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embeddedFontLst>
    <p:embeddedFont>
      <p:font typeface="ABeeZee Bold" panose="020B0604020202020204" charset="0"/>
      <p:regular r:id="rId4"/>
    </p:embeddedFont>
    <p:embeddedFont>
      <p:font typeface="Calibri" panose="020F0502020204030204" pitchFamily="34" charset="0"/>
      <p:regular r:id="rId5"/>
      <p:bold r:id="rId6"/>
      <p:italic r:id="rId7"/>
      <p:boldItalic r:id="rId8"/>
    </p:embeddedFont>
    <p:embeddedFont>
      <p:font typeface="League Spartan" panose="020B0604020202020204" charset="0"/>
      <p:regular r:id="rId9"/>
    </p:embeddedFont>
  </p:embeddedFontLst>
  <p:defaultTextStyle>
    <a:defPPr>
      <a:defRPr lang="en-US"/>
    </a:defPPr>
    <a:lvl1pPr marL="0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1pPr>
    <a:lvl2pPr marL="133320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2pPr>
    <a:lvl3pPr marL="266639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3pPr>
    <a:lvl4pPr marL="399959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4pPr>
    <a:lvl5pPr marL="533278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5pPr>
    <a:lvl6pPr marL="666598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6pPr>
    <a:lvl7pPr marL="799917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7pPr>
    <a:lvl8pPr marL="933237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8pPr>
    <a:lvl9pPr marL="1066556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30" userDrawn="1">
          <p15:clr>
            <a:srgbClr val="A4A3A4"/>
          </p15:clr>
        </p15:guide>
        <p15:guide id="2" pos="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2" d="100"/>
          <a:sy n="72" d="100"/>
        </p:scale>
        <p:origin x="864" y="68"/>
      </p:cViewPr>
      <p:guideLst>
        <p:guide orient="horz" pos="630"/>
        <p:guide pos="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viewProps" Target="viewProps.xml"/><Relationship Id="rId5" Type="http://schemas.openxmlformats.org/officeDocument/2006/relationships/font" Target="fonts/font2.fntdata"/><Relationship Id="rId10" Type="http://schemas.openxmlformats.org/officeDocument/2006/relationships/presProps" Target="presProps.xml"/><Relationship Id="rId4" Type="http://schemas.openxmlformats.org/officeDocument/2006/relationships/font" Target="fonts/font1.fntdata"/><Relationship Id="rId9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19DF24-8D9E-4538-BC39-0B2EA4840D5E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F2CFC-C174-4006-A12C-577E05CCB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591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1pPr>
    <a:lvl2pPr marL="133320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2pPr>
    <a:lvl3pPr marL="266639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3pPr>
    <a:lvl4pPr marL="399959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4pPr>
    <a:lvl5pPr marL="533278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5pPr>
    <a:lvl6pPr marL="666598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6pPr>
    <a:lvl7pPr marL="799917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7pPr>
    <a:lvl8pPr marL="933237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8pPr>
    <a:lvl9pPr marL="1066556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F2CFC-C174-4006-A12C-577E05CCB6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858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0025" y="621374"/>
            <a:ext cx="2266950" cy="428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50" y="1133475"/>
            <a:ext cx="1866900" cy="51117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333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667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000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334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6668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001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9335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0669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675" y="1285346"/>
            <a:ext cx="2266950" cy="397272"/>
          </a:xfrm>
        </p:spPr>
        <p:txBody>
          <a:bodyPr anchor="t"/>
          <a:lstStyle>
            <a:lvl1pPr algn="l">
              <a:defRPr sz="11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0675" y="847791"/>
            <a:ext cx="2266950" cy="437555"/>
          </a:xfrm>
        </p:spPr>
        <p:txBody>
          <a:bodyPr anchor="b"/>
          <a:lstStyle>
            <a:lvl1pPr marL="0" indent="0">
              <a:buNone/>
              <a:defRPr sz="583">
                <a:solidFill>
                  <a:schemeClr val="tx1">
                    <a:tint val="75000"/>
                  </a:schemeClr>
                </a:solidFill>
              </a:defRPr>
            </a:lvl1pPr>
            <a:lvl2pPr marL="133365" indent="0">
              <a:buNone/>
              <a:defRPr sz="525">
                <a:solidFill>
                  <a:schemeClr val="tx1">
                    <a:tint val="75000"/>
                  </a:schemeClr>
                </a:solidFill>
              </a:defRPr>
            </a:lvl2pPr>
            <a:lvl3pPr marL="266730" indent="0">
              <a:buNone/>
              <a:defRPr sz="467">
                <a:solidFill>
                  <a:schemeClr val="tx1">
                    <a:tint val="75000"/>
                  </a:schemeClr>
                </a:solidFill>
              </a:defRPr>
            </a:lvl3pPr>
            <a:lvl4pPr marL="400096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4pPr>
            <a:lvl5pPr marL="533461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5pPr>
            <a:lvl6pPr marL="666826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6pPr>
            <a:lvl7pPr marL="800191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7pPr>
            <a:lvl8pPr marL="933557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8pPr>
            <a:lvl9pPr marL="1066922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3350" y="466725"/>
            <a:ext cx="1177925" cy="1320073"/>
          </a:xfrm>
        </p:spPr>
        <p:txBody>
          <a:bodyPr/>
          <a:lstStyle>
            <a:lvl1pPr>
              <a:defRPr sz="817"/>
            </a:lvl1pPr>
            <a:lvl2pPr>
              <a:defRPr sz="700"/>
            </a:lvl2pPr>
            <a:lvl3pPr>
              <a:defRPr sz="583"/>
            </a:lvl3pPr>
            <a:lvl4pPr>
              <a:defRPr sz="525"/>
            </a:lvl4pPr>
            <a:lvl5pPr>
              <a:defRPr sz="525"/>
            </a:lvl5pPr>
            <a:lvl6pPr>
              <a:defRPr sz="525"/>
            </a:lvl6pPr>
            <a:lvl7pPr>
              <a:defRPr sz="525"/>
            </a:lvl7pPr>
            <a:lvl8pPr>
              <a:defRPr sz="525"/>
            </a:lvl8pPr>
            <a:lvl9pPr>
              <a:defRPr sz="5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55725" y="466725"/>
            <a:ext cx="1177925" cy="1320073"/>
          </a:xfrm>
        </p:spPr>
        <p:txBody>
          <a:bodyPr/>
          <a:lstStyle>
            <a:lvl1pPr>
              <a:defRPr sz="817"/>
            </a:lvl1pPr>
            <a:lvl2pPr>
              <a:defRPr sz="700"/>
            </a:lvl2pPr>
            <a:lvl3pPr>
              <a:defRPr sz="583"/>
            </a:lvl3pPr>
            <a:lvl4pPr>
              <a:defRPr sz="525"/>
            </a:lvl4pPr>
            <a:lvl5pPr>
              <a:defRPr sz="525"/>
            </a:lvl5pPr>
            <a:lvl6pPr>
              <a:defRPr sz="525"/>
            </a:lvl6pPr>
            <a:lvl7pPr>
              <a:defRPr sz="525"/>
            </a:lvl7pPr>
            <a:lvl8pPr>
              <a:defRPr sz="525"/>
            </a:lvl8pPr>
            <a:lvl9pPr>
              <a:defRPr sz="5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350" y="447741"/>
            <a:ext cx="1178388" cy="186597"/>
          </a:xfrm>
        </p:spPr>
        <p:txBody>
          <a:bodyPr anchor="b"/>
          <a:lstStyle>
            <a:lvl1pPr marL="0" indent="0">
              <a:buNone/>
              <a:defRPr sz="700" b="1"/>
            </a:lvl1pPr>
            <a:lvl2pPr marL="133365" indent="0">
              <a:buNone/>
              <a:defRPr sz="583" b="1"/>
            </a:lvl2pPr>
            <a:lvl3pPr marL="266730" indent="0">
              <a:buNone/>
              <a:defRPr sz="525" b="1"/>
            </a:lvl3pPr>
            <a:lvl4pPr marL="400096" indent="0">
              <a:buNone/>
              <a:defRPr sz="467" b="1"/>
            </a:lvl4pPr>
            <a:lvl5pPr marL="533461" indent="0">
              <a:buNone/>
              <a:defRPr sz="467" b="1"/>
            </a:lvl5pPr>
            <a:lvl6pPr marL="666826" indent="0">
              <a:buNone/>
              <a:defRPr sz="467" b="1"/>
            </a:lvl6pPr>
            <a:lvl7pPr marL="800191" indent="0">
              <a:buNone/>
              <a:defRPr sz="467" b="1"/>
            </a:lvl7pPr>
            <a:lvl8pPr marL="933557" indent="0">
              <a:buNone/>
              <a:defRPr sz="467" b="1"/>
            </a:lvl8pPr>
            <a:lvl9pPr marL="1066922" indent="0">
              <a:buNone/>
              <a:defRPr sz="4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3350" y="634339"/>
            <a:ext cx="1178388" cy="1152459"/>
          </a:xfrm>
        </p:spPr>
        <p:txBody>
          <a:bodyPr/>
          <a:lstStyle>
            <a:lvl1pPr>
              <a:defRPr sz="700"/>
            </a:lvl1pPr>
            <a:lvl2pPr>
              <a:defRPr sz="583"/>
            </a:lvl2pPr>
            <a:lvl3pPr>
              <a:defRPr sz="525"/>
            </a:lvl3pPr>
            <a:lvl4pPr>
              <a:defRPr sz="467"/>
            </a:lvl4pPr>
            <a:lvl5pPr>
              <a:defRPr sz="467"/>
            </a:lvl5pPr>
            <a:lvl6pPr>
              <a:defRPr sz="467"/>
            </a:lvl6pPr>
            <a:lvl7pPr>
              <a:defRPr sz="467"/>
            </a:lvl7pPr>
            <a:lvl8pPr>
              <a:defRPr sz="467"/>
            </a:lvl8pPr>
            <a:lvl9pPr>
              <a:defRPr sz="4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54799" y="447741"/>
            <a:ext cx="1178851" cy="186597"/>
          </a:xfrm>
        </p:spPr>
        <p:txBody>
          <a:bodyPr anchor="b"/>
          <a:lstStyle>
            <a:lvl1pPr marL="0" indent="0">
              <a:buNone/>
              <a:defRPr sz="700" b="1"/>
            </a:lvl1pPr>
            <a:lvl2pPr marL="133365" indent="0">
              <a:buNone/>
              <a:defRPr sz="583" b="1"/>
            </a:lvl2pPr>
            <a:lvl3pPr marL="266730" indent="0">
              <a:buNone/>
              <a:defRPr sz="525" b="1"/>
            </a:lvl3pPr>
            <a:lvl4pPr marL="400096" indent="0">
              <a:buNone/>
              <a:defRPr sz="467" b="1"/>
            </a:lvl4pPr>
            <a:lvl5pPr marL="533461" indent="0">
              <a:buNone/>
              <a:defRPr sz="467" b="1"/>
            </a:lvl5pPr>
            <a:lvl6pPr marL="666826" indent="0">
              <a:buNone/>
              <a:defRPr sz="467" b="1"/>
            </a:lvl6pPr>
            <a:lvl7pPr marL="800191" indent="0">
              <a:buNone/>
              <a:defRPr sz="467" b="1"/>
            </a:lvl7pPr>
            <a:lvl8pPr marL="933557" indent="0">
              <a:buNone/>
              <a:defRPr sz="467" b="1"/>
            </a:lvl8pPr>
            <a:lvl9pPr marL="1066922" indent="0">
              <a:buNone/>
              <a:defRPr sz="4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354799" y="634339"/>
            <a:ext cx="1178851" cy="1152459"/>
          </a:xfrm>
        </p:spPr>
        <p:txBody>
          <a:bodyPr/>
          <a:lstStyle>
            <a:lvl1pPr>
              <a:defRPr sz="700"/>
            </a:lvl1pPr>
            <a:lvl2pPr>
              <a:defRPr sz="583"/>
            </a:lvl2pPr>
            <a:lvl3pPr>
              <a:defRPr sz="525"/>
            </a:lvl3pPr>
            <a:lvl4pPr>
              <a:defRPr sz="467"/>
            </a:lvl4pPr>
            <a:lvl5pPr>
              <a:defRPr sz="467"/>
            </a:lvl5pPr>
            <a:lvl6pPr>
              <a:defRPr sz="467"/>
            </a:lvl6pPr>
            <a:lvl7pPr>
              <a:defRPr sz="467"/>
            </a:lvl7pPr>
            <a:lvl8pPr>
              <a:defRPr sz="467"/>
            </a:lvl8pPr>
            <a:lvl9pPr>
              <a:defRPr sz="4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50" y="79640"/>
            <a:ext cx="877425" cy="338931"/>
          </a:xfrm>
        </p:spPr>
        <p:txBody>
          <a:bodyPr anchor="b"/>
          <a:lstStyle>
            <a:lvl1pPr algn="l">
              <a:defRPr sz="58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2723" y="79640"/>
            <a:ext cx="1490927" cy="1707158"/>
          </a:xfrm>
        </p:spPr>
        <p:txBody>
          <a:bodyPr/>
          <a:lstStyle>
            <a:lvl1pPr>
              <a:defRPr sz="933"/>
            </a:lvl1pPr>
            <a:lvl2pPr>
              <a:defRPr sz="817"/>
            </a:lvl2pPr>
            <a:lvl3pPr>
              <a:defRPr sz="700"/>
            </a:lvl3pPr>
            <a:lvl4pPr>
              <a:defRPr sz="583"/>
            </a:lvl4pPr>
            <a:lvl5pPr>
              <a:defRPr sz="583"/>
            </a:lvl5pPr>
            <a:lvl6pPr>
              <a:defRPr sz="583"/>
            </a:lvl6pPr>
            <a:lvl7pPr>
              <a:defRPr sz="583"/>
            </a:lvl7pPr>
            <a:lvl8pPr>
              <a:defRPr sz="583"/>
            </a:lvl8pPr>
            <a:lvl9pPr>
              <a:defRPr sz="58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3350" y="418571"/>
            <a:ext cx="877425" cy="1368227"/>
          </a:xfrm>
        </p:spPr>
        <p:txBody>
          <a:bodyPr/>
          <a:lstStyle>
            <a:lvl1pPr marL="0" indent="0">
              <a:buNone/>
              <a:defRPr sz="408"/>
            </a:lvl1pPr>
            <a:lvl2pPr marL="133365" indent="0">
              <a:buNone/>
              <a:defRPr sz="350"/>
            </a:lvl2pPr>
            <a:lvl3pPr marL="266730" indent="0">
              <a:buNone/>
              <a:defRPr sz="292"/>
            </a:lvl3pPr>
            <a:lvl4pPr marL="400096" indent="0">
              <a:buNone/>
              <a:defRPr sz="263"/>
            </a:lvl4pPr>
            <a:lvl5pPr marL="533461" indent="0">
              <a:buNone/>
              <a:defRPr sz="263"/>
            </a:lvl5pPr>
            <a:lvl6pPr marL="666826" indent="0">
              <a:buNone/>
              <a:defRPr sz="263"/>
            </a:lvl6pPr>
            <a:lvl7pPr marL="800191" indent="0">
              <a:buNone/>
              <a:defRPr sz="263"/>
            </a:lvl7pPr>
            <a:lvl8pPr marL="933557" indent="0">
              <a:buNone/>
              <a:defRPr sz="263"/>
            </a:lvl8pPr>
            <a:lvl9pPr marL="1066922" indent="0">
              <a:buNone/>
              <a:defRPr sz="2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751" y="1400175"/>
            <a:ext cx="1600200" cy="165299"/>
          </a:xfrm>
        </p:spPr>
        <p:txBody>
          <a:bodyPr anchor="b"/>
          <a:lstStyle>
            <a:lvl1pPr algn="l">
              <a:defRPr sz="58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751" y="178726"/>
            <a:ext cx="1600200" cy="1200150"/>
          </a:xfrm>
        </p:spPr>
        <p:txBody>
          <a:bodyPr/>
          <a:lstStyle>
            <a:lvl1pPr marL="0" indent="0">
              <a:buNone/>
              <a:defRPr sz="933"/>
            </a:lvl1pPr>
            <a:lvl2pPr marL="133365" indent="0">
              <a:buNone/>
              <a:defRPr sz="817"/>
            </a:lvl2pPr>
            <a:lvl3pPr marL="266730" indent="0">
              <a:buNone/>
              <a:defRPr sz="700"/>
            </a:lvl3pPr>
            <a:lvl4pPr marL="400096" indent="0">
              <a:buNone/>
              <a:defRPr sz="583"/>
            </a:lvl4pPr>
            <a:lvl5pPr marL="533461" indent="0">
              <a:buNone/>
              <a:defRPr sz="583"/>
            </a:lvl5pPr>
            <a:lvl6pPr marL="666826" indent="0">
              <a:buNone/>
              <a:defRPr sz="583"/>
            </a:lvl6pPr>
            <a:lvl7pPr marL="800191" indent="0">
              <a:buNone/>
              <a:defRPr sz="583"/>
            </a:lvl7pPr>
            <a:lvl8pPr marL="933557" indent="0">
              <a:buNone/>
              <a:defRPr sz="583"/>
            </a:lvl8pPr>
            <a:lvl9pPr marL="1066922" indent="0">
              <a:buNone/>
              <a:defRPr sz="58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2751" y="1565474"/>
            <a:ext cx="1600200" cy="234751"/>
          </a:xfrm>
        </p:spPr>
        <p:txBody>
          <a:bodyPr/>
          <a:lstStyle>
            <a:lvl1pPr marL="0" indent="0">
              <a:buNone/>
              <a:defRPr sz="408"/>
            </a:lvl1pPr>
            <a:lvl2pPr marL="133365" indent="0">
              <a:buNone/>
              <a:defRPr sz="350"/>
            </a:lvl2pPr>
            <a:lvl3pPr marL="266730" indent="0">
              <a:buNone/>
              <a:defRPr sz="292"/>
            </a:lvl3pPr>
            <a:lvl4pPr marL="400096" indent="0">
              <a:buNone/>
              <a:defRPr sz="263"/>
            </a:lvl4pPr>
            <a:lvl5pPr marL="533461" indent="0">
              <a:buNone/>
              <a:defRPr sz="263"/>
            </a:lvl5pPr>
            <a:lvl6pPr marL="666826" indent="0">
              <a:buNone/>
              <a:defRPr sz="263"/>
            </a:lvl6pPr>
            <a:lvl7pPr marL="800191" indent="0">
              <a:buNone/>
              <a:defRPr sz="263"/>
            </a:lvl7pPr>
            <a:lvl8pPr marL="933557" indent="0">
              <a:buNone/>
              <a:defRPr sz="263"/>
            </a:lvl8pPr>
            <a:lvl9pPr marL="1066922" indent="0">
              <a:buNone/>
              <a:defRPr sz="2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33575" y="80103"/>
            <a:ext cx="600075" cy="17066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3350" y="80103"/>
            <a:ext cx="1755775" cy="17066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3350" y="80103"/>
            <a:ext cx="2400300" cy="333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350" y="466725"/>
            <a:ext cx="2400300" cy="1320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3350" y="1853935"/>
            <a:ext cx="622300" cy="106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1225" y="1853935"/>
            <a:ext cx="844550" cy="106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911350" y="1853935"/>
            <a:ext cx="622300" cy="106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66730" rtl="0" eaLnBrk="1" latinLnBrk="0" hangingPunct="1">
        <a:spcBef>
          <a:spcPct val="0"/>
        </a:spcBef>
        <a:buNone/>
        <a:defRPr sz="128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00024" indent="-100024" algn="l" defTabSz="266730" rtl="0" eaLnBrk="1" latinLnBrk="0" hangingPunct="1">
        <a:spcBef>
          <a:spcPct val="20000"/>
        </a:spcBef>
        <a:buFont typeface="Arial" pitchFamily="34" charset="0"/>
        <a:buChar char="•"/>
        <a:defRPr sz="933" kern="1200">
          <a:solidFill>
            <a:schemeClr val="tx1"/>
          </a:solidFill>
          <a:latin typeface="+mn-lt"/>
          <a:ea typeface="+mn-ea"/>
          <a:cs typeface="+mn-cs"/>
        </a:defRPr>
      </a:lvl1pPr>
      <a:lvl2pPr marL="216719" indent="-83353" algn="l" defTabSz="266730" rtl="0" eaLnBrk="1" latinLnBrk="0" hangingPunct="1">
        <a:spcBef>
          <a:spcPct val="20000"/>
        </a:spcBef>
        <a:buFont typeface="Arial" pitchFamily="34" charset="0"/>
        <a:buChar char="–"/>
        <a:defRPr sz="817" kern="1200">
          <a:solidFill>
            <a:schemeClr val="tx1"/>
          </a:solidFill>
          <a:latin typeface="+mn-lt"/>
          <a:ea typeface="+mn-ea"/>
          <a:cs typeface="+mn-cs"/>
        </a:defRPr>
      </a:lvl2pPr>
      <a:lvl3pPr marL="333413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700" kern="1200">
          <a:solidFill>
            <a:schemeClr val="tx1"/>
          </a:solidFill>
          <a:latin typeface="+mn-lt"/>
          <a:ea typeface="+mn-ea"/>
          <a:cs typeface="+mn-cs"/>
        </a:defRPr>
      </a:lvl3pPr>
      <a:lvl4pPr marL="466778" indent="-66683" algn="l" defTabSz="266730" rtl="0" eaLnBrk="1" latinLnBrk="0" hangingPunct="1">
        <a:spcBef>
          <a:spcPct val="20000"/>
        </a:spcBef>
        <a:buFont typeface="Arial" pitchFamily="34" charset="0"/>
        <a:buChar char="–"/>
        <a:defRPr sz="583" kern="1200">
          <a:solidFill>
            <a:schemeClr val="tx1"/>
          </a:solidFill>
          <a:latin typeface="+mn-lt"/>
          <a:ea typeface="+mn-ea"/>
          <a:cs typeface="+mn-cs"/>
        </a:defRPr>
      </a:lvl4pPr>
      <a:lvl5pPr marL="600144" indent="-66683" algn="l" defTabSz="266730" rtl="0" eaLnBrk="1" latinLnBrk="0" hangingPunct="1">
        <a:spcBef>
          <a:spcPct val="20000"/>
        </a:spcBef>
        <a:buFont typeface="Arial" pitchFamily="34" charset="0"/>
        <a:buChar char="»"/>
        <a:defRPr sz="583" kern="1200">
          <a:solidFill>
            <a:schemeClr val="tx1"/>
          </a:solidFill>
          <a:latin typeface="+mn-lt"/>
          <a:ea typeface="+mn-ea"/>
          <a:cs typeface="+mn-cs"/>
        </a:defRPr>
      </a:lvl5pPr>
      <a:lvl6pPr marL="733509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6pPr>
      <a:lvl7pPr marL="866874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7pPr>
      <a:lvl8pPr marL="1000239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8pPr>
      <a:lvl9pPr marL="1133605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1pPr>
      <a:lvl2pPr marL="133365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2pPr>
      <a:lvl3pPr marL="266730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3pPr>
      <a:lvl4pPr marL="400096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4pPr>
      <a:lvl5pPr marL="533461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5pPr>
      <a:lvl6pPr marL="666826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6pPr>
      <a:lvl7pPr marL="800191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7pPr>
      <a:lvl8pPr marL="933557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8pPr>
      <a:lvl9pPr marL="1066922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-1032379" y="-167953"/>
            <a:ext cx="14886435" cy="1470595"/>
            <a:chOff x="0" y="0"/>
            <a:chExt cx="5601010" cy="699545"/>
          </a:xfrm>
          <a:solidFill>
            <a:schemeClr val="accent4"/>
          </a:solidFill>
        </p:grpSpPr>
        <p:sp>
          <p:nvSpPr>
            <p:cNvPr id="6" name="Freeform 6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601010" cy="699545"/>
            </a:xfrm>
            <a:custGeom>
              <a:avLst/>
              <a:gdLst/>
              <a:ahLst/>
              <a:cxnLst/>
              <a:rect l="l" t="t" r="r" b="b"/>
              <a:pathLst>
                <a:path w="5601010" h="699545">
                  <a:moveTo>
                    <a:pt x="0" y="0"/>
                  </a:moveTo>
                  <a:lnTo>
                    <a:pt x="5601010" y="0"/>
                  </a:lnTo>
                  <a:lnTo>
                    <a:pt x="5601010" y="699545"/>
                  </a:lnTo>
                  <a:lnTo>
                    <a:pt x="0" y="699545"/>
                  </a:lnTo>
                  <a:close/>
                </a:path>
              </a:pathLst>
            </a:custGeom>
            <a:grpFill/>
          </p:spPr>
        </p:sp>
        <p:sp>
          <p:nvSpPr>
            <p:cNvPr id="7" name="TextBox 7"/>
            <p:cNvSpPr txBox="1"/>
            <p:nvPr/>
          </p:nvSpPr>
          <p:spPr>
            <a:xfrm>
              <a:off x="0" y="-95250"/>
              <a:ext cx="5601010" cy="794795"/>
            </a:xfrm>
            <a:prstGeom prst="rect">
              <a:avLst/>
            </a:prstGeom>
            <a:grpFill/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grpSp>
        <p:nvGrpSpPr>
          <p:cNvPr id="2" name="Group 2"/>
          <p:cNvGrpSpPr/>
          <p:nvPr/>
        </p:nvGrpSpPr>
        <p:grpSpPr>
          <a:xfrm>
            <a:off x="8921430" y="4560363"/>
            <a:ext cx="3818714" cy="4816786"/>
            <a:chOff x="0" y="0"/>
            <a:chExt cx="1512323" cy="948265"/>
          </a:xfrm>
          <a:solidFill>
            <a:schemeClr val="accent6">
              <a:lumMod val="60000"/>
              <a:lumOff val="40000"/>
            </a:schemeClr>
          </a:solidFill>
        </p:grpSpPr>
        <p:sp>
          <p:nvSpPr>
            <p:cNvPr id="3" name="Freeform 3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1512323" cy="948265"/>
            </a:xfrm>
            <a:custGeom>
              <a:avLst/>
              <a:gdLst/>
              <a:ahLst/>
              <a:cxnLst/>
              <a:rect l="l" t="t" r="r" b="b"/>
              <a:pathLst>
                <a:path w="1512323" h="948265">
                  <a:moveTo>
                    <a:pt x="33707" y="0"/>
                  </a:moveTo>
                  <a:lnTo>
                    <a:pt x="1478616" y="0"/>
                  </a:lnTo>
                  <a:cubicBezTo>
                    <a:pt x="1497231" y="0"/>
                    <a:pt x="1512323" y="15091"/>
                    <a:pt x="1512323" y="33707"/>
                  </a:cubicBezTo>
                  <a:lnTo>
                    <a:pt x="1512323" y="914558"/>
                  </a:lnTo>
                  <a:cubicBezTo>
                    <a:pt x="1512323" y="923497"/>
                    <a:pt x="1508771" y="932071"/>
                    <a:pt x="1502450" y="938392"/>
                  </a:cubicBezTo>
                  <a:cubicBezTo>
                    <a:pt x="1496129" y="944713"/>
                    <a:pt x="1487555" y="948265"/>
                    <a:pt x="1478616" y="948265"/>
                  </a:cubicBezTo>
                  <a:lnTo>
                    <a:pt x="33707" y="948265"/>
                  </a:lnTo>
                  <a:cubicBezTo>
                    <a:pt x="15091" y="948265"/>
                    <a:pt x="0" y="933174"/>
                    <a:pt x="0" y="914558"/>
                  </a:cubicBezTo>
                  <a:lnTo>
                    <a:pt x="0" y="33707"/>
                  </a:lnTo>
                  <a:cubicBezTo>
                    <a:pt x="0" y="15091"/>
                    <a:pt x="15091" y="0"/>
                    <a:pt x="33707" y="0"/>
                  </a:cubicBezTo>
                  <a:close/>
                </a:path>
              </a:pathLst>
            </a:custGeom>
            <a:grpFill/>
          </p:spPr>
        </p:sp>
        <p:sp>
          <p:nvSpPr>
            <p:cNvPr id="4" name="TextBox 4"/>
            <p:cNvSpPr txBox="1"/>
            <p:nvPr/>
          </p:nvSpPr>
          <p:spPr>
            <a:xfrm>
              <a:off x="0" y="-95250"/>
              <a:ext cx="1512323" cy="1043515"/>
            </a:xfrm>
            <a:prstGeom prst="rect">
              <a:avLst/>
            </a:prstGeom>
            <a:grpFill/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sp>
        <p:nvSpPr>
          <p:cNvPr id="8" name="Freeform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042458" y="-60857"/>
            <a:ext cx="2880360" cy="1000925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0" y="0"/>
                </a:moveTo>
                <a:lnTo>
                  <a:pt x="9875520" y="0"/>
                </a:lnTo>
                <a:lnTo>
                  <a:pt x="9875520" y="3431743"/>
                </a:lnTo>
                <a:lnTo>
                  <a:pt x="0" y="34317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10963617" y="-52523"/>
            <a:ext cx="2880360" cy="1000925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9875520" y="0"/>
                </a:moveTo>
                <a:lnTo>
                  <a:pt x="0" y="0"/>
                </a:lnTo>
                <a:lnTo>
                  <a:pt x="0" y="3431743"/>
                </a:lnTo>
                <a:lnTo>
                  <a:pt x="9875520" y="3431743"/>
                </a:lnTo>
                <a:lnTo>
                  <a:pt x="987552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29183" y="1330191"/>
            <a:ext cx="3966849" cy="8264717"/>
            <a:chOff x="0" y="-124853"/>
            <a:chExt cx="1492524" cy="3183188"/>
          </a:xfrm>
          <a:solidFill>
            <a:schemeClr val="accent3"/>
          </a:solidFill>
        </p:grpSpPr>
        <p:sp>
          <p:nvSpPr>
            <p:cNvPr id="15" name="Freeform 15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-124853"/>
              <a:ext cx="1492524" cy="3183188"/>
            </a:xfrm>
            <a:custGeom>
              <a:avLst/>
              <a:gdLst/>
              <a:ahLst/>
              <a:cxnLst/>
              <a:rect l="l" t="t" r="r" b="b"/>
              <a:pathLst>
                <a:path w="1492524" h="2795737">
                  <a:moveTo>
                    <a:pt x="34154" y="0"/>
                  </a:moveTo>
                  <a:lnTo>
                    <a:pt x="1458370" y="0"/>
                  </a:lnTo>
                  <a:cubicBezTo>
                    <a:pt x="1467428" y="0"/>
                    <a:pt x="1476116" y="3598"/>
                    <a:pt x="1482521" y="10003"/>
                  </a:cubicBezTo>
                  <a:cubicBezTo>
                    <a:pt x="1488926" y="16409"/>
                    <a:pt x="1492524" y="25096"/>
                    <a:pt x="1492524" y="34154"/>
                  </a:cubicBezTo>
                  <a:lnTo>
                    <a:pt x="1492524" y="2761583"/>
                  </a:lnTo>
                  <a:cubicBezTo>
                    <a:pt x="1492524" y="2780445"/>
                    <a:pt x="1477233" y="2795737"/>
                    <a:pt x="1458370" y="2795737"/>
                  </a:cubicBezTo>
                  <a:lnTo>
                    <a:pt x="34154" y="2795737"/>
                  </a:lnTo>
                  <a:cubicBezTo>
                    <a:pt x="15291" y="2795737"/>
                    <a:pt x="0" y="2780445"/>
                    <a:pt x="0" y="2761583"/>
                  </a:cubicBezTo>
                  <a:lnTo>
                    <a:pt x="0" y="34154"/>
                  </a:lnTo>
                  <a:cubicBezTo>
                    <a:pt x="0" y="15291"/>
                    <a:pt x="15291" y="0"/>
                    <a:pt x="34154" y="0"/>
                  </a:cubicBezTo>
                  <a:close/>
                </a:path>
              </a:pathLst>
            </a:custGeom>
            <a:grpFill/>
          </p:spPr>
        </p:sp>
        <p:sp>
          <p:nvSpPr>
            <p:cNvPr id="16" name="TextBox 16"/>
            <p:cNvSpPr txBox="1"/>
            <p:nvPr/>
          </p:nvSpPr>
          <p:spPr>
            <a:xfrm>
              <a:off x="0" y="-95250"/>
              <a:ext cx="1492524" cy="2890987"/>
            </a:xfrm>
            <a:prstGeom prst="rect">
              <a:avLst/>
            </a:prstGeom>
            <a:grpFill/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024162" y="1330189"/>
            <a:ext cx="4871534" cy="3028656"/>
            <a:chOff x="0" y="-38674"/>
            <a:chExt cx="1864062" cy="1266846"/>
          </a:xfrm>
          <a:solidFill>
            <a:schemeClr val="accent6"/>
          </a:solidFill>
        </p:grpSpPr>
        <p:sp>
          <p:nvSpPr>
            <p:cNvPr id="18" name="Freeform 18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1864062" cy="1181121"/>
            </a:xfrm>
            <a:custGeom>
              <a:avLst/>
              <a:gdLst/>
              <a:ahLst/>
              <a:cxnLst/>
              <a:rect l="l" t="t" r="r" b="b"/>
              <a:pathLst>
                <a:path w="1864062" h="1181121">
                  <a:moveTo>
                    <a:pt x="27347" y="0"/>
                  </a:moveTo>
                  <a:lnTo>
                    <a:pt x="1836715" y="0"/>
                  </a:lnTo>
                  <a:cubicBezTo>
                    <a:pt x="1843968" y="0"/>
                    <a:pt x="1850924" y="2881"/>
                    <a:pt x="1856052" y="8010"/>
                  </a:cubicBezTo>
                  <a:cubicBezTo>
                    <a:pt x="1861181" y="13138"/>
                    <a:pt x="1864062" y="20094"/>
                    <a:pt x="1864062" y="27347"/>
                  </a:cubicBezTo>
                  <a:lnTo>
                    <a:pt x="1864062" y="1153774"/>
                  </a:lnTo>
                  <a:cubicBezTo>
                    <a:pt x="1864062" y="1168877"/>
                    <a:pt x="1851818" y="1181121"/>
                    <a:pt x="1836715" y="1181121"/>
                  </a:cubicBezTo>
                  <a:lnTo>
                    <a:pt x="27347" y="1181121"/>
                  </a:lnTo>
                  <a:cubicBezTo>
                    <a:pt x="12243" y="1181121"/>
                    <a:pt x="0" y="1168877"/>
                    <a:pt x="0" y="1153774"/>
                  </a:cubicBezTo>
                  <a:lnTo>
                    <a:pt x="0" y="27347"/>
                  </a:lnTo>
                  <a:cubicBezTo>
                    <a:pt x="0" y="12243"/>
                    <a:pt x="12243" y="0"/>
                    <a:pt x="27347" y="0"/>
                  </a:cubicBezTo>
                  <a:close/>
                </a:path>
              </a:pathLst>
            </a:custGeom>
            <a:grpFill/>
          </p:spPr>
        </p:sp>
        <p:sp>
          <p:nvSpPr>
            <p:cNvPr id="19" name="TextBox 19"/>
            <p:cNvSpPr txBox="1"/>
            <p:nvPr/>
          </p:nvSpPr>
          <p:spPr>
            <a:xfrm>
              <a:off x="0" y="-38674"/>
              <a:ext cx="1864062" cy="1266846"/>
            </a:xfrm>
            <a:prstGeom prst="rect">
              <a:avLst/>
            </a:prstGeom>
            <a:grpFill/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879"/>
                </a:lnSpc>
              </a:pPr>
              <a:endParaRPr sz="153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887446" y="1330189"/>
            <a:ext cx="3881321" cy="3275395"/>
            <a:chOff x="0" y="0"/>
            <a:chExt cx="1512323" cy="1756608"/>
          </a:xfrm>
        </p:grpSpPr>
        <p:sp>
          <p:nvSpPr>
            <p:cNvPr id="21" name="Freeform 21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1512323" cy="1756608"/>
            </a:xfrm>
            <a:custGeom>
              <a:avLst/>
              <a:gdLst/>
              <a:ahLst/>
              <a:cxnLst/>
              <a:rect l="l" t="t" r="r" b="b"/>
              <a:pathLst>
                <a:path w="1512323" h="1756608">
                  <a:moveTo>
                    <a:pt x="33707" y="0"/>
                  </a:moveTo>
                  <a:lnTo>
                    <a:pt x="1478616" y="0"/>
                  </a:lnTo>
                  <a:cubicBezTo>
                    <a:pt x="1497231" y="0"/>
                    <a:pt x="1512323" y="15091"/>
                    <a:pt x="1512323" y="33707"/>
                  </a:cubicBezTo>
                  <a:lnTo>
                    <a:pt x="1512323" y="1722901"/>
                  </a:lnTo>
                  <a:cubicBezTo>
                    <a:pt x="1512323" y="1741517"/>
                    <a:pt x="1497231" y="1756608"/>
                    <a:pt x="1478616" y="1756608"/>
                  </a:cubicBezTo>
                  <a:lnTo>
                    <a:pt x="33707" y="1756608"/>
                  </a:lnTo>
                  <a:cubicBezTo>
                    <a:pt x="24767" y="1756608"/>
                    <a:pt x="16194" y="1753057"/>
                    <a:pt x="9873" y="1746736"/>
                  </a:cubicBezTo>
                  <a:cubicBezTo>
                    <a:pt x="3551" y="1740415"/>
                    <a:pt x="0" y="1731841"/>
                    <a:pt x="0" y="1722901"/>
                  </a:cubicBezTo>
                  <a:lnTo>
                    <a:pt x="0" y="33707"/>
                  </a:lnTo>
                  <a:cubicBezTo>
                    <a:pt x="0" y="15091"/>
                    <a:pt x="15091" y="0"/>
                    <a:pt x="33707" y="0"/>
                  </a:cubicBezTo>
                  <a:close/>
                </a:path>
              </a:pathLst>
            </a:custGeom>
            <a:solidFill>
              <a:srgbClr val="B9E9EB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95250"/>
              <a:ext cx="1512323" cy="1851858"/>
            </a:xfrm>
            <a:prstGeom prst="rect">
              <a:avLst/>
            </a:prstGeom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019244" y="6234929"/>
            <a:ext cx="4969738" cy="3593500"/>
            <a:chOff x="-13100" y="-95250"/>
            <a:chExt cx="1869860" cy="954182"/>
          </a:xfrm>
        </p:grpSpPr>
        <p:sp>
          <p:nvSpPr>
            <p:cNvPr id="25" name="Freeform 25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3100" y="-90982"/>
              <a:ext cx="1856760" cy="565830"/>
            </a:xfrm>
            <a:custGeom>
              <a:avLst/>
              <a:gdLst/>
              <a:ahLst/>
              <a:cxnLst/>
              <a:rect l="l" t="t" r="r" b="b"/>
              <a:pathLst>
                <a:path w="1856760" h="858932">
                  <a:moveTo>
                    <a:pt x="27454" y="0"/>
                  </a:moveTo>
                  <a:lnTo>
                    <a:pt x="1829306" y="0"/>
                  </a:lnTo>
                  <a:cubicBezTo>
                    <a:pt x="1844469" y="0"/>
                    <a:pt x="1856760" y="12292"/>
                    <a:pt x="1856760" y="27454"/>
                  </a:cubicBezTo>
                  <a:lnTo>
                    <a:pt x="1856760" y="831478"/>
                  </a:lnTo>
                  <a:cubicBezTo>
                    <a:pt x="1856760" y="838760"/>
                    <a:pt x="1853868" y="845743"/>
                    <a:pt x="1848719" y="850891"/>
                  </a:cubicBezTo>
                  <a:cubicBezTo>
                    <a:pt x="1843570" y="856040"/>
                    <a:pt x="1836587" y="858932"/>
                    <a:pt x="1829306" y="858932"/>
                  </a:cubicBezTo>
                  <a:lnTo>
                    <a:pt x="27454" y="858932"/>
                  </a:lnTo>
                  <a:cubicBezTo>
                    <a:pt x="12292" y="858932"/>
                    <a:pt x="0" y="846641"/>
                    <a:pt x="0" y="831478"/>
                  </a:cubicBezTo>
                  <a:lnTo>
                    <a:pt x="0" y="27454"/>
                  </a:lnTo>
                  <a:cubicBezTo>
                    <a:pt x="0" y="12292"/>
                    <a:pt x="12292" y="0"/>
                    <a:pt x="27454" y="0"/>
                  </a:cubicBezTo>
                  <a:close/>
                </a:path>
              </a:pathLst>
            </a:custGeom>
            <a:solidFill>
              <a:srgbClr val="B9E9EB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0" y="-95250"/>
              <a:ext cx="1856760" cy="954182"/>
            </a:xfrm>
            <a:prstGeom prst="rect">
              <a:avLst/>
            </a:prstGeom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823180" y="1446744"/>
            <a:ext cx="3298214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Behavioural Change Theory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456" y="5633536"/>
            <a:ext cx="3650494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Health Promotion Values and Principles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4003" y="5879757"/>
            <a:ext cx="3823402" cy="35548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05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Health promotion is built upon values such as autonomy, social justice, respect for individual dignity, and equity:</a:t>
            </a:r>
          </a:p>
          <a:p>
            <a:pPr marL="304770" lvl="1" indent="-171450" algn="just"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Community Engagement: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Involving people and communities in the decision-making process.</a:t>
            </a:r>
          </a:p>
          <a:p>
            <a:pPr marL="304770" lvl="1" indent="-171450" algn="just"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Holistic Approaches: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Emphasising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physical, emotional, and social well-being rather than only the absence of illness (Saleem et al., 2021).</a:t>
            </a:r>
          </a:p>
          <a:p>
            <a:pPr marL="304770" lvl="1" indent="-171450" algn="just"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Multi-setting Action: 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Executing health promotion in diverse environments (educational institutions, workplaces, digital platforms) (Ritchie et al., 2023).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05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Fitting in with Calm Digital Intervention:</a:t>
            </a:r>
          </a:p>
          <a:p>
            <a:pPr marL="304770" lvl="1" indent="-171450" algn="just"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Participation &amp; Inclusion: 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Many Calm app programs are community-developed and designed for diverse user groups, including student tracks.</a:t>
            </a:r>
          </a:p>
          <a:p>
            <a:pPr marL="304770" lvl="1" indent="-171450" algn="just"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Cultural Sensitivity: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The portal offers multilingual information and secular, internationally applicable contemplative techniques (Potts et al., 2025).</a:t>
            </a:r>
          </a:p>
          <a:p>
            <a:pPr marL="304770" lvl="1" indent="-171450" algn="just"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Empowerment: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Evidence-based, self-guided meditation enables Calm users to manage their mental health (Pelly et al., 2023).</a:t>
            </a:r>
          </a:p>
          <a:p>
            <a:pPr marL="304770" lvl="1" indent="-171450" algn="just"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Equity: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The app's digital format overcomes location, expense, and stigma.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25292" y="1407051"/>
            <a:ext cx="3310228" cy="246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Background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456" y="1645782"/>
            <a:ext cx="3761724" cy="2539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Due to 24/7 availability, low cost, and decreased stigma, 1 in 8 young people and 1 in 10 adults use AI chatbots for mental health guidance (World Health 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Organisation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, 2025).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economic burden of mental illness in the UK is estimated at £105 billion per year, with over 2 million individuals now on NHS waiting lists for mental health assistance (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Torous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et al., 2025).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Non-digital: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CBT, in-person psychotherapy, peer support groups, school-based mental health education, and societal awareness campaigns.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b="1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Digital: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App-based therapies (e.g., Calm), web-based CBT, tele-psychology, text message support, and virtual peer memberships have proliferated in the previous decade (Taylor et al., 2022).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Calm is a mindfulness application designed for both novices and meditation aficionados (Calm, 2024).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It is highly effective for anxiety management and improving sleep quality.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48800" y="4591169"/>
            <a:ext cx="2639999" cy="246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94727" y="6267047"/>
            <a:ext cx="1842424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Expected Outcome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970972" y="1723234"/>
            <a:ext cx="4751588" cy="26161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Transtheoretical Model (TTM) is a primary framework used here, viewing change as a journey across stages like pre-contemplation and maintenance (Gregg and 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O’Haraa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, 2007).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By offering content matched to a user's readiness, apps like Calm provide "soft entry points" for beginners and structured programs for those ready for action (Deb, 2024).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Beyond stages of change, the COM-B model identifies three essential pillars required for any behavior to actually occur: Capability, Opportunity, and Motivation (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Nickbakht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et al., 2020).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Users learn mindfulness fundamentals to gain the knowledge and skills needed for persistent practice.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platform's digital nature allows users to 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practise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anywhere, from a commute to a classroom, 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maximising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opportunity (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Kieling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et al., 2024).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Finally, "gamified" elements like streaks and badges provide internal motivation and positive reinforcement to continue the habit (Gavrilova and 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Zawadzki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, 2023).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These psychological models make a simple app a potent instrument for systematic and lasting mental health improvement.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95696" y="1268168"/>
            <a:ext cx="3844448" cy="3295454"/>
          </a:xfrm>
          <a:prstGeom prst="rect">
            <a:avLst/>
          </a:prstGeom>
          <a:solidFill>
            <a:schemeClr val="accent2"/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00" b="1" dirty="0">
                <a:solidFill>
                  <a:srgbClr val="000000"/>
                </a:solidFill>
                <a:latin typeface="ABeeZee Bold"/>
                <a:ea typeface="ABeeZee Bold"/>
                <a:cs typeface="ABeeZee Bold"/>
                <a:sym typeface="ABeeZee Bold"/>
              </a:rPr>
              <a:t>Conclusion</a:t>
            </a:r>
          </a:p>
          <a:p>
            <a:pPr algn="just"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Digital technologies may improve public mental health by fostering fairness, empowerment, engagement, and holistic treatment, as seen in The Calm.</a:t>
            </a:r>
          </a:p>
          <a:p>
            <a:pPr algn="just"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It increases preventive assistance, particularly for impoverished communities without typical services.</a:t>
            </a:r>
          </a:p>
          <a:p>
            <a:pPr algn="just"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Policies should facilitate complementary integration of such platforms into healthcare, schools, and workplaces.</a:t>
            </a:r>
          </a:p>
          <a:p>
            <a:pPr algn="just"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Access, skills, and inclusion must be improved to reduce digital inequities.</a:t>
            </a:r>
          </a:p>
          <a:p>
            <a:pPr algn="just"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Future study should concentrate on user engagement, long-term efficacy, and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customisation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Maximising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real-world effect requires secure data usage, cultural relevance, and accessibility.</a:t>
            </a:r>
            <a:endParaRPr lang="en-US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085CA1F-A776-77BB-08CC-751355F0246C}"/>
              </a:ext>
            </a:extLst>
          </p:cNvPr>
          <p:cNvSpPr txBox="1"/>
          <p:nvPr/>
        </p:nvSpPr>
        <p:spPr>
          <a:xfrm>
            <a:off x="548670" y="348950"/>
            <a:ext cx="119457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350"/>
              </a:spcBef>
            </a:pPr>
            <a:r>
              <a:rPr lang="en-US" sz="2400" b="1" kern="0" dirty="0">
                <a:highlight>
                  <a:srgbClr val="FF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 Calm for Public Health: Supporting Wellbeing and Addressing Digital Gaps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16DAE2F-BB77-5793-682B-C1095DD6F4EE}"/>
              </a:ext>
            </a:extLst>
          </p:cNvPr>
          <p:cNvSpPr txBox="1"/>
          <p:nvPr/>
        </p:nvSpPr>
        <p:spPr>
          <a:xfrm>
            <a:off x="8976337" y="4780987"/>
            <a:ext cx="3770184" cy="487203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Aboujaoude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Gega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Parish, M.B. and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Hilty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D.M. (2020). Digital interventions in mental health: Current status and future directions. Frontiers in psychiatry, 11, p.111.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Callahan, C., Kimber, J., Hu, E., Tanner, L. and Kunkle, S. (2024). The Real-World Impact of App-Based Mindfulness on Calm Members With Moderate and Severe Perceived Stress: Observational Study. JMIR mHealth and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uHealth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12, pp.e52968–e52968. doi: https://doi.org/10.2196/52968.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Deb, T. (2024). Mental Health Statistics 2024 By Lifestyles, Wellness, Treatment. [online] Market.us Media. Available at: https://media.market.us/mental-health-statistics/.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Gavrilova, L. and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Zawadzki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M.J. (2023). Examining How Calm Impacts Mindfulness Mechanisms Over an 8-Week App-Based Mindfulness Intervention. Mindfulness, 14(9), pp.2236–2249. doi: https://doi.org/10.1007/s12671-023-02214-4.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Gregg, J. and O’Hara, L. (2007). Values and principles evident in current health promotion practice. Health Promotion Journal of Australia, 18(1), pp.7–11. doi: https://doi.org/10.1071/he07007.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Calm (2024). Meditation and Mindfulness Made Simple - Calm. [online] Calm. Available at: https://www.Calm.com/.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Kieling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Buchweitz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Caye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Silvani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Ameis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S.H.,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Brunoni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A.R., Cost, K.T., Courtney, D.B., Georgiades, K.,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Merikangas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K.R., Henderson, J.L.,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Polanczyk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G.V., Rohde, L.A.,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Salum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G.A. and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Szatmari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(2024). Worldwide Prevalence and Disability From Mental Disorders Across Childhood and Adolescence: Evidence From the Global Burden of Disease Study. JAMA Psychiatry, [online] 81(4), pp.347–356. doi: https://doi.org/10.1001/jamapsychiatry.2023.5051.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Nickbakht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Meyer, C.,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Scarinci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and Beswick, R. (2020). Exploring factors influencing the use of an eHealth intervention for families of children with hearing loss: An application of the COM-B model. Disability and Health Journal, 13(4), p.100921.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Pelly, M.,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Fatehi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F., Liew, D. and Verdejo-Garcia, A. (2023). Novel behaviour change frameworks for digital health interventions: A critical review. Journal of health psychology, 28(10), pp.970-983.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Potts, C., Kealy, C., McNulty, J.M., Madrid-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Cagigal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Wilson, T.,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Mulvenna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M.D., O'Neill, S., Donohoe, G. and Barry, M.M. (2025). Digital Mental Health Interventions for Young People Aged 16-25 Years: Scoping Review. Journal of Medical Internet Research, [online] 27. doi: https://doi.org/10.2196/72892.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Ritchie, H.,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Roser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Dattani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Rodes-Guirao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(2023). Mental health. [online] Our World in Data. Available at: https://ourworldindata.org/mental-health.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Saleem, M.,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Kühne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De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Santis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K.K., Christianson, L., Brand, T. and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Busse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(2021). Understanding engagement strategies in digital interventions for mental health promotion: scoping review. JMIR mental health, 8(12), p.e30000.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Taylor, H., Cavanagh, K., Field, A.P. and Strauss, C. (2022). Health Care Workers’ Need for Calm: Findings From a Multisite Definitive Randomized Controlled Trial of an Unguided Digital Mindfulness-Based Self-help App to Reduce Healthcare Worker Stress. JMIR mHealth and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uHealth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10(8), p.e31744. doi: https://doi.org/10.2196/31744.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Torous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US" sz="60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Linardon</a:t>
            </a: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Goldberg, S.B., Sun, S., Bell, I., Nicholas, J., Hassan, L., Hua, Y., Milton, A. and Firth, J. (2025). The evolving field of digital mental health: current evidence and implementation issues for smartphone apps, generative artificial intelligence, and virtual reality. World Psychiatry, [online] 24(2), pp.156–174. doi: https://doi.org/10.1002/wps.21299.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(2025). Over a billion people living with mental health conditions – services require urgent scale-up. [online] Who.int. Available at: https://www.who.int/news/item/02-09-2025-over-a-billion-people-living-with-mental-health-conditions-services-require-urgent-scale-up.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AA614CFD-A837-441A-B1D2-AFC754C749C6}"/>
              </a:ext>
            </a:extLst>
          </p:cNvPr>
          <p:cNvSpPr txBox="1"/>
          <p:nvPr/>
        </p:nvSpPr>
        <p:spPr>
          <a:xfrm>
            <a:off x="228600" y="775251"/>
            <a:ext cx="127677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Student Name: </a:t>
            </a:r>
            <a:r>
              <a:rPr lang="en-GB" sz="1400" dirty="0" err="1">
                <a:solidFill>
                  <a:schemeClr val="bg1"/>
                </a:solidFill>
              </a:rPr>
              <a:t>Bilkis</a:t>
            </a:r>
            <a:r>
              <a:rPr lang="en-GB" sz="1400" dirty="0">
                <a:solidFill>
                  <a:schemeClr val="bg1"/>
                </a:solidFill>
              </a:rPr>
              <a:t> Begum   </a:t>
            </a:r>
            <a:r>
              <a:rPr lang="en-GB" sz="1400" b="1" dirty="0">
                <a:solidFill>
                  <a:schemeClr val="bg1"/>
                </a:solidFill>
              </a:rPr>
              <a:t>Student ID</a:t>
            </a:r>
            <a:r>
              <a:rPr lang="en-GB" sz="1400" dirty="0">
                <a:solidFill>
                  <a:schemeClr val="bg1"/>
                </a:solidFill>
              </a:rPr>
              <a:t>: 2432744  Lecturer: Dr Ping Wu </a:t>
            </a:r>
            <a:r>
              <a:rPr lang="en-GB" sz="1400" b="1" dirty="0">
                <a:solidFill>
                  <a:schemeClr val="bg1"/>
                </a:solidFill>
              </a:rPr>
              <a:t>Programme: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US" sz="1400" dirty="0">
                <a:solidFill>
                  <a:schemeClr val="bg1"/>
                </a:solidFill>
              </a:rPr>
              <a:t>MSc Public Health and Social Care in Practice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b="1" dirty="0">
                <a:solidFill>
                  <a:schemeClr val="bg1"/>
                </a:solidFill>
              </a:rPr>
              <a:t>Module: </a:t>
            </a:r>
            <a:r>
              <a:rPr lang="en-US" sz="1400" dirty="0">
                <a:solidFill>
                  <a:schemeClr val="bg1"/>
                </a:solidFill>
              </a:rPr>
              <a:t>Population Health and Digital Health Promotion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48" name="TextBox 44">
            <a:extLst>
              <a:ext uri="{FF2B5EF4-FFF2-40B4-BE49-F238E27FC236}">
                <a16:creationId xmlns:a16="http://schemas.microsoft.com/office/drawing/2014/main" id="{C8F76487-2C3D-46A7-958C-571C7C12B544}"/>
              </a:ext>
            </a:extLst>
          </p:cNvPr>
          <p:cNvSpPr txBox="1"/>
          <p:nvPr/>
        </p:nvSpPr>
        <p:spPr>
          <a:xfrm>
            <a:off x="3970972" y="6521305"/>
            <a:ext cx="4854190" cy="17774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Calm, supported by behaviour change theories, can deliver positive outcomes at both individual and population levels.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Users may experience reduced stress, anxiety, and depression, along with improved wellbeing and resilience (Callahan et al., 2024).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It also promotes healthier 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behaviours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such as better sleep, improved diet, and increased physical activity (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Aboujaoude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et al., 2020).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At a wider level, Calm can help reduce health inequalities by reaching underserved groups.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It offers accessible support for people in remote or low-income settings.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Additionally, it provides immediate mental health support while individuals wait for formal care, helping to reduce overall public health burden.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556AD5-133E-4F21-9FAA-F04A27C60F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8305" y="4355380"/>
            <a:ext cx="4876059" cy="18915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D3B8612-609E-4B41-A011-7946C240F6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2300" y="8381949"/>
            <a:ext cx="4861865" cy="121925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3B86001-BE9A-4D3C-8385-5E82E290169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01" b="10478"/>
          <a:stretch/>
        </p:blipFill>
        <p:spPr>
          <a:xfrm>
            <a:off x="29182" y="4227218"/>
            <a:ext cx="2028217" cy="140631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754740A-B6AD-4B3F-A904-E73F4829555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79495" y="4227218"/>
            <a:ext cx="1896533" cy="142104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1681</Words>
  <Application>Microsoft Office PowerPoint</Application>
  <PresentationFormat>A3 Paper (297x420 mm)</PresentationFormat>
  <Paragraphs>58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Wingdings</vt:lpstr>
      <vt:lpstr>League Spartan</vt:lpstr>
      <vt:lpstr>Arial</vt:lpstr>
      <vt:lpstr>Calibri</vt:lpstr>
      <vt:lpstr>Times New Roman</vt:lpstr>
      <vt:lpstr>ABeeZee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2025-11-21T08:34:35Z</dcterms:created>
  <dcterms:modified xsi:type="dcterms:W3CDTF">2026-03-30T16:39:43Z</dcterms:modified>
  <dc:identifier/>
</cp:coreProperties>
</file>