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sldIdLst>
    <p:sldId id="256" r:id="rId5"/>
    <p:sldId id="259" r:id="rId6"/>
    <p:sldId id="303" r:id="rId7"/>
    <p:sldId id="413" r:id="rId8"/>
    <p:sldId id="422" r:id="rId9"/>
    <p:sldId id="305" r:id="rId10"/>
    <p:sldId id="423" r:id="rId11"/>
    <p:sldId id="414" r:id="rId12"/>
    <p:sldId id="264" r:id="rId13"/>
    <p:sldId id="415" r:id="rId14"/>
    <p:sldId id="416" r:id="rId15"/>
    <p:sldId id="417" r:id="rId16"/>
    <p:sldId id="418" r:id="rId17"/>
    <p:sldId id="419" r:id="rId18"/>
    <p:sldId id="420" r:id="rId19"/>
    <p:sldId id="421" r:id="rId20"/>
    <p:sldId id="428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854" autoAdjust="0"/>
    <p:restoredTop sz="52375" autoAdjust="0"/>
  </p:normalViewPr>
  <p:slideViewPr>
    <p:cSldViewPr snapToGrid="0">
      <p:cViewPr varScale="1">
        <p:scale>
          <a:sx n="57" d="100"/>
          <a:sy n="57" d="100"/>
        </p:scale>
        <p:origin x="1656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BF86B3-14A4-4421-BC14-CB8DD150CA53}" type="datetimeFigureOut">
              <a:rPr lang="en-GB" smtClean="0"/>
              <a:t>06/09/2020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F3EC92-96C9-4E7E-A0F5-9B1CA54D1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431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C0828C-A546-D941-9E35-D319F3E31C2F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5555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1975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1681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8859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9876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4319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Hacking </a:t>
            </a:r>
          </a:p>
          <a:p>
            <a:pPr marL="0" indent="0">
              <a:buFontTx/>
              <a:buNone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Malware</a:t>
            </a:r>
          </a:p>
          <a:p>
            <a:pPr marL="0" indent="0">
              <a:buFontTx/>
              <a:buNone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Phishing </a:t>
            </a:r>
          </a:p>
          <a:p>
            <a:pPr marL="0" indent="0">
              <a:buFontTx/>
              <a:buNone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Denial of service </a:t>
            </a:r>
          </a:p>
          <a:p>
            <a:pPr marL="0" indent="0">
              <a:buFontTx/>
              <a:buNone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Browser hi-jacking </a:t>
            </a:r>
          </a:p>
          <a:p>
            <a:pPr marL="0" indent="0">
              <a:buFontTx/>
              <a:buNone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Ransomware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pPr marL="0" indent="0">
              <a:buFontTx/>
              <a:buNone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Data manipulation </a:t>
            </a:r>
          </a:p>
          <a:p>
            <a:pPr marL="0" indent="0">
              <a:buFontTx/>
              <a:buNone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Cryptocurrency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cryptolocker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offences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11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C0828C-A546-D941-9E35-D319F3E31C2F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23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8719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9792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0101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Data sources (including data capture from devices and digital media)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6623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</a:rPr>
              <a:t>Passive data generators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89744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9585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• </a:t>
            </a:r>
            <a:r>
              <a:rPr lang="en-GB" sz="180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Single Point of Contact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(e.g.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SPoC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 relation to communications data etc.)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• Specialist technicians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(e.g. Hi-Tech Crime Unit/Digital Forensic Units etc.)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• Specialist investigators (e.g. Collision Investigators)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• </a:t>
            </a:r>
            <a:r>
              <a:rPr lang="en-GB" sz="180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Media Investigators (DMI)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• Cyber Crime Investigators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14422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0105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06/09/2020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06/09/2020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06/09/2020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ict.police.uk/police-innovation-strategy/national-policing-digital-strategy-202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10" Type="http://schemas.openxmlformats.org/officeDocument/2006/relationships/image" Target="../media/image16.jpe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pp.college.police.uk/app-content/investigations/investigative-strategies/passive-data-generators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image" Target="../media/image29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pcc.police.uk/NPCCBusinessAreas/ReformandTransformation/Digitalpolicing.aspx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hel-primo.hosted.exlibrisgroup.com/permalink/f/mqg008/TN_cdi_informaworld_taylorfrancisbooks_10_4324_9780429460593_15_version2" TargetMode="External"/><Relationship Id="rId5" Type="http://schemas.openxmlformats.org/officeDocument/2006/relationships/hyperlink" Target="https://www.fieldfisher.com/en/services/privacy-security-and-information/privacy-security-and-information-law-blog/the-investigatory-powers-act-2016-a-snoopers-charter-or-a-legitimate-surveillance-tool-for-todays-society" TargetMode="External"/><Relationship Id="rId4" Type="http://schemas.openxmlformats.org/officeDocument/2006/relationships/hyperlink" Target="https://whatworks.college.police.uk/Partnerships/Knowledge-Fund/PKF_catalogue/Pages/Digital-policing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38A7B-A423-4469-9B45-F5833C61CB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80360" y="647720"/>
            <a:ext cx="5836920" cy="3208000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Digital Policing  </a:t>
            </a:r>
          </a:p>
        </p:txBody>
      </p:sp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19200" y="765110"/>
            <a:ext cx="6912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002060"/>
                </a:solidFill>
              </a:rPr>
              <a:t>What is Digital Policing?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9897" y="2055685"/>
            <a:ext cx="5715000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7052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EFA0E05-DAB0-42FF-A3DC-DF015A46C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4617" y="1039340"/>
            <a:ext cx="4021618" cy="3806852"/>
          </a:xfrm>
        </p:spPr>
        <p:txBody>
          <a:bodyPr>
            <a:normAutofit fontScale="90000"/>
          </a:bodyPr>
          <a:lstStyle/>
          <a:p>
            <a:pPr marL="342900" lvl="0" indent="-342900" algn="l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27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	</a:t>
            </a:r>
            <a:r>
              <a:rPr lang="en-GB" sz="22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Make it easier for the police and public to communicate with each other</a:t>
            </a:r>
            <a:br>
              <a:rPr lang="en-GB" sz="22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</a:br>
            <a:br>
              <a:rPr lang="en-GB" sz="2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2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Improve digital investigations and intelligence</a:t>
            </a:r>
            <a:br>
              <a:rPr lang="en-GB" sz="22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</a:br>
            <a:br>
              <a:rPr lang="en-GB" sz="2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2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Transfer all information with the Criminal Justice System (CJS) digitally.</a:t>
            </a:r>
            <a:br>
              <a:rPr lang="en-GB" sz="22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</a:b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pic>
        <p:nvPicPr>
          <p:cNvPr id="2050" name="Picture 2" descr="See the source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399" y="699834"/>
            <a:ext cx="3115183" cy="4485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5703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9E01A05-C610-4A5F-9719-BB1A6634EA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466" y="197380"/>
            <a:ext cx="7349067" cy="5194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32867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4383EE7-1708-42BB-9313-992BDBD0F965}"/>
              </a:ext>
            </a:extLst>
          </p:cNvPr>
          <p:cNvSpPr txBox="1"/>
          <p:nvPr/>
        </p:nvSpPr>
        <p:spPr>
          <a:xfrm>
            <a:off x="627017" y="440620"/>
            <a:ext cx="7707086" cy="13285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1. Digital Public Contact</a:t>
            </a:r>
          </a:p>
          <a:p>
            <a:r>
              <a:rPr lang="en-GB" b="1" dirty="0"/>
              <a:t>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Reporting and tracking online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Financial transactions online such as firearms licensing or penalty fines.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EC25ED-E798-42AD-8AAA-6F8C42683A15}"/>
              </a:ext>
            </a:extLst>
          </p:cNvPr>
          <p:cNvSpPr txBox="1"/>
          <p:nvPr/>
        </p:nvSpPr>
        <p:spPr>
          <a:xfrm>
            <a:off x="627017" y="1980398"/>
            <a:ext cx="7053943" cy="17256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2. Digital Intelligence &amp; Investigation</a:t>
            </a:r>
          </a:p>
          <a:p>
            <a:endParaRPr lang="en-GB" b="1" dirty="0"/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Improving the knowledge and skills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Specialist capability to respond to cyber-crime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Building and maintaining capabilities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497945-123B-4E06-A3B4-884F988AAAFE}"/>
              </a:ext>
            </a:extLst>
          </p:cNvPr>
          <p:cNvSpPr txBox="1"/>
          <p:nvPr/>
        </p:nvSpPr>
        <p:spPr>
          <a:xfrm>
            <a:off x="627017" y="3952630"/>
            <a:ext cx="7249886" cy="17212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3. Digital First </a:t>
            </a:r>
          </a:p>
          <a:p>
            <a:endParaRPr lang="en-GB" b="1" dirty="0"/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Digital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case file information and evidence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Access to all criminal justice partners.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02223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itle 1">
            <a:extLst>
              <a:ext uri="{FF2B5EF4-FFF2-40B4-BE49-F238E27FC236}">
                <a16:creationId xmlns:a16="http://schemas.microsoft.com/office/drawing/2014/main" id="{64B13F86-1848-4D15-AB3A-5404EBA4D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The National Digital Policing Strategy 2020-2030</a:t>
            </a:r>
            <a:endParaRPr lang="en-US" sz="2400" b="1" dirty="0"/>
          </a:p>
        </p:txBody>
      </p:sp>
      <p:pic>
        <p:nvPicPr>
          <p:cNvPr id="1026" name="Picture 2" descr="Image result for The National Digital Policing Strategy 2020-2030">
            <a:extLst>
              <a:ext uri="{FF2B5EF4-FFF2-40B4-BE49-F238E27FC236}">
                <a16:creationId xmlns:a16="http://schemas.microsoft.com/office/drawing/2014/main" id="{938E69CA-8E99-485F-9215-825406991B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199" y="1865229"/>
            <a:ext cx="4038600" cy="275359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6CDAC02-0772-443E-ABE2-67339425FEAC}"/>
              </a:ext>
            </a:extLst>
          </p:cNvPr>
          <p:cNvSpPr txBox="1"/>
          <p:nvPr/>
        </p:nvSpPr>
        <p:spPr>
          <a:xfrm>
            <a:off x="4961710" y="2273746"/>
            <a:ext cx="3568335" cy="10656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u="none" strike="noStrike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https://ict.police.uk/police-innovation-strategy/national-policing-digital-strategy-2020/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0309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368" y="747078"/>
            <a:ext cx="3516249" cy="372308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6671" y="1023602"/>
            <a:ext cx="3432435" cy="3170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75064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1704" y="486441"/>
            <a:ext cx="2290922" cy="126137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2384" y="523002"/>
            <a:ext cx="2290923" cy="125724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116" y="2194614"/>
            <a:ext cx="2372868" cy="14668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5210" y="2475030"/>
            <a:ext cx="2290922" cy="237286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32307" y="2128265"/>
            <a:ext cx="1654103" cy="147949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0705" y="3944755"/>
            <a:ext cx="2010874" cy="149051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20832" y="3944755"/>
            <a:ext cx="1874026" cy="147949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050" name="Picture 2" descr="Image result for hacking">
            <a:extLst>
              <a:ext uri="{FF2B5EF4-FFF2-40B4-BE49-F238E27FC236}">
                <a16:creationId xmlns:a16="http://schemas.microsoft.com/office/drawing/2014/main" id="{05440719-9B19-48D5-8051-0C66E8C2AD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115" y="465036"/>
            <a:ext cx="2162464" cy="1257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8889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5788" y="657330"/>
            <a:ext cx="3392424" cy="4523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2576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810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Internet Related Crime on Businesses </a:t>
            </a:r>
          </a:p>
        </p:txBody>
      </p:sp>
      <p:pic>
        <p:nvPicPr>
          <p:cNvPr id="7170" name="Picture 2" descr="Cyber-Crime &amp; SMEs: Who would want to attack my business? - ITCS">
            <a:extLst>
              <a:ext uri="{FF2B5EF4-FFF2-40B4-BE49-F238E27FC236}">
                <a16:creationId xmlns:a16="http://schemas.microsoft.com/office/drawing/2014/main" id="{C23A6534-EE61-4BC9-B887-F6E715F214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0987" y="2320661"/>
            <a:ext cx="4162025" cy="2759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29893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2288" y="4729253"/>
            <a:ext cx="5486400" cy="566738"/>
          </a:xfrm>
        </p:spPr>
        <p:txBody>
          <a:bodyPr anchor="b">
            <a:normAutofit/>
          </a:bodyPr>
          <a:lstStyle/>
          <a:p>
            <a:pPr algn="ctr"/>
            <a:r>
              <a:rPr lang="en-GB" sz="2800" dirty="0"/>
              <a:t>Investigatory Powers Act 2016</a:t>
            </a:r>
          </a:p>
        </p:txBody>
      </p:sp>
      <p:pic>
        <p:nvPicPr>
          <p:cNvPr id="6146" name="Picture 2" descr="The Investigatory Powers Act 2016 and Internet Connections Records">
            <a:extLst>
              <a:ext uri="{FF2B5EF4-FFF2-40B4-BE49-F238E27FC236}">
                <a16:creationId xmlns:a16="http://schemas.microsoft.com/office/drawing/2014/main" id="{F365E8DC-48BD-4443-8039-4748112AAD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81931" y="612775"/>
            <a:ext cx="2707114" cy="382433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5879670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Internet Searching</a:t>
            </a:r>
          </a:p>
        </p:txBody>
      </p:sp>
      <p:pic>
        <p:nvPicPr>
          <p:cNvPr id="4098" name="Picture 2" descr="Internet Searching! | This House is a Circus">
            <a:extLst>
              <a:ext uri="{FF2B5EF4-FFF2-40B4-BE49-F238E27FC236}">
                <a16:creationId xmlns:a16="http://schemas.microsoft.com/office/drawing/2014/main" id="{1151626D-FADB-4DE2-96E7-C51987A833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8731" y="1608667"/>
            <a:ext cx="5166538" cy="3363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4117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60905"/>
            <a:ext cx="8229600" cy="1143000"/>
          </a:xfrm>
        </p:spPr>
        <p:txBody>
          <a:bodyPr/>
          <a:lstStyle/>
          <a:p>
            <a:r>
              <a:rPr lang="en-GB" dirty="0"/>
              <a:t>Data Sources </a:t>
            </a:r>
          </a:p>
        </p:txBody>
      </p:sp>
      <p:pic>
        <p:nvPicPr>
          <p:cNvPr id="5122" name="Picture 2" descr="Big Data: 20 Free Big Data Sources Everyone Should Know">
            <a:extLst>
              <a:ext uri="{FF2B5EF4-FFF2-40B4-BE49-F238E27FC236}">
                <a16:creationId xmlns:a16="http://schemas.microsoft.com/office/drawing/2014/main" id="{0621C775-08FC-44A6-9E5A-6ED9FED6CB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8183" y="2091266"/>
            <a:ext cx="4347634" cy="2675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42228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Passive Data </a:t>
            </a:r>
          </a:p>
        </p:txBody>
      </p:sp>
      <p:pic>
        <p:nvPicPr>
          <p:cNvPr id="3074" name="Picture 2" descr="Passive Data Collection and Actionable Results: What to Know">
            <a:extLst>
              <a:ext uri="{FF2B5EF4-FFF2-40B4-BE49-F238E27FC236}">
                <a16:creationId xmlns:a16="http://schemas.microsoft.com/office/drawing/2014/main" id="{648D5A82-EB38-464A-9ED0-508D94C255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763" y="1530285"/>
            <a:ext cx="6212472" cy="2916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74F533-6FC1-40D8-AEB3-29133A020349}"/>
              </a:ext>
            </a:extLst>
          </p:cNvPr>
          <p:cNvSpPr txBox="1"/>
          <p:nvPr/>
        </p:nvSpPr>
        <p:spPr>
          <a:xfrm>
            <a:off x="541866" y="4690840"/>
            <a:ext cx="806026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hlinkClick r:id="rId4"/>
              </a:rPr>
              <a:t>https://www.app.college.police.uk/app-content/investigations/investigative-strategies/passive-data-generators/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20892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4105"/>
            <a:ext cx="8229600" cy="1143000"/>
          </a:xfrm>
        </p:spPr>
        <p:txBody>
          <a:bodyPr/>
          <a:lstStyle/>
          <a:p>
            <a:r>
              <a:rPr lang="en-GB" dirty="0"/>
              <a:t>Cryptocurrency &amp; Metadata</a:t>
            </a:r>
          </a:p>
        </p:txBody>
      </p:sp>
      <p:pic>
        <p:nvPicPr>
          <p:cNvPr id="2050" name="Picture 2" descr="Cryptocurrency logo | Cryptocurrency, Logo set, Bitcoin">
            <a:extLst>
              <a:ext uri="{FF2B5EF4-FFF2-40B4-BE49-F238E27FC236}">
                <a16:creationId xmlns:a16="http://schemas.microsoft.com/office/drawing/2014/main" id="{045BBDFF-46C5-4077-A0E0-67145C9F99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719" y="2078038"/>
            <a:ext cx="3204845" cy="2289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What is metadata? And why does it matter? – NodeGraph">
            <a:extLst>
              <a:ext uri="{FF2B5EF4-FFF2-40B4-BE49-F238E27FC236}">
                <a16:creationId xmlns:a16="http://schemas.microsoft.com/office/drawing/2014/main" id="{C40BC1E8-28E8-446B-8470-BDC1555505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437" y="2646364"/>
            <a:ext cx="3565380" cy="1928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82357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ingle Point of Contacts (SPOCs) Still Required | Pocket Sergeant">
            <a:extLst>
              <a:ext uri="{FF2B5EF4-FFF2-40B4-BE49-F238E27FC236}">
                <a16:creationId xmlns:a16="http://schemas.microsoft.com/office/drawing/2014/main" id="{894C2AC6-4467-4094-8891-E865D335CD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4200" y="545305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areer Spotlight: Information Security Specialists / Technicians">
            <a:extLst>
              <a:ext uri="{FF2B5EF4-FFF2-40B4-BE49-F238E27FC236}">
                <a16:creationId xmlns:a16="http://schemas.microsoft.com/office/drawing/2014/main" id="{7D5C84E9-2D71-48EE-A5C0-DE814F5AE9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2826" y="498210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Police set up £1.5m cybercrime unit to fight child exploitation | The Times">
            <a:extLst>
              <a:ext uri="{FF2B5EF4-FFF2-40B4-BE49-F238E27FC236}">
                <a16:creationId xmlns:a16="http://schemas.microsoft.com/office/drawing/2014/main" id="{56950352-A107-46C2-9585-2869C498FA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112" y="3424508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59525FD4-B1CC-4DF7-A862-CAD2ED09EA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5963" y="3424508"/>
            <a:ext cx="2893269" cy="1640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ybercrime Investigators Handbook | Wiley">
            <a:extLst>
              <a:ext uri="{FF2B5EF4-FFF2-40B4-BE49-F238E27FC236}">
                <a16:creationId xmlns:a16="http://schemas.microsoft.com/office/drawing/2014/main" id="{BE0B4B2C-29A9-49EF-8631-402AF36E76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6842" y="2787392"/>
            <a:ext cx="1752600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0630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067" y="274637"/>
            <a:ext cx="8195733" cy="5008563"/>
          </a:xfrm>
        </p:spPr>
        <p:txBody>
          <a:bodyPr>
            <a:normAutofit/>
          </a:bodyPr>
          <a:lstStyle/>
          <a:p>
            <a:r>
              <a:rPr lang="en-GB" sz="1800" dirty="0">
                <a:hlinkClick r:id="rId3"/>
              </a:rPr>
              <a:t>https://www.npcc.police.uk/NPCCBusinessAreas/ReformandTransformation/Digitalpolicing.aspx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>
                <a:hlinkClick r:id="rId4"/>
              </a:rPr>
              <a:t>https://whatworks.college.police.uk/Partnerships/Knowledge-Fund/PKF_catalogue/Pages/Digital-policing.aspx</a:t>
            </a:r>
            <a:br>
              <a:rPr lang="en-GB" sz="1800" dirty="0"/>
            </a:br>
            <a:br>
              <a:rPr lang="en-GB" sz="1800" dirty="0"/>
            </a:b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5"/>
              </a:rPr>
              <a:t>https://www.fieldfisher.com/en/services/privacy-security-and-information/privacy-security-and-information-law-blog/the-investigatory-powers-act-2016-a-snoopers-charter-or-a-legitimate-surveillance-tool-for-todays-society</a:t>
            </a: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800" dirty="0">
                <a:solidFill>
                  <a:srgbClr val="3A3A3A"/>
                </a:solidFill>
                <a:latin typeface="Source Sans Pro" panose="020B0503030403020204" pitchFamily="34" charset="0"/>
                <a:hlinkClick r:id="rId6"/>
              </a:rPr>
              <a:t>https://whel-primo.hosted.exlibrisgroup.com/permalink/f/mqg008/TN_cdi_informaworld_taylorfrancisbooks_10_4324_9780429460593_15_version2</a:t>
            </a:r>
            <a:r>
              <a:rPr lang="en-GB" sz="1800" dirty="0">
                <a:solidFill>
                  <a:srgbClr val="3A3A3A"/>
                </a:solidFill>
                <a:latin typeface="Source Sans Pro" panose="020B0503030403020204" pitchFamily="34" charset="0"/>
              </a:rPr>
              <a:t> </a:t>
            </a:r>
            <a:br>
              <a:rPr lang="en-GB" sz="1800" dirty="0"/>
            </a:b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064623219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4EC8029807A2946B625B0D114BCF650" ma:contentTypeVersion="12" ma:contentTypeDescription="Create a new document." ma:contentTypeScope="" ma:versionID="a6865cf35ac3fa4d2eba64820c5d7ea5">
  <xsd:schema xmlns:xsd="http://www.w3.org/2001/XMLSchema" xmlns:xs="http://www.w3.org/2001/XMLSchema" xmlns:p="http://schemas.microsoft.com/office/2006/metadata/properties" xmlns:ns2="2e89cfda-a374-4413-9f0d-8b601eddeb70" xmlns:ns3="1ecf5648-3750-43f5-867d-bfaa16e6e17e" targetNamespace="http://schemas.microsoft.com/office/2006/metadata/properties" ma:root="true" ma:fieldsID="970de7c6851c97a7d95ccd6dac2a1142" ns2:_="" ns3:_="">
    <xsd:import namespace="2e89cfda-a374-4413-9f0d-8b601eddeb70"/>
    <xsd:import namespace="1ecf5648-3750-43f5-867d-bfaa16e6e1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89cfda-a374-4413-9f0d-8b601eddeb7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cf5648-3750-43f5-867d-bfaa16e6e17e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F9697DB-5CA7-41C9-83BD-DAA45911AE0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e89cfda-a374-4413-9f0d-8b601eddeb70"/>
    <ds:schemaRef ds:uri="1ecf5648-3750-43f5-867d-bfaa16e6e1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DA0CDED-E7C0-4778-89DC-F75DE928FF50}">
  <ds:schemaRefs>
    <ds:schemaRef ds:uri="http://purl.org/dc/dcmitype/"/>
    <ds:schemaRef ds:uri="http://purl.org/dc/terms/"/>
    <ds:schemaRef ds:uri="2e89cfda-a374-4413-9f0d-8b601eddeb70"/>
    <ds:schemaRef ds:uri="http://www.w3.org/XML/1998/namespace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1ecf5648-3750-43f5-867d-bfaa16e6e17e"/>
  </ds:schemaRefs>
</ds:datastoreItem>
</file>

<file path=customXml/itemProps3.xml><?xml version="1.0" encoding="utf-8"?>
<ds:datastoreItem xmlns:ds="http://schemas.openxmlformats.org/officeDocument/2006/customXml" ds:itemID="{CC81E64F-6D2E-4C97-905B-2403E22F7EB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1674</TotalTime>
  <Words>363</Words>
  <Application>Microsoft Office PowerPoint</Application>
  <PresentationFormat>On-screen Show (4:3)</PresentationFormat>
  <Paragraphs>59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Myriad Pro</vt:lpstr>
      <vt:lpstr>Source Sans Pro</vt:lpstr>
      <vt:lpstr>Symbol</vt:lpstr>
      <vt:lpstr>Times New Roman</vt:lpstr>
      <vt:lpstr>Theme1.thmx first page pp</vt:lpstr>
      <vt:lpstr>Digital Policing  </vt:lpstr>
      <vt:lpstr>PowerPoint Presentation</vt:lpstr>
      <vt:lpstr> Make it easier for the police and public to communicate with each other  Improve digital investigations and intelligence  Transfer all information with the Criminal Justice System (CJS) digitally.  </vt:lpstr>
      <vt:lpstr>PowerPoint Presentation</vt:lpstr>
      <vt:lpstr>PowerPoint Presentation</vt:lpstr>
      <vt:lpstr>The National Digital Policing Strategy 2020-2030</vt:lpstr>
      <vt:lpstr>PowerPoint Presentation</vt:lpstr>
      <vt:lpstr>PowerPoint Presentation</vt:lpstr>
      <vt:lpstr>PowerPoint Presentation</vt:lpstr>
      <vt:lpstr>Internet Related Crime on Businesses </vt:lpstr>
      <vt:lpstr>Investigatory Powers Act 2016</vt:lpstr>
      <vt:lpstr>Internet Searching</vt:lpstr>
      <vt:lpstr>Data Sources </vt:lpstr>
      <vt:lpstr>Passive Data </vt:lpstr>
      <vt:lpstr>Cryptocurrency &amp; Metadata</vt:lpstr>
      <vt:lpstr>PowerPoint Presentation</vt:lpstr>
      <vt:lpstr>https://www.npcc.police.uk/NPCCBusinessAreas/ReformandTransformation/Digitalpolicing.aspx  https://whatworks.college.police.uk/Partnerships/Knowledge-Fund/PKF_catalogue/Pages/Digital-policing.aspx  https://www.fieldfisher.com/en/services/privacy-security-and-information/privacy-security-and-information-law-blog/the-investigatory-powers-act-2016-a-snoopers-charter-or-a-legitimate-surveillance-tool-for-todays-society  https://whel-primo.hosted.exlibrisgroup.com/permalink/f/mqg008/TN_cdi_informaworld_taylorfrancisbooks_10_4324_9780429460593_15_version2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Policing  </dc:title>
  <dc:creator>Sarah Jones (IMH)</dc:creator>
  <cp:lastModifiedBy>Sarah Jones (IMH)</cp:lastModifiedBy>
  <cp:revision>21</cp:revision>
  <dcterms:created xsi:type="dcterms:W3CDTF">2020-07-16T07:08:53Z</dcterms:created>
  <dcterms:modified xsi:type="dcterms:W3CDTF">2020-09-06T12:12:37Z</dcterms:modified>
</cp:coreProperties>
</file>