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9" r:id="rId4"/>
    <p:sldId id="261" r:id="rId5"/>
    <p:sldId id="260" r:id="rId6"/>
    <p:sldId id="262" r:id="rId7"/>
    <p:sldId id="263" r:id="rId8"/>
    <p:sldId id="272" r:id="rId9"/>
    <p:sldId id="264" r:id="rId10"/>
    <p:sldId id="265" r:id="rId11"/>
    <p:sldId id="268" r:id="rId12"/>
    <p:sldId id="270"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35A2C7-AFC6-4234-9F62-839E54D8C3C0}" v="14" dt="2026-06-19T15:09:47.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6117" autoAdjust="0"/>
  </p:normalViewPr>
  <p:slideViewPr>
    <p:cSldViewPr snapToGrid="0" snapToObjects="1">
      <p:cViewPr varScale="1">
        <p:scale>
          <a:sx n="83" d="100"/>
          <a:sy n="83" d="100"/>
        </p:scale>
        <p:origin x="145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3f0ff66d437ce9c1" providerId="LiveId" clId="{5BE53950-52AE-4B71-B77E-3846DEE9495B}"/>
    <pc:docChg chg="custSel modSld">
      <pc:chgData name="Guest User" userId="3f0ff66d437ce9c1" providerId="LiveId" clId="{5BE53950-52AE-4B71-B77E-3846DEE9495B}" dt="2026-06-19T15:10:33.382" v="15" actId="20577"/>
      <pc:docMkLst>
        <pc:docMk/>
      </pc:docMkLst>
      <pc:sldChg chg="modSp mod">
        <pc:chgData name="Guest User" userId="3f0ff66d437ce9c1" providerId="LiveId" clId="{5BE53950-52AE-4B71-B77E-3846DEE9495B}" dt="2026-06-19T15:10:33.382" v="15" actId="20577"/>
        <pc:sldMkLst>
          <pc:docMk/>
          <pc:sldMk cId="0" sldId="257"/>
        </pc:sldMkLst>
        <pc:spChg chg="mod">
          <ac:chgData name="Guest User" userId="3f0ff66d437ce9c1" providerId="LiveId" clId="{5BE53950-52AE-4B71-B77E-3846DEE9495B}" dt="2026-06-19T15:10:33.382" v="15" actId="20577"/>
          <ac:spMkLst>
            <pc:docMk/>
            <pc:sldMk cId="0" sldId="257"/>
            <ac:spMk id="9" creationId="{00000000-0000-0000-0000-000000000000}"/>
          </ac:spMkLst>
        </pc:spChg>
      </pc:sldChg>
      <pc:sldChg chg="modSp mod">
        <pc:chgData name="Guest User" userId="3f0ff66d437ce9c1" providerId="LiveId" clId="{5BE53950-52AE-4B71-B77E-3846DEE9495B}" dt="2026-06-19T15:10:22.662" v="11" actId="20577"/>
        <pc:sldMkLst>
          <pc:docMk/>
          <pc:sldMk cId="0" sldId="260"/>
        </pc:sldMkLst>
        <pc:spChg chg="mod">
          <ac:chgData name="Guest User" userId="3f0ff66d437ce9c1" providerId="LiveId" clId="{5BE53950-52AE-4B71-B77E-3846DEE9495B}" dt="2026-06-19T15:10:16.762" v="8" actId="33524"/>
          <ac:spMkLst>
            <pc:docMk/>
            <pc:sldMk cId="0" sldId="260"/>
            <ac:spMk id="5" creationId="{00000000-0000-0000-0000-000000000000}"/>
          </ac:spMkLst>
        </pc:spChg>
        <pc:spChg chg="mod">
          <ac:chgData name="Guest User" userId="3f0ff66d437ce9c1" providerId="LiveId" clId="{5BE53950-52AE-4B71-B77E-3846DEE9495B}" dt="2026-06-19T15:10:22.662" v="11" actId="20577"/>
          <ac:spMkLst>
            <pc:docMk/>
            <pc:sldMk cId="0" sldId="260"/>
            <ac:spMk id="9" creationId="{00000000-0000-0000-0000-000000000000}"/>
          </ac:spMkLst>
        </pc:spChg>
      </pc:sldChg>
      <pc:sldChg chg="modSp mod">
        <pc:chgData name="Guest User" userId="3f0ff66d437ce9c1" providerId="LiveId" clId="{5BE53950-52AE-4B71-B77E-3846DEE9495B}" dt="2026-06-19T15:09:50.401" v="5" actId="20577"/>
        <pc:sldMkLst>
          <pc:docMk/>
          <pc:sldMk cId="0" sldId="261"/>
        </pc:sldMkLst>
        <pc:spChg chg="mod">
          <ac:chgData name="Guest User" userId="3f0ff66d437ce9c1" providerId="LiveId" clId="{5BE53950-52AE-4B71-B77E-3846DEE9495B}" dt="2026-06-19T15:09:50.401" v="5" actId="20577"/>
          <ac:spMkLst>
            <pc:docMk/>
            <pc:sldMk cId="0" sldId="261"/>
            <ac:spMk id="23" creationId="{72BE3D99-0D26-C2DF-54C2-7B9F1C37CC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9926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Justification</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Mastered the analysis of personal organizational and employee experience</a:t>
            </a:r>
          </a:p>
          <a:p>
            <a:pPr lvl="0"/>
            <a:r>
              <a:rPr lang="en-GB" sz="1200" kern="1200" dirty="0">
                <a:solidFill>
                  <a:schemeClr val="tx1"/>
                </a:solidFill>
                <a:effectLst/>
                <a:latin typeface="+mn-lt"/>
                <a:ea typeface="+mn-ea"/>
                <a:cs typeface="+mn-cs"/>
              </a:rPr>
              <a:t>Allows for interpretation of productivity patterns by theme within studies</a:t>
            </a:r>
          </a:p>
          <a:p>
            <a:pPr lvl="0"/>
            <a:r>
              <a:rPr lang="en-GB" sz="1200" kern="1200" dirty="0">
                <a:solidFill>
                  <a:schemeClr val="tx1"/>
                </a:solidFill>
                <a:effectLst/>
                <a:latin typeface="+mn-lt"/>
                <a:ea typeface="+mn-ea"/>
                <a:cs typeface="+mn-cs"/>
              </a:rPr>
              <a:t>Not limited in access to primary data in organisations (Varma et al., 2022).</a:t>
            </a:r>
          </a:p>
          <a:p>
            <a:r>
              <a:rPr lang="en-GB" sz="1200" kern="1200" dirty="0">
                <a:solidFill>
                  <a:schemeClr val="tx1"/>
                </a:solidFill>
                <a:effectLst/>
                <a:latin typeface="+mn-lt"/>
                <a:ea typeface="+mn-ea"/>
                <a:cs typeface="+mn-cs"/>
              </a:rPr>
              <a:t>Has the ability to function within academic constraints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GB" sz="1200" b="1" dirty="0">
                <a:latin typeface="Times New Roman" panose="02020603050405020304" pitchFamily="18" charset="0"/>
                <a:cs typeface="Times New Roman" panose="02020603050405020304" pitchFamily="18" charset="0"/>
              </a:rPr>
              <a:t>Key Themes Identified</a:t>
            </a:r>
            <a:endParaRPr lang="en-GB"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Factors impacting productivity in a remote working environment.</a:t>
            </a:r>
          </a:p>
          <a:p>
            <a:pPr lvl="0" algn="just"/>
            <a:r>
              <a:rPr lang="en-GB" sz="1200" dirty="0">
                <a:latin typeface="Times New Roman" panose="02020603050405020304" pitchFamily="18" charset="0"/>
                <a:cs typeface="Times New Roman" panose="02020603050405020304" pitchFamily="18" charset="0"/>
              </a:rPr>
              <a:t>Options for assisting remote performance.</a:t>
            </a:r>
          </a:p>
          <a:p>
            <a:pPr lvl="0" algn="just"/>
            <a:r>
              <a:rPr lang="en-GB" sz="1200" dirty="0">
                <a:latin typeface="Times New Roman" panose="02020603050405020304" pitchFamily="18" charset="0"/>
                <a:cs typeface="Times New Roman" panose="02020603050405020304" pitchFamily="18" charset="0"/>
              </a:rPr>
              <a:t>Inadequate structures and behaviour (Morikawa, 2023).</a:t>
            </a:r>
          </a:p>
          <a:p>
            <a:pPr algn="just"/>
            <a:r>
              <a:rPr lang="en-GB" sz="1200" dirty="0">
                <a:latin typeface="Times New Roman" panose="02020603050405020304" pitchFamily="18" charset="0"/>
                <a:cs typeface="Times New Roman" panose="02020603050405020304" pitchFamily="18" charset="0"/>
              </a:rPr>
              <a:t>This analytical approach guarantees that results are presented in an interpretative and structured manner, not just descriptive.</a:t>
            </a:r>
            <a:endParaRPr lang="en-GB" sz="1200"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02B00-8FAE-A768-4C83-040E1A6237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7251C0-11FA-C741-0509-4964C0B9F26A}"/>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6E201E12-5AC4-4661-156C-873429518721}"/>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677F2BF-9EC8-4FC8-5E42-474F9E7F63CF}"/>
              </a:ext>
            </a:extLst>
          </p:cNvPr>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2381077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US" sz="1200" noProof="0" dirty="0">
                <a:solidFill>
                  <a:schemeClr val="bg1"/>
                </a:solidFill>
                <a:latin typeface="Times New Roman" panose="02020603050405020304" pitchFamily="18" charset="0"/>
                <a:cs typeface="Times New Roman" panose="02020603050405020304" pitchFamily="18" charset="0"/>
              </a:rPr>
              <a:t>McDonald, K.S., Hite, L.M. and O’Connor, K.W. (2022). Developing sustainable careers for remote workers. Human Resource Development International, 25(2), pp.1–17. doi:https://doi.org/10.1080/13678868.2022.2047148.</a:t>
            </a:r>
          </a:p>
          <a:p>
            <a:pPr algn="just"/>
            <a:r>
              <a:rPr lang="en-US" sz="1200" noProof="0" dirty="0">
                <a:solidFill>
                  <a:schemeClr val="bg1"/>
                </a:solidFill>
                <a:latin typeface="Times New Roman" panose="02020603050405020304" pitchFamily="18" charset="0"/>
                <a:cs typeface="Times New Roman" panose="02020603050405020304" pitchFamily="18" charset="0"/>
              </a:rPr>
              <a:t>Mer, A. (2023). Artificial Intelligence in Human Resource Management: Recent Trends and Research Agenda. Contemporary studies in economic and financial analysis, 111B, pp.31–56. doi:https://doi.org/10.1108/s1569-37592023000111b003.</a:t>
            </a:r>
          </a:p>
          <a:p>
            <a:pPr algn="just"/>
            <a:r>
              <a:rPr lang="en-US" sz="1200" noProof="0" dirty="0">
                <a:solidFill>
                  <a:schemeClr val="bg1"/>
                </a:solidFill>
                <a:latin typeface="Times New Roman" panose="02020603050405020304" pitchFamily="18" charset="0"/>
                <a:cs typeface="Times New Roman" panose="02020603050405020304" pitchFamily="18" charset="0"/>
              </a:rPr>
              <a:t>Morikawa, M. (2023). Productivity dynamics of remote work during the COVID‐19 pandemic. Industrial Relations: A Journal of Economy and Society, 62(3), pp.317–331. doi:https://doi.org/10.1111/irel.12327.</a:t>
            </a:r>
          </a:p>
          <a:p>
            <a:pPr algn="just"/>
            <a:r>
              <a:rPr lang="en-US" sz="1200" noProof="0" dirty="0">
                <a:solidFill>
                  <a:schemeClr val="bg1"/>
                </a:solidFill>
                <a:latin typeface="Times New Roman" panose="02020603050405020304" pitchFamily="18" charset="0"/>
                <a:cs typeface="Times New Roman" panose="02020603050405020304" pitchFamily="18" charset="0"/>
              </a:rPr>
              <a:t>Newman, A., Eva, N., Bindl, U.K. and Stoverink, A.C. (2022). Organizational and vocational behavior in times of crisis: A review of empirical work undertaken during the COVID‐19 pandemic and introduction to the special issue. Applied Psychology, 71(3), pp.743–764. doi:https://doi.org/10.1111/apps.12409.</a:t>
            </a:r>
          </a:p>
          <a:p>
            <a:pPr algn="just"/>
            <a:r>
              <a:rPr lang="en-US" sz="1200" noProof="0" dirty="0">
                <a:solidFill>
                  <a:schemeClr val="bg1"/>
                </a:solidFill>
                <a:latin typeface="Times New Roman" panose="02020603050405020304" pitchFamily="18" charset="0"/>
                <a:cs typeface="Times New Roman" panose="02020603050405020304" pitchFamily="18" charset="0"/>
              </a:rPr>
              <a:t>Nwankpa, J.K. and Roumani, Y.F. (2024). Remote work, Employee Productivity and innovation: the Moderating Roles of Knowledge Sharing and Digital Business Intensity. Journal of Knowledge Management, 28(6), pp.1793–1818. doi:https://doi.org/10.1108/jkm-12-2022-0967.</a:t>
            </a:r>
          </a:p>
          <a:p>
            <a:pPr algn="just"/>
            <a:r>
              <a:rPr lang="en-US" sz="1200" noProof="0" dirty="0">
                <a:solidFill>
                  <a:schemeClr val="bg1"/>
                </a:solidFill>
                <a:latin typeface="Times New Roman" panose="02020603050405020304" pitchFamily="18" charset="0"/>
                <a:cs typeface="Times New Roman" panose="02020603050405020304" pitchFamily="18" charset="0"/>
              </a:rPr>
              <a:t>Pillai, S.V. and Prasad, J. (2022). Investigating the key success metrics for WFH/remote work models. Industrial and Commercial Training, 55(1). doi:https://doi.org/10.1108/ict-07-2021-0053.</a:t>
            </a:r>
          </a:p>
          <a:p>
            <a:pPr algn="just"/>
            <a:r>
              <a:rPr lang="en-US" sz="1200" noProof="0" dirty="0">
                <a:solidFill>
                  <a:schemeClr val="bg1"/>
                </a:solidFill>
                <a:latin typeface="Times New Roman" panose="02020603050405020304" pitchFamily="18" charset="0"/>
                <a:cs typeface="Times New Roman" panose="02020603050405020304" pitchFamily="18" charset="0"/>
              </a:rPr>
              <a:t>Varma, A., Jaiswal, A., Pereira, V. and Kumar, Y.L.N. (2022). Leader-member exchange in the age of remote work. Human Resource Development International, 25(2), pp.1–12. doi:https://doi.org/10.1080/13678868.2022.2047873.</a:t>
            </a:r>
          </a:p>
          <a:p>
            <a:pPr algn="just"/>
            <a:r>
              <a:rPr lang="en-US" sz="1200" noProof="0" dirty="0">
                <a:solidFill>
                  <a:schemeClr val="bg1"/>
                </a:solidFill>
                <a:latin typeface="Times New Roman" panose="02020603050405020304" pitchFamily="18" charset="0"/>
                <a:cs typeface="Times New Roman" panose="02020603050405020304" pitchFamily="18" charset="0"/>
              </a:rPr>
              <a:t>Verma, A., Venkatesan, M., Kumar, M. and Verma, J. (2022). The future of work post Covid-19: key perceived HR implications of hybrid workplaces in India. Journal of Management Development, 42(1). doi:https://doi.org/10.1108/jmd-11-2021-0304.</a:t>
            </a:r>
            <a:endParaRPr lang="en-GB" sz="1200" noProof="0" dirty="0">
              <a:solidFill>
                <a:schemeClr val="bg1"/>
              </a:solidFill>
              <a:latin typeface="Times New Roman" panose="02020603050405020304" pitchFamily="18" charset="0"/>
              <a:cs typeface="Times New Roman" panose="02020603050405020304" pitchFamily="18" charset="0"/>
            </a:endParaRPr>
          </a:p>
          <a:p>
            <a:pPr algn="just"/>
            <a:r>
              <a:rPr lang="en-GB" sz="1200" noProof="0" dirty="0">
                <a:solidFill>
                  <a:schemeClr val="bg1"/>
                </a:solidFill>
                <a:latin typeface="Times New Roman" panose="02020603050405020304" pitchFamily="18" charset="0"/>
                <a:cs typeface="Times New Roman" panose="02020603050405020304" pitchFamily="18" charset="0"/>
              </a:rPr>
              <a:t>Cathedral, D., Visitbritain, D., Pinzutu and Jerram, L. (2024). </a:t>
            </a:r>
            <a:r>
              <a:rPr lang="en-GB" sz="1200" i="1" noProof="0" dirty="0">
                <a:solidFill>
                  <a:schemeClr val="bg1"/>
                </a:solidFill>
                <a:latin typeface="Times New Roman" panose="02020603050405020304" pitchFamily="18" charset="0"/>
                <a:cs typeface="Times New Roman" panose="02020603050405020304" pitchFamily="18" charset="0"/>
              </a:rPr>
              <a:t>British Tourist Authority Trading as VisitBritain and VisitEngland Annual Report and Accounts For the year ended 31 March 2024</a:t>
            </a:r>
            <a:r>
              <a:rPr lang="en-GB" sz="1200" noProof="0" dirty="0">
                <a:solidFill>
                  <a:schemeClr val="bg1"/>
                </a:solidFill>
                <a:latin typeface="Times New Roman" panose="02020603050405020304" pitchFamily="18" charset="0"/>
                <a:cs typeface="Times New Roman" panose="02020603050405020304" pitchFamily="18" charset="0"/>
              </a:rPr>
              <a:t>. [online] Available at: https://assets.publishing.service.gov.uk/media/67064e34e84ae1fd8592f034/E03131761_BTA_ARA_2023-24_Accessible_v2.pdf.</a:t>
            </a:r>
          </a:p>
          <a:p>
            <a:pPr algn="just"/>
            <a:r>
              <a:rPr lang="en-GB" sz="1200" noProof="0" dirty="0">
                <a:solidFill>
                  <a:schemeClr val="bg1"/>
                </a:solidFill>
                <a:latin typeface="Times New Roman" panose="02020603050405020304" pitchFamily="18" charset="0"/>
                <a:cs typeface="Times New Roman" panose="02020603050405020304" pitchFamily="18" charset="0"/>
              </a:rPr>
              <a:t>Damiasih, D. (2025). Innovative Marketing Strategies for Sustainable Tourism Development: A Literature Review. </a:t>
            </a:r>
            <a:r>
              <a:rPr lang="en-GB" sz="1200" i="1" noProof="0" dirty="0">
                <a:solidFill>
                  <a:schemeClr val="bg1"/>
                </a:solidFill>
                <a:latin typeface="Times New Roman" panose="02020603050405020304" pitchFamily="18" charset="0"/>
                <a:cs typeface="Times New Roman" panose="02020603050405020304" pitchFamily="18" charset="0"/>
              </a:rPr>
              <a:t>Golden Ratio of Marketing and Applied Psychology of Business</a:t>
            </a:r>
            <a:r>
              <a:rPr lang="en-GB" sz="1200" noProof="0" dirty="0">
                <a:solidFill>
                  <a:schemeClr val="bg1"/>
                </a:solidFill>
                <a:latin typeface="Times New Roman" panose="02020603050405020304" pitchFamily="18" charset="0"/>
                <a:cs typeface="Times New Roman" panose="02020603050405020304" pitchFamily="18" charset="0"/>
              </a:rPr>
              <a:t>, 5(1), pp.246–257. doi:https://doi.org/10.52970/grmapb.v5i1.875.</a:t>
            </a:r>
          </a:p>
          <a:p>
            <a:pPr algn="just"/>
            <a:r>
              <a:rPr lang="en-GB" sz="1200" noProof="0" dirty="0">
                <a:solidFill>
                  <a:schemeClr val="bg1"/>
                </a:solidFill>
                <a:latin typeface="Times New Roman" panose="02020603050405020304" pitchFamily="18" charset="0"/>
                <a:cs typeface="Times New Roman" panose="02020603050405020304" pitchFamily="18" charset="0"/>
              </a:rPr>
              <a:t>Farquhar, J., Michels, N. and Robson, J. (2020). Triangulation in Industrial Qualitative Case Study research: Widening the Scope. </a:t>
            </a:r>
            <a:r>
              <a:rPr lang="en-GB" sz="1200" i="1" noProof="0" dirty="0">
                <a:solidFill>
                  <a:schemeClr val="bg1"/>
                </a:solidFill>
                <a:latin typeface="Times New Roman" panose="02020603050405020304" pitchFamily="18" charset="0"/>
                <a:cs typeface="Times New Roman" panose="02020603050405020304" pitchFamily="18" charset="0"/>
              </a:rPr>
              <a:t>Industrial Marketing Management</a:t>
            </a:r>
            <a:r>
              <a:rPr lang="en-GB" sz="1200" noProof="0" dirty="0">
                <a:solidFill>
                  <a:schemeClr val="bg1"/>
                </a:solidFill>
                <a:latin typeface="Times New Roman" panose="02020603050405020304" pitchFamily="18" charset="0"/>
                <a:cs typeface="Times New Roman" panose="02020603050405020304" pitchFamily="18" charset="0"/>
              </a:rPr>
              <a:t>, 87(1), pp.160–170. doi:http://dx.doi.org/10.1016/j.indmarman.2020.02.001.</a:t>
            </a:r>
          </a:p>
          <a:p>
            <a:pPr algn="just"/>
            <a:r>
              <a:rPr lang="en-GB" sz="1200" noProof="0" dirty="0">
                <a:solidFill>
                  <a:schemeClr val="bg1"/>
                </a:solidFill>
                <a:latin typeface="Times New Roman" panose="02020603050405020304" pitchFamily="18" charset="0"/>
                <a:cs typeface="Times New Roman" panose="02020603050405020304" pitchFamily="18" charset="0"/>
              </a:rPr>
              <a:t>Han, H., Chua, B.-L. andFakfare, P. (2024). Special issue: Green Marketing: Consumption and Development of Sustainable Tourism and Hospitality. </a:t>
            </a:r>
            <a:r>
              <a:rPr lang="en-GB" sz="1200" i="1" noProof="0" dirty="0">
                <a:solidFill>
                  <a:schemeClr val="bg1"/>
                </a:solidFill>
                <a:latin typeface="Times New Roman" panose="02020603050405020304" pitchFamily="18" charset="0"/>
                <a:cs typeface="Times New Roman" panose="02020603050405020304" pitchFamily="18" charset="0"/>
              </a:rPr>
              <a:t>Journal of travel &amp; tourism marketing</a:t>
            </a:r>
            <a:r>
              <a:rPr lang="en-GB" sz="1200" noProof="0" dirty="0">
                <a:solidFill>
                  <a:schemeClr val="bg1"/>
                </a:solidFill>
                <a:latin typeface="Times New Roman" panose="02020603050405020304" pitchFamily="18" charset="0"/>
                <a:cs typeface="Times New Roman" panose="02020603050405020304" pitchFamily="18" charset="0"/>
              </a:rPr>
              <a:t>, 41(4), pp.451–452. doi:https://doi.org/10.1080/10548408.2024.2334569.</a:t>
            </a:r>
          </a:p>
          <a:p>
            <a:pPr algn="just"/>
            <a:r>
              <a:rPr lang="en-GB" sz="1200" noProof="0" dirty="0">
                <a:solidFill>
                  <a:schemeClr val="bg1"/>
                </a:solidFill>
                <a:latin typeface="Times New Roman" panose="02020603050405020304" pitchFamily="18" charset="0"/>
                <a:cs typeface="Times New Roman" panose="02020603050405020304" pitchFamily="18" charset="0"/>
              </a:rPr>
              <a:t>Hart, C. (2018). Literature Reviewing. </a:t>
            </a:r>
            <a:r>
              <a:rPr lang="en-GB" sz="1200" i="1" noProof="0" dirty="0">
                <a:solidFill>
                  <a:schemeClr val="bg1"/>
                </a:solidFill>
                <a:latin typeface="Times New Roman" panose="02020603050405020304" pitchFamily="18" charset="0"/>
                <a:cs typeface="Times New Roman" panose="02020603050405020304" pitchFamily="18" charset="0"/>
              </a:rPr>
              <a:t>Doing Your Literature Review. Releasing the research imagination.</a:t>
            </a:r>
            <a:r>
              <a:rPr lang="en-GB" sz="1200" noProof="0" dirty="0">
                <a:solidFill>
                  <a:schemeClr val="bg1"/>
                </a:solidFill>
                <a:latin typeface="Times New Roman" panose="02020603050405020304" pitchFamily="18" charset="0"/>
                <a:cs typeface="Times New Roman" panose="02020603050405020304" pitchFamily="18" charset="0"/>
              </a:rPr>
              <a:t> [online] Available at: https://www.academia.edu/40186005/Literature_Reviewing.</a:t>
            </a:r>
          </a:p>
          <a:p>
            <a:pPr algn="just"/>
            <a:r>
              <a:rPr lang="en-GB" sz="1200" noProof="0" dirty="0">
                <a:solidFill>
                  <a:schemeClr val="bg1"/>
                </a:solidFill>
                <a:latin typeface="Times New Roman" panose="02020603050405020304" pitchFamily="18" charset="0"/>
                <a:cs typeface="Times New Roman" panose="02020603050405020304" pitchFamily="18" charset="0"/>
              </a:rPr>
              <a:t>Khanom, M.T. (2023). Using Social Media Marketing in the Digital era: a Necessity or a Choice. </a:t>
            </a:r>
            <a:r>
              <a:rPr lang="en-GB" sz="1200" i="1" noProof="0" dirty="0">
                <a:solidFill>
                  <a:schemeClr val="bg1"/>
                </a:solidFill>
                <a:latin typeface="Times New Roman" panose="02020603050405020304" pitchFamily="18" charset="0"/>
                <a:cs typeface="Times New Roman" panose="02020603050405020304" pitchFamily="18" charset="0"/>
              </a:rPr>
              <a:t>International Journal of Research in Business and Social Science (2147- 4478)</a:t>
            </a:r>
            <a:r>
              <a:rPr lang="en-GB" sz="1200" noProof="0" dirty="0">
                <a:solidFill>
                  <a:schemeClr val="bg1"/>
                </a:solidFill>
                <a:latin typeface="Times New Roman" panose="02020603050405020304" pitchFamily="18" charset="0"/>
                <a:cs typeface="Times New Roman" panose="02020603050405020304" pitchFamily="18" charset="0"/>
              </a:rPr>
              <a:t>, 12(3), pp.88–98. doi:http://dx.doi.org/10.20525/ijrbs.v12i3.2507.</a:t>
            </a:r>
          </a:p>
          <a:p>
            <a:pPr algn="just"/>
            <a:r>
              <a:rPr lang="en-GB" sz="1200" noProof="0" dirty="0">
                <a:solidFill>
                  <a:schemeClr val="bg1"/>
                </a:solidFill>
                <a:latin typeface="Times New Roman" panose="02020603050405020304" pitchFamily="18" charset="0"/>
                <a:cs typeface="Times New Roman" panose="02020603050405020304" pitchFamily="18" charset="0"/>
              </a:rPr>
              <a:t>Lochmiller, C. (2021). Conducting Thematic Analysis with Qualitative Data. </a:t>
            </a:r>
            <a:r>
              <a:rPr lang="en-GB" sz="1200" i="1" noProof="0" dirty="0">
                <a:solidFill>
                  <a:schemeClr val="bg1"/>
                </a:solidFill>
                <a:latin typeface="Times New Roman" panose="02020603050405020304" pitchFamily="18" charset="0"/>
                <a:cs typeface="Times New Roman" panose="02020603050405020304" pitchFamily="18" charset="0"/>
              </a:rPr>
              <a:t>The Qualitative Report</a:t>
            </a:r>
            <a:r>
              <a:rPr lang="en-GB" sz="1200" noProof="0" dirty="0">
                <a:solidFill>
                  <a:schemeClr val="bg1"/>
                </a:solidFill>
                <a:latin typeface="Times New Roman" panose="02020603050405020304" pitchFamily="18" charset="0"/>
                <a:cs typeface="Times New Roman" panose="02020603050405020304" pitchFamily="18" charset="0"/>
              </a:rPr>
              <a:t>, 26(6), pp.2029–2044. doi:https://doi.org/10.46743/2160-3715/2021.5008.</a:t>
            </a:r>
          </a:p>
          <a:p>
            <a:pPr algn="just"/>
            <a:r>
              <a:rPr lang="en-GB" sz="1200" noProof="0" dirty="0">
                <a:solidFill>
                  <a:schemeClr val="bg1"/>
                </a:solidFill>
                <a:latin typeface="Times New Roman" panose="02020603050405020304" pitchFamily="18" charset="0"/>
                <a:cs typeface="Times New Roman" panose="02020603050405020304" pitchFamily="18" charset="0"/>
              </a:rPr>
              <a:t>Mandagi, D.W., Rantung, D.I. and Aseng, A.C. (2026). Sustainable digital marketing in tourism: state of the art and future research agenda. Journal of Hospitality and Tourism Insights, pp.1–19. doi:https://doi.org/10.1108/jhti-11-2025-1368.</a:t>
            </a:r>
          </a:p>
          <a:p>
            <a:pPr algn="just"/>
            <a:r>
              <a:rPr lang="en-GB" sz="1200" noProof="0" dirty="0">
                <a:solidFill>
                  <a:schemeClr val="bg1"/>
                </a:solidFill>
                <a:latin typeface="Times New Roman" panose="02020603050405020304" pitchFamily="18" charset="0"/>
                <a:cs typeface="Times New Roman" panose="02020603050405020304" pitchFamily="18" charset="0"/>
              </a:rPr>
              <a:t>Przybylska, N. (2026). Green Travel in the Digital Era: Contributions of Digital Marketing to Sustainable Tourism. </a:t>
            </a:r>
            <a:r>
              <a:rPr lang="en-GB" sz="1200" i="1" noProof="0" dirty="0">
                <a:solidFill>
                  <a:schemeClr val="bg1"/>
                </a:solidFill>
                <a:latin typeface="Times New Roman" panose="02020603050405020304" pitchFamily="18" charset="0"/>
                <a:cs typeface="Times New Roman" panose="02020603050405020304" pitchFamily="18" charset="0"/>
              </a:rPr>
              <a:t>Digital Marketing Advanced in Tourism</a:t>
            </a:r>
            <a:r>
              <a:rPr lang="en-GB" sz="1200" noProof="0" dirty="0">
                <a:solidFill>
                  <a:schemeClr val="bg1"/>
                </a:solidFill>
                <a:latin typeface="Times New Roman" panose="02020603050405020304" pitchFamily="18" charset="0"/>
                <a:cs typeface="Times New Roman" panose="02020603050405020304" pitchFamily="18" charset="0"/>
              </a:rPr>
              <a:t>, pp.251–284. doi:https://doi.org/10.1108/978-1-83708-786-020261009.</a:t>
            </a:r>
          </a:p>
          <a:p>
            <a:pPr algn="just"/>
            <a:r>
              <a:rPr lang="en-GB" sz="1200" noProof="0" dirty="0">
                <a:solidFill>
                  <a:schemeClr val="bg1"/>
                </a:solidFill>
                <a:latin typeface="Times New Roman" panose="02020603050405020304" pitchFamily="18" charset="0"/>
                <a:cs typeface="Times New Roman" panose="02020603050405020304" pitchFamily="18" charset="0"/>
              </a:rPr>
              <a:t>Saunders, M.N., Lewis, P. and Thornhill, A. (2023). </a:t>
            </a:r>
            <a:r>
              <a:rPr lang="en-GB" sz="1200" i="1" noProof="0" dirty="0">
                <a:solidFill>
                  <a:schemeClr val="bg1"/>
                </a:solidFill>
                <a:latin typeface="Times New Roman" panose="02020603050405020304" pitchFamily="18" charset="0"/>
                <a:cs typeface="Times New Roman" panose="02020603050405020304" pitchFamily="18" charset="0"/>
              </a:rPr>
              <a:t>Research Methods for Business Students</a:t>
            </a:r>
            <a:r>
              <a:rPr lang="en-GB" sz="1200" noProof="0" dirty="0">
                <a:solidFill>
                  <a:schemeClr val="bg1"/>
                </a:solidFill>
                <a:latin typeface="Times New Roman" panose="02020603050405020304" pitchFamily="18" charset="0"/>
                <a:cs typeface="Times New Roman" panose="02020603050405020304" pitchFamily="18" charset="0"/>
              </a:rPr>
              <a:t>. [online] ResearchGate. Available at: https://www.researchgate.net/publication/240218229_Research_Methods_for_Business_Students.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0" y="0"/>
            <a:ext cx="274320" cy="5143500"/>
          </a:xfrm>
          <a:prstGeom prst="rect">
            <a:avLst/>
          </a:prstGeom>
          <a:solidFill>
            <a:srgbClr val="0E9680"/>
          </a:solidFill>
          <a:ln w="12700">
            <a:solidFill>
              <a:srgbClr val="0E9680"/>
            </a:solidFill>
            <a:prstDash val="solid"/>
          </a:ln>
        </p:spPr>
        <p:txBody>
          <a:bodyPr/>
          <a:lstStyle/>
          <a:p>
            <a:endParaRPr lang="en-GB" noProof="0" dirty="0"/>
          </a:p>
        </p:txBody>
      </p:sp>
      <p:sp>
        <p:nvSpPr>
          <p:cNvPr id="3" name="Shape 1"/>
          <p:cNvSpPr/>
          <p:nvPr/>
        </p:nvSpPr>
        <p:spPr>
          <a:xfrm>
            <a:off x="0" y="4206240"/>
            <a:ext cx="9144000" cy="937260"/>
          </a:xfrm>
          <a:prstGeom prst="rect">
            <a:avLst/>
          </a:prstGeom>
          <a:solidFill>
            <a:srgbClr val="0A7A66"/>
          </a:solidFill>
          <a:ln w="12700">
            <a:solidFill>
              <a:srgbClr val="0A7A66"/>
            </a:solidFill>
            <a:prstDash val="solid"/>
          </a:ln>
        </p:spPr>
        <p:txBody>
          <a:bodyPr/>
          <a:lstStyle/>
          <a:p>
            <a:endParaRPr lang="en-GB" noProof="0" dirty="0"/>
          </a:p>
        </p:txBody>
      </p:sp>
      <p:sp>
        <p:nvSpPr>
          <p:cNvPr id="6" name="Text 4"/>
          <p:cNvSpPr/>
          <p:nvPr/>
        </p:nvSpPr>
        <p:spPr>
          <a:xfrm>
            <a:off x="601249" y="1981361"/>
            <a:ext cx="7785331" cy="540697"/>
          </a:xfrm>
          <a:prstGeom prst="rect">
            <a:avLst/>
          </a:prstGeom>
          <a:noFill/>
          <a:ln/>
        </p:spPr>
        <p:txBody>
          <a:bodyPr wrap="square" lIns="0" tIns="0" rIns="0" bIns="0" rtlCol="0" anchor="ctr"/>
          <a:lstStyle/>
          <a:p>
            <a:pPr marL="0" marR="0" algn="ctr">
              <a:lnSpc>
                <a:spcPct val="150000"/>
              </a:lnSpc>
              <a:spcBef>
                <a:spcPts val="600"/>
              </a:spcBef>
              <a:spcAft>
                <a:spcPts val="600"/>
              </a:spcAft>
              <a:buNone/>
            </a:pPr>
            <a:r>
              <a:rPr lang="en-GB" b="1" noProof="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Impact of remote work on employee productivity within technology sector of UK</a:t>
            </a:r>
            <a:endParaRPr lang="en-GB" sz="1400" b="1" dirty="0">
              <a:solidFill>
                <a:schemeClr val="bg1"/>
              </a:solidFill>
              <a:latin typeface="Times New Roman" panose="02020603050405020304" pitchFamily="18" charset="0"/>
              <a:cs typeface="Times New Roman" panose="02020603050405020304" pitchFamily="18" charset="0"/>
            </a:endParaRPr>
          </a:p>
          <a:p>
            <a:pPr marL="0" marR="0" algn="ctr">
              <a:lnSpc>
                <a:spcPct val="150000"/>
              </a:lnSpc>
              <a:spcBef>
                <a:spcPts val="600"/>
              </a:spcBef>
              <a:spcAft>
                <a:spcPts val="600"/>
              </a:spcAft>
              <a:buNone/>
            </a:pPr>
            <a:r>
              <a:rPr lang="en-GB" sz="1200" b="1" noProof="0" dirty="0">
                <a:solidFill>
                  <a:schemeClr val="bg1"/>
                </a:solidFill>
                <a:latin typeface="Times New Roman" panose="02020603050405020304" pitchFamily="18" charset="0"/>
                <a:cs typeface="Times New Roman" panose="02020603050405020304" pitchFamily="18" charset="0"/>
              </a:rPr>
              <a:t>Andreea Tudorie </a:t>
            </a:r>
          </a:p>
          <a:p>
            <a:pPr marL="0" marR="0" algn="ctr">
              <a:lnSpc>
                <a:spcPct val="150000"/>
              </a:lnSpc>
              <a:spcBef>
                <a:spcPts val="600"/>
              </a:spcBef>
              <a:spcAft>
                <a:spcPts val="600"/>
              </a:spcAft>
              <a:buNone/>
            </a:pPr>
            <a:r>
              <a:rPr lang="en-GB" sz="1200" b="1" dirty="0">
                <a:solidFill>
                  <a:schemeClr val="bg1"/>
                </a:solidFill>
                <a:latin typeface="Times New Roman" panose="02020603050405020304" pitchFamily="18" charset="0"/>
                <a:cs typeface="Times New Roman" panose="02020603050405020304" pitchFamily="18" charset="0"/>
              </a:rPr>
              <a:t>Student ID: </a:t>
            </a:r>
            <a:r>
              <a:rPr lang="en-GB" sz="1200" dirty="0"/>
              <a:t> </a:t>
            </a:r>
          </a:p>
          <a:p>
            <a:r>
              <a:rPr lang="en-GB" dirty="0"/>
              <a:t> </a:t>
            </a:r>
            <a:endParaRPr lang="en-GB" b="1" dirty="0">
              <a:solidFill>
                <a:schemeClr val="bg1"/>
              </a:solidFill>
            </a:endParaRPr>
          </a:p>
          <a:p>
            <a:r>
              <a:rPr lang="en-GB" sz="1200" b="1" dirty="0">
                <a:solidFill>
                  <a:schemeClr val="bg1"/>
                </a:solidFill>
              </a:rPr>
              <a:t>I confirm that I have not used any AI tools in the research and creation of this </a:t>
            </a:r>
          </a:p>
          <a:p>
            <a:r>
              <a:rPr lang="en-GB" sz="1200" b="1" dirty="0">
                <a:solidFill>
                  <a:schemeClr val="bg1"/>
                </a:solidFill>
              </a:rPr>
              <a:t>assignment. I confirm that I have not presented any AI generated materials as my own work. I confirm I have copies of my drafts, notes, and other resources I used, which I may be asked to provide in evidence.</a:t>
            </a:r>
          </a:p>
          <a:p>
            <a:pPr marL="0" marR="0" algn="ctr">
              <a:lnSpc>
                <a:spcPct val="150000"/>
              </a:lnSpc>
              <a:spcBef>
                <a:spcPts val="600"/>
              </a:spcBef>
              <a:spcAft>
                <a:spcPts val="600"/>
              </a:spcAft>
              <a:buNone/>
            </a:pPr>
            <a:endParaRPr lang="en-GB" sz="1400" b="1" noProof="0" dirty="0">
              <a:solidFill>
                <a:schemeClr val="bg1"/>
              </a:solidFill>
              <a:latin typeface="Times New Roman" panose="02020603050405020304" pitchFamily="18" charset="0"/>
              <a:cs typeface="Times New Roman" panose="02020603050405020304" pitchFamily="18" charset="0"/>
            </a:endParaRPr>
          </a:p>
          <a:p>
            <a:pPr marL="0" marR="0" algn="ctr">
              <a:lnSpc>
                <a:spcPct val="150000"/>
              </a:lnSpc>
              <a:spcBef>
                <a:spcPts val="600"/>
              </a:spcBef>
              <a:spcAft>
                <a:spcPts val="600"/>
              </a:spcAft>
              <a:buNone/>
            </a:pPr>
            <a:endParaRPr lang="en-GB" sz="2800" noProof="0" dirty="0">
              <a:latin typeface="Times New Roman" panose="02020603050405020304" pitchFamily="18" charset="0"/>
              <a:cs typeface="Times New Roman" panose="02020603050405020304" pitchFamily="18" charset="0"/>
            </a:endParaRPr>
          </a:p>
        </p:txBody>
      </p:sp>
      <p:sp>
        <p:nvSpPr>
          <p:cNvPr id="7" name="Text 5"/>
          <p:cNvSpPr/>
          <p:nvPr/>
        </p:nvSpPr>
        <p:spPr>
          <a:xfrm>
            <a:off x="411480" y="1261872"/>
            <a:ext cx="8412480" cy="731520"/>
          </a:xfrm>
          <a:prstGeom prst="rect">
            <a:avLst/>
          </a:prstGeom>
          <a:noFill/>
          <a:ln/>
        </p:spPr>
        <p:txBody>
          <a:bodyPr wrap="square" lIns="0" tIns="0" rIns="0" bIns="0" rtlCol="0" anchor="ctr"/>
          <a:lstStyle/>
          <a:p>
            <a:pPr marL="0" indent="0" algn="l">
              <a:buNone/>
            </a:pPr>
            <a:endParaRPr lang="en-GB" sz="2800" b="1" noProof="0" dirty="0">
              <a:solidFill>
                <a:srgbClr val="0E9680"/>
              </a:solidFill>
              <a:latin typeface="Times New Roman" panose="02020603050405020304" pitchFamily="18" charset="0"/>
              <a:ea typeface="Calibri" pitchFamily="34" charset="-122"/>
              <a:cs typeface="Times New Roman" panose="02020603050405020304" pitchFamily="18" charset="0"/>
            </a:endParaRPr>
          </a:p>
        </p:txBody>
      </p:sp>
      <p:pic>
        <p:nvPicPr>
          <p:cNvPr id="12" name="Picture 11">
            <a:extLst>
              <a:ext uri="{FF2B5EF4-FFF2-40B4-BE49-F238E27FC236}">
                <a16:creationId xmlns:a16="http://schemas.microsoft.com/office/drawing/2014/main" id="{1DF2E01B-5EDD-28FC-24A4-9CEAB614B702}"/>
              </a:ext>
            </a:extLst>
          </p:cNvPr>
          <p:cNvPicPr>
            <a:picLocks noChangeAspect="1"/>
          </p:cNvPicPr>
          <p:nvPr/>
        </p:nvPicPr>
        <p:blipFill>
          <a:blip r:embed="rId3"/>
          <a:stretch>
            <a:fillRect/>
          </a:stretch>
        </p:blipFill>
        <p:spPr>
          <a:xfrm>
            <a:off x="411480" y="3254823"/>
            <a:ext cx="8116866" cy="18886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200" b="1" noProof="0" dirty="0">
                <a:solidFill>
                  <a:srgbClr val="FFFFFF"/>
                </a:solidFill>
                <a:latin typeface="Times New Roman" panose="02020603050405020304" pitchFamily="18" charset="0"/>
                <a:ea typeface="Calibri" pitchFamily="34" charset="-122"/>
                <a:cs typeface="Times New Roman" panose="02020603050405020304" pitchFamily="18" charset="0"/>
              </a:rPr>
              <a:t>Introduction</a:t>
            </a:r>
            <a:endParaRPr lang="en-GB" sz="2200" noProof="0" dirty="0">
              <a:latin typeface="Times New Roman" panose="02020603050405020304" pitchFamily="18" charset="0"/>
              <a:cs typeface="Times New Roman" panose="02020603050405020304" pitchFamily="18" charset="0"/>
            </a:endParaRPr>
          </a:p>
        </p:txBody>
      </p:sp>
      <p:sp>
        <p:nvSpPr>
          <p:cNvPr id="6" name="Shape 4"/>
          <p:cNvSpPr/>
          <p:nvPr/>
        </p:nvSpPr>
        <p:spPr>
          <a:xfrm>
            <a:off x="228600" y="1078992"/>
            <a:ext cx="4251960" cy="3657600"/>
          </a:xfrm>
          <a:prstGeom prst="rect">
            <a:avLst/>
          </a:prstGeom>
          <a:solidFill>
            <a:srgbClr val="EAF2F8"/>
          </a:solidFill>
          <a:ln w="12700">
            <a:solidFill>
              <a:srgbClr val="C8D8EA"/>
            </a:solidFill>
            <a:prstDash val="solid"/>
          </a:ln>
        </p:spPr>
        <p:txBody>
          <a:bodyPr/>
          <a:lstStyle/>
          <a:p>
            <a:endParaRPr lang="en-GB" noProof="0" dirty="0"/>
          </a:p>
        </p:txBody>
      </p:sp>
      <p:sp>
        <p:nvSpPr>
          <p:cNvPr id="7" name="Shape 5"/>
          <p:cNvSpPr/>
          <p:nvPr/>
        </p:nvSpPr>
        <p:spPr>
          <a:xfrm>
            <a:off x="228600" y="1078992"/>
            <a:ext cx="91440" cy="3657600"/>
          </a:xfrm>
          <a:prstGeom prst="rect">
            <a:avLst/>
          </a:prstGeom>
          <a:solidFill>
            <a:srgbClr val="0E9680"/>
          </a:solidFill>
          <a:ln w="12700">
            <a:solidFill>
              <a:srgbClr val="0E9680"/>
            </a:solidFill>
            <a:prstDash val="solid"/>
          </a:ln>
        </p:spPr>
        <p:txBody>
          <a:bodyPr/>
          <a:lstStyle/>
          <a:p>
            <a:endParaRPr lang="en-GB" noProof="0" dirty="0"/>
          </a:p>
        </p:txBody>
      </p:sp>
      <p:sp>
        <p:nvSpPr>
          <p:cNvPr id="8" name="Text 6"/>
          <p:cNvSpPr/>
          <p:nvPr/>
        </p:nvSpPr>
        <p:spPr>
          <a:xfrm>
            <a:off x="411480" y="1143000"/>
            <a:ext cx="3749040" cy="274320"/>
          </a:xfrm>
          <a:prstGeom prst="rect">
            <a:avLst/>
          </a:prstGeom>
          <a:noFill/>
          <a:ln/>
        </p:spPr>
        <p:txBody>
          <a:bodyPr wrap="square" lIns="0" tIns="0" rIns="0" bIns="0" rtlCol="0" anchor="ctr"/>
          <a:lstStyle/>
          <a:p>
            <a:pPr marL="0" indent="0">
              <a:buNone/>
            </a:pPr>
            <a:r>
              <a:rPr lang="en-GB" sz="1400" b="1" kern="0" spc="200" noProof="0" dirty="0">
                <a:solidFill>
                  <a:srgbClr val="0E9680"/>
                </a:solidFill>
                <a:latin typeface="Times New Roman" panose="02020603050405020304" pitchFamily="18" charset="0"/>
                <a:ea typeface="Calibri" pitchFamily="34" charset="-122"/>
                <a:cs typeface="Times New Roman" panose="02020603050405020304" pitchFamily="18" charset="0"/>
              </a:rPr>
              <a:t>BACKGROUND</a:t>
            </a:r>
            <a:endParaRPr lang="en-GB" sz="1400" noProof="0" dirty="0">
              <a:latin typeface="Times New Roman" panose="02020603050405020304" pitchFamily="18" charset="0"/>
              <a:cs typeface="Times New Roman" panose="02020603050405020304" pitchFamily="18" charset="0"/>
            </a:endParaRPr>
          </a:p>
        </p:txBody>
      </p:sp>
      <p:sp>
        <p:nvSpPr>
          <p:cNvPr id="9" name="Text 7"/>
          <p:cNvSpPr/>
          <p:nvPr/>
        </p:nvSpPr>
        <p:spPr>
          <a:xfrm>
            <a:off x="411480" y="1481328"/>
            <a:ext cx="3749040" cy="3063240"/>
          </a:xfrm>
          <a:prstGeom prst="rect">
            <a:avLst/>
          </a:prstGeom>
          <a:noFill/>
          <a:ln/>
        </p:spPr>
        <p:txBody>
          <a:bodyPr wrap="square" lIns="0" tIns="0" rIns="0" bIns="0" rtlCol="0" anchor="t"/>
          <a:lstStyle/>
          <a:p>
            <a:pPr algn="just">
              <a:lnSpc>
                <a:spcPct val="150000"/>
              </a:lnSpc>
            </a:pPr>
            <a:r>
              <a:rPr lang="en-GB" sz="1150" noProof="0" dirty="0">
                <a:latin typeface="Times New Roman" panose="02020603050405020304" pitchFamily="18" charset="0"/>
                <a:cs typeface="Times New Roman" panose="02020603050405020304" pitchFamily="18" charset="0"/>
              </a:rPr>
              <a:t>With the onset of COVID-19, remote working is becoming much more of an accepted practice, particularly in the United Kingdom tech sector. </a:t>
            </a:r>
          </a:p>
          <a:p>
            <a:pPr algn="just">
              <a:lnSpc>
                <a:spcPct val="150000"/>
              </a:lnSpc>
            </a:pPr>
            <a:endParaRPr lang="en-GB" sz="1150" noProof="0" dirty="0">
              <a:latin typeface="Times New Roman" panose="02020603050405020304" pitchFamily="18" charset="0"/>
              <a:cs typeface="Times New Roman" panose="02020603050405020304" pitchFamily="18" charset="0"/>
            </a:endParaRPr>
          </a:p>
          <a:p>
            <a:pPr algn="just">
              <a:lnSpc>
                <a:spcPct val="150000"/>
              </a:lnSpc>
            </a:pPr>
            <a:r>
              <a:rPr lang="en-GB" sz="1150" noProof="0" dirty="0">
                <a:latin typeface="Times New Roman" panose="02020603050405020304" pitchFamily="18" charset="0"/>
                <a:cs typeface="Times New Roman" panose="02020603050405020304" pitchFamily="18" charset="0"/>
              </a:rPr>
              <a:t>This transformation has been made possible through the advent of technology such as digital technology, cloud-based systems and collaborative platforms, which have reshaped the way things work in organisations. </a:t>
            </a:r>
          </a:p>
          <a:p>
            <a:pPr algn="just">
              <a:lnSpc>
                <a:spcPct val="150000"/>
              </a:lnSpc>
            </a:pPr>
            <a:endParaRPr lang="en-GB" sz="1150" noProof="0" dirty="0">
              <a:latin typeface="Times New Roman" panose="02020603050405020304" pitchFamily="18" charset="0"/>
              <a:cs typeface="Times New Roman" panose="02020603050405020304" pitchFamily="18" charset="0"/>
            </a:endParaRPr>
          </a:p>
          <a:p>
            <a:pPr algn="just">
              <a:lnSpc>
                <a:spcPct val="150000"/>
              </a:lnSpc>
            </a:pPr>
            <a:r>
              <a:rPr lang="en-GB" sz="1150" noProof="0" dirty="0">
                <a:latin typeface="Times New Roman" panose="02020603050405020304" pitchFamily="18" charset="0"/>
                <a:cs typeface="Times New Roman" panose="02020603050405020304" pitchFamily="18" charset="0"/>
              </a:rPr>
              <a:t>As a result, more and more companies have adopted hybrid and remote working policies to boost flexibility and productivity, reduce costs and maintain business continuity (Arunprasad et al., 2022).</a:t>
            </a:r>
          </a:p>
        </p:txBody>
      </p:sp>
      <p:sp>
        <p:nvSpPr>
          <p:cNvPr id="10" name="Shape 8"/>
          <p:cNvSpPr/>
          <p:nvPr/>
        </p:nvSpPr>
        <p:spPr>
          <a:xfrm>
            <a:off x="4663440" y="1078992"/>
            <a:ext cx="4251960" cy="3657600"/>
          </a:xfrm>
          <a:prstGeom prst="rect">
            <a:avLst/>
          </a:prstGeom>
          <a:solidFill>
            <a:srgbClr val="FEF5E7"/>
          </a:solidFill>
          <a:ln w="12700">
            <a:solidFill>
              <a:srgbClr val="F5CBA7"/>
            </a:solidFill>
            <a:prstDash val="solid"/>
          </a:ln>
        </p:spPr>
        <p:txBody>
          <a:bodyPr/>
          <a:lstStyle/>
          <a:p>
            <a:endParaRPr lang="en-GB" noProof="0" dirty="0"/>
          </a:p>
        </p:txBody>
      </p:sp>
      <p:sp>
        <p:nvSpPr>
          <p:cNvPr id="11" name="Shape 9"/>
          <p:cNvSpPr/>
          <p:nvPr/>
        </p:nvSpPr>
        <p:spPr>
          <a:xfrm>
            <a:off x="4663440" y="1078992"/>
            <a:ext cx="91440" cy="3657600"/>
          </a:xfrm>
          <a:prstGeom prst="rect">
            <a:avLst/>
          </a:prstGeom>
          <a:solidFill>
            <a:srgbClr val="E67E22"/>
          </a:solidFill>
          <a:ln w="12700">
            <a:solidFill>
              <a:srgbClr val="E67E22"/>
            </a:solidFill>
            <a:prstDash val="solid"/>
          </a:ln>
        </p:spPr>
        <p:txBody>
          <a:bodyPr/>
          <a:lstStyle/>
          <a:p>
            <a:endParaRPr lang="en-GB" noProof="0" dirty="0"/>
          </a:p>
        </p:txBody>
      </p:sp>
      <p:sp>
        <p:nvSpPr>
          <p:cNvPr id="12" name="Text 10"/>
          <p:cNvSpPr/>
          <p:nvPr/>
        </p:nvSpPr>
        <p:spPr>
          <a:xfrm>
            <a:off x="4846320" y="1143000"/>
            <a:ext cx="3931920" cy="274320"/>
          </a:xfrm>
          <a:prstGeom prst="rect">
            <a:avLst/>
          </a:prstGeom>
          <a:noFill/>
          <a:ln/>
        </p:spPr>
        <p:txBody>
          <a:bodyPr wrap="square" lIns="0" tIns="0" rIns="0" bIns="0" rtlCol="0" anchor="ctr"/>
          <a:lstStyle/>
          <a:p>
            <a:pPr marL="0" indent="0">
              <a:buNone/>
            </a:pPr>
            <a:r>
              <a:rPr lang="en-GB" sz="1400" b="1" kern="0" spc="200" noProof="0" dirty="0">
                <a:solidFill>
                  <a:srgbClr val="E67E22"/>
                </a:solidFill>
                <a:latin typeface="Times New Roman" panose="02020603050405020304" pitchFamily="18" charset="0"/>
                <a:ea typeface="Calibri" pitchFamily="34" charset="-122"/>
                <a:cs typeface="Times New Roman" panose="02020603050405020304" pitchFamily="18" charset="0"/>
              </a:rPr>
              <a:t>PROBLEM STATEMENT</a:t>
            </a:r>
            <a:endParaRPr lang="en-GB" sz="1400" noProof="0" dirty="0">
              <a:latin typeface="Times New Roman" panose="02020603050405020304" pitchFamily="18" charset="0"/>
              <a:cs typeface="Times New Roman" panose="02020603050405020304" pitchFamily="18" charset="0"/>
            </a:endParaRPr>
          </a:p>
        </p:txBody>
      </p:sp>
      <p:sp>
        <p:nvSpPr>
          <p:cNvPr id="13" name="Text 11"/>
          <p:cNvSpPr/>
          <p:nvPr/>
        </p:nvSpPr>
        <p:spPr>
          <a:xfrm>
            <a:off x="4846320" y="1481328"/>
            <a:ext cx="3931920" cy="3063240"/>
          </a:xfrm>
          <a:prstGeom prst="rect">
            <a:avLst/>
          </a:prstGeom>
          <a:noFill/>
          <a:ln/>
        </p:spPr>
        <p:txBody>
          <a:bodyPr wrap="square" lIns="0" tIns="0" rIns="0" bIns="0" rtlCol="0" anchor="t"/>
          <a:lstStyle/>
          <a:p>
            <a:pPr algn="just"/>
            <a:r>
              <a:rPr lang="en-GB" sz="1150" noProof="0" dirty="0">
                <a:latin typeface="Times New Roman" panose="02020603050405020304" pitchFamily="18" charset="0"/>
                <a:cs typeface="Times New Roman" panose="02020603050405020304" pitchFamily="18" charset="0"/>
              </a:rPr>
              <a:t>This shift has had a profound impact on the fundamental working practices of managers, especially for communicating, coordinating and measuring performance. In an office environment, productivity is easy to measure but once working remotely, it becomes more complex in terms of measuring the productivity of your employees, which is now measured by digital productivity indicators and self-report measures. Unfortunately, it has been found that productivity has varied across studies when working remotely; some have found that there is an increase in productivity when working remotely and not commuting to work, while others have found that there is a decrease in collaboration and engagement, and there are fewer opportunities for innovation when working remotely.</a:t>
            </a:r>
          </a:p>
          <a:p>
            <a:pPr algn="just"/>
            <a:r>
              <a:rPr lang="en-GB" sz="1150" noProof="0" dirty="0">
                <a:latin typeface="Times New Roman" panose="02020603050405020304" pitchFamily="18" charset="0"/>
                <a:cs typeface="Times New Roman" panose="02020603050405020304" pitchFamily="18" charset="0"/>
              </a:rPr>
              <a:t>This is an important area within the UK technology sector as the sector heavily depends on knowledge-based working, innovation and problem solving through joint work that is very sensitive to working arrangements changes.</a:t>
            </a:r>
          </a:p>
        </p:txBody>
      </p:sp>
      <p:sp>
        <p:nvSpPr>
          <p:cNvPr id="14" name="Shape 12"/>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15" name="Text 13"/>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Research Aim, Objectives &amp; Questions</a:t>
            </a:r>
            <a:endParaRPr lang="en-GB" sz="2600" noProof="0" dirty="0">
              <a:latin typeface="Times New Roman" panose="02020603050405020304" pitchFamily="18" charset="0"/>
              <a:cs typeface="Times New Roman" panose="02020603050405020304" pitchFamily="18" charset="0"/>
            </a:endParaRPr>
          </a:p>
        </p:txBody>
      </p:sp>
      <p:sp>
        <p:nvSpPr>
          <p:cNvPr id="6" name="Shape 4"/>
          <p:cNvSpPr/>
          <p:nvPr/>
        </p:nvSpPr>
        <p:spPr>
          <a:xfrm>
            <a:off x="228600" y="1078992"/>
            <a:ext cx="8686800" cy="658368"/>
          </a:xfrm>
          <a:prstGeom prst="rect">
            <a:avLst/>
          </a:prstGeom>
          <a:solidFill>
            <a:srgbClr val="1B3A5C"/>
          </a:solidFill>
          <a:ln w="12700">
            <a:solidFill>
              <a:srgbClr val="1B3A5C"/>
            </a:solidFill>
            <a:prstDash val="solid"/>
          </a:ln>
        </p:spPr>
        <p:txBody>
          <a:bodyPr/>
          <a:lstStyle/>
          <a:p>
            <a:endParaRPr lang="en-GB" noProof="0" dirty="0"/>
          </a:p>
        </p:txBody>
      </p:sp>
      <p:sp>
        <p:nvSpPr>
          <p:cNvPr id="7" name="Text 5"/>
          <p:cNvSpPr/>
          <p:nvPr/>
        </p:nvSpPr>
        <p:spPr>
          <a:xfrm>
            <a:off x="365760" y="1078992"/>
            <a:ext cx="1371600" cy="658368"/>
          </a:xfrm>
          <a:prstGeom prst="rect">
            <a:avLst/>
          </a:prstGeom>
          <a:noFill/>
          <a:ln/>
        </p:spPr>
        <p:txBody>
          <a:bodyPr wrap="square" lIns="0" tIns="0" rIns="0" bIns="0" rtlCol="0" anchor="ctr"/>
          <a:lstStyle/>
          <a:p>
            <a:pPr marL="0" indent="0">
              <a:buNone/>
            </a:pPr>
            <a:r>
              <a:rPr lang="en-GB" sz="1400" b="1" kern="0" spc="150" noProof="0" dirty="0">
                <a:solidFill>
                  <a:schemeClr val="bg1"/>
                </a:solidFill>
                <a:latin typeface="Times New Roman" panose="02020603050405020304" pitchFamily="18" charset="0"/>
                <a:ea typeface="Calibri" pitchFamily="34" charset="-122"/>
                <a:cs typeface="Times New Roman" panose="02020603050405020304" pitchFamily="18" charset="0"/>
              </a:rPr>
              <a:t>RESEARCH AIM</a:t>
            </a:r>
            <a:endParaRPr lang="en-GB" sz="1400" noProof="0" dirty="0">
              <a:solidFill>
                <a:schemeClr val="bg1"/>
              </a:solidFill>
              <a:latin typeface="Times New Roman" panose="02020603050405020304" pitchFamily="18" charset="0"/>
              <a:cs typeface="Times New Roman" panose="02020603050405020304" pitchFamily="18" charset="0"/>
            </a:endParaRPr>
          </a:p>
        </p:txBody>
      </p:sp>
      <p:sp>
        <p:nvSpPr>
          <p:cNvPr id="8" name="Shape 6"/>
          <p:cNvSpPr/>
          <p:nvPr/>
        </p:nvSpPr>
        <p:spPr>
          <a:xfrm>
            <a:off x="1691640" y="1170432"/>
            <a:ext cx="27432" cy="475488"/>
          </a:xfrm>
          <a:prstGeom prst="rect">
            <a:avLst/>
          </a:prstGeom>
          <a:solidFill>
            <a:srgbClr val="0E9680"/>
          </a:solidFill>
          <a:ln w="12700">
            <a:solidFill>
              <a:srgbClr val="0E9680"/>
            </a:solidFill>
            <a:prstDash val="solid"/>
          </a:ln>
        </p:spPr>
        <p:txBody>
          <a:bodyPr/>
          <a:lstStyle/>
          <a:p>
            <a:endParaRPr lang="en-GB" noProof="0" dirty="0"/>
          </a:p>
        </p:txBody>
      </p:sp>
      <p:sp>
        <p:nvSpPr>
          <p:cNvPr id="9" name="Text 7"/>
          <p:cNvSpPr/>
          <p:nvPr/>
        </p:nvSpPr>
        <p:spPr>
          <a:xfrm>
            <a:off x="1828800" y="1078992"/>
            <a:ext cx="6949440" cy="658368"/>
          </a:xfrm>
          <a:prstGeom prst="rect">
            <a:avLst/>
          </a:prstGeom>
          <a:noFill/>
          <a:ln/>
        </p:spPr>
        <p:txBody>
          <a:bodyPr wrap="square" lIns="0" tIns="0" rIns="0" bIns="0" rtlCol="0" anchor="ctr"/>
          <a:lstStyle/>
          <a:p>
            <a:pPr marL="0" indent="0">
              <a:buNone/>
            </a:pPr>
            <a:r>
              <a:rPr lang="en-GB" sz="1150" b="1" i="1" noProof="0" dirty="0">
                <a:solidFill>
                  <a:srgbClr val="FFFFFF"/>
                </a:solidFill>
                <a:latin typeface="Times New Roman" panose="02020603050405020304" pitchFamily="18" charset="0"/>
                <a:ea typeface="Calibri" pitchFamily="34" charset="-122"/>
                <a:cs typeface="Times New Roman" panose="02020603050405020304" pitchFamily="18" charset="0"/>
              </a:rPr>
              <a:t>To explore the productivity impact on staff of remote work in the UK tech sector.</a:t>
            </a:r>
            <a:endParaRPr lang="en-GB" sz="1150" noProof="0" dirty="0">
              <a:latin typeface="Times New Roman" panose="02020603050405020304" pitchFamily="18" charset="0"/>
              <a:cs typeface="Times New Roman" panose="02020603050405020304" pitchFamily="18" charset="0"/>
            </a:endParaRPr>
          </a:p>
        </p:txBody>
      </p:sp>
      <p:sp>
        <p:nvSpPr>
          <p:cNvPr id="11" name="Shape 9"/>
          <p:cNvSpPr/>
          <p:nvPr/>
        </p:nvSpPr>
        <p:spPr>
          <a:xfrm>
            <a:off x="228600" y="1856232"/>
            <a:ext cx="91440" cy="2834640"/>
          </a:xfrm>
          <a:prstGeom prst="rect">
            <a:avLst/>
          </a:prstGeom>
          <a:solidFill>
            <a:srgbClr val="0E9680"/>
          </a:solidFill>
          <a:ln w="12700">
            <a:solidFill>
              <a:srgbClr val="0E9680"/>
            </a:solidFill>
            <a:prstDash val="solid"/>
          </a:ln>
        </p:spPr>
        <p:txBody>
          <a:bodyPr/>
          <a:lstStyle/>
          <a:p>
            <a:endParaRPr lang="en-GB" noProof="0" dirty="0"/>
          </a:p>
        </p:txBody>
      </p:sp>
      <p:sp>
        <p:nvSpPr>
          <p:cNvPr id="14" name="Shape 12"/>
          <p:cNvSpPr/>
          <p:nvPr/>
        </p:nvSpPr>
        <p:spPr>
          <a:xfrm>
            <a:off x="777240" y="1856232"/>
            <a:ext cx="8138160" cy="2834640"/>
          </a:xfrm>
          <a:prstGeom prst="rect">
            <a:avLst/>
          </a:prstGeom>
          <a:solidFill>
            <a:srgbClr val="FEF5E7"/>
          </a:solidFill>
          <a:ln w="12700">
            <a:solidFill>
              <a:srgbClr val="F5CBA7"/>
            </a:solidFill>
            <a:prstDash val="solid"/>
          </a:ln>
        </p:spPr>
        <p:txBody>
          <a:bodyPr/>
          <a:lstStyle/>
          <a:p>
            <a:endParaRPr lang="en-GB" noProof="0" dirty="0"/>
          </a:p>
        </p:txBody>
      </p:sp>
      <p:sp>
        <p:nvSpPr>
          <p:cNvPr id="15" name="Shape 13"/>
          <p:cNvSpPr/>
          <p:nvPr/>
        </p:nvSpPr>
        <p:spPr>
          <a:xfrm>
            <a:off x="502920" y="1856232"/>
            <a:ext cx="91440" cy="2834640"/>
          </a:xfrm>
          <a:prstGeom prst="rect">
            <a:avLst/>
          </a:prstGeom>
          <a:solidFill>
            <a:srgbClr val="E67E22"/>
          </a:solidFill>
          <a:ln w="12700">
            <a:solidFill>
              <a:srgbClr val="E67E22"/>
            </a:solidFill>
            <a:prstDash val="solid"/>
          </a:ln>
        </p:spPr>
        <p:txBody>
          <a:bodyPr/>
          <a:lstStyle/>
          <a:p>
            <a:endParaRPr lang="en-GB" noProof="0" dirty="0"/>
          </a:p>
        </p:txBody>
      </p:sp>
      <p:sp>
        <p:nvSpPr>
          <p:cNvPr id="16" name="Text 14"/>
          <p:cNvSpPr/>
          <p:nvPr/>
        </p:nvSpPr>
        <p:spPr>
          <a:xfrm>
            <a:off x="3383280" y="1924812"/>
            <a:ext cx="3840480" cy="274320"/>
          </a:xfrm>
          <a:prstGeom prst="rect">
            <a:avLst/>
          </a:prstGeom>
          <a:noFill/>
          <a:ln/>
        </p:spPr>
        <p:txBody>
          <a:bodyPr wrap="square" lIns="0" tIns="0" rIns="0" bIns="0" rtlCol="0" anchor="ctr"/>
          <a:lstStyle/>
          <a:p>
            <a:pPr marL="0" indent="0">
              <a:buNone/>
            </a:pPr>
            <a:r>
              <a:rPr lang="en-GB" sz="1400" b="1" kern="0" spc="150" noProof="0" dirty="0">
                <a:solidFill>
                  <a:srgbClr val="E67E22"/>
                </a:solidFill>
                <a:latin typeface="Times New Roman" panose="02020603050405020304" pitchFamily="18" charset="0"/>
                <a:ea typeface="Calibri" pitchFamily="34" charset="-122"/>
                <a:cs typeface="Times New Roman" panose="02020603050405020304" pitchFamily="18" charset="0"/>
              </a:rPr>
              <a:t>RESEARCH QUESTIONS</a:t>
            </a:r>
            <a:endParaRPr lang="en-GB" sz="1400" noProof="0" dirty="0">
              <a:latin typeface="Times New Roman" panose="02020603050405020304" pitchFamily="18" charset="0"/>
              <a:cs typeface="Times New Roman" panose="02020603050405020304" pitchFamily="18" charset="0"/>
            </a:endParaRPr>
          </a:p>
        </p:txBody>
      </p:sp>
      <p:sp>
        <p:nvSpPr>
          <p:cNvPr id="17" name="Text 15"/>
          <p:cNvSpPr/>
          <p:nvPr/>
        </p:nvSpPr>
        <p:spPr>
          <a:xfrm>
            <a:off x="982980" y="2258568"/>
            <a:ext cx="7749540" cy="2331720"/>
          </a:xfrm>
          <a:prstGeom prst="rect">
            <a:avLst/>
          </a:prstGeom>
          <a:noFill/>
          <a:ln/>
        </p:spPr>
        <p:txBody>
          <a:bodyPr wrap="square" lIns="0" tIns="0" rIns="0" bIns="0" rtlCol="0" anchor="t"/>
          <a:lstStyle/>
          <a:p>
            <a:pPr marL="0" indent="0" algn="just">
              <a:lnSpc>
                <a:spcPct val="150000"/>
              </a:lnSpc>
              <a:buNone/>
            </a:pPr>
            <a:r>
              <a:rPr lang="en-GB" b="1" noProof="0" dirty="0">
                <a:solidFill>
                  <a:srgbClr val="E67E22"/>
                </a:solidFill>
                <a:latin typeface="Times New Roman" panose="02020603050405020304" pitchFamily="18" charset="0"/>
                <a:ea typeface="Calibri" pitchFamily="34" charset="-122"/>
                <a:cs typeface="Times New Roman" panose="02020603050405020304" pitchFamily="18" charset="0"/>
              </a:rPr>
              <a:t>Q 1: </a:t>
            </a:r>
            <a:r>
              <a:rPr lang="en-GB" noProof="0" dirty="0">
                <a:latin typeface="Times New Roman" panose="02020603050405020304" pitchFamily="18" charset="0"/>
                <a:ea typeface="Calibri" pitchFamily="34" charset="-122"/>
                <a:cs typeface="Times New Roman" panose="02020603050405020304" pitchFamily="18" charset="0"/>
              </a:rPr>
              <a:t>In the UK, how remote work impacts employee productivity in the tech sector?</a:t>
            </a:r>
          </a:p>
          <a:p>
            <a:pPr marL="0" indent="0" algn="just">
              <a:lnSpc>
                <a:spcPct val="150000"/>
              </a:lnSpc>
              <a:buNone/>
            </a:pPr>
            <a:r>
              <a:rPr lang="en-GB" b="1" noProof="0" dirty="0">
                <a:solidFill>
                  <a:srgbClr val="E67E22"/>
                </a:solidFill>
                <a:latin typeface="Times New Roman" panose="02020603050405020304" pitchFamily="18" charset="0"/>
                <a:ea typeface="Calibri" pitchFamily="34" charset="-122"/>
                <a:cs typeface="Times New Roman" panose="02020603050405020304" pitchFamily="18" charset="0"/>
              </a:rPr>
              <a:t>Q 2: </a:t>
            </a:r>
            <a:r>
              <a:rPr lang="en-GB" noProof="0" dirty="0">
                <a:latin typeface="Times New Roman" panose="02020603050405020304" pitchFamily="18" charset="0"/>
                <a:ea typeface="Calibri" pitchFamily="34" charset="-122"/>
                <a:cs typeface="Times New Roman" panose="02020603050405020304" pitchFamily="18" charset="0"/>
              </a:rPr>
              <a:t>What are some of the ways that productivity is impacted in remote environments?</a:t>
            </a:r>
          </a:p>
          <a:p>
            <a:pPr marL="0" indent="0" algn="just">
              <a:lnSpc>
                <a:spcPct val="150000"/>
              </a:lnSpc>
              <a:buNone/>
            </a:pPr>
            <a:r>
              <a:rPr lang="en-GB" b="1" noProof="0" dirty="0">
                <a:solidFill>
                  <a:srgbClr val="E67E22"/>
                </a:solidFill>
                <a:latin typeface="Times New Roman" panose="02020603050405020304" pitchFamily="18" charset="0"/>
                <a:ea typeface="Calibri" pitchFamily="34" charset="-122"/>
                <a:cs typeface="Times New Roman" panose="02020603050405020304" pitchFamily="18" charset="0"/>
              </a:rPr>
              <a:t>Q3: </a:t>
            </a:r>
            <a:r>
              <a:rPr lang="en-GB" noProof="0" dirty="0">
                <a:latin typeface="Times New Roman" panose="02020603050405020304" pitchFamily="18" charset="0"/>
                <a:ea typeface="Calibri" pitchFamily="34" charset="-122"/>
                <a:cs typeface="Times New Roman" panose="02020603050405020304" pitchFamily="18" charset="0"/>
              </a:rPr>
              <a:t>What are the problems that affect workers' productivity when they telecommute?</a:t>
            </a:r>
          </a:p>
        </p:txBody>
      </p:sp>
      <p:sp>
        <p:nvSpPr>
          <p:cNvPr id="18" name="Shape 16"/>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19" name="Text 17"/>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Methodology Overview</a:t>
            </a:r>
            <a:endParaRPr lang="en-GB" sz="2600" noProof="0" dirty="0">
              <a:latin typeface="Times New Roman" panose="02020603050405020304" pitchFamily="18" charset="0"/>
              <a:cs typeface="Times New Roman" panose="02020603050405020304" pitchFamily="18" charset="0"/>
            </a:endParaRPr>
          </a:p>
        </p:txBody>
      </p:sp>
      <p:sp>
        <p:nvSpPr>
          <p:cNvPr id="12" name="Text 10"/>
          <p:cNvSpPr/>
          <p:nvPr/>
        </p:nvSpPr>
        <p:spPr>
          <a:xfrm>
            <a:off x="3337560" y="1078992"/>
            <a:ext cx="2697480" cy="411480"/>
          </a:xfrm>
          <a:prstGeom prst="rect">
            <a:avLst/>
          </a:prstGeom>
          <a:noFill/>
          <a:ln/>
        </p:spPr>
        <p:txBody>
          <a:bodyPr wrap="square" lIns="0" tIns="0" rIns="0" bIns="0" rtlCol="0" anchor="ctr"/>
          <a:lstStyle/>
          <a:p>
            <a:pPr marL="0" indent="0">
              <a:buNone/>
            </a:pPr>
            <a:r>
              <a:rPr lang="en-GB" sz="1400" b="1" kern="0" spc="50" noProof="0" dirty="0">
                <a:solidFill>
                  <a:srgbClr val="FFFFFF"/>
                </a:solidFill>
                <a:latin typeface="Times New Roman" panose="02020603050405020304" pitchFamily="18" charset="0"/>
                <a:ea typeface="Calibri" pitchFamily="34" charset="-122"/>
                <a:cs typeface="Times New Roman" panose="02020603050405020304" pitchFamily="18" charset="0"/>
              </a:rPr>
              <a:t>ROLE IN UK TOURISM</a:t>
            </a:r>
            <a:endParaRPr lang="en-GB" sz="1400" noProof="0" dirty="0">
              <a:latin typeface="Times New Roman" panose="02020603050405020304" pitchFamily="18" charset="0"/>
              <a:cs typeface="Times New Roman" panose="02020603050405020304" pitchFamily="18" charset="0"/>
            </a:endParaRPr>
          </a:p>
        </p:txBody>
      </p:sp>
      <p:sp>
        <p:nvSpPr>
          <p:cNvPr id="14" name="Shape 12"/>
          <p:cNvSpPr/>
          <p:nvPr/>
        </p:nvSpPr>
        <p:spPr>
          <a:xfrm>
            <a:off x="100584" y="1696212"/>
            <a:ext cx="2834640" cy="3268980"/>
          </a:xfrm>
          <a:prstGeom prst="rect">
            <a:avLst/>
          </a:prstGeom>
          <a:solidFill>
            <a:srgbClr val="F5F8FB"/>
          </a:solidFill>
          <a:ln w="12700">
            <a:solidFill>
              <a:srgbClr val="D0D8E0"/>
            </a:solidFill>
            <a:prstDash val="solid"/>
          </a:ln>
        </p:spPr>
        <p:txBody>
          <a:bodyPr/>
          <a:lstStyle/>
          <a:p>
            <a:pPr algn="just">
              <a:lnSpc>
                <a:spcPct val="150000"/>
              </a:lnSpc>
            </a:pPr>
            <a:r>
              <a:rPr lang="en-GB" sz="1100" b="1" noProof="0" dirty="0">
                <a:latin typeface="Times New Roman" panose="02020603050405020304" pitchFamily="18" charset="0"/>
                <a:cs typeface="Times New Roman" panose="02020603050405020304" pitchFamily="18" charset="0"/>
              </a:rPr>
              <a:t>Research Philosophy: Interpretivism</a:t>
            </a:r>
            <a:endParaRPr lang="en-GB" sz="1100" noProof="0" dirty="0">
              <a:latin typeface="Times New Roman" panose="02020603050405020304" pitchFamily="18" charset="0"/>
              <a:cs typeface="Times New Roman" panose="02020603050405020304" pitchFamily="18" charset="0"/>
            </a:endParaRPr>
          </a:p>
          <a:p>
            <a:pPr algn="just">
              <a:lnSpc>
                <a:spcPct val="150000"/>
              </a:lnSpc>
            </a:pPr>
            <a:r>
              <a:rPr lang="en-GB" sz="1100" noProof="0" dirty="0">
                <a:latin typeface="Times New Roman" panose="02020603050405020304" pitchFamily="18" charset="0"/>
                <a:cs typeface="Times New Roman" panose="02020603050405020304" pitchFamily="18" charset="0"/>
              </a:rPr>
              <a:t>Philosophical approach adopted in this study is interpretivist approach, which assumes productivity as a socially constructed phenomenon affected by the organizational culture, management practices, perception of the employees and the contextual condition (Bailey, 2022). Therefore, interpretivism is appropriate for this research, since in this study, the perceived productivity results are both for employees and organisations in the digitally mediated, which is a context that is distant and abstract.</a:t>
            </a:r>
          </a:p>
        </p:txBody>
      </p:sp>
      <p:sp>
        <p:nvSpPr>
          <p:cNvPr id="15" name="Shape 13"/>
          <p:cNvSpPr/>
          <p:nvPr/>
        </p:nvSpPr>
        <p:spPr>
          <a:xfrm>
            <a:off x="100584" y="1033272"/>
            <a:ext cx="8883396" cy="601218"/>
          </a:xfrm>
          <a:prstGeom prst="rect">
            <a:avLst/>
          </a:prstGeom>
          <a:solidFill>
            <a:srgbClr val="E67E22"/>
          </a:solidFill>
          <a:ln w="12700">
            <a:solidFill>
              <a:srgbClr val="E67E22"/>
            </a:solidFill>
            <a:prstDash val="solid"/>
          </a:ln>
        </p:spPr>
        <p:txBody>
          <a:bodyPr/>
          <a:lstStyle/>
          <a:p>
            <a:pPr algn="just">
              <a:lnSpc>
                <a:spcPct val="150000"/>
              </a:lnSpc>
            </a:pPr>
            <a:r>
              <a:rPr lang="en-GB" sz="1150" noProof="0" dirty="0">
                <a:latin typeface="Times New Roman" panose="02020603050405020304" pitchFamily="18" charset="0"/>
                <a:cs typeface="Times New Roman" panose="02020603050405020304" pitchFamily="18" charset="0"/>
              </a:rPr>
              <a:t>The method adopted in this study is intended to be able to analyze the literature that has been created on the issue of remote work and productivity in a structured and interpretative manner.</a:t>
            </a:r>
          </a:p>
        </p:txBody>
      </p:sp>
      <p:sp>
        <p:nvSpPr>
          <p:cNvPr id="19" name="Shape 17"/>
          <p:cNvSpPr/>
          <p:nvPr/>
        </p:nvSpPr>
        <p:spPr>
          <a:xfrm>
            <a:off x="0" y="5068062"/>
            <a:ext cx="9144000" cy="75438"/>
          </a:xfrm>
          <a:prstGeom prst="rect">
            <a:avLst/>
          </a:prstGeom>
          <a:solidFill>
            <a:srgbClr val="1B3A5C"/>
          </a:solidFill>
          <a:ln w="12700">
            <a:solidFill>
              <a:srgbClr val="1B3A5C"/>
            </a:solidFill>
            <a:prstDash val="solid"/>
          </a:ln>
        </p:spPr>
        <p:txBody>
          <a:bodyPr/>
          <a:lstStyle/>
          <a:p>
            <a:endParaRPr lang="en-GB" noProof="0" dirty="0"/>
          </a:p>
        </p:txBody>
      </p:sp>
      <p:sp>
        <p:nvSpPr>
          <p:cNvPr id="20" name="Text 18"/>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
        <p:nvSpPr>
          <p:cNvPr id="21" name="Shape 12">
            <a:extLst>
              <a:ext uri="{FF2B5EF4-FFF2-40B4-BE49-F238E27FC236}">
                <a16:creationId xmlns:a16="http://schemas.microsoft.com/office/drawing/2014/main" id="{18F12FE2-03D8-260F-45A1-73C6D809DCCA}"/>
              </a:ext>
            </a:extLst>
          </p:cNvPr>
          <p:cNvSpPr/>
          <p:nvPr/>
        </p:nvSpPr>
        <p:spPr>
          <a:xfrm>
            <a:off x="3124962" y="1799082"/>
            <a:ext cx="2834640" cy="2735626"/>
          </a:xfrm>
          <a:prstGeom prst="rect">
            <a:avLst/>
          </a:prstGeom>
          <a:solidFill>
            <a:srgbClr val="F5F8FB"/>
          </a:solidFill>
          <a:ln w="12700">
            <a:solidFill>
              <a:srgbClr val="D0D8E0"/>
            </a:solidFill>
            <a:prstDash val="solid"/>
          </a:ln>
        </p:spPr>
        <p:txBody>
          <a:bodyPr/>
          <a:lstStyle/>
          <a:p>
            <a:pPr algn="just">
              <a:lnSpc>
                <a:spcPct val="150000"/>
              </a:lnSpc>
            </a:pPr>
            <a:r>
              <a:rPr lang="en-GB" sz="1100" b="1" noProof="0" dirty="0">
                <a:latin typeface="Times New Roman" panose="02020603050405020304" pitchFamily="18" charset="0"/>
                <a:cs typeface="Times New Roman" panose="02020603050405020304" pitchFamily="18" charset="0"/>
              </a:rPr>
              <a:t>Research Approach: Inductive</a:t>
            </a:r>
            <a:endParaRPr lang="en-GB" sz="1100" noProof="0" dirty="0">
              <a:latin typeface="Times New Roman" panose="02020603050405020304" pitchFamily="18" charset="0"/>
              <a:cs typeface="Times New Roman" panose="02020603050405020304" pitchFamily="18" charset="0"/>
            </a:endParaRPr>
          </a:p>
          <a:p>
            <a:pPr algn="just">
              <a:lnSpc>
                <a:spcPct val="150000"/>
              </a:lnSpc>
            </a:pPr>
            <a:r>
              <a:rPr lang="en-GB" sz="1100" noProof="0" dirty="0">
                <a:latin typeface="Times New Roman" panose="02020603050405020304" pitchFamily="18" charset="0"/>
                <a:cs typeface="Times New Roman" panose="02020603050405020304" pitchFamily="18" charset="0"/>
              </a:rPr>
              <a:t>An inductive research strategy is employed, building theory which develops out of the patterns and themes present in the literature instead of forming a research hypothesis. This is appropriate for an exploratory topic as remote working productivity is still a developing and subject dependent phenomenon (Verma et al., 2022). Recurring trends can be identified across studies with flexibility by induction, and it can help to develop broader conceptual insights.</a:t>
            </a:r>
          </a:p>
        </p:txBody>
      </p:sp>
      <p:sp>
        <p:nvSpPr>
          <p:cNvPr id="23" name="Shape 12">
            <a:extLst>
              <a:ext uri="{FF2B5EF4-FFF2-40B4-BE49-F238E27FC236}">
                <a16:creationId xmlns:a16="http://schemas.microsoft.com/office/drawing/2014/main" id="{72BE3D99-0D26-C2DF-54C2-7B9F1C37CC57}"/>
              </a:ext>
            </a:extLst>
          </p:cNvPr>
          <p:cNvSpPr/>
          <p:nvPr/>
        </p:nvSpPr>
        <p:spPr>
          <a:xfrm>
            <a:off x="6149340" y="1799082"/>
            <a:ext cx="2834640" cy="2735626"/>
          </a:xfrm>
          <a:prstGeom prst="rect">
            <a:avLst/>
          </a:prstGeom>
          <a:solidFill>
            <a:srgbClr val="F5F8FB"/>
          </a:solidFill>
          <a:ln w="12700">
            <a:solidFill>
              <a:srgbClr val="D0D8E0"/>
            </a:solidFill>
            <a:prstDash val="solid"/>
          </a:ln>
        </p:spPr>
        <p:txBody>
          <a:bodyPr/>
          <a:lstStyle/>
          <a:p>
            <a:pPr algn="just">
              <a:lnSpc>
                <a:spcPct val="150000"/>
              </a:lnSpc>
            </a:pPr>
            <a:r>
              <a:rPr lang="en-GB" sz="1000" b="1" noProof="0" dirty="0">
                <a:latin typeface="Times New Roman" panose="02020603050405020304" pitchFamily="18" charset="0"/>
                <a:cs typeface="Times New Roman" panose="02020603050405020304" pitchFamily="18" charset="0"/>
              </a:rPr>
              <a:t>Research Strategy: Secondary Qualitative Research</a:t>
            </a:r>
            <a:endParaRPr lang="en-GB" sz="1000" noProof="0" dirty="0">
              <a:latin typeface="Times New Roman" panose="02020603050405020304" pitchFamily="18" charset="0"/>
              <a:cs typeface="Times New Roman" panose="02020603050405020304" pitchFamily="18" charset="0"/>
            </a:endParaRPr>
          </a:p>
          <a:p>
            <a:pPr algn="just">
              <a:lnSpc>
                <a:spcPct val="150000"/>
              </a:lnSpc>
            </a:pPr>
            <a:r>
              <a:rPr lang="en-GB" sz="1000" noProof="0" dirty="0">
                <a:latin typeface="Times New Roman" panose="02020603050405020304" pitchFamily="18" charset="0"/>
                <a:cs typeface="Times New Roman" panose="02020603050405020304" pitchFamily="18" charset="0"/>
              </a:rPr>
              <a:t>The research methodology used in this study is Secondary qualitative research method only using secondary sources which consist of academic literature, industry reports and institutional publications. This permits the researcher to be able to utilize a range of empirical and theoretical perspectives without the need to gather primary data, such as time limitations, ethical concerns about subject selection, etc. It also makes it possible to compare and contrast to different organizational and national contexts, so deepening the insight (Byrd,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Data Collection &amp; Analysis</a:t>
            </a:r>
            <a:endParaRPr lang="en-GB" sz="2600" noProof="0" dirty="0">
              <a:latin typeface="Times New Roman" panose="02020603050405020304" pitchFamily="18" charset="0"/>
              <a:cs typeface="Times New Roman" panose="02020603050405020304" pitchFamily="18" charset="0"/>
            </a:endParaRPr>
          </a:p>
        </p:txBody>
      </p:sp>
      <p:grpSp>
        <p:nvGrpSpPr>
          <p:cNvPr id="19" name="Group 18">
            <a:extLst>
              <a:ext uri="{FF2B5EF4-FFF2-40B4-BE49-F238E27FC236}">
                <a16:creationId xmlns:a16="http://schemas.microsoft.com/office/drawing/2014/main" id="{799FCBB5-6964-4454-770E-E52C6107713D}"/>
              </a:ext>
            </a:extLst>
          </p:cNvPr>
          <p:cNvGrpSpPr/>
          <p:nvPr/>
        </p:nvGrpSpPr>
        <p:grpSpPr>
          <a:xfrm>
            <a:off x="201168" y="1058130"/>
            <a:ext cx="4612372" cy="3706275"/>
            <a:chOff x="228600" y="1051560"/>
            <a:chExt cx="4069080" cy="1874415"/>
          </a:xfrm>
        </p:grpSpPr>
        <p:sp>
          <p:nvSpPr>
            <p:cNvPr id="8" name="Shape 6"/>
            <p:cNvSpPr/>
            <p:nvPr/>
          </p:nvSpPr>
          <p:spPr>
            <a:xfrm>
              <a:off x="4297680" y="2816352"/>
              <a:ext cx="0" cy="0"/>
            </a:xfrm>
            <a:prstGeom prst="line">
              <a:avLst/>
            </a:prstGeom>
            <a:noFill/>
            <a:ln w="19050">
              <a:solidFill>
                <a:srgbClr val="0E9680"/>
              </a:solidFill>
              <a:prstDash val="solid"/>
            </a:ln>
          </p:spPr>
          <p:txBody>
            <a:bodyPr/>
            <a:lstStyle/>
            <a:p>
              <a:endParaRPr lang="en-GB" noProof="0" dirty="0"/>
            </a:p>
          </p:txBody>
        </p:sp>
        <p:sp>
          <p:nvSpPr>
            <p:cNvPr id="9" name="Shape 7"/>
            <p:cNvSpPr/>
            <p:nvPr/>
          </p:nvSpPr>
          <p:spPr>
            <a:xfrm>
              <a:off x="228600" y="1051560"/>
              <a:ext cx="4069080" cy="1874415"/>
            </a:xfrm>
            <a:prstGeom prst="rect">
              <a:avLst/>
            </a:prstGeom>
            <a:solidFill>
              <a:srgbClr val="EAF2F8"/>
            </a:solidFill>
            <a:ln w="19050">
              <a:solidFill>
                <a:srgbClr val="ABEBC6"/>
              </a:solidFill>
              <a:prstDash val="solid"/>
            </a:ln>
          </p:spPr>
          <p:txBody>
            <a:bodyPr/>
            <a:lstStyle/>
            <a:p>
              <a:pPr algn="just"/>
              <a:r>
                <a:rPr lang="en-GB" sz="1200" b="1" noProof="0" dirty="0">
                  <a:latin typeface="Times New Roman" panose="02020603050405020304" pitchFamily="18" charset="0"/>
                  <a:cs typeface="Times New Roman" panose="02020603050405020304" pitchFamily="18" charset="0"/>
                </a:rPr>
                <a:t>Data Collection</a:t>
              </a:r>
            </a:p>
            <a:p>
              <a:pPr algn="just"/>
              <a:r>
                <a:rPr lang="en-GB" sz="1200" noProof="0" dirty="0">
                  <a:latin typeface="Times New Roman" panose="02020603050405020304" pitchFamily="18" charset="0"/>
                  <a:cs typeface="Times New Roman" panose="02020603050405020304" pitchFamily="18" charset="0"/>
                </a:rPr>
                <a:t>The research is done based on secondary data only to maintain the rigor and depth in the context. These sources include:</a:t>
              </a:r>
            </a:p>
            <a:p>
              <a:pPr marL="171450" indent="-171450" algn="just">
                <a:buFont typeface="Arial" panose="020B0604020202020204" pitchFamily="34" charset="0"/>
                <a:buChar char="•"/>
              </a:pPr>
              <a:r>
                <a:rPr lang="en-GB" sz="1200" noProof="0" dirty="0">
                  <a:latin typeface="Times New Roman" panose="02020603050405020304" pitchFamily="18" charset="0"/>
                  <a:cs typeface="Times New Roman" panose="02020603050405020304" pitchFamily="18" charset="0"/>
                </a:rPr>
                <a:t>Academic journals that have a peer review system and that are dedicated to organisational behaviour, human resource management and digital aspects of work (Pillai and Prasad, 2022).</a:t>
              </a:r>
            </a:p>
            <a:p>
              <a:pPr marL="171450" indent="-171450" algn="just">
                <a:buFont typeface="Arial" panose="020B0604020202020204" pitchFamily="34" charset="0"/>
                <a:buChar char="•"/>
              </a:pPr>
              <a:r>
                <a:rPr lang="en-GB" sz="1200" noProof="0" dirty="0">
                  <a:latin typeface="Times New Roman" panose="02020603050405020304" pitchFamily="18" charset="0"/>
                  <a:cs typeface="Times New Roman" panose="02020603050405020304" pitchFamily="18" charset="0"/>
                </a:rPr>
                <a:t>Analysis of data related to the remote working landscape of the UK tech industry.Industry reports looking at remote working in the UK tech industry.</a:t>
              </a:r>
            </a:p>
            <a:p>
              <a:pPr marL="171450" indent="-171450" algn="just">
                <a:buFont typeface="Arial" panose="020B0604020202020204" pitchFamily="34" charset="0"/>
                <a:buChar char="•"/>
              </a:pPr>
              <a:r>
                <a:rPr lang="en-GB" sz="1200" noProof="0" dirty="0">
                  <a:latin typeface="Times New Roman" panose="02020603050405020304" pitchFamily="18" charset="0"/>
                  <a:cs typeface="Times New Roman" panose="02020603050405020304" pitchFamily="18" charset="0"/>
                </a:rPr>
                <a:t>Government and institutional labour market and productivity information (Chai and Park, 2022)</a:t>
              </a:r>
            </a:p>
            <a:p>
              <a:pPr marL="171450" indent="-171450" algn="just">
                <a:buFont typeface="Arial" panose="020B0604020202020204" pitchFamily="34" charset="0"/>
                <a:buChar char="•"/>
              </a:pPr>
              <a:r>
                <a:rPr lang="en-GB" sz="1200" noProof="0" dirty="0">
                  <a:latin typeface="Times New Roman" panose="02020603050405020304" pitchFamily="18" charset="0"/>
                  <a:cs typeface="Times New Roman" panose="02020603050405020304" pitchFamily="18" charset="0"/>
                </a:rPr>
                <a:t>Examples of remote working in the real world through organisational case studies.</a:t>
              </a:r>
            </a:p>
            <a:p>
              <a:pPr algn="just"/>
              <a:endParaRPr lang="en-GB" sz="1200" dirty="0">
                <a:latin typeface="Times New Roman" panose="02020603050405020304" pitchFamily="18" charset="0"/>
                <a:cs typeface="Times New Roman" panose="02020603050405020304" pitchFamily="18" charset="0"/>
              </a:endParaRPr>
            </a:p>
            <a:p>
              <a:pPr algn="just"/>
              <a:r>
                <a:rPr lang="en-GB" sz="1200" noProof="0" dirty="0">
                  <a:latin typeface="Times New Roman" panose="02020603050405020304" pitchFamily="18" charset="0"/>
                  <a:cs typeface="Times New Roman" panose="02020603050405020304" pitchFamily="18" charset="0"/>
                </a:rPr>
                <a:t>Only the best and most academically sound materials are analyzed, and the selection of the sources is relevant, credible and methodologically sound.</a:t>
              </a:r>
            </a:p>
          </p:txBody>
        </p:sp>
        <p:sp>
          <p:nvSpPr>
            <p:cNvPr id="11" name="Text 9"/>
            <p:cNvSpPr/>
            <p:nvPr/>
          </p:nvSpPr>
          <p:spPr>
            <a:xfrm>
              <a:off x="320040" y="1078992"/>
              <a:ext cx="3886200" cy="457200"/>
            </a:xfrm>
            <a:prstGeom prst="rect">
              <a:avLst/>
            </a:prstGeom>
            <a:noFill/>
            <a:ln/>
          </p:spPr>
          <p:txBody>
            <a:bodyPr wrap="square" lIns="0" tIns="0" rIns="0" bIns="0" rtlCol="0" anchor="ctr"/>
            <a:lstStyle/>
            <a:p>
              <a:pPr marL="0" indent="0" algn="ctr">
                <a:buNone/>
              </a:pPr>
              <a:endParaRPr lang="en-GB" sz="1000" noProof="0" dirty="0"/>
            </a:p>
          </p:txBody>
        </p:sp>
      </p:grpSp>
      <p:sp>
        <p:nvSpPr>
          <p:cNvPr id="12" name="Text 10"/>
          <p:cNvSpPr/>
          <p:nvPr/>
        </p:nvSpPr>
        <p:spPr>
          <a:xfrm>
            <a:off x="277660" y="2676812"/>
            <a:ext cx="3181085" cy="3017520"/>
          </a:xfrm>
          <a:prstGeom prst="rect">
            <a:avLst/>
          </a:prstGeom>
          <a:noFill/>
          <a:ln/>
        </p:spPr>
        <p:txBody>
          <a:bodyPr wrap="square" lIns="0" tIns="0" rIns="0" bIns="0" rtlCol="0" anchor="t"/>
          <a:lstStyle/>
          <a:p>
            <a:pPr algn="ctr">
              <a:lnSpc>
                <a:spcPct val="150000"/>
              </a:lnSpc>
            </a:pPr>
            <a:endParaRPr lang="en-GB" sz="1150" noProof="0" dirty="0">
              <a:latin typeface="Times New Roman" panose="02020603050405020304" pitchFamily="18" charset="0"/>
              <a:cs typeface="Times New Roman" panose="02020603050405020304" pitchFamily="18" charset="0"/>
            </a:endParaRPr>
          </a:p>
        </p:txBody>
      </p:sp>
      <p:sp>
        <p:nvSpPr>
          <p:cNvPr id="17" name="Shape 15"/>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18" name="Text 16"/>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
        <p:nvSpPr>
          <p:cNvPr id="5" name="TextBox 4"/>
          <p:cNvSpPr txBox="1"/>
          <p:nvPr/>
        </p:nvSpPr>
        <p:spPr>
          <a:xfrm>
            <a:off x="4851606" y="1058130"/>
            <a:ext cx="4091226" cy="3454792"/>
          </a:xfrm>
          <a:prstGeom prst="rect">
            <a:avLst/>
          </a:prstGeom>
          <a:noFill/>
        </p:spPr>
        <p:txBody>
          <a:bodyPr wrap="square" rtlCol="0">
            <a:spAutoFit/>
          </a:bodyPr>
          <a:lstStyle/>
          <a:p>
            <a:pPr algn="just"/>
            <a:r>
              <a:rPr lang="en-GB" sz="1150" b="1" noProof="0" dirty="0">
                <a:latin typeface="Times New Roman" panose="02020603050405020304" pitchFamily="18" charset="0"/>
                <a:cs typeface="Times New Roman" panose="02020603050405020304" pitchFamily="18" charset="0"/>
              </a:rPr>
              <a:t>Sampling Approach</a:t>
            </a:r>
            <a:endParaRPr lang="en-GB" sz="1150" noProof="0" dirty="0">
              <a:latin typeface="Times New Roman" panose="02020603050405020304" pitchFamily="18" charset="0"/>
              <a:cs typeface="Times New Roman" panose="02020603050405020304" pitchFamily="18" charset="0"/>
            </a:endParaRPr>
          </a:p>
          <a:p>
            <a:pPr algn="just"/>
            <a:r>
              <a:rPr lang="en-GB" sz="1150" noProof="0" dirty="0">
                <a:latin typeface="Times New Roman" panose="02020603050405020304" pitchFamily="18" charset="0"/>
                <a:cs typeface="Times New Roman" panose="02020603050405020304" pitchFamily="18" charset="0"/>
              </a:rPr>
              <a:t>A purposive sampling method is used, and literature is chosen for the direct relevance to the research goals. It involves intentionally focusing on research areas like telework, working productivity in a technologically dynamic environment, digital transformation and organizational performance in technologically rich environments. This approach will give a focused and analytical analysis of the data (Nwankpa and Roumani, 2024).</a:t>
            </a:r>
          </a:p>
          <a:p>
            <a:pPr algn="just"/>
            <a:r>
              <a:rPr lang="en-GB" sz="1150" b="1" noProof="0" dirty="0">
                <a:latin typeface="Times New Roman" panose="02020603050405020304" pitchFamily="18" charset="0"/>
                <a:cs typeface="Times New Roman" panose="02020603050405020304" pitchFamily="18" charset="0"/>
              </a:rPr>
              <a:t>Data Analysis</a:t>
            </a:r>
            <a:endParaRPr lang="en-GB" sz="1150" noProof="0" dirty="0">
              <a:latin typeface="Times New Roman" panose="02020603050405020304" pitchFamily="18" charset="0"/>
              <a:cs typeface="Times New Roman" panose="02020603050405020304" pitchFamily="18" charset="0"/>
            </a:endParaRPr>
          </a:p>
          <a:p>
            <a:pPr algn="just"/>
            <a:r>
              <a:rPr lang="en-GB" sz="1150" noProof="0" dirty="0">
                <a:latin typeface="Times New Roman" panose="02020603050405020304" pitchFamily="18" charset="0"/>
                <a:cs typeface="Times New Roman" panose="02020603050405020304" pitchFamily="18" charset="0"/>
              </a:rPr>
              <a:t>Thematic analysis is used in the analysis of data in the study. The method has helped them to systematically recognize, code and interpret patterns from several literature.</a:t>
            </a:r>
          </a:p>
          <a:p>
            <a:pPr algn="just"/>
            <a:r>
              <a:rPr lang="en-GB" sz="1150" noProof="0" dirty="0">
                <a:latin typeface="Times New Roman" panose="02020603050405020304" pitchFamily="18" charset="0"/>
                <a:cs typeface="Times New Roman" panose="02020603050405020304" pitchFamily="18" charset="0"/>
              </a:rPr>
              <a:t>The process involves:</a:t>
            </a:r>
          </a:p>
          <a:p>
            <a:pPr lvl="0" algn="just"/>
            <a:r>
              <a:rPr lang="en-GB" sz="1150" noProof="0" dirty="0">
                <a:latin typeface="Times New Roman" panose="02020603050405020304" pitchFamily="18" charset="0"/>
                <a:cs typeface="Times New Roman" panose="02020603050405020304" pitchFamily="18" charset="0"/>
              </a:rPr>
              <a:t>Initial Coding of Relevant Findings across Selected Studies: Coding of findings across selected studies, initial coding:</a:t>
            </a:r>
          </a:p>
          <a:p>
            <a:pPr lvl="0" algn="just"/>
            <a:r>
              <a:rPr lang="en-GB" sz="1150" noProof="0" dirty="0">
                <a:latin typeface="Times New Roman" panose="02020603050405020304" pitchFamily="18" charset="0"/>
                <a:cs typeface="Times New Roman" panose="02020603050405020304" pitchFamily="18" charset="0"/>
              </a:rPr>
              <a:t>Grouping codes to thematic higher-level codes</a:t>
            </a:r>
          </a:p>
          <a:p>
            <a:pPr lvl="0" algn="just"/>
            <a:r>
              <a:rPr lang="en-GB" sz="1150" noProof="0" dirty="0">
                <a:latin typeface="Times New Roman" panose="02020603050405020304" pitchFamily="18" charset="0"/>
                <a:cs typeface="Times New Roman" panose="02020603050405020304" pitchFamily="18" charset="0"/>
              </a:rPr>
              <a:t>The ability to compare patterns and contrasts (Chatterjee et al., 2021).</a:t>
            </a:r>
          </a:p>
          <a:p>
            <a:pPr lvl="0" algn="just"/>
            <a:r>
              <a:rPr lang="en-GB" sz="1150" noProof="0" dirty="0">
                <a:latin typeface="Times New Roman" panose="02020603050405020304" pitchFamily="18" charset="0"/>
                <a:cs typeface="Times New Roman" panose="02020603050405020304" pitchFamily="18" charset="0"/>
              </a:rPr>
              <a:t>Interpretation of results in terms of research goals.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200" b="1" noProof="0" dirty="0">
                <a:solidFill>
                  <a:srgbClr val="FFFFFF"/>
                </a:solidFill>
                <a:latin typeface="Calibri" pitchFamily="34" charset="0"/>
                <a:ea typeface="Calibri" pitchFamily="34" charset="-122"/>
                <a:cs typeface="Calibri" pitchFamily="34" charset="-120"/>
              </a:rPr>
              <a:t>Reliability &amp; Validity</a:t>
            </a:r>
            <a:endParaRPr lang="en-GB" sz="2200" noProof="0" dirty="0"/>
          </a:p>
        </p:txBody>
      </p:sp>
      <p:sp>
        <p:nvSpPr>
          <p:cNvPr id="6" name="Shape 4"/>
          <p:cNvSpPr/>
          <p:nvPr/>
        </p:nvSpPr>
        <p:spPr>
          <a:xfrm>
            <a:off x="228600" y="1115568"/>
            <a:ext cx="4114800" cy="2736342"/>
          </a:xfrm>
          <a:prstGeom prst="rect">
            <a:avLst/>
          </a:prstGeom>
          <a:solidFill>
            <a:srgbClr val="EAF2F8"/>
          </a:solidFill>
          <a:ln w="12700">
            <a:solidFill>
              <a:srgbClr val="AED6F1"/>
            </a:solidFill>
            <a:prstDash val="solid"/>
          </a:ln>
        </p:spPr>
        <p:txBody>
          <a:bodyPr/>
          <a:lstStyle/>
          <a:p>
            <a:endParaRPr lang="en-GB" noProof="0" dirty="0"/>
          </a:p>
        </p:txBody>
      </p:sp>
      <p:sp>
        <p:nvSpPr>
          <p:cNvPr id="7" name="Shape 5"/>
          <p:cNvSpPr/>
          <p:nvPr/>
        </p:nvSpPr>
        <p:spPr>
          <a:xfrm>
            <a:off x="228600" y="1115568"/>
            <a:ext cx="91440" cy="2468880"/>
          </a:xfrm>
          <a:prstGeom prst="rect">
            <a:avLst/>
          </a:prstGeom>
          <a:solidFill>
            <a:srgbClr val="1B3A5C"/>
          </a:solidFill>
          <a:ln w="12700">
            <a:solidFill>
              <a:srgbClr val="1B3A5C"/>
            </a:solidFill>
            <a:prstDash val="solid"/>
          </a:ln>
        </p:spPr>
        <p:txBody>
          <a:bodyPr/>
          <a:lstStyle/>
          <a:p>
            <a:endParaRPr lang="en-GB" noProof="0" dirty="0"/>
          </a:p>
        </p:txBody>
      </p:sp>
      <p:sp>
        <p:nvSpPr>
          <p:cNvPr id="8" name="Text 6"/>
          <p:cNvSpPr/>
          <p:nvPr/>
        </p:nvSpPr>
        <p:spPr>
          <a:xfrm>
            <a:off x="411480" y="1179576"/>
            <a:ext cx="3749040" cy="256032"/>
          </a:xfrm>
          <a:prstGeom prst="rect">
            <a:avLst/>
          </a:prstGeom>
          <a:noFill/>
          <a:ln/>
        </p:spPr>
        <p:txBody>
          <a:bodyPr wrap="square" lIns="0" tIns="0" rIns="0" bIns="0" rtlCol="0" anchor="ctr"/>
          <a:lstStyle/>
          <a:p>
            <a:pPr marL="0" indent="0" algn="just">
              <a:lnSpc>
                <a:spcPct val="150000"/>
              </a:lnSpc>
              <a:buNone/>
            </a:pPr>
            <a:r>
              <a:rPr lang="en-GB" sz="1200" b="1" kern="0" spc="150" noProof="0" dirty="0">
                <a:solidFill>
                  <a:srgbClr val="1B3A5C"/>
                </a:solidFill>
                <a:latin typeface="Times New Roman" panose="02020603050405020304" pitchFamily="18" charset="0"/>
                <a:ea typeface="Calibri" pitchFamily="34" charset="-122"/>
                <a:cs typeface="Times New Roman" panose="02020603050405020304" pitchFamily="18" charset="0"/>
              </a:rPr>
              <a:t>Reliability</a:t>
            </a:r>
            <a:endParaRPr lang="en-GB" sz="1200" noProof="0" dirty="0">
              <a:latin typeface="Times New Roman" panose="02020603050405020304" pitchFamily="18" charset="0"/>
              <a:cs typeface="Times New Roman" panose="02020603050405020304" pitchFamily="18" charset="0"/>
            </a:endParaRPr>
          </a:p>
        </p:txBody>
      </p:sp>
      <p:sp>
        <p:nvSpPr>
          <p:cNvPr id="9" name="Text 7"/>
          <p:cNvSpPr/>
          <p:nvPr/>
        </p:nvSpPr>
        <p:spPr>
          <a:xfrm>
            <a:off x="411480" y="1490472"/>
            <a:ext cx="3794760" cy="2011680"/>
          </a:xfrm>
          <a:prstGeom prst="rect">
            <a:avLst/>
          </a:prstGeom>
          <a:noFill/>
          <a:ln/>
        </p:spPr>
        <p:txBody>
          <a:bodyPr wrap="square" lIns="0" tIns="0" rIns="0" bIns="0" rtlCol="0" anchor="t"/>
          <a:lstStyle/>
          <a:p>
            <a:pPr marL="0" indent="0" algn="just">
              <a:lnSpc>
                <a:spcPct val="150000"/>
              </a:lnSpc>
              <a:buNone/>
            </a:pPr>
            <a:r>
              <a:rPr lang="en-GB" sz="1100" noProof="0" dirty="0">
                <a:solidFill>
                  <a:srgbClr val="1C2833"/>
                </a:solidFill>
                <a:latin typeface="Times New Roman" panose="02020603050405020304" pitchFamily="18" charset="0"/>
                <a:ea typeface="Calibri" pitchFamily="34" charset="-122"/>
                <a:cs typeface="Times New Roman" panose="02020603050405020304" pitchFamily="18" charset="0"/>
              </a:rPr>
              <a:t>The consistency of used sources used in the study is a source of reliability. The study is based on high quality secondary data, so the methodological uniformity has been secured, and the variability of the primary data collection techniques has been minimized (Newman et al., 2022). Moreover, the systematic selection of the literature and thematic analysis further enhances the replicability of the results: If the same data corpus was thematically analysed following the same methodology and under the same thematic framework, then similar themes would come up.</a:t>
            </a:r>
            <a:endParaRPr lang="en-GB" sz="1100" noProof="0" dirty="0">
              <a:latin typeface="Times New Roman" panose="02020603050405020304" pitchFamily="18" charset="0"/>
              <a:cs typeface="Times New Roman" panose="02020603050405020304" pitchFamily="18" charset="0"/>
            </a:endParaRPr>
          </a:p>
        </p:txBody>
      </p:sp>
      <p:sp>
        <p:nvSpPr>
          <p:cNvPr id="12" name="Shape 10"/>
          <p:cNvSpPr/>
          <p:nvPr/>
        </p:nvSpPr>
        <p:spPr>
          <a:xfrm>
            <a:off x="4800600" y="1115568"/>
            <a:ext cx="4114800" cy="2980944"/>
          </a:xfrm>
          <a:prstGeom prst="rect">
            <a:avLst/>
          </a:prstGeom>
          <a:solidFill>
            <a:srgbClr val="FEF9E7"/>
          </a:solidFill>
          <a:ln w="19050">
            <a:solidFill>
              <a:srgbClr val="F9E79F"/>
            </a:solidFill>
            <a:prstDash val="solid"/>
          </a:ln>
        </p:spPr>
        <p:txBody>
          <a:bodyPr/>
          <a:lstStyle/>
          <a:p>
            <a:endParaRPr lang="en-GB" noProof="0" dirty="0"/>
          </a:p>
        </p:txBody>
      </p:sp>
      <p:sp>
        <p:nvSpPr>
          <p:cNvPr id="13" name="Shape 11"/>
          <p:cNvSpPr/>
          <p:nvPr/>
        </p:nvSpPr>
        <p:spPr>
          <a:xfrm>
            <a:off x="4800600" y="1115568"/>
            <a:ext cx="91440" cy="2468880"/>
          </a:xfrm>
          <a:prstGeom prst="rect">
            <a:avLst/>
          </a:prstGeom>
          <a:solidFill>
            <a:srgbClr val="E67E22"/>
          </a:solidFill>
          <a:ln w="12700">
            <a:solidFill>
              <a:srgbClr val="E67E22"/>
            </a:solidFill>
            <a:prstDash val="solid"/>
          </a:ln>
        </p:spPr>
        <p:txBody>
          <a:bodyPr/>
          <a:lstStyle/>
          <a:p>
            <a:endParaRPr lang="en-GB" noProof="0" dirty="0"/>
          </a:p>
        </p:txBody>
      </p:sp>
      <p:sp>
        <p:nvSpPr>
          <p:cNvPr id="14" name="Text 12"/>
          <p:cNvSpPr/>
          <p:nvPr/>
        </p:nvSpPr>
        <p:spPr>
          <a:xfrm>
            <a:off x="4983480" y="1179576"/>
            <a:ext cx="3749040" cy="256032"/>
          </a:xfrm>
          <a:prstGeom prst="rect">
            <a:avLst/>
          </a:prstGeom>
          <a:noFill/>
          <a:ln/>
        </p:spPr>
        <p:txBody>
          <a:bodyPr wrap="square" lIns="0" tIns="0" rIns="0" bIns="0" rtlCol="0" anchor="ctr"/>
          <a:lstStyle/>
          <a:p>
            <a:pPr marL="0" indent="0" algn="just">
              <a:lnSpc>
                <a:spcPct val="150000"/>
              </a:lnSpc>
              <a:buNone/>
            </a:pPr>
            <a:r>
              <a:rPr lang="en-GB" sz="1200" b="1" kern="0" spc="150" noProof="0" dirty="0">
                <a:solidFill>
                  <a:srgbClr val="E67E22"/>
                </a:solidFill>
                <a:latin typeface="Times New Roman" panose="02020603050405020304" pitchFamily="18" charset="0"/>
                <a:ea typeface="Calibri" pitchFamily="34" charset="-122"/>
                <a:cs typeface="Times New Roman" panose="02020603050405020304" pitchFamily="18" charset="0"/>
              </a:rPr>
              <a:t>Validity</a:t>
            </a:r>
            <a:endParaRPr lang="en-GB" sz="1200" noProof="0" dirty="0">
              <a:latin typeface="Times New Roman" panose="02020603050405020304" pitchFamily="18" charset="0"/>
              <a:cs typeface="Times New Roman" panose="02020603050405020304" pitchFamily="18" charset="0"/>
            </a:endParaRPr>
          </a:p>
        </p:txBody>
      </p:sp>
      <p:sp>
        <p:nvSpPr>
          <p:cNvPr id="15" name="Text 13"/>
          <p:cNvSpPr/>
          <p:nvPr/>
        </p:nvSpPr>
        <p:spPr>
          <a:xfrm>
            <a:off x="4983480" y="1490472"/>
            <a:ext cx="3749040" cy="2011680"/>
          </a:xfrm>
          <a:prstGeom prst="rect">
            <a:avLst/>
          </a:prstGeom>
          <a:noFill/>
          <a:ln/>
        </p:spPr>
        <p:txBody>
          <a:bodyPr wrap="square" lIns="0" tIns="0" rIns="0" bIns="0" rtlCol="0" anchor="t"/>
          <a:lstStyle/>
          <a:p>
            <a:pPr marL="0" indent="0" algn="just">
              <a:lnSpc>
                <a:spcPct val="150000"/>
              </a:lnSpc>
              <a:buNone/>
            </a:pPr>
            <a:r>
              <a:rPr lang="en-GB" sz="1000" noProof="0" dirty="0">
                <a:solidFill>
                  <a:srgbClr val="1C2833"/>
                </a:solidFill>
                <a:latin typeface="Times New Roman" panose="02020603050405020304" pitchFamily="18" charset="0"/>
                <a:ea typeface="Calibri" pitchFamily="34" charset="-122"/>
                <a:cs typeface="Times New Roman" panose="02020603050405020304" pitchFamily="18" charset="0"/>
              </a:rPr>
              <a:t>The consistency of the research goal, and literature/analysis contributes to the validity. The study shows good construct validity by showing that the themes identified are related to the central research questions, particularly those relating to productivity results, organizational strategies and work engagements (Chaudhary et al., 2022).</a:t>
            </a:r>
          </a:p>
          <a:p>
            <a:pPr marL="0" indent="0" algn="just">
              <a:lnSpc>
                <a:spcPct val="150000"/>
              </a:lnSpc>
              <a:buNone/>
            </a:pPr>
            <a:r>
              <a:rPr lang="en-GB" sz="1000" noProof="0" dirty="0">
                <a:solidFill>
                  <a:srgbClr val="1C2833"/>
                </a:solidFill>
                <a:latin typeface="Times New Roman" panose="02020603050405020304" pitchFamily="18" charset="0"/>
                <a:ea typeface="Calibri" pitchFamily="34" charset="-122"/>
                <a:cs typeface="Times New Roman" panose="02020603050405020304" pitchFamily="18" charset="0"/>
              </a:rPr>
              <a:t>In addition, the use of triangulation between different academic and industry-based sources increases the interpretive validity as it lessens the influence of single sources. This enhances the conclusions drawn and ensures that the conclusions are made from a more comprehensive and balanced perspective of the dynamics of remote working in the UK technology sector.</a:t>
            </a:r>
          </a:p>
        </p:txBody>
      </p:sp>
      <p:sp>
        <p:nvSpPr>
          <p:cNvPr id="19" name="Shape 17"/>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20" name="Text 18"/>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pic>
        <p:nvPicPr>
          <p:cNvPr id="22" name="Picture 21">
            <a:extLst>
              <a:ext uri="{FF2B5EF4-FFF2-40B4-BE49-F238E27FC236}">
                <a16:creationId xmlns:a16="http://schemas.microsoft.com/office/drawing/2014/main" id="{3804D78C-0FA1-6003-6B4C-DB32DBC3DAE1}"/>
              </a:ext>
            </a:extLst>
          </p:cNvPr>
          <p:cNvPicPr>
            <a:picLocks noChangeAspect="1"/>
          </p:cNvPicPr>
          <p:nvPr/>
        </p:nvPicPr>
        <p:blipFill>
          <a:blip r:embed="rId3"/>
          <a:stretch>
            <a:fillRect/>
          </a:stretch>
        </p:blipFill>
        <p:spPr>
          <a:xfrm>
            <a:off x="274320" y="3846448"/>
            <a:ext cx="4434840" cy="11187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Ethical Considerations</a:t>
            </a:r>
            <a:endParaRPr lang="en-GB" sz="2600" noProof="0" dirty="0">
              <a:latin typeface="Times New Roman" panose="02020603050405020304" pitchFamily="18" charset="0"/>
              <a:cs typeface="Times New Roman" panose="02020603050405020304" pitchFamily="18" charset="0"/>
            </a:endParaRPr>
          </a:p>
        </p:txBody>
      </p:sp>
      <p:sp>
        <p:nvSpPr>
          <p:cNvPr id="7" name="Shape 4"/>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8" name="Text 5"/>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
        <p:nvSpPr>
          <p:cNvPr id="10" name="TextBox 9">
            <a:extLst>
              <a:ext uri="{FF2B5EF4-FFF2-40B4-BE49-F238E27FC236}">
                <a16:creationId xmlns:a16="http://schemas.microsoft.com/office/drawing/2014/main" id="{18C5B3AB-9F91-4226-665B-082A8942BA6B}"/>
              </a:ext>
            </a:extLst>
          </p:cNvPr>
          <p:cNvSpPr txBox="1"/>
          <p:nvPr/>
        </p:nvSpPr>
        <p:spPr>
          <a:xfrm>
            <a:off x="242316" y="1030445"/>
            <a:ext cx="8714232" cy="2093265"/>
          </a:xfrm>
          <a:prstGeom prst="rect">
            <a:avLst/>
          </a:prstGeom>
          <a:noFill/>
        </p:spPr>
        <p:txBody>
          <a:bodyPr wrap="square">
            <a:spAutoFit/>
          </a:bodyPr>
          <a:lstStyle/>
          <a:p>
            <a:pPr algn="just">
              <a:lnSpc>
                <a:spcPct val="150000"/>
              </a:lnSpc>
            </a:pPr>
            <a:r>
              <a:rPr lang="en-GB" sz="1100" noProof="0" dirty="0">
                <a:latin typeface="Times New Roman" panose="02020603050405020304" pitchFamily="18" charset="0"/>
                <a:cs typeface="Times New Roman" panose="02020603050405020304" pitchFamily="18" charset="0"/>
              </a:rPr>
              <a:t>In this study ethical research rules are strictly followed.</a:t>
            </a:r>
          </a:p>
          <a:p>
            <a:pPr marL="171450" indent="-171450" algn="just">
              <a:lnSpc>
                <a:spcPct val="150000"/>
              </a:lnSpc>
              <a:buFont typeface="Arial" panose="020B0604020202020204" pitchFamily="34" charset="0"/>
              <a:buChar char="•"/>
            </a:pPr>
            <a:r>
              <a:rPr lang="en-GB" sz="1100" noProof="0" dirty="0">
                <a:latin typeface="Times New Roman" panose="02020603050405020304" pitchFamily="18" charset="0"/>
                <a:cs typeface="Times New Roman" panose="02020603050405020304" pitchFamily="18" charset="0"/>
              </a:rPr>
              <a:t>There is no primary data collection or people involved in data collection.</a:t>
            </a:r>
          </a:p>
          <a:p>
            <a:pPr marL="171450" indent="-171450" algn="just">
              <a:lnSpc>
                <a:spcPct val="150000"/>
              </a:lnSpc>
              <a:buFont typeface="Arial" panose="020B0604020202020204" pitchFamily="34" charset="0"/>
              <a:buChar char="•"/>
            </a:pPr>
            <a:r>
              <a:rPr lang="en-GB" sz="1100" noProof="0" dirty="0">
                <a:latin typeface="Times New Roman" panose="02020603050405020304" pitchFamily="18" charset="0"/>
                <a:cs typeface="Times New Roman" panose="02020603050405020304" pitchFamily="18" charset="0"/>
              </a:rPr>
              <a:t>This includes not needing informed consent, participants are not required to be kept in confidentially, or safeguarding procedures are not needed.</a:t>
            </a:r>
          </a:p>
          <a:p>
            <a:pPr marL="171450" indent="-171450" algn="just">
              <a:lnSpc>
                <a:spcPct val="150000"/>
              </a:lnSpc>
              <a:buFont typeface="Arial" panose="020B0604020202020204" pitchFamily="34" charset="0"/>
              <a:buChar char="•"/>
            </a:pPr>
            <a:r>
              <a:rPr lang="en-GB" sz="1100" noProof="0" dirty="0">
                <a:latin typeface="Times New Roman" panose="02020603050405020304" pitchFamily="18" charset="0"/>
                <a:cs typeface="Times New Roman" panose="02020603050405020304" pitchFamily="18" charset="0"/>
              </a:rPr>
              <a:t>No harm will be done to people or organisations in the research.</a:t>
            </a:r>
          </a:p>
          <a:p>
            <a:pPr marL="171450" indent="-171450" algn="just">
              <a:lnSpc>
                <a:spcPct val="150000"/>
              </a:lnSpc>
              <a:buFont typeface="Arial" panose="020B0604020202020204" pitchFamily="34" charset="0"/>
              <a:buChar char="•"/>
            </a:pPr>
            <a:r>
              <a:rPr lang="en-GB" sz="1100" noProof="0" dirty="0">
                <a:latin typeface="Times New Roman" panose="02020603050405020304" pitchFamily="18" charset="0"/>
                <a:cs typeface="Times New Roman" panose="02020603050405020304" pitchFamily="18" charset="0"/>
              </a:rPr>
              <a:t>Sourcing of all material is done correctly in accordance with the Harvard referencing conventions.</a:t>
            </a:r>
          </a:p>
          <a:p>
            <a:pPr marL="171450" indent="-171450" algn="just">
              <a:lnSpc>
                <a:spcPct val="150000"/>
              </a:lnSpc>
              <a:buFont typeface="Arial" panose="020B0604020202020204" pitchFamily="34" charset="0"/>
              <a:buChar char="•"/>
            </a:pPr>
            <a:r>
              <a:rPr lang="en-GB" sz="1100" noProof="0" dirty="0">
                <a:latin typeface="Times New Roman" panose="02020603050405020304" pitchFamily="18" charset="0"/>
                <a:cs typeface="Times New Roman" panose="02020603050405020304" pitchFamily="18" charset="0"/>
              </a:rPr>
              <a:t>Plagiarism is prohibited as is giving credit to others' ideas.</a:t>
            </a:r>
          </a:p>
          <a:p>
            <a:pPr algn="just">
              <a:lnSpc>
                <a:spcPct val="150000"/>
              </a:lnSpc>
            </a:pPr>
            <a:r>
              <a:rPr lang="en-GB" sz="1100" noProof="0" dirty="0">
                <a:latin typeface="Times New Roman" panose="02020603050405020304" pitchFamily="18" charset="0"/>
                <a:cs typeface="Times New Roman" panose="02020603050405020304" pitchFamily="18" charset="0"/>
              </a:rPr>
              <a:t>Furthermore, the study follows the ethical guidelines of the institutions in particular the use and interpretation of the secondary data sources. This provides transparency, accountability and responsibility in the research process.</a:t>
            </a:r>
          </a:p>
        </p:txBody>
      </p:sp>
      <p:pic>
        <p:nvPicPr>
          <p:cNvPr id="12" name="Picture 11">
            <a:extLst>
              <a:ext uri="{FF2B5EF4-FFF2-40B4-BE49-F238E27FC236}">
                <a16:creationId xmlns:a16="http://schemas.microsoft.com/office/drawing/2014/main" id="{501C2258-4B39-56F2-9282-C2AA2A14D3E2}"/>
              </a:ext>
            </a:extLst>
          </p:cNvPr>
          <p:cNvPicPr>
            <a:picLocks noChangeAspect="1"/>
          </p:cNvPicPr>
          <p:nvPr/>
        </p:nvPicPr>
        <p:blipFill>
          <a:blip r:embed="rId3"/>
          <a:stretch>
            <a:fillRect/>
          </a:stretch>
        </p:blipFill>
        <p:spPr>
          <a:xfrm>
            <a:off x="741807" y="3252868"/>
            <a:ext cx="7715250" cy="158316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08106-930B-F936-DD0D-3EC08C3324B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6B5F2C9-D18E-BCD6-D491-E4295B033E8D}"/>
              </a:ext>
            </a:extLst>
          </p:cNvPr>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a:extLst>
              <a:ext uri="{FF2B5EF4-FFF2-40B4-BE49-F238E27FC236}">
                <a16:creationId xmlns:a16="http://schemas.microsoft.com/office/drawing/2014/main" id="{D9A31A5F-6B3E-D50D-A73B-394644BCBF6B}"/>
              </a:ext>
            </a:extLst>
          </p:cNvPr>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a:extLst>
              <a:ext uri="{FF2B5EF4-FFF2-40B4-BE49-F238E27FC236}">
                <a16:creationId xmlns:a16="http://schemas.microsoft.com/office/drawing/2014/main" id="{AE33BE26-7BD8-378D-4717-258CA50F887E}"/>
              </a:ext>
            </a:extLst>
          </p:cNvPr>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Key Limitations</a:t>
            </a:r>
          </a:p>
        </p:txBody>
      </p:sp>
      <p:sp>
        <p:nvSpPr>
          <p:cNvPr id="7" name="Shape 4">
            <a:extLst>
              <a:ext uri="{FF2B5EF4-FFF2-40B4-BE49-F238E27FC236}">
                <a16:creationId xmlns:a16="http://schemas.microsoft.com/office/drawing/2014/main" id="{95316894-AB9E-1703-84F3-9F6FCE1D704D}"/>
              </a:ext>
            </a:extLst>
          </p:cNvPr>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8" name="Text 5">
            <a:extLst>
              <a:ext uri="{FF2B5EF4-FFF2-40B4-BE49-F238E27FC236}">
                <a16:creationId xmlns:a16="http://schemas.microsoft.com/office/drawing/2014/main" id="{11F76D57-6301-08B3-8183-FEA822579733}"/>
              </a:ext>
            </a:extLst>
          </p:cNvPr>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
        <p:nvSpPr>
          <p:cNvPr id="6" name="TextBox 5">
            <a:extLst>
              <a:ext uri="{FF2B5EF4-FFF2-40B4-BE49-F238E27FC236}">
                <a16:creationId xmlns:a16="http://schemas.microsoft.com/office/drawing/2014/main" id="{BD989A38-76C1-C11B-3539-D2C755BDB216}"/>
              </a:ext>
            </a:extLst>
          </p:cNvPr>
          <p:cNvSpPr txBox="1"/>
          <p:nvPr/>
        </p:nvSpPr>
        <p:spPr>
          <a:xfrm>
            <a:off x="201168" y="1165860"/>
            <a:ext cx="8650224" cy="2096536"/>
          </a:xfrm>
          <a:prstGeom prst="rect">
            <a:avLst/>
          </a:prstGeom>
          <a:noFill/>
        </p:spPr>
        <p:txBody>
          <a:bodyPr wrap="square">
            <a:spAutoFit/>
          </a:bodyPr>
          <a:lstStyle/>
          <a:p>
            <a:pPr marL="0" marR="0" algn="just">
              <a:lnSpc>
                <a:spcPct val="150000"/>
              </a:lnSpc>
              <a:buNone/>
            </a:pPr>
            <a:r>
              <a:rPr lang="en-GB" sz="1100" noProof="0" dirty="0">
                <a:solidFill>
                  <a:srgbClr val="000000"/>
                </a:solidFill>
                <a:effectLst/>
                <a:latin typeface="Times New Roman" panose="02020603050405020304" pitchFamily="18" charset="0"/>
                <a:ea typeface="Calibri" panose="020F0502020204030204" pitchFamily="34" charset="0"/>
              </a:rPr>
              <a:t>While this study is of value, there are a number of limitations that must be noted:</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In the UK, it can be difficult for tech companies to access primary empirical data, so they are unable to get real-time insights from their employees.</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There is the potential for publication bias as data can only be reported if they are statistically significant and positive (Hashmi et al., 2021).</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Some contexts are less specific because there is a lack of empirical research that is specific to the UK.</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Productivity varies across studies, as measured differently in each study.</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Some literature may be partially out of date due to the quickly changing nature of remote work practices.</a:t>
            </a:r>
          </a:p>
          <a:p>
            <a:pPr algn="just">
              <a:lnSpc>
                <a:spcPct val="150000"/>
              </a:lnSpc>
              <a:buNone/>
            </a:pPr>
            <a:r>
              <a:rPr lang="en-GB" sz="1100" noProof="0" dirty="0">
                <a:solidFill>
                  <a:srgbClr val="000000"/>
                </a:solidFill>
                <a:effectLst/>
                <a:latin typeface="Times New Roman" panose="02020603050405020304" pitchFamily="18" charset="0"/>
                <a:ea typeface="Calibri" panose="020F0502020204030204" pitchFamily="34" charset="0"/>
              </a:rPr>
              <a:t>However, the study might be useful for summarising information that is already known and for identifying any common themes.</a:t>
            </a:r>
            <a:endParaRPr lang="en-GB" sz="1100" noProof="0" dirty="0"/>
          </a:p>
        </p:txBody>
      </p:sp>
      <p:pic>
        <p:nvPicPr>
          <p:cNvPr id="11" name="Picture 10">
            <a:extLst>
              <a:ext uri="{FF2B5EF4-FFF2-40B4-BE49-F238E27FC236}">
                <a16:creationId xmlns:a16="http://schemas.microsoft.com/office/drawing/2014/main" id="{B6CCA63E-D501-04DA-DEA0-C2322CAA95E6}"/>
              </a:ext>
            </a:extLst>
          </p:cNvPr>
          <p:cNvPicPr>
            <a:picLocks noChangeAspect="1"/>
          </p:cNvPicPr>
          <p:nvPr/>
        </p:nvPicPr>
        <p:blipFill>
          <a:blip r:embed="rId3"/>
          <a:stretch>
            <a:fillRect/>
          </a:stretch>
        </p:blipFill>
        <p:spPr>
          <a:xfrm>
            <a:off x="1566862" y="3479291"/>
            <a:ext cx="6010275" cy="1228725"/>
          </a:xfrm>
          <a:prstGeom prst="rect">
            <a:avLst/>
          </a:prstGeom>
        </p:spPr>
      </p:pic>
    </p:spTree>
    <p:extLst>
      <p:ext uri="{BB962C8B-B14F-4D97-AF65-F5344CB8AC3E}">
        <p14:creationId xmlns:p14="http://schemas.microsoft.com/office/powerpoint/2010/main" val="1269051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Expected Insights</a:t>
            </a:r>
          </a:p>
        </p:txBody>
      </p:sp>
      <p:sp>
        <p:nvSpPr>
          <p:cNvPr id="7" name="Shape 4"/>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8" name="Text 5"/>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sp>
        <p:nvSpPr>
          <p:cNvPr id="6" name="TextBox 5">
            <a:extLst>
              <a:ext uri="{FF2B5EF4-FFF2-40B4-BE49-F238E27FC236}">
                <a16:creationId xmlns:a16="http://schemas.microsoft.com/office/drawing/2014/main" id="{93090D6D-6FB7-811C-16F3-35D762CE3EF2}"/>
              </a:ext>
            </a:extLst>
          </p:cNvPr>
          <p:cNvSpPr txBox="1"/>
          <p:nvPr/>
        </p:nvSpPr>
        <p:spPr>
          <a:xfrm>
            <a:off x="347472" y="1205886"/>
            <a:ext cx="4577714" cy="3366114"/>
          </a:xfrm>
          <a:prstGeom prst="rect">
            <a:avLst/>
          </a:prstGeom>
          <a:noFill/>
        </p:spPr>
        <p:txBody>
          <a:bodyPr wrap="square">
            <a:spAutoFit/>
          </a:bodyPr>
          <a:lstStyle/>
          <a:p>
            <a:pPr marL="0" marR="0" algn="just">
              <a:lnSpc>
                <a:spcPct val="150000"/>
              </a:lnSpc>
              <a:buNone/>
            </a:pPr>
            <a:r>
              <a:rPr lang="en-GB" sz="1100" noProof="0" dirty="0">
                <a:solidFill>
                  <a:srgbClr val="000000"/>
                </a:solidFill>
                <a:effectLst/>
                <a:latin typeface="Times New Roman" panose="02020603050405020304" pitchFamily="18" charset="0"/>
                <a:ea typeface="Calibri" panose="020F0502020204030204" pitchFamily="34" charset="0"/>
              </a:rPr>
              <a:t>The report suggests that for the UK tech sector, employee productivity will be mixed when it comes to working remotely. The findings from the previous research don't always match and are influenced by some aspects of an organisation, job position and managerial practices.</a:t>
            </a:r>
          </a:p>
          <a:p>
            <a:pPr marL="0" marR="0" algn="just">
              <a:lnSpc>
                <a:spcPct val="150000"/>
              </a:lnSpc>
              <a:buNone/>
            </a:pPr>
            <a:r>
              <a:rPr lang="en-GB" sz="1100" noProof="0" dirty="0">
                <a:solidFill>
                  <a:srgbClr val="000000"/>
                </a:solidFill>
                <a:effectLst/>
                <a:latin typeface="Times New Roman" panose="02020603050405020304" pitchFamily="18" charset="0"/>
                <a:ea typeface="Calibri" panose="020F0502020204030204" pitchFamily="34" charset="0"/>
              </a:rPr>
              <a:t>Factors that have an impact are:</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Self-explanation, typically increases motivation and productivity.</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Digital tools and communication – How it can be efficient and coordinated?</a:t>
            </a:r>
          </a:p>
          <a:p>
            <a:pPr marL="342900" marR="0" lvl="0" indent="-342900" algn="just">
              <a:lnSpc>
                <a:spcPct val="150000"/>
              </a:lnSpc>
              <a:buFont typeface="Symbol" panose="05050102010706020507" pitchFamily="18" charset="2"/>
              <a:buChar char=""/>
            </a:pPr>
            <a:r>
              <a:rPr lang="en-GB" sz="1100" noProof="0" dirty="0">
                <a:solidFill>
                  <a:srgbClr val="000000"/>
                </a:solidFill>
                <a:effectLst/>
                <a:latin typeface="Times New Roman" panose="02020603050405020304" pitchFamily="18" charset="0"/>
                <a:ea typeface="Calibri" panose="020F0502020204030204" pitchFamily="34" charset="0"/>
              </a:rPr>
              <a:t>Managerial trust and organisational culture, which will be key to the engagement and the outcome of the employees' performance (McDonald et al., 2022).</a:t>
            </a:r>
          </a:p>
          <a:p>
            <a:pPr>
              <a:lnSpc>
                <a:spcPct val="150000"/>
              </a:lnSpc>
              <a:buNone/>
            </a:pPr>
            <a:r>
              <a:rPr lang="en-GB" sz="1100" noProof="0" dirty="0">
                <a:solidFill>
                  <a:srgbClr val="000000"/>
                </a:solidFill>
                <a:effectLst/>
                <a:latin typeface="Times New Roman" panose="02020603050405020304" pitchFamily="18" charset="0"/>
                <a:ea typeface="Calibri" panose="020F0502020204030204" pitchFamily="34" charset="0"/>
              </a:rPr>
              <a:t>It's also hoped that remote work will improve the workflow of how each task can be completed and that it will be a hurdle to collaboration and innovation.</a:t>
            </a:r>
            <a:endParaRPr lang="en-GB" sz="1100" noProof="0" dirty="0"/>
          </a:p>
        </p:txBody>
      </p:sp>
      <p:pic>
        <p:nvPicPr>
          <p:cNvPr id="11" name="Picture 10">
            <a:extLst>
              <a:ext uri="{FF2B5EF4-FFF2-40B4-BE49-F238E27FC236}">
                <a16:creationId xmlns:a16="http://schemas.microsoft.com/office/drawing/2014/main" id="{AFF093C7-1D9A-0706-3D3E-518C6862DFB3}"/>
              </a:ext>
            </a:extLst>
          </p:cNvPr>
          <p:cNvPicPr>
            <a:picLocks noChangeAspect="1"/>
          </p:cNvPicPr>
          <p:nvPr/>
        </p:nvPicPr>
        <p:blipFill>
          <a:blip r:embed="rId3"/>
          <a:stretch>
            <a:fillRect/>
          </a:stretch>
        </p:blipFill>
        <p:spPr>
          <a:xfrm>
            <a:off x="5111468" y="1563565"/>
            <a:ext cx="3832116" cy="265075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B3A5C"/>
          </a:solidFill>
          <a:ln w="12700">
            <a:solidFill>
              <a:srgbClr val="1B3A5C"/>
            </a:solidFill>
            <a:prstDash val="solid"/>
          </a:ln>
        </p:spPr>
        <p:txBody>
          <a:bodyPr/>
          <a:lstStyle/>
          <a:p>
            <a:endParaRPr lang="en-GB" noProof="0" dirty="0"/>
          </a:p>
        </p:txBody>
      </p:sp>
      <p:sp>
        <p:nvSpPr>
          <p:cNvPr id="3" name="Shape 1"/>
          <p:cNvSpPr/>
          <p:nvPr/>
        </p:nvSpPr>
        <p:spPr>
          <a:xfrm>
            <a:off x="0" y="0"/>
            <a:ext cx="201168" cy="960120"/>
          </a:xfrm>
          <a:prstGeom prst="rect">
            <a:avLst/>
          </a:prstGeom>
          <a:solidFill>
            <a:srgbClr val="0E9680"/>
          </a:solidFill>
          <a:ln w="12700">
            <a:solidFill>
              <a:srgbClr val="0E9680"/>
            </a:solidFill>
            <a:prstDash val="solid"/>
          </a:ln>
        </p:spPr>
        <p:txBody>
          <a:bodyPr/>
          <a:lstStyle/>
          <a:p>
            <a:endParaRPr lang="en-GB" noProof="0" dirty="0"/>
          </a:p>
        </p:txBody>
      </p:sp>
      <p:sp>
        <p:nvSpPr>
          <p:cNvPr id="4" name="Text 2"/>
          <p:cNvSpPr/>
          <p:nvPr/>
        </p:nvSpPr>
        <p:spPr>
          <a:xfrm>
            <a:off x="347472" y="54864"/>
            <a:ext cx="8503920" cy="512064"/>
          </a:xfrm>
          <a:prstGeom prst="rect">
            <a:avLst/>
          </a:prstGeom>
          <a:noFill/>
          <a:ln/>
        </p:spPr>
        <p:txBody>
          <a:bodyPr wrap="square" lIns="0" tIns="0" rIns="0" bIns="0" rtlCol="0" anchor="ctr"/>
          <a:lstStyle/>
          <a:p>
            <a:pPr marL="0" indent="0">
              <a:buNone/>
            </a:pPr>
            <a:r>
              <a:rPr lang="en-GB" sz="2200" b="1" noProof="0" dirty="0">
                <a:solidFill>
                  <a:srgbClr val="FFFFFF"/>
                </a:solidFill>
                <a:latin typeface="Times New Roman" panose="02020603050405020304" pitchFamily="18" charset="0"/>
                <a:ea typeface="Calibri" pitchFamily="34" charset="-122"/>
                <a:cs typeface="Times New Roman" panose="02020603050405020304" pitchFamily="18" charset="0"/>
              </a:rPr>
              <a:t>Contribution</a:t>
            </a:r>
          </a:p>
        </p:txBody>
      </p:sp>
      <p:sp>
        <p:nvSpPr>
          <p:cNvPr id="6" name="Shape 4"/>
          <p:cNvSpPr/>
          <p:nvPr/>
        </p:nvSpPr>
        <p:spPr>
          <a:xfrm>
            <a:off x="228600" y="1078992"/>
            <a:ext cx="4023360" cy="3611880"/>
          </a:xfrm>
          <a:prstGeom prst="rect">
            <a:avLst/>
          </a:prstGeom>
          <a:solidFill>
            <a:srgbClr val="EAF2F8"/>
          </a:solidFill>
          <a:ln w="12700">
            <a:solidFill>
              <a:srgbClr val="C8D8EA"/>
            </a:solidFill>
            <a:prstDash val="solid"/>
          </a:ln>
        </p:spPr>
        <p:txBody>
          <a:bodyPr/>
          <a:lstStyle/>
          <a:p>
            <a:endParaRPr lang="en-GB" noProof="0" dirty="0"/>
          </a:p>
        </p:txBody>
      </p:sp>
      <p:sp>
        <p:nvSpPr>
          <p:cNvPr id="7" name="Shape 5"/>
          <p:cNvSpPr/>
          <p:nvPr/>
        </p:nvSpPr>
        <p:spPr>
          <a:xfrm>
            <a:off x="228600" y="1078992"/>
            <a:ext cx="91440" cy="3611880"/>
          </a:xfrm>
          <a:prstGeom prst="rect">
            <a:avLst/>
          </a:prstGeom>
          <a:solidFill>
            <a:srgbClr val="0E9680"/>
          </a:solidFill>
          <a:ln w="12700">
            <a:solidFill>
              <a:srgbClr val="0E9680"/>
            </a:solidFill>
            <a:prstDash val="solid"/>
          </a:ln>
        </p:spPr>
        <p:txBody>
          <a:bodyPr/>
          <a:lstStyle/>
          <a:p>
            <a:endParaRPr lang="en-GB" noProof="0" dirty="0"/>
          </a:p>
        </p:txBody>
      </p:sp>
      <p:sp>
        <p:nvSpPr>
          <p:cNvPr id="9" name="Text 7"/>
          <p:cNvSpPr/>
          <p:nvPr/>
        </p:nvSpPr>
        <p:spPr>
          <a:xfrm>
            <a:off x="411480" y="1453896"/>
            <a:ext cx="3703320" cy="3154680"/>
          </a:xfrm>
          <a:prstGeom prst="rect">
            <a:avLst/>
          </a:prstGeom>
          <a:noFill/>
          <a:ln/>
        </p:spPr>
        <p:txBody>
          <a:bodyPr wrap="square" lIns="0" tIns="0" rIns="0" bIns="0" rtlCol="0" anchor="t"/>
          <a:lstStyle/>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This study has made a contribution in the following ways:</a:t>
            </a:r>
          </a:p>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Understanding key strategic issues related to productivity of teleworkers</a:t>
            </a:r>
          </a:p>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Integrating and synthesizing the fragmented literature in an analytical way.</a:t>
            </a:r>
          </a:p>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Organisation theory-practice gaps measurement (Mer, 2023)</a:t>
            </a:r>
          </a:p>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This includes industry-specific information relevant to the UK tech industry.</a:t>
            </a:r>
          </a:p>
          <a:p>
            <a:pPr marL="0" indent="0" algn="just">
              <a:lnSpc>
                <a:spcPct val="150000"/>
              </a:lnSpc>
              <a:buNone/>
            </a:pPr>
            <a:r>
              <a:rPr lang="en-GB" sz="1150" noProof="0" dirty="0">
                <a:solidFill>
                  <a:srgbClr val="1C2833"/>
                </a:solidFill>
                <a:latin typeface="Times New Roman" panose="02020603050405020304" pitchFamily="18" charset="0"/>
                <a:ea typeface="Calibri" pitchFamily="34" charset="-122"/>
                <a:cs typeface="Times New Roman" panose="02020603050405020304" pitchFamily="18" charset="0"/>
              </a:rPr>
              <a:t>The general conclusions of the study contribute to the knowledge of the impact of remote work arrangements on productivity in a contemporary organisation.</a:t>
            </a:r>
          </a:p>
        </p:txBody>
      </p:sp>
      <p:sp>
        <p:nvSpPr>
          <p:cNvPr id="12" name="Shape 9"/>
          <p:cNvSpPr/>
          <p:nvPr/>
        </p:nvSpPr>
        <p:spPr>
          <a:xfrm>
            <a:off x="0" y="4965192"/>
            <a:ext cx="9144000" cy="178308"/>
          </a:xfrm>
          <a:prstGeom prst="rect">
            <a:avLst/>
          </a:prstGeom>
          <a:solidFill>
            <a:srgbClr val="1B3A5C"/>
          </a:solidFill>
          <a:ln w="12700">
            <a:solidFill>
              <a:srgbClr val="1B3A5C"/>
            </a:solidFill>
            <a:prstDash val="solid"/>
          </a:ln>
        </p:spPr>
        <p:txBody>
          <a:bodyPr/>
          <a:lstStyle/>
          <a:p>
            <a:endParaRPr lang="en-GB" noProof="0" dirty="0"/>
          </a:p>
        </p:txBody>
      </p:sp>
      <p:sp>
        <p:nvSpPr>
          <p:cNvPr id="13" name="Text 10"/>
          <p:cNvSpPr/>
          <p:nvPr/>
        </p:nvSpPr>
        <p:spPr>
          <a:xfrm>
            <a:off x="0" y="4965192"/>
            <a:ext cx="9144000" cy="178308"/>
          </a:xfrm>
          <a:prstGeom prst="rect">
            <a:avLst/>
          </a:prstGeom>
          <a:noFill/>
          <a:ln/>
        </p:spPr>
        <p:txBody>
          <a:bodyPr wrap="square" lIns="0" tIns="0" rIns="0" bIns="0" rtlCol="0" anchor="ctr"/>
          <a:lstStyle/>
          <a:p>
            <a:pPr marL="0" indent="0" algn="ctr">
              <a:buNone/>
            </a:pPr>
            <a:endParaRPr lang="en-GB" sz="750" noProof="0" dirty="0"/>
          </a:p>
        </p:txBody>
      </p:sp>
      <p:pic>
        <p:nvPicPr>
          <p:cNvPr id="11" name="Picture 10">
            <a:extLst>
              <a:ext uri="{FF2B5EF4-FFF2-40B4-BE49-F238E27FC236}">
                <a16:creationId xmlns:a16="http://schemas.microsoft.com/office/drawing/2014/main" id="{C39F5E24-8107-0394-DD41-238B66496EBC}"/>
              </a:ext>
            </a:extLst>
          </p:cNvPr>
          <p:cNvPicPr>
            <a:picLocks noChangeAspect="1"/>
          </p:cNvPicPr>
          <p:nvPr/>
        </p:nvPicPr>
        <p:blipFill>
          <a:blip r:embed="rId3"/>
          <a:stretch>
            <a:fillRect/>
          </a:stretch>
        </p:blipFill>
        <p:spPr>
          <a:xfrm>
            <a:off x="4599432" y="1123950"/>
            <a:ext cx="4141809" cy="34480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3">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E9680"/>
          </a:solidFill>
          <a:ln w="12700">
            <a:solidFill>
              <a:srgbClr val="0E9680"/>
            </a:solidFill>
            <a:prstDash val="solid"/>
          </a:ln>
        </p:spPr>
        <p:txBody>
          <a:bodyPr/>
          <a:lstStyle/>
          <a:p>
            <a:endParaRPr lang="en-GB" noProof="0" dirty="0"/>
          </a:p>
        </p:txBody>
      </p:sp>
      <p:sp>
        <p:nvSpPr>
          <p:cNvPr id="3" name="Text 1"/>
          <p:cNvSpPr/>
          <p:nvPr/>
        </p:nvSpPr>
        <p:spPr>
          <a:xfrm>
            <a:off x="320040" y="109728"/>
            <a:ext cx="8503920" cy="658368"/>
          </a:xfrm>
          <a:prstGeom prst="rect">
            <a:avLst/>
          </a:prstGeom>
          <a:noFill/>
          <a:ln/>
        </p:spPr>
        <p:txBody>
          <a:bodyPr wrap="square" lIns="0" tIns="0" rIns="0" bIns="0" rtlCol="0" anchor="ctr"/>
          <a:lstStyle/>
          <a:p>
            <a:pPr marL="0" indent="0">
              <a:buNone/>
            </a:pPr>
            <a:r>
              <a:rPr lang="en-GB" sz="2600" b="1" noProof="0" dirty="0">
                <a:solidFill>
                  <a:srgbClr val="FFFFFF"/>
                </a:solidFill>
                <a:latin typeface="Times New Roman" panose="02020603050405020304" pitchFamily="18" charset="0"/>
                <a:ea typeface="Calibri" pitchFamily="34" charset="-122"/>
                <a:cs typeface="Times New Roman" panose="02020603050405020304" pitchFamily="18" charset="0"/>
              </a:rPr>
              <a:t>Conclusion</a:t>
            </a:r>
            <a:endParaRPr lang="en-GB" sz="2600" noProof="0" dirty="0">
              <a:latin typeface="Times New Roman" panose="02020603050405020304" pitchFamily="18" charset="0"/>
              <a:cs typeface="Times New Roman" panose="02020603050405020304" pitchFamily="18" charset="0"/>
            </a:endParaRPr>
          </a:p>
        </p:txBody>
      </p:sp>
      <p:sp>
        <p:nvSpPr>
          <p:cNvPr id="4" name="Shape 2"/>
          <p:cNvSpPr/>
          <p:nvPr/>
        </p:nvSpPr>
        <p:spPr>
          <a:xfrm>
            <a:off x="320040" y="804672"/>
            <a:ext cx="8503920" cy="27432"/>
          </a:xfrm>
          <a:prstGeom prst="rect">
            <a:avLst/>
          </a:prstGeom>
          <a:solidFill>
            <a:srgbClr val="0E9680"/>
          </a:solidFill>
          <a:ln w="12700">
            <a:solidFill>
              <a:srgbClr val="0E9680"/>
            </a:solidFill>
            <a:prstDash val="solid"/>
          </a:ln>
        </p:spPr>
        <p:txBody>
          <a:bodyPr/>
          <a:lstStyle/>
          <a:p>
            <a:endParaRPr lang="en-GB" noProof="0" dirty="0"/>
          </a:p>
        </p:txBody>
      </p:sp>
      <p:grpSp>
        <p:nvGrpSpPr>
          <p:cNvPr id="16" name="Group 15">
            <a:extLst>
              <a:ext uri="{FF2B5EF4-FFF2-40B4-BE49-F238E27FC236}">
                <a16:creationId xmlns:a16="http://schemas.microsoft.com/office/drawing/2014/main" id="{76B91659-4829-D68A-A910-21AAAC5A3936}"/>
              </a:ext>
            </a:extLst>
          </p:cNvPr>
          <p:cNvGrpSpPr/>
          <p:nvPr/>
        </p:nvGrpSpPr>
        <p:grpSpPr>
          <a:xfrm>
            <a:off x="320040" y="932688"/>
            <a:ext cx="5394960" cy="3548818"/>
            <a:chOff x="320040" y="932688"/>
            <a:chExt cx="5394960" cy="3017520"/>
          </a:xfrm>
        </p:grpSpPr>
        <p:sp>
          <p:nvSpPr>
            <p:cNvPr id="5" name="Shape 3"/>
            <p:cNvSpPr/>
            <p:nvPr/>
          </p:nvSpPr>
          <p:spPr>
            <a:xfrm>
              <a:off x="320040" y="932688"/>
              <a:ext cx="5394960" cy="3017520"/>
            </a:xfrm>
            <a:prstGeom prst="rect">
              <a:avLst/>
            </a:prstGeom>
            <a:solidFill>
              <a:srgbClr val="22496E"/>
            </a:solidFill>
            <a:ln w="12700">
              <a:solidFill>
                <a:srgbClr val="0E9680"/>
              </a:solidFill>
              <a:prstDash val="solid"/>
            </a:ln>
          </p:spPr>
          <p:txBody>
            <a:bodyPr/>
            <a:lstStyle/>
            <a:p>
              <a:endParaRPr lang="en-GB" noProof="0" dirty="0"/>
            </a:p>
          </p:txBody>
        </p:sp>
        <p:sp>
          <p:nvSpPr>
            <p:cNvPr id="7" name="Text 5"/>
            <p:cNvSpPr/>
            <p:nvPr/>
          </p:nvSpPr>
          <p:spPr>
            <a:xfrm>
              <a:off x="429768" y="1046988"/>
              <a:ext cx="5120640" cy="2514600"/>
            </a:xfrm>
            <a:prstGeom prst="rect">
              <a:avLst/>
            </a:prstGeom>
            <a:noFill/>
            <a:ln/>
          </p:spPr>
          <p:txBody>
            <a:bodyPr wrap="square" lIns="0" tIns="0" rIns="0" bIns="0" rtlCol="0" anchor="t"/>
            <a:lstStyle/>
            <a:p>
              <a:pPr marL="0" indent="0" algn="just">
                <a:lnSpc>
                  <a:spcPct val="150000"/>
                </a:lnSpc>
                <a:buNone/>
              </a:pPr>
              <a:r>
                <a:rPr lang="en-GB" sz="1150" dirty="0">
                  <a:solidFill>
                    <a:srgbClr val="D5E4F0"/>
                  </a:solidFill>
                  <a:latin typeface="Times New Roman" panose="02020603050405020304" pitchFamily="18" charset="0"/>
                  <a:ea typeface="Calibri" pitchFamily="34" charset="-122"/>
                  <a:cs typeface="Times New Roman" panose="02020603050405020304" pitchFamily="18" charset="0"/>
                </a:rPr>
                <a:t>R</a:t>
              </a:r>
              <a:r>
                <a:rPr lang="en-GB" sz="1150" noProof="0" dirty="0">
                  <a:solidFill>
                    <a:srgbClr val="D5E4F0"/>
                  </a:solidFill>
                  <a:latin typeface="Times New Roman" panose="02020603050405020304" pitchFamily="18" charset="0"/>
                  <a:ea typeface="Calibri" pitchFamily="34" charset="-122"/>
                  <a:cs typeface="Times New Roman" panose="02020603050405020304" pitchFamily="18" charset="0"/>
                </a:rPr>
                <a:t>emote working is a complex and context-dependent factor in employee productivity, especially in the UK tech industry where digital collaboration and innovation are integral to the organisation's success.</a:t>
              </a:r>
            </a:p>
            <a:p>
              <a:pPr marL="0" indent="0" algn="just">
                <a:lnSpc>
                  <a:spcPct val="150000"/>
                </a:lnSpc>
                <a:buNone/>
              </a:pPr>
              <a:r>
                <a:rPr lang="en-GB" sz="1150" noProof="0" dirty="0">
                  <a:solidFill>
                    <a:srgbClr val="D5E4F0"/>
                  </a:solidFill>
                  <a:latin typeface="Times New Roman" panose="02020603050405020304" pitchFamily="18" charset="0"/>
                  <a:ea typeface="Calibri" pitchFamily="34" charset="-122"/>
                  <a:cs typeface="Times New Roman" panose="02020603050405020304" pitchFamily="18" charset="0"/>
                </a:rPr>
                <a:t>The study indicates that the technology infrastructure is not the only factor which has an impact on the productivity outcomes, but organisational, psychological and managerial factors are also influential. Benefits of autonomy and flexibility are increased individual productivity, but drawbacks are communication issues, less social interaction and issues with managerial control.</a:t>
              </a:r>
            </a:p>
            <a:p>
              <a:pPr marL="0" indent="0" algn="just">
                <a:lnSpc>
                  <a:spcPct val="150000"/>
                </a:lnSpc>
                <a:buNone/>
              </a:pPr>
              <a:r>
                <a:rPr lang="en-GB" sz="1150" noProof="0" dirty="0">
                  <a:solidFill>
                    <a:srgbClr val="D5E4F0"/>
                  </a:solidFill>
                  <a:latin typeface="Times New Roman" panose="02020603050405020304" pitchFamily="18" charset="0"/>
                  <a:ea typeface="Calibri" pitchFamily="34" charset="-122"/>
                  <a:cs typeface="Times New Roman" panose="02020603050405020304" pitchFamily="18" charset="0"/>
                </a:rPr>
                <a:t>This research is a collation of the documented academic literature which has been presented in a structured way with a balanced perspective of the facilitations and barriers involved in working remotely and being productive. The results confirm that adaptive strategies are key to effective management of remote and hybrid workforces and can help with evidence-based managerial decision making.</a:t>
              </a:r>
            </a:p>
          </p:txBody>
        </p:sp>
      </p:grpSp>
      <p:pic>
        <p:nvPicPr>
          <p:cNvPr id="15" name="Picture 14">
            <a:extLst>
              <a:ext uri="{FF2B5EF4-FFF2-40B4-BE49-F238E27FC236}">
                <a16:creationId xmlns:a16="http://schemas.microsoft.com/office/drawing/2014/main" id="{FA4147FC-C745-59D3-3422-F31CAF07B1ED}"/>
              </a:ext>
            </a:extLst>
          </p:cNvPr>
          <p:cNvPicPr>
            <a:picLocks noChangeAspect="1"/>
          </p:cNvPicPr>
          <p:nvPr/>
        </p:nvPicPr>
        <p:blipFill>
          <a:blip r:embed="rId3"/>
          <a:stretch>
            <a:fillRect/>
          </a:stretch>
        </p:blipFill>
        <p:spPr>
          <a:xfrm>
            <a:off x="6050072" y="1073559"/>
            <a:ext cx="2434616" cy="326707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5">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0E9680"/>
          </a:solidFill>
          <a:ln w="12700">
            <a:solidFill>
              <a:srgbClr val="0E9680"/>
            </a:solidFill>
            <a:prstDash val="solid"/>
          </a:ln>
        </p:spPr>
        <p:txBody>
          <a:bodyPr/>
          <a:lstStyle/>
          <a:p>
            <a:endParaRPr lang="en-GB" noProof="0" dirty="0"/>
          </a:p>
        </p:txBody>
      </p:sp>
      <p:sp>
        <p:nvSpPr>
          <p:cNvPr id="3" name="Text 1"/>
          <p:cNvSpPr/>
          <p:nvPr/>
        </p:nvSpPr>
        <p:spPr>
          <a:xfrm>
            <a:off x="320040" y="91440"/>
            <a:ext cx="8503920" cy="640080"/>
          </a:xfrm>
          <a:prstGeom prst="rect">
            <a:avLst/>
          </a:prstGeom>
          <a:noFill/>
          <a:ln/>
        </p:spPr>
        <p:txBody>
          <a:bodyPr wrap="square" lIns="0" tIns="0" rIns="0" bIns="0" rtlCol="0" anchor="ctr"/>
          <a:lstStyle/>
          <a:p>
            <a:pPr marL="0" indent="0">
              <a:buNone/>
            </a:pPr>
            <a:r>
              <a:rPr lang="en-GB" sz="2400" b="1" noProof="0" dirty="0">
                <a:solidFill>
                  <a:srgbClr val="FFFFFF"/>
                </a:solidFill>
                <a:latin typeface="Calibri" pitchFamily="34" charset="0"/>
                <a:ea typeface="Calibri" pitchFamily="34" charset="-122"/>
                <a:cs typeface="Calibri" pitchFamily="34" charset="-120"/>
              </a:rPr>
              <a:t>References</a:t>
            </a:r>
            <a:endParaRPr lang="en-GB" sz="2400" noProof="0" dirty="0"/>
          </a:p>
        </p:txBody>
      </p:sp>
      <p:sp>
        <p:nvSpPr>
          <p:cNvPr id="4" name="Shape 2"/>
          <p:cNvSpPr/>
          <p:nvPr/>
        </p:nvSpPr>
        <p:spPr>
          <a:xfrm>
            <a:off x="320040" y="768096"/>
            <a:ext cx="8503920" cy="27432"/>
          </a:xfrm>
          <a:prstGeom prst="rect">
            <a:avLst/>
          </a:prstGeom>
          <a:solidFill>
            <a:srgbClr val="0E9680"/>
          </a:solidFill>
          <a:ln w="12700">
            <a:solidFill>
              <a:srgbClr val="0E9680"/>
            </a:solidFill>
            <a:prstDash val="solid"/>
          </a:ln>
        </p:spPr>
        <p:txBody>
          <a:bodyPr/>
          <a:lstStyle/>
          <a:p>
            <a:endParaRPr lang="en-GB" noProof="0" dirty="0"/>
          </a:p>
        </p:txBody>
      </p:sp>
      <p:sp>
        <p:nvSpPr>
          <p:cNvPr id="5" name="Text 3"/>
          <p:cNvSpPr/>
          <p:nvPr/>
        </p:nvSpPr>
        <p:spPr>
          <a:xfrm>
            <a:off x="320040" y="804672"/>
            <a:ext cx="8503920" cy="201168"/>
          </a:xfrm>
          <a:prstGeom prst="rect">
            <a:avLst/>
          </a:prstGeom>
          <a:noFill/>
          <a:ln/>
        </p:spPr>
        <p:txBody>
          <a:bodyPr wrap="square" lIns="0" tIns="0" rIns="0" bIns="0" rtlCol="0" anchor="ctr"/>
          <a:lstStyle/>
          <a:p>
            <a:pPr marL="0" indent="0">
              <a:buNone/>
            </a:pPr>
            <a:endParaRPr lang="en-GB" sz="900" noProof="0" dirty="0"/>
          </a:p>
        </p:txBody>
      </p:sp>
      <p:sp>
        <p:nvSpPr>
          <p:cNvPr id="9" name="TextBox 8">
            <a:extLst>
              <a:ext uri="{FF2B5EF4-FFF2-40B4-BE49-F238E27FC236}">
                <a16:creationId xmlns:a16="http://schemas.microsoft.com/office/drawing/2014/main" id="{5BEE423F-543D-DA50-0EFE-782AB3E7C81D}"/>
              </a:ext>
            </a:extLst>
          </p:cNvPr>
          <p:cNvSpPr txBox="1"/>
          <p:nvPr/>
        </p:nvSpPr>
        <p:spPr>
          <a:xfrm>
            <a:off x="320040" y="1005840"/>
            <a:ext cx="8688493" cy="3693319"/>
          </a:xfrm>
          <a:prstGeom prst="rect">
            <a:avLst/>
          </a:prstGeom>
          <a:noFill/>
        </p:spPr>
        <p:txBody>
          <a:bodyPr wrap="square">
            <a:spAutoFit/>
          </a:bodyPr>
          <a:lstStyle/>
          <a:p>
            <a:pPr algn="just"/>
            <a:r>
              <a:rPr lang="en-GB" sz="900" noProof="0" dirty="0">
                <a:solidFill>
                  <a:schemeClr val="bg1"/>
                </a:solidFill>
                <a:latin typeface="Times New Roman" panose="02020603050405020304" pitchFamily="18" charset="0"/>
                <a:cs typeface="Times New Roman" panose="02020603050405020304" pitchFamily="18" charset="0"/>
              </a:rPr>
              <a:t>Alford, P. and Jones, R. (2020). The lone digital tourism entrepreneur: Knowledge acquisition and collaborative transfer. </a:t>
            </a:r>
            <a:r>
              <a:rPr lang="en-GB" sz="900" i="1" noProof="0" dirty="0">
                <a:solidFill>
                  <a:schemeClr val="bg1"/>
                </a:solidFill>
                <a:latin typeface="Times New Roman" panose="02020603050405020304" pitchFamily="18" charset="0"/>
                <a:cs typeface="Times New Roman" panose="02020603050405020304" pitchFamily="18" charset="0"/>
              </a:rPr>
              <a:t>Tourism Management</a:t>
            </a:r>
            <a:r>
              <a:rPr lang="en-GB" sz="900" noProof="0" dirty="0">
                <a:solidFill>
                  <a:schemeClr val="bg1"/>
                </a:solidFill>
                <a:latin typeface="Times New Roman" panose="02020603050405020304" pitchFamily="18" charset="0"/>
                <a:cs typeface="Times New Roman" panose="02020603050405020304" pitchFamily="18" charset="0"/>
              </a:rPr>
              <a:t>, 81, p.104139. doi:https://doi.org/10.1016/j.tourman.2020.104139.</a:t>
            </a:r>
          </a:p>
          <a:p>
            <a:pPr algn="just"/>
            <a:r>
              <a:rPr lang="en-GB" sz="900" noProof="0" dirty="0">
                <a:solidFill>
                  <a:schemeClr val="bg1"/>
                </a:solidFill>
                <a:latin typeface="Times New Roman" panose="02020603050405020304" pitchFamily="18" charset="0"/>
                <a:cs typeface="Times New Roman" panose="02020603050405020304" pitchFamily="18" charset="0"/>
              </a:rPr>
              <a:t>Alhaddar, M. and Kummitha, H.R. (2025). Digitalization and sustainable branding in tourism destinations from a systematic review perspective. </a:t>
            </a:r>
            <a:r>
              <a:rPr lang="en-GB" sz="900" i="1" noProof="0" dirty="0">
                <a:solidFill>
                  <a:schemeClr val="bg1"/>
                </a:solidFill>
                <a:latin typeface="Times New Roman" panose="02020603050405020304" pitchFamily="18" charset="0"/>
                <a:cs typeface="Times New Roman" panose="02020603050405020304" pitchFamily="18" charset="0"/>
              </a:rPr>
              <a:t>Discover Sustainability</a:t>
            </a:r>
            <a:r>
              <a:rPr lang="en-GB" sz="900" noProof="0" dirty="0">
                <a:solidFill>
                  <a:schemeClr val="bg1"/>
                </a:solidFill>
                <a:latin typeface="Times New Roman" panose="02020603050405020304" pitchFamily="18" charset="0"/>
                <a:cs typeface="Times New Roman" panose="02020603050405020304" pitchFamily="18" charset="0"/>
              </a:rPr>
              <a:t>, 6(1). doi:https://doi.org/10.1007/s43621-025-01751-3.</a:t>
            </a:r>
          </a:p>
          <a:p>
            <a:pPr algn="just"/>
            <a:r>
              <a:rPr lang="en-GB" sz="900" noProof="0" dirty="0">
                <a:solidFill>
                  <a:schemeClr val="bg1"/>
                </a:solidFill>
                <a:latin typeface="Times New Roman" panose="02020603050405020304" pitchFamily="18" charset="0"/>
                <a:cs typeface="Times New Roman" panose="02020603050405020304" pitchFamily="18" charset="0"/>
              </a:rPr>
              <a:t>Alharahsheh, H. and Pius, A. (2020). A Review of Key paradigms: Positivism Vs Interpretivism. </a:t>
            </a:r>
            <a:r>
              <a:rPr lang="en-GB" sz="900" i="1" noProof="0" dirty="0">
                <a:solidFill>
                  <a:schemeClr val="bg1"/>
                </a:solidFill>
                <a:latin typeface="Times New Roman" panose="02020603050405020304" pitchFamily="18" charset="0"/>
                <a:cs typeface="Times New Roman" panose="02020603050405020304" pitchFamily="18" charset="0"/>
              </a:rPr>
              <a:t>Global Academic Journal of Humanities and Social Sciences</a:t>
            </a:r>
            <a:r>
              <a:rPr lang="en-GB" sz="900" noProof="0" dirty="0">
                <a:solidFill>
                  <a:schemeClr val="bg1"/>
                </a:solidFill>
                <a:latin typeface="Times New Roman" panose="02020603050405020304" pitchFamily="18" charset="0"/>
                <a:cs typeface="Times New Roman" panose="02020603050405020304" pitchFamily="18" charset="0"/>
              </a:rPr>
              <a:t>, 2(3), pp.39–43. doi:https://doi.org/10.36348/gajhss.2020.v02i03.001.</a:t>
            </a:r>
          </a:p>
          <a:p>
            <a:pPr algn="just"/>
            <a:r>
              <a:rPr lang="en-GB" sz="900" noProof="0" dirty="0">
                <a:solidFill>
                  <a:schemeClr val="bg1"/>
                </a:solidFill>
                <a:latin typeface="Times New Roman" panose="02020603050405020304" pitchFamily="18" charset="0"/>
                <a:cs typeface="Times New Roman" panose="02020603050405020304" pitchFamily="18" charset="0"/>
              </a:rPr>
              <a:t>Archi, Y.E., Benbba, B., Kabil, M. and Dávid, L.D. (2023). Digital Technologies for Sustainable Tourism Destinations: State of the Art and Research Agenda. </a:t>
            </a:r>
            <a:r>
              <a:rPr lang="en-GB" sz="900" i="1" noProof="0" dirty="0">
                <a:solidFill>
                  <a:schemeClr val="bg1"/>
                </a:solidFill>
                <a:latin typeface="Times New Roman" panose="02020603050405020304" pitchFamily="18" charset="0"/>
                <a:cs typeface="Times New Roman" panose="02020603050405020304" pitchFamily="18" charset="0"/>
              </a:rPr>
              <a:t>Administrative Sciences</a:t>
            </a:r>
            <a:r>
              <a:rPr lang="en-GB" sz="900" noProof="0" dirty="0">
                <a:solidFill>
                  <a:schemeClr val="bg1"/>
                </a:solidFill>
                <a:latin typeface="Times New Roman" panose="02020603050405020304" pitchFamily="18" charset="0"/>
                <a:cs typeface="Times New Roman" panose="02020603050405020304" pitchFamily="18" charset="0"/>
              </a:rPr>
              <a:t>, 13(8), p.184. doi:https://doi.org/10.3390/admsci13080184.</a:t>
            </a:r>
          </a:p>
          <a:p>
            <a:pPr algn="just"/>
            <a:r>
              <a:rPr lang="en-GB" sz="900" noProof="0" dirty="0">
                <a:solidFill>
                  <a:schemeClr val="bg1"/>
                </a:solidFill>
                <a:latin typeface="Times New Roman" panose="02020603050405020304" pitchFamily="18" charset="0"/>
                <a:cs typeface="Times New Roman" panose="02020603050405020304" pitchFamily="18" charset="0"/>
              </a:rPr>
              <a:t>Băcilă, M.F., Ciornea, R., Souca, L.M. and Drule, A.M. (2022). Content Analysis on Sustainability Dimensions in DMOs’ Social Media Videos Advertising the World’s Most Visited Cities. </a:t>
            </a:r>
            <a:r>
              <a:rPr lang="en-GB" sz="900" i="1" noProof="0" dirty="0">
                <a:solidFill>
                  <a:schemeClr val="bg1"/>
                </a:solidFill>
                <a:latin typeface="Times New Roman" panose="02020603050405020304" pitchFamily="18" charset="0"/>
                <a:cs typeface="Times New Roman" panose="02020603050405020304" pitchFamily="18" charset="0"/>
              </a:rPr>
              <a:t>Sustainability</a:t>
            </a:r>
            <a:r>
              <a:rPr lang="en-GB" sz="900" noProof="0" dirty="0">
                <a:solidFill>
                  <a:schemeClr val="bg1"/>
                </a:solidFill>
                <a:latin typeface="Times New Roman" panose="02020603050405020304" pitchFamily="18" charset="0"/>
                <a:cs typeface="Times New Roman" panose="02020603050405020304" pitchFamily="18" charset="0"/>
              </a:rPr>
              <a:t>, 14(19), p.12333. doi:https://doi.org/10.3390/su141912333. Arunprasad, P., Dey, C., Jebli, F., Manimuthu, A. and El Hathat, Z. (2022). Exploring the Remote Work Challenges in the Era of COVID-19 pandemic: Review and Application Model. Benchmarking: An International Journal, [online] 29(10), pp.3333–3355. doi:https://doi.org/10.1108/bij-07-2021-0421.</a:t>
            </a:r>
          </a:p>
          <a:p>
            <a:pPr algn="just"/>
            <a:r>
              <a:rPr lang="en-GB" sz="900" noProof="0" dirty="0">
                <a:solidFill>
                  <a:schemeClr val="bg1"/>
                </a:solidFill>
                <a:latin typeface="Times New Roman" panose="02020603050405020304" pitchFamily="18" charset="0"/>
                <a:cs typeface="Times New Roman" panose="02020603050405020304" pitchFamily="18" charset="0"/>
              </a:rPr>
              <a:t>Bailey, D.E. (2022). Emerging Technologies at Work: Policy Ideas to Address Negative Consequences for Work, Workers, and Society. ILR Review, 75(3), pp.527–551. doi:https://doi.org/10.1177/00197939221076747.</a:t>
            </a:r>
          </a:p>
          <a:p>
            <a:pPr algn="just"/>
            <a:r>
              <a:rPr lang="en-GB" sz="900" noProof="0" dirty="0">
                <a:solidFill>
                  <a:schemeClr val="bg1"/>
                </a:solidFill>
                <a:latin typeface="Times New Roman" panose="02020603050405020304" pitchFamily="18" charset="0"/>
                <a:cs typeface="Times New Roman" panose="02020603050405020304" pitchFamily="18" charset="0"/>
              </a:rPr>
              <a:t>Byrd, M.Y. (2022). Creating a culture of inclusion and belongingness in remote work environments that sustains meaningful work. Human Resource Development International, 25(2), pp.1–18. doi:https://doi.org/10.1080/13678868.2022.2047252.</a:t>
            </a:r>
          </a:p>
          <a:p>
            <a:pPr algn="just"/>
            <a:r>
              <a:rPr lang="en-GB" sz="900" noProof="0" dirty="0">
                <a:solidFill>
                  <a:schemeClr val="bg1"/>
                </a:solidFill>
                <a:latin typeface="Times New Roman" panose="02020603050405020304" pitchFamily="18" charset="0"/>
                <a:cs typeface="Times New Roman" panose="02020603050405020304" pitchFamily="18" charset="0"/>
              </a:rPr>
              <a:t>Chai, D.S. and Park, S. (2022). The increased use of virtual teams during the covid-19 pandemic: Implications for psychological well-being. Human Resource Development International, 25(2), pp.199–218. doi:https://doi.org/10.1080/13678868.2022.2047250.</a:t>
            </a:r>
          </a:p>
          <a:p>
            <a:pPr algn="just"/>
            <a:r>
              <a:rPr lang="en-GB" sz="900" noProof="0" dirty="0">
                <a:solidFill>
                  <a:schemeClr val="bg1"/>
                </a:solidFill>
                <a:latin typeface="Times New Roman" panose="02020603050405020304" pitchFamily="18" charset="0"/>
                <a:cs typeface="Times New Roman" panose="02020603050405020304" pitchFamily="18" charset="0"/>
              </a:rPr>
              <a:t>Chatterjee, S., Chaudhuri, R. and Vrontis, D. (2021). Does Remote Work Flexibility Enhance Organization Performance? Moderating Role of Organization Policy and Top Management Support. Journal of Business Research, 139(1), pp.1501–1512.</a:t>
            </a:r>
          </a:p>
          <a:p>
            <a:pPr algn="just"/>
            <a:r>
              <a:rPr lang="en-GB" sz="900" noProof="0" dirty="0">
                <a:solidFill>
                  <a:schemeClr val="bg1"/>
                </a:solidFill>
                <a:latin typeface="Times New Roman" panose="02020603050405020304" pitchFamily="18" charset="0"/>
                <a:cs typeface="Times New Roman" panose="02020603050405020304" pitchFamily="18" charset="0"/>
              </a:rPr>
              <a:t>Chaudhary, P., Rohtagi, M., Singh, R.K. and Arora, S. (2022). Impact of leader’s e-competencies on employees’ wellbeing in global virtual teams during COVID-19: the moderating role of emotional intelligence. Employee Relations: The International Journal, ahead-of-print(ahead-of-print). doi:https://doi.org/10.1108/er-06-2021-0236.</a:t>
            </a:r>
          </a:p>
          <a:p>
            <a:pPr algn="just"/>
            <a:r>
              <a:rPr lang="en-GB" sz="900" noProof="0" dirty="0">
                <a:solidFill>
                  <a:schemeClr val="bg1"/>
                </a:solidFill>
                <a:latin typeface="Times New Roman" panose="02020603050405020304" pitchFamily="18" charset="0"/>
                <a:cs typeface="Times New Roman" panose="02020603050405020304" pitchFamily="18" charset="0"/>
              </a:rPr>
              <a:t>Hashmi, M.A., Al Ghaithi, A. and Sartawi, K. (2021). Impact of flexible work arrangements on employees’ perceived productivity, organisational commitment and perceived work quality: a United Arab Emirates case-study. Competitiveness Review: An International Business Journal, 33(2). doi:https://doi.org/10.1108/cr-10-2020-0130.</a:t>
            </a:r>
          </a:p>
          <a:p>
            <a:pPr algn="just"/>
            <a:r>
              <a:rPr lang="en-GB" sz="900" noProof="0" dirty="0">
                <a:solidFill>
                  <a:schemeClr val="bg1"/>
                </a:solidFill>
                <a:latin typeface="Times New Roman" panose="02020603050405020304" pitchFamily="18" charset="0"/>
                <a:cs typeface="Times New Roman" panose="02020603050405020304" pitchFamily="18" charset="0"/>
              </a:rPr>
              <a:t>Jamal, M.T., Anwar, I. and Khan, N.A. (2021). Voluntary part-time and mandatory full-time telecommuting: a comparative longitudinal analysis of the impact of managerial, work and individual characteristics on job performance. International Journal of Manpower, ahead-of-print(ahead-of-print). doi:https://doi.org/10.1108/ijm-05-2021-0281.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3631</Words>
  <Application>Microsoft Office PowerPoint</Application>
  <PresentationFormat>On-screen Show (16:9)</PresentationFormat>
  <Paragraphs>143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&amp; Sustainable Tourism – VisitBritain</dc:title>
  <dc:subject>PptxGenJS Presentation</dc:subject>
  <dc:creator>Andreea Tudorie</dc:creator>
  <cp:lastModifiedBy>Guest User</cp:lastModifiedBy>
  <cp:revision>12</cp:revision>
  <dcterms:created xsi:type="dcterms:W3CDTF">2026-05-13T08:29:54Z</dcterms:created>
  <dcterms:modified xsi:type="dcterms:W3CDTF">2026-06-19T15:10:41Z</dcterms:modified>
</cp:coreProperties>
</file>