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1C9EC2-FA39-A906-3B8C-96A88AF82826}" v="48" dt="2023-10-14T19:08:03.8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6316" autoAdjust="0"/>
  </p:normalViewPr>
  <p:slideViewPr>
    <p:cSldViewPr snapToGrid="0">
      <p:cViewPr varScale="1">
        <p:scale>
          <a:sx n="54" d="100"/>
          <a:sy n="54" d="100"/>
        </p:scale>
        <p:origin x="181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Cristina Ionita (2246123)" userId="S::2246123@student.uwtsd.ac.uk::b46ce244-0cca-4825-a310-32c767c7c53d" providerId="AD" clId="Web-{781C9EC2-FA39-A906-3B8C-96A88AF82826}"/>
    <pc:docChg chg="modSld">
      <pc:chgData name="Alina Cristina Ionita (2246123)" userId="S::2246123@student.uwtsd.ac.uk::b46ce244-0cca-4825-a310-32c767c7c53d" providerId="AD" clId="Web-{781C9EC2-FA39-A906-3B8C-96A88AF82826}" dt="2023-10-14T19:07:58.531" v="45" actId="20577"/>
      <pc:docMkLst>
        <pc:docMk/>
      </pc:docMkLst>
      <pc:sldChg chg="modSp">
        <pc:chgData name="Alina Cristina Ionita (2246123)" userId="S::2246123@student.uwtsd.ac.uk::b46ce244-0cca-4825-a310-32c767c7c53d" providerId="AD" clId="Web-{781C9EC2-FA39-A906-3B8C-96A88AF82826}" dt="2023-10-14T19:07:58.531" v="45" actId="20577"/>
        <pc:sldMkLst>
          <pc:docMk/>
          <pc:sldMk cId="2530707592" sldId="256"/>
        </pc:sldMkLst>
        <pc:spChg chg="mod">
          <ac:chgData name="Alina Cristina Ionita (2246123)" userId="S::2246123@student.uwtsd.ac.uk::b46ce244-0cca-4825-a310-32c767c7c53d" providerId="AD" clId="Web-{781C9EC2-FA39-A906-3B8C-96A88AF82826}" dt="2023-10-14T19:07:58.531" v="45" actId="20577"/>
          <ac:spMkLst>
            <pc:docMk/>
            <pc:sldMk cId="2530707592"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5A8DE5-3B7A-45A0-A6D7-C823A2FF8AF6}"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FE934121-5B5A-4473-94F7-B08BC286046D}">
      <dgm:prSet/>
      <dgm:spPr/>
      <dgm:t>
        <a:bodyPr/>
        <a:lstStyle/>
        <a:p>
          <a:r>
            <a:rPr lang="en-GB" b="0" i="0"/>
            <a:t>Business travellers </a:t>
          </a:r>
          <a:endParaRPr lang="en-US"/>
        </a:p>
      </dgm:t>
    </dgm:pt>
    <dgm:pt modelId="{43BA86E6-D5CE-4E9D-B020-A73639DA01B0}" type="parTrans" cxnId="{9DE76EA0-A6E6-4A31-BCB1-BFA4DF8D963A}">
      <dgm:prSet/>
      <dgm:spPr/>
      <dgm:t>
        <a:bodyPr/>
        <a:lstStyle/>
        <a:p>
          <a:endParaRPr lang="en-US"/>
        </a:p>
      </dgm:t>
    </dgm:pt>
    <dgm:pt modelId="{BBB06A13-9FDA-4CB5-BB82-75B17556F246}" type="sibTrans" cxnId="{9DE76EA0-A6E6-4A31-BCB1-BFA4DF8D963A}">
      <dgm:prSet/>
      <dgm:spPr/>
      <dgm:t>
        <a:bodyPr/>
        <a:lstStyle/>
        <a:p>
          <a:endParaRPr lang="en-US"/>
        </a:p>
      </dgm:t>
    </dgm:pt>
    <dgm:pt modelId="{DBF418CF-894D-4E3D-A9ED-87FFDD2C8D32}">
      <dgm:prSet/>
      <dgm:spPr/>
      <dgm:t>
        <a:bodyPr/>
        <a:lstStyle/>
        <a:p>
          <a:r>
            <a:rPr lang="en-GB" b="0" i="0"/>
            <a:t>Many business travellers choose a luxurious but relaxing hotel because of the stress and fatigue that comes with travelling for work (Amplifyxl.com, 2022)</a:t>
          </a:r>
          <a:r>
            <a:rPr lang="en-US" b="0" i="0"/>
            <a:t>. </a:t>
          </a:r>
          <a:endParaRPr lang="en-US"/>
        </a:p>
      </dgm:t>
    </dgm:pt>
    <dgm:pt modelId="{DB7309B4-18AB-4E20-86F5-9438722E5394}" type="parTrans" cxnId="{BBF67A41-21D3-4FA0-A743-FD9F722230C0}">
      <dgm:prSet/>
      <dgm:spPr/>
      <dgm:t>
        <a:bodyPr/>
        <a:lstStyle/>
        <a:p>
          <a:endParaRPr lang="en-US"/>
        </a:p>
      </dgm:t>
    </dgm:pt>
    <dgm:pt modelId="{1B44F7CE-A436-48F5-82D4-DC49B6596AAC}" type="sibTrans" cxnId="{BBF67A41-21D3-4FA0-A743-FD9F722230C0}">
      <dgm:prSet/>
      <dgm:spPr/>
      <dgm:t>
        <a:bodyPr/>
        <a:lstStyle/>
        <a:p>
          <a:endParaRPr lang="en-US"/>
        </a:p>
      </dgm:t>
    </dgm:pt>
    <dgm:pt modelId="{1A1449EF-14B8-46D0-912D-90F590BAC278}">
      <dgm:prSet/>
      <dgm:spPr/>
      <dgm:t>
        <a:bodyPr/>
        <a:lstStyle/>
        <a:p>
          <a:r>
            <a:rPr lang="en-US" b="0" i="0"/>
            <a:t>JW Marriott hotels include well-equipped business centres ideal for doing business, holding meetings, or giving presentations. </a:t>
          </a:r>
          <a:endParaRPr lang="en-US"/>
        </a:p>
      </dgm:t>
    </dgm:pt>
    <dgm:pt modelId="{9BFA2D88-C450-40AC-8BF5-032C4CB7AF5E}" type="parTrans" cxnId="{09540FBF-C021-40C2-9B51-6E10DE85DC5B}">
      <dgm:prSet/>
      <dgm:spPr/>
      <dgm:t>
        <a:bodyPr/>
        <a:lstStyle/>
        <a:p>
          <a:endParaRPr lang="en-US"/>
        </a:p>
      </dgm:t>
    </dgm:pt>
    <dgm:pt modelId="{444CAD7B-D66D-4F94-8A84-7D128678530A}" type="sibTrans" cxnId="{09540FBF-C021-40C2-9B51-6E10DE85DC5B}">
      <dgm:prSet/>
      <dgm:spPr/>
      <dgm:t>
        <a:bodyPr/>
        <a:lstStyle/>
        <a:p>
          <a:endParaRPr lang="en-US"/>
        </a:p>
      </dgm:t>
    </dgm:pt>
    <dgm:pt modelId="{A576A497-B4CB-4778-A14D-660132C154F9}">
      <dgm:prSet/>
      <dgm:spPr/>
      <dgm:t>
        <a:bodyPr/>
        <a:lstStyle/>
        <a:p>
          <a:r>
            <a:rPr lang="en-GB" b="0" i="0"/>
            <a:t>Anniversary Celebrants</a:t>
          </a:r>
          <a:endParaRPr lang="en-US"/>
        </a:p>
      </dgm:t>
    </dgm:pt>
    <dgm:pt modelId="{B686B07A-15F9-4C32-B33B-E596956CBA3E}" type="parTrans" cxnId="{3DA2036F-B3A0-4C23-A807-D6712BEFE2F6}">
      <dgm:prSet/>
      <dgm:spPr/>
      <dgm:t>
        <a:bodyPr/>
        <a:lstStyle/>
        <a:p>
          <a:endParaRPr lang="en-US"/>
        </a:p>
      </dgm:t>
    </dgm:pt>
    <dgm:pt modelId="{E71CBC61-8036-472C-86BA-2A936659E749}" type="sibTrans" cxnId="{3DA2036F-B3A0-4C23-A807-D6712BEFE2F6}">
      <dgm:prSet/>
      <dgm:spPr/>
      <dgm:t>
        <a:bodyPr/>
        <a:lstStyle/>
        <a:p>
          <a:endParaRPr lang="en-US"/>
        </a:p>
      </dgm:t>
    </dgm:pt>
    <dgm:pt modelId="{DBE983D4-84A8-4AB3-806D-41CCA49DA80C}">
      <dgm:prSet/>
      <dgm:spPr/>
      <dgm:t>
        <a:bodyPr/>
        <a:lstStyle/>
        <a:p>
          <a:r>
            <a:rPr lang="en-GB" b="0" i="0"/>
            <a:t>For those seeking to commemorate their anniversary with elegance, a highly recommended choice would be a JW Marriott establishment. </a:t>
          </a:r>
          <a:endParaRPr lang="en-US"/>
        </a:p>
      </dgm:t>
    </dgm:pt>
    <dgm:pt modelId="{72481EFE-4679-4318-9F84-D98029E9EA11}" type="parTrans" cxnId="{0D0410B4-F2D5-4160-8879-62187C68D591}">
      <dgm:prSet/>
      <dgm:spPr/>
      <dgm:t>
        <a:bodyPr/>
        <a:lstStyle/>
        <a:p>
          <a:endParaRPr lang="en-US"/>
        </a:p>
      </dgm:t>
    </dgm:pt>
    <dgm:pt modelId="{3BB33EE0-57DF-4A6D-BDC2-5532F77C5654}" type="sibTrans" cxnId="{0D0410B4-F2D5-4160-8879-62187C68D591}">
      <dgm:prSet/>
      <dgm:spPr/>
      <dgm:t>
        <a:bodyPr/>
        <a:lstStyle/>
        <a:p>
          <a:endParaRPr lang="en-US"/>
        </a:p>
      </dgm:t>
    </dgm:pt>
    <dgm:pt modelId="{A324E139-AF45-4CBE-AB07-8AAAC0D22D37}">
      <dgm:prSet/>
      <dgm:spPr/>
      <dgm:t>
        <a:bodyPr/>
        <a:lstStyle/>
        <a:p>
          <a:r>
            <a:rPr lang="en-GB" b="0" i="0"/>
            <a:t>These visitors are looking for a location that will make their special occasion even more memorable, in addition to a place to stay (kellykuang, 2016)</a:t>
          </a:r>
          <a:r>
            <a:rPr lang="en-US" b="0" i="0"/>
            <a:t>.</a:t>
          </a:r>
          <a:endParaRPr lang="en-US"/>
        </a:p>
      </dgm:t>
    </dgm:pt>
    <dgm:pt modelId="{52C08E05-2487-44A3-9081-B17B0667D5BC}" type="parTrans" cxnId="{E4ACC18D-AB9A-4D0B-8944-629E583D96C6}">
      <dgm:prSet/>
      <dgm:spPr/>
      <dgm:t>
        <a:bodyPr/>
        <a:lstStyle/>
        <a:p>
          <a:endParaRPr lang="en-US"/>
        </a:p>
      </dgm:t>
    </dgm:pt>
    <dgm:pt modelId="{B0E3B7B6-E438-4330-862F-72B7B54BC3D8}" type="sibTrans" cxnId="{E4ACC18D-AB9A-4D0B-8944-629E583D96C6}">
      <dgm:prSet/>
      <dgm:spPr/>
      <dgm:t>
        <a:bodyPr/>
        <a:lstStyle/>
        <a:p>
          <a:endParaRPr lang="en-US"/>
        </a:p>
      </dgm:t>
    </dgm:pt>
    <dgm:pt modelId="{13563D14-4D00-451A-B392-265D41C18A4F}">
      <dgm:prSet/>
      <dgm:spPr/>
      <dgm:t>
        <a:bodyPr/>
        <a:lstStyle/>
        <a:p>
          <a:r>
            <a:rPr lang="en-GB" b="0" i="0"/>
            <a:t>Family Vacationers</a:t>
          </a:r>
          <a:endParaRPr lang="en-US"/>
        </a:p>
      </dgm:t>
    </dgm:pt>
    <dgm:pt modelId="{277BD38A-873B-40CB-919D-07B3F505F131}" type="parTrans" cxnId="{B5123783-2B90-4DC4-8B6A-F21D3E264CA5}">
      <dgm:prSet/>
      <dgm:spPr/>
      <dgm:t>
        <a:bodyPr/>
        <a:lstStyle/>
        <a:p>
          <a:endParaRPr lang="en-US"/>
        </a:p>
      </dgm:t>
    </dgm:pt>
    <dgm:pt modelId="{FFB5E53B-C933-4BFF-92E5-2C3681C73F69}" type="sibTrans" cxnId="{B5123783-2B90-4DC4-8B6A-F21D3E264CA5}">
      <dgm:prSet/>
      <dgm:spPr/>
      <dgm:t>
        <a:bodyPr/>
        <a:lstStyle/>
        <a:p>
          <a:endParaRPr lang="en-US"/>
        </a:p>
      </dgm:t>
    </dgm:pt>
    <dgm:pt modelId="{DC83B1B9-9084-490D-96BD-7A3451C874E5}">
      <dgm:prSet/>
      <dgm:spPr/>
      <dgm:t>
        <a:bodyPr/>
        <a:lstStyle/>
        <a:p>
          <a:r>
            <a:rPr lang="en-GB" b="0" i="0"/>
            <a:t>When planning a family trip, it is essential to choose a hotel that caters to everyone in the group, no matter what age or hobbies they may have. </a:t>
          </a:r>
          <a:endParaRPr lang="en-US"/>
        </a:p>
      </dgm:t>
    </dgm:pt>
    <dgm:pt modelId="{1404C953-5A23-4CE7-A24A-5488590CB57F}" type="parTrans" cxnId="{045BBB62-DE1F-4658-8EA4-EC218CB8F60A}">
      <dgm:prSet/>
      <dgm:spPr/>
      <dgm:t>
        <a:bodyPr/>
        <a:lstStyle/>
        <a:p>
          <a:endParaRPr lang="en-US"/>
        </a:p>
      </dgm:t>
    </dgm:pt>
    <dgm:pt modelId="{617A153F-5ABB-4100-90F1-D4300E5415CB}" type="sibTrans" cxnId="{045BBB62-DE1F-4658-8EA4-EC218CB8F60A}">
      <dgm:prSet/>
      <dgm:spPr/>
      <dgm:t>
        <a:bodyPr/>
        <a:lstStyle/>
        <a:p>
          <a:endParaRPr lang="en-US"/>
        </a:p>
      </dgm:t>
    </dgm:pt>
    <dgm:pt modelId="{7D01F7A5-C0B9-45EE-B2A5-05CE1D22128B}">
      <dgm:prSet/>
      <dgm:spPr/>
      <dgm:t>
        <a:bodyPr/>
        <a:lstStyle/>
        <a:p>
          <a:r>
            <a:rPr lang="en-GB" b="0" i="0"/>
            <a:t>The variety of attractions and swimming options ensures that there will be fun for everyone (Schaal, 2014)</a:t>
          </a:r>
          <a:r>
            <a:rPr lang="en-US" b="0" i="0"/>
            <a:t>. </a:t>
          </a:r>
          <a:endParaRPr lang="en-US"/>
        </a:p>
      </dgm:t>
    </dgm:pt>
    <dgm:pt modelId="{C7297E7F-47A4-4D17-AB05-2B08AB1285FD}" type="parTrans" cxnId="{6548D777-607B-4B07-A9DF-45D40676845F}">
      <dgm:prSet/>
      <dgm:spPr/>
      <dgm:t>
        <a:bodyPr/>
        <a:lstStyle/>
        <a:p>
          <a:endParaRPr lang="en-US"/>
        </a:p>
      </dgm:t>
    </dgm:pt>
    <dgm:pt modelId="{411EF14B-E32D-4449-98B0-8250CF090A6B}" type="sibTrans" cxnId="{6548D777-607B-4B07-A9DF-45D40676845F}">
      <dgm:prSet/>
      <dgm:spPr/>
      <dgm:t>
        <a:bodyPr/>
        <a:lstStyle/>
        <a:p>
          <a:endParaRPr lang="en-US"/>
        </a:p>
      </dgm:t>
    </dgm:pt>
    <dgm:pt modelId="{FE426314-07BB-425C-91C7-C5528D1DE443}" type="pres">
      <dgm:prSet presAssocID="{F45A8DE5-3B7A-45A0-A6D7-C823A2FF8AF6}" presName="Name0" presStyleCnt="0">
        <dgm:presLayoutVars>
          <dgm:dir/>
          <dgm:animLvl val="lvl"/>
          <dgm:resizeHandles val="exact"/>
        </dgm:presLayoutVars>
      </dgm:prSet>
      <dgm:spPr/>
    </dgm:pt>
    <dgm:pt modelId="{CFF1E847-AB5D-48D6-B670-C704E767CA23}" type="pres">
      <dgm:prSet presAssocID="{FE934121-5B5A-4473-94F7-B08BC286046D}" presName="composite" presStyleCnt="0"/>
      <dgm:spPr/>
    </dgm:pt>
    <dgm:pt modelId="{E4FC3CA4-3530-46DE-8D9E-3CCDC23A4881}" type="pres">
      <dgm:prSet presAssocID="{FE934121-5B5A-4473-94F7-B08BC286046D}" presName="parTx" presStyleLbl="alignNode1" presStyleIdx="0" presStyleCnt="3">
        <dgm:presLayoutVars>
          <dgm:chMax val="0"/>
          <dgm:chPref val="0"/>
          <dgm:bulletEnabled val="1"/>
        </dgm:presLayoutVars>
      </dgm:prSet>
      <dgm:spPr/>
    </dgm:pt>
    <dgm:pt modelId="{D7909354-9CC3-44FD-8202-55ACB793D6F3}" type="pres">
      <dgm:prSet presAssocID="{FE934121-5B5A-4473-94F7-B08BC286046D}" presName="desTx" presStyleLbl="alignAccFollowNode1" presStyleIdx="0" presStyleCnt="3">
        <dgm:presLayoutVars>
          <dgm:bulletEnabled val="1"/>
        </dgm:presLayoutVars>
      </dgm:prSet>
      <dgm:spPr/>
    </dgm:pt>
    <dgm:pt modelId="{807C9407-A66A-4382-9077-23D7F375EFA0}" type="pres">
      <dgm:prSet presAssocID="{BBB06A13-9FDA-4CB5-BB82-75B17556F246}" presName="space" presStyleCnt="0"/>
      <dgm:spPr/>
    </dgm:pt>
    <dgm:pt modelId="{13C09606-A95A-45F4-9103-91BB4208B086}" type="pres">
      <dgm:prSet presAssocID="{A576A497-B4CB-4778-A14D-660132C154F9}" presName="composite" presStyleCnt="0"/>
      <dgm:spPr/>
    </dgm:pt>
    <dgm:pt modelId="{F41CE4CD-FBE9-4D2D-B54A-AFA6667D6CBF}" type="pres">
      <dgm:prSet presAssocID="{A576A497-B4CB-4778-A14D-660132C154F9}" presName="parTx" presStyleLbl="alignNode1" presStyleIdx="1" presStyleCnt="3">
        <dgm:presLayoutVars>
          <dgm:chMax val="0"/>
          <dgm:chPref val="0"/>
          <dgm:bulletEnabled val="1"/>
        </dgm:presLayoutVars>
      </dgm:prSet>
      <dgm:spPr/>
    </dgm:pt>
    <dgm:pt modelId="{641629AF-EFAB-4F3A-9A34-A9EA91F4068B}" type="pres">
      <dgm:prSet presAssocID="{A576A497-B4CB-4778-A14D-660132C154F9}" presName="desTx" presStyleLbl="alignAccFollowNode1" presStyleIdx="1" presStyleCnt="3">
        <dgm:presLayoutVars>
          <dgm:bulletEnabled val="1"/>
        </dgm:presLayoutVars>
      </dgm:prSet>
      <dgm:spPr/>
    </dgm:pt>
    <dgm:pt modelId="{15F8AD35-874B-4547-8710-2AB2680B6FD7}" type="pres">
      <dgm:prSet presAssocID="{E71CBC61-8036-472C-86BA-2A936659E749}" presName="space" presStyleCnt="0"/>
      <dgm:spPr/>
    </dgm:pt>
    <dgm:pt modelId="{05636271-3F11-40FF-ABB1-6975BB063A1C}" type="pres">
      <dgm:prSet presAssocID="{13563D14-4D00-451A-B392-265D41C18A4F}" presName="composite" presStyleCnt="0"/>
      <dgm:spPr/>
    </dgm:pt>
    <dgm:pt modelId="{57D007B7-3D31-41BF-B509-F86099E740F4}" type="pres">
      <dgm:prSet presAssocID="{13563D14-4D00-451A-B392-265D41C18A4F}" presName="parTx" presStyleLbl="alignNode1" presStyleIdx="2" presStyleCnt="3">
        <dgm:presLayoutVars>
          <dgm:chMax val="0"/>
          <dgm:chPref val="0"/>
          <dgm:bulletEnabled val="1"/>
        </dgm:presLayoutVars>
      </dgm:prSet>
      <dgm:spPr/>
    </dgm:pt>
    <dgm:pt modelId="{C3DC0F36-2129-4121-A0D7-4D7E625B5759}" type="pres">
      <dgm:prSet presAssocID="{13563D14-4D00-451A-B392-265D41C18A4F}" presName="desTx" presStyleLbl="alignAccFollowNode1" presStyleIdx="2" presStyleCnt="3">
        <dgm:presLayoutVars>
          <dgm:bulletEnabled val="1"/>
        </dgm:presLayoutVars>
      </dgm:prSet>
      <dgm:spPr/>
    </dgm:pt>
  </dgm:ptLst>
  <dgm:cxnLst>
    <dgm:cxn modelId="{37D91128-D08B-402B-8E66-F7E1EB006B46}" type="presOf" srcId="{FE934121-5B5A-4473-94F7-B08BC286046D}" destId="{E4FC3CA4-3530-46DE-8D9E-3CCDC23A4881}" srcOrd="0" destOrd="0" presId="urn:microsoft.com/office/officeart/2005/8/layout/hList1"/>
    <dgm:cxn modelId="{BBF67A41-21D3-4FA0-A743-FD9F722230C0}" srcId="{FE934121-5B5A-4473-94F7-B08BC286046D}" destId="{DBF418CF-894D-4E3D-A9ED-87FFDD2C8D32}" srcOrd="0" destOrd="0" parTransId="{DB7309B4-18AB-4E20-86F5-9438722E5394}" sibTransId="{1B44F7CE-A436-48F5-82D4-DC49B6596AAC}"/>
    <dgm:cxn modelId="{045BBB62-DE1F-4658-8EA4-EC218CB8F60A}" srcId="{13563D14-4D00-451A-B392-265D41C18A4F}" destId="{DC83B1B9-9084-490D-96BD-7A3451C874E5}" srcOrd="0" destOrd="0" parTransId="{1404C953-5A23-4CE7-A24A-5488590CB57F}" sibTransId="{617A153F-5ABB-4100-90F1-D4300E5415CB}"/>
    <dgm:cxn modelId="{010DC643-2D40-4AFA-8C60-5B211A9FFB86}" type="presOf" srcId="{13563D14-4D00-451A-B392-265D41C18A4F}" destId="{57D007B7-3D31-41BF-B509-F86099E740F4}" srcOrd="0" destOrd="0" presId="urn:microsoft.com/office/officeart/2005/8/layout/hList1"/>
    <dgm:cxn modelId="{F573374D-92D3-4938-BBE9-7A491D7C595A}" type="presOf" srcId="{A576A497-B4CB-4778-A14D-660132C154F9}" destId="{F41CE4CD-FBE9-4D2D-B54A-AFA6667D6CBF}" srcOrd="0" destOrd="0" presId="urn:microsoft.com/office/officeart/2005/8/layout/hList1"/>
    <dgm:cxn modelId="{3DA2036F-B3A0-4C23-A807-D6712BEFE2F6}" srcId="{F45A8DE5-3B7A-45A0-A6D7-C823A2FF8AF6}" destId="{A576A497-B4CB-4778-A14D-660132C154F9}" srcOrd="1" destOrd="0" parTransId="{B686B07A-15F9-4C32-B33B-E596956CBA3E}" sibTransId="{E71CBC61-8036-472C-86BA-2A936659E749}"/>
    <dgm:cxn modelId="{1E5F5C57-2C7C-4AEE-953E-1C9B995FE008}" type="presOf" srcId="{7D01F7A5-C0B9-45EE-B2A5-05CE1D22128B}" destId="{C3DC0F36-2129-4121-A0D7-4D7E625B5759}" srcOrd="0" destOrd="1" presId="urn:microsoft.com/office/officeart/2005/8/layout/hList1"/>
    <dgm:cxn modelId="{6548D777-607B-4B07-A9DF-45D40676845F}" srcId="{13563D14-4D00-451A-B392-265D41C18A4F}" destId="{7D01F7A5-C0B9-45EE-B2A5-05CE1D22128B}" srcOrd="1" destOrd="0" parTransId="{C7297E7F-47A4-4D17-AB05-2B08AB1285FD}" sibTransId="{411EF14B-E32D-4449-98B0-8250CF090A6B}"/>
    <dgm:cxn modelId="{B5123783-2B90-4DC4-8B6A-F21D3E264CA5}" srcId="{F45A8DE5-3B7A-45A0-A6D7-C823A2FF8AF6}" destId="{13563D14-4D00-451A-B392-265D41C18A4F}" srcOrd="2" destOrd="0" parTransId="{277BD38A-873B-40CB-919D-07B3F505F131}" sibTransId="{FFB5E53B-C933-4BFF-92E5-2C3681C73F69}"/>
    <dgm:cxn modelId="{53068F8A-E2CE-4E9D-93D6-8BE105323446}" type="presOf" srcId="{A324E139-AF45-4CBE-AB07-8AAAC0D22D37}" destId="{641629AF-EFAB-4F3A-9A34-A9EA91F4068B}" srcOrd="0" destOrd="1" presId="urn:microsoft.com/office/officeart/2005/8/layout/hList1"/>
    <dgm:cxn modelId="{E4ACC18D-AB9A-4D0B-8944-629E583D96C6}" srcId="{A576A497-B4CB-4778-A14D-660132C154F9}" destId="{A324E139-AF45-4CBE-AB07-8AAAC0D22D37}" srcOrd="1" destOrd="0" parTransId="{52C08E05-2487-44A3-9081-B17B0667D5BC}" sibTransId="{B0E3B7B6-E438-4330-862F-72B7B54BC3D8}"/>
    <dgm:cxn modelId="{8EEF0A8E-A51D-46E7-BA4A-2A2BB1DD38A7}" type="presOf" srcId="{F45A8DE5-3B7A-45A0-A6D7-C823A2FF8AF6}" destId="{FE426314-07BB-425C-91C7-C5528D1DE443}" srcOrd="0" destOrd="0" presId="urn:microsoft.com/office/officeart/2005/8/layout/hList1"/>
    <dgm:cxn modelId="{7BFC8F9C-2E88-4607-B1E3-55DECBCA8E23}" type="presOf" srcId="{DC83B1B9-9084-490D-96BD-7A3451C874E5}" destId="{C3DC0F36-2129-4121-A0D7-4D7E625B5759}" srcOrd="0" destOrd="0" presId="urn:microsoft.com/office/officeart/2005/8/layout/hList1"/>
    <dgm:cxn modelId="{9DE76EA0-A6E6-4A31-BCB1-BFA4DF8D963A}" srcId="{F45A8DE5-3B7A-45A0-A6D7-C823A2FF8AF6}" destId="{FE934121-5B5A-4473-94F7-B08BC286046D}" srcOrd="0" destOrd="0" parTransId="{43BA86E6-D5CE-4E9D-B020-A73639DA01B0}" sibTransId="{BBB06A13-9FDA-4CB5-BB82-75B17556F246}"/>
    <dgm:cxn modelId="{CEBBA0AD-CBFA-48F7-939F-DB6110C8FE28}" type="presOf" srcId="{DBE983D4-84A8-4AB3-806D-41CCA49DA80C}" destId="{641629AF-EFAB-4F3A-9A34-A9EA91F4068B}" srcOrd="0" destOrd="0" presId="urn:microsoft.com/office/officeart/2005/8/layout/hList1"/>
    <dgm:cxn modelId="{0D0410B4-F2D5-4160-8879-62187C68D591}" srcId="{A576A497-B4CB-4778-A14D-660132C154F9}" destId="{DBE983D4-84A8-4AB3-806D-41CCA49DA80C}" srcOrd="0" destOrd="0" parTransId="{72481EFE-4679-4318-9F84-D98029E9EA11}" sibTransId="{3BB33EE0-57DF-4A6D-BDC2-5532F77C5654}"/>
    <dgm:cxn modelId="{09540FBF-C021-40C2-9B51-6E10DE85DC5B}" srcId="{FE934121-5B5A-4473-94F7-B08BC286046D}" destId="{1A1449EF-14B8-46D0-912D-90F590BAC278}" srcOrd="1" destOrd="0" parTransId="{9BFA2D88-C450-40AC-8BF5-032C4CB7AF5E}" sibTransId="{444CAD7B-D66D-4F94-8A84-7D128678530A}"/>
    <dgm:cxn modelId="{3570CCCD-5205-47A6-AC67-959186C0661A}" type="presOf" srcId="{DBF418CF-894D-4E3D-A9ED-87FFDD2C8D32}" destId="{D7909354-9CC3-44FD-8202-55ACB793D6F3}" srcOrd="0" destOrd="0" presId="urn:microsoft.com/office/officeart/2005/8/layout/hList1"/>
    <dgm:cxn modelId="{B55043D8-F3D5-4193-95EF-B9E0AA92DA2A}" type="presOf" srcId="{1A1449EF-14B8-46D0-912D-90F590BAC278}" destId="{D7909354-9CC3-44FD-8202-55ACB793D6F3}" srcOrd="0" destOrd="1" presId="urn:microsoft.com/office/officeart/2005/8/layout/hList1"/>
    <dgm:cxn modelId="{3D200AB8-3A78-489B-BDB0-2B56FBBEBAA6}" type="presParOf" srcId="{FE426314-07BB-425C-91C7-C5528D1DE443}" destId="{CFF1E847-AB5D-48D6-B670-C704E767CA23}" srcOrd="0" destOrd="0" presId="urn:microsoft.com/office/officeart/2005/8/layout/hList1"/>
    <dgm:cxn modelId="{BDDBC6DB-6F18-4842-BF6B-AB4157322441}" type="presParOf" srcId="{CFF1E847-AB5D-48D6-B670-C704E767CA23}" destId="{E4FC3CA4-3530-46DE-8D9E-3CCDC23A4881}" srcOrd="0" destOrd="0" presId="urn:microsoft.com/office/officeart/2005/8/layout/hList1"/>
    <dgm:cxn modelId="{7593EDDD-208E-4020-AAE0-5FC109DAF185}" type="presParOf" srcId="{CFF1E847-AB5D-48D6-B670-C704E767CA23}" destId="{D7909354-9CC3-44FD-8202-55ACB793D6F3}" srcOrd="1" destOrd="0" presId="urn:microsoft.com/office/officeart/2005/8/layout/hList1"/>
    <dgm:cxn modelId="{54E44536-19A3-47F8-89A5-A65A1740CCFC}" type="presParOf" srcId="{FE426314-07BB-425C-91C7-C5528D1DE443}" destId="{807C9407-A66A-4382-9077-23D7F375EFA0}" srcOrd="1" destOrd="0" presId="urn:microsoft.com/office/officeart/2005/8/layout/hList1"/>
    <dgm:cxn modelId="{AA6B6FB1-1F6E-4041-BC76-8629A0968A08}" type="presParOf" srcId="{FE426314-07BB-425C-91C7-C5528D1DE443}" destId="{13C09606-A95A-45F4-9103-91BB4208B086}" srcOrd="2" destOrd="0" presId="urn:microsoft.com/office/officeart/2005/8/layout/hList1"/>
    <dgm:cxn modelId="{191BD269-BEAB-4BD3-B7CF-E926161FFFAD}" type="presParOf" srcId="{13C09606-A95A-45F4-9103-91BB4208B086}" destId="{F41CE4CD-FBE9-4D2D-B54A-AFA6667D6CBF}" srcOrd="0" destOrd="0" presId="urn:microsoft.com/office/officeart/2005/8/layout/hList1"/>
    <dgm:cxn modelId="{6F6AC92C-81DB-4D94-9E4D-0B569CF0B33B}" type="presParOf" srcId="{13C09606-A95A-45F4-9103-91BB4208B086}" destId="{641629AF-EFAB-4F3A-9A34-A9EA91F4068B}" srcOrd="1" destOrd="0" presId="urn:microsoft.com/office/officeart/2005/8/layout/hList1"/>
    <dgm:cxn modelId="{EE2C0DC7-738B-4AC1-B2C4-41A374B2E320}" type="presParOf" srcId="{FE426314-07BB-425C-91C7-C5528D1DE443}" destId="{15F8AD35-874B-4547-8710-2AB2680B6FD7}" srcOrd="3" destOrd="0" presId="urn:microsoft.com/office/officeart/2005/8/layout/hList1"/>
    <dgm:cxn modelId="{C47B82C5-79E4-4657-A3C3-F569462DAC18}" type="presParOf" srcId="{FE426314-07BB-425C-91C7-C5528D1DE443}" destId="{05636271-3F11-40FF-ABB1-6975BB063A1C}" srcOrd="4" destOrd="0" presId="urn:microsoft.com/office/officeart/2005/8/layout/hList1"/>
    <dgm:cxn modelId="{A9356309-83F5-4A75-897E-799C58AD3ED6}" type="presParOf" srcId="{05636271-3F11-40FF-ABB1-6975BB063A1C}" destId="{57D007B7-3D31-41BF-B509-F86099E740F4}" srcOrd="0" destOrd="0" presId="urn:microsoft.com/office/officeart/2005/8/layout/hList1"/>
    <dgm:cxn modelId="{BFA1C85A-E98B-4478-B8F7-85355A62D8CC}" type="presParOf" srcId="{05636271-3F11-40FF-ABB1-6975BB063A1C}" destId="{C3DC0F36-2129-4121-A0D7-4D7E625B5759}"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E35C2F-ACC5-423A-B520-508D241835D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0743F096-9DD7-4B4D-9A6F-D055003858F5}">
      <dgm:prSet/>
      <dgm:spPr/>
      <dgm:t>
        <a:bodyPr/>
        <a:lstStyle/>
        <a:p>
          <a:r>
            <a:rPr lang="en-GB" b="1" i="0"/>
            <a:t>Nature of Guest Services and Facilities</a:t>
          </a:r>
          <a:endParaRPr lang="en-US"/>
        </a:p>
      </dgm:t>
    </dgm:pt>
    <dgm:pt modelId="{C3B24A32-40E0-4BF6-9185-9EEC8207C173}" type="parTrans" cxnId="{F2B21B33-166F-43CC-BA18-427510F062EB}">
      <dgm:prSet/>
      <dgm:spPr/>
      <dgm:t>
        <a:bodyPr/>
        <a:lstStyle/>
        <a:p>
          <a:endParaRPr lang="en-US"/>
        </a:p>
      </dgm:t>
    </dgm:pt>
    <dgm:pt modelId="{F0718824-2FA2-4E20-9C0F-0D43E3D9344D}" type="sibTrans" cxnId="{F2B21B33-166F-43CC-BA18-427510F062EB}">
      <dgm:prSet/>
      <dgm:spPr/>
      <dgm:t>
        <a:bodyPr/>
        <a:lstStyle/>
        <a:p>
          <a:endParaRPr lang="en-US"/>
        </a:p>
      </dgm:t>
    </dgm:pt>
    <dgm:pt modelId="{2AD0FFF9-3D9E-41C1-9DB5-F8B1969E94C7}">
      <dgm:prSet/>
      <dgm:spPr/>
      <dgm:t>
        <a:bodyPr/>
        <a:lstStyle/>
        <a:p>
          <a:r>
            <a:rPr lang="en-GB" b="0" i="0"/>
            <a:t>Hotels, resorts, and other hospitality enterprises offer both material and immaterial services and facilities to their guests (Ford, 2020). </a:t>
          </a:r>
          <a:endParaRPr lang="en-US"/>
        </a:p>
      </dgm:t>
    </dgm:pt>
    <dgm:pt modelId="{0E9FF6F6-9ACC-4149-BE5D-0A12A9F1C58E}" type="parTrans" cxnId="{99B997D9-DE2D-4352-B4AD-228C8117898F}">
      <dgm:prSet/>
      <dgm:spPr/>
      <dgm:t>
        <a:bodyPr/>
        <a:lstStyle/>
        <a:p>
          <a:endParaRPr lang="en-US"/>
        </a:p>
      </dgm:t>
    </dgm:pt>
    <dgm:pt modelId="{7B67F333-2108-49AA-B86E-62387F8AECC5}" type="sibTrans" cxnId="{99B997D9-DE2D-4352-B4AD-228C8117898F}">
      <dgm:prSet/>
      <dgm:spPr/>
      <dgm:t>
        <a:bodyPr/>
        <a:lstStyle/>
        <a:p>
          <a:endParaRPr lang="en-US"/>
        </a:p>
      </dgm:t>
    </dgm:pt>
    <dgm:pt modelId="{A001276D-2C42-4D38-AF4F-9B30834020EB}">
      <dgm:prSet/>
      <dgm:spPr/>
      <dgm:t>
        <a:bodyPr/>
        <a:lstStyle/>
        <a:p>
          <a:r>
            <a:rPr lang="en-GB" b="0" i="0"/>
            <a:t>The purpose of these amenities is to provide a satisfying experience for guests. </a:t>
          </a:r>
          <a:endParaRPr lang="en-US"/>
        </a:p>
      </dgm:t>
    </dgm:pt>
    <dgm:pt modelId="{0008D3FE-16B8-4CA3-A87F-F6A899F29136}" type="parTrans" cxnId="{71F8EDB6-F56E-4B02-952B-8BEE61CAEB9F}">
      <dgm:prSet/>
      <dgm:spPr/>
      <dgm:t>
        <a:bodyPr/>
        <a:lstStyle/>
        <a:p>
          <a:endParaRPr lang="en-US"/>
        </a:p>
      </dgm:t>
    </dgm:pt>
    <dgm:pt modelId="{3EB4096D-32A6-4D9F-8610-FFB0741EFADF}" type="sibTrans" cxnId="{71F8EDB6-F56E-4B02-952B-8BEE61CAEB9F}">
      <dgm:prSet/>
      <dgm:spPr/>
      <dgm:t>
        <a:bodyPr/>
        <a:lstStyle/>
        <a:p>
          <a:endParaRPr lang="en-US"/>
        </a:p>
      </dgm:t>
    </dgm:pt>
    <dgm:pt modelId="{725CC7A8-FE5E-41D4-9609-49828AA7B5A8}">
      <dgm:prSet/>
      <dgm:spPr/>
      <dgm:t>
        <a:bodyPr/>
        <a:lstStyle/>
        <a:p>
          <a:r>
            <a:rPr lang="en-GB" b="0" i="0"/>
            <a:t>Room service, concierge help, and event planning are examples of intangible amenities that complement the more apparent restaurants, gyms, and pools.</a:t>
          </a:r>
          <a:endParaRPr lang="en-US"/>
        </a:p>
      </dgm:t>
    </dgm:pt>
    <dgm:pt modelId="{EA3F78EF-CBD4-4A40-A84B-572A22E0D3BE}" type="parTrans" cxnId="{D5AFB9F6-687C-43AF-A527-8FD848429830}">
      <dgm:prSet/>
      <dgm:spPr/>
      <dgm:t>
        <a:bodyPr/>
        <a:lstStyle/>
        <a:p>
          <a:endParaRPr lang="en-US"/>
        </a:p>
      </dgm:t>
    </dgm:pt>
    <dgm:pt modelId="{099197D2-F226-4770-9F06-D54971B22026}" type="sibTrans" cxnId="{D5AFB9F6-687C-43AF-A527-8FD848429830}">
      <dgm:prSet/>
      <dgm:spPr/>
      <dgm:t>
        <a:bodyPr/>
        <a:lstStyle/>
        <a:p>
          <a:endParaRPr lang="en-US"/>
        </a:p>
      </dgm:t>
    </dgm:pt>
    <dgm:pt modelId="{27A4B13E-6291-4E92-A2F2-AC6E601FB8E0}" type="pres">
      <dgm:prSet presAssocID="{3AE35C2F-ACC5-423A-B520-508D241835D5}" presName="linear" presStyleCnt="0">
        <dgm:presLayoutVars>
          <dgm:animLvl val="lvl"/>
          <dgm:resizeHandles val="exact"/>
        </dgm:presLayoutVars>
      </dgm:prSet>
      <dgm:spPr/>
    </dgm:pt>
    <dgm:pt modelId="{4BC84684-D4FA-41F3-B30B-7D3B5B7F691E}" type="pres">
      <dgm:prSet presAssocID="{0743F096-9DD7-4B4D-9A6F-D055003858F5}" presName="parentText" presStyleLbl="node1" presStyleIdx="0" presStyleCnt="1">
        <dgm:presLayoutVars>
          <dgm:chMax val="0"/>
          <dgm:bulletEnabled val="1"/>
        </dgm:presLayoutVars>
      </dgm:prSet>
      <dgm:spPr/>
    </dgm:pt>
    <dgm:pt modelId="{2D9277A7-C297-4786-969C-D1032D41F356}" type="pres">
      <dgm:prSet presAssocID="{0743F096-9DD7-4B4D-9A6F-D055003858F5}" presName="childText" presStyleLbl="revTx" presStyleIdx="0" presStyleCnt="1">
        <dgm:presLayoutVars>
          <dgm:bulletEnabled val="1"/>
        </dgm:presLayoutVars>
      </dgm:prSet>
      <dgm:spPr/>
    </dgm:pt>
  </dgm:ptLst>
  <dgm:cxnLst>
    <dgm:cxn modelId="{F2B21B33-166F-43CC-BA18-427510F062EB}" srcId="{3AE35C2F-ACC5-423A-B520-508D241835D5}" destId="{0743F096-9DD7-4B4D-9A6F-D055003858F5}" srcOrd="0" destOrd="0" parTransId="{C3B24A32-40E0-4BF6-9185-9EEC8207C173}" sibTransId="{F0718824-2FA2-4E20-9C0F-0D43E3D9344D}"/>
    <dgm:cxn modelId="{43DA6662-934F-4B23-AAE6-87DD54DD03F1}" type="presOf" srcId="{725CC7A8-FE5E-41D4-9609-49828AA7B5A8}" destId="{2D9277A7-C297-4786-969C-D1032D41F356}" srcOrd="0" destOrd="2" presId="urn:microsoft.com/office/officeart/2005/8/layout/vList2"/>
    <dgm:cxn modelId="{2B0032A7-E43A-41B0-9431-C54401978EFD}" type="presOf" srcId="{3AE35C2F-ACC5-423A-B520-508D241835D5}" destId="{27A4B13E-6291-4E92-A2F2-AC6E601FB8E0}" srcOrd="0" destOrd="0" presId="urn:microsoft.com/office/officeart/2005/8/layout/vList2"/>
    <dgm:cxn modelId="{71F8EDB6-F56E-4B02-952B-8BEE61CAEB9F}" srcId="{0743F096-9DD7-4B4D-9A6F-D055003858F5}" destId="{A001276D-2C42-4D38-AF4F-9B30834020EB}" srcOrd="1" destOrd="0" parTransId="{0008D3FE-16B8-4CA3-A87F-F6A899F29136}" sibTransId="{3EB4096D-32A6-4D9F-8610-FFB0741EFADF}"/>
    <dgm:cxn modelId="{B0306FBA-DBF5-4C1F-A83A-3CDF4081187F}" type="presOf" srcId="{2AD0FFF9-3D9E-41C1-9DB5-F8B1969E94C7}" destId="{2D9277A7-C297-4786-969C-D1032D41F356}" srcOrd="0" destOrd="0" presId="urn:microsoft.com/office/officeart/2005/8/layout/vList2"/>
    <dgm:cxn modelId="{E0025BC2-BCE3-4843-BD43-9AAB74783DD7}" type="presOf" srcId="{A001276D-2C42-4D38-AF4F-9B30834020EB}" destId="{2D9277A7-C297-4786-969C-D1032D41F356}" srcOrd="0" destOrd="1" presId="urn:microsoft.com/office/officeart/2005/8/layout/vList2"/>
    <dgm:cxn modelId="{99B997D9-DE2D-4352-B4AD-228C8117898F}" srcId="{0743F096-9DD7-4B4D-9A6F-D055003858F5}" destId="{2AD0FFF9-3D9E-41C1-9DB5-F8B1969E94C7}" srcOrd="0" destOrd="0" parTransId="{0E9FF6F6-9ACC-4149-BE5D-0A12A9F1C58E}" sibTransId="{7B67F333-2108-49AA-B86E-62387F8AECC5}"/>
    <dgm:cxn modelId="{D5AFB9F6-687C-43AF-A527-8FD848429830}" srcId="{0743F096-9DD7-4B4D-9A6F-D055003858F5}" destId="{725CC7A8-FE5E-41D4-9609-49828AA7B5A8}" srcOrd="2" destOrd="0" parTransId="{EA3F78EF-CBD4-4A40-A84B-572A22E0D3BE}" sibTransId="{099197D2-F226-4770-9F06-D54971B22026}"/>
    <dgm:cxn modelId="{6653D0F8-2EA1-4AA9-8B7A-5159BD5237FA}" type="presOf" srcId="{0743F096-9DD7-4B4D-9A6F-D055003858F5}" destId="{4BC84684-D4FA-41F3-B30B-7D3B5B7F691E}" srcOrd="0" destOrd="0" presId="urn:microsoft.com/office/officeart/2005/8/layout/vList2"/>
    <dgm:cxn modelId="{B469FA0C-23CD-4F59-A272-E3C1534BCD4B}" type="presParOf" srcId="{27A4B13E-6291-4E92-A2F2-AC6E601FB8E0}" destId="{4BC84684-D4FA-41F3-B30B-7D3B5B7F691E}" srcOrd="0" destOrd="0" presId="urn:microsoft.com/office/officeart/2005/8/layout/vList2"/>
    <dgm:cxn modelId="{7384F380-F27D-404D-89F0-154CD5307B90}" type="presParOf" srcId="{27A4B13E-6291-4E92-A2F2-AC6E601FB8E0}" destId="{2D9277A7-C297-4786-969C-D1032D41F356}"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BE8C99-2185-436C-993C-004A71CE1C1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A8F64E8-15CC-4548-902F-F4870B41B0DE}">
      <dgm:prSet/>
      <dgm:spPr/>
      <dgm:t>
        <a:bodyPr/>
        <a:lstStyle/>
        <a:p>
          <a:r>
            <a:rPr lang="en-GB" b="1" i="0"/>
            <a:t>Scope of Guest Services and Facilities</a:t>
          </a:r>
          <a:endParaRPr lang="en-US"/>
        </a:p>
      </dgm:t>
    </dgm:pt>
    <dgm:pt modelId="{4377BA53-EA3B-43DD-A898-FC1A4DA099A6}" type="parTrans" cxnId="{B5AEA5A0-D073-479F-8924-B0BD7ACD6FBB}">
      <dgm:prSet/>
      <dgm:spPr/>
      <dgm:t>
        <a:bodyPr/>
        <a:lstStyle/>
        <a:p>
          <a:endParaRPr lang="en-US"/>
        </a:p>
      </dgm:t>
    </dgm:pt>
    <dgm:pt modelId="{36BE1429-B985-467B-A21D-9BC844121041}" type="sibTrans" cxnId="{B5AEA5A0-D073-479F-8924-B0BD7ACD6FBB}">
      <dgm:prSet/>
      <dgm:spPr/>
      <dgm:t>
        <a:bodyPr/>
        <a:lstStyle/>
        <a:p>
          <a:endParaRPr lang="en-US"/>
        </a:p>
      </dgm:t>
    </dgm:pt>
    <dgm:pt modelId="{62700A50-CDD7-4948-AE9C-89EDFF386676}">
      <dgm:prSet/>
      <dgm:spPr/>
      <dgm:t>
        <a:bodyPr/>
        <a:lstStyle/>
        <a:p>
          <a:r>
            <a:rPr lang="en-GB" b="0" i="0"/>
            <a:t>Depending on the business and its location, it may or may not provide a wide range of guest services and facilities. </a:t>
          </a:r>
          <a:endParaRPr lang="en-US"/>
        </a:p>
      </dgm:t>
    </dgm:pt>
    <dgm:pt modelId="{704CACE5-049D-49DF-938B-CED7F7E554FD}" type="parTrans" cxnId="{05035596-2727-4BF2-B6F3-E0AEA8422105}">
      <dgm:prSet/>
      <dgm:spPr/>
      <dgm:t>
        <a:bodyPr/>
        <a:lstStyle/>
        <a:p>
          <a:endParaRPr lang="en-US"/>
        </a:p>
      </dgm:t>
    </dgm:pt>
    <dgm:pt modelId="{27323CCD-A058-4970-B49B-97A0114965CF}" type="sibTrans" cxnId="{05035596-2727-4BF2-B6F3-E0AEA8422105}">
      <dgm:prSet/>
      <dgm:spPr/>
      <dgm:t>
        <a:bodyPr/>
        <a:lstStyle/>
        <a:p>
          <a:endParaRPr lang="en-US"/>
        </a:p>
      </dgm:t>
    </dgm:pt>
    <dgm:pt modelId="{A90E8F52-051D-48F3-BD89-B81435281826}">
      <dgm:prSet/>
      <dgm:spPr/>
      <dgm:t>
        <a:bodyPr/>
        <a:lstStyle/>
        <a:p>
          <a:r>
            <a:rPr lang="en-GB" b="0" i="0"/>
            <a:t>Superior restaurants, spas, and sports centres are just some of the many amenities standard in 5-star hotels. </a:t>
          </a:r>
          <a:endParaRPr lang="en-US"/>
        </a:p>
      </dgm:t>
    </dgm:pt>
    <dgm:pt modelId="{380AB494-01C0-4BA9-9336-1C80465912AB}" type="parTrans" cxnId="{E7D051DD-B9F9-442E-AB9C-1DD4905C89F7}">
      <dgm:prSet/>
      <dgm:spPr/>
      <dgm:t>
        <a:bodyPr/>
        <a:lstStyle/>
        <a:p>
          <a:endParaRPr lang="en-US"/>
        </a:p>
      </dgm:t>
    </dgm:pt>
    <dgm:pt modelId="{63784F09-340C-46C4-AE72-05362E8E8752}" type="sibTrans" cxnId="{E7D051DD-B9F9-442E-AB9C-1DD4905C89F7}">
      <dgm:prSet/>
      <dgm:spPr/>
      <dgm:t>
        <a:bodyPr/>
        <a:lstStyle/>
        <a:p>
          <a:endParaRPr lang="en-US"/>
        </a:p>
      </dgm:t>
    </dgm:pt>
    <dgm:pt modelId="{AD86ACC1-C8E0-4660-A478-16E2109A69ED}">
      <dgm:prSet/>
      <dgm:spPr/>
      <dgm:t>
        <a:bodyPr/>
        <a:lstStyle/>
        <a:p>
          <a:r>
            <a:rPr lang="en-GB" b="0" i="0"/>
            <a:t>On the other side, budget hotels often focus on the fundamentals, like providing a clean and pleasant place to stay rather than lavish extras (Ayres Hotels, 2023)</a:t>
          </a:r>
          <a:r>
            <a:rPr lang="en-US" b="0" i="0"/>
            <a:t>. </a:t>
          </a:r>
          <a:endParaRPr lang="en-US"/>
        </a:p>
      </dgm:t>
    </dgm:pt>
    <dgm:pt modelId="{5910E272-67EF-48E3-BEBD-D406296075EB}" type="parTrans" cxnId="{3BB08AFB-BC94-4941-A042-239AD066F272}">
      <dgm:prSet/>
      <dgm:spPr/>
      <dgm:t>
        <a:bodyPr/>
        <a:lstStyle/>
        <a:p>
          <a:endParaRPr lang="en-US"/>
        </a:p>
      </dgm:t>
    </dgm:pt>
    <dgm:pt modelId="{6B854446-E519-47C8-B258-7CC17C35AB12}" type="sibTrans" cxnId="{3BB08AFB-BC94-4941-A042-239AD066F272}">
      <dgm:prSet/>
      <dgm:spPr/>
      <dgm:t>
        <a:bodyPr/>
        <a:lstStyle/>
        <a:p>
          <a:endParaRPr lang="en-US"/>
        </a:p>
      </dgm:t>
    </dgm:pt>
    <dgm:pt modelId="{D168A227-2C68-4280-B189-68AA9116B119}">
      <dgm:prSet/>
      <dgm:spPr/>
      <dgm:t>
        <a:bodyPr/>
        <a:lstStyle/>
        <a:p>
          <a:r>
            <a:rPr lang="en-US" b="0" i="0"/>
            <a:t>The institution's location is also a factor in the scope. </a:t>
          </a:r>
          <a:endParaRPr lang="en-US"/>
        </a:p>
      </dgm:t>
    </dgm:pt>
    <dgm:pt modelId="{D4065B7D-CAC3-457A-BBB3-C21BA8A43D89}" type="parTrans" cxnId="{1F3828CC-BB92-4FB8-81FA-2F9C12285194}">
      <dgm:prSet/>
      <dgm:spPr/>
      <dgm:t>
        <a:bodyPr/>
        <a:lstStyle/>
        <a:p>
          <a:endParaRPr lang="en-US"/>
        </a:p>
      </dgm:t>
    </dgm:pt>
    <dgm:pt modelId="{FA50A30A-98CE-4087-ABD7-C1D7C23E8D89}" type="sibTrans" cxnId="{1F3828CC-BB92-4FB8-81FA-2F9C12285194}">
      <dgm:prSet/>
      <dgm:spPr/>
      <dgm:t>
        <a:bodyPr/>
        <a:lstStyle/>
        <a:p>
          <a:endParaRPr lang="en-US"/>
        </a:p>
      </dgm:t>
    </dgm:pt>
    <dgm:pt modelId="{69EFF23C-1574-411B-9F1D-8E8CAA9F0FFC}">
      <dgm:prSet/>
      <dgm:spPr/>
      <dgm:t>
        <a:bodyPr/>
        <a:lstStyle/>
        <a:p>
          <a:r>
            <a:rPr lang="en-US" b="0" i="0"/>
            <a:t>Resorts in attractive locations usually provide a wide variety of recreational amenities.</a:t>
          </a:r>
          <a:endParaRPr lang="en-US"/>
        </a:p>
      </dgm:t>
    </dgm:pt>
    <dgm:pt modelId="{3C9FADD3-887B-429B-A020-0EFF3F931333}" type="parTrans" cxnId="{12EAF779-10F4-4AF6-AF9B-1C6E061EA3BC}">
      <dgm:prSet/>
      <dgm:spPr/>
      <dgm:t>
        <a:bodyPr/>
        <a:lstStyle/>
        <a:p>
          <a:endParaRPr lang="en-US"/>
        </a:p>
      </dgm:t>
    </dgm:pt>
    <dgm:pt modelId="{0144292F-60F4-42A6-A12F-53B004313BA1}" type="sibTrans" cxnId="{12EAF779-10F4-4AF6-AF9B-1C6E061EA3BC}">
      <dgm:prSet/>
      <dgm:spPr/>
      <dgm:t>
        <a:bodyPr/>
        <a:lstStyle/>
        <a:p>
          <a:endParaRPr lang="en-US"/>
        </a:p>
      </dgm:t>
    </dgm:pt>
    <dgm:pt modelId="{7EE3FFA1-FB15-4404-B5FC-1B6300DEDA81}" type="pres">
      <dgm:prSet presAssocID="{59BE8C99-2185-436C-993C-004A71CE1C15}" presName="linear" presStyleCnt="0">
        <dgm:presLayoutVars>
          <dgm:animLvl val="lvl"/>
          <dgm:resizeHandles val="exact"/>
        </dgm:presLayoutVars>
      </dgm:prSet>
      <dgm:spPr/>
    </dgm:pt>
    <dgm:pt modelId="{8182657D-BD7E-41A7-994F-059182B210F2}" type="pres">
      <dgm:prSet presAssocID="{BA8F64E8-15CC-4548-902F-F4870B41B0DE}" presName="parentText" presStyleLbl="node1" presStyleIdx="0" presStyleCnt="1">
        <dgm:presLayoutVars>
          <dgm:chMax val="0"/>
          <dgm:bulletEnabled val="1"/>
        </dgm:presLayoutVars>
      </dgm:prSet>
      <dgm:spPr/>
    </dgm:pt>
    <dgm:pt modelId="{3087596E-E2DA-4EE0-89C5-9B9CAFA4365F}" type="pres">
      <dgm:prSet presAssocID="{BA8F64E8-15CC-4548-902F-F4870B41B0DE}" presName="childText" presStyleLbl="revTx" presStyleIdx="0" presStyleCnt="1">
        <dgm:presLayoutVars>
          <dgm:bulletEnabled val="1"/>
        </dgm:presLayoutVars>
      </dgm:prSet>
      <dgm:spPr/>
    </dgm:pt>
  </dgm:ptLst>
  <dgm:cxnLst>
    <dgm:cxn modelId="{D90B553B-7915-4BE4-A295-D29CE4DA65CF}" type="presOf" srcId="{D168A227-2C68-4280-B189-68AA9116B119}" destId="{3087596E-E2DA-4EE0-89C5-9B9CAFA4365F}" srcOrd="0" destOrd="3" presId="urn:microsoft.com/office/officeart/2005/8/layout/vList2"/>
    <dgm:cxn modelId="{554A4F3F-0DF3-42C0-84AD-0F20B3C902CE}" type="presOf" srcId="{AD86ACC1-C8E0-4660-A478-16E2109A69ED}" destId="{3087596E-E2DA-4EE0-89C5-9B9CAFA4365F}" srcOrd="0" destOrd="2" presId="urn:microsoft.com/office/officeart/2005/8/layout/vList2"/>
    <dgm:cxn modelId="{500D914B-B3B8-4D54-94EA-E2375ABC0957}" type="presOf" srcId="{A90E8F52-051D-48F3-BD89-B81435281826}" destId="{3087596E-E2DA-4EE0-89C5-9B9CAFA4365F}" srcOrd="0" destOrd="1" presId="urn:microsoft.com/office/officeart/2005/8/layout/vList2"/>
    <dgm:cxn modelId="{24630451-974D-483E-9964-BDA9BAEC64E4}" type="presOf" srcId="{69EFF23C-1574-411B-9F1D-8E8CAA9F0FFC}" destId="{3087596E-E2DA-4EE0-89C5-9B9CAFA4365F}" srcOrd="0" destOrd="4" presId="urn:microsoft.com/office/officeart/2005/8/layout/vList2"/>
    <dgm:cxn modelId="{D21CAF54-6F5D-4124-A31A-2ADFA3BCCDEC}" type="presOf" srcId="{62700A50-CDD7-4948-AE9C-89EDFF386676}" destId="{3087596E-E2DA-4EE0-89C5-9B9CAFA4365F}" srcOrd="0" destOrd="0" presId="urn:microsoft.com/office/officeart/2005/8/layout/vList2"/>
    <dgm:cxn modelId="{12EAF779-10F4-4AF6-AF9B-1C6E061EA3BC}" srcId="{BA8F64E8-15CC-4548-902F-F4870B41B0DE}" destId="{69EFF23C-1574-411B-9F1D-8E8CAA9F0FFC}" srcOrd="4" destOrd="0" parTransId="{3C9FADD3-887B-429B-A020-0EFF3F931333}" sibTransId="{0144292F-60F4-42A6-A12F-53B004313BA1}"/>
    <dgm:cxn modelId="{05035596-2727-4BF2-B6F3-E0AEA8422105}" srcId="{BA8F64E8-15CC-4548-902F-F4870B41B0DE}" destId="{62700A50-CDD7-4948-AE9C-89EDFF386676}" srcOrd="0" destOrd="0" parTransId="{704CACE5-049D-49DF-938B-CED7F7E554FD}" sibTransId="{27323CCD-A058-4970-B49B-97A0114965CF}"/>
    <dgm:cxn modelId="{B5AEA5A0-D073-479F-8924-B0BD7ACD6FBB}" srcId="{59BE8C99-2185-436C-993C-004A71CE1C15}" destId="{BA8F64E8-15CC-4548-902F-F4870B41B0DE}" srcOrd="0" destOrd="0" parTransId="{4377BA53-EA3B-43DD-A898-FC1A4DA099A6}" sibTransId="{36BE1429-B985-467B-A21D-9BC844121041}"/>
    <dgm:cxn modelId="{4DA4C0C4-B379-42BE-920F-F6CCF517096A}" type="presOf" srcId="{BA8F64E8-15CC-4548-902F-F4870B41B0DE}" destId="{8182657D-BD7E-41A7-994F-059182B210F2}" srcOrd="0" destOrd="0" presId="urn:microsoft.com/office/officeart/2005/8/layout/vList2"/>
    <dgm:cxn modelId="{1F3828CC-BB92-4FB8-81FA-2F9C12285194}" srcId="{BA8F64E8-15CC-4548-902F-F4870B41B0DE}" destId="{D168A227-2C68-4280-B189-68AA9116B119}" srcOrd="3" destOrd="0" parTransId="{D4065B7D-CAC3-457A-BBB3-C21BA8A43D89}" sibTransId="{FA50A30A-98CE-4087-ABD7-C1D7C23E8D89}"/>
    <dgm:cxn modelId="{04A449D5-4B8C-421A-957F-9A858DECB0BD}" type="presOf" srcId="{59BE8C99-2185-436C-993C-004A71CE1C15}" destId="{7EE3FFA1-FB15-4404-B5FC-1B6300DEDA81}" srcOrd="0" destOrd="0" presId="urn:microsoft.com/office/officeart/2005/8/layout/vList2"/>
    <dgm:cxn modelId="{E7D051DD-B9F9-442E-AB9C-1DD4905C89F7}" srcId="{BA8F64E8-15CC-4548-902F-F4870B41B0DE}" destId="{A90E8F52-051D-48F3-BD89-B81435281826}" srcOrd="1" destOrd="0" parTransId="{380AB494-01C0-4BA9-9336-1C80465912AB}" sibTransId="{63784F09-340C-46C4-AE72-05362E8E8752}"/>
    <dgm:cxn modelId="{3BB08AFB-BC94-4941-A042-239AD066F272}" srcId="{BA8F64E8-15CC-4548-902F-F4870B41B0DE}" destId="{AD86ACC1-C8E0-4660-A478-16E2109A69ED}" srcOrd="2" destOrd="0" parTransId="{5910E272-67EF-48E3-BEBD-D406296075EB}" sibTransId="{6B854446-E519-47C8-B258-7CC17C35AB12}"/>
    <dgm:cxn modelId="{024BCAA7-C2E6-4F84-8F17-142D1CDD4A72}" type="presParOf" srcId="{7EE3FFA1-FB15-4404-B5FC-1B6300DEDA81}" destId="{8182657D-BD7E-41A7-994F-059182B210F2}" srcOrd="0" destOrd="0" presId="urn:microsoft.com/office/officeart/2005/8/layout/vList2"/>
    <dgm:cxn modelId="{FBE067CC-C4F4-450B-9E65-E7111EDB4C19}" type="presParOf" srcId="{7EE3FFA1-FB15-4404-B5FC-1B6300DEDA81}" destId="{3087596E-E2DA-4EE0-89C5-9B9CAFA4365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74412A-A129-4758-8914-C45451E15F0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80BE5DF-9EAC-491F-93A7-3411171A9FB0}">
      <dgm:prSet/>
      <dgm:spPr/>
      <dgm:t>
        <a:bodyPr/>
        <a:lstStyle/>
        <a:p>
          <a:r>
            <a:rPr lang="en-GB" b="1" i="0"/>
            <a:t>Role of Guest Services and Facilities</a:t>
          </a:r>
          <a:endParaRPr lang="en-US"/>
        </a:p>
      </dgm:t>
    </dgm:pt>
    <dgm:pt modelId="{160B7C9E-F5D7-4677-AFA9-BDEB034FB909}" type="parTrans" cxnId="{8B206C24-67BB-4894-9EC8-AA7266F02B1F}">
      <dgm:prSet/>
      <dgm:spPr/>
      <dgm:t>
        <a:bodyPr/>
        <a:lstStyle/>
        <a:p>
          <a:endParaRPr lang="en-US"/>
        </a:p>
      </dgm:t>
    </dgm:pt>
    <dgm:pt modelId="{F357E898-61F5-4C4B-B072-CACB327AF621}" type="sibTrans" cxnId="{8B206C24-67BB-4894-9EC8-AA7266F02B1F}">
      <dgm:prSet/>
      <dgm:spPr/>
      <dgm:t>
        <a:bodyPr/>
        <a:lstStyle/>
        <a:p>
          <a:endParaRPr lang="en-US"/>
        </a:p>
      </dgm:t>
    </dgm:pt>
    <dgm:pt modelId="{4E616551-3CC9-4F3A-97FB-2D4C7F7A42A3}">
      <dgm:prSet/>
      <dgm:spPr/>
      <dgm:t>
        <a:bodyPr/>
        <a:lstStyle/>
        <a:p>
          <a:r>
            <a:rPr lang="en-GB" b="0" i="0"/>
            <a:t>Services and facilities designed for tourists often aim to make their stay more accessible and more enjoyable. </a:t>
          </a:r>
          <a:endParaRPr lang="en-US"/>
        </a:p>
      </dgm:t>
    </dgm:pt>
    <dgm:pt modelId="{4837B280-B60A-456D-9C32-7419D09B8C58}" type="parTrans" cxnId="{C42CF613-80A5-4752-B694-71371B2630B6}">
      <dgm:prSet/>
      <dgm:spPr/>
      <dgm:t>
        <a:bodyPr/>
        <a:lstStyle/>
        <a:p>
          <a:endParaRPr lang="en-US"/>
        </a:p>
      </dgm:t>
    </dgm:pt>
    <dgm:pt modelId="{5EC2D076-4F70-4F35-8B09-EA92638E6B0F}" type="sibTrans" cxnId="{C42CF613-80A5-4752-B694-71371B2630B6}">
      <dgm:prSet/>
      <dgm:spPr/>
      <dgm:t>
        <a:bodyPr/>
        <a:lstStyle/>
        <a:p>
          <a:endParaRPr lang="en-US"/>
        </a:p>
      </dgm:t>
    </dgm:pt>
    <dgm:pt modelId="{84B28133-B84B-4B7A-95C0-E33BC49C9F15}">
      <dgm:prSet/>
      <dgm:spPr/>
      <dgm:t>
        <a:bodyPr/>
        <a:lstStyle/>
        <a:p>
          <a:r>
            <a:rPr lang="en-GB" b="0" i="0"/>
            <a:t>They help make the guest's experience unique and special. </a:t>
          </a:r>
          <a:endParaRPr lang="en-US"/>
        </a:p>
      </dgm:t>
    </dgm:pt>
    <dgm:pt modelId="{9F219B35-34A1-4449-9A0D-C2AE5FB3BE75}" type="parTrans" cxnId="{3CB17396-159C-417F-98D4-0FD86DE86E83}">
      <dgm:prSet/>
      <dgm:spPr/>
      <dgm:t>
        <a:bodyPr/>
        <a:lstStyle/>
        <a:p>
          <a:endParaRPr lang="en-US"/>
        </a:p>
      </dgm:t>
    </dgm:pt>
    <dgm:pt modelId="{07DA91F3-1AAF-4E80-BAEB-B9F3AC86CFC7}" type="sibTrans" cxnId="{3CB17396-159C-417F-98D4-0FD86DE86E83}">
      <dgm:prSet/>
      <dgm:spPr/>
      <dgm:t>
        <a:bodyPr/>
        <a:lstStyle/>
        <a:p>
          <a:endParaRPr lang="en-US"/>
        </a:p>
      </dgm:t>
    </dgm:pt>
    <dgm:pt modelId="{163E34BF-8FEE-43DC-A1D2-77AF6D83B147}">
      <dgm:prSet/>
      <dgm:spPr/>
      <dgm:t>
        <a:bodyPr/>
        <a:lstStyle/>
        <a:p>
          <a:r>
            <a:rPr lang="en-GB" b="0" i="0"/>
            <a:t>These amenities are crucial for drawing in and retaining customers (Zippia.com, 2020)</a:t>
          </a:r>
          <a:r>
            <a:rPr lang="en-US" b="0" i="0"/>
            <a:t>. </a:t>
          </a:r>
          <a:endParaRPr lang="en-US"/>
        </a:p>
      </dgm:t>
    </dgm:pt>
    <dgm:pt modelId="{CE92688F-9A92-4574-B6C6-EB00318FE08E}" type="parTrans" cxnId="{BD54B770-3832-4730-B157-F34F491705DB}">
      <dgm:prSet/>
      <dgm:spPr/>
      <dgm:t>
        <a:bodyPr/>
        <a:lstStyle/>
        <a:p>
          <a:endParaRPr lang="en-US"/>
        </a:p>
      </dgm:t>
    </dgm:pt>
    <dgm:pt modelId="{096F6638-0B08-4FCF-81F9-659F2E2AB5CA}" type="sibTrans" cxnId="{BD54B770-3832-4730-B157-F34F491705DB}">
      <dgm:prSet/>
      <dgm:spPr/>
      <dgm:t>
        <a:bodyPr/>
        <a:lstStyle/>
        <a:p>
          <a:endParaRPr lang="en-US"/>
        </a:p>
      </dgm:t>
    </dgm:pt>
    <dgm:pt modelId="{7A9DE219-42C9-47DF-8A7C-389F7913E466}">
      <dgm:prSet/>
      <dgm:spPr/>
      <dgm:t>
        <a:bodyPr/>
        <a:lstStyle/>
        <a:p>
          <a:r>
            <a:rPr lang="en-US" b="0" i="0"/>
            <a:t>Customers are more likely to return and spread the word about a firm that provides them with excellent service. </a:t>
          </a:r>
          <a:endParaRPr lang="en-US"/>
        </a:p>
      </dgm:t>
    </dgm:pt>
    <dgm:pt modelId="{82DD9EBB-E752-4222-8479-84BB9863AA47}" type="parTrans" cxnId="{4E8F1496-A7DE-41F1-AB1D-6389B7CBE5F3}">
      <dgm:prSet/>
      <dgm:spPr/>
      <dgm:t>
        <a:bodyPr/>
        <a:lstStyle/>
        <a:p>
          <a:endParaRPr lang="en-US"/>
        </a:p>
      </dgm:t>
    </dgm:pt>
    <dgm:pt modelId="{57D3E38A-6D06-45F2-9BB2-9B8DBD280B43}" type="sibTrans" cxnId="{4E8F1496-A7DE-41F1-AB1D-6389B7CBE5F3}">
      <dgm:prSet/>
      <dgm:spPr/>
      <dgm:t>
        <a:bodyPr/>
        <a:lstStyle/>
        <a:p>
          <a:endParaRPr lang="en-US"/>
        </a:p>
      </dgm:t>
    </dgm:pt>
    <dgm:pt modelId="{FC4C9C5C-C0B1-43BF-84C0-22132B427985}">
      <dgm:prSet/>
      <dgm:spPr/>
      <dgm:t>
        <a:bodyPr/>
        <a:lstStyle/>
        <a:p>
          <a:r>
            <a:rPr lang="en-US" b="0" i="0"/>
            <a:t>In the hotel sector, increasing customer loyalty and ensuring future success depends on going above and beyond what guests anticipate.</a:t>
          </a:r>
          <a:endParaRPr lang="en-US"/>
        </a:p>
      </dgm:t>
    </dgm:pt>
    <dgm:pt modelId="{5FF2EC6A-5CCE-4F14-8AB9-4B74A19A6AD3}" type="parTrans" cxnId="{6D84B897-0993-4A1D-BD56-73DAEC8456D4}">
      <dgm:prSet/>
      <dgm:spPr/>
      <dgm:t>
        <a:bodyPr/>
        <a:lstStyle/>
        <a:p>
          <a:endParaRPr lang="en-US"/>
        </a:p>
      </dgm:t>
    </dgm:pt>
    <dgm:pt modelId="{D90A6087-E33C-43F9-9075-C0880A811EFA}" type="sibTrans" cxnId="{6D84B897-0993-4A1D-BD56-73DAEC8456D4}">
      <dgm:prSet/>
      <dgm:spPr/>
      <dgm:t>
        <a:bodyPr/>
        <a:lstStyle/>
        <a:p>
          <a:endParaRPr lang="en-US"/>
        </a:p>
      </dgm:t>
    </dgm:pt>
    <dgm:pt modelId="{8A0838FC-7C5A-4EBD-891B-81BC10035C84}" type="pres">
      <dgm:prSet presAssocID="{A374412A-A129-4758-8914-C45451E15F0C}" presName="linear" presStyleCnt="0">
        <dgm:presLayoutVars>
          <dgm:animLvl val="lvl"/>
          <dgm:resizeHandles val="exact"/>
        </dgm:presLayoutVars>
      </dgm:prSet>
      <dgm:spPr/>
    </dgm:pt>
    <dgm:pt modelId="{57BC51AC-A53F-4F3C-A1CA-2D201D84A0C7}" type="pres">
      <dgm:prSet presAssocID="{680BE5DF-9EAC-491F-93A7-3411171A9FB0}" presName="parentText" presStyleLbl="node1" presStyleIdx="0" presStyleCnt="1">
        <dgm:presLayoutVars>
          <dgm:chMax val="0"/>
          <dgm:bulletEnabled val="1"/>
        </dgm:presLayoutVars>
      </dgm:prSet>
      <dgm:spPr/>
    </dgm:pt>
    <dgm:pt modelId="{BB6A411B-D1D9-4538-A246-A888B2C6E6E9}" type="pres">
      <dgm:prSet presAssocID="{680BE5DF-9EAC-491F-93A7-3411171A9FB0}" presName="childText" presStyleLbl="revTx" presStyleIdx="0" presStyleCnt="1">
        <dgm:presLayoutVars>
          <dgm:bulletEnabled val="1"/>
        </dgm:presLayoutVars>
      </dgm:prSet>
      <dgm:spPr/>
    </dgm:pt>
  </dgm:ptLst>
  <dgm:cxnLst>
    <dgm:cxn modelId="{6FAB1A02-FAF5-4106-BA1F-849BBCCFDEFD}" type="presOf" srcId="{680BE5DF-9EAC-491F-93A7-3411171A9FB0}" destId="{57BC51AC-A53F-4F3C-A1CA-2D201D84A0C7}" srcOrd="0" destOrd="0" presId="urn:microsoft.com/office/officeart/2005/8/layout/vList2"/>
    <dgm:cxn modelId="{C42CF613-80A5-4752-B694-71371B2630B6}" srcId="{680BE5DF-9EAC-491F-93A7-3411171A9FB0}" destId="{4E616551-3CC9-4F3A-97FB-2D4C7F7A42A3}" srcOrd="0" destOrd="0" parTransId="{4837B280-B60A-456D-9C32-7419D09B8C58}" sibTransId="{5EC2D076-4F70-4F35-8B09-EA92638E6B0F}"/>
    <dgm:cxn modelId="{AED1A61A-AF81-4D0C-A9D1-A1104AF9CF0F}" type="presOf" srcId="{163E34BF-8FEE-43DC-A1D2-77AF6D83B147}" destId="{BB6A411B-D1D9-4538-A246-A888B2C6E6E9}" srcOrd="0" destOrd="2" presId="urn:microsoft.com/office/officeart/2005/8/layout/vList2"/>
    <dgm:cxn modelId="{8B206C24-67BB-4894-9EC8-AA7266F02B1F}" srcId="{A374412A-A129-4758-8914-C45451E15F0C}" destId="{680BE5DF-9EAC-491F-93A7-3411171A9FB0}" srcOrd="0" destOrd="0" parTransId="{160B7C9E-F5D7-4677-AFA9-BDEB034FB909}" sibTransId="{F357E898-61F5-4C4B-B072-CACB327AF621}"/>
    <dgm:cxn modelId="{BD54B770-3832-4730-B157-F34F491705DB}" srcId="{680BE5DF-9EAC-491F-93A7-3411171A9FB0}" destId="{163E34BF-8FEE-43DC-A1D2-77AF6D83B147}" srcOrd="2" destOrd="0" parTransId="{CE92688F-9A92-4574-B6C6-EB00318FE08E}" sibTransId="{096F6638-0B08-4FCF-81F9-659F2E2AB5CA}"/>
    <dgm:cxn modelId="{F6C46552-21E0-4B4C-AC19-A1A86223B027}" type="presOf" srcId="{84B28133-B84B-4B7A-95C0-E33BC49C9F15}" destId="{BB6A411B-D1D9-4538-A246-A888B2C6E6E9}" srcOrd="0" destOrd="1" presId="urn:microsoft.com/office/officeart/2005/8/layout/vList2"/>
    <dgm:cxn modelId="{03CB6C74-9FDC-401E-B9C4-2157EFF4B79F}" type="presOf" srcId="{A374412A-A129-4758-8914-C45451E15F0C}" destId="{8A0838FC-7C5A-4EBD-891B-81BC10035C84}" srcOrd="0" destOrd="0" presId="urn:microsoft.com/office/officeart/2005/8/layout/vList2"/>
    <dgm:cxn modelId="{7A036E7C-C536-426F-9EA4-948E719CDCBE}" type="presOf" srcId="{FC4C9C5C-C0B1-43BF-84C0-22132B427985}" destId="{BB6A411B-D1D9-4538-A246-A888B2C6E6E9}" srcOrd="0" destOrd="4" presId="urn:microsoft.com/office/officeart/2005/8/layout/vList2"/>
    <dgm:cxn modelId="{4E8F1496-A7DE-41F1-AB1D-6389B7CBE5F3}" srcId="{680BE5DF-9EAC-491F-93A7-3411171A9FB0}" destId="{7A9DE219-42C9-47DF-8A7C-389F7913E466}" srcOrd="3" destOrd="0" parTransId="{82DD9EBB-E752-4222-8479-84BB9863AA47}" sibTransId="{57D3E38A-6D06-45F2-9BB2-9B8DBD280B43}"/>
    <dgm:cxn modelId="{3CB17396-159C-417F-98D4-0FD86DE86E83}" srcId="{680BE5DF-9EAC-491F-93A7-3411171A9FB0}" destId="{84B28133-B84B-4B7A-95C0-E33BC49C9F15}" srcOrd="1" destOrd="0" parTransId="{9F219B35-34A1-4449-9A0D-C2AE5FB3BE75}" sibTransId="{07DA91F3-1AAF-4E80-BAEB-B9F3AC86CFC7}"/>
    <dgm:cxn modelId="{6D84B897-0993-4A1D-BD56-73DAEC8456D4}" srcId="{680BE5DF-9EAC-491F-93A7-3411171A9FB0}" destId="{FC4C9C5C-C0B1-43BF-84C0-22132B427985}" srcOrd="4" destOrd="0" parTransId="{5FF2EC6A-5CCE-4F14-8AB9-4B74A19A6AD3}" sibTransId="{D90A6087-E33C-43F9-9075-C0880A811EFA}"/>
    <dgm:cxn modelId="{379E9DB0-F239-4A76-B69C-EBA83002C586}" type="presOf" srcId="{7A9DE219-42C9-47DF-8A7C-389F7913E466}" destId="{BB6A411B-D1D9-4538-A246-A888B2C6E6E9}" srcOrd="0" destOrd="3" presId="urn:microsoft.com/office/officeart/2005/8/layout/vList2"/>
    <dgm:cxn modelId="{F1A552E9-1856-441C-AEC1-659F37636F69}" type="presOf" srcId="{4E616551-3CC9-4F3A-97FB-2D4C7F7A42A3}" destId="{BB6A411B-D1D9-4538-A246-A888B2C6E6E9}" srcOrd="0" destOrd="0" presId="urn:microsoft.com/office/officeart/2005/8/layout/vList2"/>
    <dgm:cxn modelId="{16E28ECE-FB93-4C73-B9F6-179243575D70}" type="presParOf" srcId="{8A0838FC-7C5A-4EBD-891B-81BC10035C84}" destId="{57BC51AC-A53F-4F3C-A1CA-2D201D84A0C7}" srcOrd="0" destOrd="0" presId="urn:microsoft.com/office/officeart/2005/8/layout/vList2"/>
    <dgm:cxn modelId="{C6A5B493-B7AC-46A0-B9B9-8CB965BC8BAF}" type="presParOf" srcId="{8A0838FC-7C5A-4EBD-891B-81BC10035C84}" destId="{BB6A411B-D1D9-4538-A246-A888B2C6E6E9}"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515FC1-D09E-4A40-8E0A-AFC827AB76EA}"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3FBD9CEF-61E0-4B09-9F44-D520C167501E}">
      <dgm:prSet/>
      <dgm:spPr/>
      <dgm:t>
        <a:bodyPr/>
        <a:lstStyle/>
        <a:p>
          <a:r>
            <a:rPr lang="en-GB" b="1" i="0"/>
            <a:t>Nature of Guest Services and Facilities </a:t>
          </a:r>
          <a:endParaRPr lang="en-US"/>
        </a:p>
      </dgm:t>
    </dgm:pt>
    <dgm:pt modelId="{635E355F-2474-4C43-8CBF-DA9A5F013490}" type="parTrans" cxnId="{2EB1E3C0-2E1C-4E87-ADC8-35F3F066E188}">
      <dgm:prSet/>
      <dgm:spPr/>
      <dgm:t>
        <a:bodyPr/>
        <a:lstStyle/>
        <a:p>
          <a:endParaRPr lang="en-US"/>
        </a:p>
      </dgm:t>
    </dgm:pt>
    <dgm:pt modelId="{536A0C26-79B0-4256-9565-C89236250179}" type="sibTrans" cxnId="{2EB1E3C0-2E1C-4E87-ADC8-35F3F066E188}">
      <dgm:prSet/>
      <dgm:spPr/>
      <dgm:t>
        <a:bodyPr/>
        <a:lstStyle/>
        <a:p>
          <a:endParaRPr lang="en-US"/>
        </a:p>
      </dgm:t>
    </dgm:pt>
    <dgm:pt modelId="{B0F2F2B2-5446-4FDC-85DC-2D0584FCBF8A}">
      <dgm:prSet/>
      <dgm:spPr/>
      <dgm:t>
        <a:bodyPr/>
        <a:lstStyle/>
        <a:p>
          <a:r>
            <a:rPr lang="en-GB" b="0" i="0"/>
            <a:t>One of the intangible benefits of staying at this hotel is the attentiveness of the concierge team. </a:t>
          </a:r>
          <a:endParaRPr lang="en-US"/>
        </a:p>
      </dgm:t>
    </dgm:pt>
    <dgm:pt modelId="{9ED91CFC-C99B-4C6A-8AD1-284D311591F4}" type="parTrans" cxnId="{16ABFAE6-F693-4A99-8AA7-8F3EA545B66F}">
      <dgm:prSet/>
      <dgm:spPr/>
      <dgm:t>
        <a:bodyPr/>
        <a:lstStyle/>
        <a:p>
          <a:endParaRPr lang="en-US"/>
        </a:p>
      </dgm:t>
    </dgm:pt>
    <dgm:pt modelId="{3A24072C-5B9C-42F5-A64A-99FC6DC8E6A1}" type="sibTrans" cxnId="{16ABFAE6-F693-4A99-8AA7-8F3EA545B66F}">
      <dgm:prSet/>
      <dgm:spPr/>
      <dgm:t>
        <a:bodyPr/>
        <a:lstStyle/>
        <a:p>
          <a:endParaRPr lang="en-US"/>
        </a:p>
      </dgm:t>
    </dgm:pt>
    <dgm:pt modelId="{9697360A-3A95-4488-AD8D-DA5AACC2EE78}">
      <dgm:prSet/>
      <dgm:spPr/>
      <dgm:t>
        <a:bodyPr/>
        <a:lstStyle/>
        <a:p>
          <a:r>
            <a:rPr lang="en-GB" b="0" i="0"/>
            <a:t>Even though visitors may order food to their rooms via room service, individuals who want to arrange meetings.</a:t>
          </a:r>
          <a:endParaRPr lang="en-US"/>
        </a:p>
      </dgm:t>
    </dgm:pt>
    <dgm:pt modelId="{A593F458-8658-45BA-9402-C8818275686F}" type="parTrans" cxnId="{61AE2440-5952-4129-A6BE-D4E537574D1F}">
      <dgm:prSet/>
      <dgm:spPr/>
      <dgm:t>
        <a:bodyPr/>
        <a:lstStyle/>
        <a:p>
          <a:endParaRPr lang="en-US"/>
        </a:p>
      </dgm:t>
    </dgm:pt>
    <dgm:pt modelId="{3EC0CF3B-9AFE-4615-884D-D4B525819D72}" type="sibTrans" cxnId="{61AE2440-5952-4129-A6BE-D4E537574D1F}">
      <dgm:prSet/>
      <dgm:spPr/>
      <dgm:t>
        <a:bodyPr/>
        <a:lstStyle/>
        <a:p>
          <a:endParaRPr lang="en-US"/>
        </a:p>
      </dgm:t>
    </dgm:pt>
    <dgm:pt modelId="{E20A0928-BC61-4EDA-8B9C-9712E1C8E91B}">
      <dgm:prSet/>
      <dgm:spPr/>
      <dgm:t>
        <a:bodyPr/>
        <a:lstStyle/>
        <a:p>
          <a:r>
            <a:rPr lang="en-GB" b="0" i="0"/>
            <a:t>JW Marriott's high-end restaurants are tangible representations of the company's commitment to customer satisfaction. </a:t>
          </a:r>
          <a:endParaRPr lang="en-US"/>
        </a:p>
      </dgm:t>
    </dgm:pt>
    <dgm:pt modelId="{4947CD5C-DD6A-4A07-B959-5BCFF51B117A}" type="parTrans" cxnId="{4CCEC359-5E07-4349-A480-93AB3B738385}">
      <dgm:prSet/>
      <dgm:spPr/>
      <dgm:t>
        <a:bodyPr/>
        <a:lstStyle/>
        <a:p>
          <a:endParaRPr lang="en-US"/>
        </a:p>
      </dgm:t>
    </dgm:pt>
    <dgm:pt modelId="{0DDCCDDF-9ED6-48B0-A882-9CCF22DC07D9}" type="sibTrans" cxnId="{4CCEC359-5E07-4349-A480-93AB3B738385}">
      <dgm:prSet/>
      <dgm:spPr/>
      <dgm:t>
        <a:bodyPr/>
        <a:lstStyle/>
        <a:p>
          <a:endParaRPr lang="en-US"/>
        </a:p>
      </dgm:t>
    </dgm:pt>
    <dgm:pt modelId="{DCAFE36B-7A28-4B03-AFA8-7308485DD932}">
      <dgm:prSet/>
      <dgm:spPr/>
      <dgm:t>
        <a:bodyPr/>
        <a:lstStyle/>
        <a:p>
          <a:r>
            <a:rPr lang="en-GB" b="0" i="0"/>
            <a:t>Modern fitness centres and therapeutic spa treatments help health-conscious people keep in shape and feel rejuvenated (Panchapakesan and Jiseon, 2020). </a:t>
          </a:r>
          <a:endParaRPr lang="en-US"/>
        </a:p>
      </dgm:t>
    </dgm:pt>
    <dgm:pt modelId="{D35E631F-BC26-4E58-A3AE-FF9FDAB3A049}" type="parTrans" cxnId="{92467679-45D9-46CA-AA3D-6A2094539F70}">
      <dgm:prSet/>
      <dgm:spPr/>
      <dgm:t>
        <a:bodyPr/>
        <a:lstStyle/>
        <a:p>
          <a:endParaRPr lang="en-US"/>
        </a:p>
      </dgm:t>
    </dgm:pt>
    <dgm:pt modelId="{10BACE85-1278-4A16-A9EB-3695B8106DAB}" type="sibTrans" cxnId="{92467679-45D9-46CA-AA3D-6A2094539F70}">
      <dgm:prSet/>
      <dgm:spPr/>
      <dgm:t>
        <a:bodyPr/>
        <a:lstStyle/>
        <a:p>
          <a:endParaRPr lang="en-US"/>
        </a:p>
      </dgm:t>
    </dgm:pt>
    <dgm:pt modelId="{6020B51E-A7B7-4B5E-90FB-6A16F2CADC90}">
      <dgm:prSet/>
      <dgm:spPr/>
      <dgm:t>
        <a:bodyPr/>
        <a:lstStyle/>
        <a:p>
          <a:r>
            <a:rPr lang="en-GB" b="0" i="0"/>
            <a:t>In addition, beautiful pools provide a place to relax and unwind.</a:t>
          </a:r>
          <a:endParaRPr lang="en-US"/>
        </a:p>
      </dgm:t>
    </dgm:pt>
    <dgm:pt modelId="{7074D6C7-7A19-4F52-9D15-CD8DF585E11E}" type="parTrans" cxnId="{861515BF-8ACB-4FB9-BD01-9DA3ECCF0FF0}">
      <dgm:prSet/>
      <dgm:spPr/>
      <dgm:t>
        <a:bodyPr/>
        <a:lstStyle/>
        <a:p>
          <a:endParaRPr lang="en-US"/>
        </a:p>
      </dgm:t>
    </dgm:pt>
    <dgm:pt modelId="{2F19EFAA-FACB-4424-B736-6F5A8079F4BE}" type="sibTrans" cxnId="{861515BF-8ACB-4FB9-BD01-9DA3ECCF0FF0}">
      <dgm:prSet/>
      <dgm:spPr/>
      <dgm:t>
        <a:bodyPr/>
        <a:lstStyle/>
        <a:p>
          <a:endParaRPr lang="en-US"/>
        </a:p>
      </dgm:t>
    </dgm:pt>
    <dgm:pt modelId="{4ECB0D62-22D4-42CF-8533-AA2F6D6C4A78}" type="pres">
      <dgm:prSet presAssocID="{DF515FC1-D09E-4A40-8E0A-AFC827AB76EA}" presName="Name0" presStyleCnt="0">
        <dgm:presLayoutVars>
          <dgm:dir/>
          <dgm:animLvl val="lvl"/>
          <dgm:resizeHandles val="exact"/>
        </dgm:presLayoutVars>
      </dgm:prSet>
      <dgm:spPr/>
    </dgm:pt>
    <dgm:pt modelId="{46EF0159-FA83-4B16-9D96-9477BF327A45}" type="pres">
      <dgm:prSet presAssocID="{3FBD9CEF-61E0-4B09-9F44-D520C167501E}" presName="composite" presStyleCnt="0"/>
      <dgm:spPr/>
    </dgm:pt>
    <dgm:pt modelId="{4FCCA3C0-2AE2-413B-9D4D-23B53F73196F}" type="pres">
      <dgm:prSet presAssocID="{3FBD9CEF-61E0-4B09-9F44-D520C167501E}" presName="parTx" presStyleLbl="alignNode1" presStyleIdx="0" presStyleCnt="1">
        <dgm:presLayoutVars>
          <dgm:chMax val="0"/>
          <dgm:chPref val="0"/>
          <dgm:bulletEnabled val="1"/>
        </dgm:presLayoutVars>
      </dgm:prSet>
      <dgm:spPr/>
    </dgm:pt>
    <dgm:pt modelId="{CB84B28C-CA14-4A5E-B709-BC0509EE31FC}" type="pres">
      <dgm:prSet presAssocID="{3FBD9CEF-61E0-4B09-9F44-D520C167501E}" presName="desTx" presStyleLbl="alignAccFollowNode1" presStyleIdx="0" presStyleCnt="1">
        <dgm:presLayoutVars>
          <dgm:bulletEnabled val="1"/>
        </dgm:presLayoutVars>
      </dgm:prSet>
      <dgm:spPr/>
    </dgm:pt>
  </dgm:ptLst>
  <dgm:cxnLst>
    <dgm:cxn modelId="{EF53D815-C606-4235-84CF-11D8F71EA552}" type="presOf" srcId="{E20A0928-BC61-4EDA-8B9C-9712E1C8E91B}" destId="{CB84B28C-CA14-4A5E-B709-BC0509EE31FC}" srcOrd="0" destOrd="2" presId="urn:microsoft.com/office/officeart/2005/8/layout/hList1"/>
    <dgm:cxn modelId="{5D707D35-53FE-4287-AC1B-010BAB889857}" type="presOf" srcId="{9697360A-3A95-4488-AD8D-DA5AACC2EE78}" destId="{CB84B28C-CA14-4A5E-B709-BC0509EE31FC}" srcOrd="0" destOrd="1" presId="urn:microsoft.com/office/officeart/2005/8/layout/hList1"/>
    <dgm:cxn modelId="{95E49838-7718-4616-9549-AC2775C69EA4}" type="presOf" srcId="{6020B51E-A7B7-4B5E-90FB-6A16F2CADC90}" destId="{CB84B28C-CA14-4A5E-B709-BC0509EE31FC}" srcOrd="0" destOrd="4" presId="urn:microsoft.com/office/officeart/2005/8/layout/hList1"/>
    <dgm:cxn modelId="{61AE2440-5952-4129-A6BE-D4E537574D1F}" srcId="{3FBD9CEF-61E0-4B09-9F44-D520C167501E}" destId="{9697360A-3A95-4488-AD8D-DA5AACC2EE78}" srcOrd="1" destOrd="0" parTransId="{A593F458-8658-45BA-9402-C8818275686F}" sibTransId="{3EC0CF3B-9AFE-4615-884D-D4B525819D72}"/>
    <dgm:cxn modelId="{A5D77452-E52B-4578-8A1A-841D463D46D6}" type="presOf" srcId="{3FBD9CEF-61E0-4B09-9F44-D520C167501E}" destId="{4FCCA3C0-2AE2-413B-9D4D-23B53F73196F}" srcOrd="0" destOrd="0" presId="urn:microsoft.com/office/officeart/2005/8/layout/hList1"/>
    <dgm:cxn modelId="{92467679-45D9-46CA-AA3D-6A2094539F70}" srcId="{3FBD9CEF-61E0-4B09-9F44-D520C167501E}" destId="{DCAFE36B-7A28-4B03-AFA8-7308485DD932}" srcOrd="3" destOrd="0" parTransId="{D35E631F-BC26-4E58-A3AE-FF9FDAB3A049}" sibTransId="{10BACE85-1278-4A16-A9EB-3695B8106DAB}"/>
    <dgm:cxn modelId="{4CCEC359-5E07-4349-A480-93AB3B738385}" srcId="{3FBD9CEF-61E0-4B09-9F44-D520C167501E}" destId="{E20A0928-BC61-4EDA-8B9C-9712E1C8E91B}" srcOrd="2" destOrd="0" parTransId="{4947CD5C-DD6A-4A07-B959-5BCFF51B117A}" sibTransId="{0DDCCDDF-9ED6-48B0-A882-9CCF22DC07D9}"/>
    <dgm:cxn modelId="{92555084-90D9-4E72-8D9B-C4F489411657}" type="presOf" srcId="{B0F2F2B2-5446-4FDC-85DC-2D0584FCBF8A}" destId="{CB84B28C-CA14-4A5E-B709-BC0509EE31FC}" srcOrd="0" destOrd="0" presId="urn:microsoft.com/office/officeart/2005/8/layout/hList1"/>
    <dgm:cxn modelId="{8F65BFA0-BD86-48E6-8436-595B468B5D84}" type="presOf" srcId="{DF515FC1-D09E-4A40-8E0A-AFC827AB76EA}" destId="{4ECB0D62-22D4-42CF-8533-AA2F6D6C4A78}" srcOrd="0" destOrd="0" presId="urn:microsoft.com/office/officeart/2005/8/layout/hList1"/>
    <dgm:cxn modelId="{861515BF-8ACB-4FB9-BD01-9DA3ECCF0FF0}" srcId="{3FBD9CEF-61E0-4B09-9F44-D520C167501E}" destId="{6020B51E-A7B7-4B5E-90FB-6A16F2CADC90}" srcOrd="4" destOrd="0" parTransId="{7074D6C7-7A19-4F52-9D15-CD8DF585E11E}" sibTransId="{2F19EFAA-FACB-4424-B736-6F5A8079F4BE}"/>
    <dgm:cxn modelId="{2EB1E3C0-2E1C-4E87-ADC8-35F3F066E188}" srcId="{DF515FC1-D09E-4A40-8E0A-AFC827AB76EA}" destId="{3FBD9CEF-61E0-4B09-9F44-D520C167501E}" srcOrd="0" destOrd="0" parTransId="{635E355F-2474-4C43-8CBF-DA9A5F013490}" sibTransId="{536A0C26-79B0-4256-9565-C89236250179}"/>
    <dgm:cxn modelId="{16ABFAE6-F693-4A99-8AA7-8F3EA545B66F}" srcId="{3FBD9CEF-61E0-4B09-9F44-D520C167501E}" destId="{B0F2F2B2-5446-4FDC-85DC-2D0584FCBF8A}" srcOrd="0" destOrd="0" parTransId="{9ED91CFC-C99B-4C6A-8AD1-284D311591F4}" sibTransId="{3A24072C-5B9C-42F5-A64A-99FC6DC8E6A1}"/>
    <dgm:cxn modelId="{EE296EF7-69DA-4EE2-B748-98FF3A864443}" type="presOf" srcId="{DCAFE36B-7A28-4B03-AFA8-7308485DD932}" destId="{CB84B28C-CA14-4A5E-B709-BC0509EE31FC}" srcOrd="0" destOrd="3" presId="urn:microsoft.com/office/officeart/2005/8/layout/hList1"/>
    <dgm:cxn modelId="{2E6F0A48-3740-4E8F-8E6C-131204D1429E}" type="presParOf" srcId="{4ECB0D62-22D4-42CF-8533-AA2F6D6C4A78}" destId="{46EF0159-FA83-4B16-9D96-9477BF327A45}" srcOrd="0" destOrd="0" presId="urn:microsoft.com/office/officeart/2005/8/layout/hList1"/>
    <dgm:cxn modelId="{1EDF6CC8-436A-4E4D-8D74-E5761728BB3E}" type="presParOf" srcId="{46EF0159-FA83-4B16-9D96-9477BF327A45}" destId="{4FCCA3C0-2AE2-413B-9D4D-23B53F73196F}" srcOrd="0" destOrd="0" presId="urn:microsoft.com/office/officeart/2005/8/layout/hList1"/>
    <dgm:cxn modelId="{5B4086D0-8632-4CB8-8E12-E53C48BCA6E6}" type="presParOf" srcId="{46EF0159-FA83-4B16-9D96-9477BF327A45}" destId="{CB84B28C-CA14-4A5E-B709-BC0509EE31F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369FAD-A356-4AA9-938A-D0E96DBF766F}" type="doc">
      <dgm:prSet loTypeId="urn:microsoft.com/office/officeart/2005/8/layout/hList1" loCatId="list" qsTypeId="urn:microsoft.com/office/officeart/2005/8/quickstyle/simple1" qsCatId="simple" csTypeId="urn:microsoft.com/office/officeart/2005/8/colors/colorful4" csCatId="colorful"/>
      <dgm:spPr/>
      <dgm:t>
        <a:bodyPr/>
        <a:lstStyle/>
        <a:p>
          <a:endParaRPr lang="en-US"/>
        </a:p>
      </dgm:t>
    </dgm:pt>
    <dgm:pt modelId="{407FEC9F-DC3A-4680-B17A-B4E590AF282D}">
      <dgm:prSet/>
      <dgm:spPr/>
      <dgm:t>
        <a:bodyPr/>
        <a:lstStyle/>
        <a:p>
          <a:r>
            <a:rPr lang="en-GB" b="1" i="0"/>
            <a:t>Scope of Guest Services and Facilities </a:t>
          </a:r>
          <a:endParaRPr lang="en-US"/>
        </a:p>
      </dgm:t>
    </dgm:pt>
    <dgm:pt modelId="{433B4606-9559-4BF0-811F-727CF7150611}" type="parTrans" cxnId="{E9E86084-CFF0-40CF-B461-E65A51838DFE}">
      <dgm:prSet/>
      <dgm:spPr/>
      <dgm:t>
        <a:bodyPr/>
        <a:lstStyle/>
        <a:p>
          <a:endParaRPr lang="en-US"/>
        </a:p>
      </dgm:t>
    </dgm:pt>
    <dgm:pt modelId="{C152628A-9CA5-47C6-AA7B-604A4F83A684}" type="sibTrans" cxnId="{E9E86084-CFF0-40CF-B461-E65A51838DFE}">
      <dgm:prSet/>
      <dgm:spPr/>
      <dgm:t>
        <a:bodyPr/>
        <a:lstStyle/>
        <a:p>
          <a:endParaRPr lang="en-US"/>
        </a:p>
      </dgm:t>
    </dgm:pt>
    <dgm:pt modelId="{8DF70D03-EE33-48FD-8E82-C5222F348ADA}">
      <dgm:prSet/>
      <dgm:spPr/>
      <dgm:t>
        <a:bodyPr/>
        <a:lstStyle/>
        <a:p>
          <a:r>
            <a:rPr lang="en-GB" b="0" i="0"/>
            <a:t>The goal of JW Marriott's amenities and services is to meet the varying needs of its guests without compromising the high standards set by the brand as a whole. </a:t>
          </a:r>
          <a:endParaRPr lang="en-US"/>
        </a:p>
      </dgm:t>
    </dgm:pt>
    <dgm:pt modelId="{2B1BB29F-88D8-4576-9B98-B76BDF8FAC79}" type="parTrans" cxnId="{DBF12CD9-80B6-4524-9FAB-346850C185C1}">
      <dgm:prSet/>
      <dgm:spPr/>
      <dgm:t>
        <a:bodyPr/>
        <a:lstStyle/>
        <a:p>
          <a:endParaRPr lang="en-US"/>
        </a:p>
      </dgm:t>
    </dgm:pt>
    <dgm:pt modelId="{22ABCF6B-40EC-438D-B9A9-2D728373D9A1}" type="sibTrans" cxnId="{DBF12CD9-80B6-4524-9FAB-346850C185C1}">
      <dgm:prSet/>
      <dgm:spPr/>
      <dgm:t>
        <a:bodyPr/>
        <a:lstStyle/>
        <a:p>
          <a:endParaRPr lang="en-US"/>
        </a:p>
      </dgm:t>
    </dgm:pt>
    <dgm:pt modelId="{EB28C8F7-775A-444F-9B52-F13DDC37E022}">
      <dgm:prSet/>
      <dgm:spPr/>
      <dgm:t>
        <a:bodyPr/>
        <a:lstStyle/>
        <a:p>
          <a:r>
            <a:rPr lang="en-GB" b="0" i="0"/>
            <a:t>The opulent rooms of JW Marriott are known for their many convenient features. </a:t>
          </a:r>
          <a:endParaRPr lang="en-US"/>
        </a:p>
      </dgm:t>
    </dgm:pt>
    <dgm:pt modelId="{D9C70F91-7D1F-4E35-B432-C87AA0C0DE19}" type="parTrans" cxnId="{585943CF-7959-4FEE-9CE0-05475B0EEBAA}">
      <dgm:prSet/>
      <dgm:spPr/>
      <dgm:t>
        <a:bodyPr/>
        <a:lstStyle/>
        <a:p>
          <a:endParaRPr lang="en-US"/>
        </a:p>
      </dgm:t>
    </dgm:pt>
    <dgm:pt modelId="{528F4E58-378D-4ED1-946C-E603687A4754}" type="sibTrans" cxnId="{585943CF-7959-4FEE-9CE0-05475B0EEBAA}">
      <dgm:prSet/>
      <dgm:spPr/>
      <dgm:t>
        <a:bodyPr/>
        <a:lstStyle/>
        <a:p>
          <a:endParaRPr lang="en-US"/>
        </a:p>
      </dgm:t>
    </dgm:pt>
    <dgm:pt modelId="{356161EE-8DC4-466A-944A-BA59BF443DD2}">
      <dgm:prSet/>
      <dgm:spPr/>
      <dgm:t>
        <a:bodyPr/>
        <a:lstStyle/>
        <a:p>
          <a:r>
            <a:rPr lang="en-GB" b="0" i="0"/>
            <a:t>Recreational opportunities and a selection of spa treatments are also available to visitors. </a:t>
          </a:r>
          <a:endParaRPr lang="en-US"/>
        </a:p>
      </dgm:t>
    </dgm:pt>
    <dgm:pt modelId="{AB9636EA-6FBA-4AAF-A8B4-76B05F86AFB1}" type="parTrans" cxnId="{8D54F6F3-FD37-4343-8DE6-B3CD028FA3A6}">
      <dgm:prSet/>
      <dgm:spPr/>
      <dgm:t>
        <a:bodyPr/>
        <a:lstStyle/>
        <a:p>
          <a:endParaRPr lang="en-US"/>
        </a:p>
      </dgm:t>
    </dgm:pt>
    <dgm:pt modelId="{DC71777D-0ABA-4A0B-8548-ADD7046EBE1F}" type="sibTrans" cxnId="{8D54F6F3-FD37-4343-8DE6-B3CD028FA3A6}">
      <dgm:prSet/>
      <dgm:spPr/>
      <dgm:t>
        <a:bodyPr/>
        <a:lstStyle/>
        <a:p>
          <a:endParaRPr lang="en-US"/>
        </a:p>
      </dgm:t>
    </dgm:pt>
    <dgm:pt modelId="{FABD3572-D8A1-45E0-97DD-8D80889D213E}">
      <dgm:prSet/>
      <dgm:spPr/>
      <dgm:t>
        <a:bodyPr/>
        <a:lstStyle/>
        <a:p>
          <a:r>
            <a:rPr lang="en-GB" b="0" i="0"/>
            <a:t>JW Marriott is a worldwide brand with a diverse range of hotels in different styles and locations across the world (Marriott International, n.d.)</a:t>
          </a:r>
          <a:r>
            <a:rPr lang="en-US" b="0" i="0"/>
            <a:t>. </a:t>
          </a:r>
          <a:endParaRPr lang="en-US"/>
        </a:p>
      </dgm:t>
    </dgm:pt>
    <dgm:pt modelId="{050E8E0B-622F-49BF-A2D4-33E8F44E9C8B}" type="parTrans" cxnId="{50B423AF-D542-4F3E-864B-FD0E2DDC7E6D}">
      <dgm:prSet/>
      <dgm:spPr/>
      <dgm:t>
        <a:bodyPr/>
        <a:lstStyle/>
        <a:p>
          <a:endParaRPr lang="en-US"/>
        </a:p>
      </dgm:t>
    </dgm:pt>
    <dgm:pt modelId="{1B4EFEF8-9CAE-463C-BC50-B1F523CA7A8B}" type="sibTrans" cxnId="{50B423AF-D542-4F3E-864B-FD0E2DDC7E6D}">
      <dgm:prSet/>
      <dgm:spPr/>
      <dgm:t>
        <a:bodyPr/>
        <a:lstStyle/>
        <a:p>
          <a:endParaRPr lang="en-US"/>
        </a:p>
      </dgm:t>
    </dgm:pt>
    <dgm:pt modelId="{62A00FAD-9BE0-4D03-9F5E-3A76E289C14E}">
      <dgm:prSet/>
      <dgm:spPr/>
      <dgm:t>
        <a:bodyPr/>
        <a:lstStyle/>
        <a:p>
          <a:r>
            <a:rPr lang="en-US" b="0" i="0"/>
            <a:t>Resorts in desirable settings attract travellers looking for active pursuits by providing amenities, including guided tours, golfing, and water sports. </a:t>
          </a:r>
          <a:endParaRPr lang="en-US"/>
        </a:p>
      </dgm:t>
    </dgm:pt>
    <dgm:pt modelId="{9EF0C9C3-AD21-4638-936F-B59E88FE79F7}" type="parTrans" cxnId="{09D23660-1C53-4341-ADEF-9A1B9CC3060D}">
      <dgm:prSet/>
      <dgm:spPr/>
      <dgm:t>
        <a:bodyPr/>
        <a:lstStyle/>
        <a:p>
          <a:endParaRPr lang="en-US"/>
        </a:p>
      </dgm:t>
    </dgm:pt>
    <dgm:pt modelId="{AD72E8CF-B8E3-417A-AE62-4EF54D801D27}" type="sibTrans" cxnId="{09D23660-1C53-4341-ADEF-9A1B9CC3060D}">
      <dgm:prSet/>
      <dgm:spPr/>
      <dgm:t>
        <a:bodyPr/>
        <a:lstStyle/>
        <a:p>
          <a:endParaRPr lang="en-US"/>
        </a:p>
      </dgm:t>
    </dgm:pt>
    <dgm:pt modelId="{CA075DC6-B2FB-479B-9F55-F1BBF3C5F4D7}">
      <dgm:prSet/>
      <dgm:spPr/>
      <dgm:t>
        <a:bodyPr/>
        <a:lstStyle/>
        <a:p>
          <a:r>
            <a:rPr lang="en-US" b="0" i="0"/>
            <a:t>JW Marriott hotels in significant cities focus on providing services that appeal to business travellers.</a:t>
          </a:r>
          <a:endParaRPr lang="en-US"/>
        </a:p>
      </dgm:t>
    </dgm:pt>
    <dgm:pt modelId="{7A53F9E6-2911-43D2-ABAE-B4137E943A65}" type="parTrans" cxnId="{D194DFDF-FC2B-47F7-8843-A4D26AA42ECA}">
      <dgm:prSet/>
      <dgm:spPr/>
      <dgm:t>
        <a:bodyPr/>
        <a:lstStyle/>
        <a:p>
          <a:endParaRPr lang="en-US"/>
        </a:p>
      </dgm:t>
    </dgm:pt>
    <dgm:pt modelId="{0A193DBB-F19E-45C1-9BD2-D76CAC4E394A}" type="sibTrans" cxnId="{D194DFDF-FC2B-47F7-8843-A4D26AA42ECA}">
      <dgm:prSet/>
      <dgm:spPr/>
      <dgm:t>
        <a:bodyPr/>
        <a:lstStyle/>
        <a:p>
          <a:endParaRPr lang="en-US"/>
        </a:p>
      </dgm:t>
    </dgm:pt>
    <dgm:pt modelId="{0ACF8427-AA12-4C22-B7D8-DDC3C74BA225}" type="pres">
      <dgm:prSet presAssocID="{1A369FAD-A356-4AA9-938A-D0E96DBF766F}" presName="Name0" presStyleCnt="0">
        <dgm:presLayoutVars>
          <dgm:dir/>
          <dgm:animLvl val="lvl"/>
          <dgm:resizeHandles val="exact"/>
        </dgm:presLayoutVars>
      </dgm:prSet>
      <dgm:spPr/>
    </dgm:pt>
    <dgm:pt modelId="{534B6A02-04C3-4424-8C57-78920932CA74}" type="pres">
      <dgm:prSet presAssocID="{407FEC9F-DC3A-4680-B17A-B4E590AF282D}" presName="composite" presStyleCnt="0"/>
      <dgm:spPr/>
    </dgm:pt>
    <dgm:pt modelId="{D3442B87-FCF2-443C-9F5D-A960BCB883A9}" type="pres">
      <dgm:prSet presAssocID="{407FEC9F-DC3A-4680-B17A-B4E590AF282D}" presName="parTx" presStyleLbl="alignNode1" presStyleIdx="0" presStyleCnt="1">
        <dgm:presLayoutVars>
          <dgm:chMax val="0"/>
          <dgm:chPref val="0"/>
          <dgm:bulletEnabled val="1"/>
        </dgm:presLayoutVars>
      </dgm:prSet>
      <dgm:spPr/>
    </dgm:pt>
    <dgm:pt modelId="{D4664116-7E5D-4B38-B752-D49703D495EC}" type="pres">
      <dgm:prSet presAssocID="{407FEC9F-DC3A-4680-B17A-B4E590AF282D}" presName="desTx" presStyleLbl="alignAccFollowNode1" presStyleIdx="0" presStyleCnt="1">
        <dgm:presLayoutVars>
          <dgm:bulletEnabled val="1"/>
        </dgm:presLayoutVars>
      </dgm:prSet>
      <dgm:spPr/>
    </dgm:pt>
  </dgm:ptLst>
  <dgm:cxnLst>
    <dgm:cxn modelId="{DF776A0C-CC93-45F3-B497-558084922B24}" type="presOf" srcId="{CA075DC6-B2FB-479B-9F55-F1BBF3C5F4D7}" destId="{D4664116-7E5D-4B38-B752-D49703D495EC}" srcOrd="0" destOrd="5" presId="urn:microsoft.com/office/officeart/2005/8/layout/hList1"/>
    <dgm:cxn modelId="{767D7030-DE9F-4A21-B783-F129E2AA3028}" type="presOf" srcId="{8DF70D03-EE33-48FD-8E82-C5222F348ADA}" destId="{D4664116-7E5D-4B38-B752-D49703D495EC}" srcOrd="0" destOrd="0" presId="urn:microsoft.com/office/officeart/2005/8/layout/hList1"/>
    <dgm:cxn modelId="{5D881D36-42E7-41DD-B010-F45880E9A5C2}" type="presOf" srcId="{356161EE-8DC4-466A-944A-BA59BF443DD2}" destId="{D4664116-7E5D-4B38-B752-D49703D495EC}" srcOrd="0" destOrd="2" presId="urn:microsoft.com/office/officeart/2005/8/layout/hList1"/>
    <dgm:cxn modelId="{09D23660-1C53-4341-ADEF-9A1B9CC3060D}" srcId="{407FEC9F-DC3A-4680-B17A-B4E590AF282D}" destId="{62A00FAD-9BE0-4D03-9F5E-3A76E289C14E}" srcOrd="4" destOrd="0" parTransId="{9EF0C9C3-AD21-4638-936F-B59E88FE79F7}" sibTransId="{AD72E8CF-B8E3-417A-AE62-4EF54D801D27}"/>
    <dgm:cxn modelId="{2E1BC844-9BA5-4339-90EE-1CA57218DBBD}" type="presOf" srcId="{62A00FAD-9BE0-4D03-9F5E-3A76E289C14E}" destId="{D4664116-7E5D-4B38-B752-D49703D495EC}" srcOrd="0" destOrd="4" presId="urn:microsoft.com/office/officeart/2005/8/layout/hList1"/>
    <dgm:cxn modelId="{F6D75872-8206-4AD6-9C45-B8A2D35D05E7}" type="presOf" srcId="{EB28C8F7-775A-444F-9B52-F13DDC37E022}" destId="{D4664116-7E5D-4B38-B752-D49703D495EC}" srcOrd="0" destOrd="1" presId="urn:microsoft.com/office/officeart/2005/8/layout/hList1"/>
    <dgm:cxn modelId="{1A662353-A0D6-46AF-AACC-9D4BB4222C6D}" type="presOf" srcId="{407FEC9F-DC3A-4680-B17A-B4E590AF282D}" destId="{D3442B87-FCF2-443C-9F5D-A960BCB883A9}" srcOrd="0" destOrd="0" presId="urn:microsoft.com/office/officeart/2005/8/layout/hList1"/>
    <dgm:cxn modelId="{9AB58576-4459-4772-B95F-8CA9B0DB8323}" type="presOf" srcId="{FABD3572-D8A1-45E0-97DD-8D80889D213E}" destId="{D4664116-7E5D-4B38-B752-D49703D495EC}" srcOrd="0" destOrd="3" presId="urn:microsoft.com/office/officeart/2005/8/layout/hList1"/>
    <dgm:cxn modelId="{E9E86084-CFF0-40CF-B461-E65A51838DFE}" srcId="{1A369FAD-A356-4AA9-938A-D0E96DBF766F}" destId="{407FEC9F-DC3A-4680-B17A-B4E590AF282D}" srcOrd="0" destOrd="0" parTransId="{433B4606-9559-4BF0-811F-727CF7150611}" sibTransId="{C152628A-9CA5-47C6-AA7B-604A4F83A684}"/>
    <dgm:cxn modelId="{5D98E493-E35A-4EA8-B7FE-43C82330A39B}" type="presOf" srcId="{1A369FAD-A356-4AA9-938A-D0E96DBF766F}" destId="{0ACF8427-AA12-4C22-B7D8-DDC3C74BA225}" srcOrd="0" destOrd="0" presId="urn:microsoft.com/office/officeart/2005/8/layout/hList1"/>
    <dgm:cxn modelId="{50B423AF-D542-4F3E-864B-FD0E2DDC7E6D}" srcId="{407FEC9F-DC3A-4680-B17A-B4E590AF282D}" destId="{FABD3572-D8A1-45E0-97DD-8D80889D213E}" srcOrd="3" destOrd="0" parTransId="{050E8E0B-622F-49BF-A2D4-33E8F44E9C8B}" sibTransId="{1B4EFEF8-9CAE-463C-BC50-B1F523CA7A8B}"/>
    <dgm:cxn modelId="{585943CF-7959-4FEE-9CE0-05475B0EEBAA}" srcId="{407FEC9F-DC3A-4680-B17A-B4E590AF282D}" destId="{EB28C8F7-775A-444F-9B52-F13DDC37E022}" srcOrd="1" destOrd="0" parTransId="{D9C70F91-7D1F-4E35-B432-C87AA0C0DE19}" sibTransId="{528F4E58-378D-4ED1-946C-E603687A4754}"/>
    <dgm:cxn modelId="{DBF12CD9-80B6-4524-9FAB-346850C185C1}" srcId="{407FEC9F-DC3A-4680-B17A-B4E590AF282D}" destId="{8DF70D03-EE33-48FD-8E82-C5222F348ADA}" srcOrd="0" destOrd="0" parTransId="{2B1BB29F-88D8-4576-9B98-B76BDF8FAC79}" sibTransId="{22ABCF6B-40EC-438D-B9A9-2D728373D9A1}"/>
    <dgm:cxn modelId="{D194DFDF-FC2B-47F7-8843-A4D26AA42ECA}" srcId="{407FEC9F-DC3A-4680-B17A-B4E590AF282D}" destId="{CA075DC6-B2FB-479B-9F55-F1BBF3C5F4D7}" srcOrd="5" destOrd="0" parTransId="{7A53F9E6-2911-43D2-ABAE-B4137E943A65}" sibTransId="{0A193DBB-F19E-45C1-9BD2-D76CAC4E394A}"/>
    <dgm:cxn modelId="{8D54F6F3-FD37-4343-8DE6-B3CD028FA3A6}" srcId="{407FEC9F-DC3A-4680-B17A-B4E590AF282D}" destId="{356161EE-8DC4-466A-944A-BA59BF443DD2}" srcOrd="2" destOrd="0" parTransId="{AB9636EA-6FBA-4AAF-A8B4-76B05F86AFB1}" sibTransId="{DC71777D-0ABA-4A0B-8548-ADD7046EBE1F}"/>
    <dgm:cxn modelId="{93B4D406-DA99-492D-9C39-1BD334A4ABB6}" type="presParOf" srcId="{0ACF8427-AA12-4C22-B7D8-DDC3C74BA225}" destId="{534B6A02-04C3-4424-8C57-78920932CA74}" srcOrd="0" destOrd="0" presId="urn:microsoft.com/office/officeart/2005/8/layout/hList1"/>
    <dgm:cxn modelId="{354CBF43-D813-4F9D-A0DC-756ABCB7BFFC}" type="presParOf" srcId="{534B6A02-04C3-4424-8C57-78920932CA74}" destId="{D3442B87-FCF2-443C-9F5D-A960BCB883A9}" srcOrd="0" destOrd="0" presId="urn:microsoft.com/office/officeart/2005/8/layout/hList1"/>
    <dgm:cxn modelId="{EA95BD78-2B22-41AE-8725-3FD8BE37614B}" type="presParOf" srcId="{534B6A02-04C3-4424-8C57-78920932CA74}" destId="{D4664116-7E5D-4B38-B752-D49703D495E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A948E0A-5DA9-4DE8-A31E-35F35930A02C}" type="doc">
      <dgm:prSet loTypeId="urn:microsoft.com/office/officeart/2005/8/layout/hList1" loCatId="list" qsTypeId="urn:microsoft.com/office/officeart/2005/8/quickstyle/simple1" qsCatId="simple" csTypeId="urn:microsoft.com/office/officeart/2005/8/colors/colorful1" csCatId="colorful"/>
      <dgm:spPr/>
      <dgm:t>
        <a:bodyPr/>
        <a:lstStyle/>
        <a:p>
          <a:endParaRPr lang="en-US"/>
        </a:p>
      </dgm:t>
    </dgm:pt>
    <dgm:pt modelId="{E6FD0896-AEF5-4751-8633-25E3F39D474D}">
      <dgm:prSet/>
      <dgm:spPr/>
      <dgm:t>
        <a:bodyPr/>
        <a:lstStyle/>
        <a:p>
          <a:r>
            <a:rPr lang="en-GB" b="1" i="0"/>
            <a:t>Role of Guest Services and Facilities</a:t>
          </a:r>
          <a:endParaRPr lang="en-US"/>
        </a:p>
      </dgm:t>
    </dgm:pt>
    <dgm:pt modelId="{A3D8C86A-8AD3-45C7-8841-00107C104A28}" type="parTrans" cxnId="{65BD9EF9-B3C9-41A2-86F8-732B97BCF029}">
      <dgm:prSet/>
      <dgm:spPr/>
      <dgm:t>
        <a:bodyPr/>
        <a:lstStyle/>
        <a:p>
          <a:endParaRPr lang="en-US"/>
        </a:p>
      </dgm:t>
    </dgm:pt>
    <dgm:pt modelId="{FE3E8287-7EC6-489C-8BAC-40D5C3D31D60}" type="sibTrans" cxnId="{65BD9EF9-B3C9-41A2-86F8-732B97BCF029}">
      <dgm:prSet/>
      <dgm:spPr/>
      <dgm:t>
        <a:bodyPr/>
        <a:lstStyle/>
        <a:p>
          <a:endParaRPr lang="en-US"/>
        </a:p>
      </dgm:t>
    </dgm:pt>
    <dgm:pt modelId="{D280A5D3-BAEF-43FB-BA57-225B4AC0BF2C}">
      <dgm:prSet/>
      <dgm:spPr/>
      <dgm:t>
        <a:bodyPr/>
        <a:lstStyle/>
        <a:p>
          <a:r>
            <a:rPr lang="en-GB" b="0" i="0"/>
            <a:t>The hotel's amenities and guest services exist primarily to provide a stay that goes above and beyond the expectations of its visitors. </a:t>
          </a:r>
          <a:endParaRPr lang="en-US"/>
        </a:p>
      </dgm:t>
    </dgm:pt>
    <dgm:pt modelId="{56D9B44F-1AA4-4375-BFEA-2002BBD1A094}" type="parTrans" cxnId="{03EFA221-A0BC-4882-B44E-35D5982227D8}">
      <dgm:prSet/>
      <dgm:spPr/>
      <dgm:t>
        <a:bodyPr/>
        <a:lstStyle/>
        <a:p>
          <a:endParaRPr lang="en-US"/>
        </a:p>
      </dgm:t>
    </dgm:pt>
    <dgm:pt modelId="{5ED1F088-0204-4F76-8434-1579C376FE29}" type="sibTrans" cxnId="{03EFA221-A0BC-4882-B44E-35D5982227D8}">
      <dgm:prSet/>
      <dgm:spPr/>
      <dgm:t>
        <a:bodyPr/>
        <a:lstStyle/>
        <a:p>
          <a:endParaRPr lang="en-US"/>
        </a:p>
      </dgm:t>
    </dgm:pt>
    <dgm:pt modelId="{E246ED79-E3D4-40CF-B49E-3E297C4E9CD7}">
      <dgm:prSet/>
      <dgm:spPr/>
      <dgm:t>
        <a:bodyPr/>
        <a:lstStyle/>
        <a:p>
          <a:r>
            <a:rPr lang="en-GB" b="0" i="0"/>
            <a:t>The comfort and satisfaction of the guests are paramount; every detail has been carefully examined. </a:t>
          </a:r>
          <a:endParaRPr lang="en-US"/>
        </a:p>
      </dgm:t>
    </dgm:pt>
    <dgm:pt modelId="{6C8FBA89-0851-4B0E-87CF-4506D29CF841}" type="parTrans" cxnId="{0F6C59A9-7DB4-4EFC-94CE-5532CA648B95}">
      <dgm:prSet/>
      <dgm:spPr/>
      <dgm:t>
        <a:bodyPr/>
        <a:lstStyle/>
        <a:p>
          <a:endParaRPr lang="en-US"/>
        </a:p>
      </dgm:t>
    </dgm:pt>
    <dgm:pt modelId="{D8B3F33D-150F-49AA-AAC5-84D24735B5FC}" type="sibTrans" cxnId="{0F6C59A9-7DB4-4EFC-94CE-5532CA648B95}">
      <dgm:prSet/>
      <dgm:spPr/>
      <dgm:t>
        <a:bodyPr/>
        <a:lstStyle/>
        <a:p>
          <a:endParaRPr lang="en-US"/>
        </a:p>
      </dgm:t>
    </dgm:pt>
    <dgm:pt modelId="{16D8AC12-A12A-42C1-ADA2-53931805C9E1}">
      <dgm:prSet/>
      <dgm:spPr/>
      <dgm:t>
        <a:bodyPr/>
        <a:lstStyle/>
        <a:p>
          <a:r>
            <a:rPr lang="en-GB" b="0" i="0"/>
            <a:t>These services are crucial for attracting and keeping consumers because they provide them with a memorable experience (Marriott, 2018)</a:t>
          </a:r>
          <a:r>
            <a:rPr lang="en-US" b="0" i="0"/>
            <a:t>. </a:t>
          </a:r>
          <a:endParaRPr lang="en-US"/>
        </a:p>
      </dgm:t>
    </dgm:pt>
    <dgm:pt modelId="{30E4FB2D-37C4-4DEE-8CE0-535D1B8E95B2}" type="parTrans" cxnId="{C8B1C0A2-09DA-4B85-A7BE-31184CA90E64}">
      <dgm:prSet/>
      <dgm:spPr/>
      <dgm:t>
        <a:bodyPr/>
        <a:lstStyle/>
        <a:p>
          <a:endParaRPr lang="en-US"/>
        </a:p>
      </dgm:t>
    </dgm:pt>
    <dgm:pt modelId="{E8881983-A5FB-47A7-9FFE-CD95D88B1B5B}" type="sibTrans" cxnId="{C8B1C0A2-09DA-4B85-A7BE-31184CA90E64}">
      <dgm:prSet/>
      <dgm:spPr/>
      <dgm:t>
        <a:bodyPr/>
        <a:lstStyle/>
        <a:p>
          <a:endParaRPr lang="en-US"/>
        </a:p>
      </dgm:t>
    </dgm:pt>
    <dgm:pt modelId="{9CAF6F0E-7393-4115-973A-6332A3E86874}">
      <dgm:prSet/>
      <dgm:spPr/>
      <dgm:t>
        <a:bodyPr/>
        <a:lstStyle/>
        <a:p>
          <a:r>
            <a:rPr lang="en-US" b="0" i="0"/>
            <a:t>The picture is complete with fast, flawless service and plenty of comfort. </a:t>
          </a:r>
          <a:endParaRPr lang="en-US"/>
        </a:p>
      </dgm:t>
    </dgm:pt>
    <dgm:pt modelId="{D755A1CE-B0E7-4302-990D-3718753DE0B4}" type="parTrans" cxnId="{C734F77A-930A-4EDE-85A0-6439588C268C}">
      <dgm:prSet/>
      <dgm:spPr/>
      <dgm:t>
        <a:bodyPr/>
        <a:lstStyle/>
        <a:p>
          <a:endParaRPr lang="en-US"/>
        </a:p>
      </dgm:t>
    </dgm:pt>
    <dgm:pt modelId="{22AAD3ED-442C-4C07-83F8-BAAF0140F5DF}" type="sibTrans" cxnId="{C734F77A-930A-4EDE-85A0-6439588C268C}">
      <dgm:prSet/>
      <dgm:spPr/>
      <dgm:t>
        <a:bodyPr/>
        <a:lstStyle/>
        <a:p>
          <a:endParaRPr lang="en-US"/>
        </a:p>
      </dgm:t>
    </dgm:pt>
    <dgm:pt modelId="{C2E7CDB3-E61E-4606-89BD-F8F11E45ADB7}">
      <dgm:prSet/>
      <dgm:spPr/>
      <dgm:t>
        <a:bodyPr/>
        <a:lstStyle/>
        <a:p>
          <a:r>
            <a:rPr lang="en-US" b="0" i="0" dirty="0"/>
            <a:t>JW Marriott is the gold standard since it consistently delivers exceptional experiences that leave guests feeling pampered and satisfied.</a:t>
          </a:r>
          <a:endParaRPr lang="en-US" dirty="0"/>
        </a:p>
      </dgm:t>
    </dgm:pt>
    <dgm:pt modelId="{C17FBB8B-9C82-4DBE-B952-DFC0165260AF}" type="parTrans" cxnId="{C6425B15-082B-4A52-A910-73C5B11E4646}">
      <dgm:prSet/>
      <dgm:spPr/>
      <dgm:t>
        <a:bodyPr/>
        <a:lstStyle/>
        <a:p>
          <a:endParaRPr lang="en-US"/>
        </a:p>
      </dgm:t>
    </dgm:pt>
    <dgm:pt modelId="{3AEC3B11-8A42-49BB-8505-0DDCEDEB1AEA}" type="sibTrans" cxnId="{C6425B15-082B-4A52-A910-73C5B11E4646}">
      <dgm:prSet/>
      <dgm:spPr/>
      <dgm:t>
        <a:bodyPr/>
        <a:lstStyle/>
        <a:p>
          <a:endParaRPr lang="en-US"/>
        </a:p>
      </dgm:t>
    </dgm:pt>
    <dgm:pt modelId="{E52AC769-9816-447E-83D1-A21B98003B36}" type="pres">
      <dgm:prSet presAssocID="{2A948E0A-5DA9-4DE8-A31E-35F35930A02C}" presName="Name0" presStyleCnt="0">
        <dgm:presLayoutVars>
          <dgm:dir/>
          <dgm:animLvl val="lvl"/>
          <dgm:resizeHandles val="exact"/>
        </dgm:presLayoutVars>
      </dgm:prSet>
      <dgm:spPr/>
    </dgm:pt>
    <dgm:pt modelId="{95993CEB-8821-4311-BC15-B5D81129B4F6}" type="pres">
      <dgm:prSet presAssocID="{E6FD0896-AEF5-4751-8633-25E3F39D474D}" presName="composite" presStyleCnt="0"/>
      <dgm:spPr/>
    </dgm:pt>
    <dgm:pt modelId="{98B9F290-5F8E-411A-9E9B-D27C01A3B3D7}" type="pres">
      <dgm:prSet presAssocID="{E6FD0896-AEF5-4751-8633-25E3F39D474D}" presName="parTx" presStyleLbl="alignNode1" presStyleIdx="0" presStyleCnt="1">
        <dgm:presLayoutVars>
          <dgm:chMax val="0"/>
          <dgm:chPref val="0"/>
          <dgm:bulletEnabled val="1"/>
        </dgm:presLayoutVars>
      </dgm:prSet>
      <dgm:spPr/>
    </dgm:pt>
    <dgm:pt modelId="{3AE684C4-44BA-4045-AFD6-7902921B2E9E}" type="pres">
      <dgm:prSet presAssocID="{E6FD0896-AEF5-4751-8633-25E3F39D474D}" presName="desTx" presStyleLbl="alignAccFollowNode1" presStyleIdx="0" presStyleCnt="1">
        <dgm:presLayoutVars>
          <dgm:bulletEnabled val="1"/>
        </dgm:presLayoutVars>
      </dgm:prSet>
      <dgm:spPr/>
    </dgm:pt>
  </dgm:ptLst>
  <dgm:cxnLst>
    <dgm:cxn modelId="{C6425B15-082B-4A52-A910-73C5B11E4646}" srcId="{E6FD0896-AEF5-4751-8633-25E3F39D474D}" destId="{C2E7CDB3-E61E-4606-89BD-F8F11E45ADB7}" srcOrd="4" destOrd="0" parTransId="{C17FBB8B-9C82-4DBE-B952-DFC0165260AF}" sibTransId="{3AEC3B11-8A42-49BB-8505-0DDCEDEB1AEA}"/>
    <dgm:cxn modelId="{5A1E481D-8583-4F18-9A95-5102A37DA194}" type="presOf" srcId="{2A948E0A-5DA9-4DE8-A31E-35F35930A02C}" destId="{E52AC769-9816-447E-83D1-A21B98003B36}" srcOrd="0" destOrd="0" presId="urn:microsoft.com/office/officeart/2005/8/layout/hList1"/>
    <dgm:cxn modelId="{03EFA221-A0BC-4882-B44E-35D5982227D8}" srcId="{E6FD0896-AEF5-4751-8633-25E3F39D474D}" destId="{D280A5D3-BAEF-43FB-BA57-225B4AC0BF2C}" srcOrd="0" destOrd="0" parTransId="{56D9B44F-1AA4-4375-BFEA-2002BBD1A094}" sibTransId="{5ED1F088-0204-4F76-8434-1579C376FE29}"/>
    <dgm:cxn modelId="{098CDF3E-F700-4F90-88C2-B45DCB0FED93}" type="presOf" srcId="{16D8AC12-A12A-42C1-ADA2-53931805C9E1}" destId="{3AE684C4-44BA-4045-AFD6-7902921B2E9E}" srcOrd="0" destOrd="2" presId="urn:microsoft.com/office/officeart/2005/8/layout/hList1"/>
    <dgm:cxn modelId="{1F490C48-7792-4FBD-8D55-2AA0B7BAD538}" type="presOf" srcId="{E6FD0896-AEF5-4751-8633-25E3F39D474D}" destId="{98B9F290-5F8E-411A-9E9B-D27C01A3B3D7}" srcOrd="0" destOrd="0" presId="urn:microsoft.com/office/officeart/2005/8/layout/hList1"/>
    <dgm:cxn modelId="{C734F77A-930A-4EDE-85A0-6439588C268C}" srcId="{E6FD0896-AEF5-4751-8633-25E3F39D474D}" destId="{9CAF6F0E-7393-4115-973A-6332A3E86874}" srcOrd="3" destOrd="0" parTransId="{D755A1CE-B0E7-4302-990D-3718753DE0B4}" sibTransId="{22AAD3ED-442C-4C07-83F8-BAAF0140F5DF}"/>
    <dgm:cxn modelId="{E470587C-C49E-4D22-A410-E22B0DE7B61D}" type="presOf" srcId="{9CAF6F0E-7393-4115-973A-6332A3E86874}" destId="{3AE684C4-44BA-4045-AFD6-7902921B2E9E}" srcOrd="0" destOrd="3" presId="urn:microsoft.com/office/officeart/2005/8/layout/hList1"/>
    <dgm:cxn modelId="{79EFDA7D-00EA-403B-BE4A-6CC9AEC1E631}" type="presOf" srcId="{E246ED79-E3D4-40CF-B49E-3E297C4E9CD7}" destId="{3AE684C4-44BA-4045-AFD6-7902921B2E9E}" srcOrd="0" destOrd="1" presId="urn:microsoft.com/office/officeart/2005/8/layout/hList1"/>
    <dgm:cxn modelId="{57C19C96-E14B-4484-B216-C5CE23F3F095}" type="presOf" srcId="{D280A5D3-BAEF-43FB-BA57-225B4AC0BF2C}" destId="{3AE684C4-44BA-4045-AFD6-7902921B2E9E}" srcOrd="0" destOrd="0" presId="urn:microsoft.com/office/officeart/2005/8/layout/hList1"/>
    <dgm:cxn modelId="{C8B1C0A2-09DA-4B85-A7BE-31184CA90E64}" srcId="{E6FD0896-AEF5-4751-8633-25E3F39D474D}" destId="{16D8AC12-A12A-42C1-ADA2-53931805C9E1}" srcOrd="2" destOrd="0" parTransId="{30E4FB2D-37C4-4DEE-8CE0-535D1B8E95B2}" sibTransId="{E8881983-A5FB-47A7-9FFE-CD95D88B1B5B}"/>
    <dgm:cxn modelId="{0F6C59A9-7DB4-4EFC-94CE-5532CA648B95}" srcId="{E6FD0896-AEF5-4751-8633-25E3F39D474D}" destId="{E246ED79-E3D4-40CF-B49E-3E297C4E9CD7}" srcOrd="1" destOrd="0" parTransId="{6C8FBA89-0851-4B0E-87CF-4506D29CF841}" sibTransId="{D8B3F33D-150F-49AA-AAC5-84D24735B5FC}"/>
    <dgm:cxn modelId="{894CA0E0-C4E3-425C-B6BE-68930F858852}" type="presOf" srcId="{C2E7CDB3-E61E-4606-89BD-F8F11E45ADB7}" destId="{3AE684C4-44BA-4045-AFD6-7902921B2E9E}" srcOrd="0" destOrd="4" presId="urn:microsoft.com/office/officeart/2005/8/layout/hList1"/>
    <dgm:cxn modelId="{65BD9EF9-B3C9-41A2-86F8-732B97BCF029}" srcId="{2A948E0A-5DA9-4DE8-A31E-35F35930A02C}" destId="{E6FD0896-AEF5-4751-8633-25E3F39D474D}" srcOrd="0" destOrd="0" parTransId="{A3D8C86A-8AD3-45C7-8841-00107C104A28}" sibTransId="{FE3E8287-7EC6-489C-8BAC-40D5C3D31D60}"/>
    <dgm:cxn modelId="{6042BCDD-6A9D-46AB-98B6-9E17A17E3122}" type="presParOf" srcId="{E52AC769-9816-447E-83D1-A21B98003B36}" destId="{95993CEB-8821-4311-BC15-B5D81129B4F6}" srcOrd="0" destOrd="0" presId="urn:microsoft.com/office/officeart/2005/8/layout/hList1"/>
    <dgm:cxn modelId="{C6A099AD-6410-44A1-96D7-BEC275A177BF}" type="presParOf" srcId="{95993CEB-8821-4311-BC15-B5D81129B4F6}" destId="{98B9F290-5F8E-411A-9E9B-D27C01A3B3D7}" srcOrd="0" destOrd="0" presId="urn:microsoft.com/office/officeart/2005/8/layout/hList1"/>
    <dgm:cxn modelId="{0C08C842-2EDF-45F5-B17E-0A6FF4BE90CC}" type="presParOf" srcId="{95993CEB-8821-4311-BC15-B5D81129B4F6}" destId="{3AE684C4-44BA-4045-AFD6-7902921B2E9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DA76E3-4BEC-49FA-9B88-BC35C58CE7C6}" type="doc">
      <dgm:prSet loTypeId="urn:microsoft.com/office/officeart/2005/8/layout/vList2" loCatId="list" qsTypeId="urn:microsoft.com/office/officeart/2005/8/quickstyle/simple1" qsCatId="simple" csTypeId="urn:microsoft.com/office/officeart/2005/8/colors/accent3_3" csCatId="accent3"/>
      <dgm:spPr/>
      <dgm:t>
        <a:bodyPr/>
        <a:lstStyle/>
        <a:p>
          <a:endParaRPr lang="en-US"/>
        </a:p>
      </dgm:t>
    </dgm:pt>
    <dgm:pt modelId="{1D2382C3-8D14-4E7B-9740-44FC9BBF13A8}">
      <dgm:prSet/>
      <dgm:spPr/>
      <dgm:t>
        <a:bodyPr/>
        <a:lstStyle/>
        <a:p>
          <a:r>
            <a:rPr lang="en-GB" b="0" i="0"/>
            <a:t>Hospitality, being an integral element of the service business, has a substantial influence on the whole experience of the clients (Walker, 2021). </a:t>
          </a:r>
          <a:endParaRPr lang="en-US"/>
        </a:p>
      </dgm:t>
    </dgm:pt>
    <dgm:pt modelId="{518BAEBD-728F-4066-A861-C47FA381FECE}" type="parTrans" cxnId="{E4A16111-ADB1-46A5-BF1E-976AAA49A2DC}">
      <dgm:prSet/>
      <dgm:spPr/>
      <dgm:t>
        <a:bodyPr/>
        <a:lstStyle/>
        <a:p>
          <a:endParaRPr lang="en-US"/>
        </a:p>
      </dgm:t>
    </dgm:pt>
    <dgm:pt modelId="{FCFD9688-A78C-4C2A-8D66-0C264E650B9E}" type="sibTrans" cxnId="{E4A16111-ADB1-46A5-BF1E-976AAA49A2DC}">
      <dgm:prSet/>
      <dgm:spPr/>
      <dgm:t>
        <a:bodyPr/>
        <a:lstStyle/>
        <a:p>
          <a:endParaRPr lang="en-US"/>
        </a:p>
      </dgm:t>
    </dgm:pt>
    <dgm:pt modelId="{91417207-4B73-46E7-BBE2-BCC296E8F2DE}">
      <dgm:prSet/>
      <dgm:spPr/>
      <dgm:t>
        <a:bodyPr/>
        <a:lstStyle/>
        <a:p>
          <a:r>
            <a:rPr lang="en-GB" b="0" i="0"/>
            <a:t>Hospitality is more than the mere provision of lodging and sustenance; </a:t>
          </a:r>
          <a:endParaRPr lang="en-US"/>
        </a:p>
      </dgm:t>
    </dgm:pt>
    <dgm:pt modelId="{A6C75FEC-9F04-499C-9B9F-D7B8956DA0A1}" type="parTrans" cxnId="{7F5A4303-770A-44B0-8E28-662F56DF7F46}">
      <dgm:prSet/>
      <dgm:spPr/>
      <dgm:t>
        <a:bodyPr/>
        <a:lstStyle/>
        <a:p>
          <a:endParaRPr lang="en-US"/>
        </a:p>
      </dgm:t>
    </dgm:pt>
    <dgm:pt modelId="{A16E379D-A25A-4C13-8328-B02E3D10C780}" type="sibTrans" cxnId="{7F5A4303-770A-44B0-8E28-662F56DF7F46}">
      <dgm:prSet/>
      <dgm:spPr/>
      <dgm:t>
        <a:bodyPr/>
        <a:lstStyle/>
        <a:p>
          <a:endParaRPr lang="en-US"/>
        </a:p>
      </dgm:t>
    </dgm:pt>
    <dgm:pt modelId="{EFA3BB8F-EB2E-4377-BF7B-D1816385B5DB}">
      <dgm:prSet/>
      <dgm:spPr/>
      <dgm:t>
        <a:bodyPr/>
        <a:lstStyle/>
        <a:p>
          <a:r>
            <a:rPr lang="en-GB" b="0" i="0"/>
            <a:t>It entails the establishment of an environment that fosters a sense of comfort and familiarity among guests. </a:t>
          </a:r>
          <a:endParaRPr lang="en-US"/>
        </a:p>
      </dgm:t>
    </dgm:pt>
    <dgm:pt modelId="{D6A5EC3B-CBAC-4928-A53D-A0C23F1531F9}" type="parTrans" cxnId="{E96FAA08-9B49-4D8B-8CF3-C968D8531275}">
      <dgm:prSet/>
      <dgm:spPr/>
      <dgm:t>
        <a:bodyPr/>
        <a:lstStyle/>
        <a:p>
          <a:endParaRPr lang="en-US"/>
        </a:p>
      </dgm:t>
    </dgm:pt>
    <dgm:pt modelId="{65D07726-5AF4-451A-8EFE-A023AF23B7D5}" type="sibTrans" cxnId="{E96FAA08-9B49-4D8B-8CF3-C968D8531275}">
      <dgm:prSet/>
      <dgm:spPr/>
      <dgm:t>
        <a:bodyPr/>
        <a:lstStyle/>
        <a:p>
          <a:endParaRPr lang="en-US"/>
        </a:p>
      </dgm:t>
    </dgm:pt>
    <dgm:pt modelId="{36D6E478-D1A9-4BF8-94EC-D6C976A47B70}">
      <dgm:prSet/>
      <dgm:spPr/>
      <dgm:t>
        <a:bodyPr/>
        <a:lstStyle/>
        <a:p>
          <a:r>
            <a:rPr lang="en-GB" b="0" i="0"/>
            <a:t>The provision of hospitality has the potential to enhance the whole customer experience, resulting in a lasting impression. </a:t>
          </a:r>
          <a:endParaRPr lang="en-US"/>
        </a:p>
      </dgm:t>
    </dgm:pt>
    <dgm:pt modelId="{496D3C64-FA5C-4A5D-A3C7-1170D02F7F71}" type="parTrans" cxnId="{A1111365-6723-4301-933F-2CD520927C29}">
      <dgm:prSet/>
      <dgm:spPr/>
      <dgm:t>
        <a:bodyPr/>
        <a:lstStyle/>
        <a:p>
          <a:endParaRPr lang="en-US"/>
        </a:p>
      </dgm:t>
    </dgm:pt>
    <dgm:pt modelId="{FEA1E0BA-5FCE-4315-BF6D-B97890551209}" type="sibTrans" cxnId="{A1111365-6723-4301-933F-2CD520927C29}">
      <dgm:prSet/>
      <dgm:spPr/>
      <dgm:t>
        <a:bodyPr/>
        <a:lstStyle/>
        <a:p>
          <a:endParaRPr lang="en-US"/>
        </a:p>
      </dgm:t>
    </dgm:pt>
    <dgm:pt modelId="{796B788A-C6A8-4CFD-B1B4-AA9CD29D2CC0}">
      <dgm:prSet/>
      <dgm:spPr/>
      <dgm:t>
        <a:bodyPr/>
        <a:lstStyle/>
        <a:p>
          <a:r>
            <a:rPr lang="en-GB" b="0" i="0"/>
            <a:t>Ensuring individuals feel esteemed and acknowledged, along with exerting additional effort to foster a sense of inclusivity (Solomam, 2018). </a:t>
          </a:r>
          <a:endParaRPr lang="en-US"/>
        </a:p>
      </dgm:t>
    </dgm:pt>
    <dgm:pt modelId="{B42DFA61-48E6-4E85-B68E-D53C96DA23F8}" type="parTrans" cxnId="{1279CEF5-0CEF-4C73-B555-852CFD166109}">
      <dgm:prSet/>
      <dgm:spPr/>
      <dgm:t>
        <a:bodyPr/>
        <a:lstStyle/>
        <a:p>
          <a:endParaRPr lang="en-US"/>
        </a:p>
      </dgm:t>
    </dgm:pt>
    <dgm:pt modelId="{B8DBC985-2551-4B3C-AB59-AA071F14AE7B}" type="sibTrans" cxnId="{1279CEF5-0CEF-4C73-B555-852CFD166109}">
      <dgm:prSet/>
      <dgm:spPr/>
      <dgm:t>
        <a:bodyPr/>
        <a:lstStyle/>
        <a:p>
          <a:endParaRPr lang="en-US"/>
        </a:p>
      </dgm:t>
    </dgm:pt>
    <dgm:pt modelId="{920251B8-BA33-40CE-8F0C-323F47827571}" type="pres">
      <dgm:prSet presAssocID="{20DA76E3-4BEC-49FA-9B88-BC35C58CE7C6}" presName="linear" presStyleCnt="0">
        <dgm:presLayoutVars>
          <dgm:animLvl val="lvl"/>
          <dgm:resizeHandles val="exact"/>
        </dgm:presLayoutVars>
      </dgm:prSet>
      <dgm:spPr/>
    </dgm:pt>
    <dgm:pt modelId="{0D758352-95B2-4EB6-85D0-9432C352DE79}" type="pres">
      <dgm:prSet presAssocID="{1D2382C3-8D14-4E7B-9740-44FC9BBF13A8}" presName="parentText" presStyleLbl="node1" presStyleIdx="0" presStyleCnt="5">
        <dgm:presLayoutVars>
          <dgm:chMax val="0"/>
          <dgm:bulletEnabled val="1"/>
        </dgm:presLayoutVars>
      </dgm:prSet>
      <dgm:spPr/>
    </dgm:pt>
    <dgm:pt modelId="{48B82732-9FD9-42C3-9777-9EFA04B0443D}" type="pres">
      <dgm:prSet presAssocID="{FCFD9688-A78C-4C2A-8D66-0C264E650B9E}" presName="spacer" presStyleCnt="0"/>
      <dgm:spPr/>
    </dgm:pt>
    <dgm:pt modelId="{B28EB1C1-D2D7-438A-A71A-D4D16A759778}" type="pres">
      <dgm:prSet presAssocID="{91417207-4B73-46E7-BBE2-BCC296E8F2DE}" presName="parentText" presStyleLbl="node1" presStyleIdx="1" presStyleCnt="5">
        <dgm:presLayoutVars>
          <dgm:chMax val="0"/>
          <dgm:bulletEnabled val="1"/>
        </dgm:presLayoutVars>
      </dgm:prSet>
      <dgm:spPr/>
    </dgm:pt>
    <dgm:pt modelId="{6BAE24E7-CAD6-4CEB-BE2B-9E8F59031316}" type="pres">
      <dgm:prSet presAssocID="{A16E379D-A25A-4C13-8328-B02E3D10C780}" presName="spacer" presStyleCnt="0"/>
      <dgm:spPr/>
    </dgm:pt>
    <dgm:pt modelId="{918AD36F-1730-43E5-B5E6-09DAE7F6689A}" type="pres">
      <dgm:prSet presAssocID="{EFA3BB8F-EB2E-4377-BF7B-D1816385B5DB}" presName="parentText" presStyleLbl="node1" presStyleIdx="2" presStyleCnt="5">
        <dgm:presLayoutVars>
          <dgm:chMax val="0"/>
          <dgm:bulletEnabled val="1"/>
        </dgm:presLayoutVars>
      </dgm:prSet>
      <dgm:spPr/>
    </dgm:pt>
    <dgm:pt modelId="{F51A3F38-2FA0-46D7-92AB-6997FC00493D}" type="pres">
      <dgm:prSet presAssocID="{65D07726-5AF4-451A-8EFE-A023AF23B7D5}" presName="spacer" presStyleCnt="0"/>
      <dgm:spPr/>
    </dgm:pt>
    <dgm:pt modelId="{1622D1A9-8A0C-4A90-B7EB-AD792583CC56}" type="pres">
      <dgm:prSet presAssocID="{36D6E478-D1A9-4BF8-94EC-D6C976A47B70}" presName="parentText" presStyleLbl="node1" presStyleIdx="3" presStyleCnt="5">
        <dgm:presLayoutVars>
          <dgm:chMax val="0"/>
          <dgm:bulletEnabled val="1"/>
        </dgm:presLayoutVars>
      </dgm:prSet>
      <dgm:spPr/>
    </dgm:pt>
    <dgm:pt modelId="{2FAAAE61-2DA7-42CE-B551-11069DB9BE52}" type="pres">
      <dgm:prSet presAssocID="{FEA1E0BA-5FCE-4315-BF6D-B97890551209}" presName="spacer" presStyleCnt="0"/>
      <dgm:spPr/>
    </dgm:pt>
    <dgm:pt modelId="{2205997C-277A-4E8D-9EB1-BB5DEA81201C}" type="pres">
      <dgm:prSet presAssocID="{796B788A-C6A8-4CFD-B1B4-AA9CD29D2CC0}" presName="parentText" presStyleLbl="node1" presStyleIdx="4" presStyleCnt="5">
        <dgm:presLayoutVars>
          <dgm:chMax val="0"/>
          <dgm:bulletEnabled val="1"/>
        </dgm:presLayoutVars>
      </dgm:prSet>
      <dgm:spPr/>
    </dgm:pt>
  </dgm:ptLst>
  <dgm:cxnLst>
    <dgm:cxn modelId="{7F5A4303-770A-44B0-8E28-662F56DF7F46}" srcId="{20DA76E3-4BEC-49FA-9B88-BC35C58CE7C6}" destId="{91417207-4B73-46E7-BBE2-BCC296E8F2DE}" srcOrd="1" destOrd="0" parTransId="{A6C75FEC-9F04-499C-9B9F-D7B8956DA0A1}" sibTransId="{A16E379D-A25A-4C13-8328-B02E3D10C780}"/>
    <dgm:cxn modelId="{E96FAA08-9B49-4D8B-8CF3-C968D8531275}" srcId="{20DA76E3-4BEC-49FA-9B88-BC35C58CE7C6}" destId="{EFA3BB8F-EB2E-4377-BF7B-D1816385B5DB}" srcOrd="2" destOrd="0" parTransId="{D6A5EC3B-CBAC-4928-A53D-A0C23F1531F9}" sibTransId="{65D07726-5AF4-451A-8EFE-A023AF23B7D5}"/>
    <dgm:cxn modelId="{E4A16111-ADB1-46A5-BF1E-976AAA49A2DC}" srcId="{20DA76E3-4BEC-49FA-9B88-BC35C58CE7C6}" destId="{1D2382C3-8D14-4E7B-9740-44FC9BBF13A8}" srcOrd="0" destOrd="0" parTransId="{518BAEBD-728F-4066-A861-C47FA381FECE}" sibTransId="{FCFD9688-A78C-4C2A-8D66-0C264E650B9E}"/>
    <dgm:cxn modelId="{BC26EE25-8F41-41A6-AD11-470627EA1857}" type="presOf" srcId="{1D2382C3-8D14-4E7B-9740-44FC9BBF13A8}" destId="{0D758352-95B2-4EB6-85D0-9432C352DE79}" srcOrd="0" destOrd="0" presId="urn:microsoft.com/office/officeart/2005/8/layout/vList2"/>
    <dgm:cxn modelId="{A1111365-6723-4301-933F-2CD520927C29}" srcId="{20DA76E3-4BEC-49FA-9B88-BC35C58CE7C6}" destId="{36D6E478-D1A9-4BF8-94EC-D6C976A47B70}" srcOrd="3" destOrd="0" parTransId="{496D3C64-FA5C-4A5D-A3C7-1170D02F7F71}" sibTransId="{FEA1E0BA-5FCE-4315-BF6D-B97890551209}"/>
    <dgm:cxn modelId="{7A306545-361B-4203-8D39-A0A52DB5BC5C}" type="presOf" srcId="{796B788A-C6A8-4CFD-B1B4-AA9CD29D2CC0}" destId="{2205997C-277A-4E8D-9EB1-BB5DEA81201C}" srcOrd="0" destOrd="0" presId="urn:microsoft.com/office/officeart/2005/8/layout/vList2"/>
    <dgm:cxn modelId="{F1FEFC7C-D4D8-4F69-8108-B54434E4C5B1}" type="presOf" srcId="{20DA76E3-4BEC-49FA-9B88-BC35C58CE7C6}" destId="{920251B8-BA33-40CE-8F0C-323F47827571}" srcOrd="0" destOrd="0" presId="urn:microsoft.com/office/officeart/2005/8/layout/vList2"/>
    <dgm:cxn modelId="{13753491-7841-4BBA-9F59-334EC00E1056}" type="presOf" srcId="{91417207-4B73-46E7-BBE2-BCC296E8F2DE}" destId="{B28EB1C1-D2D7-438A-A71A-D4D16A759778}" srcOrd="0" destOrd="0" presId="urn:microsoft.com/office/officeart/2005/8/layout/vList2"/>
    <dgm:cxn modelId="{BE1B30C3-DEE6-4818-9FED-8C696C4C8F19}" type="presOf" srcId="{EFA3BB8F-EB2E-4377-BF7B-D1816385B5DB}" destId="{918AD36F-1730-43E5-B5E6-09DAE7F6689A}" srcOrd="0" destOrd="0" presId="urn:microsoft.com/office/officeart/2005/8/layout/vList2"/>
    <dgm:cxn modelId="{7944DDD3-4F9C-4C2E-AE4B-89A59AC0302D}" type="presOf" srcId="{36D6E478-D1A9-4BF8-94EC-D6C976A47B70}" destId="{1622D1A9-8A0C-4A90-B7EB-AD792583CC56}" srcOrd="0" destOrd="0" presId="urn:microsoft.com/office/officeart/2005/8/layout/vList2"/>
    <dgm:cxn modelId="{1279CEF5-0CEF-4C73-B555-852CFD166109}" srcId="{20DA76E3-4BEC-49FA-9B88-BC35C58CE7C6}" destId="{796B788A-C6A8-4CFD-B1B4-AA9CD29D2CC0}" srcOrd="4" destOrd="0" parTransId="{B42DFA61-48E6-4E85-B68E-D53C96DA23F8}" sibTransId="{B8DBC985-2551-4B3C-AB59-AA071F14AE7B}"/>
    <dgm:cxn modelId="{7744677D-5DC5-43C3-86A9-841B9FD6A4E8}" type="presParOf" srcId="{920251B8-BA33-40CE-8F0C-323F47827571}" destId="{0D758352-95B2-4EB6-85D0-9432C352DE79}" srcOrd="0" destOrd="0" presId="urn:microsoft.com/office/officeart/2005/8/layout/vList2"/>
    <dgm:cxn modelId="{FD1F666A-C782-499D-B76A-71AA1BE82CB8}" type="presParOf" srcId="{920251B8-BA33-40CE-8F0C-323F47827571}" destId="{48B82732-9FD9-42C3-9777-9EFA04B0443D}" srcOrd="1" destOrd="0" presId="urn:microsoft.com/office/officeart/2005/8/layout/vList2"/>
    <dgm:cxn modelId="{1432CEDF-359D-4661-9EB1-48105AA2F1F1}" type="presParOf" srcId="{920251B8-BA33-40CE-8F0C-323F47827571}" destId="{B28EB1C1-D2D7-438A-A71A-D4D16A759778}" srcOrd="2" destOrd="0" presId="urn:microsoft.com/office/officeart/2005/8/layout/vList2"/>
    <dgm:cxn modelId="{CE896320-664E-4301-8EC5-DD4070267D3D}" type="presParOf" srcId="{920251B8-BA33-40CE-8F0C-323F47827571}" destId="{6BAE24E7-CAD6-4CEB-BE2B-9E8F59031316}" srcOrd="3" destOrd="0" presId="urn:microsoft.com/office/officeart/2005/8/layout/vList2"/>
    <dgm:cxn modelId="{3068BB83-B18E-45E2-94E1-63002FD93FC8}" type="presParOf" srcId="{920251B8-BA33-40CE-8F0C-323F47827571}" destId="{918AD36F-1730-43E5-B5E6-09DAE7F6689A}" srcOrd="4" destOrd="0" presId="urn:microsoft.com/office/officeart/2005/8/layout/vList2"/>
    <dgm:cxn modelId="{F9B6C20E-1BC7-4D1C-BA67-7CD8AAFD98AB}" type="presParOf" srcId="{920251B8-BA33-40CE-8F0C-323F47827571}" destId="{F51A3F38-2FA0-46D7-92AB-6997FC00493D}" srcOrd="5" destOrd="0" presId="urn:microsoft.com/office/officeart/2005/8/layout/vList2"/>
    <dgm:cxn modelId="{3B78C720-406C-4A99-BECF-C794EE47F643}" type="presParOf" srcId="{920251B8-BA33-40CE-8F0C-323F47827571}" destId="{1622D1A9-8A0C-4A90-B7EB-AD792583CC56}" srcOrd="6" destOrd="0" presId="urn:microsoft.com/office/officeart/2005/8/layout/vList2"/>
    <dgm:cxn modelId="{38D94FF3-EA8D-4334-BCD6-AF7248CFD820}" type="presParOf" srcId="{920251B8-BA33-40CE-8F0C-323F47827571}" destId="{2FAAAE61-2DA7-42CE-B551-11069DB9BE52}" srcOrd="7" destOrd="0" presId="urn:microsoft.com/office/officeart/2005/8/layout/vList2"/>
    <dgm:cxn modelId="{38047FCE-5BB8-46B0-9796-E8CD37F70FE1}" type="presParOf" srcId="{920251B8-BA33-40CE-8F0C-323F47827571}" destId="{2205997C-277A-4E8D-9EB1-BB5DEA81201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7619F01-87AD-41AB-8F7E-309D1D69530D}" type="doc">
      <dgm:prSet loTypeId="urn:microsoft.com/office/officeart/2005/8/layout/hierarchy3" loCatId="hierarchy" qsTypeId="urn:microsoft.com/office/officeart/2005/8/quickstyle/simple1" qsCatId="simple" csTypeId="urn:microsoft.com/office/officeart/2005/8/colors/colorful2" csCatId="colorful"/>
      <dgm:spPr/>
      <dgm:t>
        <a:bodyPr/>
        <a:lstStyle/>
        <a:p>
          <a:endParaRPr lang="en-US"/>
        </a:p>
      </dgm:t>
    </dgm:pt>
    <dgm:pt modelId="{4ECA1D35-010F-4AE6-A7A6-F84F3A47902B}">
      <dgm:prSet/>
      <dgm:spPr/>
      <dgm:t>
        <a:bodyPr/>
        <a:lstStyle/>
        <a:p>
          <a:r>
            <a:rPr lang="en-GB" b="0" i="0"/>
            <a:t>Use of technology: </a:t>
          </a:r>
          <a:endParaRPr lang="en-US"/>
        </a:p>
      </dgm:t>
    </dgm:pt>
    <dgm:pt modelId="{41FE3145-827C-4487-9ADB-9722184FDBC8}" type="parTrans" cxnId="{AAAEBCDA-29CB-4A84-A6B7-4131EE1C6608}">
      <dgm:prSet/>
      <dgm:spPr/>
      <dgm:t>
        <a:bodyPr/>
        <a:lstStyle/>
        <a:p>
          <a:endParaRPr lang="en-US"/>
        </a:p>
      </dgm:t>
    </dgm:pt>
    <dgm:pt modelId="{0993FBC9-766D-4817-9DBD-20F11D9344A0}" type="sibTrans" cxnId="{AAAEBCDA-29CB-4A84-A6B7-4131EE1C6608}">
      <dgm:prSet/>
      <dgm:spPr/>
      <dgm:t>
        <a:bodyPr/>
        <a:lstStyle/>
        <a:p>
          <a:endParaRPr lang="en-US"/>
        </a:p>
      </dgm:t>
    </dgm:pt>
    <dgm:pt modelId="{6D679872-A607-47AB-A0A6-C0FBCEB3FFED}">
      <dgm:prSet/>
      <dgm:spPr/>
      <dgm:t>
        <a:bodyPr/>
        <a:lstStyle/>
        <a:p>
          <a:r>
            <a:rPr lang="en-GB" b="0" i="0"/>
            <a:t>Modern visitors have two critical expectations: the use of technology and the availability of fast Wi-Fi access. </a:t>
          </a:r>
          <a:endParaRPr lang="en-US"/>
        </a:p>
      </dgm:t>
    </dgm:pt>
    <dgm:pt modelId="{3E6DC6D1-00BE-4EE1-A51B-4D0A7186C407}" type="parTrans" cxnId="{37EF4E14-CC25-4C33-9249-6D044106C5A6}">
      <dgm:prSet/>
      <dgm:spPr/>
      <dgm:t>
        <a:bodyPr/>
        <a:lstStyle/>
        <a:p>
          <a:endParaRPr lang="en-US"/>
        </a:p>
      </dgm:t>
    </dgm:pt>
    <dgm:pt modelId="{71466779-2D93-4C00-BB5D-FFA397186B21}" type="sibTrans" cxnId="{37EF4E14-CC25-4C33-9249-6D044106C5A6}">
      <dgm:prSet/>
      <dgm:spPr/>
      <dgm:t>
        <a:bodyPr/>
        <a:lstStyle/>
        <a:p>
          <a:endParaRPr lang="en-US"/>
        </a:p>
      </dgm:t>
    </dgm:pt>
    <dgm:pt modelId="{0F388156-B86A-4BAB-879D-92B6C4FD6F8B}">
      <dgm:prSet/>
      <dgm:spPr/>
      <dgm:t>
        <a:bodyPr/>
        <a:lstStyle/>
        <a:p>
          <a:r>
            <a:rPr lang="en-GB" b="0" i="0"/>
            <a:t>Excellent service: </a:t>
          </a:r>
          <a:endParaRPr lang="en-US"/>
        </a:p>
      </dgm:t>
    </dgm:pt>
    <dgm:pt modelId="{A639572B-3AA5-4D58-8CAF-25892EBF9F1A}" type="parTrans" cxnId="{F9BA9E9B-42BC-44A4-B958-CF8B3B3B467E}">
      <dgm:prSet/>
      <dgm:spPr/>
      <dgm:t>
        <a:bodyPr/>
        <a:lstStyle/>
        <a:p>
          <a:endParaRPr lang="en-US"/>
        </a:p>
      </dgm:t>
    </dgm:pt>
    <dgm:pt modelId="{4FECBC2B-FA9F-4D34-B6C2-35F5943B7CAC}" type="sibTrans" cxnId="{F9BA9E9B-42BC-44A4-B958-CF8B3B3B467E}">
      <dgm:prSet/>
      <dgm:spPr/>
      <dgm:t>
        <a:bodyPr/>
        <a:lstStyle/>
        <a:p>
          <a:endParaRPr lang="en-US"/>
        </a:p>
      </dgm:t>
    </dgm:pt>
    <dgm:pt modelId="{01AC9BAD-4EDB-410D-8BBE-1444B4DE27A6}">
      <dgm:prSet/>
      <dgm:spPr/>
      <dgm:t>
        <a:bodyPr/>
        <a:lstStyle/>
        <a:p>
          <a:r>
            <a:rPr lang="en-GB" b="0" i="0"/>
            <a:t>Delivering outstanding service is undoubtedly a critical need. </a:t>
          </a:r>
          <a:endParaRPr lang="en-US"/>
        </a:p>
      </dgm:t>
    </dgm:pt>
    <dgm:pt modelId="{E4E20992-4DD0-4582-B5F9-23579688B504}" type="parTrans" cxnId="{89160BBA-6120-4CE7-8E07-7FE46C666C91}">
      <dgm:prSet/>
      <dgm:spPr/>
      <dgm:t>
        <a:bodyPr/>
        <a:lstStyle/>
        <a:p>
          <a:endParaRPr lang="en-US"/>
        </a:p>
      </dgm:t>
    </dgm:pt>
    <dgm:pt modelId="{FB233972-756B-45B2-8D45-84BB7D60C5B8}" type="sibTrans" cxnId="{89160BBA-6120-4CE7-8E07-7FE46C666C91}">
      <dgm:prSet/>
      <dgm:spPr/>
      <dgm:t>
        <a:bodyPr/>
        <a:lstStyle/>
        <a:p>
          <a:endParaRPr lang="en-US"/>
        </a:p>
      </dgm:t>
    </dgm:pt>
    <dgm:pt modelId="{BF117730-5274-4C48-8867-EA00B5FC42F6}">
      <dgm:prSet/>
      <dgm:spPr/>
      <dgm:t>
        <a:bodyPr/>
        <a:lstStyle/>
        <a:p>
          <a:r>
            <a:rPr lang="en-GB" b="0" i="0"/>
            <a:t>Amenities: </a:t>
          </a:r>
          <a:endParaRPr lang="en-US"/>
        </a:p>
      </dgm:t>
    </dgm:pt>
    <dgm:pt modelId="{C67F4484-A83D-4B0D-99E8-B4A82E9E911E}" type="parTrans" cxnId="{6185E24F-78A0-4064-B19F-DDB21E8C58C5}">
      <dgm:prSet/>
      <dgm:spPr/>
      <dgm:t>
        <a:bodyPr/>
        <a:lstStyle/>
        <a:p>
          <a:endParaRPr lang="en-US"/>
        </a:p>
      </dgm:t>
    </dgm:pt>
    <dgm:pt modelId="{037E833E-2F81-4C91-AE49-9AFADB9BF8FD}" type="sibTrans" cxnId="{6185E24F-78A0-4064-B19F-DDB21E8C58C5}">
      <dgm:prSet/>
      <dgm:spPr/>
      <dgm:t>
        <a:bodyPr/>
        <a:lstStyle/>
        <a:p>
          <a:endParaRPr lang="en-US"/>
        </a:p>
      </dgm:t>
    </dgm:pt>
    <dgm:pt modelId="{3010B5CB-BF9D-4E85-8804-C46F41E81FBC}">
      <dgm:prSet/>
      <dgm:spPr/>
      <dgm:t>
        <a:bodyPr/>
        <a:lstStyle/>
        <a:p>
          <a:r>
            <a:rPr lang="en-GB" b="0" i="0"/>
            <a:t>Customers' expectations for the facilities of a hotel will differ depending on factors such as the hotel's pricing range and star grade (Om, 2022)</a:t>
          </a:r>
          <a:r>
            <a:rPr lang="en-US" b="0" i="0"/>
            <a:t>. </a:t>
          </a:r>
          <a:endParaRPr lang="en-US"/>
        </a:p>
      </dgm:t>
    </dgm:pt>
    <dgm:pt modelId="{323151CC-7318-4901-AE49-AF1B3E8E6801}" type="parTrans" cxnId="{8D4F0C29-AC00-40D8-9EAA-D98A6B83585A}">
      <dgm:prSet/>
      <dgm:spPr/>
      <dgm:t>
        <a:bodyPr/>
        <a:lstStyle/>
        <a:p>
          <a:endParaRPr lang="en-US"/>
        </a:p>
      </dgm:t>
    </dgm:pt>
    <dgm:pt modelId="{EA8011FF-880A-4933-BAAD-B42A8BF8585D}" type="sibTrans" cxnId="{8D4F0C29-AC00-40D8-9EAA-D98A6B83585A}">
      <dgm:prSet/>
      <dgm:spPr/>
      <dgm:t>
        <a:bodyPr/>
        <a:lstStyle/>
        <a:p>
          <a:endParaRPr lang="en-US"/>
        </a:p>
      </dgm:t>
    </dgm:pt>
    <dgm:pt modelId="{59210255-C27C-49F3-A47A-E1E959EA4EF5}" type="pres">
      <dgm:prSet presAssocID="{C7619F01-87AD-41AB-8F7E-309D1D69530D}" presName="diagram" presStyleCnt="0">
        <dgm:presLayoutVars>
          <dgm:chPref val="1"/>
          <dgm:dir/>
          <dgm:animOne val="branch"/>
          <dgm:animLvl val="lvl"/>
          <dgm:resizeHandles/>
        </dgm:presLayoutVars>
      </dgm:prSet>
      <dgm:spPr/>
    </dgm:pt>
    <dgm:pt modelId="{7A43FE09-E69F-4EE8-9583-725B928773B6}" type="pres">
      <dgm:prSet presAssocID="{4ECA1D35-010F-4AE6-A7A6-F84F3A47902B}" presName="root" presStyleCnt="0"/>
      <dgm:spPr/>
    </dgm:pt>
    <dgm:pt modelId="{8DB1ECA2-BBCD-4BFA-BCC9-BA3E618B5A71}" type="pres">
      <dgm:prSet presAssocID="{4ECA1D35-010F-4AE6-A7A6-F84F3A47902B}" presName="rootComposite" presStyleCnt="0"/>
      <dgm:spPr/>
    </dgm:pt>
    <dgm:pt modelId="{76F57DC5-E85D-412F-8633-637BE293ACC8}" type="pres">
      <dgm:prSet presAssocID="{4ECA1D35-010F-4AE6-A7A6-F84F3A47902B}" presName="rootText" presStyleLbl="node1" presStyleIdx="0" presStyleCnt="3"/>
      <dgm:spPr/>
    </dgm:pt>
    <dgm:pt modelId="{D4731165-61AB-4834-B563-5AD9E35B7CA0}" type="pres">
      <dgm:prSet presAssocID="{4ECA1D35-010F-4AE6-A7A6-F84F3A47902B}" presName="rootConnector" presStyleLbl="node1" presStyleIdx="0" presStyleCnt="3"/>
      <dgm:spPr/>
    </dgm:pt>
    <dgm:pt modelId="{6D923D90-2FF7-4038-B1D1-C2DE3032ADF0}" type="pres">
      <dgm:prSet presAssocID="{4ECA1D35-010F-4AE6-A7A6-F84F3A47902B}" presName="childShape" presStyleCnt="0"/>
      <dgm:spPr/>
    </dgm:pt>
    <dgm:pt modelId="{FB849A3B-2260-452E-8447-2143E9EA9257}" type="pres">
      <dgm:prSet presAssocID="{3E6DC6D1-00BE-4EE1-A51B-4D0A7186C407}" presName="Name13" presStyleLbl="parChTrans1D2" presStyleIdx="0" presStyleCnt="3"/>
      <dgm:spPr/>
    </dgm:pt>
    <dgm:pt modelId="{51FC1BC5-6B4F-49ED-BC48-7BD471A54DB8}" type="pres">
      <dgm:prSet presAssocID="{6D679872-A607-47AB-A0A6-C0FBCEB3FFED}" presName="childText" presStyleLbl="bgAcc1" presStyleIdx="0" presStyleCnt="3">
        <dgm:presLayoutVars>
          <dgm:bulletEnabled val="1"/>
        </dgm:presLayoutVars>
      </dgm:prSet>
      <dgm:spPr/>
    </dgm:pt>
    <dgm:pt modelId="{83A20F75-21FB-481F-99A5-70FB295029FA}" type="pres">
      <dgm:prSet presAssocID="{0F388156-B86A-4BAB-879D-92B6C4FD6F8B}" presName="root" presStyleCnt="0"/>
      <dgm:spPr/>
    </dgm:pt>
    <dgm:pt modelId="{C0D23006-7158-4780-8624-393A8F5CC00A}" type="pres">
      <dgm:prSet presAssocID="{0F388156-B86A-4BAB-879D-92B6C4FD6F8B}" presName="rootComposite" presStyleCnt="0"/>
      <dgm:spPr/>
    </dgm:pt>
    <dgm:pt modelId="{7297BFD2-9905-4672-9D64-C0A0EA5B2603}" type="pres">
      <dgm:prSet presAssocID="{0F388156-B86A-4BAB-879D-92B6C4FD6F8B}" presName="rootText" presStyleLbl="node1" presStyleIdx="1" presStyleCnt="3"/>
      <dgm:spPr/>
    </dgm:pt>
    <dgm:pt modelId="{896CBAEA-EAA7-41F3-9DB9-6360D754EF2D}" type="pres">
      <dgm:prSet presAssocID="{0F388156-B86A-4BAB-879D-92B6C4FD6F8B}" presName="rootConnector" presStyleLbl="node1" presStyleIdx="1" presStyleCnt="3"/>
      <dgm:spPr/>
    </dgm:pt>
    <dgm:pt modelId="{522CF8A8-06F5-423F-A8F8-06BFABD6D9FE}" type="pres">
      <dgm:prSet presAssocID="{0F388156-B86A-4BAB-879D-92B6C4FD6F8B}" presName="childShape" presStyleCnt="0"/>
      <dgm:spPr/>
    </dgm:pt>
    <dgm:pt modelId="{8FB1793D-9B80-4156-966D-3ADAE5A9785F}" type="pres">
      <dgm:prSet presAssocID="{E4E20992-4DD0-4582-B5F9-23579688B504}" presName="Name13" presStyleLbl="parChTrans1D2" presStyleIdx="1" presStyleCnt="3"/>
      <dgm:spPr/>
    </dgm:pt>
    <dgm:pt modelId="{13E03A9C-1477-4FCE-B228-BCB262A464C9}" type="pres">
      <dgm:prSet presAssocID="{01AC9BAD-4EDB-410D-8BBE-1444B4DE27A6}" presName="childText" presStyleLbl="bgAcc1" presStyleIdx="1" presStyleCnt="3">
        <dgm:presLayoutVars>
          <dgm:bulletEnabled val="1"/>
        </dgm:presLayoutVars>
      </dgm:prSet>
      <dgm:spPr/>
    </dgm:pt>
    <dgm:pt modelId="{82793AE6-D2AE-4ED6-8784-F751D0191582}" type="pres">
      <dgm:prSet presAssocID="{BF117730-5274-4C48-8867-EA00B5FC42F6}" presName="root" presStyleCnt="0"/>
      <dgm:spPr/>
    </dgm:pt>
    <dgm:pt modelId="{38D37305-65B7-4A02-B9E9-F5DAF5415244}" type="pres">
      <dgm:prSet presAssocID="{BF117730-5274-4C48-8867-EA00B5FC42F6}" presName="rootComposite" presStyleCnt="0"/>
      <dgm:spPr/>
    </dgm:pt>
    <dgm:pt modelId="{D92E922C-E723-4827-AB97-C4E702B444F8}" type="pres">
      <dgm:prSet presAssocID="{BF117730-5274-4C48-8867-EA00B5FC42F6}" presName="rootText" presStyleLbl="node1" presStyleIdx="2" presStyleCnt="3"/>
      <dgm:spPr/>
    </dgm:pt>
    <dgm:pt modelId="{DF145FB4-1407-408D-BBFD-33454BFE6694}" type="pres">
      <dgm:prSet presAssocID="{BF117730-5274-4C48-8867-EA00B5FC42F6}" presName="rootConnector" presStyleLbl="node1" presStyleIdx="2" presStyleCnt="3"/>
      <dgm:spPr/>
    </dgm:pt>
    <dgm:pt modelId="{94355D56-5A8B-49CC-B273-6692B0ACF212}" type="pres">
      <dgm:prSet presAssocID="{BF117730-5274-4C48-8867-EA00B5FC42F6}" presName="childShape" presStyleCnt="0"/>
      <dgm:spPr/>
    </dgm:pt>
    <dgm:pt modelId="{6E43DFC8-7E0B-4D33-9FE7-480C64109147}" type="pres">
      <dgm:prSet presAssocID="{323151CC-7318-4901-AE49-AF1B3E8E6801}" presName="Name13" presStyleLbl="parChTrans1D2" presStyleIdx="2" presStyleCnt="3"/>
      <dgm:spPr/>
    </dgm:pt>
    <dgm:pt modelId="{022728D8-69A7-4737-993A-3018F023692C}" type="pres">
      <dgm:prSet presAssocID="{3010B5CB-BF9D-4E85-8804-C46F41E81FBC}" presName="childText" presStyleLbl="bgAcc1" presStyleIdx="2" presStyleCnt="3">
        <dgm:presLayoutVars>
          <dgm:bulletEnabled val="1"/>
        </dgm:presLayoutVars>
      </dgm:prSet>
      <dgm:spPr/>
    </dgm:pt>
  </dgm:ptLst>
  <dgm:cxnLst>
    <dgm:cxn modelId="{5C395504-3412-4975-B320-BB34AE5BEC49}" type="presOf" srcId="{0F388156-B86A-4BAB-879D-92B6C4FD6F8B}" destId="{7297BFD2-9905-4672-9D64-C0A0EA5B2603}" srcOrd="0" destOrd="0" presId="urn:microsoft.com/office/officeart/2005/8/layout/hierarchy3"/>
    <dgm:cxn modelId="{EA26F50D-4E85-469E-8F78-7BA737C1D207}" type="presOf" srcId="{323151CC-7318-4901-AE49-AF1B3E8E6801}" destId="{6E43DFC8-7E0B-4D33-9FE7-480C64109147}" srcOrd="0" destOrd="0" presId="urn:microsoft.com/office/officeart/2005/8/layout/hierarchy3"/>
    <dgm:cxn modelId="{6FDFFC0E-AAAC-4903-96AE-BCDB9438CDC6}" type="presOf" srcId="{6D679872-A607-47AB-A0A6-C0FBCEB3FFED}" destId="{51FC1BC5-6B4F-49ED-BC48-7BD471A54DB8}" srcOrd="0" destOrd="0" presId="urn:microsoft.com/office/officeart/2005/8/layout/hierarchy3"/>
    <dgm:cxn modelId="{37EF4E14-CC25-4C33-9249-6D044106C5A6}" srcId="{4ECA1D35-010F-4AE6-A7A6-F84F3A47902B}" destId="{6D679872-A607-47AB-A0A6-C0FBCEB3FFED}" srcOrd="0" destOrd="0" parTransId="{3E6DC6D1-00BE-4EE1-A51B-4D0A7186C407}" sibTransId="{71466779-2D93-4C00-BB5D-FFA397186B21}"/>
    <dgm:cxn modelId="{8D4F0C29-AC00-40D8-9EAA-D98A6B83585A}" srcId="{BF117730-5274-4C48-8867-EA00B5FC42F6}" destId="{3010B5CB-BF9D-4E85-8804-C46F41E81FBC}" srcOrd="0" destOrd="0" parTransId="{323151CC-7318-4901-AE49-AF1B3E8E6801}" sibTransId="{EA8011FF-880A-4933-BAAD-B42A8BF8585D}"/>
    <dgm:cxn modelId="{AB6F7034-2A45-4916-84BE-37F2B2E1E271}" type="presOf" srcId="{E4E20992-4DD0-4582-B5F9-23579688B504}" destId="{8FB1793D-9B80-4156-966D-3ADAE5A9785F}" srcOrd="0" destOrd="0" presId="urn:microsoft.com/office/officeart/2005/8/layout/hierarchy3"/>
    <dgm:cxn modelId="{5E823C64-897D-487E-BA39-EBE78D5E50F7}" type="presOf" srcId="{3010B5CB-BF9D-4E85-8804-C46F41E81FBC}" destId="{022728D8-69A7-4737-993A-3018F023692C}" srcOrd="0" destOrd="0" presId="urn:microsoft.com/office/officeart/2005/8/layout/hierarchy3"/>
    <dgm:cxn modelId="{2BE9634C-A9E1-48C3-8DE5-65F9DABE8DB0}" type="presOf" srcId="{BF117730-5274-4C48-8867-EA00B5FC42F6}" destId="{DF145FB4-1407-408D-BBFD-33454BFE6694}" srcOrd="1" destOrd="0" presId="urn:microsoft.com/office/officeart/2005/8/layout/hierarchy3"/>
    <dgm:cxn modelId="{6185E24F-78A0-4064-B19F-DDB21E8C58C5}" srcId="{C7619F01-87AD-41AB-8F7E-309D1D69530D}" destId="{BF117730-5274-4C48-8867-EA00B5FC42F6}" srcOrd="2" destOrd="0" parTransId="{C67F4484-A83D-4B0D-99E8-B4A82E9E911E}" sibTransId="{037E833E-2F81-4C91-AE49-9AFADB9BF8FD}"/>
    <dgm:cxn modelId="{3AC87476-722A-4663-97FA-6F43F69C4989}" type="presOf" srcId="{01AC9BAD-4EDB-410D-8BBE-1444B4DE27A6}" destId="{13E03A9C-1477-4FCE-B228-BCB262A464C9}" srcOrd="0" destOrd="0" presId="urn:microsoft.com/office/officeart/2005/8/layout/hierarchy3"/>
    <dgm:cxn modelId="{51F4C57E-2DC3-4037-8068-677FA4ABA7C4}" type="presOf" srcId="{C7619F01-87AD-41AB-8F7E-309D1D69530D}" destId="{59210255-C27C-49F3-A47A-E1E959EA4EF5}" srcOrd="0" destOrd="0" presId="urn:microsoft.com/office/officeart/2005/8/layout/hierarchy3"/>
    <dgm:cxn modelId="{6CC9F498-5C0E-458A-AA52-16BEE176A275}" type="presOf" srcId="{4ECA1D35-010F-4AE6-A7A6-F84F3A47902B}" destId="{D4731165-61AB-4834-B563-5AD9E35B7CA0}" srcOrd="1" destOrd="0" presId="urn:microsoft.com/office/officeart/2005/8/layout/hierarchy3"/>
    <dgm:cxn modelId="{F9BA9E9B-42BC-44A4-B958-CF8B3B3B467E}" srcId="{C7619F01-87AD-41AB-8F7E-309D1D69530D}" destId="{0F388156-B86A-4BAB-879D-92B6C4FD6F8B}" srcOrd="1" destOrd="0" parTransId="{A639572B-3AA5-4D58-8CAF-25892EBF9F1A}" sibTransId="{4FECBC2B-FA9F-4D34-B6C2-35F5943B7CAC}"/>
    <dgm:cxn modelId="{F0ADCA9F-9972-41AD-BAE2-392DC428F23B}" type="presOf" srcId="{0F388156-B86A-4BAB-879D-92B6C4FD6F8B}" destId="{896CBAEA-EAA7-41F3-9DB9-6360D754EF2D}" srcOrd="1" destOrd="0" presId="urn:microsoft.com/office/officeart/2005/8/layout/hierarchy3"/>
    <dgm:cxn modelId="{6B3645B3-8304-4576-BBE7-F8DD0511DBB8}" type="presOf" srcId="{3E6DC6D1-00BE-4EE1-A51B-4D0A7186C407}" destId="{FB849A3B-2260-452E-8447-2143E9EA9257}" srcOrd="0" destOrd="0" presId="urn:microsoft.com/office/officeart/2005/8/layout/hierarchy3"/>
    <dgm:cxn modelId="{89160BBA-6120-4CE7-8E07-7FE46C666C91}" srcId="{0F388156-B86A-4BAB-879D-92B6C4FD6F8B}" destId="{01AC9BAD-4EDB-410D-8BBE-1444B4DE27A6}" srcOrd="0" destOrd="0" parTransId="{E4E20992-4DD0-4582-B5F9-23579688B504}" sibTransId="{FB233972-756B-45B2-8D45-84BB7D60C5B8}"/>
    <dgm:cxn modelId="{5CAB00DA-1ECD-463D-B76E-178006E46080}" type="presOf" srcId="{4ECA1D35-010F-4AE6-A7A6-F84F3A47902B}" destId="{76F57DC5-E85D-412F-8633-637BE293ACC8}" srcOrd="0" destOrd="0" presId="urn:microsoft.com/office/officeart/2005/8/layout/hierarchy3"/>
    <dgm:cxn modelId="{AAAEBCDA-29CB-4A84-A6B7-4131EE1C6608}" srcId="{C7619F01-87AD-41AB-8F7E-309D1D69530D}" destId="{4ECA1D35-010F-4AE6-A7A6-F84F3A47902B}" srcOrd="0" destOrd="0" parTransId="{41FE3145-827C-4487-9ADB-9722184FDBC8}" sibTransId="{0993FBC9-766D-4817-9DBD-20F11D9344A0}"/>
    <dgm:cxn modelId="{02561BEA-AAA3-4B2C-A662-8B5B33F6EC05}" type="presOf" srcId="{BF117730-5274-4C48-8867-EA00B5FC42F6}" destId="{D92E922C-E723-4827-AB97-C4E702B444F8}" srcOrd="0" destOrd="0" presId="urn:microsoft.com/office/officeart/2005/8/layout/hierarchy3"/>
    <dgm:cxn modelId="{5D21E12E-1582-4153-B9F9-C801D59390F4}" type="presParOf" srcId="{59210255-C27C-49F3-A47A-E1E959EA4EF5}" destId="{7A43FE09-E69F-4EE8-9583-725B928773B6}" srcOrd="0" destOrd="0" presId="urn:microsoft.com/office/officeart/2005/8/layout/hierarchy3"/>
    <dgm:cxn modelId="{D4D9A2D3-33BC-4EB4-8A35-B02849B8896C}" type="presParOf" srcId="{7A43FE09-E69F-4EE8-9583-725B928773B6}" destId="{8DB1ECA2-BBCD-4BFA-BCC9-BA3E618B5A71}" srcOrd="0" destOrd="0" presId="urn:microsoft.com/office/officeart/2005/8/layout/hierarchy3"/>
    <dgm:cxn modelId="{2C8F800F-36A2-4814-A62B-D4D7FA5F37A7}" type="presParOf" srcId="{8DB1ECA2-BBCD-4BFA-BCC9-BA3E618B5A71}" destId="{76F57DC5-E85D-412F-8633-637BE293ACC8}" srcOrd="0" destOrd="0" presId="urn:microsoft.com/office/officeart/2005/8/layout/hierarchy3"/>
    <dgm:cxn modelId="{D30DA8A5-460B-46EA-A659-17F9B9B635AA}" type="presParOf" srcId="{8DB1ECA2-BBCD-4BFA-BCC9-BA3E618B5A71}" destId="{D4731165-61AB-4834-B563-5AD9E35B7CA0}" srcOrd="1" destOrd="0" presId="urn:microsoft.com/office/officeart/2005/8/layout/hierarchy3"/>
    <dgm:cxn modelId="{487D06E9-C51E-4EB6-A701-7FBBC76A6D06}" type="presParOf" srcId="{7A43FE09-E69F-4EE8-9583-725B928773B6}" destId="{6D923D90-2FF7-4038-B1D1-C2DE3032ADF0}" srcOrd="1" destOrd="0" presId="urn:microsoft.com/office/officeart/2005/8/layout/hierarchy3"/>
    <dgm:cxn modelId="{9C72EBA5-60BA-4F61-BC15-78FE64A51C0D}" type="presParOf" srcId="{6D923D90-2FF7-4038-B1D1-C2DE3032ADF0}" destId="{FB849A3B-2260-452E-8447-2143E9EA9257}" srcOrd="0" destOrd="0" presId="urn:microsoft.com/office/officeart/2005/8/layout/hierarchy3"/>
    <dgm:cxn modelId="{1E275A8D-D55F-4DCA-ABC4-A8941D3FF798}" type="presParOf" srcId="{6D923D90-2FF7-4038-B1D1-C2DE3032ADF0}" destId="{51FC1BC5-6B4F-49ED-BC48-7BD471A54DB8}" srcOrd="1" destOrd="0" presId="urn:microsoft.com/office/officeart/2005/8/layout/hierarchy3"/>
    <dgm:cxn modelId="{6E6164A1-1196-4451-A76A-51C8CDDDC23E}" type="presParOf" srcId="{59210255-C27C-49F3-A47A-E1E959EA4EF5}" destId="{83A20F75-21FB-481F-99A5-70FB295029FA}" srcOrd="1" destOrd="0" presId="urn:microsoft.com/office/officeart/2005/8/layout/hierarchy3"/>
    <dgm:cxn modelId="{83F7E30C-133C-4381-B25C-277AA98AFCD2}" type="presParOf" srcId="{83A20F75-21FB-481F-99A5-70FB295029FA}" destId="{C0D23006-7158-4780-8624-393A8F5CC00A}" srcOrd="0" destOrd="0" presId="urn:microsoft.com/office/officeart/2005/8/layout/hierarchy3"/>
    <dgm:cxn modelId="{729FF961-9EDC-43FF-B583-89C4D06E3B6B}" type="presParOf" srcId="{C0D23006-7158-4780-8624-393A8F5CC00A}" destId="{7297BFD2-9905-4672-9D64-C0A0EA5B2603}" srcOrd="0" destOrd="0" presId="urn:microsoft.com/office/officeart/2005/8/layout/hierarchy3"/>
    <dgm:cxn modelId="{CE3EA440-1CCB-43C1-BC0F-75EA9464C94A}" type="presParOf" srcId="{C0D23006-7158-4780-8624-393A8F5CC00A}" destId="{896CBAEA-EAA7-41F3-9DB9-6360D754EF2D}" srcOrd="1" destOrd="0" presId="urn:microsoft.com/office/officeart/2005/8/layout/hierarchy3"/>
    <dgm:cxn modelId="{43BFCF92-E56B-4109-9607-9D60F834E455}" type="presParOf" srcId="{83A20F75-21FB-481F-99A5-70FB295029FA}" destId="{522CF8A8-06F5-423F-A8F8-06BFABD6D9FE}" srcOrd="1" destOrd="0" presId="urn:microsoft.com/office/officeart/2005/8/layout/hierarchy3"/>
    <dgm:cxn modelId="{C9B053E7-AFB7-499C-8AA9-F2FF727DB534}" type="presParOf" srcId="{522CF8A8-06F5-423F-A8F8-06BFABD6D9FE}" destId="{8FB1793D-9B80-4156-966D-3ADAE5A9785F}" srcOrd="0" destOrd="0" presId="urn:microsoft.com/office/officeart/2005/8/layout/hierarchy3"/>
    <dgm:cxn modelId="{6C51B1C9-C047-41D8-B0FA-3768CEB20918}" type="presParOf" srcId="{522CF8A8-06F5-423F-A8F8-06BFABD6D9FE}" destId="{13E03A9C-1477-4FCE-B228-BCB262A464C9}" srcOrd="1" destOrd="0" presId="urn:microsoft.com/office/officeart/2005/8/layout/hierarchy3"/>
    <dgm:cxn modelId="{9F5C0D08-8305-4D85-8EC6-AB485A2E9B5A}" type="presParOf" srcId="{59210255-C27C-49F3-A47A-E1E959EA4EF5}" destId="{82793AE6-D2AE-4ED6-8784-F751D0191582}" srcOrd="2" destOrd="0" presId="urn:microsoft.com/office/officeart/2005/8/layout/hierarchy3"/>
    <dgm:cxn modelId="{3483EFC8-55A8-4481-87A5-BCA00C56A227}" type="presParOf" srcId="{82793AE6-D2AE-4ED6-8784-F751D0191582}" destId="{38D37305-65B7-4A02-B9E9-F5DAF5415244}" srcOrd="0" destOrd="0" presId="urn:microsoft.com/office/officeart/2005/8/layout/hierarchy3"/>
    <dgm:cxn modelId="{5AF94B10-0E7D-41F3-8956-4C6D637B8F1C}" type="presParOf" srcId="{38D37305-65B7-4A02-B9E9-F5DAF5415244}" destId="{D92E922C-E723-4827-AB97-C4E702B444F8}" srcOrd="0" destOrd="0" presId="urn:microsoft.com/office/officeart/2005/8/layout/hierarchy3"/>
    <dgm:cxn modelId="{5F0DC437-0921-477C-A2F3-952784DE5B6F}" type="presParOf" srcId="{38D37305-65B7-4A02-B9E9-F5DAF5415244}" destId="{DF145FB4-1407-408D-BBFD-33454BFE6694}" srcOrd="1" destOrd="0" presId="urn:microsoft.com/office/officeart/2005/8/layout/hierarchy3"/>
    <dgm:cxn modelId="{DC4EEB6B-A9B9-4C00-AD13-CC8FDC564B24}" type="presParOf" srcId="{82793AE6-D2AE-4ED6-8784-F751D0191582}" destId="{94355D56-5A8B-49CC-B273-6692B0ACF212}" srcOrd="1" destOrd="0" presId="urn:microsoft.com/office/officeart/2005/8/layout/hierarchy3"/>
    <dgm:cxn modelId="{4AAE11B5-F6D3-4A80-A8F1-81AB78557209}" type="presParOf" srcId="{94355D56-5A8B-49CC-B273-6692B0ACF212}" destId="{6E43DFC8-7E0B-4D33-9FE7-480C64109147}" srcOrd="0" destOrd="0" presId="urn:microsoft.com/office/officeart/2005/8/layout/hierarchy3"/>
    <dgm:cxn modelId="{C8D16DE1-110F-4D1F-AD8E-1FBE02988381}" type="presParOf" srcId="{94355D56-5A8B-49CC-B273-6692B0ACF212}" destId="{022728D8-69A7-4737-993A-3018F023692C}"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96FD851-E547-4C44-A62D-253C6342940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80EFF5-2BB2-47F6-9473-EADCEC457407}">
      <dgm:prSet/>
      <dgm:spPr/>
      <dgm:t>
        <a:bodyPr/>
        <a:lstStyle/>
        <a:p>
          <a:r>
            <a:rPr lang="en-GB" b="0" i="0"/>
            <a:t>In conclusion, the JW Marriott is a perfect example of hospitality since it offers a wide range of amenities and services to suit the needs of its guests. </a:t>
          </a:r>
          <a:endParaRPr lang="en-US"/>
        </a:p>
      </dgm:t>
    </dgm:pt>
    <dgm:pt modelId="{5CFA60ED-5E75-4EA5-B047-44E5F4B1FFBB}" type="parTrans" cxnId="{6653ECEA-F8B6-40CD-84F1-B43F2A4AEB6A}">
      <dgm:prSet/>
      <dgm:spPr/>
      <dgm:t>
        <a:bodyPr/>
        <a:lstStyle/>
        <a:p>
          <a:endParaRPr lang="en-US"/>
        </a:p>
      </dgm:t>
    </dgm:pt>
    <dgm:pt modelId="{FB3FFC87-AB80-41C4-B47B-3563FF0C50C1}" type="sibTrans" cxnId="{6653ECEA-F8B6-40CD-84F1-B43F2A4AEB6A}">
      <dgm:prSet/>
      <dgm:spPr/>
      <dgm:t>
        <a:bodyPr/>
        <a:lstStyle/>
        <a:p>
          <a:endParaRPr lang="en-US"/>
        </a:p>
      </dgm:t>
    </dgm:pt>
    <dgm:pt modelId="{D7D3A04A-D034-4664-A3BF-4D50CF0AAE35}">
      <dgm:prSet/>
      <dgm:spPr/>
      <dgm:t>
        <a:bodyPr/>
        <a:lstStyle/>
        <a:p>
          <a:r>
            <a:rPr lang="en-GB" b="0" i="0"/>
            <a:t>Hotel guests may make use of more ethereal offerings, such as personalized concierge service and professional event preparation. </a:t>
          </a:r>
          <a:endParaRPr lang="en-US"/>
        </a:p>
      </dgm:t>
    </dgm:pt>
    <dgm:pt modelId="{12CDD466-8E53-40FB-97A4-FFE916909EDF}" type="parTrans" cxnId="{DF8FFAE8-24D2-437B-9E10-A65443C78AB2}">
      <dgm:prSet/>
      <dgm:spPr/>
      <dgm:t>
        <a:bodyPr/>
        <a:lstStyle/>
        <a:p>
          <a:endParaRPr lang="en-US"/>
        </a:p>
      </dgm:t>
    </dgm:pt>
    <dgm:pt modelId="{F7FB4B27-2A93-454F-9A90-CD6B15717EA7}" type="sibTrans" cxnId="{DF8FFAE8-24D2-437B-9E10-A65443C78AB2}">
      <dgm:prSet/>
      <dgm:spPr/>
      <dgm:t>
        <a:bodyPr/>
        <a:lstStyle/>
        <a:p>
          <a:endParaRPr lang="en-US"/>
        </a:p>
      </dgm:t>
    </dgm:pt>
    <dgm:pt modelId="{4542196A-227B-4F73-954F-AF9D25F0650D}">
      <dgm:prSet/>
      <dgm:spPr/>
      <dgm:t>
        <a:bodyPr/>
        <a:lstStyle/>
        <a:p>
          <a:r>
            <a:rPr lang="en-GB" b="0" i="0"/>
            <a:t>The company's worldwide chain of hotels, explicitly designed for different regions, exemplifies its dedication to class and refinement. </a:t>
          </a:r>
          <a:endParaRPr lang="en-US"/>
        </a:p>
      </dgm:t>
    </dgm:pt>
    <dgm:pt modelId="{6F950FEE-ED53-4974-A87F-E02D2840B1A9}" type="parTrans" cxnId="{214A4ED3-9320-4CF4-B55A-4A2322A66893}">
      <dgm:prSet/>
      <dgm:spPr/>
      <dgm:t>
        <a:bodyPr/>
        <a:lstStyle/>
        <a:p>
          <a:endParaRPr lang="en-US"/>
        </a:p>
      </dgm:t>
    </dgm:pt>
    <dgm:pt modelId="{D0FB3CB0-8A86-467A-820B-1DBC3CA328FF}" type="sibTrans" cxnId="{214A4ED3-9320-4CF4-B55A-4A2322A66893}">
      <dgm:prSet/>
      <dgm:spPr/>
      <dgm:t>
        <a:bodyPr/>
        <a:lstStyle/>
        <a:p>
          <a:endParaRPr lang="en-US"/>
        </a:p>
      </dgm:t>
    </dgm:pt>
    <dgm:pt modelId="{67823395-75ED-47F9-BA6A-C45DB7C05AB1}">
      <dgm:prSet/>
      <dgm:spPr/>
      <dgm:t>
        <a:bodyPr/>
        <a:lstStyle/>
        <a:p>
          <a:r>
            <a:rPr lang="en-GB" b="0" i="0"/>
            <a:t>JW Marriott's continued success in the hospitality sector depends on its ability to provide these amenities to its guests. </a:t>
          </a:r>
          <a:endParaRPr lang="en-US"/>
        </a:p>
      </dgm:t>
    </dgm:pt>
    <dgm:pt modelId="{01977E7F-C910-491E-ADF6-C994B335BC8C}" type="parTrans" cxnId="{CE7CB6B3-80AE-488F-9C90-8C3C11A34365}">
      <dgm:prSet/>
      <dgm:spPr/>
      <dgm:t>
        <a:bodyPr/>
        <a:lstStyle/>
        <a:p>
          <a:endParaRPr lang="en-US"/>
        </a:p>
      </dgm:t>
    </dgm:pt>
    <dgm:pt modelId="{3E279940-E45F-4C4F-B1AC-8F1108AF52A8}" type="sibTrans" cxnId="{CE7CB6B3-80AE-488F-9C90-8C3C11A34365}">
      <dgm:prSet/>
      <dgm:spPr/>
      <dgm:t>
        <a:bodyPr/>
        <a:lstStyle/>
        <a:p>
          <a:endParaRPr lang="en-US"/>
        </a:p>
      </dgm:t>
    </dgm:pt>
    <dgm:pt modelId="{AE456EFE-E6EC-430D-AE77-2A067401EF75}">
      <dgm:prSet/>
      <dgm:spPr/>
      <dgm:t>
        <a:bodyPr/>
        <a:lstStyle/>
        <a:p>
          <a:r>
            <a:rPr lang="en-GB" b="0" i="0"/>
            <a:t>Put, being hospitable is critical to the success of any company because it fosters loyalty among consumers. </a:t>
          </a:r>
          <a:endParaRPr lang="en-US"/>
        </a:p>
      </dgm:t>
    </dgm:pt>
    <dgm:pt modelId="{DA9EB7DC-6803-4A9A-935C-A6B80BB81095}" type="parTrans" cxnId="{CD049A50-CA8D-41D5-B36B-9A1670B63B48}">
      <dgm:prSet/>
      <dgm:spPr/>
      <dgm:t>
        <a:bodyPr/>
        <a:lstStyle/>
        <a:p>
          <a:endParaRPr lang="en-US"/>
        </a:p>
      </dgm:t>
    </dgm:pt>
    <dgm:pt modelId="{9624A96B-1453-4A48-8F31-E018C655C2C9}" type="sibTrans" cxnId="{CD049A50-CA8D-41D5-B36B-9A1670B63B48}">
      <dgm:prSet/>
      <dgm:spPr/>
      <dgm:t>
        <a:bodyPr/>
        <a:lstStyle/>
        <a:p>
          <a:endParaRPr lang="en-US"/>
        </a:p>
      </dgm:t>
    </dgm:pt>
    <dgm:pt modelId="{B52A0CFF-34FC-4D15-AA2E-251FE5B5BB31}">
      <dgm:prSet/>
      <dgm:spPr/>
      <dgm:t>
        <a:bodyPr/>
        <a:lstStyle/>
        <a:p>
          <a:r>
            <a:rPr lang="en-GB" b="0" i="0"/>
            <a:t>Effectively using technology, providing exceptional service, and providing basic facilities are all important.</a:t>
          </a:r>
          <a:endParaRPr lang="en-US"/>
        </a:p>
      </dgm:t>
    </dgm:pt>
    <dgm:pt modelId="{7418FEBD-1485-4362-A69B-C8BDF9F6FDC5}" type="parTrans" cxnId="{4C3B90C0-36E9-4F11-8C16-00BE92B557D1}">
      <dgm:prSet/>
      <dgm:spPr/>
      <dgm:t>
        <a:bodyPr/>
        <a:lstStyle/>
        <a:p>
          <a:endParaRPr lang="en-US"/>
        </a:p>
      </dgm:t>
    </dgm:pt>
    <dgm:pt modelId="{47D8A37D-70AC-4B5B-9AE6-2976FB34A3A0}" type="sibTrans" cxnId="{4C3B90C0-36E9-4F11-8C16-00BE92B557D1}">
      <dgm:prSet/>
      <dgm:spPr/>
      <dgm:t>
        <a:bodyPr/>
        <a:lstStyle/>
        <a:p>
          <a:endParaRPr lang="en-US"/>
        </a:p>
      </dgm:t>
    </dgm:pt>
    <dgm:pt modelId="{061F5889-DEB1-4DD9-B765-65CAEB2D5404}" type="pres">
      <dgm:prSet presAssocID="{E96FD851-E547-4C44-A62D-253C63429406}" presName="vert0" presStyleCnt="0">
        <dgm:presLayoutVars>
          <dgm:dir/>
          <dgm:animOne val="branch"/>
          <dgm:animLvl val="lvl"/>
        </dgm:presLayoutVars>
      </dgm:prSet>
      <dgm:spPr/>
    </dgm:pt>
    <dgm:pt modelId="{04968462-74D0-40B8-A5FE-0FE4A5AD6FC3}" type="pres">
      <dgm:prSet presAssocID="{E980EFF5-2BB2-47F6-9473-EADCEC457407}" presName="thickLine" presStyleLbl="alignNode1" presStyleIdx="0" presStyleCnt="6"/>
      <dgm:spPr/>
    </dgm:pt>
    <dgm:pt modelId="{591EB34F-3FDB-474F-AE05-6380FD5F5FDF}" type="pres">
      <dgm:prSet presAssocID="{E980EFF5-2BB2-47F6-9473-EADCEC457407}" presName="horz1" presStyleCnt="0"/>
      <dgm:spPr/>
    </dgm:pt>
    <dgm:pt modelId="{17BC656F-73A0-40D3-AD3A-76CB149A285E}" type="pres">
      <dgm:prSet presAssocID="{E980EFF5-2BB2-47F6-9473-EADCEC457407}" presName="tx1" presStyleLbl="revTx" presStyleIdx="0" presStyleCnt="6"/>
      <dgm:spPr/>
    </dgm:pt>
    <dgm:pt modelId="{4CC82002-0364-4785-A8D3-A1F28D2C2763}" type="pres">
      <dgm:prSet presAssocID="{E980EFF5-2BB2-47F6-9473-EADCEC457407}" presName="vert1" presStyleCnt="0"/>
      <dgm:spPr/>
    </dgm:pt>
    <dgm:pt modelId="{8138F8FE-B462-47B8-9833-981DB6755D6D}" type="pres">
      <dgm:prSet presAssocID="{D7D3A04A-D034-4664-A3BF-4D50CF0AAE35}" presName="thickLine" presStyleLbl="alignNode1" presStyleIdx="1" presStyleCnt="6"/>
      <dgm:spPr/>
    </dgm:pt>
    <dgm:pt modelId="{2844CC97-017C-431E-AD27-3F98E643DD9A}" type="pres">
      <dgm:prSet presAssocID="{D7D3A04A-D034-4664-A3BF-4D50CF0AAE35}" presName="horz1" presStyleCnt="0"/>
      <dgm:spPr/>
    </dgm:pt>
    <dgm:pt modelId="{960234F1-053D-46BE-A8D6-23119C0601DF}" type="pres">
      <dgm:prSet presAssocID="{D7D3A04A-D034-4664-A3BF-4D50CF0AAE35}" presName="tx1" presStyleLbl="revTx" presStyleIdx="1" presStyleCnt="6"/>
      <dgm:spPr/>
    </dgm:pt>
    <dgm:pt modelId="{8C12F665-0BD1-408A-B2B3-46049B5B4232}" type="pres">
      <dgm:prSet presAssocID="{D7D3A04A-D034-4664-A3BF-4D50CF0AAE35}" presName="vert1" presStyleCnt="0"/>
      <dgm:spPr/>
    </dgm:pt>
    <dgm:pt modelId="{3EC6181D-5F8A-465E-AD5A-CD18D50D84FF}" type="pres">
      <dgm:prSet presAssocID="{4542196A-227B-4F73-954F-AF9D25F0650D}" presName="thickLine" presStyleLbl="alignNode1" presStyleIdx="2" presStyleCnt="6"/>
      <dgm:spPr/>
    </dgm:pt>
    <dgm:pt modelId="{EC210F71-21C8-479D-83BB-02D3547AFE09}" type="pres">
      <dgm:prSet presAssocID="{4542196A-227B-4F73-954F-AF9D25F0650D}" presName="horz1" presStyleCnt="0"/>
      <dgm:spPr/>
    </dgm:pt>
    <dgm:pt modelId="{6BC8144A-497E-4B59-9766-985730A45B4B}" type="pres">
      <dgm:prSet presAssocID="{4542196A-227B-4F73-954F-AF9D25F0650D}" presName="tx1" presStyleLbl="revTx" presStyleIdx="2" presStyleCnt="6"/>
      <dgm:spPr/>
    </dgm:pt>
    <dgm:pt modelId="{4AFD50EA-F5DB-4F7C-813E-564FB3F1931D}" type="pres">
      <dgm:prSet presAssocID="{4542196A-227B-4F73-954F-AF9D25F0650D}" presName="vert1" presStyleCnt="0"/>
      <dgm:spPr/>
    </dgm:pt>
    <dgm:pt modelId="{F4B6233E-37D7-4065-AC60-35A873FD01E8}" type="pres">
      <dgm:prSet presAssocID="{67823395-75ED-47F9-BA6A-C45DB7C05AB1}" presName="thickLine" presStyleLbl="alignNode1" presStyleIdx="3" presStyleCnt="6"/>
      <dgm:spPr/>
    </dgm:pt>
    <dgm:pt modelId="{7ED868E0-B336-428F-AD3E-40DAFE623331}" type="pres">
      <dgm:prSet presAssocID="{67823395-75ED-47F9-BA6A-C45DB7C05AB1}" presName="horz1" presStyleCnt="0"/>
      <dgm:spPr/>
    </dgm:pt>
    <dgm:pt modelId="{16CB3287-5043-4956-A2EE-A125A8324CAE}" type="pres">
      <dgm:prSet presAssocID="{67823395-75ED-47F9-BA6A-C45DB7C05AB1}" presName="tx1" presStyleLbl="revTx" presStyleIdx="3" presStyleCnt="6"/>
      <dgm:spPr/>
    </dgm:pt>
    <dgm:pt modelId="{7DF566EE-1E56-4722-ADFE-31596E367C3C}" type="pres">
      <dgm:prSet presAssocID="{67823395-75ED-47F9-BA6A-C45DB7C05AB1}" presName="vert1" presStyleCnt="0"/>
      <dgm:spPr/>
    </dgm:pt>
    <dgm:pt modelId="{16E0A6B4-1D09-4168-B8B7-AEBD7A9316BD}" type="pres">
      <dgm:prSet presAssocID="{AE456EFE-E6EC-430D-AE77-2A067401EF75}" presName="thickLine" presStyleLbl="alignNode1" presStyleIdx="4" presStyleCnt="6"/>
      <dgm:spPr/>
    </dgm:pt>
    <dgm:pt modelId="{5FAF3815-3AE4-4F6D-A09B-A48391C1D640}" type="pres">
      <dgm:prSet presAssocID="{AE456EFE-E6EC-430D-AE77-2A067401EF75}" presName="horz1" presStyleCnt="0"/>
      <dgm:spPr/>
    </dgm:pt>
    <dgm:pt modelId="{C9435DEB-37C2-433C-A03D-D1A853D0D664}" type="pres">
      <dgm:prSet presAssocID="{AE456EFE-E6EC-430D-AE77-2A067401EF75}" presName="tx1" presStyleLbl="revTx" presStyleIdx="4" presStyleCnt="6"/>
      <dgm:spPr/>
    </dgm:pt>
    <dgm:pt modelId="{B7DF97E5-0B4B-49A1-BBE5-B82468A211DE}" type="pres">
      <dgm:prSet presAssocID="{AE456EFE-E6EC-430D-AE77-2A067401EF75}" presName="vert1" presStyleCnt="0"/>
      <dgm:spPr/>
    </dgm:pt>
    <dgm:pt modelId="{BCCD18DD-977E-4031-B1E4-65676D9C14EF}" type="pres">
      <dgm:prSet presAssocID="{B52A0CFF-34FC-4D15-AA2E-251FE5B5BB31}" presName="thickLine" presStyleLbl="alignNode1" presStyleIdx="5" presStyleCnt="6"/>
      <dgm:spPr/>
    </dgm:pt>
    <dgm:pt modelId="{3CC986A7-976B-47DD-8B51-FD73C1FD3E8C}" type="pres">
      <dgm:prSet presAssocID="{B52A0CFF-34FC-4D15-AA2E-251FE5B5BB31}" presName="horz1" presStyleCnt="0"/>
      <dgm:spPr/>
    </dgm:pt>
    <dgm:pt modelId="{9719C6DA-642E-4CA9-936B-55F57515BC07}" type="pres">
      <dgm:prSet presAssocID="{B52A0CFF-34FC-4D15-AA2E-251FE5B5BB31}" presName="tx1" presStyleLbl="revTx" presStyleIdx="5" presStyleCnt="6"/>
      <dgm:spPr/>
    </dgm:pt>
    <dgm:pt modelId="{7A995D54-EB0E-4642-8ABF-BC66D57EE77B}" type="pres">
      <dgm:prSet presAssocID="{B52A0CFF-34FC-4D15-AA2E-251FE5B5BB31}" presName="vert1" presStyleCnt="0"/>
      <dgm:spPr/>
    </dgm:pt>
  </dgm:ptLst>
  <dgm:cxnLst>
    <dgm:cxn modelId="{78530868-367E-4C7F-BE0A-03E3F5FC819F}" type="presOf" srcId="{E96FD851-E547-4C44-A62D-253C63429406}" destId="{061F5889-DEB1-4DD9-B765-65CAEB2D5404}" srcOrd="0" destOrd="0" presId="urn:microsoft.com/office/officeart/2008/layout/LinedList"/>
    <dgm:cxn modelId="{CD049A50-CA8D-41D5-B36B-9A1670B63B48}" srcId="{E96FD851-E547-4C44-A62D-253C63429406}" destId="{AE456EFE-E6EC-430D-AE77-2A067401EF75}" srcOrd="4" destOrd="0" parTransId="{DA9EB7DC-6803-4A9A-935C-A6B80BB81095}" sibTransId="{9624A96B-1453-4A48-8F31-E018C655C2C9}"/>
    <dgm:cxn modelId="{38AE2C72-BFC2-44D1-89BD-CD02F185897C}" type="presOf" srcId="{D7D3A04A-D034-4664-A3BF-4D50CF0AAE35}" destId="{960234F1-053D-46BE-A8D6-23119C0601DF}" srcOrd="0" destOrd="0" presId="urn:microsoft.com/office/officeart/2008/layout/LinedList"/>
    <dgm:cxn modelId="{4B75599B-8BC9-494F-BAE4-E783786F99F1}" type="presOf" srcId="{B52A0CFF-34FC-4D15-AA2E-251FE5B5BB31}" destId="{9719C6DA-642E-4CA9-936B-55F57515BC07}" srcOrd="0" destOrd="0" presId="urn:microsoft.com/office/officeart/2008/layout/LinedList"/>
    <dgm:cxn modelId="{CE7CB6B3-80AE-488F-9C90-8C3C11A34365}" srcId="{E96FD851-E547-4C44-A62D-253C63429406}" destId="{67823395-75ED-47F9-BA6A-C45DB7C05AB1}" srcOrd="3" destOrd="0" parTransId="{01977E7F-C910-491E-ADF6-C994B335BC8C}" sibTransId="{3E279940-E45F-4C4F-B1AC-8F1108AF52A8}"/>
    <dgm:cxn modelId="{83C1D6B6-0806-4365-9AE8-03E5BAB9AD66}" type="presOf" srcId="{67823395-75ED-47F9-BA6A-C45DB7C05AB1}" destId="{16CB3287-5043-4956-A2EE-A125A8324CAE}" srcOrd="0" destOrd="0" presId="urn:microsoft.com/office/officeart/2008/layout/LinedList"/>
    <dgm:cxn modelId="{4C3B90C0-36E9-4F11-8C16-00BE92B557D1}" srcId="{E96FD851-E547-4C44-A62D-253C63429406}" destId="{B52A0CFF-34FC-4D15-AA2E-251FE5B5BB31}" srcOrd="5" destOrd="0" parTransId="{7418FEBD-1485-4362-A69B-C8BDF9F6FDC5}" sibTransId="{47D8A37D-70AC-4B5B-9AE6-2976FB34A3A0}"/>
    <dgm:cxn modelId="{AA61BBC8-4F3A-41E5-A8C3-71EB4A807906}" type="presOf" srcId="{E980EFF5-2BB2-47F6-9473-EADCEC457407}" destId="{17BC656F-73A0-40D3-AD3A-76CB149A285E}" srcOrd="0" destOrd="0" presId="urn:microsoft.com/office/officeart/2008/layout/LinedList"/>
    <dgm:cxn modelId="{214A4ED3-9320-4CF4-B55A-4A2322A66893}" srcId="{E96FD851-E547-4C44-A62D-253C63429406}" destId="{4542196A-227B-4F73-954F-AF9D25F0650D}" srcOrd="2" destOrd="0" parTransId="{6F950FEE-ED53-4974-A87F-E02D2840B1A9}" sibTransId="{D0FB3CB0-8A86-467A-820B-1DBC3CA328FF}"/>
    <dgm:cxn modelId="{741CB7D3-93B9-43DE-B59A-A6E8D3AD5604}" type="presOf" srcId="{4542196A-227B-4F73-954F-AF9D25F0650D}" destId="{6BC8144A-497E-4B59-9766-985730A45B4B}" srcOrd="0" destOrd="0" presId="urn:microsoft.com/office/officeart/2008/layout/LinedList"/>
    <dgm:cxn modelId="{0D7653DD-274B-4CE8-9A3D-56A789A59D7E}" type="presOf" srcId="{AE456EFE-E6EC-430D-AE77-2A067401EF75}" destId="{C9435DEB-37C2-433C-A03D-D1A853D0D664}" srcOrd="0" destOrd="0" presId="urn:microsoft.com/office/officeart/2008/layout/LinedList"/>
    <dgm:cxn modelId="{DF8FFAE8-24D2-437B-9E10-A65443C78AB2}" srcId="{E96FD851-E547-4C44-A62D-253C63429406}" destId="{D7D3A04A-D034-4664-A3BF-4D50CF0AAE35}" srcOrd="1" destOrd="0" parTransId="{12CDD466-8E53-40FB-97A4-FFE916909EDF}" sibTransId="{F7FB4B27-2A93-454F-9A90-CD6B15717EA7}"/>
    <dgm:cxn modelId="{6653ECEA-F8B6-40CD-84F1-B43F2A4AEB6A}" srcId="{E96FD851-E547-4C44-A62D-253C63429406}" destId="{E980EFF5-2BB2-47F6-9473-EADCEC457407}" srcOrd="0" destOrd="0" parTransId="{5CFA60ED-5E75-4EA5-B047-44E5F4B1FFBB}" sibTransId="{FB3FFC87-AB80-41C4-B47B-3563FF0C50C1}"/>
    <dgm:cxn modelId="{03FCA079-2FFA-4AB3-80C0-DF965CD007B1}" type="presParOf" srcId="{061F5889-DEB1-4DD9-B765-65CAEB2D5404}" destId="{04968462-74D0-40B8-A5FE-0FE4A5AD6FC3}" srcOrd="0" destOrd="0" presId="urn:microsoft.com/office/officeart/2008/layout/LinedList"/>
    <dgm:cxn modelId="{004B9AD5-526E-49A2-83FA-27BC6223AA19}" type="presParOf" srcId="{061F5889-DEB1-4DD9-B765-65CAEB2D5404}" destId="{591EB34F-3FDB-474F-AE05-6380FD5F5FDF}" srcOrd="1" destOrd="0" presId="urn:microsoft.com/office/officeart/2008/layout/LinedList"/>
    <dgm:cxn modelId="{709AAE5D-FB18-4F81-AF76-1B971B8CBAFB}" type="presParOf" srcId="{591EB34F-3FDB-474F-AE05-6380FD5F5FDF}" destId="{17BC656F-73A0-40D3-AD3A-76CB149A285E}" srcOrd="0" destOrd="0" presId="urn:microsoft.com/office/officeart/2008/layout/LinedList"/>
    <dgm:cxn modelId="{68B68395-C2BB-4C18-978D-3D6DCFBD867A}" type="presParOf" srcId="{591EB34F-3FDB-474F-AE05-6380FD5F5FDF}" destId="{4CC82002-0364-4785-A8D3-A1F28D2C2763}" srcOrd="1" destOrd="0" presId="urn:microsoft.com/office/officeart/2008/layout/LinedList"/>
    <dgm:cxn modelId="{D0F6D2B7-53B8-4865-971A-214B156B678C}" type="presParOf" srcId="{061F5889-DEB1-4DD9-B765-65CAEB2D5404}" destId="{8138F8FE-B462-47B8-9833-981DB6755D6D}" srcOrd="2" destOrd="0" presId="urn:microsoft.com/office/officeart/2008/layout/LinedList"/>
    <dgm:cxn modelId="{3FDD5F58-87EE-4A11-A308-E7D1253C92A6}" type="presParOf" srcId="{061F5889-DEB1-4DD9-B765-65CAEB2D5404}" destId="{2844CC97-017C-431E-AD27-3F98E643DD9A}" srcOrd="3" destOrd="0" presId="urn:microsoft.com/office/officeart/2008/layout/LinedList"/>
    <dgm:cxn modelId="{782260C3-D84D-4C25-97BE-24CF5871D74A}" type="presParOf" srcId="{2844CC97-017C-431E-AD27-3F98E643DD9A}" destId="{960234F1-053D-46BE-A8D6-23119C0601DF}" srcOrd="0" destOrd="0" presId="urn:microsoft.com/office/officeart/2008/layout/LinedList"/>
    <dgm:cxn modelId="{77BFB1E8-4960-4EC4-A990-B7E558419793}" type="presParOf" srcId="{2844CC97-017C-431E-AD27-3F98E643DD9A}" destId="{8C12F665-0BD1-408A-B2B3-46049B5B4232}" srcOrd="1" destOrd="0" presId="urn:microsoft.com/office/officeart/2008/layout/LinedList"/>
    <dgm:cxn modelId="{22B5BEDB-22D3-4D35-8327-34B588B3D590}" type="presParOf" srcId="{061F5889-DEB1-4DD9-B765-65CAEB2D5404}" destId="{3EC6181D-5F8A-465E-AD5A-CD18D50D84FF}" srcOrd="4" destOrd="0" presId="urn:microsoft.com/office/officeart/2008/layout/LinedList"/>
    <dgm:cxn modelId="{A9250170-5867-450C-9066-6EFA1975B8C9}" type="presParOf" srcId="{061F5889-DEB1-4DD9-B765-65CAEB2D5404}" destId="{EC210F71-21C8-479D-83BB-02D3547AFE09}" srcOrd="5" destOrd="0" presId="urn:microsoft.com/office/officeart/2008/layout/LinedList"/>
    <dgm:cxn modelId="{376D3B30-33B5-4FBC-997C-57A2211B4839}" type="presParOf" srcId="{EC210F71-21C8-479D-83BB-02D3547AFE09}" destId="{6BC8144A-497E-4B59-9766-985730A45B4B}" srcOrd="0" destOrd="0" presId="urn:microsoft.com/office/officeart/2008/layout/LinedList"/>
    <dgm:cxn modelId="{33A6B44E-E390-40E2-9C22-5E814D4E30F5}" type="presParOf" srcId="{EC210F71-21C8-479D-83BB-02D3547AFE09}" destId="{4AFD50EA-F5DB-4F7C-813E-564FB3F1931D}" srcOrd="1" destOrd="0" presId="urn:microsoft.com/office/officeart/2008/layout/LinedList"/>
    <dgm:cxn modelId="{C8AB0A6E-5BB1-435E-A231-DAF24EF7E80C}" type="presParOf" srcId="{061F5889-DEB1-4DD9-B765-65CAEB2D5404}" destId="{F4B6233E-37D7-4065-AC60-35A873FD01E8}" srcOrd="6" destOrd="0" presId="urn:microsoft.com/office/officeart/2008/layout/LinedList"/>
    <dgm:cxn modelId="{2C35C9AD-4951-49D9-97F4-06B062E89CFE}" type="presParOf" srcId="{061F5889-DEB1-4DD9-B765-65CAEB2D5404}" destId="{7ED868E0-B336-428F-AD3E-40DAFE623331}" srcOrd="7" destOrd="0" presId="urn:microsoft.com/office/officeart/2008/layout/LinedList"/>
    <dgm:cxn modelId="{5420E15C-0F9B-450B-B9FC-44A1B880045D}" type="presParOf" srcId="{7ED868E0-B336-428F-AD3E-40DAFE623331}" destId="{16CB3287-5043-4956-A2EE-A125A8324CAE}" srcOrd="0" destOrd="0" presId="urn:microsoft.com/office/officeart/2008/layout/LinedList"/>
    <dgm:cxn modelId="{0854C610-DC38-4B9E-83BF-ED4998BA2B42}" type="presParOf" srcId="{7ED868E0-B336-428F-AD3E-40DAFE623331}" destId="{7DF566EE-1E56-4722-ADFE-31596E367C3C}" srcOrd="1" destOrd="0" presId="urn:microsoft.com/office/officeart/2008/layout/LinedList"/>
    <dgm:cxn modelId="{3E7706DD-703D-4E3A-BA11-911CF2E637FA}" type="presParOf" srcId="{061F5889-DEB1-4DD9-B765-65CAEB2D5404}" destId="{16E0A6B4-1D09-4168-B8B7-AEBD7A9316BD}" srcOrd="8" destOrd="0" presId="urn:microsoft.com/office/officeart/2008/layout/LinedList"/>
    <dgm:cxn modelId="{2E7E5D95-6CD4-4953-B9EA-1C1B044DF5E5}" type="presParOf" srcId="{061F5889-DEB1-4DD9-B765-65CAEB2D5404}" destId="{5FAF3815-3AE4-4F6D-A09B-A48391C1D640}" srcOrd="9" destOrd="0" presId="urn:microsoft.com/office/officeart/2008/layout/LinedList"/>
    <dgm:cxn modelId="{D3929355-E338-4E35-87BA-5A076994D70B}" type="presParOf" srcId="{5FAF3815-3AE4-4F6D-A09B-A48391C1D640}" destId="{C9435DEB-37C2-433C-A03D-D1A853D0D664}" srcOrd="0" destOrd="0" presId="urn:microsoft.com/office/officeart/2008/layout/LinedList"/>
    <dgm:cxn modelId="{04C93370-84CE-4C0E-BF3E-3047377F93E0}" type="presParOf" srcId="{5FAF3815-3AE4-4F6D-A09B-A48391C1D640}" destId="{B7DF97E5-0B4B-49A1-BBE5-B82468A211DE}" srcOrd="1" destOrd="0" presId="urn:microsoft.com/office/officeart/2008/layout/LinedList"/>
    <dgm:cxn modelId="{301FA95A-5430-4194-ADEA-E75EBA46426F}" type="presParOf" srcId="{061F5889-DEB1-4DD9-B765-65CAEB2D5404}" destId="{BCCD18DD-977E-4031-B1E4-65676D9C14EF}" srcOrd="10" destOrd="0" presId="urn:microsoft.com/office/officeart/2008/layout/LinedList"/>
    <dgm:cxn modelId="{F6019473-0EF7-413F-9C1B-9945B87A3EA2}" type="presParOf" srcId="{061F5889-DEB1-4DD9-B765-65CAEB2D5404}" destId="{3CC986A7-976B-47DD-8B51-FD73C1FD3E8C}" srcOrd="11" destOrd="0" presId="urn:microsoft.com/office/officeart/2008/layout/LinedList"/>
    <dgm:cxn modelId="{407E224A-7BE5-4AA1-A335-E5477305AC82}" type="presParOf" srcId="{3CC986A7-976B-47DD-8B51-FD73C1FD3E8C}" destId="{9719C6DA-642E-4CA9-936B-55F57515BC07}" srcOrd="0" destOrd="0" presId="urn:microsoft.com/office/officeart/2008/layout/LinedList"/>
    <dgm:cxn modelId="{C3D88D63-0B07-401F-B6E9-9FE852897DFE}" type="presParOf" srcId="{3CC986A7-976B-47DD-8B51-FD73C1FD3E8C}" destId="{7A995D54-EB0E-4642-8ABF-BC66D57EE77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FC3CA4-3530-46DE-8D9E-3CCDC23A4881}">
      <dsp:nvSpPr>
        <dsp:cNvPr id="0" name=""/>
        <dsp:cNvSpPr/>
      </dsp:nvSpPr>
      <dsp:spPr>
        <a:xfrm>
          <a:off x="3198" y="68144"/>
          <a:ext cx="3118551" cy="489600"/>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0" i="0" kern="1200"/>
            <a:t>Business travellers </a:t>
          </a:r>
          <a:endParaRPr lang="en-US" sz="1700" kern="1200"/>
        </a:p>
      </dsp:txBody>
      <dsp:txXfrm>
        <a:off x="3198" y="68144"/>
        <a:ext cx="3118551" cy="489600"/>
      </dsp:txXfrm>
    </dsp:sp>
    <dsp:sp modelId="{D7909354-9CC3-44FD-8202-55ACB793D6F3}">
      <dsp:nvSpPr>
        <dsp:cNvPr id="0" name=""/>
        <dsp:cNvSpPr/>
      </dsp:nvSpPr>
      <dsp:spPr>
        <a:xfrm>
          <a:off x="3198" y="557744"/>
          <a:ext cx="3118551" cy="3569872"/>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b="0" i="0" kern="1200"/>
            <a:t>Many business travellers choose a luxurious but relaxing hotel because of the stress and fatigue that comes with travelling for work (Amplifyxl.com, 2022)</a:t>
          </a:r>
          <a:r>
            <a:rPr lang="en-US" sz="1700" b="0" i="0" kern="1200"/>
            <a:t>. </a:t>
          </a:r>
          <a:endParaRPr lang="en-US" sz="1700" kern="1200"/>
        </a:p>
        <a:p>
          <a:pPr marL="171450" lvl="1" indent="-171450" algn="l" defTabSz="755650">
            <a:lnSpc>
              <a:spcPct val="90000"/>
            </a:lnSpc>
            <a:spcBef>
              <a:spcPct val="0"/>
            </a:spcBef>
            <a:spcAft>
              <a:spcPct val="15000"/>
            </a:spcAft>
            <a:buChar char="•"/>
          </a:pPr>
          <a:r>
            <a:rPr lang="en-US" sz="1700" b="0" i="0" kern="1200"/>
            <a:t>JW Marriott hotels include well-equipped business centres ideal for doing business, holding meetings, or giving presentations. </a:t>
          </a:r>
          <a:endParaRPr lang="en-US" sz="1700" kern="1200"/>
        </a:p>
      </dsp:txBody>
      <dsp:txXfrm>
        <a:off x="3198" y="557744"/>
        <a:ext cx="3118551" cy="3569872"/>
      </dsp:txXfrm>
    </dsp:sp>
    <dsp:sp modelId="{F41CE4CD-FBE9-4D2D-B54A-AFA6667D6CBF}">
      <dsp:nvSpPr>
        <dsp:cNvPr id="0" name=""/>
        <dsp:cNvSpPr/>
      </dsp:nvSpPr>
      <dsp:spPr>
        <a:xfrm>
          <a:off x="3558347" y="68144"/>
          <a:ext cx="3118551" cy="489600"/>
        </a:xfrm>
        <a:prstGeom prst="rect">
          <a:avLst/>
        </a:prstGeom>
        <a:solidFill>
          <a:schemeClr val="accent2">
            <a:hueOff val="19519"/>
            <a:satOff val="-13438"/>
            <a:lumOff val="-3431"/>
            <a:alphaOff val="0"/>
          </a:schemeClr>
        </a:solidFill>
        <a:ln w="19050" cap="rnd"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0" i="0" kern="1200"/>
            <a:t>Anniversary Celebrants</a:t>
          </a:r>
          <a:endParaRPr lang="en-US" sz="1700" kern="1200"/>
        </a:p>
      </dsp:txBody>
      <dsp:txXfrm>
        <a:off x="3558347" y="68144"/>
        <a:ext cx="3118551" cy="489600"/>
      </dsp:txXfrm>
    </dsp:sp>
    <dsp:sp modelId="{641629AF-EFAB-4F3A-9A34-A9EA91F4068B}">
      <dsp:nvSpPr>
        <dsp:cNvPr id="0" name=""/>
        <dsp:cNvSpPr/>
      </dsp:nvSpPr>
      <dsp:spPr>
        <a:xfrm>
          <a:off x="3558347" y="557744"/>
          <a:ext cx="3118551" cy="3569872"/>
        </a:xfrm>
        <a:prstGeom prst="rect">
          <a:avLst/>
        </a:prstGeom>
        <a:solidFill>
          <a:schemeClr val="accent2">
            <a:tint val="40000"/>
            <a:alpha val="90000"/>
            <a:hueOff val="123599"/>
            <a:satOff val="-11908"/>
            <a:lumOff val="-1255"/>
            <a:alphaOff val="0"/>
          </a:schemeClr>
        </a:solidFill>
        <a:ln w="19050" cap="rnd" cmpd="sng" algn="ctr">
          <a:solidFill>
            <a:schemeClr val="accent2">
              <a:tint val="40000"/>
              <a:alpha val="90000"/>
              <a:hueOff val="123599"/>
              <a:satOff val="-11908"/>
              <a:lumOff val="-12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b="0" i="0" kern="1200"/>
            <a:t>For those seeking to commemorate their anniversary with elegance, a highly recommended choice would be a JW Marriott establishment. </a:t>
          </a:r>
          <a:endParaRPr lang="en-US" sz="1700" kern="1200"/>
        </a:p>
        <a:p>
          <a:pPr marL="171450" lvl="1" indent="-171450" algn="l" defTabSz="755650">
            <a:lnSpc>
              <a:spcPct val="90000"/>
            </a:lnSpc>
            <a:spcBef>
              <a:spcPct val="0"/>
            </a:spcBef>
            <a:spcAft>
              <a:spcPct val="15000"/>
            </a:spcAft>
            <a:buChar char="•"/>
          </a:pPr>
          <a:r>
            <a:rPr lang="en-GB" sz="1700" b="0" i="0" kern="1200"/>
            <a:t>These visitors are looking for a location that will make their special occasion even more memorable, in addition to a place to stay (kellykuang, 2016)</a:t>
          </a:r>
          <a:r>
            <a:rPr lang="en-US" sz="1700" b="0" i="0" kern="1200"/>
            <a:t>.</a:t>
          </a:r>
          <a:endParaRPr lang="en-US" sz="1700" kern="1200"/>
        </a:p>
      </dsp:txBody>
      <dsp:txXfrm>
        <a:off x="3558347" y="557744"/>
        <a:ext cx="3118551" cy="3569872"/>
      </dsp:txXfrm>
    </dsp:sp>
    <dsp:sp modelId="{57D007B7-3D31-41BF-B509-F86099E740F4}">
      <dsp:nvSpPr>
        <dsp:cNvPr id="0" name=""/>
        <dsp:cNvSpPr/>
      </dsp:nvSpPr>
      <dsp:spPr>
        <a:xfrm>
          <a:off x="7113496" y="68144"/>
          <a:ext cx="3118551" cy="489600"/>
        </a:xfrm>
        <a:prstGeom prst="rect">
          <a:avLst/>
        </a:prstGeom>
        <a:solidFill>
          <a:schemeClr val="accent2">
            <a:hueOff val="39038"/>
            <a:satOff val="-26876"/>
            <a:lumOff val="-6863"/>
            <a:alphaOff val="0"/>
          </a:schemeClr>
        </a:solidFill>
        <a:ln w="19050" cap="rnd"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0" i="0" kern="1200"/>
            <a:t>Family Vacationers</a:t>
          </a:r>
          <a:endParaRPr lang="en-US" sz="1700" kern="1200"/>
        </a:p>
      </dsp:txBody>
      <dsp:txXfrm>
        <a:off x="7113496" y="68144"/>
        <a:ext cx="3118551" cy="489600"/>
      </dsp:txXfrm>
    </dsp:sp>
    <dsp:sp modelId="{C3DC0F36-2129-4121-A0D7-4D7E625B5759}">
      <dsp:nvSpPr>
        <dsp:cNvPr id="0" name=""/>
        <dsp:cNvSpPr/>
      </dsp:nvSpPr>
      <dsp:spPr>
        <a:xfrm>
          <a:off x="7113496" y="557744"/>
          <a:ext cx="3118551" cy="3569872"/>
        </a:xfrm>
        <a:prstGeom prst="rect">
          <a:avLst/>
        </a:prstGeom>
        <a:solidFill>
          <a:schemeClr val="accent2">
            <a:tint val="40000"/>
            <a:alpha val="90000"/>
            <a:hueOff val="247198"/>
            <a:satOff val="-23816"/>
            <a:lumOff val="-2511"/>
            <a:alphaOff val="0"/>
          </a:schemeClr>
        </a:solidFill>
        <a:ln w="19050" cap="rnd"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b="0" i="0" kern="1200"/>
            <a:t>When planning a family trip, it is essential to choose a hotel that caters to everyone in the group, no matter what age or hobbies they may have. </a:t>
          </a:r>
          <a:endParaRPr lang="en-US" sz="1700" kern="1200"/>
        </a:p>
        <a:p>
          <a:pPr marL="171450" lvl="1" indent="-171450" algn="l" defTabSz="755650">
            <a:lnSpc>
              <a:spcPct val="90000"/>
            </a:lnSpc>
            <a:spcBef>
              <a:spcPct val="0"/>
            </a:spcBef>
            <a:spcAft>
              <a:spcPct val="15000"/>
            </a:spcAft>
            <a:buChar char="•"/>
          </a:pPr>
          <a:r>
            <a:rPr lang="en-GB" sz="1700" b="0" i="0" kern="1200"/>
            <a:t>The variety of attractions and swimming options ensures that there will be fun for everyone (Schaal, 2014)</a:t>
          </a:r>
          <a:r>
            <a:rPr lang="en-US" sz="1700" b="0" i="0" kern="1200"/>
            <a:t>. </a:t>
          </a:r>
          <a:endParaRPr lang="en-US" sz="1700" kern="1200"/>
        </a:p>
      </dsp:txBody>
      <dsp:txXfrm>
        <a:off x="7113496" y="557744"/>
        <a:ext cx="3118551" cy="3569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84684-D4FA-41F3-B30B-7D3B5B7F691E}">
      <dsp:nvSpPr>
        <dsp:cNvPr id="0" name=""/>
        <dsp:cNvSpPr/>
      </dsp:nvSpPr>
      <dsp:spPr>
        <a:xfrm>
          <a:off x="0" y="57980"/>
          <a:ext cx="8946541" cy="7675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i="0" kern="1200"/>
            <a:t>Nature of Guest Services and Facilities</a:t>
          </a:r>
          <a:endParaRPr lang="en-US" sz="3200" kern="1200"/>
        </a:p>
      </dsp:txBody>
      <dsp:txXfrm>
        <a:off x="37467" y="95447"/>
        <a:ext cx="8871607" cy="692586"/>
      </dsp:txXfrm>
    </dsp:sp>
    <dsp:sp modelId="{2D9277A7-C297-4786-969C-D1032D41F356}">
      <dsp:nvSpPr>
        <dsp:cNvPr id="0" name=""/>
        <dsp:cNvSpPr/>
      </dsp:nvSpPr>
      <dsp:spPr>
        <a:xfrm>
          <a:off x="0" y="825500"/>
          <a:ext cx="8946541" cy="331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053"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0" i="0" kern="1200"/>
            <a:t>Hotels, resorts, and other hospitality enterprises offer both material and immaterial services and facilities to their guests (Ford, 2020). </a:t>
          </a:r>
          <a:endParaRPr lang="en-US" sz="2500" kern="1200"/>
        </a:p>
        <a:p>
          <a:pPr marL="228600" lvl="1" indent="-228600" algn="l" defTabSz="1111250">
            <a:lnSpc>
              <a:spcPct val="90000"/>
            </a:lnSpc>
            <a:spcBef>
              <a:spcPct val="0"/>
            </a:spcBef>
            <a:spcAft>
              <a:spcPct val="20000"/>
            </a:spcAft>
            <a:buChar char="•"/>
          </a:pPr>
          <a:r>
            <a:rPr lang="en-GB" sz="2500" b="0" i="0" kern="1200"/>
            <a:t>The purpose of these amenities is to provide a satisfying experience for guests. </a:t>
          </a:r>
          <a:endParaRPr lang="en-US" sz="2500" kern="1200"/>
        </a:p>
        <a:p>
          <a:pPr marL="228600" lvl="1" indent="-228600" algn="l" defTabSz="1111250">
            <a:lnSpc>
              <a:spcPct val="90000"/>
            </a:lnSpc>
            <a:spcBef>
              <a:spcPct val="0"/>
            </a:spcBef>
            <a:spcAft>
              <a:spcPct val="20000"/>
            </a:spcAft>
            <a:buChar char="•"/>
          </a:pPr>
          <a:r>
            <a:rPr lang="en-GB" sz="2500" b="0" i="0" kern="1200"/>
            <a:t>Room service, concierge help, and event planning are examples of intangible amenities that complement the more apparent restaurants, gyms, and pools.</a:t>
          </a:r>
          <a:endParaRPr lang="en-US" sz="2500" kern="1200"/>
        </a:p>
      </dsp:txBody>
      <dsp:txXfrm>
        <a:off x="0" y="825500"/>
        <a:ext cx="8946541" cy="3312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2657D-BD7E-41A7-994F-059182B210F2}">
      <dsp:nvSpPr>
        <dsp:cNvPr id="0" name=""/>
        <dsp:cNvSpPr/>
      </dsp:nvSpPr>
      <dsp:spPr>
        <a:xfrm>
          <a:off x="0" y="81110"/>
          <a:ext cx="8946541" cy="6715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i="0" kern="1200"/>
            <a:t>Scope of Guest Services and Facilities</a:t>
          </a:r>
          <a:endParaRPr lang="en-US" sz="2800" kern="1200"/>
        </a:p>
      </dsp:txBody>
      <dsp:txXfrm>
        <a:off x="32784" y="113894"/>
        <a:ext cx="8880973" cy="606012"/>
      </dsp:txXfrm>
    </dsp:sp>
    <dsp:sp modelId="{3087596E-E2DA-4EE0-89C5-9B9CAFA4365F}">
      <dsp:nvSpPr>
        <dsp:cNvPr id="0" name=""/>
        <dsp:cNvSpPr/>
      </dsp:nvSpPr>
      <dsp:spPr>
        <a:xfrm>
          <a:off x="0" y="752690"/>
          <a:ext cx="8946541" cy="336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053"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b="0" i="0" kern="1200"/>
            <a:t>Depending on the business and its location, it may or may not provide a wide range of guest services and facilities. </a:t>
          </a:r>
          <a:endParaRPr lang="en-US" sz="2200" kern="1200"/>
        </a:p>
        <a:p>
          <a:pPr marL="228600" lvl="1" indent="-228600" algn="l" defTabSz="977900">
            <a:lnSpc>
              <a:spcPct val="90000"/>
            </a:lnSpc>
            <a:spcBef>
              <a:spcPct val="0"/>
            </a:spcBef>
            <a:spcAft>
              <a:spcPct val="20000"/>
            </a:spcAft>
            <a:buChar char="•"/>
          </a:pPr>
          <a:r>
            <a:rPr lang="en-GB" sz="2200" b="0" i="0" kern="1200"/>
            <a:t>Superior restaurants, spas, and sports centres are just some of the many amenities standard in 5-star hotels. </a:t>
          </a:r>
          <a:endParaRPr lang="en-US" sz="2200" kern="1200"/>
        </a:p>
        <a:p>
          <a:pPr marL="228600" lvl="1" indent="-228600" algn="l" defTabSz="977900">
            <a:lnSpc>
              <a:spcPct val="90000"/>
            </a:lnSpc>
            <a:spcBef>
              <a:spcPct val="0"/>
            </a:spcBef>
            <a:spcAft>
              <a:spcPct val="20000"/>
            </a:spcAft>
            <a:buChar char="•"/>
          </a:pPr>
          <a:r>
            <a:rPr lang="en-GB" sz="2200" b="0" i="0" kern="1200"/>
            <a:t>On the other side, budget hotels often focus on the fundamentals, like providing a clean and pleasant place to stay rather than lavish extras (Ayres Hotels, 2023)</a:t>
          </a:r>
          <a:r>
            <a:rPr lang="en-US" sz="2200" b="0" i="0" kern="1200"/>
            <a:t>. </a:t>
          </a:r>
          <a:endParaRPr lang="en-US" sz="2200" kern="1200"/>
        </a:p>
        <a:p>
          <a:pPr marL="228600" lvl="1" indent="-228600" algn="l" defTabSz="977900">
            <a:lnSpc>
              <a:spcPct val="90000"/>
            </a:lnSpc>
            <a:spcBef>
              <a:spcPct val="0"/>
            </a:spcBef>
            <a:spcAft>
              <a:spcPct val="20000"/>
            </a:spcAft>
            <a:buChar char="•"/>
          </a:pPr>
          <a:r>
            <a:rPr lang="en-US" sz="2200" b="0" i="0" kern="1200"/>
            <a:t>The institution's location is also a factor in the scope. </a:t>
          </a:r>
          <a:endParaRPr lang="en-US" sz="2200" kern="1200"/>
        </a:p>
        <a:p>
          <a:pPr marL="228600" lvl="1" indent="-228600" algn="l" defTabSz="977900">
            <a:lnSpc>
              <a:spcPct val="90000"/>
            </a:lnSpc>
            <a:spcBef>
              <a:spcPct val="0"/>
            </a:spcBef>
            <a:spcAft>
              <a:spcPct val="20000"/>
            </a:spcAft>
            <a:buChar char="•"/>
          </a:pPr>
          <a:r>
            <a:rPr lang="en-US" sz="2200" b="0" i="0" kern="1200"/>
            <a:t>Resorts in attractive locations usually provide a wide variety of recreational amenities.</a:t>
          </a:r>
          <a:endParaRPr lang="en-US" sz="2200" kern="1200"/>
        </a:p>
      </dsp:txBody>
      <dsp:txXfrm>
        <a:off x="0" y="752690"/>
        <a:ext cx="8946541" cy="33616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C51AC-A53F-4F3C-A1CA-2D201D84A0C7}">
      <dsp:nvSpPr>
        <dsp:cNvPr id="0" name=""/>
        <dsp:cNvSpPr/>
      </dsp:nvSpPr>
      <dsp:spPr>
        <a:xfrm>
          <a:off x="0" y="81110"/>
          <a:ext cx="8946541" cy="67158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i="0" kern="1200"/>
            <a:t>Role of Guest Services and Facilities</a:t>
          </a:r>
          <a:endParaRPr lang="en-US" sz="2800" kern="1200"/>
        </a:p>
      </dsp:txBody>
      <dsp:txXfrm>
        <a:off x="32784" y="113894"/>
        <a:ext cx="8880973" cy="606012"/>
      </dsp:txXfrm>
    </dsp:sp>
    <dsp:sp modelId="{BB6A411B-D1D9-4538-A246-A888B2C6E6E9}">
      <dsp:nvSpPr>
        <dsp:cNvPr id="0" name=""/>
        <dsp:cNvSpPr/>
      </dsp:nvSpPr>
      <dsp:spPr>
        <a:xfrm>
          <a:off x="0" y="752690"/>
          <a:ext cx="8946541" cy="336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053"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b="0" i="0" kern="1200"/>
            <a:t>Services and facilities designed for tourists often aim to make their stay more accessible and more enjoyable. </a:t>
          </a:r>
          <a:endParaRPr lang="en-US" sz="2200" kern="1200"/>
        </a:p>
        <a:p>
          <a:pPr marL="228600" lvl="1" indent="-228600" algn="l" defTabSz="977900">
            <a:lnSpc>
              <a:spcPct val="90000"/>
            </a:lnSpc>
            <a:spcBef>
              <a:spcPct val="0"/>
            </a:spcBef>
            <a:spcAft>
              <a:spcPct val="20000"/>
            </a:spcAft>
            <a:buChar char="•"/>
          </a:pPr>
          <a:r>
            <a:rPr lang="en-GB" sz="2200" b="0" i="0" kern="1200"/>
            <a:t>They help make the guest's experience unique and special. </a:t>
          </a:r>
          <a:endParaRPr lang="en-US" sz="2200" kern="1200"/>
        </a:p>
        <a:p>
          <a:pPr marL="228600" lvl="1" indent="-228600" algn="l" defTabSz="977900">
            <a:lnSpc>
              <a:spcPct val="90000"/>
            </a:lnSpc>
            <a:spcBef>
              <a:spcPct val="0"/>
            </a:spcBef>
            <a:spcAft>
              <a:spcPct val="20000"/>
            </a:spcAft>
            <a:buChar char="•"/>
          </a:pPr>
          <a:r>
            <a:rPr lang="en-GB" sz="2200" b="0" i="0" kern="1200"/>
            <a:t>These amenities are crucial for drawing in and retaining customers (Zippia.com, 2020)</a:t>
          </a:r>
          <a:r>
            <a:rPr lang="en-US" sz="2200" b="0" i="0" kern="1200"/>
            <a:t>. </a:t>
          </a:r>
          <a:endParaRPr lang="en-US" sz="2200" kern="1200"/>
        </a:p>
        <a:p>
          <a:pPr marL="228600" lvl="1" indent="-228600" algn="l" defTabSz="977900">
            <a:lnSpc>
              <a:spcPct val="90000"/>
            </a:lnSpc>
            <a:spcBef>
              <a:spcPct val="0"/>
            </a:spcBef>
            <a:spcAft>
              <a:spcPct val="20000"/>
            </a:spcAft>
            <a:buChar char="•"/>
          </a:pPr>
          <a:r>
            <a:rPr lang="en-US" sz="2200" b="0" i="0" kern="1200"/>
            <a:t>Customers are more likely to return and spread the word about a firm that provides them with excellent service. </a:t>
          </a:r>
          <a:endParaRPr lang="en-US" sz="2200" kern="1200"/>
        </a:p>
        <a:p>
          <a:pPr marL="228600" lvl="1" indent="-228600" algn="l" defTabSz="977900">
            <a:lnSpc>
              <a:spcPct val="90000"/>
            </a:lnSpc>
            <a:spcBef>
              <a:spcPct val="0"/>
            </a:spcBef>
            <a:spcAft>
              <a:spcPct val="20000"/>
            </a:spcAft>
            <a:buChar char="•"/>
          </a:pPr>
          <a:r>
            <a:rPr lang="en-US" sz="2200" b="0" i="0" kern="1200"/>
            <a:t>In the hotel sector, increasing customer loyalty and ensuring future success depends on going above and beyond what guests anticipate.</a:t>
          </a:r>
          <a:endParaRPr lang="en-US" sz="2200" kern="1200"/>
        </a:p>
      </dsp:txBody>
      <dsp:txXfrm>
        <a:off x="0" y="752690"/>
        <a:ext cx="8946541" cy="33616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CA3C0-2AE2-413B-9D4D-23B53F73196F}">
      <dsp:nvSpPr>
        <dsp:cNvPr id="0" name=""/>
        <dsp:cNvSpPr/>
      </dsp:nvSpPr>
      <dsp:spPr>
        <a:xfrm>
          <a:off x="0" y="123635"/>
          <a:ext cx="8946541" cy="6048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b="1" i="0" kern="1200"/>
            <a:t>Nature of Guest Services and Facilities </a:t>
          </a:r>
          <a:endParaRPr lang="en-US" sz="2100" kern="1200"/>
        </a:p>
      </dsp:txBody>
      <dsp:txXfrm>
        <a:off x="0" y="123635"/>
        <a:ext cx="8946541" cy="604800"/>
      </dsp:txXfrm>
    </dsp:sp>
    <dsp:sp modelId="{CB84B28C-CA14-4A5E-B709-BC0509EE31FC}">
      <dsp:nvSpPr>
        <dsp:cNvPr id="0" name=""/>
        <dsp:cNvSpPr/>
      </dsp:nvSpPr>
      <dsp:spPr>
        <a:xfrm>
          <a:off x="0" y="728435"/>
          <a:ext cx="8946541" cy="334341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b="0" i="0" kern="1200"/>
            <a:t>One of the intangible benefits of staying at this hotel is the attentiveness of the concierge team. </a:t>
          </a:r>
          <a:endParaRPr lang="en-US" sz="2100" kern="1200"/>
        </a:p>
        <a:p>
          <a:pPr marL="228600" lvl="1" indent="-228600" algn="l" defTabSz="933450">
            <a:lnSpc>
              <a:spcPct val="90000"/>
            </a:lnSpc>
            <a:spcBef>
              <a:spcPct val="0"/>
            </a:spcBef>
            <a:spcAft>
              <a:spcPct val="15000"/>
            </a:spcAft>
            <a:buChar char="•"/>
          </a:pPr>
          <a:r>
            <a:rPr lang="en-GB" sz="2100" b="0" i="0" kern="1200"/>
            <a:t>Even though visitors may order food to their rooms via room service, individuals who want to arrange meetings.</a:t>
          </a:r>
          <a:endParaRPr lang="en-US" sz="2100" kern="1200"/>
        </a:p>
        <a:p>
          <a:pPr marL="228600" lvl="1" indent="-228600" algn="l" defTabSz="933450">
            <a:lnSpc>
              <a:spcPct val="90000"/>
            </a:lnSpc>
            <a:spcBef>
              <a:spcPct val="0"/>
            </a:spcBef>
            <a:spcAft>
              <a:spcPct val="15000"/>
            </a:spcAft>
            <a:buChar char="•"/>
          </a:pPr>
          <a:r>
            <a:rPr lang="en-GB" sz="2100" b="0" i="0" kern="1200"/>
            <a:t>JW Marriott's high-end restaurants are tangible representations of the company's commitment to customer satisfaction. </a:t>
          </a:r>
          <a:endParaRPr lang="en-US" sz="2100" kern="1200"/>
        </a:p>
        <a:p>
          <a:pPr marL="228600" lvl="1" indent="-228600" algn="l" defTabSz="933450">
            <a:lnSpc>
              <a:spcPct val="90000"/>
            </a:lnSpc>
            <a:spcBef>
              <a:spcPct val="0"/>
            </a:spcBef>
            <a:spcAft>
              <a:spcPct val="15000"/>
            </a:spcAft>
            <a:buChar char="•"/>
          </a:pPr>
          <a:r>
            <a:rPr lang="en-GB" sz="2100" b="0" i="0" kern="1200"/>
            <a:t>Modern fitness centres and therapeutic spa treatments help health-conscious people keep in shape and feel rejuvenated (Panchapakesan and Jiseon, 2020). </a:t>
          </a:r>
          <a:endParaRPr lang="en-US" sz="2100" kern="1200"/>
        </a:p>
        <a:p>
          <a:pPr marL="228600" lvl="1" indent="-228600" algn="l" defTabSz="933450">
            <a:lnSpc>
              <a:spcPct val="90000"/>
            </a:lnSpc>
            <a:spcBef>
              <a:spcPct val="0"/>
            </a:spcBef>
            <a:spcAft>
              <a:spcPct val="15000"/>
            </a:spcAft>
            <a:buChar char="•"/>
          </a:pPr>
          <a:r>
            <a:rPr lang="en-GB" sz="2100" b="0" i="0" kern="1200"/>
            <a:t>In addition, beautiful pools provide a place to relax and unwind.</a:t>
          </a:r>
          <a:endParaRPr lang="en-US" sz="2100" kern="1200"/>
        </a:p>
      </dsp:txBody>
      <dsp:txXfrm>
        <a:off x="0" y="728435"/>
        <a:ext cx="8946541" cy="33434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42B87-FCF2-443C-9F5D-A960BCB883A9}">
      <dsp:nvSpPr>
        <dsp:cNvPr id="0" name=""/>
        <dsp:cNvSpPr/>
      </dsp:nvSpPr>
      <dsp:spPr>
        <a:xfrm>
          <a:off x="0" y="10370"/>
          <a:ext cx="8946541" cy="518400"/>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i="0" kern="1200"/>
            <a:t>Scope of Guest Services and Facilities </a:t>
          </a:r>
          <a:endParaRPr lang="en-US" sz="1800" kern="1200"/>
        </a:p>
      </dsp:txBody>
      <dsp:txXfrm>
        <a:off x="0" y="10370"/>
        <a:ext cx="8946541" cy="518400"/>
      </dsp:txXfrm>
    </dsp:sp>
    <dsp:sp modelId="{D4664116-7E5D-4B38-B752-D49703D495EC}">
      <dsp:nvSpPr>
        <dsp:cNvPr id="0" name=""/>
        <dsp:cNvSpPr/>
      </dsp:nvSpPr>
      <dsp:spPr>
        <a:xfrm>
          <a:off x="0" y="528770"/>
          <a:ext cx="8946541" cy="3656339"/>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0" i="0" kern="1200"/>
            <a:t>The goal of JW Marriott's amenities and services is to meet the varying needs of its guests without compromising the high standards set by the brand as a whole. </a:t>
          </a:r>
          <a:endParaRPr lang="en-US" sz="1800" kern="1200"/>
        </a:p>
        <a:p>
          <a:pPr marL="171450" lvl="1" indent="-171450" algn="l" defTabSz="800100">
            <a:lnSpc>
              <a:spcPct val="90000"/>
            </a:lnSpc>
            <a:spcBef>
              <a:spcPct val="0"/>
            </a:spcBef>
            <a:spcAft>
              <a:spcPct val="15000"/>
            </a:spcAft>
            <a:buChar char="•"/>
          </a:pPr>
          <a:r>
            <a:rPr lang="en-GB" sz="1800" b="0" i="0" kern="1200"/>
            <a:t>The opulent rooms of JW Marriott are known for their many convenient features. </a:t>
          </a:r>
          <a:endParaRPr lang="en-US" sz="1800" kern="1200"/>
        </a:p>
        <a:p>
          <a:pPr marL="171450" lvl="1" indent="-171450" algn="l" defTabSz="800100">
            <a:lnSpc>
              <a:spcPct val="90000"/>
            </a:lnSpc>
            <a:spcBef>
              <a:spcPct val="0"/>
            </a:spcBef>
            <a:spcAft>
              <a:spcPct val="15000"/>
            </a:spcAft>
            <a:buChar char="•"/>
          </a:pPr>
          <a:r>
            <a:rPr lang="en-GB" sz="1800" b="0" i="0" kern="1200"/>
            <a:t>Recreational opportunities and a selection of spa treatments are also available to visitors. </a:t>
          </a:r>
          <a:endParaRPr lang="en-US" sz="1800" kern="1200"/>
        </a:p>
        <a:p>
          <a:pPr marL="171450" lvl="1" indent="-171450" algn="l" defTabSz="800100">
            <a:lnSpc>
              <a:spcPct val="90000"/>
            </a:lnSpc>
            <a:spcBef>
              <a:spcPct val="0"/>
            </a:spcBef>
            <a:spcAft>
              <a:spcPct val="15000"/>
            </a:spcAft>
            <a:buChar char="•"/>
          </a:pPr>
          <a:r>
            <a:rPr lang="en-GB" sz="1800" b="0" i="0" kern="1200"/>
            <a:t>JW Marriott is a worldwide brand with a diverse range of hotels in different styles and locations across the world (Marriott International, n.d.)</a:t>
          </a:r>
          <a:r>
            <a:rPr lang="en-US" sz="1800" b="0" i="0" kern="1200"/>
            <a:t>. </a:t>
          </a:r>
          <a:endParaRPr lang="en-US" sz="1800" kern="1200"/>
        </a:p>
        <a:p>
          <a:pPr marL="171450" lvl="1" indent="-171450" algn="l" defTabSz="800100">
            <a:lnSpc>
              <a:spcPct val="90000"/>
            </a:lnSpc>
            <a:spcBef>
              <a:spcPct val="0"/>
            </a:spcBef>
            <a:spcAft>
              <a:spcPct val="15000"/>
            </a:spcAft>
            <a:buChar char="•"/>
          </a:pPr>
          <a:r>
            <a:rPr lang="en-US" sz="1800" b="0" i="0" kern="1200"/>
            <a:t>Resorts in desirable settings attract travellers looking for active pursuits by providing amenities, including guided tours, golfing, and water sports. </a:t>
          </a:r>
          <a:endParaRPr lang="en-US" sz="1800" kern="1200"/>
        </a:p>
        <a:p>
          <a:pPr marL="171450" lvl="1" indent="-171450" algn="l" defTabSz="800100">
            <a:lnSpc>
              <a:spcPct val="90000"/>
            </a:lnSpc>
            <a:spcBef>
              <a:spcPct val="0"/>
            </a:spcBef>
            <a:spcAft>
              <a:spcPct val="15000"/>
            </a:spcAft>
            <a:buChar char="•"/>
          </a:pPr>
          <a:r>
            <a:rPr lang="en-US" sz="1800" b="0" i="0" kern="1200"/>
            <a:t>JW Marriott hotels in significant cities focus on providing services that appeal to business travellers.</a:t>
          </a:r>
          <a:endParaRPr lang="en-US" sz="1800" kern="1200"/>
        </a:p>
      </dsp:txBody>
      <dsp:txXfrm>
        <a:off x="0" y="528770"/>
        <a:ext cx="8946541" cy="36563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9F290-5F8E-411A-9E9B-D27C01A3B3D7}">
      <dsp:nvSpPr>
        <dsp:cNvPr id="0" name=""/>
        <dsp:cNvSpPr/>
      </dsp:nvSpPr>
      <dsp:spPr>
        <a:xfrm>
          <a:off x="0" y="311645"/>
          <a:ext cx="8946541" cy="547200"/>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b="1" i="0" kern="1200"/>
            <a:t>Role of Guest Services and Facilities</a:t>
          </a:r>
          <a:endParaRPr lang="en-US" sz="1900" kern="1200"/>
        </a:p>
      </dsp:txBody>
      <dsp:txXfrm>
        <a:off x="0" y="311645"/>
        <a:ext cx="8946541" cy="547200"/>
      </dsp:txXfrm>
    </dsp:sp>
    <dsp:sp modelId="{3AE684C4-44BA-4045-AFD6-7902921B2E9E}">
      <dsp:nvSpPr>
        <dsp:cNvPr id="0" name=""/>
        <dsp:cNvSpPr/>
      </dsp:nvSpPr>
      <dsp:spPr>
        <a:xfrm>
          <a:off x="0" y="858845"/>
          <a:ext cx="8946541" cy="3024990"/>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b="0" i="0" kern="1200"/>
            <a:t>The hotel's amenities and guest services exist primarily to provide a stay that goes above and beyond the expectations of its visitors. </a:t>
          </a:r>
          <a:endParaRPr lang="en-US" sz="1900" kern="1200"/>
        </a:p>
        <a:p>
          <a:pPr marL="171450" lvl="1" indent="-171450" algn="l" defTabSz="844550">
            <a:lnSpc>
              <a:spcPct val="90000"/>
            </a:lnSpc>
            <a:spcBef>
              <a:spcPct val="0"/>
            </a:spcBef>
            <a:spcAft>
              <a:spcPct val="15000"/>
            </a:spcAft>
            <a:buChar char="•"/>
          </a:pPr>
          <a:r>
            <a:rPr lang="en-GB" sz="1900" b="0" i="0" kern="1200"/>
            <a:t>The comfort and satisfaction of the guests are paramount; every detail has been carefully examined. </a:t>
          </a:r>
          <a:endParaRPr lang="en-US" sz="1900" kern="1200"/>
        </a:p>
        <a:p>
          <a:pPr marL="171450" lvl="1" indent="-171450" algn="l" defTabSz="844550">
            <a:lnSpc>
              <a:spcPct val="90000"/>
            </a:lnSpc>
            <a:spcBef>
              <a:spcPct val="0"/>
            </a:spcBef>
            <a:spcAft>
              <a:spcPct val="15000"/>
            </a:spcAft>
            <a:buChar char="•"/>
          </a:pPr>
          <a:r>
            <a:rPr lang="en-GB" sz="1900" b="0" i="0" kern="1200"/>
            <a:t>These services are crucial for attracting and keeping consumers because they provide them with a memorable experience (Marriott, 2018)</a:t>
          </a:r>
          <a:r>
            <a:rPr lang="en-US" sz="1900" b="0" i="0" kern="1200"/>
            <a:t>. </a:t>
          </a:r>
          <a:endParaRPr lang="en-US" sz="1900" kern="1200"/>
        </a:p>
        <a:p>
          <a:pPr marL="171450" lvl="1" indent="-171450" algn="l" defTabSz="844550">
            <a:lnSpc>
              <a:spcPct val="90000"/>
            </a:lnSpc>
            <a:spcBef>
              <a:spcPct val="0"/>
            </a:spcBef>
            <a:spcAft>
              <a:spcPct val="15000"/>
            </a:spcAft>
            <a:buChar char="•"/>
          </a:pPr>
          <a:r>
            <a:rPr lang="en-US" sz="1900" b="0" i="0" kern="1200"/>
            <a:t>The picture is complete with fast, flawless service and plenty of comfort. </a:t>
          </a:r>
          <a:endParaRPr lang="en-US" sz="1900" kern="1200"/>
        </a:p>
        <a:p>
          <a:pPr marL="171450" lvl="1" indent="-171450" algn="l" defTabSz="844550">
            <a:lnSpc>
              <a:spcPct val="90000"/>
            </a:lnSpc>
            <a:spcBef>
              <a:spcPct val="0"/>
            </a:spcBef>
            <a:spcAft>
              <a:spcPct val="15000"/>
            </a:spcAft>
            <a:buChar char="•"/>
          </a:pPr>
          <a:r>
            <a:rPr lang="en-US" sz="1900" b="0" i="0" kern="1200" dirty="0"/>
            <a:t>JW Marriott is the gold standard since it consistently delivers exceptional experiences that leave guests feeling pampered and satisfied.</a:t>
          </a:r>
          <a:endParaRPr lang="en-US" sz="1900" kern="1200" dirty="0"/>
        </a:p>
      </dsp:txBody>
      <dsp:txXfrm>
        <a:off x="0" y="858845"/>
        <a:ext cx="8946541" cy="30249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58352-95B2-4EB6-85D0-9432C352DE79}">
      <dsp:nvSpPr>
        <dsp:cNvPr id="0" name=""/>
        <dsp:cNvSpPr/>
      </dsp:nvSpPr>
      <dsp:spPr>
        <a:xfrm>
          <a:off x="0" y="98750"/>
          <a:ext cx="8946541" cy="755820"/>
        </a:xfrm>
        <a:prstGeom prst="roundRect">
          <a:avLst/>
        </a:prstGeom>
        <a:solidFill>
          <a:schemeClr val="accent3">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Hospitality, being an integral element of the service business, has a substantial influence on the whole experience of the clients (Walker, 2021). </a:t>
          </a:r>
          <a:endParaRPr lang="en-US" sz="1900" kern="1200"/>
        </a:p>
      </dsp:txBody>
      <dsp:txXfrm>
        <a:off x="36896" y="135646"/>
        <a:ext cx="8872749" cy="682028"/>
      </dsp:txXfrm>
    </dsp:sp>
    <dsp:sp modelId="{B28EB1C1-D2D7-438A-A71A-D4D16A759778}">
      <dsp:nvSpPr>
        <dsp:cNvPr id="0" name=""/>
        <dsp:cNvSpPr/>
      </dsp:nvSpPr>
      <dsp:spPr>
        <a:xfrm>
          <a:off x="0" y="909290"/>
          <a:ext cx="8946541" cy="755820"/>
        </a:xfrm>
        <a:prstGeom prst="roundRect">
          <a:avLst/>
        </a:prstGeom>
        <a:solidFill>
          <a:schemeClr val="accent3">
            <a:shade val="80000"/>
            <a:hueOff val="-66183"/>
            <a:satOff val="-5299"/>
            <a:lumOff val="78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Hospitality is more than the mere provision of lodging and sustenance; </a:t>
          </a:r>
          <a:endParaRPr lang="en-US" sz="1900" kern="1200"/>
        </a:p>
      </dsp:txBody>
      <dsp:txXfrm>
        <a:off x="36896" y="946186"/>
        <a:ext cx="8872749" cy="682028"/>
      </dsp:txXfrm>
    </dsp:sp>
    <dsp:sp modelId="{918AD36F-1730-43E5-B5E6-09DAE7F6689A}">
      <dsp:nvSpPr>
        <dsp:cNvPr id="0" name=""/>
        <dsp:cNvSpPr/>
      </dsp:nvSpPr>
      <dsp:spPr>
        <a:xfrm>
          <a:off x="0" y="1719830"/>
          <a:ext cx="8946541" cy="755820"/>
        </a:xfrm>
        <a:prstGeom prst="roundRect">
          <a:avLst/>
        </a:prstGeom>
        <a:solidFill>
          <a:schemeClr val="accent3">
            <a:shade val="80000"/>
            <a:hueOff val="-132366"/>
            <a:satOff val="-10599"/>
            <a:lumOff val="157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It entails the establishment of an environment that fosters a sense of comfort and familiarity among guests. </a:t>
          </a:r>
          <a:endParaRPr lang="en-US" sz="1900" kern="1200"/>
        </a:p>
      </dsp:txBody>
      <dsp:txXfrm>
        <a:off x="36896" y="1756726"/>
        <a:ext cx="8872749" cy="682028"/>
      </dsp:txXfrm>
    </dsp:sp>
    <dsp:sp modelId="{1622D1A9-8A0C-4A90-B7EB-AD792583CC56}">
      <dsp:nvSpPr>
        <dsp:cNvPr id="0" name=""/>
        <dsp:cNvSpPr/>
      </dsp:nvSpPr>
      <dsp:spPr>
        <a:xfrm>
          <a:off x="0" y="2530370"/>
          <a:ext cx="8946541" cy="755820"/>
        </a:xfrm>
        <a:prstGeom prst="roundRect">
          <a:avLst/>
        </a:prstGeom>
        <a:solidFill>
          <a:schemeClr val="accent3">
            <a:shade val="80000"/>
            <a:hueOff val="-198549"/>
            <a:satOff val="-15898"/>
            <a:lumOff val="2362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The provision of hospitality has the potential to enhance the whole customer experience, resulting in a lasting impression. </a:t>
          </a:r>
          <a:endParaRPr lang="en-US" sz="1900" kern="1200"/>
        </a:p>
      </dsp:txBody>
      <dsp:txXfrm>
        <a:off x="36896" y="2567266"/>
        <a:ext cx="8872749" cy="682028"/>
      </dsp:txXfrm>
    </dsp:sp>
    <dsp:sp modelId="{2205997C-277A-4E8D-9EB1-BB5DEA81201C}">
      <dsp:nvSpPr>
        <dsp:cNvPr id="0" name=""/>
        <dsp:cNvSpPr/>
      </dsp:nvSpPr>
      <dsp:spPr>
        <a:xfrm>
          <a:off x="0" y="3340910"/>
          <a:ext cx="8946541" cy="755820"/>
        </a:xfrm>
        <a:prstGeom prst="roundRect">
          <a:avLst/>
        </a:prstGeom>
        <a:solidFill>
          <a:schemeClr val="accent3">
            <a:shade val="80000"/>
            <a:hueOff val="-264732"/>
            <a:satOff val="-21197"/>
            <a:lumOff val="314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Ensuring individuals feel esteemed and acknowledged, along with exerting additional effort to foster a sense of inclusivity (Solomam, 2018). </a:t>
          </a:r>
          <a:endParaRPr lang="en-US" sz="1900" kern="1200"/>
        </a:p>
      </dsp:txBody>
      <dsp:txXfrm>
        <a:off x="36896" y="3377806"/>
        <a:ext cx="8872749" cy="6820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57DC5-E85D-412F-8633-637BE293ACC8}">
      <dsp:nvSpPr>
        <dsp:cNvPr id="0" name=""/>
        <dsp:cNvSpPr/>
      </dsp:nvSpPr>
      <dsp:spPr>
        <a:xfrm>
          <a:off x="1092" y="660297"/>
          <a:ext cx="2555704" cy="1277852"/>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b="0" i="0" kern="1200"/>
            <a:t>Use of technology: </a:t>
          </a:r>
          <a:endParaRPr lang="en-US" sz="3100" kern="1200"/>
        </a:p>
      </dsp:txBody>
      <dsp:txXfrm>
        <a:off x="38519" y="697724"/>
        <a:ext cx="2480850" cy="1202998"/>
      </dsp:txXfrm>
    </dsp:sp>
    <dsp:sp modelId="{FB849A3B-2260-452E-8447-2143E9EA9257}">
      <dsp:nvSpPr>
        <dsp:cNvPr id="0" name=""/>
        <dsp:cNvSpPr/>
      </dsp:nvSpPr>
      <dsp:spPr>
        <a:xfrm>
          <a:off x="256662" y="1938149"/>
          <a:ext cx="255570" cy="958389"/>
        </a:xfrm>
        <a:custGeom>
          <a:avLst/>
          <a:gdLst/>
          <a:ahLst/>
          <a:cxnLst/>
          <a:rect l="0" t="0" r="0" b="0"/>
          <a:pathLst>
            <a:path>
              <a:moveTo>
                <a:pt x="0" y="0"/>
              </a:moveTo>
              <a:lnTo>
                <a:pt x="0" y="958389"/>
              </a:lnTo>
              <a:lnTo>
                <a:pt x="255570" y="958389"/>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FC1BC5-6B4F-49ED-BC48-7BD471A54DB8}">
      <dsp:nvSpPr>
        <dsp:cNvPr id="0" name=""/>
        <dsp:cNvSpPr/>
      </dsp:nvSpPr>
      <dsp:spPr>
        <a:xfrm>
          <a:off x="512233" y="2257612"/>
          <a:ext cx="2044563" cy="1277852"/>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0" i="0" kern="1200"/>
            <a:t>Modern visitors have two critical expectations: the use of technology and the availability of fast Wi-Fi access. </a:t>
          </a:r>
          <a:endParaRPr lang="en-US" sz="1200" kern="1200"/>
        </a:p>
      </dsp:txBody>
      <dsp:txXfrm>
        <a:off x="549660" y="2295039"/>
        <a:ext cx="1969709" cy="1202998"/>
      </dsp:txXfrm>
    </dsp:sp>
    <dsp:sp modelId="{7297BFD2-9905-4672-9D64-C0A0EA5B2603}">
      <dsp:nvSpPr>
        <dsp:cNvPr id="0" name=""/>
        <dsp:cNvSpPr/>
      </dsp:nvSpPr>
      <dsp:spPr>
        <a:xfrm>
          <a:off x="3195722" y="660297"/>
          <a:ext cx="2555704" cy="1277852"/>
        </a:xfrm>
        <a:prstGeom prst="roundRect">
          <a:avLst>
            <a:gd name="adj" fmla="val 10000"/>
          </a:avLst>
        </a:prstGeom>
        <a:solidFill>
          <a:schemeClr val="accent2">
            <a:hueOff val="19519"/>
            <a:satOff val="-13438"/>
            <a:lumOff val="-343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b="0" i="0" kern="1200"/>
            <a:t>Excellent service: </a:t>
          </a:r>
          <a:endParaRPr lang="en-US" sz="3100" kern="1200"/>
        </a:p>
      </dsp:txBody>
      <dsp:txXfrm>
        <a:off x="3233149" y="697724"/>
        <a:ext cx="2480850" cy="1202998"/>
      </dsp:txXfrm>
    </dsp:sp>
    <dsp:sp modelId="{8FB1793D-9B80-4156-966D-3ADAE5A9785F}">
      <dsp:nvSpPr>
        <dsp:cNvPr id="0" name=""/>
        <dsp:cNvSpPr/>
      </dsp:nvSpPr>
      <dsp:spPr>
        <a:xfrm>
          <a:off x="3451293" y="1938149"/>
          <a:ext cx="255570" cy="958389"/>
        </a:xfrm>
        <a:custGeom>
          <a:avLst/>
          <a:gdLst/>
          <a:ahLst/>
          <a:cxnLst/>
          <a:rect l="0" t="0" r="0" b="0"/>
          <a:pathLst>
            <a:path>
              <a:moveTo>
                <a:pt x="0" y="0"/>
              </a:moveTo>
              <a:lnTo>
                <a:pt x="0" y="958389"/>
              </a:lnTo>
              <a:lnTo>
                <a:pt x="255570" y="958389"/>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E03A9C-1477-4FCE-B228-BCB262A464C9}">
      <dsp:nvSpPr>
        <dsp:cNvPr id="0" name=""/>
        <dsp:cNvSpPr/>
      </dsp:nvSpPr>
      <dsp:spPr>
        <a:xfrm>
          <a:off x="3706863" y="2257612"/>
          <a:ext cx="2044563" cy="1277852"/>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0" i="0" kern="1200"/>
            <a:t>Delivering outstanding service is undoubtedly a critical need. </a:t>
          </a:r>
          <a:endParaRPr lang="en-US" sz="1200" kern="1200"/>
        </a:p>
      </dsp:txBody>
      <dsp:txXfrm>
        <a:off x="3744290" y="2295039"/>
        <a:ext cx="1969709" cy="1202998"/>
      </dsp:txXfrm>
    </dsp:sp>
    <dsp:sp modelId="{D92E922C-E723-4827-AB97-C4E702B444F8}">
      <dsp:nvSpPr>
        <dsp:cNvPr id="0" name=""/>
        <dsp:cNvSpPr/>
      </dsp:nvSpPr>
      <dsp:spPr>
        <a:xfrm>
          <a:off x="6390353" y="660297"/>
          <a:ext cx="2555704" cy="1277852"/>
        </a:xfrm>
        <a:prstGeom prst="roundRect">
          <a:avLst>
            <a:gd name="adj" fmla="val 10000"/>
          </a:avLst>
        </a:prstGeom>
        <a:solidFill>
          <a:schemeClr val="accent2">
            <a:hueOff val="39038"/>
            <a:satOff val="-26876"/>
            <a:lumOff val="-686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b="0" i="0" kern="1200"/>
            <a:t>Amenities: </a:t>
          </a:r>
          <a:endParaRPr lang="en-US" sz="3100" kern="1200"/>
        </a:p>
      </dsp:txBody>
      <dsp:txXfrm>
        <a:off x="6427780" y="697724"/>
        <a:ext cx="2480850" cy="1202998"/>
      </dsp:txXfrm>
    </dsp:sp>
    <dsp:sp modelId="{6E43DFC8-7E0B-4D33-9FE7-480C64109147}">
      <dsp:nvSpPr>
        <dsp:cNvPr id="0" name=""/>
        <dsp:cNvSpPr/>
      </dsp:nvSpPr>
      <dsp:spPr>
        <a:xfrm>
          <a:off x="6645923" y="1938149"/>
          <a:ext cx="255570" cy="958389"/>
        </a:xfrm>
        <a:custGeom>
          <a:avLst/>
          <a:gdLst/>
          <a:ahLst/>
          <a:cxnLst/>
          <a:rect l="0" t="0" r="0" b="0"/>
          <a:pathLst>
            <a:path>
              <a:moveTo>
                <a:pt x="0" y="0"/>
              </a:moveTo>
              <a:lnTo>
                <a:pt x="0" y="958389"/>
              </a:lnTo>
              <a:lnTo>
                <a:pt x="255570" y="958389"/>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22728D8-69A7-4737-993A-3018F023692C}">
      <dsp:nvSpPr>
        <dsp:cNvPr id="0" name=""/>
        <dsp:cNvSpPr/>
      </dsp:nvSpPr>
      <dsp:spPr>
        <a:xfrm>
          <a:off x="6901494" y="2257612"/>
          <a:ext cx="2044563" cy="1277852"/>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0" i="0" kern="1200"/>
            <a:t>Customers' expectations for the facilities of a hotel will differ depending on factors such as the hotel's pricing range and star grade (Om, 2022)</a:t>
          </a:r>
          <a:r>
            <a:rPr lang="en-US" sz="1200" b="0" i="0" kern="1200"/>
            <a:t>. </a:t>
          </a:r>
          <a:endParaRPr lang="en-US" sz="1200" kern="1200"/>
        </a:p>
      </dsp:txBody>
      <dsp:txXfrm>
        <a:off x="6938921" y="2295039"/>
        <a:ext cx="1969709" cy="120299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68462-74D0-40B8-A5FE-0FE4A5AD6FC3}">
      <dsp:nvSpPr>
        <dsp:cNvPr id="0" name=""/>
        <dsp:cNvSpPr/>
      </dsp:nvSpPr>
      <dsp:spPr>
        <a:xfrm>
          <a:off x="0" y="2048"/>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BC656F-73A0-40D3-AD3A-76CB149A285E}">
      <dsp:nvSpPr>
        <dsp:cNvPr id="0" name=""/>
        <dsp:cNvSpPr/>
      </dsp:nvSpPr>
      <dsp:spPr>
        <a:xfrm>
          <a:off x="0" y="2048"/>
          <a:ext cx="8946541"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In conclusion, the JW Marriott is a perfect example of hospitality since it offers a wide range of amenities and services to suit the needs of its guests. </a:t>
          </a:r>
          <a:endParaRPr lang="en-US" sz="1900" kern="1200"/>
        </a:p>
      </dsp:txBody>
      <dsp:txXfrm>
        <a:off x="0" y="2048"/>
        <a:ext cx="8946541" cy="698563"/>
      </dsp:txXfrm>
    </dsp:sp>
    <dsp:sp modelId="{8138F8FE-B462-47B8-9833-981DB6755D6D}">
      <dsp:nvSpPr>
        <dsp:cNvPr id="0" name=""/>
        <dsp:cNvSpPr/>
      </dsp:nvSpPr>
      <dsp:spPr>
        <a:xfrm>
          <a:off x="0" y="700612"/>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0234F1-053D-46BE-A8D6-23119C0601DF}">
      <dsp:nvSpPr>
        <dsp:cNvPr id="0" name=""/>
        <dsp:cNvSpPr/>
      </dsp:nvSpPr>
      <dsp:spPr>
        <a:xfrm>
          <a:off x="0" y="700612"/>
          <a:ext cx="8946541"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Hotel guests may make use of more ethereal offerings, such as personalized concierge service and professional event preparation. </a:t>
          </a:r>
          <a:endParaRPr lang="en-US" sz="1900" kern="1200"/>
        </a:p>
      </dsp:txBody>
      <dsp:txXfrm>
        <a:off x="0" y="700612"/>
        <a:ext cx="8946541" cy="698563"/>
      </dsp:txXfrm>
    </dsp:sp>
    <dsp:sp modelId="{3EC6181D-5F8A-465E-AD5A-CD18D50D84FF}">
      <dsp:nvSpPr>
        <dsp:cNvPr id="0" name=""/>
        <dsp:cNvSpPr/>
      </dsp:nvSpPr>
      <dsp:spPr>
        <a:xfrm>
          <a:off x="0" y="1399176"/>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C8144A-497E-4B59-9766-985730A45B4B}">
      <dsp:nvSpPr>
        <dsp:cNvPr id="0" name=""/>
        <dsp:cNvSpPr/>
      </dsp:nvSpPr>
      <dsp:spPr>
        <a:xfrm>
          <a:off x="0" y="1399176"/>
          <a:ext cx="8946541"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The company's worldwide chain of hotels, explicitly designed for different regions, exemplifies its dedication to class and refinement. </a:t>
          </a:r>
          <a:endParaRPr lang="en-US" sz="1900" kern="1200"/>
        </a:p>
      </dsp:txBody>
      <dsp:txXfrm>
        <a:off x="0" y="1399176"/>
        <a:ext cx="8946541" cy="698563"/>
      </dsp:txXfrm>
    </dsp:sp>
    <dsp:sp modelId="{F4B6233E-37D7-4065-AC60-35A873FD01E8}">
      <dsp:nvSpPr>
        <dsp:cNvPr id="0" name=""/>
        <dsp:cNvSpPr/>
      </dsp:nvSpPr>
      <dsp:spPr>
        <a:xfrm>
          <a:off x="0" y="2097740"/>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CB3287-5043-4956-A2EE-A125A8324CAE}">
      <dsp:nvSpPr>
        <dsp:cNvPr id="0" name=""/>
        <dsp:cNvSpPr/>
      </dsp:nvSpPr>
      <dsp:spPr>
        <a:xfrm>
          <a:off x="0" y="2097740"/>
          <a:ext cx="8946541"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JW Marriott's continued success in the hospitality sector depends on its ability to provide these amenities to its guests. </a:t>
          </a:r>
          <a:endParaRPr lang="en-US" sz="1900" kern="1200"/>
        </a:p>
      </dsp:txBody>
      <dsp:txXfrm>
        <a:off x="0" y="2097740"/>
        <a:ext cx="8946541" cy="698563"/>
      </dsp:txXfrm>
    </dsp:sp>
    <dsp:sp modelId="{16E0A6B4-1D09-4168-B8B7-AEBD7A9316BD}">
      <dsp:nvSpPr>
        <dsp:cNvPr id="0" name=""/>
        <dsp:cNvSpPr/>
      </dsp:nvSpPr>
      <dsp:spPr>
        <a:xfrm>
          <a:off x="0" y="2796304"/>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435DEB-37C2-433C-A03D-D1A853D0D664}">
      <dsp:nvSpPr>
        <dsp:cNvPr id="0" name=""/>
        <dsp:cNvSpPr/>
      </dsp:nvSpPr>
      <dsp:spPr>
        <a:xfrm>
          <a:off x="0" y="2796304"/>
          <a:ext cx="8946541"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Put, being hospitable is critical to the success of any company because it fosters loyalty among consumers. </a:t>
          </a:r>
          <a:endParaRPr lang="en-US" sz="1900" kern="1200"/>
        </a:p>
      </dsp:txBody>
      <dsp:txXfrm>
        <a:off x="0" y="2796304"/>
        <a:ext cx="8946541" cy="698563"/>
      </dsp:txXfrm>
    </dsp:sp>
    <dsp:sp modelId="{BCCD18DD-977E-4031-B1E4-65676D9C14EF}">
      <dsp:nvSpPr>
        <dsp:cNvPr id="0" name=""/>
        <dsp:cNvSpPr/>
      </dsp:nvSpPr>
      <dsp:spPr>
        <a:xfrm>
          <a:off x="0" y="3494868"/>
          <a:ext cx="894654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19C6DA-642E-4CA9-936B-55F57515BC07}">
      <dsp:nvSpPr>
        <dsp:cNvPr id="0" name=""/>
        <dsp:cNvSpPr/>
      </dsp:nvSpPr>
      <dsp:spPr>
        <a:xfrm>
          <a:off x="0" y="3494868"/>
          <a:ext cx="8946541"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Effectively using technology, providing exceptional service, and providing basic facilities are all important.</a:t>
          </a:r>
          <a:endParaRPr lang="en-US" sz="1900" kern="1200"/>
        </a:p>
      </dsp:txBody>
      <dsp:txXfrm>
        <a:off x="0" y="3494868"/>
        <a:ext cx="8946541" cy="698563"/>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051EEB-458F-483F-9BFD-B9CB825AC115}" type="datetimeFigureOut">
              <a:rPr lang="en-GB" smtClean="0"/>
              <a:t>14/10/2023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72D1AF-4990-4CFE-BB0B-118BA2499A1F}" type="slidenum">
              <a:rPr lang="en-GB" smtClean="0"/>
              <a:t>‹#›</a:t>
            </a:fld>
            <a:endParaRPr lang="en-GB"/>
          </a:p>
        </p:txBody>
      </p:sp>
    </p:spTree>
    <p:extLst>
      <p:ext uri="{BB962C8B-B14F-4D97-AF65-F5344CB8AC3E}">
        <p14:creationId xmlns:p14="http://schemas.microsoft.com/office/powerpoint/2010/main" val="991941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JW Marriott is a constituent of the esteemed collection of Marriott International, including globally recognized hotels and exceptional resort destinations that have garnered accolades (JW Marriott, 2019). JW Marriott endeavours to emulate the ethos of J. Willard Marriott, who prioritized self-care to enhance his ability to attend to the needs of others. Accordingly, JW Marriott provides a range of activities and services aimed at creating a haven for guests, enabling them to concentrate on nurturing their mental, physical, and spiritual well-being. This facilitates the exchange of information and enhances the visitors' ability to comprehend and get value from each experience properly (Marriott International </a:t>
            </a:r>
            <a:r>
              <a:rPr lang="en-GB" sz="1200" kern="1200" dirty="0" err="1">
                <a:solidFill>
                  <a:schemeClr val="tx1"/>
                </a:solidFill>
                <a:effectLst/>
                <a:latin typeface="+mn-lt"/>
                <a:ea typeface="+mn-ea"/>
                <a:cs typeface="+mn-cs"/>
              </a:rPr>
              <a:t>Newscenter</a:t>
            </a:r>
            <a:r>
              <a:rPr lang="en-GB" sz="1200" kern="1200" dirty="0">
                <a:solidFill>
                  <a:schemeClr val="tx1"/>
                </a:solidFill>
                <a:effectLst/>
                <a:latin typeface="+mn-lt"/>
                <a:ea typeface="+mn-ea"/>
                <a:cs typeface="+mn-cs"/>
              </a:rPr>
              <a:t> (US), 2017). These establishments cater to discerning and cultured individuals who want immersive encounters that facilitate a state of complete mindfulness, foster significant connections, and nurture their inner selves.</a:t>
            </a:r>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2</a:t>
            </a:fld>
            <a:endParaRPr lang="en-GB"/>
          </a:p>
        </p:txBody>
      </p:sp>
    </p:spTree>
    <p:extLst>
      <p:ext uri="{BB962C8B-B14F-4D97-AF65-F5344CB8AC3E}">
        <p14:creationId xmlns:p14="http://schemas.microsoft.com/office/powerpoint/2010/main" val="26706143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Types OF Customers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travellers:  For business travellers attending an event in a metropolitan area, the JW Marriott hotel is the most suitable choice. Many business travellers choose a luxurious but relaxing hotel because of the stress and fatigue that comes with travelling for work (Amplifyxl.com, 2022)</a:t>
            </a:r>
            <a:r>
              <a:rPr lang="en-US" sz="1200" kern="1200" dirty="0">
                <a:solidFill>
                  <a:schemeClr val="tx1"/>
                </a:solidFill>
                <a:effectLst/>
                <a:latin typeface="+mn-lt"/>
                <a:ea typeface="+mn-ea"/>
                <a:cs typeface="+mn-cs"/>
              </a:rPr>
              <a:t>. Luxurious lodgings at JW Marriott hotels are well-known for providing guests with a relaxing and stress-free experience. Business visitors may rest easy knowing that their accommodations will provide them with a restful night's sleep thanks to the hotel's high-quality bedding, fine furniture, and careful attention to detail. When on the road for work, comfort and ease of access are often top priorities. JW Marriott hotels include well-equipped business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ideal for doing business, holding meetings, or giving presentations. </a:t>
            </a:r>
          </a:p>
          <a:p>
            <a:r>
              <a:rPr lang="en-GB" sz="1200" kern="1200" dirty="0">
                <a:solidFill>
                  <a:schemeClr val="tx1"/>
                </a:solidFill>
                <a:effectLst/>
                <a:latin typeface="+mn-lt"/>
                <a:ea typeface="+mn-ea"/>
                <a:cs typeface="+mn-cs"/>
              </a:rPr>
              <a:t>Anniversary Celebrants: For those seeking to commemorate their anniversary with elegance, a highly recommended choice would be a JW Marriott establishment. These visitors are looking for a location that will make their special occasion even more memorable, in addition to a place to stay (</a:t>
            </a:r>
            <a:r>
              <a:rPr lang="en-GB" sz="1200" kern="1200" dirty="0" err="1">
                <a:solidFill>
                  <a:schemeClr val="tx1"/>
                </a:solidFill>
                <a:effectLst/>
                <a:latin typeface="+mn-lt"/>
                <a:ea typeface="+mn-ea"/>
                <a:cs typeface="+mn-cs"/>
              </a:rPr>
              <a:t>kellykuang</a:t>
            </a:r>
            <a:r>
              <a:rPr lang="en-GB" sz="1200" kern="1200" dirty="0">
                <a:solidFill>
                  <a:schemeClr val="tx1"/>
                </a:solidFill>
                <a:effectLst/>
                <a:latin typeface="+mn-lt"/>
                <a:ea typeface="+mn-ea"/>
                <a:cs typeface="+mn-cs"/>
              </a:rPr>
              <a:t>, 2016)</a:t>
            </a:r>
            <a:r>
              <a:rPr lang="en-US" sz="1200" kern="1200" dirty="0">
                <a:solidFill>
                  <a:schemeClr val="tx1"/>
                </a:solidFill>
                <a:effectLst/>
                <a:latin typeface="+mn-lt"/>
                <a:ea typeface="+mn-ea"/>
                <a:cs typeface="+mn-cs"/>
              </a:rPr>
              <a:t>. Luxury, privacy, and awe-inspiring scenery are all standard at JW Marriott hotels. Each room has a private balcony, and many also have access to in-room entertainment options. The resort's excellent restaurants set the stage for a memorable evening of delicious food and quality conversation. </a:t>
            </a: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Family Vacationers: When planning a family trip, it is essential to choose a hotel that caters to everyone in the group, no matter what age or hobbies they may have. The luxury hotels of JW Marriott can help with this. It is the goal of all JW Marriott facilities to meet these needs. There are places for families to go where the kids can play and have fun while the adults can take it easy. The variety of attractions and swimming options ensures that there will be fun for everyone (</a:t>
            </a:r>
            <a:r>
              <a:rPr lang="en-GB" sz="1200" kern="1200" dirty="0" err="1">
                <a:solidFill>
                  <a:schemeClr val="tx1"/>
                </a:solidFill>
                <a:effectLst/>
                <a:latin typeface="+mn-lt"/>
                <a:ea typeface="+mn-ea"/>
                <a:cs typeface="+mn-cs"/>
              </a:rPr>
              <a:t>Schaal</a:t>
            </a:r>
            <a:r>
              <a:rPr lang="en-GB" sz="1200" kern="1200" dirty="0">
                <a:solidFill>
                  <a:schemeClr val="tx1"/>
                </a:solidFill>
                <a:effectLst/>
                <a:latin typeface="+mn-lt"/>
                <a:ea typeface="+mn-ea"/>
                <a:cs typeface="+mn-cs"/>
              </a:rPr>
              <a:t>, 2014)</a:t>
            </a:r>
            <a:r>
              <a:rPr lang="en-US" dirty="0">
                <a:effectLst/>
              </a:rPr>
              <a:t>. While their youngsters splash and play, parents may take a break at the pool's edge. Indoor entertainment options like arcades and bowling alleys encourage bonding among members of the same household, regardless of age. Guests travelling with children can be sure that their stay at the JW Marriott will be fun and educational, thanks to the hotel's dedication to offering a wide range of activities.</a:t>
            </a:r>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3</a:t>
            </a:fld>
            <a:endParaRPr lang="en-GB"/>
          </a:p>
        </p:txBody>
      </p:sp>
    </p:spTree>
    <p:extLst>
      <p:ext uri="{BB962C8B-B14F-4D97-AF65-F5344CB8AC3E}">
        <p14:creationId xmlns:p14="http://schemas.microsoft.com/office/powerpoint/2010/main" val="272190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Outline the Nature, Scope and Role of Guest Services and Facilities</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Nature of Guest Services and Facilities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Hotels, resorts, and other hospitality enterprises offer both material and immaterial services and facilities to their guests (Ford, 2020). The purpose of these amenities is to provide a satisfying experience for guests. Room service, concierge help, and event planning are examples of intangible amenities that complement the more apparent restaurants, gyms, and pools.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4</a:t>
            </a:fld>
            <a:endParaRPr lang="en-GB"/>
          </a:p>
        </p:txBody>
      </p:sp>
    </p:spTree>
    <p:extLst>
      <p:ext uri="{BB962C8B-B14F-4D97-AF65-F5344CB8AC3E}">
        <p14:creationId xmlns:p14="http://schemas.microsoft.com/office/powerpoint/2010/main" val="2383124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Outline the Nature, Scope and Role of Guest Services and Facilities</a:t>
            </a:r>
          </a:p>
          <a:p>
            <a:r>
              <a:rPr lang="en-GB" sz="1200" b="1" kern="1200" dirty="0">
                <a:solidFill>
                  <a:schemeClr val="tx1"/>
                </a:solidFill>
                <a:effectLst/>
                <a:latin typeface="+mn-lt"/>
                <a:ea typeface="+mn-ea"/>
                <a:cs typeface="+mn-cs"/>
              </a:rPr>
              <a:t>Scope of Guest Services and Facilities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Depending on the business and its location, it may or may not provide a wide range of guest services and facilities. Superior restaurants, spas, and sports centres are just some of the many amenities standard in 5-star hotels. On the other side, budget hotels often focus on the fundamentals, like providing a clean and pleasant place to stay rather than lavish extras (Ayres Hotels, 2023)</a:t>
            </a:r>
            <a:r>
              <a:rPr lang="en-US" dirty="0">
                <a:effectLst/>
              </a:rPr>
              <a:t>. The institution's location is also a factor in the scope. Resorts in attractive locations usually provide a wide variety of recreational amenities, such as water sports and golf courses, to cater to the needs of active vacationers.</a:t>
            </a:r>
            <a:endParaRPr lang="en-US" b="1" dirty="0"/>
          </a:p>
          <a:p>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5</a:t>
            </a:fld>
            <a:endParaRPr lang="en-GB"/>
          </a:p>
        </p:txBody>
      </p:sp>
    </p:spTree>
    <p:extLst>
      <p:ext uri="{BB962C8B-B14F-4D97-AF65-F5344CB8AC3E}">
        <p14:creationId xmlns:p14="http://schemas.microsoft.com/office/powerpoint/2010/main" val="2941294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Outline the Nature, Scope and Role of Guest Services and Facilities</a:t>
            </a:r>
            <a:endParaRPr lang="en-US" b="1" dirty="0"/>
          </a:p>
          <a:p>
            <a:r>
              <a:rPr lang="en-GB" sz="1200" b="1" kern="1200" dirty="0">
                <a:solidFill>
                  <a:schemeClr val="tx1"/>
                </a:solidFill>
                <a:effectLst/>
                <a:latin typeface="+mn-lt"/>
                <a:ea typeface="+mn-ea"/>
                <a:cs typeface="+mn-cs"/>
              </a:rPr>
              <a:t>Role of Guest Services and Facilities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Services and facilities designed for tourists often aim to make their stay more accessible and more enjoyable. They help make the guest's experience unique and special. These amenities are crucial for drawing in and retaining customers (Zippia.com, 2020)</a:t>
            </a:r>
            <a:r>
              <a:rPr lang="en-US" dirty="0">
                <a:effectLst/>
              </a:rPr>
              <a:t>. Customers are more likely to return and spread the word about a firm that provides them with excellent service, clean premises, and a wide range of amenities. In the hotel sector, increasing customer loyalty and ensuring future success depends on going above and beyond what guests anticipate in terms of service and amenities.</a:t>
            </a:r>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6</a:t>
            </a:fld>
            <a:endParaRPr lang="en-GB"/>
          </a:p>
        </p:txBody>
      </p:sp>
    </p:spTree>
    <p:extLst>
      <p:ext uri="{BB962C8B-B14F-4D97-AF65-F5344CB8AC3E}">
        <p14:creationId xmlns:p14="http://schemas.microsoft.com/office/powerpoint/2010/main" val="2120923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Scope and Role of Guest Services and Facilities at JW Marriott</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Nature of Guest Services and Facilities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intangible benefits of staying at this hotel is the attentiveness of the concierge team, who can help organize sightseeing tours, restaurant reservations, and special events. Even though visitors may order food to their rooms via room service, individuals who want to arrange meetings or other special events can make use of the hotel's event planning services. JW Marriott's high-end restaurants are tangible representations of the company's commitment to customer satisfaction, as they include menu items and services that are among the finest in the world. Modern fitness centres and therapeutic spa treatments help health-conscious people keep in shape and feel rejuvenated (</a:t>
            </a:r>
            <a:r>
              <a:rPr lang="en-GB" sz="1200" kern="1200" dirty="0" err="1">
                <a:solidFill>
                  <a:schemeClr val="tx1"/>
                </a:solidFill>
                <a:effectLst/>
                <a:latin typeface="+mn-lt"/>
                <a:ea typeface="+mn-ea"/>
                <a:cs typeface="+mn-cs"/>
              </a:rPr>
              <a:t>Panchapakesan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Jiseon</a:t>
            </a:r>
            <a:r>
              <a:rPr lang="en-GB" sz="1200" kern="1200" dirty="0">
                <a:solidFill>
                  <a:schemeClr val="tx1"/>
                </a:solidFill>
                <a:effectLst/>
                <a:latin typeface="+mn-lt"/>
                <a:ea typeface="+mn-ea"/>
                <a:cs typeface="+mn-cs"/>
              </a:rPr>
              <a:t>, 2020). In addition, beautiful pools provide a place to relax and unwind.</a:t>
            </a:r>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7</a:t>
            </a:fld>
            <a:endParaRPr lang="en-GB"/>
          </a:p>
        </p:txBody>
      </p:sp>
    </p:spTree>
    <p:extLst>
      <p:ext uri="{BB962C8B-B14F-4D97-AF65-F5344CB8AC3E}">
        <p14:creationId xmlns:p14="http://schemas.microsoft.com/office/powerpoint/2010/main" val="1822118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Nature, Scope and Role of Guest Services and Facilities at JW Marriott</a:t>
            </a:r>
          </a:p>
          <a:p>
            <a:r>
              <a:rPr lang="en-GB" sz="1200" b="1" kern="1200" dirty="0">
                <a:solidFill>
                  <a:schemeClr val="tx1"/>
                </a:solidFill>
                <a:effectLst/>
                <a:latin typeface="+mn-lt"/>
                <a:ea typeface="+mn-ea"/>
                <a:cs typeface="+mn-cs"/>
              </a:rPr>
              <a:t>Scope of Guest Services and Facilities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goal of JW Marriott's amenities and services is to meet the varying needs of its guests without compromising the high standards set by the brand as a whole. The opulent rooms of JW Marriott are known for their many convenient features. Recreational opportunities and a selection of spa treatments are also available to visitors. JW Marriott is a worldwide brand with a diverse range of hotels in different styles and locations across the world (Marriott International,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r>
              <a:rPr lang="en-US" dirty="0">
                <a:effectLst/>
              </a:rPr>
              <a:t>. Resorts in desirable settings attract travellers looking for active pursuits by providing amenities, including guided tours, golfing, and water sports. In contrast, JW Marriott hotels in significant cities focus on providing services that appeal to business travellers, such as spacious meeting rooms and easy access to nearby office buildings.</a:t>
            </a:r>
            <a:endParaRPr lang="en-US" b="1" dirty="0"/>
          </a:p>
          <a:p>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8</a:t>
            </a:fld>
            <a:endParaRPr lang="en-GB"/>
          </a:p>
        </p:txBody>
      </p:sp>
    </p:spTree>
    <p:extLst>
      <p:ext uri="{BB962C8B-B14F-4D97-AF65-F5344CB8AC3E}">
        <p14:creationId xmlns:p14="http://schemas.microsoft.com/office/powerpoint/2010/main" val="1852014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Nature, Scope and Role of Guest Services and Facilities at JW Marriott</a:t>
            </a:r>
          </a:p>
          <a:p>
            <a:r>
              <a:rPr lang="en-GB" sz="1200" b="1" kern="1200" dirty="0">
                <a:solidFill>
                  <a:schemeClr val="tx1"/>
                </a:solidFill>
                <a:effectLst/>
                <a:latin typeface="+mn-lt"/>
                <a:ea typeface="+mn-ea"/>
                <a:cs typeface="+mn-cs"/>
              </a:rPr>
              <a:t>Role of Guest Services and Facilities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hotel's amenities and guest services exist primarily to provide a stay that goes above and beyond the expectations of its visitors. The comfort and satisfaction of the guests are paramount; every detail has been carefully examined. These services are crucial for attracting and keeping consumers because they provide them with a memorable experience that makes them more likely to come back and share their positive opinion of the company with others (Marriott, 2018)</a:t>
            </a:r>
            <a:r>
              <a:rPr lang="en-US" dirty="0">
                <a:effectLst/>
              </a:rPr>
              <a:t>. The picture is complete with fast, flawless service and plenty of comfort. When it comes to luxury hotels, JW Marriott is the gold standard since it consistently delivers exceptional experiences that leave guests feeling pampered and satisfied.</a:t>
            </a:r>
            <a:endParaRPr lang="en-US" b="1" dirty="0"/>
          </a:p>
          <a:p>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9</a:t>
            </a:fld>
            <a:endParaRPr lang="en-GB"/>
          </a:p>
        </p:txBody>
      </p:sp>
    </p:spTree>
    <p:extLst>
      <p:ext uri="{BB962C8B-B14F-4D97-AF65-F5344CB8AC3E}">
        <p14:creationId xmlns:p14="http://schemas.microsoft.com/office/powerpoint/2010/main" val="13869591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Importance of Hospitality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Hospitality, being an integral element of the service business, has a substantial influence on the whole experience of the clients (Walker, 2021). Hospitality is more than the mere provision of lodging and sustenance; it entails the establishment of an environment that fosters a sense of comfort and familiarity among guests. In addition to fulfilling their basic needs, the provision of hospitality has the potential to enhance the whole customer experience, resulting in a lasting impression. Ensuring individuals feel esteemed and acknowledged, along with exerting additional effort to foster a sense of inclusivity, is of paramount importance (</a:t>
            </a:r>
            <a:r>
              <a:rPr lang="en-GB" sz="1200" kern="1200" dirty="0" err="1">
                <a:solidFill>
                  <a:schemeClr val="tx1"/>
                </a:solidFill>
                <a:effectLst/>
                <a:latin typeface="+mn-lt"/>
                <a:ea typeface="+mn-ea"/>
                <a:cs typeface="+mn-cs"/>
              </a:rPr>
              <a:t>Solomam</a:t>
            </a:r>
            <a:r>
              <a:rPr lang="en-GB" sz="1200" kern="1200" dirty="0">
                <a:solidFill>
                  <a:schemeClr val="tx1"/>
                </a:solidFill>
                <a:effectLst/>
                <a:latin typeface="+mn-lt"/>
                <a:ea typeface="+mn-ea"/>
                <a:cs typeface="+mn-cs"/>
              </a:rPr>
              <a:t>, 2018).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10</a:t>
            </a:fld>
            <a:endParaRPr lang="en-GB"/>
          </a:p>
        </p:txBody>
      </p:sp>
    </p:spTree>
    <p:extLst>
      <p:ext uri="{BB962C8B-B14F-4D97-AF65-F5344CB8AC3E}">
        <p14:creationId xmlns:p14="http://schemas.microsoft.com/office/powerpoint/2010/main" val="1298003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Practices to meet guest expectation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Use of technology: Modern visitors have two critical expectations: the use of technology and the availability of fast Wi-Fi access. However, one might differentiate their hotel from competitors by implementing technological advancements, such as the integration of online check-in systems and the use of self-service kiosks (Teal, 2013)</a:t>
            </a:r>
            <a:r>
              <a:rPr lang="en-US" sz="1200" kern="1200" dirty="0">
                <a:solidFill>
                  <a:schemeClr val="tx1"/>
                </a:solidFill>
                <a:effectLst/>
                <a:latin typeface="+mn-lt"/>
                <a:ea typeface="+mn-ea"/>
                <a:cs typeface="+mn-cs"/>
              </a:rPr>
              <a:t>. These services are not only anticipated by consumers, but they also enhance operational efficiency for businesses by facilitating prompt check-in for visitors regardless of their arrival time and mitigating the occurrence of long queues at the front desk.</a:t>
            </a:r>
          </a:p>
          <a:p>
            <a:r>
              <a:rPr lang="en-GB" sz="1200" kern="1200" dirty="0">
                <a:solidFill>
                  <a:schemeClr val="tx1"/>
                </a:solidFill>
                <a:effectLst/>
                <a:latin typeface="+mn-lt"/>
                <a:ea typeface="+mn-ea"/>
                <a:cs typeface="+mn-cs"/>
              </a:rPr>
              <a:t>Excellent service: Delivering outstanding service is undoubtedly a critical need. Undoubtedly, it constitutes the most pivotal determinant in ascertaining the likelihood of a guest's future patronage of one's hotel establishment (Griffin, 2023)</a:t>
            </a:r>
            <a:r>
              <a:rPr lang="en-US" sz="1200" kern="1200" dirty="0">
                <a:solidFill>
                  <a:schemeClr val="tx1"/>
                </a:solidFill>
                <a:effectLst/>
                <a:latin typeface="+mn-lt"/>
                <a:ea typeface="+mn-ea"/>
                <a:cs typeface="+mn-cs"/>
              </a:rPr>
              <a:t>. Despite the potential for technology to someday replace people in several facets of the tourist experience, the most effective approach to differentiating one's hotel from competitors remains the provision of exceptional customer service.</a:t>
            </a:r>
          </a:p>
          <a:p>
            <a:r>
              <a:rPr lang="en-GB" sz="1200" kern="1200" dirty="0">
                <a:solidFill>
                  <a:schemeClr val="tx1"/>
                </a:solidFill>
                <a:effectLst/>
                <a:latin typeface="+mn-lt"/>
                <a:ea typeface="+mn-ea"/>
                <a:cs typeface="+mn-cs"/>
              </a:rPr>
              <a:t>Amenities: Customers' expectations for the facilities of a hotel will differ depending on factors such as the hotel's pricing range and star grade (Om, 2022)</a:t>
            </a:r>
            <a:r>
              <a:rPr lang="en-US" dirty="0">
                <a:effectLst/>
              </a:rPr>
              <a:t>. While essential items such as bath detergent, a hairdryer, room service, and a minibar are considered indispensable, the array of potential hotel amenities is nearly boundless.</a:t>
            </a:r>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11</a:t>
            </a:fld>
            <a:endParaRPr lang="en-GB"/>
          </a:p>
        </p:txBody>
      </p:sp>
    </p:spTree>
    <p:extLst>
      <p:ext uri="{BB962C8B-B14F-4D97-AF65-F5344CB8AC3E}">
        <p14:creationId xmlns:p14="http://schemas.microsoft.com/office/powerpoint/2010/main" val="2215944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the JW Marriott is a perfect example of hospitality since it offers a wide range of amenities and services to suit the needs of its guests. Hotel guests may make use of more ethereal offerings, such as personalized concierge service and professional event preparation, in addition to the more evident dining options, state-of-the-art exercise facilities, relaxing saunas, and alluring swimming pools. The company's worldwide chain of hotels, explicitly designed for different regions, exemplifies its dedication to class and refinement. JW Marriott's continued success in the hospitality sector depends on its ability to provide these amenities to its guests, who will then return again and again. Put, being hospitable is critical to the success of any company because it fosters loyalty among consumers, improves the quality of their experience, and motivates them to spread the word. Effectively using technology, providing exceptional service, and providing basic facilities are all important to exceed tourist expectations and improve the entire visitor experience.</a:t>
            </a:r>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12</a:t>
            </a:fld>
            <a:endParaRPr lang="en-GB"/>
          </a:p>
        </p:txBody>
      </p:sp>
    </p:spTree>
    <p:extLst>
      <p:ext uri="{BB962C8B-B14F-4D97-AF65-F5344CB8AC3E}">
        <p14:creationId xmlns:p14="http://schemas.microsoft.com/office/powerpoint/2010/main" val="1593302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Amplifyxl.com. (2022). </a:t>
            </a:r>
            <a:r>
              <a:rPr lang="en-US" sz="1200" i="1" kern="1200" dirty="0">
                <a:solidFill>
                  <a:schemeClr val="tx1"/>
                </a:solidFill>
                <a:effectLst/>
                <a:latin typeface="+mn-lt"/>
                <a:ea typeface="+mn-ea"/>
                <a:cs typeface="+mn-cs"/>
              </a:rPr>
              <a:t>Toggle Menu</a:t>
            </a:r>
            <a:r>
              <a:rPr lang="en-US" sz="1200" kern="1200" dirty="0">
                <a:solidFill>
                  <a:schemeClr val="tx1"/>
                </a:solidFill>
                <a:effectLst/>
                <a:latin typeface="+mn-lt"/>
                <a:ea typeface="+mn-ea"/>
                <a:cs typeface="+mn-cs"/>
              </a:rPr>
              <a:t>. [online] Available at: https://amplifyxl.com/marriott-target-market/.</a:t>
            </a:r>
          </a:p>
          <a:p>
            <a:r>
              <a:rPr lang="en-US" sz="1200" kern="1200" dirty="0">
                <a:solidFill>
                  <a:schemeClr val="tx1"/>
                </a:solidFill>
                <a:effectLst/>
                <a:latin typeface="+mn-lt"/>
                <a:ea typeface="+mn-ea"/>
                <a:cs typeface="+mn-cs"/>
              </a:rPr>
              <a:t>Ayres Hotels. (2023). </a:t>
            </a:r>
            <a:r>
              <a:rPr lang="en-US" sz="1200" i="1" kern="1200" dirty="0">
                <a:solidFill>
                  <a:schemeClr val="tx1"/>
                </a:solidFill>
                <a:effectLst/>
                <a:latin typeface="+mn-lt"/>
                <a:ea typeface="+mn-ea"/>
                <a:cs typeface="+mn-cs"/>
              </a:rPr>
              <a:t>Guest Service Agent | Careers | Ayres Hotels</a:t>
            </a:r>
            <a:r>
              <a:rPr lang="en-US" sz="1200" kern="1200" dirty="0">
                <a:solidFill>
                  <a:schemeClr val="tx1"/>
                </a:solidFill>
                <a:effectLst/>
                <a:latin typeface="+mn-lt"/>
                <a:ea typeface="+mn-ea"/>
                <a:cs typeface="+mn-cs"/>
              </a:rPr>
              <a:t>. [online] Available at: https://www.ayreshotels.com/guest-service-agent#:~:text=Guest%20Services%3A,manner%20during%20all%20guest%20encounters. </a:t>
            </a:r>
          </a:p>
          <a:p>
            <a:r>
              <a:rPr lang="en-GB" sz="1200" kern="1200" dirty="0">
                <a:solidFill>
                  <a:schemeClr val="tx1"/>
                </a:solidFill>
                <a:effectLst/>
                <a:latin typeface="+mn-lt"/>
                <a:ea typeface="+mn-ea"/>
                <a:cs typeface="+mn-cs"/>
              </a:rPr>
              <a:t>Ford. R.0 (2020) Managing hospitality organizations: achieving excellence in the guest experience , SAGE Publications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Griffin, T. (2023). </a:t>
            </a:r>
            <a:r>
              <a:rPr lang="en-US" sz="1200" i="1" kern="1200" dirty="0">
                <a:solidFill>
                  <a:schemeClr val="tx1"/>
                </a:solidFill>
                <a:effectLst/>
                <a:latin typeface="+mn-lt"/>
                <a:ea typeface="+mn-ea"/>
                <a:cs typeface="+mn-cs"/>
              </a:rPr>
              <a:t>6 Tips to Meet Customer Expectations Efficiently | </a:t>
            </a:r>
            <a:r>
              <a:rPr lang="en-US" sz="1200" i="1" kern="1200" dirty="0" err="1">
                <a:solidFill>
                  <a:schemeClr val="tx1"/>
                </a:solidFill>
                <a:effectLst/>
                <a:latin typeface="+mn-lt"/>
                <a:ea typeface="+mn-ea"/>
                <a:cs typeface="+mn-cs"/>
              </a:rPr>
              <a:t>CustomerThink</a:t>
            </a:r>
            <a:r>
              <a:rPr lang="en-US" sz="1200" kern="1200" dirty="0">
                <a:solidFill>
                  <a:schemeClr val="tx1"/>
                </a:solidFill>
                <a:effectLst/>
                <a:latin typeface="+mn-lt"/>
                <a:ea typeface="+mn-ea"/>
                <a:cs typeface="+mn-cs"/>
              </a:rPr>
              <a:t>. [online] Customerthink.com. Available at: https://customerthink.com/6-tips-to-meet-customer-expectations-efficiently/.</a:t>
            </a:r>
          </a:p>
          <a:p>
            <a:r>
              <a:rPr lang="en-US" sz="1200" kern="1200" dirty="0">
                <a:solidFill>
                  <a:schemeClr val="tx1"/>
                </a:solidFill>
                <a:effectLst/>
                <a:latin typeface="+mn-lt"/>
                <a:ea typeface="+mn-ea"/>
                <a:cs typeface="+mn-cs"/>
              </a:rPr>
              <a:t>Guest Service Representative in Multiple Locations | Marriott International.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Guest Service Representative in Multiple Locations | Marriott International</a:t>
            </a:r>
            <a:r>
              <a:rPr lang="en-US" sz="1200" kern="1200" dirty="0">
                <a:solidFill>
                  <a:schemeClr val="tx1"/>
                </a:solidFill>
                <a:effectLst/>
                <a:latin typeface="+mn-lt"/>
                <a:ea typeface="+mn-ea"/>
                <a:cs typeface="+mn-cs"/>
              </a:rPr>
              <a:t>. [online] Available at: https://jobs.marriott.com/marriott/jobs/23075078?lang=en-us.</a:t>
            </a:r>
          </a:p>
          <a:p>
            <a:r>
              <a:rPr lang="en-US" sz="1200" kern="1200" dirty="0">
                <a:solidFill>
                  <a:schemeClr val="tx1"/>
                </a:solidFill>
                <a:effectLst/>
                <a:latin typeface="+mn-lt"/>
                <a:ea typeface="+mn-ea"/>
                <a:cs typeface="+mn-cs"/>
              </a:rPr>
              <a:t>JW Marriott. (2019). </a:t>
            </a:r>
            <a:r>
              <a:rPr lang="en-US" sz="1200" i="1" kern="1200" dirty="0">
                <a:solidFill>
                  <a:schemeClr val="tx1"/>
                </a:solidFill>
                <a:effectLst/>
                <a:latin typeface="+mn-lt"/>
                <a:ea typeface="+mn-ea"/>
                <a:cs typeface="+mn-cs"/>
              </a:rPr>
              <a:t>Luxury Hotels &amp; Resorts: Mindful Experiences | JW Marriott</a:t>
            </a:r>
            <a:r>
              <a:rPr lang="en-US" sz="1200" kern="1200" dirty="0">
                <a:solidFill>
                  <a:schemeClr val="tx1"/>
                </a:solidFill>
                <a:effectLst/>
                <a:latin typeface="+mn-lt"/>
                <a:ea typeface="+mn-ea"/>
                <a:cs typeface="+mn-cs"/>
              </a:rPr>
              <a:t>. [online] Available at: https://jw-marriott.marriott.com/.</a:t>
            </a:r>
          </a:p>
          <a:p>
            <a:r>
              <a:rPr lang="en-US" sz="1200" kern="1200" dirty="0" err="1">
                <a:solidFill>
                  <a:schemeClr val="tx1"/>
                </a:solidFill>
                <a:effectLst/>
                <a:latin typeface="+mn-lt"/>
                <a:ea typeface="+mn-ea"/>
                <a:cs typeface="+mn-cs"/>
              </a:rPr>
              <a:t>kellykuang</a:t>
            </a:r>
            <a:r>
              <a:rPr lang="en-US" sz="1200" kern="1200" dirty="0">
                <a:solidFill>
                  <a:schemeClr val="tx1"/>
                </a:solidFill>
                <a:effectLst/>
                <a:latin typeface="+mn-lt"/>
                <a:ea typeface="+mn-ea"/>
                <a:cs typeface="+mn-cs"/>
              </a:rPr>
              <a:t> (2016). </a:t>
            </a:r>
            <a:r>
              <a:rPr lang="en-US" sz="1200" i="1" kern="1200" dirty="0">
                <a:solidFill>
                  <a:schemeClr val="tx1"/>
                </a:solidFill>
                <a:effectLst/>
                <a:latin typeface="+mn-lt"/>
                <a:ea typeface="+mn-ea"/>
                <a:cs typeface="+mn-cs"/>
              </a:rPr>
              <a:t>How Marriott International Target Their Market and Audience</a:t>
            </a:r>
            <a:r>
              <a:rPr lang="en-US" sz="1200" kern="1200" dirty="0">
                <a:solidFill>
                  <a:schemeClr val="tx1"/>
                </a:solidFill>
                <a:effectLst/>
                <a:latin typeface="+mn-lt"/>
                <a:ea typeface="+mn-ea"/>
                <a:cs typeface="+mn-cs"/>
              </a:rPr>
              <a:t>. [online] Blogspot.com. Available at: https://kellykuang21.blogspot.com/2012/11/how-marriott-international-target-their.html.</a:t>
            </a:r>
          </a:p>
          <a:p>
            <a:r>
              <a:rPr lang="en-US" sz="1200" kern="1200" dirty="0">
                <a:solidFill>
                  <a:schemeClr val="tx1"/>
                </a:solidFill>
                <a:effectLst/>
                <a:latin typeface="+mn-lt"/>
                <a:ea typeface="+mn-ea"/>
                <a:cs typeface="+mn-cs"/>
              </a:rPr>
              <a:t>Marriott (2018). </a:t>
            </a:r>
            <a:r>
              <a:rPr lang="en-US" sz="1200" i="1" kern="1200" dirty="0">
                <a:solidFill>
                  <a:schemeClr val="tx1"/>
                </a:solidFill>
                <a:effectLst/>
                <a:latin typeface="+mn-lt"/>
                <a:ea typeface="+mn-ea"/>
                <a:cs typeface="+mn-cs"/>
              </a:rPr>
              <a:t>Guest Relations Manager - Marriott - Park Lane - WIZBII</a:t>
            </a:r>
            <a:r>
              <a:rPr lang="en-US" sz="1200" kern="1200" dirty="0">
                <a:solidFill>
                  <a:schemeClr val="tx1"/>
                </a:solidFill>
                <a:effectLst/>
                <a:latin typeface="+mn-lt"/>
                <a:ea typeface="+mn-ea"/>
                <a:cs typeface="+mn-cs"/>
              </a:rPr>
              <a:t>. [online] Wizbii.com. Available at: https://en.wizbii.com/company/marriott/job/guest-relations-manager-91.</a:t>
            </a:r>
          </a:p>
          <a:p>
            <a:r>
              <a:rPr lang="en-US" sz="1200" kern="1200" dirty="0">
                <a:solidFill>
                  <a:schemeClr val="tx1"/>
                </a:solidFill>
                <a:effectLst/>
                <a:latin typeface="+mn-lt"/>
                <a:ea typeface="+mn-ea"/>
                <a:cs typeface="+mn-cs"/>
              </a:rPr>
              <a:t>Marriott International </a:t>
            </a:r>
            <a:r>
              <a:rPr lang="en-US" sz="1200" kern="1200" dirty="0" err="1">
                <a:solidFill>
                  <a:schemeClr val="tx1"/>
                </a:solidFill>
                <a:effectLst/>
                <a:latin typeface="+mn-lt"/>
                <a:ea typeface="+mn-ea"/>
                <a:cs typeface="+mn-cs"/>
              </a:rPr>
              <a:t>Newscenter</a:t>
            </a:r>
            <a:r>
              <a:rPr lang="en-US" sz="1200" kern="1200" dirty="0">
                <a:solidFill>
                  <a:schemeClr val="tx1"/>
                </a:solidFill>
                <a:effectLst/>
                <a:latin typeface="+mn-lt"/>
                <a:ea typeface="+mn-ea"/>
                <a:cs typeface="+mn-cs"/>
              </a:rPr>
              <a:t> (US). (2017). </a:t>
            </a:r>
            <a:r>
              <a:rPr lang="en-US" sz="1200" i="1" kern="1200" dirty="0">
                <a:solidFill>
                  <a:schemeClr val="tx1"/>
                </a:solidFill>
                <a:effectLst/>
                <a:latin typeface="+mn-lt"/>
                <a:ea typeface="+mn-ea"/>
                <a:cs typeface="+mn-cs"/>
              </a:rPr>
              <a:t>JW Marriott | Marriott News Center</a:t>
            </a:r>
            <a:r>
              <a:rPr lang="en-US" sz="1200" kern="1200" dirty="0">
                <a:solidFill>
                  <a:schemeClr val="tx1"/>
                </a:solidFill>
                <a:effectLst/>
                <a:latin typeface="+mn-lt"/>
                <a:ea typeface="+mn-ea"/>
                <a:cs typeface="+mn-cs"/>
              </a:rPr>
              <a:t>. [online] Available at: https://news.marriott.com/brands/jw-marriott/.</a:t>
            </a:r>
          </a:p>
          <a:p>
            <a:r>
              <a:rPr lang="en-US" sz="1200" kern="1200" dirty="0">
                <a:solidFill>
                  <a:schemeClr val="tx1"/>
                </a:solidFill>
                <a:effectLst/>
                <a:latin typeface="+mn-lt"/>
                <a:ea typeface="+mn-ea"/>
                <a:cs typeface="+mn-cs"/>
              </a:rPr>
              <a:t>Om, V. (2022). </a:t>
            </a:r>
            <a:r>
              <a:rPr lang="en-US" sz="1200" i="1" kern="1200" dirty="0">
                <a:solidFill>
                  <a:schemeClr val="tx1"/>
                </a:solidFill>
                <a:effectLst/>
                <a:latin typeface="+mn-lt"/>
                <a:ea typeface="+mn-ea"/>
                <a:cs typeface="+mn-cs"/>
              </a:rPr>
              <a:t>8 Ways You Can Meet Customer Expectations and Close the Gap</a:t>
            </a:r>
            <a:r>
              <a:rPr lang="en-US" sz="1200" kern="1200" dirty="0">
                <a:solidFill>
                  <a:schemeClr val="tx1"/>
                </a:solidFill>
                <a:effectLst/>
                <a:latin typeface="+mn-lt"/>
                <a:ea typeface="+mn-ea"/>
                <a:cs typeface="+mn-cs"/>
              </a:rPr>
              <a:t>. [online] </a:t>
            </a:r>
            <a:r>
              <a:rPr lang="en-US" sz="1200" kern="1200" dirty="0" err="1">
                <a:solidFill>
                  <a:schemeClr val="tx1"/>
                </a:solidFill>
                <a:effectLst/>
                <a:latin typeface="+mn-lt"/>
                <a:ea typeface="+mn-ea"/>
                <a:cs typeface="+mn-cs"/>
              </a:rPr>
              <a:t>Freshdesk</a:t>
            </a:r>
            <a:r>
              <a:rPr lang="en-US" sz="1200" kern="1200" dirty="0">
                <a:solidFill>
                  <a:schemeClr val="tx1"/>
                </a:solidFill>
                <a:effectLst/>
                <a:latin typeface="+mn-lt"/>
                <a:ea typeface="+mn-ea"/>
                <a:cs typeface="+mn-cs"/>
              </a:rPr>
              <a:t> Blogs. Available at: https://www.freshworks.com/freshdesk/customer-support/meet-customer-expectations-blog/.</a:t>
            </a:r>
          </a:p>
          <a:p>
            <a:r>
              <a:rPr lang="en-GB" sz="1200" kern="1200" dirty="0" err="1">
                <a:solidFill>
                  <a:schemeClr val="tx1"/>
                </a:solidFill>
                <a:effectLst/>
                <a:latin typeface="+mn-lt"/>
                <a:ea typeface="+mn-ea"/>
                <a:cs typeface="+mn-cs"/>
              </a:rPr>
              <a:t>Panchapakesan</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Jiseon</a:t>
            </a:r>
            <a:r>
              <a:rPr lang="en-GB" sz="1200" kern="1200" dirty="0">
                <a:solidFill>
                  <a:schemeClr val="tx1"/>
                </a:solidFill>
                <a:effectLst/>
                <a:latin typeface="+mn-lt"/>
                <a:ea typeface="+mn-ea"/>
                <a:cs typeface="+mn-cs"/>
              </a:rPr>
              <a:t> A (2020) Guest satisfaction &amp; dissatisfaction in luxury hotels: An application on big data</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Schaal</a:t>
            </a:r>
            <a:r>
              <a:rPr lang="en-US" sz="1200" kern="1200" dirty="0">
                <a:solidFill>
                  <a:schemeClr val="tx1"/>
                </a:solidFill>
                <a:effectLst/>
                <a:latin typeface="+mn-lt"/>
                <a:ea typeface="+mn-ea"/>
                <a:cs typeface="+mn-cs"/>
              </a:rPr>
              <a:t>, D. (2014). </a:t>
            </a:r>
            <a:r>
              <a:rPr lang="en-US" sz="1200" i="1" kern="1200" dirty="0" err="1">
                <a:solidFill>
                  <a:schemeClr val="tx1"/>
                </a:solidFill>
                <a:effectLst/>
                <a:latin typeface="+mn-lt"/>
                <a:ea typeface="+mn-ea"/>
                <a:cs typeface="+mn-cs"/>
              </a:rPr>
              <a:t>Skift</a:t>
            </a:r>
            <a:r>
              <a:rPr lang="en-US" sz="1200" i="1" kern="1200" dirty="0">
                <a:solidFill>
                  <a:schemeClr val="tx1"/>
                </a:solidFill>
                <a:effectLst/>
                <a:latin typeface="+mn-lt"/>
                <a:ea typeface="+mn-ea"/>
                <a:cs typeface="+mn-cs"/>
              </a:rPr>
              <a:t> Q&amp;A: How JW Marriott Is Targeting the Accomplished Traveler</a:t>
            </a:r>
            <a:r>
              <a:rPr lang="en-US" sz="1200" kern="1200" dirty="0">
                <a:solidFill>
                  <a:schemeClr val="tx1"/>
                </a:solidFill>
                <a:effectLst/>
                <a:latin typeface="+mn-lt"/>
                <a:ea typeface="+mn-ea"/>
                <a:cs typeface="+mn-cs"/>
              </a:rPr>
              <a:t>. [online] </a:t>
            </a:r>
            <a:r>
              <a:rPr lang="en-US" sz="1200" kern="1200" dirty="0" err="1">
                <a:solidFill>
                  <a:schemeClr val="tx1"/>
                </a:solidFill>
                <a:effectLst/>
                <a:latin typeface="+mn-lt"/>
                <a:ea typeface="+mn-ea"/>
                <a:cs typeface="+mn-cs"/>
              </a:rPr>
              <a:t>Skift</a:t>
            </a:r>
            <a:r>
              <a:rPr lang="en-US" sz="1200" kern="1200" dirty="0">
                <a:solidFill>
                  <a:schemeClr val="tx1"/>
                </a:solidFill>
                <a:effectLst/>
                <a:latin typeface="+mn-lt"/>
                <a:ea typeface="+mn-ea"/>
                <a:cs typeface="+mn-cs"/>
              </a:rPr>
              <a:t>. Available at: https://skift.com/2014/01/27/skift-qa-how-jw-marriott-is-targeting-the-accomplished-traveler/#:~:text=Luxury%20brand%20JW%20Marriott%20Hotels,culture%2C%20culinary%20and%20wellness.%E2%80%9D.</a:t>
            </a:r>
          </a:p>
          <a:p>
            <a:r>
              <a:rPr lang="en-GB" sz="1200" kern="1200" dirty="0" err="1">
                <a:solidFill>
                  <a:schemeClr val="tx1"/>
                </a:solidFill>
                <a:effectLst/>
                <a:latin typeface="+mn-lt"/>
                <a:ea typeface="+mn-ea"/>
                <a:cs typeface="+mn-cs"/>
              </a:rPr>
              <a:t>Solomam</a:t>
            </a:r>
            <a:r>
              <a:rPr lang="en-GB" sz="1200" kern="1200" dirty="0">
                <a:solidFill>
                  <a:schemeClr val="tx1"/>
                </a:solidFill>
                <a:effectLst/>
                <a:latin typeface="+mn-lt"/>
                <a:ea typeface="+mn-ea"/>
                <a:cs typeface="+mn-cs"/>
              </a:rPr>
              <a:t>, M (2018) The heart of hospitality: a great hotel and restaurant leaders share their secrets.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Teal, D. (2013). </a:t>
            </a:r>
            <a:r>
              <a:rPr lang="en-US" sz="1200" i="1" kern="1200" dirty="0">
                <a:solidFill>
                  <a:schemeClr val="tx1"/>
                </a:solidFill>
                <a:effectLst/>
                <a:latin typeface="+mn-lt"/>
                <a:ea typeface="+mn-ea"/>
                <a:cs typeface="+mn-cs"/>
              </a:rPr>
              <a:t>15 Ways to Set and Meet Customer Expectations</a:t>
            </a:r>
            <a:r>
              <a:rPr lang="en-US" sz="1200" kern="1200" dirty="0">
                <a:solidFill>
                  <a:schemeClr val="tx1"/>
                </a:solidFill>
                <a:effectLst/>
                <a:latin typeface="+mn-lt"/>
                <a:ea typeface="+mn-ea"/>
                <a:cs typeface="+mn-cs"/>
              </a:rPr>
              <a:t>. [online] Plum Voice. Available at: https://www.plumvoice.com/resources/blog/15-ways-set-meet-customer-expectations/.</a:t>
            </a:r>
          </a:p>
          <a:p>
            <a:r>
              <a:rPr lang="en-GB" sz="1200" kern="1200" dirty="0">
                <a:solidFill>
                  <a:schemeClr val="tx1"/>
                </a:solidFill>
                <a:effectLst/>
                <a:latin typeface="+mn-lt"/>
                <a:ea typeface="+mn-ea"/>
                <a:cs typeface="+mn-cs"/>
              </a:rPr>
              <a:t>Walker, J. (2021) Introduction to Hospitality , Pearson, London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Zippia.com. (2020). </a:t>
            </a:r>
            <a:r>
              <a:rPr lang="en-US" sz="1200" i="1" kern="1200" dirty="0">
                <a:solidFill>
                  <a:schemeClr val="tx1"/>
                </a:solidFill>
                <a:effectLst/>
                <a:latin typeface="+mn-lt"/>
                <a:ea typeface="+mn-ea"/>
                <a:cs typeface="+mn-cs"/>
              </a:rPr>
              <a:t>What Does A Guest Services Do</a:t>
            </a:r>
            <a:r>
              <a:rPr lang="en-US" sz="1200" kern="1200" dirty="0">
                <a:solidFill>
                  <a:schemeClr val="tx1"/>
                </a:solidFill>
                <a:effectLst/>
                <a:latin typeface="+mn-lt"/>
                <a:ea typeface="+mn-ea"/>
                <a:cs typeface="+mn-cs"/>
              </a:rPr>
              <a:t>. [online] Available at: https://www.zippia.com/guest-services-jobs/what-does-a-guest-services-do/.</a:t>
            </a:r>
            <a:endParaRPr lang="en-GB" dirty="0"/>
          </a:p>
        </p:txBody>
      </p:sp>
      <p:sp>
        <p:nvSpPr>
          <p:cNvPr id="4" name="Slide Number Placeholder 3"/>
          <p:cNvSpPr>
            <a:spLocks noGrp="1"/>
          </p:cNvSpPr>
          <p:nvPr>
            <p:ph type="sldNum" sz="quarter" idx="10"/>
          </p:nvPr>
        </p:nvSpPr>
        <p:spPr/>
        <p:txBody>
          <a:bodyPr/>
          <a:lstStyle/>
          <a:p>
            <a:fld id="{7672D1AF-4990-4CFE-BB0B-118BA2499A1F}" type="slidenum">
              <a:rPr lang="en-GB" smtClean="0"/>
              <a:t>13</a:t>
            </a:fld>
            <a:endParaRPr lang="en-GB"/>
          </a:p>
        </p:txBody>
      </p:sp>
    </p:spTree>
    <p:extLst>
      <p:ext uri="{BB962C8B-B14F-4D97-AF65-F5344CB8AC3E}">
        <p14:creationId xmlns:p14="http://schemas.microsoft.com/office/powerpoint/2010/main" val="775043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3618638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3991614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1855758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6D43CA-9327-437E-9F5B-B97322A71633}"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1549518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6D43CA-9327-437E-9F5B-B97322A71633}" type="datetimeFigureOut">
              <a:rPr lang="en-GB" smtClean="0"/>
              <a:t>14/10/2023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62663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2517688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530292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1625568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B6D43CA-9327-437E-9F5B-B97322A71633}"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319131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B6D43CA-9327-437E-9F5B-B97322A71633}"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720284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20405350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78777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744799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231308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27130754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11861554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6D43CA-9327-437E-9F5B-B97322A71633}"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F952EA-CAD5-4407-AC2F-72DED3BB86AE}" type="slidenum">
              <a:rPr lang="en-GB" smtClean="0"/>
              <a:t>‹#›</a:t>
            </a:fld>
            <a:endParaRPr lang="en-GB"/>
          </a:p>
        </p:txBody>
      </p:sp>
    </p:spTree>
    <p:extLst>
      <p:ext uri="{BB962C8B-B14F-4D97-AF65-F5344CB8AC3E}">
        <p14:creationId xmlns:p14="http://schemas.microsoft.com/office/powerpoint/2010/main" val="823013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B6D43CA-9327-437E-9F5B-B97322A71633}" type="datetimeFigureOut">
              <a:rPr lang="en-GB" smtClean="0"/>
              <a:t>14/10/2023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3F952EA-CAD5-4407-AC2F-72DED3BB86AE}" type="slidenum">
              <a:rPr lang="en-GB" smtClean="0"/>
              <a:t>‹#›</a:t>
            </a:fld>
            <a:endParaRPr lang="en-GB"/>
          </a:p>
        </p:txBody>
      </p:sp>
    </p:spTree>
    <p:extLst>
      <p:ext uri="{BB962C8B-B14F-4D97-AF65-F5344CB8AC3E}">
        <p14:creationId xmlns:p14="http://schemas.microsoft.com/office/powerpoint/2010/main" val="327703380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4400" dirty="0"/>
              <a:t>The role and importance of quality service, hospitality, and guest services within the hotel Industry</a:t>
            </a:r>
            <a:br>
              <a:rPr lang="en-US" sz="4800" dirty="0"/>
            </a:br>
            <a:r>
              <a:rPr lang="en-US" sz="4800" b="1" dirty="0">
                <a:effectLst>
                  <a:outerShdw blurRad="38100" dist="38100" dir="2700000" algn="tl">
                    <a:srgbClr val="000000">
                      <a:alpha val="43137"/>
                    </a:srgbClr>
                  </a:outerShdw>
                </a:effectLst>
              </a:rPr>
              <a:t>Case study of WJ Marriot </a:t>
            </a:r>
            <a:endParaRPr lang="en-GB" sz="4800"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1154955" y="4777380"/>
            <a:ext cx="8825658" cy="1530137"/>
          </a:xfrm>
        </p:spPr>
        <p:txBody>
          <a:bodyPr>
            <a:normAutofit fontScale="77500" lnSpcReduction="20000"/>
          </a:bodyPr>
          <a:lstStyle/>
          <a:p>
            <a:pPr algn="ctr"/>
            <a:r>
              <a:rPr lang="en-GB" sz="4400" b="1" dirty="0">
                <a:effectLst>
                  <a:outerShdw blurRad="38100" dist="38100" dir="2700000" algn="tl">
                    <a:srgbClr val="000000">
                      <a:alpha val="43137"/>
                    </a:srgbClr>
                  </a:outerShdw>
                </a:effectLst>
              </a:rPr>
              <a:t>BMIH4003 Hospitality &amp; Guest Services</a:t>
            </a:r>
          </a:p>
          <a:p>
            <a:pPr algn="ctr"/>
            <a:r>
              <a:rPr lang="en-GB" dirty="0"/>
              <a:t>Student name: Alina CRISTINA IONITA</a:t>
            </a:r>
          </a:p>
          <a:p>
            <a:pPr algn="ctr"/>
            <a:r>
              <a:rPr lang="en-GB" dirty="0"/>
              <a:t>Student Id: 2246123</a:t>
            </a:r>
          </a:p>
          <a:p>
            <a:pPr algn="ctr"/>
            <a:r>
              <a:rPr lang="en-GB" dirty="0"/>
              <a:t>Lecturer name: charlotte </a:t>
            </a:r>
            <a:r>
              <a:rPr lang="en-GB" dirty="0" err="1"/>
              <a:t>joyner</a:t>
            </a:r>
          </a:p>
        </p:txBody>
      </p:sp>
    </p:spTree>
    <p:extLst>
      <p:ext uri="{BB962C8B-B14F-4D97-AF65-F5344CB8AC3E}">
        <p14:creationId xmlns:p14="http://schemas.microsoft.com/office/powerpoint/2010/main" val="2530707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a:t>JW Marriott is a constituent of the esteemed collection of Marriott International, including globally recognized hotels and exceptional resort destinations (JW Marriott, 2019). </a:t>
            </a:r>
          </a:p>
          <a:p>
            <a:r>
              <a:rPr lang="en-GB" dirty="0"/>
              <a:t>JW Marriott endeavours to emulate the ethos of J. Willard Marriott, who prioritized self-care. </a:t>
            </a:r>
          </a:p>
          <a:p>
            <a:r>
              <a:rPr lang="en-GB" dirty="0"/>
              <a:t>JW Marriott provides a range of activities and services aimed at creating a haven for guests. </a:t>
            </a:r>
          </a:p>
          <a:p>
            <a:r>
              <a:rPr lang="en-GB" dirty="0"/>
              <a:t>This facilitates the exchange of information and enhances the visitors' ability to comprehend and get value from each experience properly (Marriott International </a:t>
            </a:r>
            <a:r>
              <a:rPr lang="en-GB" dirty="0" err="1"/>
              <a:t>Newscenter</a:t>
            </a:r>
            <a:r>
              <a:rPr lang="en-GB" dirty="0"/>
              <a:t> (US), 2017). </a:t>
            </a:r>
          </a:p>
          <a:p>
            <a:r>
              <a:rPr lang="en-GB" dirty="0"/>
              <a:t>These establishments cater to discerning and cultured individuals who want immersive encounters that facilitate a state of complete mindfulness.</a:t>
            </a:r>
          </a:p>
        </p:txBody>
      </p:sp>
    </p:spTree>
    <p:extLst>
      <p:ext uri="{BB962C8B-B14F-4D97-AF65-F5344CB8AC3E}">
        <p14:creationId xmlns:p14="http://schemas.microsoft.com/office/powerpoint/2010/main" val="840169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lstStyle/>
          <a:p>
            <a:r>
              <a:rPr lang="en-GB" dirty="0"/>
              <a:t>Types OF Customers </a:t>
            </a:r>
          </a:p>
        </p:txBody>
      </p:sp>
      <p:graphicFrame>
        <p:nvGraphicFramePr>
          <p:cNvPr id="6" name="Content Placeholder 5">
            <a:extLst>
              <a:ext uri="{FF2B5EF4-FFF2-40B4-BE49-F238E27FC236}">
                <a16:creationId xmlns:a16="http://schemas.microsoft.com/office/drawing/2014/main" id="{21E7AD2E-970A-F853-D5D7-100D63CFE218}"/>
              </a:ext>
            </a:extLst>
          </p:cNvPr>
          <p:cNvGraphicFramePr>
            <a:graphicFrameLocks noGrp="1"/>
          </p:cNvGraphicFramePr>
          <p:nvPr>
            <p:ph idx="1"/>
            <p:extLst>
              <p:ext uri="{D42A27DB-BD31-4B8C-83A1-F6EECF244321}">
                <p14:modId xmlns:p14="http://schemas.microsoft.com/office/powerpoint/2010/main" val="2195750718"/>
              </p:ext>
            </p:extLst>
          </p:nvPr>
        </p:nvGraphicFramePr>
        <p:xfrm>
          <a:off x="1103312" y="2052638"/>
          <a:ext cx="10235247" cy="419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5716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 Nature, Scope and Role of Guest Services and Facilities</a:t>
            </a:r>
            <a:endParaRPr lang="en-GB" dirty="0"/>
          </a:p>
        </p:txBody>
      </p:sp>
      <p:graphicFrame>
        <p:nvGraphicFramePr>
          <p:cNvPr id="4" name="Content Placeholder 3">
            <a:extLst>
              <a:ext uri="{FF2B5EF4-FFF2-40B4-BE49-F238E27FC236}">
                <a16:creationId xmlns:a16="http://schemas.microsoft.com/office/drawing/2014/main" id="{ABFE3F95-B45E-B31C-7B13-F49C9FC9FAEA}"/>
              </a:ext>
            </a:extLst>
          </p:cNvPr>
          <p:cNvGraphicFramePr>
            <a:graphicFrameLocks noGrp="1"/>
          </p:cNvGraphicFramePr>
          <p:nvPr>
            <p:ph idx="1"/>
            <p:extLst>
              <p:ext uri="{D42A27DB-BD31-4B8C-83A1-F6EECF244321}">
                <p14:modId xmlns:p14="http://schemas.microsoft.com/office/powerpoint/2010/main" val="2256856776"/>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6380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Nature, Scope and Role of Guest Services and Facilities</a:t>
            </a:r>
            <a:br>
              <a:rPr lang="en-US" b="1" dirty="0"/>
            </a:br>
            <a:endParaRPr lang="en-GB" dirty="0"/>
          </a:p>
        </p:txBody>
      </p:sp>
      <p:graphicFrame>
        <p:nvGraphicFramePr>
          <p:cNvPr id="4" name="Content Placeholder 3">
            <a:extLst>
              <a:ext uri="{FF2B5EF4-FFF2-40B4-BE49-F238E27FC236}">
                <a16:creationId xmlns:a16="http://schemas.microsoft.com/office/drawing/2014/main" id="{C7ABA332-10B2-3938-0C45-BCB1335EE798}"/>
              </a:ext>
            </a:extLst>
          </p:cNvPr>
          <p:cNvGraphicFramePr>
            <a:graphicFrameLocks noGrp="1"/>
          </p:cNvGraphicFramePr>
          <p:nvPr>
            <p:ph idx="1"/>
            <p:extLst>
              <p:ext uri="{D42A27DB-BD31-4B8C-83A1-F6EECF244321}">
                <p14:modId xmlns:p14="http://schemas.microsoft.com/office/powerpoint/2010/main" val="2717817296"/>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3957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Nature, Scope and Role of Guest Services and Facilities</a:t>
            </a:r>
            <a:br>
              <a:rPr lang="en-US" b="1" dirty="0"/>
            </a:br>
            <a:endParaRPr lang="en-GB" dirty="0"/>
          </a:p>
        </p:txBody>
      </p:sp>
      <p:graphicFrame>
        <p:nvGraphicFramePr>
          <p:cNvPr id="4" name="Content Placeholder 3">
            <a:extLst>
              <a:ext uri="{FF2B5EF4-FFF2-40B4-BE49-F238E27FC236}">
                <a16:creationId xmlns:a16="http://schemas.microsoft.com/office/drawing/2014/main" id="{FAADDEE1-7694-6534-3DF1-422B1D1FE38C}"/>
              </a:ext>
            </a:extLst>
          </p:cNvPr>
          <p:cNvGraphicFramePr>
            <a:graphicFrameLocks noGrp="1"/>
          </p:cNvGraphicFramePr>
          <p:nvPr>
            <p:ph idx="1"/>
            <p:extLst>
              <p:ext uri="{D42A27DB-BD31-4B8C-83A1-F6EECF244321}">
                <p14:modId xmlns:p14="http://schemas.microsoft.com/office/powerpoint/2010/main" val="2865550491"/>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4211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Nature, Scope and Role of Guest Services and Facilities at JW Marriott</a:t>
            </a:r>
            <a:br>
              <a:rPr lang="en-US" b="1" dirty="0"/>
            </a:br>
            <a:endParaRPr lang="en-GB" dirty="0"/>
          </a:p>
        </p:txBody>
      </p:sp>
      <p:graphicFrame>
        <p:nvGraphicFramePr>
          <p:cNvPr id="4" name="Content Placeholder 3">
            <a:extLst>
              <a:ext uri="{FF2B5EF4-FFF2-40B4-BE49-F238E27FC236}">
                <a16:creationId xmlns:a16="http://schemas.microsoft.com/office/drawing/2014/main" id="{CF4DDA86-23D6-A985-02B5-0CCB676613E9}"/>
              </a:ext>
            </a:extLst>
          </p:cNvPr>
          <p:cNvGraphicFramePr>
            <a:graphicFrameLocks noGrp="1"/>
          </p:cNvGraphicFramePr>
          <p:nvPr>
            <p:ph idx="1"/>
            <p:extLst>
              <p:ext uri="{D42A27DB-BD31-4B8C-83A1-F6EECF244321}">
                <p14:modId xmlns:p14="http://schemas.microsoft.com/office/powerpoint/2010/main" val="911029621"/>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8010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745" y="290945"/>
            <a:ext cx="9455089" cy="1562303"/>
          </a:xfrm>
        </p:spPr>
        <p:txBody>
          <a:bodyPr>
            <a:normAutofit fontScale="90000"/>
          </a:bodyPr>
          <a:lstStyle/>
          <a:p>
            <a:r>
              <a:rPr lang="en-GB" b="1" dirty="0"/>
              <a:t>The Nature, Scope and Role of Guest Services and Facilities at JW Marriott</a:t>
            </a:r>
            <a:br>
              <a:rPr lang="en-US" b="1" dirty="0"/>
            </a:br>
            <a:endParaRPr lang="en-GB" b="1" dirty="0"/>
          </a:p>
        </p:txBody>
      </p:sp>
      <p:graphicFrame>
        <p:nvGraphicFramePr>
          <p:cNvPr id="4" name="Content Placeholder 3">
            <a:extLst>
              <a:ext uri="{FF2B5EF4-FFF2-40B4-BE49-F238E27FC236}">
                <a16:creationId xmlns:a16="http://schemas.microsoft.com/office/drawing/2014/main" id="{CA89EBC7-E4AA-C8F2-8ED9-670444781616}"/>
              </a:ext>
            </a:extLst>
          </p:cNvPr>
          <p:cNvGraphicFramePr>
            <a:graphicFrameLocks noGrp="1"/>
          </p:cNvGraphicFramePr>
          <p:nvPr>
            <p:ph idx="1"/>
            <p:extLst>
              <p:ext uri="{D42A27DB-BD31-4B8C-83A1-F6EECF244321}">
                <p14:modId xmlns:p14="http://schemas.microsoft.com/office/powerpoint/2010/main" val="2854335846"/>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902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Nature, Scope and Role of Guest Services and Facilities at JW Marriott</a:t>
            </a:r>
            <a:br>
              <a:rPr lang="en-US" b="1" dirty="0"/>
            </a:br>
            <a:endParaRPr lang="en-GB" dirty="0"/>
          </a:p>
        </p:txBody>
      </p:sp>
      <p:graphicFrame>
        <p:nvGraphicFramePr>
          <p:cNvPr id="4" name="Content Placeholder 3">
            <a:extLst>
              <a:ext uri="{FF2B5EF4-FFF2-40B4-BE49-F238E27FC236}">
                <a16:creationId xmlns:a16="http://schemas.microsoft.com/office/drawing/2014/main" id="{6196390C-E8F7-8F0A-C11E-26E5A7474BDD}"/>
              </a:ext>
            </a:extLst>
          </p:cNvPr>
          <p:cNvGraphicFramePr>
            <a:graphicFrameLocks noGrp="1"/>
          </p:cNvGraphicFramePr>
          <p:nvPr>
            <p:ph idx="1"/>
            <p:extLst>
              <p:ext uri="{D42A27DB-BD31-4B8C-83A1-F6EECF244321}">
                <p14:modId xmlns:p14="http://schemas.microsoft.com/office/powerpoint/2010/main" val="785123038"/>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7504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Importance of Hospitality </a:t>
            </a:r>
            <a:endParaRPr lang="en-GB" dirty="0"/>
          </a:p>
        </p:txBody>
      </p:sp>
      <p:graphicFrame>
        <p:nvGraphicFramePr>
          <p:cNvPr id="4" name="Content Placeholder 3">
            <a:extLst>
              <a:ext uri="{FF2B5EF4-FFF2-40B4-BE49-F238E27FC236}">
                <a16:creationId xmlns:a16="http://schemas.microsoft.com/office/drawing/2014/main" id="{C3E0CE8C-6EF5-F8D6-040D-081B1242DD56}"/>
              </a:ext>
            </a:extLst>
          </p:cNvPr>
          <p:cNvGraphicFramePr>
            <a:graphicFrameLocks noGrp="1"/>
          </p:cNvGraphicFramePr>
          <p:nvPr>
            <p:ph idx="1"/>
            <p:extLst>
              <p:ext uri="{D42A27DB-BD31-4B8C-83A1-F6EECF244321}">
                <p14:modId xmlns:p14="http://schemas.microsoft.com/office/powerpoint/2010/main" val="4208855165"/>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7848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lstStyle/>
          <a:p>
            <a:r>
              <a:rPr lang="en-GB" dirty="0"/>
              <a:t>Practices to meet guest expectation</a:t>
            </a:r>
          </a:p>
        </p:txBody>
      </p:sp>
      <p:graphicFrame>
        <p:nvGraphicFramePr>
          <p:cNvPr id="6" name="Content Placeholder 5">
            <a:extLst>
              <a:ext uri="{FF2B5EF4-FFF2-40B4-BE49-F238E27FC236}">
                <a16:creationId xmlns:a16="http://schemas.microsoft.com/office/drawing/2014/main" id="{CD7F2ECB-03B3-0DAC-BCAD-E433E61708CF}"/>
              </a:ext>
            </a:extLst>
          </p:cNvPr>
          <p:cNvGraphicFramePr>
            <a:graphicFrameLocks noGrp="1"/>
          </p:cNvGraphicFramePr>
          <p:nvPr>
            <p:ph idx="1"/>
            <p:extLst>
              <p:ext uri="{D42A27DB-BD31-4B8C-83A1-F6EECF244321}">
                <p14:modId xmlns:p14="http://schemas.microsoft.com/office/powerpoint/2010/main" val="1583837972"/>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0804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GB" dirty="0"/>
          </a:p>
        </p:txBody>
      </p:sp>
      <p:graphicFrame>
        <p:nvGraphicFramePr>
          <p:cNvPr id="4" name="Content Placeholder 3">
            <a:extLst>
              <a:ext uri="{FF2B5EF4-FFF2-40B4-BE49-F238E27FC236}">
                <a16:creationId xmlns:a16="http://schemas.microsoft.com/office/drawing/2014/main" id="{AD07EC7D-B438-ED3C-3F08-802FE6873C70}"/>
              </a:ext>
            </a:extLst>
          </p:cNvPr>
          <p:cNvGraphicFramePr>
            <a:graphicFrameLocks noGrp="1"/>
          </p:cNvGraphicFramePr>
          <p:nvPr>
            <p:ph idx="1"/>
            <p:extLst>
              <p:ext uri="{D42A27DB-BD31-4B8C-83A1-F6EECF244321}">
                <p14:modId xmlns:p14="http://schemas.microsoft.com/office/powerpoint/2010/main" val="3064008850"/>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0494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GB" dirty="0"/>
          </a:p>
        </p:txBody>
      </p:sp>
      <p:sp>
        <p:nvSpPr>
          <p:cNvPr id="3" name="Content Placeholder 2"/>
          <p:cNvSpPr>
            <a:spLocks noGrp="1"/>
          </p:cNvSpPr>
          <p:nvPr>
            <p:ph idx="1"/>
          </p:nvPr>
        </p:nvSpPr>
        <p:spPr/>
        <p:txBody>
          <a:bodyPr>
            <a:normAutofit fontScale="32500" lnSpcReduction="20000"/>
          </a:bodyPr>
          <a:lstStyle/>
          <a:p>
            <a:r>
              <a:rPr lang="en-US" dirty="0"/>
              <a:t>Amplifyxl.com. (2022). </a:t>
            </a:r>
            <a:r>
              <a:rPr lang="en-US" i="1" dirty="0"/>
              <a:t>Toggle Menu</a:t>
            </a:r>
            <a:r>
              <a:rPr lang="en-US" dirty="0"/>
              <a:t>. [online] Available at: https://amplifyxl.com/marriott-target-market/.</a:t>
            </a:r>
          </a:p>
          <a:p>
            <a:r>
              <a:rPr lang="en-US" dirty="0"/>
              <a:t>Ayres Hotels. (2023). </a:t>
            </a:r>
            <a:r>
              <a:rPr lang="en-US" i="1" dirty="0"/>
              <a:t>Guest Service Agent | Careers | Ayres Hotels</a:t>
            </a:r>
            <a:r>
              <a:rPr lang="en-US" dirty="0"/>
              <a:t>. [online] Available at: https://www.ayreshotels.com/guest-service-agent#:~:text=Guest%20Services%3A,manner%20during%20all%20guest%20encounters. </a:t>
            </a:r>
          </a:p>
          <a:p>
            <a:r>
              <a:rPr lang="en-GB" dirty="0"/>
              <a:t>Ford. R.0 (2020) Managing hospitality organizations: achieving excellence in the guest experience , SAGE Publications </a:t>
            </a:r>
            <a:endParaRPr lang="en-US" dirty="0"/>
          </a:p>
          <a:p>
            <a:r>
              <a:rPr lang="en-US" dirty="0"/>
              <a:t>Griffin, T. (2023). </a:t>
            </a:r>
            <a:r>
              <a:rPr lang="en-US" i="1" dirty="0"/>
              <a:t>6 Tips to Meet Customer Expectations Efficiently | </a:t>
            </a:r>
            <a:r>
              <a:rPr lang="en-US" i="1" dirty="0" err="1"/>
              <a:t>CustomerThink</a:t>
            </a:r>
            <a:r>
              <a:rPr lang="en-US" dirty="0"/>
              <a:t>. [online] Customerthink.com. Available at: https://customerthink.com/6-tips-to-meet-customer-expectations-efficiently/.</a:t>
            </a:r>
          </a:p>
          <a:p>
            <a:r>
              <a:rPr lang="en-US" dirty="0"/>
              <a:t>Guest Service Representative in Multiple Locations | Marriott International. (</a:t>
            </a:r>
            <a:r>
              <a:rPr lang="en-US" dirty="0" err="1"/>
              <a:t>n.d.</a:t>
            </a:r>
            <a:r>
              <a:rPr lang="en-US" dirty="0"/>
              <a:t>). </a:t>
            </a:r>
            <a:r>
              <a:rPr lang="en-US" i="1" dirty="0"/>
              <a:t>Guest Service Representative in Multiple Locations | Marriott International</a:t>
            </a:r>
            <a:r>
              <a:rPr lang="en-US" dirty="0"/>
              <a:t>. [online] Available at: https://jobs.marriott.com/marriott/jobs/23075078?lang=en-us.</a:t>
            </a:r>
          </a:p>
          <a:p>
            <a:r>
              <a:rPr lang="en-US" dirty="0"/>
              <a:t>JW Marriott. (2019). </a:t>
            </a:r>
            <a:r>
              <a:rPr lang="en-US" i="1" dirty="0"/>
              <a:t>Luxury Hotels &amp; Resorts: Mindful Experiences | JW Marriott</a:t>
            </a:r>
            <a:r>
              <a:rPr lang="en-US" dirty="0"/>
              <a:t>. [online] Available at: https://jw-marriott.marriott.com/.</a:t>
            </a:r>
          </a:p>
          <a:p>
            <a:r>
              <a:rPr lang="en-US" dirty="0" err="1"/>
              <a:t>kellykuang</a:t>
            </a:r>
            <a:r>
              <a:rPr lang="en-US" dirty="0"/>
              <a:t> (2016). </a:t>
            </a:r>
            <a:r>
              <a:rPr lang="en-US" i="1" dirty="0"/>
              <a:t>How Marriott International Target Their Market and Audience</a:t>
            </a:r>
            <a:r>
              <a:rPr lang="en-US" dirty="0"/>
              <a:t>. [online] Blogspot.com. Available at: https://kellykuang21.blogspot.com/2012/11/how-marriott-international-target-their.html.</a:t>
            </a:r>
          </a:p>
          <a:p>
            <a:r>
              <a:rPr lang="en-US" dirty="0"/>
              <a:t>Marriott (2018). </a:t>
            </a:r>
            <a:r>
              <a:rPr lang="en-US" i="1" dirty="0"/>
              <a:t>Guest Relations Manager - Marriott - Park Lane - WIZBII</a:t>
            </a:r>
            <a:r>
              <a:rPr lang="en-US" dirty="0"/>
              <a:t>. [online] Wizbii.com. Available at: https://en.wizbii.com/company/marriott/job/guest-relations-manager-91.</a:t>
            </a:r>
          </a:p>
          <a:p>
            <a:r>
              <a:rPr lang="en-US" dirty="0"/>
              <a:t>Marriott International </a:t>
            </a:r>
            <a:r>
              <a:rPr lang="en-US" dirty="0" err="1"/>
              <a:t>Newscenter</a:t>
            </a:r>
            <a:r>
              <a:rPr lang="en-US" dirty="0"/>
              <a:t> (US). (2017). </a:t>
            </a:r>
            <a:r>
              <a:rPr lang="en-US" i="1" dirty="0"/>
              <a:t>JW Marriott | Marriott News Center</a:t>
            </a:r>
            <a:r>
              <a:rPr lang="en-US" dirty="0"/>
              <a:t>. [online] Available at: https://news.marriott.com/brands/jw-marriott/.</a:t>
            </a:r>
          </a:p>
          <a:p>
            <a:r>
              <a:rPr lang="en-US" dirty="0"/>
              <a:t>Om, V. (2022). </a:t>
            </a:r>
            <a:r>
              <a:rPr lang="en-US" i="1" dirty="0"/>
              <a:t>8 Ways You Can Meet Customer Expectations and Close the Gap</a:t>
            </a:r>
            <a:r>
              <a:rPr lang="en-US" dirty="0"/>
              <a:t>. [online] </a:t>
            </a:r>
            <a:r>
              <a:rPr lang="en-US" dirty="0" err="1"/>
              <a:t>Freshdesk</a:t>
            </a:r>
            <a:r>
              <a:rPr lang="en-US" dirty="0"/>
              <a:t> Blogs. Available at: https://www.freshworks.com/freshdesk/customer-support/meet-customer-expectations-blog/.</a:t>
            </a:r>
          </a:p>
          <a:p>
            <a:r>
              <a:rPr lang="en-GB" dirty="0" err="1"/>
              <a:t>Panchapakesan</a:t>
            </a:r>
            <a:r>
              <a:rPr lang="en-GB" dirty="0"/>
              <a:t>, P, </a:t>
            </a:r>
            <a:r>
              <a:rPr lang="en-GB" dirty="0" err="1"/>
              <a:t>Jiseon</a:t>
            </a:r>
            <a:r>
              <a:rPr lang="en-GB" dirty="0"/>
              <a:t> A (2020) Guest satisfaction &amp; dissatisfaction in luxury hotels: An application on big data</a:t>
            </a:r>
            <a:endParaRPr lang="en-US" dirty="0"/>
          </a:p>
          <a:p>
            <a:r>
              <a:rPr lang="en-US" dirty="0" err="1"/>
              <a:t>Schaal</a:t>
            </a:r>
            <a:r>
              <a:rPr lang="en-US" dirty="0"/>
              <a:t>, D. (2014). </a:t>
            </a:r>
            <a:r>
              <a:rPr lang="en-US" i="1" dirty="0" err="1"/>
              <a:t>Skift</a:t>
            </a:r>
            <a:r>
              <a:rPr lang="en-US" i="1" dirty="0"/>
              <a:t> Q&amp;A: How JW Marriott Is Targeting the Accomplished Traveler</a:t>
            </a:r>
            <a:r>
              <a:rPr lang="en-US" dirty="0"/>
              <a:t>. [online] </a:t>
            </a:r>
            <a:r>
              <a:rPr lang="en-US" dirty="0" err="1"/>
              <a:t>Skift</a:t>
            </a:r>
            <a:r>
              <a:rPr lang="en-US" dirty="0"/>
              <a:t>. Available at: https://skift.com/2014/01/27/skift-qa-how-jw-marriott-is-targeting-the-accomplished-traveler/#:~:text=Luxury%20brand%20JW%20Marriott%20Hotels,culture%2C%20culinary%20and%20wellness.%E2%80%9D.</a:t>
            </a:r>
          </a:p>
          <a:p>
            <a:r>
              <a:rPr lang="en-GB" dirty="0" err="1"/>
              <a:t>Solomam</a:t>
            </a:r>
            <a:r>
              <a:rPr lang="en-GB" dirty="0"/>
              <a:t>, M (2018) The heart of hospitality: a great hotel and restaurant leaders share their secrets. </a:t>
            </a:r>
            <a:endParaRPr lang="en-US" dirty="0"/>
          </a:p>
          <a:p>
            <a:r>
              <a:rPr lang="en-US" dirty="0"/>
              <a:t>Teal, D. (2013). </a:t>
            </a:r>
            <a:r>
              <a:rPr lang="en-US" i="1" dirty="0"/>
              <a:t>15 Ways to Set and Meet Customer Expectations</a:t>
            </a:r>
            <a:r>
              <a:rPr lang="en-US" dirty="0"/>
              <a:t>. [online] Plum Voice. Available at: https://www.plumvoice.com/resources/blog/15-ways-set-meet-customer-expectations/.</a:t>
            </a:r>
          </a:p>
          <a:p>
            <a:r>
              <a:rPr lang="en-GB" dirty="0"/>
              <a:t>Walker, J. (2021) Introduction to Hospitality , Pearson, London</a:t>
            </a:r>
            <a:endParaRPr lang="en-US" dirty="0"/>
          </a:p>
          <a:p>
            <a:r>
              <a:rPr lang="en-US" dirty="0"/>
              <a:t>Zippia.com. (2020). </a:t>
            </a:r>
            <a:r>
              <a:rPr lang="en-US" i="1" dirty="0"/>
              <a:t>What Does A Guest Services Do</a:t>
            </a:r>
            <a:r>
              <a:rPr lang="en-US" dirty="0"/>
              <a:t>. [online] Available at: https://www.zippia.com/guest-services-jobs/what-does-a-guest-services-do/.</a:t>
            </a:r>
            <a:endParaRPr lang="en-GB" dirty="0"/>
          </a:p>
        </p:txBody>
      </p:sp>
    </p:spTree>
    <p:extLst>
      <p:ext uri="{BB962C8B-B14F-4D97-AF65-F5344CB8AC3E}">
        <p14:creationId xmlns:p14="http://schemas.microsoft.com/office/powerpoint/2010/main" val="17835087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14</TotalTime>
  <Words>4313</Words>
  <Application>Microsoft Office PowerPoint</Application>
  <PresentationFormat>Widescreen</PresentationFormat>
  <Paragraphs>160</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The role and importance of quality service, hospitality, and guest services within the hotel Industry Case study of WJ Marriot </vt:lpstr>
      <vt:lpstr>Introduction</vt:lpstr>
      <vt:lpstr>Types OF Customers </vt:lpstr>
      <vt:lpstr>The Nature, Scope and Role of Guest Services and Facilities</vt:lpstr>
      <vt:lpstr>The Nature, Scope and Role of Guest Services and Facilities </vt:lpstr>
      <vt:lpstr>The Nature, Scope and Role of Guest Services and Facilities </vt:lpstr>
      <vt:lpstr>Nature, Scope and Role of Guest Services and Facilities at JW Marriott </vt:lpstr>
      <vt:lpstr>The Nature, Scope and Role of Guest Services and Facilities at JW Marriott </vt:lpstr>
      <vt:lpstr>The Nature, Scope and Role of Guest Services and Facilities at JW Marriott </vt:lpstr>
      <vt:lpstr>Importance of Hospitality </vt:lpstr>
      <vt:lpstr>Practices to meet guest expectation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Case study of WJ Marriot</dc:title>
  <dc:creator>Cristina</dc:creator>
  <cp:lastModifiedBy>Gheorghe Adrian Arseanu</cp:lastModifiedBy>
  <cp:revision>20</cp:revision>
  <dcterms:created xsi:type="dcterms:W3CDTF">2023-10-10T13:49:40Z</dcterms:created>
  <dcterms:modified xsi:type="dcterms:W3CDTF">2023-10-14T19:08:08Z</dcterms:modified>
</cp:coreProperties>
</file>