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8"/>
  </p:notesMasterIdLst>
  <p:sldIdLst>
    <p:sldId id="364" r:id="rId2"/>
    <p:sldId id="383" r:id="rId3"/>
    <p:sldId id="387" r:id="rId4"/>
    <p:sldId id="403" r:id="rId5"/>
    <p:sldId id="404" r:id="rId6"/>
    <p:sldId id="405" r:id="rId7"/>
    <p:sldId id="406" r:id="rId8"/>
    <p:sldId id="407" r:id="rId9"/>
    <p:sldId id="408" r:id="rId10"/>
    <p:sldId id="409" r:id="rId11"/>
    <p:sldId id="410" r:id="rId12"/>
    <p:sldId id="411" r:id="rId13"/>
    <p:sldId id="412" r:id="rId14"/>
    <p:sldId id="399" r:id="rId15"/>
    <p:sldId id="413" r:id="rId16"/>
    <p:sldId id="414"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ACC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8"/>
    <p:restoredTop sz="94689"/>
  </p:normalViewPr>
  <p:slideViewPr>
    <p:cSldViewPr snapToGrid="0" showGuides="1">
      <p:cViewPr>
        <p:scale>
          <a:sx n="60" d="100"/>
          <a:sy n="60" d="100"/>
        </p:scale>
        <p:origin x="884" y="2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79EFFFA-061F-D141-BED7-B7A0B6E2ACB4}" type="datetimeFigureOut">
              <a:rPr lang="en-US" smtClean="0"/>
              <a:t>3/22/26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BB814E-FAC2-7743-86C5-99CCB5903989}" type="slidenum">
              <a:rPr lang="en-US" smtClean="0"/>
              <a:t>‹#›</a:t>
            </a:fld>
            <a:endParaRPr lang="en-US"/>
          </a:p>
        </p:txBody>
      </p:sp>
    </p:spTree>
    <p:extLst>
      <p:ext uri="{BB962C8B-B14F-4D97-AF65-F5344CB8AC3E}">
        <p14:creationId xmlns:p14="http://schemas.microsoft.com/office/powerpoint/2010/main" val="4832775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Remove where I learnt the skill and reduce words </a:t>
            </a:r>
          </a:p>
        </p:txBody>
      </p:sp>
      <p:sp>
        <p:nvSpPr>
          <p:cNvPr id="4" name="Slide Number Placeholder 3"/>
          <p:cNvSpPr>
            <a:spLocks noGrp="1"/>
          </p:cNvSpPr>
          <p:nvPr>
            <p:ph type="sldNum" sz="quarter" idx="5"/>
          </p:nvPr>
        </p:nvSpPr>
        <p:spPr/>
        <p:txBody>
          <a:bodyPr/>
          <a:lstStyle/>
          <a:p>
            <a:fld id="{58BB814E-FAC2-7743-86C5-99CCB5903989}" type="slidenum">
              <a:rPr lang="en-US" smtClean="0"/>
              <a:t>5</a:t>
            </a:fld>
            <a:endParaRPr lang="en-US"/>
          </a:p>
        </p:txBody>
      </p:sp>
    </p:spTree>
    <p:extLst>
      <p:ext uri="{BB962C8B-B14F-4D97-AF65-F5344CB8AC3E}">
        <p14:creationId xmlns:p14="http://schemas.microsoft.com/office/powerpoint/2010/main" val="122618444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9AF4569-0659-2321-1132-62978A92A759}"/>
              </a:ext>
            </a:extLst>
          </p:cNvPr>
          <p:cNvSpPr>
            <a:spLocks noGrp="1"/>
          </p:cNvSpPr>
          <p:nvPr>
            <p:ph type="dt" sz="half" idx="10"/>
          </p:nvPr>
        </p:nvSpPr>
        <p:spPr>
          <a:xfrm>
            <a:off x="527051" y="6524626"/>
            <a:ext cx="1295400" cy="219075"/>
          </a:xfrm>
        </p:spPr>
        <p:txBody>
          <a:bodyPr/>
          <a:lstStyle>
            <a:lvl1pPr>
              <a:defRPr/>
            </a:lvl1pPr>
          </a:lstStyle>
          <a:p>
            <a:pPr>
              <a:defRPr/>
            </a:pPr>
            <a:fld id="{FA356D0D-2478-47FE-8DAB-B92005DC1F0F}" type="datetime1">
              <a:rPr lang="en-GB" altLang="en-US"/>
              <a:pPr>
                <a:defRPr/>
              </a:pPr>
              <a:t>22/03/2026</a:t>
            </a:fld>
            <a:endParaRPr lang="en-GB" altLang="en-US"/>
          </a:p>
        </p:txBody>
      </p:sp>
      <p:sp>
        <p:nvSpPr>
          <p:cNvPr id="5" name="Footer Placeholder 4">
            <a:extLst>
              <a:ext uri="{FF2B5EF4-FFF2-40B4-BE49-F238E27FC236}">
                <a16:creationId xmlns:a16="http://schemas.microsoft.com/office/drawing/2014/main" id="{9357CDB6-9683-923D-F4D6-A16690F87D7F}"/>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D90B911E-47D2-A792-94A7-10C09A82D207}"/>
              </a:ext>
            </a:extLst>
          </p:cNvPr>
          <p:cNvSpPr>
            <a:spLocks noGrp="1"/>
          </p:cNvSpPr>
          <p:nvPr>
            <p:ph type="sldNum" sz="quarter" idx="12"/>
          </p:nvPr>
        </p:nvSpPr>
        <p:spPr/>
        <p:txBody>
          <a:bodyPr/>
          <a:lstStyle>
            <a:lvl1pPr>
              <a:defRPr/>
            </a:lvl1pPr>
          </a:lstStyle>
          <a:p>
            <a:pPr>
              <a:defRPr/>
            </a:pPr>
            <a:fld id="{A8346AB5-70ED-450A-9530-2033B8E8E0D8}" type="slidenum">
              <a:rPr lang="en-GB" altLang="en-US"/>
              <a:pPr>
                <a:defRPr/>
              </a:pPr>
              <a:t>‹#›</a:t>
            </a:fld>
            <a:endParaRPr lang="en-GB" altLang="en-US"/>
          </a:p>
        </p:txBody>
      </p:sp>
    </p:spTree>
    <p:extLst>
      <p:ext uri="{BB962C8B-B14F-4D97-AF65-F5344CB8AC3E}">
        <p14:creationId xmlns:p14="http://schemas.microsoft.com/office/powerpoint/2010/main" val="40035250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551927-1F9D-988A-F05E-7708C60A55EF}"/>
              </a:ext>
            </a:extLst>
          </p:cNvPr>
          <p:cNvSpPr>
            <a:spLocks noGrp="1"/>
          </p:cNvSpPr>
          <p:nvPr>
            <p:ph type="dt" sz="half" idx="10"/>
          </p:nvPr>
        </p:nvSpPr>
        <p:spPr/>
        <p:txBody>
          <a:bodyPr/>
          <a:lstStyle>
            <a:lvl1pPr>
              <a:defRPr/>
            </a:lvl1pPr>
          </a:lstStyle>
          <a:p>
            <a:pPr>
              <a:defRPr/>
            </a:pPr>
            <a:fld id="{30226994-B490-4403-8CE4-43D4FD570BBD}" type="datetime1">
              <a:rPr lang="en-GB" altLang="en-US"/>
              <a:pPr>
                <a:defRPr/>
              </a:pPr>
              <a:t>22/03/2026</a:t>
            </a:fld>
            <a:endParaRPr lang="en-GB" altLang="en-US"/>
          </a:p>
        </p:txBody>
      </p:sp>
      <p:sp>
        <p:nvSpPr>
          <p:cNvPr id="5" name="Footer Placeholder 4">
            <a:extLst>
              <a:ext uri="{FF2B5EF4-FFF2-40B4-BE49-F238E27FC236}">
                <a16:creationId xmlns:a16="http://schemas.microsoft.com/office/drawing/2014/main" id="{932EE8AB-0893-1027-952A-74CFAC50E876}"/>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6ECCC9B7-A74F-F725-6C2C-9C3690A8FFC8}"/>
              </a:ext>
            </a:extLst>
          </p:cNvPr>
          <p:cNvSpPr>
            <a:spLocks noGrp="1"/>
          </p:cNvSpPr>
          <p:nvPr>
            <p:ph type="sldNum" sz="quarter" idx="12"/>
          </p:nvPr>
        </p:nvSpPr>
        <p:spPr/>
        <p:txBody>
          <a:bodyPr/>
          <a:lstStyle>
            <a:lvl1pPr>
              <a:defRPr/>
            </a:lvl1pPr>
          </a:lstStyle>
          <a:p>
            <a:pPr>
              <a:defRPr/>
            </a:pPr>
            <a:fld id="{9AFB928A-D6AD-4F2A-B2DD-923741E90643}" type="slidenum">
              <a:rPr lang="en-GB" altLang="en-US"/>
              <a:pPr>
                <a:defRPr/>
              </a:pPr>
              <a:t>‹#›</a:t>
            </a:fld>
            <a:endParaRPr lang="en-GB" altLang="en-US"/>
          </a:p>
        </p:txBody>
      </p:sp>
    </p:spTree>
    <p:extLst>
      <p:ext uri="{BB962C8B-B14F-4D97-AF65-F5344CB8AC3E}">
        <p14:creationId xmlns:p14="http://schemas.microsoft.com/office/powerpoint/2010/main" val="18568954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F389BC9-DFAC-C707-387C-8A0EB4C4AAC6}"/>
              </a:ext>
            </a:extLst>
          </p:cNvPr>
          <p:cNvSpPr>
            <a:spLocks noGrp="1"/>
          </p:cNvSpPr>
          <p:nvPr>
            <p:ph type="dt" sz="half" idx="10"/>
          </p:nvPr>
        </p:nvSpPr>
        <p:spPr/>
        <p:txBody>
          <a:bodyPr/>
          <a:lstStyle>
            <a:lvl1pPr>
              <a:defRPr/>
            </a:lvl1pPr>
          </a:lstStyle>
          <a:p>
            <a:pPr>
              <a:defRPr/>
            </a:pPr>
            <a:fld id="{031DCA91-53F4-49BC-9425-BD4ED78DF6F3}" type="datetime1">
              <a:rPr lang="en-GB" altLang="en-US"/>
              <a:pPr>
                <a:defRPr/>
              </a:pPr>
              <a:t>22/03/2026</a:t>
            </a:fld>
            <a:endParaRPr lang="en-GB" altLang="en-US"/>
          </a:p>
        </p:txBody>
      </p:sp>
      <p:sp>
        <p:nvSpPr>
          <p:cNvPr id="5" name="Slide Number Placeholder 5">
            <a:extLst>
              <a:ext uri="{FF2B5EF4-FFF2-40B4-BE49-F238E27FC236}">
                <a16:creationId xmlns:a16="http://schemas.microsoft.com/office/drawing/2014/main" id="{6B90EAC4-913A-CF25-D1C2-ACB4ABCB0881}"/>
              </a:ext>
            </a:extLst>
          </p:cNvPr>
          <p:cNvSpPr>
            <a:spLocks noGrp="1"/>
          </p:cNvSpPr>
          <p:nvPr>
            <p:ph type="sldNum" sz="quarter" idx="11"/>
          </p:nvPr>
        </p:nvSpPr>
        <p:spPr/>
        <p:txBody>
          <a:bodyPr/>
          <a:lstStyle>
            <a:lvl1pPr>
              <a:defRPr/>
            </a:lvl1pPr>
          </a:lstStyle>
          <a:p>
            <a:pPr>
              <a:defRPr/>
            </a:pPr>
            <a:fld id="{CA86B909-6953-454E-922A-05FE74F3E91B}" type="slidenum">
              <a:rPr lang="en-GB" altLang="en-US"/>
              <a:pPr>
                <a:defRPr/>
              </a:pPr>
              <a:t>‹#›</a:t>
            </a:fld>
            <a:endParaRPr lang="en-GB" altLang="en-US"/>
          </a:p>
        </p:txBody>
      </p:sp>
    </p:spTree>
    <p:extLst>
      <p:ext uri="{BB962C8B-B14F-4D97-AF65-F5344CB8AC3E}">
        <p14:creationId xmlns:p14="http://schemas.microsoft.com/office/powerpoint/2010/main" val="40001641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659FE73A-7CFF-F58B-4EBE-F036E86E018D}"/>
              </a:ext>
            </a:extLst>
          </p:cNvPr>
          <p:cNvSpPr>
            <a:spLocks noGrp="1"/>
          </p:cNvSpPr>
          <p:nvPr>
            <p:ph type="dt" sz="half" idx="10"/>
          </p:nvPr>
        </p:nvSpPr>
        <p:spPr/>
        <p:txBody>
          <a:bodyPr/>
          <a:lstStyle>
            <a:lvl1pPr>
              <a:defRPr/>
            </a:lvl1pPr>
          </a:lstStyle>
          <a:p>
            <a:pPr>
              <a:defRPr/>
            </a:pPr>
            <a:fld id="{742C5CC8-B2EB-4FCA-9C2F-BDABBC953608}" type="datetime1">
              <a:rPr lang="en-GB" altLang="en-US"/>
              <a:pPr>
                <a:defRPr/>
              </a:pPr>
              <a:t>22/03/2026</a:t>
            </a:fld>
            <a:endParaRPr lang="en-GB" altLang="en-US"/>
          </a:p>
        </p:txBody>
      </p:sp>
      <p:sp>
        <p:nvSpPr>
          <p:cNvPr id="6" name="Slide Number Placeholder 5">
            <a:extLst>
              <a:ext uri="{FF2B5EF4-FFF2-40B4-BE49-F238E27FC236}">
                <a16:creationId xmlns:a16="http://schemas.microsoft.com/office/drawing/2014/main" id="{7FA105AE-8232-B6DA-5203-EE356F1E314A}"/>
              </a:ext>
            </a:extLst>
          </p:cNvPr>
          <p:cNvSpPr>
            <a:spLocks noGrp="1"/>
          </p:cNvSpPr>
          <p:nvPr>
            <p:ph type="sldNum" sz="quarter" idx="11"/>
          </p:nvPr>
        </p:nvSpPr>
        <p:spPr/>
        <p:txBody>
          <a:bodyPr/>
          <a:lstStyle>
            <a:lvl1pPr>
              <a:defRPr/>
            </a:lvl1pPr>
          </a:lstStyle>
          <a:p>
            <a:pPr>
              <a:defRPr/>
            </a:pPr>
            <a:fld id="{3DA9162A-D4C6-4BE6-80AC-343E718106D9}" type="slidenum">
              <a:rPr lang="en-GB" altLang="en-US"/>
              <a:pPr>
                <a:defRPr/>
              </a:pPr>
              <a:t>‹#›</a:t>
            </a:fld>
            <a:endParaRPr lang="en-GB" altLang="en-US"/>
          </a:p>
        </p:txBody>
      </p:sp>
    </p:spTree>
    <p:extLst>
      <p:ext uri="{BB962C8B-B14F-4D97-AF65-F5344CB8AC3E}">
        <p14:creationId xmlns:p14="http://schemas.microsoft.com/office/powerpoint/2010/main" val="28761044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22C9F61-1987-C7A1-9600-3B1069708D88}"/>
              </a:ext>
            </a:extLst>
          </p:cNvPr>
          <p:cNvSpPr>
            <a:spLocks noGrp="1"/>
          </p:cNvSpPr>
          <p:nvPr>
            <p:ph type="dt" sz="half" idx="10"/>
          </p:nvPr>
        </p:nvSpPr>
        <p:spPr/>
        <p:txBody>
          <a:bodyPr/>
          <a:lstStyle>
            <a:lvl1pPr>
              <a:defRPr/>
            </a:lvl1pPr>
          </a:lstStyle>
          <a:p>
            <a:pPr>
              <a:defRPr/>
            </a:pPr>
            <a:fld id="{192482D0-6B59-43EB-A2E6-BEADFA88CF98}" type="datetime1">
              <a:rPr lang="en-GB" altLang="en-US"/>
              <a:pPr>
                <a:defRPr/>
              </a:pPr>
              <a:t>22/03/2026</a:t>
            </a:fld>
            <a:endParaRPr lang="en-GB" altLang="en-US"/>
          </a:p>
        </p:txBody>
      </p:sp>
      <p:sp>
        <p:nvSpPr>
          <p:cNvPr id="8" name="Slide Number Placeholder 5">
            <a:extLst>
              <a:ext uri="{FF2B5EF4-FFF2-40B4-BE49-F238E27FC236}">
                <a16:creationId xmlns:a16="http://schemas.microsoft.com/office/drawing/2014/main" id="{3F234557-D565-AC27-1CDE-3870D5D7D046}"/>
              </a:ext>
            </a:extLst>
          </p:cNvPr>
          <p:cNvSpPr>
            <a:spLocks noGrp="1"/>
          </p:cNvSpPr>
          <p:nvPr>
            <p:ph type="sldNum" sz="quarter" idx="11"/>
          </p:nvPr>
        </p:nvSpPr>
        <p:spPr/>
        <p:txBody>
          <a:bodyPr/>
          <a:lstStyle>
            <a:lvl1pPr>
              <a:defRPr/>
            </a:lvl1pPr>
          </a:lstStyle>
          <a:p>
            <a:pPr>
              <a:defRPr/>
            </a:pPr>
            <a:fld id="{92F3B91C-6529-43C7-B4BA-62549480CC9D}" type="slidenum">
              <a:rPr lang="en-GB" altLang="en-US"/>
              <a:pPr>
                <a:defRPr/>
              </a:pPr>
              <a:t>‹#›</a:t>
            </a:fld>
            <a:endParaRPr lang="en-GB" altLang="en-US"/>
          </a:p>
        </p:txBody>
      </p:sp>
    </p:spTree>
    <p:extLst>
      <p:ext uri="{BB962C8B-B14F-4D97-AF65-F5344CB8AC3E}">
        <p14:creationId xmlns:p14="http://schemas.microsoft.com/office/powerpoint/2010/main" val="5288720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1110769A-89FC-6C0C-1042-AD6A20A3C994}"/>
              </a:ext>
            </a:extLst>
          </p:cNvPr>
          <p:cNvSpPr>
            <a:spLocks noGrp="1"/>
          </p:cNvSpPr>
          <p:nvPr>
            <p:ph type="dt" sz="half" idx="10"/>
          </p:nvPr>
        </p:nvSpPr>
        <p:spPr/>
        <p:txBody>
          <a:bodyPr/>
          <a:lstStyle>
            <a:lvl1pPr>
              <a:defRPr/>
            </a:lvl1pPr>
          </a:lstStyle>
          <a:p>
            <a:pPr>
              <a:defRPr/>
            </a:pPr>
            <a:fld id="{C8139EDA-6186-42E4-AD19-8C038518D62B}" type="datetime1">
              <a:rPr lang="en-GB" altLang="en-US"/>
              <a:pPr>
                <a:defRPr/>
              </a:pPr>
              <a:t>22/03/2026</a:t>
            </a:fld>
            <a:endParaRPr lang="en-GB" altLang="en-US"/>
          </a:p>
        </p:txBody>
      </p:sp>
      <p:sp>
        <p:nvSpPr>
          <p:cNvPr id="4" name="Slide Number Placeholder 5">
            <a:extLst>
              <a:ext uri="{FF2B5EF4-FFF2-40B4-BE49-F238E27FC236}">
                <a16:creationId xmlns:a16="http://schemas.microsoft.com/office/drawing/2014/main" id="{61236328-BA85-38B0-4F47-FBEDDDAA6FF9}"/>
              </a:ext>
            </a:extLst>
          </p:cNvPr>
          <p:cNvSpPr>
            <a:spLocks noGrp="1"/>
          </p:cNvSpPr>
          <p:nvPr>
            <p:ph type="sldNum" sz="quarter" idx="11"/>
          </p:nvPr>
        </p:nvSpPr>
        <p:spPr/>
        <p:txBody>
          <a:bodyPr/>
          <a:lstStyle>
            <a:lvl1pPr>
              <a:defRPr/>
            </a:lvl1pPr>
          </a:lstStyle>
          <a:p>
            <a:pPr>
              <a:defRPr/>
            </a:pPr>
            <a:fld id="{3A35B565-CEE5-45AB-B707-06E43140C85F}" type="slidenum">
              <a:rPr lang="en-GB" altLang="en-US"/>
              <a:pPr>
                <a:defRPr/>
              </a:pPr>
              <a:t>‹#›</a:t>
            </a:fld>
            <a:endParaRPr lang="en-GB" altLang="en-US"/>
          </a:p>
        </p:txBody>
      </p:sp>
    </p:spTree>
    <p:extLst>
      <p:ext uri="{BB962C8B-B14F-4D97-AF65-F5344CB8AC3E}">
        <p14:creationId xmlns:p14="http://schemas.microsoft.com/office/powerpoint/2010/main" val="542737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F78643B6-9009-D2EC-E03D-7B89D42F4E2F}"/>
              </a:ext>
            </a:extLst>
          </p:cNvPr>
          <p:cNvSpPr>
            <a:spLocks noGrp="1"/>
          </p:cNvSpPr>
          <p:nvPr>
            <p:ph type="dt" sz="half" idx="10"/>
          </p:nvPr>
        </p:nvSpPr>
        <p:spPr/>
        <p:txBody>
          <a:bodyPr/>
          <a:lstStyle>
            <a:lvl1pPr>
              <a:defRPr/>
            </a:lvl1pPr>
          </a:lstStyle>
          <a:p>
            <a:pPr>
              <a:defRPr/>
            </a:pPr>
            <a:fld id="{5E23D760-A5D6-4408-9293-3816AB405458}" type="datetime1">
              <a:rPr lang="en-GB" altLang="en-US"/>
              <a:pPr>
                <a:defRPr/>
              </a:pPr>
              <a:t>22/03/2026</a:t>
            </a:fld>
            <a:endParaRPr lang="en-GB" altLang="en-US"/>
          </a:p>
        </p:txBody>
      </p:sp>
      <p:sp>
        <p:nvSpPr>
          <p:cNvPr id="3" name="Slide Number Placeholder 5">
            <a:extLst>
              <a:ext uri="{FF2B5EF4-FFF2-40B4-BE49-F238E27FC236}">
                <a16:creationId xmlns:a16="http://schemas.microsoft.com/office/drawing/2014/main" id="{10E17C46-3D3B-A498-50D1-09335F4622E1}"/>
              </a:ext>
            </a:extLst>
          </p:cNvPr>
          <p:cNvSpPr>
            <a:spLocks noGrp="1"/>
          </p:cNvSpPr>
          <p:nvPr>
            <p:ph type="sldNum" sz="quarter" idx="11"/>
          </p:nvPr>
        </p:nvSpPr>
        <p:spPr/>
        <p:txBody>
          <a:bodyPr/>
          <a:lstStyle>
            <a:lvl1pPr>
              <a:defRPr/>
            </a:lvl1pPr>
          </a:lstStyle>
          <a:p>
            <a:pPr>
              <a:defRPr/>
            </a:pPr>
            <a:fld id="{1627DB7A-9E6D-4CCE-BDBB-D06183803CCF}" type="slidenum">
              <a:rPr lang="en-GB" altLang="en-US"/>
              <a:pPr>
                <a:defRPr/>
              </a:pPr>
              <a:t>‹#›</a:t>
            </a:fld>
            <a:endParaRPr lang="en-GB" altLang="en-US"/>
          </a:p>
        </p:txBody>
      </p:sp>
    </p:spTree>
    <p:extLst>
      <p:ext uri="{BB962C8B-B14F-4D97-AF65-F5344CB8AC3E}">
        <p14:creationId xmlns:p14="http://schemas.microsoft.com/office/powerpoint/2010/main" val="3551646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0"/>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8326A2FA-02CC-0B62-C5E1-6C1624ECA437}"/>
              </a:ext>
            </a:extLst>
          </p:cNvPr>
          <p:cNvSpPr>
            <a:spLocks noGrp="1"/>
          </p:cNvSpPr>
          <p:nvPr>
            <p:ph type="dt" sz="half" idx="10"/>
          </p:nvPr>
        </p:nvSpPr>
        <p:spPr/>
        <p:txBody>
          <a:bodyPr/>
          <a:lstStyle>
            <a:lvl1pPr>
              <a:defRPr/>
            </a:lvl1pPr>
          </a:lstStyle>
          <a:p>
            <a:pPr>
              <a:defRPr/>
            </a:pPr>
            <a:fld id="{1815CC12-B3B9-474E-933E-043F12DE8238}" type="datetime1">
              <a:rPr lang="en-GB" altLang="en-US"/>
              <a:pPr>
                <a:defRPr/>
              </a:pPr>
              <a:t>22/03/2026</a:t>
            </a:fld>
            <a:endParaRPr lang="en-GB" altLang="en-US"/>
          </a:p>
        </p:txBody>
      </p:sp>
      <p:sp>
        <p:nvSpPr>
          <p:cNvPr id="6" name="Slide Number Placeholder 5">
            <a:extLst>
              <a:ext uri="{FF2B5EF4-FFF2-40B4-BE49-F238E27FC236}">
                <a16:creationId xmlns:a16="http://schemas.microsoft.com/office/drawing/2014/main" id="{5837F502-3C1D-7A8D-52F3-CAED73093E89}"/>
              </a:ext>
            </a:extLst>
          </p:cNvPr>
          <p:cNvSpPr>
            <a:spLocks noGrp="1"/>
          </p:cNvSpPr>
          <p:nvPr>
            <p:ph type="sldNum" sz="quarter" idx="11"/>
          </p:nvPr>
        </p:nvSpPr>
        <p:spPr/>
        <p:txBody>
          <a:bodyPr/>
          <a:lstStyle>
            <a:lvl1pPr>
              <a:defRPr/>
            </a:lvl1pPr>
          </a:lstStyle>
          <a:p>
            <a:pPr>
              <a:defRPr/>
            </a:pPr>
            <a:fld id="{C6450803-9B60-429C-BEAC-5774A5E11D5A}" type="slidenum">
              <a:rPr lang="en-GB" altLang="en-US"/>
              <a:pPr>
                <a:defRPr/>
              </a:pPr>
              <a:t>‹#›</a:t>
            </a:fld>
            <a:endParaRPr lang="en-GB" altLang="en-US"/>
          </a:p>
        </p:txBody>
      </p:sp>
    </p:spTree>
    <p:extLst>
      <p:ext uri="{BB962C8B-B14F-4D97-AF65-F5344CB8AC3E}">
        <p14:creationId xmlns:p14="http://schemas.microsoft.com/office/powerpoint/2010/main" val="14816181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5A919774-B368-632C-B58C-668A1F4060E9}"/>
              </a:ext>
            </a:extLst>
          </p:cNvPr>
          <p:cNvSpPr>
            <a:spLocks noGrp="1"/>
          </p:cNvSpPr>
          <p:nvPr>
            <p:ph type="dt" sz="half" idx="10"/>
          </p:nvPr>
        </p:nvSpPr>
        <p:spPr/>
        <p:txBody>
          <a:bodyPr/>
          <a:lstStyle>
            <a:lvl1pPr>
              <a:defRPr/>
            </a:lvl1pPr>
          </a:lstStyle>
          <a:p>
            <a:pPr>
              <a:defRPr/>
            </a:pPr>
            <a:fld id="{14FA25EF-011C-4B5E-B678-5C09381164A5}" type="datetime1">
              <a:rPr lang="en-GB" altLang="en-US"/>
              <a:pPr>
                <a:defRPr/>
              </a:pPr>
              <a:t>22/03/2026</a:t>
            </a:fld>
            <a:endParaRPr lang="en-GB" altLang="en-US"/>
          </a:p>
        </p:txBody>
      </p:sp>
      <p:sp>
        <p:nvSpPr>
          <p:cNvPr id="6" name="Slide Number Placeholder 5">
            <a:extLst>
              <a:ext uri="{FF2B5EF4-FFF2-40B4-BE49-F238E27FC236}">
                <a16:creationId xmlns:a16="http://schemas.microsoft.com/office/drawing/2014/main" id="{279CBBFB-191C-419E-CAC2-F4A171A6D755}"/>
              </a:ext>
            </a:extLst>
          </p:cNvPr>
          <p:cNvSpPr>
            <a:spLocks noGrp="1"/>
          </p:cNvSpPr>
          <p:nvPr>
            <p:ph type="sldNum" sz="quarter" idx="11"/>
          </p:nvPr>
        </p:nvSpPr>
        <p:spPr/>
        <p:txBody>
          <a:bodyPr/>
          <a:lstStyle>
            <a:lvl1pPr>
              <a:defRPr/>
            </a:lvl1pPr>
          </a:lstStyle>
          <a:p>
            <a:pPr>
              <a:defRPr/>
            </a:pPr>
            <a:fld id="{6C223C29-2C36-480D-8620-E0754310421F}" type="slidenum">
              <a:rPr lang="en-GB" altLang="en-US"/>
              <a:pPr>
                <a:defRPr/>
              </a:pPr>
              <a:t>‹#›</a:t>
            </a:fld>
            <a:endParaRPr lang="en-GB" altLang="en-US"/>
          </a:p>
        </p:txBody>
      </p:sp>
    </p:spTree>
    <p:extLst>
      <p:ext uri="{BB962C8B-B14F-4D97-AF65-F5344CB8AC3E}">
        <p14:creationId xmlns:p14="http://schemas.microsoft.com/office/powerpoint/2010/main" val="35430064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7D906F-2A1B-B326-EDE7-9006B53F240B}"/>
              </a:ext>
            </a:extLst>
          </p:cNvPr>
          <p:cNvSpPr>
            <a:spLocks noGrp="1"/>
          </p:cNvSpPr>
          <p:nvPr>
            <p:ph type="dt" sz="half" idx="10"/>
          </p:nvPr>
        </p:nvSpPr>
        <p:spPr/>
        <p:txBody>
          <a:bodyPr/>
          <a:lstStyle>
            <a:lvl1pPr>
              <a:defRPr/>
            </a:lvl1pPr>
          </a:lstStyle>
          <a:p>
            <a:pPr>
              <a:defRPr/>
            </a:pPr>
            <a:fld id="{C5943883-E3DA-4D48-9F4D-6A70BAD0FEF1}" type="datetime1">
              <a:rPr lang="en-GB" altLang="en-US"/>
              <a:pPr>
                <a:defRPr/>
              </a:pPr>
              <a:t>22/03/2026</a:t>
            </a:fld>
            <a:endParaRPr lang="en-GB" altLang="en-US"/>
          </a:p>
        </p:txBody>
      </p:sp>
      <p:sp>
        <p:nvSpPr>
          <p:cNvPr id="5" name="Slide Number Placeholder 5">
            <a:extLst>
              <a:ext uri="{FF2B5EF4-FFF2-40B4-BE49-F238E27FC236}">
                <a16:creationId xmlns:a16="http://schemas.microsoft.com/office/drawing/2014/main" id="{8A0D2712-9F7C-5A2D-8E35-C57EA177B8AF}"/>
              </a:ext>
            </a:extLst>
          </p:cNvPr>
          <p:cNvSpPr>
            <a:spLocks noGrp="1"/>
          </p:cNvSpPr>
          <p:nvPr>
            <p:ph type="sldNum" sz="quarter" idx="11"/>
          </p:nvPr>
        </p:nvSpPr>
        <p:spPr/>
        <p:txBody>
          <a:bodyPr/>
          <a:lstStyle>
            <a:lvl1pPr>
              <a:defRPr/>
            </a:lvl1pPr>
          </a:lstStyle>
          <a:p>
            <a:pPr>
              <a:defRPr/>
            </a:pPr>
            <a:fld id="{E48D0294-2879-4E90-A38D-0837A1E4FE15}" type="slidenum">
              <a:rPr lang="en-GB" altLang="en-US"/>
              <a:pPr>
                <a:defRPr/>
              </a:pPr>
              <a:t>‹#›</a:t>
            </a:fld>
            <a:endParaRPr lang="en-GB" altLang="en-US"/>
          </a:p>
        </p:txBody>
      </p:sp>
    </p:spTree>
    <p:extLst>
      <p:ext uri="{BB962C8B-B14F-4D97-AF65-F5344CB8AC3E}">
        <p14:creationId xmlns:p14="http://schemas.microsoft.com/office/powerpoint/2010/main" val="10788409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872CCD-82B6-F46F-3435-E64EB1DE3496}"/>
              </a:ext>
            </a:extLst>
          </p:cNvPr>
          <p:cNvSpPr>
            <a:spLocks noGrp="1"/>
          </p:cNvSpPr>
          <p:nvPr>
            <p:ph type="dt" sz="half" idx="10"/>
          </p:nvPr>
        </p:nvSpPr>
        <p:spPr/>
        <p:txBody>
          <a:bodyPr/>
          <a:lstStyle>
            <a:lvl1pPr>
              <a:defRPr/>
            </a:lvl1pPr>
          </a:lstStyle>
          <a:p>
            <a:pPr>
              <a:defRPr/>
            </a:pPr>
            <a:fld id="{693BB2BA-946C-474B-8A44-50EB5173BE02}" type="datetime1">
              <a:rPr lang="en-GB" altLang="en-US"/>
              <a:pPr>
                <a:defRPr/>
              </a:pPr>
              <a:t>22/03/2026</a:t>
            </a:fld>
            <a:endParaRPr lang="en-GB" altLang="en-US"/>
          </a:p>
        </p:txBody>
      </p:sp>
      <p:sp>
        <p:nvSpPr>
          <p:cNvPr id="5" name="Slide Number Placeholder 5">
            <a:extLst>
              <a:ext uri="{FF2B5EF4-FFF2-40B4-BE49-F238E27FC236}">
                <a16:creationId xmlns:a16="http://schemas.microsoft.com/office/drawing/2014/main" id="{821B22D7-7745-AF27-3210-8041648B214F}"/>
              </a:ext>
            </a:extLst>
          </p:cNvPr>
          <p:cNvSpPr>
            <a:spLocks noGrp="1"/>
          </p:cNvSpPr>
          <p:nvPr>
            <p:ph type="sldNum" sz="quarter" idx="11"/>
          </p:nvPr>
        </p:nvSpPr>
        <p:spPr/>
        <p:txBody>
          <a:bodyPr/>
          <a:lstStyle>
            <a:lvl1pPr>
              <a:defRPr/>
            </a:lvl1pPr>
          </a:lstStyle>
          <a:p>
            <a:pPr>
              <a:defRPr/>
            </a:pPr>
            <a:fld id="{03445F48-3446-4FB0-88BE-B3679A1B7DE7}" type="slidenum">
              <a:rPr lang="en-GB" altLang="en-US"/>
              <a:pPr>
                <a:defRPr/>
              </a:pPr>
              <a:t>‹#›</a:t>
            </a:fld>
            <a:endParaRPr lang="en-GB" altLang="en-US"/>
          </a:p>
        </p:txBody>
      </p:sp>
    </p:spTree>
    <p:extLst>
      <p:ext uri="{BB962C8B-B14F-4D97-AF65-F5344CB8AC3E}">
        <p14:creationId xmlns:p14="http://schemas.microsoft.com/office/powerpoint/2010/main" val="7411402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9DACF01-0473-AA8C-6930-ACE95BE3F6B4}"/>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F5CAA5FE-6BF8-C8AD-E251-1AB4861E89C8}"/>
              </a:ext>
            </a:extLst>
          </p:cNvPr>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1AF3770B-3B78-153B-118A-14573672F23C}"/>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A4021392-CAC7-450A-8667-583C0A183C4A}" type="datetime1">
              <a:rPr lang="en-GB" altLang="en-US"/>
              <a:pPr>
                <a:defRPr/>
              </a:pPr>
              <a:t>22/03/2026</a:t>
            </a:fld>
            <a:endParaRPr lang="en-GB" altLang="en-US"/>
          </a:p>
        </p:txBody>
      </p:sp>
      <p:sp>
        <p:nvSpPr>
          <p:cNvPr id="6" name="Slide Number Placeholder 5">
            <a:extLst>
              <a:ext uri="{FF2B5EF4-FFF2-40B4-BE49-F238E27FC236}">
                <a16:creationId xmlns:a16="http://schemas.microsoft.com/office/drawing/2014/main" id="{E70E714D-EC5F-579C-07E6-4DC1C80FD09F}"/>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EB2DCD1C-9E31-48E8-81D6-875A32184C3F}" type="slidenum">
              <a:rPr lang="en-GB" altLang="en-US"/>
              <a:pPr>
                <a:defRPr/>
              </a:pPr>
              <a:t>‹#›</a:t>
            </a:fld>
            <a:endParaRPr lang="en-GB" altLang="en-US"/>
          </a:p>
        </p:txBody>
      </p:sp>
    </p:spTree>
    <p:extLst>
      <p:ext uri="{BB962C8B-B14F-4D97-AF65-F5344CB8AC3E}">
        <p14:creationId xmlns:p14="http://schemas.microsoft.com/office/powerpoint/2010/main" val="20519486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fuzeinteriors.co.nz/office-design-effective-teamwork/" TargetMode="External"/><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nlMJcTAz_g" TargetMode="External"/><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youtube.com/watch?v=-nlMJcTAz_g" TargetMode="External"/><Relationship Id="rId7" Type="http://schemas.openxmlformats.org/officeDocument/2006/relationships/hyperlink" Target="https://pubmed.ncbi.nlm.nih.gov/15465961/" TargetMode="External"/><Relationship Id="rId2" Type="http://schemas.openxmlformats.org/officeDocument/2006/relationships/hyperlink" Target="https://dictionary.cambridge.org/dictionary/english/teamwork" TargetMode="External"/><Relationship Id="rId1" Type="http://schemas.openxmlformats.org/officeDocument/2006/relationships/slideLayout" Target="../slideLayouts/slideLayout7.xml"/><Relationship Id="rId6" Type="http://schemas.openxmlformats.org/officeDocument/2006/relationships/hyperlink" Target="https://blog.uksm.org.uk/2024/09/30/10-the-importance-of-teamwork-in-health-and-social-care/" TargetMode="External"/><Relationship Id="rId5" Type="http://schemas.openxmlformats.org/officeDocument/2006/relationships/hyperlink" Target="https://doi.org/10.4103/2152-7806.139612" TargetMode="External"/><Relationship Id="rId4" Type="http://schemas.openxmlformats.org/officeDocument/2006/relationships/hyperlink" Target="https://doi.org/10.1186/s12912-021-00609-z"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s://www.dreamstime.com/stock-photo-team-doctors-working-together-patients-file-medical-office-image53850244" TargetMode="External"/><Relationship Id="rId3" Type="http://schemas.openxmlformats.org/officeDocument/2006/relationships/hyperlink" Target="https://www.england.nhs.uk/" TargetMode="External"/><Relationship Id="rId7" Type="http://schemas.openxmlformats.org/officeDocument/2006/relationships/hyperlink" Target="https://royalopencollege.org/blog/health-and-social-care/teamwork-in-health-and-social-care/" TargetMode="External"/><Relationship Id="rId2" Type="http://schemas.openxmlformats.org/officeDocument/2006/relationships/hyperlink" Target="https://uk.hfonline.org/the-role-of-teamwork-in-delivering-effective-health-and-social-care-services/" TargetMode="External"/><Relationship Id="rId1" Type="http://schemas.openxmlformats.org/officeDocument/2006/relationships/slideLayout" Target="../slideLayouts/slideLayout7.xml"/><Relationship Id="rId6" Type="http://schemas.openxmlformats.org/officeDocument/2006/relationships/hyperlink" Target="https://doi.org/10.1037/amp0000298" TargetMode="External"/><Relationship Id="rId5" Type="http://schemas.openxmlformats.org/officeDocument/2006/relationships/hyperlink" Target="https://www.ncbi.nlm.nih.gov/books/NBK2637/?" TargetMode="External"/><Relationship Id="rId4" Type="http://schemas.openxmlformats.org/officeDocument/2006/relationships/hyperlink" Target="https://www.england.nhs.uk/patient-safety/patient-safety-culture/safety-culture/" TargetMode="External"/><Relationship Id="rId9" Type="http://schemas.openxmlformats.org/officeDocument/2006/relationships/hyperlink" Target="https://www.who.int/publications/i/item/framework-for-action-on-interprofessional-education-collaborative-practi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51BEEE-9F9F-7AD7-9673-8519EFAB6FB0}"/>
              </a:ext>
            </a:extLst>
          </p:cNvPr>
          <p:cNvSpPr>
            <a:spLocks noGrp="1"/>
          </p:cNvSpPr>
          <p:nvPr>
            <p:ph type="ctrTitle"/>
          </p:nvPr>
        </p:nvSpPr>
        <p:spPr>
          <a:xfrm>
            <a:off x="911424" y="1988841"/>
            <a:ext cx="10363200" cy="3541102"/>
          </a:xfrm>
        </p:spPr>
        <p:txBody>
          <a:bodyPr/>
          <a:lstStyle/>
          <a:p>
            <a:r>
              <a:rPr lang="en-GB" altLang="en-US" sz="3200" dirty="0"/>
              <a:t>Module Title: </a:t>
            </a:r>
            <a:r>
              <a:rPr lang="en-GB" altLang="en-US" sz="3200" b="1" i="1" dirty="0"/>
              <a:t>Professional Career Development within H&amp;SC</a:t>
            </a:r>
            <a:br>
              <a:rPr lang="en-GB" altLang="en-US" sz="3200" b="1" i="1" dirty="0"/>
            </a:br>
            <a:r>
              <a:rPr lang="en-GB" altLang="en-US" sz="3200" u="sng" dirty="0"/>
              <a:t>Module Number</a:t>
            </a:r>
            <a:r>
              <a:rPr lang="en-GB" altLang="en-US" sz="3200" dirty="0"/>
              <a:t>: </a:t>
            </a:r>
            <a:r>
              <a:rPr lang="en-GB" altLang="en-US" sz="3200" b="1" i="1" dirty="0"/>
              <a:t>LCHS 4009 (LON)</a:t>
            </a:r>
            <a:br>
              <a:rPr lang="en-GB" altLang="en-US" sz="3200" b="1" i="1" dirty="0"/>
            </a:br>
            <a:r>
              <a:rPr lang="en-GB" altLang="en-US" sz="3200" u="sng" dirty="0"/>
              <a:t>Assignment No</a:t>
            </a:r>
            <a:r>
              <a:rPr lang="en-GB" altLang="en-US" sz="3200" b="1" i="1" dirty="0"/>
              <a:t>:     ASSIGNMENT 1</a:t>
            </a:r>
            <a:br>
              <a:rPr lang="en-GB" altLang="en-US" sz="3200" b="1" i="1" dirty="0"/>
            </a:br>
            <a:r>
              <a:rPr lang="en-GB" altLang="en-US" sz="3200" u="sng" dirty="0"/>
              <a:t>Student Name</a:t>
            </a:r>
            <a:r>
              <a:rPr lang="en-GB" altLang="en-US" sz="3200" b="1" i="1" dirty="0"/>
              <a:t>: </a:t>
            </a:r>
            <a:r>
              <a:rPr lang="en-GB" altLang="en-US" sz="3200" b="1" dirty="0"/>
              <a:t>Oyinkansola Jacobs</a:t>
            </a:r>
            <a:br>
              <a:rPr lang="en-GB" altLang="en-US" sz="3200" b="1" i="1" dirty="0"/>
            </a:br>
            <a:r>
              <a:rPr lang="en-GB" altLang="en-US" sz="3200" u="sng" dirty="0"/>
              <a:t>Student ID </a:t>
            </a:r>
            <a:r>
              <a:rPr lang="en-GB" altLang="en-US" sz="3200" b="1" u="sng" dirty="0"/>
              <a:t>: 2439186</a:t>
            </a:r>
            <a:br>
              <a:rPr lang="en-GB" altLang="en-US" sz="3200" b="1" i="1" dirty="0"/>
            </a:br>
            <a:r>
              <a:rPr lang="en-GB" altLang="en-US" sz="3200" u="sng" dirty="0"/>
              <a:t>Lecturer’s Name</a:t>
            </a:r>
            <a:r>
              <a:rPr lang="en-GB" altLang="en-US" sz="3200" b="1" i="1" dirty="0"/>
              <a:t>: </a:t>
            </a:r>
            <a:r>
              <a:rPr lang="en-GB" altLang="en-US" sz="3200" b="1" i="1" dirty="0" err="1"/>
              <a:t>Amitave</a:t>
            </a:r>
            <a:r>
              <a:rPr lang="en-GB" altLang="en-US" sz="3200" b="1" i="1" dirty="0"/>
              <a:t> Banik</a:t>
            </a:r>
            <a:br>
              <a:rPr lang="en-GB" altLang="en-US" sz="3200" b="1" i="1" dirty="0"/>
            </a:br>
            <a:r>
              <a:rPr lang="en-GB" altLang="en-US" sz="3200" u="sng" dirty="0"/>
              <a:t>Student Topic</a:t>
            </a:r>
            <a:r>
              <a:rPr lang="en-GB" altLang="en-US" sz="3200" b="1" u="sng" dirty="0"/>
              <a:t>: </a:t>
            </a:r>
            <a:r>
              <a:rPr lang="en-GB" altLang="en-US" sz="3200" b="1" dirty="0" err="1"/>
              <a:t>TeamWork</a:t>
            </a:r>
            <a:r>
              <a:rPr lang="en-GB" altLang="en-US" sz="3200" b="1" dirty="0"/>
              <a:t> in Health and Social care</a:t>
            </a:r>
            <a:br>
              <a:rPr lang="en-GB" altLang="en-US" sz="3200" b="1" dirty="0"/>
            </a:br>
            <a:endParaRPr lang="en-GB" sz="3200" dirty="0"/>
          </a:p>
        </p:txBody>
      </p:sp>
      <p:sp>
        <p:nvSpPr>
          <p:cNvPr id="4" name="Date Placeholder 3">
            <a:extLst>
              <a:ext uri="{FF2B5EF4-FFF2-40B4-BE49-F238E27FC236}">
                <a16:creationId xmlns:a16="http://schemas.microsoft.com/office/drawing/2014/main" id="{344A3CB8-39FD-9F8F-CD33-5E2118C6E66C}"/>
              </a:ext>
            </a:extLst>
          </p:cNvPr>
          <p:cNvSpPr>
            <a:spLocks noGrp="1"/>
          </p:cNvSpPr>
          <p:nvPr>
            <p:ph type="dt" sz="half" idx="10"/>
          </p:nvPr>
        </p:nvSpPr>
        <p:spPr/>
        <p:txBody>
          <a:bodyPr/>
          <a:lstStyle/>
          <a:p>
            <a:pPr>
              <a:defRPr/>
            </a:pPr>
            <a:fld id="{9C9D1F96-3DE6-40B6-9DCF-E50C656CAE8D}" type="datetime1">
              <a:rPr lang="en-GB" altLang="en-US">
                <a:solidFill>
                  <a:prstClr val="black">
                    <a:tint val="75000"/>
                  </a:prstClr>
                </a:solidFill>
                <a:latin typeface="Myriad Pro"/>
              </a:rPr>
              <a:pPr>
                <a:defRPr/>
              </a:pPr>
              <a:t>22/03/2026</a:t>
            </a:fld>
            <a:endParaRPr lang="en-GB" altLang="en-US">
              <a:solidFill>
                <a:prstClr val="black">
                  <a:tint val="75000"/>
                </a:prstClr>
              </a:solidFill>
              <a:latin typeface="Myriad Pro"/>
            </a:endParaRPr>
          </a:p>
        </p:txBody>
      </p:sp>
      <p:sp>
        <p:nvSpPr>
          <p:cNvPr id="6147" name="Slide Number Placeholder 4">
            <a:extLst>
              <a:ext uri="{FF2B5EF4-FFF2-40B4-BE49-F238E27FC236}">
                <a16:creationId xmlns:a16="http://schemas.microsoft.com/office/drawing/2014/main" id="{447FB185-B91D-14EC-A199-C064D51D1DD2}"/>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AE6B05AB-4810-4491-ACB1-BBF1B714F398}" type="slidenum">
              <a:rPr lang="en-GB" altLang="en-US" sz="1200">
                <a:solidFill>
                  <a:srgbClr val="898989"/>
                </a:solidFill>
                <a:cs typeface="Arial" panose="020B0604020202020204" pitchFamily="34" charset="0"/>
              </a:rPr>
              <a:pPr fontAlgn="base">
                <a:spcBef>
                  <a:spcPct val="0"/>
                </a:spcBef>
                <a:spcAft>
                  <a:spcPct val="0"/>
                </a:spcAft>
                <a:buNone/>
              </a:pPr>
              <a:t>1</a:t>
            </a:fld>
            <a:endParaRPr lang="en-GB" altLang="en-US" sz="1200">
              <a:solidFill>
                <a:srgbClr val="898989"/>
              </a:solidFill>
              <a:cs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DAAE8-78AF-37D0-1EA1-6BE7641CF449}"/>
              </a:ext>
            </a:extLst>
          </p:cNvPr>
          <p:cNvSpPr>
            <a:spLocks noGrp="1"/>
          </p:cNvSpPr>
          <p:nvPr>
            <p:ph type="title"/>
          </p:nvPr>
        </p:nvSpPr>
        <p:spPr/>
        <p:txBody>
          <a:bodyPr/>
          <a:lstStyle/>
          <a:p>
            <a:r>
              <a:rPr lang="en-GB" b="1" dirty="0"/>
              <a:t>Acknowledge use of AI</a:t>
            </a:r>
          </a:p>
        </p:txBody>
      </p:sp>
      <p:sp>
        <p:nvSpPr>
          <p:cNvPr id="3" name="Content Placeholder 2">
            <a:extLst>
              <a:ext uri="{FF2B5EF4-FFF2-40B4-BE49-F238E27FC236}">
                <a16:creationId xmlns:a16="http://schemas.microsoft.com/office/drawing/2014/main" id="{327D09FF-04AE-863D-9637-E0C72C8D8B8E}"/>
              </a:ext>
            </a:extLst>
          </p:cNvPr>
          <p:cNvSpPr>
            <a:spLocks noGrp="1"/>
          </p:cNvSpPr>
          <p:nvPr>
            <p:ph idx="1"/>
          </p:nvPr>
        </p:nvSpPr>
        <p:spPr>
          <a:xfrm>
            <a:off x="609600" y="1417638"/>
            <a:ext cx="10972800" cy="3917032"/>
          </a:xfrm>
        </p:spPr>
        <p:txBody>
          <a:bodyPr/>
          <a:lstStyle/>
          <a:p>
            <a:pPr marL="0" indent="0" algn="ctr">
              <a:buNone/>
            </a:pPr>
            <a:r>
              <a:rPr lang="en-GB" dirty="0"/>
              <a:t>No form of AI was used in this presentation / slides </a:t>
            </a:r>
          </a:p>
        </p:txBody>
      </p:sp>
      <p:sp>
        <p:nvSpPr>
          <p:cNvPr id="4" name="Date Placeholder 3">
            <a:extLst>
              <a:ext uri="{FF2B5EF4-FFF2-40B4-BE49-F238E27FC236}">
                <a16:creationId xmlns:a16="http://schemas.microsoft.com/office/drawing/2014/main" id="{6E6D42E4-AC46-C008-2447-7CBA08E08782}"/>
              </a:ext>
            </a:extLst>
          </p:cNvPr>
          <p:cNvSpPr>
            <a:spLocks noGrp="1"/>
          </p:cNvSpPr>
          <p:nvPr>
            <p:ph type="dt" sz="half" idx="10"/>
          </p:nvPr>
        </p:nvSpPr>
        <p:spPr/>
        <p:txBody>
          <a:bodyPr/>
          <a:lstStyle/>
          <a:p>
            <a:pPr>
              <a:defRPr/>
            </a:pPr>
            <a:fld id="{30226994-B490-4403-8CE4-43D4FD570BBD}" type="datetime1">
              <a:rPr lang="en-GB" altLang="en-US" smtClean="0"/>
              <a:pPr>
                <a:defRPr/>
              </a:pPr>
              <a:t>22/03/2026</a:t>
            </a:fld>
            <a:endParaRPr lang="en-GB" altLang="en-US"/>
          </a:p>
        </p:txBody>
      </p:sp>
      <p:sp>
        <p:nvSpPr>
          <p:cNvPr id="5" name="Slide Number Placeholder 4">
            <a:extLst>
              <a:ext uri="{FF2B5EF4-FFF2-40B4-BE49-F238E27FC236}">
                <a16:creationId xmlns:a16="http://schemas.microsoft.com/office/drawing/2014/main" id="{E8171439-ACFD-5D74-0A8F-A1BDCC81D859}"/>
              </a:ext>
            </a:extLst>
          </p:cNvPr>
          <p:cNvSpPr>
            <a:spLocks noGrp="1"/>
          </p:cNvSpPr>
          <p:nvPr>
            <p:ph type="sldNum" sz="quarter" idx="12"/>
          </p:nvPr>
        </p:nvSpPr>
        <p:spPr/>
        <p:txBody>
          <a:bodyPr/>
          <a:lstStyle/>
          <a:p>
            <a:pPr>
              <a:defRPr/>
            </a:pPr>
            <a:fld id="{9AFB928A-D6AD-4F2A-B2DD-923741E90643}" type="slidenum">
              <a:rPr lang="en-GB" altLang="en-US" smtClean="0"/>
              <a:pPr>
                <a:defRPr/>
              </a:pPr>
              <a:t>2</a:t>
            </a:fld>
            <a:endParaRPr lang="en-GB" altLang="en-US"/>
          </a:p>
        </p:txBody>
      </p:sp>
    </p:spTree>
    <p:extLst>
      <p:ext uri="{BB962C8B-B14F-4D97-AF65-F5344CB8AC3E}">
        <p14:creationId xmlns:p14="http://schemas.microsoft.com/office/powerpoint/2010/main" val="12871511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6E993329-62CA-9A49-62A4-7E50E4557350}"/>
              </a:ext>
            </a:extLst>
          </p:cNvPr>
          <p:cNvSpPr>
            <a:spLocks noGrp="1"/>
          </p:cNvSpPr>
          <p:nvPr>
            <p:ph type="title"/>
          </p:nvPr>
        </p:nvSpPr>
        <p:spPr>
          <a:xfrm>
            <a:off x="696686" y="-237467"/>
            <a:ext cx="10972800" cy="1143000"/>
          </a:xfrm>
        </p:spPr>
        <p:txBody>
          <a:bodyPr wrap="square" anchor="ctr">
            <a:normAutofit/>
          </a:bodyPr>
          <a:lstStyle/>
          <a:p>
            <a:r>
              <a:rPr lang="en-GB" altLang="en-US" b="1" dirty="0"/>
              <a:t>Introduction</a:t>
            </a:r>
            <a:endParaRPr lang="en-US" altLang="en-US" b="1" dirty="0"/>
          </a:p>
        </p:txBody>
      </p:sp>
      <p:pic>
        <p:nvPicPr>
          <p:cNvPr id="5" name="Content Placeholder 4" descr="A group of hands holding a cloud with text">
            <a:extLst>
              <a:ext uri="{FF2B5EF4-FFF2-40B4-BE49-F238E27FC236}">
                <a16:creationId xmlns:a16="http://schemas.microsoft.com/office/drawing/2014/main" id="{8FEB77FB-37A8-2C33-38E2-D09548E4B692}"/>
              </a:ext>
            </a:extLst>
          </p:cNvPr>
          <p:cNvPicPr>
            <a:picLocks noGrp="1" noChangeAspect="1"/>
          </p:cNvPicPr>
          <p:nvPr>
            <p:ph sz="half" idx="1"/>
          </p:nvPr>
        </p:nvPicPr>
        <p:blipFill>
          <a:blip r:embed="rId2"/>
          <a:stretch>
            <a:fillRect/>
          </a:stretch>
        </p:blipFill>
        <p:spPr bwMode="auto">
          <a:xfrm>
            <a:off x="334433" y="731299"/>
            <a:ext cx="5384800" cy="386359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18441" name="Content Placeholder 3">
            <a:extLst>
              <a:ext uri="{FF2B5EF4-FFF2-40B4-BE49-F238E27FC236}">
                <a16:creationId xmlns:a16="http://schemas.microsoft.com/office/drawing/2014/main" id="{13A5398F-1CD0-ED8B-471E-82174FE85A10}"/>
              </a:ext>
            </a:extLst>
          </p:cNvPr>
          <p:cNvSpPr>
            <a:spLocks noGrp="1"/>
          </p:cNvSpPr>
          <p:nvPr>
            <p:ph sz="half" idx="2"/>
          </p:nvPr>
        </p:nvSpPr>
        <p:spPr>
          <a:xfrm>
            <a:off x="6110514" y="731299"/>
            <a:ext cx="5384800" cy="3989040"/>
          </a:xfrm>
        </p:spPr>
        <p:txBody>
          <a:bodyPr/>
          <a:lstStyle/>
          <a:p>
            <a:pPr marL="0" indent="0">
              <a:buNone/>
            </a:pPr>
            <a:r>
              <a:rPr lang="en-US" dirty="0"/>
              <a:t>Team work according to the Cambridge Dictionary “Teamwork is the process of working collaboratively with a group of people to achieve a goal”</a:t>
            </a:r>
          </a:p>
        </p:txBody>
      </p:sp>
      <p:sp>
        <p:nvSpPr>
          <p:cNvPr id="4" name="Date Placeholder 3">
            <a:extLst>
              <a:ext uri="{FF2B5EF4-FFF2-40B4-BE49-F238E27FC236}">
                <a16:creationId xmlns:a16="http://schemas.microsoft.com/office/drawing/2014/main" id="{E9C891E3-BFF6-8AE0-6C9D-F65AD1EC6373}"/>
              </a:ext>
            </a:extLst>
          </p:cNvPr>
          <p:cNvSpPr>
            <a:spLocks noGrp="1"/>
          </p:cNvSpPr>
          <p:nvPr>
            <p:ph type="dt" sz="half" idx="10"/>
          </p:nvPr>
        </p:nvSpPr>
        <p:spPr>
          <a:xfrm>
            <a:off x="334433" y="6524626"/>
            <a:ext cx="1295400" cy="219075"/>
          </a:xfrm>
        </p:spPr>
        <p:txBody>
          <a:bodyPr anchor="ctr">
            <a:normAutofit/>
          </a:bodyPr>
          <a:lstStyle/>
          <a:p>
            <a:pPr>
              <a:lnSpc>
                <a:spcPct val="90000"/>
              </a:lnSpc>
              <a:spcAft>
                <a:spcPts val="600"/>
              </a:spcAft>
              <a:defRPr/>
            </a:pPr>
            <a:fld id="{9C9D1F96-3DE6-40B6-9DCF-E50C656CAE8D}" type="datetime1">
              <a:rPr lang="en-GB" altLang="en-US" sz="900" smtClean="0"/>
              <a:pPr>
                <a:lnSpc>
                  <a:spcPct val="90000"/>
                </a:lnSpc>
                <a:spcAft>
                  <a:spcPts val="600"/>
                </a:spcAft>
                <a:defRPr/>
              </a:pPr>
              <a:t>22/03/2026</a:t>
            </a:fld>
            <a:endParaRPr lang="en-GB" altLang="en-US" sz="900"/>
          </a:p>
        </p:txBody>
      </p:sp>
      <p:sp>
        <p:nvSpPr>
          <p:cNvPr id="18436" name="Slide Number Placeholder 4">
            <a:extLst>
              <a:ext uri="{FF2B5EF4-FFF2-40B4-BE49-F238E27FC236}">
                <a16:creationId xmlns:a16="http://schemas.microsoft.com/office/drawing/2014/main" id="{207505A2-3DCF-366C-F28C-EBE3358EDADC}"/>
              </a:ext>
            </a:extLst>
          </p:cNvPr>
          <p:cNvSpPr>
            <a:spLocks noGrp="1" noChangeArrowheads="1"/>
          </p:cNvSpPr>
          <p:nvPr>
            <p:ph type="sldNum" sz="quarter" idx="11"/>
          </p:nvPr>
        </p:nvSpPr>
        <p:spPr bwMode="auto">
          <a:xfrm>
            <a:off x="10608733" y="6381751"/>
            <a:ext cx="973667" cy="3397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norm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spcAft>
                <a:spcPts val="600"/>
              </a:spcAft>
              <a:buFontTx/>
              <a:buNone/>
            </a:pPr>
            <a:fld id="{909D677E-A245-6143-BFA3-B4B2737C38D0}" type="slidenum">
              <a:rPr lang="en-GB" altLang="en-US" sz="1200">
                <a:solidFill>
                  <a:srgbClr val="898989"/>
                </a:solidFill>
              </a:rPr>
              <a:pPr>
                <a:spcBef>
                  <a:spcPct val="0"/>
                </a:spcBef>
                <a:spcAft>
                  <a:spcPts val="600"/>
                </a:spcAft>
                <a:buFontTx/>
                <a:buNone/>
              </a:pPr>
              <a:t>3</a:t>
            </a:fld>
            <a:endParaRPr lang="en-GB" altLang="en-US" sz="1200">
              <a:solidFill>
                <a:srgbClr val="898989"/>
              </a:solidFill>
            </a:endParaRPr>
          </a:p>
        </p:txBody>
      </p:sp>
      <p:sp>
        <p:nvSpPr>
          <p:cNvPr id="6" name="TextBox 5">
            <a:extLst>
              <a:ext uri="{FF2B5EF4-FFF2-40B4-BE49-F238E27FC236}">
                <a16:creationId xmlns:a16="http://schemas.microsoft.com/office/drawing/2014/main" id="{7294C6FC-5995-A999-0E0F-A5F9D1494162}"/>
              </a:ext>
            </a:extLst>
          </p:cNvPr>
          <p:cNvSpPr txBox="1"/>
          <p:nvPr/>
        </p:nvSpPr>
        <p:spPr>
          <a:xfrm>
            <a:off x="696686" y="4778828"/>
            <a:ext cx="4093028" cy="923330"/>
          </a:xfrm>
          <a:prstGeom prst="rect">
            <a:avLst/>
          </a:prstGeom>
          <a:noFill/>
        </p:spPr>
        <p:txBody>
          <a:bodyPr wrap="square" rtlCol="0">
            <a:spAutoFit/>
          </a:bodyPr>
          <a:lstStyle/>
          <a:p>
            <a:r>
              <a:rPr lang="en-GB" dirty="0"/>
              <a:t>Source </a:t>
            </a:r>
            <a:r>
              <a:rPr lang="en-GB" dirty="0">
                <a:hlinkClick r:id="rId3"/>
              </a:rPr>
              <a:t>https://fuzeinteriors.co.nz/office-design-effective-teamwork/</a:t>
            </a:r>
            <a:r>
              <a:rPr lang="en-GB" dirty="0"/>
              <a:t>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3DBFFF5C-FD2B-462B-B0D6-3BFAE4CB2EC0}"/>
              </a:ext>
            </a:extLst>
          </p:cNvPr>
          <p:cNvSpPr>
            <a:spLocks noGrp="1"/>
          </p:cNvSpPr>
          <p:nvPr>
            <p:ph type="title"/>
          </p:nvPr>
        </p:nvSpPr>
        <p:spPr>
          <a:xfrm>
            <a:off x="609600" y="274638"/>
            <a:ext cx="10972800" cy="1143000"/>
          </a:xfrm>
        </p:spPr>
        <p:txBody>
          <a:bodyPr/>
          <a:lstStyle/>
          <a:p>
            <a:r>
              <a:rPr lang="en-US" dirty="0">
                <a:solidFill>
                  <a:srgbClr val="002060"/>
                </a:solidFill>
              </a:rPr>
              <a:t>Definition of Teamwork</a:t>
            </a:r>
          </a:p>
        </p:txBody>
      </p:sp>
      <p:pic>
        <p:nvPicPr>
          <p:cNvPr id="7" name="Picture 6" descr="A group of doctors looking at a tablet">
            <a:extLst>
              <a:ext uri="{FF2B5EF4-FFF2-40B4-BE49-F238E27FC236}">
                <a16:creationId xmlns:a16="http://schemas.microsoft.com/office/drawing/2014/main" id="{E7EFDAF3-2A7E-DC34-B105-BB5D9DD14E2A}"/>
              </a:ext>
            </a:extLst>
          </p:cNvPr>
          <p:cNvPicPr>
            <a:picLocks noChangeAspect="1"/>
          </p:cNvPicPr>
          <p:nvPr/>
        </p:nvPicPr>
        <p:blipFill>
          <a:blip r:embed="rId2"/>
          <a:srcRect l="10259" r="1994" b="-3"/>
          <a:stretch>
            <a:fillRect/>
          </a:stretch>
        </p:blipFill>
        <p:spPr>
          <a:xfrm>
            <a:off x="609600" y="1600201"/>
            <a:ext cx="5384800" cy="3989040"/>
          </a:xfrm>
          <a:prstGeom prst="rect">
            <a:avLst/>
          </a:prstGeom>
          <a:noFill/>
        </p:spPr>
      </p:pic>
      <p:sp>
        <p:nvSpPr>
          <p:cNvPr id="5" name="TextBox 4">
            <a:extLst>
              <a:ext uri="{FF2B5EF4-FFF2-40B4-BE49-F238E27FC236}">
                <a16:creationId xmlns:a16="http://schemas.microsoft.com/office/drawing/2014/main" id="{58CD83BB-C02D-58E1-B386-25517C21E4D3}"/>
              </a:ext>
            </a:extLst>
          </p:cNvPr>
          <p:cNvSpPr txBox="1"/>
          <p:nvPr/>
        </p:nvSpPr>
        <p:spPr bwMode="auto">
          <a:xfrm>
            <a:off x="6197600" y="1600201"/>
            <a:ext cx="5384800" cy="3989040"/>
          </a:xfrm>
          <a:prstGeom prst="rect">
            <a:avLst/>
          </a:prstGeom>
          <a:noFill/>
          <a:ln>
            <a:noFill/>
          </a:ln>
        </p:spPr>
        <p:txBody>
          <a:bodyPr vert="horz" wrap="square" lIns="91440" tIns="45720" rIns="91440" bIns="45720" numCol="1" anchor="t" anchorCtr="0" compatLnSpc="1">
            <a:prstTxWarp prst="textNoShape">
              <a:avLst/>
            </a:prstTxWarp>
            <a:normAutofit/>
          </a:bodyPr>
          <a:lstStyle/>
          <a:p>
            <a:pPr marL="285750" indent="-285750" eaLnBrk="0" fontAlgn="base" hangingPunct="0">
              <a:lnSpc>
                <a:spcPct val="90000"/>
              </a:lnSpc>
              <a:spcBef>
                <a:spcPct val="20000"/>
              </a:spcBef>
              <a:spcAft>
                <a:spcPct val="0"/>
              </a:spcAft>
              <a:buFont typeface="Arial" panose="020B0604020202020204" pitchFamily="34" charset="0"/>
              <a:buChar char="•"/>
            </a:pPr>
            <a:endParaRPr lang="en-US" b="1" dirty="0"/>
          </a:p>
          <a:p>
            <a:pPr marL="285750" indent="-285750" eaLnBrk="0" fontAlgn="base" hangingPunct="0">
              <a:lnSpc>
                <a:spcPct val="90000"/>
              </a:lnSpc>
              <a:spcBef>
                <a:spcPct val="20000"/>
              </a:spcBef>
              <a:spcAft>
                <a:spcPct val="0"/>
              </a:spcAft>
              <a:buFont typeface="Arial" panose="020B0604020202020204" pitchFamily="34" charset="0"/>
              <a:buChar char="•"/>
            </a:pPr>
            <a:r>
              <a:rPr lang="en-US" b="1" dirty="0"/>
              <a:t>Working in teams entails a group of experts collaborating and supporting one another to reach a common goal. In health and social care, different professionals (such as nurses, doctors, social workers, and care assistants) communicate, share information, and coordinate their duties to provide safe and person-</a:t>
            </a:r>
            <a:r>
              <a:rPr lang="en-US" b="1" dirty="0" err="1"/>
              <a:t>centred</a:t>
            </a:r>
            <a:r>
              <a:rPr lang="en-US" b="1" dirty="0"/>
              <a:t> care to service users.</a:t>
            </a:r>
          </a:p>
          <a:p>
            <a:pPr marL="342900" indent="-342900" eaLnBrk="0" fontAlgn="base" hangingPunct="0">
              <a:lnSpc>
                <a:spcPct val="90000"/>
              </a:lnSpc>
              <a:spcBef>
                <a:spcPct val="20000"/>
              </a:spcBef>
              <a:spcAft>
                <a:spcPct val="0"/>
              </a:spcAft>
              <a:buFont typeface="Arial" panose="020B0604020202020204" pitchFamily="34" charset="0"/>
              <a:buChar char="•"/>
            </a:pPr>
            <a:endParaRPr lang="en-US" b="1" dirty="0"/>
          </a:p>
          <a:p>
            <a:pPr marL="285750" indent="-285750" eaLnBrk="0" fontAlgn="base" hangingPunct="0">
              <a:lnSpc>
                <a:spcPct val="90000"/>
              </a:lnSpc>
              <a:spcBef>
                <a:spcPct val="20000"/>
              </a:spcBef>
              <a:spcAft>
                <a:spcPct val="0"/>
              </a:spcAft>
              <a:buFont typeface="Arial" panose="020B0604020202020204" pitchFamily="34" charset="0"/>
              <a:buChar char="•"/>
            </a:pPr>
            <a:r>
              <a:rPr lang="en-US" b="1" dirty="0"/>
              <a:t>For example, clinicians may collaborate to assess a patient's needs, arrange therapy, and monitor progress to ensure the individual receives the best possible care.</a:t>
            </a:r>
          </a:p>
        </p:txBody>
      </p:sp>
      <p:sp>
        <p:nvSpPr>
          <p:cNvPr id="2" name="Date Placeholder 1">
            <a:extLst>
              <a:ext uri="{FF2B5EF4-FFF2-40B4-BE49-F238E27FC236}">
                <a16:creationId xmlns:a16="http://schemas.microsoft.com/office/drawing/2014/main" id="{4B0A577E-AE83-AF49-FA57-94115FC882A9}"/>
              </a:ext>
            </a:extLst>
          </p:cNvPr>
          <p:cNvSpPr>
            <a:spLocks noGrp="1"/>
          </p:cNvSpPr>
          <p:nvPr>
            <p:ph type="dt" sz="half" idx="10"/>
          </p:nvPr>
        </p:nvSpPr>
        <p:spPr>
          <a:xfrm>
            <a:off x="334433" y="6524626"/>
            <a:ext cx="1295400" cy="219075"/>
          </a:xfrm>
        </p:spPr>
        <p:txBody>
          <a:bodyPr vert="horz" lIns="91440" tIns="45720" rIns="91440" bIns="45720" rtlCol="0" anchor="ctr">
            <a:normAutofit/>
          </a:bodyPr>
          <a:lstStyle/>
          <a:p>
            <a:pPr>
              <a:lnSpc>
                <a:spcPct val="90000"/>
              </a:lnSpc>
              <a:spcAft>
                <a:spcPts val="600"/>
              </a:spcAft>
              <a:defRPr/>
            </a:pPr>
            <a:fld id="{5E23D760-A5D6-4408-9293-3816AB405458}" type="datetime1">
              <a:rPr lang="en-GB" altLang="en-US" sz="900" kern="1200">
                <a:latin typeface="+mn-lt"/>
                <a:ea typeface="+mn-ea"/>
                <a:cs typeface="+mn-cs"/>
              </a:rPr>
              <a:pPr>
                <a:lnSpc>
                  <a:spcPct val="90000"/>
                </a:lnSpc>
                <a:spcAft>
                  <a:spcPts val="600"/>
                </a:spcAft>
                <a:defRPr/>
              </a:pPr>
              <a:t>22/03/2026</a:t>
            </a:fld>
            <a:endParaRPr lang="en-GB" altLang="en-US" sz="900" kern="1200">
              <a:latin typeface="+mn-lt"/>
              <a:ea typeface="+mn-ea"/>
              <a:cs typeface="+mn-cs"/>
            </a:endParaRPr>
          </a:p>
        </p:txBody>
      </p:sp>
      <p:sp>
        <p:nvSpPr>
          <p:cNvPr id="3" name="Slide Number Placeholder 2">
            <a:extLst>
              <a:ext uri="{FF2B5EF4-FFF2-40B4-BE49-F238E27FC236}">
                <a16:creationId xmlns:a16="http://schemas.microsoft.com/office/drawing/2014/main" id="{9DD3BD74-071D-3D0F-02DA-C5EAEA3D4AA3}"/>
              </a:ext>
            </a:extLst>
          </p:cNvPr>
          <p:cNvSpPr>
            <a:spLocks noGrp="1"/>
          </p:cNvSpPr>
          <p:nvPr>
            <p:ph type="sldNum" sz="quarter" idx="11"/>
          </p:nvPr>
        </p:nvSpPr>
        <p:spPr>
          <a:xfrm>
            <a:off x="10608733" y="6381751"/>
            <a:ext cx="973667" cy="339725"/>
          </a:xfrm>
        </p:spPr>
        <p:txBody>
          <a:bodyPr vert="horz" wrap="square" lIns="91440" tIns="45720" rIns="91440" bIns="45720" numCol="1" anchor="ctr" anchorCtr="0" compatLnSpc="1">
            <a:prstTxWarp prst="textNoShape">
              <a:avLst/>
            </a:prstTxWarp>
            <a:normAutofit/>
          </a:bodyPr>
          <a:lstStyle/>
          <a:p>
            <a:pPr>
              <a:spcAft>
                <a:spcPts val="600"/>
              </a:spcAft>
              <a:defRPr/>
            </a:pPr>
            <a:fld id="{1627DB7A-9E6D-4CCE-BDBB-D06183803CCF}" type="slidenum">
              <a:rPr lang="en-GB" altLang="en-US" kern="1200">
                <a:latin typeface="Myriad Pro"/>
                <a:ea typeface="+mn-ea"/>
                <a:cs typeface="+mn-cs"/>
              </a:rPr>
              <a:pPr>
                <a:spcAft>
                  <a:spcPts val="600"/>
                </a:spcAft>
                <a:defRPr/>
              </a:pPr>
              <a:t>4</a:t>
            </a:fld>
            <a:endParaRPr lang="en-GB" altLang="en-US" kern="1200">
              <a:latin typeface="Myriad Pro"/>
              <a:ea typeface="+mn-ea"/>
              <a:cs typeface="+mn-cs"/>
            </a:endParaRPr>
          </a:p>
        </p:txBody>
      </p:sp>
    </p:spTree>
    <p:extLst>
      <p:ext uri="{BB962C8B-B14F-4D97-AF65-F5344CB8AC3E}">
        <p14:creationId xmlns:p14="http://schemas.microsoft.com/office/powerpoint/2010/main" val="7597367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00E2666-FEB2-3665-C36B-BF8D061EC053}"/>
              </a:ext>
            </a:extLst>
          </p:cNvPr>
          <p:cNvSpPr>
            <a:spLocks noGrp="1"/>
          </p:cNvSpPr>
          <p:nvPr>
            <p:ph type="dt" sz="half" idx="10"/>
          </p:nvPr>
        </p:nvSpPr>
        <p:spPr/>
        <p:txBody>
          <a:bodyPr/>
          <a:lstStyle/>
          <a:p>
            <a:pPr>
              <a:defRPr/>
            </a:pPr>
            <a:fld id="{5E23D760-A5D6-4408-9293-3816AB405458}" type="datetime1">
              <a:rPr lang="en-GB" altLang="en-US" smtClean="0"/>
              <a:pPr>
                <a:defRPr/>
              </a:pPr>
              <a:t>22/03/2026</a:t>
            </a:fld>
            <a:endParaRPr lang="en-GB" altLang="en-US"/>
          </a:p>
        </p:txBody>
      </p:sp>
      <p:sp>
        <p:nvSpPr>
          <p:cNvPr id="3" name="Slide Number Placeholder 2">
            <a:extLst>
              <a:ext uri="{FF2B5EF4-FFF2-40B4-BE49-F238E27FC236}">
                <a16:creationId xmlns:a16="http://schemas.microsoft.com/office/drawing/2014/main" id="{C47CC04A-7993-4488-FE85-FB31768A3786}"/>
              </a:ext>
            </a:extLst>
          </p:cNvPr>
          <p:cNvSpPr>
            <a:spLocks noGrp="1"/>
          </p:cNvSpPr>
          <p:nvPr>
            <p:ph type="sldNum" sz="quarter" idx="11"/>
          </p:nvPr>
        </p:nvSpPr>
        <p:spPr/>
        <p:txBody>
          <a:bodyPr/>
          <a:lstStyle/>
          <a:p>
            <a:pPr>
              <a:defRPr/>
            </a:pPr>
            <a:fld id="{1627DB7A-9E6D-4CCE-BDBB-D06183803CCF}" type="slidenum">
              <a:rPr lang="en-GB" altLang="en-US" smtClean="0"/>
              <a:pPr>
                <a:defRPr/>
              </a:pPr>
              <a:t>5</a:t>
            </a:fld>
            <a:endParaRPr lang="en-GB" altLang="en-US"/>
          </a:p>
        </p:txBody>
      </p:sp>
      <p:sp>
        <p:nvSpPr>
          <p:cNvPr id="5" name="TextBox 4">
            <a:extLst>
              <a:ext uri="{FF2B5EF4-FFF2-40B4-BE49-F238E27FC236}">
                <a16:creationId xmlns:a16="http://schemas.microsoft.com/office/drawing/2014/main" id="{87A74DA6-6467-09DA-E0FA-3159DC0393CE}"/>
              </a:ext>
            </a:extLst>
          </p:cNvPr>
          <p:cNvSpPr txBox="1"/>
          <p:nvPr/>
        </p:nvSpPr>
        <p:spPr>
          <a:xfrm>
            <a:off x="87085" y="266699"/>
            <a:ext cx="6096000" cy="5940088"/>
          </a:xfrm>
          <a:prstGeom prst="rect">
            <a:avLst/>
          </a:prstGeom>
          <a:noFill/>
        </p:spPr>
        <p:txBody>
          <a:bodyPr wrap="square">
            <a:spAutoFit/>
          </a:bodyPr>
          <a:lstStyle/>
          <a:p>
            <a:r>
              <a:rPr lang="en-GB" dirty="0"/>
              <a:t>      </a:t>
            </a:r>
            <a:r>
              <a:rPr lang="en-GB" sz="2800" dirty="0">
                <a:solidFill>
                  <a:srgbClr val="002060"/>
                </a:solidFill>
              </a:rPr>
              <a:t>INVOLVEMENT IN DAY TO DAY PRACTICE </a:t>
            </a:r>
            <a:endParaRPr lang="en-GB" dirty="0">
              <a:solidFill>
                <a:srgbClr val="002060"/>
              </a:solidFill>
            </a:endParaRPr>
          </a:p>
          <a:p>
            <a:endParaRPr lang="en-GB" dirty="0"/>
          </a:p>
          <a:p>
            <a:endParaRPr lang="en-GB" dirty="0"/>
          </a:p>
          <a:p>
            <a:r>
              <a:rPr lang="en-GB" dirty="0"/>
              <a:t>In everyday health and social care practice, collaboration entails communicating, sharing duties, and coordinating care to fulfil the requirements of service users. </a:t>
            </a:r>
          </a:p>
          <a:p>
            <a:endParaRPr lang="en-GB" dirty="0"/>
          </a:p>
          <a:p>
            <a:r>
              <a:rPr lang="en-GB" dirty="0"/>
              <a:t>  According to (Scarlett 2026) This includes frequent communication among team members, attendance at meetings or handovers, providing information on a patient's status, and collaborating to plan and review care. </a:t>
            </a:r>
          </a:p>
          <a:p>
            <a:endParaRPr lang="en-GB" dirty="0"/>
          </a:p>
          <a:p>
            <a:r>
              <a:rPr lang="en-GB" dirty="0"/>
              <a:t>  Staff, for example, may discuss patient progress during shift handovers, participate in multidisciplinary team meetings, and record information in shared care records to ensure that all experts involved understand the patient's needs and treatment plan.</a:t>
            </a:r>
          </a:p>
          <a:p>
            <a:endParaRPr lang="en-GB" dirty="0"/>
          </a:p>
          <a:p>
            <a:endParaRPr lang="en-GB" dirty="0"/>
          </a:p>
        </p:txBody>
      </p:sp>
      <p:sp>
        <p:nvSpPr>
          <p:cNvPr id="9" name="TextBox 8">
            <a:extLst>
              <a:ext uri="{FF2B5EF4-FFF2-40B4-BE49-F238E27FC236}">
                <a16:creationId xmlns:a16="http://schemas.microsoft.com/office/drawing/2014/main" id="{D25094AB-135B-8DB7-E966-24FB0D8EE7E8}"/>
              </a:ext>
            </a:extLst>
          </p:cNvPr>
          <p:cNvSpPr txBox="1"/>
          <p:nvPr/>
        </p:nvSpPr>
        <p:spPr>
          <a:xfrm>
            <a:off x="6825343" y="38099"/>
            <a:ext cx="5029200" cy="369332"/>
          </a:xfrm>
          <a:prstGeom prst="rect">
            <a:avLst/>
          </a:prstGeom>
          <a:noFill/>
        </p:spPr>
        <p:txBody>
          <a:bodyPr wrap="square" rtlCol="0">
            <a:spAutoFit/>
          </a:bodyPr>
          <a:lstStyle/>
          <a:p>
            <a:endParaRPr lang="en-GB" dirty="0"/>
          </a:p>
        </p:txBody>
      </p:sp>
    </p:spTree>
    <p:extLst>
      <p:ext uri="{BB962C8B-B14F-4D97-AF65-F5344CB8AC3E}">
        <p14:creationId xmlns:p14="http://schemas.microsoft.com/office/powerpoint/2010/main" val="26623648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992539-11E4-F064-032C-4F9BCE2E8526}"/>
              </a:ext>
            </a:extLst>
          </p:cNvPr>
          <p:cNvSpPr>
            <a:spLocks noGrp="1"/>
          </p:cNvSpPr>
          <p:nvPr>
            <p:ph type="dt" sz="half" idx="10"/>
          </p:nvPr>
        </p:nvSpPr>
        <p:spPr/>
        <p:txBody>
          <a:bodyPr/>
          <a:lstStyle/>
          <a:p>
            <a:pPr>
              <a:defRPr/>
            </a:pPr>
            <a:fld id="{5E23D760-A5D6-4408-9293-3816AB405458}" type="datetime1">
              <a:rPr lang="en-GB" altLang="en-US" smtClean="0"/>
              <a:pPr>
                <a:defRPr/>
              </a:pPr>
              <a:t>22/03/2026</a:t>
            </a:fld>
            <a:endParaRPr lang="en-GB" altLang="en-US"/>
          </a:p>
        </p:txBody>
      </p:sp>
      <p:sp>
        <p:nvSpPr>
          <p:cNvPr id="3" name="Slide Number Placeholder 2">
            <a:extLst>
              <a:ext uri="{FF2B5EF4-FFF2-40B4-BE49-F238E27FC236}">
                <a16:creationId xmlns:a16="http://schemas.microsoft.com/office/drawing/2014/main" id="{26881A95-1016-906C-3E14-28ED7E61DAAA}"/>
              </a:ext>
            </a:extLst>
          </p:cNvPr>
          <p:cNvSpPr>
            <a:spLocks noGrp="1"/>
          </p:cNvSpPr>
          <p:nvPr>
            <p:ph type="sldNum" sz="quarter" idx="11"/>
          </p:nvPr>
        </p:nvSpPr>
        <p:spPr/>
        <p:txBody>
          <a:bodyPr/>
          <a:lstStyle/>
          <a:p>
            <a:pPr>
              <a:defRPr/>
            </a:pPr>
            <a:fld id="{1627DB7A-9E6D-4CCE-BDBB-D06183803CCF}" type="slidenum">
              <a:rPr lang="en-GB" altLang="en-US" smtClean="0"/>
              <a:pPr>
                <a:defRPr/>
              </a:pPr>
              <a:t>6</a:t>
            </a:fld>
            <a:endParaRPr lang="en-GB" altLang="en-US"/>
          </a:p>
        </p:txBody>
      </p:sp>
      <p:sp>
        <p:nvSpPr>
          <p:cNvPr id="5" name="TextBox 4">
            <a:extLst>
              <a:ext uri="{FF2B5EF4-FFF2-40B4-BE49-F238E27FC236}">
                <a16:creationId xmlns:a16="http://schemas.microsoft.com/office/drawing/2014/main" id="{29C5BAEC-5621-3A46-BC81-8CCC1B3CE3EE}"/>
              </a:ext>
            </a:extLst>
          </p:cNvPr>
          <p:cNvSpPr txBox="1"/>
          <p:nvPr/>
        </p:nvSpPr>
        <p:spPr>
          <a:xfrm>
            <a:off x="-1" y="2907346"/>
            <a:ext cx="6096000" cy="2862322"/>
          </a:xfrm>
          <a:prstGeom prst="rect">
            <a:avLst/>
          </a:prstGeom>
          <a:noFill/>
        </p:spPr>
        <p:txBody>
          <a:bodyPr wrap="square">
            <a:spAutoFit/>
          </a:bodyPr>
          <a:lstStyle/>
          <a:p>
            <a:r>
              <a:rPr lang="en-GB" dirty="0"/>
              <a:t> </a:t>
            </a:r>
            <a:r>
              <a:rPr lang="en-GB" sz="2000" i="1" dirty="0"/>
              <a:t>How teamwork supports Safe and Effective Care.</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b="1" dirty="0"/>
              <a:t>Improves communication among specialists, reducing misconceptions and medical errors.</a:t>
            </a:r>
          </a:p>
          <a:p>
            <a:pPr marL="285750" indent="-285750">
              <a:buFont typeface="Arial" panose="020B0604020202020204" pitchFamily="34" charset="0"/>
              <a:buChar char="•"/>
            </a:pPr>
            <a:endParaRPr lang="en-GB" sz="1600" b="1" dirty="0"/>
          </a:p>
          <a:p>
            <a:pPr marL="285750" indent="-285750">
              <a:buFont typeface="Arial" panose="020B0604020202020204" pitchFamily="34" charset="0"/>
              <a:buChar char="•"/>
            </a:pPr>
            <a:r>
              <a:rPr lang="en-GB" sz="1600" b="1" dirty="0"/>
              <a:t>Allows personnel to disseminate information rapidly and detect potential threats or changes in a patient's condition earlier.</a:t>
            </a:r>
          </a:p>
          <a:p>
            <a:pPr marL="285750" indent="-285750">
              <a:buFont typeface="Arial" panose="020B0604020202020204" pitchFamily="34" charset="0"/>
              <a:buChar char="•"/>
            </a:pPr>
            <a:endParaRPr lang="en-GB" sz="1600" b="1" dirty="0"/>
          </a:p>
          <a:p>
            <a:pPr marL="285750" indent="-285750">
              <a:buFont typeface="Arial" panose="020B0604020202020204" pitchFamily="34" charset="0"/>
              <a:buChar char="•"/>
            </a:pPr>
            <a:r>
              <a:rPr lang="en-GB" sz="1600" b="1" dirty="0"/>
              <a:t>Encourages coordinated care, in which several clinicians collaborate to plan and provide therapy safely.</a:t>
            </a:r>
          </a:p>
        </p:txBody>
      </p:sp>
      <p:sp>
        <p:nvSpPr>
          <p:cNvPr id="7" name="TextBox 6">
            <a:extLst>
              <a:ext uri="{FF2B5EF4-FFF2-40B4-BE49-F238E27FC236}">
                <a16:creationId xmlns:a16="http://schemas.microsoft.com/office/drawing/2014/main" id="{0285B07B-7F63-ACE2-101E-F68DAF337CDB}"/>
              </a:ext>
            </a:extLst>
          </p:cNvPr>
          <p:cNvSpPr txBox="1"/>
          <p:nvPr/>
        </p:nvSpPr>
        <p:spPr>
          <a:xfrm>
            <a:off x="6095999" y="2907346"/>
            <a:ext cx="6270702" cy="2893100"/>
          </a:xfrm>
          <a:prstGeom prst="rect">
            <a:avLst/>
          </a:prstGeom>
          <a:noFill/>
        </p:spPr>
        <p:txBody>
          <a:bodyPr wrap="square">
            <a:spAutoFit/>
          </a:bodyPr>
          <a:lstStyle/>
          <a:p>
            <a:r>
              <a:rPr lang="en-GB" i="1" dirty="0"/>
              <a:t>How teamwork ensures good quality outcomes for service users</a:t>
            </a:r>
          </a:p>
          <a:p>
            <a:endParaRPr lang="en-GB" sz="1600" dirty="0"/>
          </a:p>
          <a:p>
            <a:pPr marL="285750" indent="-285750">
              <a:buFont typeface="Arial" panose="020B0604020202020204" pitchFamily="34" charset="0"/>
              <a:buChar char="•"/>
            </a:pPr>
            <a:r>
              <a:rPr lang="en-GB" sz="1600" b="1" dirty="0"/>
              <a:t>Combines the skills of many professions to produce more effective care plans.</a:t>
            </a:r>
          </a:p>
          <a:p>
            <a:pPr marL="285750" indent="-285750">
              <a:buFont typeface="Arial" panose="020B0604020202020204" pitchFamily="34" charset="0"/>
              <a:buChar char="•"/>
            </a:pPr>
            <a:endParaRPr lang="en-GB" sz="1600" b="1" dirty="0"/>
          </a:p>
          <a:p>
            <a:pPr marL="285750" indent="-285750">
              <a:buFont typeface="Arial" panose="020B0604020202020204" pitchFamily="34" charset="0"/>
              <a:buChar char="•"/>
            </a:pPr>
            <a:r>
              <a:rPr lang="en-GB" sz="1600" b="1" dirty="0"/>
              <a:t>Multidisciplinary collaboration can reduce adverse events while increasing patient satisfaction and recovery.</a:t>
            </a:r>
          </a:p>
          <a:p>
            <a:pPr marL="285750" indent="-285750">
              <a:buFont typeface="Arial" panose="020B0604020202020204" pitchFamily="34" charset="0"/>
              <a:buChar char="•"/>
            </a:pPr>
            <a:endParaRPr lang="en-GB" sz="1600" b="1" dirty="0"/>
          </a:p>
          <a:p>
            <a:pPr marL="285750" indent="-285750">
              <a:buFont typeface="Arial" panose="020B0604020202020204" pitchFamily="34" charset="0"/>
              <a:buChar char="•"/>
            </a:pPr>
            <a:r>
              <a:rPr lang="en-GB" sz="1600" b="1" dirty="0"/>
              <a:t>Strong cooperation is associated with improved clinical outcomes and higher-quality healthcare services</a:t>
            </a:r>
            <a:r>
              <a:rPr lang="en-GB" b="1" dirty="0"/>
              <a:t>.</a:t>
            </a:r>
          </a:p>
        </p:txBody>
      </p:sp>
      <p:pic>
        <p:nvPicPr>
          <p:cNvPr id="10" name="Picture 9">
            <a:extLst>
              <a:ext uri="{FF2B5EF4-FFF2-40B4-BE49-F238E27FC236}">
                <a16:creationId xmlns:a16="http://schemas.microsoft.com/office/drawing/2014/main" id="{9C6ECA85-89E2-FED5-DA73-05EE8BD5C5B7}"/>
              </a:ext>
            </a:extLst>
          </p:cNvPr>
          <p:cNvPicPr>
            <a:picLocks noChangeAspect="1"/>
          </p:cNvPicPr>
          <p:nvPr/>
        </p:nvPicPr>
        <p:blipFill>
          <a:blip r:embed="rId2"/>
          <a:stretch>
            <a:fillRect/>
          </a:stretch>
        </p:blipFill>
        <p:spPr>
          <a:xfrm>
            <a:off x="1629833" y="-245092"/>
            <a:ext cx="9205758" cy="1414395"/>
          </a:xfrm>
          <a:prstGeom prst="rect">
            <a:avLst/>
          </a:prstGeom>
        </p:spPr>
      </p:pic>
      <p:pic>
        <p:nvPicPr>
          <p:cNvPr id="12" name="Picture 11" descr="A group of people in a circle&#10;&#10;AI-generated content may be incorrect.">
            <a:extLst>
              <a:ext uri="{FF2B5EF4-FFF2-40B4-BE49-F238E27FC236}">
                <a16:creationId xmlns:a16="http://schemas.microsoft.com/office/drawing/2014/main" id="{D8429CC2-3120-01D3-DC57-3693849495B6}"/>
              </a:ext>
            </a:extLst>
          </p:cNvPr>
          <p:cNvPicPr>
            <a:picLocks noChangeAspect="1"/>
          </p:cNvPicPr>
          <p:nvPr/>
        </p:nvPicPr>
        <p:blipFill>
          <a:blip r:embed="rId3"/>
          <a:stretch>
            <a:fillRect/>
          </a:stretch>
        </p:blipFill>
        <p:spPr>
          <a:xfrm>
            <a:off x="2330256" y="707572"/>
            <a:ext cx="7531487" cy="2199774"/>
          </a:xfrm>
          <a:prstGeom prst="rect">
            <a:avLst/>
          </a:prstGeom>
        </p:spPr>
      </p:pic>
    </p:spTree>
    <p:extLst>
      <p:ext uri="{BB962C8B-B14F-4D97-AF65-F5344CB8AC3E}">
        <p14:creationId xmlns:p14="http://schemas.microsoft.com/office/powerpoint/2010/main" val="42640061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F7FF9B4-81D4-35E3-2BEC-3A99DEDE60F7}"/>
              </a:ext>
            </a:extLst>
          </p:cNvPr>
          <p:cNvSpPr>
            <a:spLocks noGrp="1"/>
          </p:cNvSpPr>
          <p:nvPr>
            <p:ph type="dt" sz="half" idx="10"/>
          </p:nvPr>
        </p:nvSpPr>
        <p:spPr/>
        <p:txBody>
          <a:bodyPr/>
          <a:lstStyle/>
          <a:p>
            <a:pPr>
              <a:defRPr/>
            </a:pPr>
            <a:fld id="{5E23D760-A5D6-4408-9293-3816AB405458}" type="datetime1">
              <a:rPr lang="en-GB" altLang="en-US" smtClean="0"/>
              <a:pPr>
                <a:defRPr/>
              </a:pPr>
              <a:t>22/03/2026</a:t>
            </a:fld>
            <a:endParaRPr lang="en-GB" altLang="en-US"/>
          </a:p>
        </p:txBody>
      </p:sp>
      <p:sp>
        <p:nvSpPr>
          <p:cNvPr id="3" name="Slide Number Placeholder 2">
            <a:extLst>
              <a:ext uri="{FF2B5EF4-FFF2-40B4-BE49-F238E27FC236}">
                <a16:creationId xmlns:a16="http://schemas.microsoft.com/office/drawing/2014/main" id="{8F65BA9A-71AF-EB0E-61D5-1BCE6685B325}"/>
              </a:ext>
            </a:extLst>
          </p:cNvPr>
          <p:cNvSpPr>
            <a:spLocks noGrp="1"/>
          </p:cNvSpPr>
          <p:nvPr>
            <p:ph type="sldNum" sz="quarter" idx="11"/>
          </p:nvPr>
        </p:nvSpPr>
        <p:spPr/>
        <p:txBody>
          <a:bodyPr/>
          <a:lstStyle/>
          <a:p>
            <a:pPr>
              <a:defRPr/>
            </a:pPr>
            <a:fld id="{1627DB7A-9E6D-4CCE-BDBB-D06183803CCF}" type="slidenum">
              <a:rPr lang="en-GB" altLang="en-US" smtClean="0"/>
              <a:pPr>
                <a:defRPr/>
              </a:pPr>
              <a:t>7</a:t>
            </a:fld>
            <a:endParaRPr lang="en-GB" altLang="en-US"/>
          </a:p>
        </p:txBody>
      </p:sp>
      <p:pic>
        <p:nvPicPr>
          <p:cNvPr id="5" name="Picture 4" descr="A nurse helping an old person on stairs&#10;&#10;AI-generated content may be incorrect.">
            <a:extLst>
              <a:ext uri="{FF2B5EF4-FFF2-40B4-BE49-F238E27FC236}">
                <a16:creationId xmlns:a16="http://schemas.microsoft.com/office/drawing/2014/main" id="{1BBBE56F-AD42-13C3-05E4-9378124B66FF}"/>
              </a:ext>
            </a:extLst>
          </p:cNvPr>
          <p:cNvPicPr>
            <a:picLocks noChangeAspect="1"/>
          </p:cNvPicPr>
          <p:nvPr/>
        </p:nvPicPr>
        <p:blipFill>
          <a:blip r:embed="rId2"/>
          <a:stretch>
            <a:fillRect/>
          </a:stretch>
        </p:blipFill>
        <p:spPr>
          <a:xfrm>
            <a:off x="0" y="0"/>
            <a:ext cx="2331720" cy="2873829"/>
          </a:xfrm>
          <a:prstGeom prst="rect">
            <a:avLst/>
          </a:prstGeom>
        </p:spPr>
      </p:pic>
      <p:sp>
        <p:nvSpPr>
          <p:cNvPr id="7" name="TextBox 6">
            <a:extLst>
              <a:ext uri="{FF2B5EF4-FFF2-40B4-BE49-F238E27FC236}">
                <a16:creationId xmlns:a16="http://schemas.microsoft.com/office/drawing/2014/main" id="{0168FA2D-0C3E-C474-5C47-33A90042D838}"/>
              </a:ext>
            </a:extLst>
          </p:cNvPr>
          <p:cNvSpPr txBox="1"/>
          <p:nvPr/>
        </p:nvSpPr>
        <p:spPr>
          <a:xfrm>
            <a:off x="2331720" y="12680"/>
            <a:ext cx="6096000" cy="2677656"/>
          </a:xfrm>
          <a:prstGeom prst="rect">
            <a:avLst/>
          </a:prstGeom>
          <a:noFill/>
        </p:spPr>
        <p:txBody>
          <a:bodyPr wrap="square">
            <a:spAutoFit/>
          </a:bodyPr>
          <a:lstStyle/>
          <a:p>
            <a:r>
              <a:rPr lang="en-GB" sz="2400" i="1" dirty="0"/>
              <a:t>Service Users / Patients</a:t>
            </a:r>
          </a:p>
          <a:p>
            <a:endParaRPr lang="en-GB" dirty="0"/>
          </a:p>
          <a:p>
            <a:pPr marL="285750" indent="-285750">
              <a:buFont typeface="Arial" panose="020B0604020202020204" pitchFamily="34" charset="0"/>
              <a:buChar char="•"/>
            </a:pPr>
            <a:r>
              <a:rPr lang="en-GB" sz="1400" dirty="0"/>
              <a:t>Teamwork increases safety because staff exchange critical information regarding the patient's status. (WHO, 2010)</a:t>
            </a:r>
          </a:p>
          <a:p>
            <a:pPr marL="285750" indent="-285750">
              <a:buFont typeface="Arial" panose="020B0604020202020204" pitchFamily="34" charset="0"/>
              <a:buChar char="•"/>
            </a:pPr>
            <a:endParaRPr lang="en-GB" sz="1400" dirty="0"/>
          </a:p>
          <a:p>
            <a:pPr marL="285750" indent="-285750">
              <a:buFont typeface="Arial" panose="020B0604020202020204" pitchFamily="34" charset="0"/>
              <a:buChar char="•"/>
            </a:pPr>
            <a:r>
              <a:rPr lang="en-GB" sz="1400" dirty="0"/>
              <a:t>Teamwork also leads to better coordination and comprehensive care from various providers. (NHS England, 2023).</a:t>
            </a:r>
          </a:p>
          <a:p>
            <a:endParaRPr lang="en-GB" sz="1400" dirty="0"/>
          </a:p>
          <a:p>
            <a:r>
              <a:rPr lang="en-GB" sz="1400" dirty="0"/>
              <a:t>For example, if a nurse detects a patient's condition deteriorating, she notifies the doctor and other team members right once, allowing for speedier treatment and avoiding problems. (WHO, 2010)</a:t>
            </a:r>
          </a:p>
        </p:txBody>
      </p:sp>
      <p:pic>
        <p:nvPicPr>
          <p:cNvPr id="9" name="Picture 8" descr="A group of people wearing face masks giving each other a high five&#10;&#10;AI-generated content may be incorrect.">
            <a:extLst>
              <a:ext uri="{FF2B5EF4-FFF2-40B4-BE49-F238E27FC236}">
                <a16:creationId xmlns:a16="http://schemas.microsoft.com/office/drawing/2014/main" id="{CDE86928-DF5E-66DA-479D-7F157474540E}"/>
              </a:ext>
            </a:extLst>
          </p:cNvPr>
          <p:cNvPicPr>
            <a:picLocks noChangeAspect="1"/>
          </p:cNvPicPr>
          <p:nvPr/>
        </p:nvPicPr>
        <p:blipFill>
          <a:blip r:embed="rId3"/>
          <a:stretch>
            <a:fillRect/>
          </a:stretch>
        </p:blipFill>
        <p:spPr>
          <a:xfrm>
            <a:off x="7939090" y="2860166"/>
            <a:ext cx="4222697" cy="2873829"/>
          </a:xfrm>
          <a:prstGeom prst="rect">
            <a:avLst/>
          </a:prstGeom>
        </p:spPr>
      </p:pic>
      <p:sp>
        <p:nvSpPr>
          <p:cNvPr id="11" name="TextBox 10">
            <a:extLst>
              <a:ext uri="{FF2B5EF4-FFF2-40B4-BE49-F238E27FC236}">
                <a16:creationId xmlns:a16="http://schemas.microsoft.com/office/drawing/2014/main" id="{D687B441-01F9-EDEE-46F4-66784C9B4DC2}"/>
              </a:ext>
            </a:extLst>
          </p:cNvPr>
          <p:cNvSpPr txBox="1"/>
          <p:nvPr/>
        </p:nvSpPr>
        <p:spPr>
          <a:xfrm>
            <a:off x="2756263" y="3487226"/>
            <a:ext cx="6096000" cy="2246769"/>
          </a:xfrm>
          <a:prstGeom prst="rect">
            <a:avLst/>
          </a:prstGeom>
          <a:noFill/>
        </p:spPr>
        <p:txBody>
          <a:bodyPr wrap="square">
            <a:spAutoFit/>
          </a:bodyPr>
          <a:lstStyle/>
          <a:p>
            <a:r>
              <a:rPr lang="en-GB" sz="2400" i="1" dirty="0"/>
              <a:t>Staff and Colleagues</a:t>
            </a:r>
          </a:p>
          <a:p>
            <a:endParaRPr lang="en-GB" dirty="0"/>
          </a:p>
          <a:p>
            <a:pPr marL="285750" indent="-285750">
              <a:buFont typeface="Arial" panose="020B0604020202020204" pitchFamily="34" charset="0"/>
              <a:buChar char="•"/>
            </a:pPr>
            <a:r>
              <a:rPr lang="en-GB" sz="1400" dirty="0"/>
              <a:t>Improves communication and avoids misconceptions among professionals. (WHO, 2010)</a:t>
            </a:r>
          </a:p>
          <a:p>
            <a:pPr marL="285750" indent="-285750">
              <a:buFont typeface="Arial" panose="020B0604020202020204" pitchFamily="34" charset="0"/>
              <a:buChar char="•"/>
            </a:pPr>
            <a:endParaRPr lang="en-GB" sz="1400" dirty="0"/>
          </a:p>
          <a:p>
            <a:pPr marL="285750" indent="-285750">
              <a:buFont typeface="Arial" panose="020B0604020202020204" pitchFamily="34" charset="0"/>
              <a:buChar char="•"/>
            </a:pPr>
            <a:r>
              <a:rPr lang="en-GB" sz="1400" dirty="0"/>
              <a:t>Allows employees to share tasks and support one another.</a:t>
            </a:r>
          </a:p>
          <a:p>
            <a:pPr marL="285750" indent="-285750">
              <a:buFont typeface="Arial" panose="020B0604020202020204" pitchFamily="34" charset="0"/>
              <a:buChar char="•"/>
            </a:pPr>
            <a:endParaRPr lang="en-GB" sz="1400" dirty="0"/>
          </a:p>
          <a:p>
            <a:pPr marL="285750" indent="-285750">
              <a:buFont typeface="Arial" panose="020B0604020202020204" pitchFamily="34" charset="0"/>
              <a:buChar char="•"/>
            </a:pPr>
            <a:r>
              <a:rPr lang="en-GB" sz="1400" dirty="0"/>
              <a:t>Encourages learning from coworkers with varying talents and experiences. (NHS England, 2023).</a:t>
            </a:r>
          </a:p>
        </p:txBody>
      </p:sp>
    </p:spTree>
    <p:extLst>
      <p:ext uri="{BB962C8B-B14F-4D97-AF65-F5344CB8AC3E}">
        <p14:creationId xmlns:p14="http://schemas.microsoft.com/office/powerpoint/2010/main" val="3011661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DCCCA957-C466-3951-7A37-C212D1A7C192}"/>
              </a:ext>
            </a:extLst>
          </p:cNvPr>
          <p:cNvSpPr>
            <a:spLocks noGrp="1"/>
          </p:cNvSpPr>
          <p:nvPr>
            <p:ph type="title"/>
          </p:nvPr>
        </p:nvSpPr>
        <p:spPr>
          <a:xfrm>
            <a:off x="609600" y="274638"/>
            <a:ext cx="10972800" cy="1143000"/>
          </a:xfrm>
        </p:spPr>
        <p:txBody>
          <a:bodyPr vert="horz" wrap="square" lIns="91440" tIns="45720" rIns="91440" bIns="45720" numCol="1" anchor="ctr" anchorCtr="0" compatLnSpc="1">
            <a:prstTxWarp prst="textNoShape">
              <a:avLst/>
            </a:prstTxWarp>
            <a:normAutofit/>
          </a:bodyPr>
          <a:lstStyle/>
          <a:p>
            <a:r>
              <a:rPr lang="en-US" dirty="0"/>
              <a:t>Tuckman’s Team Development Model</a:t>
            </a:r>
          </a:p>
        </p:txBody>
      </p:sp>
      <p:sp>
        <p:nvSpPr>
          <p:cNvPr id="5" name="TextBox 4">
            <a:extLst>
              <a:ext uri="{FF2B5EF4-FFF2-40B4-BE49-F238E27FC236}">
                <a16:creationId xmlns:a16="http://schemas.microsoft.com/office/drawing/2014/main" id="{8CDC3374-25CC-A86E-4F50-7F4DA6806FC8}"/>
              </a:ext>
            </a:extLst>
          </p:cNvPr>
          <p:cNvSpPr txBox="1"/>
          <p:nvPr/>
        </p:nvSpPr>
        <p:spPr bwMode="auto">
          <a:xfrm>
            <a:off x="609600" y="1600201"/>
            <a:ext cx="5384800" cy="3989040"/>
          </a:xfrm>
          <a:prstGeom prst="rect">
            <a:avLst/>
          </a:prstGeom>
          <a:noFill/>
          <a:ln>
            <a:noFill/>
          </a:ln>
        </p:spPr>
        <p:txBody>
          <a:bodyPr vert="horz" wrap="square" lIns="91440" tIns="45720" rIns="91440" bIns="45720" numCol="1" anchor="t" anchorCtr="0" compatLnSpc="1">
            <a:prstTxWarp prst="textNoShape">
              <a:avLst/>
            </a:prstTxWarp>
            <a:normAutofit/>
          </a:bodyPr>
          <a:lstStyle/>
          <a:p>
            <a:pPr eaLnBrk="0" fontAlgn="base" hangingPunct="0">
              <a:lnSpc>
                <a:spcPct val="90000"/>
              </a:lnSpc>
              <a:spcBef>
                <a:spcPct val="20000"/>
              </a:spcBef>
              <a:spcAft>
                <a:spcPct val="0"/>
              </a:spcAft>
            </a:pPr>
            <a:endParaRPr lang="en-US" sz="1500" b="1" dirty="0"/>
          </a:p>
          <a:p>
            <a:pPr marL="342900" indent="-342900" eaLnBrk="0" fontAlgn="base" hangingPunct="0">
              <a:lnSpc>
                <a:spcPct val="90000"/>
              </a:lnSpc>
              <a:spcBef>
                <a:spcPct val="20000"/>
              </a:spcBef>
              <a:spcAft>
                <a:spcPct val="0"/>
              </a:spcAft>
              <a:buFont typeface="Arial" panose="020B0604020202020204" pitchFamily="34" charset="0"/>
              <a:buChar char="•"/>
            </a:pPr>
            <a:endParaRPr lang="en-US" sz="1500" b="1" dirty="0"/>
          </a:p>
          <a:p>
            <a:pPr marL="342900" indent="-342900" eaLnBrk="0" fontAlgn="base" hangingPunct="0">
              <a:lnSpc>
                <a:spcPct val="90000"/>
              </a:lnSpc>
              <a:spcBef>
                <a:spcPct val="20000"/>
              </a:spcBef>
              <a:spcAft>
                <a:spcPct val="0"/>
              </a:spcAft>
              <a:buFont typeface="Arial" panose="020B0604020202020204" pitchFamily="34" charset="0"/>
              <a:buChar char="•"/>
            </a:pPr>
            <a:r>
              <a:rPr lang="en-US" sz="1500" b="1" dirty="0"/>
              <a:t>The model used is the Tuckman's Team Development Model and it describes how teams evolve and become more effective as members learn to collaborate over time. According to the paradigm, when a group of people first meets, they do not work as a powerful team right away. Instead, kids go through a series of stages to create relationships, roles, trust, and communication skills.</a:t>
            </a:r>
          </a:p>
          <a:p>
            <a:pPr marL="342900" indent="-342900" eaLnBrk="0" fontAlgn="base" hangingPunct="0">
              <a:lnSpc>
                <a:spcPct val="90000"/>
              </a:lnSpc>
              <a:spcBef>
                <a:spcPct val="20000"/>
              </a:spcBef>
              <a:spcAft>
                <a:spcPct val="0"/>
              </a:spcAft>
              <a:buFont typeface="Arial" panose="020B0604020202020204" pitchFamily="34" charset="0"/>
              <a:buChar char="•"/>
            </a:pPr>
            <a:endParaRPr lang="en-US" sz="1500" b="1" dirty="0"/>
          </a:p>
          <a:p>
            <a:pPr marL="342900" indent="-342900" eaLnBrk="0" fontAlgn="base" hangingPunct="0">
              <a:lnSpc>
                <a:spcPct val="90000"/>
              </a:lnSpc>
              <a:spcBef>
                <a:spcPct val="20000"/>
              </a:spcBef>
              <a:spcAft>
                <a:spcPct val="0"/>
              </a:spcAft>
              <a:buFont typeface="Arial" panose="020B0604020202020204" pitchFamily="34" charset="0"/>
              <a:buChar char="•"/>
            </a:pPr>
            <a:r>
              <a:rPr lang="en-US" sz="1500" b="1" dirty="0"/>
              <a:t>This model explains how collaboration develops when individuals learn to cooperate, manage disagreements, and work toward a common objective. It is widely </a:t>
            </a:r>
            <a:r>
              <a:rPr lang="en-US" sz="1500" b="1" dirty="0" err="1"/>
              <a:t>utilised</a:t>
            </a:r>
            <a:r>
              <a:rPr lang="en-US" sz="1500" b="1" dirty="0"/>
              <a:t> in the workplace, including health and social care settings, to better understand how teams can collaborate and be more productive.</a:t>
            </a:r>
          </a:p>
        </p:txBody>
      </p:sp>
      <p:pic>
        <p:nvPicPr>
          <p:cNvPr id="7" name="Picture 6" descr="A diagram of a group of people&#10;&#10;AI-generated content may be incorrect.">
            <a:extLst>
              <a:ext uri="{FF2B5EF4-FFF2-40B4-BE49-F238E27FC236}">
                <a16:creationId xmlns:a16="http://schemas.microsoft.com/office/drawing/2014/main" id="{86F7430D-098C-0EC2-E474-3BC6ABA0258E}"/>
              </a:ext>
            </a:extLst>
          </p:cNvPr>
          <p:cNvPicPr>
            <a:picLocks noChangeAspect="1"/>
          </p:cNvPicPr>
          <p:nvPr/>
        </p:nvPicPr>
        <p:blipFill>
          <a:blip r:embed="rId2"/>
          <a:stretch>
            <a:fillRect/>
          </a:stretch>
        </p:blipFill>
        <p:spPr>
          <a:xfrm>
            <a:off x="6756823" y="1600201"/>
            <a:ext cx="4266353" cy="3989040"/>
          </a:xfrm>
          <a:prstGeom prst="rect">
            <a:avLst/>
          </a:prstGeom>
          <a:noFill/>
        </p:spPr>
      </p:pic>
      <p:sp>
        <p:nvSpPr>
          <p:cNvPr id="2" name="Date Placeholder 1">
            <a:extLst>
              <a:ext uri="{FF2B5EF4-FFF2-40B4-BE49-F238E27FC236}">
                <a16:creationId xmlns:a16="http://schemas.microsoft.com/office/drawing/2014/main" id="{88A3803B-0C10-4990-4C7D-629B3D118F61}"/>
              </a:ext>
            </a:extLst>
          </p:cNvPr>
          <p:cNvSpPr>
            <a:spLocks noGrp="1"/>
          </p:cNvSpPr>
          <p:nvPr>
            <p:ph type="dt" sz="half" idx="10"/>
          </p:nvPr>
        </p:nvSpPr>
        <p:spPr>
          <a:xfrm>
            <a:off x="334433" y="6524626"/>
            <a:ext cx="1295400" cy="219075"/>
          </a:xfrm>
        </p:spPr>
        <p:txBody>
          <a:bodyPr vert="horz" lIns="91440" tIns="45720" rIns="91440" bIns="45720" rtlCol="0" anchor="ctr">
            <a:normAutofit/>
          </a:bodyPr>
          <a:lstStyle/>
          <a:p>
            <a:pPr>
              <a:lnSpc>
                <a:spcPct val="90000"/>
              </a:lnSpc>
              <a:spcAft>
                <a:spcPts val="600"/>
              </a:spcAft>
              <a:defRPr/>
            </a:pPr>
            <a:fld id="{5E23D760-A5D6-4408-9293-3816AB405458}" type="datetime1">
              <a:rPr lang="en-GB" altLang="en-US" sz="900" kern="1200">
                <a:latin typeface="+mn-lt"/>
                <a:ea typeface="+mn-ea"/>
                <a:cs typeface="+mn-cs"/>
              </a:rPr>
              <a:pPr>
                <a:lnSpc>
                  <a:spcPct val="90000"/>
                </a:lnSpc>
                <a:spcAft>
                  <a:spcPts val="600"/>
                </a:spcAft>
                <a:defRPr/>
              </a:pPr>
              <a:t>22/03/2026</a:t>
            </a:fld>
            <a:endParaRPr lang="en-GB" altLang="en-US" sz="900" kern="1200">
              <a:latin typeface="+mn-lt"/>
              <a:ea typeface="+mn-ea"/>
              <a:cs typeface="+mn-cs"/>
            </a:endParaRPr>
          </a:p>
        </p:txBody>
      </p:sp>
      <p:sp>
        <p:nvSpPr>
          <p:cNvPr id="3" name="Slide Number Placeholder 2">
            <a:extLst>
              <a:ext uri="{FF2B5EF4-FFF2-40B4-BE49-F238E27FC236}">
                <a16:creationId xmlns:a16="http://schemas.microsoft.com/office/drawing/2014/main" id="{17E0108D-7CB3-5E96-6BE4-724727691D2F}"/>
              </a:ext>
            </a:extLst>
          </p:cNvPr>
          <p:cNvSpPr>
            <a:spLocks noGrp="1"/>
          </p:cNvSpPr>
          <p:nvPr>
            <p:ph type="sldNum" sz="quarter" idx="11"/>
          </p:nvPr>
        </p:nvSpPr>
        <p:spPr>
          <a:xfrm>
            <a:off x="10608733" y="6381751"/>
            <a:ext cx="973667" cy="339725"/>
          </a:xfrm>
        </p:spPr>
        <p:txBody>
          <a:bodyPr vert="horz" wrap="square" lIns="91440" tIns="45720" rIns="91440" bIns="45720" numCol="1" anchor="ctr" anchorCtr="0" compatLnSpc="1">
            <a:prstTxWarp prst="textNoShape">
              <a:avLst/>
            </a:prstTxWarp>
            <a:normAutofit/>
          </a:bodyPr>
          <a:lstStyle/>
          <a:p>
            <a:pPr>
              <a:spcAft>
                <a:spcPts val="600"/>
              </a:spcAft>
              <a:defRPr/>
            </a:pPr>
            <a:fld id="{1627DB7A-9E6D-4CCE-BDBB-D06183803CCF}" type="slidenum">
              <a:rPr lang="en-GB" altLang="en-US" kern="1200">
                <a:latin typeface="Myriad Pro"/>
                <a:ea typeface="+mn-ea"/>
                <a:cs typeface="+mn-cs"/>
              </a:rPr>
              <a:pPr>
                <a:spcAft>
                  <a:spcPts val="600"/>
                </a:spcAft>
                <a:defRPr/>
              </a:pPr>
              <a:t>8</a:t>
            </a:fld>
            <a:endParaRPr lang="en-GB" altLang="en-US" kern="1200">
              <a:latin typeface="Myriad Pro"/>
              <a:ea typeface="+mn-ea"/>
              <a:cs typeface="+mn-cs"/>
            </a:endParaRPr>
          </a:p>
        </p:txBody>
      </p:sp>
    </p:spTree>
    <p:extLst>
      <p:ext uri="{BB962C8B-B14F-4D97-AF65-F5344CB8AC3E}">
        <p14:creationId xmlns:p14="http://schemas.microsoft.com/office/powerpoint/2010/main" val="1349494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C17C758-A6C3-07AA-152A-6EC20EF7E44A}"/>
              </a:ext>
            </a:extLst>
          </p:cNvPr>
          <p:cNvSpPr>
            <a:spLocks noGrp="1"/>
          </p:cNvSpPr>
          <p:nvPr>
            <p:ph type="dt" sz="half" idx="10"/>
          </p:nvPr>
        </p:nvSpPr>
        <p:spPr/>
        <p:txBody>
          <a:bodyPr/>
          <a:lstStyle/>
          <a:p>
            <a:pPr>
              <a:defRPr/>
            </a:pPr>
            <a:fld id="{5E23D760-A5D6-4408-9293-3816AB405458}" type="datetime1">
              <a:rPr lang="en-GB" altLang="en-US" smtClean="0"/>
              <a:pPr>
                <a:defRPr/>
              </a:pPr>
              <a:t>22/03/2026</a:t>
            </a:fld>
            <a:endParaRPr lang="en-GB" altLang="en-US"/>
          </a:p>
        </p:txBody>
      </p:sp>
      <p:sp>
        <p:nvSpPr>
          <p:cNvPr id="3" name="Slide Number Placeholder 2">
            <a:extLst>
              <a:ext uri="{FF2B5EF4-FFF2-40B4-BE49-F238E27FC236}">
                <a16:creationId xmlns:a16="http://schemas.microsoft.com/office/drawing/2014/main" id="{4A9BF457-3170-FD88-96C1-E2B72516B781}"/>
              </a:ext>
            </a:extLst>
          </p:cNvPr>
          <p:cNvSpPr>
            <a:spLocks noGrp="1"/>
          </p:cNvSpPr>
          <p:nvPr>
            <p:ph type="sldNum" sz="quarter" idx="11"/>
          </p:nvPr>
        </p:nvSpPr>
        <p:spPr/>
        <p:txBody>
          <a:bodyPr/>
          <a:lstStyle/>
          <a:p>
            <a:pPr>
              <a:defRPr/>
            </a:pPr>
            <a:fld id="{1627DB7A-9E6D-4CCE-BDBB-D06183803CCF}" type="slidenum">
              <a:rPr lang="en-GB" altLang="en-US" smtClean="0"/>
              <a:pPr>
                <a:defRPr/>
              </a:pPr>
              <a:t>9</a:t>
            </a:fld>
            <a:endParaRPr lang="en-GB" altLang="en-US"/>
          </a:p>
        </p:txBody>
      </p:sp>
      <p:pic>
        <p:nvPicPr>
          <p:cNvPr id="5" name="Picture 4" descr="A poster with text and images&#10;&#10;AI-generated content may be incorrect.">
            <a:extLst>
              <a:ext uri="{FF2B5EF4-FFF2-40B4-BE49-F238E27FC236}">
                <a16:creationId xmlns:a16="http://schemas.microsoft.com/office/drawing/2014/main" id="{E3F4005A-F3A8-E085-49C0-14CE431DC5EC}"/>
              </a:ext>
            </a:extLst>
          </p:cNvPr>
          <p:cNvPicPr>
            <a:picLocks noChangeAspect="1"/>
          </p:cNvPicPr>
          <p:nvPr/>
        </p:nvPicPr>
        <p:blipFill>
          <a:blip r:embed="rId2"/>
          <a:stretch>
            <a:fillRect/>
          </a:stretch>
        </p:blipFill>
        <p:spPr>
          <a:xfrm>
            <a:off x="0" y="-114299"/>
            <a:ext cx="5063865" cy="5335843"/>
          </a:xfrm>
          <a:prstGeom prst="rect">
            <a:avLst/>
          </a:prstGeom>
        </p:spPr>
      </p:pic>
      <p:sp>
        <p:nvSpPr>
          <p:cNvPr id="6" name="TextBox 5">
            <a:extLst>
              <a:ext uri="{FF2B5EF4-FFF2-40B4-BE49-F238E27FC236}">
                <a16:creationId xmlns:a16="http://schemas.microsoft.com/office/drawing/2014/main" id="{3CE9859C-8345-EB43-1A15-3B511628156B}"/>
              </a:ext>
            </a:extLst>
          </p:cNvPr>
          <p:cNvSpPr txBox="1"/>
          <p:nvPr/>
        </p:nvSpPr>
        <p:spPr>
          <a:xfrm>
            <a:off x="0" y="5319087"/>
            <a:ext cx="12192000" cy="369332"/>
          </a:xfrm>
          <a:prstGeom prst="rect">
            <a:avLst/>
          </a:prstGeom>
          <a:noFill/>
        </p:spPr>
        <p:txBody>
          <a:bodyPr wrap="square" rtlCol="0">
            <a:spAutoFit/>
          </a:bodyPr>
          <a:lstStyle/>
          <a:p>
            <a:r>
              <a:rPr lang="en-GB" dirty="0"/>
              <a:t>Source:-Clayton, M. (2020). The Tuckman Model -</a:t>
            </a:r>
            <a:r>
              <a:rPr lang="en-GB" dirty="0">
                <a:hlinkClick r:id="rId3"/>
              </a:rPr>
              <a:t>https://www.youtube.com/watch?v=-nlMJcTAz_g</a:t>
            </a:r>
            <a:r>
              <a:rPr lang="en-GB" dirty="0"/>
              <a:t> </a:t>
            </a:r>
          </a:p>
        </p:txBody>
      </p:sp>
      <p:sp>
        <p:nvSpPr>
          <p:cNvPr id="8" name="TextBox 7">
            <a:extLst>
              <a:ext uri="{FF2B5EF4-FFF2-40B4-BE49-F238E27FC236}">
                <a16:creationId xmlns:a16="http://schemas.microsoft.com/office/drawing/2014/main" id="{AB0C1F24-DB66-86AC-3E78-3427AC61E1AA}"/>
              </a:ext>
            </a:extLst>
          </p:cNvPr>
          <p:cNvSpPr txBox="1"/>
          <p:nvPr/>
        </p:nvSpPr>
        <p:spPr>
          <a:xfrm>
            <a:off x="5506941" y="502584"/>
            <a:ext cx="6550379" cy="4801314"/>
          </a:xfrm>
          <a:prstGeom prst="rect">
            <a:avLst/>
          </a:prstGeom>
          <a:noFill/>
        </p:spPr>
        <p:txBody>
          <a:bodyPr wrap="square">
            <a:spAutoFit/>
          </a:bodyPr>
          <a:lstStyle/>
          <a:p>
            <a:r>
              <a:rPr lang="en-GB" b="1" i="1" dirty="0"/>
              <a:t>Key stages</a:t>
            </a:r>
          </a:p>
          <a:p>
            <a:endParaRPr lang="en-GB" dirty="0"/>
          </a:p>
          <a:p>
            <a:r>
              <a:rPr lang="en-GB" b="1" i="1" dirty="0"/>
              <a:t>Forming</a:t>
            </a:r>
            <a:r>
              <a:rPr lang="en-GB" dirty="0"/>
              <a:t> - Team members meet, learn about their roles, and begin to develop relationships.</a:t>
            </a:r>
          </a:p>
          <a:p>
            <a:endParaRPr lang="en-GB" dirty="0"/>
          </a:p>
          <a:p>
            <a:r>
              <a:rPr lang="en-GB" b="1" i="1" dirty="0"/>
              <a:t>Storming</a:t>
            </a:r>
            <a:r>
              <a:rPr lang="en-GB" dirty="0"/>
              <a:t> - Differences in beliefs or working habits can lead to conflict as members adjust.</a:t>
            </a:r>
          </a:p>
          <a:p>
            <a:endParaRPr lang="en-GB" dirty="0"/>
          </a:p>
          <a:p>
            <a:r>
              <a:rPr lang="en-GB" b="1" i="1" dirty="0"/>
              <a:t>Norming</a:t>
            </a:r>
            <a:r>
              <a:rPr lang="en-GB" dirty="0"/>
              <a:t> - The team begins to cooperate, set rules, and collaborate more effectively.</a:t>
            </a:r>
          </a:p>
          <a:p>
            <a:endParaRPr lang="en-GB" dirty="0"/>
          </a:p>
          <a:p>
            <a:r>
              <a:rPr lang="en-GB" b="1" i="1" dirty="0"/>
              <a:t>Performing</a:t>
            </a:r>
            <a:r>
              <a:rPr lang="en-GB" dirty="0"/>
              <a:t> - The team works well together, communicates clearly, and is focused on reaching its objectives.</a:t>
            </a:r>
          </a:p>
          <a:p>
            <a:endParaRPr lang="en-GB" b="1" i="1" dirty="0"/>
          </a:p>
          <a:p>
            <a:r>
              <a:rPr lang="en-GB" b="1" i="1" dirty="0"/>
              <a:t>Adjourning </a:t>
            </a:r>
            <a:r>
              <a:rPr lang="en-GB" dirty="0"/>
              <a:t>- The crew finishes its work and disbands.</a:t>
            </a:r>
          </a:p>
          <a:p>
            <a:endParaRPr lang="en-GB" dirty="0"/>
          </a:p>
          <a:p>
            <a:r>
              <a:rPr lang="en-GB" dirty="0"/>
              <a:t>                                                                        (Clayton M, 2020)</a:t>
            </a:r>
          </a:p>
        </p:txBody>
      </p:sp>
    </p:spTree>
    <p:extLst>
      <p:ext uri="{BB962C8B-B14F-4D97-AF65-F5344CB8AC3E}">
        <p14:creationId xmlns:p14="http://schemas.microsoft.com/office/powerpoint/2010/main" val="14069449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silhouette of a person climbing a word&#10;&#10;AI-generated content may be incorrect.">
            <a:extLst>
              <a:ext uri="{FF2B5EF4-FFF2-40B4-BE49-F238E27FC236}">
                <a16:creationId xmlns:a16="http://schemas.microsoft.com/office/drawing/2014/main" id="{1C8B2366-705C-FA46-D416-3FE19581B198}"/>
              </a:ext>
            </a:extLst>
          </p:cNvPr>
          <p:cNvPicPr>
            <a:picLocks noChangeAspect="1"/>
          </p:cNvPicPr>
          <p:nvPr/>
        </p:nvPicPr>
        <p:blipFill>
          <a:blip r:embed="rId2"/>
          <a:srcRect l="7949" r="7055" b="-1"/>
          <a:stretch>
            <a:fillRect/>
          </a:stretch>
        </p:blipFill>
        <p:spPr>
          <a:xfrm>
            <a:off x="4766733" y="273050"/>
            <a:ext cx="6815667" cy="5172173"/>
          </a:xfrm>
          <a:prstGeom prst="rect">
            <a:avLst/>
          </a:prstGeom>
          <a:noFill/>
        </p:spPr>
      </p:pic>
      <p:sp>
        <p:nvSpPr>
          <p:cNvPr id="5" name="TextBox 4">
            <a:extLst>
              <a:ext uri="{FF2B5EF4-FFF2-40B4-BE49-F238E27FC236}">
                <a16:creationId xmlns:a16="http://schemas.microsoft.com/office/drawing/2014/main" id="{CBC9CAA7-DBFD-A3EB-A30E-06D0486F6FFC}"/>
              </a:ext>
            </a:extLst>
          </p:cNvPr>
          <p:cNvSpPr txBox="1"/>
          <p:nvPr/>
        </p:nvSpPr>
        <p:spPr bwMode="auto">
          <a:xfrm>
            <a:off x="195397" y="1747957"/>
            <a:ext cx="4011084" cy="4029891"/>
          </a:xfrm>
          <a:prstGeom prst="rect">
            <a:avLst/>
          </a:prstGeom>
          <a:noFill/>
          <a:ln>
            <a:noFill/>
          </a:ln>
        </p:spPr>
        <p:txBody>
          <a:bodyPr vert="horz" wrap="square" lIns="91440" tIns="45720" rIns="91440" bIns="45720" numCol="1" anchor="t" anchorCtr="0" compatLnSpc="1">
            <a:prstTxWarp prst="textNoShape">
              <a:avLst/>
            </a:prstTxWarp>
            <a:normAutofit/>
          </a:bodyPr>
          <a:lstStyle/>
          <a:p>
            <a:pPr eaLnBrk="0" fontAlgn="base" hangingPunct="0">
              <a:spcBef>
                <a:spcPct val="20000"/>
              </a:spcBef>
              <a:spcAft>
                <a:spcPct val="0"/>
              </a:spcAft>
            </a:pPr>
            <a:r>
              <a:rPr lang="en-US" sz="1400" b="1" kern="1200" dirty="0">
                <a:latin typeface="+mn-lt"/>
                <a:ea typeface="+mn-ea"/>
                <a:cs typeface="+mn-cs"/>
              </a:rPr>
              <a:t>Tuckman's team development model teaches professionals how teams grow and enhance their ability to collaborate. The concept demonstrates that teams progress through various stages before becoming fully effective. Understanding these stages enables professionals to handle conflict, increase communication, and foster team trust.</a:t>
            </a:r>
          </a:p>
          <a:p>
            <a:pPr eaLnBrk="0" fontAlgn="base" hangingPunct="0">
              <a:spcBef>
                <a:spcPct val="20000"/>
              </a:spcBef>
              <a:spcAft>
                <a:spcPct val="0"/>
              </a:spcAft>
            </a:pPr>
            <a:endParaRPr lang="en-US" sz="1400" b="1" kern="1200" dirty="0">
              <a:latin typeface="+mn-lt"/>
              <a:ea typeface="+mn-ea"/>
              <a:cs typeface="+mn-cs"/>
            </a:endParaRPr>
          </a:p>
          <a:p>
            <a:pPr eaLnBrk="0" fontAlgn="base" hangingPunct="0">
              <a:spcBef>
                <a:spcPct val="20000"/>
              </a:spcBef>
              <a:spcAft>
                <a:spcPct val="0"/>
              </a:spcAft>
            </a:pPr>
            <a:r>
              <a:rPr lang="en-US" sz="1400" b="1" kern="1200" dirty="0">
                <a:latin typeface="+mn-lt"/>
                <a:ea typeface="+mn-ea"/>
                <a:cs typeface="+mn-cs"/>
              </a:rPr>
              <a:t>In health and social care settings, this helps professionals </a:t>
            </a:r>
            <a:r>
              <a:rPr lang="en-US" sz="1400" b="1" kern="1200" dirty="0" err="1">
                <a:latin typeface="+mn-lt"/>
                <a:ea typeface="+mn-ea"/>
                <a:cs typeface="+mn-cs"/>
              </a:rPr>
              <a:t>realise</a:t>
            </a:r>
            <a:r>
              <a:rPr lang="en-US" sz="1400" b="1" kern="1200" dirty="0">
                <a:latin typeface="+mn-lt"/>
                <a:ea typeface="+mn-ea"/>
                <a:cs typeface="+mn-cs"/>
              </a:rPr>
              <a:t> that conflicts or unclear duties are common when teams first establish. Understanding the model encourages professionals to assist one another, clarify duties, and collaborate so that the team may operate efficiently and offer safe, coordinated care to service consumers.</a:t>
            </a:r>
          </a:p>
        </p:txBody>
      </p:sp>
      <p:sp>
        <p:nvSpPr>
          <p:cNvPr id="2" name="Date Placeholder 1">
            <a:extLst>
              <a:ext uri="{FF2B5EF4-FFF2-40B4-BE49-F238E27FC236}">
                <a16:creationId xmlns:a16="http://schemas.microsoft.com/office/drawing/2014/main" id="{44380479-7BE6-F2CD-A639-F48F24CD641F}"/>
              </a:ext>
            </a:extLst>
          </p:cNvPr>
          <p:cNvSpPr>
            <a:spLocks noGrp="1"/>
          </p:cNvSpPr>
          <p:nvPr>
            <p:ph type="dt" sz="half" idx="10"/>
          </p:nvPr>
        </p:nvSpPr>
        <p:spPr>
          <a:xfrm>
            <a:off x="334433" y="6524626"/>
            <a:ext cx="1295400" cy="219075"/>
          </a:xfrm>
        </p:spPr>
        <p:txBody>
          <a:bodyPr vert="horz" lIns="91440" tIns="45720" rIns="91440" bIns="45720" rtlCol="0" anchor="ctr">
            <a:normAutofit/>
          </a:bodyPr>
          <a:lstStyle/>
          <a:p>
            <a:pPr>
              <a:lnSpc>
                <a:spcPct val="90000"/>
              </a:lnSpc>
              <a:spcAft>
                <a:spcPts val="600"/>
              </a:spcAft>
              <a:defRPr/>
            </a:pPr>
            <a:fld id="{5E23D760-A5D6-4408-9293-3816AB405458}" type="datetime1">
              <a:rPr lang="en-GB" altLang="en-US" sz="900" kern="1200">
                <a:latin typeface="+mn-lt"/>
                <a:ea typeface="+mn-ea"/>
                <a:cs typeface="+mn-cs"/>
              </a:rPr>
              <a:pPr>
                <a:lnSpc>
                  <a:spcPct val="90000"/>
                </a:lnSpc>
                <a:spcAft>
                  <a:spcPts val="600"/>
                </a:spcAft>
                <a:defRPr/>
              </a:pPr>
              <a:t>22/03/2026</a:t>
            </a:fld>
            <a:endParaRPr lang="en-GB" altLang="en-US" sz="900" kern="1200">
              <a:latin typeface="+mn-lt"/>
              <a:ea typeface="+mn-ea"/>
              <a:cs typeface="+mn-cs"/>
            </a:endParaRPr>
          </a:p>
        </p:txBody>
      </p:sp>
      <p:sp>
        <p:nvSpPr>
          <p:cNvPr id="3" name="Slide Number Placeholder 2">
            <a:extLst>
              <a:ext uri="{FF2B5EF4-FFF2-40B4-BE49-F238E27FC236}">
                <a16:creationId xmlns:a16="http://schemas.microsoft.com/office/drawing/2014/main" id="{C6CE8E3C-3AFA-EA06-90EC-253D57D0ADC8}"/>
              </a:ext>
            </a:extLst>
          </p:cNvPr>
          <p:cNvSpPr>
            <a:spLocks noGrp="1"/>
          </p:cNvSpPr>
          <p:nvPr>
            <p:ph type="sldNum" sz="quarter" idx="11"/>
          </p:nvPr>
        </p:nvSpPr>
        <p:spPr>
          <a:xfrm>
            <a:off x="10608733" y="6381751"/>
            <a:ext cx="973667" cy="339725"/>
          </a:xfrm>
        </p:spPr>
        <p:txBody>
          <a:bodyPr vert="horz" wrap="square" lIns="91440" tIns="45720" rIns="91440" bIns="45720" numCol="1" anchor="ctr" anchorCtr="0" compatLnSpc="1">
            <a:prstTxWarp prst="textNoShape">
              <a:avLst/>
            </a:prstTxWarp>
            <a:normAutofit/>
          </a:bodyPr>
          <a:lstStyle/>
          <a:p>
            <a:pPr>
              <a:spcAft>
                <a:spcPts val="600"/>
              </a:spcAft>
              <a:defRPr/>
            </a:pPr>
            <a:fld id="{1627DB7A-9E6D-4CCE-BDBB-D06183803CCF}" type="slidenum">
              <a:rPr lang="en-GB" altLang="en-US" kern="1200">
                <a:latin typeface="Myriad Pro"/>
                <a:ea typeface="+mn-ea"/>
                <a:cs typeface="+mn-cs"/>
              </a:rPr>
              <a:pPr>
                <a:spcAft>
                  <a:spcPts val="600"/>
                </a:spcAft>
                <a:defRPr/>
              </a:pPr>
              <a:t>10</a:t>
            </a:fld>
            <a:endParaRPr lang="en-GB" altLang="en-US" kern="1200">
              <a:latin typeface="Myriad Pro"/>
              <a:ea typeface="+mn-ea"/>
              <a:cs typeface="+mn-cs"/>
            </a:endParaRPr>
          </a:p>
        </p:txBody>
      </p:sp>
      <p:sp>
        <p:nvSpPr>
          <p:cNvPr id="8" name="TextBox 7">
            <a:extLst>
              <a:ext uri="{FF2B5EF4-FFF2-40B4-BE49-F238E27FC236}">
                <a16:creationId xmlns:a16="http://schemas.microsoft.com/office/drawing/2014/main" id="{23B62CA4-DF3C-DAF8-1888-D0CC13E40816}"/>
              </a:ext>
            </a:extLst>
          </p:cNvPr>
          <p:cNvSpPr txBox="1"/>
          <p:nvPr/>
        </p:nvSpPr>
        <p:spPr>
          <a:xfrm>
            <a:off x="138223" y="273050"/>
            <a:ext cx="4125433" cy="1015663"/>
          </a:xfrm>
          <a:prstGeom prst="rect">
            <a:avLst/>
          </a:prstGeom>
          <a:noFill/>
        </p:spPr>
        <p:txBody>
          <a:bodyPr wrap="square" rtlCol="0">
            <a:spAutoFit/>
          </a:bodyPr>
          <a:lstStyle/>
          <a:p>
            <a:r>
              <a:rPr lang="en-GB" sz="2000" b="1" i="1" dirty="0"/>
              <a:t>How does this model help professionals understand or use teamwork as a skill in practice?</a:t>
            </a:r>
          </a:p>
        </p:txBody>
      </p:sp>
    </p:spTree>
    <p:extLst>
      <p:ext uri="{BB962C8B-B14F-4D97-AF65-F5344CB8AC3E}">
        <p14:creationId xmlns:p14="http://schemas.microsoft.com/office/powerpoint/2010/main" val="12085251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D97F5515-8517-E208-DB36-8AEFDC2B66DF}"/>
              </a:ext>
            </a:extLst>
          </p:cNvPr>
          <p:cNvSpPr>
            <a:spLocks noGrp="1"/>
          </p:cNvSpPr>
          <p:nvPr>
            <p:ph type="dt" sz="half" idx="10"/>
          </p:nvPr>
        </p:nvSpPr>
        <p:spPr/>
        <p:txBody>
          <a:bodyPr vert="horz" lIns="91440" tIns="45720" rIns="91440" bIns="45720" rtlCol="0" anchor="ctr">
            <a:normAutofit/>
          </a:bodyPr>
          <a:lstStyle/>
          <a:p>
            <a:pPr>
              <a:lnSpc>
                <a:spcPct val="90000"/>
              </a:lnSpc>
              <a:spcAft>
                <a:spcPts val="600"/>
              </a:spcAft>
              <a:defRPr/>
            </a:pPr>
            <a:fld id="{30226994-B490-4403-8CE4-43D4FD570BBD}" type="datetime1">
              <a:rPr lang="en-GB" altLang="en-US" sz="900" kern="1200">
                <a:latin typeface="+mn-lt"/>
                <a:ea typeface="+mn-ea"/>
                <a:cs typeface="+mn-cs"/>
              </a:rPr>
              <a:pPr>
                <a:lnSpc>
                  <a:spcPct val="90000"/>
                </a:lnSpc>
                <a:spcAft>
                  <a:spcPts val="600"/>
                </a:spcAft>
                <a:defRPr/>
              </a:pPr>
              <a:t>22/03/2026</a:t>
            </a:fld>
            <a:endParaRPr lang="en-GB" altLang="en-US" sz="900" kern="1200">
              <a:latin typeface="+mn-lt"/>
              <a:ea typeface="+mn-ea"/>
              <a:cs typeface="+mn-cs"/>
            </a:endParaRPr>
          </a:p>
        </p:txBody>
      </p:sp>
      <p:sp>
        <p:nvSpPr>
          <p:cNvPr id="5" name="Slide Number Placeholder 4">
            <a:extLst>
              <a:ext uri="{FF2B5EF4-FFF2-40B4-BE49-F238E27FC236}">
                <a16:creationId xmlns:a16="http://schemas.microsoft.com/office/drawing/2014/main" id="{C9CADA5B-A7D2-01F7-374C-D6FC332F0CF5}"/>
              </a:ext>
            </a:extLst>
          </p:cNvPr>
          <p:cNvSpPr>
            <a:spLocks noGrp="1"/>
          </p:cNvSpPr>
          <p:nvPr>
            <p:ph type="sldNum" sz="quarter" idx="11"/>
          </p:nvPr>
        </p:nvSpPr>
        <p:spPr/>
        <p:txBody>
          <a:bodyPr vert="horz" wrap="square" lIns="91440" tIns="45720" rIns="91440" bIns="45720" numCol="1" anchor="ctr" anchorCtr="0" compatLnSpc="1">
            <a:prstTxWarp prst="textNoShape">
              <a:avLst/>
            </a:prstTxWarp>
            <a:normAutofit/>
          </a:bodyPr>
          <a:lstStyle/>
          <a:p>
            <a:pPr>
              <a:spcAft>
                <a:spcPts val="600"/>
              </a:spcAft>
              <a:defRPr/>
            </a:pPr>
            <a:fld id="{9AFB928A-D6AD-4F2A-B2DD-923741E90643}" type="slidenum">
              <a:rPr lang="en-GB" altLang="en-US" kern="1200">
                <a:latin typeface="Myriad Pro"/>
                <a:ea typeface="+mn-ea"/>
                <a:cs typeface="+mn-cs"/>
              </a:rPr>
              <a:pPr>
                <a:spcAft>
                  <a:spcPts val="600"/>
                </a:spcAft>
                <a:defRPr/>
              </a:pPr>
              <a:t>11</a:t>
            </a:fld>
            <a:endParaRPr lang="en-GB" altLang="en-US" kern="1200">
              <a:latin typeface="Myriad Pro"/>
              <a:ea typeface="+mn-ea"/>
              <a:cs typeface="+mn-cs"/>
            </a:endParaRPr>
          </a:p>
        </p:txBody>
      </p:sp>
      <p:sp>
        <p:nvSpPr>
          <p:cNvPr id="2" name="Title 1">
            <a:extLst>
              <a:ext uri="{FF2B5EF4-FFF2-40B4-BE49-F238E27FC236}">
                <a16:creationId xmlns:a16="http://schemas.microsoft.com/office/drawing/2014/main" id="{3D43BBAA-573D-D1C7-809B-B00FA3FFAFD3}"/>
              </a:ext>
            </a:extLst>
          </p:cNvPr>
          <p:cNvSpPr>
            <a:spLocks noGrp="1"/>
          </p:cNvSpPr>
          <p:nvPr>
            <p:ph type="title" idx="4294967295"/>
          </p:nvPr>
        </p:nvSpPr>
        <p:spPr>
          <a:xfrm>
            <a:off x="0" y="274638"/>
            <a:ext cx="10972800" cy="1143000"/>
          </a:xfrm>
        </p:spPr>
        <p:txBody>
          <a:bodyPr vert="horz" wrap="square" lIns="91440" tIns="45720" rIns="91440" bIns="45720" numCol="1" anchor="ctr" anchorCtr="0" compatLnSpc="1">
            <a:prstTxWarp prst="textNoShape">
              <a:avLst/>
            </a:prstTxWarp>
            <a:normAutofit/>
          </a:bodyPr>
          <a:lstStyle/>
          <a:p>
            <a:r>
              <a:rPr lang="en-US" b="1" i="1"/>
              <a:t>Applying teamwork as a skill in practice</a:t>
            </a:r>
            <a:r>
              <a:rPr lang="en-US"/>
              <a:t> </a:t>
            </a:r>
            <a:endParaRPr lang="en-US" dirty="0"/>
          </a:p>
        </p:txBody>
      </p:sp>
      <p:pic>
        <p:nvPicPr>
          <p:cNvPr id="6" name="Content Placeholder 5">
            <a:extLst>
              <a:ext uri="{FF2B5EF4-FFF2-40B4-BE49-F238E27FC236}">
                <a16:creationId xmlns:a16="http://schemas.microsoft.com/office/drawing/2014/main" id="{AA6EF944-B50A-7855-D97C-3BF05DE55BDC}"/>
              </a:ext>
            </a:extLst>
          </p:cNvPr>
          <p:cNvPicPr>
            <a:picLocks noGrp="1" noChangeAspect="1"/>
          </p:cNvPicPr>
          <p:nvPr>
            <p:ph sz="half" idx="4294967295"/>
          </p:nvPr>
        </p:nvPicPr>
        <p:blipFill>
          <a:blip r:embed="rId2"/>
          <a:srcRect t="5198" b="1227"/>
          <a:stretch>
            <a:fillRect/>
          </a:stretch>
        </p:blipFill>
        <p:spPr bwMode="auto">
          <a:xfrm>
            <a:off x="0" y="1809750"/>
            <a:ext cx="5384800" cy="37798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BEA66D55-00FC-B83D-0355-773C0950BE0E}"/>
              </a:ext>
            </a:extLst>
          </p:cNvPr>
          <p:cNvSpPr txBox="1"/>
          <p:nvPr/>
        </p:nvSpPr>
        <p:spPr bwMode="auto">
          <a:xfrm>
            <a:off x="6197600" y="1600201"/>
            <a:ext cx="5384800" cy="3989040"/>
          </a:xfrm>
          <a:prstGeom prst="rect">
            <a:avLst/>
          </a:prstGeom>
          <a:noFill/>
          <a:ln>
            <a:noFill/>
          </a:ln>
        </p:spPr>
        <p:txBody>
          <a:bodyPr vert="horz" wrap="square" lIns="91440" tIns="45720" rIns="91440" bIns="45720" numCol="1" anchor="t" anchorCtr="0" compatLnSpc="1">
            <a:prstTxWarp prst="textNoShape">
              <a:avLst/>
            </a:prstTxWarp>
            <a:normAutofit/>
          </a:bodyPr>
          <a:lstStyle/>
          <a:p>
            <a:pPr marL="342900" indent="-342900" eaLnBrk="0" fontAlgn="base" hangingPunct="0">
              <a:lnSpc>
                <a:spcPct val="90000"/>
              </a:lnSpc>
              <a:spcBef>
                <a:spcPct val="20000"/>
              </a:spcBef>
              <a:spcAft>
                <a:spcPct val="0"/>
              </a:spcAft>
              <a:buFont typeface="Arial" panose="020B0604020202020204" pitchFamily="34" charset="0"/>
              <a:buChar char="•"/>
            </a:pPr>
            <a:r>
              <a:rPr lang="en-US" sz="1300" b="1" i="1" u="none" strike="noStrike" dirty="0">
                <a:effectLst/>
              </a:rPr>
              <a:t>Job Function and Setting</a:t>
            </a:r>
            <a:endParaRPr lang="en-US" sz="1300" b="0" i="0" u="none" strike="noStrike" dirty="0">
              <a:effectLst/>
            </a:endParaRPr>
          </a:p>
          <a:p>
            <a:pPr marL="342900" indent="-342900" eaLnBrk="0" fontAlgn="base" hangingPunct="0">
              <a:lnSpc>
                <a:spcPct val="90000"/>
              </a:lnSpc>
              <a:spcBef>
                <a:spcPct val="20000"/>
              </a:spcBef>
              <a:spcAft>
                <a:spcPct val="0"/>
              </a:spcAft>
              <a:buFont typeface="Arial" panose="020B0604020202020204" pitchFamily="34" charset="0"/>
              <a:buChar char="•"/>
            </a:pPr>
            <a:endParaRPr lang="en-US" sz="1300" dirty="0"/>
          </a:p>
          <a:p>
            <a:pPr marL="342900" indent="-342900" eaLnBrk="0" fontAlgn="base" hangingPunct="0">
              <a:lnSpc>
                <a:spcPct val="90000"/>
              </a:lnSpc>
              <a:spcBef>
                <a:spcPct val="20000"/>
              </a:spcBef>
              <a:spcAft>
                <a:spcPct val="0"/>
              </a:spcAft>
              <a:buFont typeface="Arial" panose="020B0604020202020204" pitchFamily="34" charset="0"/>
              <a:buChar char="•"/>
            </a:pPr>
            <a:r>
              <a:rPr lang="en-US" sz="1300" b="0" i="0" u="none" strike="noStrike" dirty="0">
                <a:effectLst/>
              </a:rPr>
              <a:t> A nurse working in a hospital ward (for example, under the National Health Service)</a:t>
            </a:r>
            <a:br>
              <a:rPr lang="en-US" sz="1300" dirty="0"/>
            </a:br>
            <a:br>
              <a:rPr lang="en-US" sz="1300" dirty="0"/>
            </a:br>
            <a:r>
              <a:rPr lang="en-US" sz="1300" b="1" i="1" u="none" strike="noStrike" dirty="0">
                <a:effectLst/>
              </a:rPr>
              <a:t>Situation</a:t>
            </a:r>
            <a:endParaRPr lang="en-US" sz="1300" b="0" i="0" u="none" strike="noStrike" dirty="0">
              <a:effectLst/>
            </a:endParaRPr>
          </a:p>
          <a:p>
            <a:pPr marL="342900" indent="-342900" eaLnBrk="0" fontAlgn="base" hangingPunct="0">
              <a:lnSpc>
                <a:spcPct val="90000"/>
              </a:lnSpc>
              <a:spcBef>
                <a:spcPct val="20000"/>
              </a:spcBef>
              <a:spcAft>
                <a:spcPct val="0"/>
              </a:spcAft>
              <a:buFont typeface="Arial" panose="020B0604020202020204" pitchFamily="34" charset="0"/>
              <a:buChar char="•"/>
            </a:pPr>
            <a:endParaRPr lang="en-US" sz="1300" dirty="0"/>
          </a:p>
          <a:p>
            <a:pPr marL="342900" indent="-342900" eaLnBrk="0" fontAlgn="base" hangingPunct="0">
              <a:lnSpc>
                <a:spcPct val="90000"/>
              </a:lnSpc>
              <a:spcBef>
                <a:spcPct val="20000"/>
              </a:spcBef>
              <a:spcAft>
                <a:spcPct val="0"/>
              </a:spcAft>
              <a:buFont typeface="Arial" panose="020B0604020202020204" pitchFamily="34" charset="0"/>
              <a:buChar char="•"/>
            </a:pPr>
            <a:r>
              <a:rPr lang="en-US" sz="1300" b="0" i="0" u="none" strike="noStrike" dirty="0">
                <a:effectLst/>
              </a:rPr>
              <a:t>A patient's condition abruptly deteriorates (e.g., low oxygen levels and breathing difficulties).</a:t>
            </a:r>
            <a:br>
              <a:rPr lang="en-US" sz="1300" dirty="0"/>
            </a:br>
            <a:br>
              <a:rPr lang="en-US" sz="1300" dirty="0"/>
            </a:br>
            <a:r>
              <a:rPr lang="en-US" sz="1300" b="1" i="1" u="none" strike="noStrike" dirty="0">
                <a:effectLst/>
              </a:rPr>
              <a:t>How </a:t>
            </a:r>
            <a:r>
              <a:rPr lang="en-US" sz="1300" b="1" i="1" dirty="0"/>
              <a:t>would teamwork be applied</a:t>
            </a:r>
          </a:p>
          <a:p>
            <a:pPr marL="342900" indent="-342900" eaLnBrk="0" fontAlgn="base" hangingPunct="0">
              <a:lnSpc>
                <a:spcPct val="90000"/>
              </a:lnSpc>
              <a:spcBef>
                <a:spcPct val="20000"/>
              </a:spcBef>
              <a:spcAft>
                <a:spcPct val="0"/>
              </a:spcAft>
              <a:buFont typeface="Arial" panose="020B0604020202020204" pitchFamily="34" charset="0"/>
              <a:buChar char="•"/>
            </a:pPr>
            <a:endParaRPr lang="en-US" sz="1300" b="1" i="1" u="none" strike="noStrike" dirty="0">
              <a:effectLst/>
            </a:endParaRPr>
          </a:p>
          <a:p>
            <a:pPr marL="342900" indent="-342900" eaLnBrk="0" fontAlgn="base" hangingPunct="0">
              <a:lnSpc>
                <a:spcPct val="90000"/>
              </a:lnSpc>
              <a:spcBef>
                <a:spcPct val="20000"/>
              </a:spcBef>
              <a:spcAft>
                <a:spcPct val="0"/>
              </a:spcAft>
              <a:buFont typeface="Arial" panose="020B0604020202020204" pitchFamily="34" charset="0"/>
              <a:buChar char="•"/>
            </a:pPr>
            <a:r>
              <a:rPr lang="en-US" sz="1300" b="0" i="0" u="none" strike="noStrike" dirty="0">
                <a:effectLst/>
              </a:rPr>
              <a:t>Speak with medical professionals and healthcare assistants promptly.</a:t>
            </a:r>
          </a:p>
          <a:p>
            <a:pPr marL="342900" indent="-342900" eaLnBrk="0" fontAlgn="base" hangingPunct="0">
              <a:lnSpc>
                <a:spcPct val="90000"/>
              </a:lnSpc>
              <a:spcBef>
                <a:spcPct val="20000"/>
              </a:spcBef>
              <a:spcAft>
                <a:spcPct val="0"/>
              </a:spcAft>
              <a:buFont typeface="Arial" panose="020B0604020202020204" pitchFamily="34" charset="0"/>
              <a:buChar char="•"/>
            </a:pPr>
            <a:endParaRPr lang="en-US" sz="1300" b="0" i="0" u="none" strike="noStrike" dirty="0">
              <a:effectLst/>
            </a:endParaRPr>
          </a:p>
          <a:p>
            <a:pPr marL="342900" indent="-342900" eaLnBrk="0" fontAlgn="base" hangingPunct="0">
              <a:lnSpc>
                <a:spcPct val="90000"/>
              </a:lnSpc>
              <a:spcBef>
                <a:spcPct val="20000"/>
              </a:spcBef>
              <a:spcAft>
                <a:spcPct val="0"/>
              </a:spcAft>
              <a:buFont typeface="Arial" panose="020B0604020202020204" pitchFamily="34" charset="0"/>
              <a:buChar char="•"/>
            </a:pPr>
            <a:r>
              <a:rPr lang="en-US" sz="1300" b="0" i="0" u="none" strike="noStrike" dirty="0">
                <a:effectLst/>
              </a:rPr>
              <a:t>Clearly communicate observations (symptoms, vital signs).</a:t>
            </a:r>
          </a:p>
          <a:p>
            <a:pPr marL="342900" indent="-342900" eaLnBrk="0" fontAlgn="base" hangingPunct="0">
              <a:lnSpc>
                <a:spcPct val="90000"/>
              </a:lnSpc>
              <a:spcBef>
                <a:spcPct val="20000"/>
              </a:spcBef>
              <a:spcAft>
                <a:spcPct val="0"/>
              </a:spcAft>
              <a:buFont typeface="Arial" panose="020B0604020202020204" pitchFamily="34" charset="0"/>
              <a:buChar char="•"/>
            </a:pPr>
            <a:endParaRPr lang="en-US" sz="1300" b="0" i="0" u="none" strike="noStrike" dirty="0">
              <a:effectLst/>
            </a:endParaRPr>
          </a:p>
          <a:p>
            <a:pPr marL="342900" indent="-342900" eaLnBrk="0" fontAlgn="base" hangingPunct="0">
              <a:lnSpc>
                <a:spcPct val="90000"/>
              </a:lnSpc>
              <a:spcBef>
                <a:spcPct val="20000"/>
              </a:spcBef>
              <a:spcAft>
                <a:spcPct val="0"/>
              </a:spcAft>
              <a:buFont typeface="Arial" panose="020B0604020202020204" pitchFamily="34" charset="0"/>
              <a:buChar char="•"/>
            </a:pPr>
            <a:r>
              <a:rPr lang="en-US" sz="1300" b="0" i="0" u="none" strike="noStrike" dirty="0">
                <a:effectLst/>
              </a:rPr>
              <a:t>Cooperate to provide emergency care (such as oxygen and monitoring).</a:t>
            </a:r>
            <a:endParaRPr lang="en-US" sz="1300" dirty="0"/>
          </a:p>
        </p:txBody>
      </p:sp>
    </p:spTree>
    <p:extLst>
      <p:ext uri="{BB962C8B-B14F-4D97-AF65-F5344CB8AC3E}">
        <p14:creationId xmlns:p14="http://schemas.microsoft.com/office/powerpoint/2010/main" val="19032830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CFA1414-D93A-8D13-3646-4C3AC1813A90}"/>
              </a:ext>
            </a:extLst>
          </p:cNvPr>
          <p:cNvSpPr>
            <a:spLocks noGrp="1"/>
          </p:cNvSpPr>
          <p:nvPr>
            <p:ph type="dt" sz="half" idx="10"/>
          </p:nvPr>
        </p:nvSpPr>
        <p:spPr/>
        <p:txBody>
          <a:bodyPr vert="horz" lIns="91440" tIns="45720" rIns="91440" bIns="45720" rtlCol="0" anchor="ctr">
            <a:normAutofit/>
          </a:bodyPr>
          <a:lstStyle/>
          <a:p>
            <a:pPr>
              <a:lnSpc>
                <a:spcPct val="90000"/>
              </a:lnSpc>
              <a:spcAft>
                <a:spcPts val="600"/>
              </a:spcAft>
              <a:defRPr/>
            </a:pPr>
            <a:fld id="{5E23D760-A5D6-4408-9293-3816AB405458}" type="datetime1">
              <a:rPr lang="en-GB" altLang="en-US" sz="900" kern="1200">
                <a:latin typeface="+mn-lt"/>
                <a:ea typeface="+mn-ea"/>
                <a:cs typeface="+mn-cs"/>
              </a:rPr>
              <a:pPr>
                <a:lnSpc>
                  <a:spcPct val="90000"/>
                </a:lnSpc>
                <a:spcAft>
                  <a:spcPts val="600"/>
                </a:spcAft>
                <a:defRPr/>
              </a:pPr>
              <a:t>22/03/2026</a:t>
            </a:fld>
            <a:endParaRPr lang="en-GB" altLang="en-US" sz="900" kern="1200">
              <a:latin typeface="+mn-lt"/>
              <a:ea typeface="+mn-ea"/>
              <a:cs typeface="+mn-cs"/>
            </a:endParaRPr>
          </a:p>
        </p:txBody>
      </p:sp>
      <p:sp>
        <p:nvSpPr>
          <p:cNvPr id="3" name="Slide Number Placeholder 2">
            <a:extLst>
              <a:ext uri="{FF2B5EF4-FFF2-40B4-BE49-F238E27FC236}">
                <a16:creationId xmlns:a16="http://schemas.microsoft.com/office/drawing/2014/main" id="{C6774575-AB3F-E9B5-2AAB-9075394B3788}"/>
              </a:ext>
            </a:extLst>
          </p:cNvPr>
          <p:cNvSpPr>
            <a:spLocks noGrp="1"/>
          </p:cNvSpPr>
          <p:nvPr>
            <p:ph type="sldNum" sz="quarter" idx="11"/>
          </p:nvPr>
        </p:nvSpPr>
        <p:spPr/>
        <p:txBody>
          <a:bodyPr vert="horz" wrap="square" lIns="91440" tIns="45720" rIns="91440" bIns="45720" numCol="1" anchor="ctr" anchorCtr="0" compatLnSpc="1">
            <a:prstTxWarp prst="textNoShape">
              <a:avLst/>
            </a:prstTxWarp>
            <a:normAutofit/>
          </a:bodyPr>
          <a:lstStyle/>
          <a:p>
            <a:pPr>
              <a:spcAft>
                <a:spcPts val="600"/>
              </a:spcAft>
              <a:defRPr/>
            </a:pPr>
            <a:fld id="{1627DB7A-9E6D-4CCE-BDBB-D06183803CCF}" type="slidenum">
              <a:rPr lang="en-GB" altLang="en-US" kern="1200">
                <a:latin typeface="Myriad Pro"/>
                <a:ea typeface="+mn-ea"/>
                <a:cs typeface="+mn-cs"/>
              </a:rPr>
              <a:pPr>
                <a:spcAft>
                  <a:spcPts val="600"/>
                </a:spcAft>
                <a:defRPr/>
              </a:pPr>
              <a:t>12</a:t>
            </a:fld>
            <a:endParaRPr lang="en-GB" altLang="en-US" kern="1200">
              <a:latin typeface="Myriad Pro"/>
              <a:ea typeface="+mn-ea"/>
              <a:cs typeface="+mn-cs"/>
            </a:endParaRPr>
          </a:p>
        </p:txBody>
      </p:sp>
      <p:sp>
        <p:nvSpPr>
          <p:cNvPr id="15" name="Title 1">
            <a:extLst>
              <a:ext uri="{FF2B5EF4-FFF2-40B4-BE49-F238E27FC236}">
                <a16:creationId xmlns:a16="http://schemas.microsoft.com/office/drawing/2014/main" id="{1ACDBA83-A1CE-4D9D-E942-7727A1D554FC}"/>
              </a:ext>
            </a:extLst>
          </p:cNvPr>
          <p:cNvSpPr>
            <a:spLocks noGrp="1"/>
          </p:cNvSpPr>
          <p:nvPr>
            <p:ph type="title" idx="4294967295"/>
          </p:nvPr>
        </p:nvSpPr>
        <p:spPr>
          <a:xfrm>
            <a:off x="0" y="274638"/>
            <a:ext cx="10972800" cy="1143000"/>
          </a:xfrm>
        </p:spPr>
        <p:txBody>
          <a:bodyPr/>
          <a:lstStyle/>
          <a:p>
            <a:r>
              <a:rPr lang="en-US" sz="3600" b="1" i="1" dirty="0"/>
              <a:t>Applying Teamwork as a skill in practice </a:t>
            </a:r>
          </a:p>
        </p:txBody>
      </p:sp>
      <p:pic>
        <p:nvPicPr>
          <p:cNvPr id="6" name="Picture 5">
            <a:extLst>
              <a:ext uri="{FF2B5EF4-FFF2-40B4-BE49-F238E27FC236}">
                <a16:creationId xmlns:a16="http://schemas.microsoft.com/office/drawing/2014/main" id="{8DEE040C-1A47-B688-7C70-F7B6502442CA}"/>
              </a:ext>
            </a:extLst>
          </p:cNvPr>
          <p:cNvPicPr>
            <a:picLocks noChangeAspect="1"/>
          </p:cNvPicPr>
          <p:nvPr/>
        </p:nvPicPr>
        <p:blipFill>
          <a:blip r:embed="rId2"/>
          <a:srcRect l="11386" t="14950" r="8791" b="15210"/>
          <a:stretch>
            <a:fillRect/>
          </a:stretch>
        </p:blipFill>
        <p:spPr>
          <a:xfrm>
            <a:off x="609600" y="1827964"/>
            <a:ext cx="5384800" cy="3533513"/>
          </a:xfrm>
          <a:prstGeom prst="rect">
            <a:avLst/>
          </a:prstGeom>
          <a:noFill/>
        </p:spPr>
      </p:pic>
      <p:sp>
        <p:nvSpPr>
          <p:cNvPr id="5" name="TextBox 4">
            <a:extLst>
              <a:ext uri="{FF2B5EF4-FFF2-40B4-BE49-F238E27FC236}">
                <a16:creationId xmlns:a16="http://schemas.microsoft.com/office/drawing/2014/main" id="{C5010E87-8372-EFB7-3637-1B0EBE11871B}"/>
              </a:ext>
            </a:extLst>
          </p:cNvPr>
          <p:cNvSpPr txBox="1"/>
          <p:nvPr/>
        </p:nvSpPr>
        <p:spPr bwMode="auto">
          <a:xfrm>
            <a:off x="6197600" y="1600201"/>
            <a:ext cx="5384800" cy="3989040"/>
          </a:xfrm>
          <a:prstGeom prst="rect">
            <a:avLst/>
          </a:prstGeom>
          <a:noFill/>
          <a:ln>
            <a:noFill/>
          </a:ln>
        </p:spPr>
        <p:txBody>
          <a:bodyPr vert="horz" wrap="square" lIns="91440" tIns="45720" rIns="91440" bIns="45720" numCol="1" anchor="t" anchorCtr="0" compatLnSpc="1">
            <a:prstTxWarp prst="textNoShape">
              <a:avLst/>
            </a:prstTxWarp>
            <a:normAutofit/>
          </a:bodyPr>
          <a:lstStyle/>
          <a:p>
            <a:pPr marL="342900" indent="-342900" eaLnBrk="0" fontAlgn="base" hangingPunct="0">
              <a:lnSpc>
                <a:spcPct val="90000"/>
              </a:lnSpc>
              <a:spcBef>
                <a:spcPct val="20000"/>
              </a:spcBef>
              <a:spcAft>
                <a:spcPct val="0"/>
              </a:spcAft>
              <a:buFont typeface="Arial" panose="020B0604020202020204" pitchFamily="34" charset="0"/>
              <a:buChar char="•"/>
            </a:pPr>
            <a:r>
              <a:rPr lang="en-US" sz="1500" b="1" i="1" u="none" strike="noStrike" dirty="0">
                <a:effectLst/>
              </a:rPr>
              <a:t>How </a:t>
            </a:r>
            <a:r>
              <a:rPr lang="en-US" sz="1500" b="1" i="1" dirty="0"/>
              <a:t>Teamwork </a:t>
            </a:r>
            <a:r>
              <a:rPr lang="en-US" sz="1500" b="1" i="1" u="none" strike="noStrike" dirty="0">
                <a:effectLst/>
              </a:rPr>
              <a:t>Directs Your Behavior in practice </a:t>
            </a:r>
          </a:p>
          <a:p>
            <a:pPr marL="342900" indent="-342900" eaLnBrk="0" fontAlgn="base" hangingPunct="0">
              <a:lnSpc>
                <a:spcPct val="90000"/>
              </a:lnSpc>
              <a:spcBef>
                <a:spcPct val="20000"/>
              </a:spcBef>
              <a:spcAft>
                <a:spcPct val="0"/>
              </a:spcAft>
              <a:buFont typeface="Arial" panose="020B0604020202020204" pitchFamily="34" charset="0"/>
              <a:buChar char="•"/>
            </a:pPr>
            <a:endParaRPr lang="en-US" sz="1500" b="1" i="1" u="none" strike="noStrike" dirty="0">
              <a:effectLst/>
            </a:endParaRPr>
          </a:p>
          <a:p>
            <a:pPr marL="342900" indent="-342900" eaLnBrk="0" fontAlgn="base" hangingPunct="0">
              <a:lnSpc>
                <a:spcPct val="90000"/>
              </a:lnSpc>
              <a:spcBef>
                <a:spcPct val="20000"/>
              </a:spcBef>
              <a:spcAft>
                <a:spcPct val="0"/>
              </a:spcAft>
              <a:buFont typeface="Arial" panose="020B0604020202020204" pitchFamily="34" charset="0"/>
              <a:buChar char="•"/>
            </a:pPr>
            <a:r>
              <a:rPr lang="en-US" sz="1500" b="0" i="0" u="none" strike="noStrike" dirty="0">
                <a:effectLst/>
              </a:rPr>
              <a:t>Promotes attentive listening and straightforward communication.</a:t>
            </a:r>
          </a:p>
          <a:p>
            <a:pPr marL="342900" indent="-342900" eaLnBrk="0" fontAlgn="base" hangingPunct="0">
              <a:lnSpc>
                <a:spcPct val="90000"/>
              </a:lnSpc>
              <a:spcBef>
                <a:spcPct val="20000"/>
              </a:spcBef>
              <a:spcAft>
                <a:spcPct val="0"/>
              </a:spcAft>
              <a:buFont typeface="Arial" panose="020B0604020202020204" pitchFamily="34" charset="0"/>
              <a:buChar char="•"/>
            </a:pPr>
            <a:r>
              <a:rPr lang="en-US" sz="1500" b="0" i="0" u="none" strike="noStrike" dirty="0">
                <a:effectLst/>
              </a:rPr>
              <a:t>Ensures that roles of who does what are understood.</a:t>
            </a:r>
          </a:p>
          <a:p>
            <a:pPr marL="342900" indent="-342900" eaLnBrk="0" fontAlgn="base" hangingPunct="0">
              <a:lnSpc>
                <a:spcPct val="90000"/>
              </a:lnSpc>
              <a:spcBef>
                <a:spcPct val="20000"/>
              </a:spcBef>
              <a:spcAft>
                <a:spcPct val="0"/>
              </a:spcAft>
              <a:buFont typeface="Arial" panose="020B0604020202020204" pitchFamily="34" charset="0"/>
              <a:buChar char="•"/>
            </a:pPr>
            <a:r>
              <a:rPr lang="en-US" sz="1500" b="0" i="0" u="none" strike="noStrike" dirty="0">
                <a:effectLst/>
              </a:rPr>
              <a:t>Encourages teamwork and prompt decision-making.</a:t>
            </a:r>
            <a:br>
              <a:rPr lang="en-US" sz="1500" dirty="0"/>
            </a:br>
            <a:br>
              <a:rPr lang="en-US" sz="1500" dirty="0"/>
            </a:br>
            <a:r>
              <a:rPr lang="en-US" sz="1500" b="1" i="1" u="none" strike="noStrike" dirty="0">
                <a:effectLst/>
              </a:rPr>
              <a:t>Effect on Healthcare</a:t>
            </a:r>
          </a:p>
          <a:p>
            <a:pPr marL="342900" indent="-342900" eaLnBrk="0" fontAlgn="base" hangingPunct="0">
              <a:lnSpc>
                <a:spcPct val="90000"/>
              </a:lnSpc>
              <a:spcBef>
                <a:spcPct val="20000"/>
              </a:spcBef>
              <a:spcAft>
                <a:spcPct val="0"/>
              </a:spcAft>
              <a:buFont typeface="Arial" panose="020B0604020202020204" pitchFamily="34" charset="0"/>
              <a:buChar char="•"/>
            </a:pPr>
            <a:endParaRPr lang="en-US" sz="1500" dirty="0"/>
          </a:p>
          <a:p>
            <a:pPr marL="342900" indent="-342900" eaLnBrk="0" fontAlgn="base" hangingPunct="0">
              <a:lnSpc>
                <a:spcPct val="90000"/>
              </a:lnSpc>
              <a:spcBef>
                <a:spcPct val="20000"/>
              </a:spcBef>
              <a:spcAft>
                <a:spcPct val="0"/>
              </a:spcAft>
              <a:buFont typeface="Arial" panose="020B0604020202020204" pitchFamily="34" charset="0"/>
              <a:buChar char="•"/>
            </a:pPr>
            <a:r>
              <a:rPr lang="en-US" sz="1500" b="0" i="0" u="none" strike="noStrike" dirty="0">
                <a:effectLst/>
              </a:rPr>
              <a:t>Patient experience: The patient feels reassured and supported.</a:t>
            </a:r>
          </a:p>
          <a:p>
            <a:pPr marL="342900" indent="-342900" eaLnBrk="0" fontAlgn="base" hangingPunct="0">
              <a:lnSpc>
                <a:spcPct val="90000"/>
              </a:lnSpc>
              <a:spcBef>
                <a:spcPct val="20000"/>
              </a:spcBef>
              <a:spcAft>
                <a:spcPct val="0"/>
              </a:spcAft>
              <a:buFont typeface="Arial" panose="020B0604020202020204" pitchFamily="34" charset="0"/>
              <a:buChar char="•"/>
            </a:pPr>
            <a:r>
              <a:rPr lang="en-US" sz="1500" b="0" i="0" u="none" strike="noStrike" dirty="0">
                <a:effectLst/>
              </a:rPr>
              <a:t>Safety and quality: A quicker reaction lowers the possibility of issues.</a:t>
            </a:r>
          </a:p>
          <a:p>
            <a:pPr marL="342900" indent="-342900" eaLnBrk="0" fontAlgn="base" hangingPunct="0">
              <a:lnSpc>
                <a:spcPct val="90000"/>
              </a:lnSpc>
              <a:spcBef>
                <a:spcPct val="20000"/>
              </a:spcBef>
              <a:spcAft>
                <a:spcPct val="0"/>
              </a:spcAft>
              <a:buFont typeface="Arial" panose="020B0604020202020204" pitchFamily="34" charset="0"/>
              <a:buChar char="•"/>
            </a:pPr>
            <a:r>
              <a:rPr lang="en-US" sz="1500" b="0" i="0" u="none" strike="noStrike" dirty="0">
                <a:effectLst/>
              </a:rPr>
              <a:t>Results: Better recuperation and a lower risk of severe injury.</a:t>
            </a:r>
            <a:endParaRPr lang="en-US" sz="1500" dirty="0"/>
          </a:p>
        </p:txBody>
      </p:sp>
    </p:spTree>
    <p:extLst>
      <p:ext uri="{BB962C8B-B14F-4D97-AF65-F5344CB8AC3E}">
        <p14:creationId xmlns:p14="http://schemas.microsoft.com/office/powerpoint/2010/main" val="26337176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73D36D-773D-40E5-7058-67DE97438DB7}"/>
              </a:ext>
            </a:extLst>
          </p:cNvPr>
          <p:cNvSpPr>
            <a:spLocks noGrp="1"/>
          </p:cNvSpPr>
          <p:nvPr>
            <p:ph type="dt" sz="half" idx="10"/>
          </p:nvPr>
        </p:nvSpPr>
        <p:spPr/>
        <p:txBody>
          <a:bodyPr/>
          <a:lstStyle/>
          <a:p>
            <a:pPr>
              <a:defRPr/>
            </a:pPr>
            <a:fld id="{5E23D760-A5D6-4408-9293-3816AB405458}" type="datetime1">
              <a:rPr lang="en-GB" altLang="en-US" smtClean="0"/>
              <a:pPr>
                <a:defRPr/>
              </a:pPr>
              <a:t>22/03/2026</a:t>
            </a:fld>
            <a:endParaRPr lang="en-GB" altLang="en-US"/>
          </a:p>
        </p:txBody>
      </p:sp>
      <p:sp>
        <p:nvSpPr>
          <p:cNvPr id="3" name="Slide Number Placeholder 2">
            <a:extLst>
              <a:ext uri="{FF2B5EF4-FFF2-40B4-BE49-F238E27FC236}">
                <a16:creationId xmlns:a16="http://schemas.microsoft.com/office/drawing/2014/main" id="{D6781C08-D075-F321-F5B5-13DC6BF7B956}"/>
              </a:ext>
            </a:extLst>
          </p:cNvPr>
          <p:cNvSpPr>
            <a:spLocks noGrp="1"/>
          </p:cNvSpPr>
          <p:nvPr>
            <p:ph type="sldNum" sz="quarter" idx="11"/>
          </p:nvPr>
        </p:nvSpPr>
        <p:spPr/>
        <p:txBody>
          <a:bodyPr/>
          <a:lstStyle/>
          <a:p>
            <a:pPr>
              <a:defRPr/>
            </a:pPr>
            <a:fld id="{1627DB7A-9E6D-4CCE-BDBB-D06183803CCF}" type="slidenum">
              <a:rPr lang="en-GB" altLang="en-US" smtClean="0"/>
              <a:pPr>
                <a:defRPr/>
              </a:pPr>
              <a:t>13</a:t>
            </a:fld>
            <a:endParaRPr lang="en-GB" altLang="en-US"/>
          </a:p>
        </p:txBody>
      </p:sp>
      <p:sp>
        <p:nvSpPr>
          <p:cNvPr id="5" name="TextBox 4">
            <a:extLst>
              <a:ext uri="{FF2B5EF4-FFF2-40B4-BE49-F238E27FC236}">
                <a16:creationId xmlns:a16="http://schemas.microsoft.com/office/drawing/2014/main" id="{2105F7FB-CCE4-1C4D-754E-E16E1DBADE5E}"/>
              </a:ext>
            </a:extLst>
          </p:cNvPr>
          <p:cNvSpPr txBox="1"/>
          <p:nvPr/>
        </p:nvSpPr>
        <p:spPr>
          <a:xfrm>
            <a:off x="0" y="1028343"/>
            <a:ext cx="6096000" cy="3139321"/>
          </a:xfrm>
          <a:prstGeom prst="rect">
            <a:avLst/>
          </a:prstGeom>
          <a:noFill/>
        </p:spPr>
        <p:txBody>
          <a:bodyPr wrap="square">
            <a:spAutoFit/>
          </a:bodyPr>
          <a:lstStyle/>
          <a:p>
            <a:r>
              <a:rPr lang="en-US" b="1" i="0" u="none" strike="noStrike" dirty="0">
                <a:solidFill>
                  <a:srgbClr val="000000"/>
                </a:solidFill>
                <a:effectLst/>
                <a:latin typeface="-webkit-standard"/>
              </a:rPr>
              <a:t>Why I Think Teamwork Is Important</a:t>
            </a:r>
            <a:br>
              <a:rPr lang="en-US" b="1" dirty="0"/>
            </a:br>
            <a:br>
              <a:rPr lang="en-US" dirty="0"/>
            </a:br>
            <a:r>
              <a:rPr lang="en-US" b="0" i="0" u="none" strike="noStrike" dirty="0">
                <a:solidFill>
                  <a:srgbClr val="000000"/>
                </a:solidFill>
                <a:effectLst/>
                <a:latin typeface="-webkit-standard"/>
              </a:rPr>
              <a:t>Employability</a:t>
            </a:r>
          </a:p>
          <a:p>
            <a:r>
              <a:rPr lang="en-US" b="0" i="0" u="none" strike="noStrike" dirty="0">
                <a:solidFill>
                  <a:srgbClr val="000000"/>
                </a:solidFill>
                <a:effectLst/>
                <a:latin typeface="-webkit-standard"/>
              </a:rPr>
              <a:t>• Demonstrates my ability to collaborate effectively.</a:t>
            </a:r>
          </a:p>
          <a:p>
            <a:r>
              <a:rPr lang="en-US" b="0" i="0" u="none" strike="noStrike" dirty="0">
                <a:solidFill>
                  <a:srgbClr val="000000"/>
                </a:solidFill>
                <a:effectLst/>
                <a:latin typeface="-webkit-standard"/>
              </a:rPr>
              <a:t>• Developed as a result of my customer service background.</a:t>
            </a:r>
          </a:p>
          <a:p>
            <a:r>
              <a:rPr lang="en-US" b="0" i="0" u="none" strike="noStrike" dirty="0">
                <a:solidFill>
                  <a:srgbClr val="000000"/>
                </a:solidFill>
                <a:effectLst/>
                <a:latin typeface="-webkit-standard"/>
              </a:rPr>
              <a:t>• Appreciated by organizations such as the National Health Service.</a:t>
            </a:r>
            <a:br>
              <a:rPr lang="en-US" dirty="0"/>
            </a:br>
            <a:br>
              <a:rPr lang="en-US" dirty="0"/>
            </a:br>
            <a:r>
              <a:rPr lang="en-US" b="0" i="0" u="none" strike="noStrike" dirty="0">
                <a:solidFill>
                  <a:srgbClr val="000000"/>
                </a:solidFill>
                <a:effectLst/>
                <a:latin typeface="-webkit-standard"/>
              </a:rPr>
              <a:t>Future </a:t>
            </a:r>
            <a:r>
              <a:rPr lang="en-US" dirty="0">
                <a:solidFill>
                  <a:srgbClr val="000000"/>
                </a:solidFill>
                <a:latin typeface="-webkit-standard"/>
              </a:rPr>
              <a:t>career as a nurse</a:t>
            </a:r>
            <a:endParaRPr lang="en-US" b="0" i="0" u="none" strike="noStrike" dirty="0">
              <a:solidFill>
                <a:srgbClr val="000000"/>
              </a:solidFill>
              <a:effectLst/>
              <a:latin typeface="-webkit-standard"/>
            </a:endParaRPr>
          </a:p>
          <a:p>
            <a:r>
              <a:rPr lang="en-US" b="0" i="0" u="none" strike="noStrike" dirty="0">
                <a:solidFill>
                  <a:srgbClr val="000000"/>
                </a:solidFill>
                <a:effectLst/>
                <a:latin typeface="-webkit-standard"/>
              </a:rPr>
              <a:t>• Assists me in delivering efficient, safe care.</a:t>
            </a:r>
          </a:p>
          <a:p>
            <a:r>
              <a:rPr lang="en-US" b="0" i="0" u="none" strike="noStrike" dirty="0">
                <a:solidFill>
                  <a:srgbClr val="000000"/>
                </a:solidFill>
                <a:effectLst/>
                <a:latin typeface="-webkit-standard"/>
              </a:rPr>
              <a:t>• Encourages collaboration with various experts.</a:t>
            </a:r>
            <a:endParaRPr lang="en-US" dirty="0"/>
          </a:p>
        </p:txBody>
      </p:sp>
      <p:sp>
        <p:nvSpPr>
          <p:cNvPr id="8" name="Title 1">
            <a:extLst>
              <a:ext uri="{FF2B5EF4-FFF2-40B4-BE49-F238E27FC236}">
                <a16:creationId xmlns:a16="http://schemas.microsoft.com/office/drawing/2014/main" id="{FCDBBEFC-D3D1-0F8B-C97F-5DFC5966605C}"/>
              </a:ext>
            </a:extLst>
          </p:cNvPr>
          <p:cNvSpPr>
            <a:spLocks noGrp="1"/>
          </p:cNvSpPr>
          <p:nvPr/>
        </p:nvSpPr>
        <p:spPr bwMode="auto">
          <a:xfrm>
            <a:off x="1359757" y="0"/>
            <a:ext cx="8964488" cy="1217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r>
              <a:rPr lang="en-GB" sz="2800" b="1" dirty="0"/>
              <a:t>How does this skill support my future career?</a:t>
            </a:r>
            <a:br>
              <a:rPr lang="en-GB" sz="2800" dirty="0"/>
            </a:br>
            <a:endParaRPr lang="en-GB" altLang="en-US" sz="2800" b="1" dirty="0">
              <a:solidFill>
                <a:srgbClr val="FF0000"/>
              </a:solidFill>
            </a:endParaRPr>
          </a:p>
        </p:txBody>
      </p:sp>
      <p:sp>
        <p:nvSpPr>
          <p:cNvPr id="10" name="TextBox 9">
            <a:extLst>
              <a:ext uri="{FF2B5EF4-FFF2-40B4-BE49-F238E27FC236}">
                <a16:creationId xmlns:a16="http://schemas.microsoft.com/office/drawing/2014/main" id="{65584D34-85C5-E81F-0B8C-82A0BF326E76}"/>
              </a:ext>
            </a:extLst>
          </p:cNvPr>
          <p:cNvSpPr txBox="1"/>
          <p:nvPr/>
        </p:nvSpPr>
        <p:spPr>
          <a:xfrm>
            <a:off x="5643562" y="3131173"/>
            <a:ext cx="6122458" cy="2585323"/>
          </a:xfrm>
          <a:prstGeom prst="rect">
            <a:avLst/>
          </a:prstGeom>
          <a:noFill/>
        </p:spPr>
        <p:txBody>
          <a:bodyPr wrap="square">
            <a:spAutoFit/>
          </a:bodyPr>
          <a:lstStyle/>
          <a:p>
            <a:r>
              <a:rPr lang="en-US" b="1" i="1" dirty="0">
                <a:solidFill>
                  <a:srgbClr val="000000"/>
                </a:solidFill>
                <a:latin typeface="-webkit-standard"/>
              </a:rPr>
              <a:t>Reflection</a:t>
            </a:r>
            <a:r>
              <a:rPr lang="en-US" dirty="0">
                <a:solidFill>
                  <a:srgbClr val="000000"/>
                </a:solidFill>
                <a:latin typeface="-webkit-standard"/>
              </a:rPr>
              <a:t> </a:t>
            </a:r>
            <a:br>
              <a:rPr lang="en-US" dirty="0"/>
            </a:br>
            <a:br>
              <a:rPr lang="en-US" dirty="0"/>
            </a:br>
            <a:r>
              <a:rPr lang="en-US" dirty="0">
                <a:solidFill>
                  <a:srgbClr val="000000"/>
                </a:solidFill>
                <a:latin typeface="-webkit-standard"/>
              </a:rPr>
              <a:t>Strength </a:t>
            </a:r>
            <a:endParaRPr lang="en-US" b="0" i="0" u="none" strike="noStrike" dirty="0">
              <a:solidFill>
                <a:srgbClr val="000000"/>
              </a:solidFill>
              <a:effectLst/>
              <a:latin typeface="-webkit-standard"/>
            </a:endParaRPr>
          </a:p>
          <a:p>
            <a:r>
              <a:rPr lang="en-US" b="0" i="0" u="none" strike="noStrike" dirty="0">
                <a:solidFill>
                  <a:srgbClr val="000000"/>
                </a:solidFill>
                <a:effectLst/>
                <a:latin typeface="-webkit-standard"/>
              </a:rPr>
              <a:t>• Based on my experience, I'm good at listening and helping people.</a:t>
            </a:r>
            <a:br>
              <a:rPr lang="en-US" dirty="0"/>
            </a:br>
            <a:br>
              <a:rPr lang="en-US" dirty="0"/>
            </a:br>
            <a:r>
              <a:rPr lang="en-US" b="0" i="0" u="none" strike="noStrike" dirty="0">
                <a:solidFill>
                  <a:srgbClr val="000000"/>
                </a:solidFill>
                <a:effectLst/>
                <a:latin typeface="-webkit-standard"/>
              </a:rPr>
              <a:t>Growth</a:t>
            </a:r>
          </a:p>
          <a:p>
            <a:pPr marL="285750" indent="-285750">
              <a:buFont typeface="Arial" panose="020B0604020202020204" pitchFamily="34" charset="0"/>
              <a:buChar char="•"/>
            </a:pPr>
            <a:r>
              <a:rPr lang="en-US" b="0" i="0" u="none" strike="noStrike" dirty="0">
                <a:solidFill>
                  <a:srgbClr val="000000"/>
                </a:solidFill>
                <a:effectLst/>
                <a:latin typeface="-webkit-standard"/>
              </a:rPr>
              <a:t> I want to get more comfortable speaking up, particularly at the University of Wales.</a:t>
            </a:r>
            <a:endParaRPr lang="en-US" dirty="0"/>
          </a:p>
        </p:txBody>
      </p:sp>
      <p:pic>
        <p:nvPicPr>
          <p:cNvPr id="11" name="Picture 10">
            <a:extLst>
              <a:ext uri="{FF2B5EF4-FFF2-40B4-BE49-F238E27FC236}">
                <a16:creationId xmlns:a16="http://schemas.microsoft.com/office/drawing/2014/main" id="{CA10A079-E7E4-0502-DC79-280D76644538}"/>
              </a:ext>
            </a:extLst>
          </p:cNvPr>
          <p:cNvPicPr>
            <a:picLocks noChangeAspect="1"/>
          </p:cNvPicPr>
          <p:nvPr/>
        </p:nvPicPr>
        <p:blipFill>
          <a:blip r:embed="rId2"/>
          <a:stretch>
            <a:fillRect/>
          </a:stretch>
        </p:blipFill>
        <p:spPr>
          <a:xfrm>
            <a:off x="8704791" y="605987"/>
            <a:ext cx="2743199" cy="3139321"/>
          </a:xfrm>
          <a:prstGeom prst="rect">
            <a:avLst/>
          </a:prstGeom>
        </p:spPr>
      </p:pic>
    </p:spTree>
    <p:extLst>
      <p:ext uri="{BB962C8B-B14F-4D97-AF65-F5344CB8AC3E}">
        <p14:creationId xmlns:p14="http://schemas.microsoft.com/office/powerpoint/2010/main" val="32136288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0BAAAF84-50A1-E0F8-EF89-8F44E2FA1ACC}"/>
              </a:ext>
            </a:extLst>
          </p:cNvPr>
          <p:cNvSpPr>
            <a:spLocks noGrp="1"/>
          </p:cNvSpPr>
          <p:nvPr>
            <p:ph type="title"/>
          </p:nvPr>
        </p:nvSpPr>
        <p:spPr>
          <a:xfrm>
            <a:off x="3009900" y="1028700"/>
            <a:ext cx="6172200" cy="857250"/>
          </a:xfrm>
        </p:spPr>
        <p:txBody>
          <a:bodyPr/>
          <a:lstStyle/>
          <a:p>
            <a:r>
              <a:rPr lang="en-GB" altLang="en-US" b="1"/>
              <a:t>Conclusion</a:t>
            </a:r>
            <a:endParaRPr lang="en-GB" altLang="en-US" b="1" i="1">
              <a:solidFill>
                <a:srgbClr val="FF0000"/>
              </a:solidFill>
            </a:endParaRPr>
          </a:p>
        </p:txBody>
      </p:sp>
      <p:sp>
        <p:nvSpPr>
          <p:cNvPr id="4" name="Date Placeholder 3">
            <a:extLst>
              <a:ext uri="{FF2B5EF4-FFF2-40B4-BE49-F238E27FC236}">
                <a16:creationId xmlns:a16="http://schemas.microsoft.com/office/drawing/2014/main" id="{54C78844-55BE-72BC-2BDC-95FC6762D9C7}"/>
              </a:ext>
            </a:extLst>
          </p:cNvPr>
          <p:cNvSpPr>
            <a:spLocks noGrp="1"/>
          </p:cNvSpPr>
          <p:nvPr>
            <p:ph type="dt" sz="quarter" idx="10"/>
          </p:nvPr>
        </p:nvSpPr>
        <p:spPr/>
        <p:txBody>
          <a:bodyPr/>
          <a:lstStyle/>
          <a:p>
            <a:pPr>
              <a:defRPr/>
            </a:pPr>
            <a:fld id="{9F458A58-9170-4293-9FCB-97B777C99F2B}" type="datetime1">
              <a:rPr lang="en-GB" altLang="en-US">
                <a:solidFill>
                  <a:prstClr val="black">
                    <a:tint val="75000"/>
                  </a:prstClr>
                </a:solidFill>
                <a:latin typeface="Myriad Pro"/>
              </a:rPr>
              <a:pPr>
                <a:defRPr/>
              </a:pPr>
              <a:t>22/03/2026</a:t>
            </a:fld>
            <a:endParaRPr lang="en-GB" altLang="en-US">
              <a:solidFill>
                <a:prstClr val="black">
                  <a:tint val="75000"/>
                </a:prstClr>
              </a:solidFill>
              <a:latin typeface="Myriad Pro"/>
            </a:endParaRPr>
          </a:p>
        </p:txBody>
      </p:sp>
      <p:sp>
        <p:nvSpPr>
          <p:cNvPr id="12293" name="Slide Number Placeholder 4">
            <a:extLst>
              <a:ext uri="{FF2B5EF4-FFF2-40B4-BE49-F238E27FC236}">
                <a16:creationId xmlns:a16="http://schemas.microsoft.com/office/drawing/2014/main" id="{A34A8D67-C446-5B89-B913-CA27928CE4F6}"/>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ct val="0"/>
              </a:spcAft>
              <a:buNone/>
            </a:pPr>
            <a:fld id="{2F02BF59-C96F-4ED8-9D13-E093DFC18094}" type="slidenum">
              <a:rPr lang="en-GB" altLang="en-US" sz="900">
                <a:solidFill>
                  <a:srgbClr val="898989"/>
                </a:solidFill>
              </a:rPr>
              <a:pPr fontAlgn="base">
                <a:spcBef>
                  <a:spcPct val="0"/>
                </a:spcBef>
                <a:spcAft>
                  <a:spcPct val="0"/>
                </a:spcAft>
                <a:buNone/>
              </a:pPr>
              <a:t>14</a:t>
            </a:fld>
            <a:endParaRPr lang="en-GB" altLang="en-US" sz="900">
              <a:solidFill>
                <a:srgbClr val="898989"/>
              </a:solidFill>
            </a:endParaRPr>
          </a:p>
        </p:txBody>
      </p:sp>
      <p:sp>
        <p:nvSpPr>
          <p:cNvPr id="3" name="Content Placeholder 2">
            <a:extLst>
              <a:ext uri="{FF2B5EF4-FFF2-40B4-BE49-F238E27FC236}">
                <a16:creationId xmlns:a16="http://schemas.microsoft.com/office/drawing/2014/main" id="{D60CF79E-AABC-6E8A-6FC8-1858660B942A}"/>
              </a:ext>
            </a:extLst>
          </p:cNvPr>
          <p:cNvSpPr>
            <a:spLocks noGrp="1"/>
          </p:cNvSpPr>
          <p:nvPr>
            <p:ph idx="1"/>
          </p:nvPr>
        </p:nvSpPr>
        <p:spPr/>
        <p:txBody>
          <a:bodyPr/>
          <a:lstStyle/>
          <a:p>
            <a:endParaRPr lang="en-US" sz="2000" b="0" i="0" u="none" strike="noStrike" dirty="0">
              <a:solidFill>
                <a:srgbClr val="000000"/>
              </a:solidFill>
              <a:effectLst/>
              <a:latin typeface="-webkit-standard"/>
            </a:endParaRPr>
          </a:p>
          <a:p>
            <a:endParaRPr lang="en-US" sz="2000" dirty="0">
              <a:solidFill>
                <a:srgbClr val="000000"/>
              </a:solidFill>
              <a:latin typeface="-webkit-standard"/>
            </a:endParaRPr>
          </a:p>
          <a:p>
            <a:endParaRPr lang="en-US" sz="2000" b="0" i="0" u="none" strike="noStrike" dirty="0">
              <a:solidFill>
                <a:srgbClr val="000000"/>
              </a:solidFill>
              <a:effectLst/>
              <a:latin typeface="-webkit-standard"/>
            </a:endParaRPr>
          </a:p>
          <a:p>
            <a:r>
              <a:rPr lang="en-US" sz="2200" b="1" i="0" u="none" strike="noStrike" dirty="0">
                <a:solidFill>
                  <a:srgbClr val="000000"/>
                </a:solidFill>
                <a:effectLst/>
                <a:latin typeface="-webkit-standard"/>
              </a:rPr>
              <a:t>For care to be safe, efficient, and person-centered, teamwork is crucial.</a:t>
            </a:r>
          </a:p>
          <a:p>
            <a:r>
              <a:rPr lang="en-US" sz="2200" b="1" i="0" u="none" strike="noStrike" dirty="0">
                <a:solidFill>
                  <a:srgbClr val="000000"/>
                </a:solidFill>
                <a:effectLst/>
                <a:latin typeface="-webkit-standard"/>
              </a:rPr>
              <a:t> Enhances professional communication and lowers errors</a:t>
            </a:r>
          </a:p>
          <a:p>
            <a:r>
              <a:rPr lang="en-US" sz="2200" b="1" i="0" u="none" strike="noStrike" dirty="0">
                <a:solidFill>
                  <a:srgbClr val="000000"/>
                </a:solidFill>
                <a:effectLst/>
                <a:latin typeface="-webkit-standard"/>
              </a:rPr>
              <a:t> Promotes improved decision-making and coordination• Promotes better results and experiences for clients</a:t>
            </a:r>
          </a:p>
          <a:p>
            <a:r>
              <a:rPr lang="en-US" sz="2200" b="1" i="0" u="none" strike="noStrike" dirty="0">
                <a:solidFill>
                  <a:srgbClr val="000000"/>
                </a:solidFill>
                <a:effectLst/>
                <a:latin typeface="-webkit-standard"/>
              </a:rPr>
              <a:t> </a:t>
            </a:r>
            <a:r>
              <a:rPr lang="en-US" sz="2200" b="1" i="0" u="none" strike="noStrike" dirty="0" err="1">
                <a:solidFill>
                  <a:srgbClr val="000000"/>
                </a:solidFill>
                <a:effectLst/>
                <a:latin typeface="-webkit-standard"/>
              </a:rPr>
              <a:t>Tuckman's</a:t>
            </a:r>
            <a:r>
              <a:rPr lang="en-US" sz="2200" b="1" i="0" u="none" strike="noStrike" dirty="0">
                <a:solidFill>
                  <a:srgbClr val="000000"/>
                </a:solidFill>
                <a:effectLst/>
                <a:latin typeface="-webkit-standard"/>
              </a:rPr>
              <a:t> Team Development Model clarifies how groups grow and function well.</a:t>
            </a:r>
          </a:p>
          <a:p>
            <a:r>
              <a:rPr lang="en-US" sz="2200" b="1" i="0" u="none" strike="noStrike" dirty="0">
                <a:solidFill>
                  <a:srgbClr val="000000"/>
                </a:solidFill>
                <a:effectLst/>
                <a:latin typeface="-webkit-standard"/>
              </a:rPr>
              <a:t> Equips professionals for actual practice in environments like the National Health Service</a:t>
            </a:r>
            <a:endParaRPr lang="en-US" sz="2200" b="1"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E0CAE48-F6CC-AEAA-881F-FFCA28E617C2}"/>
              </a:ext>
            </a:extLst>
          </p:cNvPr>
          <p:cNvSpPr>
            <a:spLocks noGrp="1"/>
          </p:cNvSpPr>
          <p:nvPr>
            <p:ph type="dt" sz="half" idx="10"/>
          </p:nvPr>
        </p:nvSpPr>
        <p:spPr/>
        <p:txBody>
          <a:bodyPr/>
          <a:lstStyle/>
          <a:p>
            <a:pPr>
              <a:defRPr/>
            </a:pPr>
            <a:fld id="{5E23D760-A5D6-4408-9293-3816AB405458}" type="datetime1">
              <a:rPr lang="en-GB" altLang="en-US" smtClean="0"/>
              <a:pPr>
                <a:defRPr/>
              </a:pPr>
              <a:t>22/03/2026</a:t>
            </a:fld>
            <a:endParaRPr lang="en-GB" altLang="en-US"/>
          </a:p>
        </p:txBody>
      </p:sp>
      <p:sp>
        <p:nvSpPr>
          <p:cNvPr id="3" name="Slide Number Placeholder 2">
            <a:extLst>
              <a:ext uri="{FF2B5EF4-FFF2-40B4-BE49-F238E27FC236}">
                <a16:creationId xmlns:a16="http://schemas.microsoft.com/office/drawing/2014/main" id="{5E1667F3-2820-EE33-C988-8552095655D6}"/>
              </a:ext>
            </a:extLst>
          </p:cNvPr>
          <p:cNvSpPr>
            <a:spLocks noGrp="1"/>
          </p:cNvSpPr>
          <p:nvPr>
            <p:ph type="sldNum" sz="quarter" idx="11"/>
          </p:nvPr>
        </p:nvSpPr>
        <p:spPr/>
        <p:txBody>
          <a:bodyPr/>
          <a:lstStyle/>
          <a:p>
            <a:pPr>
              <a:defRPr/>
            </a:pPr>
            <a:fld id="{1627DB7A-9E6D-4CCE-BDBB-D06183803CCF}" type="slidenum">
              <a:rPr lang="en-GB" altLang="en-US" smtClean="0"/>
              <a:pPr>
                <a:defRPr/>
              </a:pPr>
              <a:t>15</a:t>
            </a:fld>
            <a:endParaRPr lang="en-GB" altLang="en-US"/>
          </a:p>
        </p:txBody>
      </p:sp>
      <p:sp>
        <p:nvSpPr>
          <p:cNvPr id="17" name="TextBox 16">
            <a:extLst>
              <a:ext uri="{FF2B5EF4-FFF2-40B4-BE49-F238E27FC236}">
                <a16:creationId xmlns:a16="http://schemas.microsoft.com/office/drawing/2014/main" id="{58BD5B8C-2C1A-C740-DF6F-C8DF2C803A05}"/>
              </a:ext>
            </a:extLst>
          </p:cNvPr>
          <p:cNvSpPr txBox="1"/>
          <p:nvPr/>
        </p:nvSpPr>
        <p:spPr>
          <a:xfrm>
            <a:off x="0" y="136524"/>
            <a:ext cx="12272729" cy="4270400"/>
          </a:xfrm>
          <a:prstGeom prst="rect">
            <a:avLst/>
          </a:prstGeom>
          <a:noFill/>
        </p:spPr>
        <p:txBody>
          <a:bodyPr wrap="square">
            <a:spAutoFit/>
          </a:bodyPr>
          <a:lstStyle/>
          <a:p>
            <a:pPr marL="0" marR="0">
              <a:spcAft>
                <a:spcPts val="900"/>
              </a:spcAft>
              <a:buNone/>
            </a:pPr>
            <a:r>
              <a:rPr lang="en-US" sz="3600" dirty="0">
                <a:solidFill>
                  <a:srgbClr val="000000"/>
                </a:solidFill>
                <a:effectLst/>
                <a:latin typeface="Helvetica" pitchFamily="2" charset="0"/>
                <a:ea typeface="Times New Roman" panose="02020603050405020304" pitchFamily="18" charset="0"/>
              </a:rPr>
              <a:t>Reference list</a:t>
            </a:r>
            <a:endParaRPr lang="en-US" sz="3200" dirty="0">
              <a:effectLst/>
              <a:latin typeface="Times New Roman" panose="02020603050405020304" pitchFamily="18" charset="0"/>
              <a:ea typeface="Times New Roman" panose="02020603050405020304" pitchFamily="18" charset="0"/>
            </a:endParaRPr>
          </a:p>
          <a:p>
            <a:pPr marL="0" marR="0" algn="l">
              <a:spcAft>
                <a:spcPts val="900"/>
              </a:spcAft>
              <a:buNone/>
            </a:pPr>
            <a:r>
              <a:rPr lang="en-US" sz="1800" dirty="0">
                <a:solidFill>
                  <a:srgbClr val="000000"/>
                </a:solidFill>
                <a:effectLst/>
                <a:latin typeface="Helvetica" pitchFamily="2" charset="0"/>
                <a:ea typeface="Times New Roman" panose="02020603050405020304" pitchFamily="18" charset="0"/>
              </a:rPr>
              <a:t>Cambridge Dictionary (2019). </a:t>
            </a:r>
            <a:r>
              <a:rPr lang="en-US" sz="1800" i="1" dirty="0">
                <a:solidFill>
                  <a:srgbClr val="000000"/>
                </a:solidFill>
                <a:effectLst/>
                <a:latin typeface="Helvetica-Oblique"/>
                <a:ea typeface="Times New Roman" panose="02020603050405020304" pitchFamily="18" charset="0"/>
              </a:rPr>
              <a:t>TEAMWORK | meaning in the Cambridge English Dictionary</a:t>
            </a:r>
            <a:r>
              <a:rPr lang="en-US" sz="1800" dirty="0">
                <a:solidFill>
                  <a:srgbClr val="000000"/>
                </a:solidFill>
                <a:effectLst/>
                <a:latin typeface="Helvetica" pitchFamily="2" charset="0"/>
                <a:ea typeface="Times New Roman" panose="02020603050405020304" pitchFamily="18" charset="0"/>
              </a:rPr>
              <a:t>. [online] Cambridge Dictionary. Available at: </a:t>
            </a:r>
            <a:r>
              <a:rPr lang="en-US" sz="1800" u="sng" dirty="0">
                <a:solidFill>
                  <a:srgbClr val="000000"/>
                </a:solidFill>
                <a:effectLst/>
                <a:latin typeface="Helvetica" pitchFamily="2" charset="0"/>
                <a:ea typeface="Times New Roman" panose="02020603050405020304" pitchFamily="18" charset="0"/>
                <a:hlinkClick r:id="rId2"/>
              </a:rPr>
              <a:t>https://</a:t>
            </a:r>
            <a:r>
              <a:rPr lang="en-US" sz="1800" u="sng" dirty="0" err="1">
                <a:solidFill>
                  <a:srgbClr val="000000"/>
                </a:solidFill>
                <a:effectLst/>
                <a:latin typeface="Helvetica" pitchFamily="2" charset="0"/>
                <a:ea typeface="Times New Roman" panose="02020603050405020304" pitchFamily="18" charset="0"/>
                <a:hlinkClick r:id="rId2"/>
              </a:rPr>
              <a:t>dictionary.cambridge.org</a:t>
            </a:r>
            <a:r>
              <a:rPr lang="en-US" sz="1800" u="sng" dirty="0">
                <a:solidFill>
                  <a:srgbClr val="000000"/>
                </a:solidFill>
                <a:effectLst/>
                <a:latin typeface="Helvetica" pitchFamily="2" charset="0"/>
                <a:ea typeface="Times New Roman" panose="02020603050405020304" pitchFamily="18" charset="0"/>
                <a:hlinkClick r:id="rId2"/>
              </a:rPr>
              <a:t>/dictionary/english/teamwork</a:t>
            </a:r>
            <a:r>
              <a:rPr lang="en-US" sz="1800" dirty="0">
                <a:solidFill>
                  <a:srgbClr val="000000"/>
                </a:solidFill>
                <a:effectLst/>
                <a:latin typeface="Helvetica" pitchFamily="2" charset="0"/>
                <a:ea typeface="Times New Roman" panose="02020603050405020304" pitchFamily="18" charset="0"/>
              </a:rPr>
              <a:t>.</a:t>
            </a:r>
            <a:endParaRPr lang="en-US" sz="3200" dirty="0">
              <a:effectLst/>
              <a:latin typeface="Times New Roman" panose="02020603050405020304" pitchFamily="18" charset="0"/>
              <a:ea typeface="Times New Roman" panose="02020603050405020304" pitchFamily="18" charset="0"/>
            </a:endParaRPr>
          </a:p>
          <a:p>
            <a:pPr marL="0" marR="0" algn="l">
              <a:spcAft>
                <a:spcPts val="900"/>
              </a:spcAft>
              <a:buNone/>
            </a:pPr>
            <a:r>
              <a:rPr lang="en-US" sz="1800" dirty="0">
                <a:solidFill>
                  <a:srgbClr val="000000"/>
                </a:solidFill>
                <a:effectLst/>
                <a:latin typeface="Helvetica" pitchFamily="2" charset="0"/>
                <a:ea typeface="Times New Roman" panose="02020603050405020304" pitchFamily="18" charset="0"/>
              </a:rPr>
              <a:t>Clayton, M. (2020). </a:t>
            </a:r>
            <a:r>
              <a:rPr lang="en-US" sz="1800" i="1" dirty="0">
                <a:solidFill>
                  <a:srgbClr val="000000"/>
                </a:solidFill>
                <a:effectLst/>
                <a:latin typeface="Helvetica-Oblique"/>
                <a:ea typeface="Times New Roman" panose="02020603050405020304" pitchFamily="18" charset="0"/>
              </a:rPr>
              <a:t>The </a:t>
            </a:r>
            <a:r>
              <a:rPr lang="en-US" sz="1800" i="1" dirty="0" err="1">
                <a:solidFill>
                  <a:srgbClr val="000000"/>
                </a:solidFill>
                <a:effectLst/>
                <a:latin typeface="Helvetica-Oblique"/>
                <a:ea typeface="Times New Roman" panose="02020603050405020304" pitchFamily="18" charset="0"/>
              </a:rPr>
              <a:t>Tuckman</a:t>
            </a:r>
            <a:r>
              <a:rPr lang="en-US" sz="1800" i="1" dirty="0">
                <a:solidFill>
                  <a:srgbClr val="000000"/>
                </a:solidFill>
                <a:effectLst/>
                <a:latin typeface="Helvetica-Oblique"/>
                <a:ea typeface="Times New Roman" panose="02020603050405020304" pitchFamily="18" charset="0"/>
              </a:rPr>
              <a:t> Model - </a:t>
            </a:r>
            <a:r>
              <a:rPr lang="en-US" sz="1800" i="1" dirty="0" err="1">
                <a:solidFill>
                  <a:srgbClr val="000000"/>
                </a:solidFill>
                <a:effectLst/>
                <a:latin typeface="Helvetica-Oblique"/>
                <a:ea typeface="Times New Roman" panose="02020603050405020304" pitchFamily="18" charset="0"/>
              </a:rPr>
              <a:t>Tuckman</a:t>
            </a:r>
            <a:r>
              <a:rPr lang="en-US" sz="1800" i="1" dirty="0">
                <a:solidFill>
                  <a:srgbClr val="000000"/>
                </a:solidFill>
                <a:effectLst/>
                <a:latin typeface="Helvetica-Oblique"/>
                <a:ea typeface="Times New Roman" panose="02020603050405020304" pitchFamily="18" charset="0"/>
              </a:rPr>
              <a:t> Team Development Model</a:t>
            </a:r>
            <a:r>
              <a:rPr lang="en-US" sz="1800" dirty="0">
                <a:solidFill>
                  <a:srgbClr val="000000"/>
                </a:solidFill>
                <a:effectLst/>
                <a:latin typeface="Helvetica" pitchFamily="2" charset="0"/>
                <a:ea typeface="Times New Roman" panose="02020603050405020304" pitchFamily="18" charset="0"/>
              </a:rPr>
              <a:t>. </a:t>
            </a:r>
            <a:r>
              <a:rPr lang="en-US" sz="1800" i="1" dirty="0">
                <a:solidFill>
                  <a:srgbClr val="000000"/>
                </a:solidFill>
                <a:effectLst/>
                <a:latin typeface="Helvetica-Oblique"/>
                <a:ea typeface="Times New Roman" panose="02020603050405020304" pitchFamily="18" charset="0"/>
              </a:rPr>
              <a:t>YouTube</a:t>
            </a:r>
            <a:r>
              <a:rPr lang="en-US" sz="1800" dirty="0">
                <a:solidFill>
                  <a:srgbClr val="000000"/>
                </a:solidFill>
                <a:effectLst/>
                <a:latin typeface="Helvetica" pitchFamily="2" charset="0"/>
                <a:ea typeface="Times New Roman" panose="02020603050405020304" pitchFamily="18" charset="0"/>
              </a:rPr>
              <a:t>. Available at: </a:t>
            </a:r>
            <a:r>
              <a:rPr lang="en-US" sz="1800" u="sng" dirty="0">
                <a:solidFill>
                  <a:srgbClr val="000000"/>
                </a:solidFill>
                <a:effectLst/>
                <a:latin typeface="Helvetica" pitchFamily="2" charset="0"/>
                <a:ea typeface="Times New Roman" panose="02020603050405020304" pitchFamily="18" charset="0"/>
                <a:hlinkClick r:id="rId3"/>
              </a:rPr>
              <a:t>https://www.youtube.com/watch?v=-</a:t>
            </a:r>
            <a:r>
              <a:rPr lang="en-US" sz="1800" u="sng" dirty="0" err="1">
                <a:solidFill>
                  <a:srgbClr val="000000"/>
                </a:solidFill>
                <a:effectLst/>
                <a:latin typeface="Helvetica" pitchFamily="2" charset="0"/>
                <a:ea typeface="Times New Roman" panose="02020603050405020304" pitchFamily="18" charset="0"/>
                <a:hlinkClick r:id="rId3"/>
              </a:rPr>
              <a:t>nlMJcTAz_g</a:t>
            </a:r>
            <a:r>
              <a:rPr lang="en-US" sz="1800" dirty="0">
                <a:solidFill>
                  <a:srgbClr val="000000"/>
                </a:solidFill>
                <a:effectLst/>
                <a:latin typeface="Helvetica" pitchFamily="2" charset="0"/>
                <a:ea typeface="Times New Roman" panose="02020603050405020304" pitchFamily="18" charset="0"/>
              </a:rPr>
              <a:t>.</a:t>
            </a:r>
            <a:endParaRPr lang="en-US" sz="3200" dirty="0">
              <a:effectLst/>
              <a:latin typeface="Times New Roman" panose="02020603050405020304" pitchFamily="18" charset="0"/>
              <a:ea typeface="Times New Roman" panose="02020603050405020304" pitchFamily="18" charset="0"/>
            </a:endParaRPr>
          </a:p>
          <a:p>
            <a:pPr marL="0" marR="0" algn="l">
              <a:spcAft>
                <a:spcPts val="900"/>
              </a:spcAft>
              <a:buNone/>
            </a:pPr>
            <a:r>
              <a:rPr lang="en-US" sz="1800" dirty="0">
                <a:solidFill>
                  <a:srgbClr val="000000"/>
                </a:solidFill>
                <a:effectLst/>
                <a:latin typeface="Helvetica" pitchFamily="2" charset="0"/>
                <a:ea typeface="Times New Roman" panose="02020603050405020304" pitchFamily="18" charset="0"/>
              </a:rPr>
              <a:t>Costello, M., </a:t>
            </a:r>
            <a:r>
              <a:rPr lang="en-US" sz="1800" dirty="0" err="1">
                <a:solidFill>
                  <a:srgbClr val="000000"/>
                </a:solidFill>
                <a:effectLst/>
                <a:latin typeface="Helvetica" pitchFamily="2" charset="0"/>
                <a:ea typeface="Times New Roman" panose="02020603050405020304" pitchFamily="18" charset="0"/>
              </a:rPr>
              <a:t>Rusell</a:t>
            </a:r>
            <a:r>
              <a:rPr lang="en-US" sz="1800" dirty="0">
                <a:solidFill>
                  <a:srgbClr val="000000"/>
                </a:solidFill>
                <a:effectLst/>
                <a:latin typeface="Helvetica" pitchFamily="2" charset="0"/>
                <a:ea typeface="Times New Roman" panose="02020603050405020304" pitchFamily="18" charset="0"/>
              </a:rPr>
              <a:t>, K. and Coventry, T. (2021). Examining the Average Scores of Nursing Teamwork </a:t>
            </a:r>
            <a:r>
              <a:rPr lang="en-US" sz="1800" dirty="0" err="1">
                <a:solidFill>
                  <a:srgbClr val="000000"/>
                </a:solidFill>
                <a:effectLst/>
                <a:latin typeface="Helvetica" pitchFamily="2" charset="0"/>
                <a:ea typeface="Times New Roman" panose="02020603050405020304" pitchFamily="18" charset="0"/>
              </a:rPr>
              <a:t>Subscales</a:t>
            </a:r>
            <a:r>
              <a:rPr lang="en-US" sz="1800" dirty="0">
                <a:solidFill>
                  <a:srgbClr val="000000"/>
                </a:solidFill>
                <a:effectLst/>
                <a:latin typeface="Helvetica" pitchFamily="2" charset="0"/>
                <a:ea typeface="Times New Roman" panose="02020603050405020304" pitchFamily="18" charset="0"/>
              </a:rPr>
              <a:t> in an Acute Private Medical Ward. </a:t>
            </a:r>
            <a:r>
              <a:rPr lang="en-US" sz="1800" i="1" dirty="0">
                <a:solidFill>
                  <a:srgbClr val="000000"/>
                </a:solidFill>
                <a:effectLst/>
                <a:latin typeface="Helvetica-Oblique"/>
                <a:ea typeface="Times New Roman" panose="02020603050405020304" pitchFamily="18" charset="0"/>
              </a:rPr>
              <a:t>BMC Nursing</a:t>
            </a:r>
            <a:r>
              <a:rPr lang="en-US" sz="1800" dirty="0">
                <a:solidFill>
                  <a:srgbClr val="000000"/>
                </a:solidFill>
                <a:effectLst/>
                <a:latin typeface="Helvetica" pitchFamily="2" charset="0"/>
                <a:ea typeface="Times New Roman" panose="02020603050405020304" pitchFamily="18" charset="0"/>
              </a:rPr>
              <a:t>, [online] 20(1), pp.1–10. </a:t>
            </a:r>
            <a:r>
              <a:rPr lang="en-US" sz="1800" dirty="0" err="1">
                <a:solidFill>
                  <a:srgbClr val="000000"/>
                </a:solidFill>
                <a:effectLst/>
                <a:latin typeface="Helvetica" pitchFamily="2" charset="0"/>
                <a:ea typeface="Times New Roman" panose="02020603050405020304" pitchFamily="18" charset="0"/>
              </a:rPr>
              <a:t>doi:</a:t>
            </a:r>
            <a:r>
              <a:rPr lang="en-US" sz="1800" u="sng" dirty="0" err="1">
                <a:solidFill>
                  <a:srgbClr val="000000"/>
                </a:solidFill>
                <a:effectLst/>
                <a:latin typeface="Helvetica" pitchFamily="2" charset="0"/>
                <a:ea typeface="Times New Roman" panose="02020603050405020304" pitchFamily="18" charset="0"/>
                <a:hlinkClick r:id="rId4"/>
              </a:rPr>
              <a:t>https</a:t>
            </a:r>
            <a:r>
              <a:rPr lang="en-US" sz="1800" u="sng" dirty="0">
                <a:solidFill>
                  <a:srgbClr val="000000"/>
                </a:solidFill>
                <a:effectLst/>
                <a:latin typeface="Helvetica" pitchFamily="2" charset="0"/>
                <a:ea typeface="Times New Roman" panose="02020603050405020304" pitchFamily="18" charset="0"/>
                <a:hlinkClick r:id="rId4"/>
              </a:rPr>
              <a:t>://</a:t>
            </a:r>
            <a:r>
              <a:rPr lang="en-US" sz="1800" u="sng" dirty="0" err="1">
                <a:solidFill>
                  <a:srgbClr val="000000"/>
                </a:solidFill>
                <a:effectLst/>
                <a:latin typeface="Helvetica" pitchFamily="2" charset="0"/>
                <a:ea typeface="Times New Roman" panose="02020603050405020304" pitchFamily="18" charset="0"/>
                <a:hlinkClick r:id="rId4"/>
              </a:rPr>
              <a:t>doi.org</a:t>
            </a:r>
            <a:r>
              <a:rPr lang="en-US" sz="1800" u="sng" dirty="0">
                <a:solidFill>
                  <a:srgbClr val="000000"/>
                </a:solidFill>
                <a:effectLst/>
                <a:latin typeface="Helvetica" pitchFamily="2" charset="0"/>
                <a:ea typeface="Times New Roman" panose="02020603050405020304" pitchFamily="18" charset="0"/>
                <a:hlinkClick r:id="rId4"/>
              </a:rPr>
              <a:t>/10.1186/s12912-021-00609-z</a:t>
            </a:r>
            <a:r>
              <a:rPr lang="en-US" sz="1800" dirty="0">
                <a:solidFill>
                  <a:srgbClr val="000000"/>
                </a:solidFill>
                <a:effectLst/>
                <a:latin typeface="Helvetica" pitchFamily="2" charset="0"/>
                <a:ea typeface="Times New Roman" panose="02020603050405020304" pitchFamily="18" charset="0"/>
              </a:rPr>
              <a:t>.</a:t>
            </a:r>
            <a:endParaRPr lang="en-US" sz="3200" dirty="0">
              <a:effectLst/>
              <a:latin typeface="Times New Roman" panose="02020603050405020304" pitchFamily="18" charset="0"/>
              <a:ea typeface="Times New Roman" panose="02020603050405020304" pitchFamily="18" charset="0"/>
            </a:endParaRPr>
          </a:p>
          <a:p>
            <a:pPr marL="0" marR="0" algn="l">
              <a:spcAft>
                <a:spcPts val="900"/>
              </a:spcAft>
              <a:buNone/>
            </a:pPr>
            <a:r>
              <a:rPr lang="en-US" sz="1800" dirty="0">
                <a:solidFill>
                  <a:srgbClr val="000000"/>
                </a:solidFill>
                <a:effectLst/>
                <a:latin typeface="Helvetica" pitchFamily="2" charset="0"/>
                <a:ea typeface="Times New Roman" panose="02020603050405020304" pitchFamily="18" charset="0"/>
              </a:rPr>
              <a:t>Epstein, N.E. (2014). Multidisciplinary in-hospital Teams Improve Patient outcomes: a Review. </a:t>
            </a:r>
            <a:r>
              <a:rPr lang="en-US" sz="1800" i="1" dirty="0">
                <a:solidFill>
                  <a:srgbClr val="000000"/>
                </a:solidFill>
                <a:effectLst/>
                <a:latin typeface="Helvetica-Oblique"/>
                <a:ea typeface="Times New Roman" panose="02020603050405020304" pitchFamily="18" charset="0"/>
              </a:rPr>
              <a:t>Surgical Neurology International</a:t>
            </a:r>
            <a:r>
              <a:rPr lang="en-US" sz="1800" dirty="0">
                <a:solidFill>
                  <a:srgbClr val="000000"/>
                </a:solidFill>
                <a:effectLst/>
                <a:latin typeface="Helvetica" pitchFamily="2" charset="0"/>
                <a:ea typeface="Times New Roman" panose="02020603050405020304" pitchFamily="18" charset="0"/>
              </a:rPr>
              <a:t>, [online] 5(8), p.295. </a:t>
            </a:r>
            <a:r>
              <a:rPr lang="en-US" sz="1800" dirty="0" err="1">
                <a:solidFill>
                  <a:srgbClr val="000000"/>
                </a:solidFill>
                <a:effectLst/>
                <a:latin typeface="Helvetica" pitchFamily="2" charset="0"/>
                <a:ea typeface="Times New Roman" panose="02020603050405020304" pitchFamily="18" charset="0"/>
              </a:rPr>
              <a:t>doi:</a:t>
            </a:r>
            <a:r>
              <a:rPr lang="en-US" sz="1800" u="sng" dirty="0" err="1">
                <a:solidFill>
                  <a:srgbClr val="000000"/>
                </a:solidFill>
                <a:effectLst/>
                <a:latin typeface="Helvetica" pitchFamily="2" charset="0"/>
                <a:ea typeface="Times New Roman" panose="02020603050405020304" pitchFamily="18" charset="0"/>
                <a:hlinkClick r:id="rId5"/>
              </a:rPr>
              <a:t>https</a:t>
            </a:r>
            <a:r>
              <a:rPr lang="en-US" sz="1800" u="sng" dirty="0">
                <a:solidFill>
                  <a:srgbClr val="000000"/>
                </a:solidFill>
                <a:effectLst/>
                <a:latin typeface="Helvetica" pitchFamily="2" charset="0"/>
                <a:ea typeface="Times New Roman" panose="02020603050405020304" pitchFamily="18" charset="0"/>
                <a:hlinkClick r:id="rId5"/>
              </a:rPr>
              <a:t>://</a:t>
            </a:r>
            <a:r>
              <a:rPr lang="en-US" sz="1800" u="sng" dirty="0" err="1">
                <a:solidFill>
                  <a:srgbClr val="000000"/>
                </a:solidFill>
                <a:effectLst/>
                <a:latin typeface="Helvetica" pitchFamily="2" charset="0"/>
                <a:ea typeface="Times New Roman" panose="02020603050405020304" pitchFamily="18" charset="0"/>
                <a:hlinkClick r:id="rId5"/>
              </a:rPr>
              <a:t>doi.org</a:t>
            </a:r>
            <a:r>
              <a:rPr lang="en-US" sz="1800" u="sng" dirty="0">
                <a:solidFill>
                  <a:srgbClr val="000000"/>
                </a:solidFill>
                <a:effectLst/>
                <a:latin typeface="Helvetica" pitchFamily="2" charset="0"/>
                <a:ea typeface="Times New Roman" panose="02020603050405020304" pitchFamily="18" charset="0"/>
                <a:hlinkClick r:id="rId5"/>
              </a:rPr>
              <a:t>/10.4103/2152-7806.139612</a:t>
            </a:r>
            <a:r>
              <a:rPr lang="en-US" sz="1800" dirty="0">
                <a:solidFill>
                  <a:srgbClr val="000000"/>
                </a:solidFill>
                <a:effectLst/>
                <a:latin typeface="Helvetica" pitchFamily="2" charset="0"/>
                <a:ea typeface="Times New Roman" panose="02020603050405020304" pitchFamily="18" charset="0"/>
              </a:rPr>
              <a:t>.</a:t>
            </a:r>
            <a:endParaRPr lang="en-US" sz="3200" dirty="0">
              <a:effectLst/>
              <a:latin typeface="Times New Roman" panose="02020603050405020304" pitchFamily="18" charset="0"/>
              <a:ea typeface="Times New Roman" panose="02020603050405020304" pitchFamily="18" charset="0"/>
            </a:endParaRPr>
          </a:p>
          <a:p>
            <a:pPr marL="0" marR="0" algn="l">
              <a:spcAft>
                <a:spcPts val="900"/>
              </a:spcAft>
              <a:buNone/>
            </a:pPr>
            <a:r>
              <a:rPr lang="en-US" sz="1800" dirty="0">
                <a:solidFill>
                  <a:srgbClr val="000000"/>
                </a:solidFill>
                <a:effectLst/>
                <a:latin typeface="Helvetica" pitchFamily="2" charset="0"/>
                <a:ea typeface="Times New Roman" panose="02020603050405020304" pitchFamily="18" charset="0"/>
              </a:rPr>
              <a:t>Gillian (2024). </a:t>
            </a:r>
            <a:r>
              <a:rPr lang="en-US" sz="1800" i="1" dirty="0">
                <a:solidFill>
                  <a:srgbClr val="000000"/>
                </a:solidFill>
                <a:effectLst/>
                <a:latin typeface="Helvetica-Oblique"/>
                <a:ea typeface="Times New Roman" panose="02020603050405020304" pitchFamily="18" charset="0"/>
              </a:rPr>
              <a:t>10. The importance of teamwork in health and social care - UK School of Management</a:t>
            </a:r>
            <a:r>
              <a:rPr lang="en-US" sz="1800" dirty="0">
                <a:solidFill>
                  <a:srgbClr val="000000"/>
                </a:solidFill>
                <a:effectLst/>
                <a:latin typeface="Helvetica" pitchFamily="2" charset="0"/>
                <a:ea typeface="Times New Roman" panose="02020603050405020304" pitchFamily="18" charset="0"/>
              </a:rPr>
              <a:t>. [online] UK School of Management. Available at: </a:t>
            </a:r>
            <a:r>
              <a:rPr lang="en-US" sz="1800" u="sng" dirty="0">
                <a:solidFill>
                  <a:srgbClr val="000000"/>
                </a:solidFill>
                <a:effectLst/>
                <a:latin typeface="Helvetica" pitchFamily="2" charset="0"/>
                <a:ea typeface="Times New Roman" panose="02020603050405020304" pitchFamily="18" charset="0"/>
                <a:hlinkClick r:id="rId6"/>
              </a:rPr>
              <a:t>https://</a:t>
            </a:r>
            <a:r>
              <a:rPr lang="en-US" sz="1800" u="sng" dirty="0" err="1">
                <a:solidFill>
                  <a:srgbClr val="000000"/>
                </a:solidFill>
                <a:effectLst/>
                <a:latin typeface="Helvetica" pitchFamily="2" charset="0"/>
                <a:ea typeface="Times New Roman" panose="02020603050405020304" pitchFamily="18" charset="0"/>
                <a:hlinkClick r:id="rId6"/>
              </a:rPr>
              <a:t>blog.uksm.org.uk</a:t>
            </a:r>
            <a:r>
              <a:rPr lang="en-US" sz="1800" u="sng" dirty="0">
                <a:solidFill>
                  <a:srgbClr val="000000"/>
                </a:solidFill>
                <a:effectLst/>
                <a:latin typeface="Helvetica" pitchFamily="2" charset="0"/>
                <a:ea typeface="Times New Roman" panose="02020603050405020304" pitchFamily="18" charset="0"/>
                <a:hlinkClick r:id="rId6"/>
              </a:rPr>
              <a:t>/2024/09/30/10-the-importance-of-teamwork-in-health-and-social-care/</a:t>
            </a:r>
            <a:r>
              <a:rPr lang="en-US" sz="1800" dirty="0">
                <a:solidFill>
                  <a:srgbClr val="000000"/>
                </a:solidFill>
                <a:effectLst/>
                <a:latin typeface="Helvetica" pitchFamily="2" charset="0"/>
                <a:ea typeface="Times New Roman" panose="02020603050405020304" pitchFamily="18" charset="0"/>
              </a:rPr>
              <a:t>.</a:t>
            </a:r>
            <a:endParaRPr lang="en-US" sz="3200" dirty="0">
              <a:effectLst/>
              <a:latin typeface="Times New Roman" panose="02020603050405020304" pitchFamily="18" charset="0"/>
              <a:ea typeface="Times New Roman" panose="02020603050405020304" pitchFamily="18" charset="0"/>
            </a:endParaRPr>
          </a:p>
        </p:txBody>
      </p:sp>
      <p:sp>
        <p:nvSpPr>
          <p:cNvPr id="19" name="TextBox 18">
            <a:extLst>
              <a:ext uri="{FF2B5EF4-FFF2-40B4-BE49-F238E27FC236}">
                <a16:creationId xmlns:a16="http://schemas.microsoft.com/office/drawing/2014/main" id="{65736B8C-5AE4-21C0-07E6-D805E309586A}"/>
              </a:ext>
            </a:extLst>
          </p:cNvPr>
          <p:cNvSpPr txBox="1"/>
          <p:nvPr/>
        </p:nvSpPr>
        <p:spPr>
          <a:xfrm>
            <a:off x="0" y="4489226"/>
            <a:ext cx="12192000" cy="923330"/>
          </a:xfrm>
          <a:prstGeom prst="rect">
            <a:avLst/>
          </a:prstGeom>
          <a:noFill/>
        </p:spPr>
        <p:txBody>
          <a:bodyPr wrap="square">
            <a:spAutoFit/>
          </a:bodyPr>
          <a:lstStyle/>
          <a:p>
            <a:pPr marL="0" marR="0">
              <a:spcAft>
                <a:spcPts val="900"/>
              </a:spcAft>
              <a:buNone/>
            </a:pPr>
            <a:r>
              <a:rPr lang="en-US" sz="1800" dirty="0">
                <a:solidFill>
                  <a:srgbClr val="000000"/>
                </a:solidFill>
                <a:effectLst/>
                <a:latin typeface="Helvetica" pitchFamily="2" charset="0"/>
                <a:ea typeface="Times New Roman" panose="02020603050405020304" pitchFamily="18" charset="0"/>
              </a:rPr>
              <a:t>Leonard, M., Graham, S. and </a:t>
            </a:r>
            <a:r>
              <a:rPr lang="en-US" sz="1800" dirty="0" err="1">
                <a:solidFill>
                  <a:srgbClr val="000000"/>
                </a:solidFill>
                <a:effectLst/>
                <a:latin typeface="Helvetica" pitchFamily="2" charset="0"/>
                <a:ea typeface="Times New Roman" panose="02020603050405020304" pitchFamily="18" charset="0"/>
              </a:rPr>
              <a:t>Bonacum</a:t>
            </a:r>
            <a:r>
              <a:rPr lang="en-US" sz="1800" dirty="0">
                <a:solidFill>
                  <a:srgbClr val="000000"/>
                </a:solidFill>
                <a:effectLst/>
                <a:latin typeface="Helvetica" pitchFamily="2" charset="0"/>
                <a:ea typeface="Times New Roman" panose="02020603050405020304" pitchFamily="18" charset="0"/>
              </a:rPr>
              <a:t>, D. (2004). </a:t>
            </a:r>
            <a:r>
              <a:rPr lang="en-US" sz="1800" i="1" dirty="0">
                <a:solidFill>
                  <a:srgbClr val="000000"/>
                </a:solidFill>
                <a:effectLst/>
                <a:latin typeface="Helvetica-Oblique"/>
                <a:ea typeface="Times New Roman" panose="02020603050405020304" pitchFamily="18" charset="0"/>
              </a:rPr>
              <a:t>The Human Factor: The Critical Importance of Effective Teamwork and Communication in Providing Safe Care</a:t>
            </a:r>
            <a:r>
              <a:rPr lang="en-US" sz="1800" dirty="0">
                <a:solidFill>
                  <a:srgbClr val="000000"/>
                </a:solidFill>
                <a:effectLst/>
                <a:latin typeface="Helvetica" pitchFamily="2" charset="0"/>
                <a:ea typeface="Times New Roman" panose="02020603050405020304" pitchFamily="18" charset="0"/>
              </a:rPr>
              <a:t>. [online] Quality &amp; safety in health care. Available at: </a:t>
            </a:r>
            <a:r>
              <a:rPr lang="en-US" sz="1800" u="sng" dirty="0">
                <a:solidFill>
                  <a:srgbClr val="000000"/>
                </a:solidFill>
                <a:effectLst/>
                <a:latin typeface="Helvetica" pitchFamily="2" charset="0"/>
                <a:ea typeface="Times New Roman" panose="02020603050405020304" pitchFamily="18" charset="0"/>
                <a:hlinkClick r:id="rId7"/>
              </a:rPr>
              <a:t>https://</a:t>
            </a:r>
            <a:r>
              <a:rPr lang="en-US" sz="1800" u="sng" dirty="0" err="1">
                <a:solidFill>
                  <a:srgbClr val="000000"/>
                </a:solidFill>
                <a:effectLst/>
                <a:latin typeface="Helvetica" pitchFamily="2" charset="0"/>
                <a:ea typeface="Times New Roman" panose="02020603050405020304" pitchFamily="18" charset="0"/>
                <a:hlinkClick r:id="rId7"/>
              </a:rPr>
              <a:t>pubmed.ncbi.nlm.nih.gov</a:t>
            </a:r>
            <a:r>
              <a:rPr lang="en-US" sz="1800" u="sng" dirty="0">
                <a:solidFill>
                  <a:srgbClr val="000000"/>
                </a:solidFill>
                <a:effectLst/>
                <a:latin typeface="Helvetica" pitchFamily="2" charset="0"/>
                <a:ea typeface="Times New Roman" panose="02020603050405020304" pitchFamily="18" charset="0"/>
                <a:hlinkClick r:id="rId7"/>
              </a:rPr>
              <a:t>/15465961/</a:t>
            </a:r>
            <a:r>
              <a:rPr lang="en-US" sz="1800" dirty="0">
                <a:solidFill>
                  <a:srgbClr val="000000"/>
                </a:solidFill>
                <a:effectLst/>
                <a:latin typeface="Helvetica" pitchFamily="2" charset="0"/>
                <a:ea typeface="Times New Roman" panose="02020603050405020304" pitchFamily="18" charset="0"/>
              </a:rPr>
              <a:t>.</a:t>
            </a:r>
            <a:endParaRPr lang="en-US" sz="3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1994603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DA17656-7841-3CA4-1548-53E03743AC64}"/>
              </a:ext>
            </a:extLst>
          </p:cNvPr>
          <p:cNvSpPr>
            <a:spLocks noGrp="1"/>
          </p:cNvSpPr>
          <p:nvPr>
            <p:ph type="dt" sz="half" idx="10"/>
          </p:nvPr>
        </p:nvSpPr>
        <p:spPr/>
        <p:txBody>
          <a:bodyPr/>
          <a:lstStyle/>
          <a:p>
            <a:pPr>
              <a:defRPr/>
            </a:pPr>
            <a:fld id="{5E23D760-A5D6-4408-9293-3816AB405458}" type="datetime1">
              <a:rPr lang="en-GB" altLang="en-US" smtClean="0"/>
              <a:pPr>
                <a:defRPr/>
              </a:pPr>
              <a:t>23/03/2026</a:t>
            </a:fld>
            <a:endParaRPr lang="en-GB" altLang="en-US"/>
          </a:p>
        </p:txBody>
      </p:sp>
      <p:sp>
        <p:nvSpPr>
          <p:cNvPr id="3" name="Slide Number Placeholder 2">
            <a:extLst>
              <a:ext uri="{FF2B5EF4-FFF2-40B4-BE49-F238E27FC236}">
                <a16:creationId xmlns:a16="http://schemas.microsoft.com/office/drawing/2014/main" id="{1AA947D5-CC44-0D9E-DAAC-B9F16E4C2D2C}"/>
              </a:ext>
            </a:extLst>
          </p:cNvPr>
          <p:cNvSpPr>
            <a:spLocks noGrp="1"/>
          </p:cNvSpPr>
          <p:nvPr>
            <p:ph type="sldNum" sz="quarter" idx="11"/>
          </p:nvPr>
        </p:nvSpPr>
        <p:spPr/>
        <p:txBody>
          <a:bodyPr/>
          <a:lstStyle/>
          <a:p>
            <a:pPr>
              <a:defRPr/>
            </a:pPr>
            <a:fld id="{1627DB7A-9E6D-4CCE-BDBB-D06183803CCF}" type="slidenum">
              <a:rPr lang="en-GB" altLang="en-US" smtClean="0"/>
              <a:pPr>
                <a:defRPr/>
              </a:pPr>
              <a:t>16</a:t>
            </a:fld>
            <a:endParaRPr lang="en-GB" altLang="en-US"/>
          </a:p>
        </p:txBody>
      </p:sp>
      <p:sp>
        <p:nvSpPr>
          <p:cNvPr id="5" name="TextBox 4">
            <a:extLst>
              <a:ext uri="{FF2B5EF4-FFF2-40B4-BE49-F238E27FC236}">
                <a16:creationId xmlns:a16="http://schemas.microsoft.com/office/drawing/2014/main" id="{57D3728C-2513-1550-1AAD-603151A2250B}"/>
              </a:ext>
            </a:extLst>
          </p:cNvPr>
          <p:cNvSpPr txBox="1"/>
          <p:nvPr/>
        </p:nvSpPr>
        <p:spPr>
          <a:xfrm>
            <a:off x="-74083" y="0"/>
            <a:ext cx="12181416" cy="3323987"/>
          </a:xfrm>
          <a:prstGeom prst="rect">
            <a:avLst/>
          </a:prstGeom>
          <a:noFill/>
        </p:spPr>
        <p:txBody>
          <a:bodyPr wrap="square">
            <a:spAutoFit/>
          </a:bodyPr>
          <a:lstStyle/>
          <a:p>
            <a:pPr marL="0" marR="0">
              <a:spcAft>
                <a:spcPts val="900"/>
              </a:spcAft>
              <a:buNone/>
            </a:pPr>
            <a:r>
              <a:rPr lang="en-US" sz="1800" dirty="0">
                <a:solidFill>
                  <a:srgbClr val="000000"/>
                </a:solidFill>
                <a:effectLst/>
                <a:latin typeface="Helvetica" pitchFamily="2" charset="0"/>
                <a:ea typeface="Times New Roman" panose="02020603050405020304" pitchFamily="18" charset="0"/>
              </a:rPr>
              <a:t>Morgan, M. (2025). </a:t>
            </a:r>
            <a:r>
              <a:rPr lang="en-US" sz="1800" i="1" dirty="0">
                <a:solidFill>
                  <a:srgbClr val="000000"/>
                </a:solidFill>
                <a:effectLst/>
                <a:latin typeface="Helvetica-Oblique"/>
                <a:ea typeface="Times New Roman" panose="02020603050405020304" pitchFamily="18" charset="0"/>
              </a:rPr>
              <a:t>The Role of Teamwork in Delivering Effective Health and Social Care Services</a:t>
            </a:r>
            <a:r>
              <a:rPr lang="en-US" sz="1800" dirty="0">
                <a:solidFill>
                  <a:srgbClr val="000000"/>
                </a:solidFill>
                <a:effectLst/>
                <a:latin typeface="Helvetica" pitchFamily="2" charset="0"/>
                <a:ea typeface="Times New Roman" panose="02020603050405020304" pitchFamily="18" charset="0"/>
              </a:rPr>
              <a:t>. [online] Academy for Health &amp; Fitness. Available at: </a:t>
            </a:r>
            <a:r>
              <a:rPr lang="en-US" sz="1800" u="sng" dirty="0">
                <a:solidFill>
                  <a:srgbClr val="000000"/>
                </a:solidFill>
                <a:effectLst/>
                <a:latin typeface="Helvetica" pitchFamily="2" charset="0"/>
                <a:ea typeface="Times New Roman" panose="02020603050405020304" pitchFamily="18" charset="0"/>
                <a:hlinkClick r:id="rId2"/>
              </a:rPr>
              <a:t>https://</a:t>
            </a:r>
            <a:r>
              <a:rPr lang="en-US" sz="1800" u="sng" dirty="0" err="1">
                <a:solidFill>
                  <a:srgbClr val="000000"/>
                </a:solidFill>
                <a:effectLst/>
                <a:latin typeface="Helvetica" pitchFamily="2" charset="0"/>
                <a:ea typeface="Times New Roman" panose="02020603050405020304" pitchFamily="18" charset="0"/>
                <a:hlinkClick r:id="rId2"/>
              </a:rPr>
              <a:t>uk.hfonline.org</a:t>
            </a:r>
            <a:r>
              <a:rPr lang="en-US" sz="1800" u="sng" dirty="0">
                <a:solidFill>
                  <a:srgbClr val="000000"/>
                </a:solidFill>
                <a:effectLst/>
                <a:latin typeface="Helvetica" pitchFamily="2" charset="0"/>
                <a:ea typeface="Times New Roman" panose="02020603050405020304" pitchFamily="18" charset="0"/>
                <a:hlinkClick r:id="rId2"/>
              </a:rPr>
              <a:t>/the-role-of-teamwork-in-delivering-effective-health-and-social-care-services/</a:t>
            </a:r>
            <a:r>
              <a:rPr lang="en-US" sz="1800" dirty="0">
                <a:solidFill>
                  <a:srgbClr val="000000"/>
                </a:solidFill>
                <a:effectLst/>
                <a:latin typeface="Helvetica" pitchFamily="2" charset="0"/>
                <a:ea typeface="Times New Roman" panose="02020603050405020304" pitchFamily="18" charset="0"/>
              </a:rPr>
              <a:t>.</a:t>
            </a:r>
            <a:endParaRPr lang="en-US" sz="3200" dirty="0">
              <a:effectLst/>
              <a:latin typeface="Times New Roman" panose="02020603050405020304" pitchFamily="18" charset="0"/>
              <a:ea typeface="Times New Roman" panose="02020603050405020304" pitchFamily="18" charset="0"/>
            </a:endParaRPr>
          </a:p>
          <a:p>
            <a:pPr marL="0" marR="0" algn="l">
              <a:spcAft>
                <a:spcPts val="900"/>
              </a:spcAft>
              <a:buNone/>
            </a:pPr>
            <a:r>
              <a:rPr lang="en-US" sz="1800" dirty="0">
                <a:solidFill>
                  <a:srgbClr val="000000"/>
                </a:solidFill>
                <a:effectLst/>
                <a:latin typeface="Helvetica" pitchFamily="2" charset="0"/>
                <a:ea typeface="Times New Roman" panose="02020603050405020304" pitchFamily="18" charset="0"/>
              </a:rPr>
              <a:t>NHS England (2023a). </a:t>
            </a:r>
            <a:r>
              <a:rPr lang="en-US" sz="1800" i="1" dirty="0">
                <a:solidFill>
                  <a:srgbClr val="000000"/>
                </a:solidFill>
                <a:effectLst/>
                <a:latin typeface="Helvetica-Oblique"/>
                <a:ea typeface="Times New Roman" panose="02020603050405020304" pitchFamily="18" charset="0"/>
              </a:rPr>
              <a:t>NHS England</a:t>
            </a:r>
            <a:r>
              <a:rPr lang="en-US" sz="1800" dirty="0">
                <a:solidFill>
                  <a:srgbClr val="000000"/>
                </a:solidFill>
                <a:effectLst/>
                <a:latin typeface="Helvetica" pitchFamily="2" charset="0"/>
                <a:ea typeface="Times New Roman" panose="02020603050405020304" pitchFamily="18" charset="0"/>
              </a:rPr>
              <a:t>. [online] England.nhs.uk. Available at: </a:t>
            </a:r>
            <a:r>
              <a:rPr lang="en-US" sz="1800" u="sng" dirty="0">
                <a:solidFill>
                  <a:srgbClr val="000000"/>
                </a:solidFill>
                <a:effectLst/>
                <a:latin typeface="Helvetica" pitchFamily="2" charset="0"/>
                <a:ea typeface="Times New Roman" panose="02020603050405020304" pitchFamily="18" charset="0"/>
                <a:hlinkClick r:id="rId3"/>
              </a:rPr>
              <a:t>https://www.england.nhs.uk/</a:t>
            </a:r>
            <a:r>
              <a:rPr lang="en-US" sz="1800" dirty="0">
                <a:solidFill>
                  <a:srgbClr val="000000"/>
                </a:solidFill>
                <a:effectLst/>
                <a:latin typeface="Helvetica" pitchFamily="2" charset="0"/>
                <a:ea typeface="Times New Roman" panose="02020603050405020304" pitchFamily="18" charset="0"/>
              </a:rPr>
              <a:t>.</a:t>
            </a:r>
            <a:endParaRPr lang="en-US" sz="3200" dirty="0">
              <a:effectLst/>
              <a:latin typeface="Times New Roman" panose="02020603050405020304" pitchFamily="18" charset="0"/>
              <a:ea typeface="Times New Roman" panose="02020603050405020304" pitchFamily="18" charset="0"/>
            </a:endParaRPr>
          </a:p>
          <a:p>
            <a:pPr marL="0" marR="0" algn="l">
              <a:spcAft>
                <a:spcPts val="900"/>
              </a:spcAft>
              <a:buNone/>
            </a:pPr>
            <a:r>
              <a:rPr lang="en-US" sz="1800" dirty="0">
                <a:solidFill>
                  <a:srgbClr val="000000"/>
                </a:solidFill>
                <a:effectLst/>
                <a:latin typeface="Helvetica" pitchFamily="2" charset="0"/>
                <a:ea typeface="Times New Roman" panose="02020603050405020304" pitchFamily="18" charset="0"/>
              </a:rPr>
              <a:t>NHS England (2023b). </a:t>
            </a:r>
            <a:r>
              <a:rPr lang="en-US" sz="1800" i="1" dirty="0">
                <a:solidFill>
                  <a:srgbClr val="000000"/>
                </a:solidFill>
                <a:effectLst/>
                <a:latin typeface="Helvetica-Oblique"/>
                <a:ea typeface="Times New Roman" panose="02020603050405020304" pitchFamily="18" charset="0"/>
              </a:rPr>
              <a:t>NHS England» Safety culture</a:t>
            </a:r>
            <a:r>
              <a:rPr lang="en-US" sz="1800" dirty="0">
                <a:solidFill>
                  <a:srgbClr val="000000"/>
                </a:solidFill>
                <a:effectLst/>
                <a:latin typeface="Helvetica" pitchFamily="2" charset="0"/>
                <a:ea typeface="Times New Roman" panose="02020603050405020304" pitchFamily="18" charset="0"/>
              </a:rPr>
              <a:t>. [online] www.england.nhs.uk. Available at: </a:t>
            </a:r>
            <a:r>
              <a:rPr lang="en-US" sz="1800" u="sng" dirty="0">
                <a:solidFill>
                  <a:srgbClr val="000000"/>
                </a:solidFill>
                <a:effectLst/>
                <a:latin typeface="Helvetica" pitchFamily="2" charset="0"/>
                <a:ea typeface="Times New Roman" panose="02020603050405020304" pitchFamily="18" charset="0"/>
                <a:hlinkClick r:id="rId4"/>
              </a:rPr>
              <a:t>https://www.england.nhs.uk/patient-safety/patient-safety-culture/safety-culture/</a:t>
            </a:r>
            <a:r>
              <a:rPr lang="en-US" sz="1800" dirty="0">
                <a:solidFill>
                  <a:srgbClr val="000000"/>
                </a:solidFill>
                <a:effectLst/>
                <a:latin typeface="Helvetica" pitchFamily="2" charset="0"/>
                <a:ea typeface="Times New Roman" panose="02020603050405020304" pitchFamily="18" charset="0"/>
              </a:rPr>
              <a:t>.</a:t>
            </a:r>
            <a:endParaRPr lang="en-US" sz="3200" dirty="0">
              <a:effectLst/>
              <a:latin typeface="Times New Roman" panose="02020603050405020304" pitchFamily="18" charset="0"/>
              <a:ea typeface="Times New Roman" panose="02020603050405020304" pitchFamily="18" charset="0"/>
            </a:endParaRPr>
          </a:p>
          <a:p>
            <a:pPr marL="0" marR="0" algn="l">
              <a:spcAft>
                <a:spcPts val="900"/>
              </a:spcAft>
              <a:buNone/>
            </a:pPr>
            <a:r>
              <a:rPr lang="en-US" sz="1800" dirty="0">
                <a:solidFill>
                  <a:srgbClr val="000000"/>
                </a:solidFill>
                <a:effectLst/>
                <a:latin typeface="Helvetica" pitchFamily="2" charset="0"/>
                <a:ea typeface="Times New Roman" panose="02020603050405020304" pitchFamily="18" charset="0"/>
              </a:rPr>
              <a:t>O’Daniel, M. and </a:t>
            </a:r>
            <a:r>
              <a:rPr lang="en-US" sz="1800" dirty="0" err="1">
                <a:solidFill>
                  <a:srgbClr val="000000"/>
                </a:solidFill>
                <a:effectLst/>
                <a:latin typeface="Helvetica" pitchFamily="2" charset="0"/>
                <a:ea typeface="Times New Roman" panose="02020603050405020304" pitchFamily="18" charset="0"/>
              </a:rPr>
              <a:t>Rosenstein</a:t>
            </a:r>
            <a:r>
              <a:rPr lang="en-US" sz="1800" dirty="0">
                <a:solidFill>
                  <a:srgbClr val="000000"/>
                </a:solidFill>
                <a:effectLst/>
                <a:latin typeface="Helvetica" pitchFamily="2" charset="0"/>
                <a:ea typeface="Times New Roman" panose="02020603050405020304" pitchFamily="18" charset="0"/>
              </a:rPr>
              <a:t>, A.H. (2008). </a:t>
            </a:r>
            <a:r>
              <a:rPr lang="en-US" sz="1800" i="1" dirty="0">
                <a:solidFill>
                  <a:srgbClr val="000000"/>
                </a:solidFill>
                <a:effectLst/>
                <a:latin typeface="Helvetica-Oblique"/>
                <a:ea typeface="Times New Roman" panose="02020603050405020304" pitchFamily="18" charset="0"/>
              </a:rPr>
              <a:t>Professional Communication and Team Collaboration</a:t>
            </a:r>
            <a:r>
              <a:rPr lang="en-US" sz="1800" dirty="0">
                <a:solidFill>
                  <a:srgbClr val="000000"/>
                </a:solidFill>
                <a:effectLst/>
                <a:latin typeface="Helvetica" pitchFamily="2" charset="0"/>
                <a:ea typeface="Times New Roman" panose="02020603050405020304" pitchFamily="18" charset="0"/>
              </a:rPr>
              <a:t>. [online] </a:t>
            </a:r>
            <a:r>
              <a:rPr lang="en-US" sz="1800" dirty="0" err="1">
                <a:solidFill>
                  <a:srgbClr val="000000"/>
                </a:solidFill>
                <a:effectLst/>
                <a:latin typeface="Helvetica" pitchFamily="2" charset="0"/>
                <a:ea typeface="Times New Roman" panose="02020603050405020304" pitchFamily="18" charset="0"/>
              </a:rPr>
              <a:t>Nih.gov</a:t>
            </a:r>
            <a:r>
              <a:rPr lang="en-US" sz="1800" dirty="0">
                <a:solidFill>
                  <a:srgbClr val="000000"/>
                </a:solidFill>
                <a:effectLst/>
                <a:latin typeface="Helvetica" pitchFamily="2" charset="0"/>
                <a:ea typeface="Times New Roman" panose="02020603050405020304" pitchFamily="18" charset="0"/>
              </a:rPr>
              <a:t>. Available at: </a:t>
            </a:r>
            <a:r>
              <a:rPr lang="en-US" sz="1800" u="sng" dirty="0">
                <a:solidFill>
                  <a:srgbClr val="000000"/>
                </a:solidFill>
                <a:effectLst/>
                <a:latin typeface="Helvetica" pitchFamily="2" charset="0"/>
                <a:ea typeface="Times New Roman" panose="02020603050405020304" pitchFamily="18" charset="0"/>
                <a:hlinkClick r:id="rId5"/>
              </a:rPr>
              <a:t>https://</a:t>
            </a:r>
            <a:r>
              <a:rPr lang="en-US" sz="1800" u="sng" dirty="0" err="1">
                <a:solidFill>
                  <a:srgbClr val="000000"/>
                </a:solidFill>
                <a:effectLst/>
                <a:latin typeface="Helvetica" pitchFamily="2" charset="0"/>
                <a:ea typeface="Times New Roman" panose="02020603050405020304" pitchFamily="18" charset="0"/>
                <a:hlinkClick r:id="rId5"/>
              </a:rPr>
              <a:t>www.ncbi.nlm.nih.gov</a:t>
            </a:r>
            <a:r>
              <a:rPr lang="en-US" sz="1800" u="sng" dirty="0">
                <a:solidFill>
                  <a:srgbClr val="000000"/>
                </a:solidFill>
                <a:effectLst/>
                <a:latin typeface="Helvetica" pitchFamily="2" charset="0"/>
                <a:ea typeface="Times New Roman" panose="02020603050405020304" pitchFamily="18" charset="0"/>
                <a:hlinkClick r:id="rId5"/>
              </a:rPr>
              <a:t>/books/NBK2637/?</a:t>
            </a:r>
            <a:r>
              <a:rPr lang="en-US" sz="1800" dirty="0">
                <a:solidFill>
                  <a:srgbClr val="000000"/>
                </a:solidFill>
                <a:effectLst/>
                <a:latin typeface="Helvetica" pitchFamily="2" charset="0"/>
                <a:ea typeface="Times New Roman" panose="02020603050405020304" pitchFamily="18" charset="0"/>
              </a:rPr>
              <a:t>.</a:t>
            </a:r>
            <a:endParaRPr lang="en-US" sz="3200" dirty="0">
              <a:effectLst/>
              <a:latin typeface="Times New Roman" panose="02020603050405020304" pitchFamily="18" charset="0"/>
              <a:ea typeface="Times New Roman" panose="02020603050405020304" pitchFamily="18" charset="0"/>
            </a:endParaRPr>
          </a:p>
          <a:p>
            <a:pPr marL="0" marR="0" algn="l">
              <a:spcAft>
                <a:spcPts val="900"/>
              </a:spcAft>
              <a:buNone/>
            </a:pPr>
            <a:r>
              <a:rPr lang="en-US" sz="1800" dirty="0">
                <a:solidFill>
                  <a:srgbClr val="000000"/>
                </a:solidFill>
                <a:effectLst/>
                <a:latin typeface="Helvetica" pitchFamily="2" charset="0"/>
                <a:ea typeface="Times New Roman" panose="02020603050405020304" pitchFamily="18" charset="0"/>
              </a:rPr>
              <a:t>Rosen, M.A. (2020). Teamwork in healthcare: Key Discoveries Enabling safer, high-quality care. </a:t>
            </a:r>
            <a:r>
              <a:rPr lang="en-US" sz="1800" i="1" dirty="0">
                <a:solidFill>
                  <a:srgbClr val="000000"/>
                </a:solidFill>
                <a:effectLst/>
                <a:latin typeface="Helvetica-Oblique"/>
                <a:ea typeface="Times New Roman" panose="02020603050405020304" pitchFamily="18" charset="0"/>
              </a:rPr>
              <a:t>American Psychologist</a:t>
            </a:r>
            <a:r>
              <a:rPr lang="en-US" sz="1800" dirty="0">
                <a:solidFill>
                  <a:srgbClr val="000000"/>
                </a:solidFill>
                <a:effectLst/>
                <a:latin typeface="Helvetica" pitchFamily="2" charset="0"/>
                <a:ea typeface="Times New Roman" panose="02020603050405020304" pitchFamily="18" charset="0"/>
              </a:rPr>
              <a:t>, [online] 73(4), pp.433–450. </a:t>
            </a:r>
            <a:r>
              <a:rPr lang="en-US" sz="1800" dirty="0" err="1">
                <a:solidFill>
                  <a:srgbClr val="000000"/>
                </a:solidFill>
                <a:effectLst/>
                <a:latin typeface="Helvetica" pitchFamily="2" charset="0"/>
                <a:ea typeface="Times New Roman" panose="02020603050405020304" pitchFamily="18" charset="0"/>
              </a:rPr>
              <a:t>doi:</a:t>
            </a:r>
            <a:r>
              <a:rPr lang="en-US" sz="1800" u="sng" dirty="0" err="1">
                <a:solidFill>
                  <a:srgbClr val="000000"/>
                </a:solidFill>
                <a:effectLst/>
                <a:latin typeface="Helvetica" pitchFamily="2" charset="0"/>
                <a:ea typeface="Times New Roman" panose="02020603050405020304" pitchFamily="18" charset="0"/>
                <a:hlinkClick r:id="rId6"/>
              </a:rPr>
              <a:t>https</a:t>
            </a:r>
            <a:r>
              <a:rPr lang="en-US" sz="1800" u="sng" dirty="0">
                <a:solidFill>
                  <a:srgbClr val="000000"/>
                </a:solidFill>
                <a:effectLst/>
                <a:latin typeface="Helvetica" pitchFamily="2" charset="0"/>
                <a:ea typeface="Times New Roman" panose="02020603050405020304" pitchFamily="18" charset="0"/>
                <a:hlinkClick r:id="rId6"/>
              </a:rPr>
              <a:t>://</a:t>
            </a:r>
            <a:r>
              <a:rPr lang="en-US" sz="1800" u="sng" dirty="0" err="1">
                <a:solidFill>
                  <a:srgbClr val="000000"/>
                </a:solidFill>
                <a:effectLst/>
                <a:latin typeface="Helvetica" pitchFamily="2" charset="0"/>
                <a:ea typeface="Times New Roman" panose="02020603050405020304" pitchFamily="18" charset="0"/>
                <a:hlinkClick r:id="rId6"/>
              </a:rPr>
              <a:t>doi.org</a:t>
            </a:r>
            <a:r>
              <a:rPr lang="en-US" sz="1800" u="sng" dirty="0">
                <a:solidFill>
                  <a:srgbClr val="000000"/>
                </a:solidFill>
                <a:effectLst/>
                <a:latin typeface="Helvetica" pitchFamily="2" charset="0"/>
                <a:ea typeface="Times New Roman" panose="02020603050405020304" pitchFamily="18" charset="0"/>
                <a:hlinkClick r:id="rId6"/>
              </a:rPr>
              <a:t>/10.1037/amp0000298</a:t>
            </a:r>
            <a:r>
              <a:rPr lang="en-US" sz="1800" dirty="0">
                <a:solidFill>
                  <a:srgbClr val="000000"/>
                </a:solidFill>
                <a:effectLst/>
                <a:latin typeface="Helvetica" pitchFamily="2" charset="0"/>
                <a:ea typeface="Times New Roman" panose="02020603050405020304" pitchFamily="18" charset="0"/>
              </a:rPr>
              <a:t>.</a:t>
            </a:r>
            <a:endParaRPr lang="en-US" sz="3200" dirty="0">
              <a:effectLst/>
              <a:latin typeface="Times New Roman" panose="02020603050405020304" pitchFamily="18" charset="0"/>
              <a:ea typeface="Times New Roman" panose="02020603050405020304" pitchFamily="18" charset="0"/>
            </a:endParaRPr>
          </a:p>
        </p:txBody>
      </p:sp>
      <p:sp>
        <p:nvSpPr>
          <p:cNvPr id="7" name="TextBox 6">
            <a:extLst>
              <a:ext uri="{FF2B5EF4-FFF2-40B4-BE49-F238E27FC236}">
                <a16:creationId xmlns:a16="http://schemas.microsoft.com/office/drawing/2014/main" id="{183D6924-475B-18AB-8C6F-5EE2D0133841}"/>
              </a:ext>
            </a:extLst>
          </p:cNvPr>
          <p:cNvSpPr txBox="1"/>
          <p:nvPr/>
        </p:nvSpPr>
        <p:spPr>
          <a:xfrm>
            <a:off x="-74083" y="3323987"/>
            <a:ext cx="12266083" cy="2539157"/>
          </a:xfrm>
          <a:prstGeom prst="rect">
            <a:avLst/>
          </a:prstGeom>
          <a:noFill/>
        </p:spPr>
        <p:txBody>
          <a:bodyPr wrap="square">
            <a:spAutoFit/>
          </a:bodyPr>
          <a:lstStyle/>
          <a:p>
            <a:pPr marL="0" marR="0">
              <a:spcAft>
                <a:spcPts val="900"/>
              </a:spcAft>
              <a:buNone/>
            </a:pPr>
            <a:r>
              <a:rPr lang="en-US" sz="1800" dirty="0">
                <a:solidFill>
                  <a:srgbClr val="000000"/>
                </a:solidFill>
                <a:effectLst/>
                <a:latin typeface="Helvetica" pitchFamily="2" charset="0"/>
                <a:ea typeface="Times New Roman" panose="02020603050405020304" pitchFamily="18" charset="0"/>
              </a:rPr>
              <a:t>Scarlett, A. (2026). </a:t>
            </a:r>
            <a:r>
              <a:rPr lang="en-US" sz="1800" i="1" dirty="0">
                <a:solidFill>
                  <a:srgbClr val="000000"/>
                </a:solidFill>
                <a:effectLst/>
                <a:latin typeface="Helvetica-Oblique"/>
                <a:ea typeface="Times New Roman" panose="02020603050405020304" pitchFamily="18" charset="0"/>
              </a:rPr>
              <a:t>Teamwork in Health and Social Care | Royal Open College</a:t>
            </a:r>
            <a:r>
              <a:rPr lang="en-US" sz="1800" dirty="0">
                <a:solidFill>
                  <a:srgbClr val="000000"/>
                </a:solidFill>
                <a:effectLst/>
                <a:latin typeface="Helvetica" pitchFamily="2" charset="0"/>
                <a:ea typeface="Times New Roman" panose="02020603050405020304" pitchFamily="18" charset="0"/>
              </a:rPr>
              <a:t>. [online] Royal Open College. Available at: </a:t>
            </a:r>
            <a:r>
              <a:rPr lang="en-US" sz="1800" u="sng" dirty="0">
                <a:solidFill>
                  <a:srgbClr val="000000"/>
                </a:solidFill>
                <a:effectLst/>
                <a:latin typeface="Helvetica" pitchFamily="2" charset="0"/>
                <a:ea typeface="Times New Roman" panose="02020603050405020304" pitchFamily="18" charset="0"/>
                <a:hlinkClick r:id="rId7"/>
              </a:rPr>
              <a:t>https://</a:t>
            </a:r>
            <a:r>
              <a:rPr lang="en-US" sz="1800" u="sng" dirty="0" err="1">
                <a:solidFill>
                  <a:srgbClr val="000000"/>
                </a:solidFill>
                <a:effectLst/>
                <a:latin typeface="Helvetica" pitchFamily="2" charset="0"/>
                <a:ea typeface="Times New Roman" panose="02020603050405020304" pitchFamily="18" charset="0"/>
                <a:hlinkClick r:id="rId7"/>
              </a:rPr>
              <a:t>royalopencollege.org</a:t>
            </a:r>
            <a:r>
              <a:rPr lang="en-US" sz="1800" u="sng" dirty="0">
                <a:solidFill>
                  <a:srgbClr val="000000"/>
                </a:solidFill>
                <a:effectLst/>
                <a:latin typeface="Helvetica" pitchFamily="2" charset="0"/>
                <a:ea typeface="Times New Roman" panose="02020603050405020304" pitchFamily="18" charset="0"/>
                <a:hlinkClick r:id="rId7"/>
              </a:rPr>
              <a:t>/blog/health-and-social-care/teamwork-in-health-and-social-care/</a:t>
            </a:r>
            <a:r>
              <a:rPr lang="en-US" sz="1800" dirty="0">
                <a:solidFill>
                  <a:srgbClr val="000000"/>
                </a:solidFill>
                <a:effectLst/>
                <a:latin typeface="Helvetica" pitchFamily="2" charset="0"/>
                <a:ea typeface="Times New Roman" panose="02020603050405020304" pitchFamily="18" charset="0"/>
              </a:rPr>
              <a:t>.</a:t>
            </a:r>
            <a:endParaRPr lang="en-US" sz="3200" dirty="0">
              <a:effectLst/>
              <a:latin typeface="Times New Roman" panose="02020603050405020304" pitchFamily="18" charset="0"/>
              <a:ea typeface="Times New Roman" panose="02020603050405020304" pitchFamily="18" charset="0"/>
            </a:endParaRPr>
          </a:p>
          <a:p>
            <a:pPr marL="0" marR="0" algn="l">
              <a:spcAft>
                <a:spcPts val="900"/>
              </a:spcAft>
              <a:buNone/>
            </a:pPr>
            <a:r>
              <a:rPr lang="en-US" sz="1800" dirty="0" err="1">
                <a:solidFill>
                  <a:srgbClr val="000000"/>
                </a:solidFill>
                <a:effectLst/>
                <a:latin typeface="Helvetica" pitchFamily="2" charset="0"/>
                <a:ea typeface="Times New Roman" panose="02020603050405020304" pitchFamily="18" charset="0"/>
              </a:rPr>
              <a:t>Wavebreakmedia</a:t>
            </a:r>
            <a:r>
              <a:rPr lang="en-US" sz="1800" dirty="0">
                <a:solidFill>
                  <a:srgbClr val="000000"/>
                </a:solidFill>
                <a:effectLst/>
                <a:latin typeface="Helvetica" pitchFamily="2" charset="0"/>
                <a:ea typeface="Times New Roman" panose="02020603050405020304" pitchFamily="18" charset="0"/>
              </a:rPr>
              <a:t> Ltd (2015). </a:t>
            </a:r>
            <a:r>
              <a:rPr lang="en-US" sz="1800" i="1" dirty="0">
                <a:solidFill>
                  <a:srgbClr val="000000"/>
                </a:solidFill>
                <a:effectLst/>
                <a:latin typeface="Helvetica-Oblique"/>
                <a:ea typeface="Times New Roman" panose="02020603050405020304" pitchFamily="18" charset="0"/>
              </a:rPr>
              <a:t>Team of doctors working together on patients file</a:t>
            </a:r>
            <a:r>
              <a:rPr lang="en-US" sz="1800" dirty="0">
                <a:solidFill>
                  <a:srgbClr val="000000"/>
                </a:solidFill>
                <a:effectLst/>
                <a:latin typeface="Helvetica" pitchFamily="2" charset="0"/>
                <a:ea typeface="Times New Roman" panose="02020603050405020304" pitchFamily="18" charset="0"/>
              </a:rPr>
              <a:t>. [online] </a:t>
            </a:r>
            <a:r>
              <a:rPr lang="en-US" sz="1800" dirty="0" err="1">
                <a:solidFill>
                  <a:srgbClr val="000000"/>
                </a:solidFill>
                <a:effectLst/>
                <a:latin typeface="Helvetica" pitchFamily="2" charset="0"/>
                <a:ea typeface="Times New Roman" panose="02020603050405020304" pitchFamily="18" charset="0"/>
              </a:rPr>
              <a:t>Dreamstime</a:t>
            </a:r>
            <a:r>
              <a:rPr lang="en-US" sz="1800" dirty="0">
                <a:solidFill>
                  <a:srgbClr val="000000"/>
                </a:solidFill>
                <a:effectLst/>
                <a:latin typeface="Helvetica" pitchFamily="2" charset="0"/>
                <a:ea typeface="Times New Roman" panose="02020603050405020304" pitchFamily="18" charset="0"/>
              </a:rPr>
              <a:t>. Available at: </a:t>
            </a:r>
            <a:r>
              <a:rPr lang="en-US" sz="1800" u="sng" dirty="0">
                <a:solidFill>
                  <a:srgbClr val="000000"/>
                </a:solidFill>
                <a:effectLst/>
                <a:latin typeface="Helvetica" pitchFamily="2" charset="0"/>
                <a:ea typeface="Times New Roman" panose="02020603050405020304" pitchFamily="18" charset="0"/>
                <a:hlinkClick r:id="rId8"/>
              </a:rPr>
              <a:t>https://</a:t>
            </a:r>
            <a:r>
              <a:rPr lang="en-US" sz="1800" u="sng" dirty="0" err="1">
                <a:solidFill>
                  <a:srgbClr val="000000"/>
                </a:solidFill>
                <a:effectLst/>
                <a:latin typeface="Helvetica" pitchFamily="2" charset="0"/>
                <a:ea typeface="Times New Roman" panose="02020603050405020304" pitchFamily="18" charset="0"/>
                <a:hlinkClick r:id="rId8"/>
              </a:rPr>
              <a:t>www.dreamstime.com</a:t>
            </a:r>
            <a:r>
              <a:rPr lang="en-US" sz="1800" u="sng" dirty="0">
                <a:solidFill>
                  <a:srgbClr val="000000"/>
                </a:solidFill>
                <a:effectLst/>
                <a:latin typeface="Helvetica" pitchFamily="2" charset="0"/>
                <a:ea typeface="Times New Roman" panose="02020603050405020304" pitchFamily="18" charset="0"/>
                <a:hlinkClick r:id="rId8"/>
              </a:rPr>
              <a:t>/stock-photo-team-doctors-working-together-patients-file-medical-office-image53850244</a:t>
            </a:r>
            <a:r>
              <a:rPr lang="en-US" sz="1800" dirty="0">
                <a:solidFill>
                  <a:srgbClr val="000000"/>
                </a:solidFill>
                <a:effectLst/>
                <a:latin typeface="Helvetica" pitchFamily="2" charset="0"/>
                <a:ea typeface="Times New Roman" panose="02020603050405020304" pitchFamily="18" charset="0"/>
              </a:rPr>
              <a:t> [Accessed 9 Mar. 2026].</a:t>
            </a:r>
            <a:endParaRPr lang="en-US" sz="3200" dirty="0">
              <a:effectLst/>
              <a:latin typeface="Times New Roman" panose="02020603050405020304" pitchFamily="18" charset="0"/>
              <a:ea typeface="Times New Roman" panose="02020603050405020304" pitchFamily="18" charset="0"/>
            </a:endParaRPr>
          </a:p>
          <a:p>
            <a:pPr marL="0" marR="0" algn="l">
              <a:spcAft>
                <a:spcPts val="900"/>
              </a:spcAft>
              <a:buNone/>
            </a:pPr>
            <a:r>
              <a:rPr lang="en-US" sz="1800" dirty="0">
                <a:solidFill>
                  <a:srgbClr val="000000"/>
                </a:solidFill>
                <a:effectLst/>
                <a:latin typeface="Helvetica" pitchFamily="2" charset="0"/>
                <a:ea typeface="Times New Roman" panose="02020603050405020304" pitchFamily="18" charset="0"/>
              </a:rPr>
              <a:t>World Health Organization (2010). </a:t>
            </a:r>
            <a:r>
              <a:rPr lang="en-US" sz="1800" i="1" dirty="0">
                <a:solidFill>
                  <a:srgbClr val="000000"/>
                </a:solidFill>
                <a:effectLst/>
                <a:latin typeface="Helvetica-Oblique"/>
                <a:ea typeface="Times New Roman" panose="02020603050405020304" pitchFamily="18" charset="0"/>
              </a:rPr>
              <a:t>Framework for action on </a:t>
            </a:r>
            <a:r>
              <a:rPr lang="en-US" sz="1800" i="1" dirty="0" err="1">
                <a:solidFill>
                  <a:srgbClr val="000000"/>
                </a:solidFill>
                <a:effectLst/>
                <a:latin typeface="Helvetica-Oblique"/>
                <a:ea typeface="Times New Roman" panose="02020603050405020304" pitchFamily="18" charset="0"/>
              </a:rPr>
              <a:t>interprofessional</a:t>
            </a:r>
            <a:r>
              <a:rPr lang="en-US" sz="1800" i="1" dirty="0">
                <a:solidFill>
                  <a:srgbClr val="000000"/>
                </a:solidFill>
                <a:effectLst/>
                <a:latin typeface="Helvetica-Oblique"/>
                <a:ea typeface="Times New Roman" panose="02020603050405020304" pitchFamily="18" charset="0"/>
              </a:rPr>
              <a:t> education &amp; collaborative practice</a:t>
            </a:r>
            <a:r>
              <a:rPr lang="en-US" sz="1800" dirty="0">
                <a:solidFill>
                  <a:srgbClr val="000000"/>
                </a:solidFill>
                <a:effectLst/>
                <a:latin typeface="Helvetica" pitchFamily="2" charset="0"/>
                <a:ea typeface="Times New Roman" panose="02020603050405020304" pitchFamily="18" charset="0"/>
              </a:rPr>
              <a:t>. [online] World Health Organization. Available at: </a:t>
            </a:r>
            <a:r>
              <a:rPr lang="en-US" sz="1800" u="sng" dirty="0">
                <a:solidFill>
                  <a:srgbClr val="000000"/>
                </a:solidFill>
                <a:effectLst/>
                <a:latin typeface="Helvetica" pitchFamily="2" charset="0"/>
                <a:ea typeface="Times New Roman" panose="02020603050405020304" pitchFamily="18" charset="0"/>
                <a:hlinkClick r:id="rId9"/>
              </a:rPr>
              <a:t>https://www.who.int/publications/i/item/framework-for-action-on-</a:t>
            </a:r>
            <a:r>
              <a:rPr lang="en-US" sz="1800" u="sng" dirty="0" err="1">
                <a:solidFill>
                  <a:srgbClr val="000000"/>
                </a:solidFill>
                <a:effectLst/>
                <a:latin typeface="Helvetica" pitchFamily="2" charset="0"/>
                <a:ea typeface="Times New Roman" panose="02020603050405020304" pitchFamily="18" charset="0"/>
                <a:hlinkClick r:id="rId9"/>
              </a:rPr>
              <a:t>interprofessional</a:t>
            </a:r>
            <a:r>
              <a:rPr lang="en-US" sz="1800" u="sng" dirty="0">
                <a:solidFill>
                  <a:srgbClr val="000000"/>
                </a:solidFill>
                <a:effectLst/>
                <a:latin typeface="Helvetica" pitchFamily="2" charset="0"/>
                <a:ea typeface="Times New Roman" panose="02020603050405020304" pitchFamily="18" charset="0"/>
                <a:hlinkClick r:id="rId9"/>
              </a:rPr>
              <a:t>-education-collaborative-practice</a:t>
            </a:r>
            <a:r>
              <a:rPr lang="en-US" sz="1800" dirty="0">
                <a:solidFill>
                  <a:srgbClr val="000000"/>
                </a:solidFill>
                <a:effectLst/>
                <a:latin typeface="Helvetica" pitchFamily="2" charset="0"/>
                <a:ea typeface="Times New Roman" panose="02020603050405020304" pitchFamily="18" charset="0"/>
              </a:rPr>
              <a:t>.</a:t>
            </a:r>
            <a:endParaRPr lang="en-US" sz="3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08372695"/>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23605</TotalTime>
  <Words>1647</Words>
  <Application>Microsoft Office PowerPoint</Application>
  <PresentationFormat>Widescreen</PresentationFormat>
  <Paragraphs>194</Paragraphs>
  <Slides>16</Slides>
  <Notes>1</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20140311PresentationUWTSDTemplate</vt:lpstr>
      <vt:lpstr>Module Title: Professional Career Development within H&amp;SC Module Number: LCHS 4009 (LON) Assignment No:     ASSIGNMENT 1 Student Name: Oyinkansola Jacobs Student ID : 2439186 Lecturer’s Name: Amitave Banik Student Topic: TeamWork in Health and Social care </vt:lpstr>
      <vt:lpstr>Acknowledge use of AI</vt:lpstr>
      <vt:lpstr>Introduction</vt:lpstr>
      <vt:lpstr>Definition of Teamwork</vt:lpstr>
      <vt:lpstr>PowerPoint Presentation</vt:lpstr>
      <vt:lpstr>PowerPoint Presentation</vt:lpstr>
      <vt:lpstr>PowerPoint Presentation</vt:lpstr>
      <vt:lpstr>Tuckman’s Team Development Model</vt:lpstr>
      <vt:lpstr>PowerPoint Presentation</vt:lpstr>
      <vt:lpstr>PowerPoint Presentation</vt:lpstr>
      <vt:lpstr>Applying teamwork as a skill in practice </vt:lpstr>
      <vt:lpstr>Applying Teamwork as a skill in practice </vt:lpstr>
      <vt:lpstr>PowerPoint Presentation</vt:lpstr>
      <vt:lpstr>Conclusion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Title: Professional Career Development within H&amp;SC Module Number: LCHS 4009 (LON) Assignment No:     ASSIGNMENT 1 Student Name: Oyinkansola Jacobs Student ID : 2439186 Lecturer’s Name: Amitave Banik Student Topic: TeamWork in Health and Social care </dc:title>
  <dc:creator>Farah Wiita</dc:creator>
  <cp:lastModifiedBy>Oyinkansola Jacobs</cp:lastModifiedBy>
  <cp:revision>29</cp:revision>
  <dcterms:created xsi:type="dcterms:W3CDTF">2025-02-21T18:28:54Z</dcterms:created>
  <dcterms:modified xsi:type="dcterms:W3CDTF">2026-03-23T00:28:57Z</dcterms:modified>
</cp:coreProperties>
</file>