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49009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96375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63788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07399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30633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98452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85082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45426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35221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80394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72008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9048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43874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182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96598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17181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07450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7E2A7-C963-42B0-AF36-7CE0490C052F}" type="datetimeFigureOut">
              <a:rPr lang="LID4096" smtClean="0"/>
              <a:t>08/19/2022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82B81D-20B9-4349-87FF-BAAC1369C5C7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6177880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2/02/why-flexible-work-is-essential-to-your-dei-strategy" TargetMode="External"/><Relationship Id="rId2" Type="http://schemas.openxmlformats.org/officeDocument/2006/relationships/hyperlink" Target="https://hbr.org/2020/11/getting-serious-about-diversity-enough-already-with-the-business-ca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80159F-555B-E70B-26B1-ECA6F8FEF6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5855" y="16625"/>
            <a:ext cx="3796145" cy="25307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B60AA5-FF8F-A57F-0B11-B2F18A96B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547388"/>
            <a:ext cx="8144134" cy="1559391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Assessment 1 Individual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6A692A-DECA-BF37-6E15-178AED268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1465" y="4467389"/>
            <a:ext cx="6712450" cy="18620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Student: Larisa Tamas</a:t>
            </a:r>
          </a:p>
          <a:p>
            <a:r>
              <a:rPr lang="en-GB" dirty="0"/>
              <a:t>Student ID: 2023296</a:t>
            </a:r>
          </a:p>
          <a:p>
            <a:r>
              <a:rPr lang="en-GB" dirty="0"/>
              <a:t>20 August 2022</a:t>
            </a:r>
          </a:p>
          <a:p>
            <a:r>
              <a:rPr lang="en-GB" dirty="0"/>
              <a:t>Lecturer: Nadeem Mirza </a:t>
            </a:r>
          </a:p>
          <a:p>
            <a:r>
              <a:rPr lang="en-GB" dirty="0"/>
              <a:t>Module code: LCBB5004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F0533E-A2A7-525A-5F37-3A76F589334F}"/>
              </a:ext>
            </a:extLst>
          </p:cNvPr>
          <p:cNvSpPr txBox="1"/>
          <p:nvPr/>
        </p:nvSpPr>
        <p:spPr>
          <a:xfrm>
            <a:off x="349321" y="4756935"/>
            <a:ext cx="44795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In Favour of Flexible Working</a:t>
            </a:r>
          </a:p>
        </p:txBody>
      </p:sp>
    </p:spTree>
    <p:extLst>
      <p:ext uri="{BB962C8B-B14F-4D97-AF65-F5344CB8AC3E}">
        <p14:creationId xmlns:p14="http://schemas.microsoft.com/office/powerpoint/2010/main" val="2452255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D305-1669-D342-4BE6-689F5FAA0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Covid-19-Induced Changes to the Work Model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96B04-1942-59BD-91AF-7E4BF34B7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0858" y="2336873"/>
            <a:ext cx="5951913" cy="42135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Covid-19 lasted for months causing the need for working remotely;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85000"/>
                  </a:schemeClr>
                </a:solidFill>
              </a:rPr>
              <a:t>Benefits</a:t>
            </a:r>
            <a:r>
              <a:rPr lang="en-GB" dirty="0"/>
              <a:t> of post-Covid-19 employment:</a:t>
            </a:r>
          </a:p>
          <a:p>
            <a:pPr marL="365125">
              <a:buFontTx/>
              <a:buChar char="-"/>
            </a:pPr>
            <a:r>
              <a:rPr lang="en-GB" dirty="0"/>
              <a:t>Flexible work models;</a:t>
            </a:r>
          </a:p>
          <a:p>
            <a:pPr marL="365125">
              <a:buFontTx/>
              <a:buChar char="-"/>
            </a:pPr>
            <a:r>
              <a:rPr lang="en-GB" dirty="0"/>
              <a:t>Diverse, equal, and inclusive employment;</a:t>
            </a:r>
          </a:p>
          <a:p>
            <a:pPr marL="365125">
              <a:buFontTx/>
              <a:buChar char="-"/>
            </a:pPr>
            <a:r>
              <a:rPr lang="en-GB" dirty="0"/>
              <a:t>Mobility;</a:t>
            </a:r>
          </a:p>
          <a:p>
            <a:pPr marL="365125">
              <a:buFontTx/>
              <a:buChar char="-"/>
            </a:pPr>
            <a:r>
              <a:rPr lang="en-GB" dirty="0"/>
              <a:t>A more expansive scope of prospective talents;</a:t>
            </a:r>
          </a:p>
          <a:p>
            <a:pPr marL="365125">
              <a:buFontTx/>
              <a:buChar char="-"/>
            </a:pPr>
            <a:r>
              <a:rPr lang="en-GB" dirty="0"/>
              <a:t>Improved work experiences for the staff;</a:t>
            </a:r>
          </a:p>
          <a:p>
            <a:pPr marL="365125">
              <a:buFontTx/>
              <a:buChar char="-"/>
            </a:pPr>
            <a:r>
              <a:rPr lang="en-GB" dirty="0"/>
              <a:t>Better organisational culture and employee retention;</a:t>
            </a:r>
          </a:p>
          <a:p>
            <a:pPr marL="365125">
              <a:buFontTx/>
              <a:buChar char="-"/>
            </a:pPr>
            <a:r>
              <a:rPr lang="en-GB" dirty="0"/>
              <a:t>Gender equality.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B2F758D-4A4A-B9FB-057F-961B16C6D724}"/>
              </a:ext>
            </a:extLst>
          </p:cNvPr>
          <p:cNvSpPr txBox="1">
            <a:spLocks/>
          </p:cNvSpPr>
          <p:nvPr/>
        </p:nvSpPr>
        <p:spPr>
          <a:xfrm>
            <a:off x="304800" y="2336873"/>
            <a:ext cx="5630487" cy="421355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Flexible working:</a:t>
            </a:r>
          </a:p>
          <a:p>
            <a:r>
              <a:rPr lang="en-GB" dirty="0"/>
              <a:t>Enables one to take more responsibilities in child care and housework;</a:t>
            </a:r>
          </a:p>
          <a:p>
            <a:r>
              <a:rPr lang="en-GB" dirty="0"/>
              <a:t>Establishes more control over the work/non-work physical and temporal boundaries;</a:t>
            </a:r>
          </a:p>
          <a:p>
            <a:r>
              <a:rPr lang="en-GB" dirty="0"/>
              <a:t>Differs based on gender roles;</a:t>
            </a:r>
          </a:p>
          <a:p>
            <a:r>
              <a:rPr lang="en-GB" dirty="0"/>
              <a:t>Potentially exposes females to at-home and work exploitation;</a:t>
            </a:r>
          </a:p>
          <a:p>
            <a:r>
              <a:rPr lang="en-GB" dirty="0"/>
              <a:t>Disrupts power dynamics and conventional labour division.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BEC5FE-C813-14AA-3F73-B2E81183CF7D}"/>
              </a:ext>
            </a:extLst>
          </p:cNvPr>
          <p:cNvSpPr txBox="1"/>
          <p:nvPr/>
        </p:nvSpPr>
        <p:spPr>
          <a:xfrm>
            <a:off x="6949439" y="6319596"/>
            <a:ext cx="4788131" cy="380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(Chung et al. 2021; Yu, Burke &amp; </a:t>
            </a:r>
            <a:r>
              <a:rPr lang="en-US" dirty="0" err="1"/>
              <a:t>Raad</a:t>
            </a:r>
            <a:r>
              <a:rPr lang="en-US" dirty="0"/>
              <a:t> 2019)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248386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0BBF9-2735-D0AD-A0B5-6BE8AFF0A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Working Flexibility and Racial Diversity and Inclusion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4795-9CBC-FC51-3A1E-64C321FC1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04115"/>
            <a:ext cx="9613861" cy="431330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Better inclusion for employees of colour;</a:t>
            </a:r>
          </a:p>
          <a:p>
            <a:r>
              <a:rPr lang="en-GB" dirty="0"/>
              <a:t>Reduction of emotional challenges at the flexible workplace due to not constantly being in a mostly white workplace;</a:t>
            </a:r>
          </a:p>
          <a:p>
            <a:r>
              <a:rPr lang="en-GB" dirty="0"/>
              <a:t>Reduced exposure to race-induced micro aggression;</a:t>
            </a:r>
          </a:p>
          <a:p>
            <a:r>
              <a:rPr lang="en-GB" dirty="0"/>
              <a:t>Decrease in race-based interpersonal frictions;</a:t>
            </a:r>
          </a:p>
          <a:p>
            <a:r>
              <a:rPr lang="en-GB" dirty="0"/>
              <a:t>Less time in an office, i.e., no need for a change or adjustment of appearance and behaviour to work efficiently in the dominant in-house culture;</a:t>
            </a:r>
          </a:p>
          <a:p>
            <a:r>
              <a:rPr lang="en-GB" dirty="0"/>
              <a:t>Maintenance of a better work focus;</a:t>
            </a:r>
          </a:p>
          <a:p>
            <a:r>
              <a:rPr lang="en-GB" dirty="0"/>
              <a:t>Improved regulations and clear mechanisms of interpersonal interaction, social networking, and performance evaluation;</a:t>
            </a:r>
          </a:p>
          <a:p>
            <a:r>
              <a:rPr lang="en-GB" dirty="0"/>
              <a:t>Higher employee retention rates, facilitation of a sense of belonging, fair treatment, and adequate leadership;</a:t>
            </a:r>
          </a:p>
          <a:p>
            <a:r>
              <a:rPr lang="en-GB" dirty="0"/>
              <a:t>No need for code-switching to blend into the flexible working environment.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D9BE8D-D974-1FF0-E575-BA397E622FDD}"/>
              </a:ext>
            </a:extLst>
          </p:cNvPr>
          <p:cNvSpPr txBox="1"/>
          <p:nvPr/>
        </p:nvSpPr>
        <p:spPr>
          <a:xfrm>
            <a:off x="6368931" y="6318041"/>
            <a:ext cx="5823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(Ely &amp; Thomas 2020; Subramanian &amp; Washington 2022)</a:t>
            </a:r>
            <a:endParaRPr lang="LID4096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F0BC810-F4A1-9BE4-3B00-384621D5B1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8116" y="2394162"/>
            <a:ext cx="3363884" cy="1681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923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50D2B-6209-4491-9F54-C0D87D15F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Flexible Working: Location Comes Second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6235C-50C3-7023-EEE5-688478F08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Flexible working ensures diversity;</a:t>
            </a:r>
          </a:p>
          <a:p>
            <a:r>
              <a:rPr lang="en-GB" dirty="0"/>
              <a:t>Talent is prioritised over the prospective employee’s location;</a:t>
            </a:r>
          </a:p>
          <a:p>
            <a:r>
              <a:rPr lang="en-GB" dirty="0"/>
              <a:t>No need to commute to the office daily, which is time- and cost-efficient;</a:t>
            </a:r>
          </a:p>
          <a:p>
            <a:r>
              <a:rPr lang="en-GB" dirty="0"/>
              <a:t>Telecommuting, i.e., working remotely, is better than commuting;</a:t>
            </a:r>
          </a:p>
          <a:p>
            <a:r>
              <a:rPr lang="en-GB" dirty="0"/>
              <a:t>No need for daily preparations for going into the office, suggesting improved efficiency and satisfaction of the employees;</a:t>
            </a:r>
          </a:p>
          <a:p>
            <a:r>
              <a:rPr lang="en-GB" dirty="0"/>
              <a:t>A flexible, hotel-like office environment without assigned desks;</a:t>
            </a:r>
          </a:p>
          <a:p>
            <a:r>
              <a:rPr lang="en-GB" dirty="0"/>
              <a:t>Office as a coworking space;</a:t>
            </a:r>
          </a:p>
          <a:p>
            <a:r>
              <a:rPr lang="en-GB" dirty="0"/>
              <a:t>Facilitation of business innovations and collaboration through flexible workplaces and various perspectives or expertise of diverse talents;</a:t>
            </a:r>
          </a:p>
          <a:p>
            <a:r>
              <a:rPr lang="en-GB" dirty="0"/>
              <a:t>No proximity bias, i.e., preferential treatment to those who are from nearby locations.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D38107-0784-80F8-9E5C-55B82089FB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965" y="1788446"/>
            <a:ext cx="3440281" cy="19380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A07665-9D73-17AC-CFED-CBAF13A65040}"/>
              </a:ext>
            </a:extLst>
          </p:cNvPr>
          <p:cNvSpPr txBox="1"/>
          <p:nvPr/>
        </p:nvSpPr>
        <p:spPr>
          <a:xfrm>
            <a:off x="5487251" y="6438896"/>
            <a:ext cx="6218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(Subramanian &amp; Washington 2022; Yu, Burke &amp; </a:t>
            </a:r>
            <a:r>
              <a:rPr lang="en-US" dirty="0" err="1"/>
              <a:t>Raad</a:t>
            </a:r>
            <a:r>
              <a:rPr lang="en-US" dirty="0"/>
              <a:t> 2019)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869963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81C74-F808-DA7A-0188-DB6C57EAA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Flexible Working and Gender Equity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9CB0C-9E32-DEAC-6A79-F734A924B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12349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Equitable distribution of responsibilities at home (i.e., child care and unpaid work/chores) and at work;</a:t>
            </a:r>
          </a:p>
          <a:p>
            <a:r>
              <a:rPr lang="en-GB" dirty="0"/>
              <a:t>A spike in the employees’ interest in flexible working models;</a:t>
            </a:r>
          </a:p>
          <a:p>
            <a:r>
              <a:rPr lang="en-GB" dirty="0"/>
              <a:t>Improved employee retention and reduced likelihood for the employees who identify as females to drop out or switch to part-time;</a:t>
            </a:r>
          </a:p>
          <a:p>
            <a:r>
              <a:rPr lang="en-GB" dirty="0"/>
              <a:t>Control over the family-work balance to juggle demands, needs, and schedules;</a:t>
            </a:r>
          </a:p>
          <a:p>
            <a:r>
              <a:rPr lang="en-GB" dirty="0"/>
              <a:t>Employees are entrusted with a responsibility to self-prioritise home and tasks and paid work;</a:t>
            </a:r>
          </a:p>
          <a:p>
            <a:r>
              <a:rPr lang="en-GB" dirty="0"/>
              <a:t>An opportunity to establish and promote organisational culture to adjust social norms and perceptions of all genders as equal at the workplace;</a:t>
            </a:r>
          </a:p>
          <a:p>
            <a:r>
              <a:rPr lang="en-GB" dirty="0"/>
              <a:t>Promotion of paternity leaves to stimulate actual gender equity in a flexible workplace;</a:t>
            </a:r>
          </a:p>
          <a:p>
            <a:r>
              <a:rPr lang="en-GB" dirty="0"/>
              <a:t>Better wages and career progression opportunities;</a:t>
            </a:r>
          </a:p>
          <a:p>
            <a:r>
              <a:rPr lang="en-GB" dirty="0"/>
              <a:t>Removal of gender bias and stigma.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5D5B8-6FB6-402D-2750-4AB369C332CF}"/>
              </a:ext>
            </a:extLst>
          </p:cNvPr>
          <p:cNvSpPr txBox="1"/>
          <p:nvPr/>
        </p:nvSpPr>
        <p:spPr>
          <a:xfrm>
            <a:off x="4801324" y="6460365"/>
            <a:ext cx="7418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(Chung et al. 2021; Chung &amp; van der Lippe, 2020; Ely &amp; Thomas 2020)</a:t>
            </a:r>
            <a:endParaRPr lang="LID4096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902734-2104-16FD-27D6-6AA03EC8E1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6262" y="4215307"/>
            <a:ext cx="2438071" cy="1980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753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6B274-D355-076B-CE72-53713A47D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Are Diversity and Inclusion Important?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D38E9-76AE-B714-7E52-AA0157CF3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55981"/>
            <a:ext cx="9477832" cy="412125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Diversity and inclusion do not automatically make an organisation an absolute success;</a:t>
            </a:r>
          </a:p>
          <a:p>
            <a:r>
              <a:rPr lang="en-GB" dirty="0"/>
              <a:t>Inclusion of the previously underrepresented social, racial, and gender groups does not provide immediate benefits;</a:t>
            </a:r>
          </a:p>
          <a:p>
            <a:r>
              <a:rPr lang="en-GB" dirty="0"/>
              <a:t>Diverse and inclusive businesses will continue working as usual and will receive those benefits only with time;</a:t>
            </a:r>
          </a:p>
          <a:p>
            <a:r>
              <a:rPr lang="en-GB" dirty="0"/>
              <a:t>Financial performance, productivity, and  overall effectiveness will positively change with the integration of a diverse and inclusive approach;</a:t>
            </a:r>
          </a:p>
          <a:p>
            <a:r>
              <a:rPr lang="en-GB" dirty="0"/>
              <a:t>An increase in demographic diversity and inclusion does not equal an automatic enhancement in performance and effectiveness;</a:t>
            </a:r>
          </a:p>
          <a:p>
            <a:r>
              <a:rPr lang="en-GB" dirty="0"/>
              <a:t>Diversity and inclusion boost internal reforms and facilitate changes in the organisational power structure;</a:t>
            </a:r>
          </a:p>
          <a:p>
            <a:r>
              <a:rPr lang="en-GB" dirty="0"/>
              <a:t>Diversity and inclusion stimulate better decision-making, increase the quality of work, and ensure higher job satisfaction.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614B51-CB62-C5DA-1FC5-A0FDA6978B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6632" y="4602019"/>
            <a:ext cx="3150177" cy="21001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4FAC3A-17C4-117A-9A27-CE100892C596}"/>
              </a:ext>
            </a:extLst>
          </p:cNvPr>
          <p:cNvSpPr txBox="1"/>
          <p:nvPr/>
        </p:nvSpPr>
        <p:spPr>
          <a:xfrm>
            <a:off x="7331826" y="6377239"/>
            <a:ext cx="2304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(Ely &amp; Thomas 2020)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229540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9921C-6434-FF3A-E33A-F84F87B29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61B65-5DF3-29BC-3617-3ED320895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13556"/>
          </a:xfrm>
        </p:spPr>
        <p:txBody>
          <a:bodyPr>
            <a:normAutofit fontScale="85000" lnSpcReduction="20000"/>
          </a:bodyPr>
          <a:lstStyle/>
          <a:p>
            <a:pPr marL="449263" indent="-449263">
              <a:buNone/>
            </a:pPr>
            <a:r>
              <a:rPr lang="en-GB" dirty="0"/>
              <a:t>Chung, H., Birkett, H., Forbes, S. and </a:t>
            </a:r>
            <a:r>
              <a:rPr lang="en-GB" dirty="0" err="1"/>
              <a:t>Seo</a:t>
            </a:r>
            <a:r>
              <a:rPr lang="en-GB" dirty="0"/>
              <a:t>, H. 2021. Covid-19, flexible working, and implications for gender equality in the United Kingdom. </a:t>
            </a:r>
            <a:r>
              <a:rPr lang="en-GB" i="1" dirty="0"/>
              <a:t>Gender &amp; Society</a:t>
            </a:r>
            <a:r>
              <a:rPr lang="en-GB" dirty="0"/>
              <a:t>. </a:t>
            </a:r>
            <a:r>
              <a:rPr lang="en-GB" b="1" dirty="0"/>
              <a:t>35</a:t>
            </a:r>
            <a:r>
              <a:rPr lang="en-GB" dirty="0"/>
              <a:t>(2), pp.218-232.</a:t>
            </a:r>
          </a:p>
          <a:p>
            <a:pPr marL="449263" indent="-449263">
              <a:buNone/>
            </a:pPr>
            <a:r>
              <a:rPr lang="en-GB" dirty="0"/>
              <a:t>Chung, H. and van der Lippe, T. 2020. Flexible working, work-life balance, and gender equality: Introduction. </a:t>
            </a:r>
            <a:r>
              <a:rPr lang="en-GB" i="1" dirty="0"/>
              <a:t>Social Indicators Research</a:t>
            </a:r>
            <a:r>
              <a:rPr lang="en-GB" dirty="0"/>
              <a:t>. </a:t>
            </a:r>
            <a:r>
              <a:rPr lang="en-GB" b="1" dirty="0"/>
              <a:t>151</a:t>
            </a:r>
            <a:r>
              <a:rPr lang="en-GB" dirty="0"/>
              <a:t>, pp.365-381.</a:t>
            </a:r>
          </a:p>
          <a:p>
            <a:pPr marL="449263" indent="-449263">
              <a:buNone/>
            </a:pPr>
            <a:r>
              <a:rPr lang="en-GB" dirty="0"/>
              <a:t>Ely, R.J. and Thomas, D.A. 2020. Getting serious about diversity: Enough already with the business case. </a:t>
            </a:r>
            <a:r>
              <a:rPr lang="en-GB" i="1" dirty="0"/>
              <a:t>Harvard Business Review</a:t>
            </a:r>
            <a:r>
              <a:rPr lang="en-GB" dirty="0"/>
              <a:t>. [Online]. [Accessed 19 August 2022]. Available from: </a:t>
            </a:r>
            <a:r>
              <a:rPr lang="en-GB" dirty="0">
                <a:hlinkClick r:id="rId2"/>
              </a:rPr>
              <a:t>https://hbr.org/2020/11/getting-serious-about-diversity-enough-already-with-the-business-case</a:t>
            </a:r>
            <a:r>
              <a:rPr lang="en-GB" dirty="0"/>
              <a:t> </a:t>
            </a:r>
          </a:p>
          <a:p>
            <a:pPr marL="449263" indent="-449263">
              <a:buNone/>
            </a:pPr>
            <a:r>
              <a:rPr lang="en-GB" dirty="0"/>
              <a:t>Subramanian, S. and Washington, E.F. 2022. Why flexible work is essential to your DEI strategy. </a:t>
            </a:r>
            <a:r>
              <a:rPr lang="en-GB" i="1" dirty="0"/>
              <a:t>Harvard Business Review</a:t>
            </a:r>
            <a:r>
              <a:rPr lang="en-GB" dirty="0"/>
              <a:t>. [Online]. [Accessed 19 August 2022]. Available from: </a:t>
            </a:r>
            <a:r>
              <a:rPr lang="en-GB" dirty="0">
                <a:hlinkClick r:id="rId3"/>
              </a:rPr>
              <a:t>https://hbr.org/2022/02/why-flexible-work-is-essential-to-your-dei-strategy</a:t>
            </a:r>
            <a:r>
              <a:rPr lang="en-GB" dirty="0"/>
              <a:t> </a:t>
            </a:r>
          </a:p>
          <a:p>
            <a:pPr marL="449263" indent="-449263">
              <a:buNone/>
            </a:pPr>
            <a:r>
              <a:rPr lang="en-GB" dirty="0"/>
              <a:t>Yu, R., Burke, M. and </a:t>
            </a:r>
            <a:r>
              <a:rPr lang="en-GB" dirty="0" err="1"/>
              <a:t>Raad</a:t>
            </a:r>
            <a:r>
              <a:rPr lang="en-GB" dirty="0"/>
              <a:t>, N. 2019. Exploring impact of future flexible working model evolution on urban environment, economy and planning. </a:t>
            </a:r>
            <a:r>
              <a:rPr lang="en-GB" i="1" dirty="0"/>
              <a:t>Journal of Urban Management</a:t>
            </a:r>
            <a:r>
              <a:rPr lang="en-GB" dirty="0"/>
              <a:t>. </a:t>
            </a:r>
            <a:r>
              <a:rPr lang="en-GB" b="1" dirty="0"/>
              <a:t>8</a:t>
            </a:r>
            <a:r>
              <a:rPr lang="en-GB" dirty="0"/>
              <a:t>, pp. 447-457.</a:t>
            </a:r>
          </a:p>
        </p:txBody>
      </p:sp>
    </p:spTree>
    <p:extLst>
      <p:ext uri="{BB962C8B-B14F-4D97-AF65-F5344CB8AC3E}">
        <p14:creationId xmlns:p14="http://schemas.microsoft.com/office/powerpoint/2010/main" val="373732653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0</TotalTime>
  <Words>953</Words>
  <Application>Microsoft Office PowerPoint</Application>
  <PresentationFormat>Widescreen</PresentationFormat>
  <Paragraphs>72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Trebuchet MS</vt:lpstr>
      <vt:lpstr>Berlin</vt:lpstr>
      <vt:lpstr>      Assessment 1 Individual Presentation </vt:lpstr>
      <vt:lpstr>Covid-19-Induced Changes to the Work Model</vt:lpstr>
      <vt:lpstr>Working Flexibility and Racial Diversity and Inclusion</vt:lpstr>
      <vt:lpstr>Flexible Working: Location Comes Second</vt:lpstr>
      <vt:lpstr>Flexible Working and Gender Equity</vt:lpstr>
      <vt:lpstr>Why Are Diversity and Inclusion Important?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2022-08-19T19:45:35Z</dcterms:created>
  <dcterms:modified xsi:type="dcterms:W3CDTF">2022-08-19T21:20:48Z</dcterms:modified>
</cp:coreProperties>
</file>