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8" r:id="rId2"/>
    <p:sldId id="276" r:id="rId3"/>
    <p:sldId id="275" r:id="rId4"/>
    <p:sldId id="277" r:id="rId5"/>
    <p:sldId id="270" r:id="rId6"/>
    <p:sldId id="278" r:id="rId7"/>
    <p:sldId id="271" r:id="rId8"/>
    <p:sldId id="280" r:id="rId9"/>
    <p:sldId id="279" r:id="rId10"/>
    <p:sldId id="257" r:id="rId11"/>
    <p:sldId id="261" r:id="rId12"/>
    <p:sldId id="263" r:id="rId13"/>
    <p:sldId id="265" r:id="rId14"/>
    <p:sldId id="266" r:id="rId15"/>
    <p:sldId id="267" r:id="rId16"/>
    <p:sldId id="268" r:id="rId17"/>
    <p:sldId id="269" r:id="rId18"/>
    <p:sldId id="281" r:id="rId19"/>
    <p:sldId id="282" r:id="rId20"/>
    <p:sldId id="272" r:id="rId21"/>
    <p:sldId id="273" r:id="rId22"/>
    <p:sldId id="27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014339-CBC3-4E54-B0D3-8DA2EBBADA03}" v="1" dt="2025-10-30T19:00:47.7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3" d="100"/>
          <a:sy n="83" d="100"/>
        </p:scale>
        <p:origin x="643"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CFAF12-D24D-459C-946A-ACDC8E6CE967}"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B965CB30-192A-4B18-93DC-AF13D1D18B72}">
      <dgm:prSet/>
      <dgm:spPr/>
      <dgm:t>
        <a:bodyPr/>
        <a:lstStyle/>
        <a:p>
          <a:r>
            <a:rPr lang="en-US" dirty="0"/>
            <a:t>Introduction to what is ‘Ageing’? and Biological theories</a:t>
          </a:r>
        </a:p>
      </dgm:t>
    </dgm:pt>
    <dgm:pt modelId="{1323302A-66FA-45F0-96BF-C3F65DB37C70}" type="parTrans" cxnId="{38627FA8-3249-4E73-9392-5EDB3EBFBD52}">
      <dgm:prSet/>
      <dgm:spPr/>
      <dgm:t>
        <a:bodyPr/>
        <a:lstStyle/>
        <a:p>
          <a:endParaRPr lang="en-US"/>
        </a:p>
      </dgm:t>
    </dgm:pt>
    <dgm:pt modelId="{2FCC17E2-85B4-4109-9FBC-83E3ECF5FF93}" type="sibTrans" cxnId="{38627FA8-3249-4E73-9392-5EDB3EBFBD52}">
      <dgm:prSet/>
      <dgm:spPr/>
      <dgm:t>
        <a:bodyPr/>
        <a:lstStyle/>
        <a:p>
          <a:endParaRPr lang="en-US"/>
        </a:p>
      </dgm:t>
    </dgm:pt>
    <dgm:pt modelId="{16D655A6-D6E1-462A-ACB2-B14043FC5877}">
      <dgm:prSet/>
      <dgm:spPr/>
      <dgm:t>
        <a:bodyPr/>
        <a:lstStyle/>
        <a:p>
          <a:r>
            <a:rPr lang="en-US" dirty="0"/>
            <a:t>Defining the scope</a:t>
          </a:r>
        </a:p>
      </dgm:t>
    </dgm:pt>
    <dgm:pt modelId="{E953BEA9-CB96-4BFD-BB1A-4FE037DB3875}" type="parTrans" cxnId="{F6F5CBCC-FDBE-4522-A35A-C6E454964105}">
      <dgm:prSet/>
      <dgm:spPr/>
      <dgm:t>
        <a:bodyPr/>
        <a:lstStyle/>
        <a:p>
          <a:endParaRPr lang="en-US"/>
        </a:p>
      </dgm:t>
    </dgm:pt>
    <dgm:pt modelId="{2A66F551-7869-4CAF-87E4-5FBF2CB4CA96}" type="sibTrans" cxnId="{F6F5CBCC-FDBE-4522-A35A-C6E454964105}">
      <dgm:prSet/>
      <dgm:spPr/>
      <dgm:t>
        <a:bodyPr/>
        <a:lstStyle/>
        <a:p>
          <a:endParaRPr lang="en-US"/>
        </a:p>
      </dgm:t>
    </dgm:pt>
    <dgm:pt modelId="{1C9E1DC6-680D-4D7B-97AC-A7F63CAFCC14}">
      <dgm:prSet/>
      <dgm:spPr/>
      <dgm:t>
        <a:bodyPr/>
        <a:lstStyle/>
        <a:p>
          <a:r>
            <a:rPr lang="en-US" dirty="0"/>
            <a:t>Theoretical frameworks relevant to elderly care</a:t>
          </a:r>
        </a:p>
      </dgm:t>
    </dgm:pt>
    <dgm:pt modelId="{95396887-DDF1-44EF-B01A-2117E4E7908C}" type="parTrans" cxnId="{6DBD5D2F-42B8-4363-B7A4-F33B36A3BC53}">
      <dgm:prSet/>
      <dgm:spPr/>
      <dgm:t>
        <a:bodyPr/>
        <a:lstStyle/>
        <a:p>
          <a:endParaRPr lang="en-US"/>
        </a:p>
      </dgm:t>
    </dgm:pt>
    <dgm:pt modelId="{9FB16C73-9193-4C1E-8092-A5D9EBD53C23}" type="sibTrans" cxnId="{6DBD5D2F-42B8-4363-B7A4-F33B36A3BC53}">
      <dgm:prSet/>
      <dgm:spPr/>
      <dgm:t>
        <a:bodyPr/>
        <a:lstStyle/>
        <a:p>
          <a:endParaRPr lang="en-US"/>
        </a:p>
      </dgm:t>
    </dgm:pt>
    <dgm:pt modelId="{0F03FBFC-EBF8-4584-8886-EB593333E62E}">
      <dgm:prSet/>
      <dgm:spPr/>
      <dgm:t>
        <a:bodyPr/>
        <a:lstStyle/>
        <a:p>
          <a:r>
            <a:rPr lang="en-US"/>
            <a:t>Evaluation of current care provisions</a:t>
          </a:r>
        </a:p>
      </dgm:t>
    </dgm:pt>
    <dgm:pt modelId="{FC76089C-5B74-4C89-BD67-32A2304D0E53}" type="parTrans" cxnId="{9431EBF4-EF87-4A9F-B79A-395129BAF5A0}">
      <dgm:prSet/>
      <dgm:spPr/>
      <dgm:t>
        <a:bodyPr/>
        <a:lstStyle/>
        <a:p>
          <a:endParaRPr lang="en-US"/>
        </a:p>
      </dgm:t>
    </dgm:pt>
    <dgm:pt modelId="{839A5611-D52D-4145-B38C-D8D3917AD80B}" type="sibTrans" cxnId="{9431EBF4-EF87-4A9F-B79A-395129BAF5A0}">
      <dgm:prSet/>
      <dgm:spPr/>
      <dgm:t>
        <a:bodyPr/>
        <a:lstStyle/>
        <a:p>
          <a:endParaRPr lang="en-US"/>
        </a:p>
      </dgm:t>
    </dgm:pt>
    <dgm:pt modelId="{B69ED734-774A-4BFE-94A1-337178CAB042}">
      <dgm:prSet/>
      <dgm:spPr/>
      <dgm:t>
        <a:bodyPr/>
        <a:lstStyle/>
        <a:p>
          <a:r>
            <a:rPr lang="en-US"/>
            <a:t>Technological innovations in elderly care</a:t>
          </a:r>
        </a:p>
      </dgm:t>
    </dgm:pt>
    <dgm:pt modelId="{5705FE2A-3F8B-4E8D-8D51-82148AD6690B}" type="parTrans" cxnId="{A04D0469-3EE6-4696-AF10-8798F4D0FA60}">
      <dgm:prSet/>
      <dgm:spPr/>
      <dgm:t>
        <a:bodyPr/>
        <a:lstStyle/>
        <a:p>
          <a:endParaRPr lang="en-US"/>
        </a:p>
      </dgm:t>
    </dgm:pt>
    <dgm:pt modelId="{A4DBC6C0-5D87-4336-9526-B47D8A54BAC1}" type="sibTrans" cxnId="{A04D0469-3EE6-4696-AF10-8798F4D0FA60}">
      <dgm:prSet/>
      <dgm:spPr/>
      <dgm:t>
        <a:bodyPr/>
        <a:lstStyle/>
        <a:p>
          <a:endParaRPr lang="en-US"/>
        </a:p>
      </dgm:t>
    </dgm:pt>
    <dgm:pt modelId="{08819B6E-6184-4B0D-8D62-63E2EEAED82C}">
      <dgm:prSet/>
      <dgm:spPr/>
      <dgm:t>
        <a:bodyPr/>
        <a:lstStyle/>
        <a:p>
          <a:r>
            <a:rPr lang="en-US"/>
            <a:t>Case study</a:t>
          </a:r>
        </a:p>
      </dgm:t>
    </dgm:pt>
    <dgm:pt modelId="{B69B5FAC-F27F-4C98-9326-5A09C25F7C37}" type="parTrans" cxnId="{00B1BBB3-164F-4B5F-9382-F79C005F1021}">
      <dgm:prSet/>
      <dgm:spPr/>
      <dgm:t>
        <a:bodyPr/>
        <a:lstStyle/>
        <a:p>
          <a:endParaRPr lang="en-US"/>
        </a:p>
      </dgm:t>
    </dgm:pt>
    <dgm:pt modelId="{7201EB80-D993-4110-899F-5246F24867DB}" type="sibTrans" cxnId="{00B1BBB3-164F-4B5F-9382-F79C005F1021}">
      <dgm:prSet/>
      <dgm:spPr/>
      <dgm:t>
        <a:bodyPr/>
        <a:lstStyle/>
        <a:p>
          <a:endParaRPr lang="en-US"/>
        </a:p>
      </dgm:t>
    </dgm:pt>
    <dgm:pt modelId="{4EBC25D6-09EC-4852-8BB4-008B793FDBDA}">
      <dgm:prSet/>
      <dgm:spPr/>
      <dgm:t>
        <a:bodyPr/>
        <a:lstStyle/>
        <a:p>
          <a:r>
            <a:rPr lang="en-US" dirty="0"/>
            <a:t>Recommendations for improvement</a:t>
          </a:r>
        </a:p>
      </dgm:t>
    </dgm:pt>
    <dgm:pt modelId="{A2BD40AE-6A19-448A-9D54-4EAC4848A5AF}" type="parTrans" cxnId="{74599196-5C10-4F46-99F7-103AB740D073}">
      <dgm:prSet/>
      <dgm:spPr/>
      <dgm:t>
        <a:bodyPr/>
        <a:lstStyle/>
        <a:p>
          <a:endParaRPr lang="en-US"/>
        </a:p>
      </dgm:t>
    </dgm:pt>
    <dgm:pt modelId="{FA480829-FC54-42C4-9151-DACB2141DC8C}" type="sibTrans" cxnId="{74599196-5C10-4F46-99F7-103AB740D073}">
      <dgm:prSet/>
      <dgm:spPr/>
      <dgm:t>
        <a:bodyPr/>
        <a:lstStyle/>
        <a:p>
          <a:endParaRPr lang="en-US"/>
        </a:p>
      </dgm:t>
    </dgm:pt>
    <dgm:pt modelId="{97C45360-3F22-4FBF-A195-EB93EC07432F}">
      <dgm:prSet/>
      <dgm:spPr/>
      <dgm:t>
        <a:bodyPr/>
        <a:lstStyle/>
        <a:p>
          <a:r>
            <a:rPr lang="en-US"/>
            <a:t>Conclusion</a:t>
          </a:r>
        </a:p>
      </dgm:t>
    </dgm:pt>
    <dgm:pt modelId="{8E49920C-342F-4F04-B25B-EB0FFCDC7273}" type="parTrans" cxnId="{DED88121-0877-4255-B23E-199F31AA8D35}">
      <dgm:prSet/>
      <dgm:spPr/>
      <dgm:t>
        <a:bodyPr/>
        <a:lstStyle/>
        <a:p>
          <a:endParaRPr lang="en-US"/>
        </a:p>
      </dgm:t>
    </dgm:pt>
    <dgm:pt modelId="{57F7D59F-4A82-4CB6-9AFB-04603627AAFF}" type="sibTrans" cxnId="{DED88121-0877-4255-B23E-199F31AA8D35}">
      <dgm:prSet/>
      <dgm:spPr/>
      <dgm:t>
        <a:bodyPr/>
        <a:lstStyle/>
        <a:p>
          <a:endParaRPr lang="en-US"/>
        </a:p>
      </dgm:t>
    </dgm:pt>
    <dgm:pt modelId="{1787796C-D0B5-43D3-90AE-D9ECAC456EB0}" type="pres">
      <dgm:prSet presAssocID="{B3CFAF12-D24D-459C-946A-ACDC8E6CE967}" presName="Name0" presStyleCnt="0">
        <dgm:presLayoutVars>
          <dgm:dir/>
          <dgm:resizeHandles val="exact"/>
        </dgm:presLayoutVars>
      </dgm:prSet>
      <dgm:spPr/>
    </dgm:pt>
    <dgm:pt modelId="{AE6A193F-AF7D-45DF-B05C-60C7657D3E80}" type="pres">
      <dgm:prSet presAssocID="{B965CB30-192A-4B18-93DC-AF13D1D18B72}" presName="node" presStyleLbl="node1" presStyleIdx="0" presStyleCnt="8">
        <dgm:presLayoutVars>
          <dgm:bulletEnabled val="1"/>
        </dgm:presLayoutVars>
      </dgm:prSet>
      <dgm:spPr/>
    </dgm:pt>
    <dgm:pt modelId="{E3E89112-0372-419A-BAE2-4A2EE5BB12D5}" type="pres">
      <dgm:prSet presAssocID="{2FCC17E2-85B4-4109-9FBC-83E3ECF5FF93}" presName="sibTrans" presStyleLbl="sibTrans1D1" presStyleIdx="0" presStyleCnt="7"/>
      <dgm:spPr/>
    </dgm:pt>
    <dgm:pt modelId="{96473B1F-5C92-45BB-B9A9-052C94B29C11}" type="pres">
      <dgm:prSet presAssocID="{2FCC17E2-85B4-4109-9FBC-83E3ECF5FF93}" presName="connectorText" presStyleLbl="sibTrans1D1" presStyleIdx="0" presStyleCnt="7"/>
      <dgm:spPr/>
    </dgm:pt>
    <dgm:pt modelId="{3E4C5D37-6556-4F3D-9AAD-894C4A9FF015}" type="pres">
      <dgm:prSet presAssocID="{16D655A6-D6E1-462A-ACB2-B14043FC5877}" presName="node" presStyleLbl="node1" presStyleIdx="1" presStyleCnt="8">
        <dgm:presLayoutVars>
          <dgm:bulletEnabled val="1"/>
        </dgm:presLayoutVars>
      </dgm:prSet>
      <dgm:spPr/>
    </dgm:pt>
    <dgm:pt modelId="{C897E882-282C-40B3-8EF6-67BE904274A0}" type="pres">
      <dgm:prSet presAssocID="{2A66F551-7869-4CAF-87E4-5FBF2CB4CA96}" presName="sibTrans" presStyleLbl="sibTrans1D1" presStyleIdx="1" presStyleCnt="7"/>
      <dgm:spPr/>
    </dgm:pt>
    <dgm:pt modelId="{A5DD88C6-14C9-42F2-BBB3-B52B2B5948AA}" type="pres">
      <dgm:prSet presAssocID="{2A66F551-7869-4CAF-87E4-5FBF2CB4CA96}" presName="connectorText" presStyleLbl="sibTrans1D1" presStyleIdx="1" presStyleCnt="7"/>
      <dgm:spPr/>
    </dgm:pt>
    <dgm:pt modelId="{E0C802B9-ED13-457A-BCAC-54FDD8535EE7}" type="pres">
      <dgm:prSet presAssocID="{1C9E1DC6-680D-4D7B-97AC-A7F63CAFCC14}" presName="node" presStyleLbl="node1" presStyleIdx="2" presStyleCnt="8">
        <dgm:presLayoutVars>
          <dgm:bulletEnabled val="1"/>
        </dgm:presLayoutVars>
      </dgm:prSet>
      <dgm:spPr/>
    </dgm:pt>
    <dgm:pt modelId="{CDCCDA32-4D67-433E-AE58-1E20331085DD}" type="pres">
      <dgm:prSet presAssocID="{9FB16C73-9193-4C1E-8092-A5D9EBD53C23}" presName="sibTrans" presStyleLbl="sibTrans1D1" presStyleIdx="2" presStyleCnt="7"/>
      <dgm:spPr/>
    </dgm:pt>
    <dgm:pt modelId="{EE716381-CFBB-4857-A04B-9AE666DD04AD}" type="pres">
      <dgm:prSet presAssocID="{9FB16C73-9193-4C1E-8092-A5D9EBD53C23}" presName="connectorText" presStyleLbl="sibTrans1D1" presStyleIdx="2" presStyleCnt="7"/>
      <dgm:spPr/>
    </dgm:pt>
    <dgm:pt modelId="{664F0BD0-D0D9-4F38-8702-7C9AE22E736C}" type="pres">
      <dgm:prSet presAssocID="{0F03FBFC-EBF8-4584-8886-EB593333E62E}" presName="node" presStyleLbl="node1" presStyleIdx="3" presStyleCnt="8">
        <dgm:presLayoutVars>
          <dgm:bulletEnabled val="1"/>
        </dgm:presLayoutVars>
      </dgm:prSet>
      <dgm:spPr/>
    </dgm:pt>
    <dgm:pt modelId="{980BCEF5-4590-45B3-A238-ABB158366CB6}" type="pres">
      <dgm:prSet presAssocID="{839A5611-D52D-4145-B38C-D8D3917AD80B}" presName="sibTrans" presStyleLbl="sibTrans1D1" presStyleIdx="3" presStyleCnt="7"/>
      <dgm:spPr/>
    </dgm:pt>
    <dgm:pt modelId="{B3B9E709-A9D5-4B01-87F1-27A2C9E7B926}" type="pres">
      <dgm:prSet presAssocID="{839A5611-D52D-4145-B38C-D8D3917AD80B}" presName="connectorText" presStyleLbl="sibTrans1D1" presStyleIdx="3" presStyleCnt="7"/>
      <dgm:spPr/>
    </dgm:pt>
    <dgm:pt modelId="{E72C3CAC-4FAE-47E6-9924-775B33605362}" type="pres">
      <dgm:prSet presAssocID="{B69ED734-774A-4BFE-94A1-337178CAB042}" presName="node" presStyleLbl="node1" presStyleIdx="4" presStyleCnt="8">
        <dgm:presLayoutVars>
          <dgm:bulletEnabled val="1"/>
        </dgm:presLayoutVars>
      </dgm:prSet>
      <dgm:spPr/>
    </dgm:pt>
    <dgm:pt modelId="{38239E7C-7860-4DFE-8E19-C5EB9EBB7099}" type="pres">
      <dgm:prSet presAssocID="{A4DBC6C0-5D87-4336-9526-B47D8A54BAC1}" presName="sibTrans" presStyleLbl="sibTrans1D1" presStyleIdx="4" presStyleCnt="7"/>
      <dgm:spPr/>
    </dgm:pt>
    <dgm:pt modelId="{768EAE4D-DFF7-4F56-BC2B-D60192E5A467}" type="pres">
      <dgm:prSet presAssocID="{A4DBC6C0-5D87-4336-9526-B47D8A54BAC1}" presName="connectorText" presStyleLbl="sibTrans1D1" presStyleIdx="4" presStyleCnt="7"/>
      <dgm:spPr/>
    </dgm:pt>
    <dgm:pt modelId="{B0541EFC-D7B2-4CE0-99D8-C82B38880CBE}" type="pres">
      <dgm:prSet presAssocID="{08819B6E-6184-4B0D-8D62-63E2EEAED82C}" presName="node" presStyleLbl="node1" presStyleIdx="5" presStyleCnt="8">
        <dgm:presLayoutVars>
          <dgm:bulletEnabled val="1"/>
        </dgm:presLayoutVars>
      </dgm:prSet>
      <dgm:spPr/>
    </dgm:pt>
    <dgm:pt modelId="{82B5AE26-815A-49D9-BA02-8E4235DECFD7}" type="pres">
      <dgm:prSet presAssocID="{7201EB80-D993-4110-899F-5246F24867DB}" presName="sibTrans" presStyleLbl="sibTrans1D1" presStyleIdx="5" presStyleCnt="7"/>
      <dgm:spPr/>
    </dgm:pt>
    <dgm:pt modelId="{8F94E2A5-9FE3-46F5-B4BC-062E3B942FC9}" type="pres">
      <dgm:prSet presAssocID="{7201EB80-D993-4110-899F-5246F24867DB}" presName="connectorText" presStyleLbl="sibTrans1D1" presStyleIdx="5" presStyleCnt="7"/>
      <dgm:spPr/>
    </dgm:pt>
    <dgm:pt modelId="{CA2C947B-AA04-4D43-8520-7E06E9973B25}" type="pres">
      <dgm:prSet presAssocID="{4EBC25D6-09EC-4852-8BB4-008B793FDBDA}" presName="node" presStyleLbl="node1" presStyleIdx="6" presStyleCnt="8" custScaleX="120276">
        <dgm:presLayoutVars>
          <dgm:bulletEnabled val="1"/>
        </dgm:presLayoutVars>
      </dgm:prSet>
      <dgm:spPr/>
    </dgm:pt>
    <dgm:pt modelId="{F5FB77DF-55BF-472B-A127-AD464202A4F6}" type="pres">
      <dgm:prSet presAssocID="{FA480829-FC54-42C4-9151-DACB2141DC8C}" presName="sibTrans" presStyleLbl="sibTrans1D1" presStyleIdx="6" presStyleCnt="7"/>
      <dgm:spPr/>
    </dgm:pt>
    <dgm:pt modelId="{BC46211D-379E-4BA1-8BF8-F7AE3D86C279}" type="pres">
      <dgm:prSet presAssocID="{FA480829-FC54-42C4-9151-DACB2141DC8C}" presName="connectorText" presStyleLbl="sibTrans1D1" presStyleIdx="6" presStyleCnt="7"/>
      <dgm:spPr/>
    </dgm:pt>
    <dgm:pt modelId="{CC2CAC81-AB7F-4385-B1D7-2AC7B9AC0394}" type="pres">
      <dgm:prSet presAssocID="{97C45360-3F22-4FBF-A195-EB93EC07432F}" presName="node" presStyleLbl="node1" presStyleIdx="7" presStyleCnt="8">
        <dgm:presLayoutVars>
          <dgm:bulletEnabled val="1"/>
        </dgm:presLayoutVars>
      </dgm:prSet>
      <dgm:spPr/>
    </dgm:pt>
  </dgm:ptLst>
  <dgm:cxnLst>
    <dgm:cxn modelId="{6CFBE002-9687-49D7-8F21-0AEFF4B6CE5B}" type="presOf" srcId="{7201EB80-D993-4110-899F-5246F24867DB}" destId="{82B5AE26-815A-49D9-BA02-8E4235DECFD7}" srcOrd="0" destOrd="0" presId="urn:microsoft.com/office/officeart/2016/7/layout/RepeatingBendingProcessNew"/>
    <dgm:cxn modelId="{40A8430C-DF1B-4D89-9279-E11C77B7BF34}" type="presOf" srcId="{A4DBC6C0-5D87-4336-9526-B47D8A54BAC1}" destId="{768EAE4D-DFF7-4F56-BC2B-D60192E5A467}" srcOrd="1" destOrd="0" presId="urn:microsoft.com/office/officeart/2016/7/layout/RepeatingBendingProcessNew"/>
    <dgm:cxn modelId="{6140E00D-242C-4E52-A9AD-E415D002DC2A}" type="presOf" srcId="{2A66F551-7869-4CAF-87E4-5FBF2CB4CA96}" destId="{C897E882-282C-40B3-8EF6-67BE904274A0}" srcOrd="0" destOrd="0" presId="urn:microsoft.com/office/officeart/2016/7/layout/RepeatingBendingProcessNew"/>
    <dgm:cxn modelId="{55A84B10-47FC-4EAF-9ED7-6B3EB946F4B5}" type="presOf" srcId="{839A5611-D52D-4145-B38C-D8D3917AD80B}" destId="{B3B9E709-A9D5-4B01-87F1-27A2C9E7B926}" srcOrd="1" destOrd="0" presId="urn:microsoft.com/office/officeart/2016/7/layout/RepeatingBendingProcessNew"/>
    <dgm:cxn modelId="{DED88121-0877-4255-B23E-199F31AA8D35}" srcId="{B3CFAF12-D24D-459C-946A-ACDC8E6CE967}" destId="{97C45360-3F22-4FBF-A195-EB93EC07432F}" srcOrd="7" destOrd="0" parTransId="{8E49920C-342F-4F04-B25B-EB0FFCDC7273}" sibTransId="{57F7D59F-4A82-4CB6-9AFB-04603627AAFF}"/>
    <dgm:cxn modelId="{BE17D422-2466-4AC5-B69D-DB2ECFA36D3F}" type="presOf" srcId="{1C9E1DC6-680D-4D7B-97AC-A7F63CAFCC14}" destId="{E0C802B9-ED13-457A-BCAC-54FDD8535EE7}" srcOrd="0" destOrd="0" presId="urn:microsoft.com/office/officeart/2016/7/layout/RepeatingBendingProcessNew"/>
    <dgm:cxn modelId="{6DBD5D2F-42B8-4363-B7A4-F33B36A3BC53}" srcId="{B3CFAF12-D24D-459C-946A-ACDC8E6CE967}" destId="{1C9E1DC6-680D-4D7B-97AC-A7F63CAFCC14}" srcOrd="2" destOrd="0" parTransId="{95396887-DDF1-44EF-B01A-2117E4E7908C}" sibTransId="{9FB16C73-9193-4C1E-8092-A5D9EBD53C23}"/>
    <dgm:cxn modelId="{56B56D42-4916-4FD4-9C5F-0B37F69E1445}" type="presOf" srcId="{2A66F551-7869-4CAF-87E4-5FBF2CB4CA96}" destId="{A5DD88C6-14C9-42F2-BBB3-B52B2B5948AA}" srcOrd="1" destOrd="0" presId="urn:microsoft.com/office/officeart/2016/7/layout/RepeatingBendingProcessNew"/>
    <dgm:cxn modelId="{6A719463-C0FC-4526-A966-79E6BB357E6A}" type="presOf" srcId="{B69ED734-774A-4BFE-94A1-337178CAB042}" destId="{E72C3CAC-4FAE-47E6-9924-775B33605362}" srcOrd="0" destOrd="0" presId="urn:microsoft.com/office/officeart/2016/7/layout/RepeatingBendingProcessNew"/>
    <dgm:cxn modelId="{A04D0469-3EE6-4696-AF10-8798F4D0FA60}" srcId="{B3CFAF12-D24D-459C-946A-ACDC8E6CE967}" destId="{B69ED734-774A-4BFE-94A1-337178CAB042}" srcOrd="4" destOrd="0" parTransId="{5705FE2A-3F8B-4E8D-8D51-82148AD6690B}" sibTransId="{A4DBC6C0-5D87-4336-9526-B47D8A54BAC1}"/>
    <dgm:cxn modelId="{D48E5651-8726-41E6-8E04-1868A041A400}" type="presOf" srcId="{97C45360-3F22-4FBF-A195-EB93EC07432F}" destId="{CC2CAC81-AB7F-4385-B1D7-2AC7B9AC0394}" srcOrd="0" destOrd="0" presId="urn:microsoft.com/office/officeart/2016/7/layout/RepeatingBendingProcessNew"/>
    <dgm:cxn modelId="{7CA14457-E1B7-4825-BFE3-CBBD6F14E241}" type="presOf" srcId="{B965CB30-192A-4B18-93DC-AF13D1D18B72}" destId="{AE6A193F-AF7D-45DF-B05C-60C7657D3E80}" srcOrd="0" destOrd="0" presId="urn:microsoft.com/office/officeart/2016/7/layout/RepeatingBendingProcessNew"/>
    <dgm:cxn modelId="{CA783E59-CFB7-467F-9B68-95CB4E43CD6B}" type="presOf" srcId="{2FCC17E2-85B4-4109-9FBC-83E3ECF5FF93}" destId="{E3E89112-0372-419A-BAE2-4A2EE5BB12D5}" srcOrd="0" destOrd="0" presId="urn:microsoft.com/office/officeart/2016/7/layout/RepeatingBendingProcessNew"/>
    <dgm:cxn modelId="{755EC179-72AA-4056-A91F-B3C67F20FB69}" type="presOf" srcId="{FA480829-FC54-42C4-9151-DACB2141DC8C}" destId="{BC46211D-379E-4BA1-8BF8-F7AE3D86C279}" srcOrd="1" destOrd="0" presId="urn:microsoft.com/office/officeart/2016/7/layout/RepeatingBendingProcessNew"/>
    <dgm:cxn modelId="{5182127B-B1A9-4BED-B6E3-17E2C4E079D4}" type="presOf" srcId="{7201EB80-D993-4110-899F-5246F24867DB}" destId="{8F94E2A5-9FE3-46F5-B4BC-062E3B942FC9}" srcOrd="1" destOrd="0" presId="urn:microsoft.com/office/officeart/2016/7/layout/RepeatingBendingProcessNew"/>
    <dgm:cxn modelId="{C69B407B-E55C-4FDA-83C6-F4C07DAF3F0D}" type="presOf" srcId="{839A5611-D52D-4145-B38C-D8D3917AD80B}" destId="{980BCEF5-4590-45B3-A238-ABB158366CB6}" srcOrd="0" destOrd="0" presId="urn:microsoft.com/office/officeart/2016/7/layout/RepeatingBendingProcessNew"/>
    <dgm:cxn modelId="{74599196-5C10-4F46-99F7-103AB740D073}" srcId="{B3CFAF12-D24D-459C-946A-ACDC8E6CE967}" destId="{4EBC25D6-09EC-4852-8BB4-008B793FDBDA}" srcOrd="6" destOrd="0" parTransId="{A2BD40AE-6A19-448A-9D54-4EAC4848A5AF}" sibTransId="{FA480829-FC54-42C4-9151-DACB2141DC8C}"/>
    <dgm:cxn modelId="{A34C919C-B04C-4041-B119-A90002251EC1}" type="presOf" srcId="{4EBC25D6-09EC-4852-8BB4-008B793FDBDA}" destId="{CA2C947B-AA04-4D43-8520-7E06E9973B25}" srcOrd="0" destOrd="0" presId="urn:microsoft.com/office/officeart/2016/7/layout/RepeatingBendingProcessNew"/>
    <dgm:cxn modelId="{836A1CA0-3DB5-4E0D-B532-9CA5660E194C}" type="presOf" srcId="{FA480829-FC54-42C4-9151-DACB2141DC8C}" destId="{F5FB77DF-55BF-472B-A127-AD464202A4F6}" srcOrd="0" destOrd="0" presId="urn:microsoft.com/office/officeart/2016/7/layout/RepeatingBendingProcessNew"/>
    <dgm:cxn modelId="{0381D6A0-D896-457D-A4A6-01BA96F2C29F}" type="presOf" srcId="{0F03FBFC-EBF8-4584-8886-EB593333E62E}" destId="{664F0BD0-D0D9-4F38-8702-7C9AE22E736C}" srcOrd="0" destOrd="0" presId="urn:microsoft.com/office/officeart/2016/7/layout/RepeatingBendingProcessNew"/>
    <dgm:cxn modelId="{B43DF7A3-0CC4-4AB0-A96A-A2F255DC7EEC}" type="presOf" srcId="{9FB16C73-9193-4C1E-8092-A5D9EBD53C23}" destId="{CDCCDA32-4D67-433E-AE58-1E20331085DD}" srcOrd="0" destOrd="0" presId="urn:microsoft.com/office/officeart/2016/7/layout/RepeatingBendingProcessNew"/>
    <dgm:cxn modelId="{37B141A7-E5BE-40EC-9D69-AB7C101B4B46}" type="presOf" srcId="{08819B6E-6184-4B0D-8D62-63E2EEAED82C}" destId="{B0541EFC-D7B2-4CE0-99D8-C82B38880CBE}" srcOrd="0" destOrd="0" presId="urn:microsoft.com/office/officeart/2016/7/layout/RepeatingBendingProcessNew"/>
    <dgm:cxn modelId="{38627FA8-3249-4E73-9392-5EDB3EBFBD52}" srcId="{B3CFAF12-D24D-459C-946A-ACDC8E6CE967}" destId="{B965CB30-192A-4B18-93DC-AF13D1D18B72}" srcOrd="0" destOrd="0" parTransId="{1323302A-66FA-45F0-96BF-C3F65DB37C70}" sibTransId="{2FCC17E2-85B4-4109-9FBC-83E3ECF5FF93}"/>
    <dgm:cxn modelId="{00B1BBB3-164F-4B5F-9382-F79C005F1021}" srcId="{B3CFAF12-D24D-459C-946A-ACDC8E6CE967}" destId="{08819B6E-6184-4B0D-8D62-63E2EEAED82C}" srcOrd="5" destOrd="0" parTransId="{B69B5FAC-F27F-4C98-9326-5A09C25F7C37}" sibTransId="{7201EB80-D993-4110-899F-5246F24867DB}"/>
    <dgm:cxn modelId="{83811CB8-90F0-4F2F-A477-658EC47317F7}" type="presOf" srcId="{16D655A6-D6E1-462A-ACB2-B14043FC5877}" destId="{3E4C5D37-6556-4F3D-9AAD-894C4A9FF015}" srcOrd="0" destOrd="0" presId="urn:microsoft.com/office/officeart/2016/7/layout/RepeatingBendingProcessNew"/>
    <dgm:cxn modelId="{9EEF69BA-5878-44B0-91EC-4225427D2910}" type="presOf" srcId="{B3CFAF12-D24D-459C-946A-ACDC8E6CE967}" destId="{1787796C-D0B5-43D3-90AE-D9ECAC456EB0}" srcOrd="0" destOrd="0" presId="urn:microsoft.com/office/officeart/2016/7/layout/RepeatingBendingProcessNew"/>
    <dgm:cxn modelId="{D82C68C2-8966-45F8-8094-D650CD61BCBB}" type="presOf" srcId="{2FCC17E2-85B4-4109-9FBC-83E3ECF5FF93}" destId="{96473B1F-5C92-45BB-B9A9-052C94B29C11}" srcOrd="1" destOrd="0" presId="urn:microsoft.com/office/officeart/2016/7/layout/RepeatingBendingProcessNew"/>
    <dgm:cxn modelId="{F6F5CBCC-FDBE-4522-A35A-C6E454964105}" srcId="{B3CFAF12-D24D-459C-946A-ACDC8E6CE967}" destId="{16D655A6-D6E1-462A-ACB2-B14043FC5877}" srcOrd="1" destOrd="0" parTransId="{E953BEA9-CB96-4BFD-BB1A-4FE037DB3875}" sibTransId="{2A66F551-7869-4CAF-87E4-5FBF2CB4CA96}"/>
    <dgm:cxn modelId="{D510B6D5-2A66-4B91-89A5-D72910C50DD6}" type="presOf" srcId="{9FB16C73-9193-4C1E-8092-A5D9EBD53C23}" destId="{EE716381-CFBB-4857-A04B-9AE666DD04AD}" srcOrd="1" destOrd="0" presId="urn:microsoft.com/office/officeart/2016/7/layout/RepeatingBendingProcessNew"/>
    <dgm:cxn modelId="{C767BBE5-69F7-42DE-A078-F29140C8C3A8}" type="presOf" srcId="{A4DBC6C0-5D87-4336-9526-B47D8A54BAC1}" destId="{38239E7C-7860-4DFE-8E19-C5EB9EBB7099}" srcOrd="0" destOrd="0" presId="urn:microsoft.com/office/officeart/2016/7/layout/RepeatingBendingProcessNew"/>
    <dgm:cxn modelId="{9431EBF4-EF87-4A9F-B79A-395129BAF5A0}" srcId="{B3CFAF12-D24D-459C-946A-ACDC8E6CE967}" destId="{0F03FBFC-EBF8-4584-8886-EB593333E62E}" srcOrd="3" destOrd="0" parTransId="{FC76089C-5B74-4C89-BD67-32A2304D0E53}" sibTransId="{839A5611-D52D-4145-B38C-D8D3917AD80B}"/>
    <dgm:cxn modelId="{A3C172F4-E0EF-4378-B7BA-852C3CD93C00}" type="presParOf" srcId="{1787796C-D0B5-43D3-90AE-D9ECAC456EB0}" destId="{AE6A193F-AF7D-45DF-B05C-60C7657D3E80}" srcOrd="0" destOrd="0" presId="urn:microsoft.com/office/officeart/2016/7/layout/RepeatingBendingProcessNew"/>
    <dgm:cxn modelId="{1A7C4D9C-414B-4556-9551-98C6A25804BA}" type="presParOf" srcId="{1787796C-D0B5-43D3-90AE-D9ECAC456EB0}" destId="{E3E89112-0372-419A-BAE2-4A2EE5BB12D5}" srcOrd="1" destOrd="0" presId="urn:microsoft.com/office/officeart/2016/7/layout/RepeatingBendingProcessNew"/>
    <dgm:cxn modelId="{EE9B6B48-EB9D-4619-A4C2-C7CD111E1626}" type="presParOf" srcId="{E3E89112-0372-419A-BAE2-4A2EE5BB12D5}" destId="{96473B1F-5C92-45BB-B9A9-052C94B29C11}" srcOrd="0" destOrd="0" presId="urn:microsoft.com/office/officeart/2016/7/layout/RepeatingBendingProcessNew"/>
    <dgm:cxn modelId="{D977769A-E667-4AC4-86AC-5529B7592D99}" type="presParOf" srcId="{1787796C-D0B5-43D3-90AE-D9ECAC456EB0}" destId="{3E4C5D37-6556-4F3D-9AAD-894C4A9FF015}" srcOrd="2" destOrd="0" presId="urn:microsoft.com/office/officeart/2016/7/layout/RepeatingBendingProcessNew"/>
    <dgm:cxn modelId="{A9C81D6F-F016-4B06-8F43-D21785DA5B71}" type="presParOf" srcId="{1787796C-D0B5-43D3-90AE-D9ECAC456EB0}" destId="{C897E882-282C-40B3-8EF6-67BE904274A0}" srcOrd="3" destOrd="0" presId="urn:microsoft.com/office/officeart/2016/7/layout/RepeatingBendingProcessNew"/>
    <dgm:cxn modelId="{BF08BF81-1816-4DD7-BB42-4B9813A5CBFD}" type="presParOf" srcId="{C897E882-282C-40B3-8EF6-67BE904274A0}" destId="{A5DD88C6-14C9-42F2-BBB3-B52B2B5948AA}" srcOrd="0" destOrd="0" presId="urn:microsoft.com/office/officeart/2016/7/layout/RepeatingBendingProcessNew"/>
    <dgm:cxn modelId="{E0EE2B06-4E12-4D88-B8ED-7763D21AAA70}" type="presParOf" srcId="{1787796C-D0B5-43D3-90AE-D9ECAC456EB0}" destId="{E0C802B9-ED13-457A-BCAC-54FDD8535EE7}" srcOrd="4" destOrd="0" presId="urn:microsoft.com/office/officeart/2016/7/layout/RepeatingBendingProcessNew"/>
    <dgm:cxn modelId="{72F16284-E1C4-4055-8B76-B4B7E7264390}" type="presParOf" srcId="{1787796C-D0B5-43D3-90AE-D9ECAC456EB0}" destId="{CDCCDA32-4D67-433E-AE58-1E20331085DD}" srcOrd="5" destOrd="0" presId="urn:microsoft.com/office/officeart/2016/7/layout/RepeatingBendingProcessNew"/>
    <dgm:cxn modelId="{C59CC339-E065-47A9-AD68-B0879436AE93}" type="presParOf" srcId="{CDCCDA32-4D67-433E-AE58-1E20331085DD}" destId="{EE716381-CFBB-4857-A04B-9AE666DD04AD}" srcOrd="0" destOrd="0" presId="urn:microsoft.com/office/officeart/2016/7/layout/RepeatingBendingProcessNew"/>
    <dgm:cxn modelId="{502BA932-CB0B-4595-8455-026E8124D54A}" type="presParOf" srcId="{1787796C-D0B5-43D3-90AE-D9ECAC456EB0}" destId="{664F0BD0-D0D9-4F38-8702-7C9AE22E736C}" srcOrd="6" destOrd="0" presId="urn:microsoft.com/office/officeart/2016/7/layout/RepeatingBendingProcessNew"/>
    <dgm:cxn modelId="{7567A455-4939-44E5-838D-3F360350BC97}" type="presParOf" srcId="{1787796C-D0B5-43D3-90AE-D9ECAC456EB0}" destId="{980BCEF5-4590-45B3-A238-ABB158366CB6}" srcOrd="7" destOrd="0" presId="urn:microsoft.com/office/officeart/2016/7/layout/RepeatingBendingProcessNew"/>
    <dgm:cxn modelId="{CECBECB4-4586-4853-817D-259EB784BAE0}" type="presParOf" srcId="{980BCEF5-4590-45B3-A238-ABB158366CB6}" destId="{B3B9E709-A9D5-4B01-87F1-27A2C9E7B926}" srcOrd="0" destOrd="0" presId="urn:microsoft.com/office/officeart/2016/7/layout/RepeatingBendingProcessNew"/>
    <dgm:cxn modelId="{8798EA04-1B3F-41F3-B2F5-EC7A179C39C0}" type="presParOf" srcId="{1787796C-D0B5-43D3-90AE-D9ECAC456EB0}" destId="{E72C3CAC-4FAE-47E6-9924-775B33605362}" srcOrd="8" destOrd="0" presId="urn:microsoft.com/office/officeart/2016/7/layout/RepeatingBendingProcessNew"/>
    <dgm:cxn modelId="{8FA8E2B9-AF29-4740-8C3B-60AEBA2E39FC}" type="presParOf" srcId="{1787796C-D0B5-43D3-90AE-D9ECAC456EB0}" destId="{38239E7C-7860-4DFE-8E19-C5EB9EBB7099}" srcOrd="9" destOrd="0" presId="urn:microsoft.com/office/officeart/2016/7/layout/RepeatingBendingProcessNew"/>
    <dgm:cxn modelId="{EED7CC18-6A12-4B89-9F13-1E24C7DEF667}" type="presParOf" srcId="{38239E7C-7860-4DFE-8E19-C5EB9EBB7099}" destId="{768EAE4D-DFF7-4F56-BC2B-D60192E5A467}" srcOrd="0" destOrd="0" presId="urn:microsoft.com/office/officeart/2016/7/layout/RepeatingBendingProcessNew"/>
    <dgm:cxn modelId="{15AF2F81-9FC9-4B5C-B0AB-66EF52C9F929}" type="presParOf" srcId="{1787796C-D0B5-43D3-90AE-D9ECAC456EB0}" destId="{B0541EFC-D7B2-4CE0-99D8-C82B38880CBE}" srcOrd="10" destOrd="0" presId="urn:microsoft.com/office/officeart/2016/7/layout/RepeatingBendingProcessNew"/>
    <dgm:cxn modelId="{A16589BA-B5E7-4816-8911-66E0D14B6737}" type="presParOf" srcId="{1787796C-D0B5-43D3-90AE-D9ECAC456EB0}" destId="{82B5AE26-815A-49D9-BA02-8E4235DECFD7}" srcOrd="11" destOrd="0" presId="urn:microsoft.com/office/officeart/2016/7/layout/RepeatingBendingProcessNew"/>
    <dgm:cxn modelId="{91E2CC4D-3EA3-4BF3-9718-6C30D9E144B3}" type="presParOf" srcId="{82B5AE26-815A-49D9-BA02-8E4235DECFD7}" destId="{8F94E2A5-9FE3-46F5-B4BC-062E3B942FC9}" srcOrd="0" destOrd="0" presId="urn:microsoft.com/office/officeart/2016/7/layout/RepeatingBendingProcessNew"/>
    <dgm:cxn modelId="{04FABE13-1C98-43F9-987B-C9027976ADB7}" type="presParOf" srcId="{1787796C-D0B5-43D3-90AE-D9ECAC456EB0}" destId="{CA2C947B-AA04-4D43-8520-7E06E9973B25}" srcOrd="12" destOrd="0" presId="urn:microsoft.com/office/officeart/2016/7/layout/RepeatingBendingProcessNew"/>
    <dgm:cxn modelId="{3275A2B9-B7CA-4538-9D87-57C01251DC37}" type="presParOf" srcId="{1787796C-D0B5-43D3-90AE-D9ECAC456EB0}" destId="{F5FB77DF-55BF-472B-A127-AD464202A4F6}" srcOrd="13" destOrd="0" presId="urn:microsoft.com/office/officeart/2016/7/layout/RepeatingBendingProcessNew"/>
    <dgm:cxn modelId="{0252AD6D-F6FA-4DBF-970D-64D86EAE66A4}" type="presParOf" srcId="{F5FB77DF-55BF-472B-A127-AD464202A4F6}" destId="{BC46211D-379E-4BA1-8BF8-F7AE3D86C279}" srcOrd="0" destOrd="0" presId="urn:microsoft.com/office/officeart/2016/7/layout/RepeatingBendingProcessNew"/>
    <dgm:cxn modelId="{5D9DC687-36A0-48B7-A315-180A8E416CF3}" type="presParOf" srcId="{1787796C-D0B5-43D3-90AE-D9ECAC456EB0}" destId="{CC2CAC81-AB7F-4385-B1D7-2AC7B9AC0394}" srcOrd="14"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DB79CC-6EF6-48A1-A0F6-D670C5FCB558}"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02DC3B58-74BC-4C66-8F37-6E75DDBEE1C5}">
      <dgm:prSet/>
      <dgm:spPr/>
      <dgm:t>
        <a:bodyPr/>
        <a:lstStyle/>
        <a:p>
          <a:r>
            <a:rPr lang="en-GB" dirty="0"/>
            <a:t>‘The Activity Theory’ developed by Havighurst in 1961 was formulated as a response to the ‘Disengagement theory.’</a:t>
          </a:r>
          <a:endParaRPr lang="en-US" dirty="0"/>
        </a:p>
      </dgm:t>
    </dgm:pt>
    <dgm:pt modelId="{166AB191-3E0F-459F-BC96-4B5F8A55EC2F}" type="parTrans" cxnId="{154C3726-A816-4CCD-BEAE-1C90D9B6E71C}">
      <dgm:prSet/>
      <dgm:spPr/>
      <dgm:t>
        <a:bodyPr/>
        <a:lstStyle/>
        <a:p>
          <a:endParaRPr lang="en-US"/>
        </a:p>
      </dgm:t>
    </dgm:pt>
    <dgm:pt modelId="{820567C9-253E-4576-AE7E-27D5E8D80616}" type="sibTrans" cxnId="{154C3726-A816-4CCD-BEAE-1C90D9B6E71C}">
      <dgm:prSet phldrT="01" phldr="0"/>
      <dgm:spPr/>
      <dgm:t>
        <a:bodyPr/>
        <a:lstStyle/>
        <a:p>
          <a:r>
            <a:rPr lang="en-US"/>
            <a:t>01</a:t>
          </a:r>
        </a:p>
      </dgm:t>
    </dgm:pt>
    <dgm:pt modelId="{9A7F251A-84E8-4AFD-AFDE-CF3F6C9BE08E}">
      <dgm:prSet/>
      <dgm:spPr/>
      <dgm:t>
        <a:bodyPr/>
        <a:lstStyle/>
        <a:p>
          <a:r>
            <a:rPr lang="en-GB" dirty="0"/>
            <a:t>A psychosocial approach to ageing that suggests that keeping engaged in personal and social roles help individuals maintain happiness and satisfaction as they navigate the challenges of growing older. </a:t>
          </a:r>
          <a:r>
            <a:rPr lang="en-GB" b="1" dirty="0"/>
            <a:t>(Teles and Ribeiro, 2019)</a:t>
          </a:r>
          <a:endParaRPr lang="en-US" dirty="0"/>
        </a:p>
      </dgm:t>
    </dgm:pt>
    <dgm:pt modelId="{EB29720B-8F14-4390-AAAA-AAD2E36A6A1A}" type="parTrans" cxnId="{A5690AF4-7BFD-499F-B934-40BF90C93413}">
      <dgm:prSet/>
      <dgm:spPr/>
      <dgm:t>
        <a:bodyPr/>
        <a:lstStyle/>
        <a:p>
          <a:endParaRPr lang="en-US"/>
        </a:p>
      </dgm:t>
    </dgm:pt>
    <dgm:pt modelId="{B23739F1-5490-4794-86C0-E9FCD25F0E08}" type="sibTrans" cxnId="{A5690AF4-7BFD-499F-B934-40BF90C93413}">
      <dgm:prSet phldrT="02" phldr="0"/>
      <dgm:spPr/>
      <dgm:t>
        <a:bodyPr/>
        <a:lstStyle/>
        <a:p>
          <a:r>
            <a:rPr lang="en-US"/>
            <a:t>02</a:t>
          </a:r>
        </a:p>
      </dgm:t>
    </dgm:pt>
    <dgm:pt modelId="{FF5A93CD-4D03-49E2-ABA1-4C6353E86194}">
      <dgm:prSet/>
      <dgm:spPr/>
      <dgm:t>
        <a:bodyPr/>
        <a:lstStyle/>
        <a:p>
          <a:r>
            <a:rPr lang="en-GB"/>
            <a:t>Rather than withdrawing with age, individuals maintain relationships, hobbies, meaningful activities to adapt positively to ageing.</a:t>
          </a:r>
          <a:endParaRPr lang="en-US"/>
        </a:p>
      </dgm:t>
    </dgm:pt>
    <dgm:pt modelId="{14AD0341-571B-4FEC-8DA6-B1B2030E6635}" type="parTrans" cxnId="{E3F48C5E-9738-463F-B3E6-16A77E2158AE}">
      <dgm:prSet/>
      <dgm:spPr/>
      <dgm:t>
        <a:bodyPr/>
        <a:lstStyle/>
        <a:p>
          <a:endParaRPr lang="en-US"/>
        </a:p>
      </dgm:t>
    </dgm:pt>
    <dgm:pt modelId="{4D60D4E1-ABB4-44EB-9FC4-79FC53753094}" type="sibTrans" cxnId="{E3F48C5E-9738-463F-B3E6-16A77E2158AE}">
      <dgm:prSet phldrT="03" phldr="0"/>
      <dgm:spPr/>
      <dgm:t>
        <a:bodyPr/>
        <a:lstStyle/>
        <a:p>
          <a:r>
            <a:rPr lang="en-US"/>
            <a:t>03</a:t>
          </a:r>
        </a:p>
      </dgm:t>
    </dgm:pt>
    <dgm:pt modelId="{6F68A952-3CB5-4E01-8C46-CD7BDEF2EBCC}" type="pres">
      <dgm:prSet presAssocID="{39DB79CC-6EF6-48A1-A0F6-D670C5FCB558}" presName="Name0" presStyleCnt="0">
        <dgm:presLayoutVars>
          <dgm:animLvl val="lvl"/>
          <dgm:resizeHandles val="exact"/>
        </dgm:presLayoutVars>
      </dgm:prSet>
      <dgm:spPr/>
    </dgm:pt>
    <dgm:pt modelId="{D613C6BB-E1D0-44D5-AF3C-5094358A1DAD}" type="pres">
      <dgm:prSet presAssocID="{02DC3B58-74BC-4C66-8F37-6E75DDBEE1C5}" presName="compositeNode" presStyleCnt="0">
        <dgm:presLayoutVars>
          <dgm:bulletEnabled val="1"/>
        </dgm:presLayoutVars>
      </dgm:prSet>
      <dgm:spPr/>
    </dgm:pt>
    <dgm:pt modelId="{53F16CF9-1AD5-423D-8D0B-F065044AE6EC}" type="pres">
      <dgm:prSet presAssocID="{02DC3B58-74BC-4C66-8F37-6E75DDBEE1C5}" presName="bgRect" presStyleLbl="alignNode1" presStyleIdx="0" presStyleCnt="3"/>
      <dgm:spPr/>
    </dgm:pt>
    <dgm:pt modelId="{1A4CE53D-2762-47AA-912B-1A75E76AF4C7}" type="pres">
      <dgm:prSet presAssocID="{820567C9-253E-4576-AE7E-27D5E8D80616}" presName="sibTransNodeRect" presStyleLbl="alignNode1" presStyleIdx="0" presStyleCnt="3">
        <dgm:presLayoutVars>
          <dgm:chMax val="0"/>
          <dgm:bulletEnabled val="1"/>
        </dgm:presLayoutVars>
      </dgm:prSet>
      <dgm:spPr/>
    </dgm:pt>
    <dgm:pt modelId="{73C6B26C-475D-4D59-8A27-C5B86F6A8DDB}" type="pres">
      <dgm:prSet presAssocID="{02DC3B58-74BC-4C66-8F37-6E75DDBEE1C5}" presName="nodeRect" presStyleLbl="alignNode1" presStyleIdx="0" presStyleCnt="3">
        <dgm:presLayoutVars>
          <dgm:bulletEnabled val="1"/>
        </dgm:presLayoutVars>
      </dgm:prSet>
      <dgm:spPr/>
    </dgm:pt>
    <dgm:pt modelId="{A4979276-FFA1-45C5-8CFA-65AB7944B67B}" type="pres">
      <dgm:prSet presAssocID="{820567C9-253E-4576-AE7E-27D5E8D80616}" presName="sibTrans" presStyleCnt="0"/>
      <dgm:spPr/>
    </dgm:pt>
    <dgm:pt modelId="{DFDCBAD8-F5E1-416C-B98A-3F26E46EFF32}" type="pres">
      <dgm:prSet presAssocID="{9A7F251A-84E8-4AFD-AFDE-CF3F6C9BE08E}" presName="compositeNode" presStyleCnt="0">
        <dgm:presLayoutVars>
          <dgm:bulletEnabled val="1"/>
        </dgm:presLayoutVars>
      </dgm:prSet>
      <dgm:spPr/>
    </dgm:pt>
    <dgm:pt modelId="{5DB1856B-7826-4290-9E94-47AFBD1475F9}" type="pres">
      <dgm:prSet presAssocID="{9A7F251A-84E8-4AFD-AFDE-CF3F6C9BE08E}" presName="bgRect" presStyleLbl="alignNode1" presStyleIdx="1" presStyleCnt="3"/>
      <dgm:spPr/>
    </dgm:pt>
    <dgm:pt modelId="{190A0D16-340E-4551-A065-3C899BA0BE3D}" type="pres">
      <dgm:prSet presAssocID="{B23739F1-5490-4794-86C0-E9FCD25F0E08}" presName="sibTransNodeRect" presStyleLbl="alignNode1" presStyleIdx="1" presStyleCnt="3">
        <dgm:presLayoutVars>
          <dgm:chMax val="0"/>
          <dgm:bulletEnabled val="1"/>
        </dgm:presLayoutVars>
      </dgm:prSet>
      <dgm:spPr/>
    </dgm:pt>
    <dgm:pt modelId="{EF58CE68-E456-420D-865A-6A4D3FFD34BA}" type="pres">
      <dgm:prSet presAssocID="{9A7F251A-84E8-4AFD-AFDE-CF3F6C9BE08E}" presName="nodeRect" presStyleLbl="alignNode1" presStyleIdx="1" presStyleCnt="3">
        <dgm:presLayoutVars>
          <dgm:bulletEnabled val="1"/>
        </dgm:presLayoutVars>
      </dgm:prSet>
      <dgm:spPr/>
    </dgm:pt>
    <dgm:pt modelId="{EACFEDC1-E8AD-4DE2-A0D2-A7B581530879}" type="pres">
      <dgm:prSet presAssocID="{B23739F1-5490-4794-86C0-E9FCD25F0E08}" presName="sibTrans" presStyleCnt="0"/>
      <dgm:spPr/>
    </dgm:pt>
    <dgm:pt modelId="{F8653B07-98D5-47CE-8671-501F4D14106E}" type="pres">
      <dgm:prSet presAssocID="{FF5A93CD-4D03-49E2-ABA1-4C6353E86194}" presName="compositeNode" presStyleCnt="0">
        <dgm:presLayoutVars>
          <dgm:bulletEnabled val="1"/>
        </dgm:presLayoutVars>
      </dgm:prSet>
      <dgm:spPr/>
    </dgm:pt>
    <dgm:pt modelId="{3633DE8B-A4C9-486A-A4B2-23195E4D1AE4}" type="pres">
      <dgm:prSet presAssocID="{FF5A93CD-4D03-49E2-ABA1-4C6353E86194}" presName="bgRect" presStyleLbl="alignNode1" presStyleIdx="2" presStyleCnt="3"/>
      <dgm:spPr/>
    </dgm:pt>
    <dgm:pt modelId="{A1A4BB4D-71AF-4DA9-BFF7-EA4013F2FA3D}" type="pres">
      <dgm:prSet presAssocID="{4D60D4E1-ABB4-44EB-9FC4-79FC53753094}" presName="sibTransNodeRect" presStyleLbl="alignNode1" presStyleIdx="2" presStyleCnt="3">
        <dgm:presLayoutVars>
          <dgm:chMax val="0"/>
          <dgm:bulletEnabled val="1"/>
        </dgm:presLayoutVars>
      </dgm:prSet>
      <dgm:spPr/>
    </dgm:pt>
    <dgm:pt modelId="{DEF6A628-B574-49AF-9143-31173A6308A0}" type="pres">
      <dgm:prSet presAssocID="{FF5A93CD-4D03-49E2-ABA1-4C6353E86194}" presName="nodeRect" presStyleLbl="alignNode1" presStyleIdx="2" presStyleCnt="3">
        <dgm:presLayoutVars>
          <dgm:bulletEnabled val="1"/>
        </dgm:presLayoutVars>
      </dgm:prSet>
      <dgm:spPr/>
    </dgm:pt>
  </dgm:ptLst>
  <dgm:cxnLst>
    <dgm:cxn modelId="{074AC00D-45B7-494D-BAC8-8800E30AD6C1}" type="presOf" srcId="{820567C9-253E-4576-AE7E-27D5E8D80616}" destId="{1A4CE53D-2762-47AA-912B-1A75E76AF4C7}" srcOrd="0" destOrd="0" presId="urn:microsoft.com/office/officeart/2016/7/layout/LinearBlockProcessNumbered"/>
    <dgm:cxn modelId="{C8E00111-D269-4C7C-84A0-308DAFCCFCE8}" type="presOf" srcId="{4D60D4E1-ABB4-44EB-9FC4-79FC53753094}" destId="{A1A4BB4D-71AF-4DA9-BFF7-EA4013F2FA3D}" srcOrd="0" destOrd="0" presId="urn:microsoft.com/office/officeart/2016/7/layout/LinearBlockProcessNumbered"/>
    <dgm:cxn modelId="{D84B0313-6A65-4296-866F-297DD27C3DFB}" type="presOf" srcId="{FF5A93CD-4D03-49E2-ABA1-4C6353E86194}" destId="{3633DE8B-A4C9-486A-A4B2-23195E4D1AE4}" srcOrd="0" destOrd="0" presId="urn:microsoft.com/office/officeart/2016/7/layout/LinearBlockProcessNumbered"/>
    <dgm:cxn modelId="{94D34B18-AC94-4615-9F34-BE5DA2AB3D47}" type="presOf" srcId="{9A7F251A-84E8-4AFD-AFDE-CF3F6C9BE08E}" destId="{5DB1856B-7826-4290-9E94-47AFBD1475F9}" srcOrd="0" destOrd="0" presId="urn:microsoft.com/office/officeart/2016/7/layout/LinearBlockProcessNumbered"/>
    <dgm:cxn modelId="{154C3726-A816-4CCD-BEAE-1C90D9B6E71C}" srcId="{39DB79CC-6EF6-48A1-A0F6-D670C5FCB558}" destId="{02DC3B58-74BC-4C66-8F37-6E75DDBEE1C5}" srcOrd="0" destOrd="0" parTransId="{166AB191-3E0F-459F-BC96-4B5F8A55EC2F}" sibTransId="{820567C9-253E-4576-AE7E-27D5E8D80616}"/>
    <dgm:cxn modelId="{E3F48C5E-9738-463F-B3E6-16A77E2158AE}" srcId="{39DB79CC-6EF6-48A1-A0F6-D670C5FCB558}" destId="{FF5A93CD-4D03-49E2-ABA1-4C6353E86194}" srcOrd="2" destOrd="0" parTransId="{14AD0341-571B-4FEC-8DA6-B1B2030E6635}" sibTransId="{4D60D4E1-ABB4-44EB-9FC4-79FC53753094}"/>
    <dgm:cxn modelId="{121F7A84-3262-4853-B4A2-1E91DE4548EB}" type="presOf" srcId="{FF5A93CD-4D03-49E2-ABA1-4C6353E86194}" destId="{DEF6A628-B574-49AF-9143-31173A6308A0}" srcOrd="1" destOrd="0" presId="urn:microsoft.com/office/officeart/2016/7/layout/LinearBlockProcessNumbered"/>
    <dgm:cxn modelId="{3E723F8D-8818-44EA-887B-5D9CF6B4BBDB}" type="presOf" srcId="{02DC3B58-74BC-4C66-8F37-6E75DDBEE1C5}" destId="{73C6B26C-475D-4D59-8A27-C5B86F6A8DDB}" srcOrd="1" destOrd="0" presId="urn:microsoft.com/office/officeart/2016/7/layout/LinearBlockProcessNumbered"/>
    <dgm:cxn modelId="{ECA09399-4316-4A7C-BAFD-DFBD61F54BEA}" type="presOf" srcId="{9A7F251A-84E8-4AFD-AFDE-CF3F6C9BE08E}" destId="{EF58CE68-E456-420D-865A-6A4D3FFD34BA}" srcOrd="1" destOrd="0" presId="urn:microsoft.com/office/officeart/2016/7/layout/LinearBlockProcessNumbered"/>
    <dgm:cxn modelId="{958A7CAA-60CC-4A9A-855F-F27D79391E0B}" type="presOf" srcId="{39DB79CC-6EF6-48A1-A0F6-D670C5FCB558}" destId="{6F68A952-3CB5-4E01-8C46-CD7BDEF2EBCC}" srcOrd="0" destOrd="0" presId="urn:microsoft.com/office/officeart/2016/7/layout/LinearBlockProcessNumbered"/>
    <dgm:cxn modelId="{A7ABA5DC-CF9E-4634-BDED-8966F63A9FC0}" type="presOf" srcId="{02DC3B58-74BC-4C66-8F37-6E75DDBEE1C5}" destId="{53F16CF9-1AD5-423D-8D0B-F065044AE6EC}" srcOrd="0" destOrd="0" presId="urn:microsoft.com/office/officeart/2016/7/layout/LinearBlockProcessNumbered"/>
    <dgm:cxn modelId="{C05E4DEE-5688-4EFC-82B1-8452F127D8CA}" type="presOf" srcId="{B23739F1-5490-4794-86C0-E9FCD25F0E08}" destId="{190A0D16-340E-4551-A065-3C899BA0BE3D}" srcOrd="0" destOrd="0" presId="urn:microsoft.com/office/officeart/2016/7/layout/LinearBlockProcessNumbered"/>
    <dgm:cxn modelId="{A5690AF4-7BFD-499F-B934-40BF90C93413}" srcId="{39DB79CC-6EF6-48A1-A0F6-D670C5FCB558}" destId="{9A7F251A-84E8-4AFD-AFDE-CF3F6C9BE08E}" srcOrd="1" destOrd="0" parTransId="{EB29720B-8F14-4390-AAAA-AAD2E36A6A1A}" sibTransId="{B23739F1-5490-4794-86C0-E9FCD25F0E08}"/>
    <dgm:cxn modelId="{023DD582-5E61-4597-A39F-AE32CF13A461}" type="presParOf" srcId="{6F68A952-3CB5-4E01-8C46-CD7BDEF2EBCC}" destId="{D613C6BB-E1D0-44D5-AF3C-5094358A1DAD}" srcOrd="0" destOrd="0" presId="urn:microsoft.com/office/officeart/2016/7/layout/LinearBlockProcessNumbered"/>
    <dgm:cxn modelId="{589D060E-7F6C-40E4-AE32-7767BA6DA57E}" type="presParOf" srcId="{D613C6BB-E1D0-44D5-AF3C-5094358A1DAD}" destId="{53F16CF9-1AD5-423D-8D0B-F065044AE6EC}" srcOrd="0" destOrd="0" presId="urn:microsoft.com/office/officeart/2016/7/layout/LinearBlockProcessNumbered"/>
    <dgm:cxn modelId="{7B3FCD4B-A83B-4CDD-8D8C-5BD9C5D89609}" type="presParOf" srcId="{D613C6BB-E1D0-44D5-AF3C-5094358A1DAD}" destId="{1A4CE53D-2762-47AA-912B-1A75E76AF4C7}" srcOrd="1" destOrd="0" presId="urn:microsoft.com/office/officeart/2016/7/layout/LinearBlockProcessNumbered"/>
    <dgm:cxn modelId="{CAFEDE46-FE83-4866-941F-0C4AFF3F4102}" type="presParOf" srcId="{D613C6BB-E1D0-44D5-AF3C-5094358A1DAD}" destId="{73C6B26C-475D-4D59-8A27-C5B86F6A8DDB}" srcOrd="2" destOrd="0" presId="urn:microsoft.com/office/officeart/2016/7/layout/LinearBlockProcessNumbered"/>
    <dgm:cxn modelId="{016C08DC-684F-49E3-988D-73A7F685F2E2}" type="presParOf" srcId="{6F68A952-3CB5-4E01-8C46-CD7BDEF2EBCC}" destId="{A4979276-FFA1-45C5-8CFA-65AB7944B67B}" srcOrd="1" destOrd="0" presId="urn:microsoft.com/office/officeart/2016/7/layout/LinearBlockProcessNumbered"/>
    <dgm:cxn modelId="{41137A3C-8812-43EE-BDE0-D8665489605B}" type="presParOf" srcId="{6F68A952-3CB5-4E01-8C46-CD7BDEF2EBCC}" destId="{DFDCBAD8-F5E1-416C-B98A-3F26E46EFF32}" srcOrd="2" destOrd="0" presId="urn:microsoft.com/office/officeart/2016/7/layout/LinearBlockProcessNumbered"/>
    <dgm:cxn modelId="{7BD3EC2B-4C0C-4A7E-8756-7C06F9F74E93}" type="presParOf" srcId="{DFDCBAD8-F5E1-416C-B98A-3F26E46EFF32}" destId="{5DB1856B-7826-4290-9E94-47AFBD1475F9}" srcOrd="0" destOrd="0" presId="urn:microsoft.com/office/officeart/2016/7/layout/LinearBlockProcessNumbered"/>
    <dgm:cxn modelId="{8B343ED9-0CA4-40AA-9294-44685C9C02C4}" type="presParOf" srcId="{DFDCBAD8-F5E1-416C-B98A-3F26E46EFF32}" destId="{190A0D16-340E-4551-A065-3C899BA0BE3D}" srcOrd="1" destOrd="0" presId="urn:microsoft.com/office/officeart/2016/7/layout/LinearBlockProcessNumbered"/>
    <dgm:cxn modelId="{B4687877-E370-447C-BCE6-7FA03742D4ED}" type="presParOf" srcId="{DFDCBAD8-F5E1-416C-B98A-3F26E46EFF32}" destId="{EF58CE68-E456-420D-865A-6A4D3FFD34BA}" srcOrd="2" destOrd="0" presId="urn:microsoft.com/office/officeart/2016/7/layout/LinearBlockProcessNumbered"/>
    <dgm:cxn modelId="{84FA35A5-E193-40FE-9B36-F9DF41043F01}" type="presParOf" srcId="{6F68A952-3CB5-4E01-8C46-CD7BDEF2EBCC}" destId="{EACFEDC1-E8AD-4DE2-A0D2-A7B581530879}" srcOrd="3" destOrd="0" presId="urn:microsoft.com/office/officeart/2016/7/layout/LinearBlockProcessNumbered"/>
    <dgm:cxn modelId="{5836783D-E5F3-4FD7-96F1-10A8DC91AC07}" type="presParOf" srcId="{6F68A952-3CB5-4E01-8C46-CD7BDEF2EBCC}" destId="{F8653B07-98D5-47CE-8671-501F4D14106E}" srcOrd="4" destOrd="0" presId="urn:microsoft.com/office/officeart/2016/7/layout/LinearBlockProcessNumbered"/>
    <dgm:cxn modelId="{98ED8BDF-7ACF-4F7C-B412-6C5BA8E22579}" type="presParOf" srcId="{F8653B07-98D5-47CE-8671-501F4D14106E}" destId="{3633DE8B-A4C9-486A-A4B2-23195E4D1AE4}" srcOrd="0" destOrd="0" presId="urn:microsoft.com/office/officeart/2016/7/layout/LinearBlockProcessNumbered"/>
    <dgm:cxn modelId="{B1410FD7-B4B9-4F36-BA5E-09124F4F6B87}" type="presParOf" srcId="{F8653B07-98D5-47CE-8671-501F4D14106E}" destId="{A1A4BB4D-71AF-4DA9-BFF7-EA4013F2FA3D}" srcOrd="1" destOrd="0" presId="urn:microsoft.com/office/officeart/2016/7/layout/LinearBlockProcessNumbered"/>
    <dgm:cxn modelId="{D99060DB-848B-4941-9685-909070553CFA}" type="presParOf" srcId="{F8653B07-98D5-47CE-8671-501F4D14106E}" destId="{DEF6A628-B574-49AF-9143-31173A6308A0}"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D47E7E-84BC-4BE8-96CB-7C34617BE5D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F410287-6EFF-4C74-B49C-B2231B42B003}">
      <dgm:prSet/>
      <dgm:spPr/>
      <dgm:t>
        <a:bodyPr/>
        <a:lstStyle/>
        <a:p>
          <a:r>
            <a:rPr lang="en-GB" b="1"/>
            <a:t>Care Act 2014</a:t>
          </a:r>
          <a:endParaRPr lang="en-US"/>
        </a:p>
      </dgm:t>
    </dgm:pt>
    <dgm:pt modelId="{DB783D0E-B17A-46C9-BDBA-DF6C75E7AFDA}" type="parTrans" cxnId="{B12803E6-1DB3-4B76-BDC7-1C3CA966DF13}">
      <dgm:prSet/>
      <dgm:spPr/>
      <dgm:t>
        <a:bodyPr/>
        <a:lstStyle/>
        <a:p>
          <a:endParaRPr lang="en-US"/>
        </a:p>
      </dgm:t>
    </dgm:pt>
    <dgm:pt modelId="{7E063A8C-140B-4B59-AD72-6DEAF70E525C}" type="sibTrans" cxnId="{B12803E6-1DB3-4B76-BDC7-1C3CA966DF13}">
      <dgm:prSet/>
      <dgm:spPr/>
      <dgm:t>
        <a:bodyPr/>
        <a:lstStyle/>
        <a:p>
          <a:endParaRPr lang="en-US"/>
        </a:p>
      </dgm:t>
    </dgm:pt>
    <dgm:pt modelId="{3C154DE8-E2FB-47FB-9E36-9D3C39BEC9C6}">
      <dgm:prSet/>
      <dgm:spPr/>
      <dgm:t>
        <a:bodyPr/>
        <a:lstStyle/>
        <a:p>
          <a:r>
            <a:rPr lang="en-GB" b="1"/>
            <a:t>Equality Act 2010</a:t>
          </a:r>
          <a:endParaRPr lang="en-US"/>
        </a:p>
      </dgm:t>
    </dgm:pt>
    <dgm:pt modelId="{D63DBA67-4AB0-4600-9A52-FDF1A1DDFECA}" type="parTrans" cxnId="{B9DB2A24-6BA1-4EED-B45F-9852690C0F04}">
      <dgm:prSet/>
      <dgm:spPr/>
      <dgm:t>
        <a:bodyPr/>
        <a:lstStyle/>
        <a:p>
          <a:endParaRPr lang="en-US"/>
        </a:p>
      </dgm:t>
    </dgm:pt>
    <dgm:pt modelId="{BC04A15C-022B-499C-B103-8639F3D91C32}" type="sibTrans" cxnId="{B9DB2A24-6BA1-4EED-B45F-9852690C0F04}">
      <dgm:prSet/>
      <dgm:spPr/>
      <dgm:t>
        <a:bodyPr/>
        <a:lstStyle/>
        <a:p>
          <a:endParaRPr lang="en-US"/>
        </a:p>
      </dgm:t>
    </dgm:pt>
    <dgm:pt modelId="{DC730B67-98BA-4FC5-9202-072D308818D1}">
      <dgm:prSet/>
      <dgm:spPr/>
      <dgm:t>
        <a:bodyPr/>
        <a:lstStyle/>
        <a:p>
          <a:r>
            <a:rPr lang="en-GB" b="1"/>
            <a:t>NHS Long Term Plan (2019)</a:t>
          </a:r>
          <a:endParaRPr lang="en-US"/>
        </a:p>
      </dgm:t>
    </dgm:pt>
    <dgm:pt modelId="{3849FAED-B481-49CA-87C9-24500FA77FE7}" type="parTrans" cxnId="{6DB8F50D-3919-4696-AD07-540CB2E11657}">
      <dgm:prSet/>
      <dgm:spPr/>
      <dgm:t>
        <a:bodyPr/>
        <a:lstStyle/>
        <a:p>
          <a:endParaRPr lang="en-US"/>
        </a:p>
      </dgm:t>
    </dgm:pt>
    <dgm:pt modelId="{171D00F4-1215-4687-8D08-F2EBC9A52A0E}" type="sibTrans" cxnId="{6DB8F50D-3919-4696-AD07-540CB2E11657}">
      <dgm:prSet/>
      <dgm:spPr/>
      <dgm:t>
        <a:bodyPr/>
        <a:lstStyle/>
        <a:p>
          <a:endParaRPr lang="en-US"/>
        </a:p>
      </dgm:t>
    </dgm:pt>
    <dgm:pt modelId="{70648CAC-3883-4111-B454-FC3B378B9B1A}">
      <dgm:prSet/>
      <dgm:spPr/>
      <dgm:t>
        <a:bodyPr/>
        <a:lstStyle/>
        <a:p>
          <a:r>
            <a:rPr lang="en-GB" b="1"/>
            <a:t>Safeguarding Vulnerable Groups Act 2006</a:t>
          </a:r>
          <a:endParaRPr lang="en-US"/>
        </a:p>
      </dgm:t>
    </dgm:pt>
    <dgm:pt modelId="{091EBD7B-280E-4815-8999-F11C5B46241D}" type="parTrans" cxnId="{5548908B-0D87-4334-A710-6FD7FAA3839A}">
      <dgm:prSet/>
      <dgm:spPr/>
      <dgm:t>
        <a:bodyPr/>
        <a:lstStyle/>
        <a:p>
          <a:endParaRPr lang="en-US"/>
        </a:p>
      </dgm:t>
    </dgm:pt>
    <dgm:pt modelId="{E267A6AE-01E0-4500-9775-A86CCC50F461}" type="sibTrans" cxnId="{5548908B-0D87-4334-A710-6FD7FAA3839A}">
      <dgm:prSet/>
      <dgm:spPr/>
      <dgm:t>
        <a:bodyPr/>
        <a:lstStyle/>
        <a:p>
          <a:endParaRPr lang="en-US"/>
        </a:p>
      </dgm:t>
    </dgm:pt>
    <dgm:pt modelId="{89FB7B4C-7E1A-4D9C-8576-02D265565ED6}">
      <dgm:prSet/>
      <dgm:spPr/>
      <dgm:t>
        <a:bodyPr/>
        <a:lstStyle/>
        <a:p>
          <a:r>
            <a:rPr lang="en-GB" b="1"/>
            <a:t>Mental Capacity Act 2005</a:t>
          </a:r>
          <a:endParaRPr lang="en-US"/>
        </a:p>
      </dgm:t>
    </dgm:pt>
    <dgm:pt modelId="{97329C36-7C07-4B74-A868-309AFD20DFEB}" type="parTrans" cxnId="{3A58F0C5-F380-4342-A7C6-D2A60E08CFF9}">
      <dgm:prSet/>
      <dgm:spPr/>
      <dgm:t>
        <a:bodyPr/>
        <a:lstStyle/>
        <a:p>
          <a:endParaRPr lang="en-US"/>
        </a:p>
      </dgm:t>
    </dgm:pt>
    <dgm:pt modelId="{5336944C-E320-429A-8EBE-D11A6B82C6AA}" type="sibTrans" cxnId="{3A58F0C5-F380-4342-A7C6-D2A60E08CFF9}">
      <dgm:prSet/>
      <dgm:spPr/>
      <dgm:t>
        <a:bodyPr/>
        <a:lstStyle/>
        <a:p>
          <a:endParaRPr lang="en-US"/>
        </a:p>
      </dgm:t>
    </dgm:pt>
    <dgm:pt modelId="{F9ACBCFE-093B-493E-B7BA-170525BF61B1}">
      <dgm:prSet/>
      <dgm:spPr/>
      <dgm:t>
        <a:bodyPr/>
        <a:lstStyle/>
        <a:p>
          <a:r>
            <a:rPr lang="en-GB" b="1"/>
            <a:t>Human Rights Act 1998</a:t>
          </a:r>
          <a:endParaRPr lang="en-US"/>
        </a:p>
      </dgm:t>
    </dgm:pt>
    <dgm:pt modelId="{B827323E-2480-4ECE-A899-928E856BB61D}" type="parTrans" cxnId="{AE4676E1-B21F-42AA-B7E5-DDB8BFE705D6}">
      <dgm:prSet/>
      <dgm:spPr/>
      <dgm:t>
        <a:bodyPr/>
        <a:lstStyle/>
        <a:p>
          <a:endParaRPr lang="en-US"/>
        </a:p>
      </dgm:t>
    </dgm:pt>
    <dgm:pt modelId="{421926EB-9B09-4B14-8944-DD135E428137}" type="sibTrans" cxnId="{AE4676E1-B21F-42AA-B7E5-DDB8BFE705D6}">
      <dgm:prSet/>
      <dgm:spPr/>
      <dgm:t>
        <a:bodyPr/>
        <a:lstStyle/>
        <a:p>
          <a:endParaRPr lang="en-US"/>
        </a:p>
      </dgm:t>
    </dgm:pt>
    <dgm:pt modelId="{EF1F402C-711C-4E89-AB01-2150410914E6}" type="pres">
      <dgm:prSet presAssocID="{AED47E7E-84BC-4BE8-96CB-7C34617BE5DA}" presName="vert0" presStyleCnt="0">
        <dgm:presLayoutVars>
          <dgm:dir/>
          <dgm:animOne val="branch"/>
          <dgm:animLvl val="lvl"/>
        </dgm:presLayoutVars>
      </dgm:prSet>
      <dgm:spPr/>
    </dgm:pt>
    <dgm:pt modelId="{D6603A5C-0776-4F9C-A6D8-8418B311C20B}" type="pres">
      <dgm:prSet presAssocID="{FF410287-6EFF-4C74-B49C-B2231B42B003}" presName="thickLine" presStyleLbl="alignNode1" presStyleIdx="0" presStyleCnt="6"/>
      <dgm:spPr/>
    </dgm:pt>
    <dgm:pt modelId="{345C8623-E746-40FD-B1A1-455164627D18}" type="pres">
      <dgm:prSet presAssocID="{FF410287-6EFF-4C74-B49C-B2231B42B003}" presName="horz1" presStyleCnt="0"/>
      <dgm:spPr/>
    </dgm:pt>
    <dgm:pt modelId="{F579160E-DD99-4608-8ECD-7FE56D299989}" type="pres">
      <dgm:prSet presAssocID="{FF410287-6EFF-4C74-B49C-B2231B42B003}" presName="tx1" presStyleLbl="revTx" presStyleIdx="0" presStyleCnt="6"/>
      <dgm:spPr/>
    </dgm:pt>
    <dgm:pt modelId="{01D1326D-699E-4D3A-912A-493D71975AE3}" type="pres">
      <dgm:prSet presAssocID="{FF410287-6EFF-4C74-B49C-B2231B42B003}" presName="vert1" presStyleCnt="0"/>
      <dgm:spPr/>
    </dgm:pt>
    <dgm:pt modelId="{66583D35-35EB-410C-ABA7-09DE24BE1167}" type="pres">
      <dgm:prSet presAssocID="{3C154DE8-E2FB-47FB-9E36-9D3C39BEC9C6}" presName="thickLine" presStyleLbl="alignNode1" presStyleIdx="1" presStyleCnt="6"/>
      <dgm:spPr/>
    </dgm:pt>
    <dgm:pt modelId="{44310090-5648-4768-918E-1BC282F758FE}" type="pres">
      <dgm:prSet presAssocID="{3C154DE8-E2FB-47FB-9E36-9D3C39BEC9C6}" presName="horz1" presStyleCnt="0"/>
      <dgm:spPr/>
    </dgm:pt>
    <dgm:pt modelId="{BD40C649-218B-4CBC-8875-44426DE1D947}" type="pres">
      <dgm:prSet presAssocID="{3C154DE8-E2FB-47FB-9E36-9D3C39BEC9C6}" presName="tx1" presStyleLbl="revTx" presStyleIdx="1" presStyleCnt="6"/>
      <dgm:spPr/>
    </dgm:pt>
    <dgm:pt modelId="{8CD13A70-57C6-44C4-ABFF-180C1C2CE42E}" type="pres">
      <dgm:prSet presAssocID="{3C154DE8-E2FB-47FB-9E36-9D3C39BEC9C6}" presName="vert1" presStyleCnt="0"/>
      <dgm:spPr/>
    </dgm:pt>
    <dgm:pt modelId="{FB0D64DC-0508-4F10-9336-053AF6DD145F}" type="pres">
      <dgm:prSet presAssocID="{DC730B67-98BA-4FC5-9202-072D308818D1}" presName="thickLine" presStyleLbl="alignNode1" presStyleIdx="2" presStyleCnt="6"/>
      <dgm:spPr/>
    </dgm:pt>
    <dgm:pt modelId="{30C7578B-5AB4-4DC4-89B5-8297327E5AF1}" type="pres">
      <dgm:prSet presAssocID="{DC730B67-98BA-4FC5-9202-072D308818D1}" presName="horz1" presStyleCnt="0"/>
      <dgm:spPr/>
    </dgm:pt>
    <dgm:pt modelId="{4DDC19BF-3DFF-4E17-B469-EA730278C7E7}" type="pres">
      <dgm:prSet presAssocID="{DC730B67-98BA-4FC5-9202-072D308818D1}" presName="tx1" presStyleLbl="revTx" presStyleIdx="2" presStyleCnt="6"/>
      <dgm:spPr/>
    </dgm:pt>
    <dgm:pt modelId="{88647788-1809-444B-A919-A894551CAB61}" type="pres">
      <dgm:prSet presAssocID="{DC730B67-98BA-4FC5-9202-072D308818D1}" presName="vert1" presStyleCnt="0"/>
      <dgm:spPr/>
    </dgm:pt>
    <dgm:pt modelId="{B97ECD1C-EB0B-4C84-B1A8-090C1F632464}" type="pres">
      <dgm:prSet presAssocID="{70648CAC-3883-4111-B454-FC3B378B9B1A}" presName="thickLine" presStyleLbl="alignNode1" presStyleIdx="3" presStyleCnt="6"/>
      <dgm:spPr/>
    </dgm:pt>
    <dgm:pt modelId="{6E12AEEC-F723-4C3B-9041-417341430174}" type="pres">
      <dgm:prSet presAssocID="{70648CAC-3883-4111-B454-FC3B378B9B1A}" presName="horz1" presStyleCnt="0"/>
      <dgm:spPr/>
    </dgm:pt>
    <dgm:pt modelId="{31CAF39B-F8A7-428B-9780-3A3DEDD13FA1}" type="pres">
      <dgm:prSet presAssocID="{70648CAC-3883-4111-B454-FC3B378B9B1A}" presName="tx1" presStyleLbl="revTx" presStyleIdx="3" presStyleCnt="6"/>
      <dgm:spPr/>
    </dgm:pt>
    <dgm:pt modelId="{FC034032-C566-454D-AFDD-E871E55BD815}" type="pres">
      <dgm:prSet presAssocID="{70648CAC-3883-4111-B454-FC3B378B9B1A}" presName="vert1" presStyleCnt="0"/>
      <dgm:spPr/>
    </dgm:pt>
    <dgm:pt modelId="{D2CADB7C-EEC2-48F7-AE82-F81E573FE3DC}" type="pres">
      <dgm:prSet presAssocID="{89FB7B4C-7E1A-4D9C-8576-02D265565ED6}" presName="thickLine" presStyleLbl="alignNode1" presStyleIdx="4" presStyleCnt="6"/>
      <dgm:spPr/>
    </dgm:pt>
    <dgm:pt modelId="{1CCF82F2-E282-430B-83E9-C5B1A8966B02}" type="pres">
      <dgm:prSet presAssocID="{89FB7B4C-7E1A-4D9C-8576-02D265565ED6}" presName="horz1" presStyleCnt="0"/>
      <dgm:spPr/>
    </dgm:pt>
    <dgm:pt modelId="{CC284AF6-367D-4ED3-9A24-8F3FE30621D3}" type="pres">
      <dgm:prSet presAssocID="{89FB7B4C-7E1A-4D9C-8576-02D265565ED6}" presName="tx1" presStyleLbl="revTx" presStyleIdx="4" presStyleCnt="6"/>
      <dgm:spPr/>
    </dgm:pt>
    <dgm:pt modelId="{E1F75BBB-FE0F-477C-A6DB-3D450B16433C}" type="pres">
      <dgm:prSet presAssocID="{89FB7B4C-7E1A-4D9C-8576-02D265565ED6}" presName="vert1" presStyleCnt="0"/>
      <dgm:spPr/>
    </dgm:pt>
    <dgm:pt modelId="{F52556B0-60F1-4629-B28D-A2D862E723BA}" type="pres">
      <dgm:prSet presAssocID="{F9ACBCFE-093B-493E-B7BA-170525BF61B1}" presName="thickLine" presStyleLbl="alignNode1" presStyleIdx="5" presStyleCnt="6"/>
      <dgm:spPr/>
    </dgm:pt>
    <dgm:pt modelId="{2469BB4C-A0D1-4F87-86D1-2D3CD5EA2F2C}" type="pres">
      <dgm:prSet presAssocID="{F9ACBCFE-093B-493E-B7BA-170525BF61B1}" presName="horz1" presStyleCnt="0"/>
      <dgm:spPr/>
    </dgm:pt>
    <dgm:pt modelId="{5E9D3339-E502-44CE-9C7B-41917B95C7BC}" type="pres">
      <dgm:prSet presAssocID="{F9ACBCFE-093B-493E-B7BA-170525BF61B1}" presName="tx1" presStyleLbl="revTx" presStyleIdx="5" presStyleCnt="6"/>
      <dgm:spPr/>
    </dgm:pt>
    <dgm:pt modelId="{3FCF2EFB-305C-47D8-87AC-60A5849FB1A9}" type="pres">
      <dgm:prSet presAssocID="{F9ACBCFE-093B-493E-B7BA-170525BF61B1}" presName="vert1" presStyleCnt="0"/>
      <dgm:spPr/>
    </dgm:pt>
  </dgm:ptLst>
  <dgm:cxnLst>
    <dgm:cxn modelId="{6DB8F50D-3919-4696-AD07-540CB2E11657}" srcId="{AED47E7E-84BC-4BE8-96CB-7C34617BE5DA}" destId="{DC730B67-98BA-4FC5-9202-072D308818D1}" srcOrd="2" destOrd="0" parTransId="{3849FAED-B481-49CA-87C9-24500FA77FE7}" sibTransId="{171D00F4-1215-4687-8D08-F2EBC9A52A0E}"/>
    <dgm:cxn modelId="{B9DB2A24-6BA1-4EED-B45F-9852690C0F04}" srcId="{AED47E7E-84BC-4BE8-96CB-7C34617BE5DA}" destId="{3C154DE8-E2FB-47FB-9E36-9D3C39BEC9C6}" srcOrd="1" destOrd="0" parTransId="{D63DBA67-4AB0-4600-9A52-FDF1A1DDFECA}" sibTransId="{BC04A15C-022B-499C-B103-8639F3D91C32}"/>
    <dgm:cxn modelId="{4DCF0942-38CB-4298-9A1C-CC18FDC8E6ED}" type="presOf" srcId="{AED47E7E-84BC-4BE8-96CB-7C34617BE5DA}" destId="{EF1F402C-711C-4E89-AB01-2150410914E6}" srcOrd="0" destOrd="0" presId="urn:microsoft.com/office/officeart/2008/layout/LinedList"/>
    <dgm:cxn modelId="{88B99C4D-C4FF-4050-AFE8-EFD1D9310551}" type="presOf" srcId="{3C154DE8-E2FB-47FB-9E36-9D3C39BEC9C6}" destId="{BD40C649-218B-4CBC-8875-44426DE1D947}" srcOrd="0" destOrd="0" presId="urn:microsoft.com/office/officeart/2008/layout/LinedList"/>
    <dgm:cxn modelId="{C5111057-3E01-4D3F-B27B-47004EEC61B2}" type="presOf" srcId="{FF410287-6EFF-4C74-B49C-B2231B42B003}" destId="{F579160E-DD99-4608-8ECD-7FE56D299989}" srcOrd="0" destOrd="0" presId="urn:microsoft.com/office/officeart/2008/layout/LinedList"/>
    <dgm:cxn modelId="{4CFD9077-12E6-4EFB-9772-9A3218C7C886}" type="presOf" srcId="{89FB7B4C-7E1A-4D9C-8576-02D265565ED6}" destId="{CC284AF6-367D-4ED3-9A24-8F3FE30621D3}" srcOrd="0" destOrd="0" presId="urn:microsoft.com/office/officeart/2008/layout/LinedList"/>
    <dgm:cxn modelId="{5548908B-0D87-4334-A710-6FD7FAA3839A}" srcId="{AED47E7E-84BC-4BE8-96CB-7C34617BE5DA}" destId="{70648CAC-3883-4111-B454-FC3B378B9B1A}" srcOrd="3" destOrd="0" parTransId="{091EBD7B-280E-4815-8999-F11C5B46241D}" sibTransId="{E267A6AE-01E0-4500-9775-A86CCC50F461}"/>
    <dgm:cxn modelId="{CDA38FAE-42FC-47A4-9922-E1D4F8F3D212}" type="presOf" srcId="{F9ACBCFE-093B-493E-B7BA-170525BF61B1}" destId="{5E9D3339-E502-44CE-9C7B-41917B95C7BC}" srcOrd="0" destOrd="0" presId="urn:microsoft.com/office/officeart/2008/layout/LinedList"/>
    <dgm:cxn modelId="{76A894B7-07A5-453D-91C3-603490A61BB0}" type="presOf" srcId="{DC730B67-98BA-4FC5-9202-072D308818D1}" destId="{4DDC19BF-3DFF-4E17-B469-EA730278C7E7}" srcOrd="0" destOrd="0" presId="urn:microsoft.com/office/officeart/2008/layout/LinedList"/>
    <dgm:cxn modelId="{3A58F0C5-F380-4342-A7C6-D2A60E08CFF9}" srcId="{AED47E7E-84BC-4BE8-96CB-7C34617BE5DA}" destId="{89FB7B4C-7E1A-4D9C-8576-02D265565ED6}" srcOrd="4" destOrd="0" parTransId="{97329C36-7C07-4B74-A868-309AFD20DFEB}" sibTransId="{5336944C-E320-429A-8EBE-D11A6B82C6AA}"/>
    <dgm:cxn modelId="{366787D5-82DD-4D59-B150-8E4E46FB4481}" type="presOf" srcId="{70648CAC-3883-4111-B454-FC3B378B9B1A}" destId="{31CAF39B-F8A7-428B-9780-3A3DEDD13FA1}" srcOrd="0" destOrd="0" presId="urn:microsoft.com/office/officeart/2008/layout/LinedList"/>
    <dgm:cxn modelId="{AE4676E1-B21F-42AA-B7E5-DDB8BFE705D6}" srcId="{AED47E7E-84BC-4BE8-96CB-7C34617BE5DA}" destId="{F9ACBCFE-093B-493E-B7BA-170525BF61B1}" srcOrd="5" destOrd="0" parTransId="{B827323E-2480-4ECE-A899-928E856BB61D}" sibTransId="{421926EB-9B09-4B14-8944-DD135E428137}"/>
    <dgm:cxn modelId="{B12803E6-1DB3-4B76-BDC7-1C3CA966DF13}" srcId="{AED47E7E-84BC-4BE8-96CB-7C34617BE5DA}" destId="{FF410287-6EFF-4C74-B49C-B2231B42B003}" srcOrd="0" destOrd="0" parTransId="{DB783D0E-B17A-46C9-BDBA-DF6C75E7AFDA}" sibTransId="{7E063A8C-140B-4B59-AD72-6DEAF70E525C}"/>
    <dgm:cxn modelId="{2BE432CB-8348-4437-A102-830289EF12BD}" type="presParOf" srcId="{EF1F402C-711C-4E89-AB01-2150410914E6}" destId="{D6603A5C-0776-4F9C-A6D8-8418B311C20B}" srcOrd="0" destOrd="0" presId="urn:microsoft.com/office/officeart/2008/layout/LinedList"/>
    <dgm:cxn modelId="{357EF092-1F11-4EF6-B6B5-EED9F096DB93}" type="presParOf" srcId="{EF1F402C-711C-4E89-AB01-2150410914E6}" destId="{345C8623-E746-40FD-B1A1-455164627D18}" srcOrd="1" destOrd="0" presId="urn:microsoft.com/office/officeart/2008/layout/LinedList"/>
    <dgm:cxn modelId="{FF082408-26B4-4E3E-B772-4F287DFEA02D}" type="presParOf" srcId="{345C8623-E746-40FD-B1A1-455164627D18}" destId="{F579160E-DD99-4608-8ECD-7FE56D299989}" srcOrd="0" destOrd="0" presId="urn:microsoft.com/office/officeart/2008/layout/LinedList"/>
    <dgm:cxn modelId="{0936443F-A145-4B00-B81F-F22FD9842F1B}" type="presParOf" srcId="{345C8623-E746-40FD-B1A1-455164627D18}" destId="{01D1326D-699E-4D3A-912A-493D71975AE3}" srcOrd="1" destOrd="0" presId="urn:microsoft.com/office/officeart/2008/layout/LinedList"/>
    <dgm:cxn modelId="{9455493C-3244-4B1F-9CCF-4B59F2871C5B}" type="presParOf" srcId="{EF1F402C-711C-4E89-AB01-2150410914E6}" destId="{66583D35-35EB-410C-ABA7-09DE24BE1167}" srcOrd="2" destOrd="0" presId="urn:microsoft.com/office/officeart/2008/layout/LinedList"/>
    <dgm:cxn modelId="{DF4844E0-5C09-46DE-BA5C-F0A3C260C902}" type="presParOf" srcId="{EF1F402C-711C-4E89-AB01-2150410914E6}" destId="{44310090-5648-4768-918E-1BC282F758FE}" srcOrd="3" destOrd="0" presId="urn:microsoft.com/office/officeart/2008/layout/LinedList"/>
    <dgm:cxn modelId="{1478DA6B-EAA8-42AE-9ACA-207627614A20}" type="presParOf" srcId="{44310090-5648-4768-918E-1BC282F758FE}" destId="{BD40C649-218B-4CBC-8875-44426DE1D947}" srcOrd="0" destOrd="0" presId="urn:microsoft.com/office/officeart/2008/layout/LinedList"/>
    <dgm:cxn modelId="{2F64D524-E318-4CCF-91A4-A0624FBF05C9}" type="presParOf" srcId="{44310090-5648-4768-918E-1BC282F758FE}" destId="{8CD13A70-57C6-44C4-ABFF-180C1C2CE42E}" srcOrd="1" destOrd="0" presId="urn:microsoft.com/office/officeart/2008/layout/LinedList"/>
    <dgm:cxn modelId="{F02244F9-1AFC-4E5B-87D5-A7B4BCB6F9C5}" type="presParOf" srcId="{EF1F402C-711C-4E89-AB01-2150410914E6}" destId="{FB0D64DC-0508-4F10-9336-053AF6DD145F}" srcOrd="4" destOrd="0" presId="urn:microsoft.com/office/officeart/2008/layout/LinedList"/>
    <dgm:cxn modelId="{6582C544-8FCF-42FE-845F-8A8748D06E7B}" type="presParOf" srcId="{EF1F402C-711C-4E89-AB01-2150410914E6}" destId="{30C7578B-5AB4-4DC4-89B5-8297327E5AF1}" srcOrd="5" destOrd="0" presId="urn:microsoft.com/office/officeart/2008/layout/LinedList"/>
    <dgm:cxn modelId="{E18EBB7C-3424-4B66-931F-2EC0F649E3EE}" type="presParOf" srcId="{30C7578B-5AB4-4DC4-89B5-8297327E5AF1}" destId="{4DDC19BF-3DFF-4E17-B469-EA730278C7E7}" srcOrd="0" destOrd="0" presId="urn:microsoft.com/office/officeart/2008/layout/LinedList"/>
    <dgm:cxn modelId="{0028FA10-E6E8-48F1-A315-71EF8C7EBE10}" type="presParOf" srcId="{30C7578B-5AB4-4DC4-89B5-8297327E5AF1}" destId="{88647788-1809-444B-A919-A894551CAB61}" srcOrd="1" destOrd="0" presId="urn:microsoft.com/office/officeart/2008/layout/LinedList"/>
    <dgm:cxn modelId="{5E6D89E2-BD47-4138-9C6D-A0389A1135EE}" type="presParOf" srcId="{EF1F402C-711C-4E89-AB01-2150410914E6}" destId="{B97ECD1C-EB0B-4C84-B1A8-090C1F632464}" srcOrd="6" destOrd="0" presId="urn:microsoft.com/office/officeart/2008/layout/LinedList"/>
    <dgm:cxn modelId="{CC0D2158-59D4-4D1F-B360-F8CFC8D34A10}" type="presParOf" srcId="{EF1F402C-711C-4E89-AB01-2150410914E6}" destId="{6E12AEEC-F723-4C3B-9041-417341430174}" srcOrd="7" destOrd="0" presId="urn:microsoft.com/office/officeart/2008/layout/LinedList"/>
    <dgm:cxn modelId="{189D33A4-2BCF-40B2-A1B6-9194AFEAEE83}" type="presParOf" srcId="{6E12AEEC-F723-4C3B-9041-417341430174}" destId="{31CAF39B-F8A7-428B-9780-3A3DEDD13FA1}" srcOrd="0" destOrd="0" presId="urn:microsoft.com/office/officeart/2008/layout/LinedList"/>
    <dgm:cxn modelId="{CB71B590-D576-42D4-B680-29E22446845A}" type="presParOf" srcId="{6E12AEEC-F723-4C3B-9041-417341430174}" destId="{FC034032-C566-454D-AFDD-E871E55BD815}" srcOrd="1" destOrd="0" presId="urn:microsoft.com/office/officeart/2008/layout/LinedList"/>
    <dgm:cxn modelId="{D8E453D6-6E7A-4724-974B-36BB0367C469}" type="presParOf" srcId="{EF1F402C-711C-4E89-AB01-2150410914E6}" destId="{D2CADB7C-EEC2-48F7-AE82-F81E573FE3DC}" srcOrd="8" destOrd="0" presId="urn:microsoft.com/office/officeart/2008/layout/LinedList"/>
    <dgm:cxn modelId="{9A9BB8DD-F15F-40AE-A4AF-D96635C2BBD4}" type="presParOf" srcId="{EF1F402C-711C-4E89-AB01-2150410914E6}" destId="{1CCF82F2-E282-430B-83E9-C5B1A8966B02}" srcOrd="9" destOrd="0" presId="urn:microsoft.com/office/officeart/2008/layout/LinedList"/>
    <dgm:cxn modelId="{7D79DD7F-58FB-457C-8E2E-18DDA4C6442E}" type="presParOf" srcId="{1CCF82F2-E282-430B-83E9-C5B1A8966B02}" destId="{CC284AF6-367D-4ED3-9A24-8F3FE30621D3}" srcOrd="0" destOrd="0" presId="urn:microsoft.com/office/officeart/2008/layout/LinedList"/>
    <dgm:cxn modelId="{4B249523-EBA7-4641-AD91-DD9629BC94DF}" type="presParOf" srcId="{1CCF82F2-E282-430B-83E9-C5B1A8966B02}" destId="{E1F75BBB-FE0F-477C-A6DB-3D450B16433C}" srcOrd="1" destOrd="0" presId="urn:microsoft.com/office/officeart/2008/layout/LinedList"/>
    <dgm:cxn modelId="{1B5A1FE5-E784-454D-AE50-372AB29AC24C}" type="presParOf" srcId="{EF1F402C-711C-4E89-AB01-2150410914E6}" destId="{F52556B0-60F1-4629-B28D-A2D862E723BA}" srcOrd="10" destOrd="0" presId="urn:microsoft.com/office/officeart/2008/layout/LinedList"/>
    <dgm:cxn modelId="{25CD7ECD-3C86-40F3-B18B-956A6C66B516}" type="presParOf" srcId="{EF1F402C-711C-4E89-AB01-2150410914E6}" destId="{2469BB4C-A0D1-4F87-86D1-2D3CD5EA2F2C}" srcOrd="11" destOrd="0" presId="urn:microsoft.com/office/officeart/2008/layout/LinedList"/>
    <dgm:cxn modelId="{4E66684B-9821-460A-B760-B9A5D7647E64}" type="presParOf" srcId="{2469BB4C-A0D1-4F87-86D1-2D3CD5EA2F2C}" destId="{5E9D3339-E502-44CE-9C7B-41917B95C7BC}" srcOrd="0" destOrd="0" presId="urn:microsoft.com/office/officeart/2008/layout/LinedList"/>
    <dgm:cxn modelId="{6BA3D166-EE03-4B13-8F4E-0C205333D5D5}" type="presParOf" srcId="{2469BB4C-A0D1-4F87-86D1-2D3CD5EA2F2C}" destId="{3FCF2EFB-305C-47D8-87AC-60A5849FB1A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3F968B-D22C-4E0A-8ADD-90E948A032D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D31E9BE-EBE7-4C59-8CD8-C435495C39B4}">
      <dgm:prSet/>
      <dgm:spPr/>
      <dgm:t>
        <a:bodyPr/>
        <a:lstStyle/>
        <a:p>
          <a:r>
            <a:rPr lang="en-GB" dirty="0"/>
            <a:t>Assistive technology is designed to support individuals with age related limitations in enhancing/maintaining functioning related to cognition, mobility, and learning, ultimately promoting their health, wellbeing, social inclusion and active participation in daily life. </a:t>
          </a:r>
          <a:r>
            <a:rPr lang="en-GB" b="1" dirty="0"/>
            <a:t>(WHO, 2024)</a:t>
          </a:r>
          <a:endParaRPr lang="en-US" dirty="0"/>
        </a:p>
      </dgm:t>
    </dgm:pt>
    <dgm:pt modelId="{4465DB9A-C82F-410F-9B48-F736DD439AA0}" type="parTrans" cxnId="{5E393096-EE35-4FBB-A5B7-F7D6B0358A7C}">
      <dgm:prSet/>
      <dgm:spPr/>
      <dgm:t>
        <a:bodyPr/>
        <a:lstStyle/>
        <a:p>
          <a:endParaRPr lang="en-US"/>
        </a:p>
      </dgm:t>
    </dgm:pt>
    <dgm:pt modelId="{9B73FF76-C962-490D-BD4A-1092DDD86E1F}" type="sibTrans" cxnId="{5E393096-EE35-4FBB-A5B7-F7D6B0358A7C}">
      <dgm:prSet/>
      <dgm:spPr/>
      <dgm:t>
        <a:bodyPr/>
        <a:lstStyle/>
        <a:p>
          <a:endParaRPr lang="en-US"/>
        </a:p>
      </dgm:t>
    </dgm:pt>
    <dgm:pt modelId="{7C85FA14-01E7-4BCC-B87C-3D9D4A907C3D}">
      <dgm:prSet/>
      <dgm:spPr/>
      <dgm:t>
        <a:bodyPr/>
        <a:lstStyle/>
        <a:p>
          <a:r>
            <a:rPr lang="en-GB"/>
            <a:t>Some examples include:</a:t>
          </a:r>
          <a:endParaRPr lang="en-US"/>
        </a:p>
      </dgm:t>
    </dgm:pt>
    <dgm:pt modelId="{43710575-ED2F-409C-BA75-2CFED645912F}" type="parTrans" cxnId="{AB68232A-E652-4348-A13B-AD2C774AEC3D}">
      <dgm:prSet/>
      <dgm:spPr/>
      <dgm:t>
        <a:bodyPr/>
        <a:lstStyle/>
        <a:p>
          <a:endParaRPr lang="en-US"/>
        </a:p>
      </dgm:t>
    </dgm:pt>
    <dgm:pt modelId="{7952E24C-32BB-40BD-82E3-4B5822835FEF}" type="sibTrans" cxnId="{AB68232A-E652-4348-A13B-AD2C774AEC3D}">
      <dgm:prSet/>
      <dgm:spPr/>
      <dgm:t>
        <a:bodyPr/>
        <a:lstStyle/>
        <a:p>
          <a:endParaRPr lang="en-US"/>
        </a:p>
      </dgm:t>
    </dgm:pt>
    <dgm:pt modelId="{DA38AC4B-9424-4C0C-814F-62AED6FA7CBF}">
      <dgm:prSet/>
      <dgm:spPr/>
      <dgm:t>
        <a:bodyPr/>
        <a:lstStyle/>
        <a:p>
          <a:r>
            <a:rPr lang="en-GB" b="1" dirty="0"/>
            <a:t>Mobility aids: </a:t>
          </a:r>
          <a:r>
            <a:rPr lang="en-GB" dirty="0"/>
            <a:t>Electric stairlifts, wheelchairs, mobility scooters, walkers- These aids enhance physical movement and independence in daily life especially for those with disabilities/ age related mobility challenges. </a:t>
          </a:r>
          <a:r>
            <a:rPr lang="en-GB" b="1" dirty="0"/>
            <a:t>(</a:t>
          </a:r>
          <a:r>
            <a:rPr lang="en-GB" b="1" dirty="0" err="1"/>
            <a:t>Aldawood</a:t>
          </a:r>
          <a:r>
            <a:rPr lang="en-GB" b="1" dirty="0"/>
            <a:t> et al, 2024)</a:t>
          </a:r>
          <a:endParaRPr lang="en-US" dirty="0"/>
        </a:p>
      </dgm:t>
    </dgm:pt>
    <dgm:pt modelId="{B37F2C38-1137-47E9-9857-735B3EC99DCB}" type="parTrans" cxnId="{25832405-D4CE-47CA-806B-4943BB18A468}">
      <dgm:prSet/>
      <dgm:spPr/>
      <dgm:t>
        <a:bodyPr/>
        <a:lstStyle/>
        <a:p>
          <a:endParaRPr lang="en-US"/>
        </a:p>
      </dgm:t>
    </dgm:pt>
    <dgm:pt modelId="{5F55C8E9-CBAD-4CC0-89FE-F016BEAA8DF9}" type="sibTrans" cxnId="{25832405-D4CE-47CA-806B-4943BB18A468}">
      <dgm:prSet/>
      <dgm:spPr/>
      <dgm:t>
        <a:bodyPr/>
        <a:lstStyle/>
        <a:p>
          <a:endParaRPr lang="en-US"/>
        </a:p>
      </dgm:t>
    </dgm:pt>
    <dgm:pt modelId="{9E2E5E95-843D-48C6-95F1-4BB505396A2D}">
      <dgm:prSet/>
      <dgm:spPr/>
      <dgm:t>
        <a:bodyPr/>
        <a:lstStyle/>
        <a:p>
          <a:r>
            <a:rPr lang="en-GB" b="1" dirty="0"/>
            <a:t>Home modifications</a:t>
          </a:r>
          <a:r>
            <a:rPr lang="en-GB" dirty="0"/>
            <a:t>: Smart home systems (voice-activated assistants, motion sensors and fall detectors) significantly enhance safety and health monitoring, providing essential support for the elderly to live independently. </a:t>
          </a:r>
          <a:r>
            <a:rPr lang="en-GB" b="1" dirty="0"/>
            <a:t>(</a:t>
          </a:r>
          <a:r>
            <a:rPr lang="en-GB" b="1" dirty="0" err="1"/>
            <a:t>Vrancic</a:t>
          </a:r>
          <a:r>
            <a:rPr lang="en-GB" b="1" dirty="0"/>
            <a:t> et al., 2024)</a:t>
          </a:r>
          <a:endParaRPr lang="en-US" dirty="0"/>
        </a:p>
      </dgm:t>
    </dgm:pt>
    <dgm:pt modelId="{ABF1A859-7E32-402E-9010-DF9F62DC77D6}" type="parTrans" cxnId="{49E64F90-51B6-42CA-B514-A48F069FCC36}">
      <dgm:prSet/>
      <dgm:spPr/>
      <dgm:t>
        <a:bodyPr/>
        <a:lstStyle/>
        <a:p>
          <a:endParaRPr lang="en-US"/>
        </a:p>
      </dgm:t>
    </dgm:pt>
    <dgm:pt modelId="{DEDF9D83-9273-46B4-ADA8-913DD91C2DF7}" type="sibTrans" cxnId="{49E64F90-51B6-42CA-B514-A48F069FCC36}">
      <dgm:prSet/>
      <dgm:spPr/>
      <dgm:t>
        <a:bodyPr/>
        <a:lstStyle/>
        <a:p>
          <a:endParaRPr lang="en-US"/>
        </a:p>
      </dgm:t>
    </dgm:pt>
    <dgm:pt modelId="{82ED9A0D-5E6D-4365-B3E8-3A215A2070E5}">
      <dgm:prSet/>
      <dgm:spPr/>
      <dgm:t>
        <a:bodyPr/>
        <a:lstStyle/>
        <a:p>
          <a:r>
            <a:rPr lang="en-GB" b="1" dirty="0"/>
            <a:t>Wearable devices: </a:t>
          </a:r>
          <a:r>
            <a:rPr lang="en-GB" dirty="0"/>
            <a:t>Fitness trackers, smart watches, and health monitors assist in tracking physical activity and can even identify fall detection</a:t>
          </a:r>
          <a:endParaRPr lang="en-US" dirty="0"/>
        </a:p>
      </dgm:t>
    </dgm:pt>
    <dgm:pt modelId="{F93C5128-2074-481D-B7F0-061E9C7F521A}" type="parTrans" cxnId="{50C88D7E-C1DF-4527-B135-477AA0E5702D}">
      <dgm:prSet/>
      <dgm:spPr/>
      <dgm:t>
        <a:bodyPr/>
        <a:lstStyle/>
        <a:p>
          <a:endParaRPr lang="en-US"/>
        </a:p>
      </dgm:t>
    </dgm:pt>
    <dgm:pt modelId="{4716CD5F-4EE7-491D-A6B4-578BA568EEF8}" type="sibTrans" cxnId="{50C88D7E-C1DF-4527-B135-477AA0E5702D}">
      <dgm:prSet/>
      <dgm:spPr/>
      <dgm:t>
        <a:bodyPr/>
        <a:lstStyle/>
        <a:p>
          <a:endParaRPr lang="en-US"/>
        </a:p>
      </dgm:t>
    </dgm:pt>
    <dgm:pt modelId="{E62BCDDE-48AA-43F7-8B38-6BD3F0FE11D2}" type="pres">
      <dgm:prSet presAssocID="{AB3F968B-D22C-4E0A-8ADD-90E948A032DE}" presName="linear" presStyleCnt="0">
        <dgm:presLayoutVars>
          <dgm:animLvl val="lvl"/>
          <dgm:resizeHandles val="exact"/>
        </dgm:presLayoutVars>
      </dgm:prSet>
      <dgm:spPr/>
    </dgm:pt>
    <dgm:pt modelId="{4FFCB1F6-D1DD-41D9-896C-FABA984D845B}" type="pres">
      <dgm:prSet presAssocID="{CD31E9BE-EBE7-4C59-8CD8-C435495C39B4}" presName="parentText" presStyleLbl="node1" presStyleIdx="0" presStyleCnt="5">
        <dgm:presLayoutVars>
          <dgm:chMax val="0"/>
          <dgm:bulletEnabled val="1"/>
        </dgm:presLayoutVars>
      </dgm:prSet>
      <dgm:spPr/>
    </dgm:pt>
    <dgm:pt modelId="{65FF04A8-EF20-4914-AF1E-C1FF49527EAA}" type="pres">
      <dgm:prSet presAssocID="{9B73FF76-C962-490D-BD4A-1092DDD86E1F}" presName="spacer" presStyleCnt="0"/>
      <dgm:spPr/>
    </dgm:pt>
    <dgm:pt modelId="{58485661-CA2B-4ED9-A819-EF35BA455349}" type="pres">
      <dgm:prSet presAssocID="{7C85FA14-01E7-4BCC-B87C-3D9D4A907C3D}" presName="parentText" presStyleLbl="node1" presStyleIdx="1" presStyleCnt="5">
        <dgm:presLayoutVars>
          <dgm:chMax val="0"/>
          <dgm:bulletEnabled val="1"/>
        </dgm:presLayoutVars>
      </dgm:prSet>
      <dgm:spPr/>
    </dgm:pt>
    <dgm:pt modelId="{F6ABE31A-F4F8-49C8-96B4-B69D1E65D840}" type="pres">
      <dgm:prSet presAssocID="{7952E24C-32BB-40BD-82E3-4B5822835FEF}" presName="spacer" presStyleCnt="0"/>
      <dgm:spPr/>
    </dgm:pt>
    <dgm:pt modelId="{790D22F8-9DB2-4FB4-97E6-A50A95DD708C}" type="pres">
      <dgm:prSet presAssocID="{DA38AC4B-9424-4C0C-814F-62AED6FA7CBF}" presName="parentText" presStyleLbl="node1" presStyleIdx="2" presStyleCnt="5">
        <dgm:presLayoutVars>
          <dgm:chMax val="0"/>
          <dgm:bulletEnabled val="1"/>
        </dgm:presLayoutVars>
      </dgm:prSet>
      <dgm:spPr/>
    </dgm:pt>
    <dgm:pt modelId="{4BB32CF0-8201-4808-A24E-299A7939066F}" type="pres">
      <dgm:prSet presAssocID="{5F55C8E9-CBAD-4CC0-89FE-F016BEAA8DF9}" presName="spacer" presStyleCnt="0"/>
      <dgm:spPr/>
    </dgm:pt>
    <dgm:pt modelId="{9FAA569E-57CC-4DFD-A17C-AEC9A104072D}" type="pres">
      <dgm:prSet presAssocID="{9E2E5E95-843D-48C6-95F1-4BB505396A2D}" presName="parentText" presStyleLbl="node1" presStyleIdx="3" presStyleCnt="5">
        <dgm:presLayoutVars>
          <dgm:chMax val="0"/>
          <dgm:bulletEnabled val="1"/>
        </dgm:presLayoutVars>
      </dgm:prSet>
      <dgm:spPr/>
    </dgm:pt>
    <dgm:pt modelId="{E1822187-EA69-486C-9E6A-E6213F170A2A}" type="pres">
      <dgm:prSet presAssocID="{DEDF9D83-9273-46B4-ADA8-913DD91C2DF7}" presName="spacer" presStyleCnt="0"/>
      <dgm:spPr/>
    </dgm:pt>
    <dgm:pt modelId="{0F6232F3-ECE8-422B-BA1C-06C2BBC2A650}" type="pres">
      <dgm:prSet presAssocID="{82ED9A0D-5E6D-4365-B3E8-3A215A2070E5}" presName="parentText" presStyleLbl="node1" presStyleIdx="4" presStyleCnt="5">
        <dgm:presLayoutVars>
          <dgm:chMax val="0"/>
          <dgm:bulletEnabled val="1"/>
        </dgm:presLayoutVars>
      </dgm:prSet>
      <dgm:spPr/>
    </dgm:pt>
  </dgm:ptLst>
  <dgm:cxnLst>
    <dgm:cxn modelId="{25832405-D4CE-47CA-806B-4943BB18A468}" srcId="{AB3F968B-D22C-4E0A-8ADD-90E948A032DE}" destId="{DA38AC4B-9424-4C0C-814F-62AED6FA7CBF}" srcOrd="2" destOrd="0" parTransId="{B37F2C38-1137-47E9-9857-735B3EC99DCB}" sibTransId="{5F55C8E9-CBAD-4CC0-89FE-F016BEAA8DF9}"/>
    <dgm:cxn modelId="{1D699908-4F74-41C0-BD4F-FEDE96C86187}" type="presOf" srcId="{82ED9A0D-5E6D-4365-B3E8-3A215A2070E5}" destId="{0F6232F3-ECE8-422B-BA1C-06C2BBC2A650}" srcOrd="0" destOrd="0" presId="urn:microsoft.com/office/officeart/2005/8/layout/vList2"/>
    <dgm:cxn modelId="{093E5327-E9E6-4DA2-B082-320473E4D067}" type="presOf" srcId="{DA38AC4B-9424-4C0C-814F-62AED6FA7CBF}" destId="{790D22F8-9DB2-4FB4-97E6-A50A95DD708C}" srcOrd="0" destOrd="0" presId="urn:microsoft.com/office/officeart/2005/8/layout/vList2"/>
    <dgm:cxn modelId="{AB68232A-E652-4348-A13B-AD2C774AEC3D}" srcId="{AB3F968B-D22C-4E0A-8ADD-90E948A032DE}" destId="{7C85FA14-01E7-4BCC-B87C-3D9D4A907C3D}" srcOrd="1" destOrd="0" parTransId="{43710575-ED2F-409C-BA75-2CFED645912F}" sibTransId="{7952E24C-32BB-40BD-82E3-4B5822835FEF}"/>
    <dgm:cxn modelId="{50C88D7E-C1DF-4527-B135-477AA0E5702D}" srcId="{AB3F968B-D22C-4E0A-8ADD-90E948A032DE}" destId="{82ED9A0D-5E6D-4365-B3E8-3A215A2070E5}" srcOrd="4" destOrd="0" parTransId="{F93C5128-2074-481D-B7F0-061E9C7F521A}" sibTransId="{4716CD5F-4EE7-491D-A6B4-578BA568EEF8}"/>
    <dgm:cxn modelId="{DCA2A684-BB9A-41E7-AFD5-2B9262463292}" type="presOf" srcId="{7C85FA14-01E7-4BCC-B87C-3D9D4A907C3D}" destId="{58485661-CA2B-4ED9-A819-EF35BA455349}" srcOrd="0" destOrd="0" presId="urn:microsoft.com/office/officeart/2005/8/layout/vList2"/>
    <dgm:cxn modelId="{49E64F90-51B6-42CA-B514-A48F069FCC36}" srcId="{AB3F968B-D22C-4E0A-8ADD-90E948A032DE}" destId="{9E2E5E95-843D-48C6-95F1-4BB505396A2D}" srcOrd="3" destOrd="0" parTransId="{ABF1A859-7E32-402E-9010-DF9F62DC77D6}" sibTransId="{DEDF9D83-9273-46B4-ADA8-913DD91C2DF7}"/>
    <dgm:cxn modelId="{5E393096-EE35-4FBB-A5B7-F7D6B0358A7C}" srcId="{AB3F968B-D22C-4E0A-8ADD-90E948A032DE}" destId="{CD31E9BE-EBE7-4C59-8CD8-C435495C39B4}" srcOrd="0" destOrd="0" parTransId="{4465DB9A-C82F-410F-9B48-F736DD439AA0}" sibTransId="{9B73FF76-C962-490D-BD4A-1092DDD86E1F}"/>
    <dgm:cxn modelId="{E5729DBF-1AA9-4F4D-A0B1-9E4793ECF592}" type="presOf" srcId="{AB3F968B-D22C-4E0A-8ADD-90E948A032DE}" destId="{E62BCDDE-48AA-43F7-8B38-6BD3F0FE11D2}" srcOrd="0" destOrd="0" presId="urn:microsoft.com/office/officeart/2005/8/layout/vList2"/>
    <dgm:cxn modelId="{93569BE8-F6F5-4F82-8650-17B44EBF763F}" type="presOf" srcId="{CD31E9BE-EBE7-4C59-8CD8-C435495C39B4}" destId="{4FFCB1F6-D1DD-41D9-896C-FABA984D845B}" srcOrd="0" destOrd="0" presId="urn:microsoft.com/office/officeart/2005/8/layout/vList2"/>
    <dgm:cxn modelId="{2E3497EE-79FC-4DD6-B0E2-EF5703F37AEB}" type="presOf" srcId="{9E2E5E95-843D-48C6-95F1-4BB505396A2D}" destId="{9FAA569E-57CC-4DFD-A17C-AEC9A104072D}" srcOrd="0" destOrd="0" presId="urn:microsoft.com/office/officeart/2005/8/layout/vList2"/>
    <dgm:cxn modelId="{C607B7A9-6EB4-473F-8C52-D499121BA52B}" type="presParOf" srcId="{E62BCDDE-48AA-43F7-8B38-6BD3F0FE11D2}" destId="{4FFCB1F6-D1DD-41D9-896C-FABA984D845B}" srcOrd="0" destOrd="0" presId="urn:microsoft.com/office/officeart/2005/8/layout/vList2"/>
    <dgm:cxn modelId="{A7A5E6B5-39C2-4C57-9E4A-BEF25F415395}" type="presParOf" srcId="{E62BCDDE-48AA-43F7-8B38-6BD3F0FE11D2}" destId="{65FF04A8-EF20-4914-AF1E-C1FF49527EAA}" srcOrd="1" destOrd="0" presId="urn:microsoft.com/office/officeart/2005/8/layout/vList2"/>
    <dgm:cxn modelId="{A2919CF1-941C-43D6-8959-01BA68A37C08}" type="presParOf" srcId="{E62BCDDE-48AA-43F7-8B38-6BD3F0FE11D2}" destId="{58485661-CA2B-4ED9-A819-EF35BA455349}" srcOrd="2" destOrd="0" presId="urn:microsoft.com/office/officeart/2005/8/layout/vList2"/>
    <dgm:cxn modelId="{0BF08530-F291-4264-8A49-7ACE8DD9646A}" type="presParOf" srcId="{E62BCDDE-48AA-43F7-8B38-6BD3F0FE11D2}" destId="{F6ABE31A-F4F8-49C8-96B4-B69D1E65D840}" srcOrd="3" destOrd="0" presId="urn:microsoft.com/office/officeart/2005/8/layout/vList2"/>
    <dgm:cxn modelId="{F36B2F69-7C0E-4E5C-86C6-4C2165C8ADA3}" type="presParOf" srcId="{E62BCDDE-48AA-43F7-8B38-6BD3F0FE11D2}" destId="{790D22F8-9DB2-4FB4-97E6-A50A95DD708C}" srcOrd="4" destOrd="0" presId="urn:microsoft.com/office/officeart/2005/8/layout/vList2"/>
    <dgm:cxn modelId="{6634C029-B5D8-42F8-938F-C6B21CBCD9FC}" type="presParOf" srcId="{E62BCDDE-48AA-43F7-8B38-6BD3F0FE11D2}" destId="{4BB32CF0-8201-4808-A24E-299A7939066F}" srcOrd="5" destOrd="0" presId="urn:microsoft.com/office/officeart/2005/8/layout/vList2"/>
    <dgm:cxn modelId="{FEA04D72-15B8-4266-A8B0-095CCDD95688}" type="presParOf" srcId="{E62BCDDE-48AA-43F7-8B38-6BD3F0FE11D2}" destId="{9FAA569E-57CC-4DFD-A17C-AEC9A104072D}" srcOrd="6" destOrd="0" presId="urn:microsoft.com/office/officeart/2005/8/layout/vList2"/>
    <dgm:cxn modelId="{D311B318-770C-4CF6-9562-219729CEA760}" type="presParOf" srcId="{E62BCDDE-48AA-43F7-8B38-6BD3F0FE11D2}" destId="{E1822187-EA69-486C-9E6A-E6213F170A2A}" srcOrd="7" destOrd="0" presId="urn:microsoft.com/office/officeart/2005/8/layout/vList2"/>
    <dgm:cxn modelId="{7BD50D8A-AAA7-46EC-8962-23BA50C2995A}" type="presParOf" srcId="{E62BCDDE-48AA-43F7-8B38-6BD3F0FE11D2}" destId="{0F6232F3-ECE8-422B-BA1C-06C2BBC2A650}"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18E9B0-61C9-4361-9A68-AF7BEECC5AC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A54BC52-02C5-4098-92D0-C67211A815BC}">
      <dgm:prSet/>
      <dgm:spPr/>
      <dgm:t>
        <a:bodyPr/>
        <a:lstStyle/>
        <a:p>
          <a:r>
            <a:rPr lang="en-GB" b="1"/>
            <a:t>Promotes independence: </a:t>
          </a:r>
          <a:r>
            <a:rPr lang="en-GB"/>
            <a:t>Empowerment and dignity with greater control over their lives</a:t>
          </a:r>
          <a:endParaRPr lang="en-US"/>
        </a:p>
      </dgm:t>
    </dgm:pt>
    <dgm:pt modelId="{F45B0A45-5258-4A5B-B9F1-8EDC4F8DEAC3}" type="parTrans" cxnId="{716C6D12-0D53-4E15-8619-9B8641D59308}">
      <dgm:prSet/>
      <dgm:spPr/>
      <dgm:t>
        <a:bodyPr/>
        <a:lstStyle/>
        <a:p>
          <a:endParaRPr lang="en-US"/>
        </a:p>
      </dgm:t>
    </dgm:pt>
    <dgm:pt modelId="{6E6E90A3-34BC-43A5-AEC7-48396175F522}" type="sibTrans" cxnId="{716C6D12-0D53-4E15-8619-9B8641D59308}">
      <dgm:prSet/>
      <dgm:spPr/>
      <dgm:t>
        <a:bodyPr/>
        <a:lstStyle/>
        <a:p>
          <a:endParaRPr lang="en-US"/>
        </a:p>
      </dgm:t>
    </dgm:pt>
    <dgm:pt modelId="{4A47DCBD-A144-4519-B531-DB68D96A9436}">
      <dgm:prSet/>
      <dgm:spPr/>
      <dgm:t>
        <a:bodyPr/>
        <a:lstStyle/>
        <a:p>
          <a:r>
            <a:rPr lang="en-GB" b="1"/>
            <a:t>Enhances safety: </a:t>
          </a:r>
          <a:r>
            <a:rPr lang="en-GB"/>
            <a:t>Monitoring systems and sensors enhance care by alerting caregivers and emergency services.</a:t>
          </a:r>
          <a:endParaRPr lang="en-US"/>
        </a:p>
      </dgm:t>
    </dgm:pt>
    <dgm:pt modelId="{A4F5B2FF-022C-4083-AEB2-14C5A590870E}" type="parTrans" cxnId="{D6109D5E-C627-421C-83B0-F9FE61F6A65C}">
      <dgm:prSet/>
      <dgm:spPr/>
      <dgm:t>
        <a:bodyPr/>
        <a:lstStyle/>
        <a:p>
          <a:endParaRPr lang="en-US"/>
        </a:p>
      </dgm:t>
    </dgm:pt>
    <dgm:pt modelId="{423020F9-7086-4F08-BB06-9CB7785B379A}" type="sibTrans" cxnId="{D6109D5E-C627-421C-83B0-F9FE61F6A65C}">
      <dgm:prSet/>
      <dgm:spPr/>
      <dgm:t>
        <a:bodyPr/>
        <a:lstStyle/>
        <a:p>
          <a:endParaRPr lang="en-US"/>
        </a:p>
      </dgm:t>
    </dgm:pt>
    <dgm:pt modelId="{3945BF9F-ABB5-430B-A25C-922B722DC384}">
      <dgm:prSet/>
      <dgm:spPr/>
      <dgm:t>
        <a:bodyPr/>
        <a:lstStyle/>
        <a:p>
          <a:r>
            <a:rPr lang="en-GB" b="1"/>
            <a:t>Supports physical and mental wellbeing</a:t>
          </a:r>
          <a:endParaRPr lang="en-US"/>
        </a:p>
      </dgm:t>
    </dgm:pt>
    <dgm:pt modelId="{789318CD-6D33-4441-9BB0-7C3E125A7BEC}" type="parTrans" cxnId="{076A06F2-F89B-4CDD-8DC8-9D76CA68CAC9}">
      <dgm:prSet/>
      <dgm:spPr/>
      <dgm:t>
        <a:bodyPr/>
        <a:lstStyle/>
        <a:p>
          <a:endParaRPr lang="en-US"/>
        </a:p>
      </dgm:t>
    </dgm:pt>
    <dgm:pt modelId="{43EAE5FE-38C7-45F3-9FD6-8D20534264C6}" type="sibTrans" cxnId="{076A06F2-F89B-4CDD-8DC8-9D76CA68CAC9}">
      <dgm:prSet/>
      <dgm:spPr/>
      <dgm:t>
        <a:bodyPr/>
        <a:lstStyle/>
        <a:p>
          <a:endParaRPr lang="en-US"/>
        </a:p>
      </dgm:t>
    </dgm:pt>
    <dgm:pt modelId="{FE5D997D-F609-473F-B18B-D32810C93965}">
      <dgm:prSet/>
      <dgm:spPr/>
      <dgm:t>
        <a:bodyPr/>
        <a:lstStyle/>
        <a:p>
          <a:r>
            <a:rPr lang="en-GB" b="1"/>
            <a:t>Reduces caregiver burden: </a:t>
          </a:r>
          <a:r>
            <a:rPr lang="en-GB"/>
            <a:t>Reduces physical strain on caregivers.</a:t>
          </a:r>
          <a:endParaRPr lang="en-US"/>
        </a:p>
      </dgm:t>
    </dgm:pt>
    <dgm:pt modelId="{24E5C7D0-8D56-4F84-8531-1CAAC90431A0}" type="parTrans" cxnId="{5B20DDB0-1BD7-4919-8617-864FE4186632}">
      <dgm:prSet/>
      <dgm:spPr/>
      <dgm:t>
        <a:bodyPr/>
        <a:lstStyle/>
        <a:p>
          <a:endParaRPr lang="en-US"/>
        </a:p>
      </dgm:t>
    </dgm:pt>
    <dgm:pt modelId="{68907C6F-67CF-46E4-B1C0-6A88B99B509D}" type="sibTrans" cxnId="{5B20DDB0-1BD7-4919-8617-864FE4186632}">
      <dgm:prSet/>
      <dgm:spPr/>
      <dgm:t>
        <a:bodyPr/>
        <a:lstStyle/>
        <a:p>
          <a:endParaRPr lang="en-US"/>
        </a:p>
      </dgm:t>
    </dgm:pt>
    <dgm:pt modelId="{010FED93-722C-40B3-A933-2172B9F2FF7D}">
      <dgm:prSet/>
      <dgm:spPr/>
      <dgm:t>
        <a:bodyPr/>
        <a:lstStyle/>
        <a:p>
          <a:r>
            <a:rPr lang="en-GB" b="1"/>
            <a:t>Remote healthcare accessibility: </a:t>
          </a:r>
          <a:r>
            <a:rPr lang="en-GB"/>
            <a:t>Improves communication with caregivers and family.</a:t>
          </a:r>
          <a:endParaRPr lang="en-US"/>
        </a:p>
      </dgm:t>
    </dgm:pt>
    <dgm:pt modelId="{7B7F919B-9150-435B-B3FD-115624D7324B}" type="parTrans" cxnId="{EE21D992-EC06-45F0-B670-544AF275B3D4}">
      <dgm:prSet/>
      <dgm:spPr/>
      <dgm:t>
        <a:bodyPr/>
        <a:lstStyle/>
        <a:p>
          <a:endParaRPr lang="en-US"/>
        </a:p>
      </dgm:t>
    </dgm:pt>
    <dgm:pt modelId="{B429ABD3-3BE9-448A-958A-66D41F32403F}" type="sibTrans" cxnId="{EE21D992-EC06-45F0-B670-544AF275B3D4}">
      <dgm:prSet/>
      <dgm:spPr/>
      <dgm:t>
        <a:bodyPr/>
        <a:lstStyle/>
        <a:p>
          <a:endParaRPr lang="en-US"/>
        </a:p>
      </dgm:t>
    </dgm:pt>
    <dgm:pt modelId="{3A2E7D6C-7B56-4987-B0FC-D2729205CC68}" type="pres">
      <dgm:prSet presAssocID="{7C18E9B0-61C9-4361-9A68-AF7BEECC5AC0}" presName="linear" presStyleCnt="0">
        <dgm:presLayoutVars>
          <dgm:animLvl val="lvl"/>
          <dgm:resizeHandles val="exact"/>
        </dgm:presLayoutVars>
      </dgm:prSet>
      <dgm:spPr/>
    </dgm:pt>
    <dgm:pt modelId="{7F84E3BD-E2B6-46E9-976A-7102A8D1B10E}" type="pres">
      <dgm:prSet presAssocID="{BA54BC52-02C5-4098-92D0-C67211A815BC}" presName="parentText" presStyleLbl="node1" presStyleIdx="0" presStyleCnt="5">
        <dgm:presLayoutVars>
          <dgm:chMax val="0"/>
          <dgm:bulletEnabled val="1"/>
        </dgm:presLayoutVars>
      </dgm:prSet>
      <dgm:spPr/>
    </dgm:pt>
    <dgm:pt modelId="{6268C1C2-9041-42A9-82CF-77B01BB2240C}" type="pres">
      <dgm:prSet presAssocID="{6E6E90A3-34BC-43A5-AEC7-48396175F522}" presName="spacer" presStyleCnt="0"/>
      <dgm:spPr/>
    </dgm:pt>
    <dgm:pt modelId="{8E5E912B-B129-4CBD-B98C-0109CB8175C2}" type="pres">
      <dgm:prSet presAssocID="{4A47DCBD-A144-4519-B531-DB68D96A9436}" presName="parentText" presStyleLbl="node1" presStyleIdx="1" presStyleCnt="5">
        <dgm:presLayoutVars>
          <dgm:chMax val="0"/>
          <dgm:bulletEnabled val="1"/>
        </dgm:presLayoutVars>
      </dgm:prSet>
      <dgm:spPr/>
    </dgm:pt>
    <dgm:pt modelId="{9FAEE375-083B-4A16-930E-0678C90FB9C1}" type="pres">
      <dgm:prSet presAssocID="{423020F9-7086-4F08-BB06-9CB7785B379A}" presName="spacer" presStyleCnt="0"/>
      <dgm:spPr/>
    </dgm:pt>
    <dgm:pt modelId="{289F66FF-35F1-4B65-A1DA-400DE6C4060F}" type="pres">
      <dgm:prSet presAssocID="{3945BF9F-ABB5-430B-A25C-922B722DC384}" presName="parentText" presStyleLbl="node1" presStyleIdx="2" presStyleCnt="5">
        <dgm:presLayoutVars>
          <dgm:chMax val="0"/>
          <dgm:bulletEnabled val="1"/>
        </dgm:presLayoutVars>
      </dgm:prSet>
      <dgm:spPr/>
    </dgm:pt>
    <dgm:pt modelId="{FEE4CCF9-5DA8-450F-90D7-3B3C99AC4CDC}" type="pres">
      <dgm:prSet presAssocID="{43EAE5FE-38C7-45F3-9FD6-8D20534264C6}" presName="spacer" presStyleCnt="0"/>
      <dgm:spPr/>
    </dgm:pt>
    <dgm:pt modelId="{FB4FF62A-B09D-42D1-BDFA-0FBCFADC2FB6}" type="pres">
      <dgm:prSet presAssocID="{FE5D997D-F609-473F-B18B-D32810C93965}" presName="parentText" presStyleLbl="node1" presStyleIdx="3" presStyleCnt="5">
        <dgm:presLayoutVars>
          <dgm:chMax val="0"/>
          <dgm:bulletEnabled val="1"/>
        </dgm:presLayoutVars>
      </dgm:prSet>
      <dgm:spPr/>
    </dgm:pt>
    <dgm:pt modelId="{8192F2D6-7D2D-4C60-B8CA-C7F74DBB193F}" type="pres">
      <dgm:prSet presAssocID="{68907C6F-67CF-46E4-B1C0-6A88B99B509D}" presName="spacer" presStyleCnt="0"/>
      <dgm:spPr/>
    </dgm:pt>
    <dgm:pt modelId="{77BDD349-4E5F-453D-8C75-449435F98AAF}" type="pres">
      <dgm:prSet presAssocID="{010FED93-722C-40B3-A933-2172B9F2FF7D}" presName="parentText" presStyleLbl="node1" presStyleIdx="4" presStyleCnt="5">
        <dgm:presLayoutVars>
          <dgm:chMax val="0"/>
          <dgm:bulletEnabled val="1"/>
        </dgm:presLayoutVars>
      </dgm:prSet>
      <dgm:spPr/>
    </dgm:pt>
  </dgm:ptLst>
  <dgm:cxnLst>
    <dgm:cxn modelId="{CC4D9505-5D9B-4F9F-AB5C-3E3D0D7E07EC}" type="presOf" srcId="{010FED93-722C-40B3-A933-2172B9F2FF7D}" destId="{77BDD349-4E5F-453D-8C75-449435F98AAF}" srcOrd="0" destOrd="0" presId="urn:microsoft.com/office/officeart/2005/8/layout/vList2"/>
    <dgm:cxn modelId="{716C6D12-0D53-4E15-8619-9B8641D59308}" srcId="{7C18E9B0-61C9-4361-9A68-AF7BEECC5AC0}" destId="{BA54BC52-02C5-4098-92D0-C67211A815BC}" srcOrd="0" destOrd="0" parTransId="{F45B0A45-5258-4A5B-B9F1-8EDC4F8DEAC3}" sibTransId="{6E6E90A3-34BC-43A5-AEC7-48396175F522}"/>
    <dgm:cxn modelId="{24B9003B-0783-4F95-A14A-81E45B556055}" type="presOf" srcId="{FE5D997D-F609-473F-B18B-D32810C93965}" destId="{FB4FF62A-B09D-42D1-BDFA-0FBCFADC2FB6}" srcOrd="0" destOrd="0" presId="urn:microsoft.com/office/officeart/2005/8/layout/vList2"/>
    <dgm:cxn modelId="{D6109D5E-C627-421C-83B0-F9FE61F6A65C}" srcId="{7C18E9B0-61C9-4361-9A68-AF7BEECC5AC0}" destId="{4A47DCBD-A144-4519-B531-DB68D96A9436}" srcOrd="1" destOrd="0" parTransId="{A4F5B2FF-022C-4083-AEB2-14C5A590870E}" sibTransId="{423020F9-7086-4F08-BB06-9CB7785B379A}"/>
    <dgm:cxn modelId="{01B11B49-00B1-4FC7-B5F3-6198650980D0}" type="presOf" srcId="{3945BF9F-ABB5-430B-A25C-922B722DC384}" destId="{289F66FF-35F1-4B65-A1DA-400DE6C4060F}" srcOrd="0" destOrd="0" presId="urn:microsoft.com/office/officeart/2005/8/layout/vList2"/>
    <dgm:cxn modelId="{EE21D992-EC06-45F0-B670-544AF275B3D4}" srcId="{7C18E9B0-61C9-4361-9A68-AF7BEECC5AC0}" destId="{010FED93-722C-40B3-A933-2172B9F2FF7D}" srcOrd="4" destOrd="0" parTransId="{7B7F919B-9150-435B-B3FD-115624D7324B}" sibTransId="{B429ABD3-3BE9-448A-958A-66D41F32403F}"/>
    <dgm:cxn modelId="{F3E1869E-F39A-4735-BCF5-5403B9FC38E6}" type="presOf" srcId="{7C18E9B0-61C9-4361-9A68-AF7BEECC5AC0}" destId="{3A2E7D6C-7B56-4987-B0FC-D2729205CC68}" srcOrd="0" destOrd="0" presId="urn:microsoft.com/office/officeart/2005/8/layout/vList2"/>
    <dgm:cxn modelId="{5B20DDB0-1BD7-4919-8617-864FE4186632}" srcId="{7C18E9B0-61C9-4361-9A68-AF7BEECC5AC0}" destId="{FE5D997D-F609-473F-B18B-D32810C93965}" srcOrd="3" destOrd="0" parTransId="{24E5C7D0-8D56-4F84-8531-1CAAC90431A0}" sibTransId="{68907C6F-67CF-46E4-B1C0-6A88B99B509D}"/>
    <dgm:cxn modelId="{4569BABC-20CF-4646-82E0-D97C641F04B8}" type="presOf" srcId="{4A47DCBD-A144-4519-B531-DB68D96A9436}" destId="{8E5E912B-B129-4CBD-B98C-0109CB8175C2}" srcOrd="0" destOrd="0" presId="urn:microsoft.com/office/officeart/2005/8/layout/vList2"/>
    <dgm:cxn modelId="{B69E3BD9-3227-4FB7-BD5F-E9F9ADC65751}" type="presOf" srcId="{BA54BC52-02C5-4098-92D0-C67211A815BC}" destId="{7F84E3BD-E2B6-46E9-976A-7102A8D1B10E}" srcOrd="0" destOrd="0" presId="urn:microsoft.com/office/officeart/2005/8/layout/vList2"/>
    <dgm:cxn modelId="{076A06F2-F89B-4CDD-8DC8-9D76CA68CAC9}" srcId="{7C18E9B0-61C9-4361-9A68-AF7BEECC5AC0}" destId="{3945BF9F-ABB5-430B-A25C-922B722DC384}" srcOrd="2" destOrd="0" parTransId="{789318CD-6D33-4441-9BB0-7C3E125A7BEC}" sibTransId="{43EAE5FE-38C7-45F3-9FD6-8D20534264C6}"/>
    <dgm:cxn modelId="{4C6AC5A2-CEE8-45E5-A2E1-FFC429E86262}" type="presParOf" srcId="{3A2E7D6C-7B56-4987-B0FC-D2729205CC68}" destId="{7F84E3BD-E2B6-46E9-976A-7102A8D1B10E}" srcOrd="0" destOrd="0" presId="urn:microsoft.com/office/officeart/2005/8/layout/vList2"/>
    <dgm:cxn modelId="{508D2CBC-4B26-4174-AA71-1CA47823ABD3}" type="presParOf" srcId="{3A2E7D6C-7B56-4987-B0FC-D2729205CC68}" destId="{6268C1C2-9041-42A9-82CF-77B01BB2240C}" srcOrd="1" destOrd="0" presId="urn:microsoft.com/office/officeart/2005/8/layout/vList2"/>
    <dgm:cxn modelId="{08088739-9B5C-4167-AF75-A78A6C1461CE}" type="presParOf" srcId="{3A2E7D6C-7B56-4987-B0FC-D2729205CC68}" destId="{8E5E912B-B129-4CBD-B98C-0109CB8175C2}" srcOrd="2" destOrd="0" presId="urn:microsoft.com/office/officeart/2005/8/layout/vList2"/>
    <dgm:cxn modelId="{F3A9E440-27DE-47CC-A1D5-2CFE26A23CC2}" type="presParOf" srcId="{3A2E7D6C-7B56-4987-B0FC-D2729205CC68}" destId="{9FAEE375-083B-4A16-930E-0678C90FB9C1}" srcOrd="3" destOrd="0" presId="urn:microsoft.com/office/officeart/2005/8/layout/vList2"/>
    <dgm:cxn modelId="{C2039B87-BDFF-4BAB-A347-385FA56F18C3}" type="presParOf" srcId="{3A2E7D6C-7B56-4987-B0FC-D2729205CC68}" destId="{289F66FF-35F1-4B65-A1DA-400DE6C4060F}" srcOrd="4" destOrd="0" presId="urn:microsoft.com/office/officeart/2005/8/layout/vList2"/>
    <dgm:cxn modelId="{E2B6A479-B24F-4A09-A0E0-ED38F99020C3}" type="presParOf" srcId="{3A2E7D6C-7B56-4987-B0FC-D2729205CC68}" destId="{FEE4CCF9-5DA8-450F-90D7-3B3C99AC4CDC}" srcOrd="5" destOrd="0" presId="urn:microsoft.com/office/officeart/2005/8/layout/vList2"/>
    <dgm:cxn modelId="{75A073CA-A5E3-49D7-9898-36B44250E70A}" type="presParOf" srcId="{3A2E7D6C-7B56-4987-B0FC-D2729205CC68}" destId="{FB4FF62A-B09D-42D1-BDFA-0FBCFADC2FB6}" srcOrd="6" destOrd="0" presId="urn:microsoft.com/office/officeart/2005/8/layout/vList2"/>
    <dgm:cxn modelId="{61AE13BF-BA37-4B47-908C-7145D4456C83}" type="presParOf" srcId="{3A2E7D6C-7B56-4987-B0FC-D2729205CC68}" destId="{8192F2D6-7D2D-4C60-B8CA-C7F74DBB193F}" srcOrd="7" destOrd="0" presId="urn:microsoft.com/office/officeart/2005/8/layout/vList2"/>
    <dgm:cxn modelId="{75601F92-7B7B-4126-8EAC-D7971D811BC2}" type="presParOf" srcId="{3A2E7D6C-7B56-4987-B0FC-D2729205CC68}" destId="{77BDD349-4E5F-453D-8C75-449435F98AAF}"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FA4DA48-56D7-49D3-9375-7D55AB641D35}"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US"/>
        </a:p>
      </dgm:t>
    </dgm:pt>
    <dgm:pt modelId="{7F8EEC93-CE68-47FB-AB89-6A00EC59C8CF}">
      <dgm:prSet/>
      <dgm:spPr/>
      <dgm:t>
        <a:bodyPr/>
        <a:lstStyle/>
        <a:p>
          <a:r>
            <a:rPr lang="en-GB" b="1" dirty="0"/>
            <a:t>Consent: </a:t>
          </a:r>
          <a:r>
            <a:rPr lang="en-GB" dirty="0"/>
            <a:t>Older adults with cognitive impairments, such as </a:t>
          </a:r>
          <a:r>
            <a:rPr lang="en-GB" b="1" dirty="0"/>
            <a:t>dementia</a:t>
          </a:r>
          <a:r>
            <a:rPr lang="en-GB" dirty="0"/>
            <a:t>, may struggle in providing consent for consultations, complicating the process.</a:t>
          </a:r>
          <a:endParaRPr lang="en-US" dirty="0"/>
        </a:p>
      </dgm:t>
    </dgm:pt>
    <dgm:pt modelId="{4D84A9C8-FB8F-4CDF-AD1F-D33FD6F4D4E3}" type="parTrans" cxnId="{50A380DA-3387-4434-8D90-29A28EF31B02}">
      <dgm:prSet/>
      <dgm:spPr/>
      <dgm:t>
        <a:bodyPr/>
        <a:lstStyle/>
        <a:p>
          <a:endParaRPr lang="en-US"/>
        </a:p>
      </dgm:t>
    </dgm:pt>
    <dgm:pt modelId="{845E39F0-D645-4A87-84F2-9DA5CB9E27D3}" type="sibTrans" cxnId="{50A380DA-3387-4434-8D90-29A28EF31B02}">
      <dgm:prSet/>
      <dgm:spPr/>
      <dgm:t>
        <a:bodyPr/>
        <a:lstStyle/>
        <a:p>
          <a:endParaRPr lang="en-US"/>
        </a:p>
      </dgm:t>
    </dgm:pt>
    <dgm:pt modelId="{CC4ECB66-B94B-4CEE-9127-5EA1B13D7620}">
      <dgm:prSet/>
      <dgm:spPr/>
      <dgm:t>
        <a:bodyPr/>
        <a:lstStyle/>
        <a:p>
          <a:r>
            <a:rPr lang="en-GB" b="1" dirty="0"/>
            <a:t>Cognitive barriers: </a:t>
          </a:r>
          <a:r>
            <a:rPr lang="en-GB" dirty="0"/>
            <a:t>Cognitive decline can make it difficult for older adults to follow instructions, use digital devices, or become easily confused.</a:t>
          </a:r>
          <a:endParaRPr lang="en-US" dirty="0"/>
        </a:p>
      </dgm:t>
    </dgm:pt>
    <dgm:pt modelId="{D4517F2A-E54B-42A0-AB79-99220E0C0566}" type="parTrans" cxnId="{6C634D18-2FF7-4FB5-A6D5-9D2BEDD48D6E}">
      <dgm:prSet/>
      <dgm:spPr/>
      <dgm:t>
        <a:bodyPr/>
        <a:lstStyle/>
        <a:p>
          <a:endParaRPr lang="en-US"/>
        </a:p>
      </dgm:t>
    </dgm:pt>
    <dgm:pt modelId="{439D90E6-E210-4715-8F24-19744F693BC8}" type="sibTrans" cxnId="{6C634D18-2FF7-4FB5-A6D5-9D2BEDD48D6E}">
      <dgm:prSet/>
      <dgm:spPr/>
      <dgm:t>
        <a:bodyPr/>
        <a:lstStyle/>
        <a:p>
          <a:endParaRPr lang="en-US"/>
        </a:p>
      </dgm:t>
    </dgm:pt>
    <dgm:pt modelId="{73A44425-8408-49D2-B53B-C1BDFC32021F}">
      <dgm:prSet/>
      <dgm:spPr/>
      <dgm:t>
        <a:bodyPr/>
        <a:lstStyle/>
        <a:p>
          <a:r>
            <a:rPr lang="en-GB" b="1" dirty="0">
              <a:latin typeface="+mj-lt"/>
              <a:cs typeface="Arial" panose="020B0604020202020204" pitchFamily="34" charset="0"/>
            </a:rPr>
            <a:t>Limited physical examinations: </a:t>
          </a:r>
          <a:r>
            <a:rPr lang="en-GB" dirty="0">
              <a:latin typeface="+mj-lt"/>
            </a:rPr>
            <a:t>Virtual consultations restrict thorough physical examinations and certain diagnostics resulting in inaccurate symptom assessment.</a:t>
          </a:r>
          <a:endParaRPr lang="en-US" dirty="0">
            <a:latin typeface="+mj-lt"/>
            <a:cs typeface="Arial" panose="020B0604020202020204" pitchFamily="34" charset="0"/>
          </a:endParaRPr>
        </a:p>
      </dgm:t>
    </dgm:pt>
    <dgm:pt modelId="{5D4CF557-42A1-4169-97D4-45D1FAF6BA29}" type="parTrans" cxnId="{E9A6516A-7927-470F-96D8-2EDC3BAF5273}">
      <dgm:prSet/>
      <dgm:spPr/>
      <dgm:t>
        <a:bodyPr/>
        <a:lstStyle/>
        <a:p>
          <a:endParaRPr lang="en-US"/>
        </a:p>
      </dgm:t>
    </dgm:pt>
    <dgm:pt modelId="{0778E30C-3B4A-43E2-98CC-84F82544E02E}" type="sibTrans" cxnId="{E9A6516A-7927-470F-96D8-2EDC3BAF5273}">
      <dgm:prSet/>
      <dgm:spPr/>
      <dgm:t>
        <a:bodyPr/>
        <a:lstStyle/>
        <a:p>
          <a:endParaRPr lang="en-US"/>
        </a:p>
      </dgm:t>
    </dgm:pt>
    <dgm:pt modelId="{3891F6F4-64ED-4754-A511-D1C0C6E1F61B}">
      <dgm:prSet/>
      <dgm:spPr/>
      <dgm:t>
        <a:bodyPr/>
        <a:lstStyle/>
        <a:p>
          <a:r>
            <a:rPr lang="en-GB" b="1" dirty="0">
              <a:latin typeface="+mj-lt"/>
              <a:cs typeface="Arial" panose="020B0604020202020204" pitchFamily="34" charset="0"/>
            </a:rPr>
            <a:t>Communication: </a:t>
          </a:r>
          <a:r>
            <a:rPr lang="en-GB" dirty="0">
              <a:latin typeface="+mj-lt"/>
              <a:cs typeface="Arial" panose="020B0604020202020204" pitchFamily="34" charset="0"/>
            </a:rPr>
            <a:t>Older adults may feel disconnected during virtual consultations, which may hinder accurate diagnosis and care decisions more challenging for healthcare professionals</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5D0544AE-410C-4752-AA0C-DE56BA74FBAE}" type="parTrans" cxnId="{38648C25-2C95-41BD-A6F6-0EEB77623A95}">
      <dgm:prSet/>
      <dgm:spPr/>
      <dgm:t>
        <a:bodyPr/>
        <a:lstStyle/>
        <a:p>
          <a:endParaRPr lang="en-US"/>
        </a:p>
      </dgm:t>
    </dgm:pt>
    <dgm:pt modelId="{34CB9C67-1A87-480B-B1FC-58EA79ADD06B}" type="sibTrans" cxnId="{38648C25-2C95-41BD-A6F6-0EEB77623A95}">
      <dgm:prSet/>
      <dgm:spPr/>
      <dgm:t>
        <a:bodyPr/>
        <a:lstStyle/>
        <a:p>
          <a:endParaRPr lang="en-US"/>
        </a:p>
      </dgm:t>
    </dgm:pt>
    <dgm:pt modelId="{7DEFFDE7-D7E3-4002-852F-731423AD462C}">
      <dgm:prSet/>
      <dgm:spPr/>
      <dgm:t>
        <a:bodyPr/>
        <a:lstStyle/>
        <a:p>
          <a:r>
            <a:rPr lang="en-GB" b="1" dirty="0"/>
            <a:t>Data and security concerns: </a:t>
          </a:r>
          <a:r>
            <a:rPr lang="en-GB" dirty="0"/>
            <a:t>Using digital platforms can pose privacy and security risks, especially for older adults who may be unfamiliar with data sharing-practices.</a:t>
          </a:r>
          <a:endParaRPr lang="en-US" dirty="0"/>
        </a:p>
      </dgm:t>
    </dgm:pt>
    <dgm:pt modelId="{B60FFF0F-89CE-40D0-AE63-619525149D1C}" type="parTrans" cxnId="{9EE530BA-25EF-4094-A60E-4A9B9634C8B9}">
      <dgm:prSet/>
      <dgm:spPr/>
      <dgm:t>
        <a:bodyPr/>
        <a:lstStyle/>
        <a:p>
          <a:endParaRPr lang="en-US"/>
        </a:p>
      </dgm:t>
    </dgm:pt>
    <dgm:pt modelId="{E5ACE9D2-CF84-4A1E-8334-C49805D95102}" type="sibTrans" cxnId="{9EE530BA-25EF-4094-A60E-4A9B9634C8B9}">
      <dgm:prSet/>
      <dgm:spPr/>
      <dgm:t>
        <a:bodyPr/>
        <a:lstStyle/>
        <a:p>
          <a:endParaRPr lang="en-US"/>
        </a:p>
      </dgm:t>
    </dgm:pt>
    <dgm:pt modelId="{9A094754-C764-41BB-A179-6AD72A9E1D43}">
      <dgm:prSet/>
      <dgm:spPr/>
      <dgm:t>
        <a:bodyPr/>
        <a:lstStyle/>
        <a:p>
          <a:r>
            <a:rPr lang="en-GB" b="1" dirty="0"/>
            <a:t>Digital literacy and access to technology: </a:t>
          </a:r>
          <a:r>
            <a:rPr lang="en-GB" dirty="0"/>
            <a:t>Limited digital skills and poor tech access, especially in rural areas, hinder access to virtual healthcare services, making remote care difficult for many older adults.</a:t>
          </a:r>
          <a:endParaRPr lang="en-US" dirty="0"/>
        </a:p>
      </dgm:t>
    </dgm:pt>
    <dgm:pt modelId="{4C980491-EB2F-4B60-8050-7FD0C9E08937}" type="parTrans" cxnId="{7134FAFF-A8D9-4522-90E6-5EA68C756A6C}">
      <dgm:prSet/>
      <dgm:spPr/>
      <dgm:t>
        <a:bodyPr/>
        <a:lstStyle/>
        <a:p>
          <a:endParaRPr lang="en-US"/>
        </a:p>
      </dgm:t>
    </dgm:pt>
    <dgm:pt modelId="{B4D70F0C-08A4-4D5C-A3D6-1FF1019E6F4B}" type="sibTrans" cxnId="{7134FAFF-A8D9-4522-90E6-5EA68C756A6C}">
      <dgm:prSet/>
      <dgm:spPr/>
      <dgm:t>
        <a:bodyPr/>
        <a:lstStyle/>
        <a:p>
          <a:endParaRPr lang="en-US"/>
        </a:p>
      </dgm:t>
    </dgm:pt>
    <dgm:pt modelId="{AD5B6F4F-9D0B-4FFA-89A4-BB6847B68672}">
      <dgm:prSet/>
      <dgm:spPr/>
      <dgm:t>
        <a:bodyPr/>
        <a:lstStyle/>
        <a:p>
          <a:r>
            <a:rPr lang="en-GB" b="1" dirty="0"/>
            <a:t>Integration with healthcare: </a:t>
          </a:r>
          <a:r>
            <a:rPr lang="en-GB" dirty="0"/>
            <a:t>Integration with existing healthcare systems may not be seamless and can impact continuity of care. </a:t>
          </a:r>
          <a:endParaRPr lang="en-US" dirty="0"/>
        </a:p>
      </dgm:t>
    </dgm:pt>
    <dgm:pt modelId="{3404A9F5-850D-47B8-81F7-5FC776C134AF}" type="parTrans" cxnId="{4ABAF256-FA5D-44CE-A31F-5B3B994315FA}">
      <dgm:prSet/>
      <dgm:spPr/>
      <dgm:t>
        <a:bodyPr/>
        <a:lstStyle/>
        <a:p>
          <a:endParaRPr lang="en-US"/>
        </a:p>
      </dgm:t>
    </dgm:pt>
    <dgm:pt modelId="{27715779-66EB-47C3-8BD7-6CB0EF6048C1}" type="sibTrans" cxnId="{4ABAF256-FA5D-44CE-A31F-5B3B994315FA}">
      <dgm:prSet/>
      <dgm:spPr/>
      <dgm:t>
        <a:bodyPr/>
        <a:lstStyle/>
        <a:p>
          <a:endParaRPr lang="en-US"/>
        </a:p>
      </dgm:t>
    </dgm:pt>
    <dgm:pt modelId="{B831158F-B7DD-43C2-ACB6-447AC2D71506}" type="pres">
      <dgm:prSet presAssocID="{6FA4DA48-56D7-49D3-9375-7D55AB641D35}" presName="diagram" presStyleCnt="0">
        <dgm:presLayoutVars>
          <dgm:dir/>
          <dgm:resizeHandles val="exact"/>
        </dgm:presLayoutVars>
      </dgm:prSet>
      <dgm:spPr/>
    </dgm:pt>
    <dgm:pt modelId="{91CF4946-663E-4A6A-8AA7-808B0AB0F6DB}" type="pres">
      <dgm:prSet presAssocID="{7F8EEC93-CE68-47FB-AB89-6A00EC59C8CF}" presName="node" presStyleLbl="node1" presStyleIdx="0" presStyleCnt="7">
        <dgm:presLayoutVars>
          <dgm:bulletEnabled val="1"/>
        </dgm:presLayoutVars>
      </dgm:prSet>
      <dgm:spPr/>
    </dgm:pt>
    <dgm:pt modelId="{28AB9DA2-9A38-4EAC-A113-5D2713C5D687}" type="pres">
      <dgm:prSet presAssocID="{845E39F0-D645-4A87-84F2-9DA5CB9E27D3}" presName="sibTrans" presStyleCnt="0"/>
      <dgm:spPr/>
    </dgm:pt>
    <dgm:pt modelId="{6F1BB59C-61BE-4059-B331-0A37E2EF72C2}" type="pres">
      <dgm:prSet presAssocID="{CC4ECB66-B94B-4CEE-9127-5EA1B13D7620}" presName="node" presStyleLbl="node1" presStyleIdx="1" presStyleCnt="7">
        <dgm:presLayoutVars>
          <dgm:bulletEnabled val="1"/>
        </dgm:presLayoutVars>
      </dgm:prSet>
      <dgm:spPr/>
    </dgm:pt>
    <dgm:pt modelId="{D276B29C-1839-45D2-AEC2-B0AF4CC284A6}" type="pres">
      <dgm:prSet presAssocID="{439D90E6-E210-4715-8F24-19744F693BC8}" presName="sibTrans" presStyleCnt="0"/>
      <dgm:spPr/>
    </dgm:pt>
    <dgm:pt modelId="{058A688E-CAF9-4AB3-8AEA-612517CAEA22}" type="pres">
      <dgm:prSet presAssocID="{73A44425-8408-49D2-B53B-C1BDFC32021F}" presName="node" presStyleLbl="node1" presStyleIdx="2" presStyleCnt="7">
        <dgm:presLayoutVars>
          <dgm:bulletEnabled val="1"/>
        </dgm:presLayoutVars>
      </dgm:prSet>
      <dgm:spPr/>
    </dgm:pt>
    <dgm:pt modelId="{F329171C-BE5C-4890-8A0A-91C8CDFD0CF1}" type="pres">
      <dgm:prSet presAssocID="{0778E30C-3B4A-43E2-98CC-84F82544E02E}" presName="sibTrans" presStyleCnt="0"/>
      <dgm:spPr/>
    </dgm:pt>
    <dgm:pt modelId="{332972B8-353B-48F4-8B88-D775E2C0AA04}" type="pres">
      <dgm:prSet presAssocID="{3891F6F4-64ED-4754-A511-D1C0C6E1F61B}" presName="node" presStyleLbl="node1" presStyleIdx="3" presStyleCnt="7">
        <dgm:presLayoutVars>
          <dgm:bulletEnabled val="1"/>
        </dgm:presLayoutVars>
      </dgm:prSet>
      <dgm:spPr/>
    </dgm:pt>
    <dgm:pt modelId="{FF075FD8-0580-4FAE-90A0-C55EEA5B0A8A}" type="pres">
      <dgm:prSet presAssocID="{34CB9C67-1A87-480B-B1FC-58EA79ADD06B}" presName="sibTrans" presStyleCnt="0"/>
      <dgm:spPr/>
    </dgm:pt>
    <dgm:pt modelId="{2AA9ED53-126F-480A-AE50-7A339E435282}" type="pres">
      <dgm:prSet presAssocID="{7DEFFDE7-D7E3-4002-852F-731423AD462C}" presName="node" presStyleLbl="node1" presStyleIdx="4" presStyleCnt="7">
        <dgm:presLayoutVars>
          <dgm:bulletEnabled val="1"/>
        </dgm:presLayoutVars>
      </dgm:prSet>
      <dgm:spPr/>
    </dgm:pt>
    <dgm:pt modelId="{C7B04AAB-E2CB-4339-A80A-851FC1D8F42B}" type="pres">
      <dgm:prSet presAssocID="{E5ACE9D2-CF84-4A1E-8334-C49805D95102}" presName="sibTrans" presStyleCnt="0"/>
      <dgm:spPr/>
    </dgm:pt>
    <dgm:pt modelId="{6182E1C8-77DE-4692-9C4F-12D62AB8BFA7}" type="pres">
      <dgm:prSet presAssocID="{9A094754-C764-41BB-A179-6AD72A9E1D43}" presName="node" presStyleLbl="node1" presStyleIdx="5" presStyleCnt="7">
        <dgm:presLayoutVars>
          <dgm:bulletEnabled val="1"/>
        </dgm:presLayoutVars>
      </dgm:prSet>
      <dgm:spPr/>
    </dgm:pt>
    <dgm:pt modelId="{2B5D9200-84E5-49D0-B137-858E4AB083B7}" type="pres">
      <dgm:prSet presAssocID="{B4D70F0C-08A4-4D5C-A3D6-1FF1019E6F4B}" presName="sibTrans" presStyleCnt="0"/>
      <dgm:spPr/>
    </dgm:pt>
    <dgm:pt modelId="{F89AA046-8AC7-41AC-BA2F-C7E068E981F3}" type="pres">
      <dgm:prSet presAssocID="{AD5B6F4F-9D0B-4FFA-89A4-BB6847B68672}" presName="node" presStyleLbl="node1" presStyleIdx="6" presStyleCnt="7">
        <dgm:presLayoutVars>
          <dgm:bulletEnabled val="1"/>
        </dgm:presLayoutVars>
      </dgm:prSet>
      <dgm:spPr/>
    </dgm:pt>
  </dgm:ptLst>
  <dgm:cxnLst>
    <dgm:cxn modelId="{6C634D18-2FF7-4FB5-A6D5-9D2BEDD48D6E}" srcId="{6FA4DA48-56D7-49D3-9375-7D55AB641D35}" destId="{CC4ECB66-B94B-4CEE-9127-5EA1B13D7620}" srcOrd="1" destOrd="0" parTransId="{D4517F2A-E54B-42A0-AB79-99220E0C0566}" sibTransId="{439D90E6-E210-4715-8F24-19744F693BC8}"/>
    <dgm:cxn modelId="{38648C25-2C95-41BD-A6F6-0EEB77623A95}" srcId="{6FA4DA48-56D7-49D3-9375-7D55AB641D35}" destId="{3891F6F4-64ED-4754-A511-D1C0C6E1F61B}" srcOrd="3" destOrd="0" parTransId="{5D0544AE-410C-4752-AA0C-DE56BA74FBAE}" sibTransId="{34CB9C67-1A87-480B-B1FC-58EA79ADD06B}"/>
    <dgm:cxn modelId="{E9A6516A-7927-470F-96D8-2EDC3BAF5273}" srcId="{6FA4DA48-56D7-49D3-9375-7D55AB641D35}" destId="{73A44425-8408-49D2-B53B-C1BDFC32021F}" srcOrd="2" destOrd="0" parTransId="{5D4CF557-42A1-4169-97D4-45D1FAF6BA29}" sibTransId="{0778E30C-3B4A-43E2-98CC-84F82544E02E}"/>
    <dgm:cxn modelId="{8183276E-6BA2-4D04-BDF4-94C935658BFE}" type="presOf" srcId="{7F8EEC93-CE68-47FB-AB89-6A00EC59C8CF}" destId="{91CF4946-663E-4A6A-8AA7-808B0AB0F6DB}" srcOrd="0" destOrd="0" presId="urn:microsoft.com/office/officeart/2005/8/layout/default"/>
    <dgm:cxn modelId="{4ABAF256-FA5D-44CE-A31F-5B3B994315FA}" srcId="{6FA4DA48-56D7-49D3-9375-7D55AB641D35}" destId="{AD5B6F4F-9D0B-4FFA-89A4-BB6847B68672}" srcOrd="6" destOrd="0" parTransId="{3404A9F5-850D-47B8-81F7-5FC776C134AF}" sibTransId="{27715779-66EB-47C3-8BD7-6CB0EF6048C1}"/>
    <dgm:cxn modelId="{D05DA458-5639-42B9-97B3-6CA8D912BB61}" type="presOf" srcId="{CC4ECB66-B94B-4CEE-9127-5EA1B13D7620}" destId="{6F1BB59C-61BE-4059-B331-0A37E2EF72C2}" srcOrd="0" destOrd="0" presId="urn:microsoft.com/office/officeart/2005/8/layout/default"/>
    <dgm:cxn modelId="{AA02627D-98B2-4F9A-A6EC-6075C651F771}" type="presOf" srcId="{3891F6F4-64ED-4754-A511-D1C0C6E1F61B}" destId="{332972B8-353B-48F4-8B88-D775E2C0AA04}" srcOrd="0" destOrd="0" presId="urn:microsoft.com/office/officeart/2005/8/layout/default"/>
    <dgm:cxn modelId="{33242484-F312-4481-9118-C7448F395935}" type="presOf" srcId="{73A44425-8408-49D2-B53B-C1BDFC32021F}" destId="{058A688E-CAF9-4AB3-8AEA-612517CAEA22}" srcOrd="0" destOrd="0" presId="urn:microsoft.com/office/officeart/2005/8/layout/default"/>
    <dgm:cxn modelId="{6443F6B5-92A4-447B-B1A9-4446D5439F34}" type="presOf" srcId="{6FA4DA48-56D7-49D3-9375-7D55AB641D35}" destId="{B831158F-B7DD-43C2-ACB6-447AC2D71506}" srcOrd="0" destOrd="0" presId="urn:microsoft.com/office/officeart/2005/8/layout/default"/>
    <dgm:cxn modelId="{8DF8A0B6-0032-4BB7-A16D-65DB7579D1F1}" type="presOf" srcId="{9A094754-C764-41BB-A179-6AD72A9E1D43}" destId="{6182E1C8-77DE-4692-9C4F-12D62AB8BFA7}" srcOrd="0" destOrd="0" presId="urn:microsoft.com/office/officeart/2005/8/layout/default"/>
    <dgm:cxn modelId="{9EE530BA-25EF-4094-A60E-4A9B9634C8B9}" srcId="{6FA4DA48-56D7-49D3-9375-7D55AB641D35}" destId="{7DEFFDE7-D7E3-4002-852F-731423AD462C}" srcOrd="4" destOrd="0" parTransId="{B60FFF0F-89CE-40D0-AE63-619525149D1C}" sibTransId="{E5ACE9D2-CF84-4A1E-8334-C49805D95102}"/>
    <dgm:cxn modelId="{50A380DA-3387-4434-8D90-29A28EF31B02}" srcId="{6FA4DA48-56D7-49D3-9375-7D55AB641D35}" destId="{7F8EEC93-CE68-47FB-AB89-6A00EC59C8CF}" srcOrd="0" destOrd="0" parTransId="{4D84A9C8-FB8F-4CDF-AD1F-D33FD6F4D4E3}" sibTransId="{845E39F0-D645-4A87-84F2-9DA5CB9E27D3}"/>
    <dgm:cxn modelId="{67DCE4E6-6590-4BC3-A9E5-549243182B02}" type="presOf" srcId="{7DEFFDE7-D7E3-4002-852F-731423AD462C}" destId="{2AA9ED53-126F-480A-AE50-7A339E435282}" srcOrd="0" destOrd="0" presId="urn:microsoft.com/office/officeart/2005/8/layout/default"/>
    <dgm:cxn modelId="{5983DBF4-4F9B-4989-A7E4-FBD769E6CC2E}" type="presOf" srcId="{AD5B6F4F-9D0B-4FFA-89A4-BB6847B68672}" destId="{F89AA046-8AC7-41AC-BA2F-C7E068E981F3}" srcOrd="0" destOrd="0" presId="urn:microsoft.com/office/officeart/2005/8/layout/default"/>
    <dgm:cxn modelId="{7134FAFF-A8D9-4522-90E6-5EA68C756A6C}" srcId="{6FA4DA48-56D7-49D3-9375-7D55AB641D35}" destId="{9A094754-C764-41BB-A179-6AD72A9E1D43}" srcOrd="5" destOrd="0" parTransId="{4C980491-EB2F-4B60-8050-7FD0C9E08937}" sibTransId="{B4D70F0C-08A4-4D5C-A3D6-1FF1019E6F4B}"/>
    <dgm:cxn modelId="{70B7748D-338C-43B8-B71F-C9FD5A89B461}" type="presParOf" srcId="{B831158F-B7DD-43C2-ACB6-447AC2D71506}" destId="{91CF4946-663E-4A6A-8AA7-808B0AB0F6DB}" srcOrd="0" destOrd="0" presId="urn:microsoft.com/office/officeart/2005/8/layout/default"/>
    <dgm:cxn modelId="{15E46BC8-DE21-4B8A-8085-3DA383256D84}" type="presParOf" srcId="{B831158F-B7DD-43C2-ACB6-447AC2D71506}" destId="{28AB9DA2-9A38-4EAC-A113-5D2713C5D687}" srcOrd="1" destOrd="0" presId="urn:microsoft.com/office/officeart/2005/8/layout/default"/>
    <dgm:cxn modelId="{FE862578-4C9D-4B40-BB30-3BF94841D9B8}" type="presParOf" srcId="{B831158F-B7DD-43C2-ACB6-447AC2D71506}" destId="{6F1BB59C-61BE-4059-B331-0A37E2EF72C2}" srcOrd="2" destOrd="0" presId="urn:microsoft.com/office/officeart/2005/8/layout/default"/>
    <dgm:cxn modelId="{305C23F7-A7C2-45AA-B377-65C043CF09CD}" type="presParOf" srcId="{B831158F-B7DD-43C2-ACB6-447AC2D71506}" destId="{D276B29C-1839-45D2-AEC2-B0AF4CC284A6}" srcOrd="3" destOrd="0" presId="urn:microsoft.com/office/officeart/2005/8/layout/default"/>
    <dgm:cxn modelId="{66839EEE-0966-46C3-98C4-F5F2A86A411C}" type="presParOf" srcId="{B831158F-B7DD-43C2-ACB6-447AC2D71506}" destId="{058A688E-CAF9-4AB3-8AEA-612517CAEA22}" srcOrd="4" destOrd="0" presId="urn:microsoft.com/office/officeart/2005/8/layout/default"/>
    <dgm:cxn modelId="{3CB5AD5B-4697-4830-B775-9F3C223B72CF}" type="presParOf" srcId="{B831158F-B7DD-43C2-ACB6-447AC2D71506}" destId="{F329171C-BE5C-4890-8A0A-91C8CDFD0CF1}" srcOrd="5" destOrd="0" presId="urn:microsoft.com/office/officeart/2005/8/layout/default"/>
    <dgm:cxn modelId="{5B6C5426-2251-49DD-877A-EA1F5D3E0DA2}" type="presParOf" srcId="{B831158F-B7DD-43C2-ACB6-447AC2D71506}" destId="{332972B8-353B-48F4-8B88-D775E2C0AA04}" srcOrd="6" destOrd="0" presId="urn:microsoft.com/office/officeart/2005/8/layout/default"/>
    <dgm:cxn modelId="{3771644A-3E13-4322-856F-D10D0D66ED92}" type="presParOf" srcId="{B831158F-B7DD-43C2-ACB6-447AC2D71506}" destId="{FF075FD8-0580-4FAE-90A0-C55EEA5B0A8A}" srcOrd="7" destOrd="0" presId="urn:microsoft.com/office/officeart/2005/8/layout/default"/>
    <dgm:cxn modelId="{0EACD4D1-060F-4D1C-94D2-76BEE86234AD}" type="presParOf" srcId="{B831158F-B7DD-43C2-ACB6-447AC2D71506}" destId="{2AA9ED53-126F-480A-AE50-7A339E435282}" srcOrd="8" destOrd="0" presId="urn:microsoft.com/office/officeart/2005/8/layout/default"/>
    <dgm:cxn modelId="{D8CBEE6C-96AC-4DC6-B14E-009D40DF5635}" type="presParOf" srcId="{B831158F-B7DD-43C2-ACB6-447AC2D71506}" destId="{C7B04AAB-E2CB-4339-A80A-851FC1D8F42B}" srcOrd="9" destOrd="0" presId="urn:microsoft.com/office/officeart/2005/8/layout/default"/>
    <dgm:cxn modelId="{5D037367-1EC5-46CE-8E4A-DDDC62B0E57D}" type="presParOf" srcId="{B831158F-B7DD-43C2-ACB6-447AC2D71506}" destId="{6182E1C8-77DE-4692-9C4F-12D62AB8BFA7}" srcOrd="10" destOrd="0" presId="urn:microsoft.com/office/officeart/2005/8/layout/default"/>
    <dgm:cxn modelId="{06F04C30-417D-4857-ACAB-C1343B2A0327}" type="presParOf" srcId="{B831158F-B7DD-43C2-ACB6-447AC2D71506}" destId="{2B5D9200-84E5-49D0-B137-858E4AB083B7}" srcOrd="11" destOrd="0" presId="urn:microsoft.com/office/officeart/2005/8/layout/default"/>
    <dgm:cxn modelId="{C8FF94E9-DB3A-4C7B-A138-1287DDA49086}" type="presParOf" srcId="{B831158F-B7DD-43C2-ACB6-447AC2D71506}" destId="{F89AA046-8AC7-41AC-BA2F-C7E068E981F3}" srcOrd="1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E89112-0372-419A-BAE2-4A2EE5BB12D5}">
      <dsp:nvSpPr>
        <dsp:cNvPr id="0" name=""/>
        <dsp:cNvSpPr/>
      </dsp:nvSpPr>
      <dsp:spPr>
        <a:xfrm>
          <a:off x="1224906" y="551408"/>
          <a:ext cx="250320" cy="91440"/>
        </a:xfrm>
        <a:custGeom>
          <a:avLst/>
          <a:gdLst/>
          <a:ahLst/>
          <a:cxnLst/>
          <a:rect l="0" t="0" r="0" b="0"/>
          <a:pathLst>
            <a:path>
              <a:moveTo>
                <a:pt x="0" y="45720"/>
              </a:moveTo>
              <a:lnTo>
                <a:pt x="25032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343044" y="595722"/>
        <a:ext cx="14046" cy="2811"/>
      </dsp:txXfrm>
    </dsp:sp>
    <dsp:sp modelId="{AE6A193F-AF7D-45DF-B05C-60C7657D3E80}">
      <dsp:nvSpPr>
        <dsp:cNvPr id="0" name=""/>
        <dsp:cNvSpPr/>
      </dsp:nvSpPr>
      <dsp:spPr>
        <a:xfrm>
          <a:off x="5313" y="230710"/>
          <a:ext cx="1221393" cy="73283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849" tIns="62822" rIns="59849" bIns="62822" numCol="1" spcCol="1270" anchor="ctr" anchorCtr="0">
          <a:noAutofit/>
        </a:bodyPr>
        <a:lstStyle/>
        <a:p>
          <a:pPr marL="0" lvl="0" indent="0" algn="ctr" defTabSz="533400">
            <a:lnSpc>
              <a:spcPct val="90000"/>
            </a:lnSpc>
            <a:spcBef>
              <a:spcPct val="0"/>
            </a:spcBef>
            <a:spcAft>
              <a:spcPct val="35000"/>
            </a:spcAft>
            <a:buNone/>
          </a:pPr>
          <a:r>
            <a:rPr lang="en-US" sz="1200" kern="1200" dirty="0"/>
            <a:t>Introduction to what is ‘Ageing’? and Biological theories</a:t>
          </a:r>
        </a:p>
      </dsp:txBody>
      <dsp:txXfrm>
        <a:off x="5313" y="230710"/>
        <a:ext cx="1221393" cy="732836"/>
      </dsp:txXfrm>
    </dsp:sp>
    <dsp:sp modelId="{C897E882-282C-40B3-8EF6-67BE904274A0}">
      <dsp:nvSpPr>
        <dsp:cNvPr id="0" name=""/>
        <dsp:cNvSpPr/>
      </dsp:nvSpPr>
      <dsp:spPr>
        <a:xfrm>
          <a:off x="2727220" y="551408"/>
          <a:ext cx="250320" cy="91440"/>
        </a:xfrm>
        <a:custGeom>
          <a:avLst/>
          <a:gdLst/>
          <a:ahLst/>
          <a:cxnLst/>
          <a:rect l="0" t="0" r="0" b="0"/>
          <a:pathLst>
            <a:path>
              <a:moveTo>
                <a:pt x="0" y="45720"/>
              </a:moveTo>
              <a:lnTo>
                <a:pt x="25032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5357" y="595722"/>
        <a:ext cx="14046" cy="2811"/>
      </dsp:txXfrm>
    </dsp:sp>
    <dsp:sp modelId="{3E4C5D37-6556-4F3D-9AAD-894C4A9FF015}">
      <dsp:nvSpPr>
        <dsp:cNvPr id="0" name=""/>
        <dsp:cNvSpPr/>
      </dsp:nvSpPr>
      <dsp:spPr>
        <a:xfrm>
          <a:off x="1507627" y="230710"/>
          <a:ext cx="1221393" cy="73283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849" tIns="62822" rIns="59849" bIns="62822" numCol="1" spcCol="1270" anchor="ctr" anchorCtr="0">
          <a:noAutofit/>
        </a:bodyPr>
        <a:lstStyle/>
        <a:p>
          <a:pPr marL="0" lvl="0" indent="0" algn="ctr" defTabSz="533400">
            <a:lnSpc>
              <a:spcPct val="90000"/>
            </a:lnSpc>
            <a:spcBef>
              <a:spcPct val="0"/>
            </a:spcBef>
            <a:spcAft>
              <a:spcPct val="35000"/>
            </a:spcAft>
            <a:buNone/>
          </a:pPr>
          <a:r>
            <a:rPr lang="en-US" sz="1200" kern="1200" dirty="0"/>
            <a:t>Defining the scope</a:t>
          </a:r>
        </a:p>
      </dsp:txBody>
      <dsp:txXfrm>
        <a:off x="1507627" y="230710"/>
        <a:ext cx="1221393" cy="732836"/>
      </dsp:txXfrm>
    </dsp:sp>
    <dsp:sp modelId="{CDCCDA32-4D67-433E-AE58-1E20331085DD}">
      <dsp:nvSpPr>
        <dsp:cNvPr id="0" name=""/>
        <dsp:cNvSpPr/>
      </dsp:nvSpPr>
      <dsp:spPr>
        <a:xfrm>
          <a:off x="616010" y="961746"/>
          <a:ext cx="3004627" cy="250320"/>
        </a:xfrm>
        <a:custGeom>
          <a:avLst/>
          <a:gdLst/>
          <a:ahLst/>
          <a:cxnLst/>
          <a:rect l="0" t="0" r="0" b="0"/>
          <a:pathLst>
            <a:path>
              <a:moveTo>
                <a:pt x="3004627" y="0"/>
              </a:moveTo>
              <a:lnTo>
                <a:pt x="3004627" y="142260"/>
              </a:lnTo>
              <a:lnTo>
                <a:pt x="0" y="142260"/>
              </a:lnTo>
              <a:lnTo>
                <a:pt x="0" y="2503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2880" y="1085501"/>
        <a:ext cx="150886" cy="2811"/>
      </dsp:txXfrm>
    </dsp:sp>
    <dsp:sp modelId="{E0C802B9-ED13-457A-BCAC-54FDD8535EE7}">
      <dsp:nvSpPr>
        <dsp:cNvPr id="0" name=""/>
        <dsp:cNvSpPr/>
      </dsp:nvSpPr>
      <dsp:spPr>
        <a:xfrm>
          <a:off x="3009941" y="230710"/>
          <a:ext cx="1221393" cy="73283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849" tIns="62822" rIns="59849" bIns="62822" numCol="1" spcCol="1270" anchor="ctr" anchorCtr="0">
          <a:noAutofit/>
        </a:bodyPr>
        <a:lstStyle/>
        <a:p>
          <a:pPr marL="0" lvl="0" indent="0" algn="ctr" defTabSz="533400">
            <a:lnSpc>
              <a:spcPct val="90000"/>
            </a:lnSpc>
            <a:spcBef>
              <a:spcPct val="0"/>
            </a:spcBef>
            <a:spcAft>
              <a:spcPct val="35000"/>
            </a:spcAft>
            <a:buNone/>
          </a:pPr>
          <a:r>
            <a:rPr lang="en-US" sz="1200" kern="1200" dirty="0"/>
            <a:t>Theoretical frameworks relevant to elderly care</a:t>
          </a:r>
        </a:p>
      </dsp:txBody>
      <dsp:txXfrm>
        <a:off x="3009941" y="230710"/>
        <a:ext cx="1221393" cy="732836"/>
      </dsp:txXfrm>
    </dsp:sp>
    <dsp:sp modelId="{980BCEF5-4590-45B3-A238-ABB158366CB6}">
      <dsp:nvSpPr>
        <dsp:cNvPr id="0" name=""/>
        <dsp:cNvSpPr/>
      </dsp:nvSpPr>
      <dsp:spPr>
        <a:xfrm>
          <a:off x="1224906" y="1565165"/>
          <a:ext cx="250320" cy="91440"/>
        </a:xfrm>
        <a:custGeom>
          <a:avLst/>
          <a:gdLst/>
          <a:ahLst/>
          <a:cxnLst/>
          <a:rect l="0" t="0" r="0" b="0"/>
          <a:pathLst>
            <a:path>
              <a:moveTo>
                <a:pt x="0" y="45720"/>
              </a:moveTo>
              <a:lnTo>
                <a:pt x="25032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343044" y="1609479"/>
        <a:ext cx="14046" cy="2811"/>
      </dsp:txXfrm>
    </dsp:sp>
    <dsp:sp modelId="{664F0BD0-D0D9-4F38-8702-7C9AE22E736C}">
      <dsp:nvSpPr>
        <dsp:cNvPr id="0" name=""/>
        <dsp:cNvSpPr/>
      </dsp:nvSpPr>
      <dsp:spPr>
        <a:xfrm>
          <a:off x="5313" y="1244467"/>
          <a:ext cx="1221393" cy="73283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849" tIns="62822" rIns="59849" bIns="62822" numCol="1" spcCol="1270" anchor="ctr" anchorCtr="0">
          <a:noAutofit/>
        </a:bodyPr>
        <a:lstStyle/>
        <a:p>
          <a:pPr marL="0" lvl="0" indent="0" algn="ctr" defTabSz="533400">
            <a:lnSpc>
              <a:spcPct val="90000"/>
            </a:lnSpc>
            <a:spcBef>
              <a:spcPct val="0"/>
            </a:spcBef>
            <a:spcAft>
              <a:spcPct val="35000"/>
            </a:spcAft>
            <a:buNone/>
          </a:pPr>
          <a:r>
            <a:rPr lang="en-US" sz="1200" kern="1200"/>
            <a:t>Evaluation of current care provisions</a:t>
          </a:r>
        </a:p>
      </dsp:txBody>
      <dsp:txXfrm>
        <a:off x="5313" y="1244467"/>
        <a:ext cx="1221393" cy="732836"/>
      </dsp:txXfrm>
    </dsp:sp>
    <dsp:sp modelId="{38239E7C-7860-4DFE-8E19-C5EB9EBB7099}">
      <dsp:nvSpPr>
        <dsp:cNvPr id="0" name=""/>
        <dsp:cNvSpPr/>
      </dsp:nvSpPr>
      <dsp:spPr>
        <a:xfrm>
          <a:off x="2727220" y="1565165"/>
          <a:ext cx="250320" cy="91440"/>
        </a:xfrm>
        <a:custGeom>
          <a:avLst/>
          <a:gdLst/>
          <a:ahLst/>
          <a:cxnLst/>
          <a:rect l="0" t="0" r="0" b="0"/>
          <a:pathLst>
            <a:path>
              <a:moveTo>
                <a:pt x="0" y="45720"/>
              </a:moveTo>
              <a:lnTo>
                <a:pt x="25032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5357" y="1609479"/>
        <a:ext cx="14046" cy="2811"/>
      </dsp:txXfrm>
    </dsp:sp>
    <dsp:sp modelId="{E72C3CAC-4FAE-47E6-9924-775B33605362}">
      <dsp:nvSpPr>
        <dsp:cNvPr id="0" name=""/>
        <dsp:cNvSpPr/>
      </dsp:nvSpPr>
      <dsp:spPr>
        <a:xfrm>
          <a:off x="1507627" y="1244467"/>
          <a:ext cx="1221393" cy="73283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849" tIns="62822" rIns="59849" bIns="62822" numCol="1" spcCol="1270" anchor="ctr" anchorCtr="0">
          <a:noAutofit/>
        </a:bodyPr>
        <a:lstStyle/>
        <a:p>
          <a:pPr marL="0" lvl="0" indent="0" algn="ctr" defTabSz="533400">
            <a:lnSpc>
              <a:spcPct val="90000"/>
            </a:lnSpc>
            <a:spcBef>
              <a:spcPct val="0"/>
            </a:spcBef>
            <a:spcAft>
              <a:spcPct val="35000"/>
            </a:spcAft>
            <a:buNone/>
          </a:pPr>
          <a:r>
            <a:rPr lang="en-US" sz="1200" kern="1200"/>
            <a:t>Technological innovations in elderly care</a:t>
          </a:r>
        </a:p>
      </dsp:txBody>
      <dsp:txXfrm>
        <a:off x="1507627" y="1244467"/>
        <a:ext cx="1221393" cy="732836"/>
      </dsp:txXfrm>
    </dsp:sp>
    <dsp:sp modelId="{82B5AE26-815A-49D9-BA02-8E4235DECFD7}">
      <dsp:nvSpPr>
        <dsp:cNvPr id="0" name=""/>
        <dsp:cNvSpPr/>
      </dsp:nvSpPr>
      <dsp:spPr>
        <a:xfrm>
          <a:off x="739834" y="1975503"/>
          <a:ext cx="2880803" cy="250320"/>
        </a:xfrm>
        <a:custGeom>
          <a:avLst/>
          <a:gdLst/>
          <a:ahLst/>
          <a:cxnLst/>
          <a:rect l="0" t="0" r="0" b="0"/>
          <a:pathLst>
            <a:path>
              <a:moveTo>
                <a:pt x="2880803" y="0"/>
              </a:moveTo>
              <a:lnTo>
                <a:pt x="2880803" y="142260"/>
              </a:lnTo>
              <a:lnTo>
                <a:pt x="0" y="142260"/>
              </a:lnTo>
              <a:lnTo>
                <a:pt x="0" y="2503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07874" y="2099257"/>
        <a:ext cx="144723" cy="2811"/>
      </dsp:txXfrm>
    </dsp:sp>
    <dsp:sp modelId="{B0541EFC-D7B2-4CE0-99D8-C82B38880CBE}">
      <dsp:nvSpPr>
        <dsp:cNvPr id="0" name=""/>
        <dsp:cNvSpPr/>
      </dsp:nvSpPr>
      <dsp:spPr>
        <a:xfrm>
          <a:off x="3009941" y="1244467"/>
          <a:ext cx="1221393" cy="73283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849" tIns="62822" rIns="59849" bIns="62822" numCol="1" spcCol="1270" anchor="ctr" anchorCtr="0">
          <a:noAutofit/>
        </a:bodyPr>
        <a:lstStyle/>
        <a:p>
          <a:pPr marL="0" lvl="0" indent="0" algn="ctr" defTabSz="533400">
            <a:lnSpc>
              <a:spcPct val="90000"/>
            </a:lnSpc>
            <a:spcBef>
              <a:spcPct val="0"/>
            </a:spcBef>
            <a:spcAft>
              <a:spcPct val="35000"/>
            </a:spcAft>
            <a:buNone/>
          </a:pPr>
          <a:r>
            <a:rPr lang="en-US" sz="1200" kern="1200"/>
            <a:t>Case study</a:t>
          </a:r>
        </a:p>
      </dsp:txBody>
      <dsp:txXfrm>
        <a:off x="3009941" y="1244467"/>
        <a:ext cx="1221393" cy="732836"/>
      </dsp:txXfrm>
    </dsp:sp>
    <dsp:sp modelId="{F5FB77DF-55BF-472B-A127-AD464202A4F6}">
      <dsp:nvSpPr>
        <dsp:cNvPr id="0" name=""/>
        <dsp:cNvSpPr/>
      </dsp:nvSpPr>
      <dsp:spPr>
        <a:xfrm>
          <a:off x="1472556" y="2578922"/>
          <a:ext cx="250320" cy="91440"/>
        </a:xfrm>
        <a:custGeom>
          <a:avLst/>
          <a:gdLst/>
          <a:ahLst/>
          <a:cxnLst/>
          <a:rect l="0" t="0" r="0" b="0"/>
          <a:pathLst>
            <a:path>
              <a:moveTo>
                <a:pt x="0" y="45720"/>
              </a:moveTo>
              <a:lnTo>
                <a:pt x="25032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0693" y="2623236"/>
        <a:ext cx="14046" cy="2811"/>
      </dsp:txXfrm>
    </dsp:sp>
    <dsp:sp modelId="{CA2C947B-AA04-4D43-8520-7E06E9973B25}">
      <dsp:nvSpPr>
        <dsp:cNvPr id="0" name=""/>
        <dsp:cNvSpPr/>
      </dsp:nvSpPr>
      <dsp:spPr>
        <a:xfrm>
          <a:off x="5313" y="2258224"/>
          <a:ext cx="1469043" cy="73283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849" tIns="62822" rIns="59849" bIns="62822" numCol="1" spcCol="1270" anchor="ctr" anchorCtr="0">
          <a:noAutofit/>
        </a:bodyPr>
        <a:lstStyle/>
        <a:p>
          <a:pPr marL="0" lvl="0" indent="0" algn="ctr" defTabSz="533400">
            <a:lnSpc>
              <a:spcPct val="90000"/>
            </a:lnSpc>
            <a:spcBef>
              <a:spcPct val="0"/>
            </a:spcBef>
            <a:spcAft>
              <a:spcPct val="35000"/>
            </a:spcAft>
            <a:buNone/>
          </a:pPr>
          <a:r>
            <a:rPr lang="en-US" sz="1200" kern="1200" dirty="0"/>
            <a:t>Recommendations for improvement</a:t>
          </a:r>
        </a:p>
      </dsp:txBody>
      <dsp:txXfrm>
        <a:off x="5313" y="2258224"/>
        <a:ext cx="1469043" cy="732836"/>
      </dsp:txXfrm>
    </dsp:sp>
    <dsp:sp modelId="{CC2CAC81-AB7F-4385-B1D7-2AC7B9AC0394}">
      <dsp:nvSpPr>
        <dsp:cNvPr id="0" name=""/>
        <dsp:cNvSpPr/>
      </dsp:nvSpPr>
      <dsp:spPr>
        <a:xfrm>
          <a:off x="1755277" y="2258224"/>
          <a:ext cx="1221393" cy="73283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849" tIns="62822" rIns="59849" bIns="62822" numCol="1" spcCol="1270" anchor="ctr" anchorCtr="0">
          <a:noAutofit/>
        </a:bodyPr>
        <a:lstStyle/>
        <a:p>
          <a:pPr marL="0" lvl="0" indent="0" algn="ctr" defTabSz="533400">
            <a:lnSpc>
              <a:spcPct val="90000"/>
            </a:lnSpc>
            <a:spcBef>
              <a:spcPct val="0"/>
            </a:spcBef>
            <a:spcAft>
              <a:spcPct val="35000"/>
            </a:spcAft>
            <a:buNone/>
          </a:pPr>
          <a:r>
            <a:rPr lang="en-US" sz="1200" kern="1200"/>
            <a:t>Conclusion</a:t>
          </a:r>
        </a:p>
      </dsp:txBody>
      <dsp:txXfrm>
        <a:off x="1755277" y="2258224"/>
        <a:ext cx="1221393" cy="7328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16CF9-1AD5-423D-8D0B-F065044AE6EC}">
      <dsp:nvSpPr>
        <dsp:cNvPr id="0" name=""/>
        <dsp:cNvSpPr/>
      </dsp:nvSpPr>
      <dsp:spPr>
        <a:xfrm>
          <a:off x="853" y="21822"/>
          <a:ext cx="3457633" cy="41491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755650">
            <a:lnSpc>
              <a:spcPct val="90000"/>
            </a:lnSpc>
            <a:spcBef>
              <a:spcPct val="0"/>
            </a:spcBef>
            <a:spcAft>
              <a:spcPct val="35000"/>
            </a:spcAft>
            <a:buNone/>
          </a:pPr>
          <a:r>
            <a:rPr lang="en-GB" sz="1700" kern="1200" dirty="0"/>
            <a:t>‘The Activity Theory’ developed by Havighurst in 1961 was formulated as a response to the ‘Disengagement theory.’</a:t>
          </a:r>
          <a:endParaRPr lang="en-US" sz="1700" kern="1200" dirty="0"/>
        </a:p>
      </dsp:txBody>
      <dsp:txXfrm>
        <a:off x="853" y="1681486"/>
        <a:ext cx="3457633" cy="2489496"/>
      </dsp:txXfrm>
    </dsp:sp>
    <dsp:sp modelId="{1A4CE53D-2762-47AA-912B-1A75E76AF4C7}">
      <dsp:nvSpPr>
        <dsp:cNvPr id="0" name=""/>
        <dsp:cNvSpPr/>
      </dsp:nvSpPr>
      <dsp:spPr>
        <a:xfrm>
          <a:off x="853"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21822"/>
        <a:ext cx="3457633" cy="1659664"/>
      </dsp:txXfrm>
    </dsp:sp>
    <dsp:sp modelId="{5DB1856B-7826-4290-9E94-47AFBD1475F9}">
      <dsp:nvSpPr>
        <dsp:cNvPr id="0" name=""/>
        <dsp:cNvSpPr/>
      </dsp:nvSpPr>
      <dsp:spPr>
        <a:xfrm>
          <a:off x="3735097" y="21822"/>
          <a:ext cx="3457633" cy="414916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755650">
            <a:lnSpc>
              <a:spcPct val="90000"/>
            </a:lnSpc>
            <a:spcBef>
              <a:spcPct val="0"/>
            </a:spcBef>
            <a:spcAft>
              <a:spcPct val="35000"/>
            </a:spcAft>
            <a:buNone/>
          </a:pPr>
          <a:r>
            <a:rPr lang="en-GB" sz="1700" kern="1200" dirty="0"/>
            <a:t>A psychosocial approach to ageing that suggests that keeping engaged in personal and social roles help individuals maintain happiness and satisfaction as they navigate the challenges of growing older. </a:t>
          </a:r>
          <a:r>
            <a:rPr lang="en-GB" sz="1700" b="1" kern="1200" dirty="0"/>
            <a:t>(Teles and Ribeiro, 2019)</a:t>
          </a:r>
          <a:endParaRPr lang="en-US" sz="1700" kern="1200" dirty="0"/>
        </a:p>
      </dsp:txBody>
      <dsp:txXfrm>
        <a:off x="3735097" y="1681486"/>
        <a:ext cx="3457633" cy="2489496"/>
      </dsp:txXfrm>
    </dsp:sp>
    <dsp:sp modelId="{190A0D16-340E-4551-A065-3C899BA0BE3D}">
      <dsp:nvSpPr>
        <dsp:cNvPr id="0" name=""/>
        <dsp:cNvSpPr/>
      </dsp:nvSpPr>
      <dsp:spPr>
        <a:xfrm>
          <a:off x="3735097"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35097" y="21822"/>
        <a:ext cx="3457633" cy="1659664"/>
      </dsp:txXfrm>
    </dsp:sp>
    <dsp:sp modelId="{3633DE8B-A4C9-486A-A4B2-23195E4D1AE4}">
      <dsp:nvSpPr>
        <dsp:cNvPr id="0" name=""/>
        <dsp:cNvSpPr/>
      </dsp:nvSpPr>
      <dsp:spPr>
        <a:xfrm>
          <a:off x="7469341" y="21822"/>
          <a:ext cx="3457633" cy="414916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755650">
            <a:lnSpc>
              <a:spcPct val="90000"/>
            </a:lnSpc>
            <a:spcBef>
              <a:spcPct val="0"/>
            </a:spcBef>
            <a:spcAft>
              <a:spcPct val="35000"/>
            </a:spcAft>
            <a:buNone/>
          </a:pPr>
          <a:r>
            <a:rPr lang="en-GB" sz="1700" kern="1200"/>
            <a:t>Rather than withdrawing with age, individuals maintain relationships, hobbies, meaningful activities to adapt positively to ageing.</a:t>
          </a:r>
          <a:endParaRPr lang="en-US" sz="1700" kern="1200"/>
        </a:p>
      </dsp:txBody>
      <dsp:txXfrm>
        <a:off x="7469341" y="1681486"/>
        <a:ext cx="3457633" cy="2489496"/>
      </dsp:txXfrm>
    </dsp:sp>
    <dsp:sp modelId="{A1A4BB4D-71AF-4DA9-BFF7-EA4013F2FA3D}">
      <dsp:nvSpPr>
        <dsp:cNvPr id="0" name=""/>
        <dsp:cNvSpPr/>
      </dsp:nvSpPr>
      <dsp:spPr>
        <a:xfrm>
          <a:off x="7469341"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69341" y="21822"/>
        <a:ext cx="3457633" cy="1659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03A5C-0776-4F9C-A6D8-8418B311C20B}">
      <dsp:nvSpPr>
        <dsp:cNvPr id="0" name=""/>
        <dsp:cNvSpPr/>
      </dsp:nvSpPr>
      <dsp:spPr>
        <a:xfrm>
          <a:off x="0" y="1632"/>
          <a:ext cx="6096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79160E-DD99-4608-8ECD-7FE56D299989}">
      <dsp:nvSpPr>
        <dsp:cNvPr id="0" name=""/>
        <dsp:cNvSpPr/>
      </dsp:nvSpPr>
      <dsp:spPr>
        <a:xfrm>
          <a:off x="0" y="1632"/>
          <a:ext cx="6096000" cy="556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Care Act 2014</a:t>
          </a:r>
          <a:endParaRPr lang="en-US" sz="2400" kern="1200"/>
        </a:p>
      </dsp:txBody>
      <dsp:txXfrm>
        <a:off x="0" y="1632"/>
        <a:ext cx="6096000" cy="556649"/>
      </dsp:txXfrm>
    </dsp:sp>
    <dsp:sp modelId="{66583D35-35EB-410C-ABA7-09DE24BE1167}">
      <dsp:nvSpPr>
        <dsp:cNvPr id="0" name=""/>
        <dsp:cNvSpPr/>
      </dsp:nvSpPr>
      <dsp:spPr>
        <a:xfrm>
          <a:off x="0" y="558281"/>
          <a:ext cx="6096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40C649-218B-4CBC-8875-44426DE1D947}">
      <dsp:nvSpPr>
        <dsp:cNvPr id="0" name=""/>
        <dsp:cNvSpPr/>
      </dsp:nvSpPr>
      <dsp:spPr>
        <a:xfrm>
          <a:off x="0" y="558281"/>
          <a:ext cx="6096000" cy="556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Equality Act 2010</a:t>
          </a:r>
          <a:endParaRPr lang="en-US" sz="2400" kern="1200"/>
        </a:p>
      </dsp:txBody>
      <dsp:txXfrm>
        <a:off x="0" y="558281"/>
        <a:ext cx="6096000" cy="556649"/>
      </dsp:txXfrm>
    </dsp:sp>
    <dsp:sp modelId="{FB0D64DC-0508-4F10-9336-053AF6DD145F}">
      <dsp:nvSpPr>
        <dsp:cNvPr id="0" name=""/>
        <dsp:cNvSpPr/>
      </dsp:nvSpPr>
      <dsp:spPr>
        <a:xfrm>
          <a:off x="0" y="1114930"/>
          <a:ext cx="6096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DC19BF-3DFF-4E17-B469-EA730278C7E7}">
      <dsp:nvSpPr>
        <dsp:cNvPr id="0" name=""/>
        <dsp:cNvSpPr/>
      </dsp:nvSpPr>
      <dsp:spPr>
        <a:xfrm>
          <a:off x="0" y="1114930"/>
          <a:ext cx="6096000" cy="556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NHS Long Term Plan (2019)</a:t>
          </a:r>
          <a:endParaRPr lang="en-US" sz="2400" kern="1200"/>
        </a:p>
      </dsp:txBody>
      <dsp:txXfrm>
        <a:off x="0" y="1114930"/>
        <a:ext cx="6096000" cy="556649"/>
      </dsp:txXfrm>
    </dsp:sp>
    <dsp:sp modelId="{B97ECD1C-EB0B-4C84-B1A8-090C1F632464}">
      <dsp:nvSpPr>
        <dsp:cNvPr id="0" name=""/>
        <dsp:cNvSpPr/>
      </dsp:nvSpPr>
      <dsp:spPr>
        <a:xfrm>
          <a:off x="0" y="1671579"/>
          <a:ext cx="6096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AF39B-F8A7-428B-9780-3A3DEDD13FA1}">
      <dsp:nvSpPr>
        <dsp:cNvPr id="0" name=""/>
        <dsp:cNvSpPr/>
      </dsp:nvSpPr>
      <dsp:spPr>
        <a:xfrm>
          <a:off x="0" y="1671579"/>
          <a:ext cx="6096000" cy="556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Safeguarding Vulnerable Groups Act 2006</a:t>
          </a:r>
          <a:endParaRPr lang="en-US" sz="2400" kern="1200"/>
        </a:p>
      </dsp:txBody>
      <dsp:txXfrm>
        <a:off x="0" y="1671579"/>
        <a:ext cx="6096000" cy="556649"/>
      </dsp:txXfrm>
    </dsp:sp>
    <dsp:sp modelId="{D2CADB7C-EEC2-48F7-AE82-F81E573FE3DC}">
      <dsp:nvSpPr>
        <dsp:cNvPr id="0" name=""/>
        <dsp:cNvSpPr/>
      </dsp:nvSpPr>
      <dsp:spPr>
        <a:xfrm>
          <a:off x="0" y="2228228"/>
          <a:ext cx="6096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284AF6-367D-4ED3-9A24-8F3FE30621D3}">
      <dsp:nvSpPr>
        <dsp:cNvPr id="0" name=""/>
        <dsp:cNvSpPr/>
      </dsp:nvSpPr>
      <dsp:spPr>
        <a:xfrm>
          <a:off x="0" y="2228228"/>
          <a:ext cx="6096000" cy="556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Mental Capacity Act 2005</a:t>
          </a:r>
          <a:endParaRPr lang="en-US" sz="2400" kern="1200"/>
        </a:p>
      </dsp:txBody>
      <dsp:txXfrm>
        <a:off x="0" y="2228228"/>
        <a:ext cx="6096000" cy="556649"/>
      </dsp:txXfrm>
    </dsp:sp>
    <dsp:sp modelId="{F52556B0-60F1-4629-B28D-A2D862E723BA}">
      <dsp:nvSpPr>
        <dsp:cNvPr id="0" name=""/>
        <dsp:cNvSpPr/>
      </dsp:nvSpPr>
      <dsp:spPr>
        <a:xfrm>
          <a:off x="0" y="2784877"/>
          <a:ext cx="6096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9D3339-E502-44CE-9C7B-41917B95C7BC}">
      <dsp:nvSpPr>
        <dsp:cNvPr id="0" name=""/>
        <dsp:cNvSpPr/>
      </dsp:nvSpPr>
      <dsp:spPr>
        <a:xfrm>
          <a:off x="0" y="2784877"/>
          <a:ext cx="6096000" cy="556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Human Rights Act 1998</a:t>
          </a:r>
          <a:endParaRPr lang="en-US" sz="2400" kern="1200"/>
        </a:p>
      </dsp:txBody>
      <dsp:txXfrm>
        <a:off x="0" y="2784877"/>
        <a:ext cx="6096000" cy="5566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FCB1F6-D1DD-41D9-896C-FABA984D845B}">
      <dsp:nvSpPr>
        <dsp:cNvPr id="0" name=""/>
        <dsp:cNvSpPr/>
      </dsp:nvSpPr>
      <dsp:spPr>
        <a:xfrm>
          <a:off x="0" y="27143"/>
          <a:ext cx="10515600" cy="82485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Assistive technology is designed to support individuals with age related limitations in enhancing/maintaining functioning related to cognition, mobility, and learning, ultimately promoting their health, wellbeing, social inclusion and active participation in daily life. </a:t>
          </a:r>
          <a:r>
            <a:rPr lang="en-GB" sz="1500" b="1" kern="1200" dirty="0"/>
            <a:t>(WHO, 2024)</a:t>
          </a:r>
          <a:endParaRPr lang="en-US" sz="1500" kern="1200" dirty="0"/>
        </a:p>
      </dsp:txBody>
      <dsp:txXfrm>
        <a:off x="40266" y="67409"/>
        <a:ext cx="10435068" cy="744318"/>
      </dsp:txXfrm>
    </dsp:sp>
    <dsp:sp modelId="{58485661-CA2B-4ED9-A819-EF35BA455349}">
      <dsp:nvSpPr>
        <dsp:cNvPr id="0" name=""/>
        <dsp:cNvSpPr/>
      </dsp:nvSpPr>
      <dsp:spPr>
        <a:xfrm>
          <a:off x="0" y="895193"/>
          <a:ext cx="10515600" cy="82485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Some examples include:</a:t>
          </a:r>
          <a:endParaRPr lang="en-US" sz="1500" kern="1200"/>
        </a:p>
      </dsp:txBody>
      <dsp:txXfrm>
        <a:off x="40266" y="935459"/>
        <a:ext cx="10435068" cy="744318"/>
      </dsp:txXfrm>
    </dsp:sp>
    <dsp:sp modelId="{790D22F8-9DB2-4FB4-97E6-A50A95DD708C}">
      <dsp:nvSpPr>
        <dsp:cNvPr id="0" name=""/>
        <dsp:cNvSpPr/>
      </dsp:nvSpPr>
      <dsp:spPr>
        <a:xfrm>
          <a:off x="0" y="1763243"/>
          <a:ext cx="10515600" cy="82485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Mobility aids: </a:t>
          </a:r>
          <a:r>
            <a:rPr lang="en-GB" sz="1500" kern="1200" dirty="0"/>
            <a:t>Electric stairlifts, wheelchairs, mobility scooters, walkers- These aids enhance physical movement and independence in daily life especially for those with disabilities/ age related mobility challenges. </a:t>
          </a:r>
          <a:r>
            <a:rPr lang="en-GB" sz="1500" b="1" kern="1200" dirty="0"/>
            <a:t>(</a:t>
          </a:r>
          <a:r>
            <a:rPr lang="en-GB" sz="1500" b="1" kern="1200" dirty="0" err="1"/>
            <a:t>Aldawood</a:t>
          </a:r>
          <a:r>
            <a:rPr lang="en-GB" sz="1500" b="1" kern="1200" dirty="0"/>
            <a:t> et al, 2024)</a:t>
          </a:r>
          <a:endParaRPr lang="en-US" sz="1500" kern="1200" dirty="0"/>
        </a:p>
      </dsp:txBody>
      <dsp:txXfrm>
        <a:off x="40266" y="1803509"/>
        <a:ext cx="10435068" cy="744318"/>
      </dsp:txXfrm>
    </dsp:sp>
    <dsp:sp modelId="{9FAA569E-57CC-4DFD-A17C-AEC9A104072D}">
      <dsp:nvSpPr>
        <dsp:cNvPr id="0" name=""/>
        <dsp:cNvSpPr/>
      </dsp:nvSpPr>
      <dsp:spPr>
        <a:xfrm>
          <a:off x="0" y="2631294"/>
          <a:ext cx="10515600" cy="82485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Home modifications</a:t>
          </a:r>
          <a:r>
            <a:rPr lang="en-GB" sz="1500" kern="1200" dirty="0"/>
            <a:t>: Smart home systems (voice-activated assistants, motion sensors and fall detectors) significantly enhance safety and health monitoring, providing essential support for the elderly to live independently. </a:t>
          </a:r>
          <a:r>
            <a:rPr lang="en-GB" sz="1500" b="1" kern="1200" dirty="0"/>
            <a:t>(</a:t>
          </a:r>
          <a:r>
            <a:rPr lang="en-GB" sz="1500" b="1" kern="1200" dirty="0" err="1"/>
            <a:t>Vrancic</a:t>
          </a:r>
          <a:r>
            <a:rPr lang="en-GB" sz="1500" b="1" kern="1200" dirty="0"/>
            <a:t> et al., 2024)</a:t>
          </a:r>
          <a:endParaRPr lang="en-US" sz="1500" kern="1200" dirty="0"/>
        </a:p>
      </dsp:txBody>
      <dsp:txXfrm>
        <a:off x="40266" y="2671560"/>
        <a:ext cx="10435068" cy="744318"/>
      </dsp:txXfrm>
    </dsp:sp>
    <dsp:sp modelId="{0F6232F3-ECE8-422B-BA1C-06C2BBC2A650}">
      <dsp:nvSpPr>
        <dsp:cNvPr id="0" name=""/>
        <dsp:cNvSpPr/>
      </dsp:nvSpPr>
      <dsp:spPr>
        <a:xfrm>
          <a:off x="0" y="3499344"/>
          <a:ext cx="10515600" cy="82485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Wearable devices: </a:t>
          </a:r>
          <a:r>
            <a:rPr lang="en-GB" sz="1500" kern="1200" dirty="0"/>
            <a:t>Fitness trackers, smart watches, and health monitors assist in tracking physical activity and can even identify fall detection</a:t>
          </a:r>
          <a:endParaRPr lang="en-US" sz="1500" kern="1200" dirty="0"/>
        </a:p>
      </dsp:txBody>
      <dsp:txXfrm>
        <a:off x="40266" y="3539610"/>
        <a:ext cx="10435068" cy="7443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84E3BD-E2B6-46E9-976A-7102A8D1B10E}">
      <dsp:nvSpPr>
        <dsp:cNvPr id="0" name=""/>
        <dsp:cNvSpPr/>
      </dsp:nvSpPr>
      <dsp:spPr>
        <a:xfrm>
          <a:off x="0" y="264143"/>
          <a:ext cx="5157787"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Promotes independence: </a:t>
          </a:r>
          <a:r>
            <a:rPr lang="en-GB" sz="1500" kern="1200"/>
            <a:t>Empowerment and dignity with greater control over their lives</a:t>
          </a:r>
          <a:endParaRPr lang="en-US" sz="1500" kern="1200"/>
        </a:p>
      </dsp:txBody>
      <dsp:txXfrm>
        <a:off x="29128" y="293271"/>
        <a:ext cx="5099531" cy="538444"/>
      </dsp:txXfrm>
    </dsp:sp>
    <dsp:sp modelId="{8E5E912B-B129-4CBD-B98C-0109CB8175C2}">
      <dsp:nvSpPr>
        <dsp:cNvPr id="0" name=""/>
        <dsp:cNvSpPr/>
      </dsp:nvSpPr>
      <dsp:spPr>
        <a:xfrm>
          <a:off x="0" y="904043"/>
          <a:ext cx="5157787"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Enhances safety: </a:t>
          </a:r>
          <a:r>
            <a:rPr lang="en-GB" sz="1500" kern="1200"/>
            <a:t>Monitoring systems and sensors enhance care by alerting caregivers and emergency services.</a:t>
          </a:r>
          <a:endParaRPr lang="en-US" sz="1500" kern="1200"/>
        </a:p>
      </dsp:txBody>
      <dsp:txXfrm>
        <a:off x="29128" y="933171"/>
        <a:ext cx="5099531" cy="538444"/>
      </dsp:txXfrm>
    </dsp:sp>
    <dsp:sp modelId="{289F66FF-35F1-4B65-A1DA-400DE6C4060F}">
      <dsp:nvSpPr>
        <dsp:cNvPr id="0" name=""/>
        <dsp:cNvSpPr/>
      </dsp:nvSpPr>
      <dsp:spPr>
        <a:xfrm>
          <a:off x="0" y="1543943"/>
          <a:ext cx="5157787"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Supports physical and mental wellbeing</a:t>
          </a:r>
          <a:endParaRPr lang="en-US" sz="1500" kern="1200"/>
        </a:p>
      </dsp:txBody>
      <dsp:txXfrm>
        <a:off x="29128" y="1573071"/>
        <a:ext cx="5099531" cy="538444"/>
      </dsp:txXfrm>
    </dsp:sp>
    <dsp:sp modelId="{FB4FF62A-B09D-42D1-BDFA-0FBCFADC2FB6}">
      <dsp:nvSpPr>
        <dsp:cNvPr id="0" name=""/>
        <dsp:cNvSpPr/>
      </dsp:nvSpPr>
      <dsp:spPr>
        <a:xfrm>
          <a:off x="0" y="2183844"/>
          <a:ext cx="5157787"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Reduces caregiver burden: </a:t>
          </a:r>
          <a:r>
            <a:rPr lang="en-GB" sz="1500" kern="1200"/>
            <a:t>Reduces physical strain on caregivers.</a:t>
          </a:r>
          <a:endParaRPr lang="en-US" sz="1500" kern="1200"/>
        </a:p>
      </dsp:txBody>
      <dsp:txXfrm>
        <a:off x="29128" y="2212972"/>
        <a:ext cx="5099531" cy="538444"/>
      </dsp:txXfrm>
    </dsp:sp>
    <dsp:sp modelId="{77BDD349-4E5F-453D-8C75-449435F98AAF}">
      <dsp:nvSpPr>
        <dsp:cNvPr id="0" name=""/>
        <dsp:cNvSpPr/>
      </dsp:nvSpPr>
      <dsp:spPr>
        <a:xfrm>
          <a:off x="0" y="2823743"/>
          <a:ext cx="5157787"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Remote healthcare accessibility: </a:t>
          </a:r>
          <a:r>
            <a:rPr lang="en-GB" sz="1500" kern="1200"/>
            <a:t>Improves communication with caregivers and family.</a:t>
          </a:r>
          <a:endParaRPr lang="en-US" sz="1500" kern="1200"/>
        </a:p>
      </dsp:txBody>
      <dsp:txXfrm>
        <a:off x="29128" y="2852871"/>
        <a:ext cx="5099531" cy="5384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CF4946-663E-4A6A-8AA7-808B0AB0F6DB}">
      <dsp:nvSpPr>
        <dsp:cNvPr id="0" name=""/>
        <dsp:cNvSpPr/>
      </dsp:nvSpPr>
      <dsp:spPr>
        <a:xfrm>
          <a:off x="3080"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Consent: </a:t>
          </a:r>
          <a:r>
            <a:rPr lang="en-GB" sz="1300" kern="1200" dirty="0"/>
            <a:t>Older adults with cognitive impairments, such as </a:t>
          </a:r>
          <a:r>
            <a:rPr lang="en-GB" sz="1300" b="1" kern="1200" dirty="0"/>
            <a:t>dementia</a:t>
          </a:r>
          <a:r>
            <a:rPr lang="en-GB" sz="1300" kern="1200" dirty="0"/>
            <a:t>, may struggle in providing consent for consultations, complicating the process.</a:t>
          </a:r>
          <a:endParaRPr lang="en-US" sz="1300" kern="1200" dirty="0"/>
        </a:p>
      </dsp:txBody>
      <dsp:txXfrm>
        <a:off x="3080" y="587032"/>
        <a:ext cx="2444055" cy="1466433"/>
      </dsp:txXfrm>
    </dsp:sp>
    <dsp:sp modelId="{6F1BB59C-61BE-4059-B331-0A37E2EF72C2}">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Cognitive barriers: </a:t>
          </a:r>
          <a:r>
            <a:rPr lang="en-GB" sz="1300" kern="1200" dirty="0"/>
            <a:t>Cognitive decline can make it difficult for older adults to follow instructions, use digital devices, or become easily confused.</a:t>
          </a:r>
          <a:endParaRPr lang="en-US" sz="1300" kern="1200" dirty="0"/>
        </a:p>
      </dsp:txBody>
      <dsp:txXfrm>
        <a:off x="2691541" y="587032"/>
        <a:ext cx="2444055" cy="1466433"/>
      </dsp:txXfrm>
    </dsp:sp>
    <dsp:sp modelId="{058A688E-CAF9-4AB3-8AEA-612517CAEA22}">
      <dsp:nvSpPr>
        <dsp:cNvPr id="0" name=""/>
        <dsp:cNvSpPr/>
      </dsp:nvSpPr>
      <dsp:spPr>
        <a:xfrm>
          <a:off x="5380002"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mj-lt"/>
              <a:cs typeface="Arial" panose="020B0604020202020204" pitchFamily="34" charset="0"/>
            </a:rPr>
            <a:t>Limited physical examinations: </a:t>
          </a:r>
          <a:r>
            <a:rPr lang="en-GB" sz="1300" kern="1200" dirty="0">
              <a:latin typeface="+mj-lt"/>
            </a:rPr>
            <a:t>Virtual consultations restrict thorough physical examinations and certain diagnostics resulting in inaccurate symptom assessment.</a:t>
          </a:r>
          <a:endParaRPr lang="en-US" sz="1300" kern="1200" dirty="0">
            <a:latin typeface="+mj-lt"/>
            <a:cs typeface="Arial" panose="020B0604020202020204" pitchFamily="34" charset="0"/>
          </a:endParaRPr>
        </a:p>
      </dsp:txBody>
      <dsp:txXfrm>
        <a:off x="5380002" y="587032"/>
        <a:ext cx="2444055" cy="1466433"/>
      </dsp:txXfrm>
    </dsp:sp>
    <dsp:sp modelId="{332972B8-353B-48F4-8B88-D775E2C0AA04}">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mj-lt"/>
              <a:cs typeface="Arial" panose="020B0604020202020204" pitchFamily="34" charset="0"/>
            </a:rPr>
            <a:t>Communication: </a:t>
          </a:r>
          <a:r>
            <a:rPr lang="en-GB" sz="1300" kern="1200" dirty="0">
              <a:latin typeface="+mj-lt"/>
              <a:cs typeface="Arial" panose="020B0604020202020204" pitchFamily="34" charset="0"/>
            </a:rPr>
            <a:t>Older adults may feel disconnected during virtual consultations, which may hinder accurate diagnosis and care decisions more challenging for healthcare professionals</a:t>
          </a:r>
          <a:r>
            <a:rPr lang="en-GB" sz="1300" kern="1200" dirty="0">
              <a:latin typeface="Arial" panose="020B0604020202020204" pitchFamily="34" charset="0"/>
              <a:cs typeface="Arial" panose="020B0604020202020204" pitchFamily="34" charset="0"/>
            </a:rPr>
            <a:t>.</a:t>
          </a:r>
          <a:endParaRPr lang="en-US" sz="1300" kern="1200" dirty="0">
            <a:latin typeface="Arial" panose="020B0604020202020204" pitchFamily="34" charset="0"/>
            <a:cs typeface="Arial" panose="020B0604020202020204" pitchFamily="34" charset="0"/>
          </a:endParaRPr>
        </a:p>
      </dsp:txBody>
      <dsp:txXfrm>
        <a:off x="8068463" y="587032"/>
        <a:ext cx="2444055" cy="1466433"/>
      </dsp:txXfrm>
    </dsp:sp>
    <dsp:sp modelId="{2AA9ED53-126F-480A-AE50-7A339E435282}">
      <dsp:nvSpPr>
        <dsp:cNvPr id="0" name=""/>
        <dsp:cNvSpPr/>
      </dsp:nvSpPr>
      <dsp:spPr>
        <a:xfrm>
          <a:off x="1347311"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Data and security concerns: </a:t>
          </a:r>
          <a:r>
            <a:rPr lang="en-GB" sz="1300" kern="1200" dirty="0"/>
            <a:t>Using digital platforms can pose privacy and security risks, especially for older adults who may be unfamiliar with data sharing-practices.</a:t>
          </a:r>
          <a:endParaRPr lang="en-US" sz="1300" kern="1200" dirty="0"/>
        </a:p>
      </dsp:txBody>
      <dsp:txXfrm>
        <a:off x="1347311" y="2297871"/>
        <a:ext cx="2444055" cy="1466433"/>
      </dsp:txXfrm>
    </dsp:sp>
    <dsp:sp modelId="{6182E1C8-77DE-4692-9C4F-12D62AB8BFA7}">
      <dsp:nvSpPr>
        <dsp:cNvPr id="0" name=""/>
        <dsp:cNvSpPr/>
      </dsp:nvSpPr>
      <dsp:spPr>
        <a:xfrm>
          <a:off x="403577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Digital literacy and access to technology: </a:t>
          </a:r>
          <a:r>
            <a:rPr lang="en-GB" sz="1300" kern="1200" dirty="0"/>
            <a:t>Limited digital skills and poor tech access, especially in rural areas, hinder access to virtual healthcare services, making remote care difficult for many older adults.</a:t>
          </a:r>
          <a:endParaRPr lang="en-US" sz="1300" kern="1200" dirty="0"/>
        </a:p>
      </dsp:txBody>
      <dsp:txXfrm>
        <a:off x="4035772" y="2297871"/>
        <a:ext cx="2444055" cy="1466433"/>
      </dsp:txXfrm>
    </dsp:sp>
    <dsp:sp modelId="{F89AA046-8AC7-41AC-BA2F-C7E068E981F3}">
      <dsp:nvSpPr>
        <dsp:cNvPr id="0" name=""/>
        <dsp:cNvSpPr/>
      </dsp:nvSpPr>
      <dsp:spPr>
        <a:xfrm>
          <a:off x="6724233"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Integration with healthcare: </a:t>
          </a:r>
          <a:r>
            <a:rPr lang="en-GB" sz="1300" kern="1200" dirty="0"/>
            <a:t>Integration with existing healthcare systems may not be seamless and can impact continuity of care. </a:t>
          </a:r>
          <a:endParaRPr lang="en-US" sz="1300" kern="1200" dirty="0"/>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71D33-8D9D-4215-BEB6-5DAD496261C9}" type="datetimeFigureOut">
              <a:rPr lang="en-GB" smtClean="0"/>
              <a:t>30/10/2025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BC3B3E-462D-44B1-86E1-0687C7AE94F2}" type="slidenum">
              <a:rPr lang="en-GB" smtClean="0"/>
              <a:t>‹#›</a:t>
            </a:fld>
            <a:endParaRPr lang="en-GB"/>
          </a:p>
        </p:txBody>
      </p:sp>
    </p:spTree>
    <p:extLst>
      <p:ext uri="{BB962C8B-B14F-4D97-AF65-F5344CB8AC3E}">
        <p14:creationId xmlns:p14="http://schemas.microsoft.com/office/powerpoint/2010/main" val="722538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C3B3E-462D-44B1-86E1-0687C7AE94F2}" type="slidenum">
              <a:rPr lang="en-GB" smtClean="0"/>
              <a:t>7</a:t>
            </a:fld>
            <a:endParaRPr lang="en-GB"/>
          </a:p>
        </p:txBody>
      </p:sp>
    </p:spTree>
    <p:extLst>
      <p:ext uri="{BB962C8B-B14F-4D97-AF65-F5344CB8AC3E}">
        <p14:creationId xmlns:p14="http://schemas.microsoft.com/office/powerpoint/2010/main" val="3239408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2E625-C604-EE07-325B-9446452B17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70F416-9C2A-EFD3-B39A-975237C399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D8CF3E-D0BE-1D29-6ACC-61ECAF8B1F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257F27-D776-70C4-C03F-52081175BBDD}"/>
              </a:ext>
            </a:extLst>
          </p:cNvPr>
          <p:cNvSpPr>
            <a:spLocks noGrp="1"/>
          </p:cNvSpPr>
          <p:nvPr>
            <p:ph type="sldNum" sz="quarter" idx="5"/>
          </p:nvPr>
        </p:nvSpPr>
        <p:spPr/>
        <p:txBody>
          <a:bodyPr/>
          <a:lstStyle/>
          <a:p>
            <a:fld id="{64BC3B3E-462D-44B1-86E1-0687C7AE94F2}" type="slidenum">
              <a:rPr lang="en-GB" smtClean="0"/>
              <a:t>8</a:t>
            </a:fld>
            <a:endParaRPr lang="en-GB"/>
          </a:p>
        </p:txBody>
      </p:sp>
    </p:spTree>
    <p:extLst>
      <p:ext uri="{BB962C8B-B14F-4D97-AF65-F5344CB8AC3E}">
        <p14:creationId xmlns:p14="http://schemas.microsoft.com/office/powerpoint/2010/main" val="3308770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C3B3E-462D-44B1-86E1-0687C7AE94F2}" type="slidenum">
              <a:rPr lang="en-GB" smtClean="0"/>
              <a:t>12</a:t>
            </a:fld>
            <a:endParaRPr lang="en-GB"/>
          </a:p>
        </p:txBody>
      </p:sp>
    </p:spTree>
    <p:extLst>
      <p:ext uri="{BB962C8B-B14F-4D97-AF65-F5344CB8AC3E}">
        <p14:creationId xmlns:p14="http://schemas.microsoft.com/office/powerpoint/2010/main" val="2495746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C3B3E-462D-44B1-86E1-0687C7AE94F2}" type="slidenum">
              <a:rPr lang="en-GB" smtClean="0"/>
              <a:t>14</a:t>
            </a:fld>
            <a:endParaRPr lang="en-GB"/>
          </a:p>
        </p:txBody>
      </p:sp>
    </p:spTree>
    <p:extLst>
      <p:ext uri="{BB962C8B-B14F-4D97-AF65-F5344CB8AC3E}">
        <p14:creationId xmlns:p14="http://schemas.microsoft.com/office/powerpoint/2010/main" val="4045606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C3B3E-462D-44B1-86E1-0687C7AE94F2}" type="slidenum">
              <a:rPr lang="en-GB" smtClean="0"/>
              <a:t>16</a:t>
            </a:fld>
            <a:endParaRPr lang="en-GB"/>
          </a:p>
        </p:txBody>
      </p:sp>
    </p:spTree>
    <p:extLst>
      <p:ext uri="{BB962C8B-B14F-4D97-AF65-F5344CB8AC3E}">
        <p14:creationId xmlns:p14="http://schemas.microsoft.com/office/powerpoint/2010/main" val="3332821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C3B3E-462D-44B1-86E1-0687C7AE94F2}" type="slidenum">
              <a:rPr lang="en-GB" smtClean="0"/>
              <a:t>17</a:t>
            </a:fld>
            <a:endParaRPr lang="en-GB"/>
          </a:p>
        </p:txBody>
      </p:sp>
    </p:spTree>
    <p:extLst>
      <p:ext uri="{BB962C8B-B14F-4D97-AF65-F5344CB8AC3E}">
        <p14:creationId xmlns:p14="http://schemas.microsoft.com/office/powerpoint/2010/main" val="2441810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C3B3E-462D-44B1-86E1-0687C7AE94F2}" type="slidenum">
              <a:rPr lang="en-GB" smtClean="0"/>
              <a:t>20</a:t>
            </a:fld>
            <a:endParaRPr lang="en-GB"/>
          </a:p>
        </p:txBody>
      </p:sp>
    </p:spTree>
    <p:extLst>
      <p:ext uri="{BB962C8B-B14F-4D97-AF65-F5344CB8AC3E}">
        <p14:creationId xmlns:p14="http://schemas.microsoft.com/office/powerpoint/2010/main" val="1980015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11360-FC53-568C-939C-4EE68D5B43D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E387045-73CA-55AD-EA77-404A3E4573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D81576A-FCE7-5BFC-BC8D-733D62D49F14}"/>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5" name="Footer Placeholder 4">
            <a:extLst>
              <a:ext uri="{FF2B5EF4-FFF2-40B4-BE49-F238E27FC236}">
                <a16:creationId xmlns:a16="http://schemas.microsoft.com/office/drawing/2014/main" id="{C24C5C10-CBF8-373A-4F87-6DE7CB0402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2FD888-BCCA-73B1-BF55-3264C9472412}"/>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4238406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5D511-0129-3A6B-9D83-A9EBF513CC3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139843A-133F-4338-D413-07E6E6A362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B4F4BE-05EC-D40F-767C-6394364AA701}"/>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5" name="Footer Placeholder 4">
            <a:extLst>
              <a:ext uri="{FF2B5EF4-FFF2-40B4-BE49-F238E27FC236}">
                <a16:creationId xmlns:a16="http://schemas.microsoft.com/office/drawing/2014/main" id="{5A1C6E84-0F25-2CD7-8607-F9D3D34D48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77CB9E-FE18-E094-3718-1765B3F5BC5F}"/>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3578857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4761D-B7A9-6953-8DF2-AD6AC60A6F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20366A1-3E6E-31B4-B2F6-31E80BBD7E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BD16FE3-8961-70E4-48E7-320CB82226AB}"/>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5" name="Footer Placeholder 4">
            <a:extLst>
              <a:ext uri="{FF2B5EF4-FFF2-40B4-BE49-F238E27FC236}">
                <a16:creationId xmlns:a16="http://schemas.microsoft.com/office/drawing/2014/main" id="{E1FD8639-3056-7C33-948B-15C582D70E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77F993-FFB7-25BF-898D-4F635C50E032}"/>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3616588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E9DA8-93E9-A282-3CF7-CF8B099E01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2298411-54E4-E8DD-CE58-E3AB4974B3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FB1E9B3-7531-0DB2-2F6B-7A1889C62E9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D619B57-F211-EB8B-704E-44E685E91C9C}"/>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6" name="Footer Placeholder 5">
            <a:extLst>
              <a:ext uri="{FF2B5EF4-FFF2-40B4-BE49-F238E27FC236}">
                <a16:creationId xmlns:a16="http://schemas.microsoft.com/office/drawing/2014/main" id="{EC0F0D00-0835-128D-7E40-C937B16FA1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1B4B48-5FC1-8D1D-193B-421CF984063A}"/>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3732440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540B7-32A4-E3B4-B2B1-6C3F54A1319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7F0623F-99A4-4526-ED5D-B4638F03A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9A3C1D-A478-E23B-8DA2-9E8FC72CF59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FD1D95D-3699-EFA1-5843-00BB3FBE9F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0462C72-4996-1C92-4585-1AAD2AA11E0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87DC48C-8A27-229E-CDAC-A03477B32462}"/>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8" name="Footer Placeholder 7">
            <a:extLst>
              <a:ext uri="{FF2B5EF4-FFF2-40B4-BE49-F238E27FC236}">
                <a16:creationId xmlns:a16="http://schemas.microsoft.com/office/drawing/2014/main" id="{2D1E5222-9FD8-34C2-BAE0-013C643DD2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45FA2F-F55A-C94B-99E6-064A9F5D1A5B}"/>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3881182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74E9-9B8B-C779-E56C-635F94002DC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1F6FBB4-B4F1-31CF-6DE6-676FF04A7B7E}"/>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4" name="Footer Placeholder 3">
            <a:extLst>
              <a:ext uri="{FF2B5EF4-FFF2-40B4-BE49-F238E27FC236}">
                <a16:creationId xmlns:a16="http://schemas.microsoft.com/office/drawing/2014/main" id="{2F0A23F9-D23F-7485-E99B-7B0F64C583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59B952-DDE4-CF9B-A9C3-4BF887C7D339}"/>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56455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076D2-57E5-9991-783D-C1E46B4544D4}"/>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3" name="Footer Placeholder 2">
            <a:extLst>
              <a:ext uri="{FF2B5EF4-FFF2-40B4-BE49-F238E27FC236}">
                <a16:creationId xmlns:a16="http://schemas.microsoft.com/office/drawing/2014/main" id="{6BBF9523-B83E-78EB-7526-6A8E33CA45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3E1948-9159-37F8-C9E7-340491825B01}"/>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1200022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F997-709E-2860-6906-36742EA557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FEAEFD0-5DFE-196B-0F08-5876543590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B960C8E-E9A3-ECD1-7104-A2E61ACEB8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686311-1419-EE96-7F02-30FB2A08A41B}"/>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6" name="Footer Placeholder 5">
            <a:extLst>
              <a:ext uri="{FF2B5EF4-FFF2-40B4-BE49-F238E27FC236}">
                <a16:creationId xmlns:a16="http://schemas.microsoft.com/office/drawing/2014/main" id="{A1AEE686-2152-3F43-D4C0-C510E59327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C9C0FF-B791-45CB-3B8C-4D34303BBDCF}"/>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3459952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38DED-4F31-1FAC-1288-F2E222B597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826B5C5-73F8-5655-C495-CC8F72CC1B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02EC96-B12B-D3DF-1755-9FFE7B68EF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184DEF-AEE8-98CC-4E62-E23F5C19B2B3}"/>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6" name="Footer Placeholder 5">
            <a:extLst>
              <a:ext uri="{FF2B5EF4-FFF2-40B4-BE49-F238E27FC236}">
                <a16:creationId xmlns:a16="http://schemas.microsoft.com/office/drawing/2014/main" id="{6155A3DC-6424-0776-593F-A0F0D7BC99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C5014F-7DB8-9184-BC8B-FC2A3FE620A9}"/>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737482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B5DF8-959F-5369-41A9-E6A8CDA5725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D8FF789-FA88-3081-CFBD-9C5597C012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091BF9-A601-5D98-B3B1-7135C72D06F0}"/>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5" name="Footer Placeholder 4">
            <a:extLst>
              <a:ext uri="{FF2B5EF4-FFF2-40B4-BE49-F238E27FC236}">
                <a16:creationId xmlns:a16="http://schemas.microsoft.com/office/drawing/2014/main" id="{F98EC7F3-DDDB-41F3-A8B4-DBCAAC15FA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1977DF-FFBF-6168-8EA4-C595A82551A5}"/>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3385909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4FD0B9-615F-0074-9046-4847985A134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75F1184-1533-8455-DA5A-AE63C13AA25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D75F4D3-AC8C-EC89-C651-BDEBAA950929}"/>
              </a:ext>
            </a:extLst>
          </p:cNvPr>
          <p:cNvSpPr>
            <a:spLocks noGrp="1"/>
          </p:cNvSpPr>
          <p:nvPr>
            <p:ph type="dt" sz="half" idx="10"/>
          </p:nvPr>
        </p:nvSpPr>
        <p:spPr/>
        <p:txBody>
          <a:bodyPr/>
          <a:lstStyle/>
          <a:p>
            <a:fld id="{AD827652-1616-42F2-B2F9-FBCE857D0DAD}" type="datetimeFigureOut">
              <a:rPr lang="en-GB" smtClean="0"/>
              <a:t>30/10/2025</a:t>
            </a:fld>
            <a:endParaRPr lang="en-GB"/>
          </a:p>
        </p:txBody>
      </p:sp>
      <p:sp>
        <p:nvSpPr>
          <p:cNvPr id="5" name="Footer Placeholder 4">
            <a:extLst>
              <a:ext uri="{FF2B5EF4-FFF2-40B4-BE49-F238E27FC236}">
                <a16:creationId xmlns:a16="http://schemas.microsoft.com/office/drawing/2014/main" id="{95E29B50-74E6-760F-86B1-1B09493353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1214AF-A06C-4042-B343-357F87EC09E6}"/>
              </a:ext>
            </a:extLst>
          </p:cNvPr>
          <p:cNvSpPr>
            <a:spLocks noGrp="1"/>
          </p:cNvSpPr>
          <p:nvPr>
            <p:ph type="sldNum" sz="quarter" idx="12"/>
          </p:nvPr>
        </p:nvSpPr>
        <p:spPr/>
        <p:txBody>
          <a:bodyPr/>
          <a:lstStyle/>
          <a:p>
            <a:fld id="{208C37E6-13C3-4835-8D92-EA50D70ED72B}" type="slidenum">
              <a:rPr lang="en-GB" smtClean="0"/>
              <a:t>‹#›</a:t>
            </a:fld>
            <a:endParaRPr lang="en-GB"/>
          </a:p>
        </p:txBody>
      </p:sp>
    </p:spTree>
    <p:extLst>
      <p:ext uri="{BB962C8B-B14F-4D97-AF65-F5344CB8AC3E}">
        <p14:creationId xmlns:p14="http://schemas.microsoft.com/office/powerpoint/2010/main" val="2361956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1954C0-6F7B-F60D-8E71-FC8CF76536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731D012-EFAE-3643-65B7-0CC4BB0FC6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D6CBFFE-EA39-7CB4-83EF-3E7219F701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D827652-1616-42F2-B2F9-FBCE857D0DAD}" type="datetimeFigureOut">
              <a:rPr lang="en-GB" smtClean="0"/>
              <a:t>30/10/2025</a:t>
            </a:fld>
            <a:endParaRPr lang="en-GB"/>
          </a:p>
        </p:txBody>
      </p:sp>
      <p:sp>
        <p:nvSpPr>
          <p:cNvPr id="5" name="Footer Placeholder 4">
            <a:extLst>
              <a:ext uri="{FF2B5EF4-FFF2-40B4-BE49-F238E27FC236}">
                <a16:creationId xmlns:a16="http://schemas.microsoft.com/office/drawing/2014/main" id="{80086476-B4F5-D6F0-BE94-0F34E7F497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44C7FB6-B711-0C32-C6F9-C8D3F1ECE7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8C37E6-13C3-4835-8D92-EA50D70ED72B}" type="slidenum">
              <a:rPr lang="en-GB" smtClean="0"/>
              <a:t>‹#›</a:t>
            </a:fld>
            <a:endParaRPr lang="en-GB"/>
          </a:p>
        </p:txBody>
      </p:sp>
    </p:spTree>
    <p:extLst>
      <p:ext uri="{BB962C8B-B14F-4D97-AF65-F5344CB8AC3E}">
        <p14:creationId xmlns:p14="http://schemas.microsoft.com/office/powerpoint/2010/main" val="26822614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6.xml"/><Relationship Id="rId7" Type="http://schemas.openxmlformats.org/officeDocument/2006/relationships/diagramLayout" Target="../diagrams/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hyperlink" Target="https://ujvilagtudat.blogspot.com/2014/03/az-ossejtek-tobb-mint-200-evvel.html" TargetMode="External"/><Relationship Id="rId10" Type="http://schemas.microsoft.com/office/2007/relationships/diagramDrawing" Target="../diagrams/drawing1.xml"/><Relationship Id="rId4" Type="http://schemas.openxmlformats.org/officeDocument/2006/relationships/image" Target="../media/image2.jpe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hyperlink" Target="https://qpol.qub.ac.uk/is-northern-ireland-ageing-well/"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6.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image" Target="../media/image8.png"/><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image" Target="../media/image9.jpeg"/><Relationship Id="rId9" Type="http://schemas.microsoft.com/office/2007/relationships/diagramDrawing" Target="../diagrams/drawing4.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5.xml"/><Relationship Id="rId13" Type="http://schemas.openxmlformats.org/officeDocument/2006/relationships/image" Target="../media/image13.svg"/><Relationship Id="rId3" Type="http://schemas.openxmlformats.org/officeDocument/2006/relationships/slideLayout" Target="../slideLayouts/slideLayout5.xml"/><Relationship Id="rId7" Type="http://schemas.openxmlformats.org/officeDocument/2006/relationships/diagramQuickStyle" Target="../diagrams/quickStyle5.xml"/><Relationship Id="rId12" Type="http://schemas.openxmlformats.org/officeDocument/2006/relationships/image" Target="../media/image1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5.xml"/><Relationship Id="rId11" Type="http://schemas.openxmlformats.org/officeDocument/2006/relationships/image" Target="../media/image11.svg"/><Relationship Id="rId5" Type="http://schemas.openxmlformats.org/officeDocument/2006/relationships/diagramData" Target="../diagrams/data5.xml"/><Relationship Id="rId10" Type="http://schemas.openxmlformats.org/officeDocument/2006/relationships/image" Target="../media/image10.png"/><Relationship Id="rId4" Type="http://schemas.openxmlformats.org/officeDocument/2006/relationships/notesSlide" Target="../notesSlides/notesSlide3.xml"/><Relationship Id="rId9" Type="http://schemas.microsoft.com/office/2007/relationships/diagramDrawing" Target="../diagrams/drawing5.xml"/><Relationship Id="rId1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2.xml"/><Relationship Id="rId7" Type="http://schemas.openxmlformats.org/officeDocument/2006/relationships/diagramLayout" Target="../diagrams/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6.xml"/><Relationship Id="rId11" Type="http://schemas.openxmlformats.org/officeDocument/2006/relationships/image" Target="../media/image3.png"/><Relationship Id="rId5" Type="http://schemas.openxmlformats.org/officeDocument/2006/relationships/image" Target="../media/image15.jpeg"/><Relationship Id="rId10" Type="http://schemas.microsoft.com/office/2007/relationships/diagramDrawing" Target="../diagrams/drawing6.xml"/><Relationship Id="rId4" Type="http://schemas.openxmlformats.org/officeDocument/2006/relationships/notesSlide" Target="../notesSlides/notesSlide4.xml"/><Relationship Id="rId9" Type="http://schemas.openxmlformats.org/officeDocument/2006/relationships/diagramColors" Target="../diagrams/colors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8" Type="http://schemas.openxmlformats.org/officeDocument/2006/relationships/hyperlink" Target="https://www.homecare.co.uk/advice/what-are-the-pros-and-cons-of-home-care" TargetMode="External"/><Relationship Id="rId3" Type="http://schemas.openxmlformats.org/officeDocument/2006/relationships/slideLayout" Target="../slideLayouts/slideLayout2.xml"/><Relationship Id="rId7" Type="http://schemas.openxmlformats.org/officeDocument/2006/relationships/hyperlink" Target="https://www.ageuk.org.uk/our-impact/policy-research/frailty-in-older-people/frailty-and-the-nhs-long-term-plan/" TargetMode="External"/><Relationship Id="rId12" Type="http://schemas.openxmlformats.org/officeDocument/2006/relationships/image" Target="../media/image3.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www.ageuk.org.uk/discover/2024/september/state-of-health-and-care-of-older-people-in-england-2024/?" TargetMode="External"/><Relationship Id="rId11" Type="http://schemas.openxmlformats.org/officeDocument/2006/relationships/hyperlink" Target="https://doi.org/10.3389/fpubh.2023.1141460" TargetMode="External"/><Relationship Id="rId5" Type="http://schemas.openxmlformats.org/officeDocument/2006/relationships/hyperlink" Target="https://doi.org/10.1017/S0144686X10001091" TargetMode="External"/><Relationship Id="rId10" Type="http://schemas.openxmlformats.org/officeDocument/2006/relationships/hyperlink" Target="https://www.behealthynow.co.uk/healthy-mind/empathy-and-elderly-care-providing-emotional-support-for-seniors/" TargetMode="External"/><Relationship Id="rId4" Type="http://schemas.openxmlformats.org/officeDocument/2006/relationships/notesSlide" Target="../notesSlides/notesSlide7.xml"/><Relationship Id="rId9" Type="http://schemas.openxmlformats.org/officeDocument/2006/relationships/hyperlink" Target="https://doi.org/10.1136/bmjopen-2023-080633"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legislation.gov.uk/ukpga/1998/42/contents" TargetMode="External"/><Relationship Id="rId3" Type="http://schemas.openxmlformats.org/officeDocument/2006/relationships/hyperlink" Target="https://www.legislation.gov.uk/ukpga/2014/23/section/3" TargetMode="External"/><Relationship Id="rId7" Type="http://schemas.openxmlformats.org/officeDocument/2006/relationships/hyperlink" Target="https://healthandwellnessmedicalservices.com/what-are-the-key-challenges-in-telemedicine/" TargetMode="External"/><Relationship Id="rId2" Type="http://schemas.openxmlformats.org/officeDocument/2006/relationships/hyperlink" Target="https://www.britishcouncil.org/anyone-anywhere/explore/communities-connections/technology-ageing-society"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arnessing-technology-for-the-long-term-sustainability-of-the-uks-healthcare-system/harnessing-technology-for-the-long-term-sustainability-of-the-uks-healthcare-system-report" TargetMode="External"/><Relationship Id="rId5" Type="http://schemas.openxmlformats.org/officeDocument/2006/relationships/hyperlink" Target="https://www.legislation.gov.uk/ukpga/2010/15/section/4" TargetMode="External"/><Relationship Id="rId10" Type="http://schemas.openxmlformats.org/officeDocument/2006/relationships/hyperlink" Target="https://doi.org/10.1038/s41576-019-0183-6" TargetMode="External"/><Relationship Id="rId4" Type="http://schemas.openxmlformats.org/officeDocument/2006/relationships/hyperlink" Target="https://ageing-better.org.uk/our-ageing-population-state-ageing-2025" TargetMode="External"/><Relationship Id="rId9" Type="http://schemas.openxmlformats.org/officeDocument/2006/relationships/hyperlink" Target="https://doi.org/10.1186/s12875-023-02085-7"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metrocareuk.com/blogs/adult-care/pros-and-cons-of-care-homes/" TargetMode="External"/><Relationship Id="rId7" Type="http://schemas.openxmlformats.org/officeDocument/2006/relationships/hyperlink" Target="https://www.legislation.gov.uk/ukpga/2006/47/contents" TargetMode="External"/><Relationship Id="rId2" Type="http://schemas.openxmlformats.org/officeDocument/2006/relationships/hyperlink" Target="https://www.legislation.gov.uk/ukpga/2005/9/section/1" TargetMode="External"/><Relationship Id="rId1" Type="http://schemas.openxmlformats.org/officeDocument/2006/relationships/slideLayout" Target="../slideLayouts/slideLayout2.xml"/><Relationship Id="rId6" Type="http://schemas.openxmlformats.org/officeDocument/2006/relationships/hyperlink" Target="https://www.openaccessgovernment.org/longer-lives-and-bigger-challenges-uk-healthcare-trends-for-2025/187591/" TargetMode="External"/><Relationship Id="rId5" Type="http://schemas.openxmlformats.org/officeDocument/2006/relationships/hyperlink" Target="https://www.england.nhs.uk/ourwork/clinical-policy/older-people/improving-care-for-older-people/" TargetMode="External"/><Relationship Id="rId4" Type="http://schemas.openxmlformats.org/officeDocument/2006/relationships/hyperlink" Target="https://digital.nhs.uk/data-and-information/publications/statistical/health-survey-for-england/2021-part-2/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DEF84-EB1B-E534-F12D-0456570FD49D}"/>
              </a:ext>
            </a:extLst>
          </p:cNvPr>
          <p:cNvSpPr>
            <a:spLocks noGrp="1"/>
          </p:cNvSpPr>
          <p:nvPr>
            <p:ph type="ctrTitle"/>
          </p:nvPr>
        </p:nvSpPr>
        <p:spPr/>
        <p:txBody>
          <a:bodyPr>
            <a:normAutofit/>
          </a:bodyPr>
          <a:lstStyle/>
          <a:p>
            <a:pPr algn="l"/>
            <a:r>
              <a:rPr lang="en-US" sz="1400" dirty="0">
                <a:latin typeface="Arial" panose="020B0604020202020204" pitchFamily="34" charset="0"/>
                <a:cs typeface="Arial" panose="020B0604020202020204" pitchFamily="34" charset="0"/>
              </a:rPr>
              <a:t>Student: </a:t>
            </a:r>
            <a:r>
              <a:rPr lang="en-US" sz="1400" dirty="0" err="1">
                <a:latin typeface="Arial" panose="020B0604020202020204" pitchFamily="34" charset="0"/>
                <a:cs typeface="Arial" panose="020B0604020202020204" pitchFamily="34" charset="0"/>
              </a:rPr>
              <a:t>Hamidun</a:t>
            </a:r>
            <a:r>
              <a:rPr lang="en-US" sz="1400" dirty="0">
                <a:latin typeface="Arial" panose="020B0604020202020204" pitchFamily="34" charset="0"/>
                <a:cs typeface="Arial" panose="020B0604020202020204" pitchFamily="34" charset="0"/>
              </a:rPr>
              <a:t> Nahar</a:t>
            </a:r>
            <a:br>
              <a:rPr lang="en-GB"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Student number: 2237937</a:t>
            </a:r>
            <a:br>
              <a:rPr lang="en-GB" dirty="0"/>
            </a:br>
            <a:endParaRPr lang="en-GB" sz="1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D69C4C6-5FA5-A90D-61D5-416DAD77B8FA}"/>
              </a:ext>
            </a:extLst>
          </p:cNvPr>
          <p:cNvSpPr>
            <a:spLocks noGrp="1"/>
          </p:cNvSpPr>
          <p:nvPr>
            <p:ph type="subTitle" idx="1"/>
          </p:nvPr>
        </p:nvSpPr>
        <p:spPr/>
        <p:txBody>
          <a:bodyPr>
            <a:normAutofit fontScale="25000" lnSpcReduction="20000"/>
          </a:bodyPr>
          <a:lstStyle/>
          <a:p>
            <a:r>
              <a:rPr lang="en-US" sz="8000" dirty="0">
                <a:latin typeface="Arial" panose="020B0604020202020204" pitchFamily="34" charset="0"/>
                <a:cs typeface="Arial" panose="020B0604020202020204" pitchFamily="34" charset="0"/>
              </a:rPr>
              <a:t>BSc Health and Social Care</a:t>
            </a:r>
            <a:endParaRPr lang="en-GB"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Empowering the Older Person</a:t>
            </a:r>
            <a:endParaRPr lang="en-GB"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BMHP6027</a:t>
            </a:r>
            <a:endParaRPr lang="en-GB"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Component 1: Individual Presentation</a:t>
            </a:r>
            <a:endParaRPr lang="en-GB"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Lecturer: Tomy </a:t>
            </a:r>
            <a:r>
              <a:rPr lang="en-US" sz="8000" dirty="0" err="1">
                <a:latin typeface="Arial" panose="020B0604020202020204" pitchFamily="34" charset="0"/>
                <a:cs typeface="Arial" panose="020B0604020202020204" pitchFamily="34" charset="0"/>
              </a:rPr>
              <a:t>Adattu</a:t>
            </a:r>
            <a:r>
              <a:rPr lang="en-US" sz="8000" dirty="0">
                <a:latin typeface="Arial" panose="020B0604020202020204" pitchFamily="34" charset="0"/>
                <a:cs typeface="Arial" panose="020B0604020202020204" pitchFamily="34" charset="0"/>
              </a:rPr>
              <a:t> Chacko</a:t>
            </a:r>
            <a:endParaRPr lang="en-GB" sz="8000" dirty="0">
              <a:latin typeface="Arial" panose="020B0604020202020204" pitchFamily="34" charset="0"/>
              <a:cs typeface="Arial" panose="020B0604020202020204" pitchFamily="34" charset="0"/>
            </a:endParaRPr>
          </a:p>
          <a:p>
            <a:endParaRPr lang="en-GB" dirty="0"/>
          </a:p>
        </p:txBody>
      </p:sp>
      <p:pic>
        <p:nvPicPr>
          <p:cNvPr id="6" name="Picture 5">
            <a:extLst>
              <a:ext uri="{FF2B5EF4-FFF2-40B4-BE49-F238E27FC236}">
                <a16:creationId xmlns:a16="http://schemas.microsoft.com/office/drawing/2014/main" id="{0899C9BC-5C1F-6310-1C76-871523515D0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168083"/>
            <a:ext cx="2874264" cy="1283519"/>
          </a:xfrm>
          <a:prstGeom prst="rect">
            <a:avLst/>
          </a:prstGeom>
          <a:noFill/>
          <a:ln>
            <a:noFill/>
          </a:ln>
        </p:spPr>
      </p:pic>
    </p:spTree>
    <p:extLst>
      <p:ext uri="{BB962C8B-B14F-4D97-AF65-F5344CB8AC3E}">
        <p14:creationId xmlns:p14="http://schemas.microsoft.com/office/powerpoint/2010/main" val="2900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up of a person's face">
            <a:extLst>
              <a:ext uri="{FF2B5EF4-FFF2-40B4-BE49-F238E27FC236}">
                <a16:creationId xmlns:a16="http://schemas.microsoft.com/office/drawing/2014/main" id="{2A7CD45F-7269-EEB7-CF43-C27D56BA3DBD}"/>
              </a:ext>
            </a:extLst>
          </p:cNvPr>
          <p:cNvPicPr>
            <a:picLocks noChangeAspect="1"/>
          </p:cNvPicPr>
          <p:nvPr/>
        </p:nvPicPr>
        <p:blipFill>
          <a:blip r:embed="rId4">
            <a:alphaModFix amt="5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743" r="368"/>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1F02D98-FCAD-3AB3-D951-F08F02C0CAB1}"/>
              </a:ext>
            </a:extLst>
          </p:cNvPr>
          <p:cNvSpPr>
            <a:spLocks noGrp="1"/>
          </p:cNvSpPr>
          <p:nvPr>
            <p:ph type="title"/>
          </p:nvPr>
        </p:nvSpPr>
        <p:spPr>
          <a:xfrm>
            <a:off x="406253" y="552543"/>
            <a:ext cx="9144000" cy="928806"/>
          </a:xfrm>
        </p:spPr>
        <p:txBody>
          <a:bodyPr vert="horz" lIns="91440" tIns="45720" rIns="91440" bIns="45720" rtlCol="0" anchor="b">
            <a:normAutofit/>
          </a:bodyPr>
          <a:lstStyle/>
          <a:p>
            <a:pPr algn="ctr"/>
            <a:r>
              <a:rPr lang="en-US" sz="6000" dirty="0">
                <a:solidFill>
                  <a:srgbClr val="FFFFFF"/>
                </a:solidFill>
              </a:rPr>
              <a:t>What is Ageing?</a:t>
            </a:r>
          </a:p>
        </p:txBody>
      </p:sp>
      <p:sp>
        <p:nvSpPr>
          <p:cNvPr id="12" name="TextBox 11">
            <a:extLst>
              <a:ext uri="{FF2B5EF4-FFF2-40B4-BE49-F238E27FC236}">
                <a16:creationId xmlns:a16="http://schemas.microsoft.com/office/drawing/2014/main" id="{F0A66A24-1A9F-68BD-3DA4-4A55E60FD3B7}"/>
              </a:ext>
            </a:extLst>
          </p:cNvPr>
          <p:cNvSpPr txBox="1"/>
          <p:nvPr/>
        </p:nvSpPr>
        <p:spPr>
          <a:xfrm>
            <a:off x="2787281" y="1566371"/>
            <a:ext cx="4651744" cy="592535"/>
          </a:xfrm>
          <a:prstGeom prst="rect">
            <a:avLst/>
          </a:prstGeom>
          <a:noFill/>
        </p:spPr>
        <p:txBody>
          <a:bodyPr wrap="square">
            <a:spAutoFit/>
          </a:bodyPr>
          <a:lstStyle/>
          <a:p>
            <a:pPr>
              <a:lnSpc>
                <a:spcPct val="90000"/>
              </a:lnSpc>
              <a:spcAft>
                <a:spcPts val="600"/>
              </a:spcAft>
            </a:pPr>
            <a:r>
              <a:rPr lang="en-US" sz="1800" b="1" dirty="0">
                <a:solidFill>
                  <a:schemeClr val="bg1"/>
                </a:solidFill>
                <a:latin typeface="+mj-lt"/>
                <a:cs typeface="Arial" panose="020B0604020202020204" pitchFamily="34" charset="0"/>
              </a:rPr>
              <a:t>This presentation aims to evaluate the care and support needs of older people in the UK. </a:t>
            </a:r>
          </a:p>
        </p:txBody>
      </p:sp>
      <p:graphicFrame>
        <p:nvGraphicFramePr>
          <p:cNvPr id="13" name="TextBox 2">
            <a:extLst>
              <a:ext uri="{FF2B5EF4-FFF2-40B4-BE49-F238E27FC236}">
                <a16:creationId xmlns:a16="http://schemas.microsoft.com/office/drawing/2014/main" id="{B08AE66D-A6D3-C57E-05B5-11832DBD90CF}"/>
              </a:ext>
            </a:extLst>
          </p:cNvPr>
          <p:cNvGraphicFramePr/>
          <p:nvPr>
            <p:extLst>
              <p:ext uri="{D42A27DB-BD31-4B8C-83A1-F6EECF244321}">
                <p14:modId xmlns:p14="http://schemas.microsoft.com/office/powerpoint/2010/main" val="4223003575"/>
              </p:ext>
            </p:extLst>
          </p:nvPr>
        </p:nvGraphicFramePr>
        <p:xfrm>
          <a:off x="2994829" y="3083686"/>
          <a:ext cx="4236648" cy="322177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34ECEA12-F7F3-CF39-631F-C7CCAB7E80B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8107948"/>
      </p:ext>
    </p:extLst>
  </p:cSld>
  <p:clrMapOvr>
    <a:masterClrMapping/>
  </p:clrMapOvr>
  <mc:AlternateContent xmlns:mc="http://schemas.openxmlformats.org/markup-compatibility/2006">
    <mc:Choice xmlns:p14="http://schemas.microsoft.com/office/powerpoint/2010/main" Requires="p14">
      <p:transition spd="slow" p14:dur="2000" advTm="56823"/>
    </mc:Choice>
    <mc:Fallback>
      <p:transition spd="slow" advTm="56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old and young hand holding a baby's hand">
            <a:extLst>
              <a:ext uri="{FF2B5EF4-FFF2-40B4-BE49-F238E27FC236}">
                <a16:creationId xmlns:a16="http://schemas.microsoft.com/office/drawing/2014/main" id="{5C72DA7F-BD84-5906-5C5C-2CAA86F75769}"/>
              </a:ext>
            </a:extLst>
          </p:cNvPr>
          <p:cNvPicPr>
            <a:picLocks noChangeAspect="1"/>
          </p:cNvPicPr>
          <p:nvPr/>
        </p:nvPicPr>
        <p:blipFill>
          <a:blip r:embed="rId4">
            <a:alphaModFix amt="5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7445" b="3608"/>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0849189-FB5B-57ED-4391-BA9D785A144D}"/>
              </a:ext>
            </a:extLst>
          </p:cNvPr>
          <p:cNvSpPr>
            <a:spLocks noGrp="1"/>
          </p:cNvSpPr>
          <p:nvPr>
            <p:ph type="title"/>
          </p:nvPr>
        </p:nvSpPr>
        <p:spPr>
          <a:xfrm>
            <a:off x="1800446" y="180754"/>
            <a:ext cx="9144000" cy="907540"/>
          </a:xfrm>
        </p:spPr>
        <p:txBody>
          <a:bodyPr vert="horz" lIns="91440" tIns="45720" rIns="91440" bIns="45720" rtlCol="0" anchor="b">
            <a:normAutofit fontScale="90000"/>
          </a:bodyPr>
          <a:lstStyle/>
          <a:p>
            <a:pPr algn="ctr"/>
            <a:r>
              <a:rPr lang="en-US" sz="6000" dirty="0">
                <a:solidFill>
                  <a:srgbClr val="FFFFFF"/>
                </a:solidFill>
              </a:rPr>
              <a:t>What is ‘Ageing?’</a:t>
            </a:r>
          </a:p>
        </p:txBody>
      </p:sp>
      <p:sp>
        <p:nvSpPr>
          <p:cNvPr id="7" name="TextBox 6">
            <a:extLst>
              <a:ext uri="{FF2B5EF4-FFF2-40B4-BE49-F238E27FC236}">
                <a16:creationId xmlns:a16="http://schemas.microsoft.com/office/drawing/2014/main" id="{D823079F-D72F-D187-F907-5F2B08936849}"/>
              </a:ext>
            </a:extLst>
          </p:cNvPr>
          <p:cNvSpPr txBox="1"/>
          <p:nvPr/>
        </p:nvSpPr>
        <p:spPr>
          <a:xfrm>
            <a:off x="434606" y="1667021"/>
            <a:ext cx="5061319" cy="1633524"/>
          </a:xfrm>
          <a:prstGeom prst="rect">
            <a:avLst/>
          </a:prstGeom>
          <a:noFill/>
        </p:spPr>
        <p:txBody>
          <a:bodyPr wrap="square">
            <a:spAutoFit/>
          </a:bodyPr>
          <a:lstStyle/>
          <a:p>
            <a:pPr>
              <a:lnSpc>
                <a:spcPct val="115000"/>
              </a:lnSpc>
              <a:spcAft>
                <a:spcPts val="800"/>
              </a:spcAft>
              <a:buNone/>
            </a:pPr>
            <a:r>
              <a:rPr lang="en-GB" sz="1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Ageing’ is a universal biological process that is challenging to define, characterised by a gradual decline in physical and cognitive functions as chronological age increases. </a:t>
            </a:r>
            <a:r>
              <a:rPr lang="en-GB" sz="1600" b="1" kern="100" dirty="0">
                <a:solidFill>
                  <a:schemeClr val="bg1"/>
                </a:solidFill>
                <a:latin typeface="Arial" panose="020B0604020202020204" pitchFamily="34" charset="0"/>
                <a:ea typeface="Aptos" panose="020B0004020202020204" pitchFamily="34" charset="0"/>
                <a:cs typeface="Times New Roman" panose="02020603050405020304" pitchFamily="18" charset="0"/>
              </a:rPr>
              <a:t>(Melzer et al., 2023)</a:t>
            </a:r>
            <a:r>
              <a:rPr lang="en-GB" sz="1600" kern="100" dirty="0">
                <a:solidFill>
                  <a:schemeClr val="bg1"/>
                </a:solidFill>
                <a:latin typeface="Arial" panose="020B0604020202020204" pitchFamily="34" charset="0"/>
                <a:ea typeface="Aptos" panose="020B0004020202020204" pitchFamily="34" charset="0"/>
                <a:cs typeface="Times New Roman" panose="02020603050405020304" pitchFamily="18" charset="0"/>
              </a:rPr>
              <a:t> </a:t>
            </a:r>
            <a:endParaRPr lang="en-GB"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0220E5CA-44DE-2751-B35F-F0FCCDCEBBEB}"/>
              </a:ext>
            </a:extLst>
          </p:cNvPr>
          <p:cNvSpPr txBox="1"/>
          <p:nvPr/>
        </p:nvSpPr>
        <p:spPr>
          <a:xfrm>
            <a:off x="120281" y="3709855"/>
            <a:ext cx="6182832" cy="1959511"/>
          </a:xfrm>
          <a:prstGeom prst="rect">
            <a:avLst/>
          </a:prstGeom>
          <a:noFill/>
        </p:spPr>
        <p:txBody>
          <a:bodyPr wrap="square">
            <a:spAutoFit/>
          </a:bodyPr>
          <a:lstStyle/>
          <a:p>
            <a:pPr marL="285750" indent="-285750">
              <a:spcAft>
                <a:spcPts val="800"/>
              </a:spcAft>
              <a:buFont typeface="Arial" panose="020B0604020202020204" pitchFamily="34" charset="0"/>
              <a:buChar char="•"/>
            </a:pPr>
            <a:r>
              <a:rPr lang="en-GB" kern="100" dirty="0">
                <a:solidFill>
                  <a:schemeClr val="bg1"/>
                </a:solidFill>
                <a:latin typeface="Arial" panose="020B0604020202020204" pitchFamily="34" charset="0"/>
                <a:ea typeface="Aptos" panose="020B0004020202020204" pitchFamily="34" charset="0"/>
                <a:cs typeface="Times New Roman" panose="02020603050405020304" pitchFamily="18" charset="0"/>
              </a:rPr>
              <a:t>Western societies depict age 65+ as a benchmark for being considered an “older person” </a:t>
            </a:r>
            <a:r>
              <a:rPr lang="en-GB" sz="1600" b="1" kern="100" dirty="0">
                <a:solidFill>
                  <a:schemeClr val="bg1"/>
                </a:solidFill>
                <a:latin typeface="Arial" panose="020B0604020202020204" pitchFamily="34" charset="0"/>
                <a:ea typeface="Aptos" panose="020B0004020202020204" pitchFamily="34" charset="0"/>
                <a:cs typeface="Times New Roman" panose="02020603050405020304" pitchFamily="18" charset="0"/>
              </a:rPr>
              <a:t>(NHS England, n.d.)</a:t>
            </a:r>
            <a:endParaRPr lang="en-GB" b="1" kern="100" dirty="0">
              <a:solidFill>
                <a:schemeClr val="bg1"/>
              </a:solidFill>
              <a:latin typeface="Arial" panose="020B0604020202020204" pitchFamily="34" charset="0"/>
              <a:ea typeface="Aptos" panose="020B0004020202020204" pitchFamily="34" charset="0"/>
              <a:cs typeface="Times New Roman" panose="02020603050405020304" pitchFamily="18" charset="0"/>
            </a:endParaRPr>
          </a:p>
          <a:p>
            <a:pPr marL="285750" indent="-285750">
              <a:spcAft>
                <a:spcPts val="800"/>
              </a:spcAft>
              <a:buFont typeface="Arial" panose="020B0604020202020204" pitchFamily="34" charset="0"/>
              <a:buChar char="•"/>
            </a:pPr>
            <a:r>
              <a:rPr lang="en-GB" kern="100" dirty="0">
                <a:solidFill>
                  <a:schemeClr val="bg1"/>
                </a:solidFill>
                <a:latin typeface="Arial" panose="020B0604020202020204" pitchFamily="34" charset="0"/>
                <a:ea typeface="Aptos" panose="020B0004020202020204" pitchFamily="34" charset="0"/>
                <a:cs typeface="Times New Roman" panose="02020603050405020304" pitchFamily="18" charset="0"/>
              </a:rPr>
              <a:t>Coincides with typical retirement age and eligibility for pensions.</a:t>
            </a:r>
          </a:p>
          <a:p>
            <a:pPr marL="285750" indent="-285750">
              <a:spcAft>
                <a:spcPts val="800"/>
              </a:spcAft>
              <a:buFont typeface="Arial" panose="020B0604020202020204" pitchFamily="34" charset="0"/>
              <a:buChar char="•"/>
            </a:pPr>
            <a:r>
              <a:rPr lang="en-GB" kern="100" dirty="0">
                <a:solidFill>
                  <a:schemeClr val="bg1"/>
                </a:solidFill>
                <a:latin typeface="Arial" panose="020B0604020202020204" pitchFamily="34" charset="0"/>
                <a:ea typeface="Aptos" panose="020B0004020202020204" pitchFamily="34" charset="0"/>
                <a:cs typeface="Times New Roman" panose="02020603050405020304" pitchFamily="18" charset="0"/>
              </a:rPr>
              <a:t>Classification is based on social norms rather than biological factors.</a:t>
            </a:r>
            <a:endParaRPr lang="en-GB" kern="100" dirty="0">
              <a:solidFill>
                <a:schemeClr val="bg1"/>
              </a:solidFill>
              <a:latin typeface="Aptos" panose="020B0004020202020204" pitchFamily="34" charset="0"/>
              <a:ea typeface="Aptos" panose="020B00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DD63084C-1E45-5806-6805-069FF95AD9AF}"/>
              </a:ext>
            </a:extLst>
          </p:cNvPr>
          <p:cNvSpPr txBox="1"/>
          <p:nvPr/>
        </p:nvSpPr>
        <p:spPr>
          <a:xfrm>
            <a:off x="6170982" y="3605079"/>
            <a:ext cx="5678118" cy="211852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solidFill>
                  <a:schemeClr val="bg1"/>
                </a:solidFill>
                <a:latin typeface="Arial" panose="020B0604020202020204" pitchFamily="34" charset="0"/>
                <a:ea typeface="Aptos" panose="020B0004020202020204" pitchFamily="34" charset="0"/>
              </a:rPr>
              <a:t>F</a:t>
            </a:r>
            <a:r>
              <a:rPr lang="en-GB" dirty="0">
                <a:solidFill>
                  <a:schemeClr val="bg1"/>
                </a:solidFill>
                <a:effectLst/>
                <a:latin typeface="Arial" panose="020B0604020202020204" pitchFamily="34" charset="0"/>
                <a:ea typeface="Aptos" panose="020B0004020202020204" pitchFamily="34" charset="0"/>
              </a:rPr>
              <a:t>unctional changes at molecular and cellular levels.</a:t>
            </a:r>
          </a:p>
          <a:p>
            <a:pPr marL="285750" indent="-285750">
              <a:lnSpc>
                <a:spcPct val="150000"/>
              </a:lnSpc>
              <a:buFont typeface="Arial" panose="020B0604020202020204" pitchFamily="34" charset="0"/>
              <a:buChar char="•"/>
            </a:pPr>
            <a:r>
              <a:rPr lang="en-GB" dirty="0">
                <a:solidFill>
                  <a:schemeClr val="bg1"/>
                </a:solidFill>
                <a:latin typeface="Arial" panose="020B0604020202020204" pitchFamily="34" charset="0"/>
                <a:ea typeface="Aptos" panose="020B0004020202020204" pitchFamily="34" charset="0"/>
              </a:rPr>
              <a:t>G</a:t>
            </a:r>
            <a:r>
              <a:rPr lang="en-GB" dirty="0">
                <a:solidFill>
                  <a:schemeClr val="bg1"/>
                </a:solidFill>
                <a:effectLst/>
                <a:latin typeface="Arial" panose="020B0604020202020204" pitchFamily="34" charset="0"/>
                <a:ea typeface="Aptos" panose="020B0004020202020204" pitchFamily="34" charset="0"/>
              </a:rPr>
              <a:t>radual decline in the ability to carry out daily physical and cognitive activities.</a:t>
            </a:r>
          </a:p>
          <a:p>
            <a:pPr marL="285750" indent="-285750">
              <a:lnSpc>
                <a:spcPct val="150000"/>
              </a:lnSpc>
              <a:buFont typeface="Arial" panose="020B0604020202020204" pitchFamily="34" charset="0"/>
              <a:buChar char="•"/>
            </a:pPr>
            <a:r>
              <a:rPr lang="en-GB" dirty="0">
                <a:solidFill>
                  <a:schemeClr val="bg1"/>
                </a:solidFill>
                <a:latin typeface="Arial" panose="020B0604020202020204" pitchFamily="34" charset="0"/>
                <a:ea typeface="Aptos" panose="020B0004020202020204" pitchFamily="34" charset="0"/>
              </a:rPr>
              <a:t>S</a:t>
            </a:r>
            <a:r>
              <a:rPr lang="en-GB" dirty="0">
                <a:solidFill>
                  <a:schemeClr val="bg1"/>
                </a:solidFill>
                <a:effectLst/>
                <a:latin typeface="Arial" panose="020B0604020202020204" pitchFamily="34" charset="0"/>
                <a:ea typeface="Aptos" panose="020B0004020202020204" pitchFamily="34" charset="0"/>
              </a:rPr>
              <a:t>usceptible to numerous diseases.</a:t>
            </a:r>
          </a:p>
        </p:txBody>
      </p:sp>
      <p:pic>
        <p:nvPicPr>
          <p:cNvPr id="21" name="Audio 20">
            <a:hlinkClick r:id="" action="ppaction://media"/>
            <a:extLst>
              <a:ext uri="{FF2B5EF4-FFF2-40B4-BE49-F238E27FC236}">
                <a16:creationId xmlns:a16="http://schemas.microsoft.com/office/drawing/2014/main" id="{5E999E5C-853A-300C-32A6-5C7AA6F1CDE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6772137"/>
      </p:ext>
    </p:extLst>
  </p:cSld>
  <p:clrMapOvr>
    <a:masterClrMapping/>
  </p:clrMapOvr>
  <mc:AlternateContent xmlns:mc="http://schemas.openxmlformats.org/markup-compatibility/2006">
    <mc:Choice xmlns:p14="http://schemas.microsoft.com/office/powerpoint/2010/main" Requires="p14">
      <p:transition spd="slow" p14:dur="2000" advTm="48509"/>
    </mc:Choice>
    <mc:Fallback>
      <p:transition spd="slow" advTm="48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1"/>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hemical formulae are written on paper">
            <a:extLst>
              <a:ext uri="{FF2B5EF4-FFF2-40B4-BE49-F238E27FC236}">
                <a16:creationId xmlns:a16="http://schemas.microsoft.com/office/drawing/2014/main" id="{994C81C6-9ED2-BA4F-92C6-CD38579D5D62}"/>
              </a:ext>
            </a:extLst>
          </p:cNvPr>
          <p:cNvPicPr>
            <a:picLocks noChangeAspect="1"/>
          </p:cNvPicPr>
          <p:nvPr/>
        </p:nvPicPr>
        <p:blipFill>
          <a:blip r:embed="rId4"/>
          <a:srcRect l="7912" r="12777"/>
          <a:stretch>
            <a:fillRect/>
          </a:stretch>
        </p:blipFill>
        <p:spPr>
          <a:xfrm>
            <a:off x="2522356"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5460C9-DBE2-2ED0-FA6A-14683C508069}"/>
              </a:ext>
            </a:extLst>
          </p:cNvPr>
          <p:cNvSpPr>
            <a:spLocks noGrp="1"/>
          </p:cNvSpPr>
          <p:nvPr>
            <p:ph type="title"/>
          </p:nvPr>
        </p:nvSpPr>
        <p:spPr>
          <a:xfrm>
            <a:off x="838200" y="0"/>
            <a:ext cx="3822189" cy="1899912"/>
          </a:xfrm>
        </p:spPr>
        <p:txBody>
          <a:bodyPr vert="horz" lIns="91440" tIns="45720" rIns="91440" bIns="45720" rtlCol="0" anchor="ctr">
            <a:normAutofit/>
          </a:bodyPr>
          <a:lstStyle/>
          <a:p>
            <a:r>
              <a:rPr lang="en-US" sz="4000" dirty="0"/>
              <a:t>Biological theories of Ageing</a:t>
            </a:r>
          </a:p>
        </p:txBody>
      </p:sp>
      <p:sp>
        <p:nvSpPr>
          <p:cNvPr id="4" name="TextBox 3">
            <a:extLst>
              <a:ext uri="{FF2B5EF4-FFF2-40B4-BE49-F238E27FC236}">
                <a16:creationId xmlns:a16="http://schemas.microsoft.com/office/drawing/2014/main" id="{0D282DA8-05B7-D2F9-4E02-D6D43030584B}"/>
              </a:ext>
            </a:extLst>
          </p:cNvPr>
          <p:cNvSpPr txBox="1"/>
          <p:nvPr/>
        </p:nvSpPr>
        <p:spPr>
          <a:xfrm>
            <a:off x="838200" y="1733107"/>
            <a:ext cx="3822189" cy="4897991"/>
          </a:xfrm>
          <a:prstGeom prst="rect">
            <a:avLst/>
          </a:prstGeom>
        </p:spPr>
        <p:txBody>
          <a:bodyPr vert="horz" lIns="91440" tIns="45720" rIns="91440" bIns="45720" rtlCol="0">
            <a:normAutofit/>
          </a:bodyPr>
          <a:lstStyle/>
          <a:p>
            <a:pPr>
              <a:lnSpc>
                <a:spcPct val="90000"/>
              </a:lnSpc>
              <a:spcAft>
                <a:spcPts val="800"/>
              </a:spcAft>
            </a:pPr>
            <a:r>
              <a:rPr lang="en-US" dirty="0"/>
              <a:t>A</a:t>
            </a:r>
            <a:r>
              <a:rPr lang="en-US" dirty="0">
                <a:effectLst/>
              </a:rPr>
              <a:t>geing is not directly linked to chronological age and the changes it brings are “neither linear nor consistent.” </a:t>
            </a:r>
            <a:r>
              <a:rPr lang="en-US" sz="1600" b="1" dirty="0">
                <a:effectLst/>
              </a:rPr>
              <a:t>(WHO, 2025)</a:t>
            </a:r>
          </a:p>
          <a:p>
            <a:pPr indent="-228600">
              <a:lnSpc>
                <a:spcPct val="90000"/>
              </a:lnSpc>
              <a:spcAft>
                <a:spcPts val="800"/>
              </a:spcAft>
              <a:buFont typeface="Arial" panose="020B0604020202020204" pitchFamily="34" charset="0"/>
              <a:buChar char="•"/>
            </a:pPr>
            <a:endParaRPr lang="en-US" b="1" dirty="0"/>
          </a:p>
          <a:p>
            <a:pPr>
              <a:lnSpc>
                <a:spcPct val="90000"/>
              </a:lnSpc>
              <a:spcAft>
                <a:spcPts val="800"/>
              </a:spcAft>
            </a:pPr>
            <a:r>
              <a:rPr lang="en-US" b="1" dirty="0">
                <a:effectLst/>
              </a:rPr>
              <a:t>‘Wear and Tear’ theory: </a:t>
            </a:r>
            <a:r>
              <a:rPr lang="en-US" dirty="0">
                <a:effectLst/>
              </a:rPr>
              <a:t>A</a:t>
            </a:r>
            <a:r>
              <a:rPr lang="en-US" dirty="0"/>
              <a:t>geing results from progressive damage to cells and body systems over time leading to eventual decline as they can no longer function correctly. </a:t>
            </a:r>
            <a:r>
              <a:rPr lang="en-US" sz="1600" b="1" dirty="0"/>
              <a:t>(Stibich, 2022)</a:t>
            </a:r>
          </a:p>
          <a:p>
            <a:pPr indent="-228600">
              <a:lnSpc>
                <a:spcPct val="90000"/>
              </a:lnSpc>
              <a:spcAft>
                <a:spcPts val="800"/>
              </a:spcAft>
              <a:buFont typeface="Arial" panose="020B0604020202020204" pitchFamily="34" charset="0"/>
              <a:buChar char="•"/>
            </a:pPr>
            <a:endParaRPr lang="en-US" b="1" dirty="0"/>
          </a:p>
          <a:p>
            <a:pPr>
              <a:lnSpc>
                <a:spcPct val="90000"/>
              </a:lnSpc>
              <a:spcAft>
                <a:spcPts val="800"/>
              </a:spcAft>
            </a:pPr>
            <a:r>
              <a:rPr lang="en-US" b="1" dirty="0"/>
              <a:t>‘Genetic theory of ageing’: </a:t>
            </a:r>
            <a:r>
              <a:rPr lang="en-US" dirty="0"/>
              <a:t>Ageing is programmed into our DNA and lifespan largely determined by the genes we inherit. </a:t>
            </a:r>
            <a:r>
              <a:rPr lang="en-US" sz="1600" b="1" dirty="0"/>
              <a:t>(Stibich, 2025)</a:t>
            </a:r>
          </a:p>
          <a:p>
            <a:pPr indent="-228600">
              <a:lnSpc>
                <a:spcPct val="90000"/>
              </a:lnSpc>
              <a:spcAft>
                <a:spcPts val="800"/>
              </a:spcAft>
              <a:buFont typeface="Arial" panose="020B0604020202020204" pitchFamily="34" charset="0"/>
              <a:buChar char="•"/>
            </a:pPr>
            <a:endParaRPr lang="en-US" sz="1400" b="1" dirty="0">
              <a:effectLst/>
            </a:endParaRPr>
          </a:p>
        </p:txBody>
      </p:sp>
      <p:pic>
        <p:nvPicPr>
          <p:cNvPr id="23" name="Audio 22">
            <a:hlinkClick r:id="" action="ppaction://media"/>
            <a:extLst>
              <a:ext uri="{FF2B5EF4-FFF2-40B4-BE49-F238E27FC236}">
                <a16:creationId xmlns:a16="http://schemas.microsoft.com/office/drawing/2014/main" id="{2BDD8D84-5588-0DB8-482A-A9370D25118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7169471"/>
      </p:ext>
    </p:extLst>
  </p:cSld>
  <p:clrMapOvr>
    <a:masterClrMapping/>
  </p:clrMapOvr>
  <mc:AlternateContent xmlns:mc="http://schemas.openxmlformats.org/markup-compatibility/2006">
    <mc:Choice xmlns:p14="http://schemas.microsoft.com/office/powerpoint/2010/main" Requires="p14">
      <p:transition spd="slow" p14:dur="2000" advTm="64854"/>
    </mc:Choice>
    <mc:Fallback>
      <p:transition spd="slow" advTm="64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EDFAE-81FE-BC23-EF1C-16086CAFC554}"/>
              </a:ext>
            </a:extLst>
          </p:cNvPr>
          <p:cNvSpPr>
            <a:spLocks noGrp="1"/>
          </p:cNvSpPr>
          <p:nvPr>
            <p:ph type="title"/>
          </p:nvPr>
        </p:nvSpPr>
        <p:spPr>
          <a:xfrm>
            <a:off x="1028700" y="1967266"/>
            <a:ext cx="2628900" cy="2547257"/>
          </a:xfrm>
          <a:noFill/>
        </p:spPr>
        <p:txBody>
          <a:bodyPr anchor="ctr">
            <a:noAutofit/>
          </a:bodyPr>
          <a:lstStyle/>
          <a:p>
            <a:pPr algn="ctr"/>
            <a:r>
              <a:rPr lang="en-GB" sz="3200" dirty="0">
                <a:solidFill>
                  <a:srgbClr val="FFFFFF"/>
                </a:solidFill>
              </a:rPr>
              <a:t>Defining the Scope: Significance of growing ageing population</a:t>
            </a:r>
          </a:p>
        </p:txBody>
      </p:sp>
      <p:pic>
        <p:nvPicPr>
          <p:cNvPr id="4" name="Picture 3">
            <a:extLst>
              <a:ext uri="{FF2B5EF4-FFF2-40B4-BE49-F238E27FC236}">
                <a16:creationId xmlns:a16="http://schemas.microsoft.com/office/drawing/2014/main" id="{0E567043-C6C0-AB54-614D-37BDDF1B44AC}"/>
              </a:ext>
            </a:extLst>
          </p:cNvPr>
          <p:cNvPicPr>
            <a:picLocks noChangeAspect="1"/>
          </p:cNvPicPr>
          <p:nvPr/>
        </p:nvPicPr>
        <p:blipFill>
          <a:blip r:embed="rId4">
            <a:alphaModFix amt="70000"/>
          </a:blip>
          <a:stretch>
            <a:fillRect/>
          </a:stretch>
        </p:blipFill>
        <p:spPr>
          <a:xfrm>
            <a:off x="8675986" y="628651"/>
            <a:ext cx="3249312" cy="4245686"/>
          </a:xfrm>
          <a:prstGeom prst="rect">
            <a:avLst/>
          </a:prstGeom>
        </p:spPr>
      </p:pic>
      <p:pic>
        <p:nvPicPr>
          <p:cNvPr id="6" name="Picture 5">
            <a:extLst>
              <a:ext uri="{FF2B5EF4-FFF2-40B4-BE49-F238E27FC236}">
                <a16:creationId xmlns:a16="http://schemas.microsoft.com/office/drawing/2014/main" id="{29DA7800-7825-EDB2-FCC5-8E7FC650257E}"/>
              </a:ext>
            </a:extLst>
          </p:cNvPr>
          <p:cNvPicPr>
            <a:picLocks noChangeAspect="1"/>
          </p:cNvPicPr>
          <p:nvPr/>
        </p:nvPicPr>
        <p:blipFill>
          <a:blip r:embed="rId5"/>
          <a:stretch>
            <a:fillRect/>
          </a:stretch>
        </p:blipFill>
        <p:spPr>
          <a:xfrm>
            <a:off x="4380129" y="403489"/>
            <a:ext cx="1177516" cy="978611"/>
          </a:xfrm>
          <a:prstGeom prst="rect">
            <a:avLst/>
          </a:prstGeom>
        </p:spPr>
      </p:pic>
      <p:sp>
        <p:nvSpPr>
          <p:cNvPr id="10" name="TextBox 9">
            <a:extLst>
              <a:ext uri="{FF2B5EF4-FFF2-40B4-BE49-F238E27FC236}">
                <a16:creationId xmlns:a16="http://schemas.microsoft.com/office/drawing/2014/main" id="{9619161F-0E0E-843D-3FF7-3E76B226121F}"/>
              </a:ext>
            </a:extLst>
          </p:cNvPr>
          <p:cNvSpPr txBox="1"/>
          <p:nvPr/>
        </p:nvSpPr>
        <p:spPr>
          <a:xfrm>
            <a:off x="717423" y="5122151"/>
            <a:ext cx="3378328" cy="1419812"/>
          </a:xfrm>
          <a:prstGeom prst="rect">
            <a:avLst/>
          </a:prstGeom>
          <a:noFill/>
        </p:spPr>
        <p:txBody>
          <a:bodyPr wrap="square">
            <a:spAutoFit/>
          </a:bodyPr>
          <a:lstStyle/>
          <a:p>
            <a:pPr>
              <a:lnSpc>
                <a:spcPct val="115000"/>
              </a:lnSpc>
              <a:spcAft>
                <a:spcPts val="800"/>
              </a:spcAft>
              <a:buNone/>
            </a:pPr>
            <a:r>
              <a:rPr lang="en-GB" kern="100" dirty="0">
                <a:latin typeface="+mj-lt"/>
                <a:ea typeface="Aptos" panose="020B0004020202020204" pitchFamily="34" charset="0"/>
                <a:cs typeface="Times New Roman" panose="02020603050405020304" pitchFamily="18" charset="0"/>
              </a:rPr>
              <a:t>A</a:t>
            </a:r>
            <a:r>
              <a:rPr lang="en-GB" sz="1800" kern="100" dirty="0">
                <a:effectLst/>
                <a:latin typeface="+mj-lt"/>
                <a:ea typeface="Aptos" panose="020B0004020202020204" pitchFamily="34" charset="0"/>
                <a:cs typeface="Times New Roman" panose="02020603050405020304" pitchFamily="18" charset="0"/>
              </a:rPr>
              <a:t>s of 2025, almost 1/5 (19%) of people in England are aged 65+ and 2/5 (38%) are aged 50+.</a:t>
            </a:r>
          </a:p>
          <a:p>
            <a:pPr>
              <a:lnSpc>
                <a:spcPct val="115000"/>
              </a:lnSpc>
              <a:spcAft>
                <a:spcPts val="800"/>
              </a:spcAft>
              <a:buNone/>
            </a:pPr>
            <a:r>
              <a:rPr lang="en-GB" sz="1600" b="1" kern="100" dirty="0">
                <a:effectLst/>
                <a:latin typeface="+mj-lt"/>
                <a:ea typeface="Aptos" panose="020B0004020202020204" pitchFamily="34" charset="0"/>
                <a:cs typeface="Times New Roman" panose="02020603050405020304" pitchFamily="18" charset="0"/>
              </a:rPr>
              <a:t>(Centre for Ageing Better, 2025)</a:t>
            </a:r>
          </a:p>
        </p:txBody>
      </p:sp>
      <p:sp>
        <p:nvSpPr>
          <p:cNvPr id="12" name="TextBox 11">
            <a:extLst>
              <a:ext uri="{FF2B5EF4-FFF2-40B4-BE49-F238E27FC236}">
                <a16:creationId xmlns:a16="http://schemas.microsoft.com/office/drawing/2014/main" id="{FFAD648A-67D2-B010-FB91-9B636DD2E216}"/>
              </a:ext>
            </a:extLst>
          </p:cNvPr>
          <p:cNvSpPr txBox="1"/>
          <p:nvPr/>
        </p:nvSpPr>
        <p:spPr>
          <a:xfrm>
            <a:off x="4295390" y="1382100"/>
            <a:ext cx="2219710" cy="1569660"/>
          </a:xfrm>
          <a:prstGeom prst="rect">
            <a:avLst/>
          </a:prstGeom>
          <a:noFill/>
        </p:spPr>
        <p:txBody>
          <a:bodyPr wrap="square">
            <a:spAutoFit/>
          </a:bodyPr>
          <a:lstStyle/>
          <a:p>
            <a:r>
              <a:rPr lang="en-GB" sz="1600" dirty="0">
                <a:latin typeface="+mj-lt"/>
                <a:ea typeface="Aptos" panose="020B0004020202020204" pitchFamily="34" charset="0"/>
              </a:rPr>
              <a:t>Increasing life expectancy:</a:t>
            </a:r>
            <a:r>
              <a:rPr lang="en-GB" sz="1600" dirty="0">
                <a:effectLst/>
                <a:latin typeface="+mj-lt"/>
                <a:ea typeface="Aptos" panose="020B0004020202020204" pitchFamily="34" charset="0"/>
              </a:rPr>
              <a:t> men average of 79 and women to 83.</a:t>
            </a:r>
          </a:p>
          <a:p>
            <a:r>
              <a:rPr lang="en-GB" sz="1600" b="1" dirty="0">
                <a:effectLst/>
                <a:latin typeface="+mj-lt"/>
                <a:ea typeface="Aptos" panose="020B0004020202020204" pitchFamily="34" charset="0"/>
              </a:rPr>
              <a:t>(Open Access Government, 2025)</a:t>
            </a:r>
            <a:endParaRPr lang="en-GB" sz="1600" b="1" dirty="0">
              <a:latin typeface="+mj-lt"/>
            </a:endParaRPr>
          </a:p>
        </p:txBody>
      </p:sp>
      <p:sp>
        <p:nvSpPr>
          <p:cNvPr id="15" name="TextBox 14">
            <a:extLst>
              <a:ext uri="{FF2B5EF4-FFF2-40B4-BE49-F238E27FC236}">
                <a16:creationId xmlns:a16="http://schemas.microsoft.com/office/drawing/2014/main" id="{A4AAF696-0144-46EC-0A75-683BD1F87553}"/>
              </a:ext>
            </a:extLst>
          </p:cNvPr>
          <p:cNvSpPr txBox="1"/>
          <p:nvPr/>
        </p:nvSpPr>
        <p:spPr>
          <a:xfrm>
            <a:off x="4288270" y="3708079"/>
            <a:ext cx="3695700" cy="923330"/>
          </a:xfrm>
          <a:prstGeom prst="rect">
            <a:avLst/>
          </a:prstGeom>
          <a:noFill/>
        </p:spPr>
        <p:txBody>
          <a:bodyPr wrap="square">
            <a:spAutoFit/>
          </a:bodyPr>
          <a:lstStyle/>
          <a:p>
            <a:r>
              <a:rPr lang="en-GB" dirty="0">
                <a:latin typeface="+mj-lt"/>
                <a:ea typeface="Aptos" panose="020B0004020202020204" pitchFamily="34" charset="0"/>
              </a:rPr>
              <a:t>M</a:t>
            </a:r>
            <a:r>
              <a:rPr lang="en-GB" sz="1800" dirty="0">
                <a:effectLst/>
                <a:latin typeface="+mj-lt"/>
                <a:ea typeface="Aptos" panose="020B0004020202020204" pitchFamily="34" charset="0"/>
              </a:rPr>
              <a:t>ore people are living longer with chronic illnesses and disabilities.</a:t>
            </a:r>
          </a:p>
          <a:p>
            <a:r>
              <a:rPr lang="en-GB" sz="1600" b="1" dirty="0">
                <a:latin typeface="+mj-lt"/>
              </a:rPr>
              <a:t>(Centre for Ageing Better, 2025)</a:t>
            </a:r>
          </a:p>
        </p:txBody>
      </p:sp>
      <p:sp>
        <p:nvSpPr>
          <p:cNvPr id="17" name="TextBox 16">
            <a:extLst>
              <a:ext uri="{FF2B5EF4-FFF2-40B4-BE49-F238E27FC236}">
                <a16:creationId xmlns:a16="http://schemas.microsoft.com/office/drawing/2014/main" id="{AD0C41A5-7D73-41BB-FAE4-0CFFE5331857}"/>
              </a:ext>
            </a:extLst>
          </p:cNvPr>
          <p:cNvSpPr txBox="1"/>
          <p:nvPr/>
        </p:nvSpPr>
        <p:spPr>
          <a:xfrm>
            <a:off x="4227729" y="5412520"/>
            <a:ext cx="3800475" cy="1036181"/>
          </a:xfrm>
          <a:prstGeom prst="rect">
            <a:avLst/>
          </a:prstGeom>
          <a:noFill/>
        </p:spPr>
        <p:txBody>
          <a:bodyPr wrap="square">
            <a:spAutoFit/>
          </a:bodyPr>
          <a:lstStyle/>
          <a:p>
            <a:pPr marL="285750" indent="-285750">
              <a:spcAft>
                <a:spcPts val="800"/>
              </a:spcAft>
              <a:buFont typeface="Arial" panose="020B0604020202020204" pitchFamily="34" charset="0"/>
              <a:buChar char="•"/>
            </a:pPr>
            <a:r>
              <a:rPr lang="en-GB" sz="1600" kern="100" dirty="0">
                <a:effectLst/>
                <a:latin typeface="+mj-lt"/>
                <a:ea typeface="Aptos" panose="020B0004020202020204" pitchFamily="34" charset="0"/>
                <a:cs typeface="Times New Roman" panose="02020603050405020304" pitchFamily="18" charset="0"/>
              </a:rPr>
              <a:t>Pressure on healthcare services</a:t>
            </a:r>
          </a:p>
          <a:p>
            <a:pPr marL="285750" indent="-285750">
              <a:spcAft>
                <a:spcPts val="800"/>
              </a:spcAft>
              <a:buFont typeface="Arial" panose="020B0604020202020204" pitchFamily="34" charset="0"/>
              <a:buChar char="•"/>
            </a:pPr>
            <a:r>
              <a:rPr lang="en-GB" sz="1600" kern="100" dirty="0">
                <a:latin typeface="+mj-lt"/>
                <a:ea typeface="Aptos" panose="020B0004020202020204" pitchFamily="34" charset="0"/>
                <a:cs typeface="Times New Roman" panose="02020603050405020304" pitchFamily="18" charset="0"/>
              </a:rPr>
              <a:t>Workforce Challenges</a:t>
            </a:r>
          </a:p>
          <a:p>
            <a:pPr>
              <a:spcAft>
                <a:spcPts val="800"/>
              </a:spcAft>
            </a:pPr>
            <a:r>
              <a:rPr lang="en-GB" sz="1600" b="1" kern="100" dirty="0">
                <a:latin typeface="+mj-lt"/>
                <a:ea typeface="Aptos" panose="020B0004020202020204" pitchFamily="34" charset="0"/>
                <a:cs typeface="Times New Roman" panose="02020603050405020304" pitchFamily="18" charset="0"/>
              </a:rPr>
              <a:t>       (The King’s Fund, 2024)</a:t>
            </a:r>
            <a:endParaRPr lang="en-GB" sz="1600" kern="100" dirty="0">
              <a:effectLst/>
              <a:latin typeface="+mj-lt"/>
              <a:ea typeface="Aptos" panose="020B000402020202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59F36266-09D7-3FAD-A75F-11C488712E7B}"/>
              </a:ext>
            </a:extLst>
          </p:cNvPr>
          <p:cNvSpPr txBox="1"/>
          <p:nvPr/>
        </p:nvSpPr>
        <p:spPr>
          <a:xfrm>
            <a:off x="6136120" y="1632296"/>
            <a:ext cx="2588069" cy="1323439"/>
          </a:xfrm>
          <a:prstGeom prst="rect">
            <a:avLst/>
          </a:prstGeom>
          <a:noFill/>
        </p:spPr>
        <p:txBody>
          <a:bodyPr wrap="square">
            <a:spAutoFit/>
          </a:bodyPr>
          <a:lstStyle/>
          <a:p>
            <a:r>
              <a:rPr lang="en-GB" sz="1600" dirty="0">
                <a:effectLst/>
                <a:latin typeface="+mj-lt"/>
                <a:ea typeface="Aptos" panose="020B0004020202020204" pitchFamily="34" charset="0"/>
              </a:rPr>
              <a:t>24% of men and 28% of women aged 65+ required help with at least one daily </a:t>
            </a:r>
            <a:r>
              <a:rPr lang="en-GB" sz="1600" dirty="0">
                <a:latin typeface="+mj-lt"/>
                <a:ea typeface="Aptos" panose="020B0004020202020204" pitchFamily="34" charset="0"/>
              </a:rPr>
              <a:t>activity. </a:t>
            </a:r>
            <a:r>
              <a:rPr lang="en-GB" sz="1600" b="1" dirty="0">
                <a:latin typeface="+mj-lt"/>
                <a:ea typeface="Aptos" panose="020B0004020202020204" pitchFamily="34" charset="0"/>
              </a:rPr>
              <a:t>(NHS England, 2024)</a:t>
            </a:r>
            <a:endParaRPr lang="en-GB" sz="1600" b="1" dirty="0">
              <a:latin typeface="+mj-lt"/>
            </a:endParaRPr>
          </a:p>
        </p:txBody>
      </p:sp>
      <p:sp>
        <p:nvSpPr>
          <p:cNvPr id="21" name="TextBox 20">
            <a:extLst>
              <a:ext uri="{FF2B5EF4-FFF2-40B4-BE49-F238E27FC236}">
                <a16:creationId xmlns:a16="http://schemas.microsoft.com/office/drawing/2014/main" id="{93EDD4CC-F469-4537-F75E-5490FE728BFE}"/>
              </a:ext>
            </a:extLst>
          </p:cNvPr>
          <p:cNvSpPr txBox="1"/>
          <p:nvPr/>
        </p:nvSpPr>
        <p:spPr>
          <a:xfrm>
            <a:off x="7983970" y="5196563"/>
            <a:ext cx="4171950" cy="1244187"/>
          </a:xfrm>
          <a:prstGeom prst="rect">
            <a:avLst/>
          </a:prstGeom>
          <a:noFill/>
        </p:spPr>
        <p:txBody>
          <a:bodyPr wrap="square">
            <a:spAutoFit/>
          </a:bodyPr>
          <a:lstStyle/>
          <a:p>
            <a:pPr>
              <a:lnSpc>
                <a:spcPct val="115000"/>
              </a:lnSpc>
              <a:spcAft>
                <a:spcPts val="800"/>
              </a:spcAft>
              <a:buNone/>
            </a:pPr>
            <a:r>
              <a:rPr lang="en-GB" sz="1600" kern="100" dirty="0">
                <a:latin typeface="Arial" panose="020B0604020202020204" pitchFamily="34" charset="0"/>
                <a:ea typeface="Aptos" panose="020B0004020202020204" pitchFamily="34" charset="0"/>
                <a:cs typeface="Times New Roman" panose="02020603050405020304" pitchFamily="18" charset="0"/>
              </a:rPr>
              <a:t>H</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ealthcare system is falling short in delivering the necessary care and assistance for this population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600" b="1" kern="100" dirty="0">
                <a:effectLst/>
                <a:latin typeface="Arial" panose="020B0604020202020204" pitchFamily="34" charset="0"/>
                <a:ea typeface="Aptos" panose="020B0004020202020204" pitchFamily="34" charset="0"/>
                <a:cs typeface="Times New Roman" panose="02020603050405020304" pitchFamily="18" charset="0"/>
              </a:rPr>
              <a:t>(Age UK, 2024)</a:t>
            </a:r>
            <a:endParaRPr lang="en-GB" sz="1600" b="1"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0" name="Audio 49">
            <a:hlinkClick r:id="" action="ppaction://media"/>
            <a:extLst>
              <a:ext uri="{FF2B5EF4-FFF2-40B4-BE49-F238E27FC236}">
                <a16:creationId xmlns:a16="http://schemas.microsoft.com/office/drawing/2014/main" id="{9F87D3AE-C46F-C230-09E1-37B18E83195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6799675"/>
      </p:ext>
    </p:extLst>
  </p:cSld>
  <p:clrMapOvr>
    <a:masterClrMapping/>
  </p:clrMapOvr>
  <mc:AlternateContent xmlns:mc="http://schemas.openxmlformats.org/markup-compatibility/2006">
    <mc:Choice xmlns:p14="http://schemas.microsoft.com/office/powerpoint/2010/main" Requires="p14">
      <p:transition spd="slow" p14:dur="2000" advTm="210629"/>
    </mc:Choice>
    <mc:Fallback>
      <p:transition spd="slow" advTm="210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71F4DC-D90A-506F-A745-061CCEDA4D47}"/>
              </a:ext>
            </a:extLst>
          </p:cNvPr>
          <p:cNvSpPr>
            <a:spLocks noGrp="1"/>
          </p:cNvSpPr>
          <p:nvPr>
            <p:ph type="title"/>
          </p:nvPr>
        </p:nvSpPr>
        <p:spPr>
          <a:xfrm>
            <a:off x="1371597" y="348865"/>
            <a:ext cx="10044023" cy="877729"/>
          </a:xfrm>
        </p:spPr>
        <p:txBody>
          <a:bodyPr vert="horz" lIns="91440" tIns="45720" rIns="91440" bIns="45720" rtlCol="0" anchor="ctr">
            <a:noAutofit/>
          </a:bodyPr>
          <a:lstStyle/>
          <a:p>
            <a:r>
              <a:rPr lang="en-US" kern="1200" dirty="0">
                <a:solidFill>
                  <a:srgbClr val="FFFFFF"/>
                </a:solidFill>
                <a:latin typeface="+mj-lt"/>
                <a:ea typeface="+mj-ea"/>
                <a:cs typeface="+mj-cs"/>
              </a:rPr>
              <a:t>Theoretical frameworks</a:t>
            </a:r>
            <a:br>
              <a:rPr lang="en-US" kern="1200" dirty="0">
                <a:solidFill>
                  <a:srgbClr val="FFFFFF"/>
                </a:solidFill>
                <a:latin typeface="+mj-lt"/>
                <a:ea typeface="+mj-ea"/>
                <a:cs typeface="+mj-cs"/>
              </a:rPr>
            </a:br>
            <a:r>
              <a:rPr lang="en-US" kern="1200" dirty="0">
                <a:solidFill>
                  <a:srgbClr val="FFFFFF"/>
                </a:solidFill>
                <a:latin typeface="+mj-lt"/>
                <a:ea typeface="+mj-ea"/>
                <a:cs typeface="+mj-cs"/>
              </a:rPr>
              <a:t>relevant to elderly care</a:t>
            </a:r>
          </a:p>
        </p:txBody>
      </p:sp>
      <p:graphicFrame>
        <p:nvGraphicFramePr>
          <p:cNvPr id="9" name="TextBox 3">
            <a:extLst>
              <a:ext uri="{FF2B5EF4-FFF2-40B4-BE49-F238E27FC236}">
                <a16:creationId xmlns:a16="http://schemas.microsoft.com/office/drawing/2014/main" id="{43E2F5A1-01D0-ACD5-6EA5-664867D22F96}"/>
              </a:ext>
            </a:extLst>
          </p:cNvPr>
          <p:cNvGraphicFramePr/>
          <p:nvPr>
            <p:extLst>
              <p:ext uri="{D42A27DB-BD31-4B8C-83A1-F6EECF244321}">
                <p14:modId xmlns:p14="http://schemas.microsoft.com/office/powerpoint/2010/main" val="4344188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1" name="Audio 20">
            <a:hlinkClick r:id="" action="ppaction://media"/>
            <a:extLst>
              <a:ext uri="{FF2B5EF4-FFF2-40B4-BE49-F238E27FC236}">
                <a16:creationId xmlns:a16="http://schemas.microsoft.com/office/drawing/2014/main" id="{E9FCE1B5-4557-7308-E694-74733940CAF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206807"/>
      </p:ext>
    </p:extLst>
  </p:cSld>
  <p:clrMapOvr>
    <a:masterClrMapping/>
  </p:clrMapOvr>
  <mc:AlternateContent xmlns:mc="http://schemas.openxmlformats.org/markup-compatibility/2006">
    <mc:Choice xmlns:p14="http://schemas.microsoft.com/office/powerpoint/2010/main" Requires="p14">
      <p:transition spd="slow" p14:dur="2000" advTm="40018"/>
    </mc:Choice>
    <mc:Fallback>
      <p:transition spd="slow" advTm="40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F9FB0-88F9-911A-0EC7-91B30A3EC88D}"/>
              </a:ext>
            </a:extLst>
          </p:cNvPr>
          <p:cNvSpPr>
            <a:spLocks noGrp="1"/>
          </p:cNvSpPr>
          <p:nvPr>
            <p:ph type="title"/>
          </p:nvPr>
        </p:nvSpPr>
        <p:spPr/>
        <p:txBody>
          <a:bodyPr/>
          <a:lstStyle/>
          <a:p>
            <a:r>
              <a:rPr lang="en-GB"/>
              <a:t>Evaluation of Current Care Provisions</a:t>
            </a:r>
            <a:endParaRPr lang="en-GB" dirty="0"/>
          </a:p>
        </p:txBody>
      </p:sp>
      <p:sp>
        <p:nvSpPr>
          <p:cNvPr id="4" name="TextBox 3">
            <a:extLst>
              <a:ext uri="{FF2B5EF4-FFF2-40B4-BE49-F238E27FC236}">
                <a16:creationId xmlns:a16="http://schemas.microsoft.com/office/drawing/2014/main" id="{64102BBF-A86A-088B-581A-1231CDFD74ED}"/>
              </a:ext>
            </a:extLst>
          </p:cNvPr>
          <p:cNvSpPr txBox="1"/>
          <p:nvPr/>
        </p:nvSpPr>
        <p:spPr>
          <a:xfrm>
            <a:off x="718457" y="1690688"/>
            <a:ext cx="3701143" cy="3939540"/>
          </a:xfrm>
          <a:prstGeom prst="rect">
            <a:avLst/>
          </a:prstGeom>
          <a:noFill/>
        </p:spPr>
        <p:txBody>
          <a:bodyPr wrap="square">
            <a:spAutoFit/>
          </a:bodyPr>
          <a:lstStyle/>
          <a:p>
            <a:r>
              <a:rPr lang="en-GB" sz="1800" b="1" dirty="0">
                <a:effectLst/>
                <a:latin typeface="Arial" panose="020B0604020202020204" pitchFamily="34" charset="0"/>
                <a:ea typeface="Aptos" panose="020B0004020202020204" pitchFamily="34" charset="0"/>
              </a:rPr>
              <a:t>1. Residential care homes</a:t>
            </a:r>
          </a:p>
          <a:p>
            <a:endParaRPr lang="en-GB" sz="1800" b="1" dirty="0">
              <a:effectLst/>
              <a:latin typeface="Arial" panose="020B0604020202020204" pitchFamily="34" charset="0"/>
              <a:ea typeface="Aptos" panose="020B0004020202020204" pitchFamily="34" charset="0"/>
            </a:endParaRPr>
          </a:p>
          <a:p>
            <a:r>
              <a:rPr lang="en-GB" b="1" dirty="0">
                <a:latin typeface="Arial" panose="020B0604020202020204" pitchFamily="34" charset="0"/>
              </a:rPr>
              <a:t>    Advantages:</a:t>
            </a:r>
            <a:endParaRPr lang="en-GB"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24/7 Safety and security</a:t>
            </a:r>
          </a:p>
          <a:p>
            <a:pPr marL="285750" indent="-285750">
              <a:buFont typeface="Arial" panose="020B0604020202020204" pitchFamily="34" charset="0"/>
              <a:buChar char="•"/>
            </a:pPr>
            <a:r>
              <a:rPr lang="en-GB" dirty="0">
                <a:latin typeface="Arial" panose="020B0604020202020204" pitchFamily="34" charset="0"/>
              </a:rPr>
              <a:t>Comfortable living</a:t>
            </a:r>
          </a:p>
          <a:p>
            <a:pPr marL="285750" indent="-285750">
              <a:buFont typeface="Arial" panose="020B0604020202020204" pitchFamily="34" charset="0"/>
              <a:buChar char="•"/>
            </a:pPr>
            <a:r>
              <a:rPr lang="en-GB" dirty="0">
                <a:latin typeface="Arial" panose="020B0604020202020204" pitchFamily="34" charset="0"/>
              </a:rPr>
              <a:t>Personalised care</a:t>
            </a:r>
          </a:p>
          <a:p>
            <a:pPr marL="285750" indent="-285750">
              <a:buFont typeface="Arial" panose="020B0604020202020204" pitchFamily="34" charset="0"/>
              <a:buChar char="•"/>
            </a:pPr>
            <a:r>
              <a:rPr lang="en-GB" dirty="0">
                <a:latin typeface="Arial" panose="020B0604020202020204" pitchFamily="34" charset="0"/>
              </a:rPr>
              <a:t>Enriching activities</a:t>
            </a:r>
          </a:p>
          <a:p>
            <a:pPr marL="285750" indent="-285750">
              <a:buFont typeface="Arial" panose="020B0604020202020204" pitchFamily="34" charset="0"/>
              <a:buChar char="•"/>
            </a:pPr>
            <a:r>
              <a:rPr lang="en-GB" dirty="0">
                <a:latin typeface="Arial" panose="020B0604020202020204" pitchFamily="34" charset="0"/>
              </a:rPr>
              <a:t>Community support</a:t>
            </a:r>
          </a:p>
          <a:p>
            <a:pPr marL="285750" indent="-285750">
              <a:buFont typeface="Arial" panose="020B0604020202020204" pitchFamily="34" charset="0"/>
              <a:buChar char="•"/>
            </a:pPr>
            <a:endParaRPr lang="en-GB" dirty="0">
              <a:latin typeface="Arial" panose="020B0604020202020204" pitchFamily="34" charset="0"/>
            </a:endParaRPr>
          </a:p>
          <a:p>
            <a:r>
              <a:rPr lang="en-GB" dirty="0">
                <a:latin typeface="Arial" panose="020B0604020202020204" pitchFamily="34" charset="0"/>
              </a:rPr>
              <a:t>     </a:t>
            </a:r>
            <a:r>
              <a:rPr lang="en-GB" b="1" dirty="0">
                <a:latin typeface="Arial" panose="020B0604020202020204" pitchFamily="34" charset="0"/>
              </a:rPr>
              <a:t>Challenges:</a:t>
            </a:r>
          </a:p>
          <a:p>
            <a:pPr marL="285750" indent="-285750">
              <a:buFont typeface="Arial" panose="020B0604020202020204" pitchFamily="34" charset="0"/>
              <a:buChar char="•"/>
            </a:pPr>
            <a:r>
              <a:rPr lang="en-GB" dirty="0">
                <a:latin typeface="Arial" panose="020B0604020202020204" pitchFamily="34" charset="0"/>
              </a:rPr>
              <a:t>Loss of independence</a:t>
            </a:r>
          </a:p>
          <a:p>
            <a:pPr marL="285750" indent="-285750">
              <a:buFont typeface="Arial" panose="020B0604020202020204" pitchFamily="34" charset="0"/>
              <a:buChar char="•"/>
            </a:pPr>
            <a:r>
              <a:rPr lang="en-GB" dirty="0">
                <a:latin typeface="Arial" panose="020B0604020202020204" pitchFamily="34" charset="0"/>
              </a:rPr>
              <a:t>Cost consideration</a:t>
            </a:r>
          </a:p>
          <a:p>
            <a:pPr marL="285750" indent="-285750">
              <a:buFont typeface="Arial" panose="020B0604020202020204" pitchFamily="34" charset="0"/>
              <a:buChar char="•"/>
            </a:pPr>
            <a:r>
              <a:rPr lang="en-GB" dirty="0">
                <a:latin typeface="Arial" panose="020B0604020202020204" pitchFamily="34" charset="0"/>
              </a:rPr>
              <a:t>Social isolation</a:t>
            </a:r>
          </a:p>
          <a:p>
            <a:r>
              <a:rPr lang="en-GB" sz="1600" b="1" dirty="0"/>
              <a:t>       (Metro Care, 2025)</a:t>
            </a:r>
          </a:p>
        </p:txBody>
      </p:sp>
      <p:sp>
        <p:nvSpPr>
          <p:cNvPr id="6" name="TextBox 5">
            <a:extLst>
              <a:ext uri="{FF2B5EF4-FFF2-40B4-BE49-F238E27FC236}">
                <a16:creationId xmlns:a16="http://schemas.microsoft.com/office/drawing/2014/main" id="{35E905CB-5ACF-9392-FF1F-C1D11F5D903E}"/>
              </a:ext>
            </a:extLst>
          </p:cNvPr>
          <p:cNvSpPr txBox="1"/>
          <p:nvPr/>
        </p:nvSpPr>
        <p:spPr>
          <a:xfrm>
            <a:off x="5181600" y="1537929"/>
            <a:ext cx="6096000" cy="3683252"/>
          </a:xfrm>
          <a:prstGeom prst="rect">
            <a:avLst/>
          </a:prstGeom>
          <a:noFill/>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Active Theory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dirty="0">
                <a:latin typeface="Arial" panose="020B0604020202020204" pitchFamily="34" charset="0"/>
                <a:cs typeface="Arial" panose="020B0604020202020204" pitchFamily="34" charset="0"/>
              </a:rPr>
              <a:t>In care homes provisions, supports residents' wellbeing by encouraging active participation and meaningful engagement as structured group activities, social interaction, and small responsibilities, help reduce isolation, build community and reinforce their sense of purpose and identity.</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Critique: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Activity Theory</a:t>
            </a:r>
            <a:r>
              <a:rPr lang="en-GB" kern="100" dirty="0">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may not always reflect individual preferences or abilities</a:t>
            </a:r>
            <a:r>
              <a:rPr lang="en-GB" kern="100" dirty="0">
                <a:latin typeface="Arial" panose="020B0604020202020204" pitchFamily="34" charset="0"/>
                <a:ea typeface="Aptos" panose="020B0004020202020204" pitchFamily="34" charset="0"/>
                <a:cs typeface="Times New Roman" panose="02020603050405020304" pitchFamily="18" charset="0"/>
              </a:rPr>
              <a:t> as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theory </a:t>
            </a:r>
            <a:r>
              <a:rPr lang="en-GB" dirty="0"/>
              <a:t>“overlooks individual differences in preferences, capacities and cultural contexts,” making activities feel routine and lack genuine meaning. </a:t>
            </a:r>
            <a:r>
              <a:rPr lang="en-GB" sz="1600" b="1" kern="100" dirty="0">
                <a:effectLst/>
                <a:latin typeface="Arial" panose="020B0604020202020204" pitchFamily="34" charset="0"/>
                <a:ea typeface="Aptos" panose="020B0004020202020204" pitchFamily="34" charset="0"/>
                <a:cs typeface="Times New Roman" panose="02020603050405020304" pitchFamily="18" charset="0"/>
              </a:rPr>
              <a:t>(Adams, </a:t>
            </a:r>
            <a:r>
              <a:rPr lang="en-GB" sz="1600" b="1" kern="100" dirty="0">
                <a:latin typeface="Arial" panose="020B0604020202020204" pitchFamily="34" charset="0"/>
                <a:ea typeface="Aptos" panose="020B0004020202020204" pitchFamily="34" charset="0"/>
                <a:cs typeface="Times New Roman" panose="02020603050405020304" pitchFamily="18" charset="0"/>
              </a:rPr>
              <a:t>Leibbrandt, and Moon, 2011) </a:t>
            </a:r>
            <a:endParaRPr lang="en-GB" sz="1600" b="1"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8" name="Audio 57">
            <a:hlinkClick r:id="" action="ppaction://media"/>
            <a:extLst>
              <a:ext uri="{FF2B5EF4-FFF2-40B4-BE49-F238E27FC236}">
                <a16:creationId xmlns:a16="http://schemas.microsoft.com/office/drawing/2014/main" id="{2F68EDEB-EADF-2F9F-5F67-C42127D1C1E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409096"/>
      </p:ext>
    </p:extLst>
  </p:cSld>
  <p:clrMapOvr>
    <a:masterClrMapping/>
  </p:clrMapOvr>
  <mc:AlternateContent xmlns:mc="http://schemas.openxmlformats.org/markup-compatibility/2006">
    <mc:Choice xmlns:p14="http://schemas.microsoft.com/office/powerpoint/2010/main" Requires="p14">
      <p:transition spd="slow" p14:dur="2000" advTm="120789"/>
    </mc:Choice>
    <mc:Fallback>
      <p:transition spd="slow" advTm="120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66D61-49E2-C9DD-8F7C-68013FDBCF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3F70C2-BA9F-8D4C-6AD7-A44EC17E7751}"/>
              </a:ext>
            </a:extLst>
          </p:cNvPr>
          <p:cNvSpPr>
            <a:spLocks noGrp="1"/>
          </p:cNvSpPr>
          <p:nvPr>
            <p:ph type="title"/>
          </p:nvPr>
        </p:nvSpPr>
        <p:spPr/>
        <p:txBody>
          <a:bodyPr/>
          <a:lstStyle/>
          <a:p>
            <a:r>
              <a:rPr lang="en-GB"/>
              <a:t>Evaluation of Current Care Provisions</a:t>
            </a:r>
            <a:endParaRPr lang="en-GB" dirty="0"/>
          </a:p>
        </p:txBody>
      </p:sp>
      <p:sp>
        <p:nvSpPr>
          <p:cNvPr id="4" name="TextBox 3">
            <a:extLst>
              <a:ext uri="{FF2B5EF4-FFF2-40B4-BE49-F238E27FC236}">
                <a16:creationId xmlns:a16="http://schemas.microsoft.com/office/drawing/2014/main" id="{F939C435-958A-B4A2-6FE8-B5E6D32E542D}"/>
              </a:ext>
            </a:extLst>
          </p:cNvPr>
          <p:cNvSpPr txBox="1"/>
          <p:nvPr/>
        </p:nvSpPr>
        <p:spPr>
          <a:xfrm>
            <a:off x="718457" y="1690688"/>
            <a:ext cx="3701143" cy="3970318"/>
          </a:xfrm>
          <a:prstGeom prst="rect">
            <a:avLst/>
          </a:prstGeom>
          <a:noFill/>
        </p:spPr>
        <p:txBody>
          <a:bodyPr wrap="square">
            <a:spAutoFit/>
          </a:bodyPr>
          <a:lstStyle/>
          <a:p>
            <a:r>
              <a:rPr lang="en-GB" b="1" dirty="0">
                <a:latin typeface="Arial" panose="020B0604020202020204" pitchFamily="34" charset="0"/>
                <a:ea typeface="Aptos" panose="020B0004020202020204" pitchFamily="34" charset="0"/>
              </a:rPr>
              <a:t>2. Domiciliary Care</a:t>
            </a:r>
            <a:endParaRPr lang="en-GB" sz="1800" b="1" dirty="0">
              <a:effectLst/>
              <a:latin typeface="Arial" panose="020B0604020202020204" pitchFamily="34" charset="0"/>
              <a:ea typeface="Aptos" panose="020B0004020202020204" pitchFamily="34" charset="0"/>
            </a:endParaRPr>
          </a:p>
          <a:p>
            <a:endParaRPr lang="en-GB" sz="1800" b="1" dirty="0">
              <a:effectLst/>
              <a:latin typeface="Arial" panose="020B0604020202020204" pitchFamily="34" charset="0"/>
              <a:ea typeface="Aptos" panose="020B0004020202020204" pitchFamily="34" charset="0"/>
            </a:endParaRPr>
          </a:p>
          <a:p>
            <a:r>
              <a:rPr lang="en-GB" b="1" dirty="0">
                <a:latin typeface="Arial" panose="020B0604020202020204" pitchFamily="34" charset="0"/>
              </a:rPr>
              <a:t>    Advantages:</a:t>
            </a:r>
          </a:p>
          <a:p>
            <a:pPr marL="285750" indent="-285750">
              <a:buFont typeface="Arial" panose="020B0604020202020204" pitchFamily="34" charset="0"/>
              <a:buChar char="•"/>
            </a:pPr>
            <a:r>
              <a:rPr lang="en-GB" dirty="0">
                <a:latin typeface="Arial" panose="020B0604020202020204" pitchFamily="34" charset="0"/>
              </a:rPr>
              <a:t>Promotes independence</a:t>
            </a:r>
          </a:p>
          <a:p>
            <a:pPr marL="285750" indent="-285750">
              <a:buFont typeface="Arial" panose="020B0604020202020204" pitchFamily="34" charset="0"/>
              <a:buChar char="•"/>
            </a:pPr>
            <a:r>
              <a:rPr lang="en-GB" dirty="0">
                <a:latin typeface="Arial" panose="020B0604020202020204" pitchFamily="34" charset="0"/>
              </a:rPr>
              <a:t>Cost effective</a:t>
            </a:r>
          </a:p>
          <a:p>
            <a:pPr marL="285750" indent="-285750">
              <a:buFont typeface="Arial" panose="020B0604020202020204" pitchFamily="34" charset="0"/>
              <a:buChar char="•"/>
            </a:pPr>
            <a:r>
              <a:rPr lang="en-GB" dirty="0">
                <a:latin typeface="Arial" panose="020B0604020202020204" pitchFamily="34" charset="0"/>
              </a:rPr>
              <a:t>Personalised care with flexibility</a:t>
            </a:r>
          </a:p>
          <a:p>
            <a:pPr marL="285750" indent="-285750">
              <a:buFont typeface="Arial" panose="020B0604020202020204" pitchFamily="34" charset="0"/>
              <a:buChar char="•"/>
            </a:pPr>
            <a:r>
              <a:rPr lang="en-GB" dirty="0">
                <a:latin typeface="Arial" panose="020B0604020202020204" pitchFamily="34" charset="0"/>
              </a:rPr>
              <a:t>Family involvement</a:t>
            </a:r>
          </a:p>
          <a:p>
            <a:pPr marL="285750" indent="-285750">
              <a:buFont typeface="Arial" panose="020B0604020202020204" pitchFamily="34" charset="0"/>
              <a:buChar char="•"/>
            </a:pPr>
            <a:endParaRPr lang="en-GB" dirty="0">
              <a:latin typeface="Arial" panose="020B0604020202020204" pitchFamily="34" charset="0"/>
            </a:endParaRPr>
          </a:p>
          <a:p>
            <a:r>
              <a:rPr lang="en-GB" dirty="0">
                <a:latin typeface="Arial" panose="020B0604020202020204" pitchFamily="34" charset="0"/>
              </a:rPr>
              <a:t>     </a:t>
            </a:r>
            <a:r>
              <a:rPr lang="en-GB" b="1" dirty="0">
                <a:latin typeface="Arial" panose="020B0604020202020204" pitchFamily="34" charset="0"/>
              </a:rPr>
              <a:t>Challenges:</a:t>
            </a:r>
          </a:p>
          <a:p>
            <a:pPr marL="285750" indent="-285750">
              <a:buFont typeface="Arial" panose="020B0604020202020204" pitchFamily="34" charset="0"/>
              <a:buChar char="•"/>
            </a:pPr>
            <a:r>
              <a:rPr lang="en-GB" dirty="0"/>
              <a:t>Limited medical resources</a:t>
            </a:r>
          </a:p>
          <a:p>
            <a:pPr marL="285750" indent="-285750">
              <a:buFont typeface="Arial" panose="020B0604020202020204" pitchFamily="34" charset="0"/>
              <a:buChar char="•"/>
            </a:pPr>
            <a:r>
              <a:rPr lang="en-GB" dirty="0"/>
              <a:t>Home adaptation</a:t>
            </a:r>
          </a:p>
          <a:p>
            <a:pPr marL="285750" indent="-285750">
              <a:buFont typeface="Arial" panose="020B0604020202020204" pitchFamily="34" charset="0"/>
              <a:buChar char="•"/>
            </a:pPr>
            <a:r>
              <a:rPr lang="en-GB" dirty="0"/>
              <a:t>Family care burden</a:t>
            </a:r>
          </a:p>
          <a:p>
            <a:pPr marL="285750" indent="-285750">
              <a:buFont typeface="Arial" panose="020B0604020202020204" pitchFamily="34" charset="0"/>
              <a:buChar char="•"/>
            </a:pPr>
            <a:r>
              <a:rPr lang="en-GB" dirty="0"/>
              <a:t>Limited social interaction</a:t>
            </a:r>
          </a:p>
          <a:p>
            <a:r>
              <a:rPr lang="en-GB" dirty="0"/>
              <a:t>   </a:t>
            </a:r>
            <a:r>
              <a:rPr lang="en-GB" sz="1600" b="1" dirty="0"/>
              <a:t>   (Albert, 2025)</a:t>
            </a:r>
          </a:p>
        </p:txBody>
      </p:sp>
      <p:sp>
        <p:nvSpPr>
          <p:cNvPr id="6" name="TextBox 5">
            <a:extLst>
              <a:ext uri="{FF2B5EF4-FFF2-40B4-BE49-F238E27FC236}">
                <a16:creationId xmlns:a16="http://schemas.microsoft.com/office/drawing/2014/main" id="{F6C57BA9-8A84-1D32-5DE3-41E2D9B0614B}"/>
              </a:ext>
            </a:extLst>
          </p:cNvPr>
          <p:cNvSpPr txBox="1"/>
          <p:nvPr/>
        </p:nvSpPr>
        <p:spPr>
          <a:xfrm>
            <a:off x="5181600" y="1537929"/>
            <a:ext cx="6096000" cy="4524315"/>
          </a:xfrm>
          <a:prstGeom prst="rect">
            <a:avLst/>
          </a:prstGeom>
          <a:noFill/>
        </p:spPr>
        <p:txBody>
          <a:bodyPr wrap="square">
            <a:spAutoFit/>
          </a:bodyPr>
          <a:lstStyle/>
          <a:p>
            <a:r>
              <a:rPr lang="en-GB" b="1" dirty="0"/>
              <a:t>Active theory</a:t>
            </a:r>
            <a:r>
              <a:rPr lang="en-GB" dirty="0"/>
              <a:t>: Aligns with domiciliary care emphasising the importance of keeping patients engaged in meaningful activities that support wellbeing, autonomy and identity coinciding with theory’s view that active participation enhances life satisfaction.</a:t>
            </a:r>
          </a:p>
          <a:p>
            <a:r>
              <a:rPr lang="en-GB" dirty="0"/>
              <a:t> </a:t>
            </a:r>
          </a:p>
          <a:p>
            <a:r>
              <a:rPr lang="en-GB" b="1" dirty="0"/>
              <a:t>Critique: </a:t>
            </a:r>
            <a:r>
              <a:rPr lang="en-GB" dirty="0"/>
              <a:t>Practical applications in domiciliary care can hinder its effectiveness.</a:t>
            </a:r>
          </a:p>
          <a:p>
            <a:pPr marL="285750" indent="-285750">
              <a:buFont typeface="Arial" panose="020B0604020202020204" pitchFamily="34" charset="0"/>
              <a:buChar char="•"/>
            </a:pPr>
            <a:r>
              <a:rPr lang="en-GB" dirty="0"/>
              <a:t>Time constraints</a:t>
            </a:r>
          </a:p>
          <a:p>
            <a:pPr marL="285750" indent="-285750">
              <a:buFont typeface="Arial" panose="020B0604020202020204" pitchFamily="34" charset="0"/>
              <a:buChar char="•"/>
            </a:pPr>
            <a:r>
              <a:rPr lang="en-GB" dirty="0"/>
              <a:t>Staffing pressures</a:t>
            </a:r>
          </a:p>
          <a:p>
            <a:pPr marL="285750" indent="-285750">
              <a:buFont typeface="Arial" panose="020B0604020202020204" pitchFamily="34" charset="0"/>
              <a:buChar char="•"/>
            </a:pPr>
            <a:r>
              <a:rPr lang="en-GB" dirty="0"/>
              <a:t>Risk of isolation</a:t>
            </a:r>
          </a:p>
          <a:p>
            <a:endParaRPr lang="en-GB" b="1" dirty="0"/>
          </a:p>
          <a:p>
            <a:r>
              <a:rPr lang="en-GB" dirty="0"/>
              <a:t>“Barriers such as time constraints, understaffing, and lack of structured support hinder participation and weaken the effectiveness of interventions.” </a:t>
            </a:r>
            <a:r>
              <a:rPr lang="en-GB" sz="1600" b="1" dirty="0"/>
              <a:t>(Seo et al., 2024)</a:t>
            </a:r>
          </a:p>
          <a:p>
            <a:pPr marL="285750" indent="-285750">
              <a:buFont typeface="Arial" panose="020B0604020202020204" pitchFamily="34" charset="0"/>
              <a:buChar char="•"/>
            </a:pPr>
            <a:endParaRPr lang="en-GB" dirty="0"/>
          </a:p>
        </p:txBody>
      </p:sp>
      <p:pic>
        <p:nvPicPr>
          <p:cNvPr id="58" name="Audio 57">
            <a:hlinkClick r:id="" action="ppaction://media"/>
            <a:extLst>
              <a:ext uri="{FF2B5EF4-FFF2-40B4-BE49-F238E27FC236}">
                <a16:creationId xmlns:a16="http://schemas.microsoft.com/office/drawing/2014/main" id="{5E935932-15DE-D8A8-7B05-5C0CB6C05F8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5960284"/>
      </p:ext>
    </p:extLst>
  </p:cSld>
  <p:clrMapOvr>
    <a:masterClrMapping/>
  </p:clrMapOvr>
  <mc:AlternateContent xmlns:mc="http://schemas.openxmlformats.org/markup-compatibility/2006">
    <mc:Choice xmlns:p14="http://schemas.microsoft.com/office/powerpoint/2010/main" Requires="p14">
      <p:transition spd="slow" p14:dur="2000" advTm="96330"/>
    </mc:Choice>
    <mc:Fallback>
      <p:transition spd="slow" advTm="96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063F0-E6EC-7F4D-EEC4-7BFA9402B7EA}"/>
              </a:ext>
            </a:extLst>
          </p:cNvPr>
          <p:cNvSpPr>
            <a:spLocks noGrp="1"/>
          </p:cNvSpPr>
          <p:nvPr>
            <p:ph type="title"/>
          </p:nvPr>
        </p:nvSpPr>
        <p:spPr>
          <a:xfrm>
            <a:off x="838200" y="365125"/>
            <a:ext cx="5257800" cy="1325563"/>
          </a:xfrm>
        </p:spPr>
        <p:txBody>
          <a:bodyPr/>
          <a:lstStyle/>
          <a:p>
            <a:r>
              <a:rPr lang="en-GB" dirty="0"/>
              <a:t>Policy and Legislation</a:t>
            </a:r>
          </a:p>
        </p:txBody>
      </p:sp>
      <p:sp>
        <p:nvSpPr>
          <p:cNvPr id="6" name="TextBox 5">
            <a:extLst>
              <a:ext uri="{FF2B5EF4-FFF2-40B4-BE49-F238E27FC236}">
                <a16:creationId xmlns:a16="http://schemas.microsoft.com/office/drawing/2014/main" id="{813FF32A-0F3A-A313-D3B0-8D987E1DD9F3}"/>
              </a:ext>
            </a:extLst>
          </p:cNvPr>
          <p:cNvSpPr txBox="1"/>
          <p:nvPr/>
        </p:nvSpPr>
        <p:spPr>
          <a:xfrm>
            <a:off x="838200" y="1690688"/>
            <a:ext cx="7663543" cy="392672"/>
          </a:xfrm>
          <a:prstGeom prst="rect">
            <a:avLst/>
          </a:prstGeom>
          <a:noFill/>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Key UK Policies and Legislation that impact care for older people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0" name="Picture 9">
            <a:extLst>
              <a:ext uri="{FF2B5EF4-FFF2-40B4-BE49-F238E27FC236}">
                <a16:creationId xmlns:a16="http://schemas.microsoft.com/office/drawing/2014/main" id="{7E88835C-01E6-E1DD-D21D-280BEA640E43}"/>
              </a:ext>
            </a:extLst>
          </p:cNvPr>
          <p:cNvPicPr>
            <a:picLocks noChangeAspect="1"/>
          </p:cNvPicPr>
          <p:nvPr/>
        </p:nvPicPr>
        <p:blipFill>
          <a:blip r:embed="rId4"/>
          <a:stretch>
            <a:fillRect/>
          </a:stretch>
        </p:blipFill>
        <p:spPr>
          <a:xfrm>
            <a:off x="6284131" y="580066"/>
            <a:ext cx="4590698" cy="670618"/>
          </a:xfrm>
          <a:prstGeom prst="rect">
            <a:avLst/>
          </a:prstGeom>
        </p:spPr>
      </p:pic>
      <p:graphicFrame>
        <p:nvGraphicFramePr>
          <p:cNvPr id="12" name="TextBox 7">
            <a:extLst>
              <a:ext uri="{FF2B5EF4-FFF2-40B4-BE49-F238E27FC236}">
                <a16:creationId xmlns:a16="http://schemas.microsoft.com/office/drawing/2014/main" id="{8E4BC966-6CDB-8F51-C5EE-A0AF5ED27953}"/>
              </a:ext>
            </a:extLst>
          </p:cNvPr>
          <p:cNvGraphicFramePr/>
          <p:nvPr/>
        </p:nvGraphicFramePr>
        <p:xfrm>
          <a:off x="838200" y="2292751"/>
          <a:ext cx="6096000" cy="33431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 name="TextBox 12">
            <a:extLst>
              <a:ext uri="{FF2B5EF4-FFF2-40B4-BE49-F238E27FC236}">
                <a16:creationId xmlns:a16="http://schemas.microsoft.com/office/drawing/2014/main" id="{45E6F973-797D-F7F0-CFCF-83EB1DC65046}"/>
              </a:ext>
            </a:extLst>
          </p:cNvPr>
          <p:cNvSpPr txBox="1"/>
          <p:nvPr/>
        </p:nvSpPr>
        <p:spPr>
          <a:xfrm>
            <a:off x="9840686" y="6136411"/>
            <a:ext cx="1970315" cy="467885"/>
          </a:xfrm>
          <a:prstGeom prst="rect">
            <a:avLst/>
          </a:prstGeom>
          <a:noFill/>
        </p:spPr>
        <p:txBody>
          <a:bodyPr wrap="square">
            <a:spAutoFit/>
          </a:bodyPr>
          <a:lstStyle/>
          <a:p>
            <a:pPr>
              <a:lnSpc>
                <a:spcPct val="150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GB" sz="1600" b="1" kern="100" dirty="0">
                <a:latin typeface="Aptos" panose="020B0004020202020204" pitchFamily="34" charset="0"/>
                <a:ea typeface="Aptos" panose="020B0004020202020204" pitchFamily="34" charset="0"/>
                <a:cs typeface="Times New Roman" panose="02020603050405020304" pitchFamily="18" charset="0"/>
              </a:rPr>
              <a:t>legislation.gov.uk)</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9" name="Audio 8">
            <a:hlinkClick r:id="" action="ppaction://media"/>
            <a:extLst>
              <a:ext uri="{FF2B5EF4-FFF2-40B4-BE49-F238E27FC236}">
                <a16:creationId xmlns:a16="http://schemas.microsoft.com/office/drawing/2014/main" id="{271CADD3-9767-AAF5-2E16-CC7A3C898FC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8380319"/>
      </p:ext>
    </p:extLst>
  </p:cSld>
  <p:clrMapOvr>
    <a:masterClrMapping/>
  </p:clrMapOvr>
  <mc:AlternateContent xmlns:mc="http://schemas.openxmlformats.org/markup-compatibility/2006">
    <mc:Choice xmlns:p14="http://schemas.microsoft.com/office/powerpoint/2010/main" Requires="p14">
      <p:transition spd="slow" p14:dur="2000" advTm="85803"/>
    </mc:Choice>
    <mc:Fallback>
      <p:transition spd="slow" advTm="85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85ACD-E4F5-21D6-1376-DC24A0FB2D0B}"/>
              </a:ext>
            </a:extLst>
          </p:cNvPr>
          <p:cNvSpPr>
            <a:spLocks noGrp="1"/>
          </p:cNvSpPr>
          <p:nvPr>
            <p:ph type="title"/>
          </p:nvPr>
        </p:nvSpPr>
        <p:spPr>
          <a:xfrm>
            <a:off x="1171074" y="1396686"/>
            <a:ext cx="3240506" cy="4064628"/>
          </a:xfrm>
        </p:spPr>
        <p:txBody>
          <a:bodyPr>
            <a:normAutofit/>
          </a:bodyPr>
          <a:lstStyle/>
          <a:p>
            <a:r>
              <a:rPr lang="en-GB" sz="4100">
                <a:solidFill>
                  <a:srgbClr val="FFFFFF"/>
                </a:solidFill>
              </a:rPr>
              <a:t>Technological innovations in Elderly Care</a:t>
            </a:r>
          </a:p>
        </p:txBody>
      </p:sp>
      <p:sp>
        <p:nvSpPr>
          <p:cNvPr id="40" name="Arc 3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2" name="Oval 4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6978F1A-79C4-BC08-9596-3CA3F28413D8}"/>
              </a:ext>
            </a:extLst>
          </p:cNvPr>
          <p:cNvSpPr>
            <a:spLocks noGrp="1"/>
          </p:cNvSpPr>
          <p:nvPr>
            <p:ph idx="1"/>
          </p:nvPr>
        </p:nvSpPr>
        <p:spPr>
          <a:xfrm>
            <a:off x="5370153" y="873760"/>
            <a:ext cx="5536397" cy="5272211"/>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lnSpc>
                <a:spcPct val="100000"/>
              </a:lnSpc>
              <a:buNone/>
            </a:pPr>
            <a:r>
              <a:rPr lang="en-GB" sz="1600" dirty="0">
                <a:latin typeface="Arial" panose="020B0604020202020204" pitchFamily="34" charset="0"/>
                <a:cs typeface="Arial" panose="020B0604020202020204" pitchFamily="34" charset="0"/>
              </a:rPr>
              <a:t>As the UK’s elderly population increases, demand for innovative solutions to support independent living, health and well-being are becoming increasingly urgent.</a:t>
            </a:r>
          </a:p>
          <a:p>
            <a:pPr marL="0" indent="0">
              <a:lnSpc>
                <a:spcPct val="100000"/>
              </a:lnSpc>
              <a:buNone/>
            </a:pPr>
            <a:endParaRPr lang="en-GB" sz="1600" dirty="0">
              <a:latin typeface="Arial" panose="020B0604020202020204" pitchFamily="34" charset="0"/>
              <a:cs typeface="Arial" panose="020B0604020202020204" pitchFamily="34" charset="0"/>
            </a:endParaRPr>
          </a:p>
          <a:p>
            <a:pPr marL="0" indent="0">
              <a:lnSpc>
                <a:spcPct val="100000"/>
              </a:lnSpc>
              <a:buNone/>
            </a:pPr>
            <a:r>
              <a:rPr lang="en-GB" sz="1600" dirty="0">
                <a:latin typeface="Arial" panose="020B0604020202020204" pitchFamily="34" charset="0"/>
                <a:cs typeface="Arial" panose="020B0604020202020204" pitchFamily="34" charset="0"/>
              </a:rPr>
              <a:t>Technology is essential for supporting the UK’s ageing population. It has potential to:</a:t>
            </a:r>
          </a:p>
          <a:p>
            <a:pPr>
              <a:lnSpc>
                <a:spcPct val="100000"/>
              </a:lnSpc>
            </a:pPr>
            <a:r>
              <a:rPr lang="en-GB" sz="1600" dirty="0">
                <a:latin typeface="Arial" panose="020B0604020202020204" pitchFamily="34" charset="0"/>
                <a:cs typeface="Arial" panose="020B0604020202020204" pitchFamily="34" charset="0"/>
              </a:rPr>
              <a:t>Enhance the way care is delivered</a:t>
            </a:r>
          </a:p>
          <a:p>
            <a:pPr>
              <a:lnSpc>
                <a:spcPct val="100000"/>
              </a:lnSpc>
            </a:pPr>
            <a:r>
              <a:rPr lang="en-GB" sz="1600" dirty="0">
                <a:latin typeface="Arial" panose="020B0604020202020204" pitchFamily="34" charset="0"/>
                <a:cs typeface="Arial" panose="020B0604020202020204" pitchFamily="34" charset="0"/>
              </a:rPr>
              <a:t>Empowers the elderly to live independently </a:t>
            </a:r>
            <a:r>
              <a:rPr lang="en-GB" sz="1600" b="1" dirty="0">
                <a:latin typeface="Arial" panose="020B0604020202020204" pitchFamily="34" charset="0"/>
                <a:cs typeface="Arial" panose="020B0604020202020204" pitchFamily="34" charset="0"/>
              </a:rPr>
              <a:t>and</a:t>
            </a:r>
          </a:p>
          <a:p>
            <a:pPr>
              <a:lnSpc>
                <a:spcPct val="100000"/>
              </a:lnSpc>
            </a:pPr>
            <a:r>
              <a:rPr lang="en-GB" sz="1600" dirty="0">
                <a:latin typeface="Arial" panose="020B0604020202020204" pitchFamily="34" charset="0"/>
                <a:cs typeface="Arial" panose="020B0604020202020204" pitchFamily="34" charset="0"/>
              </a:rPr>
              <a:t>Improve outcomes and alleviate pressure on healthcare services. </a:t>
            </a:r>
            <a:r>
              <a:rPr lang="en-GB" sz="1600" b="1" dirty="0">
                <a:latin typeface="Arial" panose="020B0604020202020204" pitchFamily="34" charset="0"/>
                <a:cs typeface="Arial" panose="020B0604020202020204" pitchFamily="34" charset="0"/>
              </a:rPr>
              <a:t>(Government Office for Science, 2021)</a:t>
            </a:r>
          </a:p>
          <a:p>
            <a:pPr marL="0" indent="0">
              <a:lnSpc>
                <a:spcPct val="100000"/>
              </a:lnSpc>
              <a:buNone/>
            </a:pPr>
            <a:endParaRPr lang="en-GB" sz="1600" dirty="0">
              <a:latin typeface="Arial" panose="020B0604020202020204" pitchFamily="34" charset="0"/>
              <a:cs typeface="Arial" panose="020B0604020202020204" pitchFamily="34" charset="0"/>
            </a:endParaRPr>
          </a:p>
          <a:p>
            <a:pPr marL="0" indent="0">
              <a:lnSpc>
                <a:spcPct val="100000"/>
              </a:lnSpc>
              <a:buNone/>
            </a:pPr>
            <a:r>
              <a:rPr lang="en-GB" sz="1600" dirty="0">
                <a:latin typeface="Arial" panose="020B0604020202020204" pitchFamily="34" charset="0"/>
                <a:cs typeface="Arial" panose="020B0604020202020204" pitchFamily="34" charset="0"/>
              </a:rPr>
              <a:t>Digital innovations like smart systems, wearables, and AI are vital in supporting elderly adults in managing their health and wellbeing. These tools foster autonomy as well as contribute towards a more sustainable and resilient healthcare system for the future. (</a:t>
            </a:r>
            <a:r>
              <a:rPr lang="en-GB" sz="1600" b="1" dirty="0">
                <a:latin typeface="Arial" panose="020B0604020202020204" pitchFamily="34" charset="0"/>
                <a:cs typeface="Arial" panose="020B0604020202020204" pitchFamily="34" charset="0"/>
              </a:rPr>
              <a:t>British Council, 2025)</a:t>
            </a:r>
            <a:endParaRPr lang="en-GB" sz="16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pic>
        <p:nvPicPr>
          <p:cNvPr id="24" name="Audio 23">
            <a:hlinkClick r:id="" action="ppaction://media"/>
            <a:extLst>
              <a:ext uri="{FF2B5EF4-FFF2-40B4-BE49-F238E27FC236}">
                <a16:creationId xmlns:a16="http://schemas.microsoft.com/office/drawing/2014/main" id="{D8B54D0E-CB12-E6EF-606B-8DE439F1AF4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9191085"/>
      </p:ext>
    </p:extLst>
  </p:cSld>
  <p:clrMapOvr>
    <a:masterClrMapping/>
  </p:clrMapOvr>
  <mc:AlternateContent xmlns:mc="http://schemas.openxmlformats.org/markup-compatibility/2006">
    <mc:Choice xmlns:p14="http://schemas.microsoft.com/office/powerpoint/2010/main" Requires="p14">
      <p:transition spd="slow" p14:dur="2000" advTm="38353"/>
    </mc:Choice>
    <mc:Fallback>
      <p:transition spd="slow" advTm="38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18D24056-C453-8CE1-415D-6D3784471188}"/>
              </a:ext>
            </a:extLst>
          </p:cNvPr>
          <p:cNvPicPr>
            <a:picLocks noChangeAspect="1"/>
          </p:cNvPicPr>
          <p:nvPr/>
        </p:nvPicPr>
        <p:blipFill>
          <a:blip r:embed="rId4"/>
          <a:srcRect b="15730"/>
          <a:stretch>
            <a:fillRect/>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A63FAD-C408-38E7-DD38-66BE94EBF1C6}"/>
              </a:ext>
            </a:extLst>
          </p:cNvPr>
          <p:cNvSpPr>
            <a:spLocks noGrp="1"/>
          </p:cNvSpPr>
          <p:nvPr>
            <p:ph type="title"/>
          </p:nvPr>
        </p:nvSpPr>
        <p:spPr>
          <a:xfrm>
            <a:off x="838200" y="365125"/>
            <a:ext cx="10515600" cy="1325563"/>
          </a:xfrm>
        </p:spPr>
        <p:txBody>
          <a:bodyPr>
            <a:normAutofit/>
          </a:bodyPr>
          <a:lstStyle/>
          <a:p>
            <a:r>
              <a:rPr lang="en-GB" dirty="0"/>
              <a:t>Assistive Technology</a:t>
            </a:r>
          </a:p>
        </p:txBody>
      </p:sp>
      <p:graphicFrame>
        <p:nvGraphicFramePr>
          <p:cNvPr id="27" name="Content Placeholder 2">
            <a:extLst>
              <a:ext uri="{FF2B5EF4-FFF2-40B4-BE49-F238E27FC236}">
                <a16:creationId xmlns:a16="http://schemas.microsoft.com/office/drawing/2014/main" id="{E4265371-DBA2-CDAA-5AC1-AED3E45875E2}"/>
              </a:ext>
            </a:extLst>
          </p:cNvPr>
          <p:cNvGraphicFramePr>
            <a:graphicFrameLocks noGrp="1"/>
          </p:cNvGraphicFramePr>
          <p:nvPr>
            <p:ph idx="1"/>
            <p:extLst>
              <p:ext uri="{D42A27DB-BD31-4B8C-83A1-F6EECF244321}">
                <p14:modId xmlns:p14="http://schemas.microsoft.com/office/powerpoint/2010/main" val="25191267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Audio 11">
            <a:hlinkClick r:id="" action="ppaction://media"/>
            <a:extLst>
              <a:ext uri="{FF2B5EF4-FFF2-40B4-BE49-F238E27FC236}">
                <a16:creationId xmlns:a16="http://schemas.microsoft.com/office/drawing/2014/main" id="{D9EA28D5-DF34-22DA-EBF9-4FB4B797168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21206565"/>
      </p:ext>
    </p:extLst>
  </p:cSld>
  <p:clrMapOvr>
    <a:masterClrMapping/>
  </p:clrMapOvr>
  <mc:AlternateContent xmlns:mc="http://schemas.openxmlformats.org/markup-compatibility/2006">
    <mc:Choice xmlns:p14="http://schemas.microsoft.com/office/powerpoint/2010/main" Requires="p14">
      <p:transition spd="slow" p14:dur="2000" advTm="55469"/>
    </mc:Choice>
    <mc:Fallback>
      <p:transition spd="slow" advTm="55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D354C-4DDD-EA71-BF77-8015FBCA4821}"/>
              </a:ext>
            </a:extLst>
          </p:cNvPr>
          <p:cNvSpPr>
            <a:spLocks noGrp="1"/>
          </p:cNvSpPr>
          <p:nvPr>
            <p:ph type="title"/>
          </p:nvPr>
        </p:nvSpPr>
        <p:spPr/>
        <p:txBody>
          <a:bodyPr>
            <a:normAutofit/>
          </a:bodyPr>
          <a:lstStyle/>
          <a:p>
            <a:r>
              <a:rPr lang="en-GB" sz="4000" dirty="0">
                <a:cs typeface="Arial" panose="020B0604020202020204" pitchFamily="34" charset="0"/>
              </a:rPr>
              <a:t>Pros and Cons of Assistive Technology</a:t>
            </a:r>
          </a:p>
        </p:txBody>
      </p:sp>
      <p:sp>
        <p:nvSpPr>
          <p:cNvPr id="3" name="Text Placeholder 2">
            <a:extLst>
              <a:ext uri="{FF2B5EF4-FFF2-40B4-BE49-F238E27FC236}">
                <a16:creationId xmlns:a16="http://schemas.microsoft.com/office/drawing/2014/main" id="{6AB34201-D8A6-7420-3552-06614EE2ABC9}"/>
              </a:ext>
            </a:extLst>
          </p:cNvPr>
          <p:cNvSpPr>
            <a:spLocks noGrp="1"/>
          </p:cNvSpPr>
          <p:nvPr>
            <p:ph type="body" idx="1"/>
          </p:nvPr>
        </p:nvSpPr>
        <p:spPr>
          <a:xfrm>
            <a:off x="839788" y="1385600"/>
            <a:ext cx="5157787" cy="823912"/>
          </a:xfrm>
        </p:spPr>
        <p:txBody>
          <a:bodyPr/>
          <a:lstStyle/>
          <a:p>
            <a:r>
              <a:rPr lang="en-GB" dirty="0"/>
              <a:t>Pros	</a:t>
            </a:r>
          </a:p>
        </p:txBody>
      </p:sp>
      <p:graphicFrame>
        <p:nvGraphicFramePr>
          <p:cNvPr id="16" name="Content Placeholder 3">
            <a:extLst>
              <a:ext uri="{FF2B5EF4-FFF2-40B4-BE49-F238E27FC236}">
                <a16:creationId xmlns:a16="http://schemas.microsoft.com/office/drawing/2014/main" id="{BE4F6BD0-5F90-3A7C-C503-EBEA927BB485}"/>
              </a:ext>
            </a:extLst>
          </p:cNvPr>
          <p:cNvGraphicFramePr>
            <a:graphicFrameLocks noGrp="1"/>
          </p:cNvGraphicFramePr>
          <p:nvPr>
            <p:ph sz="half" idx="2"/>
            <p:extLst>
              <p:ext uri="{D42A27DB-BD31-4B8C-83A1-F6EECF244321}">
                <p14:modId xmlns:p14="http://schemas.microsoft.com/office/powerpoint/2010/main" val="2158461735"/>
              </p:ext>
            </p:extLst>
          </p:nvPr>
        </p:nvGraphicFramePr>
        <p:xfrm>
          <a:off x="839787" y="2248478"/>
          <a:ext cx="5157787" cy="3684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 Placeholder 4">
            <a:extLst>
              <a:ext uri="{FF2B5EF4-FFF2-40B4-BE49-F238E27FC236}">
                <a16:creationId xmlns:a16="http://schemas.microsoft.com/office/drawing/2014/main" id="{3207DC9F-5F1A-4F57-841E-3A371747753E}"/>
              </a:ext>
            </a:extLst>
          </p:cNvPr>
          <p:cNvSpPr>
            <a:spLocks noGrp="1"/>
          </p:cNvSpPr>
          <p:nvPr>
            <p:ph type="body" sz="quarter" idx="3"/>
          </p:nvPr>
        </p:nvSpPr>
        <p:spPr>
          <a:xfrm>
            <a:off x="6172200" y="1385600"/>
            <a:ext cx="5183188" cy="823912"/>
          </a:xfrm>
        </p:spPr>
        <p:txBody>
          <a:bodyPr/>
          <a:lstStyle/>
          <a:p>
            <a:r>
              <a:rPr lang="en-GB" dirty="0"/>
              <a:t>Cons</a:t>
            </a:r>
          </a:p>
        </p:txBody>
      </p:sp>
      <p:sp>
        <p:nvSpPr>
          <p:cNvPr id="6" name="Content Placeholder 5">
            <a:extLst>
              <a:ext uri="{FF2B5EF4-FFF2-40B4-BE49-F238E27FC236}">
                <a16:creationId xmlns:a16="http://schemas.microsoft.com/office/drawing/2014/main" id="{3B5C7174-A8C9-40F9-3EC8-6633A1E7E5B7}"/>
              </a:ext>
            </a:extLst>
          </p:cNvPr>
          <p:cNvSpPr>
            <a:spLocks noGrp="1"/>
          </p:cNvSpPr>
          <p:nvPr>
            <p:ph sz="quarter" idx="4"/>
          </p:nvPr>
        </p:nvSpPr>
        <p:spPr>
          <a:xfrm>
            <a:off x="6169024" y="2248478"/>
            <a:ext cx="5183188" cy="3684588"/>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Costly:</a:t>
            </a:r>
            <a:r>
              <a:rPr lang="en-GB" sz="1600" dirty="0">
                <a:latin typeface="Arial" panose="020B0604020202020204" pitchFamily="34" charset="0"/>
                <a:cs typeface="Arial" panose="020B0604020202020204" pitchFamily="34" charset="0"/>
              </a:rPr>
              <a:t> High cost of many advanced assistive technologies can limit accessibility.</a:t>
            </a:r>
          </a:p>
          <a:p>
            <a:r>
              <a:rPr lang="en-GB" sz="1600" b="1" dirty="0">
                <a:latin typeface="Arial" panose="020B0604020202020204" pitchFamily="34" charset="0"/>
                <a:cs typeface="Arial" panose="020B0604020202020204" pitchFamily="34" charset="0"/>
              </a:rPr>
              <a:t>Digital literacy: </a:t>
            </a:r>
            <a:r>
              <a:rPr lang="en-GB" sz="1600" dirty="0">
                <a:latin typeface="Arial" panose="020B0604020202020204" pitchFamily="34" charset="0"/>
                <a:cs typeface="Arial" panose="020B0604020202020204" pitchFamily="34" charset="0"/>
              </a:rPr>
              <a:t>Older adults may face challenges in learning or adapting to modern technology.</a:t>
            </a:r>
          </a:p>
          <a:p>
            <a:r>
              <a:rPr lang="en-GB" sz="1600" b="1" dirty="0">
                <a:latin typeface="Arial" panose="020B0604020202020204" pitchFamily="34" charset="0"/>
                <a:cs typeface="Arial" panose="020B0604020202020204" pitchFamily="34" charset="0"/>
              </a:rPr>
              <a:t>Emotional resistance: </a:t>
            </a:r>
            <a:r>
              <a:rPr lang="en-GB" sz="1600" dirty="0">
                <a:latin typeface="Arial" panose="020B0604020202020204" pitchFamily="34" charset="0"/>
                <a:cs typeface="Arial" panose="020B0604020202020204" pitchFamily="34" charset="0"/>
              </a:rPr>
              <a:t>Some individuals may experience emotional discomfort; technology diminishes their sense of dignity and reduces meaningful human interaction.</a:t>
            </a:r>
          </a:p>
          <a:p>
            <a:r>
              <a:rPr lang="en-GB" sz="1600" b="1" dirty="0">
                <a:latin typeface="Arial" panose="020B0604020202020204" pitchFamily="34" charset="0"/>
                <a:cs typeface="Arial" panose="020B0604020202020204" pitchFamily="34" charset="0"/>
              </a:rPr>
              <a:t>Data Security and privacy: </a:t>
            </a:r>
            <a:r>
              <a:rPr lang="en-GB" sz="1600" dirty="0">
                <a:latin typeface="Arial" panose="020B0604020202020204" pitchFamily="34" charset="0"/>
                <a:cs typeface="Arial" panose="020B0604020202020204" pitchFamily="34" charset="0"/>
              </a:rPr>
              <a:t>Assistive technology raises data security concerns, as it handles sensitive health information that may be at risk of unauthorised access.</a:t>
            </a:r>
            <a:r>
              <a:rPr lang="en-GB" sz="1600" b="1"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a:t>
            </a:r>
            <a:r>
              <a:rPr lang="en-GB" sz="1200" b="1" dirty="0" err="1">
                <a:latin typeface="Arial" panose="020B0604020202020204" pitchFamily="34" charset="0"/>
                <a:cs typeface="Arial" panose="020B0604020202020204" pitchFamily="34" charset="0"/>
              </a:rPr>
              <a:t>Woffindin</a:t>
            </a:r>
            <a:r>
              <a:rPr lang="en-GB" sz="1200" b="1" dirty="0">
                <a:latin typeface="Arial" panose="020B0604020202020204" pitchFamily="34" charset="0"/>
                <a:cs typeface="Arial" panose="020B0604020202020204" pitchFamily="34" charset="0"/>
              </a:rPr>
              <a:t>, 2025)</a:t>
            </a:r>
          </a:p>
          <a:p>
            <a:pPr lvl="8"/>
            <a:endParaRPr lang="en-GB" sz="600" dirty="0">
              <a:latin typeface="Arial" panose="020B0604020202020204" pitchFamily="34" charset="0"/>
              <a:cs typeface="Arial" panose="020B0604020202020204" pitchFamily="34" charset="0"/>
            </a:endParaRPr>
          </a:p>
        </p:txBody>
      </p:sp>
      <p:pic>
        <p:nvPicPr>
          <p:cNvPr id="12" name="Graphic 11" descr="Badge Follow with solid fill">
            <a:extLst>
              <a:ext uri="{FF2B5EF4-FFF2-40B4-BE49-F238E27FC236}">
                <a16:creationId xmlns:a16="http://schemas.microsoft.com/office/drawing/2014/main" id="{C1AB6FC1-C1AD-7E63-5DC7-B98FB1E5A1B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818640" y="1492900"/>
            <a:ext cx="914400" cy="914400"/>
          </a:xfrm>
          <a:prstGeom prst="rect">
            <a:avLst/>
          </a:prstGeom>
        </p:spPr>
      </p:pic>
      <p:pic>
        <p:nvPicPr>
          <p:cNvPr id="14" name="Graphic 13" descr="Badge Unfollow with solid fill">
            <a:extLst>
              <a:ext uri="{FF2B5EF4-FFF2-40B4-BE49-F238E27FC236}">
                <a16:creationId xmlns:a16="http://schemas.microsoft.com/office/drawing/2014/main" id="{975C530F-E1FA-7C2B-0EC5-9BACD2BCE52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7355840" y="1512383"/>
            <a:ext cx="914400" cy="914400"/>
          </a:xfrm>
          <a:prstGeom prst="rect">
            <a:avLst/>
          </a:prstGeom>
        </p:spPr>
      </p:pic>
      <p:pic>
        <p:nvPicPr>
          <p:cNvPr id="34" name="Audio 33">
            <a:hlinkClick r:id="" action="ppaction://media"/>
            <a:extLst>
              <a:ext uri="{FF2B5EF4-FFF2-40B4-BE49-F238E27FC236}">
                <a16:creationId xmlns:a16="http://schemas.microsoft.com/office/drawing/2014/main" id="{F6C8A97C-7C30-BCEF-649F-59190A5939DE}"/>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7573086"/>
      </p:ext>
    </p:extLst>
  </p:cSld>
  <p:clrMapOvr>
    <a:masterClrMapping/>
  </p:clrMapOvr>
  <mc:AlternateContent xmlns:mc="http://schemas.openxmlformats.org/markup-compatibility/2006">
    <mc:Choice xmlns:p14="http://schemas.microsoft.com/office/powerpoint/2010/main" Requires="p14">
      <p:transition spd="slow" p14:dur="2000" advTm="49404"/>
    </mc:Choice>
    <mc:Fallback>
      <p:transition spd="slow" advTm="49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3" name="Picture 12" descr="A stethoscope formed in a heart">
            <a:extLst>
              <a:ext uri="{FF2B5EF4-FFF2-40B4-BE49-F238E27FC236}">
                <a16:creationId xmlns:a16="http://schemas.microsoft.com/office/drawing/2014/main" id="{B8581679-4FAA-7F1A-4BA8-BD2766A379D7}"/>
              </a:ext>
            </a:extLst>
          </p:cNvPr>
          <p:cNvPicPr>
            <a:picLocks noChangeAspect="1"/>
          </p:cNvPicPr>
          <p:nvPr/>
        </p:nvPicPr>
        <p:blipFill>
          <a:blip r:embed="rId4">
            <a:alphaModFix amt="60000"/>
          </a:blip>
          <a:srcRect t="185" b="12606"/>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5D567140-742C-9B33-BFB4-059EBAD05175}"/>
              </a:ext>
            </a:extLst>
          </p:cNvPr>
          <p:cNvSpPr>
            <a:spLocks noGrp="1"/>
          </p:cNvSpPr>
          <p:nvPr>
            <p:ph type="title"/>
          </p:nvPr>
        </p:nvSpPr>
        <p:spPr>
          <a:xfrm>
            <a:off x="838200" y="557189"/>
            <a:ext cx="4155825" cy="5571898"/>
          </a:xfrm>
        </p:spPr>
        <p:txBody>
          <a:bodyPr>
            <a:normAutofit/>
          </a:bodyPr>
          <a:lstStyle/>
          <a:p>
            <a:r>
              <a:rPr lang="en-GB">
                <a:solidFill>
                  <a:srgbClr val="FFFFFF"/>
                </a:solidFill>
              </a:rPr>
              <a:t>Telemedicine: Benefits</a:t>
            </a:r>
          </a:p>
        </p:txBody>
      </p:sp>
      <p:sp>
        <p:nvSpPr>
          <p:cNvPr id="12" name="Content Placeholder 2">
            <a:extLst>
              <a:ext uri="{FF2B5EF4-FFF2-40B4-BE49-F238E27FC236}">
                <a16:creationId xmlns:a16="http://schemas.microsoft.com/office/drawing/2014/main" id="{EB114809-9639-D312-5C67-2D75F91A7C1E}"/>
              </a:ext>
            </a:extLst>
          </p:cNvPr>
          <p:cNvSpPr>
            <a:spLocks noGrp="1"/>
          </p:cNvSpPr>
          <p:nvPr>
            <p:ph idx="1"/>
          </p:nvPr>
        </p:nvSpPr>
        <p:spPr>
          <a:xfrm>
            <a:off x="5186552" y="557189"/>
            <a:ext cx="6167246" cy="5571898"/>
          </a:xfrm>
        </p:spPr>
        <p:txBody>
          <a:bodyPr anchor="ctr">
            <a:normAutofit fontScale="92500"/>
          </a:bodyPr>
          <a:lstStyle/>
          <a:p>
            <a:pPr marL="0" indent="0">
              <a:buNone/>
            </a:pPr>
            <a:r>
              <a:rPr lang="en-GB" sz="1900" dirty="0">
                <a:solidFill>
                  <a:srgbClr val="FFFFFF"/>
                </a:solidFill>
                <a:latin typeface="Arial" panose="020B0604020202020204" pitchFamily="34" charset="0"/>
                <a:cs typeface="Arial" panose="020B0604020202020204" pitchFamily="34" charset="0"/>
              </a:rPr>
              <a:t>Telemedicine enables the elderly to receive healthcare services remotely, improving access without the need to travel. </a:t>
            </a:r>
            <a:r>
              <a:rPr lang="en-GB" sz="1700" b="1" dirty="0">
                <a:solidFill>
                  <a:srgbClr val="FFFFFF"/>
                </a:solidFill>
                <a:latin typeface="Arial" panose="020B0604020202020204" pitchFamily="34" charset="0"/>
                <a:cs typeface="Arial" panose="020B0604020202020204" pitchFamily="34" charset="0"/>
              </a:rPr>
              <a:t>(</a:t>
            </a:r>
            <a:r>
              <a:rPr lang="en-GB" sz="1700" b="1" dirty="0" err="1">
                <a:solidFill>
                  <a:srgbClr val="FFFFFF"/>
                </a:solidFill>
                <a:latin typeface="Arial" panose="020B0604020202020204" pitchFamily="34" charset="0"/>
                <a:cs typeface="Arial" panose="020B0604020202020204" pitchFamily="34" charset="0"/>
              </a:rPr>
              <a:t>Ilali</a:t>
            </a:r>
            <a:r>
              <a:rPr lang="en-GB" sz="1700" b="1" dirty="0">
                <a:solidFill>
                  <a:srgbClr val="FFFFFF"/>
                </a:solidFill>
                <a:latin typeface="Arial" panose="020B0604020202020204" pitchFamily="34" charset="0"/>
                <a:cs typeface="Arial" panose="020B0604020202020204" pitchFamily="34" charset="0"/>
              </a:rPr>
              <a:t> et al., 2023)</a:t>
            </a:r>
          </a:p>
          <a:p>
            <a:pPr marL="0" indent="0">
              <a:buNone/>
            </a:pPr>
            <a:endParaRPr lang="en-GB" sz="1700" b="1" dirty="0">
              <a:solidFill>
                <a:srgbClr val="FFFFFF"/>
              </a:solidFill>
              <a:latin typeface="Arial" panose="020B0604020202020204" pitchFamily="34" charset="0"/>
              <a:cs typeface="Arial" panose="020B0604020202020204" pitchFamily="34" charset="0"/>
            </a:endParaRPr>
          </a:p>
          <a:p>
            <a:pPr marL="0" indent="0">
              <a:buNone/>
            </a:pPr>
            <a:r>
              <a:rPr lang="en-GB" sz="1700" b="1" dirty="0">
                <a:solidFill>
                  <a:srgbClr val="FFFFFF"/>
                </a:solidFill>
                <a:latin typeface="Arial" panose="020B0604020202020204" pitchFamily="34" charset="0"/>
                <a:cs typeface="Arial" panose="020B0604020202020204" pitchFamily="34" charset="0"/>
              </a:rPr>
              <a:t>Examples include:</a:t>
            </a:r>
          </a:p>
          <a:p>
            <a:r>
              <a:rPr lang="en-GB" sz="1800" dirty="0">
                <a:solidFill>
                  <a:srgbClr val="FFFFFF"/>
                </a:solidFill>
                <a:latin typeface="Arial" panose="020B0604020202020204" pitchFamily="34" charset="0"/>
                <a:cs typeface="Arial" panose="020B0604020202020204" pitchFamily="34" charset="0"/>
              </a:rPr>
              <a:t>GP consultations via video/phone calls.</a:t>
            </a:r>
          </a:p>
          <a:p>
            <a:r>
              <a:rPr lang="en-GB" sz="1800" dirty="0">
                <a:solidFill>
                  <a:srgbClr val="FFFFFF"/>
                </a:solidFill>
                <a:latin typeface="Arial" panose="020B0604020202020204" pitchFamily="34" charset="0"/>
                <a:cs typeface="Arial" panose="020B0604020202020204" pitchFamily="34" charset="0"/>
              </a:rPr>
              <a:t>Remote health monitoring (devices monitoring heart rate/blood pressure) transmit data to healthcare providers.</a:t>
            </a:r>
          </a:p>
          <a:p>
            <a:r>
              <a:rPr lang="en-GB" sz="1800" dirty="0">
                <a:solidFill>
                  <a:srgbClr val="FFFFFF"/>
                </a:solidFill>
                <a:latin typeface="Arial" panose="020B0604020202020204" pitchFamily="34" charset="0"/>
                <a:cs typeface="Arial" panose="020B0604020202020204" pitchFamily="34" charset="0"/>
              </a:rPr>
              <a:t>AI-driven consultations using symptom-based algorithms.</a:t>
            </a:r>
          </a:p>
          <a:p>
            <a:r>
              <a:rPr lang="en-GB" sz="1800" dirty="0">
                <a:solidFill>
                  <a:srgbClr val="FFFFFF"/>
                </a:solidFill>
                <a:latin typeface="Arial" panose="020B0604020202020204" pitchFamily="34" charset="0"/>
                <a:cs typeface="Arial" panose="020B0604020202020204" pitchFamily="34" charset="0"/>
              </a:rPr>
              <a:t>Convenient with instant access to healthcare professionals.</a:t>
            </a:r>
          </a:p>
          <a:p>
            <a:r>
              <a:rPr lang="en-GB" sz="1800" dirty="0">
                <a:solidFill>
                  <a:srgbClr val="FFFFFF"/>
                </a:solidFill>
                <a:latin typeface="Arial" panose="020B0604020202020204" pitchFamily="34" charset="0"/>
                <a:cs typeface="Arial" panose="020B0604020202020204" pitchFamily="34" charset="0"/>
              </a:rPr>
              <a:t>Optimised staffing: Streamlines healthcare operations and reduces the need of on-site staff to manage clinics.</a:t>
            </a:r>
          </a:p>
          <a:p>
            <a:r>
              <a:rPr lang="en-GB" sz="1800" dirty="0">
                <a:solidFill>
                  <a:schemeClr val="bg1"/>
                </a:solidFill>
                <a:latin typeface="Arial" panose="020B0604020202020204" pitchFamily="34" charset="0"/>
                <a:cs typeface="Arial" panose="020B0604020202020204" pitchFamily="34" charset="0"/>
              </a:rPr>
              <a:t>Remote consultations ease pressure on nurses and admin staff by reducing tasks like managing waiting rooms.</a:t>
            </a:r>
          </a:p>
          <a:p>
            <a:r>
              <a:rPr lang="en-GB" sz="1800" dirty="0">
                <a:solidFill>
                  <a:schemeClr val="bg1"/>
                </a:solidFill>
                <a:latin typeface="Arial" panose="020B0604020202020204" pitchFamily="34" charset="0"/>
                <a:cs typeface="Arial" panose="020B0604020202020204" pitchFamily="34" charset="0"/>
              </a:rPr>
              <a:t>Shorter remote consultations boost efficiency and free up time for more complex cases requiring in-personal referrals.</a:t>
            </a:r>
          </a:p>
          <a:p>
            <a:endParaRPr lang="en-GB" sz="1700" dirty="0">
              <a:solidFill>
                <a:srgbClr val="FFFFFF"/>
              </a:solidFill>
              <a:latin typeface="Arial" panose="020B0604020202020204" pitchFamily="34" charset="0"/>
              <a:cs typeface="Arial" panose="020B0604020202020204" pitchFamily="34" charset="0"/>
            </a:endParaRPr>
          </a:p>
        </p:txBody>
      </p:sp>
      <p:pic>
        <p:nvPicPr>
          <p:cNvPr id="29" name="Audio 28">
            <a:hlinkClick r:id="" action="ppaction://media"/>
            <a:extLst>
              <a:ext uri="{FF2B5EF4-FFF2-40B4-BE49-F238E27FC236}">
                <a16:creationId xmlns:a16="http://schemas.microsoft.com/office/drawing/2014/main" id="{134D47DF-F38F-E3EF-3695-E407E162C7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42544614"/>
      </p:ext>
    </p:extLst>
  </p:cSld>
  <p:clrMapOvr>
    <a:masterClrMapping/>
  </p:clrMapOvr>
  <mc:AlternateContent xmlns:mc="http://schemas.openxmlformats.org/markup-compatibility/2006">
    <mc:Choice xmlns:p14="http://schemas.microsoft.com/office/powerpoint/2010/main" Requires="p14">
      <p:transition spd="slow" p14:dur="2000" advTm="32552"/>
    </mc:Choice>
    <mc:Fallback>
      <p:transition spd="slow" advTm="32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847D979-7C7F-11ED-0DB1-94C48268C0D0}"/>
              </a:ext>
            </a:extLst>
          </p:cNvPr>
          <p:cNvPicPr>
            <a:picLocks noChangeAspect="1"/>
          </p:cNvPicPr>
          <p:nvPr/>
        </p:nvPicPr>
        <p:blipFill>
          <a:blip r:embed="rId5">
            <a:duotone>
              <a:schemeClr val="bg2">
                <a:shade val="45000"/>
                <a:satMod val="135000"/>
              </a:schemeClr>
              <a:prstClr val="white"/>
            </a:duotone>
          </a:blip>
          <a:srcRect t="5833" b="9898"/>
          <a:stretch>
            <a:fillRect/>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F8AC7-04A2-A946-3C0C-8353868E75AB}"/>
              </a:ext>
            </a:extLst>
          </p:cNvPr>
          <p:cNvSpPr>
            <a:spLocks noGrp="1"/>
          </p:cNvSpPr>
          <p:nvPr>
            <p:ph type="title"/>
          </p:nvPr>
        </p:nvSpPr>
        <p:spPr>
          <a:xfrm>
            <a:off x="838200" y="365125"/>
            <a:ext cx="10515600" cy="1325563"/>
          </a:xfrm>
        </p:spPr>
        <p:txBody>
          <a:bodyPr>
            <a:normAutofit/>
          </a:bodyPr>
          <a:lstStyle/>
          <a:p>
            <a:r>
              <a:rPr lang="en-GB" dirty="0"/>
              <a:t>Telemedicine challenges</a:t>
            </a:r>
          </a:p>
        </p:txBody>
      </p:sp>
      <p:graphicFrame>
        <p:nvGraphicFramePr>
          <p:cNvPr id="23" name="Content Placeholder 2">
            <a:extLst>
              <a:ext uri="{FF2B5EF4-FFF2-40B4-BE49-F238E27FC236}">
                <a16:creationId xmlns:a16="http://schemas.microsoft.com/office/drawing/2014/main" id="{735C6470-53AF-BFFB-2673-36001BA82F0F}"/>
              </a:ext>
            </a:extLst>
          </p:cNvPr>
          <p:cNvGraphicFramePr>
            <a:graphicFrameLocks noGrp="1"/>
          </p:cNvGraphicFramePr>
          <p:nvPr>
            <p:ph idx="1"/>
            <p:extLst>
              <p:ext uri="{D42A27DB-BD31-4B8C-83A1-F6EECF244321}">
                <p14:modId xmlns:p14="http://schemas.microsoft.com/office/powerpoint/2010/main" val="32697482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xtBox 2">
            <a:extLst>
              <a:ext uri="{FF2B5EF4-FFF2-40B4-BE49-F238E27FC236}">
                <a16:creationId xmlns:a16="http://schemas.microsoft.com/office/drawing/2014/main" id="{12FA289B-ADA7-D82F-E117-20ABF6AACF45}"/>
              </a:ext>
            </a:extLst>
          </p:cNvPr>
          <p:cNvSpPr txBox="1"/>
          <p:nvPr/>
        </p:nvSpPr>
        <p:spPr>
          <a:xfrm>
            <a:off x="7924801" y="6173400"/>
            <a:ext cx="3848100" cy="307777"/>
          </a:xfrm>
          <a:prstGeom prst="rect">
            <a:avLst/>
          </a:prstGeom>
          <a:noFill/>
        </p:spPr>
        <p:txBody>
          <a:bodyPr wrap="square" rtlCol="0">
            <a:spAutoFit/>
          </a:bodyPr>
          <a:lstStyle/>
          <a:p>
            <a:pPr lvl="0"/>
            <a:r>
              <a:rPr lang="en-GB" sz="1400" b="1" dirty="0"/>
              <a:t>(Health and Wellness Medical Services, 2025)</a:t>
            </a:r>
            <a:endParaRPr lang="en-GB" sz="1400" dirty="0"/>
          </a:p>
        </p:txBody>
      </p:sp>
      <p:pic>
        <p:nvPicPr>
          <p:cNvPr id="47" name="Audio 46">
            <a:hlinkClick r:id="" action="ppaction://media"/>
            <a:extLst>
              <a:ext uri="{FF2B5EF4-FFF2-40B4-BE49-F238E27FC236}">
                <a16:creationId xmlns:a16="http://schemas.microsoft.com/office/drawing/2014/main" id="{74C98A19-9118-981B-38AB-07B22BDEC6C7}"/>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7780080"/>
      </p:ext>
    </p:extLst>
  </p:cSld>
  <p:clrMapOvr>
    <a:masterClrMapping/>
  </p:clrMapOvr>
  <mc:AlternateContent xmlns:mc="http://schemas.openxmlformats.org/markup-compatibility/2006">
    <mc:Choice xmlns:p14="http://schemas.microsoft.com/office/powerpoint/2010/main" Requires="p14">
      <p:transition spd="slow" p14:dur="2000" advTm="60723"/>
    </mc:Choice>
    <mc:Fallback>
      <p:transition spd="slow" advTm="60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5E492C10-20EE-B4E7-828D-AD9015B87C98}"/>
              </a:ext>
            </a:extLst>
          </p:cNvPr>
          <p:cNvPicPr>
            <a:picLocks noChangeAspect="1"/>
          </p:cNvPicPr>
          <p:nvPr/>
        </p:nvPicPr>
        <p:blipFill>
          <a:blip r:embed="rId4">
            <a:alphaModFix amt="35000"/>
          </a:blip>
          <a:srcRect t="7865" b="7865"/>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060D748-1F63-2D15-A2DB-8B5735CAC140}"/>
              </a:ext>
            </a:extLst>
          </p:cNvPr>
          <p:cNvSpPr>
            <a:spLocks noGrp="1"/>
          </p:cNvSpPr>
          <p:nvPr>
            <p:ph type="title"/>
          </p:nvPr>
        </p:nvSpPr>
        <p:spPr>
          <a:xfrm>
            <a:off x="838199" y="1065862"/>
            <a:ext cx="6052955" cy="4726276"/>
          </a:xfrm>
        </p:spPr>
        <p:txBody>
          <a:bodyPr>
            <a:normAutofit/>
          </a:bodyPr>
          <a:lstStyle/>
          <a:p>
            <a:pPr algn="r"/>
            <a:r>
              <a:rPr lang="en-GB" sz="8000" dirty="0">
                <a:ln w="22225">
                  <a:solidFill>
                    <a:srgbClr val="FFFFFF"/>
                  </a:solidFill>
                </a:ln>
                <a:noFill/>
              </a:rPr>
              <a:t>Telemedicine challenges</a:t>
            </a:r>
          </a:p>
        </p:txBody>
      </p:sp>
      <p:cxnSp>
        <p:nvCxnSpPr>
          <p:cNvPr id="18" name="Straight Connector 17">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F2883D-FE48-F0F9-09FE-0E4250780ECD}"/>
              </a:ext>
            </a:extLst>
          </p:cNvPr>
          <p:cNvSpPr>
            <a:spLocks noGrp="1"/>
          </p:cNvSpPr>
          <p:nvPr>
            <p:ph idx="1"/>
          </p:nvPr>
        </p:nvSpPr>
        <p:spPr>
          <a:xfrm>
            <a:off x="7534641" y="1065862"/>
            <a:ext cx="3860002" cy="4726276"/>
          </a:xfrm>
        </p:spPr>
        <p:txBody>
          <a:bodyPr anchor="ctr">
            <a:normAutofit/>
          </a:bodyPr>
          <a:lstStyle/>
          <a:p>
            <a:r>
              <a:rPr lang="en-GB" sz="2000" b="1" dirty="0">
                <a:solidFill>
                  <a:srgbClr val="FFFFFF"/>
                </a:solidFill>
                <a:latin typeface="+mj-lt"/>
                <a:cs typeface="Arial" panose="020B0604020202020204" pitchFamily="34" charset="0"/>
              </a:rPr>
              <a:t>Reduced personal interaction and </a:t>
            </a:r>
            <a:r>
              <a:rPr lang="en-GB" sz="2000" b="1" dirty="0">
                <a:solidFill>
                  <a:schemeClr val="bg1"/>
                </a:solidFill>
                <a:latin typeface="+mj-lt"/>
                <a:cs typeface="Arial" panose="020B0604020202020204" pitchFamily="34" charset="0"/>
              </a:rPr>
              <a:t>emotional support: </a:t>
            </a:r>
            <a:r>
              <a:rPr lang="en-GB" sz="2000" dirty="0">
                <a:solidFill>
                  <a:schemeClr val="bg1"/>
                </a:solidFill>
                <a:latin typeface="+mj-lt"/>
              </a:rPr>
              <a:t>Older adults experiencing social isolation. The absence of face-to-face interactions are a missed opportunity for meaningful human connection. This lack of empathy, comfort and emotional support can negatively impact their overall wellbeing-essential in elderly care</a:t>
            </a:r>
            <a:r>
              <a:rPr lang="en-GB" sz="1900" dirty="0">
                <a:solidFill>
                  <a:schemeClr val="bg1"/>
                </a:solidFill>
                <a:latin typeface="+mj-lt"/>
              </a:rPr>
              <a:t>.</a:t>
            </a:r>
            <a:endParaRPr lang="en-GB" sz="1800" b="1" dirty="0">
              <a:solidFill>
                <a:srgbClr val="FFFFFF"/>
              </a:solidFill>
              <a:latin typeface="Arial" panose="020B0604020202020204" pitchFamily="34" charset="0"/>
              <a:cs typeface="Arial" panose="020B0604020202020204" pitchFamily="34" charset="0"/>
            </a:endParaRPr>
          </a:p>
          <a:p>
            <a:pPr marL="0" indent="0">
              <a:buNone/>
            </a:pPr>
            <a:r>
              <a:rPr lang="en-GB" sz="1600" b="1" dirty="0">
                <a:solidFill>
                  <a:srgbClr val="FFFFFF"/>
                </a:solidFill>
                <a:latin typeface="Arial" panose="020B0604020202020204" pitchFamily="34" charset="0"/>
                <a:cs typeface="Arial" panose="020B0604020202020204" pitchFamily="34" charset="0"/>
              </a:rPr>
              <a:t>   (Be Healthy Now, 2023)</a:t>
            </a:r>
          </a:p>
          <a:p>
            <a:endParaRPr lang="en-GB" sz="2000" dirty="0">
              <a:solidFill>
                <a:srgbClr val="FFFFFF"/>
              </a:solidFill>
            </a:endParaRPr>
          </a:p>
        </p:txBody>
      </p:sp>
      <p:pic>
        <p:nvPicPr>
          <p:cNvPr id="22" name="Audio 21">
            <a:hlinkClick r:id="" action="ppaction://media"/>
            <a:extLst>
              <a:ext uri="{FF2B5EF4-FFF2-40B4-BE49-F238E27FC236}">
                <a16:creationId xmlns:a16="http://schemas.microsoft.com/office/drawing/2014/main" id="{F54AA842-B1FB-26F8-2AF7-229DDB474F6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6832153"/>
      </p:ext>
    </p:extLst>
  </p:cSld>
  <p:clrMapOvr>
    <a:masterClrMapping/>
  </p:clrMapOvr>
  <mc:AlternateContent xmlns:mc="http://schemas.openxmlformats.org/markup-compatibility/2006">
    <mc:Choice xmlns:p14="http://schemas.microsoft.com/office/powerpoint/2010/main" Requires="p14">
      <p:transition spd="slow" p14:dur="2000" advTm="20759"/>
    </mc:Choice>
    <mc:Fallback>
      <p:transition spd="slow" advTm="20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F4C099E-56EA-8548-0B91-D38C9B7C0F19}"/>
              </a:ext>
            </a:extLst>
          </p:cNvPr>
          <p:cNvPicPr>
            <a:picLocks noChangeAspect="1"/>
          </p:cNvPicPr>
          <p:nvPr/>
        </p:nvPicPr>
        <p:blipFill>
          <a:blip r:embed="rId5"/>
          <a:srcRect r="5882" b="-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FE64D7-6354-51BE-6E51-6CD86A47DCFB}"/>
              </a:ext>
            </a:extLst>
          </p:cNvPr>
          <p:cNvSpPr>
            <a:spLocks noGrp="1"/>
          </p:cNvSpPr>
          <p:nvPr>
            <p:ph type="title"/>
          </p:nvPr>
        </p:nvSpPr>
        <p:spPr>
          <a:xfrm>
            <a:off x="838200" y="365125"/>
            <a:ext cx="3822189" cy="1899912"/>
          </a:xfrm>
        </p:spPr>
        <p:txBody>
          <a:bodyPr>
            <a:normAutofit/>
          </a:bodyPr>
          <a:lstStyle/>
          <a:p>
            <a:r>
              <a:rPr lang="en-GB" sz="4000" dirty="0"/>
              <a:t>Case Study: Paro advanced robotic seal</a:t>
            </a:r>
          </a:p>
        </p:txBody>
      </p:sp>
      <p:sp>
        <p:nvSpPr>
          <p:cNvPr id="19" name="Content Placeholder 8">
            <a:extLst>
              <a:ext uri="{FF2B5EF4-FFF2-40B4-BE49-F238E27FC236}">
                <a16:creationId xmlns:a16="http://schemas.microsoft.com/office/drawing/2014/main" id="{47E64385-E0CA-6090-5DB8-AC66D0056A25}"/>
              </a:ext>
            </a:extLst>
          </p:cNvPr>
          <p:cNvSpPr>
            <a:spLocks noGrp="1"/>
          </p:cNvSpPr>
          <p:nvPr>
            <p:ph idx="1"/>
          </p:nvPr>
        </p:nvSpPr>
        <p:spPr>
          <a:xfrm>
            <a:off x="838200" y="2123440"/>
            <a:ext cx="3822189" cy="4053523"/>
          </a:xfrm>
        </p:spPr>
        <p:txBody>
          <a:bodyPr>
            <a:normAutofit fontScale="92500" lnSpcReduction="10000"/>
          </a:bodyPr>
          <a:lstStyle/>
          <a:p>
            <a:r>
              <a:rPr lang="en-US" sz="2000" dirty="0"/>
              <a:t>Advanced robotic seal developed by Dr Takanori Shibata.</a:t>
            </a:r>
          </a:p>
          <a:p>
            <a:r>
              <a:rPr lang="en-US" sz="2000" dirty="0"/>
              <a:t>Modeled after a baby harp seal, equipped with advanced sensory technology and AI to respond and adapt </a:t>
            </a:r>
            <a:r>
              <a:rPr lang="en-US" sz="2000" dirty="0" err="1"/>
              <a:t>behaviours</a:t>
            </a:r>
            <a:r>
              <a:rPr lang="en-US" sz="2000" dirty="0"/>
              <a:t> based on user interaction. (touch, sound and light)</a:t>
            </a:r>
          </a:p>
          <a:p>
            <a:r>
              <a:rPr lang="en-US" sz="2000" dirty="0"/>
              <a:t>Mimics animal-like </a:t>
            </a:r>
            <a:r>
              <a:rPr lang="en-US" sz="2000" dirty="0" err="1"/>
              <a:t>behaviours</a:t>
            </a:r>
            <a:r>
              <a:rPr lang="en-US" sz="2000" dirty="0"/>
              <a:t> such as blinking, moving its head and limbs, making sounds, offering emotional comfort to engage users.</a:t>
            </a:r>
          </a:p>
          <a:p>
            <a:pPr marL="0" indent="0">
              <a:buNone/>
            </a:pPr>
            <a:r>
              <a:rPr lang="en-US" sz="1600" b="1" dirty="0"/>
              <a:t>     (Singh, 2024)</a:t>
            </a:r>
          </a:p>
        </p:txBody>
      </p:sp>
      <p:pic>
        <p:nvPicPr>
          <p:cNvPr id="34" name="Audio 33">
            <a:hlinkClick r:id="" action="ppaction://media"/>
            <a:extLst>
              <a:ext uri="{FF2B5EF4-FFF2-40B4-BE49-F238E27FC236}">
                <a16:creationId xmlns:a16="http://schemas.microsoft.com/office/drawing/2014/main" id="{71EB13B9-CA61-2450-9B83-D6524225D6F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5002202"/>
      </p:ext>
    </p:extLst>
  </p:cSld>
  <p:clrMapOvr>
    <a:masterClrMapping/>
  </p:clrMapOvr>
  <mc:AlternateContent xmlns:mc="http://schemas.openxmlformats.org/markup-compatibility/2006">
    <mc:Choice xmlns:p14="http://schemas.microsoft.com/office/powerpoint/2010/main" Requires="p14">
      <p:transition spd="slow" p14:dur="2000" advTm="27440"/>
    </mc:Choice>
    <mc:Fallback>
      <p:transition spd="slow" advTm="27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4700C1-8B87-79C3-9982-43AE5EA8CCA7}"/>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Case study: Italian Alzheimer’s day centre</a:t>
            </a:r>
          </a:p>
        </p:txBody>
      </p:sp>
      <p:sp>
        <p:nvSpPr>
          <p:cNvPr id="3" name="Content Placeholder 2">
            <a:extLst>
              <a:ext uri="{FF2B5EF4-FFF2-40B4-BE49-F238E27FC236}">
                <a16:creationId xmlns:a16="http://schemas.microsoft.com/office/drawing/2014/main" id="{69E3457D-9EE1-DEAA-305A-805D96315779}"/>
              </a:ext>
            </a:extLst>
          </p:cNvPr>
          <p:cNvSpPr>
            <a:spLocks noGrp="1"/>
          </p:cNvSpPr>
          <p:nvPr>
            <p:ph idx="1"/>
          </p:nvPr>
        </p:nvSpPr>
        <p:spPr>
          <a:xfrm>
            <a:off x="4421332" y="193040"/>
            <a:ext cx="7454191" cy="6471920"/>
          </a:xfrm>
        </p:spPr>
        <p:txBody>
          <a:bodyPr vert="horz" lIns="91440" tIns="45720" rIns="91440" bIns="45720" rtlCol="0">
            <a:noAutofit/>
          </a:bodyPr>
          <a:lstStyle/>
          <a:p>
            <a:pPr marL="0" indent="0">
              <a:lnSpc>
                <a:spcPct val="100000"/>
              </a:lnSpc>
              <a:buNone/>
            </a:pPr>
            <a:r>
              <a:rPr lang="en-US" sz="1700" dirty="0"/>
              <a:t>Study conducted</a:t>
            </a:r>
            <a:r>
              <a:rPr lang="en-GB" sz="1700" b="1" dirty="0"/>
              <a:t> </a:t>
            </a:r>
            <a:r>
              <a:rPr lang="en-US" sz="1700" dirty="0"/>
              <a:t>explored the use of PARO with older adults diagnosed with moderate to severe dementia, integrating it into daily activities to assess impacts on patient well-being and caregiver interaction</a:t>
            </a:r>
            <a:r>
              <a:rPr lang="en-US" sz="1400" dirty="0"/>
              <a:t>. </a:t>
            </a:r>
            <a:r>
              <a:rPr lang="en-US" sz="1400" b="1" dirty="0"/>
              <a:t>(</a:t>
            </a:r>
            <a:r>
              <a:rPr lang="en-GB" sz="1400" b="1" dirty="0"/>
              <a:t>Bevilacqua et al., 2023)</a:t>
            </a:r>
          </a:p>
          <a:p>
            <a:pPr marL="0" indent="0">
              <a:lnSpc>
                <a:spcPct val="100000"/>
              </a:lnSpc>
              <a:buNone/>
            </a:pPr>
            <a:endParaRPr lang="en-US" sz="1700" b="1" dirty="0"/>
          </a:p>
          <a:p>
            <a:pPr marL="0" indent="0">
              <a:lnSpc>
                <a:spcPct val="100000"/>
              </a:lnSpc>
              <a:buNone/>
            </a:pPr>
            <a:r>
              <a:rPr lang="en-US" sz="1700" b="1" dirty="0"/>
              <a:t>Objectives:</a:t>
            </a:r>
          </a:p>
          <a:p>
            <a:pPr>
              <a:lnSpc>
                <a:spcPct val="100000"/>
              </a:lnSpc>
            </a:pPr>
            <a:r>
              <a:rPr lang="en-US" sz="1700" dirty="0"/>
              <a:t>Reduce anxiety, agitation and depression.</a:t>
            </a:r>
          </a:p>
          <a:p>
            <a:pPr>
              <a:lnSpc>
                <a:spcPct val="100000"/>
              </a:lnSpc>
            </a:pPr>
            <a:r>
              <a:rPr lang="en-US" sz="1700" dirty="0"/>
              <a:t>Enhance social interaction and emotional engagement.</a:t>
            </a:r>
          </a:p>
          <a:p>
            <a:pPr>
              <a:lnSpc>
                <a:spcPct val="100000"/>
              </a:lnSpc>
            </a:pPr>
            <a:r>
              <a:rPr lang="en-US" sz="1700" dirty="0"/>
              <a:t>Provide a non-medical tool for caregivers to support.</a:t>
            </a:r>
          </a:p>
          <a:p>
            <a:pPr marL="0" indent="0">
              <a:lnSpc>
                <a:spcPct val="100000"/>
              </a:lnSpc>
              <a:buNone/>
            </a:pPr>
            <a:r>
              <a:rPr lang="en-US" sz="1700" b="1" dirty="0"/>
              <a:t>Outcomes:</a:t>
            </a:r>
          </a:p>
          <a:p>
            <a:pPr>
              <a:lnSpc>
                <a:spcPct val="100000"/>
              </a:lnSpc>
            </a:pPr>
            <a:r>
              <a:rPr lang="en-US" sz="1700" dirty="0"/>
              <a:t>Well received from patients and caregivers.</a:t>
            </a:r>
          </a:p>
          <a:p>
            <a:pPr>
              <a:lnSpc>
                <a:spcPct val="100000"/>
              </a:lnSpc>
            </a:pPr>
            <a:r>
              <a:rPr lang="en-US" sz="1700" dirty="0"/>
              <a:t>Emotional benefits e.g. increased smiling, verbal communication.</a:t>
            </a:r>
          </a:p>
          <a:p>
            <a:pPr>
              <a:lnSpc>
                <a:spcPct val="100000"/>
              </a:lnSpc>
            </a:pPr>
            <a:r>
              <a:rPr lang="en-US" sz="1700" dirty="0"/>
              <a:t> PARO enabled caregivers to manage challenging </a:t>
            </a:r>
            <a:r>
              <a:rPr lang="en-US" sz="1700" dirty="0" err="1"/>
              <a:t>behaviours</a:t>
            </a:r>
            <a:r>
              <a:rPr lang="en-US" sz="1700" dirty="0"/>
              <a:t>, fostered positive interactions.</a:t>
            </a:r>
          </a:p>
          <a:p>
            <a:pPr>
              <a:lnSpc>
                <a:spcPct val="100000"/>
              </a:lnSpc>
            </a:pPr>
            <a:r>
              <a:rPr lang="en-US" sz="1700" dirty="0" err="1"/>
              <a:t>Behavioural</a:t>
            </a:r>
            <a:r>
              <a:rPr lang="en-US" sz="1700" dirty="0"/>
              <a:t> improvements, reduced signs of distress and agitation.</a:t>
            </a:r>
          </a:p>
          <a:p>
            <a:pPr marL="0" indent="0">
              <a:buNone/>
            </a:pPr>
            <a:endParaRPr lang="en-US" sz="1700" dirty="0"/>
          </a:p>
          <a:p>
            <a:r>
              <a:rPr lang="en-US" sz="1700" b="1" dirty="0"/>
              <a:t>Conclusion: </a:t>
            </a:r>
            <a:r>
              <a:rPr lang="en-US" sz="1800" dirty="0"/>
              <a:t>AT enhances dementia care, providing emotional support, reducing the reliance for medication and improving quality of life</a:t>
            </a:r>
            <a:r>
              <a:rPr lang="en-GB" sz="1800" dirty="0"/>
              <a:t>—demonstrating </a:t>
            </a:r>
            <a:r>
              <a:rPr lang="en-US" sz="1800" dirty="0"/>
              <a:t>how innovation and healthcare can come together to meet human needs.</a:t>
            </a:r>
            <a:r>
              <a:rPr lang="en-US" sz="1700" b="1" dirty="0"/>
              <a:t> </a:t>
            </a:r>
            <a:r>
              <a:rPr lang="en-US" sz="1600" b="1" dirty="0"/>
              <a:t>(Shoesmith, 2025)</a:t>
            </a:r>
          </a:p>
        </p:txBody>
      </p:sp>
      <p:sp>
        <p:nvSpPr>
          <p:cNvPr id="4" name="TextBox 3">
            <a:extLst>
              <a:ext uri="{FF2B5EF4-FFF2-40B4-BE49-F238E27FC236}">
                <a16:creationId xmlns:a16="http://schemas.microsoft.com/office/drawing/2014/main" id="{6411071F-6625-437A-C329-4CC03F70A96F}"/>
              </a:ext>
            </a:extLst>
          </p:cNvPr>
          <p:cNvSpPr txBox="1"/>
          <p:nvPr/>
        </p:nvSpPr>
        <p:spPr>
          <a:xfrm>
            <a:off x="8949443" y="1626098"/>
            <a:ext cx="2926080"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pic>
        <p:nvPicPr>
          <p:cNvPr id="21" name="Audio 20">
            <a:hlinkClick r:id="" action="ppaction://media"/>
            <a:extLst>
              <a:ext uri="{FF2B5EF4-FFF2-40B4-BE49-F238E27FC236}">
                <a16:creationId xmlns:a16="http://schemas.microsoft.com/office/drawing/2014/main" id="{FF68F223-F509-C0B5-A5E5-E6E4BDE24DF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6387507"/>
      </p:ext>
    </p:extLst>
  </p:cSld>
  <p:clrMapOvr>
    <a:masterClrMapping/>
  </p:clrMapOvr>
  <mc:AlternateContent xmlns:mc="http://schemas.openxmlformats.org/markup-compatibility/2006">
    <mc:Choice xmlns:p14="http://schemas.microsoft.com/office/powerpoint/2010/main" Requires="p14">
      <p:transition spd="slow" p14:dur="2000" advTm="74717"/>
    </mc:Choice>
    <mc:Fallback>
      <p:transition spd="slow" advTm="74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3825A-2F55-874D-B9D0-2758BBE2EDE5}"/>
              </a:ext>
            </a:extLst>
          </p:cNvPr>
          <p:cNvSpPr>
            <a:spLocks noGrp="1"/>
          </p:cNvSpPr>
          <p:nvPr>
            <p:ph type="title"/>
          </p:nvPr>
        </p:nvSpPr>
        <p:spPr>
          <a:xfrm>
            <a:off x="838200" y="365126"/>
            <a:ext cx="10515600" cy="973818"/>
          </a:xfrm>
        </p:spPr>
        <p:txBody>
          <a:bodyPr>
            <a:normAutofit/>
          </a:bodyPr>
          <a:lstStyle/>
          <a:p>
            <a:r>
              <a:rPr lang="en-GB" sz="4000" dirty="0"/>
              <a:t>Recommendations for improvement</a:t>
            </a:r>
          </a:p>
        </p:txBody>
      </p:sp>
      <p:sp>
        <p:nvSpPr>
          <p:cNvPr id="3" name="Content Placeholder 2">
            <a:extLst>
              <a:ext uri="{FF2B5EF4-FFF2-40B4-BE49-F238E27FC236}">
                <a16:creationId xmlns:a16="http://schemas.microsoft.com/office/drawing/2014/main" id="{B97C5C5E-2354-CE56-1474-DF4C54DEC9E8}"/>
              </a:ext>
            </a:extLst>
          </p:cNvPr>
          <p:cNvSpPr>
            <a:spLocks noGrp="1"/>
          </p:cNvSpPr>
          <p:nvPr>
            <p:ph idx="1"/>
          </p:nvPr>
        </p:nvSpPr>
        <p:spPr>
          <a:xfrm>
            <a:off x="424543" y="1480456"/>
            <a:ext cx="5747657" cy="4855029"/>
          </a:xfrm>
        </p:spPr>
        <p:txBody>
          <a:bodyPr>
            <a:normAutofit fontScale="92500" lnSpcReduction="20000"/>
          </a:bodyPr>
          <a:lstStyle/>
          <a:p>
            <a:pPr marL="0" lvl="0" indent="0">
              <a:lnSpc>
                <a:spcPct val="110000"/>
              </a:lnSpc>
              <a:buNone/>
            </a:pPr>
            <a:r>
              <a:rPr lang="en-GB" sz="1900" b="1" dirty="0"/>
              <a:t>1. Improve access to digital health services</a:t>
            </a:r>
          </a:p>
          <a:p>
            <a:pPr>
              <a:lnSpc>
                <a:spcPct val="110000"/>
              </a:lnSpc>
            </a:pPr>
            <a:r>
              <a:rPr lang="en-GB" sz="1900" dirty="0"/>
              <a:t>NHS telehealth platforms redesigned with easier user-friendly features such as simplified menus, voice commands, large text to accommodate age-related needs.</a:t>
            </a:r>
          </a:p>
          <a:p>
            <a:pPr marL="0" indent="0">
              <a:lnSpc>
                <a:spcPct val="110000"/>
              </a:lnSpc>
              <a:buNone/>
            </a:pPr>
            <a:endParaRPr lang="en-GB" sz="1900" dirty="0"/>
          </a:p>
          <a:p>
            <a:pPr>
              <a:lnSpc>
                <a:spcPct val="110000"/>
              </a:lnSpc>
            </a:pPr>
            <a:r>
              <a:rPr lang="en-GB" sz="1900" dirty="0"/>
              <a:t>Free digital skills training offered in libraries and community centres to help build confidence in using technology. These changes support the concept of active ageing.</a:t>
            </a:r>
          </a:p>
          <a:p>
            <a:pPr marL="0" indent="0">
              <a:lnSpc>
                <a:spcPct val="110000"/>
              </a:lnSpc>
              <a:buNone/>
            </a:pPr>
            <a:endParaRPr lang="en-GB" sz="1900" dirty="0"/>
          </a:p>
          <a:p>
            <a:pPr marL="0" indent="0">
              <a:lnSpc>
                <a:spcPct val="110000"/>
              </a:lnSpc>
              <a:buNone/>
            </a:pPr>
            <a:r>
              <a:rPr lang="en-GB" sz="1900" b="1" dirty="0"/>
              <a:t>Policy adjustments</a:t>
            </a:r>
            <a:r>
              <a:rPr lang="en-GB" sz="1900" dirty="0"/>
              <a:t>: Expanding the NHS digital inclusion funding to cover equipment and training expenses and introducing discounted internet access for people aged 65 and over or those on low incomes ensuring equitable access to essential digital care.</a:t>
            </a:r>
          </a:p>
          <a:p>
            <a:endParaRPr lang="en-GB" dirty="0"/>
          </a:p>
        </p:txBody>
      </p:sp>
      <p:sp>
        <p:nvSpPr>
          <p:cNvPr id="5" name="TextBox 4">
            <a:extLst>
              <a:ext uri="{FF2B5EF4-FFF2-40B4-BE49-F238E27FC236}">
                <a16:creationId xmlns:a16="http://schemas.microsoft.com/office/drawing/2014/main" id="{B82A2286-0AE5-2777-2B68-5B5DDABA3657}"/>
              </a:ext>
            </a:extLst>
          </p:cNvPr>
          <p:cNvSpPr txBox="1"/>
          <p:nvPr/>
        </p:nvSpPr>
        <p:spPr>
          <a:xfrm>
            <a:off x="6019800" y="1480456"/>
            <a:ext cx="5747657" cy="4801314"/>
          </a:xfrm>
          <a:prstGeom prst="rect">
            <a:avLst/>
          </a:prstGeom>
          <a:noFill/>
        </p:spPr>
        <p:txBody>
          <a:bodyPr wrap="square">
            <a:spAutoFit/>
          </a:bodyPr>
          <a:lstStyle/>
          <a:p>
            <a:pPr lvl="0"/>
            <a:r>
              <a:rPr lang="en-GB" b="1" kern="100" dirty="0">
                <a:latin typeface="+mj-lt"/>
                <a:ea typeface="Aptos" panose="020B0004020202020204" pitchFamily="34" charset="0"/>
                <a:cs typeface="Times New Roman" panose="02020603050405020304" pitchFamily="18" charset="0"/>
              </a:rPr>
              <a:t>           2. </a:t>
            </a:r>
            <a:r>
              <a:rPr lang="en-GB" b="1" kern="100" dirty="0">
                <a:effectLst/>
                <a:latin typeface="+mj-lt"/>
                <a:ea typeface="Aptos" panose="020B0004020202020204" pitchFamily="34" charset="0"/>
                <a:cs typeface="Times New Roman" panose="02020603050405020304" pitchFamily="18" charset="0"/>
              </a:rPr>
              <a:t>Community centre hubs</a:t>
            </a:r>
            <a:endParaRPr lang="en-GB" kern="100" dirty="0">
              <a:effectLst/>
              <a:latin typeface="+mj-lt"/>
              <a:ea typeface="Aptos" panose="020B0004020202020204" pitchFamily="34" charset="0"/>
              <a:cs typeface="Times New Roman" panose="02020603050405020304" pitchFamily="18" charset="0"/>
            </a:endParaRPr>
          </a:p>
          <a:p>
            <a:pPr marL="742950" indent="-285750">
              <a:buFont typeface="Arial" panose="020B0604020202020204" pitchFamily="34" charset="0"/>
              <a:buChar char="•"/>
            </a:pPr>
            <a:r>
              <a:rPr lang="en-GB" kern="100" dirty="0">
                <a:effectLst/>
                <a:latin typeface="+mj-lt"/>
                <a:ea typeface="Aptos" panose="020B0004020202020204" pitchFamily="34" charset="0"/>
                <a:cs typeface="Times New Roman" panose="02020603050405020304" pitchFamily="18" charset="0"/>
              </a:rPr>
              <a:t>Developing community centre hubs that offer a combination of health check-ups, social clubs and digital training can enhance support for older adults.</a:t>
            </a:r>
          </a:p>
          <a:p>
            <a:pPr marL="457200">
              <a:buNone/>
            </a:pPr>
            <a:endParaRPr lang="en-GB" kern="100" dirty="0">
              <a:latin typeface="+mj-lt"/>
              <a:ea typeface="Aptos" panose="020B0004020202020204" pitchFamily="34" charset="0"/>
              <a:cs typeface="Times New Roman" panose="02020603050405020304" pitchFamily="18" charset="0"/>
            </a:endParaRPr>
          </a:p>
          <a:p>
            <a:pPr marL="742950" indent="-285750">
              <a:buFont typeface="Arial" panose="020B0604020202020204" pitchFamily="34" charset="0"/>
              <a:buChar char="•"/>
            </a:pPr>
            <a:r>
              <a:rPr lang="en-GB" kern="100" dirty="0">
                <a:effectLst/>
                <a:latin typeface="+mj-lt"/>
                <a:ea typeface="Aptos" panose="020B0004020202020204" pitchFamily="34" charset="0"/>
                <a:cs typeface="Times New Roman" panose="02020603050405020304" pitchFamily="18" charset="0"/>
              </a:rPr>
              <a:t>By incorporating intergenerational programmes—where young people assist older adults with technology, gardening etc.—these hubs will foster meaningful social connections and reduce loneliness, both essential to active ageing.</a:t>
            </a:r>
          </a:p>
          <a:p>
            <a:pPr marL="457200">
              <a:buNone/>
            </a:pPr>
            <a:r>
              <a:rPr lang="en-GB" kern="100" dirty="0">
                <a:effectLst/>
                <a:latin typeface="+mj-lt"/>
                <a:ea typeface="Aptos" panose="020B0004020202020204" pitchFamily="34" charset="0"/>
                <a:cs typeface="Times New Roman" panose="02020603050405020304" pitchFamily="18" charset="0"/>
              </a:rPr>
              <a:t> </a:t>
            </a:r>
          </a:p>
          <a:p>
            <a:pPr marL="457200">
              <a:spcAft>
                <a:spcPts val="800"/>
              </a:spcAft>
              <a:buNone/>
            </a:pPr>
            <a:r>
              <a:rPr lang="en-GB" b="1" kern="100" dirty="0">
                <a:effectLst/>
                <a:latin typeface="+mj-lt"/>
                <a:ea typeface="Aptos" panose="020B0004020202020204" pitchFamily="34" charset="0"/>
                <a:cs typeface="Times New Roman" panose="02020603050405020304" pitchFamily="18" charset="0"/>
              </a:rPr>
              <a:t>Policy adjustments: </a:t>
            </a:r>
            <a:r>
              <a:rPr lang="en-GB" kern="100" dirty="0">
                <a:effectLst/>
                <a:latin typeface="+mj-lt"/>
                <a:ea typeface="Aptos" panose="020B0004020202020204" pitchFamily="34" charset="0"/>
                <a:cs typeface="Times New Roman" panose="02020603050405020304" pitchFamily="18" charset="0"/>
              </a:rPr>
              <a:t>With appropriate funding for local councils and Integrated Care Boards (ICBs) these initiatives could be integrated into NHS social prescribing schemes, ensuring older people are connected to community-based support that promotes wellbeing, independence and engagement.</a:t>
            </a:r>
          </a:p>
        </p:txBody>
      </p:sp>
      <p:pic>
        <p:nvPicPr>
          <p:cNvPr id="45" name="Audio 44">
            <a:hlinkClick r:id="" action="ppaction://media"/>
            <a:extLst>
              <a:ext uri="{FF2B5EF4-FFF2-40B4-BE49-F238E27FC236}">
                <a16:creationId xmlns:a16="http://schemas.microsoft.com/office/drawing/2014/main" id="{DA7DDE2F-DAA6-5121-E332-2C96BF2C1D6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3982177"/>
      </p:ext>
    </p:extLst>
  </p:cSld>
  <p:clrMapOvr>
    <a:masterClrMapping/>
  </p:clrMapOvr>
  <mc:AlternateContent xmlns:mc="http://schemas.openxmlformats.org/markup-compatibility/2006">
    <mc:Choice xmlns:p14="http://schemas.microsoft.com/office/powerpoint/2010/main" Requires="p14">
      <p:transition spd="slow" p14:dur="2000" advTm="88234"/>
    </mc:Choice>
    <mc:Fallback>
      <p:transition spd="slow" advTm="88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B7E09-0B65-B782-5B52-E166AC14F46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A390F47-3069-2163-C827-9406B9F90BE8}"/>
              </a:ext>
            </a:extLst>
          </p:cNvPr>
          <p:cNvSpPr>
            <a:spLocks noGrp="1"/>
          </p:cNvSpPr>
          <p:nvPr>
            <p:ph idx="1"/>
          </p:nvPr>
        </p:nvSpPr>
        <p:spPr/>
        <p:txBody>
          <a:bodyPr>
            <a:normAutofit fontScale="70000" lnSpcReduction="20000"/>
          </a:bodyPr>
          <a:lstStyle/>
          <a:p>
            <a:pPr marL="0" indent="0">
              <a:lnSpc>
                <a:spcPct val="120000"/>
              </a:lnSpc>
              <a:buNone/>
            </a:pPr>
            <a:r>
              <a:rPr lang="en-GB" dirty="0"/>
              <a:t>This presentation examined the evolving care needs of older people in the UK, emphasizing how ageing population is reshaping health and social care systems. Ageing is influenced by biological, psychological, and social factors, with theories like Activity Theory underscoring the importance of autonomy and engagement. While residential and home-based care provide essential support, they face challenges such as workforce shortages, rising costs, and social isolation. Policies like the Care Act (2014) and NHS Long Term Plan (2019) provide a framework for person-centred care, but their success depends on adequate funding and integrated services. Assistive technologies can enhance wellbeing and independence, though barriers like digital literacy and access remain.</a:t>
            </a:r>
          </a:p>
          <a:p>
            <a:pPr marL="0" indent="0">
              <a:lnSpc>
                <a:spcPct val="120000"/>
              </a:lnSpc>
              <a:buNone/>
            </a:pPr>
            <a:r>
              <a:rPr lang="en-GB" dirty="0"/>
              <a:t> </a:t>
            </a:r>
          </a:p>
          <a:p>
            <a:pPr marL="0" indent="0">
              <a:lnSpc>
                <a:spcPct val="120000"/>
              </a:lnSpc>
              <a:buNone/>
            </a:pPr>
            <a:r>
              <a:rPr lang="en-GB" dirty="0"/>
              <a:t>Looking ahead, effective elderly care requires a holistic approach where theory guides practice, policy fosters innovation and technology </a:t>
            </a:r>
            <a:r>
              <a:rPr lang="en-GB"/>
              <a:t>enhances care, </a:t>
            </a:r>
            <a:r>
              <a:rPr lang="en-GB" dirty="0"/>
              <a:t>enabling a more compassionate and resilient care system that prioritises dignity and inclusion for older people.</a:t>
            </a:r>
          </a:p>
          <a:p>
            <a:endParaRPr lang="en-GB" dirty="0"/>
          </a:p>
        </p:txBody>
      </p:sp>
      <p:pic>
        <p:nvPicPr>
          <p:cNvPr id="8" name="Audio 7">
            <a:hlinkClick r:id="" action="ppaction://media"/>
            <a:extLst>
              <a:ext uri="{FF2B5EF4-FFF2-40B4-BE49-F238E27FC236}">
                <a16:creationId xmlns:a16="http://schemas.microsoft.com/office/drawing/2014/main" id="{B1D1CDC5-D3CE-8457-B378-3FC5019FB63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3054966"/>
      </p:ext>
    </p:extLst>
  </p:cSld>
  <p:clrMapOvr>
    <a:masterClrMapping/>
  </p:clrMapOvr>
  <mc:AlternateContent xmlns:mc="http://schemas.openxmlformats.org/markup-compatibility/2006">
    <mc:Choice xmlns:p14="http://schemas.microsoft.com/office/powerpoint/2010/main" Requires="p14">
      <p:transition spd="slow" p14:dur="2000" advTm="63489"/>
    </mc:Choice>
    <mc:Fallback>
      <p:transition spd="slow" advTm="63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4FA29-FDB4-BC56-CDC0-2A242F8053BE}"/>
              </a:ext>
            </a:extLst>
          </p:cNvPr>
          <p:cNvSpPr>
            <a:spLocks noGrp="1"/>
          </p:cNvSpPr>
          <p:nvPr>
            <p:ph type="title"/>
          </p:nvPr>
        </p:nvSpPr>
        <p:spPr/>
        <p:txBody>
          <a:bodyPr>
            <a:normAutofit/>
          </a:bodyPr>
          <a:lstStyle/>
          <a:p>
            <a:r>
              <a:rPr lang="en-GB" sz="4000" dirty="0">
                <a:solidFill>
                  <a:schemeClr val="accent1"/>
                </a:solidFill>
              </a:rPr>
              <a:t>References</a:t>
            </a:r>
          </a:p>
        </p:txBody>
      </p:sp>
      <p:sp>
        <p:nvSpPr>
          <p:cNvPr id="3" name="Content Placeholder 2">
            <a:extLst>
              <a:ext uri="{FF2B5EF4-FFF2-40B4-BE49-F238E27FC236}">
                <a16:creationId xmlns:a16="http://schemas.microsoft.com/office/drawing/2014/main" id="{EFCC7524-3217-D75E-7A15-2B993D4BF6FA}"/>
              </a:ext>
            </a:extLst>
          </p:cNvPr>
          <p:cNvSpPr>
            <a:spLocks noGrp="1"/>
          </p:cNvSpPr>
          <p:nvPr>
            <p:ph idx="1"/>
          </p:nvPr>
        </p:nvSpPr>
        <p:spPr>
          <a:xfrm>
            <a:off x="838200" y="1450109"/>
            <a:ext cx="10515600" cy="4726854"/>
          </a:xfrm>
        </p:spPr>
        <p:txBody>
          <a:bodyPr>
            <a:normAutofit/>
          </a:bodyPr>
          <a:lstStyle/>
          <a:p>
            <a:pPr marL="0" indent="0">
              <a:buNone/>
            </a:pPr>
            <a:endParaRPr lang="en-GB" sz="1200" b="1" dirty="0">
              <a:latin typeface="Arial" panose="020B0604020202020204" pitchFamily="34" charset="0"/>
              <a:cs typeface="Arial" panose="020B0604020202020204" pitchFamily="34" charset="0"/>
            </a:endParaRPr>
          </a:p>
          <a:p>
            <a:pPr marL="0" indent="0">
              <a:lnSpc>
                <a:spcPct val="100000"/>
              </a:lnSpc>
              <a:buNone/>
            </a:pPr>
            <a:r>
              <a:rPr lang="en-GB" sz="1400" dirty="0">
                <a:latin typeface="Arial" panose="020B0604020202020204" pitchFamily="34" charset="0"/>
                <a:cs typeface="Arial" panose="020B0604020202020204" pitchFamily="34" charset="0"/>
              </a:rPr>
              <a:t>Adams, K.B., Leibbrandt, S. and Moon, H. (2011) ‘A critical review of the literature on social and leisure activity and wellbeing in later life,’ </a:t>
            </a:r>
            <a:r>
              <a:rPr lang="en-GB" sz="1400" i="1" dirty="0">
                <a:latin typeface="Arial" panose="020B0604020202020204" pitchFamily="34" charset="0"/>
                <a:cs typeface="Arial" panose="020B0604020202020204" pitchFamily="34" charset="0"/>
              </a:rPr>
              <a:t>Ageing &amp; Society</a:t>
            </a:r>
            <a:r>
              <a:rPr lang="en-GB" sz="1400" dirty="0">
                <a:latin typeface="Arial" panose="020B0604020202020204" pitchFamily="34" charset="0"/>
                <a:cs typeface="Arial" panose="020B0604020202020204" pitchFamily="34" charset="0"/>
              </a:rPr>
              <a:t>, 31(4), pp. 683–712. Available at: </a:t>
            </a:r>
            <a:r>
              <a:rPr lang="en-GB" sz="1400"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https://doi.org/10.1017/S0144686X10001091</a:t>
            </a:r>
            <a:r>
              <a:rPr lang="en-GB" sz="1400" dirty="0">
                <a:latin typeface="Arial" panose="020B0604020202020204" pitchFamily="34" charset="0"/>
                <a:cs typeface="Arial" panose="020B0604020202020204" pitchFamily="34" charset="0"/>
              </a:rPr>
              <a:t>.</a:t>
            </a:r>
          </a:p>
          <a:p>
            <a:pPr marL="0" indent="0">
              <a:lnSpc>
                <a:spcPct val="100000"/>
              </a:lnSpc>
              <a:buNone/>
            </a:pPr>
            <a:r>
              <a:rPr lang="en-GB" sz="1400" dirty="0">
                <a:latin typeface="Arial" panose="020B0604020202020204" pitchFamily="34" charset="0"/>
                <a:cs typeface="Arial" panose="020B0604020202020204" pitchFamily="34" charset="0"/>
              </a:rPr>
              <a:t>Age UK (2024) </a:t>
            </a:r>
            <a:r>
              <a:rPr lang="en-GB" sz="1400" i="1" dirty="0">
                <a:latin typeface="Arial" panose="020B0604020202020204" pitchFamily="34" charset="0"/>
                <a:cs typeface="Arial" panose="020B0604020202020204" pitchFamily="34" charset="0"/>
              </a:rPr>
              <a:t>State of health and care of older people in England 2024</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State of Health and Care of Older People in England 2024</a:t>
            </a:r>
            <a:r>
              <a:rPr lang="en-GB" sz="1400" dirty="0">
                <a:latin typeface="Arial" panose="020B0604020202020204" pitchFamily="34" charset="0"/>
                <a:cs typeface="Arial" panose="020B0604020202020204" pitchFamily="34" charset="0"/>
              </a:rPr>
              <a:t> (Accessed: 23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October 2025)</a:t>
            </a:r>
          </a:p>
          <a:p>
            <a:pPr marL="0" indent="0">
              <a:lnSpc>
                <a:spcPct val="100000"/>
              </a:lnSpc>
              <a:buNone/>
            </a:pPr>
            <a:r>
              <a:rPr lang="en-GB" sz="1400" dirty="0">
                <a:latin typeface="Arial" panose="020B0604020202020204" pitchFamily="34" charset="0"/>
                <a:cs typeface="Arial" panose="020B0604020202020204" pitchFamily="34" charset="0"/>
              </a:rPr>
              <a:t>Age UK. (n.d.) </a:t>
            </a:r>
            <a:r>
              <a:rPr lang="en-GB" sz="1400" i="1" dirty="0">
                <a:latin typeface="Arial" panose="020B0604020202020204" pitchFamily="34" charset="0"/>
                <a:cs typeface="Arial" panose="020B0604020202020204" pitchFamily="34" charset="0"/>
              </a:rPr>
              <a:t>Frailty and the NHS Long Term Plan</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Frailty and the NHS Long Term Plan | Age UK</a:t>
            </a:r>
            <a:r>
              <a:rPr lang="en-GB" sz="1400" dirty="0">
                <a:latin typeface="Arial" panose="020B0604020202020204" pitchFamily="34" charset="0"/>
                <a:cs typeface="Arial" panose="020B0604020202020204" pitchFamily="34" charset="0"/>
              </a:rPr>
              <a:t> (Accessed: 23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October 2025)</a:t>
            </a:r>
          </a:p>
          <a:p>
            <a:pPr marL="0" indent="0">
              <a:lnSpc>
                <a:spcPct val="100000"/>
              </a:lnSpc>
              <a:buNone/>
            </a:pPr>
            <a:r>
              <a:rPr lang="en-GB" sz="1400" dirty="0">
                <a:latin typeface="Arial" panose="020B0604020202020204" pitchFamily="34" charset="0"/>
                <a:cs typeface="Arial" panose="020B0604020202020204" pitchFamily="34" charset="0"/>
              </a:rPr>
              <a:t>Albert, A. (2025) </a:t>
            </a:r>
            <a:r>
              <a:rPr lang="en-GB" sz="1400" i="1" dirty="0">
                <a:latin typeface="Arial" panose="020B0604020202020204" pitchFamily="34" charset="0"/>
                <a:cs typeface="Arial" panose="020B0604020202020204" pitchFamily="34" charset="0"/>
              </a:rPr>
              <a:t>What are the pros and cons of home care?</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Pros and cons of home care</a:t>
            </a:r>
            <a:r>
              <a:rPr lang="en-GB" sz="1400" dirty="0">
                <a:latin typeface="Arial" panose="020B0604020202020204" pitchFamily="34" charset="0"/>
                <a:cs typeface="Arial" panose="020B0604020202020204" pitchFamily="34" charset="0"/>
              </a:rPr>
              <a:t> (Accessed: 23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October 2025)</a:t>
            </a:r>
          </a:p>
          <a:p>
            <a:pPr marL="0" indent="0">
              <a:lnSpc>
                <a:spcPct val="100000"/>
              </a:lnSpc>
              <a:buNone/>
            </a:pPr>
            <a:r>
              <a:rPr lang="en-GB" sz="1400" dirty="0" err="1">
                <a:latin typeface="Arial" panose="020B0604020202020204" pitchFamily="34" charset="0"/>
                <a:cs typeface="Arial" panose="020B0604020202020204" pitchFamily="34" charset="0"/>
              </a:rPr>
              <a:t>Aldawood</a:t>
            </a:r>
            <a:r>
              <a:rPr lang="en-GB" sz="1400" dirty="0">
                <a:latin typeface="Arial" panose="020B0604020202020204" pitchFamily="34" charset="0"/>
                <a:cs typeface="Arial" panose="020B0604020202020204" pitchFamily="34" charset="0"/>
              </a:rPr>
              <a:t>, A., Hind, D., Rushton, S. and Field, B. (2024) ‘Theories, models and frameworks to understand barriers to the provision of mobility-assistive technologies: a scoping review.’ </a:t>
            </a:r>
            <a:r>
              <a:rPr lang="en-GB" sz="1400" i="1" dirty="0">
                <a:latin typeface="Arial" panose="020B0604020202020204" pitchFamily="34" charset="0"/>
                <a:cs typeface="Arial" panose="020B0604020202020204" pitchFamily="34" charset="0"/>
              </a:rPr>
              <a:t>BMJ Open</a:t>
            </a:r>
            <a:r>
              <a:rPr lang="en-GB" sz="1400" dirty="0">
                <a:latin typeface="Arial" panose="020B0604020202020204" pitchFamily="34" charset="0"/>
                <a:cs typeface="Arial" panose="020B0604020202020204" pitchFamily="34" charset="0"/>
              </a:rPr>
              <a:t>, 14(5), e080633. Available at: </a:t>
            </a:r>
            <a:r>
              <a:rPr lang="en-GB" sz="1400" u="sng"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https://doi.org/10.1136/bmjopen-2023-080633</a:t>
            </a:r>
            <a:r>
              <a:rPr lang="en-GB" sz="1400" dirty="0">
                <a:latin typeface="Arial" panose="020B0604020202020204" pitchFamily="34" charset="0"/>
                <a:cs typeface="Arial" panose="020B0604020202020204" pitchFamily="34" charset="0"/>
              </a:rPr>
              <a:t>.</a:t>
            </a:r>
          </a:p>
          <a:p>
            <a:pPr marL="0" indent="0">
              <a:buNone/>
            </a:pPr>
            <a:r>
              <a:rPr lang="en-GB" sz="1400" dirty="0">
                <a:latin typeface="Arial" panose="020B0604020202020204" pitchFamily="34" charset="0"/>
                <a:cs typeface="Arial" panose="020B0604020202020204" pitchFamily="34" charset="0"/>
              </a:rPr>
              <a:t>Be Healthy Now (2023) </a:t>
            </a:r>
            <a:r>
              <a:rPr lang="en-GB" sz="1400" i="1" dirty="0">
                <a:latin typeface="Arial" panose="020B0604020202020204" pitchFamily="34" charset="0"/>
                <a:cs typeface="Arial" panose="020B0604020202020204" pitchFamily="34" charset="0"/>
              </a:rPr>
              <a:t>Empathy and elderly care: providing emotional support for seniors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Empathy and Elderly Care: Providing Emotional Support for Seniors - Be Healthy Now</a:t>
            </a:r>
            <a:r>
              <a:rPr lang="en-GB" sz="1400" dirty="0">
                <a:latin typeface="Arial" panose="020B0604020202020204" pitchFamily="34" charset="0"/>
                <a:cs typeface="Arial" panose="020B0604020202020204" pitchFamily="34" charset="0"/>
              </a:rPr>
              <a:t> (Accessed: 9</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October 2025)</a:t>
            </a:r>
          </a:p>
          <a:p>
            <a:pPr marL="0" indent="0">
              <a:buNone/>
            </a:pPr>
            <a:r>
              <a:rPr lang="en-GB" sz="1400" dirty="0">
                <a:latin typeface="Arial" panose="020B0604020202020204" pitchFamily="34" charset="0"/>
                <a:cs typeface="Arial" panose="020B0604020202020204" pitchFamily="34" charset="0"/>
              </a:rPr>
              <a:t>Bevilacqua, R., </a:t>
            </a:r>
            <a:r>
              <a:rPr lang="en-GB" sz="1400" dirty="0" err="1">
                <a:latin typeface="Arial" panose="020B0604020202020204" pitchFamily="34" charset="0"/>
                <a:cs typeface="Arial" panose="020B0604020202020204" pitchFamily="34" charset="0"/>
              </a:rPr>
              <a:t>Maranesi</a:t>
            </a:r>
            <a:r>
              <a:rPr lang="en-GB" sz="1400" dirty="0">
                <a:latin typeface="Arial" panose="020B0604020202020204" pitchFamily="34" charset="0"/>
                <a:cs typeface="Arial" panose="020B0604020202020204" pitchFamily="34" charset="0"/>
              </a:rPr>
              <a:t>, E., Felici, E., </a:t>
            </a:r>
            <a:r>
              <a:rPr lang="en-GB" sz="1400" dirty="0" err="1">
                <a:latin typeface="Arial" panose="020B0604020202020204" pitchFamily="34" charset="0"/>
                <a:cs typeface="Arial" panose="020B0604020202020204" pitchFamily="34" charset="0"/>
              </a:rPr>
              <a:t>Margaritini</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Amabili</a:t>
            </a:r>
            <a:r>
              <a:rPr lang="en-GB" sz="1400" dirty="0">
                <a:latin typeface="Arial" panose="020B0604020202020204" pitchFamily="34" charset="0"/>
                <a:cs typeface="Arial" panose="020B0604020202020204" pitchFamily="34" charset="0"/>
              </a:rPr>
              <a:t>, G., Barbarossa, F., </a:t>
            </a:r>
            <a:r>
              <a:rPr lang="en-GB" sz="1400" dirty="0" err="1">
                <a:latin typeface="Arial" panose="020B0604020202020204" pitchFamily="34" charset="0"/>
                <a:cs typeface="Arial" panose="020B0604020202020204" pitchFamily="34" charset="0"/>
              </a:rPr>
              <a:t>Bonfigli</a:t>
            </a:r>
            <a:r>
              <a:rPr lang="en-GB" sz="1400" dirty="0">
                <a:latin typeface="Arial" panose="020B0604020202020204" pitchFamily="34" charset="0"/>
                <a:cs typeface="Arial" panose="020B0604020202020204" pitchFamily="34" charset="0"/>
              </a:rPr>
              <a:t>, A.R., </a:t>
            </a:r>
            <a:r>
              <a:rPr lang="en-GB" sz="1400" dirty="0" err="1">
                <a:latin typeface="Arial" panose="020B0604020202020204" pitchFamily="34" charset="0"/>
                <a:cs typeface="Arial" panose="020B0604020202020204" pitchFamily="34" charset="0"/>
              </a:rPr>
              <a:t>Pelliccioni</a:t>
            </a:r>
            <a:r>
              <a:rPr lang="en-GB" sz="1400" dirty="0">
                <a:latin typeface="Arial" panose="020B0604020202020204" pitchFamily="34" charset="0"/>
                <a:cs typeface="Arial" panose="020B0604020202020204" pitchFamily="34" charset="0"/>
              </a:rPr>
              <a:t>, G. and </a:t>
            </a:r>
            <a:r>
              <a:rPr lang="en-GB" sz="1400" dirty="0" err="1">
                <a:latin typeface="Arial" panose="020B0604020202020204" pitchFamily="34" charset="0"/>
                <a:cs typeface="Arial" panose="020B0604020202020204" pitchFamily="34" charset="0"/>
              </a:rPr>
              <a:t>Paciaroni</a:t>
            </a:r>
            <a:r>
              <a:rPr lang="en-GB" sz="1400" dirty="0">
                <a:latin typeface="Arial" panose="020B0604020202020204" pitchFamily="34" charset="0"/>
                <a:cs typeface="Arial" panose="020B0604020202020204" pitchFamily="34" charset="0"/>
              </a:rPr>
              <a:t>, L. (2023) ‘Social robotics to support older people with dementia: a study protocol with Paro seal robot in an Italian Alzheimer’s day </a:t>
            </a:r>
            <a:r>
              <a:rPr lang="en-GB" sz="1400" dirty="0" err="1">
                <a:latin typeface="Arial" panose="020B0604020202020204" pitchFamily="34" charset="0"/>
                <a:cs typeface="Arial" panose="020B0604020202020204" pitchFamily="34" charset="0"/>
              </a:rPr>
              <a:t>center</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Frontiers in Public Health</a:t>
            </a:r>
            <a:r>
              <a:rPr lang="en-GB" sz="1400" dirty="0">
                <a:latin typeface="Arial" panose="020B0604020202020204" pitchFamily="34" charset="0"/>
                <a:cs typeface="Arial" panose="020B0604020202020204" pitchFamily="34" charset="0"/>
              </a:rPr>
              <a:t>, 11, 1141460. Available at: </a:t>
            </a:r>
            <a:r>
              <a:rPr lang="en-GB" sz="1400" u="sng"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https://doi.org/10.3389/fpubh.2023.1141460</a:t>
            </a:r>
            <a:r>
              <a:rPr lang="en-GB" sz="1400" dirty="0">
                <a:latin typeface="Arial" panose="020B0604020202020204" pitchFamily="34" charset="0"/>
                <a:cs typeface="Arial" panose="020B0604020202020204" pitchFamily="34" charset="0"/>
              </a:rPr>
              <a:t>. </a:t>
            </a:r>
          </a:p>
          <a:p>
            <a:pPr marL="0" indent="0">
              <a:buNone/>
            </a:pPr>
            <a:endParaRPr lang="en-GB" sz="1400" dirty="0"/>
          </a:p>
        </p:txBody>
      </p:sp>
      <p:pic>
        <p:nvPicPr>
          <p:cNvPr id="21" name="Audio 20">
            <a:hlinkClick r:id="" action="ppaction://media"/>
            <a:extLst>
              <a:ext uri="{FF2B5EF4-FFF2-40B4-BE49-F238E27FC236}">
                <a16:creationId xmlns:a16="http://schemas.microsoft.com/office/drawing/2014/main" id="{54D74257-3278-6BB3-B740-7DAECF4D2BCF}"/>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0348967"/>
      </p:ext>
    </p:extLst>
  </p:cSld>
  <p:clrMapOvr>
    <a:masterClrMapping/>
  </p:clrMapOvr>
  <mc:AlternateContent xmlns:mc="http://schemas.openxmlformats.org/markup-compatibility/2006">
    <mc:Choice xmlns:p14="http://schemas.microsoft.com/office/powerpoint/2010/main" Requires="p14">
      <p:transition spd="slow" p14:dur="2000" advTm="3235"/>
    </mc:Choice>
    <mc:Fallback>
      <p:transition spd="slow" advTm="3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D6243-E94B-4CA4-69D6-70CDF97F21FD}"/>
              </a:ext>
            </a:extLst>
          </p:cNvPr>
          <p:cNvSpPr>
            <a:spLocks noGrp="1"/>
          </p:cNvSpPr>
          <p:nvPr>
            <p:ph type="title"/>
          </p:nvPr>
        </p:nvSpPr>
        <p:spPr/>
        <p:txBody>
          <a:bodyPr>
            <a:normAutofit/>
          </a:bodyPr>
          <a:lstStyle/>
          <a:p>
            <a:r>
              <a:rPr lang="en-GB" sz="4000">
                <a:solidFill>
                  <a:schemeClr val="accent1"/>
                </a:solidFill>
              </a:rPr>
              <a:t>References</a:t>
            </a:r>
            <a:endParaRPr lang="en-GB" sz="4000" dirty="0">
              <a:solidFill>
                <a:schemeClr val="accent1"/>
              </a:solidFill>
            </a:endParaRPr>
          </a:p>
        </p:txBody>
      </p:sp>
      <p:sp>
        <p:nvSpPr>
          <p:cNvPr id="3" name="Content Placeholder 2">
            <a:extLst>
              <a:ext uri="{FF2B5EF4-FFF2-40B4-BE49-F238E27FC236}">
                <a16:creationId xmlns:a16="http://schemas.microsoft.com/office/drawing/2014/main" id="{BE82AD9A-185B-F04A-CD51-3F19950FCE83}"/>
              </a:ext>
            </a:extLst>
          </p:cNvPr>
          <p:cNvSpPr>
            <a:spLocks noGrp="1"/>
          </p:cNvSpPr>
          <p:nvPr>
            <p:ph idx="1"/>
          </p:nvPr>
        </p:nvSpPr>
        <p:spPr>
          <a:xfrm>
            <a:off x="838200" y="1616364"/>
            <a:ext cx="10515600" cy="4662199"/>
          </a:xfrm>
        </p:spPr>
        <p:txBody>
          <a:bodyPr>
            <a:normAutofit/>
          </a:bodyPr>
          <a:lstStyle/>
          <a:p>
            <a:pPr marL="0" indent="0">
              <a:buNone/>
            </a:pPr>
            <a:r>
              <a:rPr lang="en-GB" sz="1400" dirty="0">
                <a:latin typeface="Arial" panose="020B0604020202020204" pitchFamily="34" charset="0"/>
                <a:cs typeface="Arial" panose="020B0604020202020204" pitchFamily="34" charset="0"/>
              </a:rPr>
              <a:t>British Council. (n.d.) </a:t>
            </a:r>
            <a:r>
              <a:rPr lang="en-GB" sz="1400" i="1" dirty="0">
                <a:latin typeface="Arial" panose="020B0604020202020204" pitchFamily="34" charset="0"/>
                <a:cs typeface="Arial" panose="020B0604020202020204" pitchFamily="34" charset="0"/>
              </a:rPr>
              <a:t>How can technology help us meet the needs of our ageing society?</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How can technology help us meet the needs of our ageing society? | British Council</a:t>
            </a:r>
            <a:r>
              <a:rPr lang="en-GB" sz="1400" dirty="0">
                <a:latin typeface="Arial" panose="020B0604020202020204" pitchFamily="34" charset="0"/>
                <a:cs typeface="Arial" panose="020B0604020202020204" pitchFamily="34" charset="0"/>
              </a:rPr>
              <a:t> (Accessed: 23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October 2025)</a:t>
            </a:r>
          </a:p>
          <a:p>
            <a:pPr marL="0" indent="0">
              <a:buNone/>
            </a:pPr>
            <a:r>
              <a:rPr lang="en-GB" sz="1400" i="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Care Act 2014</a:t>
            </a:r>
            <a:r>
              <a:rPr lang="en-GB" sz="1400" dirty="0">
                <a:latin typeface="Arial" panose="020B0604020202020204" pitchFamily="34" charset="0"/>
                <a:cs typeface="Arial" panose="020B0604020202020204" pitchFamily="34" charset="0"/>
              </a:rPr>
              <a:t> (Accessed: 23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October 2025)</a:t>
            </a:r>
          </a:p>
          <a:p>
            <a:pPr marL="0" indent="0">
              <a:buNone/>
            </a:pPr>
            <a:r>
              <a:rPr lang="en-GB" sz="1400" dirty="0">
                <a:latin typeface="Arial" panose="020B0604020202020204" pitchFamily="34" charset="0"/>
                <a:cs typeface="Arial" panose="020B0604020202020204" pitchFamily="34" charset="0"/>
              </a:rPr>
              <a:t>Centre for Ageing Better (2025) </a:t>
            </a:r>
            <a:r>
              <a:rPr lang="en-GB" sz="1400" i="1" dirty="0">
                <a:latin typeface="Arial" panose="020B0604020202020204" pitchFamily="34" charset="0"/>
                <a:cs typeface="Arial" panose="020B0604020202020204" pitchFamily="34" charset="0"/>
              </a:rPr>
              <a:t>Our ageing population: The State of Ageing 2025</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Our Ageing Population | The State of Ageing 2025 | Centre for Ageing Better</a:t>
            </a:r>
            <a:r>
              <a:rPr lang="en-GB" sz="1400" dirty="0">
                <a:latin typeface="Arial" panose="020B0604020202020204" pitchFamily="34" charset="0"/>
                <a:cs typeface="Arial" panose="020B0604020202020204" pitchFamily="34" charset="0"/>
              </a:rPr>
              <a:t> (Accessed 30</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September 2025)</a:t>
            </a:r>
          </a:p>
          <a:p>
            <a:pPr marL="0" indent="0">
              <a:buNone/>
            </a:pPr>
            <a:r>
              <a:rPr lang="en-GB" sz="1400" i="1" dirty="0">
                <a:latin typeface="Arial" panose="020B0604020202020204" pitchFamily="34" charset="0"/>
                <a:cs typeface="Arial" panose="020B0604020202020204" pitchFamily="34" charset="0"/>
              </a:rPr>
              <a:t>Equality Act 2010</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Equality Act 2010</a:t>
            </a:r>
            <a:r>
              <a:rPr lang="en-GB" sz="1400" dirty="0">
                <a:latin typeface="Arial" panose="020B0604020202020204" pitchFamily="34" charset="0"/>
                <a:cs typeface="Arial" panose="020B0604020202020204" pitchFamily="34" charset="0"/>
              </a:rPr>
              <a:t> (Accessed: 23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October 2025)</a:t>
            </a:r>
          </a:p>
          <a:p>
            <a:pPr marL="0" indent="0">
              <a:buNone/>
            </a:pPr>
            <a:r>
              <a:rPr lang="en-GB" sz="1400" dirty="0">
                <a:latin typeface="Arial" panose="020B0604020202020204" pitchFamily="34" charset="0"/>
                <a:cs typeface="Arial" panose="020B0604020202020204" pitchFamily="34" charset="0"/>
              </a:rPr>
              <a:t>Government Office for Science (2021) Available at: </a:t>
            </a:r>
            <a:r>
              <a:rPr lang="en-GB" sz="1400" u="sng"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Harnessing technology for the long-term sustainability of the UK’s healthcare system: report - GOV.UK</a:t>
            </a:r>
            <a:r>
              <a:rPr lang="en-GB" sz="1400" dirty="0">
                <a:latin typeface="Arial" panose="020B0604020202020204" pitchFamily="34" charset="0"/>
                <a:cs typeface="Arial" panose="020B0604020202020204" pitchFamily="34" charset="0"/>
              </a:rPr>
              <a:t> (Accessed: 24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October 2025)</a:t>
            </a:r>
          </a:p>
          <a:p>
            <a:pPr marL="0" indent="0">
              <a:buNone/>
            </a:pPr>
            <a:r>
              <a:rPr lang="en-GB" sz="1400" dirty="0">
                <a:latin typeface="Arial" panose="020B0604020202020204" pitchFamily="34" charset="0"/>
                <a:cs typeface="Arial" panose="020B0604020202020204" pitchFamily="34" charset="0"/>
              </a:rPr>
              <a:t>Health and Wellness Medical Services (n.d.) What are the key challenges in telemedicine? Available at: </a:t>
            </a:r>
            <a:r>
              <a:rPr lang="en-GB" sz="1400" u="sng"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What Are The Challenges In Telemedicine? How To Overcome It</a:t>
            </a:r>
            <a:r>
              <a:rPr lang="en-GB" sz="1400" dirty="0">
                <a:latin typeface="Arial" panose="020B0604020202020204" pitchFamily="34" charset="0"/>
                <a:cs typeface="Arial" panose="020B0604020202020204" pitchFamily="34" charset="0"/>
              </a:rPr>
              <a:t> (Accessed: 9</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October 2025)</a:t>
            </a:r>
          </a:p>
          <a:p>
            <a:pPr marL="0" indent="0">
              <a:buNone/>
            </a:pPr>
            <a:r>
              <a:rPr lang="en-GB" sz="1400" i="1" dirty="0">
                <a:latin typeface="Arial" panose="020B0604020202020204" pitchFamily="34" charset="0"/>
                <a:cs typeface="Arial" panose="020B0604020202020204" pitchFamily="34" charset="0"/>
              </a:rPr>
              <a:t>Human Rights Act 1998</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Human Rights Act 1998</a:t>
            </a:r>
            <a:r>
              <a:rPr lang="en-GB" sz="1400" dirty="0">
                <a:latin typeface="Arial" panose="020B0604020202020204" pitchFamily="34" charset="0"/>
                <a:cs typeface="Arial" panose="020B0604020202020204" pitchFamily="34" charset="0"/>
              </a:rPr>
              <a:t> (Accessed: 23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October 2025)</a:t>
            </a:r>
          </a:p>
          <a:p>
            <a:pPr marL="0" indent="0">
              <a:buNone/>
            </a:pPr>
            <a:r>
              <a:rPr lang="en-GB" sz="1400" dirty="0" err="1">
                <a:latin typeface="Arial" panose="020B0604020202020204" pitchFamily="34" charset="0"/>
                <a:cs typeface="Arial" panose="020B0604020202020204" pitchFamily="34" charset="0"/>
              </a:rPr>
              <a:t>Ilali</a:t>
            </a:r>
            <a:r>
              <a:rPr lang="en-GB" sz="1400" dirty="0">
                <a:latin typeface="Arial" panose="020B0604020202020204" pitchFamily="34" charset="0"/>
                <a:cs typeface="Arial" panose="020B0604020202020204" pitchFamily="34" charset="0"/>
              </a:rPr>
              <a:t>, M., Le Berre, M., Vedel, I. and </a:t>
            </a:r>
            <a:r>
              <a:rPr lang="en-GB" sz="1400" dirty="0" err="1">
                <a:latin typeface="Arial" panose="020B0604020202020204" pitchFamily="34" charset="0"/>
                <a:cs typeface="Arial" panose="020B0604020202020204" pitchFamily="34" charset="0"/>
              </a:rPr>
              <a:t>Khanassov</a:t>
            </a:r>
            <a:r>
              <a:rPr lang="en-GB" sz="1400" dirty="0">
                <a:latin typeface="Arial" panose="020B0604020202020204" pitchFamily="34" charset="0"/>
                <a:cs typeface="Arial" panose="020B0604020202020204" pitchFamily="34" charset="0"/>
              </a:rPr>
              <a:t>, V. (2023) ‘Telemedicine in the primary care of older adults: a systematic mixed studies review,’ </a:t>
            </a:r>
            <a:r>
              <a:rPr lang="en-GB" sz="1400" i="1" dirty="0">
                <a:latin typeface="Arial" panose="020B0604020202020204" pitchFamily="34" charset="0"/>
                <a:cs typeface="Arial" panose="020B0604020202020204" pitchFamily="34" charset="0"/>
              </a:rPr>
              <a:t>BMC Primary Care</a:t>
            </a:r>
            <a:r>
              <a:rPr lang="en-GB" sz="1400" dirty="0">
                <a:latin typeface="Arial" panose="020B0604020202020204" pitchFamily="34" charset="0"/>
                <a:cs typeface="Arial" panose="020B0604020202020204" pitchFamily="34" charset="0"/>
              </a:rPr>
              <a:t>, 24(152), Available at: </a:t>
            </a:r>
            <a:r>
              <a:rPr lang="en-GB" sz="1400" u="sng"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https://doi.org/10.1186/s12875-023-02085-7</a:t>
            </a:r>
            <a:r>
              <a:rPr lang="en-GB" sz="1400" dirty="0">
                <a:latin typeface="Arial" panose="020B0604020202020204" pitchFamily="34" charset="0"/>
                <a:cs typeface="Arial" panose="020B0604020202020204" pitchFamily="34" charset="0"/>
              </a:rPr>
              <a:t>.</a:t>
            </a:r>
          </a:p>
          <a:p>
            <a:pPr marL="0" indent="0">
              <a:buNone/>
            </a:pPr>
            <a:r>
              <a:rPr lang="en-GB" sz="1400" dirty="0">
                <a:latin typeface="Arial" panose="020B0604020202020204" pitchFamily="34" charset="0"/>
                <a:cs typeface="Arial" panose="020B0604020202020204" pitchFamily="34" charset="0"/>
              </a:rPr>
              <a:t>Melzer, D., Pilling, L.C. and Ferrucci, L. (2020) ‘The genetics of human ageing.’  </a:t>
            </a:r>
            <a:r>
              <a:rPr lang="en-GB" sz="1400" i="1" dirty="0">
                <a:latin typeface="Arial" panose="020B0604020202020204" pitchFamily="34" charset="0"/>
                <a:cs typeface="Arial" panose="020B0604020202020204" pitchFamily="34" charset="0"/>
              </a:rPr>
              <a:t>Nature Reviews Genetics</a:t>
            </a:r>
            <a:r>
              <a:rPr lang="en-GB" sz="1400" dirty="0">
                <a:latin typeface="Arial" panose="020B0604020202020204" pitchFamily="34" charset="0"/>
                <a:cs typeface="Arial" panose="020B0604020202020204" pitchFamily="34" charset="0"/>
              </a:rPr>
              <a:t>, 21(2), pp.88–101. Available at: </a:t>
            </a:r>
            <a:r>
              <a:rPr lang="en-GB" sz="1400" u="sng"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https://doi.org/10.1038/s41576-019-0183-6</a:t>
            </a:r>
            <a:r>
              <a:rPr lang="en-GB" sz="1400" u="sng" dirty="0">
                <a:latin typeface="Arial" panose="020B0604020202020204" pitchFamily="34" charset="0"/>
                <a:cs typeface="Arial" panose="020B0604020202020204" pitchFamily="34" charset="0"/>
              </a:rPr>
              <a:t>.</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19946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875F8-CC8E-D8C9-81AF-FFF6C8CCED8C}"/>
              </a:ext>
            </a:extLst>
          </p:cNvPr>
          <p:cNvSpPr>
            <a:spLocks noGrp="1"/>
          </p:cNvSpPr>
          <p:nvPr>
            <p:ph type="title"/>
          </p:nvPr>
        </p:nvSpPr>
        <p:spPr/>
        <p:txBody>
          <a:bodyPr/>
          <a:lstStyle/>
          <a:p>
            <a:r>
              <a:rPr lang="en-GB">
                <a:solidFill>
                  <a:schemeClr val="accent1"/>
                </a:solidFill>
              </a:rPr>
              <a:t>References</a:t>
            </a:r>
            <a:endParaRPr lang="en-GB" dirty="0">
              <a:solidFill>
                <a:schemeClr val="accent1"/>
              </a:solidFill>
            </a:endParaRPr>
          </a:p>
        </p:txBody>
      </p:sp>
      <p:sp>
        <p:nvSpPr>
          <p:cNvPr id="3" name="Content Placeholder 2">
            <a:extLst>
              <a:ext uri="{FF2B5EF4-FFF2-40B4-BE49-F238E27FC236}">
                <a16:creationId xmlns:a16="http://schemas.microsoft.com/office/drawing/2014/main" id="{EC826B98-DCB5-A4C5-B63E-27760C252603}"/>
              </a:ext>
            </a:extLst>
          </p:cNvPr>
          <p:cNvSpPr>
            <a:spLocks noGrp="1"/>
          </p:cNvSpPr>
          <p:nvPr>
            <p:ph idx="1"/>
          </p:nvPr>
        </p:nvSpPr>
        <p:spPr/>
        <p:txBody>
          <a:bodyPr>
            <a:normAutofit/>
          </a:bodyPr>
          <a:lstStyle/>
          <a:p>
            <a:pPr marL="0" indent="0">
              <a:buNone/>
            </a:pPr>
            <a:r>
              <a:rPr lang="en-GB" sz="1400" i="1">
                <a:latin typeface="Arial" panose="020B0604020202020204" pitchFamily="34" charset="0"/>
                <a:cs typeface="Arial" panose="020B0604020202020204" pitchFamily="34" charset="0"/>
              </a:rPr>
              <a:t>Mental Capacity Act 2005</a:t>
            </a:r>
            <a:r>
              <a:rPr lang="en-GB" sz="1400">
                <a:latin typeface="Arial" panose="020B0604020202020204" pitchFamily="34" charset="0"/>
                <a:cs typeface="Arial" panose="020B0604020202020204" pitchFamily="34" charset="0"/>
              </a:rPr>
              <a:t>. Available at: </a:t>
            </a:r>
            <a:r>
              <a:rPr lang="en-GB" sz="1400" u="sng">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Mental Capacity Act 2005</a:t>
            </a:r>
            <a:r>
              <a:rPr lang="en-GB" sz="1400">
                <a:latin typeface="Arial" panose="020B0604020202020204" pitchFamily="34" charset="0"/>
                <a:cs typeface="Arial" panose="020B0604020202020204" pitchFamily="34" charset="0"/>
              </a:rPr>
              <a:t> (Accessed: 23</a:t>
            </a:r>
            <a:r>
              <a:rPr lang="en-GB" sz="1400" baseline="30000">
                <a:latin typeface="Arial" panose="020B0604020202020204" pitchFamily="34" charset="0"/>
                <a:cs typeface="Arial" panose="020B0604020202020204" pitchFamily="34" charset="0"/>
              </a:rPr>
              <a:t>rd</a:t>
            </a:r>
            <a:r>
              <a:rPr lang="en-GB" sz="1400">
                <a:latin typeface="Arial" panose="020B0604020202020204" pitchFamily="34" charset="0"/>
                <a:cs typeface="Arial" panose="020B0604020202020204" pitchFamily="34" charset="0"/>
              </a:rPr>
              <a:t> October 2025)</a:t>
            </a:r>
          </a:p>
          <a:p>
            <a:pPr marL="0" indent="0">
              <a:buNone/>
            </a:pPr>
            <a:r>
              <a:rPr lang="en-GB" sz="1400">
                <a:latin typeface="Arial" panose="020B0604020202020204" pitchFamily="34" charset="0"/>
                <a:cs typeface="Arial" panose="020B0604020202020204" pitchFamily="34" charset="0"/>
              </a:rPr>
              <a:t>Metro Care (2025) </a:t>
            </a:r>
            <a:r>
              <a:rPr lang="en-GB" sz="1400" i="1">
                <a:latin typeface="Arial" panose="020B0604020202020204" pitchFamily="34" charset="0"/>
                <a:cs typeface="Arial" panose="020B0604020202020204" pitchFamily="34" charset="0"/>
              </a:rPr>
              <a:t>Pros and cons of care homes</a:t>
            </a:r>
            <a:r>
              <a:rPr lang="en-GB" sz="1400">
                <a:latin typeface="Arial" panose="020B0604020202020204" pitchFamily="34" charset="0"/>
                <a:cs typeface="Arial" panose="020B0604020202020204" pitchFamily="34" charset="0"/>
              </a:rPr>
              <a:t>. Available at: </a:t>
            </a:r>
            <a:r>
              <a:rPr lang="en-GB" sz="1400" u="sng">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Exploring the Pros and Cons of Care homes - Before Deciding</a:t>
            </a:r>
            <a:r>
              <a:rPr lang="en-GB" sz="1400">
                <a:latin typeface="Arial" panose="020B0604020202020204" pitchFamily="34" charset="0"/>
                <a:cs typeface="Arial" panose="020B0604020202020204" pitchFamily="34" charset="0"/>
              </a:rPr>
              <a:t> (Accessed: 23</a:t>
            </a:r>
            <a:r>
              <a:rPr lang="en-GB" sz="1400" baseline="30000">
                <a:latin typeface="Arial" panose="020B0604020202020204" pitchFamily="34" charset="0"/>
                <a:cs typeface="Arial" panose="020B0604020202020204" pitchFamily="34" charset="0"/>
              </a:rPr>
              <a:t>rd</a:t>
            </a:r>
            <a:r>
              <a:rPr lang="en-GB" sz="1400">
                <a:latin typeface="Arial" panose="020B0604020202020204" pitchFamily="34" charset="0"/>
                <a:cs typeface="Arial" panose="020B0604020202020204" pitchFamily="34" charset="0"/>
              </a:rPr>
              <a:t> October 2025)</a:t>
            </a:r>
          </a:p>
          <a:p>
            <a:pPr marL="0" indent="0">
              <a:buNone/>
            </a:pPr>
            <a:r>
              <a:rPr lang="en-GB" sz="1400">
                <a:latin typeface="Arial" panose="020B0604020202020204" pitchFamily="34" charset="0"/>
                <a:cs typeface="Arial" panose="020B0604020202020204" pitchFamily="34" charset="0"/>
              </a:rPr>
              <a:t>NHS Digital (2023) </a:t>
            </a:r>
            <a:r>
              <a:rPr lang="en-GB" sz="1400" i="1">
                <a:latin typeface="Arial" panose="020B0604020202020204" pitchFamily="34" charset="0"/>
                <a:cs typeface="Arial" panose="020B0604020202020204" pitchFamily="34" charset="0"/>
              </a:rPr>
              <a:t>Health Survey for England 2021 – Part 2</a:t>
            </a:r>
            <a:r>
              <a:rPr lang="en-GB" sz="1400">
                <a:latin typeface="Arial" panose="020B0604020202020204" pitchFamily="34" charset="0"/>
                <a:cs typeface="Arial" panose="020B0604020202020204" pitchFamily="34" charset="0"/>
              </a:rPr>
              <a:t>. Available at: </a:t>
            </a:r>
            <a:r>
              <a:rPr lang="en-GB" sz="1400" u="sng">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Social care for older adults - NHS England Digital</a:t>
            </a:r>
            <a:r>
              <a:rPr lang="en-GB" sz="1400">
                <a:latin typeface="Arial" panose="020B0604020202020204" pitchFamily="34" charset="0"/>
                <a:cs typeface="Arial" panose="020B0604020202020204" pitchFamily="34" charset="0"/>
              </a:rPr>
              <a:t> (Accessed: 23</a:t>
            </a:r>
            <a:r>
              <a:rPr lang="en-GB" sz="1400" baseline="30000">
                <a:latin typeface="Arial" panose="020B0604020202020204" pitchFamily="34" charset="0"/>
                <a:cs typeface="Arial" panose="020B0604020202020204" pitchFamily="34" charset="0"/>
              </a:rPr>
              <a:t>rd</a:t>
            </a:r>
            <a:r>
              <a:rPr lang="en-GB" sz="1400">
                <a:latin typeface="Arial" panose="020B0604020202020204" pitchFamily="34" charset="0"/>
                <a:cs typeface="Arial" panose="020B0604020202020204" pitchFamily="34" charset="0"/>
              </a:rPr>
              <a:t> October 2025)</a:t>
            </a:r>
          </a:p>
          <a:p>
            <a:pPr marL="0" indent="0">
              <a:buNone/>
            </a:pPr>
            <a:r>
              <a:rPr lang="en-GB" sz="1400">
                <a:latin typeface="Arial" panose="020B0604020202020204" pitchFamily="34" charset="0"/>
                <a:cs typeface="Arial" panose="020B0604020202020204" pitchFamily="34" charset="0"/>
              </a:rPr>
              <a:t>NHS England (n.d.) </a:t>
            </a:r>
            <a:r>
              <a:rPr lang="en-GB" sz="1400" i="1">
                <a:latin typeface="Arial" panose="020B0604020202020204" pitchFamily="34" charset="0"/>
                <a:cs typeface="Arial" panose="020B0604020202020204" pitchFamily="34" charset="0"/>
              </a:rPr>
              <a:t>Improving care for older people</a:t>
            </a:r>
            <a:r>
              <a:rPr lang="en-GB" sz="1400">
                <a:latin typeface="Arial" panose="020B0604020202020204" pitchFamily="34" charset="0"/>
                <a:cs typeface="Arial" panose="020B0604020202020204" pitchFamily="34" charset="0"/>
              </a:rPr>
              <a:t>. Available at: </a:t>
            </a:r>
            <a:r>
              <a:rPr lang="en-GB" sz="1400" u="sng">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NHS England » Improving care for older people</a:t>
            </a:r>
            <a:r>
              <a:rPr lang="en-GB" sz="1400">
                <a:latin typeface="Arial" panose="020B0604020202020204" pitchFamily="34" charset="0"/>
                <a:cs typeface="Arial" panose="020B0604020202020204" pitchFamily="34" charset="0"/>
              </a:rPr>
              <a:t> (Accessed: 2</a:t>
            </a:r>
            <a:r>
              <a:rPr lang="en-GB" sz="1400" baseline="30000">
                <a:latin typeface="Arial" panose="020B0604020202020204" pitchFamily="34" charset="0"/>
                <a:cs typeface="Arial" panose="020B0604020202020204" pitchFamily="34" charset="0"/>
              </a:rPr>
              <a:t>nd</a:t>
            </a:r>
            <a:r>
              <a:rPr lang="en-GB" sz="1400">
                <a:latin typeface="Arial" panose="020B0604020202020204" pitchFamily="34" charset="0"/>
                <a:cs typeface="Arial" panose="020B0604020202020204" pitchFamily="34" charset="0"/>
              </a:rPr>
              <a:t> October 2025)</a:t>
            </a:r>
          </a:p>
          <a:p>
            <a:pPr marL="0" indent="0">
              <a:buNone/>
            </a:pPr>
            <a:r>
              <a:rPr lang="en-GB" sz="1400">
                <a:latin typeface="Arial" panose="020B0604020202020204" pitchFamily="34" charset="0"/>
                <a:cs typeface="Arial" panose="020B0604020202020204" pitchFamily="34" charset="0"/>
              </a:rPr>
              <a:t>Open Access Government (2025) </a:t>
            </a:r>
            <a:r>
              <a:rPr lang="en-GB" sz="1400" i="1">
                <a:latin typeface="Arial" panose="020B0604020202020204" pitchFamily="34" charset="0"/>
                <a:cs typeface="Arial" panose="020B0604020202020204" pitchFamily="34" charset="0"/>
              </a:rPr>
              <a:t>Longer lives and bigger challenges: UK healthcare trends for 2025</a:t>
            </a:r>
            <a:r>
              <a:rPr lang="en-GB" sz="1400">
                <a:latin typeface="Arial" panose="020B0604020202020204" pitchFamily="34" charset="0"/>
                <a:cs typeface="Arial" panose="020B0604020202020204" pitchFamily="34" charset="0"/>
              </a:rPr>
              <a:t>. Available at: </a:t>
            </a:r>
            <a:r>
              <a:rPr lang="en-GB" sz="1400" u="sng">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Longer lives and bigger challenges: UK healthcare trends for 2025 | Open Access Government</a:t>
            </a:r>
            <a:r>
              <a:rPr lang="en-GB" sz="1400">
                <a:latin typeface="Arial" panose="020B0604020202020204" pitchFamily="34" charset="0"/>
                <a:cs typeface="Arial" panose="020B0604020202020204" pitchFamily="34" charset="0"/>
              </a:rPr>
              <a:t> (Accessed: 30</a:t>
            </a:r>
            <a:r>
              <a:rPr lang="en-GB" sz="1400" baseline="30000">
                <a:latin typeface="Arial" panose="020B0604020202020204" pitchFamily="34" charset="0"/>
                <a:cs typeface="Arial" panose="020B0604020202020204" pitchFamily="34" charset="0"/>
              </a:rPr>
              <a:t>th</a:t>
            </a:r>
            <a:r>
              <a:rPr lang="en-GB" sz="1400">
                <a:latin typeface="Arial" panose="020B0604020202020204" pitchFamily="34" charset="0"/>
                <a:cs typeface="Arial" panose="020B0604020202020204" pitchFamily="34" charset="0"/>
              </a:rPr>
              <a:t> September 2025)</a:t>
            </a:r>
          </a:p>
          <a:p>
            <a:pPr marL="0" indent="0">
              <a:buNone/>
            </a:pPr>
            <a:r>
              <a:rPr lang="en-GB" sz="1400" i="1">
                <a:latin typeface="Arial" panose="020B0604020202020204" pitchFamily="34" charset="0"/>
                <a:cs typeface="Arial" panose="020B0604020202020204" pitchFamily="34" charset="0"/>
              </a:rPr>
              <a:t>Safeguarding Vulnerable Groups Act 2006</a:t>
            </a:r>
            <a:r>
              <a:rPr lang="en-GB" sz="1400">
                <a:latin typeface="Arial" panose="020B0604020202020204" pitchFamily="34" charset="0"/>
                <a:cs typeface="Arial" panose="020B0604020202020204" pitchFamily="34" charset="0"/>
              </a:rPr>
              <a:t>. Available at: </a:t>
            </a:r>
            <a:r>
              <a:rPr lang="en-GB" sz="1400" u="sng">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Safeguarding Vulnerable Groups Act 2006</a:t>
            </a:r>
            <a:r>
              <a:rPr lang="en-GB" sz="1400">
                <a:latin typeface="Arial" panose="020B0604020202020204" pitchFamily="34" charset="0"/>
                <a:cs typeface="Arial" panose="020B0604020202020204" pitchFamily="34" charset="0"/>
              </a:rPr>
              <a:t> (Accessed: 23</a:t>
            </a:r>
            <a:r>
              <a:rPr lang="en-GB" sz="1400" baseline="30000">
                <a:latin typeface="Arial" panose="020B0604020202020204" pitchFamily="34" charset="0"/>
                <a:cs typeface="Arial" panose="020B0604020202020204" pitchFamily="34" charset="0"/>
              </a:rPr>
              <a:t>rd</a:t>
            </a:r>
            <a:r>
              <a:rPr lang="en-GB" sz="1400">
                <a:latin typeface="Arial" panose="020B0604020202020204" pitchFamily="34" charset="0"/>
                <a:cs typeface="Arial" panose="020B0604020202020204" pitchFamily="34" charset="0"/>
              </a:rPr>
              <a:t> October 2025)</a:t>
            </a:r>
          </a:p>
          <a:p>
            <a:pPr marL="0" indent="0">
              <a:buNone/>
            </a:pPr>
            <a:endParaRPr lang="en-GB" dirty="0"/>
          </a:p>
        </p:txBody>
      </p:sp>
    </p:spTree>
    <p:extLst>
      <p:ext uri="{BB962C8B-B14F-4D97-AF65-F5344CB8AC3E}">
        <p14:creationId xmlns:p14="http://schemas.microsoft.com/office/powerpoint/2010/main" val="3311551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2159</TotalTime>
  <Words>3089</Words>
  <Application>Microsoft Office PowerPoint</Application>
  <PresentationFormat>Widescreen</PresentationFormat>
  <Paragraphs>217</Paragraphs>
  <Slides>22</Slides>
  <Notes>7</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Aptos Display</vt:lpstr>
      <vt:lpstr>Arial</vt:lpstr>
      <vt:lpstr>Calibri</vt:lpstr>
      <vt:lpstr>Office Theme</vt:lpstr>
      <vt:lpstr>Student: Hamidun Nahar Student number: 2237937 </vt:lpstr>
      <vt:lpstr>What is Ageing?</vt:lpstr>
      <vt:lpstr>What is ‘Ageing?’</vt:lpstr>
      <vt:lpstr>Biological theories of Ageing</vt:lpstr>
      <vt:lpstr>Defining the Scope: Significance of growing ageing population</vt:lpstr>
      <vt:lpstr>Theoretical frameworks relevant to elderly care</vt:lpstr>
      <vt:lpstr>Evaluation of Current Care Provisions</vt:lpstr>
      <vt:lpstr>Evaluation of Current Care Provisions</vt:lpstr>
      <vt:lpstr>Policy and Legislation</vt:lpstr>
      <vt:lpstr>Technological innovations in Elderly Care</vt:lpstr>
      <vt:lpstr>Assistive Technology</vt:lpstr>
      <vt:lpstr>Pros and Cons of Assistive Technology</vt:lpstr>
      <vt:lpstr>Telemedicine: Benefits</vt:lpstr>
      <vt:lpstr>Telemedicine challenges</vt:lpstr>
      <vt:lpstr>Telemedicine challenges</vt:lpstr>
      <vt:lpstr>Case Study: Paro advanced robotic seal</vt:lpstr>
      <vt:lpstr>Case study: Italian Alzheimer’s day centre</vt:lpstr>
      <vt:lpstr>Recommendations for improvement</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sonny chowdhury</dc:creator>
  <cp:lastModifiedBy>sonny chowdhury</cp:lastModifiedBy>
  <cp:revision>2</cp:revision>
  <dcterms:created xsi:type="dcterms:W3CDTF">2025-09-30T20:38:03Z</dcterms:created>
  <dcterms:modified xsi:type="dcterms:W3CDTF">2025-10-30T19:03:13Z</dcterms:modified>
</cp:coreProperties>
</file>