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4"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6247" autoAdjust="0"/>
  </p:normalViewPr>
  <p:slideViewPr>
    <p:cSldViewPr snapToGrid="0">
      <p:cViewPr varScale="1">
        <p:scale>
          <a:sx n="106" d="100"/>
          <a:sy n="106" d="100"/>
        </p:scale>
        <p:origin x="792"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6949B65-0F75-44F7-8130-A79587FACF1C}" type="doc">
      <dgm:prSet loTypeId="urn:microsoft.com/office/officeart/2016/7/layout/BasicLinearProcessNumbered" loCatId="process" qsTypeId="urn:microsoft.com/office/officeart/2005/8/quickstyle/simple2" qsCatId="simple" csTypeId="urn:microsoft.com/office/officeart/2005/8/colors/accent3_2" csCatId="accent3"/>
      <dgm:spPr/>
      <dgm:t>
        <a:bodyPr/>
        <a:lstStyle/>
        <a:p>
          <a:endParaRPr lang="en-US"/>
        </a:p>
      </dgm:t>
    </dgm:pt>
    <dgm:pt modelId="{3B025A72-8255-4EE2-A8CB-A3410F0C3C87}">
      <dgm:prSet/>
      <dgm:spPr/>
      <dgm:t>
        <a:bodyPr/>
        <a:lstStyle/>
        <a:p>
          <a:r>
            <a:rPr lang="en-GB"/>
            <a:t>Conducting frequent digital literacy education for patients and healthcare workers (Bejaković and Mrnjavac, 2024).</a:t>
          </a:r>
          <a:endParaRPr lang="en-US"/>
        </a:p>
      </dgm:t>
    </dgm:pt>
    <dgm:pt modelId="{D11BD714-0160-4A8A-953B-399D66EF31AD}" type="parTrans" cxnId="{DA8114E5-A638-4524-93EE-B159E2F25220}">
      <dgm:prSet/>
      <dgm:spPr/>
      <dgm:t>
        <a:bodyPr/>
        <a:lstStyle/>
        <a:p>
          <a:endParaRPr lang="en-US"/>
        </a:p>
      </dgm:t>
    </dgm:pt>
    <dgm:pt modelId="{222B2BBC-6A7B-4501-B261-36E70F4C9BA8}" type="sibTrans" cxnId="{DA8114E5-A638-4524-93EE-B159E2F25220}">
      <dgm:prSet phldrT="1" phldr="0"/>
      <dgm:spPr/>
      <dgm:t>
        <a:bodyPr/>
        <a:lstStyle/>
        <a:p>
          <a:r>
            <a:rPr lang="en-US"/>
            <a:t>1</a:t>
          </a:r>
        </a:p>
      </dgm:t>
    </dgm:pt>
    <dgm:pt modelId="{F040ABF3-FD23-4A9D-92E8-465B75594D7F}">
      <dgm:prSet/>
      <dgm:spPr/>
      <dgm:t>
        <a:bodyPr/>
        <a:lstStyle/>
        <a:p>
          <a:r>
            <a:rPr lang="en-GB"/>
            <a:t>Enhancing cybersecurity measures to safeguard confidential patient data.</a:t>
          </a:r>
          <a:endParaRPr lang="en-US"/>
        </a:p>
      </dgm:t>
    </dgm:pt>
    <dgm:pt modelId="{AA130550-A684-41B8-A300-77D9A240770D}" type="parTrans" cxnId="{B18FF7FF-0D15-47FE-BFE5-D18269AC31A5}">
      <dgm:prSet/>
      <dgm:spPr/>
      <dgm:t>
        <a:bodyPr/>
        <a:lstStyle/>
        <a:p>
          <a:endParaRPr lang="en-US"/>
        </a:p>
      </dgm:t>
    </dgm:pt>
    <dgm:pt modelId="{DC34E7F7-9401-4B68-81CC-51BB6A915275}" type="sibTrans" cxnId="{B18FF7FF-0D15-47FE-BFE5-D18269AC31A5}">
      <dgm:prSet phldrT="2" phldr="0"/>
      <dgm:spPr/>
      <dgm:t>
        <a:bodyPr/>
        <a:lstStyle/>
        <a:p>
          <a:r>
            <a:rPr lang="en-US"/>
            <a:t>2</a:t>
          </a:r>
        </a:p>
      </dgm:t>
    </dgm:pt>
    <dgm:pt modelId="{F5A46F47-E55E-452E-BEB3-3E7EB5660519}">
      <dgm:prSet/>
      <dgm:spPr/>
      <dgm:t>
        <a:bodyPr/>
        <a:lstStyle/>
        <a:p>
          <a:r>
            <a:rPr lang="en-GB"/>
            <a:t>Enhancing accessibility with multilingual and inclusive design.</a:t>
          </a:r>
          <a:endParaRPr lang="en-US"/>
        </a:p>
      </dgm:t>
    </dgm:pt>
    <dgm:pt modelId="{0C2178FC-29D3-47D3-B0F1-ED71205647B2}" type="parTrans" cxnId="{5782C3CA-830A-41DC-B0F3-30D68B474F11}">
      <dgm:prSet/>
      <dgm:spPr/>
      <dgm:t>
        <a:bodyPr/>
        <a:lstStyle/>
        <a:p>
          <a:endParaRPr lang="en-US"/>
        </a:p>
      </dgm:t>
    </dgm:pt>
    <dgm:pt modelId="{62FF80D5-7FB6-43E5-8A59-05CF57CB9AC0}" type="sibTrans" cxnId="{5782C3CA-830A-41DC-B0F3-30D68B474F11}">
      <dgm:prSet phldrT="3" phldr="0"/>
      <dgm:spPr/>
      <dgm:t>
        <a:bodyPr/>
        <a:lstStyle/>
        <a:p>
          <a:r>
            <a:rPr lang="en-US"/>
            <a:t>3</a:t>
          </a:r>
        </a:p>
      </dgm:t>
    </dgm:pt>
    <dgm:pt modelId="{693F8DD5-9CA6-4AE5-9BC8-93D131882271}">
      <dgm:prSet/>
      <dgm:spPr/>
      <dgm:t>
        <a:bodyPr/>
        <a:lstStyle/>
        <a:p>
          <a:r>
            <a:rPr lang="en-GB" dirty="0"/>
            <a:t>Continuing face-to-face healthcare services with digital healthcare in order to encourage equal access.</a:t>
          </a:r>
          <a:endParaRPr lang="en-US" dirty="0"/>
        </a:p>
      </dgm:t>
    </dgm:pt>
    <dgm:pt modelId="{89A0FF30-7693-4A3F-AEDF-36D955720890}" type="parTrans" cxnId="{B477C105-BA1A-402D-86E5-0AE870E94FE2}">
      <dgm:prSet/>
      <dgm:spPr/>
      <dgm:t>
        <a:bodyPr/>
        <a:lstStyle/>
        <a:p>
          <a:endParaRPr lang="en-US"/>
        </a:p>
      </dgm:t>
    </dgm:pt>
    <dgm:pt modelId="{DB792030-E365-4E98-A47A-E8A696129799}" type="sibTrans" cxnId="{B477C105-BA1A-402D-86E5-0AE870E94FE2}">
      <dgm:prSet phldrT="4" phldr="0"/>
      <dgm:spPr/>
      <dgm:t>
        <a:bodyPr/>
        <a:lstStyle/>
        <a:p>
          <a:r>
            <a:rPr lang="en-US"/>
            <a:t>4</a:t>
          </a:r>
        </a:p>
      </dgm:t>
    </dgm:pt>
    <dgm:pt modelId="{BF3C640A-E3BF-4C82-9E88-8E96CC5630F8}" type="pres">
      <dgm:prSet presAssocID="{76949B65-0F75-44F7-8130-A79587FACF1C}" presName="Name0" presStyleCnt="0">
        <dgm:presLayoutVars>
          <dgm:animLvl val="lvl"/>
          <dgm:resizeHandles val="exact"/>
        </dgm:presLayoutVars>
      </dgm:prSet>
      <dgm:spPr/>
    </dgm:pt>
    <dgm:pt modelId="{ADE81854-D388-4171-8EB3-213FDA8F8650}" type="pres">
      <dgm:prSet presAssocID="{3B025A72-8255-4EE2-A8CB-A3410F0C3C87}" presName="compositeNode" presStyleCnt="0">
        <dgm:presLayoutVars>
          <dgm:bulletEnabled val="1"/>
        </dgm:presLayoutVars>
      </dgm:prSet>
      <dgm:spPr/>
    </dgm:pt>
    <dgm:pt modelId="{24F786C4-6F58-4754-B17C-418BC669541F}" type="pres">
      <dgm:prSet presAssocID="{3B025A72-8255-4EE2-A8CB-A3410F0C3C87}" presName="bgRect" presStyleLbl="bgAccFollowNode1" presStyleIdx="0" presStyleCnt="4"/>
      <dgm:spPr/>
    </dgm:pt>
    <dgm:pt modelId="{40AE590E-DF4C-41BC-B636-D470BB650768}" type="pres">
      <dgm:prSet presAssocID="{222B2BBC-6A7B-4501-B261-36E70F4C9BA8}" presName="sibTransNodeCircle" presStyleLbl="alignNode1" presStyleIdx="0" presStyleCnt="8">
        <dgm:presLayoutVars>
          <dgm:chMax val="0"/>
          <dgm:bulletEnabled/>
        </dgm:presLayoutVars>
      </dgm:prSet>
      <dgm:spPr/>
    </dgm:pt>
    <dgm:pt modelId="{B7AF80B5-B3AC-4F38-9460-627A5A5C9F82}" type="pres">
      <dgm:prSet presAssocID="{3B025A72-8255-4EE2-A8CB-A3410F0C3C87}" presName="bottomLine" presStyleLbl="alignNode1" presStyleIdx="1" presStyleCnt="8">
        <dgm:presLayoutVars/>
      </dgm:prSet>
      <dgm:spPr/>
    </dgm:pt>
    <dgm:pt modelId="{1021E9F2-2272-4FA8-81A1-809862A0AD26}" type="pres">
      <dgm:prSet presAssocID="{3B025A72-8255-4EE2-A8CB-A3410F0C3C87}" presName="nodeText" presStyleLbl="bgAccFollowNode1" presStyleIdx="0" presStyleCnt="4">
        <dgm:presLayoutVars>
          <dgm:bulletEnabled val="1"/>
        </dgm:presLayoutVars>
      </dgm:prSet>
      <dgm:spPr/>
    </dgm:pt>
    <dgm:pt modelId="{68295541-67FF-4CC6-A08B-9D963CEF344B}" type="pres">
      <dgm:prSet presAssocID="{222B2BBC-6A7B-4501-B261-36E70F4C9BA8}" presName="sibTrans" presStyleCnt="0"/>
      <dgm:spPr/>
    </dgm:pt>
    <dgm:pt modelId="{23E48EA5-3F19-4B32-80DC-862DADCE700C}" type="pres">
      <dgm:prSet presAssocID="{F040ABF3-FD23-4A9D-92E8-465B75594D7F}" presName="compositeNode" presStyleCnt="0">
        <dgm:presLayoutVars>
          <dgm:bulletEnabled val="1"/>
        </dgm:presLayoutVars>
      </dgm:prSet>
      <dgm:spPr/>
    </dgm:pt>
    <dgm:pt modelId="{9FD91545-5DF2-4CC1-B89C-7F945A290C4B}" type="pres">
      <dgm:prSet presAssocID="{F040ABF3-FD23-4A9D-92E8-465B75594D7F}" presName="bgRect" presStyleLbl="bgAccFollowNode1" presStyleIdx="1" presStyleCnt="4"/>
      <dgm:spPr/>
    </dgm:pt>
    <dgm:pt modelId="{01123ED0-F03F-4551-87E3-062988D6F95E}" type="pres">
      <dgm:prSet presAssocID="{DC34E7F7-9401-4B68-81CC-51BB6A915275}" presName="sibTransNodeCircle" presStyleLbl="alignNode1" presStyleIdx="2" presStyleCnt="8">
        <dgm:presLayoutVars>
          <dgm:chMax val="0"/>
          <dgm:bulletEnabled/>
        </dgm:presLayoutVars>
      </dgm:prSet>
      <dgm:spPr/>
    </dgm:pt>
    <dgm:pt modelId="{20A93A87-D96A-415F-B211-37F4BFC7FCA2}" type="pres">
      <dgm:prSet presAssocID="{F040ABF3-FD23-4A9D-92E8-465B75594D7F}" presName="bottomLine" presStyleLbl="alignNode1" presStyleIdx="3" presStyleCnt="8">
        <dgm:presLayoutVars/>
      </dgm:prSet>
      <dgm:spPr/>
    </dgm:pt>
    <dgm:pt modelId="{732E2E27-1219-4B87-90F6-BF943195BDE6}" type="pres">
      <dgm:prSet presAssocID="{F040ABF3-FD23-4A9D-92E8-465B75594D7F}" presName="nodeText" presStyleLbl="bgAccFollowNode1" presStyleIdx="1" presStyleCnt="4">
        <dgm:presLayoutVars>
          <dgm:bulletEnabled val="1"/>
        </dgm:presLayoutVars>
      </dgm:prSet>
      <dgm:spPr/>
    </dgm:pt>
    <dgm:pt modelId="{8C728556-9FB0-4B88-A80D-5D6E386CFA63}" type="pres">
      <dgm:prSet presAssocID="{DC34E7F7-9401-4B68-81CC-51BB6A915275}" presName="sibTrans" presStyleCnt="0"/>
      <dgm:spPr/>
    </dgm:pt>
    <dgm:pt modelId="{069FC5F2-1791-46D9-A065-CDE433E4B034}" type="pres">
      <dgm:prSet presAssocID="{F5A46F47-E55E-452E-BEB3-3E7EB5660519}" presName="compositeNode" presStyleCnt="0">
        <dgm:presLayoutVars>
          <dgm:bulletEnabled val="1"/>
        </dgm:presLayoutVars>
      </dgm:prSet>
      <dgm:spPr/>
    </dgm:pt>
    <dgm:pt modelId="{B87BC40A-4D39-47D5-81D8-2841DD62A46C}" type="pres">
      <dgm:prSet presAssocID="{F5A46F47-E55E-452E-BEB3-3E7EB5660519}" presName="bgRect" presStyleLbl="bgAccFollowNode1" presStyleIdx="2" presStyleCnt="4"/>
      <dgm:spPr/>
    </dgm:pt>
    <dgm:pt modelId="{89EB960A-D5FA-4003-B3A5-A6A8D0BC5EEE}" type="pres">
      <dgm:prSet presAssocID="{62FF80D5-7FB6-43E5-8A59-05CF57CB9AC0}" presName="sibTransNodeCircle" presStyleLbl="alignNode1" presStyleIdx="4" presStyleCnt="8">
        <dgm:presLayoutVars>
          <dgm:chMax val="0"/>
          <dgm:bulletEnabled/>
        </dgm:presLayoutVars>
      </dgm:prSet>
      <dgm:spPr/>
    </dgm:pt>
    <dgm:pt modelId="{06E7E82C-2F34-49BC-AB4C-6E73CEB197CE}" type="pres">
      <dgm:prSet presAssocID="{F5A46F47-E55E-452E-BEB3-3E7EB5660519}" presName="bottomLine" presStyleLbl="alignNode1" presStyleIdx="5" presStyleCnt="8">
        <dgm:presLayoutVars/>
      </dgm:prSet>
      <dgm:spPr/>
    </dgm:pt>
    <dgm:pt modelId="{96E677E7-86A3-4EEA-9C38-04DC28344C1C}" type="pres">
      <dgm:prSet presAssocID="{F5A46F47-E55E-452E-BEB3-3E7EB5660519}" presName="nodeText" presStyleLbl="bgAccFollowNode1" presStyleIdx="2" presStyleCnt="4">
        <dgm:presLayoutVars>
          <dgm:bulletEnabled val="1"/>
        </dgm:presLayoutVars>
      </dgm:prSet>
      <dgm:spPr/>
    </dgm:pt>
    <dgm:pt modelId="{1650852F-061A-4DD8-BB46-7CC70F93702F}" type="pres">
      <dgm:prSet presAssocID="{62FF80D5-7FB6-43E5-8A59-05CF57CB9AC0}" presName="sibTrans" presStyleCnt="0"/>
      <dgm:spPr/>
    </dgm:pt>
    <dgm:pt modelId="{DC011BD5-04C0-4893-B58D-EDD818F6C508}" type="pres">
      <dgm:prSet presAssocID="{693F8DD5-9CA6-4AE5-9BC8-93D131882271}" presName="compositeNode" presStyleCnt="0">
        <dgm:presLayoutVars>
          <dgm:bulletEnabled val="1"/>
        </dgm:presLayoutVars>
      </dgm:prSet>
      <dgm:spPr/>
    </dgm:pt>
    <dgm:pt modelId="{AA812C20-A7CA-47F0-A11F-A5A80FB2B1A2}" type="pres">
      <dgm:prSet presAssocID="{693F8DD5-9CA6-4AE5-9BC8-93D131882271}" presName="bgRect" presStyleLbl="bgAccFollowNode1" presStyleIdx="3" presStyleCnt="4"/>
      <dgm:spPr/>
    </dgm:pt>
    <dgm:pt modelId="{BBA40528-041A-495A-8940-7C274F804229}" type="pres">
      <dgm:prSet presAssocID="{DB792030-E365-4E98-A47A-E8A696129799}" presName="sibTransNodeCircle" presStyleLbl="alignNode1" presStyleIdx="6" presStyleCnt="8">
        <dgm:presLayoutVars>
          <dgm:chMax val="0"/>
          <dgm:bulletEnabled/>
        </dgm:presLayoutVars>
      </dgm:prSet>
      <dgm:spPr/>
    </dgm:pt>
    <dgm:pt modelId="{E290EE03-C06F-4855-B3E7-9B944E036F87}" type="pres">
      <dgm:prSet presAssocID="{693F8DD5-9CA6-4AE5-9BC8-93D131882271}" presName="bottomLine" presStyleLbl="alignNode1" presStyleIdx="7" presStyleCnt="8">
        <dgm:presLayoutVars/>
      </dgm:prSet>
      <dgm:spPr/>
    </dgm:pt>
    <dgm:pt modelId="{CFA760DF-2324-42E9-8E66-2D88FEFA480C}" type="pres">
      <dgm:prSet presAssocID="{693F8DD5-9CA6-4AE5-9BC8-93D131882271}" presName="nodeText" presStyleLbl="bgAccFollowNode1" presStyleIdx="3" presStyleCnt="4">
        <dgm:presLayoutVars>
          <dgm:bulletEnabled val="1"/>
        </dgm:presLayoutVars>
      </dgm:prSet>
      <dgm:spPr/>
    </dgm:pt>
  </dgm:ptLst>
  <dgm:cxnLst>
    <dgm:cxn modelId="{B477C105-BA1A-402D-86E5-0AE870E94FE2}" srcId="{76949B65-0F75-44F7-8130-A79587FACF1C}" destId="{693F8DD5-9CA6-4AE5-9BC8-93D131882271}" srcOrd="3" destOrd="0" parTransId="{89A0FF30-7693-4A3F-AEDF-36D955720890}" sibTransId="{DB792030-E365-4E98-A47A-E8A696129799}"/>
    <dgm:cxn modelId="{C1C93E0C-FA0C-4344-9B96-00ECB023F68A}" type="presOf" srcId="{DB792030-E365-4E98-A47A-E8A696129799}" destId="{BBA40528-041A-495A-8940-7C274F804229}" srcOrd="0" destOrd="0" presId="urn:microsoft.com/office/officeart/2016/7/layout/BasicLinearProcessNumbered"/>
    <dgm:cxn modelId="{8A81BE0D-4EB7-4B7F-833A-54B06FACD19E}" type="presOf" srcId="{693F8DD5-9CA6-4AE5-9BC8-93D131882271}" destId="{AA812C20-A7CA-47F0-A11F-A5A80FB2B1A2}" srcOrd="0" destOrd="0" presId="urn:microsoft.com/office/officeart/2016/7/layout/BasicLinearProcessNumbered"/>
    <dgm:cxn modelId="{EFB1D332-D650-4CF0-B2DD-65FC10C7CE54}" type="presOf" srcId="{76949B65-0F75-44F7-8130-A79587FACF1C}" destId="{BF3C640A-E3BF-4C82-9E88-8E96CC5630F8}" srcOrd="0" destOrd="0" presId="urn:microsoft.com/office/officeart/2016/7/layout/BasicLinearProcessNumbered"/>
    <dgm:cxn modelId="{2AA5A138-0704-4EA1-8F3B-CBC90285FDE1}" type="presOf" srcId="{3B025A72-8255-4EE2-A8CB-A3410F0C3C87}" destId="{1021E9F2-2272-4FA8-81A1-809862A0AD26}" srcOrd="1" destOrd="0" presId="urn:microsoft.com/office/officeart/2016/7/layout/BasicLinearProcessNumbered"/>
    <dgm:cxn modelId="{DBEE8540-114F-4E19-B1B3-18B4E260565E}" type="presOf" srcId="{F040ABF3-FD23-4A9D-92E8-465B75594D7F}" destId="{732E2E27-1219-4B87-90F6-BF943195BDE6}" srcOrd="1" destOrd="0" presId="urn:microsoft.com/office/officeart/2016/7/layout/BasicLinearProcessNumbered"/>
    <dgm:cxn modelId="{70F3E54C-4494-4928-B438-AB76B12EEA6D}" type="presOf" srcId="{DC34E7F7-9401-4B68-81CC-51BB6A915275}" destId="{01123ED0-F03F-4551-87E3-062988D6F95E}" srcOrd="0" destOrd="0" presId="urn:microsoft.com/office/officeart/2016/7/layout/BasicLinearProcessNumbered"/>
    <dgm:cxn modelId="{02D7C663-C7B8-4919-9583-F9C25791D659}" type="presOf" srcId="{222B2BBC-6A7B-4501-B261-36E70F4C9BA8}" destId="{40AE590E-DF4C-41BC-B636-D470BB650768}" srcOrd="0" destOrd="0" presId="urn:microsoft.com/office/officeart/2016/7/layout/BasicLinearProcessNumbered"/>
    <dgm:cxn modelId="{70C3C96B-FD80-49D6-B140-BA2136F0B0AD}" type="presOf" srcId="{62FF80D5-7FB6-43E5-8A59-05CF57CB9AC0}" destId="{89EB960A-D5FA-4003-B3A5-A6A8D0BC5EEE}" srcOrd="0" destOrd="0" presId="urn:microsoft.com/office/officeart/2016/7/layout/BasicLinearProcessNumbered"/>
    <dgm:cxn modelId="{0218438D-65EA-4533-B7D4-9C29EC98F4B6}" type="presOf" srcId="{F040ABF3-FD23-4A9D-92E8-465B75594D7F}" destId="{9FD91545-5DF2-4CC1-B89C-7F945A290C4B}" srcOrd="0" destOrd="0" presId="urn:microsoft.com/office/officeart/2016/7/layout/BasicLinearProcessNumbered"/>
    <dgm:cxn modelId="{D50DED98-233F-4EFC-A684-D1D39DF33D70}" type="presOf" srcId="{3B025A72-8255-4EE2-A8CB-A3410F0C3C87}" destId="{24F786C4-6F58-4754-B17C-418BC669541F}" srcOrd="0" destOrd="0" presId="urn:microsoft.com/office/officeart/2016/7/layout/BasicLinearProcessNumbered"/>
    <dgm:cxn modelId="{10E72F9B-564C-4CCC-B6DD-665E9FEF5EFA}" type="presOf" srcId="{F5A46F47-E55E-452E-BEB3-3E7EB5660519}" destId="{B87BC40A-4D39-47D5-81D8-2841DD62A46C}" srcOrd="0" destOrd="0" presId="urn:microsoft.com/office/officeart/2016/7/layout/BasicLinearProcessNumbered"/>
    <dgm:cxn modelId="{DB8F60AD-D638-45EE-9D0B-A0ABA3373BA4}" type="presOf" srcId="{693F8DD5-9CA6-4AE5-9BC8-93D131882271}" destId="{CFA760DF-2324-42E9-8E66-2D88FEFA480C}" srcOrd="1" destOrd="0" presId="urn:microsoft.com/office/officeart/2016/7/layout/BasicLinearProcessNumbered"/>
    <dgm:cxn modelId="{5782C3CA-830A-41DC-B0F3-30D68B474F11}" srcId="{76949B65-0F75-44F7-8130-A79587FACF1C}" destId="{F5A46F47-E55E-452E-BEB3-3E7EB5660519}" srcOrd="2" destOrd="0" parTransId="{0C2178FC-29D3-47D3-B0F1-ED71205647B2}" sibTransId="{62FF80D5-7FB6-43E5-8A59-05CF57CB9AC0}"/>
    <dgm:cxn modelId="{835E13CC-6F5E-42F5-9965-BDC7CC239978}" type="presOf" srcId="{F5A46F47-E55E-452E-BEB3-3E7EB5660519}" destId="{96E677E7-86A3-4EEA-9C38-04DC28344C1C}" srcOrd="1" destOrd="0" presId="urn:microsoft.com/office/officeart/2016/7/layout/BasicLinearProcessNumbered"/>
    <dgm:cxn modelId="{DA8114E5-A638-4524-93EE-B159E2F25220}" srcId="{76949B65-0F75-44F7-8130-A79587FACF1C}" destId="{3B025A72-8255-4EE2-A8CB-A3410F0C3C87}" srcOrd="0" destOrd="0" parTransId="{D11BD714-0160-4A8A-953B-399D66EF31AD}" sibTransId="{222B2BBC-6A7B-4501-B261-36E70F4C9BA8}"/>
    <dgm:cxn modelId="{B18FF7FF-0D15-47FE-BFE5-D18269AC31A5}" srcId="{76949B65-0F75-44F7-8130-A79587FACF1C}" destId="{F040ABF3-FD23-4A9D-92E8-465B75594D7F}" srcOrd="1" destOrd="0" parTransId="{AA130550-A684-41B8-A300-77D9A240770D}" sibTransId="{DC34E7F7-9401-4B68-81CC-51BB6A915275}"/>
    <dgm:cxn modelId="{157D519B-2D1E-4B02-9A7F-E6393C1E18A8}" type="presParOf" srcId="{BF3C640A-E3BF-4C82-9E88-8E96CC5630F8}" destId="{ADE81854-D388-4171-8EB3-213FDA8F8650}" srcOrd="0" destOrd="0" presId="urn:microsoft.com/office/officeart/2016/7/layout/BasicLinearProcessNumbered"/>
    <dgm:cxn modelId="{499E2DFC-3820-4F8D-9CFF-C921326A77D0}" type="presParOf" srcId="{ADE81854-D388-4171-8EB3-213FDA8F8650}" destId="{24F786C4-6F58-4754-B17C-418BC669541F}" srcOrd="0" destOrd="0" presId="urn:microsoft.com/office/officeart/2016/7/layout/BasicLinearProcessNumbered"/>
    <dgm:cxn modelId="{FBC4B448-19A4-4A45-9124-F69F3D6D8CFD}" type="presParOf" srcId="{ADE81854-D388-4171-8EB3-213FDA8F8650}" destId="{40AE590E-DF4C-41BC-B636-D470BB650768}" srcOrd="1" destOrd="0" presId="urn:microsoft.com/office/officeart/2016/7/layout/BasicLinearProcessNumbered"/>
    <dgm:cxn modelId="{416B1611-47C3-4572-A7CB-5F1387D94B5F}" type="presParOf" srcId="{ADE81854-D388-4171-8EB3-213FDA8F8650}" destId="{B7AF80B5-B3AC-4F38-9460-627A5A5C9F82}" srcOrd="2" destOrd="0" presId="urn:microsoft.com/office/officeart/2016/7/layout/BasicLinearProcessNumbered"/>
    <dgm:cxn modelId="{E47E9227-91AC-43BE-A999-1CF82169CAA4}" type="presParOf" srcId="{ADE81854-D388-4171-8EB3-213FDA8F8650}" destId="{1021E9F2-2272-4FA8-81A1-809862A0AD26}" srcOrd="3" destOrd="0" presId="urn:microsoft.com/office/officeart/2016/7/layout/BasicLinearProcessNumbered"/>
    <dgm:cxn modelId="{63694A61-ADFC-4CBF-BA45-30AEF23989BE}" type="presParOf" srcId="{BF3C640A-E3BF-4C82-9E88-8E96CC5630F8}" destId="{68295541-67FF-4CC6-A08B-9D963CEF344B}" srcOrd="1" destOrd="0" presId="urn:microsoft.com/office/officeart/2016/7/layout/BasicLinearProcessNumbered"/>
    <dgm:cxn modelId="{9A28E98B-7632-4C25-9B66-D8E940C4A37F}" type="presParOf" srcId="{BF3C640A-E3BF-4C82-9E88-8E96CC5630F8}" destId="{23E48EA5-3F19-4B32-80DC-862DADCE700C}" srcOrd="2" destOrd="0" presId="urn:microsoft.com/office/officeart/2016/7/layout/BasicLinearProcessNumbered"/>
    <dgm:cxn modelId="{0F884943-8E57-4CD9-914A-3B4709B51CE4}" type="presParOf" srcId="{23E48EA5-3F19-4B32-80DC-862DADCE700C}" destId="{9FD91545-5DF2-4CC1-B89C-7F945A290C4B}" srcOrd="0" destOrd="0" presId="urn:microsoft.com/office/officeart/2016/7/layout/BasicLinearProcessNumbered"/>
    <dgm:cxn modelId="{222F217F-604C-4F77-84BD-8E6C24970E91}" type="presParOf" srcId="{23E48EA5-3F19-4B32-80DC-862DADCE700C}" destId="{01123ED0-F03F-4551-87E3-062988D6F95E}" srcOrd="1" destOrd="0" presId="urn:microsoft.com/office/officeart/2016/7/layout/BasicLinearProcessNumbered"/>
    <dgm:cxn modelId="{6713EFD4-AC89-4C0D-8A45-4657C86943AD}" type="presParOf" srcId="{23E48EA5-3F19-4B32-80DC-862DADCE700C}" destId="{20A93A87-D96A-415F-B211-37F4BFC7FCA2}" srcOrd="2" destOrd="0" presId="urn:microsoft.com/office/officeart/2016/7/layout/BasicLinearProcessNumbered"/>
    <dgm:cxn modelId="{634A579E-F2C0-467E-99E9-982F19003530}" type="presParOf" srcId="{23E48EA5-3F19-4B32-80DC-862DADCE700C}" destId="{732E2E27-1219-4B87-90F6-BF943195BDE6}" srcOrd="3" destOrd="0" presId="urn:microsoft.com/office/officeart/2016/7/layout/BasicLinearProcessNumbered"/>
    <dgm:cxn modelId="{9AF0D303-5D9E-410B-BBC3-4C3779BA5BDF}" type="presParOf" srcId="{BF3C640A-E3BF-4C82-9E88-8E96CC5630F8}" destId="{8C728556-9FB0-4B88-A80D-5D6E386CFA63}" srcOrd="3" destOrd="0" presId="urn:microsoft.com/office/officeart/2016/7/layout/BasicLinearProcessNumbered"/>
    <dgm:cxn modelId="{7DEFCB19-E2DF-41D1-A3F3-12B80B7E474A}" type="presParOf" srcId="{BF3C640A-E3BF-4C82-9E88-8E96CC5630F8}" destId="{069FC5F2-1791-46D9-A065-CDE433E4B034}" srcOrd="4" destOrd="0" presId="urn:microsoft.com/office/officeart/2016/7/layout/BasicLinearProcessNumbered"/>
    <dgm:cxn modelId="{3352B928-5FE9-4241-96B5-3C07CDABD266}" type="presParOf" srcId="{069FC5F2-1791-46D9-A065-CDE433E4B034}" destId="{B87BC40A-4D39-47D5-81D8-2841DD62A46C}" srcOrd="0" destOrd="0" presId="urn:microsoft.com/office/officeart/2016/7/layout/BasicLinearProcessNumbered"/>
    <dgm:cxn modelId="{7BA061B6-F8C7-400F-8F80-C5B2B25A45C6}" type="presParOf" srcId="{069FC5F2-1791-46D9-A065-CDE433E4B034}" destId="{89EB960A-D5FA-4003-B3A5-A6A8D0BC5EEE}" srcOrd="1" destOrd="0" presId="urn:microsoft.com/office/officeart/2016/7/layout/BasicLinearProcessNumbered"/>
    <dgm:cxn modelId="{E4FDB97D-22CF-47CA-B56F-20EE1395FD5F}" type="presParOf" srcId="{069FC5F2-1791-46D9-A065-CDE433E4B034}" destId="{06E7E82C-2F34-49BC-AB4C-6E73CEB197CE}" srcOrd="2" destOrd="0" presId="urn:microsoft.com/office/officeart/2016/7/layout/BasicLinearProcessNumbered"/>
    <dgm:cxn modelId="{90D6FA1A-6DB8-44CA-93C6-1FBABB4BE019}" type="presParOf" srcId="{069FC5F2-1791-46D9-A065-CDE433E4B034}" destId="{96E677E7-86A3-4EEA-9C38-04DC28344C1C}" srcOrd="3" destOrd="0" presId="urn:microsoft.com/office/officeart/2016/7/layout/BasicLinearProcessNumbered"/>
    <dgm:cxn modelId="{2787A775-C650-49CE-95C3-944AD0BBB0E0}" type="presParOf" srcId="{BF3C640A-E3BF-4C82-9E88-8E96CC5630F8}" destId="{1650852F-061A-4DD8-BB46-7CC70F93702F}" srcOrd="5" destOrd="0" presId="urn:microsoft.com/office/officeart/2016/7/layout/BasicLinearProcessNumbered"/>
    <dgm:cxn modelId="{9E9E6D24-727D-4732-8275-0321B70E8FA4}" type="presParOf" srcId="{BF3C640A-E3BF-4C82-9E88-8E96CC5630F8}" destId="{DC011BD5-04C0-4893-B58D-EDD818F6C508}" srcOrd="6" destOrd="0" presId="urn:microsoft.com/office/officeart/2016/7/layout/BasicLinearProcessNumbered"/>
    <dgm:cxn modelId="{CE34C16C-FD3A-4229-A97E-150C22D5B16D}" type="presParOf" srcId="{DC011BD5-04C0-4893-B58D-EDD818F6C508}" destId="{AA812C20-A7CA-47F0-A11F-A5A80FB2B1A2}" srcOrd="0" destOrd="0" presId="urn:microsoft.com/office/officeart/2016/7/layout/BasicLinearProcessNumbered"/>
    <dgm:cxn modelId="{DE4FEE1D-A520-4DE2-BBFD-28D8DC6B1D88}" type="presParOf" srcId="{DC011BD5-04C0-4893-B58D-EDD818F6C508}" destId="{BBA40528-041A-495A-8940-7C274F804229}" srcOrd="1" destOrd="0" presId="urn:microsoft.com/office/officeart/2016/7/layout/BasicLinearProcessNumbered"/>
    <dgm:cxn modelId="{9320BBE1-3BF8-4344-915C-92E5CE224943}" type="presParOf" srcId="{DC011BD5-04C0-4893-B58D-EDD818F6C508}" destId="{E290EE03-C06F-4855-B3E7-9B944E036F87}" srcOrd="2" destOrd="0" presId="urn:microsoft.com/office/officeart/2016/7/layout/BasicLinearProcessNumbered"/>
    <dgm:cxn modelId="{74AA0C67-753D-4DCA-BCCE-641D9BEB3940}" type="presParOf" srcId="{DC011BD5-04C0-4893-B58D-EDD818F6C508}" destId="{CFA760DF-2324-42E9-8E66-2D88FEFA480C}" srcOrd="3" destOrd="0" presId="urn:microsoft.com/office/officeart/2016/7/layout/BasicLinearProcessNumbered"/>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F786C4-6F58-4754-B17C-418BC669541F}">
      <dsp:nvSpPr>
        <dsp:cNvPr id="0" name=""/>
        <dsp:cNvSpPr/>
      </dsp:nvSpPr>
      <dsp:spPr>
        <a:xfrm>
          <a:off x="3080" y="464830"/>
          <a:ext cx="2444055" cy="3421677"/>
        </a:xfrm>
        <a:prstGeom prst="rect">
          <a:avLst/>
        </a:prstGeom>
        <a:solidFill>
          <a:schemeClr val="accent3">
            <a:alpha val="90000"/>
            <a:tint val="40000"/>
            <a:hueOff val="0"/>
            <a:satOff val="0"/>
            <a:lumOff val="0"/>
            <a:alphaOff val="0"/>
          </a:schemeClr>
        </a:solidFill>
        <a:ln w="1905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711200">
            <a:lnSpc>
              <a:spcPct val="90000"/>
            </a:lnSpc>
            <a:spcBef>
              <a:spcPct val="0"/>
            </a:spcBef>
            <a:spcAft>
              <a:spcPct val="35000"/>
            </a:spcAft>
            <a:buNone/>
          </a:pPr>
          <a:r>
            <a:rPr lang="en-GB" sz="1600" kern="1200"/>
            <a:t>Conducting frequent digital literacy education for patients and healthcare workers (Bejaković and Mrnjavac, 2024).</a:t>
          </a:r>
          <a:endParaRPr lang="en-US" sz="1600" kern="1200"/>
        </a:p>
      </dsp:txBody>
      <dsp:txXfrm>
        <a:off x="3080" y="1765067"/>
        <a:ext cx="2444055" cy="2053006"/>
      </dsp:txXfrm>
    </dsp:sp>
    <dsp:sp modelId="{40AE590E-DF4C-41BC-B636-D470BB650768}">
      <dsp:nvSpPr>
        <dsp:cNvPr id="0" name=""/>
        <dsp:cNvSpPr/>
      </dsp:nvSpPr>
      <dsp:spPr>
        <a:xfrm>
          <a:off x="711856" y="806997"/>
          <a:ext cx="1026503" cy="1026503"/>
        </a:xfrm>
        <a:prstGeom prst="ellips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862184" y="957325"/>
        <a:ext cx="725847" cy="725847"/>
      </dsp:txXfrm>
    </dsp:sp>
    <dsp:sp modelId="{B7AF80B5-B3AC-4F38-9460-627A5A5C9F82}">
      <dsp:nvSpPr>
        <dsp:cNvPr id="0" name=""/>
        <dsp:cNvSpPr/>
      </dsp:nvSpPr>
      <dsp:spPr>
        <a:xfrm>
          <a:off x="3080" y="3886435"/>
          <a:ext cx="2444055" cy="72"/>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9FD91545-5DF2-4CC1-B89C-7F945A290C4B}">
      <dsp:nvSpPr>
        <dsp:cNvPr id="0" name=""/>
        <dsp:cNvSpPr/>
      </dsp:nvSpPr>
      <dsp:spPr>
        <a:xfrm>
          <a:off x="2691541" y="464830"/>
          <a:ext cx="2444055" cy="3421677"/>
        </a:xfrm>
        <a:prstGeom prst="rect">
          <a:avLst/>
        </a:prstGeom>
        <a:solidFill>
          <a:schemeClr val="accent3">
            <a:alpha val="90000"/>
            <a:tint val="40000"/>
            <a:hueOff val="0"/>
            <a:satOff val="0"/>
            <a:lumOff val="0"/>
            <a:alphaOff val="0"/>
          </a:schemeClr>
        </a:solidFill>
        <a:ln w="1905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711200">
            <a:lnSpc>
              <a:spcPct val="90000"/>
            </a:lnSpc>
            <a:spcBef>
              <a:spcPct val="0"/>
            </a:spcBef>
            <a:spcAft>
              <a:spcPct val="35000"/>
            </a:spcAft>
            <a:buNone/>
          </a:pPr>
          <a:r>
            <a:rPr lang="en-GB" sz="1600" kern="1200"/>
            <a:t>Enhancing cybersecurity measures to safeguard confidential patient data.</a:t>
          </a:r>
          <a:endParaRPr lang="en-US" sz="1600" kern="1200"/>
        </a:p>
      </dsp:txBody>
      <dsp:txXfrm>
        <a:off x="2691541" y="1765067"/>
        <a:ext cx="2444055" cy="2053006"/>
      </dsp:txXfrm>
    </dsp:sp>
    <dsp:sp modelId="{01123ED0-F03F-4551-87E3-062988D6F95E}">
      <dsp:nvSpPr>
        <dsp:cNvPr id="0" name=""/>
        <dsp:cNvSpPr/>
      </dsp:nvSpPr>
      <dsp:spPr>
        <a:xfrm>
          <a:off x="3400317" y="806997"/>
          <a:ext cx="1026503" cy="1026503"/>
        </a:xfrm>
        <a:prstGeom prst="ellips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550645" y="957325"/>
        <a:ext cx="725847" cy="725847"/>
      </dsp:txXfrm>
    </dsp:sp>
    <dsp:sp modelId="{20A93A87-D96A-415F-B211-37F4BFC7FCA2}">
      <dsp:nvSpPr>
        <dsp:cNvPr id="0" name=""/>
        <dsp:cNvSpPr/>
      </dsp:nvSpPr>
      <dsp:spPr>
        <a:xfrm>
          <a:off x="2691541" y="3886435"/>
          <a:ext cx="2444055" cy="72"/>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B87BC40A-4D39-47D5-81D8-2841DD62A46C}">
      <dsp:nvSpPr>
        <dsp:cNvPr id="0" name=""/>
        <dsp:cNvSpPr/>
      </dsp:nvSpPr>
      <dsp:spPr>
        <a:xfrm>
          <a:off x="5380002" y="464830"/>
          <a:ext cx="2444055" cy="3421677"/>
        </a:xfrm>
        <a:prstGeom prst="rect">
          <a:avLst/>
        </a:prstGeom>
        <a:solidFill>
          <a:schemeClr val="accent3">
            <a:alpha val="90000"/>
            <a:tint val="40000"/>
            <a:hueOff val="0"/>
            <a:satOff val="0"/>
            <a:lumOff val="0"/>
            <a:alphaOff val="0"/>
          </a:schemeClr>
        </a:solidFill>
        <a:ln w="1905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711200">
            <a:lnSpc>
              <a:spcPct val="90000"/>
            </a:lnSpc>
            <a:spcBef>
              <a:spcPct val="0"/>
            </a:spcBef>
            <a:spcAft>
              <a:spcPct val="35000"/>
            </a:spcAft>
            <a:buNone/>
          </a:pPr>
          <a:r>
            <a:rPr lang="en-GB" sz="1600" kern="1200"/>
            <a:t>Enhancing accessibility with multilingual and inclusive design.</a:t>
          </a:r>
          <a:endParaRPr lang="en-US" sz="1600" kern="1200"/>
        </a:p>
      </dsp:txBody>
      <dsp:txXfrm>
        <a:off x="5380002" y="1765067"/>
        <a:ext cx="2444055" cy="2053006"/>
      </dsp:txXfrm>
    </dsp:sp>
    <dsp:sp modelId="{89EB960A-D5FA-4003-B3A5-A6A8D0BC5EEE}">
      <dsp:nvSpPr>
        <dsp:cNvPr id="0" name=""/>
        <dsp:cNvSpPr/>
      </dsp:nvSpPr>
      <dsp:spPr>
        <a:xfrm>
          <a:off x="6088778" y="806997"/>
          <a:ext cx="1026503" cy="1026503"/>
        </a:xfrm>
        <a:prstGeom prst="ellips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239106" y="957325"/>
        <a:ext cx="725847" cy="725847"/>
      </dsp:txXfrm>
    </dsp:sp>
    <dsp:sp modelId="{06E7E82C-2F34-49BC-AB4C-6E73CEB197CE}">
      <dsp:nvSpPr>
        <dsp:cNvPr id="0" name=""/>
        <dsp:cNvSpPr/>
      </dsp:nvSpPr>
      <dsp:spPr>
        <a:xfrm>
          <a:off x="5380002" y="3886435"/>
          <a:ext cx="2444055" cy="72"/>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AA812C20-A7CA-47F0-A11F-A5A80FB2B1A2}">
      <dsp:nvSpPr>
        <dsp:cNvPr id="0" name=""/>
        <dsp:cNvSpPr/>
      </dsp:nvSpPr>
      <dsp:spPr>
        <a:xfrm>
          <a:off x="8068463" y="464830"/>
          <a:ext cx="2444055" cy="3421677"/>
        </a:xfrm>
        <a:prstGeom prst="rect">
          <a:avLst/>
        </a:prstGeom>
        <a:solidFill>
          <a:schemeClr val="accent3">
            <a:alpha val="90000"/>
            <a:tint val="40000"/>
            <a:hueOff val="0"/>
            <a:satOff val="0"/>
            <a:lumOff val="0"/>
            <a:alphaOff val="0"/>
          </a:schemeClr>
        </a:solidFill>
        <a:ln w="1905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711200">
            <a:lnSpc>
              <a:spcPct val="90000"/>
            </a:lnSpc>
            <a:spcBef>
              <a:spcPct val="0"/>
            </a:spcBef>
            <a:spcAft>
              <a:spcPct val="35000"/>
            </a:spcAft>
            <a:buNone/>
          </a:pPr>
          <a:r>
            <a:rPr lang="en-GB" sz="1600" kern="1200" dirty="0"/>
            <a:t>Continuing face-to-face healthcare services with digital healthcare in order to encourage equal access.</a:t>
          </a:r>
          <a:endParaRPr lang="en-US" sz="1600" kern="1200" dirty="0"/>
        </a:p>
      </dsp:txBody>
      <dsp:txXfrm>
        <a:off x="8068463" y="1765067"/>
        <a:ext cx="2444055" cy="2053006"/>
      </dsp:txXfrm>
    </dsp:sp>
    <dsp:sp modelId="{BBA40528-041A-495A-8940-7C274F804229}">
      <dsp:nvSpPr>
        <dsp:cNvPr id="0" name=""/>
        <dsp:cNvSpPr/>
      </dsp:nvSpPr>
      <dsp:spPr>
        <a:xfrm>
          <a:off x="8777239" y="806997"/>
          <a:ext cx="1026503" cy="1026503"/>
        </a:xfrm>
        <a:prstGeom prst="ellips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8927567" y="957325"/>
        <a:ext cx="725847" cy="725847"/>
      </dsp:txXfrm>
    </dsp:sp>
    <dsp:sp modelId="{E290EE03-C06F-4855-B3E7-9B944E036F87}">
      <dsp:nvSpPr>
        <dsp:cNvPr id="0" name=""/>
        <dsp:cNvSpPr/>
      </dsp:nvSpPr>
      <dsp:spPr>
        <a:xfrm>
          <a:off x="8068463" y="3886435"/>
          <a:ext cx="2444055" cy="72"/>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A240598-56F3-40AB-B8D5-DAD485DB909E}" type="datetimeFigureOut">
              <a:rPr lang="en-IN" smtClean="0"/>
              <a:t>04/08/26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7C248CB-F5EB-4BDC-ABD6-68BCF13DC386}" type="slidenum">
              <a:rPr lang="en-IN" smtClean="0"/>
              <a:t>‹#›</a:t>
            </a:fld>
            <a:endParaRPr lang="en-IN"/>
          </a:p>
        </p:txBody>
      </p:sp>
    </p:spTree>
    <p:extLst>
      <p:ext uri="{BB962C8B-B14F-4D97-AF65-F5344CB8AC3E}">
        <p14:creationId xmlns:p14="http://schemas.microsoft.com/office/powerpoint/2010/main" val="991974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NHS App was chosen as it is considered one of the most important digital healthcare developments that have been implemented in the NHS in recent years. The application, which was officially launched in 2019, was intended to transform the healthcare services by digitising many of the paper-based and telephone operations with safe digital options (NHS England, 2019). Medical records, test results and communication with healthcare providers can also be accessed through one platform with the help of the app, allowing patients to book GP appointments, request repeat prescriptions, and access medical records. It acquired even greater significance during the COVID-19 pandemic, as it has access to vaccination records and NHS COVID Passes. As of 2024, more than 34.5 million users had signed up for the app, showing its high usage and its role in enhancing healthcare accessibility, efficiency and patient engagement throughout England (Healthinnovationnetwork, 2024).</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D7C248CB-F5EB-4BDC-ABD6-68BCF13DC386}" type="slidenum">
              <a:rPr lang="en-IN" smtClean="0"/>
              <a:t>2</a:t>
            </a:fld>
            <a:endParaRPr lang="en-IN"/>
          </a:p>
        </p:txBody>
      </p:sp>
    </p:spTree>
    <p:extLst>
      <p:ext uri="{BB962C8B-B14F-4D97-AF65-F5344CB8AC3E}">
        <p14:creationId xmlns:p14="http://schemas.microsoft.com/office/powerpoint/2010/main" val="9216717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NHS App has revolutionised how professionals in the field of healthcare carry out their daily duties (Reidy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2025). Online services and digital records have greatly reduced the amount of paperwork that needs to be done, and administrative personnel can dedicate more time to assisting the patient and less time to filling in forms (England, 2026). The interaction between patients and health care providers has also been made quicker as appointments, prescriptions and medical records can be handled electronically (England, 2026). Nevertheless, the deployment of digital technology will entail the staff acquiring additional digital competencies due to constant learning and training. Cybersecurity and secure IT infrastructure should also be invested in by healthcare organisations to help them keep sensitive patient data safe against cyber threats. Even though these investments add expenses to organisations, they are needed to sustain effective, secure and dependable digital healthcare services as well as assure personnel that they are comfortable with the developing digital technologies.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D7C248CB-F5EB-4BDC-ABD6-68BCF13DC386}" type="slidenum">
              <a:rPr lang="en-IN" smtClean="0"/>
              <a:t>3</a:t>
            </a:fld>
            <a:endParaRPr lang="en-IN"/>
          </a:p>
        </p:txBody>
      </p:sp>
    </p:spTree>
    <p:extLst>
      <p:ext uri="{BB962C8B-B14F-4D97-AF65-F5344CB8AC3E}">
        <p14:creationId xmlns:p14="http://schemas.microsoft.com/office/powerpoint/2010/main" val="2024696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NHS App has also enhanced the delivery of services by making healthcare services more convenient and accessible (Kc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2024). Patients are able to reserve and cancel appointments, request repeat prescriptions and access their health records with ease without having to contact GP practices directly. These electronic capabilities save time and thus lower the volume of calls made by the healthcare provider to the administration. 34.5 million active users make it clear that the NHS app has been adopted successfully in England. Digital healthcare also enables the provision of services twenty-four hours a day, making it more convenient for the patient (Winward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2021). Nevertheless, all these benefits do not mean that traditional face-to-face consultations should be replaced by digital healthcare since some patients need physical examination, complicated check-ups and personal interaction that cannot be provided solely with the use of digital platforms (Gajarawala and Pelkowski, 2021).</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D7C248CB-F5EB-4BDC-ABD6-68BCF13DC386}" type="slidenum">
              <a:rPr lang="en-IN" smtClean="0"/>
              <a:t>4</a:t>
            </a:fld>
            <a:endParaRPr lang="en-IN"/>
          </a:p>
        </p:txBody>
      </p:sp>
    </p:spTree>
    <p:extLst>
      <p:ext uri="{BB962C8B-B14F-4D97-AF65-F5344CB8AC3E}">
        <p14:creationId xmlns:p14="http://schemas.microsoft.com/office/powerpoint/2010/main" val="35187230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NHS App has made a positive impact on patients as it provides them with increased control over their healthcare (Beaney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2019). Patients have the ability to independently make appointments, request repeat prescriptions, get test results and view their medical history through a single digital platform. This makes it more convenient, saves the waiting time and makes patients more engaged in managing themselves. Treatment adherence is also enhanced by medication reminders and improved communication with healthcare professionals (Simon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2021). The benefits are not, however, realised equally across the board. The application might not be effective with older adults, individuals with disabilities and people with limited digital literacy or poor internet access. Secondly, the issue of data privacy, cybersecurity and a certain level of technical breakdowns can diminish confidence in digital health care services even in the context of high NHS security standards.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D7C248CB-F5EB-4BDC-ABD6-68BCF13DC386}" type="slidenum">
              <a:rPr lang="en-IN" smtClean="0"/>
              <a:t>5</a:t>
            </a:fld>
            <a:endParaRPr lang="en-IN"/>
          </a:p>
        </p:txBody>
      </p:sp>
    </p:spTree>
    <p:extLst>
      <p:ext uri="{BB962C8B-B14F-4D97-AF65-F5344CB8AC3E}">
        <p14:creationId xmlns:p14="http://schemas.microsoft.com/office/powerpoint/2010/main" val="19950227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NHS App has been able to generate positive impacts on communities in terms of access to healthcare irrespective of geographical location (NHS Alliance, 2026). Individuals residing in rural and remote locations will be able to handle appointments, request prescriptions and receive healthcare information without having to travel long distances. By assisting the elder family members or those with chronic conditions in managing digital healthcare services, family members can also do so. Additionally, the application assists in the promotion of public health by spreading information on vaccinations, screening programmes and national health campaigns fast and effectively (NHS, 2021). Nonetheless, the issue of digital inequality is still a pressing one due to the fact that not all communities are as connected to the internet as others are; some have lower incomes or lower levels of digital literacy. These obstacles can pose an impediment to equal access to healthcare, and it is important to have an inclusive healthcare provision for every member of society.</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D7C248CB-F5EB-4BDC-ABD6-68BCF13DC386}" type="slidenum">
              <a:rPr lang="en-IN" smtClean="0"/>
              <a:t>6</a:t>
            </a:fld>
            <a:endParaRPr lang="en-IN"/>
          </a:p>
        </p:txBody>
      </p:sp>
    </p:spTree>
    <p:extLst>
      <p:ext uri="{BB962C8B-B14F-4D97-AF65-F5344CB8AC3E}">
        <p14:creationId xmlns:p14="http://schemas.microsoft.com/office/powerpoint/2010/main" val="6380472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Nevertheless, the NHS App has a number of critical issues, regardless of the numerous benefits. One of the biggest obstacles is digital exclusion since older adults, people with disabilities and less digitally literate individuals may not be able to use the application properly (Lu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2022). Cybersecurity risks should also be addressed in healthcare organisations to ensure confidential patient information is not subject to data breaches and cyberattacks (Ndumbe and Velikov, 2024). Digital healthcare systems demand significant financial resources to implement and maintain IT infrastructure, software updates and ongoing staff training (Khan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2025). Moreover, technical issues, software failures or access issues may be sluggish in accessing appointments, prescriptions and medical records, which may impact patient care. These issues must be tackled to make digital healthcare accessible, secure and reliable to all users in the NHS.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D7C248CB-F5EB-4BDC-ABD6-68BCF13DC386}" type="slidenum">
              <a:rPr lang="en-IN" smtClean="0"/>
              <a:t>7</a:t>
            </a:fld>
            <a:endParaRPr lang="en-IN"/>
          </a:p>
        </p:txBody>
      </p:sp>
    </p:spTree>
    <p:extLst>
      <p:ext uri="{BB962C8B-B14F-4D97-AF65-F5344CB8AC3E}">
        <p14:creationId xmlns:p14="http://schemas.microsoft.com/office/powerpoint/2010/main" val="19538977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NHS App can be better in the future with several recommendations to enhance its efficacy. To begin with, digital literacy training must be conducted regularly for the medical staff and patients to raise confidence in the use of digital healthcare technology (Bejaković and Mrnjavac, 2024). Secondly, regular monitoring, updating of the software, and educating the staff on cybersecurity should be employed to reinforce the systems to ensure that confidential patient data is preserved (Tariq, 2024). Thirdly, the application should be made accessible by providing multilingual options, larger fonts and other disability assistance features, making the application inclusive to different populations. Lastly, digital healthcare must not substitute for traditional healthcare services. Face-to-face consultations will guarantee that vulnerable groups who may not be able to access digital technologies still get equitable and safe high-quality healthcare.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D7C248CB-F5EB-4BDC-ABD6-68BCF13DC386}" type="slidenum">
              <a:rPr lang="en-IN" smtClean="0"/>
              <a:t>8</a:t>
            </a:fld>
            <a:endParaRPr lang="en-IN"/>
          </a:p>
        </p:txBody>
      </p:sp>
    </p:spTree>
    <p:extLst>
      <p:ext uri="{BB962C8B-B14F-4D97-AF65-F5344CB8AC3E}">
        <p14:creationId xmlns:p14="http://schemas.microsoft.com/office/powerpoint/2010/main" val="27335360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Based on the above discussion, it can be concluded that the NHS App has emerged as one of the most successful digital transformations in the NHS. It has enhanced the performance of the workforce by minimising administrative work and allowing healthcare practitioners to pay more attention to the patients. This application has also improved service delivery through easy access to appointments, prescriptions and medical records, as well as fostering increased patient engagement. There has been a positive impact on communities in terms of access to better healthcare facilities and communication of public health. Nevertheless, other obstacles such as digital exclusion, cost of implementation and cybersecurity risks remain in its path to long-term success. Further investment in digital capabilities, safe technology and inclusive healthcare services will see the NHS App continue to facilitate equitable, efficient and patient-centred healthcare in England.</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D7C248CB-F5EB-4BDC-ABD6-68BCF13DC386}" type="slidenum">
              <a:rPr lang="en-IN" smtClean="0"/>
              <a:t>9</a:t>
            </a:fld>
            <a:endParaRPr lang="en-IN"/>
          </a:p>
        </p:txBody>
      </p:sp>
    </p:spTree>
    <p:extLst>
      <p:ext uri="{BB962C8B-B14F-4D97-AF65-F5344CB8AC3E}">
        <p14:creationId xmlns:p14="http://schemas.microsoft.com/office/powerpoint/2010/main" val="33536592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C84E3-898C-0CE9-A4DA-A72EAFC7DA5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5D78A276-40F5-70F5-8CEB-1E6FE75B638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DE9E12E1-8D67-96F7-76C7-7EBECBA51E03}"/>
              </a:ext>
            </a:extLst>
          </p:cNvPr>
          <p:cNvSpPr>
            <a:spLocks noGrp="1"/>
          </p:cNvSpPr>
          <p:nvPr>
            <p:ph type="dt" sz="half" idx="10"/>
          </p:nvPr>
        </p:nvSpPr>
        <p:spPr/>
        <p:txBody>
          <a:bodyPr/>
          <a:lstStyle/>
          <a:p>
            <a:fld id="{E80C50CD-E178-4744-9B35-B2F624D6C5E9}" type="datetimeFigureOut">
              <a:rPr lang="en-US" smtClean="0"/>
              <a:t>8/4/26</a:t>
            </a:fld>
            <a:endParaRPr lang="en-US"/>
          </a:p>
        </p:txBody>
      </p:sp>
      <p:sp>
        <p:nvSpPr>
          <p:cNvPr id="5" name="Footer Placeholder 4">
            <a:extLst>
              <a:ext uri="{FF2B5EF4-FFF2-40B4-BE49-F238E27FC236}">
                <a16:creationId xmlns:a16="http://schemas.microsoft.com/office/drawing/2014/main" id="{54E06B83-CD06-324A-8F63-03CDA5FFADB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AA5EDD4-D35F-B926-5AD8-E4417809181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9545409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703480-A4BA-0D23-3F79-3EEDC174FE48}"/>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06BB5DB0-AD2C-9699-E86F-B897B81859A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43F0EDFA-48A5-E1D4-FF42-CFA9D6641BB6}"/>
              </a:ext>
            </a:extLst>
          </p:cNvPr>
          <p:cNvSpPr>
            <a:spLocks noGrp="1"/>
          </p:cNvSpPr>
          <p:nvPr>
            <p:ph type="dt" sz="half" idx="10"/>
          </p:nvPr>
        </p:nvSpPr>
        <p:spPr/>
        <p:txBody>
          <a:bodyPr/>
          <a:lstStyle/>
          <a:p>
            <a:fld id="{E80C50CD-E178-4744-9B35-B2F624D6C5E9}" type="datetimeFigureOut">
              <a:rPr lang="en-US" smtClean="0"/>
              <a:t>8/4/26</a:t>
            </a:fld>
            <a:endParaRPr lang="en-US"/>
          </a:p>
        </p:txBody>
      </p:sp>
      <p:sp>
        <p:nvSpPr>
          <p:cNvPr id="5" name="Footer Placeholder 4">
            <a:extLst>
              <a:ext uri="{FF2B5EF4-FFF2-40B4-BE49-F238E27FC236}">
                <a16:creationId xmlns:a16="http://schemas.microsoft.com/office/drawing/2014/main" id="{68790B98-2211-B001-F143-B20435CBDB8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E45A6B6-F4F7-CB93-B345-893F773D0339}"/>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8236648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1EAFB-8E6B-BCDA-2C34-628EF846C9B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A4D21D50-B4BF-CC1A-A720-D4B401B60D1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D47EF95-ED2D-208F-58B9-0D133CB9E42D}"/>
              </a:ext>
            </a:extLst>
          </p:cNvPr>
          <p:cNvSpPr>
            <a:spLocks noGrp="1"/>
          </p:cNvSpPr>
          <p:nvPr>
            <p:ph type="dt" sz="half" idx="10"/>
          </p:nvPr>
        </p:nvSpPr>
        <p:spPr/>
        <p:txBody>
          <a:bodyPr/>
          <a:lstStyle/>
          <a:p>
            <a:fld id="{E80C50CD-E178-4744-9B35-B2F624D6C5E9}" type="datetimeFigureOut">
              <a:rPr lang="en-US" smtClean="0"/>
              <a:t>8/4/26</a:t>
            </a:fld>
            <a:endParaRPr lang="en-US"/>
          </a:p>
        </p:txBody>
      </p:sp>
      <p:sp>
        <p:nvSpPr>
          <p:cNvPr id="5" name="Footer Placeholder 4">
            <a:extLst>
              <a:ext uri="{FF2B5EF4-FFF2-40B4-BE49-F238E27FC236}">
                <a16:creationId xmlns:a16="http://schemas.microsoft.com/office/drawing/2014/main" id="{FCC7F765-F118-799E-7FA8-639EB325A2D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6449B8-E3E5-2277-6A22-FD0FC6D54168}"/>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4886926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D43FA-6F61-B1A7-4E59-090A47CB2358}"/>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2BF8A1BD-9C3B-2486-51A4-747ECF82806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03C779F7-86E0-C472-81EF-C20D2037035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468247AE-2CF6-8FC4-D8CF-4B68E0E0D024}"/>
              </a:ext>
            </a:extLst>
          </p:cNvPr>
          <p:cNvSpPr>
            <a:spLocks noGrp="1"/>
          </p:cNvSpPr>
          <p:nvPr>
            <p:ph type="dt" sz="half" idx="10"/>
          </p:nvPr>
        </p:nvSpPr>
        <p:spPr/>
        <p:txBody>
          <a:bodyPr/>
          <a:lstStyle/>
          <a:p>
            <a:fld id="{E80C50CD-E178-4744-9B35-B2F624D6C5E9}" type="datetimeFigureOut">
              <a:rPr lang="en-US" smtClean="0"/>
              <a:t>8/4/26</a:t>
            </a:fld>
            <a:endParaRPr lang="en-US"/>
          </a:p>
        </p:txBody>
      </p:sp>
      <p:sp>
        <p:nvSpPr>
          <p:cNvPr id="6" name="Footer Placeholder 5">
            <a:extLst>
              <a:ext uri="{FF2B5EF4-FFF2-40B4-BE49-F238E27FC236}">
                <a16:creationId xmlns:a16="http://schemas.microsoft.com/office/drawing/2014/main" id="{A5CDE639-8561-061C-6B46-196CF6A066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6869F1-ABBB-6316-7B4F-4D79C618A2D2}"/>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4129808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410AFA-A965-EE6B-FA37-318A2275531B}"/>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382482AD-50E4-6B52-895D-5B58CFAE618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19DB332-CC65-DFA7-5A60-B06FC389A2A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BE5AFD46-A138-49F9-51A4-41764A7B114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291542F-57CD-CCFB-AA0A-38103B9B64A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8523CCFA-7245-15DD-FC0E-EC4BD5FF0798}"/>
              </a:ext>
            </a:extLst>
          </p:cNvPr>
          <p:cNvSpPr>
            <a:spLocks noGrp="1"/>
          </p:cNvSpPr>
          <p:nvPr>
            <p:ph type="dt" sz="half" idx="10"/>
          </p:nvPr>
        </p:nvSpPr>
        <p:spPr/>
        <p:txBody>
          <a:bodyPr/>
          <a:lstStyle/>
          <a:p>
            <a:fld id="{E80C50CD-E178-4744-9B35-B2F624D6C5E9}" type="datetimeFigureOut">
              <a:rPr lang="en-US" smtClean="0"/>
              <a:t>8/4/26</a:t>
            </a:fld>
            <a:endParaRPr lang="en-US"/>
          </a:p>
        </p:txBody>
      </p:sp>
      <p:sp>
        <p:nvSpPr>
          <p:cNvPr id="8" name="Footer Placeholder 7">
            <a:extLst>
              <a:ext uri="{FF2B5EF4-FFF2-40B4-BE49-F238E27FC236}">
                <a16:creationId xmlns:a16="http://schemas.microsoft.com/office/drawing/2014/main" id="{1A609B5D-4639-08F9-6811-0F28688A493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ECF4E2E-1BB7-7DC3-ED93-6A1AE7ED3DA6}"/>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12423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A87E0-8F99-DF12-83A9-6001F9DBA563}"/>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C281D1E3-1A6D-EDB8-D597-8C809FD9694E}"/>
              </a:ext>
            </a:extLst>
          </p:cNvPr>
          <p:cNvSpPr>
            <a:spLocks noGrp="1"/>
          </p:cNvSpPr>
          <p:nvPr>
            <p:ph type="dt" sz="half" idx="10"/>
          </p:nvPr>
        </p:nvSpPr>
        <p:spPr/>
        <p:txBody>
          <a:bodyPr/>
          <a:lstStyle/>
          <a:p>
            <a:fld id="{E80C50CD-E178-4744-9B35-B2F624D6C5E9}" type="datetimeFigureOut">
              <a:rPr lang="en-US" smtClean="0"/>
              <a:t>8/4/26</a:t>
            </a:fld>
            <a:endParaRPr lang="en-US"/>
          </a:p>
        </p:txBody>
      </p:sp>
      <p:sp>
        <p:nvSpPr>
          <p:cNvPr id="4" name="Footer Placeholder 3">
            <a:extLst>
              <a:ext uri="{FF2B5EF4-FFF2-40B4-BE49-F238E27FC236}">
                <a16:creationId xmlns:a16="http://schemas.microsoft.com/office/drawing/2014/main" id="{10012D66-153F-C341-8D2A-3B907C55A65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6F2E78F-741D-1000-B43B-6F450C44C90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5893551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6C4A982-0B1F-6E59-A4D6-2AB10335D7FA}"/>
              </a:ext>
            </a:extLst>
          </p:cNvPr>
          <p:cNvSpPr>
            <a:spLocks noGrp="1"/>
          </p:cNvSpPr>
          <p:nvPr>
            <p:ph type="dt" sz="half" idx="10"/>
          </p:nvPr>
        </p:nvSpPr>
        <p:spPr/>
        <p:txBody>
          <a:bodyPr/>
          <a:lstStyle/>
          <a:p>
            <a:fld id="{E80C50CD-E178-4744-9B35-B2F624D6C5E9}" type="datetimeFigureOut">
              <a:rPr lang="en-US" smtClean="0"/>
              <a:t>8/4/26</a:t>
            </a:fld>
            <a:endParaRPr lang="en-US"/>
          </a:p>
        </p:txBody>
      </p:sp>
      <p:sp>
        <p:nvSpPr>
          <p:cNvPr id="3" name="Footer Placeholder 2">
            <a:extLst>
              <a:ext uri="{FF2B5EF4-FFF2-40B4-BE49-F238E27FC236}">
                <a16:creationId xmlns:a16="http://schemas.microsoft.com/office/drawing/2014/main" id="{E5E2E2F1-8D26-F864-AB7F-D92E48A1BED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34E1184-96CE-5347-EC5F-F8321C690FB6}"/>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7721963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18566-EBFA-0CA1-AA6E-8F3CFDE9ABE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7C87C88D-D274-DB78-2AC8-FE2005BCEF2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A46BC980-8780-7630-E5CF-B617A34D30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14B866-3E48-FF6A-A060-588A10955947}"/>
              </a:ext>
            </a:extLst>
          </p:cNvPr>
          <p:cNvSpPr>
            <a:spLocks noGrp="1"/>
          </p:cNvSpPr>
          <p:nvPr>
            <p:ph type="dt" sz="half" idx="10"/>
          </p:nvPr>
        </p:nvSpPr>
        <p:spPr/>
        <p:txBody>
          <a:bodyPr/>
          <a:lstStyle/>
          <a:p>
            <a:fld id="{E80C50CD-E178-4744-9B35-B2F624D6C5E9}" type="datetimeFigureOut">
              <a:rPr lang="en-US" smtClean="0"/>
              <a:t>8/4/26</a:t>
            </a:fld>
            <a:endParaRPr lang="en-US"/>
          </a:p>
        </p:txBody>
      </p:sp>
      <p:sp>
        <p:nvSpPr>
          <p:cNvPr id="6" name="Footer Placeholder 5">
            <a:extLst>
              <a:ext uri="{FF2B5EF4-FFF2-40B4-BE49-F238E27FC236}">
                <a16:creationId xmlns:a16="http://schemas.microsoft.com/office/drawing/2014/main" id="{69B5DEC7-458D-FA3A-4183-370993573A4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99041B2-1F0E-4FEA-2D1C-9481D16365C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7733472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9E4EB-2599-1A23-813F-E3AFA9233AF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E7AD31A2-87E5-F31C-B4F2-82A9D1C18E9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876F52FD-C407-78B8-81C2-431CB8D6489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837E38-FBAD-A9F2-465D-38440C03574C}"/>
              </a:ext>
            </a:extLst>
          </p:cNvPr>
          <p:cNvSpPr>
            <a:spLocks noGrp="1"/>
          </p:cNvSpPr>
          <p:nvPr>
            <p:ph type="dt" sz="half" idx="10"/>
          </p:nvPr>
        </p:nvSpPr>
        <p:spPr/>
        <p:txBody>
          <a:bodyPr/>
          <a:lstStyle/>
          <a:p>
            <a:fld id="{E80C50CD-E178-4744-9B35-B2F624D6C5E9}" type="datetimeFigureOut">
              <a:rPr lang="en-US" smtClean="0"/>
              <a:t>8/4/26</a:t>
            </a:fld>
            <a:endParaRPr lang="en-US"/>
          </a:p>
        </p:txBody>
      </p:sp>
      <p:sp>
        <p:nvSpPr>
          <p:cNvPr id="6" name="Footer Placeholder 5">
            <a:extLst>
              <a:ext uri="{FF2B5EF4-FFF2-40B4-BE49-F238E27FC236}">
                <a16:creationId xmlns:a16="http://schemas.microsoft.com/office/drawing/2014/main" id="{631422B2-E7EC-2472-0AEB-31B63D552BD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FF71BCF-512A-F9E8-5881-591CFA192437}"/>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6766833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7608F-4E64-AC6A-015A-A8F1823C4972}"/>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2F339C9C-F85B-BE09-EE6A-1712C2CDE26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3902E57C-50BF-38CE-3DB9-BF23CCCFFF99}"/>
              </a:ext>
            </a:extLst>
          </p:cNvPr>
          <p:cNvSpPr>
            <a:spLocks noGrp="1"/>
          </p:cNvSpPr>
          <p:nvPr>
            <p:ph type="dt" sz="half" idx="10"/>
          </p:nvPr>
        </p:nvSpPr>
        <p:spPr/>
        <p:txBody>
          <a:bodyPr/>
          <a:lstStyle/>
          <a:p>
            <a:fld id="{E80C50CD-E178-4744-9B35-B2F624D6C5E9}" type="datetimeFigureOut">
              <a:rPr lang="en-US" smtClean="0"/>
              <a:t>8/4/26</a:t>
            </a:fld>
            <a:endParaRPr lang="en-US"/>
          </a:p>
        </p:txBody>
      </p:sp>
      <p:sp>
        <p:nvSpPr>
          <p:cNvPr id="5" name="Footer Placeholder 4">
            <a:extLst>
              <a:ext uri="{FF2B5EF4-FFF2-40B4-BE49-F238E27FC236}">
                <a16:creationId xmlns:a16="http://schemas.microsoft.com/office/drawing/2014/main" id="{09E52C26-C757-9A65-D2C9-72E740289DD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FBDCA88-000D-DC35-263D-C682E715A6EC}"/>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6200080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D6CBBF5-B78C-0CEB-1458-9F9E665463D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A55ACDCE-9ED8-C259-410E-CD27B6262D8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625C3BBB-B187-2076-F8BB-A59C36A97560}"/>
              </a:ext>
            </a:extLst>
          </p:cNvPr>
          <p:cNvSpPr>
            <a:spLocks noGrp="1"/>
          </p:cNvSpPr>
          <p:nvPr>
            <p:ph type="dt" sz="half" idx="10"/>
          </p:nvPr>
        </p:nvSpPr>
        <p:spPr/>
        <p:txBody>
          <a:bodyPr/>
          <a:lstStyle/>
          <a:p>
            <a:fld id="{E80C50CD-E178-4744-9B35-B2F624D6C5E9}" type="datetimeFigureOut">
              <a:rPr lang="en-US" smtClean="0"/>
              <a:t>8/4/26</a:t>
            </a:fld>
            <a:endParaRPr lang="en-US"/>
          </a:p>
        </p:txBody>
      </p:sp>
      <p:sp>
        <p:nvSpPr>
          <p:cNvPr id="5" name="Footer Placeholder 4">
            <a:extLst>
              <a:ext uri="{FF2B5EF4-FFF2-40B4-BE49-F238E27FC236}">
                <a16:creationId xmlns:a16="http://schemas.microsoft.com/office/drawing/2014/main" id="{9C949881-0A8D-ED2F-3FDF-9EA0F3C8ACB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ADB3C56-5CE5-30CA-BA75-99150FD790F3}"/>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1775948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11E193C-7C44-D13D-EC82-D76979FD972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108542B7-586A-0C42-E127-4A52420317A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478B6D51-F2B8-8FB2-31CA-75B5E03F983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80C50CD-E178-4744-9B35-B2F624D6C5E9}" type="datetimeFigureOut">
              <a:rPr lang="en-US" smtClean="0"/>
              <a:pPr/>
              <a:t>8/4/26</a:t>
            </a:fld>
            <a:endParaRPr lang="en-US"/>
          </a:p>
        </p:txBody>
      </p:sp>
      <p:sp>
        <p:nvSpPr>
          <p:cNvPr id="5" name="Footer Placeholder 4">
            <a:extLst>
              <a:ext uri="{FF2B5EF4-FFF2-40B4-BE49-F238E27FC236}">
                <a16:creationId xmlns:a16="http://schemas.microsoft.com/office/drawing/2014/main" id="{9393B63D-9687-75D9-B9EF-C2A14C919FB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1E15F8B2-1233-2C4A-769D-652916A4386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48CC95F-0247-41B6-91CF-DC97C76A7088}" type="slidenum">
              <a:rPr lang="en-US" smtClean="0"/>
              <a:pPr/>
              <a:t>‹#›</a:t>
            </a:fld>
            <a:endParaRPr lang="en-US"/>
          </a:p>
        </p:txBody>
      </p:sp>
    </p:spTree>
    <p:extLst>
      <p:ext uri="{BB962C8B-B14F-4D97-AF65-F5344CB8AC3E}">
        <p14:creationId xmlns:p14="http://schemas.microsoft.com/office/powerpoint/2010/main" val="931351734"/>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5.jpeg"/><Relationship Id="rId7" Type="http://schemas.openxmlformats.org/officeDocument/2006/relationships/diagramColors" Target="../diagrams/colors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9.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link.springer.com/chapter/10.1007/978-3-031-52272-7_9" TargetMode="External"/><Relationship Id="rId3" Type="http://schemas.openxmlformats.org/officeDocument/2006/relationships/hyperlink" Target="https://www.cell.com/heliyon/pdf/S2405-8440(24)05768-2.pdf" TargetMode="External"/><Relationship Id="rId7" Type="http://schemas.openxmlformats.org/officeDocument/2006/relationships/hyperlink" Target="https://www.thelancet.com/pdfs/journals/eclinm/PIIS2589-5370(22)00438-2.pdf" TargetMode="External"/><Relationship Id="rId12" Type="http://schemas.openxmlformats.org/officeDocument/2006/relationships/hyperlink" Target="https://www.jmir.org/2021/7/e24917/" TargetMode="External"/><Relationship Id="rId2" Type="http://schemas.openxmlformats.org/officeDocument/2006/relationships/hyperlink" Target="https://bjgp.org/content/bjgp/early/2019/03/06/bjgp19X701333.full.pdf" TargetMode="External"/><Relationship Id="rId1" Type="http://schemas.openxmlformats.org/officeDocument/2006/relationships/slideLayout" Target="../slideLayouts/slideLayout2.xml"/><Relationship Id="rId6" Type="http://schemas.openxmlformats.org/officeDocument/2006/relationships/hyperlink" Target="https://www.sciencedirect.com/science/article/pii/S1386505625000504" TargetMode="External"/><Relationship Id="rId11" Type="http://schemas.openxmlformats.org/officeDocument/2006/relationships/hyperlink" Target="https://www.researchgate.net/profile/Muhammad-Usman-Tariq-2/publication/379192947_Enhancing_Cybersecurity_Protocols_in_Modern_Healthcare_Systems_Strategies_and_Best_Practices/links/661160662034097c54f9e41e/Enhancing-Cybersecurity-Protocols-in-Modern-Healthcare-Systems-Strategies-and-Best-Practices.pdf" TargetMode="External"/><Relationship Id="rId5" Type="http://schemas.openxmlformats.org/officeDocument/2006/relationships/hyperlink" Target="https://www.jmir.org/2024/1/e56320/" TargetMode="External"/><Relationship Id="rId10" Type="http://schemas.openxmlformats.org/officeDocument/2006/relationships/hyperlink" Target="https://scholar.archive.org/work/yzv626dkobfm5nsphqe6eivg5a/access/wayback/https:/www.bmj.com/content/bmj/374/bmj.n1493.full.pdf" TargetMode="External"/><Relationship Id="rId4" Type="http://schemas.openxmlformats.org/officeDocument/2006/relationships/hyperlink" Target="https://www.npjournal.org/article/S1555-4155(20)30515-8/pdf" TargetMode="External"/><Relationship Id="rId9" Type="http://schemas.openxmlformats.org/officeDocument/2006/relationships/hyperlink" Target="https://link.springer.com/content/pdf/10.1186/s12916-024-03842-w.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66311D1-63D4-5E71-1ABB-6CDDE98A1934}"/>
              </a:ext>
            </a:extLst>
          </p:cNvPr>
          <p:cNvPicPr>
            <a:picLocks noChangeAspect="1"/>
          </p:cNvPicPr>
          <p:nvPr/>
        </p:nvPicPr>
        <p:blipFill>
          <a:blip r:embed="rId2"/>
          <a:srcRect l="596"/>
          <a:stretch>
            <a:fillRect/>
          </a:stretch>
        </p:blipFill>
        <p:spPr>
          <a:xfrm>
            <a:off x="2522358" y="10"/>
            <a:ext cx="9669642" cy="6857990"/>
          </a:xfrm>
          <a:prstGeom prst="rect">
            <a:avLst/>
          </a:prstGeom>
        </p:spPr>
      </p:pic>
      <p:sp>
        <p:nvSpPr>
          <p:cNvPr id="14" name="Rectangle 13">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1F04205-0C55-022E-08B2-676DE85D427A}"/>
              </a:ext>
            </a:extLst>
          </p:cNvPr>
          <p:cNvSpPr>
            <a:spLocks noGrp="1"/>
          </p:cNvSpPr>
          <p:nvPr>
            <p:ph type="ctrTitle"/>
          </p:nvPr>
        </p:nvSpPr>
        <p:spPr>
          <a:xfrm>
            <a:off x="952230" y="328913"/>
            <a:ext cx="3973385" cy="2447809"/>
          </a:xfrm>
          <a:noFill/>
        </p:spPr>
        <p:txBody>
          <a:bodyPr>
            <a:noAutofit/>
          </a:bodyPr>
          <a:lstStyle/>
          <a:p>
            <a:r>
              <a:rPr lang="en-US" sz="2800" b="1" dirty="0"/>
              <a:t>Digital Transformation in the Health</a:t>
            </a:r>
            <a:br>
              <a:rPr lang="en-US" sz="2800" b="1" dirty="0"/>
            </a:br>
            <a:r>
              <a:rPr lang="en-US" sz="2800" b="1" dirty="0"/>
              <a:t>and Care Professions (BMHP6026)</a:t>
            </a:r>
            <a:br>
              <a:rPr lang="en-US" sz="2800" b="1" dirty="0"/>
            </a:br>
            <a:r>
              <a:rPr lang="en-US" sz="2800" b="1" dirty="0"/>
              <a:t>Component 2 Assessment</a:t>
            </a:r>
            <a:endParaRPr lang="en-IN" sz="2400" b="1" dirty="0"/>
          </a:p>
        </p:txBody>
      </p:sp>
      <p:sp>
        <p:nvSpPr>
          <p:cNvPr id="3" name="Subtitle 2">
            <a:extLst>
              <a:ext uri="{FF2B5EF4-FFF2-40B4-BE49-F238E27FC236}">
                <a16:creationId xmlns:a16="http://schemas.microsoft.com/office/drawing/2014/main" id="{4FA03691-939C-FD36-EF23-8248C1A8B554}"/>
              </a:ext>
            </a:extLst>
          </p:cNvPr>
          <p:cNvSpPr>
            <a:spLocks noGrp="1"/>
          </p:cNvSpPr>
          <p:nvPr>
            <p:ph type="subTitle" idx="1"/>
          </p:nvPr>
        </p:nvSpPr>
        <p:spPr>
          <a:xfrm>
            <a:off x="952230" y="3239346"/>
            <a:ext cx="3973386" cy="1485319"/>
          </a:xfrm>
          <a:noFill/>
        </p:spPr>
        <p:txBody>
          <a:bodyPr anchor="ctr">
            <a:normAutofit/>
          </a:bodyPr>
          <a:lstStyle/>
          <a:p>
            <a:r>
              <a:rPr lang="en-IN" b="1" dirty="0"/>
              <a:t>Student name:</a:t>
            </a:r>
            <a:r>
              <a:rPr lang="ro-RO" b="1" dirty="0"/>
              <a:t> Stefania- Lorena Farima</a:t>
            </a:r>
            <a:endParaRPr lang="en-IN" b="1" dirty="0"/>
          </a:p>
          <a:p>
            <a:r>
              <a:rPr lang="en-IN" b="1" dirty="0"/>
              <a:t>Student ID:</a:t>
            </a:r>
            <a:r>
              <a:rPr lang="ro-RO" b="1" dirty="0"/>
              <a:t> 2335277</a:t>
            </a:r>
            <a:endParaRPr lang="en-IN" b="1" dirty="0"/>
          </a:p>
        </p:txBody>
      </p:sp>
      <p:sp>
        <p:nvSpPr>
          <p:cNvPr id="5" name="Subtitle 2">
            <a:extLst>
              <a:ext uri="{FF2B5EF4-FFF2-40B4-BE49-F238E27FC236}">
                <a16:creationId xmlns:a16="http://schemas.microsoft.com/office/drawing/2014/main" id="{2C817FF0-5A2C-6B2D-077E-C0F3938B171A}"/>
              </a:ext>
            </a:extLst>
          </p:cNvPr>
          <p:cNvSpPr txBox="1">
            <a:spLocks/>
          </p:cNvSpPr>
          <p:nvPr/>
        </p:nvSpPr>
        <p:spPr>
          <a:xfrm>
            <a:off x="1097280" y="5886450"/>
            <a:ext cx="10058400" cy="646000"/>
          </a:xfrm>
          <a:prstGeom prst="rect">
            <a:avLst/>
          </a:prstGeom>
          <a:effectLst>
            <a:outerShdw blurRad="50800" dist="38100" dir="2700000" algn="tl" rotWithShape="0">
              <a:prstClr val="black">
                <a:alpha val="40000"/>
              </a:prstClr>
            </a:outerShdw>
          </a:effectLst>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endParaRPr lang="en-IN" dirty="0">
              <a:solidFill>
                <a:srgbClr val="FFFFFF"/>
              </a:solidFill>
            </a:endParaRPr>
          </a:p>
        </p:txBody>
      </p:sp>
      <p:sp>
        <p:nvSpPr>
          <p:cNvPr id="10" name="Subtitle 2">
            <a:extLst>
              <a:ext uri="{FF2B5EF4-FFF2-40B4-BE49-F238E27FC236}">
                <a16:creationId xmlns:a16="http://schemas.microsoft.com/office/drawing/2014/main" id="{79F755DD-3B4A-CB02-0CBA-40CB2D11A3E3}"/>
              </a:ext>
            </a:extLst>
          </p:cNvPr>
          <p:cNvSpPr txBox="1">
            <a:spLocks/>
          </p:cNvSpPr>
          <p:nvPr/>
        </p:nvSpPr>
        <p:spPr>
          <a:xfrm>
            <a:off x="1094232" y="4724665"/>
            <a:ext cx="3367050" cy="1804422"/>
          </a:xfrm>
          <a:prstGeom prst="rect">
            <a:avLst/>
          </a:prstGeom>
          <a:effectLst>
            <a:outerShdw blurRad="50800" dist="38100" dir="2700000" algn="tl" rotWithShape="0">
              <a:prstClr val="black">
                <a:alpha val="40000"/>
              </a:prstClr>
            </a:outerShdw>
          </a:effectLst>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IN" sz="2500" dirty="0"/>
              <a:t> Evaluation of the Impact of NHS App</a:t>
            </a:r>
            <a:endParaRPr lang="en-IN" sz="2500" dirty="0">
              <a:solidFill>
                <a:srgbClr val="FFFFFF"/>
              </a:solidFill>
            </a:endParaRPr>
          </a:p>
        </p:txBody>
      </p:sp>
    </p:spTree>
    <p:extLst>
      <p:ext uri="{BB962C8B-B14F-4D97-AF65-F5344CB8AC3E}">
        <p14:creationId xmlns:p14="http://schemas.microsoft.com/office/powerpoint/2010/main" val="666764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54E8E9-2C2A-7039-74BF-16B34A6BC636}"/>
              </a:ext>
            </a:extLst>
          </p:cNvPr>
          <p:cNvSpPr>
            <a:spLocks noGrp="1"/>
          </p:cNvSpPr>
          <p:nvPr>
            <p:ph type="title"/>
          </p:nvPr>
        </p:nvSpPr>
        <p:spPr>
          <a:xfrm>
            <a:off x="589560" y="856180"/>
            <a:ext cx="4560584" cy="1128068"/>
          </a:xfrm>
        </p:spPr>
        <p:txBody>
          <a:bodyPr anchor="ctr">
            <a:normAutofit/>
          </a:bodyPr>
          <a:lstStyle/>
          <a:p>
            <a:pPr algn="ctr"/>
            <a:r>
              <a:rPr lang="en-GB" sz="4000" b="1" dirty="0"/>
              <a:t>Introduction</a:t>
            </a:r>
            <a:endParaRPr lang="en-IN" sz="4000" dirty="0"/>
          </a:p>
        </p:txBody>
      </p:sp>
      <p:grpSp>
        <p:nvGrpSpPr>
          <p:cNvPr id="12" name="Group 1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73EC328-882C-944E-528B-BBB138742EC9}"/>
              </a:ext>
            </a:extLst>
          </p:cNvPr>
          <p:cNvSpPr>
            <a:spLocks noGrp="1"/>
          </p:cNvSpPr>
          <p:nvPr>
            <p:ph idx="1"/>
          </p:nvPr>
        </p:nvSpPr>
        <p:spPr>
          <a:xfrm>
            <a:off x="590719" y="2330505"/>
            <a:ext cx="4559425" cy="3979585"/>
          </a:xfrm>
        </p:spPr>
        <p:txBody>
          <a:bodyPr anchor="ctr">
            <a:normAutofit/>
          </a:bodyPr>
          <a:lstStyle/>
          <a:p>
            <a:pPr lvl="0" algn="just"/>
            <a:r>
              <a:rPr lang="en-GB" sz="1900" dirty="0"/>
              <a:t>NHS App is an online health care innovation released in England in 2019 (NHS England, 2019).</a:t>
            </a:r>
            <a:endParaRPr lang="en-IN" sz="1900" dirty="0"/>
          </a:p>
          <a:p>
            <a:pPr lvl="0" algn="just"/>
            <a:r>
              <a:rPr lang="en-GB" sz="1900" dirty="0"/>
              <a:t>It allows patients to make appointments, take orders and check medical records.</a:t>
            </a:r>
            <a:endParaRPr lang="en-IN" sz="1900" dirty="0"/>
          </a:p>
          <a:p>
            <a:pPr lvl="0" algn="just"/>
            <a:r>
              <a:rPr lang="en-GB" sz="1900" dirty="0"/>
              <a:t>The app promotes the NHS digital transformation by enhancing accessibility, communication and efficiency in healthcare.</a:t>
            </a:r>
            <a:endParaRPr lang="en-IN" sz="1900" dirty="0"/>
          </a:p>
          <a:p>
            <a:pPr lvl="0" algn="just"/>
            <a:r>
              <a:rPr lang="en-GB" sz="1900" dirty="0"/>
              <a:t>The app has over 34.5 million users in England in 2024 (Healthinnovationnetwork, 2024).</a:t>
            </a:r>
            <a:endParaRPr lang="en-IN" sz="1900" dirty="0"/>
          </a:p>
        </p:txBody>
      </p:sp>
      <p:sp>
        <p:nvSpPr>
          <p:cNvPr id="18" name="Rectangle 1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01C317BE-FB67-593D-EEE4-A0C158CF54B1}"/>
              </a:ext>
            </a:extLst>
          </p:cNvPr>
          <p:cNvPicPr>
            <a:picLocks noChangeAspect="1"/>
          </p:cNvPicPr>
          <p:nvPr/>
        </p:nvPicPr>
        <p:blipFill>
          <a:blip r:embed="rId3"/>
          <a:srcRect l="14655" r="14424" b="2"/>
          <a:stretch>
            <a:fillRect/>
          </a:stretch>
        </p:blipFill>
        <p:spPr>
          <a:xfrm>
            <a:off x="5977788" y="799352"/>
            <a:ext cx="5425410" cy="5259296"/>
          </a:xfrm>
          <a:prstGeom prst="rect">
            <a:avLst/>
          </a:prstGeom>
        </p:spPr>
      </p:pic>
    </p:spTree>
    <p:extLst>
      <p:ext uri="{BB962C8B-B14F-4D97-AF65-F5344CB8AC3E}">
        <p14:creationId xmlns:p14="http://schemas.microsoft.com/office/powerpoint/2010/main" val="7993311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E9FABB-5F9A-698E-E767-F4606663B617}"/>
              </a:ext>
            </a:extLst>
          </p:cNvPr>
          <p:cNvSpPr>
            <a:spLocks noGrp="1"/>
          </p:cNvSpPr>
          <p:nvPr>
            <p:ph type="title"/>
          </p:nvPr>
        </p:nvSpPr>
        <p:spPr>
          <a:xfrm>
            <a:off x="645065" y="1463040"/>
            <a:ext cx="3796306" cy="2690949"/>
          </a:xfrm>
        </p:spPr>
        <p:txBody>
          <a:bodyPr anchor="t">
            <a:normAutofit/>
          </a:bodyPr>
          <a:lstStyle/>
          <a:p>
            <a:pPr algn="ctr"/>
            <a:r>
              <a:rPr lang="en-GB" sz="4800" b="1" dirty="0"/>
              <a:t>Impact on Workforce</a:t>
            </a:r>
            <a:endParaRPr lang="en-IN" sz="4800" dirty="0"/>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2352156-1A25-7EFD-AB81-4FCCF3D6DAFF}"/>
              </a:ext>
            </a:extLst>
          </p:cNvPr>
          <p:cNvSpPr>
            <a:spLocks noGrp="1"/>
          </p:cNvSpPr>
          <p:nvPr>
            <p:ph idx="1"/>
          </p:nvPr>
        </p:nvSpPr>
        <p:spPr>
          <a:xfrm>
            <a:off x="5656218" y="1463039"/>
            <a:ext cx="5542387" cy="4300447"/>
          </a:xfrm>
        </p:spPr>
        <p:txBody>
          <a:bodyPr anchor="t">
            <a:normAutofit/>
          </a:bodyPr>
          <a:lstStyle/>
          <a:p>
            <a:pPr lvl="0"/>
            <a:r>
              <a:rPr lang="en-GB" sz="2000"/>
              <a:t>The NHS App makes the work less paper-based and enhances the interaction between staff and patients (England, 2026).</a:t>
            </a:r>
            <a:endParaRPr lang="en-IN" sz="2000"/>
          </a:p>
          <a:p>
            <a:pPr lvl="0"/>
            <a:r>
              <a:rPr lang="en-GB" sz="2000"/>
              <a:t>Documented records make working easier and less administrative.</a:t>
            </a:r>
            <a:endParaRPr lang="en-IN" sz="2000"/>
          </a:p>
          <a:p>
            <a:pPr lvl="0"/>
            <a:r>
              <a:rPr lang="en-GB" sz="2000"/>
              <a:t>The employees need ongoing training on digital skills to be effective users of the technology.</a:t>
            </a:r>
            <a:endParaRPr lang="en-IN" sz="2000"/>
          </a:p>
          <a:p>
            <a:pPr lvl="0"/>
            <a:r>
              <a:rPr lang="en-GB" sz="2000"/>
              <a:t>To facilitate digital healthcare, organisations need to invest in cybersecurity and infrastructure in order to achieve this safely.</a:t>
            </a:r>
            <a:endParaRPr lang="en-IN" sz="2000"/>
          </a:p>
        </p:txBody>
      </p:sp>
    </p:spTree>
    <p:extLst>
      <p:ext uri="{BB962C8B-B14F-4D97-AF65-F5344CB8AC3E}">
        <p14:creationId xmlns:p14="http://schemas.microsoft.com/office/powerpoint/2010/main" val="5994031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0CB4F0-4C55-886E-ABAC-23A023E0576F}"/>
              </a:ext>
            </a:extLst>
          </p:cNvPr>
          <p:cNvSpPr>
            <a:spLocks noGrp="1"/>
          </p:cNvSpPr>
          <p:nvPr>
            <p:ph type="title"/>
          </p:nvPr>
        </p:nvSpPr>
        <p:spPr>
          <a:xfrm>
            <a:off x="1171074" y="1396686"/>
            <a:ext cx="3240506" cy="4064628"/>
          </a:xfrm>
        </p:spPr>
        <p:txBody>
          <a:bodyPr>
            <a:normAutofit/>
          </a:bodyPr>
          <a:lstStyle/>
          <a:p>
            <a:pPr algn="ctr"/>
            <a:r>
              <a:rPr lang="en-GB" b="1" dirty="0">
                <a:solidFill>
                  <a:srgbClr val="FFFFFF"/>
                </a:solidFill>
              </a:rPr>
              <a:t>Implications on Service Delivery</a:t>
            </a:r>
            <a:endParaRPr lang="en-IN" dirty="0">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471388A-9B2B-ECE0-985F-301025D9505B}"/>
              </a:ext>
            </a:extLst>
          </p:cNvPr>
          <p:cNvSpPr>
            <a:spLocks noGrp="1"/>
          </p:cNvSpPr>
          <p:nvPr>
            <p:ph idx="1"/>
          </p:nvPr>
        </p:nvSpPr>
        <p:spPr>
          <a:xfrm>
            <a:off x="5370153" y="1526033"/>
            <a:ext cx="5536397" cy="3935281"/>
          </a:xfrm>
        </p:spPr>
        <p:txBody>
          <a:bodyPr>
            <a:normAutofit fontScale="92500" lnSpcReduction="10000"/>
          </a:bodyPr>
          <a:lstStyle/>
          <a:p>
            <a:pPr lvl="0" algn="just"/>
            <a:r>
              <a:rPr lang="en-GB" sz="2400" dirty="0"/>
              <a:t>The NHS App enhances access with online appointments and repeat prescriptions (Kc </a:t>
            </a:r>
            <a:r>
              <a:rPr lang="en-GB" sz="2400" i="1" dirty="0"/>
              <a:t>et al., </a:t>
            </a:r>
            <a:r>
              <a:rPr lang="en-GB" sz="2400" dirty="0"/>
              <a:t>2024).</a:t>
            </a:r>
            <a:endParaRPr lang="en-IN" sz="2400" dirty="0"/>
          </a:p>
          <a:p>
            <a:pPr lvl="0" algn="just"/>
            <a:r>
              <a:rPr lang="en-GB" sz="2400" dirty="0"/>
              <a:t>The digital platforms enable patients to receive healthcare services whenever they want.</a:t>
            </a:r>
            <a:endParaRPr lang="en-IN" sz="2400" dirty="0"/>
          </a:p>
          <a:p>
            <a:pPr lvl="0" algn="just"/>
            <a:r>
              <a:rPr lang="en-GB" sz="2400" dirty="0"/>
              <a:t>The 34.5 users of the app indicate good adaptability of the app.</a:t>
            </a:r>
            <a:endParaRPr lang="en-IN" sz="2400" dirty="0"/>
          </a:p>
          <a:p>
            <a:pPr lvl="0" algn="just"/>
            <a:r>
              <a:rPr lang="en-GB" sz="2400" dirty="0"/>
              <a:t>Online services enhance productivity but cannot fully substitute for face-to-face medical care (Gajarawala and Pelkowski, 2021).</a:t>
            </a:r>
            <a:endParaRPr lang="en-IN" sz="2400" dirty="0"/>
          </a:p>
        </p:txBody>
      </p:sp>
    </p:spTree>
    <p:extLst>
      <p:ext uri="{BB962C8B-B14F-4D97-AF65-F5344CB8AC3E}">
        <p14:creationId xmlns:p14="http://schemas.microsoft.com/office/powerpoint/2010/main" val="14636779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1DEBF3-BFFB-7E7C-D3B6-38A35A70629B}"/>
              </a:ext>
            </a:extLst>
          </p:cNvPr>
          <p:cNvSpPr>
            <a:spLocks noGrp="1"/>
          </p:cNvSpPr>
          <p:nvPr>
            <p:ph type="title"/>
          </p:nvPr>
        </p:nvSpPr>
        <p:spPr>
          <a:xfrm>
            <a:off x="645064" y="525982"/>
            <a:ext cx="4282983" cy="1200361"/>
          </a:xfrm>
        </p:spPr>
        <p:txBody>
          <a:bodyPr anchor="b">
            <a:normAutofit/>
          </a:bodyPr>
          <a:lstStyle/>
          <a:p>
            <a:pPr algn="ctr"/>
            <a:r>
              <a:rPr lang="en-GB" sz="3600" b="1" dirty="0"/>
              <a:t>Impact on Patients</a:t>
            </a:r>
            <a:endParaRPr lang="en-IN" sz="3600" dirty="0"/>
          </a:p>
        </p:txBody>
      </p:sp>
      <p:sp>
        <p:nvSpPr>
          <p:cNvPr id="27" name="Rectangle 26">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DA08228-17D8-B6AE-1094-6E68D148D4E2}"/>
              </a:ext>
            </a:extLst>
          </p:cNvPr>
          <p:cNvSpPr>
            <a:spLocks noGrp="1"/>
          </p:cNvSpPr>
          <p:nvPr>
            <p:ph idx="1"/>
          </p:nvPr>
        </p:nvSpPr>
        <p:spPr>
          <a:xfrm>
            <a:off x="645066" y="2031101"/>
            <a:ext cx="4282984" cy="3511943"/>
          </a:xfrm>
        </p:spPr>
        <p:txBody>
          <a:bodyPr anchor="ctr">
            <a:normAutofit/>
          </a:bodyPr>
          <a:lstStyle/>
          <a:p>
            <a:pPr lvl="0" algn="just"/>
            <a:r>
              <a:rPr lang="en-GB" sz="1700" dirty="0"/>
              <a:t>The NHS App enhances convenience as it offers more convenient access to healthcare services (Beaney </a:t>
            </a:r>
            <a:r>
              <a:rPr lang="en-GB" sz="1700" i="1" dirty="0"/>
              <a:t>et al., </a:t>
            </a:r>
            <a:r>
              <a:rPr lang="en-GB" sz="1700" dirty="0"/>
              <a:t>2019).</a:t>
            </a:r>
            <a:endParaRPr lang="en-IN" sz="1700" dirty="0"/>
          </a:p>
          <a:p>
            <a:pPr lvl="0" algn="just"/>
            <a:r>
              <a:rPr lang="en-GB" sz="1700" dirty="0"/>
              <a:t>Patients are able to control appointments, prescriptions and medical records on their own.</a:t>
            </a:r>
            <a:endParaRPr lang="en-IN" sz="1700" dirty="0"/>
          </a:p>
          <a:p>
            <a:pPr lvl="0" algn="just"/>
            <a:r>
              <a:rPr lang="en-GB" sz="1700" dirty="0"/>
              <a:t>Other people face digital exclusion due to a lack of digital skills or access to the internet.</a:t>
            </a:r>
            <a:endParaRPr lang="en-IN" sz="1700" dirty="0"/>
          </a:p>
          <a:p>
            <a:pPr lvl="0" algn="just"/>
            <a:r>
              <a:rPr lang="en-GB" sz="1700" dirty="0"/>
              <a:t>Patients might have less confidence in the application due to privacy concerns and technical issues.</a:t>
            </a:r>
            <a:endParaRPr lang="en-IN" sz="1700" dirty="0"/>
          </a:p>
        </p:txBody>
      </p:sp>
      <p:sp>
        <p:nvSpPr>
          <p:cNvPr id="29" name="Rectangle 28">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0FA3D17E-479B-6433-4B37-336D83348CD2}"/>
              </a:ext>
            </a:extLst>
          </p:cNvPr>
          <p:cNvPicPr>
            <a:picLocks noChangeAspect="1"/>
          </p:cNvPicPr>
          <p:nvPr/>
        </p:nvPicPr>
        <p:blipFill>
          <a:blip r:embed="rId3"/>
          <a:srcRect l="24874" r="15293" b="-2"/>
          <a:stretch>
            <a:fillRect/>
          </a:stretch>
        </p:blipFill>
        <p:spPr>
          <a:xfrm>
            <a:off x="6055599" y="650494"/>
            <a:ext cx="5492296" cy="5324142"/>
          </a:xfrm>
          <a:prstGeom prst="rect">
            <a:avLst/>
          </a:prstGeom>
        </p:spPr>
      </p:pic>
    </p:spTree>
    <p:extLst>
      <p:ext uri="{BB962C8B-B14F-4D97-AF65-F5344CB8AC3E}">
        <p14:creationId xmlns:p14="http://schemas.microsoft.com/office/powerpoint/2010/main" val="28858637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CDAE41-43BD-98CC-55EF-877D1068D2BA}"/>
              </a:ext>
            </a:extLst>
          </p:cNvPr>
          <p:cNvSpPr>
            <a:spLocks noGrp="1"/>
          </p:cNvSpPr>
          <p:nvPr>
            <p:ph type="title"/>
          </p:nvPr>
        </p:nvSpPr>
        <p:spPr>
          <a:xfrm>
            <a:off x="793662" y="386930"/>
            <a:ext cx="10066122" cy="1298448"/>
          </a:xfrm>
        </p:spPr>
        <p:txBody>
          <a:bodyPr anchor="b">
            <a:normAutofit/>
          </a:bodyPr>
          <a:lstStyle/>
          <a:p>
            <a:pPr algn="ctr"/>
            <a:r>
              <a:rPr lang="en-GB" sz="4800" b="1" dirty="0"/>
              <a:t>Impact on Community </a:t>
            </a:r>
            <a:endParaRPr lang="en-IN" sz="4800" dirty="0"/>
          </a:p>
        </p:txBody>
      </p:sp>
      <p:sp>
        <p:nvSpPr>
          <p:cNvPr id="12" name="Rectangle 1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9B8BFAD-C89C-B3B4-E0A2-FD9D02C7473E}"/>
              </a:ext>
            </a:extLst>
          </p:cNvPr>
          <p:cNvSpPr>
            <a:spLocks noGrp="1"/>
          </p:cNvSpPr>
          <p:nvPr>
            <p:ph idx="1"/>
          </p:nvPr>
        </p:nvSpPr>
        <p:spPr>
          <a:xfrm>
            <a:off x="793661" y="2599509"/>
            <a:ext cx="4530898" cy="3639450"/>
          </a:xfrm>
        </p:spPr>
        <p:txBody>
          <a:bodyPr anchor="ctr">
            <a:normAutofit/>
          </a:bodyPr>
          <a:lstStyle/>
          <a:p>
            <a:pPr lvl="0" algn="just"/>
            <a:r>
              <a:rPr lang="en-GB" sz="1700" dirty="0"/>
              <a:t>The NHS App can enhance rural and remote communities' access to healthcare (NHS Alliance, 2026).</a:t>
            </a:r>
            <a:endParaRPr lang="en-IN" sz="1700" dirty="0"/>
          </a:p>
          <a:p>
            <a:pPr lvl="0" algn="just"/>
            <a:r>
              <a:rPr lang="en-GB" sz="1700" dirty="0"/>
              <a:t>Family members can assist their loved ones by making appointments and filling prescriptions online.</a:t>
            </a:r>
            <a:endParaRPr lang="en-IN" sz="1700" dirty="0"/>
          </a:p>
          <a:p>
            <a:pPr lvl="0" algn="just"/>
            <a:r>
              <a:rPr lang="en-GB" sz="1700" dirty="0"/>
              <a:t>Online health campaigns enhance population health communication and awareness.</a:t>
            </a:r>
            <a:endParaRPr lang="en-IN" sz="1700" dirty="0"/>
          </a:p>
          <a:p>
            <a:pPr lvl="0" algn="just"/>
            <a:r>
              <a:rPr lang="en-GB" sz="1700" dirty="0"/>
              <a:t>Digital inequality can lower access levels among the vulnerable communities which lack internet or digital literacy.</a:t>
            </a:r>
            <a:endParaRPr lang="en-IN" sz="1700" dirty="0"/>
          </a:p>
        </p:txBody>
      </p:sp>
      <p:pic>
        <p:nvPicPr>
          <p:cNvPr id="5" name="Picture 4">
            <a:extLst>
              <a:ext uri="{FF2B5EF4-FFF2-40B4-BE49-F238E27FC236}">
                <a16:creationId xmlns:a16="http://schemas.microsoft.com/office/drawing/2014/main" id="{F1F021D2-C08D-D3C4-8E21-EFFE2B69E205}"/>
              </a:ext>
            </a:extLst>
          </p:cNvPr>
          <p:cNvPicPr>
            <a:picLocks noChangeAspect="1"/>
          </p:cNvPicPr>
          <p:nvPr/>
        </p:nvPicPr>
        <p:blipFill>
          <a:blip r:embed="rId3"/>
          <a:stretch>
            <a:fillRect/>
          </a:stretch>
        </p:blipFill>
        <p:spPr>
          <a:xfrm>
            <a:off x="6043089" y="2484255"/>
            <a:ext cx="4887163" cy="3714244"/>
          </a:xfrm>
          <a:prstGeom prst="rect">
            <a:avLst/>
          </a:prstGeom>
        </p:spPr>
      </p:pic>
      <p:sp>
        <p:nvSpPr>
          <p:cNvPr id="16" name="Rectangle 15">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587454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3B23CA-76D9-F98E-8DD6-F6081D1FAADC}"/>
              </a:ext>
            </a:extLst>
          </p:cNvPr>
          <p:cNvSpPr>
            <a:spLocks noGrp="1"/>
          </p:cNvSpPr>
          <p:nvPr>
            <p:ph type="title"/>
          </p:nvPr>
        </p:nvSpPr>
        <p:spPr>
          <a:xfrm>
            <a:off x="1043631" y="809898"/>
            <a:ext cx="9942716" cy="1554480"/>
          </a:xfrm>
        </p:spPr>
        <p:txBody>
          <a:bodyPr anchor="ctr">
            <a:normAutofit/>
          </a:bodyPr>
          <a:lstStyle/>
          <a:p>
            <a:pPr algn="ctr"/>
            <a:r>
              <a:rPr lang="en-GB" sz="4800" b="1" dirty="0"/>
              <a:t>Challenges of the NHS App</a:t>
            </a:r>
            <a:endParaRPr lang="en-IN" sz="4800" dirty="0"/>
          </a:p>
        </p:txBody>
      </p:sp>
      <p:sp>
        <p:nvSpPr>
          <p:cNvPr id="3" name="Content Placeholder 2">
            <a:extLst>
              <a:ext uri="{FF2B5EF4-FFF2-40B4-BE49-F238E27FC236}">
                <a16:creationId xmlns:a16="http://schemas.microsoft.com/office/drawing/2014/main" id="{9300427D-06DA-B563-9AEC-EE1BFDA72586}"/>
              </a:ext>
            </a:extLst>
          </p:cNvPr>
          <p:cNvSpPr>
            <a:spLocks noGrp="1"/>
          </p:cNvSpPr>
          <p:nvPr>
            <p:ph idx="1"/>
          </p:nvPr>
        </p:nvSpPr>
        <p:spPr>
          <a:xfrm>
            <a:off x="1045028" y="3017522"/>
            <a:ext cx="9941319" cy="3124658"/>
          </a:xfrm>
        </p:spPr>
        <p:txBody>
          <a:bodyPr anchor="ctr">
            <a:normAutofit/>
          </a:bodyPr>
          <a:lstStyle/>
          <a:p>
            <a:pPr lvl="0" algn="just"/>
            <a:r>
              <a:rPr lang="en-GB" sz="2400" dirty="0"/>
              <a:t>Digital exclusion restricts access to the elderly and vulnerable groups (Lu </a:t>
            </a:r>
            <a:r>
              <a:rPr lang="en-GB" sz="2400" i="1" dirty="0"/>
              <a:t>et al., </a:t>
            </a:r>
            <a:r>
              <a:rPr lang="en-GB" sz="2400" dirty="0"/>
              <a:t>2022).</a:t>
            </a:r>
            <a:endParaRPr lang="en-IN" sz="2400" dirty="0"/>
          </a:p>
          <a:p>
            <a:pPr lvl="0" algn="just"/>
            <a:r>
              <a:rPr lang="en-GB" sz="2400" dirty="0"/>
              <a:t>The issue of cybersecurity threats adds anxiety to patient privacy and confidential information.</a:t>
            </a:r>
            <a:endParaRPr lang="en-IN" sz="2400" dirty="0"/>
          </a:p>
          <a:p>
            <a:pPr lvl="0" algn="just"/>
            <a:r>
              <a:rPr lang="en-GB" sz="2400" dirty="0"/>
              <a:t>High cost of implementation entails continuous investment in technology and training of staff.</a:t>
            </a:r>
            <a:endParaRPr lang="en-IN" sz="2400" dirty="0"/>
          </a:p>
          <a:p>
            <a:pPr lvl="0" algn="just"/>
            <a:r>
              <a:rPr lang="en-GB" sz="2400" dirty="0"/>
              <a:t>Technical breakdowns can cause delays in accessing patients to necessary healthcare services.</a:t>
            </a:r>
            <a:endParaRPr lang="en-IN" sz="2400" dirty="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815730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66C8AB3-297D-ECE6-A58A-143A270F4E86}"/>
              </a:ext>
            </a:extLst>
          </p:cNvPr>
          <p:cNvPicPr>
            <a:picLocks noChangeAspect="1"/>
          </p:cNvPicPr>
          <p:nvPr/>
        </p:nvPicPr>
        <p:blipFill>
          <a:blip r:embed="rId3">
            <a:duotone>
              <a:schemeClr val="bg2">
                <a:shade val="45000"/>
                <a:satMod val="135000"/>
              </a:schemeClr>
              <a:prstClr val="white"/>
            </a:duotone>
          </a:blip>
          <a:srcRect t="3479" b="12251"/>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DBEAFE-CBF7-129D-D56A-1021E157E374}"/>
              </a:ext>
            </a:extLst>
          </p:cNvPr>
          <p:cNvSpPr>
            <a:spLocks noGrp="1"/>
          </p:cNvSpPr>
          <p:nvPr>
            <p:ph type="title"/>
          </p:nvPr>
        </p:nvSpPr>
        <p:spPr>
          <a:xfrm>
            <a:off x="838200" y="365125"/>
            <a:ext cx="10515600" cy="1325563"/>
          </a:xfrm>
        </p:spPr>
        <p:txBody>
          <a:bodyPr>
            <a:normAutofit/>
          </a:bodyPr>
          <a:lstStyle/>
          <a:p>
            <a:pPr algn="ctr"/>
            <a:r>
              <a:rPr lang="en-GB" b="1" dirty="0"/>
              <a:t>Recommendations</a:t>
            </a:r>
            <a:endParaRPr lang="en-IN" dirty="0"/>
          </a:p>
        </p:txBody>
      </p:sp>
      <p:graphicFrame>
        <p:nvGraphicFramePr>
          <p:cNvPr id="25" name="Content Placeholder 2">
            <a:extLst>
              <a:ext uri="{FF2B5EF4-FFF2-40B4-BE49-F238E27FC236}">
                <a16:creationId xmlns:a16="http://schemas.microsoft.com/office/drawing/2014/main" id="{28734A65-6228-8F0A-8B07-4E2B13587827}"/>
              </a:ext>
            </a:extLst>
          </p:cNvPr>
          <p:cNvGraphicFramePr>
            <a:graphicFrameLocks noGrp="1"/>
          </p:cNvGraphicFramePr>
          <p:nvPr>
            <p:ph idx="1"/>
            <p:extLst>
              <p:ext uri="{D42A27DB-BD31-4B8C-83A1-F6EECF244321}">
                <p14:modId xmlns:p14="http://schemas.microsoft.com/office/powerpoint/2010/main" val="308714607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3448684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E2E90F-355F-D792-6DAA-D6B1B551476F}"/>
              </a:ext>
            </a:extLst>
          </p:cNvPr>
          <p:cNvSpPr>
            <a:spLocks noGrp="1"/>
          </p:cNvSpPr>
          <p:nvPr>
            <p:ph type="title"/>
          </p:nvPr>
        </p:nvSpPr>
        <p:spPr>
          <a:xfrm>
            <a:off x="645064" y="525982"/>
            <a:ext cx="4282983" cy="1200361"/>
          </a:xfrm>
        </p:spPr>
        <p:txBody>
          <a:bodyPr anchor="b">
            <a:normAutofit/>
          </a:bodyPr>
          <a:lstStyle/>
          <a:p>
            <a:pPr algn="ctr"/>
            <a:r>
              <a:rPr lang="en-GB" sz="3600" b="1" dirty="0"/>
              <a:t>Conclusion</a:t>
            </a:r>
            <a:endParaRPr lang="en-IN" sz="3600" dirty="0"/>
          </a:p>
        </p:txBody>
      </p:sp>
      <p:sp>
        <p:nvSpPr>
          <p:cNvPr id="12" name="Rectangle 11">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88FA1F8-316F-3647-8295-E55632B3A5D6}"/>
              </a:ext>
            </a:extLst>
          </p:cNvPr>
          <p:cNvSpPr>
            <a:spLocks noGrp="1"/>
          </p:cNvSpPr>
          <p:nvPr>
            <p:ph idx="1"/>
          </p:nvPr>
        </p:nvSpPr>
        <p:spPr>
          <a:xfrm>
            <a:off x="645066" y="2031101"/>
            <a:ext cx="4282984" cy="3511943"/>
          </a:xfrm>
        </p:spPr>
        <p:txBody>
          <a:bodyPr anchor="ctr">
            <a:normAutofit/>
          </a:bodyPr>
          <a:lstStyle/>
          <a:p>
            <a:pPr lvl="0" algn="just"/>
            <a:r>
              <a:rPr lang="en-GB" sz="1800" dirty="0"/>
              <a:t>The NHS App has revolutionised healthcare by enhancing the delivery of services digitally.</a:t>
            </a:r>
            <a:endParaRPr lang="en-IN" sz="1800" dirty="0"/>
          </a:p>
          <a:p>
            <a:pPr lvl="0" algn="just"/>
            <a:r>
              <a:rPr lang="en-GB" sz="1800" dirty="0"/>
              <a:t>The efficiency of the workforce and patient engagement have been greatly enhanced.</a:t>
            </a:r>
            <a:endParaRPr lang="en-IN" sz="1800" dirty="0"/>
          </a:p>
          <a:p>
            <a:pPr lvl="0" algn="just"/>
            <a:r>
              <a:rPr lang="en-GB" sz="1800" dirty="0"/>
              <a:t>There is increased access to healthcare and communication within communities.</a:t>
            </a:r>
            <a:endParaRPr lang="en-IN" sz="1800" dirty="0"/>
          </a:p>
          <a:p>
            <a:pPr lvl="0" algn="just"/>
            <a:r>
              <a:rPr lang="en-GB" sz="1800" dirty="0"/>
              <a:t>Further investments are needed to minimise digital disparities and enhance cybersecurity.</a:t>
            </a:r>
            <a:endParaRPr lang="en-IN" sz="1800" dirty="0"/>
          </a:p>
        </p:txBody>
      </p:sp>
      <p:sp>
        <p:nvSpPr>
          <p:cNvPr id="14" name="Rectangle 13">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Hospital">
            <a:extLst>
              <a:ext uri="{FF2B5EF4-FFF2-40B4-BE49-F238E27FC236}">
                <a16:creationId xmlns:a16="http://schemas.microsoft.com/office/drawing/2014/main" id="{A99BBFA1-77EA-9D9E-AB0E-E4CD97BD0EF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139676" y="650494"/>
            <a:ext cx="5324142" cy="5324142"/>
          </a:xfrm>
          <a:prstGeom prst="rect">
            <a:avLst/>
          </a:prstGeom>
        </p:spPr>
      </p:pic>
    </p:spTree>
    <p:extLst>
      <p:ext uri="{BB962C8B-B14F-4D97-AF65-F5344CB8AC3E}">
        <p14:creationId xmlns:p14="http://schemas.microsoft.com/office/powerpoint/2010/main" val="20455939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FEB58F-62DB-CE5F-6D8C-2132DED86E70}"/>
              </a:ext>
            </a:extLst>
          </p:cNvPr>
          <p:cNvSpPr>
            <a:spLocks noGrp="1"/>
          </p:cNvSpPr>
          <p:nvPr>
            <p:ph type="title"/>
          </p:nvPr>
        </p:nvSpPr>
        <p:spPr>
          <a:xfrm>
            <a:off x="1043631" y="809898"/>
            <a:ext cx="9942716" cy="1554480"/>
          </a:xfrm>
        </p:spPr>
        <p:txBody>
          <a:bodyPr anchor="ctr">
            <a:normAutofit/>
          </a:bodyPr>
          <a:lstStyle/>
          <a:p>
            <a:pPr algn="ctr"/>
            <a:r>
              <a:rPr lang="en-GB" sz="4800" b="1" dirty="0"/>
              <a:t>Reference list </a:t>
            </a:r>
            <a:endParaRPr lang="en-IN" sz="4800" dirty="0"/>
          </a:p>
        </p:txBody>
      </p:sp>
      <p:sp>
        <p:nvSpPr>
          <p:cNvPr id="3" name="Content Placeholder 2">
            <a:extLst>
              <a:ext uri="{FF2B5EF4-FFF2-40B4-BE49-F238E27FC236}">
                <a16:creationId xmlns:a16="http://schemas.microsoft.com/office/drawing/2014/main" id="{021F0698-0C02-BE98-0435-482D96D09FE0}"/>
              </a:ext>
            </a:extLst>
          </p:cNvPr>
          <p:cNvSpPr>
            <a:spLocks noGrp="1"/>
          </p:cNvSpPr>
          <p:nvPr>
            <p:ph idx="1"/>
          </p:nvPr>
        </p:nvSpPr>
        <p:spPr>
          <a:xfrm>
            <a:off x="640080" y="2508069"/>
            <a:ext cx="10907486" cy="3833547"/>
          </a:xfrm>
        </p:spPr>
        <p:txBody>
          <a:bodyPr anchor="ctr">
            <a:normAutofit/>
          </a:bodyPr>
          <a:lstStyle/>
          <a:p>
            <a:pPr algn="just">
              <a:spcBef>
                <a:spcPts val="0"/>
              </a:spcBef>
            </a:pPr>
            <a:r>
              <a:rPr lang="en-GB" sz="900" dirty="0"/>
              <a:t>Beaney, P., Odulaja, A., Hadley, A., Prince, C. and Obe, R.C., (2019). GPs online: turning expectations into reality with the new NHS app. </a:t>
            </a:r>
            <a:r>
              <a:rPr lang="en-GB" sz="900" i="1" dirty="0"/>
              <a:t>British Journal of General Practice</a:t>
            </a:r>
            <a:r>
              <a:rPr lang="en-GB" sz="900" dirty="0"/>
              <a:t>. </a:t>
            </a:r>
            <a:r>
              <a:rPr lang="en-GB" sz="900" dirty="0">
                <a:hlinkClick r:id="rId2"/>
              </a:rPr>
              <a:t>https://bjgp.org/content/bjgp/early/2019/03/06/bjgp19X701333.full.pdf</a:t>
            </a:r>
            <a:r>
              <a:rPr lang="en-GB" sz="900" dirty="0"/>
              <a:t> </a:t>
            </a:r>
            <a:endParaRPr lang="en-IN" sz="900" dirty="0"/>
          </a:p>
          <a:p>
            <a:pPr algn="just">
              <a:spcBef>
                <a:spcPts val="0"/>
              </a:spcBef>
            </a:pPr>
            <a:r>
              <a:rPr lang="en-GB" sz="900" dirty="0"/>
              <a:t>Bejaković, P. and Mrnjavac, Ž., (2024). The characteristics and role of digital literacy in an effective health protection. </a:t>
            </a:r>
            <a:r>
              <a:rPr lang="en-GB" sz="900" i="1" dirty="0"/>
              <a:t>Heliyon</a:t>
            </a:r>
            <a:r>
              <a:rPr lang="en-GB" sz="900" dirty="0"/>
              <a:t>, </a:t>
            </a:r>
            <a:r>
              <a:rPr lang="en-GB" sz="900" i="1" dirty="0"/>
              <a:t>10</a:t>
            </a:r>
            <a:r>
              <a:rPr lang="en-GB" sz="900" dirty="0"/>
              <a:t>(8). </a:t>
            </a:r>
            <a:r>
              <a:rPr lang="en-GB" sz="900" dirty="0">
                <a:hlinkClick r:id="rId3"/>
              </a:rPr>
              <a:t>https://www.cell.com/heliyon/pdf/S2405-8440(24)05768-2.pdf</a:t>
            </a:r>
            <a:r>
              <a:rPr lang="en-GB" sz="900" dirty="0"/>
              <a:t> </a:t>
            </a:r>
            <a:endParaRPr lang="en-IN" sz="900" dirty="0"/>
          </a:p>
          <a:p>
            <a:pPr algn="just">
              <a:spcBef>
                <a:spcPts val="0"/>
              </a:spcBef>
            </a:pPr>
            <a:r>
              <a:rPr lang="en-GB" sz="900" dirty="0"/>
              <a:t>England (2026) </a:t>
            </a:r>
            <a:r>
              <a:rPr lang="en-GB" sz="900" i="1" dirty="0"/>
              <a:t>NHS England » NHS accelerates artificial intelligence rollout to cut waiting times and improve care for millions</a:t>
            </a:r>
            <a:r>
              <a:rPr lang="en-GB" sz="900" dirty="0"/>
              <a:t>, </a:t>
            </a:r>
            <a:r>
              <a:rPr lang="en-GB" sz="900" i="1" dirty="0"/>
              <a:t>England.nhs.uk</a:t>
            </a:r>
            <a:r>
              <a:rPr lang="en-GB" sz="900" dirty="0"/>
              <a:t>. Available at: https://www.england.nhs.uk/2026/07/nhs-accelerates-artificial-intelligence-rollout-to-cut-waiting-times-and-improve-care-for-millions/ (Accessed: July 16, 2026).</a:t>
            </a:r>
            <a:endParaRPr lang="en-IN" sz="900" dirty="0"/>
          </a:p>
          <a:p>
            <a:pPr algn="just">
              <a:spcBef>
                <a:spcPts val="0"/>
              </a:spcBef>
            </a:pPr>
            <a:r>
              <a:rPr lang="en-GB" sz="900" dirty="0"/>
              <a:t>Gajarawala, S.N. and Pelkowski, J.N., (2021). Telehealth benefits and barriers. </a:t>
            </a:r>
            <a:r>
              <a:rPr lang="en-GB" sz="900" i="1" dirty="0"/>
              <a:t>The Journal for Nurse Practitioners</a:t>
            </a:r>
            <a:r>
              <a:rPr lang="en-GB" sz="900" dirty="0"/>
              <a:t>, </a:t>
            </a:r>
            <a:r>
              <a:rPr lang="en-GB" sz="900" i="1" dirty="0"/>
              <a:t>17</a:t>
            </a:r>
            <a:r>
              <a:rPr lang="en-GB" sz="900" dirty="0"/>
              <a:t>(2), pp.218-221. </a:t>
            </a:r>
            <a:r>
              <a:rPr lang="en-GB" sz="900" dirty="0">
                <a:hlinkClick r:id="rId4"/>
              </a:rPr>
              <a:t>https://www.npjournal.org/article/S1555-4155(20)30515-8/pdf</a:t>
            </a:r>
            <a:r>
              <a:rPr lang="en-GB" sz="900" dirty="0"/>
              <a:t> </a:t>
            </a:r>
            <a:endParaRPr lang="en-IN" sz="900" dirty="0"/>
          </a:p>
          <a:p>
            <a:pPr algn="just">
              <a:spcBef>
                <a:spcPts val="0"/>
              </a:spcBef>
            </a:pPr>
            <a:r>
              <a:rPr lang="en-GB" sz="900" dirty="0"/>
              <a:t>Healthinnovationnetwork (2024) The NHS App and how it is scaling personalised and effective care - Health Innovation Network, Health Innovation Network. Available at: https://healthinnovationnetwork.com/blogs/the-nhs-app-and-how-it-is-scaling-personalised-and-effective-care/ (Accessed: July 16, 2026).</a:t>
            </a:r>
            <a:endParaRPr lang="en-IN" sz="900" dirty="0"/>
          </a:p>
          <a:p>
            <a:pPr algn="just">
              <a:spcBef>
                <a:spcPts val="0"/>
              </a:spcBef>
            </a:pPr>
            <a:r>
              <a:rPr lang="en-GB" sz="900" dirty="0"/>
              <a:t>Kc, S., Papoutsi, C., Reidy, C., Gudgin, B., Powell, J., Majeed, A., Greaves, F. and Laverty, A.A., (2024). Differences in use of a patient portal across sociodemographic groups: observational study of the NHS app in England. </a:t>
            </a:r>
            <a:r>
              <a:rPr lang="en-GB" sz="900" i="1" dirty="0"/>
              <a:t>Journal of medical Internet research</a:t>
            </a:r>
            <a:r>
              <a:rPr lang="en-GB" sz="900" dirty="0"/>
              <a:t>, </a:t>
            </a:r>
            <a:r>
              <a:rPr lang="en-GB" sz="900" i="1" dirty="0"/>
              <a:t>26</a:t>
            </a:r>
            <a:r>
              <a:rPr lang="en-GB" sz="900" dirty="0"/>
              <a:t>, p.e56320. </a:t>
            </a:r>
            <a:r>
              <a:rPr lang="en-GB" sz="900" dirty="0">
                <a:hlinkClick r:id="rId5"/>
              </a:rPr>
              <a:t>https://www.jmir.org/2024/1/e56320/</a:t>
            </a:r>
            <a:r>
              <a:rPr lang="en-GB" sz="900" dirty="0"/>
              <a:t> </a:t>
            </a:r>
            <a:endParaRPr lang="en-IN" sz="900" dirty="0"/>
          </a:p>
          <a:p>
            <a:pPr algn="just">
              <a:spcBef>
                <a:spcPts val="0"/>
              </a:spcBef>
            </a:pPr>
            <a:r>
              <a:rPr lang="en-GB" sz="900" dirty="0"/>
              <a:t>Khan, R., Khan, S., Almohaimeed, H.M., Almars, A.I. and Pari, B., (2025). Utilization, challenges, and training needs of digital health technologies: perspectives from healthcare professionals. </a:t>
            </a:r>
            <a:r>
              <a:rPr lang="en-GB" sz="900" i="1" dirty="0"/>
              <a:t>International journal of medical informatics</a:t>
            </a:r>
            <a:r>
              <a:rPr lang="en-GB" sz="900" dirty="0"/>
              <a:t>, </a:t>
            </a:r>
            <a:r>
              <a:rPr lang="en-GB" sz="900" i="1" dirty="0"/>
              <a:t>197</a:t>
            </a:r>
            <a:r>
              <a:rPr lang="en-GB" sz="900" dirty="0"/>
              <a:t>, p.105833. </a:t>
            </a:r>
            <a:r>
              <a:rPr lang="en-GB" sz="900" dirty="0">
                <a:hlinkClick r:id="rId6"/>
              </a:rPr>
              <a:t>https://www.sciencedirect.com/science/article/pii/S1386505625000504</a:t>
            </a:r>
            <a:r>
              <a:rPr lang="en-GB" sz="900" dirty="0"/>
              <a:t> </a:t>
            </a:r>
            <a:endParaRPr lang="en-IN" sz="900" dirty="0"/>
          </a:p>
          <a:p>
            <a:pPr algn="just">
              <a:spcBef>
                <a:spcPts val="0"/>
              </a:spcBef>
            </a:pPr>
            <a:r>
              <a:rPr lang="en-GB" sz="900" dirty="0"/>
              <a:t>Lu, X., Yao, Y. and Jin, Y., (2022). Digital exclusion and functional dependence in older people: findings from five longitudinal cohort studies. </a:t>
            </a:r>
            <a:r>
              <a:rPr lang="en-GB" sz="900" i="1" dirty="0"/>
              <a:t>EClinicalMedicine</a:t>
            </a:r>
            <a:r>
              <a:rPr lang="en-GB" sz="900" dirty="0"/>
              <a:t>, </a:t>
            </a:r>
            <a:r>
              <a:rPr lang="en-GB" sz="900" i="1" dirty="0"/>
              <a:t>54</a:t>
            </a:r>
            <a:r>
              <a:rPr lang="en-GB" sz="900" dirty="0"/>
              <a:t>. </a:t>
            </a:r>
            <a:r>
              <a:rPr lang="en-GB" sz="900" dirty="0">
                <a:hlinkClick r:id="rId7"/>
              </a:rPr>
              <a:t>https://www.thelancet.com/pdfs/journals/eclinm/PIIS2589-5370(22)00438-2.pdf</a:t>
            </a:r>
            <a:r>
              <a:rPr lang="en-GB" sz="900" dirty="0"/>
              <a:t> </a:t>
            </a:r>
            <a:endParaRPr lang="en-IN" sz="900" dirty="0"/>
          </a:p>
          <a:p>
            <a:pPr algn="just">
              <a:spcBef>
                <a:spcPts val="0"/>
              </a:spcBef>
            </a:pPr>
            <a:r>
              <a:rPr lang="en-GB" sz="900" dirty="0"/>
              <a:t>Ndumbe, S.I. and Velikov, P., (2024). Government strategies on cybersecurity and how artificial intelligence can impact cybersecurity in healthcare with special reference to the UK. In </a:t>
            </a:r>
            <a:r>
              <a:rPr lang="en-GB" sz="900" i="1" dirty="0"/>
              <a:t>Cybersecurity and artificial intelligence: transformational strategies and disruptive innovation</a:t>
            </a:r>
            <a:r>
              <a:rPr lang="en-GB" sz="900" dirty="0"/>
              <a:t> (pp. 217-236). Cham: Springer Nature Switzerland. </a:t>
            </a:r>
            <a:r>
              <a:rPr lang="en-GB" sz="900" dirty="0">
                <a:hlinkClick r:id="rId8"/>
              </a:rPr>
              <a:t>https://link.springer.com/chapter/10.1007/978-3-031-52272-7_9</a:t>
            </a:r>
            <a:r>
              <a:rPr lang="en-GB" sz="900" dirty="0"/>
              <a:t> </a:t>
            </a:r>
            <a:endParaRPr lang="en-IN" sz="900" dirty="0"/>
          </a:p>
          <a:p>
            <a:pPr algn="just">
              <a:spcBef>
                <a:spcPts val="0"/>
              </a:spcBef>
            </a:pPr>
            <a:r>
              <a:rPr lang="en-GB" sz="900" dirty="0"/>
              <a:t>NHS (2021) </a:t>
            </a:r>
            <a:r>
              <a:rPr lang="en-GB" sz="900" i="1" dirty="0"/>
              <a:t>Help with using the NHS App</a:t>
            </a:r>
            <a:r>
              <a:rPr lang="en-GB" sz="900" dirty="0"/>
              <a:t>, </a:t>
            </a:r>
            <a:r>
              <a:rPr lang="en-GB" sz="900" i="1" dirty="0"/>
              <a:t>Nhs.uk</a:t>
            </a:r>
            <a:r>
              <a:rPr lang="en-GB" sz="900" dirty="0"/>
              <a:t>. Available at: https://www.nhs.uk/nhs-app/help/ (Accessed: July 16, 2026).</a:t>
            </a:r>
            <a:endParaRPr lang="en-IN" sz="900" dirty="0"/>
          </a:p>
          <a:p>
            <a:pPr algn="just">
              <a:spcBef>
                <a:spcPts val="0"/>
              </a:spcBef>
            </a:pPr>
            <a:r>
              <a:rPr lang="en-GB" sz="900" dirty="0"/>
              <a:t>NHS Alliance (2026) </a:t>
            </a:r>
            <a:r>
              <a:rPr lang="en-GB" sz="900" i="1" dirty="0"/>
              <a:t>Assessing digital inclusion in the NHS the NHS app</a:t>
            </a:r>
            <a:r>
              <a:rPr lang="en-GB" sz="900" dirty="0"/>
              <a:t>, </a:t>
            </a:r>
            <a:r>
              <a:rPr lang="en-GB" sz="900" i="1" dirty="0"/>
              <a:t>Thenhsalliance.org</a:t>
            </a:r>
            <a:r>
              <a:rPr lang="en-GB" sz="900" dirty="0"/>
              <a:t>. Available at: https://thenhsalliance.org/resources/assessing-digital-inclusion-in-the-nhs-the-nhs-app (Accessed: July 16, 2026).</a:t>
            </a:r>
            <a:endParaRPr lang="en-IN" sz="900" dirty="0"/>
          </a:p>
          <a:p>
            <a:pPr algn="just">
              <a:spcBef>
                <a:spcPts val="0"/>
              </a:spcBef>
            </a:pPr>
            <a:r>
              <a:rPr lang="en-GB" sz="900" dirty="0"/>
              <a:t>NHS England (2019) NHS England » NHS App begins public rollout, England.nhs.uk. Available at: https://www.england.nhs.uk/2019/01/nhs-app-begins-public-rollout/ (Accessed: July 16, 2026).</a:t>
            </a:r>
            <a:endParaRPr lang="en-IN" sz="900" dirty="0"/>
          </a:p>
          <a:p>
            <a:pPr algn="just">
              <a:spcBef>
                <a:spcPts val="0"/>
              </a:spcBef>
            </a:pPr>
            <a:r>
              <a:rPr lang="en-GB" sz="900" dirty="0"/>
              <a:t>Reidy, C., Papoutsi, C., Kc, S., Gudgin, B., Laverty, A.A., Greaves, F. and Powell, J., (2025). Qualitative evaluation of the implementation and national roll-out of the NHS App in England. </a:t>
            </a:r>
            <a:r>
              <a:rPr lang="en-GB" sz="900" i="1" dirty="0"/>
              <a:t>BMC medicine</a:t>
            </a:r>
            <a:r>
              <a:rPr lang="en-GB" sz="900" dirty="0"/>
              <a:t>, </a:t>
            </a:r>
            <a:r>
              <a:rPr lang="en-GB" sz="900" i="1" dirty="0"/>
              <a:t>23</a:t>
            </a:r>
            <a:r>
              <a:rPr lang="en-GB" sz="900" dirty="0"/>
              <a:t>(1), p.20. </a:t>
            </a:r>
            <a:r>
              <a:rPr lang="en-GB" sz="900" dirty="0">
                <a:hlinkClick r:id="rId9"/>
              </a:rPr>
              <a:t>https://link.springer.com/content/pdf/10.1186/s12916-024-03842-w.pdf</a:t>
            </a:r>
            <a:r>
              <a:rPr lang="en-GB" sz="900" dirty="0"/>
              <a:t> </a:t>
            </a:r>
            <a:endParaRPr lang="en-IN" sz="900" dirty="0"/>
          </a:p>
          <a:p>
            <a:pPr algn="just">
              <a:spcBef>
                <a:spcPts val="0"/>
              </a:spcBef>
            </a:pPr>
            <a:r>
              <a:rPr lang="en-GB" sz="900" dirty="0"/>
              <a:t>Simon, S.T., Kini, V., Levy, A.E. and Ho, P.M., (2021). Medication adherence in cardiovascular medicine. </a:t>
            </a:r>
            <a:r>
              <a:rPr lang="en-GB" sz="900" i="1" dirty="0"/>
              <a:t>Bmj</a:t>
            </a:r>
            <a:r>
              <a:rPr lang="en-GB" sz="900" dirty="0"/>
              <a:t>, </a:t>
            </a:r>
            <a:r>
              <a:rPr lang="en-GB" sz="900" i="1" dirty="0"/>
              <a:t>374</a:t>
            </a:r>
            <a:r>
              <a:rPr lang="en-GB" sz="900" dirty="0"/>
              <a:t>. </a:t>
            </a:r>
            <a:r>
              <a:rPr lang="en-GB" sz="900" dirty="0">
                <a:hlinkClick r:id="rId10"/>
              </a:rPr>
              <a:t>https://scholar.archive.org/work/yzv626dkobfm5nsphqe6eivg5a/access/wayback/https://www.bmj.com/content/bmj/374/bmj.n1493.full.pdf</a:t>
            </a:r>
            <a:r>
              <a:rPr lang="en-GB" sz="900" dirty="0"/>
              <a:t> </a:t>
            </a:r>
            <a:endParaRPr lang="en-IN" sz="900" dirty="0"/>
          </a:p>
          <a:p>
            <a:pPr algn="just">
              <a:spcBef>
                <a:spcPts val="0"/>
              </a:spcBef>
            </a:pPr>
            <a:r>
              <a:rPr lang="en-GB" sz="900" dirty="0"/>
              <a:t>Tariq, M.U., (2024). Enhancing cybersecurity protocols in modern healthcare systems: Strategies and best practices. In </a:t>
            </a:r>
            <a:r>
              <a:rPr lang="en-GB" sz="900" i="1" dirty="0"/>
              <a:t>Transformative approaches to patient literacy and healthcare innovation</a:t>
            </a:r>
            <a:r>
              <a:rPr lang="en-GB" sz="900" dirty="0"/>
              <a:t> (pp. 223-241). IGI global scientific publishing. </a:t>
            </a:r>
            <a:r>
              <a:rPr lang="en-GB" sz="900" dirty="0">
                <a:hlinkClick r:id="rId11"/>
              </a:rPr>
              <a:t>https://www.researchgate.net/profile/Muhammad-Usman-Tariq-2/publication/379192947_Enhancing_Cybersecurity_Protocols_in_Modern_Healthcare_Systems_Strategies_and_Best_Practices/links/661160662034097c54f9e41e/Enhancing-Cybersecurity-Protocols-in-Modern-Healthcare-Systems-Strategies-and-Best-Practices.pdf</a:t>
            </a:r>
            <a:r>
              <a:rPr lang="en-GB" sz="900" dirty="0"/>
              <a:t> </a:t>
            </a:r>
            <a:endParaRPr lang="en-IN" sz="900" dirty="0"/>
          </a:p>
          <a:p>
            <a:pPr algn="just">
              <a:spcBef>
                <a:spcPts val="0"/>
              </a:spcBef>
            </a:pPr>
            <a:r>
              <a:rPr lang="en-GB" sz="900" dirty="0"/>
              <a:t>Winward, S., Patel, T., Al-Saffar, M. and Noble, M., (2021). The effect of 24/7, digital-first, NHS primary care on acute hospital spending: retrospective observational analysis. </a:t>
            </a:r>
            <a:r>
              <a:rPr lang="en-GB" sz="900" i="1" dirty="0"/>
              <a:t>Journal of Medical Internet Research</a:t>
            </a:r>
            <a:r>
              <a:rPr lang="en-GB" sz="900" dirty="0"/>
              <a:t>, </a:t>
            </a:r>
            <a:r>
              <a:rPr lang="en-GB" sz="900" i="1" dirty="0"/>
              <a:t>23</a:t>
            </a:r>
            <a:r>
              <a:rPr lang="en-GB" sz="900" dirty="0"/>
              <a:t>(7), p.e24917. </a:t>
            </a:r>
            <a:r>
              <a:rPr lang="en-GB" sz="900" dirty="0">
                <a:hlinkClick r:id="rId12"/>
              </a:rPr>
              <a:t>https://www.jmir.org/2021/7/e24917/</a:t>
            </a:r>
            <a:r>
              <a:rPr lang="en-GB" sz="900" dirty="0"/>
              <a:t> </a:t>
            </a:r>
            <a:endParaRPr lang="en-IN" sz="900" dirty="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91495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Words>2813</Words>
  <Application>Microsoft Office PowerPoint</Application>
  <PresentationFormat>Ecran lat</PresentationFormat>
  <Paragraphs>81</Paragraphs>
  <Slides>10</Slides>
  <Notes>8</Notes>
  <HiddenSlides>0</HiddenSlides>
  <MMClips>0</MMClips>
  <ScaleCrop>false</ScaleCrop>
  <HeadingPairs>
    <vt:vector size="4" baseType="variant">
      <vt:variant>
        <vt:lpstr>Temă</vt:lpstr>
      </vt:variant>
      <vt:variant>
        <vt:i4>1</vt:i4>
      </vt:variant>
      <vt:variant>
        <vt:lpstr>Titluri diapozitive</vt:lpstr>
      </vt:variant>
      <vt:variant>
        <vt:i4>10</vt:i4>
      </vt:variant>
    </vt:vector>
  </HeadingPairs>
  <TitlesOfParts>
    <vt:vector size="11" baseType="lpstr">
      <vt:lpstr>Office Theme</vt:lpstr>
      <vt:lpstr>Digital Transformation in the Health and Care Professions (BMHP6026) Component 2 Assessment</vt:lpstr>
      <vt:lpstr>Introduction</vt:lpstr>
      <vt:lpstr>Impact on Workforce</vt:lpstr>
      <vt:lpstr>Implications on Service Delivery</vt:lpstr>
      <vt:lpstr>Impact on Patients</vt:lpstr>
      <vt:lpstr>Impact on Community </vt:lpstr>
      <vt:lpstr>Challenges of the NHS App</vt:lpstr>
      <vt:lpstr>Recommendations</vt:lpstr>
      <vt:lpstr>Conclusion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Transformation in the Health and Care Professions (BMHP6026) Component 2 Assessment</dc:title>
  <dc:creator/>
  <cp:lastModifiedBy>farimastefania@gmail.com</cp:lastModifiedBy>
  <cp:revision>3</cp:revision>
  <dcterms:created xsi:type="dcterms:W3CDTF">2026-07-16T14:11:49Z</dcterms:created>
  <dcterms:modified xsi:type="dcterms:W3CDTF">2026-08-04T12:12:04Z</dcterms:modified>
</cp:coreProperties>
</file>