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4" r:id="rId3"/>
    <p:sldId id="265" r:id="rId4"/>
    <p:sldId id="260" r:id="rId5"/>
    <p:sldId id="261" r:id="rId6"/>
    <p:sldId id="262" r:id="rId7"/>
    <p:sldId id="263" r:id="rId8"/>
    <p:sldId id="266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5" d="100"/>
          <a:sy n="75" d="100"/>
        </p:scale>
        <p:origin x="974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331959-16DB-BCAE-307F-7E139135BD9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94B6818-3273-C697-A0FF-E93AE75642F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01D0C5-FA4F-60FE-E976-DF3CF52112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6FD62C-2022-4C5C-AD6A-4B703CAE9849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516B8C-7DDE-DAF1-7AF2-0C2DBF2842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C71857-A622-4BE0-F56A-AFF3C95C0E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CAC16E-9157-47D1-8ECE-CE04F36796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90193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FE7F89-9B8E-6028-8335-F9B5267A17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E034C4-D795-8BE6-7858-40A6E2F9B6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27B709-6BC8-ACB3-618A-116C6FF680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6FD62C-2022-4C5C-AD6A-4B703CAE9849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F5B3EB-23C8-8A3E-1720-07074FC5A2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B1D326-E2D6-4034-5B67-38DF298602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CAC16E-9157-47D1-8ECE-CE04F36796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82594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842D64-68DA-8339-FBC7-B9C401DF4C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14BFDEF-8C58-62CB-F733-2467080F80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1BDE35-BDF6-1155-0882-B984C11A3D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6FD62C-2022-4C5C-AD6A-4B703CAE9849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81CE78-199F-7155-0B07-7D01476B5B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F42EEB-D6E0-48C4-C8F5-FC4BB0DA97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CAC16E-9157-47D1-8ECE-CE04F36796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59502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E58DC1-E610-05DB-863A-29E65AEE89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248850-92D6-5034-4074-5E9B0DFF9DD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C2719F6-ABED-2889-3D45-F19E58B244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92ADC8E-8664-09F2-2EDE-0E6AE70B87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6FD62C-2022-4C5C-AD6A-4B703CAE9849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094B18F-7FB9-200E-C797-F62CB7B235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610717-FF1A-9A2E-9AEA-71124AE288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CAC16E-9157-47D1-8ECE-CE04F36796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51140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991B76-5776-D5AE-C10D-272F835A09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155FE8-56C0-556E-414D-56A39783C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39F30B-18AC-8017-30A0-B24B185873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32D1EB1-D205-8134-FD23-2475B1A90A9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8CC5B97-C824-53EA-E7B4-2A345A4EA5F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F973283-916B-B229-D09F-863E0A23BC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6FD62C-2022-4C5C-AD6A-4B703CAE9849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995AFE0-255C-20F4-6B69-857652EAD6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D851DC7-5B55-09E2-A2FA-7038890EF5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CAC16E-9157-47D1-8ECE-CE04F36796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17106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86FB5C-C4F0-7E06-A0F3-8EA0F501AD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02A0107-F632-5562-069B-8D8CB7A1ED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6FD62C-2022-4C5C-AD6A-4B703CAE9849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AA73F67-0126-CA7E-3585-2B9EA5189B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4D601B1-6E9E-FD66-B720-527813448B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CAC16E-9157-47D1-8ECE-CE04F36796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29305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52CB792-944F-CD0B-A5B8-2B85D68E9B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6FD62C-2022-4C5C-AD6A-4B703CAE9849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349BE78-82D1-6654-5BAA-4EE1514677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9158A8A-4F09-D27E-802F-45D172BB24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CAC16E-9157-47D1-8ECE-CE04F36796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62825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BE2BCD-5918-ED64-306A-302F76AA28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59767B-2C52-2EFE-B760-DCAAC7B32D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690AFCA-2F91-0249-7D4F-02D41C4511F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0294F1-34FB-BE63-B61B-960D433C7A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6FD62C-2022-4C5C-AD6A-4B703CAE9849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2588E0D-64F4-A856-311F-2AD8EB9511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26D65A-D6DD-CF4C-8E09-82C9E6A4D4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CAC16E-9157-47D1-8ECE-CE04F36796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7270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4C5B9E-1D7A-060B-D7C4-4A5110437C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31DD4FD-7B1D-9EEB-A1FD-58EEE2DE26A4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3270A1C-893B-F342-820D-1A3F71AD0B0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3B682E-F0C0-FC9B-C74C-B3574688E3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6FD62C-2022-4C5C-AD6A-4B703CAE9849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D36DC2-3E0A-BC3F-8C12-D27339A810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121BA4-CD7F-507A-A0E0-B79BF5B0E1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CAC16E-9157-47D1-8ECE-CE04F36796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60605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587121-9541-430C-9A74-395F612528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F21D2E0-AD83-94C1-4E0B-60B53B97F9D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F36062-37EB-78BA-DEC1-DB23D45C75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6FD62C-2022-4C5C-AD6A-4B703CAE9849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E3CCF0-5A56-A283-9F33-1600DB444F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D79947-3EE2-4EEE-DC37-446065E480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CAC16E-9157-47D1-8ECE-CE04F36796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63504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6CBB21B-7855-77C8-5525-6965894D80C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18D95DC-7E9D-B4C4-6C63-E22EB0539D3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0722E6-3DA5-2981-7137-E4A4833D0A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6FD62C-2022-4C5C-AD6A-4B703CAE9849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6F68AC-7647-5CF4-5B46-5A8DB7A972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F6C0BF-CE6A-8721-4AFB-E2E73CC518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CAC16E-9157-47D1-8ECE-CE04F36796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76561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CEDC619-7292-28EC-4B22-4867B3454F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61C5FF-D048-83D2-562E-6D377769CF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8EA3B8-22C2-C6FD-8B86-E3136EF4902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06FD62C-2022-4C5C-AD6A-4B703CAE9849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29ED42-D77A-B440-B31E-5B7701C274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D1CA7B-ACFA-48DF-55E8-7ECA84E72BB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FCAC16E-9157-47D1-8ECE-CE04F36796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41029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joinus.birminghamchildrenstrust.co.uk/vacancies/725/senior-social-worker--children-in-care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692D38-F150-1A2C-1786-C3F7AAB341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pPr>
              <a:lnSpc>
                <a:spcPct val="170000"/>
              </a:lnSpc>
            </a:pP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</a:pPr>
            <a:r>
              <a:rPr lang="en-GB" sz="3800" b="1" dirty="0">
                <a:latin typeface="Arial" panose="020B0604020202020204" pitchFamily="34" charset="0"/>
                <a:cs typeface="Arial" panose="020B0604020202020204" pitchFamily="34" charset="0"/>
              </a:rPr>
              <a:t>Name: Malgorzata Ziemian</a:t>
            </a:r>
            <a:endParaRPr lang="en-GB" sz="3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</a:pPr>
            <a:r>
              <a:rPr lang="en-GB" sz="3800" b="1" dirty="0">
                <a:latin typeface="Arial" panose="020B0604020202020204" pitchFamily="34" charset="0"/>
                <a:cs typeface="Arial" panose="020B0604020202020204" pitchFamily="34" charset="0"/>
              </a:rPr>
              <a:t>Student ID: 2521409</a:t>
            </a:r>
            <a:endParaRPr lang="en-GB" sz="3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</a:pPr>
            <a:r>
              <a:rPr lang="en-GB" sz="3800" b="1" dirty="0">
                <a:latin typeface="Arial" panose="020B0604020202020204" pitchFamily="34" charset="0"/>
                <a:cs typeface="Arial" panose="020B0604020202020204" pitchFamily="34" charset="0"/>
              </a:rPr>
              <a:t>Module Code: LCHS4009</a:t>
            </a:r>
            <a:endParaRPr lang="en-GB" sz="3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</a:pPr>
            <a:r>
              <a:rPr lang="en-GB" sz="3800" b="1" dirty="0">
                <a:latin typeface="Arial" panose="020B0604020202020204" pitchFamily="34" charset="0"/>
                <a:cs typeface="Arial" panose="020B0604020202020204" pitchFamily="34" charset="0"/>
              </a:rPr>
              <a:t>Module: Professional Development with Health and Social Care</a:t>
            </a:r>
            <a:endParaRPr lang="en-GB" sz="3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</a:pPr>
            <a:r>
              <a:rPr lang="en-GB" sz="3800" b="1" dirty="0">
                <a:latin typeface="Arial" panose="020B0604020202020204" pitchFamily="34" charset="0"/>
                <a:cs typeface="Arial" panose="020B0604020202020204" pitchFamily="34" charset="0"/>
              </a:rPr>
              <a:t>Lecturer: Dr Besty Jose</a:t>
            </a:r>
          </a:p>
          <a:p>
            <a:pPr>
              <a:lnSpc>
                <a:spcPct val="170000"/>
              </a:lnSpc>
            </a:pPr>
            <a:r>
              <a:rPr lang="en-GB" sz="3800" b="1" dirty="0">
                <a:latin typeface="Arial" panose="020B0604020202020204" pitchFamily="34" charset="0"/>
                <a:cs typeface="Arial" panose="020B0604020202020204" pitchFamily="34" charset="0"/>
              </a:rPr>
              <a:t>Assignment: Self-Awareness</a:t>
            </a:r>
          </a:p>
          <a:p>
            <a:pPr>
              <a:lnSpc>
                <a:spcPct val="170000"/>
              </a:lnSpc>
            </a:pPr>
            <a:r>
              <a:rPr lang="en-GB" sz="3800" b="1" dirty="0">
                <a:latin typeface="Arial" panose="020B0604020202020204" pitchFamily="34" charset="0"/>
                <a:cs typeface="Arial" panose="020B0604020202020204" pitchFamily="34" charset="0"/>
              </a:rPr>
              <a:t>Submitted on: 18/10/2026</a:t>
            </a:r>
            <a:endParaRPr lang="en-GB" sz="3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en-GB" sz="3800" b="1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endParaRPr lang="en-GB" sz="3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Image 2">
            <a:extLst>
              <a:ext uri="{FF2B5EF4-FFF2-40B4-BE49-F238E27FC236}">
                <a16:creationId xmlns:a16="http://schemas.microsoft.com/office/drawing/2014/main" id="{8AA94DC8-8BD4-3E71-9DB5-F4A4CB45FCDD}"/>
              </a:ext>
            </a:extLst>
          </p:cNvPr>
          <p:cNvPicPr>
            <a:picLocks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38200" y="477997"/>
            <a:ext cx="1864678" cy="9342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38861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721E85-FDAE-CADD-F500-592341B9C6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999" y="630714"/>
            <a:ext cx="10515600" cy="1325563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Children's Social Work</a:t>
            </a: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The Work Centres on the child’s safety, needs and voice.</a:t>
            </a:r>
            <a:br>
              <a:rPr lang="en-GB" sz="2400" dirty="0"/>
            </a:br>
            <a:endParaRPr lang="en-GB" sz="2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5C4F60-C818-0B6E-1D61-749FEF7BEE7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170000"/>
              </a:lnSpc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What the job involves</a:t>
            </a:r>
          </a:p>
          <a:p>
            <a:pPr marL="0" indent="0">
              <a:lnSpc>
                <a:spcPct val="170000"/>
              </a:lnSpc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Meet Children and their families to understand their needs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Listen to the children and build trust with them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Assess concerns and help to keep them safe 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Agree support plans with the families and other services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Write accurate reports and records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33E0AC1-64CA-2086-0CC0-CB49BA622A2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2" y="1956277"/>
            <a:ext cx="5181600" cy="4351338"/>
          </a:xfrm>
        </p:spPr>
        <p:txBody>
          <a:bodyPr>
            <a:normAutofit/>
          </a:bodyPr>
          <a:lstStyle/>
          <a:p>
            <a:pPr marL="0" indent="0">
              <a:lnSpc>
                <a:spcPct val="170000"/>
              </a:lnSpc>
              <a:buNone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Why it suits me</a:t>
            </a:r>
          </a:p>
          <a:p>
            <a:pPr marL="0" indent="0">
              <a:lnSpc>
                <a:spcPct val="170000"/>
              </a:lnSpc>
              <a:buNone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 want children to feel heard and supported. I'm interested in how social workers work with families, schools, and other professionals to provide much-needed support.</a:t>
            </a:r>
          </a:p>
          <a:p>
            <a:pPr marL="0" indent="0">
              <a:lnSpc>
                <a:spcPct val="170000"/>
              </a:lnSpc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 have an empathetic nature and a strong desire to provide support to those in need and in vulnerable situations.</a:t>
            </a:r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5710248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87EF6F-2459-A9A1-B038-4E5EDB278C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7855" y="-58579"/>
            <a:ext cx="10515600" cy="1325563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Three current adverts I compared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C9C509F-0558-38F2-2166-A8B94C602C0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17868" y="1406525"/>
            <a:ext cx="5157787" cy="4498975"/>
          </a:xfrm>
        </p:spPr>
        <p:txBody>
          <a:bodyPr>
            <a:noAutofit/>
          </a:bodyPr>
          <a:lstStyle/>
          <a:p>
            <a:pPr marL="0" indent="0">
              <a:lnSpc>
                <a:spcPct val="170000"/>
              </a:lnSpc>
              <a:buNone/>
            </a:pPr>
            <a:r>
              <a:rPr lang="en-GB" sz="16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Worker’s Assistant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16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Birmingham Children’s Trust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buNone/>
            </a:pPr>
            <a:endParaRPr lang="en-GB" sz="1600" dirty="0">
              <a:solidFill>
                <a:srgbClr val="FFC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en-GB" sz="1600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Senior Social Worker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1600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Children In Care</a:t>
            </a:r>
          </a:p>
          <a:p>
            <a:pPr marL="0" indent="0">
              <a:lnSpc>
                <a:spcPct val="170000"/>
              </a:lnSpc>
              <a:buNone/>
            </a:pPr>
            <a:endParaRPr lang="en-GB" sz="1600" dirty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en-GB" sz="16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Senior Social Worker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16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Adoption Matching and Support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44B55AB-CFEB-3BF8-F286-A408E6A8A07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348480" y="1254920"/>
            <a:ext cx="6884988" cy="4802187"/>
          </a:xfrm>
        </p:spPr>
        <p:txBody>
          <a:bodyPr>
            <a:noAutofit/>
          </a:bodyPr>
          <a:lstStyle/>
          <a:p>
            <a:pPr marL="0" indent="0">
              <a:lnSpc>
                <a:spcPct val="17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Agency Advert. 12-week temporary role, 36.5 hours. Experience preferred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Seeking safeguarding awareness, strong communication, accurate record-keeping, and strong organisation.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12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https://iworkrecruitment.careers-page.com/jobs/a95eca91-23e3-4dfa-a9b9-abbd26bef364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Birmingham Children’s Trust, Social Work Degree, completed ASYE. Social Work England registration; experience with children and families; assessment and analysis.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12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https://joinus.birminghamchildrenstrust.co.uk/vacancies/725/senior-social-worker--children-in-care.html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Birmingham Children’s Trust, Social Work Degree, registration and at least 3 years’ post-qualifying experience, with strong assessment, communication and analysis.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12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https://joinus.birminghamchildrenstrust.co.uk/vacancies/1453/senior-social-worker--adoption-matching-and-support-team.html</a:t>
            </a:r>
          </a:p>
        </p:txBody>
      </p:sp>
    </p:spTree>
    <p:extLst>
      <p:ext uri="{BB962C8B-B14F-4D97-AF65-F5344CB8AC3E}">
        <p14:creationId xmlns:p14="http://schemas.microsoft.com/office/powerpoint/2010/main" val="35988797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9555AF9-E8BC-1F90-26E3-5EA49C8424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How My Experience Matches The Role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47C5C49-B9DE-990E-997C-B860594632E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10175240" cy="4351338"/>
          </a:xfrm>
        </p:spPr>
        <p:txBody>
          <a:bodyPr>
            <a:noAutofit/>
          </a:bodyPr>
          <a:lstStyle/>
          <a:p>
            <a:pPr marL="0" indent="0">
              <a:lnSpc>
                <a:spcPct val="170000"/>
              </a:lnSpc>
              <a:buNone/>
            </a:pPr>
            <a:r>
              <a:rPr lang="en-GB" sz="1600" b="1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 can offer now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Study Commitment: I am undertaking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Level 4 and have earned distinctions in 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my assessments so far.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Listening and Persistence: I have spoken 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many times, to my child’s school to 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advocate for help and support 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Personal Qualities I value and possess: 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empathy, patience, and a willingness to reflect </a:t>
            </a:r>
          </a:p>
          <a:p>
            <a:pPr marL="0" indent="0">
              <a:lnSpc>
                <a:spcPct val="170000"/>
              </a:lnSpc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My family experience helps me understand advocacy, but it is not professional social work experience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5555430-61A1-9192-7586-2AC5FFBC327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170000"/>
              </a:lnSpc>
              <a:buNone/>
            </a:pPr>
            <a:r>
              <a:rPr lang="en-GB" sz="16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 still need to build</a:t>
            </a:r>
          </a:p>
          <a:p>
            <a:pPr marL="0" indent="0">
              <a:lnSpc>
                <a:spcPct val="170000"/>
              </a:lnSpc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 social work degree and Social Work England registration.</a:t>
            </a:r>
          </a:p>
          <a:p>
            <a:pPr marL="0" indent="0">
              <a:lnSpc>
                <a:spcPct val="150000"/>
              </a:lnSpc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Formal experience with children and families in a social care setting.</a:t>
            </a:r>
          </a:p>
          <a:p>
            <a:pPr marL="0" indent="0">
              <a:lnSpc>
                <a:spcPct val="150000"/>
              </a:lnSpc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Practice skills, assessment, clear case notes, safeguarding decisions and boundaries</a:t>
            </a:r>
            <a:r>
              <a:rPr lang="en-GB" sz="12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2666051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63DE581-153E-CBCD-B22B-36C3B0F601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My Personal SWAT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8AC2D73-E0ED-48CC-CC21-6DFEEFF66F2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253331"/>
            <a:ext cx="5181600" cy="4351338"/>
          </a:xfrm>
        </p:spPr>
        <p:txBody>
          <a:bodyPr>
            <a:noAutofit/>
          </a:bodyPr>
          <a:lstStyle/>
          <a:p>
            <a:pPr marL="0" indent="0">
              <a:lnSpc>
                <a:spcPct val="170000"/>
              </a:lnSpc>
              <a:buNone/>
            </a:pPr>
            <a:r>
              <a:rPr lang="en-GB" sz="16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Strengths </a:t>
            </a:r>
          </a:p>
          <a:p>
            <a:pPr>
              <a:lnSpc>
                <a:spcPct val="17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Level 4 study record, with distinctions in all assessments so far.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 have practised listening, calm communication and persistence while advocating with the school for my child 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 care about children being heard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en-GB" sz="1600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Opportunities </a:t>
            </a:r>
          </a:p>
          <a:p>
            <a:pPr>
              <a:lnSpc>
                <a:spcPct val="17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Explore relevant voluntary work; the current assistant advert offers experience, though experience is preferred.</a:t>
            </a:r>
          </a:p>
          <a:p>
            <a:pPr>
              <a:lnSpc>
                <a:spcPct val="17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Ask universities about entry requirements and course routes.</a:t>
            </a:r>
          </a:p>
          <a:p>
            <a:pPr>
              <a:lnSpc>
                <a:spcPct val="17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Use placements to learn and get feedback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EC33EF7-008B-6EDD-BE04-48FF04EE5F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0" y="1253331"/>
            <a:ext cx="5181600" cy="4351338"/>
          </a:xfrm>
        </p:spPr>
        <p:txBody>
          <a:bodyPr>
            <a:normAutofit fontScale="55000" lnSpcReduction="20000"/>
          </a:bodyPr>
          <a:lstStyle/>
          <a:p>
            <a:pPr marL="0" indent="0">
              <a:lnSpc>
                <a:spcPct val="170000"/>
              </a:lnSpc>
              <a:buNone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Weaknesses </a:t>
            </a:r>
          </a:p>
          <a:p>
            <a:pPr>
              <a:lnSpc>
                <a:spcPct val="170000"/>
              </a:lnSpc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I do not yet possess a social work degree or registration.</a:t>
            </a:r>
          </a:p>
          <a:p>
            <a:pPr>
              <a:lnSpc>
                <a:spcPct val="170000"/>
              </a:lnSpc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I have not yet built formal statutory experience with children and families</a:t>
            </a:r>
          </a:p>
          <a:p>
            <a:pPr>
              <a:lnSpc>
                <a:spcPct val="170000"/>
              </a:lnSpc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I need to check the English and Maths entry requirements for my next course </a:t>
            </a:r>
          </a:p>
          <a:p>
            <a:pPr>
              <a:lnSpc>
                <a:spcPct val="170000"/>
              </a:lnSpc>
            </a:pPr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</a:pPr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en-GB" sz="2600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Threats</a:t>
            </a:r>
          </a:p>
          <a:p>
            <a:pPr>
              <a:lnSpc>
                <a:spcPct val="170000"/>
              </a:lnSpc>
            </a:pPr>
            <a:r>
              <a:rPr lang="en-GB" sz="1900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9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English/Maths or admission rules could delay training</a:t>
            </a:r>
          </a:p>
          <a:p>
            <a:pPr>
              <a:lnSpc>
                <a:spcPct val="170000"/>
              </a:lnSpc>
            </a:pPr>
            <a:r>
              <a:rPr lang="en-GB" sz="19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Study costs and time may be difficult to balance</a:t>
            </a:r>
          </a:p>
          <a:p>
            <a:pPr>
              <a:lnSpc>
                <a:spcPct val="170000"/>
              </a:lnSpc>
            </a:pPr>
            <a:r>
              <a:rPr lang="en-GB" sz="19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Safeguarding work can be emotionally draining, senior jobs require years of experience </a:t>
            </a:r>
          </a:p>
        </p:txBody>
      </p:sp>
    </p:spTree>
    <p:extLst>
      <p:ext uri="{BB962C8B-B14F-4D97-AF65-F5344CB8AC3E}">
        <p14:creationId xmlns:p14="http://schemas.microsoft.com/office/powerpoint/2010/main" val="3992831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41F262B-3C18-FBF1-62AE-31542F5954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Using My Strengths In Practical Ways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3E32B26-535F-4BFC-9EA5-37CBF90F0F2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3114040" cy="435133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17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Study Commitment</a:t>
            </a:r>
          </a:p>
          <a:p>
            <a:pPr marL="0" indent="0">
              <a:lnSpc>
                <a:spcPct val="170000"/>
              </a:lnSpc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>
              <a:solidFill>
                <a:srgbClr val="FFC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60000"/>
              </a:lnSpc>
              <a:buNone/>
            </a:pPr>
            <a:endParaRPr lang="en-GB" sz="2000" dirty="0">
              <a:solidFill>
                <a:srgbClr val="FFC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700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Listening And Advocacy</a:t>
            </a: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7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Empathy And Reflection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0D93420-31AE-1541-FCA0-4046B6714B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226560" y="1690688"/>
            <a:ext cx="7127240" cy="4554855"/>
          </a:xfrm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160000"/>
              </a:lnSpc>
              <a:buNone/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I will contact course administrators and confirm English and Maths requirements in writing. Then plan weekly study time for any gaps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This helps me manage the qualification barrier.</a:t>
            </a:r>
          </a:p>
          <a:p>
            <a:pPr marL="0" indent="0">
              <a:lnSpc>
                <a:spcPct val="160000"/>
              </a:lnSpc>
              <a:buNone/>
            </a:pPr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60000"/>
              </a:lnSpc>
              <a:buNone/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I can use calm communication when applying for family support, assistant or voluntary work. I will always ask for feedback and keep examples of what I have learned.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This helps me build experience and respond to the assistant adverts’ preferred criteria.</a:t>
            </a:r>
          </a:p>
          <a:p>
            <a:pPr marL="0" indent="0">
              <a:lnSpc>
                <a:spcPct val="170000"/>
              </a:lnSpc>
              <a:buNone/>
            </a:pPr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My family experience can help me listen, while supervision and reflection can remind me not to assume that other families have the same experience.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This supports boundaries and helps me manage emotional pressure.</a:t>
            </a:r>
          </a:p>
          <a:p>
            <a:pPr marL="0" indent="0">
              <a:buNone/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42306815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6790975-82B6-F801-E889-01E2CCC93CBE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90000"/>
              <a:lumOff val="10000"/>
            </a:schemeClr>
          </a:solidFill>
        </p:spPr>
        <p:txBody>
          <a:bodyPr/>
          <a:lstStyle/>
          <a:p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 Next Steps</a:t>
            </a:r>
            <a:br>
              <a:rPr lang="en-GB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Realistic Route Into The Role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BA43B9A-2CB5-CE4E-AD88-20913C116AA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10515600" cy="4351338"/>
          </a:xfrm>
          <a:solidFill>
            <a:schemeClr val="tx2">
              <a:lumMod val="90000"/>
              <a:lumOff val="10000"/>
            </a:schemeClr>
          </a:solidFill>
        </p:spPr>
        <p:txBody>
          <a:bodyPr>
            <a:normAutofit fontScale="77500" lnSpcReduction="20000"/>
          </a:bodyPr>
          <a:lstStyle/>
          <a:p>
            <a:pPr marL="514350" indent="-514350">
              <a:buFont typeface="+mj-lt"/>
              <a:buAutoNum type="arabicPeriod"/>
            </a:pPr>
            <a:endParaRPr lang="en-GB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lnSpc>
                <a:spcPct val="170000"/>
              </a:lnSpc>
              <a:buFont typeface="+mj-lt"/>
              <a:buAutoNum type="arabicPeriod"/>
            </a:pPr>
            <a:r>
              <a:rPr lang="en-GB" sz="17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Confirm entry requirements and choose a qualifying route </a:t>
            </a:r>
          </a:p>
          <a:p>
            <a:pPr marL="514350" indent="-514350">
              <a:lnSpc>
                <a:spcPct val="170000"/>
              </a:lnSpc>
              <a:buFont typeface="+mj-lt"/>
              <a:buAutoNum type="arabicPeriod"/>
            </a:pPr>
            <a:r>
              <a:rPr lang="en-GB" sz="17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Build relevant experience and make the most of placements </a:t>
            </a:r>
          </a:p>
          <a:p>
            <a:pPr marL="514350" indent="-514350">
              <a:lnSpc>
                <a:spcPct val="170000"/>
              </a:lnSpc>
              <a:buFont typeface="+mj-lt"/>
              <a:buAutoNum type="arabicPeriod"/>
            </a:pPr>
            <a:r>
              <a:rPr lang="en-GB" sz="17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Qualify, register with Social Work England and begin supporting practice</a:t>
            </a:r>
          </a:p>
          <a:p>
            <a:pPr marL="514350" indent="-514350">
              <a:lnSpc>
                <a:spcPct val="170000"/>
              </a:lnSpc>
              <a:buFont typeface="+mj-lt"/>
              <a:buAutoNum type="arabicPeriod"/>
            </a:pPr>
            <a:endParaRPr lang="en-GB" sz="17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buNone/>
            </a:pPr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buNone/>
            </a:pPr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en-GB" sz="1600" dirty="0">
                <a:solidFill>
                  <a:schemeClr val="tx2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Child and Family ASYE provides 12 months of employer-led support for newly qualified social workers.</a:t>
            </a:r>
          </a:p>
          <a:p>
            <a:pPr marL="0" indent="0">
              <a:lnSpc>
                <a:spcPct val="170000"/>
              </a:lnSpc>
              <a:buNone/>
            </a:pPr>
            <a:endParaRPr lang="en-GB" sz="1600" dirty="0">
              <a:solidFill>
                <a:schemeClr val="tx2">
                  <a:lumMod val="50000"/>
                  <a:lumOff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Thank you, any questions?</a:t>
            </a:r>
          </a:p>
        </p:txBody>
      </p:sp>
    </p:spTree>
    <p:extLst>
      <p:ext uri="{BB962C8B-B14F-4D97-AF65-F5344CB8AC3E}">
        <p14:creationId xmlns:p14="http://schemas.microsoft.com/office/powerpoint/2010/main" val="39702972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3CA545-0F24-F1E5-4A2E-D8EE5828F9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190625-AAAF-07F6-4FC8-1B65062AE1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22400"/>
            <a:ext cx="10515600" cy="4754563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170000"/>
              </a:lnSpc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Birmingham Children’s Trust. (2026). </a:t>
            </a:r>
            <a:r>
              <a:rPr lang="en-GB" sz="1700" i="1" dirty="0">
                <a:latin typeface="Arial" panose="020B0604020202020204" pitchFamily="34" charset="0"/>
                <a:cs typeface="Arial" panose="020B0604020202020204" pitchFamily="34" charset="0"/>
              </a:rPr>
              <a:t>Senior social worker - children in care in Birmingham | Birmingham Children’s Trust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https://joinus.birminghamchildrenstrust.co.uk/vacancies/725/senior-social-worker--children-in-care.html [Accessed 18 Oct. 2026].</a:t>
            </a:r>
          </a:p>
          <a:p>
            <a:pPr>
              <a:lnSpc>
                <a:spcPct val="170000"/>
              </a:lnSpc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Birmingham Children’s Trust. (2026). </a:t>
            </a:r>
            <a:r>
              <a:rPr lang="en-GB" sz="1700" i="1" dirty="0">
                <a:latin typeface="Arial" panose="020B0604020202020204" pitchFamily="34" charset="0"/>
                <a:cs typeface="Arial" panose="020B0604020202020204" pitchFamily="34" charset="0"/>
              </a:rPr>
              <a:t>Senior social worker - adoption matching and support team in Birmingham | Birmingham Children’s Trust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https://joinus.birminghamchildrenstrust.co.uk/vacancies/1453/senior-social-worker--adoption-matching-and-support-team.html [Accessed 18 Oct. 2026].</a:t>
            </a:r>
          </a:p>
          <a:p>
            <a:pPr>
              <a:lnSpc>
                <a:spcPct val="170000"/>
              </a:lnSpc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Department for Education (2026). </a:t>
            </a:r>
            <a:r>
              <a:rPr lang="en-GB" sz="1700" i="1" dirty="0">
                <a:latin typeface="Arial" panose="020B0604020202020204" pitchFamily="34" charset="0"/>
                <a:cs typeface="Arial" panose="020B0604020202020204" pitchFamily="34" charset="0"/>
              </a:rPr>
              <a:t>Child and family ASYE </a:t>
            </a:r>
            <a:r>
              <a:rPr lang="en-GB" sz="1700" i="1" dirty="0" err="1">
                <a:latin typeface="Arial" panose="020B0604020202020204" pitchFamily="34" charset="0"/>
                <a:cs typeface="Arial" panose="020B0604020202020204" pitchFamily="34" charset="0"/>
              </a:rPr>
              <a:t>april</a:t>
            </a:r>
            <a:r>
              <a:rPr lang="en-GB" sz="1700" i="1" dirty="0">
                <a:latin typeface="Arial" panose="020B0604020202020204" pitchFamily="34" charset="0"/>
                <a:cs typeface="Arial" panose="020B0604020202020204" pitchFamily="34" charset="0"/>
              </a:rPr>
              <a:t> 2026 to march 2027: Registration and funding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. [online] GOV.UK. Available at: https://www.gov.uk/government/publications/child-and-family-social-work-asye-programme-registration-and-funding/child-and-family-asye-april-2026-to-march-2027-registration-and-funding [Accessed 18 Oct. 2026].</a:t>
            </a:r>
          </a:p>
          <a:p>
            <a:pPr>
              <a:lnSpc>
                <a:spcPct val="170000"/>
              </a:lnSpc>
            </a:pPr>
            <a:r>
              <a:rPr lang="en-GB" sz="1700" dirty="0" err="1">
                <a:latin typeface="Arial" panose="020B0604020202020204" pitchFamily="34" charset="0"/>
                <a:cs typeface="Arial" panose="020B0604020202020204" pitchFamily="34" charset="0"/>
              </a:rPr>
              <a:t>Manatal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. (2026). </a:t>
            </a:r>
            <a:r>
              <a:rPr lang="en-GB" sz="1700" i="1" dirty="0">
                <a:latin typeface="Arial" panose="020B0604020202020204" pitchFamily="34" charset="0"/>
                <a:cs typeface="Arial" panose="020B0604020202020204" pitchFamily="34" charset="0"/>
              </a:rPr>
              <a:t>Social work assistant | </a:t>
            </a:r>
            <a:r>
              <a:rPr lang="en-GB" sz="1700" i="1" dirty="0" err="1">
                <a:latin typeface="Arial" panose="020B0604020202020204" pitchFamily="34" charset="0"/>
                <a:cs typeface="Arial" panose="020B0604020202020204" pitchFamily="34" charset="0"/>
              </a:rPr>
              <a:t>iWorkrecruitment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https://iworkrecruitment.careers-page.com/jobs/a95eca91-23e3-4dfa-a9b9-abbd26bef364 [Accessed 18 Oct. 2026].</a:t>
            </a:r>
          </a:p>
          <a:p>
            <a:pPr>
              <a:lnSpc>
                <a:spcPct val="170000"/>
              </a:lnSpc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National Career Service (2017). </a:t>
            </a:r>
            <a:r>
              <a:rPr lang="en-GB" sz="1700" i="1" dirty="0">
                <a:latin typeface="Arial" panose="020B0604020202020204" pitchFamily="34" charset="0"/>
                <a:cs typeface="Arial" panose="020B0604020202020204" pitchFamily="34" charset="0"/>
              </a:rPr>
              <a:t>Social worker | explore careers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. [online] Service.gov.uk. Available at: https://nationalcareers.service.gov.uk/job-profiles/social-worker [Accessed 18 Oct. 2026].</a:t>
            </a:r>
            <a:endParaRPr lang="en-GB" sz="1700" dirty="0">
              <a:latin typeface="Arial" panose="020B0604020202020204" pitchFamily="34" charset="0"/>
              <a:cs typeface="Arial" panose="020B0604020202020204" pitchFamily="34" charset="0"/>
              <a:hlinkClick r:id="rId2"/>
            </a:endParaRPr>
          </a:p>
          <a:p>
            <a:pPr>
              <a:lnSpc>
                <a:spcPct val="170000"/>
              </a:lnSpc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Social Work England. (2026). </a:t>
            </a:r>
            <a:r>
              <a:rPr lang="en-GB" sz="1700" i="1" dirty="0">
                <a:latin typeface="Arial" panose="020B0604020202020204" pitchFamily="34" charset="0"/>
                <a:cs typeface="Arial" panose="020B0604020202020204" pitchFamily="34" charset="0"/>
              </a:rPr>
              <a:t>Apply for registration - social work England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https://www.socialworkengland.org.uk/registration/apply-for-registration [Accessed 18 Oct. 2026].</a:t>
            </a:r>
          </a:p>
          <a:p>
            <a:endParaRPr lang="en-GB" sz="1800" dirty="0">
              <a:hlinkClick r:id="rId2"/>
            </a:endParaRPr>
          </a:p>
          <a:p>
            <a:endParaRPr lang="en-GB" sz="1800" dirty="0"/>
          </a:p>
          <a:p>
            <a:pPr marL="0" indent="0">
              <a:buNone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5723904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1038</Words>
  <Application>Microsoft Office PowerPoint</Application>
  <PresentationFormat>Widescreen</PresentationFormat>
  <Paragraphs>119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Aptos</vt:lpstr>
      <vt:lpstr>Aptos Display</vt:lpstr>
      <vt:lpstr>Arial</vt:lpstr>
      <vt:lpstr>Office Theme</vt:lpstr>
      <vt:lpstr>PowerPoint Presentation</vt:lpstr>
      <vt:lpstr>Children's Social Work The Work Centres on the child’s safety, needs and voice. </vt:lpstr>
      <vt:lpstr>Three current adverts I compared</vt:lpstr>
      <vt:lpstr>How My Experience Matches The Role</vt:lpstr>
      <vt:lpstr>My Personal SWAT</vt:lpstr>
      <vt:lpstr>Using My Strengths In Practical Ways</vt:lpstr>
      <vt:lpstr>My Next Steps A Realistic Route Into The Role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Malgorzata Ziemian</dc:creator>
  <cp:lastModifiedBy>Malgorzata Ziemian</cp:lastModifiedBy>
  <cp:revision>1</cp:revision>
  <dcterms:created xsi:type="dcterms:W3CDTF">2026-10-18T17:58:22Z</dcterms:created>
  <dcterms:modified xsi:type="dcterms:W3CDTF">2026-10-18T20:30:35Z</dcterms:modified>
</cp:coreProperties>
</file>