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309" r:id="rId5"/>
    <p:sldId id="297" r:id="rId6"/>
    <p:sldId id="295" r:id="rId7"/>
    <p:sldId id="311" r:id="rId8"/>
    <p:sldId id="287" r:id="rId9"/>
    <p:sldId id="296" r:id="rId10"/>
    <p:sldId id="310" r:id="rId11"/>
    <p:sldId id="313" r:id="rId12"/>
    <p:sldId id="288" r:id="rId13"/>
    <p:sldId id="292" r:id="rId14"/>
    <p:sldId id="312" r:id="rId15"/>
    <p:sldId id="260" r:id="rId16"/>
    <p:sldId id="314" r:id="rId17"/>
    <p:sldId id="315" r:id="rId18"/>
    <p:sldId id="304"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9908A3-16F9-4F39-8F6D-C546114E137A}" v="483" dt="2025-10-13T11:16:37.2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524" autoAdjust="0"/>
  </p:normalViewPr>
  <p:slideViewPr>
    <p:cSldViewPr snapToGrid="0">
      <p:cViewPr varScale="1">
        <p:scale>
          <a:sx n="72" d="100"/>
          <a:sy n="72" d="100"/>
        </p:scale>
        <p:origin x="420" y="64"/>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D74683B-723D-44F9-B6CB-B2114E0382C2}" type="datetime1">
              <a:rPr lang="en-GB" smtClean="0"/>
              <a:t>13/10/2025</a:t>
            </a:fld>
            <a:endParaRPr lang="en-GB"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DD7E118-DCD0-425E-8F60-56D854F8828A}" type="slidenum">
              <a:rPr lang="en-GB" smtClean="0"/>
              <a:t>‹#›</a:t>
            </a:fld>
            <a:endParaRPr lang="en-GB"/>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FC670-4CD4-49B2-BA1B-21911C7419F1}" type="datetime1">
              <a:rPr lang="en-GB" smtClean="0"/>
              <a:pPr/>
              <a:t>13/10/2025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6B913A0-8194-43AB-8CE1-D8825DE3150C}" type="slidenum">
              <a:rPr lang="en-GB" noProof="0" smtClean="0"/>
              <a:t>‹#›</a:t>
            </a:fld>
            <a:endParaRPr lang="en-GB" noProof="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1</a:t>
            </a:fld>
            <a:endParaRPr lang="en-GB"/>
          </a:p>
        </p:txBody>
      </p:sp>
    </p:spTree>
    <p:extLst>
      <p:ext uri="{BB962C8B-B14F-4D97-AF65-F5344CB8AC3E}">
        <p14:creationId xmlns:p14="http://schemas.microsoft.com/office/powerpoint/2010/main" val="3775147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2</a:t>
            </a:fld>
            <a:endParaRPr lang="en-GB"/>
          </a:p>
        </p:txBody>
      </p:sp>
    </p:spTree>
    <p:extLst>
      <p:ext uri="{BB962C8B-B14F-4D97-AF65-F5344CB8AC3E}">
        <p14:creationId xmlns:p14="http://schemas.microsoft.com/office/powerpoint/2010/main" val="1707915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3</a:t>
            </a:fld>
            <a:endParaRPr lang="en-GB"/>
          </a:p>
        </p:txBody>
      </p:sp>
    </p:spTree>
    <p:extLst>
      <p:ext uri="{BB962C8B-B14F-4D97-AF65-F5344CB8AC3E}">
        <p14:creationId xmlns:p14="http://schemas.microsoft.com/office/powerpoint/2010/main" val="3179654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4</a:t>
            </a:fld>
            <a:endParaRPr lang="en-GB"/>
          </a:p>
        </p:txBody>
      </p:sp>
    </p:spTree>
    <p:extLst>
      <p:ext uri="{BB962C8B-B14F-4D97-AF65-F5344CB8AC3E}">
        <p14:creationId xmlns:p14="http://schemas.microsoft.com/office/powerpoint/2010/main" val="2982103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5</a:t>
            </a:fld>
            <a:endParaRPr lang="en-GB"/>
          </a:p>
        </p:txBody>
      </p:sp>
    </p:spTree>
    <p:extLst>
      <p:ext uri="{BB962C8B-B14F-4D97-AF65-F5344CB8AC3E}">
        <p14:creationId xmlns:p14="http://schemas.microsoft.com/office/powerpoint/2010/main" val="709992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6</a:t>
            </a:fld>
            <a:endParaRPr lang="en-GB"/>
          </a:p>
        </p:txBody>
      </p:sp>
    </p:spTree>
    <p:extLst>
      <p:ext uri="{BB962C8B-B14F-4D97-AF65-F5344CB8AC3E}">
        <p14:creationId xmlns:p14="http://schemas.microsoft.com/office/powerpoint/2010/main" val="3320612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7</a:t>
            </a:fld>
            <a:endParaRPr lang="en-GB"/>
          </a:p>
        </p:txBody>
      </p:sp>
    </p:spTree>
    <p:extLst>
      <p:ext uri="{BB962C8B-B14F-4D97-AF65-F5344CB8AC3E}">
        <p14:creationId xmlns:p14="http://schemas.microsoft.com/office/powerpoint/2010/main" val="38778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8</a:t>
            </a:fld>
            <a:endParaRPr lang="en-GB" noProof="0"/>
          </a:p>
        </p:txBody>
      </p:sp>
    </p:spTree>
    <p:extLst>
      <p:ext uri="{BB962C8B-B14F-4D97-AF65-F5344CB8AC3E}">
        <p14:creationId xmlns:p14="http://schemas.microsoft.com/office/powerpoint/2010/main" val="2362393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9</a:t>
            </a:fld>
            <a:endParaRPr lang="en-GB"/>
          </a:p>
        </p:txBody>
      </p:sp>
    </p:spTree>
    <p:extLst>
      <p:ext uri="{BB962C8B-B14F-4D97-AF65-F5344CB8AC3E}">
        <p14:creationId xmlns:p14="http://schemas.microsoft.com/office/powerpoint/2010/main" val="4104525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10</a:t>
            </a:fld>
            <a:endParaRPr lang="en-GB"/>
          </a:p>
        </p:txBody>
      </p:sp>
    </p:spTree>
    <p:extLst>
      <p:ext uri="{BB962C8B-B14F-4D97-AF65-F5344CB8AC3E}">
        <p14:creationId xmlns:p14="http://schemas.microsoft.com/office/powerpoint/2010/main" val="2503392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80041-E837-9486-2C20-E005DC27DC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7EFE9C-9F11-6EAF-254E-487230AFC1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A0A448-F4D9-EA66-C416-6D2FC033D624}"/>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101D2B79-2847-BC31-CE48-99073E70F0C8}"/>
              </a:ext>
            </a:extLst>
          </p:cNvPr>
          <p:cNvSpPr>
            <a:spLocks noGrp="1"/>
          </p:cNvSpPr>
          <p:nvPr>
            <p:ph type="sldNum" sz="quarter" idx="5"/>
          </p:nvPr>
        </p:nvSpPr>
        <p:spPr/>
        <p:txBody>
          <a:bodyPr rtlCol="0"/>
          <a:lstStyle/>
          <a:p>
            <a:pPr rtl="0"/>
            <a:fld id="{D6B913A0-8194-43AB-8CE1-D8825DE3150C}" type="slidenum">
              <a:rPr lang="en-GB" smtClean="0"/>
              <a:t>11</a:t>
            </a:fld>
            <a:endParaRPr lang="en-GB"/>
          </a:p>
        </p:txBody>
      </p:sp>
    </p:spTree>
    <p:extLst>
      <p:ext uri="{BB962C8B-B14F-4D97-AF65-F5344CB8AC3E}">
        <p14:creationId xmlns:p14="http://schemas.microsoft.com/office/powerpoint/2010/main" val="32684985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12</a:t>
            </a:fld>
            <a:endParaRPr lang="en-GB"/>
          </a:p>
        </p:txBody>
      </p:sp>
    </p:spTree>
    <p:extLst>
      <p:ext uri="{BB962C8B-B14F-4D97-AF65-F5344CB8AC3E}">
        <p14:creationId xmlns:p14="http://schemas.microsoft.com/office/powerpoint/2010/main" val="598853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15</a:t>
            </a:fld>
            <a:endParaRPr lang="en-GB"/>
          </a:p>
        </p:txBody>
      </p:sp>
    </p:spTree>
    <p:extLst>
      <p:ext uri="{BB962C8B-B14F-4D97-AF65-F5344CB8AC3E}">
        <p14:creationId xmlns:p14="http://schemas.microsoft.com/office/powerpoint/2010/main" val="20256154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rtlCol="0" anchor="b">
            <a:normAutofit/>
          </a:bodyPr>
          <a:lstStyle>
            <a:lvl1pPr algn="l">
              <a:defRPr sz="4000"/>
            </a:lvl1pPr>
          </a:lstStyle>
          <a:p>
            <a:pPr rtl="0"/>
            <a:r>
              <a:rPr lang="en-GB" noProof="0"/>
              <a:t>Click to edit Master title style</a:t>
            </a:r>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rtlCol="0"/>
          <a:lstStyle/>
          <a:p>
            <a:pPr rtl="0"/>
            <a:r>
              <a:rPr lang="en-GB" noProof="0"/>
              <a:t>Click icon to add picture</a:t>
            </a:r>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rtlCol="0"/>
          <a:lstStyle/>
          <a:p>
            <a:pPr rtl="0"/>
            <a:r>
              <a:rPr lang="en-GB" noProof="0"/>
              <a:t>Click icon to add picture</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rtlCol="0">
            <a:normAutofit/>
          </a:bodyPr>
          <a:lstStyle>
            <a:lvl1pPr>
              <a:defRPr sz="40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rtlCol="0">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GB" noProof="0"/>
              <a:t>Click icon to add picture</a:t>
            </a:r>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GB" noProof="0"/>
              <a:t>Click icon to add picture</a:t>
            </a:r>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GB" noProof="0"/>
              <a:t>Click icon to add picture</a:t>
            </a:r>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GB" noProof="0"/>
              <a:t>Click icon to add picture</a:t>
            </a:r>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4000"/>
            </a:lvl1pPr>
          </a:lstStyle>
          <a:p>
            <a:pPr rtl="0"/>
            <a:r>
              <a:rPr lang="en-GB" noProof="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rtlCol="0"/>
          <a:lstStyle/>
          <a:p>
            <a:pPr rtl="0"/>
            <a:r>
              <a:rPr lang="en-GB" noProof="0"/>
              <a:t>Click icon to add SmartArt graphic</a:t>
            </a:r>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rtlCol="0"/>
          <a:lstStyle>
            <a:lvl1pPr algn="ctr">
              <a:defRPr/>
            </a:lvl1pPr>
          </a:lstStyle>
          <a:p>
            <a:pPr rtl="0"/>
            <a:r>
              <a:rPr lang="en-GB" noProof="0"/>
              <a:t>Click to edit Master title style</a:t>
            </a:r>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rtlCol="0"/>
          <a:lstStyle>
            <a:lvl1pPr algn="ctr">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rtlCol="0">
            <a:noAutofit/>
          </a:bodyPr>
          <a:lstStyle/>
          <a:p>
            <a:pPr rtl="0"/>
            <a:r>
              <a:rPr lang="en-GB" noProof="0"/>
              <a:t>Click icon to add picture</a:t>
            </a:r>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rtlCol="0" anchor="ctr" anchorCtr="0">
            <a:normAutofit/>
          </a:bodyPr>
          <a:lstStyle>
            <a:lvl1pPr algn="ctr">
              <a:defRPr sz="3600"/>
            </a:lvl1pPr>
          </a:lstStyle>
          <a:p>
            <a:pPr rtl="0"/>
            <a:r>
              <a:rPr lang="en-GB" noProof="0"/>
              <a:t>Click to edit Master title style</a:t>
            </a:r>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rtlCol="0">
            <a:noAutofit/>
          </a:bodyPr>
          <a:lstStyle/>
          <a:p>
            <a:pPr rtl="0"/>
            <a:r>
              <a:rPr lang="en-GB" noProof="0"/>
              <a:t>Click icon to add picture</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GB" noProof="0"/>
              <a:t>Click icon to add picture</a:t>
            </a:r>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rtl="0"/>
            <a:endParaRPr lang="en-GB" sz="3600"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rtlCol="0" anchor="t">
            <a:noAutofit/>
          </a:bodyPr>
          <a:lstStyle>
            <a:lvl1pPr>
              <a:defRPr sz="36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rtlCol="0">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600">
                <a:solidFill>
                  <a:schemeClr val="tx1"/>
                </a:solidFill>
              </a:defRPr>
            </a:lvl1pPr>
          </a:lstStyle>
          <a:p>
            <a:pPr rtl="0"/>
            <a:r>
              <a:rPr lang="en-GB" noProof="0"/>
              <a:t>Click to edit Master title style</a:t>
            </a:r>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rtlCol="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rtl="0"/>
            <a:r>
              <a:rPr lang="en-GB" noProof="0"/>
              <a:t>Item Title</a:t>
            </a:r>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rtlCol="0"/>
          <a:lstStyle/>
          <a:p>
            <a:pPr rtl="0"/>
            <a:r>
              <a:rPr lang="en-GB" noProof="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rtlCol="0"/>
          <a:lstStyle/>
          <a:p>
            <a:pPr rtl="0"/>
            <a:r>
              <a:rPr lang="en-GB" noProof="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rtlCol="0">
            <a:noAutofit/>
          </a:bodyPr>
          <a:lstStyle>
            <a:lvl1pPr algn="l">
              <a:defRPr sz="3600"/>
            </a:lvl1pPr>
          </a:lstStyle>
          <a:p>
            <a:pPr rtl="0"/>
            <a:r>
              <a:rPr lang="en-GB" noProof="0"/>
              <a:t>Click to edit Master title style</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rtlCol="0"/>
          <a:lstStyle/>
          <a:p>
            <a:pPr rtl="0"/>
            <a:r>
              <a:rPr lang="en-GB" noProof="0"/>
              <a:t>Click icon to add picture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rtlCol="0">
            <a:noAutofit/>
          </a:bodyPr>
          <a:lstStyle>
            <a:lvl1pPr algn="l">
              <a:defRPr sz="36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rtlCol="0"/>
          <a:lstStyle/>
          <a:p>
            <a:pPr rtl="0"/>
            <a:r>
              <a:rPr lang="en-GB" noProof="0"/>
              <a:t>Click icon to add picture</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rtlCol="0">
            <a:normAutofit/>
          </a:bodyPr>
          <a:lstStyle>
            <a:lvl1pPr>
              <a:defRPr sz="3600"/>
            </a:lvl1pPr>
          </a:lstStyle>
          <a:p>
            <a:pPr rtl="0"/>
            <a:r>
              <a:rPr lang="en-GB" noProof="0"/>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GB" noProof="0"/>
              <a:t>Click icon to add picture</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rtlCol="0"/>
          <a:lstStyle/>
          <a:p>
            <a:pPr rtl="0"/>
            <a:r>
              <a:rPr lang="en-GB" noProof="0"/>
              <a:t>Click to edit Master title style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rtlCol="0">
            <a:noAutofit/>
          </a:bodyPr>
          <a:lstStyle>
            <a:lvl1pPr algn="ctr">
              <a:defRPr sz="36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rtlCol="0">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8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lumMod val="8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2.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talos360.co.uk/resources/attract/employer-brand-strategy/"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4.png"/><Relationship Id="rId5" Type="http://schemas.openxmlformats.org/officeDocument/2006/relationships/hyperlink" Target="https://talos360.co.uk/ats/candidate-assessment/" TargetMode="External"/><Relationship Id="rId4" Type="http://schemas.openxmlformats.org/officeDocument/2006/relationships/hyperlink" Target="https://talos360.co.uk/resources/ats/what-to-look-for-candidate-cv/"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talos360.co.uk/resources/ats/improve-candidate-experience/"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5" Type="http://schemas.openxmlformats.org/officeDocument/2006/relationships/image" Target="../media/image15.jpeg"/><Relationship Id="rId4" Type="http://schemas.openxmlformats.org/officeDocument/2006/relationships/hyperlink" Target="https://talos360.co.uk/ats/onboarding/"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openxmlformats.org/officeDocument/2006/relationships/hyperlink" Target="https://en.wikipedia.org/wiki/Unstructured_interview#cite_note-Methods_of_Social_Research-4" TargetMode="External"/><Relationship Id="rId13" Type="http://schemas.openxmlformats.org/officeDocument/2006/relationships/hyperlink" Target="https://en.wikipedia.org/wiki/Unstructured_interview#cite_note-Indigenous_research_methodologies-6" TargetMode="External"/><Relationship Id="rId18" Type="http://schemas.openxmlformats.org/officeDocument/2006/relationships/hyperlink" Target="https://en.wikipedia.org/wiki/Unstructured_interview#cite_note-7" TargetMode="External"/><Relationship Id="rId3" Type="http://schemas.openxmlformats.org/officeDocument/2006/relationships/hyperlink" Target="https://en.wikipedia.org/wiki/Interview" TargetMode="External"/><Relationship Id="rId7" Type="http://schemas.openxmlformats.org/officeDocument/2006/relationships/hyperlink" Target="https://en.wikipedia.org/wiki/Unstructured_interview#cite_note-Qualitative_research_in_the_study_of_leadership-3" TargetMode="External"/><Relationship Id="rId12" Type="http://schemas.openxmlformats.org/officeDocument/2006/relationships/hyperlink" Target="https://en.wikipedia.org/wiki/Unstructured_interview#cite_note-5" TargetMode="External"/><Relationship Id="rId17" Type="http://schemas.openxmlformats.org/officeDocument/2006/relationships/hyperlink" Target="https://en.wikipedia.org/wiki/Postmodernism" TargetMode="External"/><Relationship Id="rId2" Type="http://schemas.openxmlformats.org/officeDocument/2006/relationships/notesSlide" Target="../notesSlides/notesSlide10.xml"/><Relationship Id="rId16" Type="http://schemas.openxmlformats.org/officeDocument/2006/relationships/hyperlink" Target="https://en.wikipedia.org/wiki/Oral_history" TargetMode="External"/><Relationship Id="rId1" Type="http://schemas.openxmlformats.org/officeDocument/2006/relationships/slideLayout" Target="../slideLayouts/slideLayout4.xml"/><Relationship Id="rId6" Type="http://schemas.openxmlformats.org/officeDocument/2006/relationships/hyperlink" Target="https://en.wikipedia.org/wiki/Unstructured_interview#cite_note-2" TargetMode="External"/><Relationship Id="rId11" Type="http://schemas.openxmlformats.org/officeDocument/2006/relationships/hyperlink" Target="https://en.wikipedia.org/wiki/Validity_(logic)" TargetMode="External"/><Relationship Id="rId5" Type="http://schemas.openxmlformats.org/officeDocument/2006/relationships/hyperlink" Target="https://en.wikipedia.org/wiki/Structured_interview" TargetMode="External"/><Relationship Id="rId15" Type="http://schemas.openxmlformats.org/officeDocument/2006/relationships/hyperlink" Target="https://en.wikipedia.org/wiki/Sociology" TargetMode="External"/><Relationship Id="rId10" Type="http://schemas.openxmlformats.org/officeDocument/2006/relationships/hyperlink" Target="https://en.wikipedia.org/wiki/Research_method" TargetMode="External"/><Relationship Id="rId4" Type="http://schemas.openxmlformats.org/officeDocument/2006/relationships/hyperlink" Target="https://en.wikipedia.org/wiki/Unstructured_interview#cite_note-1" TargetMode="External"/><Relationship Id="rId9" Type="http://schemas.openxmlformats.org/officeDocument/2006/relationships/hyperlink" Target="https://en.wikipedia.org/wiki/Qualitative_research" TargetMode="External"/><Relationship Id="rId14" Type="http://schemas.openxmlformats.org/officeDocument/2006/relationships/hyperlink" Target="https://en.wikipedia.org/wiki/Social_scienc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hyperlink" Target="https://atlasti.com/guides/qualitative-research-guide-part-1/data-collec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talos360.co.uk/resources/attract/employer-brand-strategy/" TargetMode="External"/><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8" Type="http://schemas.openxmlformats.org/officeDocument/2006/relationships/hyperlink" Target="https://scholar.google.co.uk/citations?user=gg2QIC4AAAAJ&amp;hl=en&amp;oi=sra" TargetMode="External"/><Relationship Id="rId13" Type="http://schemas.openxmlformats.org/officeDocument/2006/relationships/hyperlink" Target="https://scholar.google.co.uk/citations?user=TSw08okAAAAJ&amp;hl=en&amp;oi=sra" TargetMode="External"/><Relationship Id="rId3" Type="http://schemas.openxmlformats.org/officeDocument/2006/relationships/image" Target="../media/image18.jpeg"/><Relationship Id="rId7" Type="http://schemas.openxmlformats.org/officeDocument/2006/relationships/hyperlink" Target="https://sciendo.com/pdf/10.2478/jec-2018-0017" TargetMode="External"/><Relationship Id="rId12" Type="http://schemas.openxmlformats.org/officeDocument/2006/relationships/hyperlink" Target="https://scholar.google.co.uk/citations?user=_CgcBJAAAAAJ&amp;hl=en&amp;oi=sra"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hyperlink" Target="https://scholar.google.co.uk/citations?user=vgfjtxgAAAAJ&amp;hl=en&amp;oi=sra" TargetMode="External"/><Relationship Id="rId11" Type="http://schemas.openxmlformats.org/officeDocument/2006/relationships/hyperlink" Target="https://www.sciencedirect.com/science/article/pii/S0006320714003644" TargetMode="External"/><Relationship Id="rId5" Type="http://schemas.openxmlformats.org/officeDocument/2006/relationships/hyperlink" Target="https://scholar.google.co.uk/citations?user=4ZUq-kUAAAAJ&amp;hl=en&amp;oi=sra" TargetMode="External"/><Relationship Id="rId15" Type="http://schemas.openxmlformats.org/officeDocument/2006/relationships/image" Target="../media/image19.jpeg"/><Relationship Id="rId10" Type="http://schemas.openxmlformats.org/officeDocument/2006/relationships/hyperlink" Target="https://scholar.google.co.uk/citations?user=Mjzxd2kAAAAJ&amp;hl=en&amp;oi=sra" TargetMode="External"/><Relationship Id="rId4" Type="http://schemas.openxmlformats.org/officeDocument/2006/relationships/hyperlink" Target="https://pubsonline.informs.org/doi/abs/10.1287/orsc.1060.0214" TargetMode="External"/><Relationship Id="rId9" Type="http://schemas.openxmlformats.org/officeDocument/2006/relationships/hyperlink" Target="https://journals.sagepub.com/doi/abs/10.1177/239700221202600303" TargetMode="External"/><Relationship Id="rId14" Type="http://schemas.openxmlformats.org/officeDocument/2006/relationships/hyperlink" Target="https://www.tandfonline.com/doi/abs/10.1080/0161956X.2016.12271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rtlCol="0">
            <a:normAutofit/>
          </a:bodyPr>
          <a:lstStyle/>
          <a:p>
            <a:pPr rtl="0"/>
            <a:br>
              <a:rPr lang="en-GB" sz="1100" dirty="0"/>
            </a:br>
            <a:r>
              <a:rPr lang="en-GB" sz="1100" dirty="0"/>
              <a:t>Name :Mohammad Bari</a:t>
            </a:r>
            <a:br>
              <a:rPr lang="en-GB" sz="1100" dirty="0"/>
            </a:br>
            <a:r>
              <a:rPr lang="en-GB" sz="1100" dirty="0"/>
              <a:t>Student ID: 2407686</a:t>
            </a:r>
            <a:br>
              <a:rPr lang="en-GB" sz="1100" dirty="0"/>
            </a:br>
            <a:r>
              <a:rPr lang="en-GB" sz="1100" dirty="0"/>
              <a:t>Module Code: LCLM 5002</a:t>
            </a:r>
            <a:br>
              <a:rPr lang="en-GB" sz="1100" dirty="0"/>
            </a:br>
            <a:r>
              <a:rPr lang="en-GB" sz="1100" dirty="0"/>
              <a:t>Assignment Title:  Component 1 Individual presentation. </a:t>
            </a:r>
            <a:br>
              <a:rPr lang="en-GB" sz="1100" dirty="0"/>
            </a:br>
            <a:r>
              <a:rPr lang="en-GB" sz="1100" dirty="0"/>
              <a:t>Teacher name : Doreen Nyaa </a:t>
            </a:r>
            <a:r>
              <a:rPr lang="en-GB" sz="1100" dirty="0" err="1"/>
              <a:t>Amundam</a:t>
            </a:r>
            <a:r>
              <a:rPr lang="en-GB" sz="1100" dirty="0"/>
              <a:t>.</a:t>
            </a:r>
            <a:br>
              <a:rPr lang="en-GB" sz="1100" dirty="0"/>
            </a:br>
            <a:br>
              <a:rPr lang="en-GB" sz="1100" dirty="0"/>
            </a:br>
            <a:endParaRPr lang="en-GB" sz="1100" dirty="0"/>
          </a:p>
        </p:txBody>
      </p:sp>
      <p:pic>
        <p:nvPicPr>
          <p:cNvPr id="16" name="Picture Placeholder 15" descr="photo of 2 men drawing a graph&#10;">
            <a:extLst>
              <a:ext uri="{FF2B5EF4-FFF2-40B4-BE49-F238E27FC236}">
                <a16:creationId xmlns:a16="http://schemas.microsoft.com/office/drawing/2014/main" id="{AE10A7AB-4E16-4B85-8C75-FABB6412DD5E}"/>
              </a:ext>
            </a:extLst>
          </p:cNvPr>
          <p:cNvPicPr>
            <a:picLocks noGrp="1" noChangeAspect="1"/>
          </p:cNvPicPr>
          <p:nvPr>
            <p:ph type="pic" sz="quarter" idx="15"/>
          </p:nvPr>
        </p:nvPicPr>
        <p:blipFill rotWithShape="1">
          <a:blip r:embed="rId3" cstate="print">
            <a:extLst>
              <a:ext uri="{28A0092B-C50C-407E-A947-70E740481C1C}">
                <a14:useLocalDpi xmlns:a14="http://schemas.microsoft.com/office/drawing/2010/main"/>
              </a:ext>
            </a:extLst>
          </a:blip>
          <a:srcRect/>
          <a:stretch/>
        </p:blipFill>
        <p:spPr>
          <a:xfrm>
            <a:off x="1393825" y="1143000"/>
            <a:ext cx="5029200" cy="4572000"/>
          </a:xfrm>
        </p:spPr>
      </p:pic>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Date Placeholder 15">
            <a:extLst>
              <a:ext uri="{FF2B5EF4-FFF2-40B4-BE49-F238E27FC236}">
                <a16:creationId xmlns:a16="http://schemas.microsoft.com/office/drawing/2014/main" id="{D0853325-76A7-4AEB-8F7F-CF0B2580773B}"/>
              </a:ext>
            </a:extLst>
          </p:cNvPr>
          <p:cNvSpPr>
            <a:spLocks noGrp="1"/>
          </p:cNvSpPr>
          <p:nvPr>
            <p:ph type="dt" sz="half" idx="10"/>
          </p:nvPr>
        </p:nvSpPr>
        <p:spPr>
          <a:xfrm>
            <a:off x="838200" y="6356350"/>
            <a:ext cx="2743200" cy="365125"/>
          </a:xfrm>
        </p:spPr>
        <p:txBody>
          <a:bodyPr rtlCol="0"/>
          <a:lstStyle/>
          <a:p>
            <a:pPr rtl="0"/>
            <a:r>
              <a:rPr lang="en-GB">
                <a:solidFill>
                  <a:schemeClr val="bg1">
                    <a:lumMod val="75000"/>
                  </a:schemeClr>
                </a:solidFill>
              </a:rPr>
              <a:t>20XX</a:t>
            </a:r>
          </a:p>
        </p:txBody>
      </p:sp>
      <p:sp>
        <p:nvSpPr>
          <p:cNvPr id="17" name="Footer Placeholder 16">
            <a:extLst>
              <a:ext uri="{FF2B5EF4-FFF2-40B4-BE49-F238E27FC236}">
                <a16:creationId xmlns:a16="http://schemas.microsoft.com/office/drawing/2014/main" id="{A3CFEF10-F087-43D5-9B68-DA35850ED85E}"/>
              </a:ext>
            </a:extLst>
          </p:cNvPr>
          <p:cNvSpPr>
            <a:spLocks noGrp="1"/>
          </p:cNvSpPr>
          <p:nvPr>
            <p:ph type="ftr" sz="quarter" idx="11"/>
          </p:nvPr>
        </p:nvSpPr>
        <p:spPr>
          <a:xfrm>
            <a:off x="4038600" y="6356350"/>
            <a:ext cx="4114800" cy="365125"/>
          </a:xfrm>
        </p:spPr>
        <p:txBody>
          <a:bodyPr rtlCol="0"/>
          <a:lstStyle/>
          <a:p>
            <a:pPr rtl="0"/>
            <a:r>
              <a:rPr lang="en-GB"/>
              <a:t>Contoso business plan</a:t>
            </a:r>
          </a:p>
        </p:txBody>
      </p:sp>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2</a:t>
            </a:fld>
            <a:endParaRPr lang="en-GB"/>
          </a:p>
        </p:txBody>
      </p:sp>
      <p:sp>
        <p:nvSpPr>
          <p:cNvPr id="3" name="TextBox 2">
            <a:extLst>
              <a:ext uri="{FF2B5EF4-FFF2-40B4-BE49-F238E27FC236}">
                <a16:creationId xmlns:a16="http://schemas.microsoft.com/office/drawing/2014/main" id="{CFE6AF4A-4A03-8B1C-BD33-167C8834B8B6}"/>
              </a:ext>
            </a:extLst>
          </p:cNvPr>
          <p:cNvSpPr txBox="1"/>
          <p:nvPr/>
        </p:nvSpPr>
        <p:spPr>
          <a:xfrm>
            <a:off x="65314" y="383721"/>
            <a:ext cx="11723915" cy="2862322"/>
          </a:xfrm>
          <a:prstGeom prst="rect">
            <a:avLst/>
          </a:prstGeom>
          <a:noFill/>
        </p:spPr>
        <p:txBody>
          <a:bodyPr wrap="square">
            <a:spAutoFit/>
          </a:bodyPr>
          <a:lstStyle/>
          <a:p>
            <a:br>
              <a:rPr lang="en-GB" sz="1800" dirty="0"/>
            </a:br>
            <a:br>
              <a:rPr lang="en-GB" sz="1800" dirty="0"/>
            </a:br>
            <a:br>
              <a:rPr lang="en-GB" sz="1800" dirty="0"/>
            </a:br>
            <a:br>
              <a:rPr lang="en-GB" sz="1800" dirty="0"/>
            </a:br>
            <a:br>
              <a:rPr lang="en-GB" sz="1800" dirty="0"/>
            </a:br>
            <a:br>
              <a:rPr lang="en-GB" sz="1800" dirty="0"/>
            </a:br>
            <a:br>
              <a:rPr lang="en-GB" sz="1800" dirty="0"/>
            </a:br>
            <a:br>
              <a:rPr lang="en-GB" dirty="0"/>
            </a:br>
            <a:br>
              <a:rPr lang="en-GB" dirty="0"/>
            </a:br>
            <a:endParaRPr lang="en-GB" dirty="0"/>
          </a:p>
        </p:txBody>
      </p:sp>
      <p:sp>
        <p:nvSpPr>
          <p:cNvPr id="4" name="TextBox 3">
            <a:extLst>
              <a:ext uri="{FF2B5EF4-FFF2-40B4-BE49-F238E27FC236}">
                <a16:creationId xmlns:a16="http://schemas.microsoft.com/office/drawing/2014/main" id="{2C33BCB5-6738-423B-176C-5C375450913A}"/>
              </a:ext>
            </a:extLst>
          </p:cNvPr>
          <p:cNvSpPr txBox="1"/>
          <p:nvPr/>
        </p:nvSpPr>
        <p:spPr>
          <a:xfrm>
            <a:off x="65314" y="3129094"/>
            <a:ext cx="10264008" cy="4247317"/>
          </a:xfrm>
          <a:prstGeom prst="rect">
            <a:avLst/>
          </a:prstGeom>
          <a:noFill/>
        </p:spPr>
        <p:txBody>
          <a:bodyPr wrap="square">
            <a:spAutoFit/>
          </a:bodyPr>
          <a:lstStyle/>
          <a:p>
            <a:r>
              <a:rPr lang="en-GB" sz="1800" dirty="0"/>
              <a:t>Table of content:</a:t>
            </a:r>
          </a:p>
          <a:p>
            <a:pPr marL="342900" indent="-342900">
              <a:buAutoNum type="arabicPeriod"/>
            </a:pPr>
            <a:r>
              <a:rPr lang="en-GB" dirty="0"/>
              <a:t>A brief introduction of a company .</a:t>
            </a:r>
          </a:p>
          <a:p>
            <a:pPr marL="342900" indent="-342900">
              <a:buAutoNum type="arabicPeriod"/>
            </a:pPr>
            <a:r>
              <a:rPr lang="en-GB" sz="1800" dirty="0"/>
              <a:t>Job analysis, description and person specification.</a:t>
            </a:r>
          </a:p>
          <a:p>
            <a:pPr marL="342900" indent="-342900">
              <a:buAutoNum type="arabicPeriod"/>
            </a:pPr>
            <a:r>
              <a:rPr lang="en-GB" dirty="0"/>
              <a:t>Explanation of different types of interviews.</a:t>
            </a:r>
          </a:p>
          <a:p>
            <a:pPr marL="342900" indent="-342900">
              <a:buAutoNum type="arabicPeriod"/>
            </a:pPr>
            <a:r>
              <a:rPr lang="en-GB" dirty="0"/>
              <a:t>Appropriate questioning technique.</a:t>
            </a:r>
          </a:p>
          <a:p>
            <a:pPr marL="342900" indent="-342900">
              <a:buAutoNum type="arabicPeriod"/>
            </a:pPr>
            <a:r>
              <a:rPr lang="en-GB" sz="1800" dirty="0"/>
              <a:t>Comparison of face to face and online interview and contrast.</a:t>
            </a:r>
            <a:br>
              <a:rPr lang="en-GB" sz="1800" dirty="0"/>
            </a:br>
            <a:br>
              <a:rPr lang="en-GB" sz="1800" dirty="0"/>
            </a:br>
            <a:br>
              <a:rPr lang="en-GB" sz="1800" dirty="0"/>
            </a:br>
            <a:br>
              <a:rPr lang="en-GB" sz="1800" dirty="0"/>
            </a:br>
            <a:br>
              <a:rPr lang="en-GB" sz="1800" dirty="0"/>
            </a:br>
            <a:br>
              <a:rPr lang="en-GB" sz="1800" dirty="0"/>
            </a:br>
            <a:br>
              <a:rPr lang="en-GB" sz="1800" dirty="0"/>
            </a:br>
            <a:br>
              <a:rPr lang="en-GB" dirty="0"/>
            </a:br>
            <a:br>
              <a:rPr lang="en-GB" dirty="0"/>
            </a:br>
            <a:endParaRPr lang="en-GB" dirty="0"/>
          </a:p>
        </p:txBody>
      </p:sp>
      <p:sp>
        <p:nvSpPr>
          <p:cNvPr id="5" name="TextBox 4">
            <a:extLst>
              <a:ext uri="{FF2B5EF4-FFF2-40B4-BE49-F238E27FC236}">
                <a16:creationId xmlns:a16="http://schemas.microsoft.com/office/drawing/2014/main" id="{2B52DFAF-F8F9-85EE-0033-EAD03EFA252C}"/>
              </a:ext>
            </a:extLst>
          </p:cNvPr>
          <p:cNvSpPr txBox="1"/>
          <p:nvPr/>
        </p:nvSpPr>
        <p:spPr>
          <a:xfrm>
            <a:off x="-21473065" y="-4556290"/>
            <a:ext cx="43198715" cy="2862322"/>
          </a:xfrm>
          <a:prstGeom prst="rect">
            <a:avLst/>
          </a:prstGeom>
          <a:noFill/>
        </p:spPr>
        <p:txBody>
          <a:bodyPr wrap="square">
            <a:spAutoFit/>
          </a:bodyPr>
          <a:lstStyle/>
          <a:p>
            <a:br>
              <a:rPr lang="en-GB" sz="1800" dirty="0"/>
            </a:br>
            <a:br>
              <a:rPr lang="en-GB" sz="1800" dirty="0"/>
            </a:br>
            <a:br>
              <a:rPr lang="en-GB" sz="1800" dirty="0"/>
            </a:br>
            <a:br>
              <a:rPr lang="en-GB" sz="1800" dirty="0"/>
            </a:br>
            <a:br>
              <a:rPr lang="en-GB" sz="1800" dirty="0"/>
            </a:br>
            <a:br>
              <a:rPr lang="en-GB" sz="1800" dirty="0"/>
            </a:br>
            <a:br>
              <a:rPr lang="en-GB" sz="1800" dirty="0"/>
            </a:br>
            <a:br>
              <a:rPr lang="en-GB" dirty="0"/>
            </a:br>
            <a:br>
              <a:rPr lang="en-GB" dirty="0"/>
            </a:br>
            <a:endParaRPr lang="en-GB" dirty="0"/>
          </a:p>
        </p:txBody>
      </p:sp>
      <p:pic>
        <p:nvPicPr>
          <p:cNvPr id="5122" name="Picture 2" descr="picture of table of contents3">
            <a:extLst>
              <a:ext uri="{FF2B5EF4-FFF2-40B4-BE49-F238E27FC236}">
                <a16:creationId xmlns:a16="http://schemas.microsoft.com/office/drawing/2014/main" id="{1F12C60D-DFBA-3F84-96A6-61D4718666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19" y="7343"/>
            <a:ext cx="10292702" cy="2862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420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39FF936-8D81-42BA-AE11-83A5B33666F3}"/>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3</a:t>
            </a:fld>
            <a:endParaRPr lang="en-GB"/>
          </a:p>
        </p:txBody>
      </p:sp>
      <p:sp>
        <p:nvSpPr>
          <p:cNvPr id="15" name="TextBox 14">
            <a:extLst>
              <a:ext uri="{FF2B5EF4-FFF2-40B4-BE49-F238E27FC236}">
                <a16:creationId xmlns:a16="http://schemas.microsoft.com/office/drawing/2014/main" id="{13F29D65-D33A-7620-F377-C43D1D3815D3}"/>
              </a:ext>
            </a:extLst>
          </p:cNvPr>
          <p:cNvSpPr txBox="1"/>
          <p:nvPr/>
        </p:nvSpPr>
        <p:spPr>
          <a:xfrm>
            <a:off x="4589755" y="430188"/>
            <a:ext cx="6817310" cy="6365461"/>
          </a:xfrm>
          <a:prstGeom prst="rect">
            <a:avLst/>
          </a:prstGeom>
          <a:noFill/>
        </p:spPr>
        <p:txBody>
          <a:bodyPr wrap="square">
            <a:spAutoFit/>
          </a:bodyPr>
          <a:lstStyle/>
          <a:p>
            <a:r>
              <a:rPr lang="en-GB" b="1" dirty="0">
                <a:solidFill>
                  <a:srgbClr val="0C2577"/>
                </a:solidFill>
                <a:effectLst/>
                <a:latin typeface="Relative Pro"/>
              </a:rPr>
              <a:t> introduction of Birmingham based company:                                          </a:t>
            </a:r>
            <a:endParaRPr lang="en-GB" dirty="0"/>
          </a:p>
          <a:p>
            <a:pPr lvl="1"/>
            <a:r>
              <a:rPr lang="en-GB" b="1" dirty="0"/>
              <a:t>Industry :</a:t>
            </a:r>
            <a:r>
              <a:rPr lang="en-GB" dirty="0"/>
              <a:t>Accounting &amp; Finance</a:t>
            </a:r>
          </a:p>
          <a:p>
            <a:pPr lvl="1"/>
            <a:r>
              <a:rPr lang="en-GB" b="1" dirty="0"/>
              <a:t>Founded :</a:t>
            </a:r>
            <a:r>
              <a:rPr lang="en-GB" dirty="0"/>
              <a:t>1849</a:t>
            </a:r>
          </a:p>
          <a:p>
            <a:pPr lvl="1"/>
            <a:r>
              <a:rPr lang="en-GB" dirty="0"/>
              <a:t>Location : 2 Provident place</a:t>
            </a:r>
          </a:p>
          <a:p>
            <a:pPr lvl="1"/>
            <a:r>
              <a:rPr lang="en-GB" dirty="0"/>
              <a:t>West Bromwich B70  8AF</a:t>
            </a:r>
          </a:p>
          <a:p>
            <a:pPr lvl="1"/>
            <a:r>
              <a:rPr lang="en-GB" dirty="0"/>
              <a:t>Company size: 500- 999 employees </a:t>
            </a:r>
          </a:p>
          <a:p>
            <a:pPr lvl="1"/>
            <a:r>
              <a:rPr lang="en-GB" dirty="0"/>
              <a:t>About us: </a:t>
            </a:r>
          </a:p>
          <a:p>
            <a:pPr lvl="1"/>
            <a:r>
              <a:rPr lang="en-GB" dirty="0"/>
              <a:t>We are proud to be Birmingham’s and Black country’s leading  building society. Our purpose is to help people achieve financial securities through home ownership and savings they can rely on .</a:t>
            </a:r>
          </a:p>
          <a:p>
            <a:pPr lvl="1"/>
            <a:r>
              <a:rPr lang="en-GB" dirty="0"/>
              <a:t>When you come to work at the West Brom we don’t just fit in here , we want you to belong here. Because we made for each other .so when you bring everything that’s make you great to the west Brom we will help build a career that works for you.</a:t>
            </a:r>
          </a:p>
          <a:p>
            <a:pPr lvl="1"/>
            <a:endParaRPr lang="en-GB" dirty="0"/>
          </a:p>
          <a:p>
            <a:br>
              <a:rPr lang="en-GB" dirty="0"/>
            </a:br>
            <a:endParaRPr lang="en-GB" dirty="0"/>
          </a:p>
          <a:p>
            <a:br>
              <a:rPr lang="en-GB" dirty="0"/>
            </a:br>
            <a:endParaRPr lang="en-GB" b="1" dirty="0">
              <a:solidFill>
                <a:srgbClr val="0C2577"/>
              </a:solidFill>
              <a:effectLst/>
              <a:latin typeface="Relative Pro"/>
            </a:endParaRPr>
          </a:p>
          <a:p>
            <a:pPr algn="l">
              <a:lnSpc>
                <a:spcPts val="2400"/>
              </a:lnSpc>
              <a:spcAft>
                <a:spcPts val="1200"/>
              </a:spcAft>
              <a:buNone/>
            </a:pPr>
            <a:endParaRPr lang="en-GB" b="1" dirty="0">
              <a:solidFill>
                <a:srgbClr val="0C2577"/>
              </a:solidFill>
              <a:latin typeface="Relative Pro"/>
            </a:endParaRPr>
          </a:p>
          <a:p>
            <a:pPr algn="l">
              <a:lnSpc>
                <a:spcPts val="2400"/>
              </a:lnSpc>
              <a:spcAft>
                <a:spcPts val="1200"/>
              </a:spcAft>
              <a:buNone/>
            </a:pPr>
            <a:endParaRPr lang="en-GB" sz="1200" b="1" dirty="0">
              <a:solidFill>
                <a:srgbClr val="0C2577"/>
              </a:solidFill>
              <a:effectLst/>
              <a:latin typeface="Relative Pro"/>
            </a:endParaRPr>
          </a:p>
        </p:txBody>
      </p:sp>
      <p:pic>
        <p:nvPicPr>
          <p:cNvPr id="16" name="Picture 2" descr="West Bromwich Building Society logo">
            <a:extLst>
              <a:ext uri="{FF2B5EF4-FFF2-40B4-BE49-F238E27FC236}">
                <a16:creationId xmlns:a16="http://schemas.microsoft.com/office/drawing/2014/main" id="{2CE9E682-20A7-6E7A-1F99-0762B2E48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7184" y="1023258"/>
            <a:ext cx="1242874" cy="130628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EA29C171-5BFE-C98C-E773-ADB72D09A0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81000"/>
            <a:ext cx="2849731"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8866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033BEAB-4380-4A47-B648-13315E04F2DF}"/>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
        <p:nvSpPr>
          <p:cNvPr id="3" name="TextBox 2">
            <a:extLst>
              <a:ext uri="{FF2B5EF4-FFF2-40B4-BE49-F238E27FC236}">
                <a16:creationId xmlns:a16="http://schemas.microsoft.com/office/drawing/2014/main" id="{54DE2DED-3ECD-FE9A-0E75-5D686C0FB612}"/>
              </a:ext>
            </a:extLst>
          </p:cNvPr>
          <p:cNvSpPr txBox="1"/>
          <p:nvPr/>
        </p:nvSpPr>
        <p:spPr>
          <a:xfrm>
            <a:off x="1097280" y="914401"/>
            <a:ext cx="10068560" cy="5816977"/>
          </a:xfrm>
          <a:prstGeom prst="rect">
            <a:avLst/>
          </a:prstGeom>
          <a:noFill/>
        </p:spPr>
        <p:txBody>
          <a:bodyPr wrap="square">
            <a:spAutoFit/>
          </a:bodyPr>
          <a:lstStyle/>
          <a:p>
            <a:r>
              <a:rPr lang="en-GB" sz="1800" dirty="0"/>
              <a:t>We are looking for a business development manager for our company:</a:t>
            </a:r>
            <a:br>
              <a:rPr lang="en-GB" sz="1800" dirty="0"/>
            </a:br>
            <a:r>
              <a:rPr lang="en-GB" sz="1800" b="1" u="sng" dirty="0"/>
              <a:t>Business  Development  Manager   (South/ South East)</a:t>
            </a:r>
            <a:r>
              <a:rPr lang="en-GB" sz="1800" b="1" dirty="0"/>
              <a:t>                                                                                      Salary:</a:t>
            </a:r>
            <a:r>
              <a:rPr lang="en-GB" sz="1800" dirty="0"/>
              <a:t> c. £45,000 per annum plus Car Allowance.</a:t>
            </a:r>
            <a:r>
              <a:rPr lang="en-GB" sz="2800" dirty="0"/>
              <a:t> </a:t>
            </a:r>
            <a:br>
              <a:rPr lang="en-GB" sz="2800" dirty="0"/>
            </a:br>
            <a:r>
              <a:rPr lang="en-GB" sz="1800" b="1" dirty="0"/>
              <a:t>Hours:</a:t>
            </a:r>
            <a:r>
              <a:rPr lang="en-GB" sz="1800" dirty="0"/>
              <a:t> 35 hours per week.</a:t>
            </a:r>
            <a:r>
              <a:rPr lang="en-GB" sz="1800" b="1" dirty="0"/>
              <a:t> Contract:</a:t>
            </a:r>
            <a:r>
              <a:rPr lang="en-GB" sz="1800" dirty="0"/>
              <a:t> Permanent.</a:t>
            </a:r>
            <a:r>
              <a:rPr lang="en-GB" sz="2800" dirty="0"/>
              <a:t> </a:t>
            </a:r>
            <a:br>
              <a:rPr lang="en-GB" sz="2800" dirty="0"/>
            </a:br>
            <a:r>
              <a:rPr lang="en-GB" sz="1800" b="1" dirty="0"/>
              <a:t>Location: </a:t>
            </a:r>
            <a:r>
              <a:rPr lang="en-GB" sz="1800" dirty="0"/>
              <a:t>Remote</a:t>
            </a:r>
            <a:br>
              <a:rPr lang="en-GB" sz="1800" dirty="0"/>
            </a:br>
            <a:r>
              <a:rPr lang="en-GB" sz="1800" b="1" dirty="0"/>
              <a:t>We’re made for each other.</a:t>
            </a:r>
            <a:r>
              <a:rPr lang="en-GB" sz="2800" dirty="0"/>
              <a:t> </a:t>
            </a:r>
            <a:br>
              <a:rPr lang="en-GB" sz="2800" dirty="0"/>
            </a:br>
            <a:r>
              <a:rPr lang="en-GB" sz="1800" dirty="0"/>
              <a:t>At the West Brom, we know solid futures don’t happen overnight. So, whether our customers are looking to own their first home or have savings they can rely on, we’ll do everything we can to help them build the life they want bit by bit. We’re all about customer experience, which means we do the right thing, not just the easy thing. Whatever your role, you’ll put the customer at the heart of everything you do and make a positive lifelong impression.</a:t>
            </a:r>
            <a:br>
              <a:rPr lang="en-GB" sz="1800" dirty="0"/>
            </a:br>
            <a:br>
              <a:rPr lang="en-GB" sz="1800" dirty="0"/>
            </a:br>
            <a:br>
              <a:rPr lang="en-GB" sz="1800" dirty="0"/>
            </a:br>
            <a:br>
              <a:rPr lang="en-GB" sz="1800" dirty="0"/>
            </a:br>
            <a:br>
              <a:rPr lang="en-GB" sz="1800" dirty="0"/>
            </a:br>
            <a:br>
              <a:rPr lang="en-GB" sz="1800" dirty="0"/>
            </a:br>
            <a:br>
              <a:rPr lang="en-GB" sz="1800" b="1" u="sng" dirty="0"/>
            </a:br>
            <a:br>
              <a:rPr lang="en-GB" sz="1800" b="1" u="sng" dirty="0"/>
            </a:br>
            <a:endParaRPr lang="en-GB" dirty="0"/>
          </a:p>
        </p:txBody>
      </p:sp>
    </p:spTree>
    <p:extLst>
      <p:ext uri="{BB962C8B-B14F-4D97-AF65-F5344CB8AC3E}">
        <p14:creationId xmlns:p14="http://schemas.microsoft.com/office/powerpoint/2010/main" val="3153892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Photo of plant next to a couch">
            <a:extLst>
              <a:ext uri="{FF2B5EF4-FFF2-40B4-BE49-F238E27FC236}">
                <a16:creationId xmlns:a16="http://schemas.microsoft.com/office/drawing/2014/main" id="{E02808E2-CED6-4042-B4A7-74D40168FFC5}"/>
              </a:ext>
            </a:extLst>
          </p:cNvPr>
          <p:cNvPicPr>
            <a:picLocks noGrp="1" noChangeAspect="1"/>
          </p:cNvPicPr>
          <p:nvPr>
            <p:ph type="pic" sz="quarter" idx="14"/>
          </p:nvPr>
        </p:nvPicPr>
        <p:blipFill rotWithShape="1">
          <a:blip r:embed="rId3" cstate="print">
            <a:extLst>
              <a:ext uri="{28A0092B-C50C-407E-A947-70E740481C1C}">
                <a14:useLocalDpi xmlns:a14="http://schemas.microsoft.com/office/drawing/2010/main"/>
              </a:ext>
            </a:extLst>
          </a:blip>
          <a:srcRect/>
          <a:stretch/>
        </p:blipFill>
        <p:spPr>
          <a:xfrm>
            <a:off x="-168676" y="0"/>
            <a:ext cx="12359151" cy="6721475"/>
          </a:xfrm>
        </p:spPr>
      </p:pic>
      <p:sp>
        <p:nvSpPr>
          <p:cNvPr id="4" name="Date Placeholder 3">
            <a:extLst>
              <a:ext uri="{FF2B5EF4-FFF2-40B4-BE49-F238E27FC236}">
                <a16:creationId xmlns:a16="http://schemas.microsoft.com/office/drawing/2014/main" id="{F3F2DE98-C429-4715-BA3C-5D6C820084AB}"/>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3" name="Title 2">
            <a:extLst>
              <a:ext uri="{FF2B5EF4-FFF2-40B4-BE49-F238E27FC236}">
                <a16:creationId xmlns:a16="http://schemas.microsoft.com/office/drawing/2014/main" id="{FBE7090B-8FAC-F18E-F2E6-F970FD841AAA}"/>
              </a:ext>
            </a:extLst>
          </p:cNvPr>
          <p:cNvSpPr>
            <a:spLocks noGrp="1"/>
          </p:cNvSpPr>
          <p:nvPr>
            <p:ph type="title"/>
          </p:nvPr>
        </p:nvSpPr>
        <p:spPr>
          <a:xfrm>
            <a:off x="-168677" y="75501"/>
            <a:ext cx="12265602" cy="6645972"/>
          </a:xfrm>
        </p:spPr>
        <p:txBody>
          <a:bodyPr/>
          <a:lstStyle/>
          <a:p>
            <a:r>
              <a:rPr lang="en-GB" sz="1100" dirty="0"/>
              <a:t>Person specification :</a:t>
            </a:r>
            <a:br>
              <a:rPr lang="en-GB" sz="1100" dirty="0"/>
            </a:br>
            <a:br>
              <a:rPr lang="en-GB" sz="1100" dirty="0"/>
            </a:br>
            <a:r>
              <a:rPr lang="en-GB" sz="1100" dirty="0"/>
              <a:t>1.An individual who can work on their own </a:t>
            </a:r>
            <a:r>
              <a:rPr lang="en-GB" sz="1100" b="1" dirty="0"/>
              <a:t>initiative</a:t>
            </a:r>
            <a:r>
              <a:rPr lang="en-GB" sz="1100" dirty="0"/>
              <a:t> in the pursuit of business objectives.</a:t>
            </a:r>
            <a:br>
              <a:rPr lang="en-GB" sz="1100" dirty="0"/>
            </a:br>
            <a:br>
              <a:rPr lang="en-GB" sz="1100" dirty="0"/>
            </a:br>
            <a:br>
              <a:rPr lang="en-GB" sz="1100" dirty="0"/>
            </a:br>
            <a:r>
              <a:rPr lang="en-GB" sz="1100" dirty="0"/>
              <a:t>2.Someone who shows up every day with a positive, helpful, and supportive attitude and makes a </a:t>
            </a:r>
            <a:r>
              <a:rPr lang="en-GB" sz="1100" b="1" dirty="0"/>
              <a:t>heartfelt</a:t>
            </a:r>
            <a:r>
              <a:rPr lang="en-GB" sz="1100" dirty="0"/>
              <a:t> impression on our brokers.</a:t>
            </a:r>
            <a:br>
              <a:rPr lang="en-GB" sz="1100" dirty="0"/>
            </a:br>
            <a:br>
              <a:rPr lang="en-GB" sz="1100" dirty="0"/>
            </a:br>
            <a:r>
              <a:rPr lang="en-GB" sz="1100" dirty="0"/>
              <a:t>3.A calm, </a:t>
            </a:r>
            <a:r>
              <a:rPr lang="en-GB" sz="1100" b="1" dirty="0"/>
              <a:t>clear, and confident communicator </a:t>
            </a:r>
            <a:r>
              <a:rPr lang="en-GB" sz="1100" dirty="0"/>
              <a:t>who can get their point across, as well as making other people feel heard regardless of the audience.</a:t>
            </a:r>
            <a:br>
              <a:rPr lang="en-GB" sz="1100" dirty="0"/>
            </a:br>
            <a:br>
              <a:rPr lang="en-GB" sz="1100" dirty="0"/>
            </a:br>
            <a:r>
              <a:rPr lang="en-GB" sz="1100" dirty="0"/>
              <a:t>4.Specialist knowledge of the </a:t>
            </a:r>
            <a:r>
              <a:rPr lang="en-GB" sz="1100" b="1" dirty="0"/>
              <a:t>intermediary market</a:t>
            </a:r>
            <a:r>
              <a:rPr lang="en-GB" sz="1100" dirty="0"/>
              <a:t> including understanding of the competitor market across a range of market segments.</a:t>
            </a:r>
            <a:br>
              <a:rPr lang="en-GB" sz="1100" dirty="0"/>
            </a:br>
            <a:br>
              <a:rPr lang="en-GB" sz="1100" dirty="0"/>
            </a:br>
            <a:r>
              <a:rPr lang="en-GB" sz="1100" dirty="0"/>
              <a:t>5.A high degree of </a:t>
            </a:r>
            <a:r>
              <a:rPr lang="en-GB" sz="1100" b="1" dirty="0"/>
              <a:t>analytical skills</a:t>
            </a:r>
            <a:r>
              <a:rPr lang="en-GB" sz="1100" dirty="0"/>
              <a:t> to utilise all aspects of the Intermediary market including tools such as competitor websites, strategic mortgage publications and an understanding of the relevant trade bodies (IMLA, AMI, UK Finance etc)</a:t>
            </a:r>
            <a:br>
              <a:rPr lang="en-GB" sz="1100" dirty="0"/>
            </a:br>
            <a:br>
              <a:rPr lang="en-GB" sz="1100" dirty="0"/>
            </a:br>
            <a:r>
              <a:rPr lang="en-GB" sz="1100" dirty="0"/>
              <a:t>6.Sound understanding of the </a:t>
            </a:r>
            <a:r>
              <a:rPr lang="en-GB" sz="1100" b="1" dirty="0"/>
              <a:t>legal and legislative</a:t>
            </a:r>
            <a:r>
              <a:rPr lang="en-GB" sz="1100" dirty="0"/>
              <a:t> framework that influences the Financial Services sector.</a:t>
            </a:r>
            <a:br>
              <a:rPr lang="en-GB" sz="1100" dirty="0"/>
            </a:br>
            <a:br>
              <a:rPr lang="en-GB" sz="1100" dirty="0"/>
            </a:br>
            <a:r>
              <a:rPr lang="en-GB" sz="1100" dirty="0"/>
              <a:t>7.Someone who can </a:t>
            </a:r>
            <a:r>
              <a:rPr lang="en-GB" sz="1100" b="1" dirty="0"/>
              <a:t>work under pressure</a:t>
            </a:r>
            <a:r>
              <a:rPr lang="en-GB" sz="1100" dirty="0"/>
              <a:t> when there is business requirement changes as well as market changes.</a:t>
            </a:r>
            <a:br>
              <a:rPr lang="en-GB" sz="1100" dirty="0"/>
            </a:br>
            <a:br>
              <a:rPr lang="en-GB" sz="1100" dirty="0"/>
            </a:br>
            <a:r>
              <a:rPr lang="en-GB" sz="1100" dirty="0"/>
              <a:t>8.An </a:t>
            </a:r>
            <a:r>
              <a:rPr lang="en-GB" sz="1100" b="1" dirty="0"/>
              <a:t>effective diary planner</a:t>
            </a:r>
            <a:r>
              <a:rPr lang="en-GB" sz="1100" dirty="0"/>
              <a:t> who can ensure a strategic calling pattern and optimal use of time and mileage as agreed with Head of Intermediaries.</a:t>
            </a:r>
            <a:br>
              <a:rPr lang="en-GB" sz="1100" dirty="0"/>
            </a:br>
            <a:br>
              <a:rPr lang="en-GB" sz="1100" dirty="0"/>
            </a:br>
            <a:r>
              <a:rPr lang="en-GB" sz="1100" dirty="0"/>
              <a:t>9.An i</a:t>
            </a:r>
            <a:r>
              <a:rPr lang="en-GB" sz="1100" b="1" dirty="0"/>
              <a:t>nfluencer </a:t>
            </a:r>
            <a:r>
              <a:rPr lang="en-GB" sz="1100" dirty="0"/>
              <a:t>– someone who can communicate and influence at the highest levels both internally and externally.</a:t>
            </a:r>
            <a:br>
              <a:rPr lang="en-GB" sz="1100" dirty="0"/>
            </a:br>
            <a:br>
              <a:rPr lang="en-GB" sz="1100" dirty="0"/>
            </a:br>
            <a:r>
              <a:rPr lang="en-GB" sz="1100" dirty="0"/>
              <a:t>10.A </a:t>
            </a:r>
            <a:r>
              <a:rPr lang="en-GB" sz="1100" b="1" dirty="0"/>
              <a:t>customer centric</a:t>
            </a:r>
            <a:r>
              <a:rPr lang="en-GB" sz="1100" dirty="0"/>
              <a:t> person who holds a genuine interest in brokers and their needs.</a:t>
            </a:r>
            <a:br>
              <a:rPr lang="en-GB" sz="1100" dirty="0"/>
            </a:br>
            <a:br>
              <a:rPr lang="en-GB" sz="1100" dirty="0"/>
            </a:br>
            <a:r>
              <a:rPr lang="en-GB" sz="1100" dirty="0"/>
              <a:t>11.Previous experience in </a:t>
            </a:r>
            <a:r>
              <a:rPr lang="en-GB" sz="1100" b="1" dirty="0"/>
              <a:t>business development</a:t>
            </a:r>
            <a:r>
              <a:rPr lang="en-GB" sz="1100" dirty="0"/>
              <a:t> with ideally 2 years in the intermediary mortgage market.</a:t>
            </a:r>
            <a:br>
              <a:rPr lang="en-GB" sz="1100" dirty="0"/>
            </a:br>
            <a:br>
              <a:rPr lang="en-GB" sz="1100" dirty="0"/>
            </a:br>
            <a:r>
              <a:rPr lang="en-GB" sz="1100" dirty="0"/>
              <a:t>12.You’ll need to be fluent in the </a:t>
            </a:r>
            <a:r>
              <a:rPr lang="en-GB" sz="1100" b="1" dirty="0"/>
              <a:t>Society’s Lending Policy</a:t>
            </a:r>
            <a:r>
              <a:rPr lang="en-GB" sz="1100" dirty="0"/>
              <a:t> and </a:t>
            </a:r>
            <a:r>
              <a:rPr lang="en-GB" sz="1100" b="1" dirty="0"/>
              <a:t>products</a:t>
            </a:r>
            <a:r>
              <a:rPr lang="en-GB" sz="1100" dirty="0"/>
              <a:t>.</a:t>
            </a:r>
            <a:br>
              <a:rPr lang="en-GB" sz="1100" dirty="0"/>
            </a:br>
            <a:br>
              <a:rPr lang="en-GB" sz="1100" dirty="0"/>
            </a:br>
            <a:r>
              <a:rPr lang="en-GB" sz="1100" dirty="0"/>
              <a:t>13.</a:t>
            </a:r>
            <a:r>
              <a:rPr lang="en-GB" sz="1100" b="1" dirty="0"/>
              <a:t>CeMap </a:t>
            </a:r>
            <a:r>
              <a:rPr lang="en-GB" sz="1100" dirty="0"/>
              <a:t>is preferred or someone working towards the qualification will be considered.</a:t>
            </a:r>
            <a:br>
              <a:rPr lang="en-GB" sz="1100" dirty="0"/>
            </a:br>
            <a:br>
              <a:rPr lang="en-GB" sz="1100" dirty="0"/>
            </a:br>
            <a:r>
              <a:rPr lang="en-GB" sz="1100" dirty="0"/>
              <a:t>14.Robust understanding of the </a:t>
            </a:r>
            <a:r>
              <a:rPr lang="en-GB" sz="1100" b="1" dirty="0"/>
              <a:t>strategic drivers</a:t>
            </a:r>
            <a:r>
              <a:rPr lang="en-GB" sz="1100" dirty="0"/>
              <a:t> underpinning the UK financial services market across a broad product base, specifically intermediary mortgage distribution. This knowledge must be kept up to date by undertaking continual professional development.</a:t>
            </a:r>
            <a:br>
              <a:rPr lang="en-GB" sz="1100" dirty="0"/>
            </a:br>
            <a:br>
              <a:rPr lang="en-GB" sz="1100" dirty="0"/>
            </a:br>
            <a:endParaRPr lang="en-GB" sz="1100" dirty="0"/>
          </a:p>
        </p:txBody>
      </p:sp>
    </p:spTree>
    <p:extLst>
      <p:ext uri="{BB962C8B-B14F-4D97-AF65-F5344CB8AC3E}">
        <p14:creationId xmlns:p14="http://schemas.microsoft.com/office/powerpoint/2010/main" val="202184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6</a:t>
            </a:fld>
            <a:endParaRPr lang="en-GB"/>
          </a:p>
        </p:txBody>
      </p:sp>
      <p:sp>
        <p:nvSpPr>
          <p:cNvPr id="29" name="TextBox 28">
            <a:extLst>
              <a:ext uri="{FF2B5EF4-FFF2-40B4-BE49-F238E27FC236}">
                <a16:creationId xmlns:a16="http://schemas.microsoft.com/office/drawing/2014/main" id="{B7C65B36-A058-017E-2EC9-1878D40D3990}"/>
              </a:ext>
            </a:extLst>
          </p:cNvPr>
          <p:cNvSpPr txBox="1"/>
          <p:nvPr/>
        </p:nvSpPr>
        <p:spPr>
          <a:xfrm>
            <a:off x="1118586" y="914400"/>
            <a:ext cx="9925236" cy="5632311"/>
          </a:xfrm>
          <a:prstGeom prst="rect">
            <a:avLst/>
          </a:prstGeom>
          <a:noFill/>
        </p:spPr>
        <p:txBody>
          <a:bodyPr wrap="square">
            <a:spAutoFit/>
          </a:bodyPr>
          <a:lstStyle/>
          <a:p>
            <a:r>
              <a:rPr lang="en-GB" sz="1600" b="1"/>
              <a:t>careers in the Making,</a:t>
            </a:r>
            <a:r>
              <a:rPr lang="en-GB" b="1"/>
              <a:t> </a:t>
            </a:r>
            <a:r>
              <a:rPr lang="en-GB" sz="1600" b="1"/>
              <a:t>your  </a:t>
            </a:r>
            <a:r>
              <a:rPr lang="en-GB" b="1"/>
              <a:t>Interview:</a:t>
            </a:r>
            <a:br>
              <a:rPr lang="en-GB" b="1"/>
            </a:br>
            <a:r>
              <a:rPr lang="en-GB"/>
              <a:t>Got an interview lined up. We want to make sure you feel fully prepared on the day, so you can showcase your best self and feel at ease during your interview.</a:t>
            </a:r>
            <a:br>
              <a:rPr lang="en-GB"/>
            </a:br>
            <a:br>
              <a:rPr lang="en-GB"/>
            </a:br>
            <a:r>
              <a:rPr lang="en-GB"/>
              <a:t>Our interviews tend to be at least two interview stages - these can be either face-to-face or a telephone/virtual interview.</a:t>
            </a:r>
            <a:br>
              <a:rPr lang="en-GB"/>
            </a:br>
            <a:br>
              <a:rPr lang="en-GB"/>
            </a:br>
            <a:r>
              <a:rPr lang="en-GB"/>
              <a:t>We like to keep these conversational and relaxed. In some instances, some roles may have additional interview stages such as presentations, technical testing, scenario related tests or role plays.</a:t>
            </a:r>
            <a:br>
              <a:rPr lang="en-GB"/>
            </a:br>
            <a:r>
              <a:rPr lang="en-GB"/>
              <a:t>It's important to us that everyone feels welcome and supported. So, if you need any adjustments for your interview, just let us know and we'll do our best to make it happen.</a:t>
            </a:r>
            <a:br>
              <a:rPr lang="en-GB"/>
            </a:br>
            <a:br>
              <a:rPr lang="en-GB"/>
            </a:br>
            <a:br>
              <a:rPr lang="en-GB"/>
            </a:br>
            <a:br>
              <a:rPr lang="en-GB"/>
            </a:br>
            <a:br>
              <a:rPr lang="en-GB"/>
            </a:br>
            <a:br>
              <a:rPr lang="en-GB"/>
            </a:br>
            <a:br>
              <a:rPr lang="en-GB"/>
            </a:br>
            <a:br>
              <a:rPr lang="en-GB"/>
            </a:br>
            <a:br>
              <a:rPr lang="en-GB"/>
            </a:br>
            <a:endParaRPr lang="en-GB" dirty="0"/>
          </a:p>
        </p:txBody>
      </p:sp>
    </p:spTree>
    <p:extLst>
      <p:ext uri="{BB962C8B-B14F-4D97-AF65-F5344CB8AC3E}">
        <p14:creationId xmlns:p14="http://schemas.microsoft.com/office/powerpoint/2010/main" val="517045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8C5D53-D866-4245-BE7D-156375DC9257}"/>
              </a:ext>
            </a:extLst>
          </p:cNvPr>
          <p:cNvSpPr>
            <a:spLocks noGrp="1"/>
          </p:cNvSpPr>
          <p:nvPr>
            <p:ph type="dt" sz="half" idx="10"/>
          </p:nvPr>
        </p:nvSpPr>
        <p:spPr>
          <a:xfrm>
            <a:off x="2466363" y="2550253"/>
            <a:ext cx="3629637" cy="2885813"/>
          </a:xfrm>
        </p:spPr>
        <p:txBody>
          <a:bodyPr rtlCol="0"/>
          <a:lstStyle/>
          <a:p>
            <a:r>
              <a:rPr lang="en-GB" dirty="0"/>
              <a:t>               :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3064F6DF-CF4C-4CB4-9EF7-54471D51073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7</a:t>
            </a:fld>
            <a:endParaRPr lang="en-GB" dirty="0"/>
          </a:p>
        </p:txBody>
      </p:sp>
      <p:sp>
        <p:nvSpPr>
          <p:cNvPr id="10" name="Footer Placeholder 2">
            <a:extLst>
              <a:ext uri="{FF2B5EF4-FFF2-40B4-BE49-F238E27FC236}">
                <a16:creationId xmlns:a16="http://schemas.microsoft.com/office/drawing/2014/main" id="{63B88BEF-82D2-4FF4-E84C-D95D1B9844B9}"/>
              </a:ext>
            </a:extLst>
          </p:cNvPr>
          <p:cNvSpPr>
            <a:spLocks noGrp="1"/>
          </p:cNvSpPr>
          <p:nvPr>
            <p:ph type="ftr" sz="quarter" idx="11"/>
          </p:nvPr>
        </p:nvSpPr>
        <p:spPr>
          <a:xfrm>
            <a:off x="-3045204" y="-318782"/>
            <a:ext cx="6400800" cy="7302413"/>
          </a:xfrm>
        </p:spPr>
        <p:txBody>
          <a:bodyPr rtlCol="0"/>
          <a:lstStyle/>
          <a:p>
            <a:r>
              <a:rPr lang="en-GB" sz="1280" dirty="0"/>
              <a:t>                                                                                                                                                                                                                                                                                                                                                                                         </a:t>
            </a:r>
          </a:p>
          <a:p>
            <a:r>
              <a:rPr lang="en-GB" sz="1290" dirty="0">
                <a:highlight>
                  <a:srgbClr val="FF00FF"/>
                </a:highlight>
              </a:rPr>
              <a:t>Recruitment process:          </a:t>
            </a:r>
            <a:r>
              <a:rPr lang="en-GB" sz="1290" dirty="0">
                <a:highlight>
                  <a:srgbClr val="FFFF00"/>
                </a:highlight>
              </a:rPr>
              <a:t>1.Planning  </a:t>
            </a:r>
            <a:r>
              <a:rPr lang="en-GB" sz="1290" dirty="0"/>
              <a:t>                                                                                                                                                                                                                                                                                                                                                                           </a:t>
            </a:r>
            <a:endParaRPr lang="en-GB" dirty="0"/>
          </a:p>
          <a:p>
            <a:endParaRPr lang="en-GB" dirty="0"/>
          </a:p>
          <a:p>
            <a:r>
              <a:rPr lang="en-GB" dirty="0"/>
              <a:t>Behind every success is an effective plan. Recruiting is no different. With the right planning in place, we can find, attract and hire the best candidates. During this stage of the recruitment process, we will identify  the role we are hiring for and determine how it will help our organisation. </a:t>
            </a:r>
          </a:p>
          <a:p>
            <a:endParaRPr lang="en-GB" dirty="0"/>
          </a:p>
          <a:p>
            <a:endParaRPr lang="en-GB" dirty="0"/>
          </a:p>
          <a:p>
            <a:r>
              <a:rPr lang="en-GB" dirty="0"/>
              <a:t>This step also looks at how we will conduct our recruitment campaign. It can be  agency route, or we will  utilise hiring software like an applicant tracking system to hire in-house? we’ve got some big decisions to make already.</a:t>
            </a:r>
          </a:p>
          <a:p>
            <a:r>
              <a:rPr lang="en-GB" b="1" dirty="0">
                <a:highlight>
                  <a:srgbClr val="FFFF00"/>
                </a:highlight>
              </a:rPr>
              <a:t>2. Analysis</a:t>
            </a:r>
          </a:p>
          <a:p>
            <a:endParaRPr lang="en-GB" b="1" dirty="0"/>
          </a:p>
          <a:p>
            <a:r>
              <a:rPr lang="en-GB" dirty="0"/>
              <a:t>Before heading to the job boards, we must first step back and identify what our ideal candidate </a:t>
            </a:r>
            <a:r>
              <a:rPr lang="en-GB" i="1" dirty="0"/>
              <a:t>actually </a:t>
            </a:r>
            <a:r>
              <a:rPr lang="en-GB" dirty="0"/>
              <a:t>looks like. Thinking about the person we want to hire will put us in good stead later down the recruitment process when it comes to selection.</a:t>
            </a:r>
          </a:p>
          <a:p>
            <a:br>
              <a:rPr lang="en-GB" dirty="0"/>
            </a:br>
            <a:r>
              <a:rPr lang="en-GB" dirty="0"/>
              <a:t>During this stage we also need to think about how we are going to convince top talent to join our organisation. For this we’ll need a serious </a:t>
            </a:r>
            <a:r>
              <a:rPr lang="en-GB" b="1" dirty="0">
                <a:hlinkClick r:id="rId3"/>
              </a:rPr>
              <a:t>employer brand strategy</a:t>
            </a:r>
            <a:r>
              <a:rPr lang="en-GB" dirty="0"/>
              <a:t> with dedicated career pages and social media campaigns to really promote our employer brand.</a:t>
            </a:r>
          </a:p>
          <a:p>
            <a:endParaRPr lang="en-GB" dirty="0"/>
          </a:p>
          <a:p>
            <a:r>
              <a:rPr lang="en-GB" dirty="0"/>
              <a:t>3.</a:t>
            </a:r>
            <a:r>
              <a:rPr lang="en-GB" dirty="0">
                <a:highlight>
                  <a:srgbClr val="FFFF00"/>
                </a:highlight>
              </a:rPr>
              <a:t>Advertisement in national details: / Attract</a:t>
            </a:r>
          </a:p>
          <a:p>
            <a:endParaRPr lang="en-GB" dirty="0"/>
          </a:p>
          <a:p>
            <a:endParaRPr lang="en-GB" dirty="0"/>
          </a:p>
          <a:p>
            <a:r>
              <a:rPr lang="en-GB" dirty="0"/>
              <a:t>It’s time to hit the job boards and start our search. At this stage, we should start to write our job adverts, choose our preferred job boards and utilise existing talent pools to find and attract the right talent for our roles. </a:t>
            </a:r>
          </a:p>
          <a:p>
            <a:br>
              <a:rPr lang="en-GB" dirty="0"/>
            </a:br>
            <a:r>
              <a:rPr lang="en-GB" dirty="0"/>
              <a:t>Make sure to keep our ideal candidate in mind and ensure our recruitment advertising is targeting the right people. we don’t want to spend all our advertising budget on unsuitable applicants.                                                                          </a:t>
            </a:r>
            <a:r>
              <a:rPr lang="en-GB" b="1" dirty="0"/>
              <a:t> </a:t>
            </a:r>
            <a:r>
              <a:rPr lang="en-GB" b="1" dirty="0">
                <a:highlight>
                  <a:srgbClr val="FFFF00"/>
                </a:highlight>
              </a:rPr>
              <a:t>4.Screening</a:t>
            </a:r>
          </a:p>
          <a:p>
            <a:endParaRPr lang="en-GB" b="1" dirty="0"/>
          </a:p>
          <a:p>
            <a:r>
              <a:rPr lang="en-GB" dirty="0"/>
              <a:t>Screening is an important step of any hiring process. It helps to identify which applicants have the right experience, qualifications and skills to progress to the next stage. This process will involve </a:t>
            </a:r>
            <a:r>
              <a:rPr lang="en-GB" b="1" dirty="0">
                <a:hlinkClick r:id="rId4"/>
              </a:rPr>
              <a:t>reviewing CVs</a:t>
            </a:r>
            <a:r>
              <a:rPr lang="en-GB" dirty="0"/>
              <a:t>, using video screening software and even conducting </a:t>
            </a:r>
            <a:r>
              <a:rPr lang="en-GB" b="1" dirty="0">
                <a:hlinkClick r:id="rId5"/>
              </a:rPr>
              <a:t>candidate assessments</a:t>
            </a:r>
            <a:r>
              <a:rPr lang="en-GB" dirty="0"/>
              <a:t>.</a:t>
            </a:r>
          </a:p>
          <a:p>
            <a:br>
              <a:rPr lang="en-GB" dirty="0"/>
            </a:br>
            <a:endParaRPr lang="en-GB" dirty="0"/>
          </a:p>
          <a:p>
            <a:r>
              <a:rPr lang="en-GB" dirty="0"/>
              <a:t>When done correctly, the screening process will help to identify which candidates are eligible to progress and which ones we can reject and add to our talent pool. It is also important to recognise any potential bias that may be clouding our judgement.</a:t>
            </a:r>
          </a:p>
          <a:p>
            <a:br>
              <a:rPr lang="en-GB" dirty="0"/>
            </a:br>
            <a:endParaRPr lang="en-GB" b="1" dirty="0"/>
          </a:p>
          <a:p>
            <a:r>
              <a:rPr lang="en-GB" dirty="0">
                <a:highlight>
                  <a:srgbClr val="FFFF00"/>
                </a:highlight>
              </a:rPr>
              <a:t>5.Written test</a:t>
            </a:r>
            <a:r>
              <a:rPr lang="en-GB" dirty="0"/>
              <a:t>: </a:t>
            </a:r>
          </a:p>
          <a:p>
            <a:r>
              <a:rPr lang="en-GB" dirty="0"/>
              <a:t>Written test ensure candidate IQ test ,  competence of his behaviour, and communication skills.</a:t>
            </a:r>
          </a:p>
          <a:p>
            <a:endParaRPr lang="en-GB" dirty="0"/>
          </a:p>
          <a:p>
            <a:br>
              <a:rPr lang="en-GB" dirty="0"/>
            </a:br>
            <a:endParaRPr lang="en-GB" dirty="0"/>
          </a:p>
          <a:p>
            <a:endParaRPr lang="en-GB" dirty="0"/>
          </a:p>
          <a:p>
            <a:br>
              <a:rPr lang="en-GB" dirty="0"/>
            </a:br>
            <a:endParaRPr lang="en-GB" b="1" dirty="0"/>
          </a:p>
          <a:p>
            <a:endParaRPr lang="en-GB" b="1" dirty="0"/>
          </a:p>
          <a:p>
            <a:endParaRPr lang="en-GB" b="1" dirty="0"/>
          </a:p>
          <a:p>
            <a:endParaRPr lang="en-GB" b="1" dirty="0"/>
          </a:p>
          <a:p>
            <a:endParaRPr lang="en-GB" b="1" dirty="0"/>
          </a:p>
          <a:p>
            <a:br>
              <a:rPr lang="en-GB" dirty="0"/>
            </a:br>
            <a:br>
              <a:rPr lang="en-GB" dirty="0"/>
            </a:br>
            <a:br>
              <a:rPr lang="en-GB" dirty="0"/>
            </a:br>
            <a:endParaRPr lang="en-GB" dirty="0"/>
          </a:p>
          <a:p>
            <a:br>
              <a:rPr lang="en-GB" dirty="0"/>
            </a:br>
            <a:endParaRPr lang="en-GB" dirty="0"/>
          </a:p>
          <a:p>
            <a:r>
              <a:rPr lang="en-GB" dirty="0"/>
              <a:t> </a:t>
            </a:r>
          </a:p>
        </p:txBody>
      </p:sp>
      <p:sp>
        <p:nvSpPr>
          <p:cNvPr id="11" name="AutoShape 4" descr="Image result for recruitment picture image">
            <a:extLst>
              <a:ext uri="{FF2B5EF4-FFF2-40B4-BE49-F238E27FC236}">
                <a16:creationId xmlns:a16="http://schemas.microsoft.com/office/drawing/2014/main" id="{435AB686-06BE-BBD5-CCFD-32F0CEED138F}"/>
              </a:ext>
            </a:extLst>
          </p:cNvPr>
          <p:cNvSpPr>
            <a:spLocks noChangeAspect="1" noChangeArrowheads="1"/>
          </p:cNvSpPr>
          <p:nvPr/>
        </p:nvSpPr>
        <p:spPr bwMode="auto">
          <a:xfrm>
            <a:off x="5657675" y="3276599"/>
            <a:ext cx="590725" cy="5907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descr="Image result for recruitment picture image">
            <a:extLst>
              <a:ext uri="{FF2B5EF4-FFF2-40B4-BE49-F238E27FC236}">
                <a16:creationId xmlns:a16="http://schemas.microsoft.com/office/drawing/2014/main" id="{3322EBD7-9309-8D86-9AC2-28A92370FE4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4" name="Picture 13">
            <a:extLst>
              <a:ext uri="{FF2B5EF4-FFF2-40B4-BE49-F238E27FC236}">
                <a16:creationId xmlns:a16="http://schemas.microsoft.com/office/drawing/2014/main" id="{B3C1F195-884D-0D96-14AE-0DC11C93A868}"/>
              </a:ext>
            </a:extLst>
          </p:cNvPr>
          <p:cNvPicPr>
            <a:picLocks noChangeAspect="1"/>
          </p:cNvPicPr>
          <p:nvPr/>
        </p:nvPicPr>
        <p:blipFill>
          <a:blip r:embed="rId6"/>
          <a:stretch>
            <a:fillRect/>
          </a:stretch>
        </p:blipFill>
        <p:spPr>
          <a:xfrm>
            <a:off x="4530055" y="112567"/>
            <a:ext cx="4639112" cy="4895661"/>
          </a:xfrm>
          <a:prstGeom prst="rect">
            <a:avLst/>
          </a:prstGeom>
        </p:spPr>
      </p:pic>
    </p:spTree>
    <p:extLst>
      <p:ext uri="{BB962C8B-B14F-4D97-AF65-F5344CB8AC3E}">
        <p14:creationId xmlns:p14="http://schemas.microsoft.com/office/powerpoint/2010/main" val="142849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B3A44DD-4F3D-5EE0-2866-20689FFAC4F9}"/>
              </a:ext>
            </a:extLst>
          </p:cNvPr>
          <p:cNvSpPr>
            <a:spLocks noGrp="1"/>
          </p:cNvSpPr>
          <p:nvPr>
            <p:ph type="pic" sz="quarter" idx="14"/>
          </p:nvPr>
        </p:nvSpPr>
        <p:spPr>
          <a:xfrm>
            <a:off x="1899820" y="0"/>
            <a:ext cx="10292179" cy="5788241"/>
          </a:xfrm>
        </p:spPr>
        <p:txBody>
          <a:bodyPr>
            <a:normAutofit/>
          </a:bodyPr>
          <a:lstStyle/>
          <a:p>
            <a:pPr marL="0" indent="0">
              <a:buNone/>
            </a:pPr>
            <a:endParaRPr lang="en-GB" sz="1200" b="1" dirty="0"/>
          </a:p>
          <a:p>
            <a:r>
              <a:rPr lang="en-GB" sz="1200" b="1" dirty="0">
                <a:solidFill>
                  <a:srgbClr val="00B0F0"/>
                </a:solidFill>
                <a:highlight>
                  <a:srgbClr val="FFFF00"/>
                </a:highlight>
              </a:rPr>
              <a:t>6.Interview</a:t>
            </a:r>
            <a:r>
              <a:rPr lang="en-GB" sz="1200" b="1" dirty="0"/>
              <a:t>: </a:t>
            </a:r>
            <a:r>
              <a:rPr lang="en-GB" sz="1200" dirty="0"/>
              <a:t>The interviewing process can be one of the longest for both candidates and employers, so at this stage, it’s important to keep candidates engaged. We should have an idea of who we want to progress to the next stage of the hiring process. Here, we will interview candidates which will help us determine who will receive that all-important job offer.</a:t>
            </a:r>
          </a:p>
          <a:p>
            <a:r>
              <a:rPr lang="en-GB" sz="1100" dirty="0"/>
              <a:t>Maintaining contact with candidates during the interview process is key to avoiding dropouts, and keeping our chosen applicants interested. Like with every step, implementing the right hiring software can help speed up the interviewing process and </a:t>
            </a:r>
            <a:r>
              <a:rPr lang="en-GB" sz="1100" b="1" dirty="0">
                <a:hlinkClick r:id="rId3"/>
              </a:rPr>
              <a:t>improve candidate experience</a:t>
            </a:r>
            <a:r>
              <a:rPr lang="en-GB" sz="1100" dirty="0"/>
              <a:t>.</a:t>
            </a:r>
          </a:p>
          <a:p>
            <a:r>
              <a:rPr lang="en-GB" sz="1200" dirty="0"/>
              <a:t>5 .</a:t>
            </a:r>
            <a:r>
              <a:rPr lang="en-GB" sz="1200" dirty="0">
                <a:solidFill>
                  <a:srgbClr val="00B0F0"/>
                </a:solidFill>
              </a:rPr>
              <a:t>Written</a:t>
            </a:r>
            <a:r>
              <a:rPr lang="en-GB" sz="1200" dirty="0"/>
              <a:t> </a:t>
            </a:r>
            <a:r>
              <a:rPr lang="en-GB" sz="1200" dirty="0">
                <a:solidFill>
                  <a:schemeClr val="tx2">
                    <a:lumMod val="60000"/>
                    <a:lumOff val="40000"/>
                  </a:schemeClr>
                </a:solidFill>
              </a:rPr>
              <a:t>test</a:t>
            </a:r>
            <a:r>
              <a:rPr lang="en-GB" sz="1200" dirty="0"/>
              <a:t>: This include IQ test, behavioural competencies, and communication skill. </a:t>
            </a:r>
            <a:br>
              <a:rPr lang="en-GB" sz="1200" dirty="0"/>
            </a:br>
            <a:endParaRPr lang="en-GB" sz="1200" b="1" dirty="0"/>
          </a:p>
          <a:p>
            <a:pPr marL="0" indent="0">
              <a:buNone/>
            </a:pPr>
            <a:r>
              <a:rPr lang="en-GB" sz="1200" b="1" dirty="0">
                <a:solidFill>
                  <a:srgbClr val="00B0F0"/>
                </a:solidFill>
                <a:highlight>
                  <a:srgbClr val="FFFF00"/>
                </a:highlight>
              </a:rPr>
              <a:t>7.Selection</a:t>
            </a:r>
            <a:r>
              <a:rPr lang="en-GB" sz="1200" b="1" dirty="0">
                <a:highlight>
                  <a:srgbClr val="FFFF00"/>
                </a:highlight>
              </a:rPr>
              <a:t>:</a:t>
            </a:r>
          </a:p>
          <a:p>
            <a:r>
              <a:rPr lang="en-GB" sz="1200" dirty="0"/>
              <a:t>The penultimate step of our recruitment process. Now is the time to select the candidate we want at our organisation. This is where all our notes made in the interviewing stage will come in handy. Whilst it’s important to choose a candidate that best suits our criteria, don’t be afraid to trust our gut.</a:t>
            </a:r>
          </a:p>
          <a:p>
            <a:br>
              <a:rPr lang="en-GB" sz="1100" dirty="0"/>
            </a:br>
            <a:r>
              <a:rPr lang="en-GB" sz="1100" dirty="0"/>
              <a:t>Whilst it’s important to take the time to make the right decision, don’t over do it. The longer we take, the more likely candidates are going to seek other opportunities and accept other job offers.</a:t>
            </a:r>
          </a:p>
          <a:p>
            <a:r>
              <a:rPr lang="en-GB" sz="1100" dirty="0">
                <a:highlight>
                  <a:srgbClr val="FFFF00"/>
                </a:highlight>
              </a:rPr>
              <a:t>8 Follow up</a:t>
            </a:r>
            <a:r>
              <a:rPr lang="en-GB" sz="1100" dirty="0"/>
              <a:t>.</a:t>
            </a:r>
          </a:p>
          <a:p>
            <a:r>
              <a:rPr lang="en-GB" sz="1100" dirty="0"/>
              <a:t>As an HR personal I will continuously interact with new employee to familiar him/her with the new work environment and coup up with work culture and PR group.</a:t>
            </a:r>
          </a:p>
          <a:p>
            <a:r>
              <a:rPr lang="en-GB" sz="1100" b="1" dirty="0">
                <a:solidFill>
                  <a:schemeClr val="tx2">
                    <a:lumMod val="60000"/>
                    <a:lumOff val="40000"/>
                  </a:schemeClr>
                </a:solidFill>
                <a:highlight>
                  <a:srgbClr val="FFFF00"/>
                </a:highlight>
              </a:rPr>
              <a:t>9. Onboarding/ Induction</a:t>
            </a:r>
            <a:r>
              <a:rPr lang="en-GB" sz="1100" b="1" dirty="0">
                <a:solidFill>
                  <a:schemeClr val="tx2">
                    <a:lumMod val="60000"/>
                    <a:lumOff val="40000"/>
                  </a:schemeClr>
                </a:solidFill>
              </a:rPr>
              <a:t>:</a:t>
            </a:r>
          </a:p>
          <a:p>
            <a:r>
              <a:rPr lang="en-GB" sz="1200" dirty="0"/>
              <a:t>Congratulations, we have successfully hired our new employee. The next step is to ensure our new starter is ready for their first day. This stage includes preboarding, utilising </a:t>
            </a:r>
            <a:r>
              <a:rPr lang="en-GB" sz="1200" b="1" dirty="0">
                <a:hlinkClick r:id="rId4"/>
              </a:rPr>
              <a:t>on boarding microsites</a:t>
            </a:r>
            <a:r>
              <a:rPr lang="en-GB" sz="1200" dirty="0"/>
              <a:t>, and a lot of the boring admin that comes with hiring top talent. This is a small briefing about the health safety procedure and the company core principle and work instruction.</a:t>
            </a:r>
          </a:p>
          <a:p>
            <a:pPr marL="0" indent="0">
              <a:buNone/>
            </a:pPr>
            <a:br>
              <a:rPr lang="en-GB" sz="1200" dirty="0"/>
            </a:br>
            <a:br>
              <a:rPr lang="en-GB" sz="1200" dirty="0"/>
            </a:br>
            <a:endParaRPr lang="en-GB" sz="1200" dirty="0"/>
          </a:p>
        </p:txBody>
      </p:sp>
      <p:sp>
        <p:nvSpPr>
          <p:cNvPr id="5" name="Date Placeholder 4">
            <a:extLst>
              <a:ext uri="{FF2B5EF4-FFF2-40B4-BE49-F238E27FC236}">
                <a16:creationId xmlns:a16="http://schemas.microsoft.com/office/drawing/2014/main" id="{96B1CEEB-A7FB-F029-67D1-D0551DBDDC78}"/>
              </a:ext>
            </a:extLst>
          </p:cNvPr>
          <p:cNvSpPr>
            <a:spLocks noGrp="1"/>
          </p:cNvSpPr>
          <p:nvPr>
            <p:ph type="dt" sz="half" idx="10"/>
          </p:nvPr>
        </p:nvSpPr>
        <p:spPr/>
        <p:txBody>
          <a:bodyPr/>
          <a:lstStyle/>
          <a:p>
            <a:pPr rtl="0"/>
            <a:r>
              <a:rPr lang="en-GB" noProof="0"/>
              <a:t>20XX</a:t>
            </a:r>
          </a:p>
        </p:txBody>
      </p:sp>
      <p:sp>
        <p:nvSpPr>
          <p:cNvPr id="6" name="Footer Placeholder 5">
            <a:extLst>
              <a:ext uri="{FF2B5EF4-FFF2-40B4-BE49-F238E27FC236}">
                <a16:creationId xmlns:a16="http://schemas.microsoft.com/office/drawing/2014/main" id="{F5FD998B-A6D8-DC9D-F98F-886EADFABF99}"/>
              </a:ext>
            </a:extLst>
          </p:cNvPr>
          <p:cNvSpPr>
            <a:spLocks noGrp="1"/>
          </p:cNvSpPr>
          <p:nvPr>
            <p:ph type="ftr" sz="quarter" idx="11"/>
          </p:nvPr>
        </p:nvSpPr>
        <p:spPr/>
        <p:txBody>
          <a:bodyPr/>
          <a:lstStyle/>
          <a:p>
            <a:pPr rtl="0"/>
            <a:r>
              <a:rPr lang="en-GB" noProof="0"/>
              <a:t>Contoso business plan</a:t>
            </a:r>
          </a:p>
        </p:txBody>
      </p:sp>
      <p:sp>
        <p:nvSpPr>
          <p:cNvPr id="7" name="Slide Number Placeholder 6">
            <a:extLst>
              <a:ext uri="{FF2B5EF4-FFF2-40B4-BE49-F238E27FC236}">
                <a16:creationId xmlns:a16="http://schemas.microsoft.com/office/drawing/2014/main" id="{8DC70F9F-B3DD-750A-38CB-71C134B3337E}"/>
              </a:ext>
            </a:extLst>
          </p:cNvPr>
          <p:cNvSpPr>
            <a:spLocks noGrp="1"/>
          </p:cNvSpPr>
          <p:nvPr>
            <p:ph type="sldNum" sz="quarter" idx="12"/>
          </p:nvPr>
        </p:nvSpPr>
        <p:spPr/>
        <p:txBody>
          <a:bodyPr/>
          <a:lstStyle/>
          <a:p>
            <a:pPr rtl="0"/>
            <a:fld id="{B5CEABB6-07DC-46E8-9B57-56EC44A396E5}" type="slidenum">
              <a:rPr lang="en-GB" noProof="0" smtClean="0"/>
              <a:pPr rtl="0"/>
              <a:t>8</a:t>
            </a:fld>
            <a:endParaRPr lang="en-GB" noProof="0"/>
          </a:p>
        </p:txBody>
      </p:sp>
      <p:pic>
        <p:nvPicPr>
          <p:cNvPr id="2050" name="Picture 2">
            <a:extLst>
              <a:ext uri="{FF2B5EF4-FFF2-40B4-BE49-F238E27FC236}">
                <a16:creationId xmlns:a16="http://schemas.microsoft.com/office/drawing/2014/main" id="{0B0BE3BA-EB53-D3BB-A6BF-7FCD66F4E9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704" y="-470518"/>
            <a:ext cx="2343705" cy="7528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124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 Placeholder 32">
            <a:extLst>
              <a:ext uri="{FF2B5EF4-FFF2-40B4-BE49-F238E27FC236}">
                <a16:creationId xmlns:a16="http://schemas.microsoft.com/office/drawing/2014/main" id="{02E63E76-5474-4C2E-9626-D7D3EE39FA36}"/>
              </a:ext>
            </a:extLst>
          </p:cNvPr>
          <p:cNvSpPr txBox="1">
            <a:spLocks/>
          </p:cNvSpPr>
          <p:nvPr/>
        </p:nvSpPr>
        <p:spPr>
          <a:xfrm>
            <a:off x="6155675" y="5523385"/>
            <a:ext cx="1690417" cy="224670"/>
          </a:xfrm>
          <a:prstGeom prst="rect">
            <a:avLst/>
          </a:prstGeom>
        </p:spPr>
        <p:txBody>
          <a:bodyPr vert="horz" lIns="0" tIns="0" rIns="0" bIns="0" rtlCol="0" anchor="t">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2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sz="1000">
                <a:solidFill>
                  <a:schemeClr val="bg1"/>
                </a:solidFill>
              </a:rPr>
              <a:t>July 20XX</a:t>
            </a:r>
          </a:p>
        </p:txBody>
      </p:sp>
      <p:sp>
        <p:nvSpPr>
          <p:cNvPr id="5" name="Slide Number Placeholder 4">
            <a:extLst>
              <a:ext uri="{FF2B5EF4-FFF2-40B4-BE49-F238E27FC236}">
                <a16:creationId xmlns:a16="http://schemas.microsoft.com/office/drawing/2014/main" id="{BF42ED3C-933E-47AF-91C3-B41B4DA1D1E2}"/>
              </a:ext>
            </a:extLst>
          </p:cNvPr>
          <p:cNvSpPr>
            <a:spLocks noGrp="1"/>
          </p:cNvSpPr>
          <p:nvPr>
            <p:ph type="sldNum" sz="quarter" idx="12"/>
          </p:nvPr>
        </p:nvSpPr>
        <p:spPr>
          <a:xfrm>
            <a:off x="8610600" y="6356350"/>
            <a:ext cx="2743200" cy="365125"/>
          </a:xfrm>
        </p:spPr>
        <p:txBody>
          <a:bodyPr rtlCol="0"/>
          <a:lstStyle/>
          <a:p>
            <a:pPr rtl="0"/>
            <a:fld id="{19B51A1E-902D-48AF-9020-955120F399B6}" type="slidenum">
              <a:rPr lang="en-GB" smtClean="0"/>
              <a:pPr rtl="0"/>
              <a:t>9</a:t>
            </a:fld>
            <a:endParaRPr lang="en-GB"/>
          </a:p>
        </p:txBody>
      </p:sp>
      <p:sp>
        <p:nvSpPr>
          <p:cNvPr id="44" name="Oval 43">
            <a:extLst>
              <a:ext uri="{FF2B5EF4-FFF2-40B4-BE49-F238E27FC236}">
                <a16:creationId xmlns:a16="http://schemas.microsoft.com/office/drawing/2014/main" id="{AC7718B4-BDDD-4E7F-8025-DA78439436B2}"/>
              </a:ext>
              <a:ext uri="{C183D7F6-B498-43B3-948B-1728B52AA6E4}">
                <adec:decorative xmlns:adec="http://schemas.microsoft.com/office/drawing/2017/decorative" val="1"/>
              </a:ext>
            </a:extLst>
          </p:cNvPr>
          <p:cNvSpPr/>
          <p:nvPr/>
        </p:nvSpPr>
        <p:spPr>
          <a:xfrm>
            <a:off x="9333214" y="38311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6" name="Oval 45">
            <a:extLst>
              <a:ext uri="{FF2B5EF4-FFF2-40B4-BE49-F238E27FC236}">
                <a16:creationId xmlns:a16="http://schemas.microsoft.com/office/drawing/2014/main" id="{92DA2A55-B0D6-4B1D-A93C-3A1562BF2CB4}"/>
              </a:ext>
              <a:ext uri="{C183D7F6-B498-43B3-948B-1728B52AA6E4}">
                <adec:decorative xmlns:adec="http://schemas.microsoft.com/office/drawing/2017/decorative" val="1"/>
              </a:ext>
            </a:extLst>
          </p:cNvPr>
          <p:cNvSpPr/>
          <p:nvPr/>
        </p:nvSpPr>
        <p:spPr>
          <a:xfrm>
            <a:off x="5380991"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0" name="Oval 69">
            <a:extLst>
              <a:ext uri="{FF2B5EF4-FFF2-40B4-BE49-F238E27FC236}">
                <a16:creationId xmlns:a16="http://schemas.microsoft.com/office/drawing/2014/main" id="{8F7EB24E-B757-4107-BD08-E192A7E5E127}"/>
              </a:ext>
              <a:ext uri="{C183D7F6-B498-43B3-948B-1728B52AA6E4}">
                <adec:decorative xmlns:adec="http://schemas.microsoft.com/office/drawing/2017/decorative" val="1"/>
              </a:ext>
            </a:extLst>
          </p:cNvPr>
          <p:cNvSpPr/>
          <p:nvPr/>
        </p:nvSpPr>
        <p:spPr>
          <a:xfrm>
            <a:off x="3028736"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2" name="Oval 71">
            <a:extLst>
              <a:ext uri="{FF2B5EF4-FFF2-40B4-BE49-F238E27FC236}">
                <a16:creationId xmlns:a16="http://schemas.microsoft.com/office/drawing/2014/main" id="{CC24FC24-0FBE-418C-AB4F-A3C24E347814}"/>
              </a:ext>
              <a:ext uri="{C183D7F6-B498-43B3-948B-1728B52AA6E4}">
                <adec:decorative xmlns:adec="http://schemas.microsoft.com/office/drawing/2017/decorative" val="1"/>
              </a:ext>
            </a:extLst>
          </p:cNvPr>
          <p:cNvSpPr/>
          <p:nvPr/>
        </p:nvSpPr>
        <p:spPr>
          <a:xfrm>
            <a:off x="6940774"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4" name="Oval 73">
            <a:extLst>
              <a:ext uri="{FF2B5EF4-FFF2-40B4-BE49-F238E27FC236}">
                <a16:creationId xmlns:a16="http://schemas.microsoft.com/office/drawing/2014/main" id="{6163B222-80FB-4614-AF82-0690E0A2FBD1}"/>
              </a:ext>
              <a:ext uri="{C183D7F6-B498-43B3-948B-1728B52AA6E4}">
                <adec:decorative xmlns:adec="http://schemas.microsoft.com/office/drawing/2017/decorative" val="1"/>
              </a:ext>
            </a:extLst>
          </p:cNvPr>
          <p:cNvSpPr/>
          <p:nvPr/>
        </p:nvSpPr>
        <p:spPr>
          <a:xfrm>
            <a:off x="10908901"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12" name="Date Placeholder 32">
            <a:extLst>
              <a:ext uri="{FF2B5EF4-FFF2-40B4-BE49-F238E27FC236}">
                <a16:creationId xmlns:a16="http://schemas.microsoft.com/office/drawing/2014/main" id="{A744A624-2827-3191-6DA5-7764334EE9BA}"/>
              </a:ext>
            </a:extLst>
          </p:cNvPr>
          <p:cNvSpPr>
            <a:spLocks noGrp="1"/>
          </p:cNvSpPr>
          <p:nvPr>
            <p:ph type="dt" sz="half" idx="10"/>
          </p:nvPr>
        </p:nvSpPr>
        <p:spPr>
          <a:xfrm>
            <a:off x="838199" y="506028"/>
            <a:ext cx="9921537" cy="6215448"/>
          </a:xfrm>
        </p:spPr>
        <p:txBody>
          <a:bodyPr rtlCol="0"/>
          <a:lstStyle/>
          <a:p>
            <a:pPr rtl="0"/>
            <a:br>
              <a:rPr lang="en-GB" sz="1200" dirty="0"/>
            </a:br>
            <a:br>
              <a:rPr lang="en-GB" sz="1200" dirty="0">
                <a:solidFill>
                  <a:schemeClr val="accent1"/>
                </a:solidFill>
                <a:highlight>
                  <a:srgbClr val="000000"/>
                </a:highlight>
              </a:rPr>
            </a:br>
            <a:br>
              <a:rPr lang="en-GB" sz="1200" dirty="0">
                <a:solidFill>
                  <a:schemeClr val="bg2"/>
                </a:solidFill>
              </a:rPr>
            </a:br>
            <a:endParaRPr lang="en-GB" sz="1200" dirty="0">
              <a:solidFill>
                <a:schemeClr val="bg2"/>
              </a:solidFill>
            </a:endParaRPr>
          </a:p>
        </p:txBody>
      </p:sp>
      <p:sp>
        <p:nvSpPr>
          <p:cNvPr id="3" name="TextBox 2">
            <a:extLst>
              <a:ext uri="{FF2B5EF4-FFF2-40B4-BE49-F238E27FC236}">
                <a16:creationId xmlns:a16="http://schemas.microsoft.com/office/drawing/2014/main" id="{6C4D7F81-0E76-4264-AB01-9B4C42376573}"/>
              </a:ext>
            </a:extLst>
          </p:cNvPr>
          <p:cNvSpPr txBox="1"/>
          <p:nvPr/>
        </p:nvSpPr>
        <p:spPr>
          <a:xfrm>
            <a:off x="0" y="1340530"/>
            <a:ext cx="12073630" cy="7253268"/>
          </a:xfrm>
          <a:prstGeom prst="rect">
            <a:avLst/>
          </a:prstGeom>
          <a:noFill/>
        </p:spPr>
        <p:txBody>
          <a:bodyPr wrap="square">
            <a:spAutoFit/>
          </a:bodyPr>
          <a:lstStyle/>
          <a:p>
            <a:endParaRPr lang="en-GB" dirty="0">
              <a:highlight>
                <a:srgbClr val="00FFFF"/>
              </a:highlight>
            </a:endParaRPr>
          </a:p>
          <a:p>
            <a:r>
              <a:rPr lang="en-GB" sz="1100" dirty="0">
                <a:highlight>
                  <a:srgbClr val="00FFFF"/>
                </a:highlight>
              </a:rPr>
              <a:t>Types of interview for the candidate:</a:t>
            </a:r>
          </a:p>
          <a:p>
            <a:endParaRPr lang="en-GB" dirty="0">
              <a:highlight>
                <a:srgbClr val="FFFF00"/>
              </a:highlight>
            </a:endParaRPr>
          </a:p>
          <a:p>
            <a:r>
              <a:rPr lang="en-GB" sz="1100" dirty="0">
                <a:highlight>
                  <a:srgbClr val="FFFF00"/>
                </a:highlight>
              </a:rPr>
              <a:t>Structured interview:</a:t>
            </a:r>
          </a:p>
          <a:p>
            <a:endParaRPr lang="en-GB" dirty="0"/>
          </a:p>
          <a:p>
            <a:r>
              <a:rPr lang="en-GB" sz="1100" dirty="0"/>
              <a:t>A </a:t>
            </a:r>
            <a:r>
              <a:rPr lang="en-GB" sz="1100" b="1" dirty="0"/>
              <a:t>structured interview</a:t>
            </a:r>
            <a:r>
              <a:rPr lang="en-GB" sz="1100" dirty="0"/>
              <a:t> (also known as a </a:t>
            </a:r>
            <a:r>
              <a:rPr lang="en-GB" sz="1100" b="1" dirty="0"/>
              <a:t>standardized interview</a:t>
            </a:r>
            <a:r>
              <a:rPr lang="en-GB" sz="1100" dirty="0"/>
              <a:t> or a </a:t>
            </a:r>
            <a:r>
              <a:rPr lang="en-GB" sz="1100" b="1" dirty="0"/>
              <a:t>researcher-administered survey</a:t>
            </a:r>
            <a:r>
              <a:rPr lang="en-GB" sz="1100" dirty="0"/>
              <a:t>) is a quantitative research method commonly employed in survey research. The aim of this approach is to ensure that each interviews is presented with exactly same questions in the same order. This ensures that answers can be reliably aggregated and that comparisons can be made with confidence between sample sub, groups, or between different survey periods.</a:t>
            </a:r>
          </a:p>
          <a:p>
            <a:br>
              <a:rPr lang="en-GB" sz="1100" dirty="0"/>
            </a:br>
            <a:r>
              <a:rPr lang="en-GB" sz="1100" dirty="0"/>
              <a:t>Structured interviews are a means of collecting data for a statistical survey. In this case, the data is collected by an interviewer rather than through a self-administered questionnaire. Interviewers read the questions exactly as they appear on the survey questionnaire. The choice of answers to the questions is often fixed (close-ended) in advance, though open-ended questions can also be included within a structured interview.</a:t>
            </a:r>
          </a:p>
          <a:p>
            <a:r>
              <a:rPr lang="en-GB" sz="1100" dirty="0"/>
              <a:t>A structured interview also standardises the order in which questions are asked of survey respondents, so the questions are always answered within the same context. This is important for minimising the impact of context effects, where the answers given to a survey question can depend on the nature of preceding questions. Though context effects can never be avoided, it is often desirable to hold them constant across all respondents. By doing so, structured interviews often have increased validity.</a:t>
            </a:r>
            <a:r>
              <a:rPr lang="en-GB" sz="1100" baseline="30000" dirty="0"/>
              <a:t>                                                                                                                                                                                                                                </a:t>
            </a:r>
            <a:r>
              <a:rPr lang="en-GB" sz="1100" dirty="0"/>
              <a:t> Structured interviews can also be used as a qualitative research methodology. For structured qualitative interviews, it is usually necessary for researchers to develop an interview schedule which lists the wording and sequencing of questions. Interview schedules are sometimes considered a means by which researchers can increase the reliability and credibility of research data.</a:t>
            </a:r>
            <a:endParaRPr lang="en-GB" sz="1100" baseline="30000" dirty="0"/>
          </a:p>
          <a:p>
            <a:endParaRPr lang="en-GB" sz="1100" baseline="30000" dirty="0"/>
          </a:p>
          <a:p>
            <a:endParaRPr lang="en-GB" sz="1100" baseline="30000" dirty="0"/>
          </a:p>
          <a:p>
            <a:endParaRPr lang="en-GB" sz="1100" baseline="30000" dirty="0"/>
          </a:p>
          <a:p>
            <a:endParaRPr lang="en-GB" sz="1100" baseline="30000" dirty="0"/>
          </a:p>
          <a:p>
            <a:r>
              <a:rPr lang="en-GB" sz="1100" dirty="0"/>
              <a:t>Structured interviews have been advocated for use in the hiring process as well,. Structured interviews have been found to provide better hiring decisions as they are more accurate and objectives.             The United States Postal Service uses structured interviews for at least some of its hiring and has printed a guide to structured interviews that is publicly available online. Also goggle started them too after data-driven research found it to be beneficial over more common unstructured interviews.</a:t>
            </a:r>
          </a:p>
          <a:p>
            <a:br>
              <a:rPr lang="en-GB" sz="1100" dirty="0"/>
            </a:br>
            <a:br>
              <a:rPr lang="en-GB" sz="1100" dirty="0"/>
            </a:br>
            <a:endParaRPr lang="en-GB" sz="1100" baseline="30000" dirty="0"/>
          </a:p>
          <a:p>
            <a:endParaRPr lang="en-GB" sz="1100" baseline="30000" dirty="0"/>
          </a:p>
          <a:p>
            <a:endParaRPr lang="en-GB" sz="1100" baseline="30000" dirty="0"/>
          </a:p>
          <a:p>
            <a:endParaRPr lang="en-GB" sz="1100" dirty="0"/>
          </a:p>
          <a:p>
            <a:endParaRPr lang="en-GB" dirty="0"/>
          </a:p>
          <a:p>
            <a:br>
              <a:rPr lang="en-GB" dirty="0"/>
            </a:b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4161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6B4E214-2330-4B23-B2DE-B23F90535ED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10</a:t>
            </a:fld>
            <a:endParaRPr lang="en-GB" dirty="0"/>
          </a:p>
        </p:txBody>
      </p:sp>
      <p:sp>
        <p:nvSpPr>
          <p:cNvPr id="11" name="TextBox 10">
            <a:extLst>
              <a:ext uri="{FF2B5EF4-FFF2-40B4-BE49-F238E27FC236}">
                <a16:creationId xmlns:a16="http://schemas.microsoft.com/office/drawing/2014/main" id="{930172F2-F22C-38DD-2EA3-1708B2DDEA1A}"/>
              </a:ext>
            </a:extLst>
          </p:cNvPr>
          <p:cNvSpPr txBox="1"/>
          <p:nvPr/>
        </p:nvSpPr>
        <p:spPr>
          <a:xfrm>
            <a:off x="324917" y="2214694"/>
            <a:ext cx="11867083" cy="4997265"/>
          </a:xfrm>
          <a:prstGeom prst="rect">
            <a:avLst/>
          </a:prstGeom>
          <a:noFill/>
        </p:spPr>
        <p:txBody>
          <a:bodyPr wrap="square">
            <a:spAutoFit/>
          </a:bodyPr>
          <a:lstStyle/>
          <a:p>
            <a:r>
              <a:rPr lang="en-GB" sz="1100" dirty="0">
                <a:highlight>
                  <a:srgbClr val="FFFF00"/>
                </a:highlight>
              </a:rPr>
              <a:t>Unstructured interview: </a:t>
            </a:r>
          </a:p>
          <a:p>
            <a:r>
              <a:rPr lang="en-GB" sz="1100" dirty="0"/>
              <a:t>An </a:t>
            </a:r>
            <a:r>
              <a:rPr lang="en-GB" sz="1100" b="1" dirty="0"/>
              <a:t>unstructured interview</a:t>
            </a:r>
            <a:r>
              <a:rPr lang="en-GB" sz="1100" dirty="0"/>
              <a:t> or non-directive interview is an </a:t>
            </a:r>
            <a:r>
              <a:rPr lang="en-GB" sz="1100" dirty="0">
                <a:hlinkClick r:id="rId3" tooltip="Interview"/>
              </a:rPr>
              <a:t>interview</a:t>
            </a:r>
            <a:r>
              <a:rPr lang="en-GB" sz="1100" dirty="0"/>
              <a:t> in which questions are not prearranged.</a:t>
            </a:r>
            <a:r>
              <a:rPr lang="en-GB" sz="1100" baseline="30000" dirty="0">
                <a:hlinkClick r:id="rId4"/>
              </a:rPr>
              <a:t>[1]</a:t>
            </a:r>
            <a:r>
              <a:rPr lang="en-GB" sz="1100" dirty="0"/>
              <a:t> These non-directive interviews are considered to be the opposite of a </a:t>
            </a:r>
            <a:r>
              <a:rPr lang="en-GB" sz="1100" dirty="0">
                <a:hlinkClick r:id="rId5" tooltip="Structured interview"/>
              </a:rPr>
              <a:t>structured interview</a:t>
            </a:r>
            <a:r>
              <a:rPr lang="en-GB" sz="1100" dirty="0"/>
              <a:t> which offers a set amount of standardized questions.</a:t>
            </a:r>
            <a:r>
              <a:rPr lang="en-GB" sz="1100" baseline="30000" dirty="0">
                <a:hlinkClick r:id="rId6"/>
              </a:rPr>
              <a:t>[2]</a:t>
            </a:r>
            <a:r>
              <a:rPr lang="en-GB" sz="1100" dirty="0"/>
              <a:t> The form of the unstructured interview varies widely, with some questions being prepared in advance in relation to a topic that the researcher or interviewer wishes to cover. They tend to be more informal and free flowing than a structured interview, much like an everyday conversation. Probing is seen to be the part of the research process that differentiates the in-depth, unstructured interview from an everyday conversation.</a:t>
            </a:r>
            <a:r>
              <a:rPr lang="en-GB" sz="1100" baseline="30000" dirty="0">
                <a:hlinkClick r:id="rId7"/>
              </a:rPr>
              <a:t>[3]</a:t>
            </a:r>
            <a:r>
              <a:rPr lang="en-GB" sz="1100" baseline="30000" dirty="0"/>
              <a:t>                                                                                                                                                                                                                                                                                                             </a:t>
            </a:r>
          </a:p>
          <a:p>
            <a:endParaRPr lang="en-GB" sz="1100" baseline="30000" dirty="0"/>
          </a:p>
          <a:p>
            <a:r>
              <a:rPr lang="en-GB" sz="1100" dirty="0"/>
              <a:t> This nature of conversation allows for spontaneity and for questions to develop during the course of the interview, which are based on the interviewees' responses. The chief feature of the unstructured interview is the idea of probe questions that are designed to be as open as possible.</a:t>
            </a:r>
            <a:r>
              <a:rPr lang="en-GB" sz="1100" baseline="30000" dirty="0">
                <a:hlinkClick r:id="rId8"/>
              </a:rPr>
              <a:t>[4]</a:t>
            </a:r>
            <a:r>
              <a:rPr lang="en-GB" sz="1100" dirty="0"/>
              <a:t> It is a </a:t>
            </a:r>
            <a:r>
              <a:rPr lang="en-GB" sz="1100" dirty="0">
                <a:hlinkClick r:id="rId9" tooltip="Qualitative research"/>
              </a:rPr>
              <a:t>qualitative</a:t>
            </a:r>
            <a:r>
              <a:rPr lang="en-GB" sz="1100" dirty="0"/>
              <a:t> </a:t>
            </a:r>
            <a:r>
              <a:rPr lang="en-GB" sz="1100" dirty="0">
                <a:hlinkClick r:id="rId10" tooltip="Research method"/>
              </a:rPr>
              <a:t>research method</a:t>
            </a:r>
            <a:r>
              <a:rPr lang="en-GB" sz="1100" dirty="0"/>
              <a:t> and accordingly prioritizes </a:t>
            </a:r>
            <a:r>
              <a:rPr lang="en-GB" sz="1100" dirty="0">
                <a:hlinkClick r:id="rId11" tooltip="Validity (logic)"/>
              </a:rPr>
              <a:t>validity</a:t>
            </a:r>
            <a:r>
              <a:rPr lang="en-GB" sz="1100" dirty="0"/>
              <a:t> and the depth of the interviewees' answers.</a:t>
            </a:r>
            <a:r>
              <a:rPr lang="en-GB" sz="1100" baseline="30000" dirty="0">
                <a:hlinkClick r:id="rId12"/>
              </a:rPr>
              <a:t>[5]</a:t>
            </a:r>
            <a:r>
              <a:rPr lang="en-GB" sz="1100" dirty="0"/>
              <a:t> One of the potential drawbacks is the loss of reliability, thereby making it more difficult to draw patterns among interviewees' responses in comparison to structured interviews.</a:t>
            </a:r>
            <a:r>
              <a:rPr lang="en-GB" sz="1100" baseline="30000" dirty="0">
                <a:hlinkClick r:id="rId13"/>
              </a:rPr>
              <a:t>[6]</a:t>
            </a:r>
            <a:endParaRPr lang="en-GB" sz="1100" dirty="0"/>
          </a:p>
          <a:p>
            <a:endParaRPr lang="en-GB" sz="1200" dirty="0"/>
          </a:p>
          <a:p>
            <a:r>
              <a:rPr lang="en-GB" sz="1100" dirty="0"/>
              <a:t>Unstructured interviews are used in a variety of fields and circumstances, ranging from research in </a:t>
            </a:r>
            <a:r>
              <a:rPr lang="en-GB" sz="1100" dirty="0">
                <a:hlinkClick r:id="rId14" tooltip="Social sciences"/>
              </a:rPr>
              <a:t>social sciences</a:t>
            </a:r>
            <a:r>
              <a:rPr lang="en-GB" sz="1100" dirty="0"/>
              <a:t>, such as </a:t>
            </a:r>
            <a:r>
              <a:rPr lang="en-GB" sz="1100" dirty="0">
                <a:hlinkClick r:id="rId15" tooltip="Sociology"/>
              </a:rPr>
              <a:t>sociology</a:t>
            </a:r>
            <a:r>
              <a:rPr lang="en-GB" sz="1100" dirty="0"/>
              <a:t>, to college and job interviews.</a:t>
            </a:r>
            <a:r>
              <a:rPr lang="en-GB" sz="1100" baseline="30000" dirty="0">
                <a:hlinkClick r:id="rId13"/>
              </a:rPr>
              <a:t>[6]</a:t>
            </a:r>
            <a:r>
              <a:rPr lang="en-GB" sz="1100" dirty="0"/>
              <a:t> Fontana and Frey have identified three types of in depth, ethnographic, unstructured interviews - </a:t>
            </a:r>
            <a:r>
              <a:rPr lang="en-GB" sz="1100" dirty="0">
                <a:hlinkClick r:id="rId16" tooltip="Oral history"/>
              </a:rPr>
              <a:t>oral history</a:t>
            </a:r>
            <a:r>
              <a:rPr lang="en-GB" sz="1100" dirty="0"/>
              <a:t>, creative interviews (an unconventional interview in that it does not follow the rules of traditional interviewing), and </a:t>
            </a:r>
            <a:r>
              <a:rPr lang="en-GB" sz="1100" dirty="0">
                <a:hlinkClick r:id="rId17" tooltip="Postmodernism"/>
              </a:rPr>
              <a:t>post-modern</a:t>
            </a:r>
            <a:r>
              <a:rPr lang="en-GB" sz="1100" dirty="0"/>
              <a:t> interviews.</a:t>
            </a:r>
            <a:r>
              <a:rPr lang="en-GB" sz="1100" baseline="30000" dirty="0">
                <a:hlinkClick r:id="rId18"/>
              </a:rPr>
              <a:t>[7]</a:t>
            </a:r>
            <a:endParaRPr lang="en-GB" sz="1100" dirty="0"/>
          </a:p>
          <a:p>
            <a:br>
              <a:rPr lang="en-GB" sz="1200" dirty="0"/>
            </a:br>
            <a:endParaRPr lang="en-GB" sz="1200" dirty="0"/>
          </a:p>
          <a:p>
            <a:endParaRPr lang="en-GB" sz="1200" dirty="0"/>
          </a:p>
          <a:p>
            <a:endParaRPr lang="en-GB" sz="1200" dirty="0"/>
          </a:p>
          <a:p>
            <a:br>
              <a:rPr lang="en-GB" sz="1200" dirty="0"/>
            </a:br>
            <a:endParaRPr lang="en-GB" sz="1190" dirty="0"/>
          </a:p>
          <a:p>
            <a:endParaRPr lang="en-GB" sz="1190" dirty="0"/>
          </a:p>
          <a:p>
            <a:endParaRPr lang="en-GB" sz="1190" dirty="0"/>
          </a:p>
          <a:p>
            <a:endParaRPr lang="en-GB" sz="1190" dirty="0"/>
          </a:p>
          <a:p>
            <a:endParaRPr lang="en-GB" sz="1190" dirty="0"/>
          </a:p>
          <a:p>
            <a:endParaRPr lang="en-GB" sz="1190" dirty="0"/>
          </a:p>
          <a:p>
            <a:br>
              <a:rPr lang="en-GB" dirty="0"/>
            </a:br>
            <a:endParaRPr lang="en-GB" dirty="0"/>
          </a:p>
        </p:txBody>
      </p:sp>
    </p:spTree>
    <p:extLst>
      <p:ext uri="{BB962C8B-B14F-4D97-AF65-F5344CB8AC3E}">
        <p14:creationId xmlns:p14="http://schemas.microsoft.com/office/powerpoint/2010/main" val="3197763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7E6E6D-DD89-9683-CD60-FEAA8227B378}"/>
            </a:ext>
          </a:extLst>
        </p:cNvPr>
        <p:cNvGrpSpPr/>
        <p:nvPr/>
      </p:nvGrpSpPr>
      <p:grpSpPr>
        <a:xfrm>
          <a:off x="0" y="0"/>
          <a:ext cx="0" cy="0"/>
          <a:chOff x="0" y="0"/>
          <a:chExt cx="0" cy="0"/>
        </a:xfrm>
      </p:grpSpPr>
      <p:sp>
        <p:nvSpPr>
          <p:cNvPr id="66" name="Text Placeholder 32">
            <a:extLst>
              <a:ext uri="{FF2B5EF4-FFF2-40B4-BE49-F238E27FC236}">
                <a16:creationId xmlns:a16="http://schemas.microsoft.com/office/drawing/2014/main" id="{8C9BFE52-4C61-7F12-4947-CBF76DF00C58}"/>
              </a:ext>
            </a:extLst>
          </p:cNvPr>
          <p:cNvSpPr txBox="1">
            <a:spLocks/>
          </p:cNvSpPr>
          <p:nvPr/>
        </p:nvSpPr>
        <p:spPr>
          <a:xfrm>
            <a:off x="6155675" y="5523385"/>
            <a:ext cx="1690417" cy="224670"/>
          </a:xfrm>
          <a:prstGeom prst="rect">
            <a:avLst/>
          </a:prstGeom>
        </p:spPr>
        <p:txBody>
          <a:bodyPr vert="horz" lIns="0" tIns="0" rIns="0" bIns="0" rtlCol="0" anchor="t">
            <a:noAutofit/>
          </a:bodyPr>
          <a:lstStyle>
            <a:lvl1pPr marL="0" indent="0" algn="ctr" defTabSz="914400" rtl="0" eaLnBrk="1" latinLnBrk="0" hangingPunct="1">
              <a:lnSpc>
                <a:spcPct val="90000"/>
              </a:lnSpc>
              <a:spcBef>
                <a:spcPts val="1000"/>
              </a:spcBef>
              <a:buClr>
                <a:schemeClr val="accent1"/>
              </a:buClr>
              <a:buFont typeface="Calibri" panose="020F0502020204030204" pitchFamily="34" charset="0"/>
              <a:buNone/>
              <a:defRPr sz="12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sz="1000">
                <a:solidFill>
                  <a:schemeClr val="bg1"/>
                </a:solidFill>
              </a:rPr>
              <a:t>July 20XX</a:t>
            </a:r>
          </a:p>
        </p:txBody>
      </p:sp>
      <p:sp>
        <p:nvSpPr>
          <p:cNvPr id="5" name="Slide Number Placeholder 4">
            <a:extLst>
              <a:ext uri="{FF2B5EF4-FFF2-40B4-BE49-F238E27FC236}">
                <a16:creationId xmlns:a16="http://schemas.microsoft.com/office/drawing/2014/main" id="{2AB4EA80-5849-259D-5EB9-F2F8D07B0FD5}"/>
              </a:ext>
            </a:extLst>
          </p:cNvPr>
          <p:cNvSpPr>
            <a:spLocks noGrp="1"/>
          </p:cNvSpPr>
          <p:nvPr>
            <p:ph type="sldNum" sz="quarter" idx="12"/>
          </p:nvPr>
        </p:nvSpPr>
        <p:spPr>
          <a:xfrm>
            <a:off x="8610600" y="6356350"/>
            <a:ext cx="2743200" cy="365125"/>
          </a:xfrm>
        </p:spPr>
        <p:txBody>
          <a:bodyPr rtlCol="0"/>
          <a:lstStyle/>
          <a:p>
            <a:pPr rtl="0"/>
            <a:fld id="{19B51A1E-902D-48AF-9020-955120F399B6}" type="slidenum">
              <a:rPr lang="en-GB" smtClean="0"/>
              <a:pPr rtl="0"/>
              <a:t>11</a:t>
            </a:fld>
            <a:endParaRPr lang="en-GB"/>
          </a:p>
        </p:txBody>
      </p:sp>
      <p:sp>
        <p:nvSpPr>
          <p:cNvPr id="44" name="Oval 43">
            <a:extLst>
              <a:ext uri="{FF2B5EF4-FFF2-40B4-BE49-F238E27FC236}">
                <a16:creationId xmlns:a16="http://schemas.microsoft.com/office/drawing/2014/main" id="{87D5748C-8132-A641-DCF2-B720CC30A78B}"/>
              </a:ext>
              <a:ext uri="{C183D7F6-B498-43B3-948B-1728B52AA6E4}">
                <adec:decorative xmlns:adec="http://schemas.microsoft.com/office/drawing/2017/decorative" val="1"/>
              </a:ext>
            </a:extLst>
          </p:cNvPr>
          <p:cNvSpPr/>
          <p:nvPr/>
        </p:nvSpPr>
        <p:spPr>
          <a:xfrm>
            <a:off x="9333214" y="38311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6" name="Oval 45">
            <a:extLst>
              <a:ext uri="{FF2B5EF4-FFF2-40B4-BE49-F238E27FC236}">
                <a16:creationId xmlns:a16="http://schemas.microsoft.com/office/drawing/2014/main" id="{C4EF5E3A-3D68-8A9D-C03D-22A64F1EFC7D}"/>
              </a:ext>
              <a:ext uri="{C183D7F6-B498-43B3-948B-1728B52AA6E4}">
                <adec:decorative xmlns:adec="http://schemas.microsoft.com/office/drawing/2017/decorative" val="1"/>
              </a:ext>
            </a:extLst>
          </p:cNvPr>
          <p:cNvSpPr/>
          <p:nvPr/>
        </p:nvSpPr>
        <p:spPr>
          <a:xfrm>
            <a:off x="5380991"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0" name="Oval 69">
            <a:extLst>
              <a:ext uri="{FF2B5EF4-FFF2-40B4-BE49-F238E27FC236}">
                <a16:creationId xmlns:a16="http://schemas.microsoft.com/office/drawing/2014/main" id="{3F62B504-A487-50BF-E64A-0CEBE5F96238}"/>
              </a:ext>
              <a:ext uri="{C183D7F6-B498-43B3-948B-1728B52AA6E4}">
                <adec:decorative xmlns:adec="http://schemas.microsoft.com/office/drawing/2017/decorative" val="1"/>
              </a:ext>
            </a:extLst>
          </p:cNvPr>
          <p:cNvSpPr/>
          <p:nvPr/>
        </p:nvSpPr>
        <p:spPr>
          <a:xfrm>
            <a:off x="3028736"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2" name="Oval 71">
            <a:extLst>
              <a:ext uri="{FF2B5EF4-FFF2-40B4-BE49-F238E27FC236}">
                <a16:creationId xmlns:a16="http://schemas.microsoft.com/office/drawing/2014/main" id="{83436EBA-DF1F-BD89-8175-CF0E49274759}"/>
              </a:ext>
              <a:ext uri="{C183D7F6-B498-43B3-948B-1728B52AA6E4}">
                <adec:decorative xmlns:adec="http://schemas.microsoft.com/office/drawing/2017/decorative" val="1"/>
              </a:ext>
            </a:extLst>
          </p:cNvPr>
          <p:cNvSpPr/>
          <p:nvPr/>
        </p:nvSpPr>
        <p:spPr>
          <a:xfrm>
            <a:off x="6940774"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4" name="Oval 73">
            <a:extLst>
              <a:ext uri="{FF2B5EF4-FFF2-40B4-BE49-F238E27FC236}">
                <a16:creationId xmlns:a16="http://schemas.microsoft.com/office/drawing/2014/main" id="{A4818125-D076-E393-C618-F64C0CFEA1A7}"/>
              </a:ext>
              <a:ext uri="{C183D7F6-B498-43B3-948B-1728B52AA6E4}">
                <adec:decorative xmlns:adec="http://schemas.microsoft.com/office/drawing/2017/decorative" val="1"/>
              </a:ext>
            </a:extLst>
          </p:cNvPr>
          <p:cNvSpPr/>
          <p:nvPr/>
        </p:nvSpPr>
        <p:spPr>
          <a:xfrm>
            <a:off x="10908901" y="3832624"/>
            <a:ext cx="137160" cy="13716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12" name="Date Placeholder 32">
            <a:extLst>
              <a:ext uri="{FF2B5EF4-FFF2-40B4-BE49-F238E27FC236}">
                <a16:creationId xmlns:a16="http://schemas.microsoft.com/office/drawing/2014/main" id="{D968F1B2-0B67-FBF7-91ED-8A4A2C7C5345}"/>
              </a:ext>
            </a:extLst>
          </p:cNvPr>
          <p:cNvSpPr>
            <a:spLocks noGrp="1"/>
          </p:cNvSpPr>
          <p:nvPr>
            <p:ph type="dt" sz="half" idx="10"/>
          </p:nvPr>
        </p:nvSpPr>
        <p:spPr>
          <a:xfrm>
            <a:off x="-204185" y="-3630967"/>
            <a:ext cx="12659556" cy="10715348"/>
          </a:xfrm>
        </p:spPr>
        <p:txBody>
          <a:bodyPr rtlCol="0"/>
          <a:lstStyle/>
          <a:p>
            <a:pPr rtl="0"/>
            <a:br>
              <a:rPr lang="en-GB" sz="1200" dirty="0"/>
            </a:br>
            <a:br>
              <a:rPr lang="en-GB" sz="1200" dirty="0">
                <a:solidFill>
                  <a:schemeClr val="accent1"/>
                </a:solidFill>
                <a:highlight>
                  <a:srgbClr val="000000"/>
                </a:highlight>
              </a:rPr>
            </a:br>
            <a:br>
              <a:rPr lang="en-GB" sz="1200" dirty="0">
                <a:solidFill>
                  <a:schemeClr val="bg2"/>
                </a:solidFill>
              </a:rPr>
            </a:br>
            <a:endParaRPr lang="en-GB" sz="1200" dirty="0">
              <a:solidFill>
                <a:schemeClr val="bg2"/>
              </a:solidFill>
            </a:endParaRPr>
          </a:p>
        </p:txBody>
      </p:sp>
      <p:pic>
        <p:nvPicPr>
          <p:cNvPr id="3074" name="Picture 2" descr="Groupe De Personnes Multi-ethniques Discutant Le Recrutement Photo ...">
            <a:extLst>
              <a:ext uri="{FF2B5EF4-FFF2-40B4-BE49-F238E27FC236}">
                <a16:creationId xmlns:a16="http://schemas.microsoft.com/office/drawing/2014/main" id="{90A08771-0F96-A5A7-4EEE-488A36475E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4751" y="-2837804"/>
            <a:ext cx="7776595" cy="264380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115E0C-A338-8E2D-2ED5-37A3E00F61E3}"/>
              </a:ext>
            </a:extLst>
          </p:cNvPr>
          <p:cNvSpPr txBox="1"/>
          <p:nvPr/>
        </p:nvSpPr>
        <p:spPr>
          <a:xfrm>
            <a:off x="1434037" y="168908"/>
            <a:ext cx="9423834" cy="4078039"/>
          </a:xfrm>
          <a:prstGeom prst="rect">
            <a:avLst/>
          </a:prstGeom>
          <a:noFill/>
        </p:spPr>
        <p:txBody>
          <a:bodyPr wrap="square">
            <a:spAutoFit/>
          </a:bodyPr>
          <a:lstStyle/>
          <a:p>
            <a:pPr algn="l">
              <a:buNone/>
            </a:pPr>
            <a:r>
              <a:rPr lang="en-GB" sz="1100" b="0" i="0" dirty="0">
                <a:solidFill>
                  <a:srgbClr val="111827"/>
                </a:solidFill>
                <a:effectLst/>
                <a:highlight>
                  <a:srgbClr val="FFFF00"/>
                </a:highlight>
                <a:latin typeface="Inter"/>
              </a:rPr>
              <a:t>Face to face interview</a:t>
            </a:r>
            <a:r>
              <a:rPr lang="en-GB" sz="1100" b="0" i="0" dirty="0">
                <a:solidFill>
                  <a:srgbClr val="111827"/>
                </a:solidFill>
                <a:effectLst/>
                <a:latin typeface="Inter"/>
              </a:rPr>
              <a:t>:                                                                                                     </a:t>
            </a:r>
          </a:p>
          <a:p>
            <a:pPr algn="l">
              <a:buNone/>
            </a:pPr>
            <a:r>
              <a:rPr lang="en-GB" sz="1100" b="0" i="0" dirty="0">
                <a:solidFill>
                  <a:srgbClr val="111827"/>
                </a:solidFill>
                <a:effectLst/>
                <a:latin typeface="Inter"/>
              </a:rPr>
              <a:t>Face-to-face interviews are a distinctive and highly valued method in qualitative research. They are renowned for their ability to facilitate rich, dynamic conversations that go beyond what can be achieved through other data collection methods. Unlike more impersonal approaches such as online surveys, </a:t>
            </a:r>
            <a:r>
              <a:rPr lang="en-GB" sz="1100" u="sng" dirty="0">
                <a:solidFill>
                  <a:srgbClr val="2563EB"/>
                </a:solidFill>
                <a:latin typeface="Inter"/>
              </a:rPr>
              <a:t>telephone interviews,</a:t>
            </a:r>
            <a:r>
              <a:rPr lang="en-GB" sz="1100" b="0" i="0" dirty="0">
                <a:solidFill>
                  <a:srgbClr val="111827"/>
                </a:solidFill>
                <a:effectLst/>
                <a:latin typeface="Inter"/>
              </a:rPr>
              <a:t> or </a:t>
            </a:r>
            <a:r>
              <a:rPr lang="en-GB" sz="1100" u="sng" dirty="0">
                <a:solidFill>
                  <a:srgbClr val="2563EB"/>
                </a:solidFill>
                <a:latin typeface="Inter"/>
              </a:rPr>
              <a:t>email questionnaires</a:t>
            </a:r>
            <a:r>
              <a:rPr lang="en-GB" sz="1100" b="0" i="0" dirty="0">
                <a:solidFill>
                  <a:srgbClr val="111827"/>
                </a:solidFill>
                <a:effectLst/>
                <a:latin typeface="Inter"/>
              </a:rPr>
              <a:t>, face-to-face interactions provide a human element that fosters a genuine connection between the interviewer and the participant. This method offers the unique advantage of capturing spoken responses and nonverbal communication—such as body language, facial expressions, gestures, and tone of voice—that can reveal deeper layers of meaning and emotion. In fact, studies have shown that a significant portion of communication is nonverbal, making this approach ideal for exploring complex or sensitive topics that require a nuanced understanding of participants' experiences.</a:t>
            </a:r>
          </a:p>
          <a:p>
            <a:pPr>
              <a:buNone/>
            </a:pPr>
            <a:endParaRPr lang="en-GB" sz="1100" dirty="0"/>
          </a:p>
          <a:p>
            <a:pPr>
              <a:buNone/>
            </a:pPr>
            <a:r>
              <a:rPr lang="en-GB" sz="1100" dirty="0"/>
              <a:t>One of the standout benefits of face-to-face interviews is the opportunity to </a:t>
            </a:r>
            <a:r>
              <a:rPr lang="en-GB" sz="1100" u="sng" dirty="0">
                <a:solidFill>
                  <a:srgbClr val="002060"/>
                </a:solidFill>
                <a:highlight>
                  <a:srgbClr val="F7EDE9"/>
                </a:highlight>
              </a:rPr>
              <a:t>build rapport </a:t>
            </a:r>
            <a:r>
              <a:rPr lang="en-GB" sz="1100" dirty="0"/>
              <a:t>and trust, essential components for eliciting honest and detailed responses. By being physically present, the interviewer can engage participants more fully, clarifying questions and probing for more detailed answers in real-time. This allows for a more flexible, adaptive approach to </a:t>
            </a:r>
            <a:r>
              <a:rPr lang="en-GB" sz="1100" u="sng" dirty="0">
                <a:hlinkClick r:id="rId4"/>
              </a:rPr>
              <a:t>data collection</a:t>
            </a:r>
            <a:r>
              <a:rPr lang="en-GB" sz="1100" dirty="0"/>
              <a:t>, as interviewers can explore unexpected insights that emerge during the conversation—something that is often lost in rigid, structured formats like online or chat-based interviews.</a:t>
            </a:r>
          </a:p>
          <a:p>
            <a:endParaRPr lang="en-GB" dirty="0"/>
          </a:p>
          <a:p>
            <a:r>
              <a:rPr lang="en-GB" sz="1100" dirty="0"/>
              <a:t>Moreover, the face-to-face setting creates an environment that encourages participants to feel more comfortable and open, especially when discussing sensitive or personal issues. This leads to higher-quality data, with responses that are more thoughtful, reflective, and nuanced. While face-to-face interviews come with challenges such as higher costs and logistical demands, their ability to yield rich, in-depth qualitative data continues to make them an indispensable tool for researchers.</a:t>
            </a:r>
            <a:br>
              <a:rPr lang="en-GB" sz="1100" dirty="0"/>
            </a:br>
            <a:endParaRPr lang="en-GB" sz="1100" dirty="0"/>
          </a:p>
          <a:p>
            <a:pPr>
              <a:buNone/>
            </a:pPr>
            <a:endParaRPr lang="en-GB" dirty="0"/>
          </a:p>
          <a:p>
            <a:pPr>
              <a:buNone/>
            </a:pPr>
            <a:endParaRPr lang="en-GB" dirty="0"/>
          </a:p>
          <a:p>
            <a:pPr>
              <a:buNone/>
            </a:pPr>
            <a:endParaRPr lang="en-GB" dirty="0"/>
          </a:p>
        </p:txBody>
      </p:sp>
    </p:spTree>
    <p:extLst>
      <p:ext uri="{BB962C8B-B14F-4D97-AF65-F5344CB8AC3E}">
        <p14:creationId xmlns:p14="http://schemas.microsoft.com/office/powerpoint/2010/main" val="2686138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3E9869-80A5-41B1-AF2C-144DAE0EF133}"/>
              </a:ext>
            </a:extLst>
          </p:cNvPr>
          <p:cNvSpPr>
            <a:spLocks noGrp="1"/>
          </p:cNvSpPr>
          <p:nvPr>
            <p:ph type="dt" sz="half" idx="10"/>
          </p:nvPr>
        </p:nvSpPr>
        <p:spPr>
          <a:xfrm>
            <a:off x="1048624" y="-1031846"/>
            <a:ext cx="13187493" cy="6258188"/>
          </a:xfrm>
        </p:spPr>
        <p:txBody>
          <a:bodyPr rtlCol="0"/>
          <a:lstStyle/>
          <a:p>
            <a:pPr fontAlgn="base"/>
            <a:r>
              <a:rPr lang="en-GB" b="1" dirty="0"/>
              <a:t>                                                                                                                                                                                                                                                                                                                                                                                                                                                                                                                                                                            1. </a:t>
            </a:r>
            <a:r>
              <a:rPr lang="en-GB" b="1" dirty="0">
                <a:highlight>
                  <a:srgbClr val="FFFF00"/>
                </a:highlight>
              </a:rPr>
              <a:t>Open-ended questions</a:t>
            </a:r>
          </a:p>
          <a:p>
            <a:r>
              <a:rPr lang="en-GB" b="1" dirty="0"/>
              <a:t>Questions that are broad and non-leading and encourage group members to share their thoughts and ideas in depth.</a:t>
            </a:r>
            <a:endParaRPr lang="en-GB" dirty="0"/>
          </a:p>
          <a:p>
            <a:pPr fontAlgn="base"/>
            <a:r>
              <a:rPr lang="en-GB" dirty="0"/>
              <a:t>Open-ended questions are questions that </a:t>
            </a:r>
            <a:r>
              <a:rPr lang="en-GB" b="1" dirty="0"/>
              <a:t>do not have a fixed or predetermined answer</a:t>
            </a:r>
            <a:r>
              <a:rPr lang="en-GB" dirty="0"/>
              <a:t>. They are designed to encourage the person (or </a:t>
            </a:r>
            <a:r>
              <a:rPr lang="en-GB" dirty="0" err="1"/>
              <a:t>grup</a:t>
            </a:r>
            <a:r>
              <a:rPr lang="en-GB" dirty="0"/>
              <a:t>) being asked the question to think and respond in  their own words.</a:t>
            </a:r>
          </a:p>
          <a:p>
            <a:pPr fontAlgn="base"/>
            <a:r>
              <a:rPr lang="en-GB" dirty="0"/>
              <a:t> Open-ended questions can be used in a variety of settings, such as in job interviews, in counselling or therapy sessions, in corporate meetings, training sessions and in everyday conversations.</a:t>
            </a:r>
          </a:p>
          <a:p>
            <a:pPr fontAlgn="base"/>
            <a:r>
              <a:rPr lang="en-GB" dirty="0"/>
              <a:t>They can help to generate thoughtful and meaningful responses, and can provide valuable insight into someone’s thoughts, feelings, and beliefs.</a:t>
            </a:r>
          </a:p>
          <a:p>
            <a:r>
              <a:rPr lang="en-GB" b="1" dirty="0"/>
              <a:t>2</a:t>
            </a:r>
            <a:r>
              <a:rPr lang="en-GB" b="1" dirty="0">
                <a:highlight>
                  <a:srgbClr val="FFFF00"/>
                </a:highlight>
              </a:rPr>
              <a:t>. Probing questions</a:t>
            </a:r>
          </a:p>
          <a:p>
            <a:pPr fontAlgn="base"/>
            <a:r>
              <a:rPr lang="en-GB" b="1" dirty="0"/>
              <a:t>A questioning technique designed to help group members explore and clarify their ideas and encourage them to think more deeply about a topic.</a:t>
            </a:r>
            <a:endParaRPr lang="en-GB" dirty="0"/>
          </a:p>
          <a:p>
            <a:pPr fontAlgn="base"/>
            <a:r>
              <a:rPr lang="en-GB" dirty="0"/>
              <a:t>Probing questions are questions that are designed to elicit more detailed or specific responses.</a:t>
            </a:r>
          </a:p>
          <a:p>
            <a:pPr fontAlgn="base"/>
            <a:r>
              <a:rPr lang="en-GB" dirty="0"/>
              <a:t>They are often used in corporate meetings or workshops to help encourage more thorough and thoughtful discussion on a particular topic.</a:t>
            </a:r>
          </a:p>
          <a:p>
            <a:pPr fontAlgn="base"/>
            <a:r>
              <a:rPr lang="en-GB" dirty="0"/>
              <a:t>Probing questions can help to stimulate discussion and can provide valuable information that can be used to make more informed decisions.</a:t>
            </a:r>
          </a:p>
          <a:p>
            <a:pPr fontAlgn="base"/>
            <a:r>
              <a:rPr lang="en-GB" dirty="0"/>
              <a:t>They can also help to ensure that all relevant information and perspectives are considered during a meeting.</a:t>
            </a:r>
          </a:p>
          <a:p>
            <a:pPr fontAlgn="base"/>
            <a:r>
              <a:rPr lang="en-GB" b="1" dirty="0"/>
              <a:t>3. </a:t>
            </a:r>
            <a:r>
              <a:rPr lang="en-GB" b="1" dirty="0">
                <a:highlight>
                  <a:srgbClr val="FFFF00"/>
                </a:highlight>
              </a:rPr>
              <a:t>Clarifying Questions</a:t>
            </a:r>
          </a:p>
          <a:p>
            <a:pPr fontAlgn="base"/>
            <a:r>
              <a:rPr lang="en-GB" b="1" dirty="0"/>
              <a:t>Types of questions that are designed to help group members understand each other’s perspectives and ensure that everyone is on the same page.</a:t>
            </a:r>
          </a:p>
          <a:p>
            <a:pPr fontAlgn="base"/>
            <a:r>
              <a:rPr lang="en-GB" dirty="0"/>
              <a:t>Clarifying questions are questions that are used to seek further information or clarification on a particular topic or issue.</a:t>
            </a:r>
          </a:p>
          <a:p>
            <a:pPr fontAlgn="base"/>
            <a:r>
              <a:rPr lang="en-GB" dirty="0"/>
              <a:t>They can be used in meetings and other to help ensure that everyone is on the same page and has a clear understanding of what is being discussed.</a:t>
            </a:r>
          </a:p>
          <a:p>
            <a:pPr fontAlgn="base"/>
            <a:r>
              <a:rPr lang="en-GB" dirty="0"/>
              <a:t>Clarifying questions can help to ensure that everyone in the meeting has a shared understanding of the topic at hand and can help to prevent misunderstandings or confusion. They can also help</a:t>
            </a:r>
          </a:p>
          <a:p>
            <a:pPr fontAlgn="base"/>
            <a:r>
              <a:rPr lang="en-GB" dirty="0"/>
              <a:t> to identify any gaps or areas that need further exploration or discussion.</a:t>
            </a:r>
          </a:p>
          <a:p>
            <a:pPr fontAlgn="base"/>
            <a:r>
              <a:rPr lang="en-GB" dirty="0">
                <a:highlight>
                  <a:srgbClr val="FFFF00"/>
                </a:highlight>
              </a:rPr>
              <a:t>4.Leading question</a:t>
            </a:r>
            <a:r>
              <a:rPr lang="en-GB" dirty="0"/>
              <a:t>:</a:t>
            </a:r>
          </a:p>
          <a:p>
            <a:pPr fontAlgn="base"/>
            <a:r>
              <a:rPr lang="en-GB" dirty="0"/>
              <a:t>A question that strongly suggest a desired answer or influence decision, useful in situation like negotiation.</a:t>
            </a:r>
          </a:p>
          <a:p>
            <a:pPr fontAlgn="base"/>
            <a:endParaRPr lang="en-GB" dirty="0"/>
          </a:p>
          <a:p>
            <a:pPr fontAlgn="base"/>
            <a:r>
              <a:rPr lang="en-GB" dirty="0">
                <a:highlight>
                  <a:srgbClr val="FFFF00"/>
                </a:highlight>
              </a:rPr>
              <a:t>5. Closed question:</a:t>
            </a:r>
          </a:p>
          <a:p>
            <a:pPr fontAlgn="base"/>
            <a:r>
              <a:rPr lang="en-GB" dirty="0"/>
              <a:t>A question that require simple answers like did, can, are or is.</a:t>
            </a:r>
          </a:p>
          <a:p>
            <a:pPr fontAlgn="base"/>
            <a:endParaRPr lang="en-GB" dirty="0"/>
          </a:p>
          <a:p>
            <a:pPr fontAlgn="base"/>
            <a:endParaRPr lang="en-GB" dirty="0"/>
          </a:p>
          <a:p>
            <a:br>
              <a:rPr lang="en-GB" dirty="0"/>
            </a:br>
            <a:endParaRPr lang="en-GB" dirty="0"/>
          </a:p>
          <a:p>
            <a:pPr fontAlgn="base"/>
            <a:endParaRPr lang="en-GB" dirty="0"/>
          </a:p>
          <a:p>
            <a:br>
              <a:rPr lang="en-GB" dirty="0"/>
            </a:br>
            <a:endParaRPr lang="en-GB" dirty="0"/>
          </a:p>
          <a:p>
            <a:br>
              <a:rPr lang="en-GB" dirty="0"/>
            </a:br>
            <a:br>
              <a:rPr lang="en-GB" dirty="0"/>
            </a:br>
            <a:endParaRPr lang="en-GB" b="1" dirty="0"/>
          </a:p>
          <a:p>
            <a:br>
              <a:rPr lang="en-GB" dirty="0"/>
            </a:br>
            <a:endParaRPr lang="en-GB" dirty="0"/>
          </a:p>
          <a:p>
            <a:br>
              <a:rPr lang="en-GB" sz="1100" dirty="0"/>
            </a:br>
            <a:br>
              <a:rPr lang="en-GB" sz="1100" dirty="0"/>
            </a:br>
            <a:endParaRPr lang="en-GB" sz="1100" dirty="0"/>
          </a:p>
        </p:txBody>
      </p:sp>
      <p:sp>
        <p:nvSpPr>
          <p:cNvPr id="4" name="Slide Number Placeholder 3">
            <a:extLst>
              <a:ext uri="{FF2B5EF4-FFF2-40B4-BE49-F238E27FC236}">
                <a16:creationId xmlns:a16="http://schemas.microsoft.com/office/drawing/2014/main" id="{83B2246F-CEE7-4406-BBDE-7117F1830ECA}"/>
              </a:ext>
            </a:extLst>
          </p:cNvPr>
          <p:cNvSpPr>
            <a:spLocks noGrp="1"/>
          </p:cNvSpPr>
          <p:nvPr>
            <p:ph type="sldNum" sz="quarter" idx="12"/>
          </p:nvPr>
        </p:nvSpPr>
        <p:spPr/>
        <p:txBody>
          <a:bodyPr rtlCol="0"/>
          <a:lstStyle/>
          <a:p>
            <a:pPr rtl="0"/>
            <a:fld id="{B5CEABB6-07DC-46E8-9B57-56EC44A396E5}" type="slidenum">
              <a:rPr lang="en-GB" smtClean="0"/>
              <a:pPr rtl="0"/>
              <a:t>12</a:t>
            </a:fld>
            <a:endParaRPr lang="en-GB"/>
          </a:p>
        </p:txBody>
      </p:sp>
      <p:sp>
        <p:nvSpPr>
          <p:cNvPr id="11" name="AutoShape 2" descr="Image result for recruitment picture image">
            <a:extLst>
              <a:ext uri="{FF2B5EF4-FFF2-40B4-BE49-F238E27FC236}">
                <a16:creationId xmlns:a16="http://schemas.microsoft.com/office/drawing/2014/main" id="{0275D492-4CCF-F2D0-580A-0E4AB52F1E31}"/>
              </a:ext>
            </a:extLst>
          </p:cNvPr>
          <p:cNvSpPr>
            <a:spLocks noChangeAspect="1" noChangeArrowheads="1"/>
          </p:cNvSpPr>
          <p:nvPr/>
        </p:nvSpPr>
        <p:spPr bwMode="auto">
          <a:xfrm>
            <a:off x="5943599" y="2494625"/>
            <a:ext cx="1086775" cy="10867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Box 12">
            <a:extLst>
              <a:ext uri="{FF2B5EF4-FFF2-40B4-BE49-F238E27FC236}">
                <a16:creationId xmlns:a16="http://schemas.microsoft.com/office/drawing/2014/main" id="{C7EEF611-5534-5E3F-D841-761E5C2C67D2}"/>
              </a:ext>
            </a:extLst>
          </p:cNvPr>
          <p:cNvSpPr txBox="1"/>
          <p:nvPr/>
        </p:nvSpPr>
        <p:spPr>
          <a:xfrm>
            <a:off x="343949" y="-26371184"/>
            <a:ext cx="91633589" cy="3234219"/>
          </a:xfrm>
          <a:prstGeom prst="rect">
            <a:avLst/>
          </a:prstGeom>
          <a:noFill/>
        </p:spPr>
        <p:txBody>
          <a:bodyPr wrap="square">
            <a:spAutoFit/>
          </a:bodyPr>
          <a:lstStyle/>
          <a:p>
            <a:pPr algn="l">
              <a:spcAft>
                <a:spcPts val="2925"/>
              </a:spcAft>
              <a:buNone/>
            </a:pPr>
            <a:r>
              <a:rPr lang="en-GB" dirty="0">
                <a:solidFill>
                  <a:srgbClr val="212529"/>
                </a:solidFill>
                <a:latin typeface="Raleway" pitchFamily="2" charset="0"/>
              </a:rPr>
              <a:t>1. </a:t>
            </a:r>
            <a:r>
              <a:rPr lang="en-GB" b="0" i="0" dirty="0">
                <a:solidFill>
                  <a:srgbClr val="00B0F0"/>
                </a:solidFill>
                <a:effectLst/>
                <a:latin typeface="Raleway" pitchFamily="2" charset="0"/>
              </a:rPr>
              <a:t>Planning</a:t>
            </a:r>
            <a:r>
              <a:rPr lang="en-GB" b="0" i="0" dirty="0">
                <a:solidFill>
                  <a:srgbClr val="212529"/>
                </a:solidFill>
                <a:effectLst/>
                <a:latin typeface="Raleway" pitchFamily="2" charset="0"/>
              </a:rPr>
              <a:t> :Behind every success is an effective plan. Recruiting is no different. With the right planning in place, </a:t>
            </a:r>
            <a:r>
              <a:rPr lang="en-GB" dirty="0">
                <a:solidFill>
                  <a:srgbClr val="212529"/>
                </a:solidFill>
                <a:latin typeface="Raleway" pitchFamily="2" charset="0"/>
              </a:rPr>
              <a:t>we</a:t>
            </a:r>
            <a:r>
              <a:rPr lang="en-GB" b="0" i="0" dirty="0">
                <a:solidFill>
                  <a:srgbClr val="212529"/>
                </a:solidFill>
                <a:effectLst/>
                <a:latin typeface="Raleway" pitchFamily="2" charset="0"/>
              </a:rPr>
              <a:t> can find, attract and hire the best candidates. During this stage of the recruitment process, </a:t>
            </a:r>
            <a:r>
              <a:rPr lang="en-GB" dirty="0">
                <a:solidFill>
                  <a:srgbClr val="212529"/>
                </a:solidFill>
                <a:latin typeface="Raleway" pitchFamily="2" charset="0"/>
              </a:rPr>
              <a:t>we</a:t>
            </a:r>
            <a:r>
              <a:rPr lang="en-GB" b="0" i="0" dirty="0">
                <a:solidFill>
                  <a:srgbClr val="212529"/>
                </a:solidFill>
                <a:effectLst/>
                <a:latin typeface="Raleway" pitchFamily="2" charset="0"/>
              </a:rPr>
              <a:t> will identify the role </a:t>
            </a:r>
            <a:r>
              <a:rPr lang="en-GB" dirty="0">
                <a:solidFill>
                  <a:srgbClr val="212529"/>
                </a:solidFill>
                <a:latin typeface="Raleway" pitchFamily="2" charset="0"/>
              </a:rPr>
              <a:t>we</a:t>
            </a:r>
            <a:r>
              <a:rPr lang="en-GB" b="0" i="0" dirty="0">
                <a:solidFill>
                  <a:srgbClr val="212529"/>
                </a:solidFill>
                <a:effectLst/>
                <a:latin typeface="Raleway" pitchFamily="2" charset="0"/>
              </a:rPr>
              <a:t> are hiring for and determine how it will help our organisation.</a:t>
            </a:r>
          </a:p>
          <a:p>
            <a:r>
              <a:rPr lang="en-GB" dirty="0"/>
              <a:t>This step also looks at how we will conduct our recruitment campaign. Will we go down the agency route, or will we utilise hiring software like an applicant tracking system to hire in-house? We have got some big decisions to make already.</a:t>
            </a:r>
          </a:p>
          <a:p>
            <a:br>
              <a:rPr lang="en-GB" dirty="0"/>
            </a:br>
            <a:r>
              <a:rPr lang="en-GB" b="1" dirty="0"/>
              <a:t>2. </a:t>
            </a:r>
            <a:r>
              <a:rPr lang="en-GB" b="1" dirty="0">
                <a:solidFill>
                  <a:srgbClr val="00B0F0"/>
                </a:solidFill>
              </a:rPr>
              <a:t>Analysis</a:t>
            </a:r>
            <a:r>
              <a:rPr lang="en-GB" b="1" dirty="0"/>
              <a:t> : </a:t>
            </a:r>
            <a:r>
              <a:rPr lang="en-GB" dirty="0"/>
              <a:t>Before heading to the job boards, we must first step back and identify what our ideal candidate </a:t>
            </a:r>
            <a:r>
              <a:rPr lang="en-GB" i="1" dirty="0"/>
              <a:t>actually </a:t>
            </a:r>
            <a:r>
              <a:rPr lang="en-GB" dirty="0"/>
              <a:t>looks like. Thinking about the person we want to hire will put us in good stead later down the recruitment process when it comes to selection.</a:t>
            </a:r>
          </a:p>
          <a:p>
            <a:endParaRPr lang="en-GB" b="1" dirty="0"/>
          </a:p>
          <a:p>
            <a:r>
              <a:rPr lang="en-GB" dirty="0"/>
              <a:t>During this stage we also need to think about how we are going to convince top talent to join our organisation. For this we’ll need a serious </a:t>
            </a:r>
            <a:r>
              <a:rPr lang="en-GB" b="1" dirty="0">
                <a:hlinkClick r:id="rId3"/>
              </a:rPr>
              <a:t>employer brand strategy</a:t>
            </a:r>
            <a:r>
              <a:rPr lang="en-GB" dirty="0"/>
              <a:t> with dedicated career pages and social media campaigns to really promote our employer brand.</a:t>
            </a:r>
          </a:p>
          <a:p>
            <a:r>
              <a:rPr lang="en-GB" b="1" dirty="0">
                <a:solidFill>
                  <a:srgbClr val="00B0F0"/>
                </a:solidFill>
              </a:rPr>
              <a:t>3. Screening/ sorting application : </a:t>
            </a:r>
          </a:p>
          <a:p>
            <a:br>
              <a:rPr lang="en-GB" dirty="0"/>
            </a:br>
            <a:br>
              <a:rPr lang="en-GB" dirty="0"/>
            </a:br>
            <a:endParaRPr lang="en-GB" dirty="0"/>
          </a:p>
        </p:txBody>
      </p:sp>
      <p:sp>
        <p:nvSpPr>
          <p:cNvPr id="14" name="AutoShape 4" descr="Image result for recruitment picture image">
            <a:extLst>
              <a:ext uri="{FF2B5EF4-FFF2-40B4-BE49-F238E27FC236}">
                <a16:creationId xmlns:a16="http://schemas.microsoft.com/office/drawing/2014/main" id="{305688FF-6AB7-AAE2-F0E5-B3161582305E}"/>
              </a:ext>
            </a:extLst>
          </p:cNvPr>
          <p:cNvSpPr>
            <a:spLocks noChangeAspect="1" noChangeArrowheads="1"/>
          </p:cNvSpPr>
          <p:nvPr/>
        </p:nvSpPr>
        <p:spPr bwMode="auto">
          <a:xfrm>
            <a:off x="5943600" y="594064"/>
            <a:ext cx="2987336" cy="298733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4" descr="Image result for recruitment picture image">
            <a:extLst>
              <a:ext uri="{FF2B5EF4-FFF2-40B4-BE49-F238E27FC236}">
                <a16:creationId xmlns:a16="http://schemas.microsoft.com/office/drawing/2014/main" id="{ACCFA286-CA77-B748-2B08-C5502ED018B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Box 22">
            <a:extLst>
              <a:ext uri="{FF2B5EF4-FFF2-40B4-BE49-F238E27FC236}">
                <a16:creationId xmlns:a16="http://schemas.microsoft.com/office/drawing/2014/main" id="{F8A913D6-CB70-B947-D5E7-B7400E2B4FE5}"/>
              </a:ext>
            </a:extLst>
          </p:cNvPr>
          <p:cNvSpPr txBox="1"/>
          <p:nvPr/>
        </p:nvSpPr>
        <p:spPr>
          <a:xfrm>
            <a:off x="12013035" y="-9925989"/>
            <a:ext cx="56130736" cy="923330"/>
          </a:xfrm>
          <a:prstGeom prst="rect">
            <a:avLst/>
          </a:prstGeom>
          <a:noFill/>
        </p:spPr>
        <p:txBody>
          <a:bodyPr wrap="square">
            <a:spAutoFit/>
          </a:bodyPr>
          <a:lstStyle/>
          <a:p>
            <a:pPr fontAlgn="base"/>
            <a:r>
              <a:rPr lang="en-GB"/>
              <a:t>Clarifying questions are questions that are used to seek further information or clarification on a particular topic or issue.</a:t>
            </a:r>
          </a:p>
          <a:p>
            <a:br>
              <a:rPr lang="en-GB"/>
            </a:br>
            <a:endParaRPr lang="en-GB" dirty="0"/>
          </a:p>
        </p:txBody>
      </p:sp>
      <p:sp>
        <p:nvSpPr>
          <p:cNvPr id="28" name="TextBox 27">
            <a:extLst>
              <a:ext uri="{FF2B5EF4-FFF2-40B4-BE49-F238E27FC236}">
                <a16:creationId xmlns:a16="http://schemas.microsoft.com/office/drawing/2014/main" id="{B9603D16-FBA8-B8FF-FE2F-C2E4A2680DDB}"/>
              </a:ext>
            </a:extLst>
          </p:cNvPr>
          <p:cNvSpPr txBox="1"/>
          <p:nvPr/>
        </p:nvSpPr>
        <p:spPr>
          <a:xfrm>
            <a:off x="19655404" y="-11175352"/>
            <a:ext cx="50862451" cy="1115690"/>
          </a:xfrm>
          <a:prstGeom prst="rect">
            <a:avLst/>
          </a:prstGeom>
          <a:noFill/>
        </p:spPr>
        <p:txBody>
          <a:bodyPr wrap="square">
            <a:spAutoFit/>
          </a:bodyPr>
          <a:lstStyle/>
          <a:p>
            <a:pPr algn="l" fontAlgn="base">
              <a:spcAft>
                <a:spcPts val="1500"/>
              </a:spcAft>
              <a:buNone/>
            </a:pPr>
            <a:r>
              <a:rPr lang="en-GB" b="1" i="0" dirty="0">
                <a:solidFill>
                  <a:srgbClr val="303465"/>
                </a:solidFill>
                <a:effectLst/>
                <a:latin typeface="Roboto Slab" pitchFamily="2" charset="0"/>
              </a:rPr>
              <a:t>                                                                        </a:t>
            </a:r>
          </a:p>
          <a:p>
            <a:pPr>
              <a:buNone/>
            </a:pPr>
            <a:br>
              <a:rPr lang="en-GB" dirty="0"/>
            </a:br>
            <a:r>
              <a:rPr lang="en-GB" dirty="0"/>
              <a:t>                                                                                               </a:t>
            </a:r>
          </a:p>
        </p:txBody>
      </p:sp>
      <p:sp>
        <p:nvSpPr>
          <p:cNvPr id="30" name="TextBox 29">
            <a:extLst>
              <a:ext uri="{FF2B5EF4-FFF2-40B4-BE49-F238E27FC236}">
                <a16:creationId xmlns:a16="http://schemas.microsoft.com/office/drawing/2014/main" id="{E738F838-70BA-777E-DFF4-7EBFC603770A}"/>
              </a:ext>
            </a:extLst>
          </p:cNvPr>
          <p:cNvSpPr txBox="1"/>
          <p:nvPr/>
        </p:nvSpPr>
        <p:spPr>
          <a:xfrm>
            <a:off x="16450811" y="-11400639"/>
            <a:ext cx="52531859" cy="923330"/>
          </a:xfrm>
          <a:prstGeom prst="rect">
            <a:avLst/>
          </a:prstGeom>
          <a:noFill/>
        </p:spPr>
        <p:txBody>
          <a:bodyPr wrap="square">
            <a:spAutoFit/>
          </a:bodyPr>
          <a:lstStyle/>
          <a:p>
            <a:pPr algn="l" fontAlgn="base">
              <a:buNone/>
            </a:pPr>
            <a:r>
              <a:rPr lang="en-GB" b="0" i="0" dirty="0">
                <a:solidFill>
                  <a:srgbClr val="000000"/>
                </a:solidFill>
                <a:effectLst/>
                <a:latin typeface="Open Sans" panose="020B0606030504020204" pitchFamily="34" charset="0"/>
              </a:rPr>
              <a:t>Clarifying questions are questions that are used to seek further information or clarification on a particular topic or issue.</a:t>
            </a:r>
          </a:p>
          <a:p>
            <a:pPr>
              <a:buNone/>
            </a:pPr>
            <a:br>
              <a:rPr lang="en-GB" b="0" i="0" dirty="0">
                <a:solidFill>
                  <a:srgbClr val="000000"/>
                </a:solidFill>
                <a:effectLst/>
                <a:latin typeface="Open Sans" panose="020B0606030504020204" pitchFamily="34" charset="0"/>
              </a:rPr>
            </a:br>
            <a:endParaRPr lang="en-GB" dirty="0"/>
          </a:p>
        </p:txBody>
      </p:sp>
      <p:pic>
        <p:nvPicPr>
          <p:cNvPr id="6146" name="Picture 2" descr="picture of questions2">
            <a:extLst>
              <a:ext uri="{FF2B5EF4-FFF2-40B4-BE49-F238E27FC236}">
                <a16:creationId xmlns:a16="http://schemas.microsoft.com/office/drawing/2014/main" id="{1D201986-F130-1288-0DF9-8FF9351C83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33770" y="2878123"/>
            <a:ext cx="8246378" cy="2027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6223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Slide Number Placeholder 31">
            <a:extLst>
              <a:ext uri="{FF2B5EF4-FFF2-40B4-BE49-F238E27FC236}">
                <a16:creationId xmlns:a16="http://schemas.microsoft.com/office/drawing/2014/main" id="{607954CF-F5DA-8D7E-C79C-C4E53D0F4216}"/>
              </a:ext>
            </a:extLst>
          </p:cNvPr>
          <p:cNvSpPr>
            <a:spLocks noGrp="1"/>
          </p:cNvSpPr>
          <p:nvPr>
            <p:ph type="sldNum" sz="quarter" idx="12"/>
          </p:nvPr>
        </p:nvSpPr>
        <p:spPr/>
        <p:txBody>
          <a:bodyPr/>
          <a:lstStyle/>
          <a:p>
            <a:pPr rtl="0"/>
            <a:fld id="{B5CEABB6-07DC-46E8-9B57-56EC44A396E5}" type="slidenum">
              <a:rPr lang="en-GB" noProof="0" smtClean="0"/>
              <a:t>13</a:t>
            </a:fld>
            <a:endParaRPr lang="en-GB" noProof="0"/>
          </a:p>
        </p:txBody>
      </p:sp>
      <p:sp>
        <p:nvSpPr>
          <p:cNvPr id="34" name="TextBox 33">
            <a:extLst>
              <a:ext uri="{FF2B5EF4-FFF2-40B4-BE49-F238E27FC236}">
                <a16:creationId xmlns:a16="http://schemas.microsoft.com/office/drawing/2014/main" id="{3D2517AE-E06A-5883-A505-3467ED863B06}"/>
              </a:ext>
            </a:extLst>
          </p:cNvPr>
          <p:cNvSpPr txBox="1"/>
          <p:nvPr/>
        </p:nvSpPr>
        <p:spPr>
          <a:xfrm>
            <a:off x="528506" y="276837"/>
            <a:ext cx="11425806" cy="5016758"/>
          </a:xfrm>
          <a:prstGeom prst="rect">
            <a:avLst/>
          </a:prstGeom>
          <a:noFill/>
        </p:spPr>
        <p:txBody>
          <a:bodyPr wrap="square">
            <a:spAutoFit/>
          </a:bodyPr>
          <a:lstStyle/>
          <a:p>
            <a:pPr algn="l">
              <a:buNone/>
            </a:pPr>
            <a:r>
              <a:rPr lang="en-GB" sz="1100" b="0" i="0" dirty="0">
                <a:solidFill>
                  <a:srgbClr val="2F2F2F"/>
                </a:solidFill>
                <a:effectLst/>
                <a:latin typeface="Montserrat" panose="020F0502020204030204" pitchFamily="2" charset="0"/>
              </a:rPr>
              <a:t>                                                 </a:t>
            </a:r>
            <a:r>
              <a:rPr lang="en-GB" sz="1100" dirty="0">
                <a:solidFill>
                  <a:srgbClr val="2F2F2F"/>
                </a:solidFill>
                <a:highlight>
                  <a:srgbClr val="FFFF00"/>
                </a:highlight>
                <a:latin typeface="Montserrat" panose="020F0502020204030204" pitchFamily="2" charset="0"/>
              </a:rPr>
              <a:t>C</a:t>
            </a:r>
            <a:r>
              <a:rPr lang="en-GB" sz="1100" b="0" i="0" dirty="0">
                <a:solidFill>
                  <a:srgbClr val="2F2F2F"/>
                </a:solidFill>
                <a:effectLst/>
                <a:highlight>
                  <a:srgbClr val="FFFF00"/>
                </a:highlight>
                <a:latin typeface="Montserrat" panose="020F0502020204030204" pitchFamily="2" charset="0"/>
              </a:rPr>
              <a:t>ontrast between face to face and online interview </a:t>
            </a:r>
            <a:r>
              <a:rPr lang="en-GB" sz="1100" b="0" i="0" dirty="0">
                <a:solidFill>
                  <a:srgbClr val="2F2F2F"/>
                </a:solidFill>
                <a:effectLst/>
                <a:latin typeface="Montserrat" panose="020F0502020204030204" pitchFamily="2" charset="0"/>
              </a:rPr>
              <a:t>                                                                                                                                                                                                                                                          Since COVID took the working world by storm a couple of years ago, online job interviews have become just as common as face-to-face interviews. The world is seemingly moving full force towards a digital age of online work and interviews, and there are advantages and disadvantages to this drastic change too many peoples lives.</a:t>
            </a:r>
          </a:p>
          <a:p>
            <a:pPr algn="l">
              <a:buNone/>
            </a:pPr>
            <a:endParaRPr lang="en-GB" b="0" i="0" dirty="0">
              <a:solidFill>
                <a:srgbClr val="2F2F2F"/>
              </a:solidFill>
              <a:effectLst/>
              <a:latin typeface="Montserrat" panose="020F0502020204030204" pitchFamily="2" charset="0"/>
            </a:endParaRPr>
          </a:p>
          <a:p>
            <a:r>
              <a:rPr lang="en-GB" sz="1100" b="1" dirty="0"/>
              <a:t>Why Do Recruiters Still Choose Face-To-Face Interviews?</a:t>
            </a:r>
          </a:p>
          <a:p>
            <a:r>
              <a:rPr lang="en-GB" sz="1100" dirty="0"/>
              <a:t>A study performed by the </a:t>
            </a:r>
            <a:r>
              <a:rPr lang="en-GB" sz="1100" dirty="0" err="1"/>
              <a:t>Degroote</a:t>
            </a:r>
            <a:r>
              <a:rPr lang="en-GB" sz="1100" dirty="0"/>
              <a:t> School of Business at McMaster University in Ontario suggests that job applicants who were interviewed using video conferencing platforms were less likely to get the job compared to the ones who underwent face-to-face interviews. On the other hand, the same research points out that interviewers who use online interview methods may be regarded as less trustworthy and personable by the candidates, which means that the candidate might feel tempted to refuse a job offer. Apparently, meeting a job candidate face-to-face is beneficial both on the part of the recruiter and on the part of the job applicant. As organisations compete for talent, personal evaluations may convince a candidate to accept an offer. 22% of employers were conducting online interviews pre-pandemic, opposed to the 79% of employers who are now conducting them post-pandemic.</a:t>
            </a:r>
          </a:p>
          <a:p>
            <a:br>
              <a:rPr lang="en-GB" sz="1100" dirty="0"/>
            </a:br>
            <a:r>
              <a:rPr lang="en-GB" sz="1100" b="1" dirty="0"/>
              <a:t>Advantages of Video Interviews</a:t>
            </a:r>
            <a:endParaRPr lang="en-GB" sz="1100" dirty="0"/>
          </a:p>
          <a:p>
            <a:r>
              <a:rPr lang="en-GB" sz="1100" dirty="0"/>
              <a:t>One of the main downfalls of a face-to-face interview is that it is both time and cost-consuming. Meeting an applicant is a process that can occur after many appointments have been made and cancelled. Due to this, it’s less beneficial for the recruiter. On top of this, it might prove to be a too expensive method for the applicant, particularly if they’re applying for a job in a different city or town to their own. Traveling from one location to the other depends on availability and personal finances. Another disadvantage of face-to-face interviews is the possibility of an intimidating atmosphere from your potential new employers. Some people do not deal well with being made to feel uncomfortable, and therefore will underperform in</a:t>
            </a:r>
          </a:p>
          <a:p>
            <a:br>
              <a:rPr lang="en-GB" dirty="0"/>
            </a:br>
            <a:br>
              <a:rPr lang="en-GB" dirty="0"/>
            </a:br>
            <a:endParaRPr lang="en-GB" dirty="0"/>
          </a:p>
          <a:p>
            <a:endParaRPr lang="en-GB" dirty="0"/>
          </a:p>
          <a:p>
            <a:endParaRPr lang="en-GB" dirty="0"/>
          </a:p>
          <a:p>
            <a:br>
              <a:rPr lang="en-GB" dirty="0"/>
            </a:br>
            <a:endParaRPr lang="en-GB" dirty="0"/>
          </a:p>
        </p:txBody>
      </p:sp>
    </p:spTree>
    <p:extLst>
      <p:ext uri="{BB962C8B-B14F-4D97-AF65-F5344CB8AC3E}">
        <p14:creationId xmlns:p14="http://schemas.microsoft.com/office/powerpoint/2010/main" val="1391456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136BB97-6A9A-47C5-BDF9-2378B3D661A2}"/>
              </a:ext>
            </a:extLst>
          </p:cNvPr>
          <p:cNvSpPr>
            <a:spLocks noGrp="1"/>
          </p:cNvSpPr>
          <p:nvPr>
            <p:ph type="dt" sz="half" idx="10"/>
          </p:nvPr>
        </p:nvSpPr>
        <p:spPr/>
        <p:txBody>
          <a:bodyPr/>
          <a:lstStyle/>
          <a:p>
            <a:pPr rtl="0"/>
            <a:r>
              <a:rPr lang="en-GB" noProof="0"/>
              <a:t>20XX</a:t>
            </a:r>
          </a:p>
        </p:txBody>
      </p:sp>
      <p:sp>
        <p:nvSpPr>
          <p:cNvPr id="5" name="Footer Placeholder 4">
            <a:extLst>
              <a:ext uri="{FF2B5EF4-FFF2-40B4-BE49-F238E27FC236}">
                <a16:creationId xmlns:a16="http://schemas.microsoft.com/office/drawing/2014/main" id="{746E4A0E-6E41-09C7-902A-5265C5FA111E}"/>
              </a:ext>
            </a:extLst>
          </p:cNvPr>
          <p:cNvSpPr>
            <a:spLocks noGrp="1"/>
          </p:cNvSpPr>
          <p:nvPr>
            <p:ph type="ftr" sz="quarter" idx="11"/>
          </p:nvPr>
        </p:nvSpPr>
        <p:spPr/>
        <p:txBody>
          <a:bodyPr/>
          <a:lstStyle/>
          <a:p>
            <a:pPr rtl="0"/>
            <a:r>
              <a:rPr lang="en-GB" noProof="0"/>
              <a:t>Contoso business plan</a:t>
            </a:r>
          </a:p>
        </p:txBody>
      </p:sp>
      <p:sp>
        <p:nvSpPr>
          <p:cNvPr id="6" name="Slide Number Placeholder 5">
            <a:extLst>
              <a:ext uri="{FF2B5EF4-FFF2-40B4-BE49-F238E27FC236}">
                <a16:creationId xmlns:a16="http://schemas.microsoft.com/office/drawing/2014/main" id="{BA16113C-19BA-152E-E004-E2986428D352}"/>
              </a:ext>
            </a:extLst>
          </p:cNvPr>
          <p:cNvSpPr>
            <a:spLocks noGrp="1"/>
          </p:cNvSpPr>
          <p:nvPr>
            <p:ph type="sldNum" sz="quarter" idx="12"/>
          </p:nvPr>
        </p:nvSpPr>
        <p:spPr/>
        <p:txBody>
          <a:bodyPr/>
          <a:lstStyle/>
          <a:p>
            <a:pPr rtl="0"/>
            <a:fld id="{B5CEABB6-07DC-46E8-9B57-56EC44A396E5}" type="slidenum">
              <a:rPr lang="en-GB" noProof="0" smtClean="0"/>
              <a:t>14</a:t>
            </a:fld>
            <a:endParaRPr lang="en-GB" noProof="0"/>
          </a:p>
        </p:txBody>
      </p:sp>
      <p:sp>
        <p:nvSpPr>
          <p:cNvPr id="15" name="TextBox 14">
            <a:extLst>
              <a:ext uri="{FF2B5EF4-FFF2-40B4-BE49-F238E27FC236}">
                <a16:creationId xmlns:a16="http://schemas.microsoft.com/office/drawing/2014/main" id="{02151E9B-49C9-72E5-7985-03788FF122B8}"/>
              </a:ext>
            </a:extLst>
          </p:cNvPr>
          <p:cNvSpPr txBox="1"/>
          <p:nvPr/>
        </p:nvSpPr>
        <p:spPr>
          <a:xfrm>
            <a:off x="453006" y="520117"/>
            <a:ext cx="11467750" cy="3677930"/>
          </a:xfrm>
          <a:prstGeom prst="rect">
            <a:avLst/>
          </a:prstGeom>
          <a:noFill/>
        </p:spPr>
        <p:txBody>
          <a:bodyPr wrap="square">
            <a:spAutoFit/>
          </a:bodyPr>
          <a:lstStyle/>
          <a:p>
            <a:pPr algn="l">
              <a:buNone/>
            </a:pPr>
            <a:r>
              <a:rPr lang="en-GB" sz="1100" b="1" i="0" dirty="0">
                <a:solidFill>
                  <a:srgbClr val="2F2F2F"/>
                </a:solidFill>
                <a:effectLst/>
                <a:highlight>
                  <a:srgbClr val="FFFF00"/>
                </a:highlight>
                <a:latin typeface="Montserrat" panose="00000500000000000000" pitchFamily="2" charset="0"/>
              </a:rPr>
              <a:t>Contrast</a:t>
            </a:r>
            <a:r>
              <a:rPr lang="en-GB" sz="1100" b="1" i="0" dirty="0">
                <a:solidFill>
                  <a:srgbClr val="2F2F2F"/>
                </a:solidFill>
                <a:effectLst/>
                <a:latin typeface="Montserrat" panose="00000500000000000000" pitchFamily="2" charset="0"/>
              </a:rPr>
              <a:t> </a:t>
            </a:r>
            <a:r>
              <a:rPr lang="en-GB" sz="1100" b="1" i="0" dirty="0">
                <a:solidFill>
                  <a:srgbClr val="2F2F2F"/>
                </a:solidFill>
                <a:effectLst/>
                <a:highlight>
                  <a:srgbClr val="FFFF00"/>
                </a:highlight>
                <a:latin typeface="Montserrat" panose="00000500000000000000" pitchFamily="2" charset="0"/>
              </a:rPr>
              <a:t>between</a:t>
            </a:r>
            <a:r>
              <a:rPr lang="en-GB" sz="1100" b="1" i="0" dirty="0">
                <a:solidFill>
                  <a:srgbClr val="2F2F2F"/>
                </a:solidFill>
                <a:effectLst/>
                <a:latin typeface="Montserrat" panose="00000500000000000000" pitchFamily="2" charset="0"/>
              </a:rPr>
              <a:t> </a:t>
            </a:r>
            <a:r>
              <a:rPr lang="en-GB" sz="1100" b="1" i="0" dirty="0">
                <a:solidFill>
                  <a:srgbClr val="2F2F2F"/>
                </a:solidFill>
                <a:effectLst/>
                <a:highlight>
                  <a:srgbClr val="FFFF00"/>
                </a:highlight>
                <a:latin typeface="Montserrat" panose="00000500000000000000" pitchFamily="2" charset="0"/>
              </a:rPr>
              <a:t>face</a:t>
            </a:r>
            <a:r>
              <a:rPr lang="en-GB" sz="1100" b="1" i="0" dirty="0">
                <a:solidFill>
                  <a:srgbClr val="2F2F2F"/>
                </a:solidFill>
                <a:effectLst/>
                <a:latin typeface="Montserrat" panose="00000500000000000000" pitchFamily="2" charset="0"/>
              </a:rPr>
              <a:t> </a:t>
            </a:r>
            <a:r>
              <a:rPr lang="en-GB" sz="1100" b="1" i="0" dirty="0">
                <a:solidFill>
                  <a:srgbClr val="2F2F2F"/>
                </a:solidFill>
                <a:effectLst/>
                <a:highlight>
                  <a:srgbClr val="FFFF00"/>
                </a:highlight>
                <a:latin typeface="Montserrat" panose="00000500000000000000" pitchFamily="2" charset="0"/>
              </a:rPr>
              <a:t>to</a:t>
            </a:r>
            <a:r>
              <a:rPr lang="en-GB" sz="1100" b="1" i="0" dirty="0">
                <a:solidFill>
                  <a:srgbClr val="2F2F2F"/>
                </a:solidFill>
                <a:effectLst/>
                <a:latin typeface="Montserrat" panose="00000500000000000000" pitchFamily="2" charset="0"/>
              </a:rPr>
              <a:t> </a:t>
            </a:r>
            <a:r>
              <a:rPr lang="en-GB" sz="1100" b="1" i="0" dirty="0">
                <a:solidFill>
                  <a:srgbClr val="2F2F2F"/>
                </a:solidFill>
                <a:effectLst/>
                <a:highlight>
                  <a:srgbClr val="FFFF00"/>
                </a:highlight>
                <a:latin typeface="Montserrat" panose="00000500000000000000" pitchFamily="2" charset="0"/>
              </a:rPr>
              <a:t>face</a:t>
            </a:r>
            <a:r>
              <a:rPr lang="en-GB" sz="1100" b="1" i="0" dirty="0">
                <a:solidFill>
                  <a:srgbClr val="2F2F2F"/>
                </a:solidFill>
                <a:effectLst/>
                <a:latin typeface="Montserrat" panose="00000500000000000000" pitchFamily="2" charset="0"/>
              </a:rPr>
              <a:t> </a:t>
            </a:r>
            <a:r>
              <a:rPr lang="en-GB" sz="1100" b="1" i="0" dirty="0">
                <a:solidFill>
                  <a:srgbClr val="2F2F2F"/>
                </a:solidFill>
                <a:effectLst/>
                <a:highlight>
                  <a:srgbClr val="FFFF00"/>
                </a:highlight>
                <a:latin typeface="Montserrat" panose="00000500000000000000" pitchFamily="2" charset="0"/>
              </a:rPr>
              <a:t>and</a:t>
            </a:r>
            <a:r>
              <a:rPr lang="en-GB" sz="1100" b="1" i="0" dirty="0">
                <a:solidFill>
                  <a:srgbClr val="2F2F2F"/>
                </a:solidFill>
                <a:effectLst/>
                <a:latin typeface="Montserrat" panose="00000500000000000000" pitchFamily="2" charset="0"/>
              </a:rPr>
              <a:t> </a:t>
            </a:r>
            <a:r>
              <a:rPr lang="en-GB" sz="1100" b="1" i="0" dirty="0">
                <a:solidFill>
                  <a:srgbClr val="2F2F2F"/>
                </a:solidFill>
                <a:effectLst/>
                <a:highlight>
                  <a:srgbClr val="FFFF00"/>
                </a:highlight>
                <a:latin typeface="Montserrat" panose="00000500000000000000" pitchFamily="2" charset="0"/>
              </a:rPr>
              <a:t>online</a:t>
            </a:r>
            <a:r>
              <a:rPr lang="en-GB" sz="1100" b="1" i="0" dirty="0">
                <a:solidFill>
                  <a:srgbClr val="2F2F2F"/>
                </a:solidFill>
                <a:effectLst/>
                <a:latin typeface="Montserrat" panose="00000500000000000000" pitchFamily="2" charset="0"/>
              </a:rPr>
              <a:t> </a:t>
            </a:r>
            <a:r>
              <a:rPr lang="en-GB" sz="1100" b="1" i="0" dirty="0">
                <a:solidFill>
                  <a:srgbClr val="2F2F2F"/>
                </a:solidFill>
                <a:effectLst/>
                <a:highlight>
                  <a:srgbClr val="FFFF00"/>
                </a:highlight>
                <a:latin typeface="Montserrat" panose="00000500000000000000" pitchFamily="2" charset="0"/>
              </a:rPr>
              <a:t>reviews</a:t>
            </a:r>
            <a:r>
              <a:rPr lang="en-GB" sz="1100" b="1" i="0" dirty="0">
                <a:solidFill>
                  <a:srgbClr val="2F2F2F"/>
                </a:solidFill>
                <a:effectLst/>
                <a:latin typeface="Montserrat" panose="00000500000000000000" pitchFamily="2" charset="0"/>
              </a:rPr>
              <a:t>:                                                                                                                                                                                          </a:t>
            </a:r>
            <a:r>
              <a:rPr lang="en-GB" sz="1100" b="1" i="0" dirty="0">
                <a:solidFill>
                  <a:srgbClr val="2F2F2F"/>
                </a:solidFill>
                <a:effectLst/>
                <a:highlight>
                  <a:srgbClr val="FFFF00"/>
                </a:highlight>
                <a:latin typeface="Montserrat" panose="00000500000000000000" pitchFamily="2" charset="0"/>
              </a:rPr>
              <a:t>The Negatives of Online Interviews</a:t>
            </a:r>
          </a:p>
          <a:p>
            <a:pPr algn="l">
              <a:buNone/>
            </a:pPr>
            <a:endParaRPr lang="en-GB" sz="1100" b="0" i="0" dirty="0">
              <a:solidFill>
                <a:srgbClr val="2F2F2F"/>
              </a:solidFill>
              <a:effectLst/>
              <a:latin typeface="Montserrat" panose="00000500000000000000" pitchFamily="2" charset="0"/>
            </a:endParaRPr>
          </a:p>
          <a:p>
            <a:r>
              <a:rPr lang="en-GB" sz="1100" dirty="0"/>
              <a:t>Some candidates and recruiters might still prefer in-person interviews over video conferencing. Job applicants might be unable to acquit themselves well on video, even though they were brought up on technology. This method may place a technological barrier between the interviewer and the candidate, as a possible lack of eye contact may occur.</a:t>
            </a:r>
          </a:p>
          <a:p>
            <a:br>
              <a:rPr lang="en-GB" sz="1100" dirty="0"/>
            </a:br>
            <a:br>
              <a:rPr lang="en-GB" sz="1100" dirty="0"/>
            </a:br>
            <a:r>
              <a:rPr lang="en-GB" sz="1100" dirty="0"/>
              <a:t>Online interviews also bring about the potential issue of technological disadvantages, as not every candidate may own a device capable of online interviews or may not be a tech savvy person at all. Another negative of online interviews, is that the candidate does not get to see their potential new work setting or meet any of their who could be colleagues, leaving them without a true representation of the environment they may be spending everyday in.</a:t>
            </a:r>
          </a:p>
          <a:p>
            <a:endParaRPr lang="en-GB" dirty="0"/>
          </a:p>
          <a:p>
            <a:endParaRPr lang="en-GB" dirty="0"/>
          </a:p>
          <a:p>
            <a:r>
              <a:rPr lang="en-GB" sz="1100" dirty="0"/>
              <a:t>Overall, there are both pros and cons to online and face-to-face interviews, and both will be better suited to different candidates and recruiters depending on a wide variety of variables in relation to personal preferences. The most important thing is finding the best format that keeps all parties comfortable and happy, and with this, the most success will be found when looking for potential employees.</a:t>
            </a:r>
          </a:p>
          <a:p>
            <a:br>
              <a:rPr lang="en-GB" dirty="0"/>
            </a:br>
            <a:br>
              <a:rPr lang="en-GB" dirty="0"/>
            </a:br>
            <a:endParaRPr lang="en-GB" dirty="0"/>
          </a:p>
        </p:txBody>
      </p:sp>
    </p:spTree>
    <p:extLst>
      <p:ext uri="{BB962C8B-B14F-4D97-AF65-F5344CB8AC3E}">
        <p14:creationId xmlns:p14="http://schemas.microsoft.com/office/powerpoint/2010/main" val="3735745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E93726-5DB3-32B7-A36F-D4B43F7D02B4}"/>
              </a:ext>
            </a:extLst>
          </p:cNvPr>
          <p:cNvSpPr>
            <a:spLocks noGrp="1"/>
          </p:cNvSpPr>
          <p:nvPr>
            <p:ph type="title"/>
          </p:nvPr>
        </p:nvSpPr>
        <p:spPr>
          <a:xfrm>
            <a:off x="-221942" y="-452761"/>
            <a:ext cx="12413942" cy="6862439"/>
          </a:xfrm>
        </p:spPr>
        <p:txBody>
          <a:bodyPr>
            <a:noAutofit/>
          </a:bodyPr>
          <a:lstStyle/>
          <a:p>
            <a:br>
              <a:rPr lang="en-GB" sz="1290" dirty="0"/>
            </a:br>
            <a:r>
              <a:rPr lang="en-GB" sz="1290" dirty="0"/>
              <a:t>                                                                                                                                                     </a:t>
            </a:r>
            <a:br>
              <a:rPr lang="en-GB" sz="1290" dirty="0"/>
            </a:br>
            <a:endParaRPr lang="en-GB" sz="1290" dirty="0"/>
          </a:p>
        </p:txBody>
      </p:sp>
      <p:pic>
        <p:nvPicPr>
          <p:cNvPr id="43" name="Picture Placeholder 42" descr="Photo of two businessmen drawing a graph&#10;">
            <a:extLst>
              <a:ext uri="{FF2B5EF4-FFF2-40B4-BE49-F238E27FC236}">
                <a16:creationId xmlns:a16="http://schemas.microsoft.com/office/drawing/2014/main" id="{9B6C9607-2FE7-4BA2-A78E-6122DAAD2E62}"/>
              </a:ext>
            </a:extLst>
          </p:cNvPr>
          <p:cNvPicPr>
            <a:picLocks noGrp="1" noChangeAspect="1"/>
          </p:cNvPicPr>
          <p:nvPr>
            <p:ph type="dgm" sz="quarter" idx="27"/>
          </p:nvPr>
        </p:nvPicPr>
        <p:blipFill rotWithShape="1">
          <a:blip r:embed="rId3" cstate="print">
            <a:extLst>
              <a:ext uri="{28A0092B-C50C-407E-A947-70E740481C1C}">
                <a14:useLocalDpi xmlns:a14="http://schemas.microsoft.com/office/drawing/2010/main"/>
              </a:ext>
            </a:extLst>
          </a:blip>
          <a:stretch/>
        </p:blipFill>
        <p:spPr>
          <a:xfrm>
            <a:off x="11372296" y="-3240350"/>
            <a:ext cx="1926206" cy="1426647"/>
          </a:xfrm>
        </p:spPr>
      </p:pic>
      <p:sp>
        <p:nvSpPr>
          <p:cNvPr id="5" name="TextBox 4">
            <a:extLst>
              <a:ext uri="{FF2B5EF4-FFF2-40B4-BE49-F238E27FC236}">
                <a16:creationId xmlns:a16="http://schemas.microsoft.com/office/drawing/2014/main" id="{17F027F8-8AF2-4D0C-3482-28CF1091B6F4}"/>
              </a:ext>
            </a:extLst>
          </p:cNvPr>
          <p:cNvSpPr txBox="1"/>
          <p:nvPr/>
        </p:nvSpPr>
        <p:spPr>
          <a:xfrm>
            <a:off x="1515011" y="-1155167"/>
            <a:ext cx="12150766" cy="10310515"/>
          </a:xfrm>
          <a:prstGeom prst="rect">
            <a:avLst/>
          </a:prstGeom>
          <a:noFill/>
        </p:spPr>
        <p:txBody>
          <a:bodyPr wrap="square">
            <a:spAutoFit/>
          </a:bodyPr>
          <a:lstStyle/>
          <a:p>
            <a:pPr algn="l" fontAlgn="base">
              <a:buNone/>
            </a:pPr>
            <a:r>
              <a:rPr lang="en-GB" sz="1100" b="0" i="0" dirty="0">
                <a:solidFill>
                  <a:srgbClr val="000000"/>
                </a:solidFill>
                <a:effectLst/>
                <a:latin typeface="Open Sans" panose="020B0606030504020204" pitchFamily="34" charset="0"/>
              </a:rPr>
              <a:t>Conclusion:                                                                                                                                                                                                                                                              In conclusion, effective questioning and recruitment process are essential  for facilitators. By using a variety of questioning techniques and following right recruitment process</a:t>
            </a:r>
            <a:r>
              <a:rPr lang="en-GB" sz="1100" dirty="0">
                <a:solidFill>
                  <a:srgbClr val="000000"/>
                </a:solidFill>
                <a:latin typeface="Open Sans" panose="020B0606030504020204" pitchFamily="34" charset="0"/>
              </a:rPr>
              <a:t> employer</a:t>
            </a:r>
            <a:r>
              <a:rPr lang="en-GB" sz="1100" b="0" i="0" dirty="0">
                <a:solidFill>
                  <a:srgbClr val="000000"/>
                </a:solidFill>
                <a:effectLst/>
                <a:latin typeface="Open Sans" panose="020B0606030504020204" pitchFamily="34" charset="0"/>
              </a:rPr>
              <a:t> can create a dynamic and engaging </a:t>
            </a:r>
            <a:r>
              <a:rPr lang="en-GB" sz="1100" dirty="0">
                <a:solidFill>
                  <a:srgbClr val="000000"/>
                </a:solidFill>
                <a:latin typeface="Open Sans" panose="020B0606030504020204" pitchFamily="34" charset="0"/>
              </a:rPr>
              <a:t>work</a:t>
            </a:r>
            <a:r>
              <a:rPr lang="en-GB" sz="1100" b="0" i="0" dirty="0">
                <a:solidFill>
                  <a:srgbClr val="000000"/>
                </a:solidFill>
                <a:effectLst/>
                <a:latin typeface="Open Sans" panose="020B0606030504020204" pitchFamily="34" charset="0"/>
              </a:rPr>
              <a:t> environment, encourage active participation, foster trust , find right employee and connection among participants, and keep the discussion focused and on track.</a:t>
            </a:r>
          </a:p>
          <a:p>
            <a:pPr algn="l" fontAlgn="base">
              <a:buNone/>
            </a:pPr>
            <a:endParaRPr lang="en-GB" dirty="0">
              <a:solidFill>
                <a:srgbClr val="000000"/>
              </a:solidFill>
              <a:latin typeface="Open Sans" panose="020B0606030504020204" pitchFamily="34" charset="0"/>
            </a:endParaRPr>
          </a:p>
          <a:p>
            <a:pPr algn="l" fontAlgn="base">
              <a:buNone/>
            </a:pPr>
            <a:endParaRPr lang="en-GB" b="0" i="0" dirty="0">
              <a:solidFill>
                <a:srgbClr val="000000"/>
              </a:solidFill>
              <a:effectLst/>
              <a:latin typeface="Open Sans" panose="020B0606030504020204" pitchFamily="34" charset="0"/>
            </a:endParaRPr>
          </a:p>
          <a:p>
            <a:r>
              <a:rPr lang="en-GB" sz="1100" dirty="0">
                <a:solidFill>
                  <a:srgbClr val="000000"/>
                </a:solidFill>
                <a:latin typeface="Open Sans" panose="020B0606030504020204" pitchFamily="34" charset="0"/>
              </a:rPr>
              <a:t>List of reference:</a:t>
            </a:r>
          </a:p>
          <a:p>
            <a:r>
              <a:rPr lang="en-GB" sz="1100" u="sng" dirty="0">
                <a:solidFill>
                  <a:srgbClr val="000000"/>
                </a:solidFill>
                <a:latin typeface="Open Sans" panose="020B0606030504020204" pitchFamily="34" charset="0"/>
                <a:hlinkClick r:id="rId4"/>
              </a:rPr>
              <a:t>1.</a:t>
            </a:r>
            <a:r>
              <a:rPr lang="en-GB" sz="1100" u="sng" dirty="0">
                <a:hlinkClick r:id="rId4"/>
              </a:rPr>
              <a:t>Stages of the </a:t>
            </a:r>
            <a:r>
              <a:rPr lang="en-GB" sz="1100" b="1" u="sng" dirty="0">
                <a:hlinkClick r:id="rId4"/>
              </a:rPr>
              <a:t>recruitment process </a:t>
            </a:r>
            <a:r>
              <a:rPr lang="en-GB" sz="1100" u="sng" dirty="0">
                <a:hlinkClick r:id="rId4"/>
              </a:rPr>
              <a:t>and the referrer's performance </a:t>
            </a:r>
            <a:r>
              <a:rPr lang="en-GB" sz="1100" u="sng" dirty="0" err="1">
                <a:hlinkClick r:id="rId4"/>
              </a:rPr>
              <a:t>effect</a:t>
            </a:r>
            <a:r>
              <a:rPr lang="en-GB" sz="1100" u="sng" dirty="0" err="1">
                <a:hlinkClick r:id="rId5"/>
              </a:rPr>
              <a:t>V</a:t>
            </a:r>
            <a:r>
              <a:rPr lang="en-GB" sz="1100" u="sng" dirty="0">
                <a:hlinkClick r:id="rId5"/>
              </a:rPr>
              <a:t> Yakubovich</a:t>
            </a:r>
            <a:r>
              <a:rPr lang="en-GB" sz="1100" dirty="0"/>
              <a:t>, </a:t>
            </a:r>
            <a:r>
              <a:rPr lang="en-GB" sz="1100" u="sng" dirty="0">
                <a:hlinkClick r:id="rId6"/>
              </a:rPr>
              <a:t>D </a:t>
            </a:r>
            <a:r>
              <a:rPr lang="en-GB" sz="1100" u="sng" dirty="0" err="1">
                <a:hlinkClick r:id="rId6"/>
              </a:rPr>
              <a:t>Lup</a:t>
            </a:r>
            <a:r>
              <a:rPr lang="en-GB" sz="1100" dirty="0"/>
              <a:t> - Organization science, 2006 - pubsonline.informs.org.</a:t>
            </a:r>
          </a:p>
          <a:p>
            <a:r>
              <a:rPr lang="en-GB" sz="1100" b="1" dirty="0"/>
              <a:t>2.[PDF]</a:t>
            </a:r>
            <a:r>
              <a:rPr lang="en-GB" sz="1100" dirty="0"/>
              <a:t> </a:t>
            </a:r>
            <a:r>
              <a:rPr lang="en-GB" sz="1100" u="sng" dirty="0">
                <a:hlinkClick r:id="rId7"/>
              </a:rPr>
              <a:t>New technologies in the </a:t>
            </a:r>
            <a:r>
              <a:rPr lang="en-GB" sz="1100" b="1" u="sng" dirty="0">
                <a:hlinkClick r:id="rId7"/>
              </a:rPr>
              <a:t>recruitment process</a:t>
            </a:r>
            <a:endParaRPr lang="en-GB" sz="1100" b="1" u="sng" dirty="0"/>
          </a:p>
          <a:p>
            <a:r>
              <a:rPr lang="en-GB" sz="1100" u="sng" dirty="0">
                <a:hlinkClick r:id="rId8"/>
              </a:rPr>
              <a:t>C </a:t>
            </a:r>
            <a:r>
              <a:rPr lang="en-GB" sz="1100" u="sng" dirty="0" err="1">
                <a:hlinkClick r:id="rId8"/>
              </a:rPr>
              <a:t>Sołek</a:t>
            </a:r>
            <a:r>
              <a:rPr lang="en-GB" sz="1100" u="sng" dirty="0">
                <a:hlinkClick r:id="rId8"/>
              </a:rPr>
              <a:t>-Borowska</a:t>
            </a:r>
            <a:r>
              <a:rPr lang="en-GB" sz="1100" dirty="0"/>
              <a:t>, M Wilczewska - Economics and Culture, 2018 - sciendo.com.</a:t>
            </a:r>
          </a:p>
          <a:p>
            <a:r>
              <a:rPr lang="en-GB" sz="1100" u="sng" dirty="0">
                <a:hlinkClick r:id="rId9"/>
              </a:rPr>
              <a:t>3.E-</a:t>
            </a:r>
            <a:r>
              <a:rPr lang="en-GB" sz="1100" b="1" u="sng" dirty="0">
                <a:hlinkClick r:id="rId9"/>
              </a:rPr>
              <a:t>recruitment</a:t>
            </a:r>
            <a:r>
              <a:rPr lang="en-GB" sz="1100" u="sng" dirty="0">
                <a:hlinkClick r:id="rId9"/>
              </a:rPr>
              <a:t>: Towards an ubiquitous </a:t>
            </a:r>
            <a:r>
              <a:rPr lang="en-GB" sz="1100" b="1" u="sng" dirty="0">
                <a:hlinkClick r:id="rId9"/>
              </a:rPr>
              <a:t>recruitment process </a:t>
            </a:r>
            <a:r>
              <a:rPr lang="en-GB" sz="1100" u="sng" dirty="0">
                <a:hlinkClick r:id="rId9"/>
              </a:rPr>
              <a:t>and candidate relationship management</a:t>
            </a:r>
            <a:endParaRPr lang="en-GB" sz="1100" dirty="0"/>
          </a:p>
          <a:p>
            <a:r>
              <a:rPr lang="en-GB" sz="1100" u="sng" dirty="0">
                <a:hlinkClick r:id="rId10"/>
              </a:rPr>
              <a:t>AB Holm</a:t>
            </a:r>
            <a:r>
              <a:rPr lang="en-GB" sz="1100" dirty="0"/>
              <a:t> - German Journal of Human Resource …, 2012 - journals.sagepub.com.</a:t>
            </a:r>
          </a:p>
          <a:p>
            <a:r>
              <a:rPr lang="en-GB" sz="1100" u="sng" dirty="0">
                <a:hlinkClick r:id="rId11"/>
              </a:rPr>
              <a:t>4.How to ask sensitive </a:t>
            </a:r>
            <a:r>
              <a:rPr lang="en-GB" sz="1100" b="1" u="sng" dirty="0">
                <a:hlinkClick r:id="rId11"/>
              </a:rPr>
              <a:t>questions </a:t>
            </a:r>
            <a:r>
              <a:rPr lang="en-GB" sz="1100" u="sng" dirty="0">
                <a:hlinkClick r:id="rId11"/>
              </a:rPr>
              <a:t>in conservation: A review of specialized </a:t>
            </a:r>
            <a:r>
              <a:rPr lang="en-GB" sz="1100" b="1" u="sng" dirty="0">
                <a:hlinkClick r:id="rId11"/>
              </a:rPr>
              <a:t>questioning techniques</a:t>
            </a:r>
            <a:endParaRPr lang="en-GB" sz="1100" dirty="0"/>
          </a:p>
          <a:p>
            <a:r>
              <a:rPr lang="en-GB" sz="1100" u="sng" dirty="0">
                <a:hlinkClick r:id="rId12"/>
              </a:rPr>
              <a:t>A Nuno</a:t>
            </a:r>
            <a:r>
              <a:rPr lang="en-GB" sz="1100" dirty="0"/>
              <a:t>, </a:t>
            </a:r>
            <a:r>
              <a:rPr lang="en-GB" sz="1100" u="sng" dirty="0">
                <a:hlinkClick r:id="rId13"/>
              </a:rPr>
              <a:t>FAVS John</a:t>
            </a:r>
            <a:r>
              <a:rPr lang="en-GB" sz="1100" dirty="0"/>
              <a:t> - Biological Conservation, 2015 – Elsevier.</a:t>
            </a:r>
          </a:p>
          <a:p>
            <a:endParaRPr lang="en-GB" sz="1100" dirty="0"/>
          </a:p>
          <a:p>
            <a:r>
              <a:rPr lang="en-GB" sz="1100" b="1" u="sng">
                <a:hlinkClick r:id="rId14"/>
              </a:rPr>
              <a:t>5.Questioning </a:t>
            </a:r>
            <a:r>
              <a:rPr lang="en-GB" sz="1100" b="1" u="sng" dirty="0">
                <a:hlinkClick r:id="rId14"/>
              </a:rPr>
              <a:t>techniques</a:t>
            </a:r>
            <a:r>
              <a:rPr lang="en-GB" sz="1100" u="sng" dirty="0">
                <a:hlinkClick r:id="rId14"/>
              </a:rPr>
              <a:t>: A study of instructional practice</a:t>
            </a:r>
            <a:endParaRPr lang="en-GB" sz="1100" u="sng" dirty="0"/>
          </a:p>
          <a:p>
            <a:r>
              <a:rPr lang="en-GB" sz="1100" dirty="0"/>
              <a:t>J Buchanan Hill - Peabody Journal of Education, 2016 - Taylor &amp; Francis</a:t>
            </a:r>
          </a:p>
          <a:p>
            <a:br>
              <a:rPr lang="en-GB" sz="1100" dirty="0"/>
            </a:br>
            <a:endParaRPr lang="en-GB" sz="1100" dirty="0"/>
          </a:p>
          <a:p>
            <a:endParaRPr lang="en-GB" sz="1100" dirty="0"/>
          </a:p>
          <a:p>
            <a:endParaRPr lang="en-GB" dirty="0"/>
          </a:p>
          <a:p>
            <a:endParaRPr lang="en-GB" dirty="0"/>
          </a:p>
          <a:p>
            <a:endParaRPr lang="en-GB" dirty="0"/>
          </a:p>
          <a:p>
            <a:endParaRPr lang="en-GB" dirty="0"/>
          </a:p>
          <a:p>
            <a:r>
              <a:rPr lang="en-GB" dirty="0"/>
              <a:t>Thank you</a:t>
            </a:r>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br>
              <a:rPr lang="en-GB" sz="1100" dirty="0"/>
            </a:br>
            <a:endParaRPr lang="en-GB" sz="1100" dirty="0"/>
          </a:p>
          <a:p>
            <a:endParaRPr lang="en-GB" sz="1100" dirty="0"/>
          </a:p>
          <a:p>
            <a:br>
              <a:rPr lang="en-GB" dirty="0"/>
            </a:br>
            <a:br>
              <a:rPr lang="en-GB" dirty="0"/>
            </a:br>
            <a:br>
              <a:rPr lang="en-GB" dirty="0"/>
            </a:br>
            <a:endParaRPr lang="en-GB" dirty="0"/>
          </a:p>
          <a:p>
            <a:br>
              <a:rPr lang="en-GB" dirty="0"/>
            </a:br>
            <a:endParaRPr lang="en-GB" u="sng" dirty="0"/>
          </a:p>
          <a:p>
            <a:endParaRPr lang="en-GB" dirty="0"/>
          </a:p>
          <a:p>
            <a:br>
              <a:rPr lang="en-GB" dirty="0"/>
            </a:br>
            <a:endParaRPr lang="en-GB" dirty="0">
              <a:solidFill>
                <a:srgbClr val="000000"/>
              </a:solidFill>
              <a:latin typeface="Open Sans" panose="020B0606030504020204" pitchFamily="34" charset="0"/>
            </a:endParaRPr>
          </a:p>
          <a:p>
            <a:pPr algn="l" fontAlgn="base">
              <a:buNone/>
            </a:pPr>
            <a:endParaRPr lang="en-GB" dirty="0">
              <a:solidFill>
                <a:srgbClr val="000000"/>
              </a:solidFill>
              <a:latin typeface="Open Sans" panose="020B0606030504020204" pitchFamily="34" charset="0"/>
            </a:endParaRPr>
          </a:p>
          <a:p>
            <a:pPr algn="l" fontAlgn="base">
              <a:buNone/>
            </a:pPr>
            <a:endParaRPr lang="en-GB" b="0" i="0" dirty="0">
              <a:solidFill>
                <a:srgbClr val="000000"/>
              </a:solidFill>
              <a:effectLst/>
              <a:latin typeface="Open Sans" panose="020B0606030504020204" pitchFamily="34" charset="0"/>
            </a:endParaRPr>
          </a:p>
          <a:p>
            <a:pPr>
              <a:buNone/>
            </a:pPr>
            <a:br>
              <a:rPr lang="en-GB" b="0" i="0" dirty="0">
                <a:solidFill>
                  <a:srgbClr val="000000"/>
                </a:solidFill>
                <a:effectLst/>
                <a:latin typeface="Open Sans" panose="020B0606030504020204" pitchFamily="34" charset="0"/>
              </a:rPr>
            </a:br>
            <a:endParaRPr lang="en-GB" dirty="0"/>
          </a:p>
        </p:txBody>
      </p:sp>
      <p:pic>
        <p:nvPicPr>
          <p:cNvPr id="7170" name="Picture 2">
            <a:extLst>
              <a:ext uri="{FF2B5EF4-FFF2-40B4-BE49-F238E27FC236}">
                <a16:creationId xmlns:a16="http://schemas.microsoft.com/office/drawing/2014/main" id="{31CB0B15-03C2-BB48-7D3E-DC3ADD5EB1DC}"/>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347206" y="2257161"/>
            <a:ext cx="5662569" cy="3185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4094387"/>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87_TF10081922_Win32" id="{66AC0917-446A-46BE-9F52-5693D6540492}" vid="{6B5A5346-71CF-4A1B-B74D-6549F6A753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BCC3022A-70F1-4B7E-97CD-F6F1ACAD797D}">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{6B1AD7E9-61B3-49B8-93AC-58227649BA99}tf10081922_win32</Template>
  <TotalTime>14978</TotalTime>
  <Words>4184</Words>
  <Application>Microsoft Office PowerPoint</Application>
  <PresentationFormat>Widescreen</PresentationFormat>
  <Paragraphs>261</Paragraphs>
  <Slides>15</Slides>
  <Notes>13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Arial</vt:lpstr>
      <vt:lpstr>Calibri</vt:lpstr>
      <vt:lpstr>Inter</vt:lpstr>
      <vt:lpstr>Montserrat</vt:lpstr>
      <vt:lpstr>Open Sans</vt:lpstr>
      <vt:lpstr>Quire Sans Pro Light</vt:lpstr>
      <vt:lpstr>Raleway</vt:lpstr>
      <vt:lpstr>Relative Pro</vt:lpstr>
      <vt:lpstr>Roboto Slab</vt:lpstr>
      <vt:lpstr>Tisa Offc Serif Pro</vt:lpstr>
      <vt:lpstr>Office Theme</vt:lpstr>
      <vt:lpstr> Name :Mohammad Bari Student ID: 2407686 Module Code: LCLM 5002 Assignment Title:  Component 1 Individual presentation.  Teacher name : Doreen Nyaa Amundam.  </vt:lpstr>
      <vt:lpstr>PowerPoint Presentation</vt:lpstr>
      <vt:lpstr>PowerPoint Presentation</vt:lpstr>
      <vt:lpstr>PowerPoint Presentation</vt:lpstr>
      <vt:lpstr>Person specification :  1.An individual who can work on their own initiative in the pursuit of business objectives.   2.Someone who shows up every day with a positive, helpful, and supportive attitude and makes a heartfelt impression on our brokers.  3.A calm, clear, and confident communicator who can get their point across, as well as making other people feel heard regardless of the audience.  4.Specialist knowledge of the intermediary market including understanding of the competitor market across a range of market segments.  5.A high degree of analytical skills to utilise all aspects of the Intermediary market including tools such as competitor websites, strategic mortgage publications and an understanding of the relevant trade bodies (IMLA, AMI, UK Finance etc)  6.Sound understanding of the legal and legislative framework that influences the Financial Services sector.  7.Someone who can work under pressure when there is business requirement changes as well as market changes.  8.An effective diary planner who can ensure a strategic calling pattern and optimal use of time and mileage as agreed with Head of Intermediaries.  9.An influencer – someone who can communicate and influence at the highest levels both internally and externally.  10.A customer centric person who holds a genuine interest in brokers and their needs.  11.Previous experience in business development with ideally 2 years in the intermediary mortgage market.  12.You’ll need to be fluent in the Society’s Lending Policy and products.  13.CeMap is preferred or someone working towards the qualification will be considered.  14.Robust understanding of the strategic drivers underpinning the UK financial services market across a broad product base, specifically intermediary mortgage distribution. This knowledge must be kept up to date by undertaking continual professional development.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Mifthahul Bari</dc:creator>
  <cp:lastModifiedBy>Mohammed Mifthahul Bari</cp:lastModifiedBy>
  <cp:revision>2</cp:revision>
  <dcterms:created xsi:type="dcterms:W3CDTF">2025-10-02T10:57:37Z</dcterms:created>
  <dcterms:modified xsi:type="dcterms:W3CDTF">2025-10-13T12:56:38Z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