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31"/>
  </p:notesMasterIdLst>
  <p:sldIdLst>
    <p:sldId id="256" r:id="rId5"/>
    <p:sldId id="324" r:id="rId6"/>
    <p:sldId id="294" r:id="rId7"/>
    <p:sldId id="295" r:id="rId8"/>
    <p:sldId id="390" r:id="rId9"/>
    <p:sldId id="394" r:id="rId10"/>
    <p:sldId id="296" r:id="rId11"/>
    <p:sldId id="379" r:id="rId12"/>
    <p:sldId id="305" r:id="rId13"/>
    <p:sldId id="381" r:id="rId14"/>
    <p:sldId id="395" r:id="rId15"/>
    <p:sldId id="396" r:id="rId16"/>
    <p:sldId id="309" r:id="rId17"/>
    <p:sldId id="308" r:id="rId18"/>
    <p:sldId id="383" r:id="rId19"/>
    <p:sldId id="384" r:id="rId20"/>
    <p:sldId id="311" r:id="rId21"/>
    <p:sldId id="397" r:id="rId22"/>
    <p:sldId id="313" r:id="rId23"/>
    <p:sldId id="398" r:id="rId24"/>
    <p:sldId id="385" r:id="rId25"/>
    <p:sldId id="386" r:id="rId26"/>
    <p:sldId id="320" r:id="rId27"/>
    <p:sldId id="392" r:id="rId28"/>
    <p:sldId id="393" r:id="rId29"/>
    <p:sldId id="37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CC819F-F856-4369-9FE2-5BD921860879}" v="90" dt="2025-05-26T01:27:19.098"/>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023" autoAdjust="0"/>
  </p:normalViewPr>
  <p:slideViewPr>
    <p:cSldViewPr snapToGrid="0">
      <p:cViewPr>
        <p:scale>
          <a:sx n="98" d="100"/>
          <a:sy n="98" d="100"/>
        </p:scale>
        <p:origin x="72" y="222"/>
      </p:cViewPr>
      <p:guideLst/>
    </p:cSldViewPr>
  </p:slideViewPr>
  <p:outlineViewPr>
    <p:cViewPr>
      <p:scale>
        <a:sx n="33" d="100"/>
        <a:sy n="33" d="100"/>
      </p:scale>
      <p:origin x="0" y="-8117"/>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A2BC5F-88D5-4B1F-B912-A136AD5BFECC}" type="datetimeFigureOut">
              <a:rPr lang="en-GB" smtClean="0"/>
              <a:t>03/06/2025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1C59A-ABC7-45EE-8EB0-DDB954447F8E}" type="slidenum">
              <a:rPr lang="en-GB" smtClean="0"/>
              <a:t>‹#›</a:t>
            </a:fld>
            <a:endParaRPr lang="en-GB"/>
          </a:p>
        </p:txBody>
      </p:sp>
    </p:spTree>
    <p:extLst>
      <p:ext uri="{BB962C8B-B14F-4D97-AF65-F5344CB8AC3E}">
        <p14:creationId xmlns:p14="http://schemas.microsoft.com/office/powerpoint/2010/main" val="2108546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1C59A-ABC7-45EE-8EB0-DDB954447F8E}" type="slidenum">
              <a:rPr lang="en-GB" smtClean="0"/>
              <a:t>19</a:t>
            </a:fld>
            <a:endParaRPr lang="en-GB"/>
          </a:p>
        </p:txBody>
      </p:sp>
    </p:spTree>
    <p:extLst>
      <p:ext uri="{BB962C8B-B14F-4D97-AF65-F5344CB8AC3E}">
        <p14:creationId xmlns:p14="http://schemas.microsoft.com/office/powerpoint/2010/main" val="2243190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F2FD8-52D8-BE9C-47AD-850D3F1D1F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D3920C-FA3C-805D-B605-8FCC9A87EB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96444F-4A4B-0B56-75DA-4A1386F5BE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556989-7CDA-AD91-5F84-24C0A97EC29A}"/>
              </a:ext>
            </a:extLst>
          </p:cNvPr>
          <p:cNvSpPr>
            <a:spLocks noGrp="1"/>
          </p:cNvSpPr>
          <p:nvPr>
            <p:ph type="sldNum" sz="quarter" idx="5"/>
          </p:nvPr>
        </p:nvSpPr>
        <p:spPr/>
        <p:txBody>
          <a:bodyPr/>
          <a:lstStyle/>
          <a:p>
            <a:fld id="{C9C1C59A-ABC7-45EE-8EB0-DDB954447F8E}" type="slidenum">
              <a:rPr lang="en-GB" smtClean="0"/>
              <a:t>20</a:t>
            </a:fld>
            <a:endParaRPr lang="en-GB"/>
          </a:p>
        </p:txBody>
      </p:sp>
    </p:spTree>
    <p:extLst>
      <p:ext uri="{BB962C8B-B14F-4D97-AF65-F5344CB8AC3E}">
        <p14:creationId xmlns:p14="http://schemas.microsoft.com/office/powerpoint/2010/main" val="45392069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E1CB102A-24EA-4315-AF03-ADD50827595D}" type="datetime1">
              <a:rPr lang="en-GB" smtClean="0"/>
              <a:t>03/06/2025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spTree>
    <p:extLst>
      <p:ext uri="{BB962C8B-B14F-4D97-AF65-F5344CB8AC3E}">
        <p14:creationId xmlns:p14="http://schemas.microsoft.com/office/powerpoint/2010/main" val="2449201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C49E573C-3C91-4CE4-A7E9-0C236810943E}" type="datetime1">
              <a:rPr lang="en-GB" smtClean="0"/>
              <a:t>03/06/2025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55287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19" y="164077"/>
            <a:ext cx="11031105" cy="778582"/>
          </a:xfrm>
        </p:spPr>
        <p:txBody>
          <a:bodyPr>
            <a:normAutofit/>
          </a:bodyPr>
          <a:lstStyle>
            <a:lvl1pPr>
              <a:defRPr sz="3000">
                <a:solidFill>
                  <a:srgbClr val="004989"/>
                </a:solidFill>
              </a:defRPr>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35D0B170-B156-4D4E-BE93-09E10918688B}" type="datetime1">
              <a:rPr lang="en-GB" smtClean="0"/>
              <a:t>03/06/2025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64077"/>
            <a:ext cx="720883" cy="720883"/>
          </a:xfrm>
          <a:prstGeom prst="rect">
            <a:avLst/>
          </a:prstGeom>
        </p:spPr>
      </p:pic>
    </p:spTree>
    <p:extLst>
      <p:ext uri="{BB962C8B-B14F-4D97-AF65-F5344CB8AC3E}">
        <p14:creationId xmlns:p14="http://schemas.microsoft.com/office/powerpoint/2010/main" val="2642668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3" y="164077"/>
            <a:ext cx="11012511" cy="778582"/>
          </a:xfrm>
        </p:spPr>
        <p:txBody>
          <a:bodyPr>
            <a:normAutofit/>
          </a:bodyPr>
          <a:lstStyle>
            <a:lvl1pPr>
              <a:defRPr sz="3000"/>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A0CBEF71-FCA7-4E06-B1CC-C08E1C040E60}" type="datetime1">
              <a:rPr lang="en-GB" smtClean="0"/>
              <a:t>03/06/2025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014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6" y="4185245"/>
            <a:ext cx="2743200" cy="356491"/>
          </a:xfrm>
        </p:spPr>
        <p:txBody>
          <a:bodyPr/>
          <a:lstStyle/>
          <a:p>
            <a:fld id="{77F3D1F6-9DE1-4C1C-BA6C-80FD93724E77}" type="datetime1">
              <a:rPr lang="en-GB" smtClean="0"/>
              <a:t>03/06/2025</a:t>
            </a:fld>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49" y="5755807"/>
            <a:ext cx="356492" cy="356400"/>
          </a:xfrm>
        </p:spPr>
        <p:txBody>
          <a:bodyPr/>
          <a:lstStyle/>
          <a:p>
            <a:fld id="{74D77D2B-B223-4A5F-B2B2-5AE626418F05}"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5" y="1103313"/>
            <a:ext cx="11487150"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1859944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274D5F51-A2C8-45A7-B60E-881D31F755ED}" type="datetime1">
              <a:rPr lang="en-GB" smtClean="0"/>
              <a:t>03/06/2025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054655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376594"/>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6" y="4854315"/>
            <a:ext cx="2743200" cy="356491"/>
          </a:xfrm>
          <a:prstGeom prst="rect">
            <a:avLst/>
          </a:prstGeom>
        </p:spPr>
        <p:txBody>
          <a:bodyPr vert="horz" lIns="91440" tIns="45720" rIns="91440" bIns="45720" rtlCol="0" anchor="ctr"/>
          <a:lstStyle>
            <a:lvl1pPr algn="r">
              <a:defRPr sz="1100">
                <a:solidFill>
                  <a:schemeClr val="tx1">
                    <a:tint val="82000"/>
                  </a:schemeClr>
                </a:solidFill>
              </a:defRPr>
            </a:lvl1pPr>
          </a:lstStyle>
          <a:p>
            <a:fld id="{DF276943-36F3-4740-983B-911689A0344E}" type="datetime1">
              <a:rPr lang="en-GB" smtClean="0"/>
              <a:t>03/06/2025</a:t>
            </a:fld>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49" y="6424877"/>
            <a:ext cx="356492" cy="356400"/>
          </a:xfrm>
          <a:prstGeom prst="rect">
            <a:avLst/>
          </a:prstGeom>
        </p:spPr>
        <p:txBody>
          <a:bodyPr vert="horz" lIns="91440" tIns="45720" rIns="91440" bIns="45720" rtlCol="0" anchor="ctr"/>
          <a:lstStyle>
            <a:lvl1pPr algn="ctr">
              <a:defRPr sz="1100" b="1">
                <a:solidFill>
                  <a:schemeClr val="tx1">
                    <a:tint val="82000"/>
                  </a:schemeClr>
                </a:solidFill>
              </a:defRPr>
            </a:lvl1pPr>
          </a:lstStyle>
          <a:p>
            <a:fld id="{74D77D2B-B223-4A5F-B2B2-5AE626418F05}"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5" y="1081088"/>
            <a:ext cx="11487150"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34464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422093"/>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6" y="4887768"/>
            <a:ext cx="2743200" cy="356491"/>
          </a:xfrm>
        </p:spPr>
        <p:txBody>
          <a:bodyPr/>
          <a:lstStyle/>
          <a:p>
            <a:fld id="{87F97FA6-B147-429E-A85E-AF1F2E9D6B8F}" type="datetime1">
              <a:rPr lang="en-GB" smtClean="0"/>
              <a:t>03/06/2025</a:t>
            </a:fld>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49" y="6458330"/>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46868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6" y="4118339"/>
            <a:ext cx="2743200" cy="356491"/>
          </a:xfrm>
        </p:spPr>
        <p:txBody>
          <a:bodyPr/>
          <a:lstStyle/>
          <a:p>
            <a:fld id="{8955E97E-9A00-4438-AD77-81E5C8E1AE77}" type="datetime1">
              <a:rPr lang="en-GB" smtClean="0"/>
              <a:t>03/06/2025</a:t>
            </a:fld>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49" y="568890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499576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CDB3812A-028A-4E5D-B01E-0889E71CDF11}" type="datetime1">
              <a:rPr lang="en-GB" smtClean="0"/>
              <a:t>03/06/2025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74D77D2B-B223-4A5F-B2B2-5AE626418F0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2892239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6" y="4898919"/>
            <a:ext cx="2743200" cy="356491"/>
          </a:xfrm>
        </p:spPr>
        <p:txBody>
          <a:bodyPr/>
          <a:lstStyle/>
          <a:p>
            <a:fld id="{1A7F5E23-67D0-4771-9A1B-94061A645511}" type="datetime1">
              <a:rPr lang="en-GB" smtClean="0"/>
              <a:t>03/06/2025</a:t>
            </a:fld>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49" y="646948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82443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6" y="4898923"/>
            <a:ext cx="2743200" cy="356491"/>
          </a:xfrm>
        </p:spPr>
        <p:txBody>
          <a:bodyPr/>
          <a:lstStyle/>
          <a:p>
            <a:fld id="{96FEDD30-3538-494A-A3B8-F2003B912129}" type="datetime1">
              <a:rPr lang="en-GB" smtClean="0"/>
              <a:t>03/06/2025</a:t>
            </a:fld>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49" y="6469485"/>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183760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6" y="4887770"/>
            <a:ext cx="2743200" cy="356491"/>
          </a:xfrm>
        </p:spPr>
        <p:txBody>
          <a:bodyPr/>
          <a:lstStyle/>
          <a:p>
            <a:fld id="{1C25D732-57D0-428B-B8D2-29E9DD1FFE23}" type="datetime1">
              <a:rPr lang="en-GB" smtClean="0"/>
              <a:t>03/06/2025</a:t>
            </a:fld>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49" y="645833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499891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6" y="4185245"/>
            <a:ext cx="2743200" cy="356491"/>
          </a:xfrm>
        </p:spPr>
        <p:txBody>
          <a:bodyPr/>
          <a:lstStyle/>
          <a:p>
            <a:fld id="{EA798A55-8D82-42CA-8C46-4F619C1D6DED}" type="datetime1">
              <a:rPr lang="en-GB" smtClean="0"/>
              <a:t>03/06/2025</a:t>
            </a:fld>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49" y="5755807"/>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8482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6" y="4898920"/>
            <a:ext cx="2743200" cy="356491"/>
          </a:xfrm>
        </p:spPr>
        <p:txBody>
          <a:bodyPr/>
          <a:lstStyle/>
          <a:p>
            <a:fld id="{343765DC-9D75-4A5A-9EBB-C166DE4F82DB}" type="datetime1">
              <a:rPr lang="en-GB" smtClean="0"/>
              <a:t>03/06/2025</a:t>
            </a:fld>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49" y="646948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427884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223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2652D2F5-DE06-49E6-8A49-CBB594E28D47}" type="datetime1">
              <a:rPr lang="en-GB" smtClean="0"/>
              <a:t>03/06/2025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106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8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12651"/>
            <a:ext cx="9774609" cy="934901"/>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1"/>
            <a:ext cx="11481847" cy="4763387"/>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4">
            <a:extLst>
              <a:ext uri="{FF2B5EF4-FFF2-40B4-BE49-F238E27FC236}">
                <a16:creationId xmlns:a16="http://schemas.microsoft.com/office/drawing/2014/main" id="{D393EEE6-4776-4CA0-327C-20EA207EF1F3}"/>
              </a:ext>
            </a:extLst>
          </p:cNvPr>
          <p:cNvSpPr>
            <a:spLocks noGrp="1"/>
          </p:cNvSpPr>
          <p:nvPr>
            <p:ph type="dt" sz="half" idx="2"/>
          </p:nvPr>
        </p:nvSpPr>
        <p:spPr>
          <a:xfrm rot="10800000" flipV="1">
            <a:off x="9099933" y="6273734"/>
            <a:ext cx="2467779" cy="510362"/>
          </a:xfrm>
          <a:prstGeom prst="rect">
            <a:avLst/>
          </a:prstGeom>
        </p:spPr>
        <p:txBody>
          <a:bodyPr vert="horz" lIns="91440" tIns="45720" rIns="91440" bIns="45720" rtlCol="0" anchor="ctr"/>
          <a:lstStyle>
            <a:lvl1pPr algn="r">
              <a:defRPr sz="1400">
                <a:solidFill>
                  <a:schemeClr val="tx1"/>
                </a:solidFill>
              </a:defRPr>
            </a:lvl1pPr>
          </a:lstStyle>
          <a:p>
            <a:fld id="{E25E6E7B-8CD0-4739-8242-A7B3AC2D0762}" type="datetime1">
              <a:rPr lang="en-US" smtClean="0"/>
              <a:t>6/3/2025</a:t>
            </a:fld>
            <a:endParaRPr lang="en-GB"/>
          </a:p>
        </p:txBody>
      </p:sp>
      <p:sp>
        <p:nvSpPr>
          <p:cNvPr id="5" name="Footer Placeholder 6">
            <a:extLst>
              <a:ext uri="{FF2B5EF4-FFF2-40B4-BE49-F238E27FC236}">
                <a16:creationId xmlns:a16="http://schemas.microsoft.com/office/drawing/2014/main" id="{6A5CBAF8-A692-5C02-839C-FF3935C6D102}"/>
              </a:ext>
            </a:extLst>
          </p:cNvPr>
          <p:cNvSpPr>
            <a:spLocks noGrp="1"/>
          </p:cNvSpPr>
          <p:nvPr>
            <p:ph type="ftr" sz="quarter" idx="3"/>
          </p:nvPr>
        </p:nvSpPr>
        <p:spPr>
          <a:xfrm>
            <a:off x="3290191" y="6285325"/>
            <a:ext cx="5707566" cy="510362"/>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9" name="Slide Number Placeholder 7">
            <a:extLst>
              <a:ext uri="{FF2B5EF4-FFF2-40B4-BE49-F238E27FC236}">
                <a16:creationId xmlns:a16="http://schemas.microsoft.com/office/drawing/2014/main" id="{072C2287-FCA7-554F-2D16-2C368E705911}"/>
              </a:ext>
            </a:extLst>
          </p:cNvPr>
          <p:cNvSpPr>
            <a:spLocks noGrp="1"/>
          </p:cNvSpPr>
          <p:nvPr>
            <p:ph type="sldNum" sz="quarter" idx="4"/>
          </p:nvPr>
        </p:nvSpPr>
        <p:spPr>
          <a:xfrm>
            <a:off x="11664534" y="6285324"/>
            <a:ext cx="464287" cy="510362"/>
          </a:xfrm>
          <a:prstGeom prst="rect">
            <a:avLst/>
          </a:prstGeom>
        </p:spPr>
        <p:txBody>
          <a:bodyPr vert="horz" lIns="91440" tIns="45720" rIns="91440" bIns="45720" rtlCol="0" anchor="ctr"/>
          <a:lstStyle>
            <a:lvl1pPr algn="ctr">
              <a:defRPr sz="1200" b="1">
                <a:solidFill>
                  <a:schemeClr val="tx1"/>
                </a:solidFill>
              </a:defRPr>
            </a:lvl1pPr>
          </a:lstStyle>
          <a:p>
            <a:fld id="{7CC7D564-9908-4C12-8CEB-5CB4FB99930B}" type="slidenum">
              <a:rPr lang="en-GB" smtClean="0"/>
              <a:t>‹#›</a:t>
            </a:fld>
            <a:endParaRPr lang="en-GB"/>
          </a:p>
        </p:txBody>
      </p:sp>
    </p:spTree>
    <p:extLst>
      <p:ext uri="{BB962C8B-B14F-4D97-AF65-F5344CB8AC3E}">
        <p14:creationId xmlns:p14="http://schemas.microsoft.com/office/powerpoint/2010/main" val="2725708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64745E21-7AB6-4798-A6A0-8509807E0027}" type="datetime1">
              <a:rPr lang="en-GB" smtClean="0"/>
              <a:t>03/06/2025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84341-4BED-4FD7-BF10-DFB2B28497A1}" type="slidenum">
              <a:rPr lang="en-GB" smtClean="0"/>
              <a:t>‹#›</a:t>
            </a:fld>
            <a:endParaRPr lang="en-GB"/>
          </a:p>
        </p:txBody>
      </p:sp>
    </p:spTree>
    <p:extLst>
      <p:ext uri="{BB962C8B-B14F-4D97-AF65-F5344CB8AC3E}">
        <p14:creationId xmlns:p14="http://schemas.microsoft.com/office/powerpoint/2010/main" val="2696458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1"/>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6" y="4118339"/>
            <a:ext cx="2743200" cy="356491"/>
          </a:xfrm>
          <a:prstGeom prst="rect">
            <a:avLst/>
          </a:prstGeom>
        </p:spPr>
        <p:txBody>
          <a:bodyPr vert="horz" lIns="91440" tIns="45720" rIns="91440" bIns="45720" rtlCol="0" anchor="ctr"/>
          <a:lstStyle>
            <a:lvl1pPr algn="r">
              <a:defRPr sz="1100" baseline="0">
                <a:solidFill>
                  <a:schemeClr val="tx1">
                    <a:tint val="82000"/>
                  </a:schemeClr>
                </a:solidFill>
                <a:latin typeface="Calibri" panose="020F0502020204030204" pitchFamily="34" charset="0"/>
                <a:cs typeface="Calibri" panose="020F0502020204030204" pitchFamily="34" charset="0"/>
              </a:defRPr>
            </a:lvl1pPr>
          </a:lstStyle>
          <a:p>
            <a:fld id="{4E1C09AF-621C-472F-8DE0-6FFFA877B36E}" type="datetime1">
              <a:rPr lang="en-GB" smtClean="0"/>
              <a:t>03/06/2025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49" y="5688901"/>
            <a:ext cx="356492" cy="356400"/>
          </a:xfrm>
          <a:prstGeom prst="rect">
            <a:avLst/>
          </a:prstGeom>
        </p:spPr>
        <p:txBody>
          <a:bodyPr vert="horz" lIns="91440" tIns="45720" rIns="91440" bIns="45720" rtlCol="0" anchor="ctr"/>
          <a:lstStyle>
            <a:lvl1pPr algn="ctr">
              <a:defRPr sz="1100" b="1" baseline="0">
                <a:solidFill>
                  <a:schemeClr val="tx1">
                    <a:tint val="82000"/>
                  </a:schemeClr>
                </a:solidFill>
                <a:latin typeface="Calibri" panose="020F0502020204030204" pitchFamily="34" charset="0"/>
                <a:cs typeface="Calibri" panose="020F0502020204030204" pitchFamily="34" charset="0"/>
              </a:defRPr>
            </a:lvl1pPr>
          </a:lstStyle>
          <a:p>
            <a:fld id="{74D77D2B-B223-4A5F-B2B2-5AE626418F05}"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3941667"/>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 id="2147483736" r:id="rId1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9144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SzPct val="80000"/>
        <a:buFont typeface="Calibri" panose="020F0502020204030204" pitchFamily="34" charset="0"/>
        <a:buChar char="●"/>
        <a:defRPr sz="2400" kern="1200">
          <a:solidFill>
            <a:schemeClr val="tx1"/>
          </a:solidFill>
          <a:latin typeface="+mn-lt"/>
          <a:ea typeface="+mn-ea"/>
          <a:cs typeface="+mn-cs"/>
        </a:defRPr>
      </a:lvl1pPr>
      <a:lvl2pPr marL="534988" indent="-228600" algn="l" defTabSz="914400" rtl="0" eaLnBrk="1" latinLnBrk="0" hangingPunct="1">
        <a:lnSpc>
          <a:spcPct val="90000"/>
        </a:lnSpc>
        <a:spcBef>
          <a:spcPts val="500"/>
        </a:spcBef>
        <a:buSzPct val="60000"/>
        <a:buFont typeface="Wingdings" panose="05000000000000000000" pitchFamily="2" charset="2"/>
        <a:buChar char="q"/>
        <a:defRPr sz="2400" kern="1200">
          <a:solidFill>
            <a:srgbClr val="004989"/>
          </a:solidFill>
          <a:latin typeface="+mn-lt"/>
          <a:ea typeface="+mn-ea"/>
          <a:cs typeface="+mn-cs"/>
        </a:defRPr>
      </a:lvl2pPr>
      <a:lvl3pPr marL="892175" indent="-228600" algn="l" defTabSz="914400" rtl="0" eaLnBrk="1" latinLnBrk="0" hangingPunct="1">
        <a:lnSpc>
          <a:spcPct val="90000"/>
        </a:lnSpc>
        <a:spcBef>
          <a:spcPts val="500"/>
        </a:spcBef>
        <a:buSzPct val="80000"/>
        <a:buFont typeface="Wingdings" panose="05000000000000000000" pitchFamily="2" charset="2"/>
        <a:buChar char="§"/>
        <a:defRPr sz="2200" kern="1200">
          <a:solidFill>
            <a:srgbClr val="00B050"/>
          </a:solidFill>
          <a:latin typeface="+mn-lt"/>
          <a:ea typeface="+mn-ea"/>
          <a:cs typeface="+mn-cs"/>
        </a:defRPr>
      </a:lvl3pPr>
      <a:lvl4pPr marL="1260475" indent="-228600" algn="l" defTabSz="914400" rtl="0" eaLnBrk="1" latinLnBrk="0" hangingPunct="1">
        <a:lnSpc>
          <a:spcPct val="90000"/>
        </a:lnSpc>
        <a:spcBef>
          <a:spcPts val="500"/>
        </a:spcBef>
        <a:buFont typeface="Arial" panose="020B0604020202020204" pitchFamily="34" charset="0"/>
        <a:buChar char="•"/>
        <a:defRPr sz="2100" kern="1200">
          <a:solidFill>
            <a:srgbClr val="7030A0"/>
          </a:solidFill>
          <a:latin typeface="+mn-lt"/>
          <a:ea typeface="+mn-ea"/>
          <a:cs typeface="+mn-cs"/>
        </a:defRPr>
      </a:lvl4pPr>
      <a:lvl5pPr marL="1706563"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1123-7CF6-25A2-D889-80864C9DCCC5}"/>
              </a:ext>
            </a:extLst>
          </p:cNvPr>
          <p:cNvSpPr>
            <a:spLocks noGrp="1"/>
          </p:cNvSpPr>
          <p:nvPr>
            <p:ph type="ctrTitle"/>
          </p:nvPr>
        </p:nvSpPr>
        <p:spPr/>
        <p:txBody>
          <a:bodyPr>
            <a:normAutofit fontScale="90000"/>
          </a:bodyPr>
          <a:lstStyle/>
          <a:p>
            <a:r>
              <a:rPr lang="en-GB" dirty="0"/>
              <a:t>Introduction to Web and Database Concept ACCA4023</a:t>
            </a:r>
            <a:br>
              <a:rPr lang="en-GB" dirty="0"/>
            </a:br>
            <a:br>
              <a:rPr lang="en-GB" dirty="0"/>
            </a:br>
            <a:r>
              <a:rPr lang="en-GB" dirty="0"/>
              <a:t>Week 4</a:t>
            </a:r>
          </a:p>
        </p:txBody>
      </p:sp>
      <p:sp>
        <p:nvSpPr>
          <p:cNvPr id="3" name="Subtitle 2">
            <a:extLst>
              <a:ext uri="{FF2B5EF4-FFF2-40B4-BE49-F238E27FC236}">
                <a16:creationId xmlns:a16="http://schemas.microsoft.com/office/drawing/2014/main" id="{F09C10EC-00F5-8609-A600-52122458EB94}"/>
              </a:ext>
            </a:extLst>
          </p:cNvPr>
          <p:cNvSpPr>
            <a:spLocks noGrp="1"/>
          </p:cNvSpPr>
          <p:nvPr>
            <p:ph type="subTitle" idx="1"/>
          </p:nvPr>
        </p:nvSpPr>
        <p:spPr/>
        <p:txBody>
          <a:bodyPr/>
          <a:lstStyle/>
          <a:p>
            <a:r>
              <a:rPr lang="en-GB"/>
              <a:t>Normalisation</a:t>
            </a:r>
            <a:endParaRPr lang="en-GB" dirty="0"/>
          </a:p>
        </p:txBody>
      </p:sp>
    </p:spTree>
    <p:extLst>
      <p:ext uri="{BB962C8B-B14F-4D97-AF65-F5344CB8AC3E}">
        <p14:creationId xmlns:p14="http://schemas.microsoft.com/office/powerpoint/2010/main" val="2911207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F023-D6C0-AF7F-E547-81436FFB648D}"/>
              </a:ext>
            </a:extLst>
          </p:cNvPr>
          <p:cNvSpPr>
            <a:spLocks noGrp="1"/>
          </p:cNvSpPr>
          <p:nvPr>
            <p:ph type="title"/>
          </p:nvPr>
        </p:nvSpPr>
        <p:spPr/>
        <p:txBody>
          <a:bodyPr/>
          <a:lstStyle/>
          <a:p>
            <a:r>
              <a:rPr lang="en-US" altLang="en-US" dirty="0"/>
              <a:t>Weekly schedule</a:t>
            </a:r>
            <a:endParaRPr lang="en-GB" dirty="0"/>
          </a:p>
        </p:txBody>
      </p:sp>
      <p:sp>
        <p:nvSpPr>
          <p:cNvPr id="4" name="Slide Number Placeholder 3">
            <a:extLst>
              <a:ext uri="{FF2B5EF4-FFF2-40B4-BE49-F238E27FC236}">
                <a16:creationId xmlns:a16="http://schemas.microsoft.com/office/drawing/2014/main" id="{4EB95BA3-6785-E066-C67C-CCF4DBD10C8D}"/>
              </a:ext>
            </a:extLst>
          </p:cNvPr>
          <p:cNvSpPr>
            <a:spLocks noGrp="1"/>
          </p:cNvSpPr>
          <p:nvPr>
            <p:ph type="sldNum" sz="quarter" idx="12"/>
          </p:nvPr>
        </p:nvSpPr>
        <p:spPr/>
        <p:txBody>
          <a:bodyPr/>
          <a:lstStyle/>
          <a:p>
            <a:fld id="{14355555-1AB2-4C5A-9135-4E25C9227EF3}" type="slidenum">
              <a:rPr lang="en-GB" smtClean="0"/>
              <a:pPr/>
              <a:t>2</a:t>
            </a:fld>
            <a:endParaRPr lang="en-GB" dirty="0"/>
          </a:p>
        </p:txBody>
      </p:sp>
      <p:sp>
        <p:nvSpPr>
          <p:cNvPr id="3" name="Text Placeholder 2">
            <a:extLst>
              <a:ext uri="{FF2B5EF4-FFF2-40B4-BE49-F238E27FC236}">
                <a16:creationId xmlns:a16="http://schemas.microsoft.com/office/drawing/2014/main" id="{ED84EFF9-EDB7-2E67-D6D0-650FDCECBC2A}"/>
              </a:ext>
            </a:extLst>
          </p:cNvPr>
          <p:cNvSpPr>
            <a:spLocks noGrp="1"/>
          </p:cNvSpPr>
          <p:nvPr>
            <p:ph type="body" sz="quarter" idx="13"/>
          </p:nvPr>
        </p:nvSpPr>
        <p:spPr/>
        <p:txBody>
          <a:bodyPr/>
          <a:lstStyle/>
          <a:p>
            <a:endParaRPr lang="en-GB" dirty="0"/>
          </a:p>
        </p:txBody>
      </p:sp>
      <p:graphicFrame>
        <p:nvGraphicFramePr>
          <p:cNvPr id="10" name="Table 9">
            <a:extLst>
              <a:ext uri="{FF2B5EF4-FFF2-40B4-BE49-F238E27FC236}">
                <a16:creationId xmlns:a16="http://schemas.microsoft.com/office/drawing/2014/main" id="{1880D74B-47A9-6774-E271-38E158600C1B}"/>
              </a:ext>
            </a:extLst>
          </p:cNvPr>
          <p:cNvGraphicFramePr>
            <a:graphicFrameLocks noGrp="1"/>
          </p:cNvGraphicFramePr>
          <p:nvPr>
            <p:extLst>
              <p:ext uri="{D42A27DB-BD31-4B8C-83A1-F6EECF244321}">
                <p14:modId xmlns:p14="http://schemas.microsoft.com/office/powerpoint/2010/main" val="1472900754"/>
              </p:ext>
            </p:extLst>
          </p:nvPr>
        </p:nvGraphicFramePr>
        <p:xfrm>
          <a:off x="777961" y="942975"/>
          <a:ext cx="10636078" cy="5026406"/>
        </p:xfrm>
        <a:graphic>
          <a:graphicData uri="http://schemas.openxmlformats.org/drawingml/2006/table">
            <a:tbl>
              <a:tblPr firstRow="1" bandRow="1">
                <a:tableStyleId>{5C22544A-7EE6-4342-B048-85BDC9FD1C3A}</a:tableStyleId>
              </a:tblPr>
              <a:tblGrid>
                <a:gridCol w="2262995">
                  <a:extLst>
                    <a:ext uri="{9D8B030D-6E8A-4147-A177-3AD203B41FA5}">
                      <a16:colId xmlns:a16="http://schemas.microsoft.com/office/drawing/2014/main" val="3057948719"/>
                    </a:ext>
                  </a:extLst>
                </a:gridCol>
                <a:gridCol w="8373083">
                  <a:extLst>
                    <a:ext uri="{9D8B030D-6E8A-4147-A177-3AD203B41FA5}">
                      <a16:colId xmlns:a16="http://schemas.microsoft.com/office/drawing/2014/main" val="3015195872"/>
                    </a:ext>
                  </a:extLst>
                </a:gridCol>
              </a:tblGrid>
              <a:tr h="245110">
                <a:tc>
                  <a:txBody>
                    <a:bodyPr/>
                    <a:lstStyle/>
                    <a:p>
                      <a:pPr marL="81280">
                        <a:lnSpc>
                          <a:spcPct val="115000"/>
                        </a:lnSpc>
                        <a:spcAft>
                          <a:spcPts val="800"/>
                        </a:spcAft>
                        <a:buNone/>
                      </a:pPr>
                      <a:r>
                        <a:rPr lang="en-US" sz="2200" kern="1200">
                          <a:effectLst/>
                        </a:rPr>
                        <a:t>Week</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US" sz="2200" kern="1200" dirty="0">
                          <a:effectLst/>
                        </a:rPr>
                        <a:t>Topics </a:t>
                      </a:r>
                      <a:endParaRPr lang="en-GB" sz="2200" kern="100" dirty="0">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324732260"/>
                  </a:ext>
                </a:extLst>
              </a:tr>
              <a:tr h="249555">
                <a:tc>
                  <a:txBody>
                    <a:bodyPr/>
                    <a:lstStyle/>
                    <a:p>
                      <a:pPr marL="168910">
                        <a:lnSpc>
                          <a:spcPct val="115000"/>
                        </a:lnSpc>
                        <a:spcAft>
                          <a:spcPts val="800"/>
                        </a:spcAft>
                        <a:buNone/>
                      </a:pPr>
                      <a:r>
                        <a:rPr lang="en-US" sz="2200" kern="1200">
                          <a:solidFill>
                            <a:schemeClr val="bg1">
                              <a:lumMod val="50000"/>
                            </a:schemeClr>
                          </a:solidFill>
                          <a:effectLst/>
                        </a:rPr>
                        <a:t>Week 1</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CFD5EA"/>
                    </a:solidFill>
                  </a:tcPr>
                </a:tc>
                <a:tc>
                  <a:txBody>
                    <a:bodyPr/>
                    <a:lstStyle/>
                    <a:p>
                      <a:pPr>
                        <a:lnSpc>
                          <a:spcPct val="115000"/>
                        </a:lnSpc>
                        <a:spcAft>
                          <a:spcPts val="800"/>
                        </a:spcAft>
                        <a:buNone/>
                      </a:pPr>
                      <a:r>
                        <a:rPr lang="en-GB" sz="2200" kern="1200" dirty="0">
                          <a:solidFill>
                            <a:schemeClr val="bg1">
                              <a:lumMod val="50000"/>
                            </a:schemeClr>
                          </a:solidFill>
                          <a:effectLst/>
                        </a:rPr>
                        <a:t>Introduction to Database and DBMS</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rgbClr val="CFD5EA"/>
                    </a:solidFill>
                  </a:tcPr>
                </a:tc>
                <a:extLst>
                  <a:ext uri="{0D108BD9-81ED-4DB2-BD59-A6C34878D82A}">
                    <a16:rowId xmlns:a16="http://schemas.microsoft.com/office/drawing/2014/main" val="595731072"/>
                  </a:ext>
                </a:extLst>
              </a:tr>
              <a:tr h="245110">
                <a:tc>
                  <a:txBody>
                    <a:bodyPr/>
                    <a:lstStyle/>
                    <a:p>
                      <a:pPr marL="168910">
                        <a:lnSpc>
                          <a:spcPct val="115000"/>
                        </a:lnSpc>
                        <a:spcAft>
                          <a:spcPts val="800"/>
                        </a:spcAft>
                        <a:buNone/>
                      </a:pPr>
                      <a:r>
                        <a:rPr lang="en-US" sz="2200" kern="1200" dirty="0">
                          <a:solidFill>
                            <a:schemeClr val="bg1">
                              <a:lumMod val="50000"/>
                            </a:schemeClr>
                          </a:solidFill>
                          <a:effectLst/>
                        </a:rPr>
                        <a:t>Week 2</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E9EBF5"/>
                    </a:solidFill>
                  </a:tcPr>
                </a:tc>
                <a:tc>
                  <a:txBody>
                    <a:bodyPr/>
                    <a:lstStyle/>
                    <a:p>
                      <a:pPr>
                        <a:lnSpc>
                          <a:spcPct val="115000"/>
                        </a:lnSpc>
                        <a:spcAft>
                          <a:spcPts val="800"/>
                        </a:spcAft>
                        <a:buNone/>
                      </a:pPr>
                      <a:r>
                        <a:rPr lang="en-GB" sz="2200" kern="1200" dirty="0">
                          <a:solidFill>
                            <a:schemeClr val="bg1">
                              <a:lumMod val="50000"/>
                            </a:schemeClr>
                          </a:solidFill>
                          <a:effectLst/>
                        </a:rPr>
                        <a:t>Database Design Modelling Techniques </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rgbClr val="E9EBF5"/>
                    </a:solidFill>
                  </a:tcPr>
                </a:tc>
                <a:extLst>
                  <a:ext uri="{0D108BD9-81ED-4DB2-BD59-A6C34878D82A}">
                    <a16:rowId xmlns:a16="http://schemas.microsoft.com/office/drawing/2014/main" val="1998691034"/>
                  </a:ext>
                </a:extLst>
              </a:tr>
              <a:tr h="245110">
                <a:tc>
                  <a:txBody>
                    <a:bodyPr/>
                    <a:lstStyle/>
                    <a:p>
                      <a:pPr marL="168910" algn="l" defTabSz="914400" rtl="0" eaLnBrk="1" latinLnBrk="0" hangingPunct="1">
                        <a:lnSpc>
                          <a:spcPct val="115000"/>
                        </a:lnSpc>
                        <a:spcAft>
                          <a:spcPts val="800"/>
                        </a:spcAft>
                        <a:buNone/>
                      </a:pPr>
                      <a:r>
                        <a:rPr lang="en-US" sz="2200" kern="1200" dirty="0">
                          <a:solidFill>
                            <a:schemeClr val="bg1">
                              <a:lumMod val="50000"/>
                            </a:schemeClr>
                          </a:solidFill>
                          <a:effectLst/>
                          <a:latin typeface="+mn-lt"/>
                          <a:ea typeface="+mn-ea"/>
                          <a:cs typeface="+mn-cs"/>
                        </a:rPr>
                        <a:t>Week 3</a:t>
                      </a:r>
                      <a:endParaRPr lang="en-GB" sz="2200" kern="1200" dirty="0">
                        <a:solidFill>
                          <a:schemeClr val="bg1">
                            <a:lumMod val="50000"/>
                          </a:schemeClr>
                        </a:solidFill>
                        <a:effectLst/>
                        <a:latin typeface="+mn-lt"/>
                        <a:ea typeface="+mn-ea"/>
                        <a:cs typeface="+mn-cs"/>
                      </a:endParaRPr>
                    </a:p>
                  </a:txBody>
                  <a:tcPr marL="0" marR="0" marT="0" marB="0" anchor="ctr"/>
                </a:tc>
                <a:tc>
                  <a:txBody>
                    <a:bodyPr/>
                    <a:lstStyle/>
                    <a:p>
                      <a:pPr marL="0" indent="0" algn="l" defTabSz="914400" rtl="0" eaLnBrk="1" latinLnBrk="0" hangingPunct="1">
                        <a:lnSpc>
                          <a:spcPct val="115000"/>
                        </a:lnSpc>
                        <a:spcAft>
                          <a:spcPts val="800"/>
                        </a:spcAft>
                        <a:buNone/>
                      </a:pPr>
                      <a:r>
                        <a:rPr lang="en-US" sz="2200" kern="1200" dirty="0">
                          <a:solidFill>
                            <a:schemeClr val="bg1">
                              <a:lumMod val="50000"/>
                            </a:schemeClr>
                          </a:solidFill>
                          <a:effectLst/>
                          <a:latin typeface="+mn-lt"/>
                          <a:ea typeface="+mn-ea"/>
                          <a:cs typeface="+mn-cs"/>
                        </a:rPr>
                        <a:t>Entity Relationship Modelling</a:t>
                      </a:r>
                      <a:endParaRPr lang="en-GB" sz="2200" kern="1200" dirty="0">
                        <a:solidFill>
                          <a:schemeClr val="bg1">
                            <a:lumMod val="50000"/>
                          </a:schemeClr>
                        </a:solidFill>
                        <a:effectLst/>
                        <a:latin typeface="+mn-lt"/>
                        <a:ea typeface="+mn-ea"/>
                        <a:cs typeface="+mn-cs"/>
                      </a:endParaRPr>
                    </a:p>
                  </a:txBody>
                  <a:tcPr/>
                </a:tc>
                <a:extLst>
                  <a:ext uri="{0D108BD9-81ED-4DB2-BD59-A6C34878D82A}">
                    <a16:rowId xmlns:a16="http://schemas.microsoft.com/office/drawing/2014/main" val="4066642114"/>
                  </a:ext>
                </a:extLst>
              </a:tr>
              <a:tr h="245110">
                <a:tc>
                  <a:txBody>
                    <a:bodyPr/>
                    <a:lstStyle/>
                    <a:p>
                      <a:pPr marL="168910">
                        <a:lnSpc>
                          <a:spcPct val="115000"/>
                        </a:lnSpc>
                        <a:spcAft>
                          <a:spcPts val="800"/>
                        </a:spcAft>
                        <a:buNone/>
                      </a:pPr>
                      <a:r>
                        <a:rPr lang="en-US" sz="2200" b="1" kern="1200">
                          <a:solidFill>
                            <a:srgbClr val="C00000"/>
                          </a:solidFill>
                          <a:effectLst/>
                        </a:rPr>
                        <a:t>Week 4</a:t>
                      </a:r>
                      <a:endParaRPr lang="en-GB" sz="2200" b="1" kern="100">
                        <a:solidFill>
                          <a:srgbClr val="C00000"/>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b="1" kern="1200" dirty="0">
                          <a:solidFill>
                            <a:srgbClr val="C00000"/>
                          </a:solidFill>
                          <a:effectLst/>
                        </a:rPr>
                        <a:t>Normalization: Relational database Implementation using DBMS</a:t>
                      </a:r>
                      <a:endParaRPr lang="en-GB" sz="2200" b="1" kern="100" dirty="0">
                        <a:solidFill>
                          <a:srgbClr val="C00000"/>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3006812496"/>
                  </a:ext>
                </a:extLst>
              </a:tr>
              <a:tr h="245110">
                <a:tc>
                  <a:txBody>
                    <a:bodyPr/>
                    <a:lstStyle/>
                    <a:p>
                      <a:pPr marL="168910">
                        <a:lnSpc>
                          <a:spcPct val="115000"/>
                        </a:lnSpc>
                        <a:spcAft>
                          <a:spcPts val="800"/>
                        </a:spcAft>
                        <a:buNone/>
                      </a:pPr>
                      <a:r>
                        <a:rPr lang="en-US" sz="2200" kern="1200">
                          <a:effectLst/>
                        </a:rPr>
                        <a:t>Week 5</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a:effectLst/>
                        </a:rPr>
                        <a:t>MS Access </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61583615"/>
                  </a:ext>
                </a:extLst>
              </a:tr>
              <a:tr h="245110">
                <a:tc>
                  <a:txBody>
                    <a:bodyPr/>
                    <a:lstStyle/>
                    <a:p>
                      <a:pPr marL="168910">
                        <a:lnSpc>
                          <a:spcPct val="115000"/>
                        </a:lnSpc>
                        <a:spcAft>
                          <a:spcPts val="800"/>
                        </a:spcAft>
                        <a:buNone/>
                      </a:pPr>
                      <a:r>
                        <a:rPr lang="en-US" sz="2200" kern="1200" dirty="0">
                          <a:solidFill>
                            <a:srgbClr val="004989"/>
                          </a:solidFill>
                          <a:effectLst/>
                        </a:rPr>
                        <a:t>Week 6</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dirty="0">
                          <a:solidFill>
                            <a:srgbClr val="004989"/>
                          </a:solidFill>
                          <a:effectLst/>
                        </a:rPr>
                        <a:t>Front End Development – Key Techniques </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314862421"/>
                  </a:ext>
                </a:extLst>
              </a:tr>
              <a:tr h="245110">
                <a:tc>
                  <a:txBody>
                    <a:bodyPr/>
                    <a:lstStyle/>
                    <a:p>
                      <a:pPr marL="168910">
                        <a:lnSpc>
                          <a:spcPct val="115000"/>
                        </a:lnSpc>
                        <a:spcAft>
                          <a:spcPts val="800"/>
                        </a:spcAft>
                        <a:buNone/>
                      </a:pPr>
                      <a:r>
                        <a:rPr lang="en-US" sz="2200" kern="1200">
                          <a:solidFill>
                            <a:srgbClr val="004989"/>
                          </a:solidFill>
                          <a:effectLst/>
                        </a:rPr>
                        <a:t>Week 7</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dirty="0">
                          <a:solidFill>
                            <a:srgbClr val="004989"/>
                          </a:solidFill>
                          <a:effectLst/>
                        </a:rPr>
                        <a:t>HTML</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974741380"/>
                  </a:ext>
                </a:extLst>
              </a:tr>
              <a:tr h="245110">
                <a:tc>
                  <a:txBody>
                    <a:bodyPr/>
                    <a:lstStyle/>
                    <a:p>
                      <a:pPr marL="168910">
                        <a:lnSpc>
                          <a:spcPct val="115000"/>
                        </a:lnSpc>
                        <a:spcAft>
                          <a:spcPts val="800"/>
                        </a:spcAft>
                        <a:buNone/>
                      </a:pPr>
                      <a:r>
                        <a:rPr lang="en-US" sz="2200" kern="1200">
                          <a:solidFill>
                            <a:srgbClr val="004989"/>
                          </a:solidFill>
                          <a:effectLst/>
                        </a:rPr>
                        <a:t>Week 8</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dirty="0">
                          <a:solidFill>
                            <a:srgbClr val="004989"/>
                          </a:solidFill>
                          <a:effectLst/>
                        </a:rPr>
                        <a:t>CSS – Cascading Stylesheet</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179128621"/>
                  </a:ext>
                </a:extLst>
              </a:tr>
              <a:tr h="245110">
                <a:tc>
                  <a:txBody>
                    <a:bodyPr/>
                    <a:lstStyle/>
                    <a:p>
                      <a:pPr marL="168910">
                        <a:lnSpc>
                          <a:spcPct val="115000"/>
                        </a:lnSpc>
                        <a:spcAft>
                          <a:spcPts val="800"/>
                        </a:spcAft>
                        <a:buNone/>
                      </a:pPr>
                      <a:r>
                        <a:rPr lang="en-US" sz="2200" kern="1200">
                          <a:solidFill>
                            <a:srgbClr val="004989"/>
                          </a:solidFill>
                          <a:effectLst/>
                        </a:rPr>
                        <a:t>Week 9</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dirty="0">
                          <a:solidFill>
                            <a:srgbClr val="004989"/>
                          </a:solidFill>
                          <a:effectLst/>
                        </a:rPr>
                        <a:t>Website evaluation Techniques</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4171605429"/>
                  </a:ext>
                </a:extLst>
              </a:tr>
              <a:tr h="319405">
                <a:tc>
                  <a:txBody>
                    <a:bodyPr/>
                    <a:lstStyle/>
                    <a:p>
                      <a:pPr marL="81280">
                        <a:lnSpc>
                          <a:spcPct val="115000"/>
                        </a:lnSpc>
                        <a:spcAft>
                          <a:spcPts val="800"/>
                        </a:spcAft>
                        <a:buNone/>
                      </a:pPr>
                      <a:r>
                        <a:rPr lang="en-US" sz="2200" kern="1200">
                          <a:solidFill>
                            <a:srgbClr val="004989"/>
                          </a:solidFill>
                          <a:effectLst/>
                        </a:rPr>
                        <a:t>Week 10</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GB" sz="2200" kern="1200" dirty="0">
                          <a:solidFill>
                            <a:srgbClr val="004989"/>
                          </a:solidFill>
                          <a:effectLst/>
                        </a:rPr>
                        <a:t>Revision &amp; Formative feedback</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53603138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79120" y="993984"/>
            <a:ext cx="11260946" cy="2970044"/>
          </a:xfrm>
          <a:prstGeom prst="rect">
            <a:avLst/>
          </a:prstGeom>
        </p:spPr>
        <p:txBody>
          <a:bodyPr wrap="square">
            <a:spAutoFit/>
          </a:bodyPr>
          <a:lstStyle/>
          <a:p>
            <a:pPr marL="285750" indent="-285750">
              <a:spcAft>
                <a:spcPts val="600"/>
              </a:spcAft>
              <a:buFont typeface="Arial" panose="020B0604020202020204" pitchFamily="34" charset="0"/>
              <a:buChar char="•"/>
            </a:pPr>
            <a:r>
              <a:rPr lang="en-GB" b="1" dirty="0"/>
              <a:t>Normalization</a:t>
            </a:r>
            <a:r>
              <a:rPr lang="en-GB" dirty="0"/>
              <a:t> presents a </a:t>
            </a:r>
            <a:r>
              <a:rPr lang="en-GB" b="1" dirty="0"/>
              <a:t>set of rules that tables and databases must follow </a:t>
            </a:r>
            <a:r>
              <a:rPr lang="en-GB" dirty="0"/>
              <a:t>to be well structured. Historically presented as a sequence of </a:t>
            </a:r>
            <a:r>
              <a:rPr lang="en-GB" b="1" dirty="0"/>
              <a:t>normal forms.</a:t>
            </a:r>
          </a:p>
          <a:p>
            <a:pPr marL="285750" indent="-285750">
              <a:spcAft>
                <a:spcPts val="600"/>
              </a:spcAft>
              <a:buFont typeface="Arial" panose="020B0604020202020204" pitchFamily="34" charset="0"/>
              <a:buChar char="•"/>
            </a:pPr>
            <a:r>
              <a:rPr lang="en-GB" b="1" noProof="0" dirty="0"/>
              <a:t>Normalisation</a:t>
            </a:r>
            <a:r>
              <a:rPr lang="en-US" altLang="en-US" dirty="0"/>
              <a:t> can be used as a </a:t>
            </a:r>
            <a:r>
              <a:rPr lang="en-US" altLang="en-US" b="1" dirty="0">
                <a:solidFill>
                  <a:srgbClr val="C00000"/>
                </a:solidFill>
              </a:rPr>
              <a:t>validation</a:t>
            </a:r>
            <a:r>
              <a:rPr lang="en-US" altLang="en-US" dirty="0">
                <a:solidFill>
                  <a:srgbClr val="C00000"/>
                </a:solidFill>
              </a:rPr>
              <a:t> </a:t>
            </a:r>
            <a:r>
              <a:rPr lang="en-US" altLang="en-US" dirty="0"/>
              <a:t>of the relational schema produced as the result of an ER Modelling process. </a:t>
            </a:r>
          </a:p>
          <a:p>
            <a:pPr marL="285750" indent="-285750">
              <a:spcAft>
                <a:spcPts val="600"/>
              </a:spcAft>
              <a:buFont typeface="Arial" panose="020B0604020202020204" pitchFamily="34" charset="0"/>
              <a:buChar char="•"/>
            </a:pPr>
            <a:r>
              <a:rPr lang="en-GB" altLang="en-US" dirty="0"/>
              <a:t>The following </a:t>
            </a:r>
            <a:r>
              <a:rPr lang="en-GB" altLang="en-US" b="1" dirty="0"/>
              <a:t>process</a:t>
            </a:r>
            <a:r>
              <a:rPr lang="en-GB" altLang="en-US" dirty="0"/>
              <a:t> normally used in </a:t>
            </a:r>
            <a:r>
              <a:rPr lang="en-GB" altLang="en-US" b="1" dirty="0"/>
              <a:t>the design of large database systems</a:t>
            </a:r>
            <a:r>
              <a:rPr lang="en-GB" altLang="en-US" dirty="0"/>
              <a:t>:</a:t>
            </a:r>
          </a:p>
          <a:p>
            <a:pPr marL="1025525" lvl="1" indent="-342900">
              <a:spcAft>
                <a:spcPts val="600"/>
              </a:spcAft>
              <a:buFont typeface="+mj-lt"/>
              <a:buAutoNum type="arabicPeriod"/>
            </a:pPr>
            <a:r>
              <a:rPr lang="en-GB" altLang="en-US" b="1" u="sng" dirty="0"/>
              <a:t>Create an </a:t>
            </a:r>
            <a:r>
              <a:rPr lang="en-GB" altLang="en-US" b="1" u="sng" dirty="0">
                <a:solidFill>
                  <a:schemeClr val="accent1"/>
                </a:solidFill>
              </a:rPr>
              <a:t>ER Diagram </a:t>
            </a:r>
            <a:r>
              <a:rPr lang="en-GB" altLang="en-US" dirty="0"/>
              <a:t>based on the results of a data investigation (</a:t>
            </a:r>
            <a:r>
              <a:rPr lang="en-GB" altLang="en-US" b="1" dirty="0">
                <a:solidFill>
                  <a:schemeClr val="accent1"/>
                </a:solidFill>
              </a:rPr>
              <a:t>ER Modelling</a:t>
            </a:r>
            <a:r>
              <a:rPr lang="en-GB" altLang="en-US" dirty="0"/>
              <a:t>)</a:t>
            </a:r>
          </a:p>
          <a:p>
            <a:pPr marL="1025525" lvl="1" indent="-342900">
              <a:spcAft>
                <a:spcPts val="600"/>
              </a:spcAft>
              <a:buFont typeface="+mj-lt"/>
              <a:buAutoNum type="arabicPeriod"/>
            </a:pPr>
            <a:r>
              <a:rPr lang="en-GB" altLang="en-US" dirty="0"/>
              <a:t>Using the mapping (translation rules) to </a:t>
            </a:r>
            <a:r>
              <a:rPr lang="en-GB" altLang="en-US" b="1" u="sng" dirty="0"/>
              <a:t>create a </a:t>
            </a:r>
            <a:r>
              <a:rPr lang="en-GB" altLang="en-US" b="1" u="sng" dirty="0">
                <a:solidFill>
                  <a:schemeClr val="accent1"/>
                </a:solidFill>
              </a:rPr>
              <a:t>relational schema </a:t>
            </a:r>
            <a:r>
              <a:rPr lang="en-GB" altLang="en-US" dirty="0"/>
              <a:t>(a set of linked tables)</a:t>
            </a:r>
          </a:p>
          <a:p>
            <a:pPr marL="1025525" lvl="1" indent="-342900">
              <a:spcAft>
                <a:spcPts val="600"/>
              </a:spcAft>
              <a:buFont typeface="+mj-lt"/>
              <a:buAutoNum type="arabicPeriod"/>
            </a:pPr>
            <a:r>
              <a:rPr lang="en-GB" altLang="en-US" b="1" dirty="0">
                <a:solidFill>
                  <a:srgbClr val="C00000"/>
                </a:solidFill>
              </a:rPr>
              <a:t>Normalisation</a:t>
            </a:r>
            <a:r>
              <a:rPr lang="en-GB" altLang="en-US" dirty="0">
                <a:solidFill>
                  <a:srgbClr val="C00000"/>
                </a:solidFill>
              </a:rPr>
              <a:t> </a:t>
            </a:r>
            <a:r>
              <a:rPr lang="en-GB" altLang="en-US" dirty="0"/>
              <a:t>- </a:t>
            </a:r>
            <a:r>
              <a:rPr lang="en-GB" altLang="en-US" b="1" u="sng" dirty="0"/>
              <a:t>checking that each table is correctly designed </a:t>
            </a:r>
            <a:r>
              <a:rPr lang="en-GB" altLang="en-US" dirty="0"/>
              <a:t>(i.e. in </a:t>
            </a:r>
            <a:r>
              <a:rPr lang="en-GB" altLang="en-US" b="1" dirty="0">
                <a:solidFill>
                  <a:srgbClr val="C00000"/>
                </a:solidFill>
              </a:rPr>
              <a:t>3rd Normal Form</a:t>
            </a:r>
            <a:r>
              <a:rPr lang="en-GB" altLang="en-US" dirty="0"/>
              <a:t>) which may involve decomposition (splitting into more tables)</a:t>
            </a:r>
            <a:r>
              <a:rPr lang="en-US" altLang="en-US" dirty="0"/>
              <a:t>.</a:t>
            </a:r>
          </a:p>
        </p:txBody>
      </p:sp>
      <p:sp>
        <p:nvSpPr>
          <p:cNvPr id="4" name="Slide Number Placeholder 3">
            <a:extLst>
              <a:ext uri="{FF2B5EF4-FFF2-40B4-BE49-F238E27FC236}">
                <a16:creationId xmlns:a16="http://schemas.microsoft.com/office/drawing/2014/main" id="{3BD32EF6-E095-51AA-8868-A70EA7908E1D}"/>
              </a:ext>
            </a:extLst>
          </p:cNvPr>
          <p:cNvSpPr>
            <a:spLocks noGrp="1"/>
          </p:cNvSpPr>
          <p:nvPr>
            <p:ph type="sldNum" sz="quarter" idx="4"/>
          </p:nvPr>
        </p:nvSpPr>
        <p:spPr/>
        <p:txBody>
          <a:bodyPr/>
          <a:lstStyle/>
          <a:p>
            <a:fld id="{41576A7A-390E-480F-80B6-D80EB17F78F3}" type="slidenum">
              <a:rPr lang="en-GB" smtClean="0"/>
              <a:pPr/>
              <a:t>3</a:t>
            </a:fld>
            <a:endParaRPr lang="en-GB"/>
          </a:p>
        </p:txBody>
      </p:sp>
      <p:sp>
        <p:nvSpPr>
          <p:cNvPr id="7" name="Title 6">
            <a:extLst>
              <a:ext uri="{FF2B5EF4-FFF2-40B4-BE49-F238E27FC236}">
                <a16:creationId xmlns:a16="http://schemas.microsoft.com/office/drawing/2014/main" id="{C3FBD93C-12AC-F6A3-995E-A0F518A73FC5}"/>
              </a:ext>
            </a:extLst>
          </p:cNvPr>
          <p:cNvSpPr>
            <a:spLocks noGrp="1"/>
          </p:cNvSpPr>
          <p:nvPr>
            <p:ph type="title"/>
          </p:nvPr>
        </p:nvSpPr>
        <p:spPr/>
        <p:txBody>
          <a:bodyPr>
            <a:normAutofit/>
          </a:bodyPr>
          <a:lstStyle/>
          <a:p>
            <a:r>
              <a:rPr lang="en-GB" dirty="0"/>
              <a:t>Normalisation</a:t>
            </a:r>
          </a:p>
        </p:txBody>
      </p:sp>
    </p:spTree>
    <p:extLst>
      <p:ext uri="{BB962C8B-B14F-4D97-AF65-F5344CB8AC3E}">
        <p14:creationId xmlns:p14="http://schemas.microsoft.com/office/powerpoint/2010/main" val="15405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94080" y="1054943"/>
            <a:ext cx="10770454" cy="3939540"/>
          </a:xfrm>
          <a:prstGeom prst="rect">
            <a:avLst/>
          </a:prstGeom>
        </p:spPr>
        <p:txBody>
          <a:bodyPr wrap="square">
            <a:spAutoFit/>
          </a:bodyPr>
          <a:lstStyle/>
          <a:p>
            <a:pPr>
              <a:spcAft>
                <a:spcPts val="1200"/>
              </a:spcAft>
            </a:pPr>
            <a:r>
              <a:rPr lang="en-GB" dirty="0"/>
              <a:t>To understand why these properties are desirable (or </a:t>
            </a:r>
            <a:r>
              <a:rPr lang="en-GB" b="1" dirty="0">
                <a:solidFill>
                  <a:schemeClr val="accent1"/>
                </a:solidFill>
              </a:rPr>
              <a:t>essential?</a:t>
            </a:r>
            <a:r>
              <a:rPr lang="en-GB" dirty="0"/>
              <a:t>) we will look at normalisation as a bottom-up </a:t>
            </a:r>
            <a:r>
              <a:rPr lang="en-GB" b="1" dirty="0">
                <a:solidFill>
                  <a:srgbClr val="C00000"/>
                </a:solidFill>
              </a:rPr>
              <a:t>data analysis technique</a:t>
            </a:r>
            <a:r>
              <a:rPr lang="en-GB" dirty="0"/>
              <a:t>.</a:t>
            </a:r>
          </a:p>
          <a:p>
            <a:pPr>
              <a:spcAft>
                <a:spcPts val="1200"/>
              </a:spcAft>
            </a:pPr>
            <a:r>
              <a:rPr lang="en-GB" dirty="0"/>
              <a:t>Starting from a position where data is held in one table (</a:t>
            </a:r>
            <a:r>
              <a:rPr lang="en-GB" dirty="0" err="1">
                <a:effectLst>
                  <a:glow rad="228600">
                    <a:schemeClr val="accent4">
                      <a:satMod val="175000"/>
                      <a:alpha val="40000"/>
                    </a:schemeClr>
                  </a:glow>
                </a:effectLst>
              </a:rPr>
              <a:t>UnNormalised</a:t>
            </a:r>
            <a:r>
              <a:rPr lang="en-GB" dirty="0">
                <a:effectLst>
                  <a:glow rad="228600">
                    <a:schemeClr val="accent4">
                      <a:satMod val="175000"/>
                      <a:alpha val="40000"/>
                    </a:schemeClr>
                  </a:glow>
                </a:effectLst>
              </a:rPr>
              <a:t> Form – </a:t>
            </a:r>
            <a:r>
              <a:rPr lang="en-GB" b="1" dirty="0">
                <a:solidFill>
                  <a:srgbClr val="C00000"/>
                </a:solidFill>
                <a:effectLst>
                  <a:glow rad="228600">
                    <a:schemeClr val="accent4">
                      <a:satMod val="175000"/>
                      <a:alpha val="40000"/>
                    </a:schemeClr>
                  </a:glow>
                </a:effectLst>
              </a:rPr>
              <a:t>UNF</a:t>
            </a:r>
            <a:r>
              <a:rPr lang="en-GB" dirty="0"/>
              <a:t>), </a:t>
            </a:r>
          </a:p>
          <a:p>
            <a:pPr>
              <a:spcAft>
                <a:spcPts val="1200"/>
              </a:spcAft>
            </a:pPr>
            <a:r>
              <a:rPr lang="en-GB" dirty="0"/>
              <a:t>Normalisation transforms the data into </a:t>
            </a:r>
          </a:p>
          <a:p>
            <a:pPr marL="285750" indent="-285750">
              <a:spcAft>
                <a:spcPts val="1200"/>
              </a:spcAft>
              <a:buFont typeface="Arial" panose="020B0604020202020204" pitchFamily="34" charset="0"/>
              <a:buChar char="•"/>
            </a:pPr>
            <a:r>
              <a:rPr lang="en-GB" dirty="0">
                <a:effectLst>
                  <a:glow rad="228600">
                    <a:schemeClr val="accent4">
                      <a:satMod val="175000"/>
                      <a:alpha val="40000"/>
                    </a:schemeClr>
                  </a:glow>
                </a:effectLst>
              </a:rPr>
              <a:t>First Normal Form (</a:t>
            </a:r>
            <a:r>
              <a:rPr lang="en-GB" b="1" dirty="0">
                <a:solidFill>
                  <a:srgbClr val="C00000"/>
                </a:solidFill>
                <a:effectLst>
                  <a:glow rad="228600">
                    <a:schemeClr val="accent4">
                      <a:satMod val="175000"/>
                      <a:alpha val="40000"/>
                    </a:schemeClr>
                  </a:glow>
                </a:effectLst>
              </a:rPr>
              <a:t>1NF</a:t>
            </a:r>
            <a:r>
              <a:rPr lang="en-GB" dirty="0">
                <a:effectLst>
                  <a:glow rad="228600">
                    <a:schemeClr val="accent4">
                      <a:satMod val="175000"/>
                      <a:alpha val="40000"/>
                    </a:schemeClr>
                  </a:glow>
                </a:effectLst>
              </a:rPr>
              <a:t>)</a:t>
            </a:r>
            <a:r>
              <a:rPr lang="en-GB" dirty="0"/>
              <a:t>, </a:t>
            </a:r>
          </a:p>
          <a:p>
            <a:pPr marL="285750" indent="-285750">
              <a:spcAft>
                <a:spcPts val="1200"/>
              </a:spcAft>
              <a:buFont typeface="Arial" panose="020B0604020202020204" pitchFamily="34" charset="0"/>
              <a:buChar char="•"/>
            </a:pPr>
            <a:r>
              <a:rPr lang="en-GB" dirty="0">
                <a:effectLst>
                  <a:glow rad="228600">
                    <a:schemeClr val="accent4">
                      <a:satMod val="175000"/>
                      <a:alpha val="40000"/>
                    </a:schemeClr>
                  </a:glow>
                </a:effectLst>
              </a:rPr>
              <a:t>Second Normal Form (</a:t>
            </a:r>
            <a:r>
              <a:rPr lang="en-GB" b="1" dirty="0">
                <a:solidFill>
                  <a:srgbClr val="C00000"/>
                </a:solidFill>
                <a:effectLst>
                  <a:glow rad="228600">
                    <a:schemeClr val="accent4">
                      <a:satMod val="175000"/>
                      <a:alpha val="40000"/>
                    </a:schemeClr>
                  </a:glow>
                </a:effectLst>
              </a:rPr>
              <a:t>2NF</a:t>
            </a:r>
            <a:r>
              <a:rPr lang="en-GB" dirty="0">
                <a:effectLst>
                  <a:glow rad="228600">
                    <a:schemeClr val="accent4">
                      <a:satMod val="175000"/>
                      <a:alpha val="40000"/>
                    </a:schemeClr>
                  </a:glow>
                </a:effectLst>
              </a:rPr>
              <a:t>)</a:t>
            </a:r>
            <a:r>
              <a:rPr lang="en-GB" dirty="0"/>
              <a:t> and </a:t>
            </a:r>
          </a:p>
          <a:p>
            <a:pPr marL="285750" indent="-285750">
              <a:spcAft>
                <a:spcPts val="1200"/>
              </a:spcAft>
              <a:buFont typeface="Arial" panose="020B0604020202020204" pitchFamily="34" charset="0"/>
              <a:buChar char="•"/>
            </a:pPr>
            <a:r>
              <a:rPr lang="en-GB" dirty="0">
                <a:effectLst>
                  <a:glow rad="228600">
                    <a:schemeClr val="accent4">
                      <a:satMod val="175000"/>
                      <a:alpha val="40000"/>
                    </a:schemeClr>
                  </a:glow>
                </a:effectLst>
              </a:rPr>
              <a:t>Third Normal Form (</a:t>
            </a:r>
            <a:r>
              <a:rPr lang="en-GB" b="1" dirty="0">
                <a:solidFill>
                  <a:srgbClr val="C00000"/>
                </a:solidFill>
                <a:effectLst>
                  <a:glow rad="228600">
                    <a:schemeClr val="accent4">
                      <a:satMod val="175000"/>
                      <a:alpha val="40000"/>
                    </a:schemeClr>
                  </a:glow>
                </a:effectLst>
              </a:rPr>
              <a:t>3NF</a:t>
            </a:r>
            <a:r>
              <a:rPr lang="en-GB" dirty="0">
                <a:effectLst>
                  <a:glow rad="228600">
                    <a:schemeClr val="accent4">
                      <a:satMod val="175000"/>
                      <a:alpha val="40000"/>
                    </a:schemeClr>
                  </a:glow>
                </a:effectLst>
              </a:rPr>
              <a:t>)</a:t>
            </a:r>
            <a:r>
              <a:rPr lang="en-GB" dirty="0"/>
              <a:t>.</a:t>
            </a:r>
          </a:p>
          <a:p>
            <a:pPr>
              <a:spcAft>
                <a:spcPts val="1200"/>
              </a:spcAft>
            </a:pPr>
            <a:endParaRPr lang="en-GB" dirty="0"/>
          </a:p>
          <a:p>
            <a:pPr>
              <a:spcAft>
                <a:spcPts val="1200"/>
              </a:spcAft>
            </a:pPr>
            <a:r>
              <a:rPr lang="en-GB" dirty="0"/>
              <a:t>For implementation, a </a:t>
            </a:r>
            <a:r>
              <a:rPr lang="en-GB" b="1" dirty="0"/>
              <a:t>database should be at least in </a:t>
            </a:r>
            <a:r>
              <a:rPr lang="en-GB" b="1" dirty="0">
                <a:solidFill>
                  <a:srgbClr val="C00000"/>
                </a:solidFill>
              </a:rPr>
              <a:t>3NF</a:t>
            </a:r>
            <a:r>
              <a:rPr lang="en-GB" dirty="0"/>
              <a:t>. There are higher order normal forms, but these are outside the scope of the module.</a:t>
            </a:r>
          </a:p>
        </p:txBody>
      </p:sp>
      <p:sp>
        <p:nvSpPr>
          <p:cNvPr id="5" name="Slide Number Placeholder 4">
            <a:extLst>
              <a:ext uri="{FF2B5EF4-FFF2-40B4-BE49-F238E27FC236}">
                <a16:creationId xmlns:a16="http://schemas.microsoft.com/office/drawing/2014/main" id="{0779CD14-120F-D3CD-98FE-31BC317866C5}"/>
              </a:ext>
            </a:extLst>
          </p:cNvPr>
          <p:cNvSpPr>
            <a:spLocks noGrp="1"/>
          </p:cNvSpPr>
          <p:nvPr>
            <p:ph type="sldNum" sz="quarter" idx="4"/>
          </p:nvPr>
        </p:nvSpPr>
        <p:spPr/>
        <p:txBody>
          <a:bodyPr/>
          <a:lstStyle/>
          <a:p>
            <a:fld id="{41576A7A-390E-480F-80B6-D80EB17F78F3}" type="slidenum">
              <a:rPr lang="en-GB" smtClean="0"/>
              <a:pPr/>
              <a:t>4</a:t>
            </a:fld>
            <a:endParaRPr lang="en-GB"/>
          </a:p>
        </p:txBody>
      </p:sp>
      <p:sp>
        <p:nvSpPr>
          <p:cNvPr id="8" name="Title 7">
            <a:extLst>
              <a:ext uri="{FF2B5EF4-FFF2-40B4-BE49-F238E27FC236}">
                <a16:creationId xmlns:a16="http://schemas.microsoft.com/office/drawing/2014/main" id="{555B3385-D592-B3D1-7631-D5CBEFD0BF49}"/>
              </a:ext>
            </a:extLst>
          </p:cNvPr>
          <p:cNvSpPr>
            <a:spLocks noGrp="1"/>
          </p:cNvSpPr>
          <p:nvPr>
            <p:ph type="title"/>
          </p:nvPr>
        </p:nvSpPr>
        <p:spPr/>
        <p:txBody>
          <a:bodyPr>
            <a:normAutofit/>
          </a:bodyPr>
          <a:lstStyle/>
          <a:p>
            <a:r>
              <a:rPr lang="en-GB" dirty="0"/>
              <a:t>Normalisation</a:t>
            </a:r>
          </a:p>
        </p:txBody>
      </p:sp>
    </p:spTree>
    <p:extLst>
      <p:ext uri="{BB962C8B-B14F-4D97-AF65-F5344CB8AC3E}">
        <p14:creationId xmlns:p14="http://schemas.microsoft.com/office/powerpoint/2010/main" val="1355806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3C5DC-C67B-DC1B-A178-C14345F7B713}"/>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28DC0927-C3FA-AE32-0D58-7C2164F01E26}"/>
              </a:ext>
            </a:extLst>
          </p:cNvPr>
          <p:cNvSpPr/>
          <p:nvPr/>
        </p:nvSpPr>
        <p:spPr>
          <a:xfrm>
            <a:off x="651007" y="901871"/>
            <a:ext cx="11076705" cy="2816156"/>
          </a:xfrm>
          <a:prstGeom prst="rect">
            <a:avLst/>
          </a:prstGeom>
        </p:spPr>
        <p:txBody>
          <a:bodyPr wrap="square">
            <a:spAutoFit/>
          </a:bodyPr>
          <a:lstStyle/>
          <a:p>
            <a:pPr>
              <a:spcAft>
                <a:spcPts val="600"/>
              </a:spcAft>
            </a:pPr>
            <a:r>
              <a:rPr lang="en-GB" sz="2000" dirty="0"/>
              <a:t>A relation is said to be in </a:t>
            </a:r>
            <a:r>
              <a:rPr lang="en-GB" sz="2000" b="1" dirty="0"/>
              <a:t>Unnormalised Form (UNF)</a:t>
            </a:r>
            <a:r>
              <a:rPr lang="en-GB" sz="2000" dirty="0"/>
              <a:t> if it contains </a:t>
            </a:r>
            <a:r>
              <a:rPr lang="en-GB" sz="2000" b="1" dirty="0"/>
              <a:t>one or more repeating groups</a:t>
            </a:r>
            <a:r>
              <a:rPr lang="en-GB" sz="2000" dirty="0"/>
              <a:t> or </a:t>
            </a:r>
            <a:r>
              <a:rPr lang="en-GB" sz="2000" b="1" u="sng" dirty="0"/>
              <a:t>non-atomic values</a:t>
            </a:r>
            <a:r>
              <a:rPr lang="en-GB" sz="2000" u="sng" dirty="0"/>
              <a:t> </a:t>
            </a:r>
            <a:r>
              <a:rPr lang="en-GB" sz="2000" dirty="0"/>
              <a:t>in its attributes.</a:t>
            </a:r>
            <a:endParaRPr lang="en-GB" sz="2000" b="1" dirty="0"/>
          </a:p>
          <a:p>
            <a:pPr>
              <a:spcAft>
                <a:spcPts val="600"/>
              </a:spcAft>
            </a:pPr>
            <a:endParaRPr lang="en-GB" sz="2000" b="1" dirty="0"/>
          </a:p>
          <a:p>
            <a:pPr>
              <a:spcAft>
                <a:spcPts val="600"/>
              </a:spcAft>
            </a:pPr>
            <a:r>
              <a:rPr lang="en-GB" sz="2000" b="1" dirty="0"/>
              <a:t>An Example</a:t>
            </a:r>
          </a:p>
          <a:p>
            <a:pPr marL="269875"/>
            <a:r>
              <a:rPr lang="en-GB" dirty="0"/>
              <a:t>Consider a simple database to hold the newspapers read by various people:</a:t>
            </a:r>
          </a:p>
          <a:p>
            <a:pPr marL="714375">
              <a:spcAft>
                <a:spcPts val="1200"/>
              </a:spcAft>
            </a:pPr>
            <a:r>
              <a:rPr lang="en-GB" i="1" dirty="0"/>
              <a:t>Pat reads the Times, BBC and the Sun, Jenny reads the Express, etc</a:t>
            </a:r>
          </a:p>
          <a:p>
            <a:pPr marL="269875">
              <a:spcAft>
                <a:spcPts val="1200"/>
              </a:spcAft>
            </a:pPr>
            <a:r>
              <a:rPr lang="en-GB" dirty="0"/>
              <a:t>To transform a table from </a:t>
            </a:r>
            <a:r>
              <a:rPr lang="en-GB" b="1" dirty="0">
                <a:solidFill>
                  <a:srgbClr val="C00000"/>
                </a:solidFill>
              </a:rPr>
              <a:t>UNF</a:t>
            </a:r>
            <a:r>
              <a:rPr lang="en-GB" dirty="0"/>
              <a:t> to First Normal Form (</a:t>
            </a:r>
            <a:r>
              <a:rPr lang="en-GB" b="1" dirty="0">
                <a:solidFill>
                  <a:srgbClr val="C00000"/>
                </a:solidFill>
              </a:rPr>
              <a:t>1NF</a:t>
            </a:r>
            <a:r>
              <a:rPr lang="en-GB" dirty="0"/>
              <a:t>), </a:t>
            </a:r>
            <a:r>
              <a:rPr lang="en-GB" b="1" dirty="0">
                <a:solidFill>
                  <a:schemeClr val="accent1"/>
                </a:solidFill>
                <a:effectLst>
                  <a:glow rad="228600">
                    <a:schemeClr val="accent4">
                      <a:satMod val="175000"/>
                      <a:alpha val="40000"/>
                    </a:schemeClr>
                  </a:glow>
                </a:effectLst>
              </a:rPr>
              <a:t>multivalued and composite attribute must be removed</a:t>
            </a:r>
            <a:r>
              <a:rPr lang="en-GB" dirty="0"/>
              <a:t>. </a:t>
            </a:r>
          </a:p>
        </p:txBody>
      </p:sp>
      <p:sp>
        <p:nvSpPr>
          <p:cNvPr id="5" name="Slide Number Placeholder 4">
            <a:extLst>
              <a:ext uri="{FF2B5EF4-FFF2-40B4-BE49-F238E27FC236}">
                <a16:creationId xmlns:a16="http://schemas.microsoft.com/office/drawing/2014/main" id="{CD503B46-9326-B880-ABEA-CCA7BB743DFE}"/>
              </a:ext>
            </a:extLst>
          </p:cNvPr>
          <p:cNvSpPr>
            <a:spLocks noGrp="1"/>
          </p:cNvSpPr>
          <p:nvPr>
            <p:ph type="sldNum" sz="quarter" idx="4"/>
          </p:nvPr>
        </p:nvSpPr>
        <p:spPr/>
        <p:txBody>
          <a:bodyPr/>
          <a:lstStyle/>
          <a:p>
            <a:fld id="{41576A7A-390E-480F-80B6-D80EB17F78F3}" type="slidenum">
              <a:rPr lang="en-GB" smtClean="0"/>
              <a:pPr/>
              <a:t>5</a:t>
            </a:fld>
            <a:endParaRPr lang="en-GB"/>
          </a:p>
        </p:txBody>
      </p:sp>
      <p:sp>
        <p:nvSpPr>
          <p:cNvPr id="8" name="Title 7">
            <a:extLst>
              <a:ext uri="{FF2B5EF4-FFF2-40B4-BE49-F238E27FC236}">
                <a16:creationId xmlns:a16="http://schemas.microsoft.com/office/drawing/2014/main" id="{B4907B2D-CD8A-0A86-F1D6-F734C27A7ED8}"/>
              </a:ext>
            </a:extLst>
          </p:cNvPr>
          <p:cNvSpPr>
            <a:spLocks noGrp="1"/>
          </p:cNvSpPr>
          <p:nvPr>
            <p:ph type="title"/>
          </p:nvPr>
        </p:nvSpPr>
        <p:spPr/>
        <p:txBody>
          <a:bodyPr>
            <a:normAutofit/>
          </a:bodyPr>
          <a:lstStyle/>
          <a:p>
            <a:r>
              <a:rPr lang="en-GB" dirty="0"/>
              <a:t>Normalisation – Unnormalised Form (UNF)</a:t>
            </a:r>
          </a:p>
        </p:txBody>
      </p:sp>
      <p:graphicFrame>
        <p:nvGraphicFramePr>
          <p:cNvPr id="2" name="Table 1">
            <a:extLst>
              <a:ext uri="{FF2B5EF4-FFF2-40B4-BE49-F238E27FC236}">
                <a16:creationId xmlns:a16="http://schemas.microsoft.com/office/drawing/2014/main" id="{9DECE240-FE64-5ACA-EBAD-ACACB3BBF020}"/>
              </a:ext>
            </a:extLst>
          </p:cNvPr>
          <p:cNvGraphicFramePr>
            <a:graphicFrameLocks noGrp="1"/>
          </p:cNvGraphicFramePr>
          <p:nvPr>
            <p:extLst>
              <p:ext uri="{D42A27DB-BD31-4B8C-83A1-F6EECF244321}">
                <p14:modId xmlns:p14="http://schemas.microsoft.com/office/powerpoint/2010/main" val="2674294757"/>
              </p:ext>
            </p:extLst>
          </p:nvPr>
        </p:nvGraphicFramePr>
        <p:xfrm>
          <a:off x="2211950" y="4123117"/>
          <a:ext cx="4750038" cy="1381760"/>
        </p:xfrm>
        <a:graphic>
          <a:graphicData uri="http://schemas.openxmlformats.org/drawingml/2006/table">
            <a:tbl>
              <a:tblPr firstRow="1" bandRow="1">
                <a:tableStyleId>{5C22544A-7EE6-4342-B048-85BDC9FD1C3A}</a:tableStyleId>
              </a:tblPr>
              <a:tblGrid>
                <a:gridCol w="1057064">
                  <a:extLst>
                    <a:ext uri="{9D8B030D-6E8A-4147-A177-3AD203B41FA5}">
                      <a16:colId xmlns:a16="http://schemas.microsoft.com/office/drawing/2014/main" val="1291372067"/>
                    </a:ext>
                  </a:extLst>
                </a:gridCol>
                <a:gridCol w="1500286">
                  <a:extLst>
                    <a:ext uri="{9D8B030D-6E8A-4147-A177-3AD203B41FA5}">
                      <a16:colId xmlns:a16="http://schemas.microsoft.com/office/drawing/2014/main" val="2192353506"/>
                    </a:ext>
                  </a:extLst>
                </a:gridCol>
                <a:gridCol w="2192688">
                  <a:extLst>
                    <a:ext uri="{9D8B030D-6E8A-4147-A177-3AD203B41FA5}">
                      <a16:colId xmlns:a16="http://schemas.microsoft.com/office/drawing/2014/main" val="4227867898"/>
                    </a:ext>
                  </a:extLst>
                </a:gridCol>
              </a:tblGrid>
              <a:tr h="370840">
                <a:tc>
                  <a:txBody>
                    <a:bodyPr/>
                    <a:lstStyle/>
                    <a:p>
                      <a:pPr algn="ctr"/>
                      <a:r>
                        <a:rPr lang="en-GB" dirty="0" err="1"/>
                        <a:t>First_name</a:t>
                      </a:r>
                      <a:endParaRPr lang="en-GB" dirty="0"/>
                    </a:p>
                  </a:txBody>
                  <a:tcPr/>
                </a:tc>
                <a:tc>
                  <a:txBody>
                    <a:bodyPr/>
                    <a:lstStyle/>
                    <a:p>
                      <a:pPr algn="ctr"/>
                      <a:r>
                        <a:rPr lang="en-GB" dirty="0" err="1"/>
                        <a:t>Last_name</a:t>
                      </a:r>
                      <a:endParaRPr lang="en-GB" dirty="0"/>
                    </a:p>
                  </a:txBody>
                  <a:tcPr/>
                </a:tc>
                <a:tc>
                  <a:txBody>
                    <a:bodyPr/>
                    <a:lstStyle/>
                    <a:p>
                      <a:pPr algn="ctr"/>
                      <a:r>
                        <a:rPr lang="en-GB" dirty="0" err="1"/>
                        <a:t>paper_list</a:t>
                      </a:r>
                      <a:endParaRPr lang="en-GB" dirty="0"/>
                    </a:p>
                  </a:txBody>
                  <a:tcPr/>
                </a:tc>
                <a:extLst>
                  <a:ext uri="{0D108BD9-81ED-4DB2-BD59-A6C34878D82A}">
                    <a16:rowId xmlns:a16="http://schemas.microsoft.com/office/drawing/2014/main" val="3466320877"/>
                  </a:ext>
                </a:extLst>
              </a:tr>
              <a:tr h="370840">
                <a:tc>
                  <a:txBody>
                    <a:bodyPr/>
                    <a:lstStyle/>
                    <a:p>
                      <a:r>
                        <a:rPr lang="en-GB" dirty="0"/>
                        <a:t>Pat</a:t>
                      </a:r>
                    </a:p>
                  </a:txBody>
                  <a:tcPr/>
                </a:tc>
                <a:tc>
                  <a:txBody>
                    <a:bodyPr/>
                    <a:lstStyle/>
                    <a:p>
                      <a:r>
                        <a:rPr lang="en-GB" dirty="0"/>
                        <a:t>Wright</a:t>
                      </a:r>
                    </a:p>
                  </a:txBody>
                  <a:tcPr/>
                </a:tc>
                <a:tc>
                  <a:txBody>
                    <a:bodyPr/>
                    <a:lstStyle/>
                    <a:p>
                      <a:r>
                        <a:rPr lang="en-GB" dirty="0"/>
                        <a:t>Times, Sun, BBC</a:t>
                      </a:r>
                    </a:p>
                  </a:txBody>
                  <a:tcPr/>
                </a:tc>
                <a:extLst>
                  <a:ext uri="{0D108BD9-81ED-4DB2-BD59-A6C34878D82A}">
                    <a16:rowId xmlns:a16="http://schemas.microsoft.com/office/drawing/2014/main" val="2082668793"/>
                  </a:ext>
                </a:extLst>
              </a:tr>
              <a:tr h="370840">
                <a:tc>
                  <a:txBody>
                    <a:bodyPr/>
                    <a:lstStyle/>
                    <a:p>
                      <a:r>
                        <a:rPr lang="en-GB" dirty="0"/>
                        <a:t>Jenny</a:t>
                      </a:r>
                    </a:p>
                  </a:txBody>
                  <a:tcPr/>
                </a:tc>
                <a:tc>
                  <a:txBody>
                    <a:bodyPr/>
                    <a:lstStyle/>
                    <a:p>
                      <a:r>
                        <a:rPr lang="en-GB" dirty="0"/>
                        <a:t>Smith</a:t>
                      </a:r>
                    </a:p>
                  </a:txBody>
                  <a:tcPr/>
                </a:tc>
                <a:tc>
                  <a:txBody>
                    <a:bodyPr/>
                    <a:lstStyle/>
                    <a:p>
                      <a:r>
                        <a:rPr lang="en-GB" dirty="0"/>
                        <a:t>Express</a:t>
                      </a:r>
                    </a:p>
                  </a:txBody>
                  <a:tcPr/>
                </a:tc>
                <a:extLst>
                  <a:ext uri="{0D108BD9-81ED-4DB2-BD59-A6C34878D82A}">
                    <a16:rowId xmlns:a16="http://schemas.microsoft.com/office/drawing/2014/main" val="66247715"/>
                  </a:ext>
                </a:extLst>
              </a:tr>
            </a:tbl>
          </a:graphicData>
        </a:graphic>
      </p:graphicFrame>
    </p:spTree>
    <p:extLst>
      <p:ext uri="{BB962C8B-B14F-4D97-AF65-F5344CB8AC3E}">
        <p14:creationId xmlns:p14="http://schemas.microsoft.com/office/powerpoint/2010/main" val="81953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42" presetClass="entr" presetSubtype="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1000"/>
                                        <p:tgtEl>
                                          <p:spTgt spid="2"/>
                                        </p:tgtEl>
                                      </p:cBhvr>
                                    </p:animEffect>
                                    <p:anim calcmode="lin" valueType="num">
                                      <p:cBhvr>
                                        <p:cTn id="42" dur="1000" fill="hold"/>
                                        <p:tgtEl>
                                          <p:spTgt spid="2"/>
                                        </p:tgtEl>
                                        <p:attrNameLst>
                                          <p:attrName>ppt_x</p:attrName>
                                        </p:attrNameLst>
                                      </p:cBhvr>
                                      <p:tavLst>
                                        <p:tav tm="0">
                                          <p:val>
                                            <p:strVal val="#ppt_x"/>
                                          </p:val>
                                        </p:tav>
                                        <p:tav tm="100000">
                                          <p:val>
                                            <p:strVal val="#ppt_x"/>
                                          </p:val>
                                        </p:tav>
                                      </p:tavLst>
                                    </p:anim>
                                    <p:anim calcmode="lin" valueType="num">
                                      <p:cBhvr>
                                        <p:cTn id="4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ABB23-4498-20F4-4917-BA5ABBE86B5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F6393D5-C024-0B4B-CEAC-F972C94C6673}"/>
              </a:ext>
            </a:extLst>
          </p:cNvPr>
          <p:cNvSpPr/>
          <p:nvPr/>
        </p:nvSpPr>
        <p:spPr>
          <a:xfrm>
            <a:off x="569501" y="1075017"/>
            <a:ext cx="9574976" cy="4524315"/>
          </a:xfrm>
          <a:prstGeom prst="rect">
            <a:avLst/>
          </a:prstGeom>
        </p:spPr>
        <p:txBody>
          <a:bodyPr wrap="square">
            <a:spAutoFit/>
          </a:bodyPr>
          <a:lstStyle/>
          <a:p>
            <a:pPr>
              <a:spcAft>
                <a:spcPts val="1200"/>
              </a:spcAft>
            </a:pPr>
            <a:r>
              <a:rPr lang="en-GB" dirty="0"/>
              <a:t>Three ways of handling this situation:</a:t>
            </a:r>
          </a:p>
          <a:p>
            <a:pPr marL="342900" indent="-342900">
              <a:spcAft>
                <a:spcPts val="1200"/>
              </a:spcAft>
              <a:buAutoNum type="arabicPeriod"/>
            </a:pPr>
            <a:r>
              <a:rPr lang="en-GB" dirty="0"/>
              <a:t>Create a new row for each value of the multi-value attribute:</a:t>
            </a:r>
          </a:p>
          <a:p>
            <a:pPr marL="342900" indent="-342900">
              <a:spcAft>
                <a:spcPts val="1200"/>
              </a:spcAft>
              <a:buAutoNum type="arabicPeriod"/>
            </a:pPr>
            <a:endParaRPr lang="en-GB" dirty="0"/>
          </a:p>
          <a:p>
            <a:pPr marL="342900" indent="-342900">
              <a:spcAft>
                <a:spcPts val="1200"/>
              </a:spcAft>
              <a:buAutoNum type="arabicPeriod"/>
            </a:pPr>
            <a:endParaRPr lang="en-GB" dirty="0"/>
          </a:p>
          <a:p>
            <a:pPr marL="342900" indent="-342900">
              <a:spcAft>
                <a:spcPts val="1200"/>
              </a:spcAft>
              <a:buAutoNum type="arabicPeriod"/>
            </a:pPr>
            <a:endParaRPr lang="en-GB" dirty="0"/>
          </a:p>
          <a:p>
            <a:pPr marL="342900" indent="-342900">
              <a:spcAft>
                <a:spcPts val="1200"/>
              </a:spcAft>
              <a:buAutoNum type="arabicPeriod"/>
            </a:pPr>
            <a:endParaRPr lang="en-GB" dirty="0"/>
          </a:p>
          <a:p>
            <a:pPr marL="342900" indent="-342900">
              <a:spcAft>
                <a:spcPts val="1200"/>
              </a:spcAft>
              <a:buAutoNum type="arabicPeriod"/>
            </a:pPr>
            <a:r>
              <a:rPr lang="en-GB" dirty="0"/>
              <a:t>Another approach to getting rid of repeating groups would be to introduce a new column for each value of the multi-value attribute: </a:t>
            </a:r>
          </a:p>
          <a:p>
            <a:pPr marL="342900" indent="-342900">
              <a:spcAft>
                <a:spcPts val="1200"/>
              </a:spcAft>
              <a:buAutoNum type="arabicPeriod"/>
            </a:pPr>
            <a:endParaRPr lang="en-GB" dirty="0"/>
          </a:p>
          <a:p>
            <a:pPr marL="342900" indent="-342900">
              <a:spcAft>
                <a:spcPts val="1200"/>
              </a:spcAft>
              <a:buAutoNum type="arabicPeriod"/>
            </a:pPr>
            <a:endParaRPr lang="en-GB" dirty="0"/>
          </a:p>
          <a:p>
            <a:pPr marL="342900" indent="-342900">
              <a:spcAft>
                <a:spcPts val="1200"/>
              </a:spcAft>
              <a:buAutoNum type="arabicPeriod"/>
            </a:pPr>
            <a:endParaRPr lang="en-GB" dirty="0"/>
          </a:p>
        </p:txBody>
      </p:sp>
      <p:sp>
        <p:nvSpPr>
          <p:cNvPr id="5" name="Slide Number Placeholder 4">
            <a:extLst>
              <a:ext uri="{FF2B5EF4-FFF2-40B4-BE49-F238E27FC236}">
                <a16:creationId xmlns:a16="http://schemas.microsoft.com/office/drawing/2014/main" id="{ED83BF86-2FE9-4973-1BBE-A9365D1B4168}"/>
              </a:ext>
            </a:extLst>
          </p:cNvPr>
          <p:cNvSpPr>
            <a:spLocks noGrp="1"/>
          </p:cNvSpPr>
          <p:nvPr>
            <p:ph type="sldNum" sz="quarter" idx="4"/>
          </p:nvPr>
        </p:nvSpPr>
        <p:spPr/>
        <p:txBody>
          <a:bodyPr/>
          <a:lstStyle/>
          <a:p>
            <a:fld id="{41576A7A-390E-480F-80B6-D80EB17F78F3}" type="slidenum">
              <a:rPr lang="en-GB" smtClean="0"/>
              <a:pPr/>
              <a:t>6</a:t>
            </a:fld>
            <a:endParaRPr lang="en-GB" dirty="0"/>
          </a:p>
        </p:txBody>
      </p:sp>
      <p:sp>
        <p:nvSpPr>
          <p:cNvPr id="8" name="Title 7">
            <a:extLst>
              <a:ext uri="{FF2B5EF4-FFF2-40B4-BE49-F238E27FC236}">
                <a16:creationId xmlns:a16="http://schemas.microsoft.com/office/drawing/2014/main" id="{E4C9A6D0-726B-3203-6597-57F03AEE81AC}"/>
              </a:ext>
            </a:extLst>
          </p:cNvPr>
          <p:cNvSpPr>
            <a:spLocks noGrp="1"/>
          </p:cNvSpPr>
          <p:nvPr>
            <p:ph type="title"/>
          </p:nvPr>
        </p:nvSpPr>
        <p:spPr/>
        <p:txBody>
          <a:bodyPr>
            <a:normAutofit/>
          </a:bodyPr>
          <a:lstStyle/>
          <a:p>
            <a:r>
              <a:rPr lang="en-GB" dirty="0"/>
              <a:t>Normalisation – First Normal Form (1NF)</a:t>
            </a:r>
          </a:p>
        </p:txBody>
      </p:sp>
      <p:cxnSp>
        <p:nvCxnSpPr>
          <p:cNvPr id="10" name="Straight Arrow Connector 9">
            <a:extLst>
              <a:ext uri="{FF2B5EF4-FFF2-40B4-BE49-F238E27FC236}">
                <a16:creationId xmlns:a16="http://schemas.microsoft.com/office/drawing/2014/main" id="{818F0444-4D50-30FA-AE9A-2E7619E44BB3}"/>
              </a:ext>
            </a:extLst>
          </p:cNvPr>
          <p:cNvCxnSpPr/>
          <p:nvPr/>
        </p:nvCxnSpPr>
        <p:spPr>
          <a:xfrm>
            <a:off x="4875038" y="2374277"/>
            <a:ext cx="96390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aphicFrame>
        <p:nvGraphicFramePr>
          <p:cNvPr id="14" name="Table 13">
            <a:extLst>
              <a:ext uri="{FF2B5EF4-FFF2-40B4-BE49-F238E27FC236}">
                <a16:creationId xmlns:a16="http://schemas.microsoft.com/office/drawing/2014/main" id="{B963CD11-837D-1FEA-81FF-042EB632FB16}"/>
              </a:ext>
            </a:extLst>
          </p:cNvPr>
          <p:cNvGraphicFramePr>
            <a:graphicFrameLocks noGrp="1"/>
          </p:cNvGraphicFramePr>
          <p:nvPr/>
        </p:nvGraphicFramePr>
        <p:xfrm>
          <a:off x="5838940" y="1818017"/>
          <a:ext cx="4750038" cy="1854200"/>
        </p:xfrm>
        <a:graphic>
          <a:graphicData uri="http://schemas.openxmlformats.org/drawingml/2006/table">
            <a:tbl>
              <a:tblPr firstRow="1" bandRow="1">
                <a:tableStyleId>{5C22544A-7EE6-4342-B048-85BDC9FD1C3A}</a:tableStyleId>
              </a:tblPr>
              <a:tblGrid>
                <a:gridCol w="1295638">
                  <a:extLst>
                    <a:ext uri="{9D8B030D-6E8A-4147-A177-3AD203B41FA5}">
                      <a16:colId xmlns:a16="http://schemas.microsoft.com/office/drawing/2014/main" val="1291372067"/>
                    </a:ext>
                  </a:extLst>
                </a:gridCol>
                <a:gridCol w="1261712">
                  <a:extLst>
                    <a:ext uri="{9D8B030D-6E8A-4147-A177-3AD203B41FA5}">
                      <a16:colId xmlns:a16="http://schemas.microsoft.com/office/drawing/2014/main" val="2192353506"/>
                    </a:ext>
                  </a:extLst>
                </a:gridCol>
                <a:gridCol w="2192688">
                  <a:extLst>
                    <a:ext uri="{9D8B030D-6E8A-4147-A177-3AD203B41FA5}">
                      <a16:colId xmlns:a16="http://schemas.microsoft.com/office/drawing/2014/main" val="4227867898"/>
                    </a:ext>
                  </a:extLst>
                </a:gridCol>
              </a:tblGrid>
              <a:tr h="370840">
                <a:tc>
                  <a:txBody>
                    <a:bodyPr/>
                    <a:lstStyle/>
                    <a:p>
                      <a:pPr algn="ctr"/>
                      <a:r>
                        <a:rPr lang="en-GB" dirty="0" err="1"/>
                        <a:t>First_name</a:t>
                      </a:r>
                      <a:endParaRPr lang="en-GB" dirty="0"/>
                    </a:p>
                  </a:txBody>
                  <a:tcPr/>
                </a:tc>
                <a:tc>
                  <a:txBody>
                    <a:bodyPr/>
                    <a:lstStyle/>
                    <a:p>
                      <a:pPr algn="ctr"/>
                      <a:r>
                        <a:rPr lang="en-GB" dirty="0" err="1"/>
                        <a:t>Last_name</a:t>
                      </a:r>
                      <a:endParaRPr lang="en-GB" dirty="0"/>
                    </a:p>
                  </a:txBody>
                  <a:tcPr/>
                </a:tc>
                <a:tc>
                  <a:txBody>
                    <a:bodyPr/>
                    <a:lstStyle/>
                    <a:p>
                      <a:pPr algn="ctr"/>
                      <a:r>
                        <a:rPr lang="en-GB" dirty="0" err="1"/>
                        <a:t>paper_list</a:t>
                      </a:r>
                      <a:endParaRPr lang="en-GB" dirty="0"/>
                    </a:p>
                  </a:txBody>
                  <a:tcPr/>
                </a:tc>
                <a:extLst>
                  <a:ext uri="{0D108BD9-81ED-4DB2-BD59-A6C34878D82A}">
                    <a16:rowId xmlns:a16="http://schemas.microsoft.com/office/drawing/2014/main" val="3466320877"/>
                  </a:ext>
                </a:extLst>
              </a:tr>
              <a:tr h="370840">
                <a:tc>
                  <a:txBody>
                    <a:bodyPr/>
                    <a:lstStyle/>
                    <a:p>
                      <a:r>
                        <a:rPr lang="en-GB" dirty="0"/>
                        <a:t>Pat</a:t>
                      </a:r>
                    </a:p>
                  </a:txBody>
                  <a:tcPr/>
                </a:tc>
                <a:tc>
                  <a:txBody>
                    <a:bodyPr/>
                    <a:lstStyle/>
                    <a:p>
                      <a:r>
                        <a:rPr lang="en-GB" dirty="0"/>
                        <a:t>Wright</a:t>
                      </a:r>
                    </a:p>
                  </a:txBody>
                  <a:tcPr/>
                </a:tc>
                <a:tc>
                  <a:txBody>
                    <a:bodyPr/>
                    <a:lstStyle/>
                    <a:p>
                      <a:r>
                        <a:rPr lang="en-GB" dirty="0"/>
                        <a:t>Times</a:t>
                      </a:r>
                    </a:p>
                  </a:txBody>
                  <a:tcPr/>
                </a:tc>
                <a:extLst>
                  <a:ext uri="{0D108BD9-81ED-4DB2-BD59-A6C34878D82A}">
                    <a16:rowId xmlns:a16="http://schemas.microsoft.com/office/drawing/2014/main" val="2082668793"/>
                  </a:ext>
                </a:extLst>
              </a:tr>
              <a:tr h="370840">
                <a:tc>
                  <a:txBody>
                    <a:bodyPr/>
                    <a:lstStyle/>
                    <a:p>
                      <a:r>
                        <a:rPr lang="en-GB" dirty="0"/>
                        <a:t>Pat</a:t>
                      </a:r>
                    </a:p>
                  </a:txBody>
                  <a:tcPr/>
                </a:tc>
                <a:tc>
                  <a:txBody>
                    <a:bodyPr/>
                    <a:lstStyle/>
                    <a:p>
                      <a:r>
                        <a:rPr lang="en-GB" dirty="0"/>
                        <a:t>Wright</a:t>
                      </a:r>
                    </a:p>
                  </a:txBody>
                  <a:tcPr/>
                </a:tc>
                <a:tc>
                  <a:txBody>
                    <a:bodyPr/>
                    <a:lstStyle/>
                    <a:p>
                      <a:r>
                        <a:rPr lang="en-GB" dirty="0"/>
                        <a:t>Sun</a:t>
                      </a:r>
                    </a:p>
                  </a:txBody>
                  <a:tcPr/>
                </a:tc>
                <a:extLst>
                  <a:ext uri="{0D108BD9-81ED-4DB2-BD59-A6C34878D82A}">
                    <a16:rowId xmlns:a16="http://schemas.microsoft.com/office/drawing/2014/main" val="66247715"/>
                  </a:ext>
                </a:extLst>
              </a:tr>
              <a:tr h="370840">
                <a:tc>
                  <a:txBody>
                    <a:bodyPr/>
                    <a:lstStyle/>
                    <a:p>
                      <a:r>
                        <a:rPr lang="en-GB" dirty="0"/>
                        <a:t>Pat</a:t>
                      </a:r>
                    </a:p>
                  </a:txBody>
                  <a:tcPr/>
                </a:tc>
                <a:tc>
                  <a:txBody>
                    <a:bodyPr/>
                    <a:lstStyle/>
                    <a:p>
                      <a:r>
                        <a:rPr lang="en-GB" dirty="0"/>
                        <a:t>Wright</a:t>
                      </a:r>
                    </a:p>
                  </a:txBody>
                  <a:tcPr/>
                </a:tc>
                <a:tc>
                  <a:txBody>
                    <a:bodyPr/>
                    <a:lstStyle/>
                    <a:p>
                      <a:r>
                        <a:rPr lang="en-GB" dirty="0"/>
                        <a:t>BBC</a:t>
                      </a:r>
                    </a:p>
                  </a:txBody>
                  <a:tcPr/>
                </a:tc>
                <a:extLst>
                  <a:ext uri="{0D108BD9-81ED-4DB2-BD59-A6C34878D82A}">
                    <a16:rowId xmlns:a16="http://schemas.microsoft.com/office/drawing/2014/main" val="3077560490"/>
                  </a:ext>
                </a:extLst>
              </a:tr>
              <a:tr h="370840">
                <a:tc>
                  <a:txBody>
                    <a:bodyPr/>
                    <a:lstStyle/>
                    <a:p>
                      <a:r>
                        <a:rPr lang="en-GB" dirty="0"/>
                        <a:t>Jenny</a:t>
                      </a:r>
                    </a:p>
                  </a:txBody>
                  <a:tcPr/>
                </a:tc>
                <a:tc>
                  <a:txBody>
                    <a:bodyPr/>
                    <a:lstStyle/>
                    <a:p>
                      <a:r>
                        <a:rPr lang="en-GB" dirty="0"/>
                        <a:t>Smith</a:t>
                      </a:r>
                    </a:p>
                  </a:txBody>
                  <a:tcPr/>
                </a:tc>
                <a:tc>
                  <a:txBody>
                    <a:bodyPr/>
                    <a:lstStyle/>
                    <a:p>
                      <a:r>
                        <a:rPr lang="en-GB" dirty="0"/>
                        <a:t>Express</a:t>
                      </a:r>
                    </a:p>
                  </a:txBody>
                  <a:tcPr/>
                </a:tc>
                <a:extLst>
                  <a:ext uri="{0D108BD9-81ED-4DB2-BD59-A6C34878D82A}">
                    <a16:rowId xmlns:a16="http://schemas.microsoft.com/office/drawing/2014/main" val="1929528447"/>
                  </a:ext>
                </a:extLst>
              </a:tr>
            </a:tbl>
          </a:graphicData>
        </a:graphic>
      </p:graphicFrame>
      <p:graphicFrame>
        <p:nvGraphicFramePr>
          <p:cNvPr id="15" name="Table 14">
            <a:extLst>
              <a:ext uri="{FF2B5EF4-FFF2-40B4-BE49-F238E27FC236}">
                <a16:creationId xmlns:a16="http://schemas.microsoft.com/office/drawing/2014/main" id="{4236F0E1-A8F5-82F7-B2F9-E753BE715D3A}"/>
              </a:ext>
            </a:extLst>
          </p:cNvPr>
          <p:cNvGraphicFramePr>
            <a:graphicFrameLocks noGrp="1"/>
          </p:cNvGraphicFramePr>
          <p:nvPr/>
        </p:nvGraphicFramePr>
        <p:xfrm>
          <a:off x="208052" y="1914938"/>
          <a:ext cx="4750038" cy="1381760"/>
        </p:xfrm>
        <a:graphic>
          <a:graphicData uri="http://schemas.openxmlformats.org/drawingml/2006/table">
            <a:tbl>
              <a:tblPr firstRow="1" bandRow="1">
                <a:tableStyleId>{5C22544A-7EE6-4342-B048-85BDC9FD1C3A}</a:tableStyleId>
              </a:tblPr>
              <a:tblGrid>
                <a:gridCol w="1057064">
                  <a:extLst>
                    <a:ext uri="{9D8B030D-6E8A-4147-A177-3AD203B41FA5}">
                      <a16:colId xmlns:a16="http://schemas.microsoft.com/office/drawing/2014/main" val="1291372067"/>
                    </a:ext>
                  </a:extLst>
                </a:gridCol>
                <a:gridCol w="1500286">
                  <a:extLst>
                    <a:ext uri="{9D8B030D-6E8A-4147-A177-3AD203B41FA5}">
                      <a16:colId xmlns:a16="http://schemas.microsoft.com/office/drawing/2014/main" val="2192353506"/>
                    </a:ext>
                  </a:extLst>
                </a:gridCol>
                <a:gridCol w="2192688">
                  <a:extLst>
                    <a:ext uri="{9D8B030D-6E8A-4147-A177-3AD203B41FA5}">
                      <a16:colId xmlns:a16="http://schemas.microsoft.com/office/drawing/2014/main" val="4227867898"/>
                    </a:ext>
                  </a:extLst>
                </a:gridCol>
              </a:tblGrid>
              <a:tr h="370840">
                <a:tc>
                  <a:txBody>
                    <a:bodyPr/>
                    <a:lstStyle/>
                    <a:p>
                      <a:pPr algn="ctr"/>
                      <a:r>
                        <a:rPr lang="en-GB" dirty="0" err="1"/>
                        <a:t>First_name</a:t>
                      </a:r>
                      <a:endParaRPr lang="en-GB" dirty="0"/>
                    </a:p>
                  </a:txBody>
                  <a:tcPr/>
                </a:tc>
                <a:tc>
                  <a:txBody>
                    <a:bodyPr/>
                    <a:lstStyle/>
                    <a:p>
                      <a:pPr algn="ctr"/>
                      <a:r>
                        <a:rPr lang="en-GB" dirty="0" err="1"/>
                        <a:t>Last_name</a:t>
                      </a:r>
                      <a:endParaRPr lang="en-GB" dirty="0"/>
                    </a:p>
                  </a:txBody>
                  <a:tcPr/>
                </a:tc>
                <a:tc>
                  <a:txBody>
                    <a:bodyPr/>
                    <a:lstStyle/>
                    <a:p>
                      <a:pPr algn="ctr"/>
                      <a:r>
                        <a:rPr lang="en-GB" dirty="0" err="1"/>
                        <a:t>paper_list</a:t>
                      </a:r>
                      <a:endParaRPr lang="en-GB" dirty="0"/>
                    </a:p>
                  </a:txBody>
                  <a:tcPr/>
                </a:tc>
                <a:extLst>
                  <a:ext uri="{0D108BD9-81ED-4DB2-BD59-A6C34878D82A}">
                    <a16:rowId xmlns:a16="http://schemas.microsoft.com/office/drawing/2014/main" val="3466320877"/>
                  </a:ext>
                </a:extLst>
              </a:tr>
              <a:tr h="370840">
                <a:tc>
                  <a:txBody>
                    <a:bodyPr/>
                    <a:lstStyle/>
                    <a:p>
                      <a:r>
                        <a:rPr lang="en-GB" dirty="0"/>
                        <a:t>Pat</a:t>
                      </a:r>
                    </a:p>
                  </a:txBody>
                  <a:tcPr/>
                </a:tc>
                <a:tc>
                  <a:txBody>
                    <a:bodyPr/>
                    <a:lstStyle/>
                    <a:p>
                      <a:r>
                        <a:rPr lang="en-GB" dirty="0"/>
                        <a:t>Wright</a:t>
                      </a:r>
                    </a:p>
                  </a:txBody>
                  <a:tcPr/>
                </a:tc>
                <a:tc>
                  <a:txBody>
                    <a:bodyPr/>
                    <a:lstStyle/>
                    <a:p>
                      <a:r>
                        <a:rPr lang="en-GB" dirty="0"/>
                        <a:t>Times, Sun, BBC</a:t>
                      </a:r>
                    </a:p>
                  </a:txBody>
                  <a:tcPr/>
                </a:tc>
                <a:extLst>
                  <a:ext uri="{0D108BD9-81ED-4DB2-BD59-A6C34878D82A}">
                    <a16:rowId xmlns:a16="http://schemas.microsoft.com/office/drawing/2014/main" val="2082668793"/>
                  </a:ext>
                </a:extLst>
              </a:tr>
              <a:tr h="370840">
                <a:tc>
                  <a:txBody>
                    <a:bodyPr/>
                    <a:lstStyle/>
                    <a:p>
                      <a:r>
                        <a:rPr lang="en-GB" dirty="0"/>
                        <a:t>Jenny</a:t>
                      </a:r>
                    </a:p>
                  </a:txBody>
                  <a:tcPr/>
                </a:tc>
                <a:tc>
                  <a:txBody>
                    <a:bodyPr/>
                    <a:lstStyle/>
                    <a:p>
                      <a:r>
                        <a:rPr lang="en-GB" dirty="0"/>
                        <a:t>Smith</a:t>
                      </a:r>
                    </a:p>
                  </a:txBody>
                  <a:tcPr/>
                </a:tc>
                <a:tc>
                  <a:txBody>
                    <a:bodyPr/>
                    <a:lstStyle/>
                    <a:p>
                      <a:r>
                        <a:rPr lang="en-GB" dirty="0"/>
                        <a:t>Express</a:t>
                      </a:r>
                    </a:p>
                  </a:txBody>
                  <a:tcPr/>
                </a:tc>
                <a:extLst>
                  <a:ext uri="{0D108BD9-81ED-4DB2-BD59-A6C34878D82A}">
                    <a16:rowId xmlns:a16="http://schemas.microsoft.com/office/drawing/2014/main" val="66247715"/>
                  </a:ext>
                </a:extLst>
              </a:tr>
            </a:tbl>
          </a:graphicData>
        </a:graphic>
      </p:graphicFrame>
      <p:graphicFrame>
        <p:nvGraphicFramePr>
          <p:cNvPr id="3" name="Table 2">
            <a:extLst>
              <a:ext uri="{FF2B5EF4-FFF2-40B4-BE49-F238E27FC236}">
                <a16:creationId xmlns:a16="http://schemas.microsoft.com/office/drawing/2014/main" id="{65F81E6D-8443-C9CC-30B6-FA3670D5D781}"/>
              </a:ext>
            </a:extLst>
          </p:cNvPr>
          <p:cNvGraphicFramePr>
            <a:graphicFrameLocks noGrp="1"/>
          </p:cNvGraphicFramePr>
          <p:nvPr>
            <p:extLst>
              <p:ext uri="{D42A27DB-BD31-4B8C-83A1-F6EECF244321}">
                <p14:modId xmlns:p14="http://schemas.microsoft.com/office/powerpoint/2010/main" val="3130855845"/>
              </p:ext>
            </p:extLst>
          </p:nvPr>
        </p:nvGraphicFramePr>
        <p:xfrm>
          <a:off x="5838940" y="4659691"/>
          <a:ext cx="5563518" cy="1381760"/>
        </p:xfrm>
        <a:graphic>
          <a:graphicData uri="http://schemas.openxmlformats.org/drawingml/2006/table">
            <a:tbl>
              <a:tblPr firstRow="1" bandRow="1">
                <a:tableStyleId>{5C22544A-7EE6-4342-B048-85BDC9FD1C3A}</a:tableStyleId>
              </a:tblPr>
              <a:tblGrid>
                <a:gridCol w="1156771">
                  <a:extLst>
                    <a:ext uri="{9D8B030D-6E8A-4147-A177-3AD203B41FA5}">
                      <a16:colId xmlns:a16="http://schemas.microsoft.com/office/drawing/2014/main" val="1291372067"/>
                    </a:ext>
                  </a:extLst>
                </a:gridCol>
                <a:gridCol w="1388125">
                  <a:extLst>
                    <a:ext uri="{9D8B030D-6E8A-4147-A177-3AD203B41FA5}">
                      <a16:colId xmlns:a16="http://schemas.microsoft.com/office/drawing/2014/main" val="2192353506"/>
                    </a:ext>
                  </a:extLst>
                </a:gridCol>
                <a:gridCol w="1057619">
                  <a:extLst>
                    <a:ext uri="{9D8B030D-6E8A-4147-A177-3AD203B41FA5}">
                      <a16:colId xmlns:a16="http://schemas.microsoft.com/office/drawing/2014/main" val="4227867898"/>
                    </a:ext>
                  </a:extLst>
                </a:gridCol>
                <a:gridCol w="969485">
                  <a:extLst>
                    <a:ext uri="{9D8B030D-6E8A-4147-A177-3AD203B41FA5}">
                      <a16:colId xmlns:a16="http://schemas.microsoft.com/office/drawing/2014/main" val="1255197397"/>
                    </a:ext>
                  </a:extLst>
                </a:gridCol>
                <a:gridCol w="991518">
                  <a:extLst>
                    <a:ext uri="{9D8B030D-6E8A-4147-A177-3AD203B41FA5}">
                      <a16:colId xmlns:a16="http://schemas.microsoft.com/office/drawing/2014/main" val="2873948617"/>
                    </a:ext>
                  </a:extLst>
                </a:gridCol>
              </a:tblGrid>
              <a:tr h="370840">
                <a:tc>
                  <a:txBody>
                    <a:bodyPr/>
                    <a:lstStyle/>
                    <a:p>
                      <a:pPr algn="ctr"/>
                      <a:r>
                        <a:rPr lang="en-GB" dirty="0" err="1"/>
                        <a:t>First_name</a:t>
                      </a:r>
                      <a:endParaRPr lang="en-GB" dirty="0"/>
                    </a:p>
                  </a:txBody>
                  <a:tcPr/>
                </a:tc>
                <a:tc>
                  <a:txBody>
                    <a:bodyPr/>
                    <a:lstStyle/>
                    <a:p>
                      <a:pPr algn="ctr"/>
                      <a:r>
                        <a:rPr lang="en-GB" dirty="0" err="1"/>
                        <a:t>Last_name</a:t>
                      </a:r>
                      <a:endParaRPr lang="en-GB" dirty="0"/>
                    </a:p>
                  </a:txBody>
                  <a:tcPr/>
                </a:tc>
                <a:tc>
                  <a:txBody>
                    <a:bodyPr/>
                    <a:lstStyle/>
                    <a:p>
                      <a:pPr algn="ctr"/>
                      <a:r>
                        <a:rPr lang="en-GB" dirty="0"/>
                        <a:t>paper1</a:t>
                      </a:r>
                    </a:p>
                  </a:txBody>
                  <a:tcPr/>
                </a:tc>
                <a:tc>
                  <a:txBody>
                    <a:bodyPr/>
                    <a:lstStyle/>
                    <a:p>
                      <a:pPr algn="ctr"/>
                      <a:r>
                        <a:rPr lang="en-GB" dirty="0"/>
                        <a:t>Paper2</a:t>
                      </a:r>
                    </a:p>
                  </a:txBody>
                  <a:tcPr/>
                </a:tc>
                <a:tc>
                  <a:txBody>
                    <a:bodyPr/>
                    <a:lstStyle/>
                    <a:p>
                      <a:pPr algn="ctr"/>
                      <a:r>
                        <a:rPr lang="en-GB" dirty="0"/>
                        <a:t>paper3</a:t>
                      </a:r>
                    </a:p>
                  </a:txBody>
                  <a:tcPr/>
                </a:tc>
                <a:extLst>
                  <a:ext uri="{0D108BD9-81ED-4DB2-BD59-A6C34878D82A}">
                    <a16:rowId xmlns:a16="http://schemas.microsoft.com/office/drawing/2014/main" val="3466320877"/>
                  </a:ext>
                </a:extLst>
              </a:tr>
              <a:tr h="370840">
                <a:tc>
                  <a:txBody>
                    <a:bodyPr/>
                    <a:lstStyle/>
                    <a:p>
                      <a:r>
                        <a:rPr lang="en-GB" dirty="0"/>
                        <a:t>Pat</a:t>
                      </a:r>
                    </a:p>
                  </a:txBody>
                  <a:tcPr/>
                </a:tc>
                <a:tc>
                  <a:txBody>
                    <a:bodyPr/>
                    <a:lstStyle/>
                    <a:p>
                      <a:r>
                        <a:rPr lang="en-GB" dirty="0"/>
                        <a:t>Wright</a:t>
                      </a:r>
                    </a:p>
                  </a:txBody>
                  <a:tcPr/>
                </a:tc>
                <a:tc>
                  <a:txBody>
                    <a:bodyPr/>
                    <a:lstStyle/>
                    <a:p>
                      <a:r>
                        <a:rPr lang="en-GB" dirty="0"/>
                        <a:t>Times</a:t>
                      </a:r>
                    </a:p>
                  </a:txBody>
                  <a:tcPr/>
                </a:tc>
                <a:tc>
                  <a:txBody>
                    <a:bodyPr/>
                    <a:lstStyle/>
                    <a:p>
                      <a:r>
                        <a:rPr lang="en-GB" dirty="0"/>
                        <a:t>Sun</a:t>
                      </a:r>
                    </a:p>
                  </a:txBody>
                  <a:tcPr/>
                </a:tc>
                <a:tc>
                  <a:txBody>
                    <a:bodyPr/>
                    <a:lstStyle/>
                    <a:p>
                      <a:r>
                        <a:rPr lang="en-GB" dirty="0"/>
                        <a:t>BBC</a:t>
                      </a:r>
                    </a:p>
                  </a:txBody>
                  <a:tcPr/>
                </a:tc>
                <a:extLst>
                  <a:ext uri="{0D108BD9-81ED-4DB2-BD59-A6C34878D82A}">
                    <a16:rowId xmlns:a16="http://schemas.microsoft.com/office/drawing/2014/main" val="2082668793"/>
                  </a:ext>
                </a:extLst>
              </a:tr>
              <a:tr h="370840">
                <a:tc>
                  <a:txBody>
                    <a:bodyPr/>
                    <a:lstStyle/>
                    <a:p>
                      <a:r>
                        <a:rPr lang="en-GB" dirty="0"/>
                        <a:t>Jenny</a:t>
                      </a:r>
                    </a:p>
                  </a:txBody>
                  <a:tcPr/>
                </a:tc>
                <a:tc>
                  <a:txBody>
                    <a:bodyPr/>
                    <a:lstStyle/>
                    <a:p>
                      <a:r>
                        <a:rPr lang="en-GB" dirty="0"/>
                        <a:t>Smith</a:t>
                      </a:r>
                    </a:p>
                  </a:txBody>
                  <a:tcPr/>
                </a:tc>
                <a:tc>
                  <a:txBody>
                    <a:bodyPr/>
                    <a:lstStyle/>
                    <a:p>
                      <a:r>
                        <a:rPr lang="en-GB" dirty="0"/>
                        <a:t>Express</a:t>
                      </a:r>
                    </a:p>
                  </a:txBody>
                  <a:tcPr/>
                </a:tc>
                <a:tc>
                  <a:txBody>
                    <a:bodyPr/>
                    <a:lstStyle/>
                    <a:p>
                      <a:r>
                        <a:rPr lang="en-GB" dirty="0"/>
                        <a:t>NULL</a:t>
                      </a:r>
                    </a:p>
                  </a:txBody>
                  <a:tcPr/>
                </a:tc>
                <a:tc>
                  <a:txBody>
                    <a:bodyPr/>
                    <a:lstStyle/>
                    <a:p>
                      <a:r>
                        <a:rPr lang="en-GB" dirty="0"/>
                        <a:t>NULL</a:t>
                      </a:r>
                    </a:p>
                  </a:txBody>
                  <a:tcPr/>
                </a:tc>
                <a:extLst>
                  <a:ext uri="{0D108BD9-81ED-4DB2-BD59-A6C34878D82A}">
                    <a16:rowId xmlns:a16="http://schemas.microsoft.com/office/drawing/2014/main" val="1929528447"/>
                  </a:ext>
                </a:extLst>
              </a:tr>
            </a:tbl>
          </a:graphicData>
        </a:graphic>
      </p:graphicFrame>
      <p:graphicFrame>
        <p:nvGraphicFramePr>
          <p:cNvPr id="6" name="Table 5">
            <a:extLst>
              <a:ext uri="{FF2B5EF4-FFF2-40B4-BE49-F238E27FC236}">
                <a16:creationId xmlns:a16="http://schemas.microsoft.com/office/drawing/2014/main" id="{80A12AE7-D292-0F82-429D-814D8EB0628D}"/>
              </a:ext>
            </a:extLst>
          </p:cNvPr>
          <p:cNvGraphicFramePr>
            <a:graphicFrameLocks noGrp="1"/>
          </p:cNvGraphicFramePr>
          <p:nvPr>
            <p:extLst>
              <p:ext uri="{D42A27DB-BD31-4B8C-83A1-F6EECF244321}">
                <p14:modId xmlns:p14="http://schemas.microsoft.com/office/powerpoint/2010/main" val="2861025834"/>
              </p:ext>
            </p:extLst>
          </p:nvPr>
        </p:nvGraphicFramePr>
        <p:xfrm>
          <a:off x="208052" y="4773832"/>
          <a:ext cx="4750038" cy="1381760"/>
        </p:xfrm>
        <a:graphic>
          <a:graphicData uri="http://schemas.openxmlformats.org/drawingml/2006/table">
            <a:tbl>
              <a:tblPr firstRow="1" bandRow="1">
                <a:tableStyleId>{5C22544A-7EE6-4342-B048-85BDC9FD1C3A}</a:tableStyleId>
              </a:tblPr>
              <a:tblGrid>
                <a:gridCol w="1057064">
                  <a:extLst>
                    <a:ext uri="{9D8B030D-6E8A-4147-A177-3AD203B41FA5}">
                      <a16:colId xmlns:a16="http://schemas.microsoft.com/office/drawing/2014/main" val="1291372067"/>
                    </a:ext>
                  </a:extLst>
                </a:gridCol>
                <a:gridCol w="1500286">
                  <a:extLst>
                    <a:ext uri="{9D8B030D-6E8A-4147-A177-3AD203B41FA5}">
                      <a16:colId xmlns:a16="http://schemas.microsoft.com/office/drawing/2014/main" val="2192353506"/>
                    </a:ext>
                  </a:extLst>
                </a:gridCol>
                <a:gridCol w="2192688">
                  <a:extLst>
                    <a:ext uri="{9D8B030D-6E8A-4147-A177-3AD203B41FA5}">
                      <a16:colId xmlns:a16="http://schemas.microsoft.com/office/drawing/2014/main" val="4227867898"/>
                    </a:ext>
                  </a:extLst>
                </a:gridCol>
              </a:tblGrid>
              <a:tr h="370840">
                <a:tc>
                  <a:txBody>
                    <a:bodyPr/>
                    <a:lstStyle/>
                    <a:p>
                      <a:pPr algn="ctr"/>
                      <a:r>
                        <a:rPr lang="en-GB" dirty="0" err="1"/>
                        <a:t>First_name</a:t>
                      </a:r>
                      <a:endParaRPr lang="en-GB" dirty="0"/>
                    </a:p>
                  </a:txBody>
                  <a:tcPr/>
                </a:tc>
                <a:tc>
                  <a:txBody>
                    <a:bodyPr/>
                    <a:lstStyle/>
                    <a:p>
                      <a:pPr algn="ctr"/>
                      <a:r>
                        <a:rPr lang="en-GB" dirty="0" err="1"/>
                        <a:t>Last_name</a:t>
                      </a:r>
                      <a:endParaRPr lang="en-GB" dirty="0"/>
                    </a:p>
                  </a:txBody>
                  <a:tcPr/>
                </a:tc>
                <a:tc>
                  <a:txBody>
                    <a:bodyPr/>
                    <a:lstStyle/>
                    <a:p>
                      <a:pPr algn="ctr"/>
                      <a:r>
                        <a:rPr lang="en-GB" dirty="0" err="1"/>
                        <a:t>paper_list</a:t>
                      </a:r>
                      <a:endParaRPr lang="en-GB" dirty="0"/>
                    </a:p>
                  </a:txBody>
                  <a:tcPr/>
                </a:tc>
                <a:extLst>
                  <a:ext uri="{0D108BD9-81ED-4DB2-BD59-A6C34878D82A}">
                    <a16:rowId xmlns:a16="http://schemas.microsoft.com/office/drawing/2014/main" val="3466320877"/>
                  </a:ext>
                </a:extLst>
              </a:tr>
              <a:tr h="370840">
                <a:tc>
                  <a:txBody>
                    <a:bodyPr/>
                    <a:lstStyle/>
                    <a:p>
                      <a:r>
                        <a:rPr lang="en-GB" dirty="0"/>
                        <a:t>Pat</a:t>
                      </a:r>
                    </a:p>
                  </a:txBody>
                  <a:tcPr/>
                </a:tc>
                <a:tc>
                  <a:txBody>
                    <a:bodyPr/>
                    <a:lstStyle/>
                    <a:p>
                      <a:r>
                        <a:rPr lang="en-GB" dirty="0"/>
                        <a:t>Wright</a:t>
                      </a:r>
                    </a:p>
                  </a:txBody>
                  <a:tcPr/>
                </a:tc>
                <a:tc>
                  <a:txBody>
                    <a:bodyPr/>
                    <a:lstStyle/>
                    <a:p>
                      <a:r>
                        <a:rPr lang="en-GB" dirty="0"/>
                        <a:t>Times, Sun, BBC</a:t>
                      </a:r>
                    </a:p>
                  </a:txBody>
                  <a:tcPr/>
                </a:tc>
                <a:extLst>
                  <a:ext uri="{0D108BD9-81ED-4DB2-BD59-A6C34878D82A}">
                    <a16:rowId xmlns:a16="http://schemas.microsoft.com/office/drawing/2014/main" val="2082668793"/>
                  </a:ext>
                </a:extLst>
              </a:tr>
              <a:tr h="370840">
                <a:tc>
                  <a:txBody>
                    <a:bodyPr/>
                    <a:lstStyle/>
                    <a:p>
                      <a:r>
                        <a:rPr lang="en-GB" dirty="0"/>
                        <a:t>Jenny</a:t>
                      </a:r>
                    </a:p>
                  </a:txBody>
                  <a:tcPr/>
                </a:tc>
                <a:tc>
                  <a:txBody>
                    <a:bodyPr/>
                    <a:lstStyle/>
                    <a:p>
                      <a:r>
                        <a:rPr lang="en-GB" dirty="0"/>
                        <a:t>Smith</a:t>
                      </a:r>
                    </a:p>
                  </a:txBody>
                  <a:tcPr/>
                </a:tc>
                <a:tc>
                  <a:txBody>
                    <a:bodyPr/>
                    <a:lstStyle/>
                    <a:p>
                      <a:r>
                        <a:rPr lang="en-GB" dirty="0"/>
                        <a:t>Express</a:t>
                      </a:r>
                    </a:p>
                  </a:txBody>
                  <a:tcPr/>
                </a:tc>
                <a:extLst>
                  <a:ext uri="{0D108BD9-81ED-4DB2-BD59-A6C34878D82A}">
                    <a16:rowId xmlns:a16="http://schemas.microsoft.com/office/drawing/2014/main" val="66247715"/>
                  </a:ext>
                </a:extLst>
              </a:tr>
            </a:tbl>
          </a:graphicData>
        </a:graphic>
      </p:graphicFrame>
      <p:cxnSp>
        <p:nvCxnSpPr>
          <p:cNvPr id="7" name="Straight Arrow Connector 6">
            <a:extLst>
              <a:ext uri="{FF2B5EF4-FFF2-40B4-BE49-F238E27FC236}">
                <a16:creationId xmlns:a16="http://schemas.microsoft.com/office/drawing/2014/main" id="{FE6DF788-6E84-F534-796E-B33410519533}"/>
              </a:ext>
            </a:extLst>
          </p:cNvPr>
          <p:cNvCxnSpPr>
            <a:cxnSpLocks/>
          </p:cNvCxnSpPr>
          <p:nvPr/>
        </p:nvCxnSpPr>
        <p:spPr>
          <a:xfrm>
            <a:off x="4958090" y="5559079"/>
            <a:ext cx="88085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842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9501" y="1075017"/>
            <a:ext cx="9574976" cy="2139047"/>
          </a:xfrm>
          <a:prstGeom prst="rect">
            <a:avLst/>
          </a:prstGeom>
        </p:spPr>
        <p:txBody>
          <a:bodyPr wrap="square">
            <a:spAutoFit/>
          </a:bodyPr>
          <a:lstStyle/>
          <a:p>
            <a:pPr>
              <a:spcAft>
                <a:spcPts val="1200"/>
              </a:spcAft>
            </a:pPr>
            <a:r>
              <a:rPr lang="en-GB" dirty="0"/>
              <a:t>3. Get rid of repeating groups by extending an alternative two-table approach which requires </a:t>
            </a:r>
            <a:r>
              <a:rPr lang="en-GB" dirty="0" err="1"/>
              <a:t>spliting</a:t>
            </a:r>
            <a:r>
              <a:rPr lang="en-GB" dirty="0"/>
              <a:t> the repeating and non-repeating data into separate tables and then</a:t>
            </a:r>
          </a:p>
          <a:p>
            <a:pPr marL="649288" indent="-285750">
              <a:spcAft>
                <a:spcPts val="600"/>
              </a:spcAft>
              <a:buFont typeface="Arial" panose="020B0604020202020204" pitchFamily="34" charset="0"/>
              <a:buChar char="•"/>
            </a:pPr>
            <a:r>
              <a:rPr lang="en-GB" dirty="0"/>
              <a:t>choose a primary key for the non-repeating data table</a:t>
            </a:r>
          </a:p>
          <a:p>
            <a:pPr marL="649288" indent="-285750">
              <a:spcAft>
                <a:spcPts val="1200"/>
              </a:spcAft>
              <a:buFont typeface="Arial" panose="020B0604020202020204" pitchFamily="34" charset="0"/>
              <a:buChar char="•"/>
            </a:pPr>
            <a:r>
              <a:rPr lang="en-GB" dirty="0"/>
              <a:t>and insert this as a foreign key in the non-repeating data table</a:t>
            </a:r>
          </a:p>
          <a:p>
            <a:pPr>
              <a:spcAft>
                <a:spcPts val="1200"/>
              </a:spcAft>
            </a:pPr>
            <a:r>
              <a:rPr lang="en-GB" dirty="0"/>
              <a:t>The two-table approach is often better as it takes up less</a:t>
            </a:r>
            <a:r>
              <a:rPr lang="en-GB" i="1" dirty="0"/>
              <a:t> </a:t>
            </a:r>
            <a:r>
              <a:rPr lang="en-GB" dirty="0"/>
              <a:t>space and leads to Second Normal Form (</a:t>
            </a:r>
            <a:r>
              <a:rPr lang="en-GB" b="1" dirty="0">
                <a:solidFill>
                  <a:srgbClr val="C00000"/>
                </a:solidFill>
              </a:rPr>
              <a:t>2NF</a:t>
            </a:r>
            <a:r>
              <a:rPr lang="en-GB" dirty="0"/>
              <a:t>)- more later!</a:t>
            </a:r>
          </a:p>
        </p:txBody>
      </p:sp>
      <p:sp>
        <p:nvSpPr>
          <p:cNvPr id="5" name="Slide Number Placeholder 4">
            <a:extLst>
              <a:ext uri="{FF2B5EF4-FFF2-40B4-BE49-F238E27FC236}">
                <a16:creationId xmlns:a16="http://schemas.microsoft.com/office/drawing/2014/main" id="{8641880D-B1B9-F108-A3AD-B2E6EF10BB8F}"/>
              </a:ext>
            </a:extLst>
          </p:cNvPr>
          <p:cNvSpPr>
            <a:spLocks noGrp="1"/>
          </p:cNvSpPr>
          <p:nvPr>
            <p:ph type="sldNum" sz="quarter" idx="4"/>
          </p:nvPr>
        </p:nvSpPr>
        <p:spPr/>
        <p:txBody>
          <a:bodyPr/>
          <a:lstStyle/>
          <a:p>
            <a:fld id="{41576A7A-390E-480F-80B6-D80EB17F78F3}" type="slidenum">
              <a:rPr lang="en-GB" smtClean="0"/>
              <a:pPr/>
              <a:t>7</a:t>
            </a:fld>
            <a:endParaRPr lang="en-GB" dirty="0"/>
          </a:p>
        </p:txBody>
      </p:sp>
      <p:sp>
        <p:nvSpPr>
          <p:cNvPr id="8" name="Title 7">
            <a:extLst>
              <a:ext uri="{FF2B5EF4-FFF2-40B4-BE49-F238E27FC236}">
                <a16:creationId xmlns:a16="http://schemas.microsoft.com/office/drawing/2014/main" id="{6012C1E7-15A0-ADB0-6B53-A6BDCCC92780}"/>
              </a:ext>
            </a:extLst>
          </p:cNvPr>
          <p:cNvSpPr>
            <a:spLocks noGrp="1"/>
          </p:cNvSpPr>
          <p:nvPr>
            <p:ph type="title"/>
          </p:nvPr>
        </p:nvSpPr>
        <p:spPr/>
        <p:txBody>
          <a:bodyPr>
            <a:normAutofit/>
          </a:bodyPr>
          <a:lstStyle/>
          <a:p>
            <a:r>
              <a:rPr lang="en-GB" dirty="0"/>
              <a:t>Normalisation – First Normal Form (1NF)</a:t>
            </a:r>
          </a:p>
        </p:txBody>
      </p:sp>
      <p:graphicFrame>
        <p:nvGraphicFramePr>
          <p:cNvPr id="9" name="Table 8">
            <a:extLst>
              <a:ext uri="{FF2B5EF4-FFF2-40B4-BE49-F238E27FC236}">
                <a16:creationId xmlns:a16="http://schemas.microsoft.com/office/drawing/2014/main" id="{EEAF61C4-3CA0-BFED-6018-F4606A66B8B1}"/>
              </a:ext>
            </a:extLst>
          </p:cNvPr>
          <p:cNvGraphicFramePr>
            <a:graphicFrameLocks noGrp="1"/>
          </p:cNvGraphicFramePr>
          <p:nvPr>
            <p:extLst>
              <p:ext uri="{D42A27DB-BD31-4B8C-83A1-F6EECF244321}">
                <p14:modId xmlns:p14="http://schemas.microsoft.com/office/powerpoint/2010/main" val="599259019"/>
              </p:ext>
            </p:extLst>
          </p:nvPr>
        </p:nvGraphicFramePr>
        <p:xfrm>
          <a:off x="6326189" y="5024288"/>
          <a:ext cx="2811637" cy="1676400"/>
        </p:xfrm>
        <a:graphic>
          <a:graphicData uri="http://schemas.openxmlformats.org/drawingml/2006/table">
            <a:tbl>
              <a:tblPr firstRow="1" bandRow="1">
                <a:tableStyleId>{5C22544A-7EE6-4342-B048-85BDC9FD1C3A}</a:tableStyleId>
              </a:tblPr>
              <a:tblGrid>
                <a:gridCol w="1277226">
                  <a:extLst>
                    <a:ext uri="{9D8B030D-6E8A-4147-A177-3AD203B41FA5}">
                      <a16:colId xmlns:a16="http://schemas.microsoft.com/office/drawing/2014/main" val="996400970"/>
                    </a:ext>
                  </a:extLst>
                </a:gridCol>
                <a:gridCol w="1534411">
                  <a:extLst>
                    <a:ext uri="{9D8B030D-6E8A-4147-A177-3AD203B41FA5}">
                      <a16:colId xmlns:a16="http://schemas.microsoft.com/office/drawing/2014/main" val="4227867898"/>
                    </a:ext>
                  </a:extLst>
                </a:gridCol>
              </a:tblGrid>
              <a:tr h="195578">
                <a:tc>
                  <a:txBody>
                    <a:bodyPr/>
                    <a:lstStyle/>
                    <a:p>
                      <a:pPr algn="ctr"/>
                      <a:r>
                        <a:rPr lang="en-GB" sz="1600" dirty="0"/>
                        <a:t>ID</a:t>
                      </a:r>
                    </a:p>
                  </a:txBody>
                  <a:tcPr/>
                </a:tc>
                <a:tc>
                  <a:txBody>
                    <a:bodyPr/>
                    <a:lstStyle/>
                    <a:p>
                      <a:pPr algn="ctr"/>
                      <a:r>
                        <a:rPr lang="en-GB" sz="1600" dirty="0"/>
                        <a:t>paper</a:t>
                      </a:r>
                    </a:p>
                  </a:txBody>
                  <a:tcPr/>
                </a:tc>
                <a:extLst>
                  <a:ext uri="{0D108BD9-81ED-4DB2-BD59-A6C34878D82A}">
                    <a16:rowId xmlns:a16="http://schemas.microsoft.com/office/drawing/2014/main" val="3466320877"/>
                  </a:ext>
                </a:extLst>
              </a:tr>
              <a:tr h="268825">
                <a:tc>
                  <a:txBody>
                    <a:bodyPr/>
                    <a:lstStyle/>
                    <a:p>
                      <a:r>
                        <a:rPr lang="en-GB" sz="1600" dirty="0"/>
                        <a:t>1</a:t>
                      </a:r>
                    </a:p>
                  </a:txBody>
                  <a:tcPr/>
                </a:tc>
                <a:tc>
                  <a:txBody>
                    <a:bodyPr/>
                    <a:lstStyle/>
                    <a:p>
                      <a:r>
                        <a:rPr lang="en-GB" sz="1600" dirty="0"/>
                        <a:t>Times</a:t>
                      </a:r>
                    </a:p>
                  </a:txBody>
                  <a:tcPr/>
                </a:tc>
                <a:extLst>
                  <a:ext uri="{0D108BD9-81ED-4DB2-BD59-A6C34878D82A}">
                    <a16:rowId xmlns:a16="http://schemas.microsoft.com/office/drawing/2014/main" val="2082668793"/>
                  </a:ext>
                </a:extLst>
              </a:tr>
              <a:tr h="268825">
                <a:tc>
                  <a:txBody>
                    <a:bodyPr/>
                    <a:lstStyle/>
                    <a:p>
                      <a:r>
                        <a:rPr lang="en-GB" sz="1600" dirty="0"/>
                        <a:t>1</a:t>
                      </a:r>
                    </a:p>
                  </a:txBody>
                  <a:tcPr/>
                </a:tc>
                <a:tc>
                  <a:txBody>
                    <a:bodyPr/>
                    <a:lstStyle/>
                    <a:p>
                      <a:r>
                        <a:rPr lang="en-GB" sz="1600" dirty="0"/>
                        <a:t>Sun</a:t>
                      </a:r>
                    </a:p>
                  </a:txBody>
                  <a:tcPr/>
                </a:tc>
                <a:extLst>
                  <a:ext uri="{0D108BD9-81ED-4DB2-BD59-A6C34878D82A}">
                    <a16:rowId xmlns:a16="http://schemas.microsoft.com/office/drawing/2014/main" val="1547808878"/>
                  </a:ext>
                </a:extLst>
              </a:tr>
              <a:tr h="268825">
                <a:tc>
                  <a:txBody>
                    <a:bodyPr/>
                    <a:lstStyle/>
                    <a:p>
                      <a:r>
                        <a:rPr lang="en-GB" sz="1600" dirty="0"/>
                        <a:t>1</a:t>
                      </a:r>
                    </a:p>
                  </a:txBody>
                  <a:tcPr/>
                </a:tc>
                <a:tc>
                  <a:txBody>
                    <a:bodyPr/>
                    <a:lstStyle/>
                    <a:p>
                      <a:r>
                        <a:rPr lang="en-GB" sz="1600" dirty="0"/>
                        <a:t>BBC</a:t>
                      </a:r>
                    </a:p>
                  </a:txBody>
                  <a:tcPr/>
                </a:tc>
                <a:extLst>
                  <a:ext uri="{0D108BD9-81ED-4DB2-BD59-A6C34878D82A}">
                    <a16:rowId xmlns:a16="http://schemas.microsoft.com/office/drawing/2014/main" val="3093904299"/>
                  </a:ext>
                </a:extLst>
              </a:tr>
              <a:tr h="268825">
                <a:tc>
                  <a:txBody>
                    <a:bodyPr/>
                    <a:lstStyle/>
                    <a:p>
                      <a:r>
                        <a:rPr lang="en-GB" sz="1600" dirty="0"/>
                        <a:t>2</a:t>
                      </a:r>
                    </a:p>
                  </a:txBody>
                  <a:tcPr/>
                </a:tc>
                <a:tc>
                  <a:txBody>
                    <a:bodyPr/>
                    <a:lstStyle/>
                    <a:p>
                      <a:r>
                        <a:rPr lang="en-GB" sz="1600" dirty="0"/>
                        <a:t>Express</a:t>
                      </a:r>
                    </a:p>
                  </a:txBody>
                  <a:tcPr/>
                </a:tc>
                <a:extLst>
                  <a:ext uri="{0D108BD9-81ED-4DB2-BD59-A6C34878D82A}">
                    <a16:rowId xmlns:a16="http://schemas.microsoft.com/office/drawing/2014/main" val="4000745339"/>
                  </a:ext>
                </a:extLst>
              </a:tr>
            </a:tbl>
          </a:graphicData>
        </a:graphic>
      </p:graphicFrame>
      <p:graphicFrame>
        <p:nvGraphicFramePr>
          <p:cNvPr id="17" name="Table 16">
            <a:extLst>
              <a:ext uri="{FF2B5EF4-FFF2-40B4-BE49-F238E27FC236}">
                <a16:creationId xmlns:a16="http://schemas.microsoft.com/office/drawing/2014/main" id="{9751C9B0-1989-2E6A-A623-EA49CFBD1431}"/>
              </a:ext>
            </a:extLst>
          </p:cNvPr>
          <p:cNvGraphicFramePr>
            <a:graphicFrameLocks noGrp="1"/>
          </p:cNvGraphicFramePr>
          <p:nvPr>
            <p:extLst>
              <p:ext uri="{D42A27DB-BD31-4B8C-83A1-F6EECF244321}">
                <p14:modId xmlns:p14="http://schemas.microsoft.com/office/powerpoint/2010/main" val="4279126414"/>
              </p:ext>
            </p:extLst>
          </p:nvPr>
        </p:nvGraphicFramePr>
        <p:xfrm>
          <a:off x="2981970" y="3121302"/>
          <a:ext cx="4750038" cy="1381760"/>
        </p:xfrm>
        <a:graphic>
          <a:graphicData uri="http://schemas.openxmlformats.org/drawingml/2006/table">
            <a:tbl>
              <a:tblPr firstRow="1" bandRow="1">
                <a:tableStyleId>{5C22544A-7EE6-4342-B048-85BDC9FD1C3A}</a:tableStyleId>
              </a:tblPr>
              <a:tblGrid>
                <a:gridCol w="1057064">
                  <a:extLst>
                    <a:ext uri="{9D8B030D-6E8A-4147-A177-3AD203B41FA5}">
                      <a16:colId xmlns:a16="http://schemas.microsoft.com/office/drawing/2014/main" val="1291372067"/>
                    </a:ext>
                  </a:extLst>
                </a:gridCol>
                <a:gridCol w="1500286">
                  <a:extLst>
                    <a:ext uri="{9D8B030D-6E8A-4147-A177-3AD203B41FA5}">
                      <a16:colId xmlns:a16="http://schemas.microsoft.com/office/drawing/2014/main" val="2192353506"/>
                    </a:ext>
                  </a:extLst>
                </a:gridCol>
                <a:gridCol w="2192688">
                  <a:extLst>
                    <a:ext uri="{9D8B030D-6E8A-4147-A177-3AD203B41FA5}">
                      <a16:colId xmlns:a16="http://schemas.microsoft.com/office/drawing/2014/main" val="4227867898"/>
                    </a:ext>
                  </a:extLst>
                </a:gridCol>
              </a:tblGrid>
              <a:tr h="370840">
                <a:tc>
                  <a:txBody>
                    <a:bodyPr/>
                    <a:lstStyle/>
                    <a:p>
                      <a:pPr algn="ctr"/>
                      <a:r>
                        <a:rPr lang="en-GB" dirty="0" err="1"/>
                        <a:t>First_name</a:t>
                      </a:r>
                      <a:endParaRPr lang="en-GB" dirty="0"/>
                    </a:p>
                  </a:txBody>
                  <a:tcPr/>
                </a:tc>
                <a:tc>
                  <a:txBody>
                    <a:bodyPr/>
                    <a:lstStyle/>
                    <a:p>
                      <a:pPr algn="ctr"/>
                      <a:r>
                        <a:rPr lang="en-GB" dirty="0" err="1"/>
                        <a:t>Last_name</a:t>
                      </a:r>
                      <a:endParaRPr lang="en-GB" dirty="0"/>
                    </a:p>
                  </a:txBody>
                  <a:tcPr/>
                </a:tc>
                <a:tc>
                  <a:txBody>
                    <a:bodyPr/>
                    <a:lstStyle/>
                    <a:p>
                      <a:pPr algn="ctr"/>
                      <a:r>
                        <a:rPr lang="en-GB" dirty="0" err="1"/>
                        <a:t>paper_list</a:t>
                      </a:r>
                      <a:endParaRPr lang="en-GB" dirty="0"/>
                    </a:p>
                  </a:txBody>
                  <a:tcPr/>
                </a:tc>
                <a:extLst>
                  <a:ext uri="{0D108BD9-81ED-4DB2-BD59-A6C34878D82A}">
                    <a16:rowId xmlns:a16="http://schemas.microsoft.com/office/drawing/2014/main" val="3466320877"/>
                  </a:ext>
                </a:extLst>
              </a:tr>
              <a:tr h="370840">
                <a:tc>
                  <a:txBody>
                    <a:bodyPr/>
                    <a:lstStyle/>
                    <a:p>
                      <a:r>
                        <a:rPr lang="en-GB" dirty="0"/>
                        <a:t>Pat</a:t>
                      </a:r>
                    </a:p>
                  </a:txBody>
                  <a:tcPr/>
                </a:tc>
                <a:tc>
                  <a:txBody>
                    <a:bodyPr/>
                    <a:lstStyle/>
                    <a:p>
                      <a:r>
                        <a:rPr lang="en-GB" dirty="0"/>
                        <a:t>Wright</a:t>
                      </a:r>
                    </a:p>
                  </a:txBody>
                  <a:tcPr/>
                </a:tc>
                <a:tc>
                  <a:txBody>
                    <a:bodyPr/>
                    <a:lstStyle/>
                    <a:p>
                      <a:r>
                        <a:rPr lang="en-GB" dirty="0"/>
                        <a:t>Times, Sun, BBC</a:t>
                      </a:r>
                    </a:p>
                  </a:txBody>
                  <a:tcPr/>
                </a:tc>
                <a:extLst>
                  <a:ext uri="{0D108BD9-81ED-4DB2-BD59-A6C34878D82A}">
                    <a16:rowId xmlns:a16="http://schemas.microsoft.com/office/drawing/2014/main" val="2082668793"/>
                  </a:ext>
                </a:extLst>
              </a:tr>
              <a:tr h="370840">
                <a:tc>
                  <a:txBody>
                    <a:bodyPr/>
                    <a:lstStyle/>
                    <a:p>
                      <a:r>
                        <a:rPr lang="en-GB" dirty="0"/>
                        <a:t>Jenny</a:t>
                      </a:r>
                    </a:p>
                  </a:txBody>
                  <a:tcPr/>
                </a:tc>
                <a:tc>
                  <a:txBody>
                    <a:bodyPr/>
                    <a:lstStyle/>
                    <a:p>
                      <a:r>
                        <a:rPr lang="en-GB" dirty="0"/>
                        <a:t>Smith</a:t>
                      </a:r>
                    </a:p>
                  </a:txBody>
                  <a:tcPr/>
                </a:tc>
                <a:tc>
                  <a:txBody>
                    <a:bodyPr/>
                    <a:lstStyle/>
                    <a:p>
                      <a:r>
                        <a:rPr lang="en-GB" dirty="0"/>
                        <a:t>Express</a:t>
                      </a:r>
                    </a:p>
                  </a:txBody>
                  <a:tcPr/>
                </a:tc>
                <a:extLst>
                  <a:ext uri="{0D108BD9-81ED-4DB2-BD59-A6C34878D82A}">
                    <a16:rowId xmlns:a16="http://schemas.microsoft.com/office/drawing/2014/main" val="66247715"/>
                  </a:ext>
                </a:extLst>
              </a:tr>
            </a:tbl>
          </a:graphicData>
        </a:graphic>
      </p:graphicFrame>
      <p:graphicFrame>
        <p:nvGraphicFramePr>
          <p:cNvPr id="18" name="Table 17">
            <a:extLst>
              <a:ext uri="{FF2B5EF4-FFF2-40B4-BE49-F238E27FC236}">
                <a16:creationId xmlns:a16="http://schemas.microsoft.com/office/drawing/2014/main" id="{CF99D1DA-3AAC-1AD9-8DE0-85B5CEBE14E2}"/>
              </a:ext>
            </a:extLst>
          </p:cNvPr>
          <p:cNvGraphicFramePr>
            <a:graphicFrameLocks noGrp="1"/>
          </p:cNvGraphicFramePr>
          <p:nvPr>
            <p:extLst>
              <p:ext uri="{D42A27DB-BD31-4B8C-83A1-F6EECF244321}">
                <p14:modId xmlns:p14="http://schemas.microsoft.com/office/powerpoint/2010/main" val="2986797818"/>
              </p:ext>
            </p:extLst>
          </p:nvPr>
        </p:nvGraphicFramePr>
        <p:xfrm>
          <a:off x="853879" y="5066895"/>
          <a:ext cx="2956484" cy="1381760"/>
        </p:xfrm>
        <a:graphic>
          <a:graphicData uri="http://schemas.openxmlformats.org/drawingml/2006/table">
            <a:tbl>
              <a:tblPr firstRow="1" bandRow="1">
                <a:tableStyleId>{5C22544A-7EE6-4342-B048-85BDC9FD1C3A}</a:tableStyleId>
              </a:tblPr>
              <a:tblGrid>
                <a:gridCol w="864647">
                  <a:extLst>
                    <a:ext uri="{9D8B030D-6E8A-4147-A177-3AD203B41FA5}">
                      <a16:colId xmlns:a16="http://schemas.microsoft.com/office/drawing/2014/main" val="2643153971"/>
                    </a:ext>
                  </a:extLst>
                </a:gridCol>
                <a:gridCol w="864647">
                  <a:extLst>
                    <a:ext uri="{9D8B030D-6E8A-4147-A177-3AD203B41FA5}">
                      <a16:colId xmlns:a16="http://schemas.microsoft.com/office/drawing/2014/main" val="1291372067"/>
                    </a:ext>
                  </a:extLst>
                </a:gridCol>
                <a:gridCol w="1227190">
                  <a:extLst>
                    <a:ext uri="{9D8B030D-6E8A-4147-A177-3AD203B41FA5}">
                      <a16:colId xmlns:a16="http://schemas.microsoft.com/office/drawing/2014/main" val="2192353506"/>
                    </a:ext>
                  </a:extLst>
                </a:gridCol>
              </a:tblGrid>
              <a:tr h="370840">
                <a:tc>
                  <a:txBody>
                    <a:bodyPr/>
                    <a:lstStyle/>
                    <a:p>
                      <a:pPr algn="ctr"/>
                      <a:r>
                        <a:rPr lang="en-GB" dirty="0"/>
                        <a:t>ID</a:t>
                      </a:r>
                    </a:p>
                  </a:txBody>
                  <a:tcPr/>
                </a:tc>
                <a:tc>
                  <a:txBody>
                    <a:bodyPr/>
                    <a:lstStyle/>
                    <a:p>
                      <a:pPr algn="ctr"/>
                      <a:r>
                        <a:rPr lang="en-GB" dirty="0" err="1"/>
                        <a:t>First_name</a:t>
                      </a:r>
                      <a:endParaRPr lang="en-GB" dirty="0"/>
                    </a:p>
                  </a:txBody>
                  <a:tcPr/>
                </a:tc>
                <a:tc>
                  <a:txBody>
                    <a:bodyPr/>
                    <a:lstStyle/>
                    <a:p>
                      <a:pPr algn="ctr"/>
                      <a:r>
                        <a:rPr lang="en-GB" dirty="0" err="1"/>
                        <a:t>Last_name</a:t>
                      </a:r>
                      <a:endParaRPr lang="en-GB" dirty="0"/>
                    </a:p>
                  </a:txBody>
                  <a:tcPr/>
                </a:tc>
                <a:extLst>
                  <a:ext uri="{0D108BD9-81ED-4DB2-BD59-A6C34878D82A}">
                    <a16:rowId xmlns:a16="http://schemas.microsoft.com/office/drawing/2014/main" val="3466320877"/>
                  </a:ext>
                </a:extLst>
              </a:tr>
              <a:tr h="370840">
                <a:tc>
                  <a:txBody>
                    <a:bodyPr/>
                    <a:lstStyle/>
                    <a:p>
                      <a:r>
                        <a:rPr lang="en-GB" dirty="0"/>
                        <a:t>1</a:t>
                      </a:r>
                    </a:p>
                  </a:txBody>
                  <a:tcPr/>
                </a:tc>
                <a:tc>
                  <a:txBody>
                    <a:bodyPr/>
                    <a:lstStyle/>
                    <a:p>
                      <a:r>
                        <a:rPr lang="en-GB" dirty="0"/>
                        <a:t>Pat</a:t>
                      </a:r>
                    </a:p>
                  </a:txBody>
                  <a:tcPr/>
                </a:tc>
                <a:tc>
                  <a:txBody>
                    <a:bodyPr/>
                    <a:lstStyle/>
                    <a:p>
                      <a:r>
                        <a:rPr lang="en-GB" dirty="0"/>
                        <a:t>Wright</a:t>
                      </a:r>
                    </a:p>
                  </a:txBody>
                  <a:tcPr/>
                </a:tc>
                <a:extLst>
                  <a:ext uri="{0D108BD9-81ED-4DB2-BD59-A6C34878D82A}">
                    <a16:rowId xmlns:a16="http://schemas.microsoft.com/office/drawing/2014/main" val="2082668793"/>
                  </a:ext>
                </a:extLst>
              </a:tr>
              <a:tr h="370840">
                <a:tc>
                  <a:txBody>
                    <a:bodyPr/>
                    <a:lstStyle/>
                    <a:p>
                      <a:r>
                        <a:rPr lang="en-GB" dirty="0"/>
                        <a:t>2</a:t>
                      </a:r>
                    </a:p>
                  </a:txBody>
                  <a:tcPr/>
                </a:tc>
                <a:tc>
                  <a:txBody>
                    <a:bodyPr/>
                    <a:lstStyle/>
                    <a:p>
                      <a:r>
                        <a:rPr lang="en-GB" dirty="0"/>
                        <a:t>Jenny</a:t>
                      </a:r>
                    </a:p>
                  </a:txBody>
                  <a:tcPr/>
                </a:tc>
                <a:tc>
                  <a:txBody>
                    <a:bodyPr/>
                    <a:lstStyle/>
                    <a:p>
                      <a:r>
                        <a:rPr lang="en-GB" dirty="0"/>
                        <a:t>Smith</a:t>
                      </a:r>
                    </a:p>
                  </a:txBody>
                  <a:tcPr/>
                </a:tc>
                <a:extLst>
                  <a:ext uri="{0D108BD9-81ED-4DB2-BD59-A6C34878D82A}">
                    <a16:rowId xmlns:a16="http://schemas.microsoft.com/office/drawing/2014/main" val="66247715"/>
                  </a:ext>
                </a:extLst>
              </a:tr>
            </a:tbl>
          </a:graphicData>
        </a:graphic>
      </p:graphicFrame>
      <p:cxnSp>
        <p:nvCxnSpPr>
          <p:cNvPr id="20" name="Straight Arrow Connector 19">
            <a:extLst>
              <a:ext uri="{FF2B5EF4-FFF2-40B4-BE49-F238E27FC236}">
                <a16:creationId xmlns:a16="http://schemas.microsoft.com/office/drawing/2014/main" id="{10FD2F70-A75A-9EB4-861E-1150F5C7D75A}"/>
              </a:ext>
            </a:extLst>
          </p:cNvPr>
          <p:cNvCxnSpPr>
            <a:endCxn id="18" idx="0"/>
          </p:cNvCxnSpPr>
          <p:nvPr/>
        </p:nvCxnSpPr>
        <p:spPr>
          <a:xfrm flipH="1">
            <a:off x="2332121" y="4503062"/>
            <a:ext cx="2294963" cy="5638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722DFCB-DDB7-EAA4-5A78-04EE545E5B95}"/>
              </a:ext>
            </a:extLst>
          </p:cNvPr>
          <p:cNvCxnSpPr>
            <a:cxnSpLocks/>
          </p:cNvCxnSpPr>
          <p:nvPr/>
        </p:nvCxnSpPr>
        <p:spPr>
          <a:xfrm>
            <a:off x="5481812" y="4481759"/>
            <a:ext cx="2620180" cy="5425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40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1000"/>
                                        <p:tgtEl>
                                          <p:spTgt spid="17"/>
                                        </p:tgtEl>
                                      </p:cBhvr>
                                    </p:animEffect>
                                    <p:anim calcmode="lin" valueType="num">
                                      <p:cBhvr>
                                        <p:cTn id="36" dur="1000" fill="hold"/>
                                        <p:tgtEl>
                                          <p:spTgt spid="17"/>
                                        </p:tgtEl>
                                        <p:attrNameLst>
                                          <p:attrName>ppt_x</p:attrName>
                                        </p:attrNameLst>
                                      </p:cBhvr>
                                      <p:tavLst>
                                        <p:tav tm="0">
                                          <p:val>
                                            <p:strVal val="#ppt_x"/>
                                          </p:val>
                                        </p:tav>
                                        <p:tav tm="100000">
                                          <p:val>
                                            <p:strVal val="#ppt_x"/>
                                          </p:val>
                                        </p:tav>
                                      </p:tavLst>
                                    </p:anim>
                                    <p:anim calcmode="lin" valueType="num">
                                      <p:cBhvr>
                                        <p:cTn id="37"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1000"/>
                                        <p:tgtEl>
                                          <p:spTgt spid="18"/>
                                        </p:tgtEl>
                                      </p:cBhvr>
                                    </p:animEffect>
                                    <p:anim calcmode="lin" valueType="num">
                                      <p:cBhvr>
                                        <p:cTn id="43" dur="1000" fill="hold"/>
                                        <p:tgtEl>
                                          <p:spTgt spid="18"/>
                                        </p:tgtEl>
                                        <p:attrNameLst>
                                          <p:attrName>ppt_x</p:attrName>
                                        </p:attrNameLst>
                                      </p:cBhvr>
                                      <p:tavLst>
                                        <p:tav tm="0">
                                          <p:val>
                                            <p:strVal val="#ppt_x"/>
                                          </p:val>
                                        </p:tav>
                                        <p:tav tm="100000">
                                          <p:val>
                                            <p:strVal val="#ppt_x"/>
                                          </p:val>
                                        </p:tav>
                                      </p:tavLst>
                                    </p:anim>
                                    <p:anim calcmode="lin" valueType="num">
                                      <p:cBhvr>
                                        <p:cTn id="4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A3F9049-3001-97CA-93A2-C9DA3E3C9B2B}"/>
              </a:ext>
            </a:extLst>
          </p:cNvPr>
          <p:cNvSpPr>
            <a:spLocks noGrp="1"/>
          </p:cNvSpPr>
          <p:nvPr>
            <p:ph type="sldNum" sz="quarter" idx="4"/>
          </p:nvPr>
        </p:nvSpPr>
        <p:spPr/>
        <p:txBody>
          <a:bodyPr/>
          <a:lstStyle/>
          <a:p>
            <a:fld id="{F0184341-4BED-4FD7-BF10-DFB2B28497A1}" type="slidenum">
              <a:rPr lang="en-GB" smtClean="0"/>
              <a:t>8</a:t>
            </a:fld>
            <a:endParaRPr lang="en-GB"/>
          </a:p>
        </p:txBody>
      </p:sp>
      <p:sp>
        <p:nvSpPr>
          <p:cNvPr id="4" name="Title 3">
            <a:extLst>
              <a:ext uri="{FF2B5EF4-FFF2-40B4-BE49-F238E27FC236}">
                <a16:creationId xmlns:a16="http://schemas.microsoft.com/office/drawing/2014/main" id="{7E6966F4-9F88-4D53-9D23-A865113FEED7}"/>
              </a:ext>
            </a:extLst>
          </p:cNvPr>
          <p:cNvSpPr>
            <a:spLocks noGrp="1"/>
          </p:cNvSpPr>
          <p:nvPr>
            <p:ph type="ctrTitle"/>
          </p:nvPr>
        </p:nvSpPr>
        <p:spPr/>
        <p:txBody>
          <a:bodyPr/>
          <a:lstStyle/>
          <a:p>
            <a:r>
              <a:rPr lang="en-GB" dirty="0"/>
              <a:t>Functional Dependencies</a:t>
            </a:r>
          </a:p>
        </p:txBody>
      </p:sp>
    </p:spTree>
    <p:extLst>
      <p:ext uri="{BB962C8B-B14F-4D97-AF65-F5344CB8AC3E}">
        <p14:creationId xmlns:p14="http://schemas.microsoft.com/office/powerpoint/2010/main" val="201276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94081" y="729957"/>
            <a:ext cx="10770454" cy="5016758"/>
          </a:xfrm>
          <a:prstGeom prst="rect">
            <a:avLst/>
          </a:prstGeom>
        </p:spPr>
        <p:txBody>
          <a:bodyPr wrap="square">
            <a:spAutoFit/>
          </a:bodyPr>
          <a:lstStyle/>
          <a:p>
            <a:pPr>
              <a:spcAft>
                <a:spcPts val="600"/>
              </a:spcAft>
            </a:pPr>
            <a:r>
              <a:rPr lang="en-US" altLang="en-US" sz="2000" b="1" dirty="0"/>
              <a:t>Functional Dependencies</a:t>
            </a:r>
          </a:p>
          <a:p>
            <a:pPr marL="287338">
              <a:spcAft>
                <a:spcPts val="600"/>
              </a:spcAft>
            </a:pPr>
            <a:r>
              <a:rPr lang="en-US" altLang="en-US" dirty="0"/>
              <a:t>Before considering  higher Normal Forms (2NF, 3NF and higher) </a:t>
            </a:r>
            <a:r>
              <a:rPr lang="en-US" altLang="en-US" dirty="0">
                <a:effectLst>
                  <a:glow rad="228600">
                    <a:schemeClr val="accent4">
                      <a:satMod val="175000"/>
                      <a:alpha val="40000"/>
                    </a:schemeClr>
                  </a:glow>
                </a:effectLst>
              </a:rPr>
              <a:t>we need to understand </a:t>
            </a:r>
            <a:r>
              <a:rPr lang="en-US" altLang="en-US" b="1" dirty="0">
                <a:solidFill>
                  <a:srgbClr val="C00000"/>
                </a:solidFill>
                <a:effectLst>
                  <a:glow rad="228600">
                    <a:schemeClr val="accent4">
                      <a:satMod val="175000"/>
                      <a:alpha val="40000"/>
                    </a:schemeClr>
                  </a:glow>
                </a:effectLst>
              </a:rPr>
              <a:t>Functional Dependencies</a:t>
            </a:r>
          </a:p>
          <a:p>
            <a:pPr marL="287338">
              <a:spcAft>
                <a:spcPts val="600"/>
              </a:spcAft>
            </a:pPr>
            <a:endParaRPr lang="en-US" b="1" dirty="0">
              <a:solidFill>
                <a:srgbClr val="C00000"/>
              </a:solidFill>
              <a:effectLst>
                <a:glow rad="228600">
                  <a:schemeClr val="accent4">
                    <a:satMod val="175000"/>
                    <a:alpha val="40000"/>
                  </a:schemeClr>
                </a:glow>
              </a:effectLst>
              <a:highlight>
                <a:srgbClr val="FFFF00"/>
              </a:highlight>
            </a:endParaRPr>
          </a:p>
          <a:p>
            <a:pPr marL="287338">
              <a:spcAft>
                <a:spcPts val="600"/>
              </a:spcAft>
            </a:pPr>
            <a:r>
              <a:rPr lang="en-GB" dirty="0">
                <a:highlight>
                  <a:srgbClr val="FFFF00"/>
                </a:highlight>
              </a:rPr>
              <a:t>A </a:t>
            </a:r>
            <a:r>
              <a:rPr lang="en-GB" b="1" dirty="0">
                <a:solidFill>
                  <a:srgbClr val="C00000"/>
                </a:solidFill>
                <a:highlight>
                  <a:srgbClr val="FFFF00"/>
                </a:highlight>
              </a:rPr>
              <a:t>functional dependency</a:t>
            </a:r>
            <a:r>
              <a:rPr lang="en-GB" dirty="0">
                <a:highlight>
                  <a:srgbClr val="FFFF00"/>
                </a:highlight>
              </a:rPr>
              <a:t> (FD) is an </a:t>
            </a:r>
            <a:r>
              <a:rPr lang="en-US" altLang="en-US" b="1" dirty="0">
                <a:solidFill>
                  <a:schemeClr val="accent1"/>
                </a:solidFill>
                <a:highlight>
                  <a:srgbClr val="FFFF00"/>
                </a:highlight>
              </a:rPr>
              <a:t>integrity </a:t>
            </a:r>
            <a:r>
              <a:rPr lang="en-GB" b="1" dirty="0">
                <a:solidFill>
                  <a:schemeClr val="accent1"/>
                </a:solidFill>
                <a:highlight>
                  <a:srgbClr val="FFFF00"/>
                </a:highlight>
              </a:rPr>
              <a:t>constraint </a:t>
            </a:r>
            <a:r>
              <a:rPr lang="en-GB" dirty="0">
                <a:highlight>
                  <a:srgbClr val="FFFF00"/>
                </a:highlight>
              </a:rPr>
              <a:t>between two sets of attributes in a relation. It exists when one set of attributes </a:t>
            </a:r>
            <a:r>
              <a:rPr lang="en-GB" b="1" dirty="0">
                <a:solidFill>
                  <a:srgbClr val="C00000"/>
                </a:solidFill>
                <a:highlight>
                  <a:srgbClr val="FFFF00"/>
                </a:highlight>
              </a:rPr>
              <a:t>uniquely determines </a:t>
            </a:r>
            <a:r>
              <a:rPr lang="en-GB" dirty="0">
                <a:highlight>
                  <a:srgbClr val="FFFF00"/>
                </a:highlight>
              </a:rPr>
              <a:t>another set of attributes.</a:t>
            </a:r>
          </a:p>
          <a:p>
            <a:pPr marL="1604963" indent="-1317625">
              <a:spcAft>
                <a:spcPts val="600"/>
              </a:spcAft>
            </a:pPr>
            <a:endParaRPr lang="en-GB" altLang="en-US" sz="700" dirty="0"/>
          </a:p>
          <a:p>
            <a:pPr marL="1604963" indent="-1317625">
              <a:spcAft>
                <a:spcPts val="600"/>
              </a:spcAft>
            </a:pPr>
            <a:r>
              <a:rPr lang="en-GB" altLang="en-US" dirty="0"/>
              <a:t>For example,	i</a:t>
            </a:r>
            <a:r>
              <a:rPr lang="en-GB" dirty="0"/>
              <a:t>f R is a relation with attributes </a:t>
            </a:r>
            <a:r>
              <a:rPr lang="en-GB" b="1" dirty="0">
                <a:solidFill>
                  <a:srgbClr val="7030A0"/>
                </a:solidFill>
              </a:rPr>
              <a:t>X</a:t>
            </a:r>
            <a:r>
              <a:rPr lang="en-GB" dirty="0"/>
              <a:t> and </a:t>
            </a:r>
            <a:r>
              <a:rPr lang="en-GB" b="1" dirty="0">
                <a:solidFill>
                  <a:srgbClr val="7030A0"/>
                </a:solidFill>
              </a:rPr>
              <a:t>Y</a:t>
            </a:r>
            <a:r>
              <a:rPr lang="en-GB" dirty="0"/>
              <a:t>,</a:t>
            </a:r>
          </a:p>
          <a:p>
            <a:pPr marL="1604963">
              <a:spcAft>
                <a:spcPts val="600"/>
              </a:spcAft>
            </a:pPr>
            <a:r>
              <a:rPr lang="en-GB" dirty="0"/>
              <a:t>and </a:t>
            </a:r>
            <a:r>
              <a:rPr lang="en-GB" b="1" dirty="0">
                <a:solidFill>
                  <a:srgbClr val="7030A0"/>
                </a:solidFill>
              </a:rPr>
              <a:t>Y</a:t>
            </a:r>
            <a:r>
              <a:rPr lang="en-GB" dirty="0"/>
              <a:t> can be </a:t>
            </a:r>
            <a:r>
              <a:rPr lang="en-GB" b="1" dirty="0">
                <a:solidFill>
                  <a:srgbClr val="C00000"/>
                </a:solidFill>
              </a:rPr>
              <a:t>uniquely determined </a:t>
            </a:r>
            <a:r>
              <a:rPr lang="en-GB" dirty="0"/>
              <a:t>if </a:t>
            </a:r>
            <a:r>
              <a:rPr lang="en-GB" b="1" dirty="0">
                <a:solidFill>
                  <a:srgbClr val="7030A0"/>
                </a:solidFill>
              </a:rPr>
              <a:t>X</a:t>
            </a:r>
            <a:r>
              <a:rPr lang="en-GB" dirty="0"/>
              <a:t> is known,</a:t>
            </a:r>
          </a:p>
          <a:p>
            <a:pPr marL="1604963">
              <a:spcAft>
                <a:spcPts val="1200"/>
              </a:spcAft>
            </a:pPr>
            <a:r>
              <a:rPr lang="en-GB" dirty="0"/>
              <a:t>then </a:t>
            </a:r>
            <a:r>
              <a:rPr lang="en-GB" b="1" dirty="0">
                <a:solidFill>
                  <a:srgbClr val="7030A0"/>
                </a:solidFill>
              </a:rPr>
              <a:t>Y</a:t>
            </a:r>
            <a:r>
              <a:rPr lang="en-GB" dirty="0"/>
              <a:t> is said to be </a:t>
            </a:r>
            <a:r>
              <a:rPr lang="en-GB" b="1" dirty="0">
                <a:solidFill>
                  <a:srgbClr val="C00000"/>
                </a:solidFill>
              </a:rPr>
              <a:t>functionally dependant </a:t>
            </a:r>
            <a:r>
              <a:rPr lang="en-GB" dirty="0"/>
              <a:t>on </a:t>
            </a:r>
            <a:r>
              <a:rPr lang="en-GB" b="1" dirty="0">
                <a:solidFill>
                  <a:srgbClr val="7030A0"/>
                </a:solidFill>
              </a:rPr>
              <a:t>X.       </a:t>
            </a:r>
            <a:r>
              <a:rPr lang="en-GB" dirty="0"/>
              <a:t>Written </a:t>
            </a:r>
            <a:r>
              <a:rPr lang="en-GB" b="1" dirty="0">
                <a:solidFill>
                  <a:srgbClr val="7030A0"/>
                </a:solidFill>
              </a:rPr>
              <a:t>X </a:t>
            </a:r>
            <a:r>
              <a:rPr lang="en-US" altLang="en-US" b="1" dirty="0">
                <a:solidFill>
                  <a:srgbClr val="7030A0"/>
                </a:solidFill>
                <a:sym typeface="Symbol" pitchFamily="-32" charset="2"/>
              </a:rPr>
              <a:t></a:t>
            </a:r>
            <a:r>
              <a:rPr lang="en-GB" b="1" dirty="0">
                <a:solidFill>
                  <a:srgbClr val="7030A0"/>
                </a:solidFill>
              </a:rPr>
              <a:t> Y</a:t>
            </a:r>
          </a:p>
          <a:p>
            <a:pPr marL="1604963">
              <a:spcAft>
                <a:spcPts val="1200"/>
              </a:spcAft>
            </a:pPr>
            <a:endParaRPr lang="en-GB" sz="700" b="1" dirty="0">
              <a:solidFill>
                <a:srgbClr val="7030A0"/>
              </a:solidFill>
            </a:endParaRPr>
          </a:p>
          <a:p>
            <a:pPr marL="271463">
              <a:spcAft>
                <a:spcPts val="600"/>
              </a:spcAft>
            </a:pPr>
            <a:r>
              <a:rPr lang="en-GB" dirty="0"/>
              <a:t>For example, in the relation </a:t>
            </a:r>
            <a:r>
              <a:rPr lang="en-GB" b="1" dirty="0"/>
              <a:t>STUDENT</a:t>
            </a:r>
            <a:r>
              <a:rPr lang="en-GB" dirty="0"/>
              <a:t> with attributes </a:t>
            </a:r>
            <a:r>
              <a:rPr lang="en-GB" b="1" dirty="0" err="1"/>
              <a:t>student_ID</a:t>
            </a:r>
            <a:r>
              <a:rPr lang="en-GB" b="1" dirty="0"/>
              <a:t> </a:t>
            </a:r>
            <a:r>
              <a:rPr lang="en-GB" dirty="0"/>
              <a:t>and </a:t>
            </a:r>
            <a:r>
              <a:rPr lang="en-GB" b="1" dirty="0" err="1"/>
              <a:t>student_name</a:t>
            </a:r>
            <a:r>
              <a:rPr lang="en-GB" dirty="0"/>
              <a:t>,</a:t>
            </a:r>
          </a:p>
          <a:p>
            <a:pPr marL="1471613" lvl="2" indent="-285750">
              <a:spcAft>
                <a:spcPts val="600"/>
              </a:spcAft>
              <a:buFont typeface="Arial" panose="020B0604020202020204" pitchFamily="34" charset="0"/>
              <a:buChar char="•"/>
            </a:pPr>
            <a:r>
              <a:rPr lang="en-GB" b="1" dirty="0" err="1">
                <a:solidFill>
                  <a:srgbClr val="7030A0"/>
                </a:solidFill>
              </a:rPr>
              <a:t>student_name</a:t>
            </a:r>
            <a:r>
              <a:rPr lang="en-GB" dirty="0"/>
              <a:t> can be </a:t>
            </a:r>
            <a:r>
              <a:rPr lang="en-GB" b="1" dirty="0">
                <a:solidFill>
                  <a:srgbClr val="C00000"/>
                </a:solidFill>
              </a:rPr>
              <a:t>uniquely determined </a:t>
            </a:r>
            <a:r>
              <a:rPr lang="en-GB" dirty="0"/>
              <a:t>if </a:t>
            </a:r>
            <a:r>
              <a:rPr lang="en-GB" b="1" dirty="0" err="1">
                <a:solidFill>
                  <a:srgbClr val="7030A0"/>
                </a:solidFill>
              </a:rPr>
              <a:t>student_ID</a:t>
            </a:r>
            <a:r>
              <a:rPr lang="en-GB" b="1" dirty="0">
                <a:solidFill>
                  <a:srgbClr val="7030A0"/>
                </a:solidFill>
              </a:rPr>
              <a:t> </a:t>
            </a:r>
            <a:r>
              <a:rPr lang="en-GB" dirty="0"/>
              <a:t> is known.</a:t>
            </a:r>
          </a:p>
          <a:p>
            <a:pPr marL="1471613" lvl="2" indent="-285750">
              <a:spcAft>
                <a:spcPts val="600"/>
              </a:spcAft>
              <a:buFont typeface="Arial" panose="020B0604020202020204" pitchFamily="34" charset="0"/>
              <a:buChar char="•"/>
            </a:pPr>
            <a:r>
              <a:rPr lang="en-GB" b="1" dirty="0" err="1">
                <a:solidFill>
                  <a:srgbClr val="7030A0"/>
                </a:solidFill>
              </a:rPr>
              <a:t>student_name</a:t>
            </a:r>
            <a:r>
              <a:rPr lang="en-GB" dirty="0"/>
              <a:t> </a:t>
            </a:r>
            <a:r>
              <a:rPr lang="en-GB" dirty="0">
                <a:solidFill>
                  <a:prstClr val="black"/>
                </a:solidFill>
              </a:rPr>
              <a:t>is said to be </a:t>
            </a:r>
            <a:r>
              <a:rPr lang="en-GB" b="1" dirty="0">
                <a:solidFill>
                  <a:srgbClr val="C00000"/>
                </a:solidFill>
              </a:rPr>
              <a:t>functionally dependant </a:t>
            </a:r>
            <a:r>
              <a:rPr lang="en-GB" dirty="0">
                <a:solidFill>
                  <a:prstClr val="black"/>
                </a:solidFill>
              </a:rPr>
              <a:t>on </a:t>
            </a:r>
            <a:r>
              <a:rPr lang="en-GB" b="1" dirty="0" err="1">
                <a:solidFill>
                  <a:srgbClr val="7030A0"/>
                </a:solidFill>
              </a:rPr>
              <a:t>student_ID</a:t>
            </a:r>
            <a:r>
              <a:rPr lang="en-GB" b="1" dirty="0">
                <a:solidFill>
                  <a:srgbClr val="7030A0"/>
                </a:solidFill>
              </a:rPr>
              <a:t> . </a:t>
            </a:r>
          </a:p>
          <a:p>
            <a:pPr marL="1471613" lvl="2" indent="-285750">
              <a:spcAft>
                <a:spcPts val="600"/>
              </a:spcAft>
              <a:buFont typeface="Arial" panose="020B0604020202020204" pitchFamily="34" charset="0"/>
              <a:buChar char="•"/>
            </a:pPr>
            <a:r>
              <a:rPr lang="en-GB" b="1" dirty="0" err="1">
                <a:solidFill>
                  <a:srgbClr val="7030A0"/>
                </a:solidFill>
              </a:rPr>
              <a:t>student_ID</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rPr>
              <a:t> </a:t>
            </a:r>
            <a:r>
              <a:rPr lang="en-GB" b="1" dirty="0" err="1">
                <a:solidFill>
                  <a:srgbClr val="7030A0"/>
                </a:solidFill>
              </a:rPr>
              <a:t>student_name</a:t>
            </a:r>
            <a:r>
              <a:rPr lang="en-GB" dirty="0"/>
              <a:t> </a:t>
            </a:r>
            <a:endParaRPr lang="en-US" altLang="en-US" dirty="0">
              <a:highlight>
                <a:srgbClr val="FFFF00"/>
              </a:highlight>
            </a:endParaRPr>
          </a:p>
        </p:txBody>
      </p:sp>
      <p:sp>
        <p:nvSpPr>
          <p:cNvPr id="4" name="Slide Number Placeholder 3">
            <a:extLst>
              <a:ext uri="{FF2B5EF4-FFF2-40B4-BE49-F238E27FC236}">
                <a16:creationId xmlns:a16="http://schemas.microsoft.com/office/drawing/2014/main" id="{779E87EC-4F84-B42C-0E65-7A6E1D3026C2}"/>
              </a:ext>
            </a:extLst>
          </p:cNvPr>
          <p:cNvSpPr>
            <a:spLocks noGrp="1"/>
          </p:cNvSpPr>
          <p:nvPr>
            <p:ph type="sldNum" sz="quarter" idx="4"/>
          </p:nvPr>
        </p:nvSpPr>
        <p:spPr/>
        <p:txBody>
          <a:bodyPr/>
          <a:lstStyle/>
          <a:p>
            <a:fld id="{41576A7A-390E-480F-80B6-D80EB17F78F3}" type="slidenum">
              <a:rPr lang="en-GB" smtClean="0"/>
              <a:pPr/>
              <a:t>9</a:t>
            </a:fld>
            <a:endParaRPr lang="en-GB"/>
          </a:p>
        </p:txBody>
      </p:sp>
      <p:sp>
        <p:nvSpPr>
          <p:cNvPr id="8" name="Title 7">
            <a:extLst>
              <a:ext uri="{FF2B5EF4-FFF2-40B4-BE49-F238E27FC236}">
                <a16:creationId xmlns:a16="http://schemas.microsoft.com/office/drawing/2014/main" id="{06CC18ED-E016-9255-0645-104E3122FEA4}"/>
              </a:ext>
            </a:extLst>
          </p:cNvPr>
          <p:cNvSpPr>
            <a:spLocks noGrp="1"/>
          </p:cNvSpPr>
          <p:nvPr>
            <p:ph type="title"/>
          </p:nvPr>
        </p:nvSpPr>
        <p:spPr/>
        <p:txBody>
          <a:bodyPr>
            <a:normAutofit/>
          </a:bodyPr>
          <a:lstStyle/>
          <a:p>
            <a:r>
              <a:rPr lang="en-GB" dirty="0"/>
              <a:t>Normalisation – Functional Dependencies</a:t>
            </a:r>
          </a:p>
        </p:txBody>
      </p:sp>
    </p:spTree>
    <p:extLst>
      <p:ext uri="{BB962C8B-B14F-4D97-AF65-F5344CB8AC3E}">
        <p14:creationId xmlns:p14="http://schemas.microsoft.com/office/powerpoint/2010/main" val="1153581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00"/>
                                        <p:tgtEl>
                                          <p:spTgt spid="3">
                                            <p:txEl>
                                              <p:pRg st="7" end="7"/>
                                            </p:txEl>
                                          </p:spTgt>
                                        </p:tgtEl>
                                      </p:cBhvr>
                                    </p:animEffect>
                                    <p:anim calcmode="lin" valueType="num">
                                      <p:cBhvr>
                                        <p:cTn id="3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1000"/>
                                        <p:tgtEl>
                                          <p:spTgt spid="3">
                                            <p:txEl>
                                              <p:pRg st="9" end="9"/>
                                            </p:txEl>
                                          </p:spTgt>
                                        </p:tgtEl>
                                      </p:cBhvr>
                                    </p:animEffect>
                                    <p:anim calcmode="lin" valueType="num">
                                      <p:cBhvr>
                                        <p:cTn id="4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9" end="9"/>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1000"/>
                                        <p:tgtEl>
                                          <p:spTgt spid="3">
                                            <p:txEl>
                                              <p:pRg st="10" end="10"/>
                                            </p:txEl>
                                          </p:spTgt>
                                        </p:tgtEl>
                                      </p:cBhvr>
                                    </p:animEffect>
                                    <p:anim calcmode="lin" valueType="num">
                                      <p:cBhvr>
                                        <p:cTn id="4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fade">
                                      <p:cBhvr>
                                        <p:cTn id="52" dur="1000"/>
                                        <p:tgtEl>
                                          <p:spTgt spid="3">
                                            <p:txEl>
                                              <p:pRg st="11" end="11"/>
                                            </p:txEl>
                                          </p:spTgt>
                                        </p:tgtEl>
                                      </p:cBhvr>
                                    </p:animEffect>
                                    <p:anim calcmode="lin" valueType="num">
                                      <p:cBhvr>
                                        <p:cTn id="5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Effect transition="in" filter="fade">
                                      <p:cBhvr>
                                        <p:cTn id="57" dur="1000"/>
                                        <p:tgtEl>
                                          <p:spTgt spid="3">
                                            <p:txEl>
                                              <p:pRg st="12" end="12"/>
                                            </p:txEl>
                                          </p:spTgt>
                                        </p:tgtEl>
                                      </p:cBhvr>
                                    </p:animEffect>
                                    <p:anim calcmode="lin" valueType="num">
                                      <p:cBhvr>
                                        <p:cTn id="58"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7FBCC-EDEB-31A0-BAD6-2B8325497D9A}"/>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35891B17-80B3-B4CE-9163-9900F053C4B8}"/>
              </a:ext>
            </a:extLst>
          </p:cNvPr>
          <p:cNvSpPr/>
          <p:nvPr/>
        </p:nvSpPr>
        <p:spPr>
          <a:xfrm>
            <a:off x="807720" y="809251"/>
            <a:ext cx="10576560" cy="1077218"/>
          </a:xfrm>
          <a:prstGeom prst="rect">
            <a:avLst/>
          </a:prstGeom>
        </p:spPr>
        <p:txBody>
          <a:bodyPr wrap="square">
            <a:spAutoFit/>
          </a:bodyPr>
          <a:lstStyle/>
          <a:p>
            <a:pPr marL="2519363" indent="-2519363">
              <a:spcAft>
                <a:spcPts val="600"/>
              </a:spcAft>
            </a:pPr>
            <a:r>
              <a:rPr lang="en-GB" dirty="0"/>
              <a:t>For example, consider the </a:t>
            </a:r>
            <a:r>
              <a:rPr lang="en-GB" b="1" dirty="0">
                <a:solidFill>
                  <a:schemeClr val="accent1"/>
                </a:solidFill>
              </a:rPr>
              <a:t>TAKES</a:t>
            </a:r>
            <a:r>
              <a:rPr lang="en-GB" dirty="0">
                <a:solidFill>
                  <a:schemeClr val="accent1"/>
                </a:solidFill>
              </a:rPr>
              <a:t> </a:t>
            </a:r>
            <a:r>
              <a:rPr lang="en-GB" dirty="0"/>
              <a:t>relation recording university students’ exam results:</a:t>
            </a:r>
          </a:p>
          <a:p>
            <a:pPr marL="2519363" indent="-2519363">
              <a:spcAft>
                <a:spcPts val="600"/>
              </a:spcAft>
            </a:pPr>
            <a:r>
              <a:rPr lang="en-GB" b="1" dirty="0">
                <a:solidFill>
                  <a:schemeClr val="accent1"/>
                </a:solidFill>
              </a:rPr>
              <a:t>TAKES</a:t>
            </a:r>
            <a:r>
              <a:rPr lang="en-GB" dirty="0">
                <a:solidFill>
                  <a:schemeClr val="accent1"/>
                </a:solidFill>
              </a:rPr>
              <a:t> </a:t>
            </a:r>
            <a:r>
              <a:rPr lang="en-GB" dirty="0"/>
              <a:t>(</a:t>
            </a:r>
            <a:r>
              <a:rPr lang="en-GB" u="sng" dirty="0" err="1"/>
              <a:t>Studentnum</a:t>
            </a:r>
            <a:r>
              <a:rPr lang="en-GB" dirty="0"/>
              <a:t>, </a:t>
            </a:r>
            <a:r>
              <a:rPr lang="en-GB" dirty="0" err="1"/>
              <a:t>StudentName</a:t>
            </a:r>
            <a:r>
              <a:rPr lang="en-GB" dirty="0"/>
              <a:t>, </a:t>
            </a:r>
            <a:r>
              <a:rPr lang="en-GB" u="sng" dirty="0" err="1"/>
              <a:t>ModuleCode</a:t>
            </a:r>
            <a:r>
              <a:rPr lang="en-GB" dirty="0"/>
              <a:t>, </a:t>
            </a:r>
            <a:r>
              <a:rPr lang="en-GB" dirty="0" err="1"/>
              <a:t>ModuleName</a:t>
            </a:r>
            <a:r>
              <a:rPr lang="en-GB" dirty="0"/>
              <a:t>, </a:t>
            </a:r>
            <a:r>
              <a:rPr lang="en-GB" dirty="0" err="1"/>
              <a:t>ExamResult</a:t>
            </a:r>
            <a:r>
              <a:rPr lang="en-GB" dirty="0"/>
              <a:t>) </a:t>
            </a:r>
          </a:p>
          <a:p>
            <a:pPr marL="630238" indent="-630238">
              <a:spcAft>
                <a:spcPts val="600"/>
              </a:spcAft>
            </a:pPr>
            <a:r>
              <a:rPr lang="en-US" dirty="0"/>
              <a:t>	With composite primary key </a:t>
            </a:r>
            <a:r>
              <a:rPr lang="en-GB" i="1" dirty="0" err="1"/>
              <a:t>Studentnum</a:t>
            </a:r>
            <a:r>
              <a:rPr lang="en-GB" i="1" dirty="0"/>
              <a:t>, </a:t>
            </a:r>
            <a:r>
              <a:rPr lang="en-GB" i="1" dirty="0" err="1"/>
              <a:t>ModuleCode</a:t>
            </a:r>
            <a:endParaRPr lang="en-US" i="1" dirty="0"/>
          </a:p>
        </p:txBody>
      </p:sp>
      <p:graphicFrame>
        <p:nvGraphicFramePr>
          <p:cNvPr id="4" name="Table 3">
            <a:extLst>
              <a:ext uri="{FF2B5EF4-FFF2-40B4-BE49-F238E27FC236}">
                <a16:creationId xmlns:a16="http://schemas.microsoft.com/office/drawing/2014/main" id="{80DF7319-6AAC-8B37-271F-4A86DED55EDB}"/>
              </a:ext>
            </a:extLst>
          </p:cNvPr>
          <p:cNvGraphicFramePr>
            <a:graphicFrameLocks noGrp="1"/>
          </p:cNvGraphicFramePr>
          <p:nvPr>
            <p:extLst>
              <p:ext uri="{D42A27DB-BD31-4B8C-83A1-F6EECF244321}">
                <p14:modId xmlns:p14="http://schemas.microsoft.com/office/powerpoint/2010/main" val="79297421"/>
              </p:ext>
            </p:extLst>
          </p:nvPr>
        </p:nvGraphicFramePr>
        <p:xfrm>
          <a:off x="2497816" y="2407460"/>
          <a:ext cx="6400800" cy="195072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err="1">
                          <a:effectLst/>
                        </a:rPr>
                        <a:t>Studentnum</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StudentName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ModuleCode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err="1">
                          <a:effectLst/>
                        </a:rPr>
                        <a:t>ModuleName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err="1">
                          <a:effectLst/>
                        </a:rPr>
                        <a:t>ExamResult</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82880">
                <a:tc>
                  <a:txBody>
                    <a:bodyPr/>
                    <a:lstStyle/>
                    <a:p>
                      <a:pPr marL="0" marR="0" algn="r">
                        <a:spcBef>
                          <a:spcPts val="0"/>
                        </a:spcBef>
                        <a:spcAft>
                          <a:spcPts val="0"/>
                        </a:spcAft>
                      </a:pPr>
                      <a:r>
                        <a:rPr lang="en-US" sz="1600">
                          <a:effectLst/>
                        </a:rPr>
                        <a:t>123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Morris</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Ethics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62</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182880">
                <a:tc>
                  <a:txBody>
                    <a:bodyPr/>
                    <a:lstStyle/>
                    <a:p>
                      <a:pPr marL="0" marR="0" algn="r">
                        <a:spcBef>
                          <a:spcPts val="0"/>
                        </a:spcBef>
                        <a:spcAft>
                          <a:spcPts val="0"/>
                        </a:spcAft>
                      </a:pPr>
                      <a:r>
                        <a:rPr lang="en-US" sz="1600">
                          <a:effectLst/>
                        </a:rPr>
                        <a:t>276</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dirty="0">
                          <a:effectLst/>
                        </a:rPr>
                        <a:t>Whyte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a:effectLst/>
                        </a:rPr>
                        <a:t>M23</a:t>
                      </a:r>
                      <a:endParaRPr lang="en-GB" sz="1600" dirty="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Ethics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38</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182880">
                <a:tc>
                  <a:txBody>
                    <a:bodyPr/>
                    <a:lstStyle/>
                    <a:p>
                      <a:pPr marL="0" marR="0" algn="r">
                        <a:spcBef>
                          <a:spcPts val="0"/>
                        </a:spcBef>
                        <a:spcAft>
                          <a:spcPts val="0"/>
                        </a:spcAft>
                      </a:pPr>
                      <a:r>
                        <a:rPr lang="en-US" sz="1600">
                          <a:effectLst/>
                        </a:rPr>
                        <a:t>123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Morris</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M92</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Politics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56</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182880">
                <a:tc>
                  <a:txBody>
                    <a:bodyPr/>
                    <a:lstStyle/>
                    <a:p>
                      <a:pPr marL="0" marR="0" algn="r">
                        <a:spcBef>
                          <a:spcPts val="0"/>
                        </a:spcBef>
                        <a:spcAft>
                          <a:spcPts val="0"/>
                        </a:spcAft>
                      </a:pPr>
                      <a:r>
                        <a:rPr lang="en-US" sz="1600">
                          <a:effectLst/>
                        </a:rPr>
                        <a:t>169</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Kenny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M92</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Politics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47</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182880">
                <a:tc>
                  <a:txBody>
                    <a:bodyPr/>
                    <a:lstStyle/>
                    <a:p>
                      <a:pPr marL="0" marR="0" algn="r">
                        <a:spcBef>
                          <a:spcPts val="0"/>
                        </a:spcBef>
                        <a:spcAft>
                          <a:spcPts val="0"/>
                        </a:spcAft>
                      </a:pPr>
                      <a:r>
                        <a:rPr lang="en-US" sz="1600">
                          <a:effectLst/>
                        </a:rPr>
                        <a:t>276</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Whyte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56</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r h="182880">
                <a:tc>
                  <a:txBody>
                    <a:bodyPr/>
                    <a:lstStyle/>
                    <a:p>
                      <a:pPr marL="0" marR="0" algn="r">
                        <a:spcBef>
                          <a:spcPts val="0"/>
                        </a:spcBef>
                        <a:spcAft>
                          <a:spcPts val="0"/>
                        </a:spcAft>
                      </a:pPr>
                      <a:r>
                        <a:rPr lang="en-US" sz="1600">
                          <a:effectLst/>
                        </a:rPr>
                        <a:t>169</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Kenny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71</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6"/>
                  </a:ext>
                </a:extLst>
              </a:tr>
              <a:tr h="182880">
                <a:tc>
                  <a:txBody>
                    <a:bodyPr/>
                    <a:lstStyle/>
                    <a:p>
                      <a:pPr marL="0" marR="0" algn="r">
                        <a:spcBef>
                          <a:spcPts val="0"/>
                        </a:spcBef>
                        <a:spcAft>
                          <a:spcPts val="0"/>
                        </a:spcAft>
                      </a:pPr>
                      <a:r>
                        <a:rPr lang="en-US" sz="1600" dirty="0">
                          <a:effectLst/>
                        </a:rPr>
                        <a:t>234</a:t>
                      </a:r>
                      <a:endParaRPr lang="en-GB" sz="1600" dirty="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Feeney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dirty="0">
                          <a:effectLst/>
                        </a:rPr>
                        <a:t>48</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7"/>
                  </a:ext>
                </a:extLst>
              </a:tr>
            </a:tbl>
          </a:graphicData>
        </a:graphic>
      </p:graphicFrame>
      <p:sp>
        <p:nvSpPr>
          <p:cNvPr id="5" name="Rectangle 4">
            <a:extLst>
              <a:ext uri="{FF2B5EF4-FFF2-40B4-BE49-F238E27FC236}">
                <a16:creationId xmlns:a16="http://schemas.microsoft.com/office/drawing/2014/main" id="{57FFF99A-9A7D-56D8-AC20-E1BE6A448C4F}"/>
              </a:ext>
            </a:extLst>
          </p:cNvPr>
          <p:cNvSpPr/>
          <p:nvPr/>
        </p:nvSpPr>
        <p:spPr>
          <a:xfrm>
            <a:off x="2410268" y="2038128"/>
            <a:ext cx="818301" cy="369332"/>
          </a:xfrm>
          <a:prstGeom prst="rect">
            <a:avLst/>
          </a:prstGeom>
        </p:spPr>
        <p:txBody>
          <a:bodyPr wrap="none">
            <a:spAutoFit/>
          </a:bodyPr>
          <a:lstStyle/>
          <a:p>
            <a:r>
              <a:rPr lang="en-GB" b="1" dirty="0"/>
              <a:t>TAKES</a:t>
            </a:r>
            <a:r>
              <a:rPr lang="en-GB" dirty="0"/>
              <a:t> </a:t>
            </a:r>
          </a:p>
        </p:txBody>
      </p:sp>
      <p:sp>
        <p:nvSpPr>
          <p:cNvPr id="7" name="Slide Number Placeholder 6">
            <a:extLst>
              <a:ext uri="{FF2B5EF4-FFF2-40B4-BE49-F238E27FC236}">
                <a16:creationId xmlns:a16="http://schemas.microsoft.com/office/drawing/2014/main" id="{AD39C489-24F2-4E72-F8E2-F219243A8F20}"/>
              </a:ext>
            </a:extLst>
          </p:cNvPr>
          <p:cNvSpPr>
            <a:spLocks noGrp="1"/>
          </p:cNvSpPr>
          <p:nvPr>
            <p:ph type="sldNum" sz="quarter" idx="4"/>
          </p:nvPr>
        </p:nvSpPr>
        <p:spPr/>
        <p:txBody>
          <a:bodyPr/>
          <a:lstStyle/>
          <a:p>
            <a:fld id="{41576A7A-390E-480F-80B6-D80EB17F78F3}" type="slidenum">
              <a:rPr lang="en-GB" smtClean="0"/>
              <a:pPr/>
              <a:t>10</a:t>
            </a:fld>
            <a:endParaRPr lang="en-GB"/>
          </a:p>
        </p:txBody>
      </p:sp>
      <p:sp>
        <p:nvSpPr>
          <p:cNvPr id="10" name="Title 9">
            <a:extLst>
              <a:ext uri="{FF2B5EF4-FFF2-40B4-BE49-F238E27FC236}">
                <a16:creationId xmlns:a16="http://schemas.microsoft.com/office/drawing/2014/main" id="{3B86F165-11F1-8895-AB4A-8E786B9E6C0B}"/>
              </a:ext>
            </a:extLst>
          </p:cNvPr>
          <p:cNvSpPr>
            <a:spLocks noGrp="1"/>
          </p:cNvSpPr>
          <p:nvPr>
            <p:ph type="title"/>
          </p:nvPr>
        </p:nvSpPr>
        <p:spPr/>
        <p:txBody>
          <a:bodyPr>
            <a:normAutofit/>
          </a:bodyPr>
          <a:lstStyle/>
          <a:p>
            <a:r>
              <a:rPr lang="en-GB" dirty="0"/>
              <a:t>Normalisation – Functional Dependencies</a:t>
            </a:r>
          </a:p>
        </p:txBody>
      </p:sp>
      <p:sp>
        <p:nvSpPr>
          <p:cNvPr id="8" name="Rectangle 7">
            <a:extLst>
              <a:ext uri="{FF2B5EF4-FFF2-40B4-BE49-F238E27FC236}">
                <a16:creationId xmlns:a16="http://schemas.microsoft.com/office/drawing/2014/main" id="{E5F35E76-142C-22ED-D4E0-7AFEB94A1F23}"/>
              </a:ext>
            </a:extLst>
          </p:cNvPr>
          <p:cNvSpPr/>
          <p:nvPr/>
        </p:nvSpPr>
        <p:spPr>
          <a:xfrm>
            <a:off x="539250" y="4358180"/>
            <a:ext cx="10856814" cy="1231106"/>
          </a:xfrm>
          <a:prstGeom prst="rect">
            <a:avLst/>
          </a:prstGeom>
        </p:spPr>
        <p:txBody>
          <a:bodyPr wrap="square">
            <a:spAutoFit/>
          </a:bodyPr>
          <a:lstStyle/>
          <a:p>
            <a:pPr>
              <a:spcAft>
                <a:spcPts val="1200"/>
              </a:spcAft>
            </a:pPr>
            <a:endParaRPr lang="en-GB" dirty="0"/>
          </a:p>
          <a:p>
            <a:pPr>
              <a:spcAft>
                <a:spcPts val="1200"/>
              </a:spcAft>
            </a:pPr>
            <a:r>
              <a:rPr lang="en-GB" dirty="0"/>
              <a:t>Ideally, </a:t>
            </a:r>
            <a:r>
              <a:rPr lang="en-GB" b="1" dirty="0"/>
              <a:t>all attributes in the relation should be fully functionally dependant on the primary key.</a:t>
            </a:r>
          </a:p>
          <a:p>
            <a:pPr marL="742950" lvl="1" indent="-285750">
              <a:spcAft>
                <a:spcPts val="600"/>
              </a:spcAft>
              <a:buFont typeface="Arial" panose="020B0604020202020204" pitchFamily="34" charset="0"/>
              <a:buChar char="•"/>
              <a:tabLst>
                <a:tab pos="914400" algn="l"/>
              </a:tabLst>
            </a:pPr>
            <a:endParaRPr lang="en-GB" dirty="0">
              <a:solidFill>
                <a:srgbClr val="7030A0"/>
              </a:solidFill>
            </a:endParaRPr>
          </a:p>
        </p:txBody>
      </p:sp>
      <p:pic>
        <p:nvPicPr>
          <p:cNvPr id="11" name="Graphic 10" descr="Badge Tick1 with solid fill">
            <a:extLst>
              <a:ext uri="{FF2B5EF4-FFF2-40B4-BE49-F238E27FC236}">
                <a16:creationId xmlns:a16="http://schemas.microsoft.com/office/drawing/2014/main" id="{14B60184-51EF-746D-4B84-1BB3AA53944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232369" y="5381889"/>
            <a:ext cx="535907" cy="535907"/>
          </a:xfrm>
          <a:prstGeom prst="rect">
            <a:avLst/>
          </a:prstGeom>
        </p:spPr>
      </p:pic>
    </p:spTree>
    <p:extLst>
      <p:ext uri="{BB962C8B-B14F-4D97-AF65-F5344CB8AC3E}">
        <p14:creationId xmlns:p14="http://schemas.microsoft.com/office/powerpoint/2010/main" val="104379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barn(inVertical)">
                                      <p:cBhvr>
                                        <p:cTn id="26" dur="500"/>
                                        <p:tgtEl>
                                          <p:spTgt spid="5"/>
                                        </p:tgtEl>
                                      </p:cBhvr>
                                    </p:animEffect>
                                  </p:childTnLst>
                                </p:cTn>
                              </p:par>
                              <p:par>
                                <p:cTn id="27" presetID="16" presetClass="entr" presetSubtype="21" fill="hold"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barn(inVertical)">
                                      <p:cBhvr>
                                        <p:cTn id="29" dur="500"/>
                                        <p:tgtEl>
                                          <p:spTgt spid="4"/>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Effect transition="in" filter="fade">
                                      <p:cBhvr>
                                        <p:cTn id="34" dur="1000"/>
                                        <p:tgtEl>
                                          <p:spTgt spid="8">
                                            <p:txEl>
                                              <p:pRg st="1" end="1"/>
                                            </p:txEl>
                                          </p:spTgt>
                                        </p:tgtEl>
                                      </p:cBhvr>
                                    </p:animEffect>
                                    <p:anim calcmode="lin" valueType="num">
                                      <p:cBhvr>
                                        <p:cTn id="3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barn(inVertical)">
                                      <p:cBhvr>
                                        <p:cTn id="4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p:bldP spid="8"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DADD6-C588-2C33-4235-DCCCD1E60BDD}"/>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7025C64-CDCB-33B4-CDE7-2270EB4191B5}"/>
              </a:ext>
            </a:extLst>
          </p:cNvPr>
          <p:cNvGraphicFramePr>
            <a:graphicFrameLocks noGrp="1"/>
          </p:cNvGraphicFramePr>
          <p:nvPr>
            <p:extLst>
              <p:ext uri="{D42A27DB-BD31-4B8C-83A1-F6EECF244321}">
                <p14:modId xmlns:p14="http://schemas.microsoft.com/office/powerpoint/2010/main" val="1238698353"/>
              </p:ext>
            </p:extLst>
          </p:nvPr>
        </p:nvGraphicFramePr>
        <p:xfrm>
          <a:off x="863569" y="1252445"/>
          <a:ext cx="6400800" cy="24384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err="1">
                          <a:effectLst/>
                        </a:rPr>
                        <a:t>Studentnum</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StudentName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ModuleCode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err="1">
                          <a:effectLst/>
                        </a:rPr>
                        <a:t>ModuleName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ExamResult</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sp>
        <p:nvSpPr>
          <p:cNvPr id="5" name="Rectangle 4">
            <a:extLst>
              <a:ext uri="{FF2B5EF4-FFF2-40B4-BE49-F238E27FC236}">
                <a16:creationId xmlns:a16="http://schemas.microsoft.com/office/drawing/2014/main" id="{BE832F33-4622-A0CB-35A8-6CCF08C7779E}"/>
              </a:ext>
            </a:extLst>
          </p:cNvPr>
          <p:cNvSpPr/>
          <p:nvPr/>
        </p:nvSpPr>
        <p:spPr>
          <a:xfrm>
            <a:off x="766294" y="901871"/>
            <a:ext cx="818301" cy="369332"/>
          </a:xfrm>
          <a:prstGeom prst="rect">
            <a:avLst/>
          </a:prstGeom>
        </p:spPr>
        <p:txBody>
          <a:bodyPr wrap="none">
            <a:spAutoFit/>
          </a:bodyPr>
          <a:lstStyle/>
          <a:p>
            <a:r>
              <a:rPr lang="en-GB" b="1" dirty="0"/>
              <a:t>TAKES</a:t>
            </a:r>
            <a:r>
              <a:rPr lang="en-GB" dirty="0"/>
              <a:t> </a:t>
            </a:r>
          </a:p>
        </p:txBody>
      </p:sp>
      <p:sp>
        <p:nvSpPr>
          <p:cNvPr id="7" name="Slide Number Placeholder 6">
            <a:extLst>
              <a:ext uri="{FF2B5EF4-FFF2-40B4-BE49-F238E27FC236}">
                <a16:creationId xmlns:a16="http://schemas.microsoft.com/office/drawing/2014/main" id="{57D94F16-6E00-4E5E-3A91-E606E758C889}"/>
              </a:ext>
            </a:extLst>
          </p:cNvPr>
          <p:cNvSpPr>
            <a:spLocks noGrp="1"/>
          </p:cNvSpPr>
          <p:nvPr>
            <p:ph type="sldNum" sz="quarter" idx="4"/>
          </p:nvPr>
        </p:nvSpPr>
        <p:spPr/>
        <p:txBody>
          <a:bodyPr/>
          <a:lstStyle/>
          <a:p>
            <a:fld id="{41576A7A-390E-480F-80B6-D80EB17F78F3}" type="slidenum">
              <a:rPr lang="en-GB" smtClean="0"/>
              <a:pPr/>
              <a:t>11</a:t>
            </a:fld>
            <a:endParaRPr lang="en-GB"/>
          </a:p>
        </p:txBody>
      </p:sp>
      <p:sp>
        <p:nvSpPr>
          <p:cNvPr id="10" name="Title 9">
            <a:extLst>
              <a:ext uri="{FF2B5EF4-FFF2-40B4-BE49-F238E27FC236}">
                <a16:creationId xmlns:a16="http://schemas.microsoft.com/office/drawing/2014/main" id="{3B7D8C60-9C14-264A-308A-C4658B17382E}"/>
              </a:ext>
            </a:extLst>
          </p:cNvPr>
          <p:cNvSpPr>
            <a:spLocks noGrp="1"/>
          </p:cNvSpPr>
          <p:nvPr>
            <p:ph type="title"/>
          </p:nvPr>
        </p:nvSpPr>
        <p:spPr/>
        <p:txBody>
          <a:bodyPr>
            <a:normAutofit/>
          </a:bodyPr>
          <a:lstStyle/>
          <a:p>
            <a:r>
              <a:rPr lang="en-GB" dirty="0"/>
              <a:t>Normalisation – Functional Dependencies</a:t>
            </a:r>
          </a:p>
        </p:txBody>
      </p:sp>
      <p:sp>
        <p:nvSpPr>
          <p:cNvPr id="8" name="Rectangle 7">
            <a:extLst>
              <a:ext uri="{FF2B5EF4-FFF2-40B4-BE49-F238E27FC236}">
                <a16:creationId xmlns:a16="http://schemas.microsoft.com/office/drawing/2014/main" id="{1FD4E8FD-030D-B305-1A8B-D1813010EA2F}"/>
              </a:ext>
            </a:extLst>
          </p:cNvPr>
          <p:cNvSpPr/>
          <p:nvPr/>
        </p:nvSpPr>
        <p:spPr>
          <a:xfrm>
            <a:off x="667593" y="1704235"/>
            <a:ext cx="10856814" cy="723275"/>
          </a:xfrm>
          <a:prstGeom prst="rect">
            <a:avLst/>
          </a:prstGeom>
        </p:spPr>
        <p:txBody>
          <a:bodyPr wrap="square">
            <a:spAutoFit/>
          </a:bodyPr>
          <a:lstStyle/>
          <a:p>
            <a:pPr>
              <a:spcAft>
                <a:spcPts val="600"/>
              </a:spcAft>
              <a:tabLst>
                <a:tab pos="914400" algn="l"/>
              </a:tabLst>
            </a:pPr>
            <a:endParaRPr lang="en-GB" dirty="0"/>
          </a:p>
          <a:p>
            <a:pPr marL="742950" lvl="1" indent="-285750">
              <a:spcAft>
                <a:spcPts val="600"/>
              </a:spcAft>
              <a:buFont typeface="Arial" panose="020B0604020202020204" pitchFamily="34" charset="0"/>
              <a:buChar char="•"/>
              <a:tabLst>
                <a:tab pos="914400" algn="l"/>
              </a:tabLst>
            </a:pPr>
            <a:endParaRPr lang="en-GB" dirty="0">
              <a:solidFill>
                <a:srgbClr val="7030A0"/>
              </a:solidFill>
            </a:endParaRPr>
          </a:p>
        </p:txBody>
      </p:sp>
      <p:pic>
        <p:nvPicPr>
          <p:cNvPr id="11" name="Graphic 10" descr="Badge Tick1 with solid fill">
            <a:extLst>
              <a:ext uri="{FF2B5EF4-FFF2-40B4-BE49-F238E27FC236}">
                <a16:creationId xmlns:a16="http://schemas.microsoft.com/office/drawing/2014/main" id="{31A76CE3-AF07-AEC2-6E4F-AB39BA9078B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232369" y="5381889"/>
            <a:ext cx="535907" cy="535907"/>
          </a:xfrm>
          <a:prstGeom prst="rect">
            <a:avLst/>
          </a:prstGeom>
        </p:spPr>
      </p:pic>
      <p:sp>
        <p:nvSpPr>
          <p:cNvPr id="12" name="TextBox 11">
            <a:extLst>
              <a:ext uri="{FF2B5EF4-FFF2-40B4-BE49-F238E27FC236}">
                <a16:creationId xmlns:a16="http://schemas.microsoft.com/office/drawing/2014/main" id="{4F73DA6A-D45C-6C42-8F4B-51D50E65EF9D}"/>
              </a:ext>
            </a:extLst>
          </p:cNvPr>
          <p:cNvSpPr txBox="1"/>
          <p:nvPr/>
        </p:nvSpPr>
        <p:spPr>
          <a:xfrm>
            <a:off x="423724" y="1621777"/>
            <a:ext cx="9550130" cy="1785104"/>
          </a:xfrm>
          <a:prstGeom prst="rect">
            <a:avLst/>
          </a:prstGeom>
          <a:noFill/>
        </p:spPr>
        <p:txBody>
          <a:bodyPr wrap="square">
            <a:spAutoFit/>
          </a:bodyPr>
          <a:lstStyle/>
          <a:p>
            <a:pPr lvl="1">
              <a:spcAft>
                <a:spcPts val="600"/>
              </a:spcAft>
              <a:tabLst>
                <a:tab pos="914400" algn="l"/>
              </a:tabLst>
            </a:pPr>
            <a:r>
              <a:rPr lang="en-GB" dirty="0" err="1">
                <a:solidFill>
                  <a:srgbClr val="7030A0"/>
                </a:solidFill>
              </a:rPr>
              <a:t>Studentnum</a:t>
            </a:r>
            <a:r>
              <a:rPr lang="en-GB" dirty="0">
                <a:solidFill>
                  <a:srgbClr val="7030A0"/>
                </a:solidFill>
              </a:rPr>
              <a:t>, </a:t>
            </a:r>
            <a:r>
              <a:rPr lang="en-GB" dirty="0" err="1">
                <a:solidFill>
                  <a:srgbClr val="7030A0"/>
                </a:solidFill>
              </a:rPr>
              <a:t>ModuleCode</a:t>
            </a:r>
            <a:r>
              <a:rPr lang="en-GB" dirty="0">
                <a:solidFill>
                  <a:srgbClr val="7030A0"/>
                </a:solidFill>
              </a:rPr>
              <a:t> </a:t>
            </a:r>
            <a:r>
              <a:rPr lang="en-US" altLang="en-US" dirty="0">
                <a:solidFill>
                  <a:srgbClr val="7030A0"/>
                </a:solidFill>
                <a:sym typeface="Symbol" pitchFamily="-32" charset="2"/>
              </a:rPr>
              <a:t></a:t>
            </a:r>
            <a:r>
              <a:rPr lang="en-GB" dirty="0">
                <a:solidFill>
                  <a:srgbClr val="7030A0"/>
                </a:solidFill>
              </a:rPr>
              <a:t> </a:t>
            </a:r>
            <a:r>
              <a:rPr lang="en-GB" dirty="0" err="1">
                <a:solidFill>
                  <a:srgbClr val="7030A0"/>
                </a:solidFill>
                <a:sym typeface="Wingdings" pitchFamily="2" charset="2"/>
              </a:rPr>
              <a:t>ExamResult</a:t>
            </a:r>
            <a:endParaRPr lang="en-GB" dirty="0">
              <a:solidFill>
                <a:srgbClr val="7030A0"/>
              </a:solidFill>
              <a:sym typeface="Wingdings" pitchFamily="2" charset="2"/>
            </a:endParaRPr>
          </a:p>
          <a:p>
            <a:pPr lvl="1">
              <a:spcAft>
                <a:spcPts val="600"/>
              </a:spcAft>
              <a:tabLst>
                <a:tab pos="914400" algn="l"/>
              </a:tabLst>
            </a:pPr>
            <a:r>
              <a:rPr lang="en-GB" dirty="0" err="1">
                <a:solidFill>
                  <a:srgbClr val="7030A0"/>
                </a:solidFill>
              </a:rPr>
              <a:t>Studentnum</a:t>
            </a:r>
            <a:r>
              <a:rPr lang="en-GB" dirty="0">
                <a:solidFill>
                  <a:srgbClr val="7030A0"/>
                </a:solidFill>
              </a:rPr>
              <a:t> </a:t>
            </a:r>
            <a:r>
              <a:rPr lang="en-US" altLang="en-US" dirty="0">
                <a:solidFill>
                  <a:srgbClr val="7030A0"/>
                </a:solidFill>
                <a:sym typeface="Symbol" pitchFamily="-32" charset="2"/>
              </a:rPr>
              <a:t></a:t>
            </a:r>
            <a:r>
              <a:rPr lang="en-GB" dirty="0">
                <a:solidFill>
                  <a:srgbClr val="7030A0"/>
                </a:solidFill>
              </a:rPr>
              <a:t> </a:t>
            </a:r>
            <a:r>
              <a:rPr lang="en-GB" dirty="0" err="1">
                <a:solidFill>
                  <a:srgbClr val="7030A0"/>
                </a:solidFill>
                <a:sym typeface="Wingdings" pitchFamily="2" charset="2"/>
              </a:rPr>
              <a:t>StudentName</a:t>
            </a:r>
            <a:endParaRPr lang="en-GB" dirty="0">
              <a:solidFill>
                <a:srgbClr val="7030A0"/>
              </a:solidFill>
              <a:sym typeface="Wingdings" pitchFamily="2" charset="2"/>
            </a:endParaRPr>
          </a:p>
          <a:p>
            <a:pPr lvl="1">
              <a:spcAft>
                <a:spcPts val="600"/>
              </a:spcAft>
              <a:tabLst>
                <a:tab pos="914400" algn="l"/>
              </a:tabLst>
            </a:pPr>
            <a:r>
              <a:rPr lang="en-GB" dirty="0" err="1">
                <a:solidFill>
                  <a:srgbClr val="7030A0"/>
                </a:solidFill>
                <a:sym typeface="Wingdings" pitchFamily="2" charset="2"/>
              </a:rPr>
              <a:t>Studentnum</a:t>
            </a:r>
            <a:r>
              <a:rPr lang="en-GB" dirty="0">
                <a:solidFill>
                  <a:srgbClr val="7030A0"/>
                </a:solidFill>
                <a:sym typeface="Wingdings" pitchFamily="2" charset="2"/>
              </a:rPr>
              <a:t>, </a:t>
            </a:r>
            <a:r>
              <a:rPr lang="en-GB" dirty="0" err="1">
                <a:solidFill>
                  <a:srgbClr val="7030A0"/>
                </a:solidFill>
                <a:sym typeface="Wingdings" pitchFamily="2" charset="2"/>
              </a:rPr>
              <a:t>ModuleCode</a:t>
            </a:r>
            <a:r>
              <a:rPr lang="en-GB" dirty="0">
                <a:solidFill>
                  <a:srgbClr val="7030A0"/>
                </a:solidFill>
                <a:sym typeface="Wingdings" pitchFamily="2" charset="2"/>
              </a:rPr>
              <a:t> </a:t>
            </a:r>
            <a:r>
              <a:rPr lang="en-US" altLang="en-US" dirty="0">
                <a:solidFill>
                  <a:srgbClr val="7030A0"/>
                </a:solidFill>
                <a:sym typeface="Symbol" pitchFamily="-32" charset="2"/>
              </a:rPr>
              <a:t></a:t>
            </a:r>
            <a:r>
              <a:rPr lang="en-GB" dirty="0">
                <a:solidFill>
                  <a:srgbClr val="7030A0"/>
                </a:solidFill>
                <a:sym typeface="Wingdings" pitchFamily="2" charset="2"/>
              </a:rPr>
              <a:t> </a:t>
            </a:r>
            <a:r>
              <a:rPr lang="en-GB" dirty="0" err="1">
                <a:solidFill>
                  <a:srgbClr val="7030A0"/>
                </a:solidFill>
                <a:sym typeface="Wingdings" pitchFamily="2" charset="2"/>
              </a:rPr>
              <a:t>StudentName</a:t>
            </a:r>
            <a:endParaRPr lang="en-GB" dirty="0">
              <a:solidFill>
                <a:srgbClr val="7030A0"/>
              </a:solidFill>
              <a:sym typeface="Wingdings" pitchFamily="2" charset="2"/>
            </a:endParaRPr>
          </a:p>
          <a:p>
            <a:pPr lvl="1">
              <a:spcAft>
                <a:spcPts val="600"/>
              </a:spcAft>
              <a:tabLst>
                <a:tab pos="914400" algn="l"/>
              </a:tabLst>
            </a:pPr>
            <a:r>
              <a:rPr lang="en-GB" dirty="0" err="1">
                <a:solidFill>
                  <a:srgbClr val="7030A0"/>
                </a:solidFill>
              </a:rPr>
              <a:t>ModuleCode</a:t>
            </a:r>
            <a:r>
              <a:rPr lang="en-GB" dirty="0">
                <a:solidFill>
                  <a:srgbClr val="7030A0"/>
                </a:solidFill>
              </a:rPr>
              <a:t> </a:t>
            </a:r>
            <a:r>
              <a:rPr lang="en-US" altLang="en-US" dirty="0">
                <a:solidFill>
                  <a:srgbClr val="7030A0"/>
                </a:solidFill>
                <a:sym typeface="Symbol" pitchFamily="-32" charset="2"/>
              </a:rPr>
              <a:t></a:t>
            </a:r>
            <a:r>
              <a:rPr lang="en-GB" dirty="0">
                <a:solidFill>
                  <a:srgbClr val="7030A0"/>
                </a:solidFill>
              </a:rPr>
              <a:t> </a:t>
            </a:r>
            <a:r>
              <a:rPr lang="en-GB" dirty="0" err="1">
                <a:solidFill>
                  <a:srgbClr val="7030A0"/>
                </a:solidFill>
                <a:sym typeface="Wingdings" pitchFamily="2" charset="2"/>
              </a:rPr>
              <a:t>ModuleName</a:t>
            </a:r>
            <a:endParaRPr lang="en-GB" dirty="0">
              <a:solidFill>
                <a:srgbClr val="7030A0"/>
              </a:solidFill>
              <a:sym typeface="Wingdings" pitchFamily="2" charset="2"/>
            </a:endParaRPr>
          </a:p>
          <a:p>
            <a:pPr lvl="1">
              <a:spcAft>
                <a:spcPts val="600"/>
              </a:spcAft>
              <a:tabLst>
                <a:tab pos="914400" algn="l"/>
              </a:tabLst>
            </a:pPr>
            <a:r>
              <a:rPr lang="en-GB" dirty="0" err="1">
                <a:solidFill>
                  <a:srgbClr val="7030A0"/>
                </a:solidFill>
                <a:sym typeface="Wingdings" pitchFamily="2" charset="2"/>
              </a:rPr>
              <a:t>Studentnum</a:t>
            </a:r>
            <a:r>
              <a:rPr lang="en-GB" dirty="0">
                <a:solidFill>
                  <a:srgbClr val="7030A0"/>
                </a:solidFill>
                <a:sym typeface="Wingdings" pitchFamily="2" charset="2"/>
              </a:rPr>
              <a:t>, </a:t>
            </a:r>
            <a:r>
              <a:rPr lang="en-GB" dirty="0" err="1">
                <a:solidFill>
                  <a:srgbClr val="7030A0"/>
                </a:solidFill>
                <a:sym typeface="Wingdings" pitchFamily="2" charset="2"/>
              </a:rPr>
              <a:t>ModuleCode</a:t>
            </a:r>
            <a:r>
              <a:rPr lang="en-GB" dirty="0">
                <a:solidFill>
                  <a:srgbClr val="7030A0"/>
                </a:solidFill>
                <a:sym typeface="Wingdings" pitchFamily="2" charset="2"/>
              </a:rPr>
              <a:t> </a:t>
            </a:r>
            <a:r>
              <a:rPr lang="en-US" altLang="en-US" dirty="0">
                <a:solidFill>
                  <a:srgbClr val="7030A0"/>
                </a:solidFill>
                <a:sym typeface="Symbol" pitchFamily="-32" charset="2"/>
              </a:rPr>
              <a:t></a:t>
            </a:r>
            <a:r>
              <a:rPr lang="en-GB" dirty="0">
                <a:solidFill>
                  <a:srgbClr val="7030A0"/>
                </a:solidFill>
                <a:sym typeface="Wingdings" pitchFamily="2" charset="2"/>
              </a:rPr>
              <a:t> </a:t>
            </a:r>
            <a:r>
              <a:rPr lang="en-GB" dirty="0" err="1">
                <a:solidFill>
                  <a:srgbClr val="7030A0"/>
                </a:solidFill>
                <a:sym typeface="Wingdings" pitchFamily="2" charset="2"/>
              </a:rPr>
              <a:t>ModuleName</a:t>
            </a:r>
            <a:endParaRPr lang="en-GB" dirty="0">
              <a:solidFill>
                <a:srgbClr val="7030A0"/>
              </a:solidFill>
              <a:sym typeface="Wingdings" pitchFamily="2" charset="2"/>
            </a:endParaRPr>
          </a:p>
        </p:txBody>
      </p:sp>
    </p:spTree>
    <p:extLst>
      <p:ext uri="{BB962C8B-B14F-4D97-AF65-F5344CB8AC3E}">
        <p14:creationId xmlns:p14="http://schemas.microsoft.com/office/powerpoint/2010/main" val="357225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arn(inVertical)">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9D58F-C3A8-F77A-A229-BBC7415BA86D}"/>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D14F0FE-6D52-7A9A-D9BE-6A965E4914EC}"/>
              </a:ext>
            </a:extLst>
          </p:cNvPr>
          <p:cNvGraphicFramePr>
            <a:graphicFrameLocks noGrp="1"/>
          </p:cNvGraphicFramePr>
          <p:nvPr/>
        </p:nvGraphicFramePr>
        <p:xfrm>
          <a:off x="863569" y="1252445"/>
          <a:ext cx="6400800" cy="24384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err="1">
                          <a:effectLst/>
                        </a:rPr>
                        <a:t>Studentnum</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StudentName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ModuleCode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err="1">
                          <a:effectLst/>
                        </a:rPr>
                        <a:t>ModuleName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ExamResult</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sp>
        <p:nvSpPr>
          <p:cNvPr id="5" name="Rectangle 4">
            <a:extLst>
              <a:ext uri="{FF2B5EF4-FFF2-40B4-BE49-F238E27FC236}">
                <a16:creationId xmlns:a16="http://schemas.microsoft.com/office/drawing/2014/main" id="{266DA6AB-8CA1-2859-2F0E-D1677B5BF6F0}"/>
              </a:ext>
            </a:extLst>
          </p:cNvPr>
          <p:cNvSpPr/>
          <p:nvPr/>
        </p:nvSpPr>
        <p:spPr>
          <a:xfrm>
            <a:off x="766294" y="901871"/>
            <a:ext cx="818301" cy="369332"/>
          </a:xfrm>
          <a:prstGeom prst="rect">
            <a:avLst/>
          </a:prstGeom>
        </p:spPr>
        <p:txBody>
          <a:bodyPr wrap="none">
            <a:spAutoFit/>
          </a:bodyPr>
          <a:lstStyle/>
          <a:p>
            <a:r>
              <a:rPr lang="en-GB" b="1" dirty="0"/>
              <a:t>TAKES</a:t>
            </a:r>
            <a:r>
              <a:rPr lang="en-GB" dirty="0"/>
              <a:t> </a:t>
            </a:r>
          </a:p>
        </p:txBody>
      </p:sp>
      <p:sp>
        <p:nvSpPr>
          <p:cNvPr id="7" name="Slide Number Placeholder 6">
            <a:extLst>
              <a:ext uri="{FF2B5EF4-FFF2-40B4-BE49-F238E27FC236}">
                <a16:creationId xmlns:a16="http://schemas.microsoft.com/office/drawing/2014/main" id="{1AEEA705-40A3-A02B-5B14-2EEB9E8BE2F4}"/>
              </a:ext>
            </a:extLst>
          </p:cNvPr>
          <p:cNvSpPr>
            <a:spLocks noGrp="1"/>
          </p:cNvSpPr>
          <p:nvPr>
            <p:ph type="sldNum" sz="quarter" idx="4"/>
          </p:nvPr>
        </p:nvSpPr>
        <p:spPr/>
        <p:txBody>
          <a:bodyPr/>
          <a:lstStyle/>
          <a:p>
            <a:fld id="{41576A7A-390E-480F-80B6-D80EB17F78F3}" type="slidenum">
              <a:rPr lang="en-GB" smtClean="0"/>
              <a:pPr/>
              <a:t>12</a:t>
            </a:fld>
            <a:endParaRPr lang="en-GB"/>
          </a:p>
        </p:txBody>
      </p:sp>
      <p:sp>
        <p:nvSpPr>
          <p:cNvPr id="10" name="Title 9">
            <a:extLst>
              <a:ext uri="{FF2B5EF4-FFF2-40B4-BE49-F238E27FC236}">
                <a16:creationId xmlns:a16="http://schemas.microsoft.com/office/drawing/2014/main" id="{02B44858-0B90-8A62-A1EC-C4F120E7AB6F}"/>
              </a:ext>
            </a:extLst>
          </p:cNvPr>
          <p:cNvSpPr>
            <a:spLocks noGrp="1"/>
          </p:cNvSpPr>
          <p:nvPr>
            <p:ph type="title"/>
          </p:nvPr>
        </p:nvSpPr>
        <p:spPr/>
        <p:txBody>
          <a:bodyPr>
            <a:normAutofit/>
          </a:bodyPr>
          <a:lstStyle/>
          <a:p>
            <a:r>
              <a:rPr lang="en-GB" dirty="0"/>
              <a:t>Normalisation – Functional Dependencies</a:t>
            </a:r>
          </a:p>
        </p:txBody>
      </p:sp>
      <p:sp>
        <p:nvSpPr>
          <p:cNvPr id="8" name="Rectangle 7">
            <a:extLst>
              <a:ext uri="{FF2B5EF4-FFF2-40B4-BE49-F238E27FC236}">
                <a16:creationId xmlns:a16="http://schemas.microsoft.com/office/drawing/2014/main" id="{4CEFAD42-9286-8486-1BA8-6A5531B496FF}"/>
              </a:ext>
            </a:extLst>
          </p:cNvPr>
          <p:cNvSpPr/>
          <p:nvPr/>
        </p:nvSpPr>
        <p:spPr>
          <a:xfrm>
            <a:off x="667593" y="1704235"/>
            <a:ext cx="10856814" cy="723275"/>
          </a:xfrm>
          <a:prstGeom prst="rect">
            <a:avLst/>
          </a:prstGeom>
        </p:spPr>
        <p:txBody>
          <a:bodyPr wrap="square">
            <a:spAutoFit/>
          </a:bodyPr>
          <a:lstStyle/>
          <a:p>
            <a:pPr>
              <a:spcAft>
                <a:spcPts val="600"/>
              </a:spcAft>
              <a:tabLst>
                <a:tab pos="914400" algn="l"/>
              </a:tabLst>
            </a:pPr>
            <a:endParaRPr lang="en-GB" dirty="0"/>
          </a:p>
          <a:p>
            <a:pPr marL="742950" lvl="1" indent="-285750">
              <a:spcAft>
                <a:spcPts val="600"/>
              </a:spcAft>
              <a:buFont typeface="Arial" panose="020B0604020202020204" pitchFamily="34" charset="0"/>
              <a:buChar char="•"/>
              <a:tabLst>
                <a:tab pos="914400" algn="l"/>
              </a:tabLst>
            </a:pPr>
            <a:endParaRPr lang="en-GB" dirty="0">
              <a:solidFill>
                <a:srgbClr val="7030A0"/>
              </a:solidFill>
            </a:endParaRPr>
          </a:p>
        </p:txBody>
      </p:sp>
      <p:pic>
        <p:nvPicPr>
          <p:cNvPr id="11" name="Graphic 10" descr="Badge Tick1 with solid fill">
            <a:extLst>
              <a:ext uri="{FF2B5EF4-FFF2-40B4-BE49-F238E27FC236}">
                <a16:creationId xmlns:a16="http://schemas.microsoft.com/office/drawing/2014/main" id="{49177770-7D3B-55B7-88D9-84750EAC82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232369" y="5381889"/>
            <a:ext cx="535907" cy="535907"/>
          </a:xfrm>
          <a:prstGeom prst="rect">
            <a:avLst/>
          </a:prstGeom>
        </p:spPr>
      </p:pic>
      <p:sp>
        <p:nvSpPr>
          <p:cNvPr id="12" name="TextBox 11">
            <a:extLst>
              <a:ext uri="{FF2B5EF4-FFF2-40B4-BE49-F238E27FC236}">
                <a16:creationId xmlns:a16="http://schemas.microsoft.com/office/drawing/2014/main" id="{C8559C6B-6BE3-EF1E-259E-C76A613FF95C}"/>
              </a:ext>
            </a:extLst>
          </p:cNvPr>
          <p:cNvSpPr txBox="1"/>
          <p:nvPr/>
        </p:nvSpPr>
        <p:spPr>
          <a:xfrm>
            <a:off x="423724" y="1621777"/>
            <a:ext cx="9550130" cy="4549964"/>
          </a:xfrm>
          <a:prstGeom prst="rect">
            <a:avLst/>
          </a:prstGeom>
          <a:noFill/>
        </p:spPr>
        <p:txBody>
          <a:bodyPr wrap="square">
            <a:spAutoFit/>
          </a:bodyPr>
          <a:lstStyle/>
          <a:p>
            <a:pPr lvl="1">
              <a:spcAft>
                <a:spcPts val="600"/>
              </a:spcAft>
              <a:tabLst>
                <a:tab pos="914400" algn="l"/>
              </a:tabLst>
            </a:pPr>
            <a:r>
              <a:rPr lang="en-GB" dirty="0" err="1">
                <a:solidFill>
                  <a:srgbClr val="7030A0"/>
                </a:solidFill>
              </a:rPr>
              <a:t>Studentnum</a:t>
            </a:r>
            <a:r>
              <a:rPr lang="en-GB" dirty="0">
                <a:solidFill>
                  <a:srgbClr val="7030A0"/>
                </a:solidFill>
              </a:rPr>
              <a:t>, </a:t>
            </a:r>
            <a:r>
              <a:rPr lang="en-GB" dirty="0" err="1">
                <a:solidFill>
                  <a:srgbClr val="7030A0"/>
                </a:solidFill>
              </a:rPr>
              <a:t>ModuleCode</a:t>
            </a:r>
            <a:r>
              <a:rPr lang="en-GB" dirty="0">
                <a:solidFill>
                  <a:srgbClr val="7030A0"/>
                </a:solidFill>
              </a:rPr>
              <a:t> </a:t>
            </a:r>
            <a:r>
              <a:rPr lang="en-US" altLang="en-US" dirty="0">
                <a:solidFill>
                  <a:srgbClr val="7030A0"/>
                </a:solidFill>
                <a:sym typeface="Symbol" pitchFamily="-32" charset="2"/>
              </a:rPr>
              <a:t></a:t>
            </a:r>
            <a:r>
              <a:rPr lang="en-GB" dirty="0">
                <a:solidFill>
                  <a:srgbClr val="7030A0"/>
                </a:solidFill>
              </a:rPr>
              <a:t> </a:t>
            </a:r>
            <a:r>
              <a:rPr lang="en-GB" dirty="0" err="1">
                <a:solidFill>
                  <a:srgbClr val="7030A0"/>
                </a:solidFill>
                <a:sym typeface="Wingdings" pitchFamily="2" charset="2"/>
              </a:rPr>
              <a:t>ExamResult</a:t>
            </a:r>
            <a:endParaRPr lang="en-GB" dirty="0">
              <a:solidFill>
                <a:srgbClr val="7030A0"/>
              </a:solidFill>
              <a:sym typeface="Wingdings" pitchFamily="2" charset="2"/>
            </a:endParaRPr>
          </a:p>
          <a:p>
            <a:pPr lvl="1">
              <a:spcAft>
                <a:spcPts val="600"/>
              </a:spcAft>
              <a:tabLst>
                <a:tab pos="914400" algn="l"/>
              </a:tabLst>
            </a:pPr>
            <a:r>
              <a:rPr lang="en-GB" dirty="0" err="1">
                <a:solidFill>
                  <a:srgbClr val="7030A0"/>
                </a:solidFill>
              </a:rPr>
              <a:t>Studentnum</a:t>
            </a:r>
            <a:r>
              <a:rPr lang="en-GB" dirty="0">
                <a:solidFill>
                  <a:srgbClr val="7030A0"/>
                </a:solidFill>
              </a:rPr>
              <a:t> </a:t>
            </a:r>
            <a:r>
              <a:rPr lang="en-US" altLang="en-US" dirty="0">
                <a:solidFill>
                  <a:srgbClr val="7030A0"/>
                </a:solidFill>
                <a:sym typeface="Symbol" pitchFamily="-32" charset="2"/>
              </a:rPr>
              <a:t></a:t>
            </a:r>
            <a:r>
              <a:rPr lang="en-GB" dirty="0">
                <a:solidFill>
                  <a:srgbClr val="7030A0"/>
                </a:solidFill>
              </a:rPr>
              <a:t> </a:t>
            </a:r>
            <a:r>
              <a:rPr lang="en-GB" dirty="0" err="1">
                <a:solidFill>
                  <a:srgbClr val="7030A0"/>
                </a:solidFill>
                <a:sym typeface="Wingdings" pitchFamily="2" charset="2"/>
              </a:rPr>
              <a:t>StudentName</a:t>
            </a:r>
            <a:endParaRPr lang="en-GB" dirty="0">
              <a:solidFill>
                <a:srgbClr val="7030A0"/>
              </a:solidFill>
              <a:sym typeface="Wingdings" pitchFamily="2" charset="2"/>
            </a:endParaRPr>
          </a:p>
          <a:p>
            <a:pPr lvl="1">
              <a:spcAft>
                <a:spcPts val="600"/>
              </a:spcAft>
              <a:tabLst>
                <a:tab pos="914400" algn="l"/>
              </a:tabLst>
            </a:pPr>
            <a:r>
              <a:rPr lang="en-GB" dirty="0" err="1">
                <a:solidFill>
                  <a:srgbClr val="7030A0"/>
                </a:solidFill>
                <a:sym typeface="Wingdings" pitchFamily="2" charset="2"/>
              </a:rPr>
              <a:t>Studentnum</a:t>
            </a:r>
            <a:r>
              <a:rPr lang="en-GB" dirty="0">
                <a:solidFill>
                  <a:srgbClr val="7030A0"/>
                </a:solidFill>
                <a:sym typeface="Wingdings" pitchFamily="2" charset="2"/>
              </a:rPr>
              <a:t>, </a:t>
            </a:r>
            <a:r>
              <a:rPr lang="en-GB" dirty="0" err="1">
                <a:solidFill>
                  <a:srgbClr val="7030A0"/>
                </a:solidFill>
                <a:sym typeface="Wingdings" pitchFamily="2" charset="2"/>
              </a:rPr>
              <a:t>ModuleCode</a:t>
            </a:r>
            <a:r>
              <a:rPr lang="en-GB" dirty="0">
                <a:solidFill>
                  <a:srgbClr val="7030A0"/>
                </a:solidFill>
                <a:sym typeface="Wingdings" pitchFamily="2" charset="2"/>
              </a:rPr>
              <a:t> </a:t>
            </a:r>
            <a:r>
              <a:rPr lang="en-US" altLang="en-US" dirty="0">
                <a:solidFill>
                  <a:srgbClr val="7030A0"/>
                </a:solidFill>
                <a:sym typeface="Symbol" pitchFamily="-32" charset="2"/>
              </a:rPr>
              <a:t></a:t>
            </a:r>
            <a:r>
              <a:rPr lang="en-GB" dirty="0">
                <a:solidFill>
                  <a:srgbClr val="7030A0"/>
                </a:solidFill>
                <a:sym typeface="Wingdings" pitchFamily="2" charset="2"/>
              </a:rPr>
              <a:t> </a:t>
            </a:r>
            <a:r>
              <a:rPr lang="en-GB" dirty="0" err="1">
                <a:solidFill>
                  <a:srgbClr val="7030A0"/>
                </a:solidFill>
                <a:sym typeface="Wingdings" pitchFamily="2" charset="2"/>
              </a:rPr>
              <a:t>StudentName</a:t>
            </a:r>
            <a:endParaRPr lang="en-GB" dirty="0">
              <a:solidFill>
                <a:srgbClr val="7030A0"/>
              </a:solidFill>
              <a:sym typeface="Wingdings" pitchFamily="2" charset="2"/>
            </a:endParaRPr>
          </a:p>
          <a:p>
            <a:pPr lvl="1">
              <a:spcAft>
                <a:spcPts val="600"/>
              </a:spcAft>
              <a:tabLst>
                <a:tab pos="914400" algn="l"/>
              </a:tabLst>
            </a:pPr>
            <a:r>
              <a:rPr lang="en-GB" dirty="0" err="1">
                <a:solidFill>
                  <a:srgbClr val="7030A0"/>
                </a:solidFill>
              </a:rPr>
              <a:t>ModuleCode</a:t>
            </a:r>
            <a:r>
              <a:rPr lang="en-GB" dirty="0">
                <a:solidFill>
                  <a:srgbClr val="7030A0"/>
                </a:solidFill>
              </a:rPr>
              <a:t> </a:t>
            </a:r>
            <a:r>
              <a:rPr lang="en-US" altLang="en-US" dirty="0">
                <a:solidFill>
                  <a:srgbClr val="7030A0"/>
                </a:solidFill>
                <a:sym typeface="Symbol" pitchFamily="-32" charset="2"/>
              </a:rPr>
              <a:t></a:t>
            </a:r>
            <a:r>
              <a:rPr lang="en-GB" dirty="0">
                <a:solidFill>
                  <a:srgbClr val="7030A0"/>
                </a:solidFill>
              </a:rPr>
              <a:t> </a:t>
            </a:r>
            <a:r>
              <a:rPr lang="en-GB" dirty="0" err="1">
                <a:solidFill>
                  <a:srgbClr val="7030A0"/>
                </a:solidFill>
                <a:sym typeface="Wingdings" pitchFamily="2" charset="2"/>
              </a:rPr>
              <a:t>ModuleName</a:t>
            </a:r>
            <a:endParaRPr lang="en-GB" dirty="0">
              <a:solidFill>
                <a:srgbClr val="7030A0"/>
              </a:solidFill>
              <a:sym typeface="Wingdings" pitchFamily="2" charset="2"/>
            </a:endParaRPr>
          </a:p>
          <a:p>
            <a:pPr lvl="1">
              <a:spcAft>
                <a:spcPts val="600"/>
              </a:spcAft>
              <a:tabLst>
                <a:tab pos="914400" algn="l"/>
              </a:tabLst>
            </a:pPr>
            <a:r>
              <a:rPr lang="en-GB" dirty="0" err="1">
                <a:solidFill>
                  <a:srgbClr val="7030A0"/>
                </a:solidFill>
                <a:sym typeface="Wingdings" pitchFamily="2" charset="2"/>
              </a:rPr>
              <a:t>Studentnum</a:t>
            </a:r>
            <a:r>
              <a:rPr lang="en-GB" dirty="0">
                <a:solidFill>
                  <a:srgbClr val="7030A0"/>
                </a:solidFill>
                <a:sym typeface="Wingdings" pitchFamily="2" charset="2"/>
              </a:rPr>
              <a:t>, </a:t>
            </a:r>
            <a:r>
              <a:rPr lang="en-GB" dirty="0" err="1">
                <a:solidFill>
                  <a:srgbClr val="7030A0"/>
                </a:solidFill>
                <a:sym typeface="Wingdings" pitchFamily="2" charset="2"/>
              </a:rPr>
              <a:t>ModuleCode</a:t>
            </a:r>
            <a:r>
              <a:rPr lang="en-GB" dirty="0">
                <a:solidFill>
                  <a:srgbClr val="7030A0"/>
                </a:solidFill>
                <a:sym typeface="Wingdings" pitchFamily="2" charset="2"/>
              </a:rPr>
              <a:t> </a:t>
            </a:r>
            <a:r>
              <a:rPr lang="en-US" altLang="en-US" dirty="0">
                <a:solidFill>
                  <a:srgbClr val="7030A0"/>
                </a:solidFill>
                <a:sym typeface="Symbol" pitchFamily="-32" charset="2"/>
              </a:rPr>
              <a:t></a:t>
            </a:r>
            <a:r>
              <a:rPr lang="en-GB" dirty="0">
                <a:solidFill>
                  <a:srgbClr val="7030A0"/>
                </a:solidFill>
                <a:sym typeface="Wingdings" pitchFamily="2" charset="2"/>
              </a:rPr>
              <a:t> </a:t>
            </a:r>
            <a:r>
              <a:rPr lang="en-GB" dirty="0" err="1">
                <a:solidFill>
                  <a:srgbClr val="7030A0"/>
                </a:solidFill>
                <a:sym typeface="Wingdings" pitchFamily="2" charset="2"/>
              </a:rPr>
              <a:t>ModuleName</a:t>
            </a:r>
            <a:endParaRPr lang="en-GB" dirty="0">
              <a:solidFill>
                <a:srgbClr val="7030A0"/>
              </a:solidFill>
              <a:sym typeface="Wingdings" pitchFamily="2" charset="2"/>
            </a:endParaRPr>
          </a:p>
          <a:p>
            <a:pPr marL="3148013" lvl="1" indent="-404813">
              <a:spcAft>
                <a:spcPts val="600"/>
              </a:spcAft>
            </a:pPr>
            <a:endParaRPr lang="en-GB" sz="1400" dirty="0">
              <a:solidFill>
                <a:srgbClr val="7030A0"/>
              </a:solidFill>
            </a:endParaRPr>
          </a:p>
          <a:p>
            <a:pPr>
              <a:spcAft>
                <a:spcPts val="1400"/>
              </a:spcAft>
            </a:pPr>
            <a:r>
              <a:rPr lang="en-US" dirty="0"/>
              <a:t>In general, if a </a:t>
            </a:r>
            <a:r>
              <a:rPr lang="en-US" b="1" dirty="0">
                <a:solidFill>
                  <a:srgbClr val="C00000"/>
                </a:solidFill>
              </a:rPr>
              <a:t>non-key attribute  </a:t>
            </a:r>
            <a:r>
              <a:rPr lang="en-US" dirty="0"/>
              <a:t>(</a:t>
            </a:r>
            <a:r>
              <a:rPr lang="en-US" i="1" dirty="0"/>
              <a:t>i.e., any attribute other than an attribute making up the primary key</a:t>
            </a:r>
            <a:r>
              <a:rPr lang="en-US" dirty="0"/>
              <a:t>) is functionally dependent on only part of a composite primary key, then it is said to be a </a:t>
            </a:r>
            <a:r>
              <a:rPr lang="en-US" b="1" dirty="0">
                <a:solidFill>
                  <a:srgbClr val="C00000"/>
                </a:solidFill>
              </a:rPr>
              <a:t>partial dependency</a:t>
            </a:r>
          </a:p>
          <a:p>
            <a:pPr>
              <a:buFontTx/>
              <a:buNone/>
            </a:pPr>
            <a:endParaRPr lang="en-US" b="1" dirty="0"/>
          </a:p>
          <a:p>
            <a:pPr>
              <a:buFontTx/>
              <a:buNone/>
            </a:pPr>
            <a:r>
              <a:rPr lang="en-US" b="1" dirty="0">
                <a:effectLst>
                  <a:glow rad="228600">
                    <a:schemeClr val="accent4">
                      <a:satMod val="175000"/>
                      <a:alpha val="40000"/>
                    </a:schemeClr>
                  </a:glow>
                </a:effectLst>
              </a:rPr>
              <a:t>A relation (table) is in Second Normal Form (</a:t>
            </a:r>
            <a:r>
              <a:rPr lang="en-US" b="1" dirty="0">
                <a:solidFill>
                  <a:srgbClr val="C00000"/>
                </a:solidFill>
                <a:effectLst>
                  <a:glow rad="228600">
                    <a:schemeClr val="accent4">
                      <a:satMod val="175000"/>
                      <a:alpha val="40000"/>
                    </a:schemeClr>
                  </a:glow>
                </a:effectLst>
              </a:rPr>
              <a:t>2NF</a:t>
            </a:r>
            <a:r>
              <a:rPr lang="en-US" b="1" dirty="0">
                <a:effectLst>
                  <a:glow rad="228600">
                    <a:schemeClr val="accent4">
                      <a:satMod val="175000"/>
                      <a:alpha val="40000"/>
                    </a:schemeClr>
                  </a:glow>
                </a:effectLst>
              </a:rPr>
              <a:t>) if it is in 1NF and does not contain any </a:t>
            </a:r>
            <a:r>
              <a:rPr lang="en-US" b="1" dirty="0">
                <a:solidFill>
                  <a:srgbClr val="C00000"/>
                </a:solidFill>
                <a:effectLst>
                  <a:glow rad="228600">
                    <a:schemeClr val="accent4">
                      <a:satMod val="175000"/>
                      <a:alpha val="40000"/>
                    </a:schemeClr>
                  </a:glow>
                </a:effectLst>
              </a:rPr>
              <a:t>partial dependencies</a:t>
            </a:r>
          </a:p>
          <a:p>
            <a:pPr>
              <a:buFontTx/>
              <a:buNone/>
            </a:pPr>
            <a:endParaRPr lang="en-US" b="1" dirty="0">
              <a:solidFill>
                <a:srgbClr val="C00000"/>
              </a:solidFill>
              <a:effectLst>
                <a:glow rad="228600">
                  <a:schemeClr val="accent4">
                    <a:satMod val="175000"/>
                    <a:alpha val="40000"/>
                  </a:schemeClr>
                </a:glow>
              </a:effectLst>
            </a:endParaRPr>
          </a:p>
          <a:p>
            <a:pPr>
              <a:buFontTx/>
              <a:buNone/>
            </a:pPr>
            <a:endParaRPr lang="en-US" b="1" dirty="0">
              <a:solidFill>
                <a:srgbClr val="C00000"/>
              </a:solidFill>
              <a:effectLst>
                <a:glow rad="228600">
                  <a:schemeClr val="accent4">
                    <a:satMod val="175000"/>
                    <a:alpha val="40000"/>
                  </a:schemeClr>
                </a:glow>
              </a:effectLst>
            </a:endParaRPr>
          </a:p>
        </p:txBody>
      </p:sp>
      <p:sp>
        <p:nvSpPr>
          <p:cNvPr id="2" name="Rectangle 1">
            <a:extLst>
              <a:ext uri="{FF2B5EF4-FFF2-40B4-BE49-F238E27FC236}">
                <a16:creationId xmlns:a16="http://schemas.microsoft.com/office/drawing/2014/main" id="{E24E29F1-912B-5EA4-C18C-BD710BD582D0}"/>
              </a:ext>
            </a:extLst>
          </p:cNvPr>
          <p:cNvSpPr/>
          <p:nvPr/>
        </p:nvSpPr>
        <p:spPr>
          <a:xfrm>
            <a:off x="4312199" y="2031525"/>
            <a:ext cx="2031325" cy="369332"/>
          </a:xfrm>
          <a:prstGeom prst="rect">
            <a:avLst/>
          </a:prstGeom>
        </p:spPr>
        <p:txBody>
          <a:bodyPr wrap="none">
            <a:spAutoFit/>
          </a:bodyPr>
          <a:lstStyle/>
          <a:p>
            <a:r>
              <a:rPr lang="en-US" b="1" i="1" dirty="0">
                <a:solidFill>
                  <a:srgbClr val="C00000"/>
                </a:solidFill>
              </a:rPr>
              <a:t>partial dependency</a:t>
            </a:r>
            <a:endParaRPr lang="en-GB" i="1" dirty="0"/>
          </a:p>
        </p:txBody>
      </p:sp>
      <p:pic>
        <p:nvPicPr>
          <p:cNvPr id="3" name="Graphic 2" descr="Badge Tick1 with solid fill">
            <a:extLst>
              <a:ext uri="{FF2B5EF4-FFF2-40B4-BE49-F238E27FC236}">
                <a16:creationId xmlns:a16="http://schemas.microsoft.com/office/drawing/2014/main" id="{31DF32F7-D4EF-29E7-B93D-1566C4360B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51161" y="2003076"/>
            <a:ext cx="426231" cy="426231"/>
          </a:xfrm>
          <a:prstGeom prst="rect">
            <a:avLst/>
          </a:prstGeom>
        </p:spPr>
      </p:pic>
      <p:sp>
        <p:nvSpPr>
          <p:cNvPr id="9" name="Rectangle 8">
            <a:extLst>
              <a:ext uri="{FF2B5EF4-FFF2-40B4-BE49-F238E27FC236}">
                <a16:creationId xmlns:a16="http://schemas.microsoft.com/office/drawing/2014/main" id="{6BD2C16F-6C97-6D80-28C6-5C881404836A}"/>
              </a:ext>
            </a:extLst>
          </p:cNvPr>
          <p:cNvSpPr/>
          <p:nvPr/>
        </p:nvSpPr>
        <p:spPr>
          <a:xfrm>
            <a:off x="4312199" y="2692721"/>
            <a:ext cx="2031325" cy="369332"/>
          </a:xfrm>
          <a:prstGeom prst="rect">
            <a:avLst/>
          </a:prstGeom>
        </p:spPr>
        <p:txBody>
          <a:bodyPr wrap="none">
            <a:spAutoFit/>
          </a:bodyPr>
          <a:lstStyle/>
          <a:p>
            <a:r>
              <a:rPr lang="en-US" b="1" i="1" dirty="0">
                <a:solidFill>
                  <a:srgbClr val="C00000"/>
                </a:solidFill>
              </a:rPr>
              <a:t>partial dependency</a:t>
            </a:r>
            <a:endParaRPr lang="en-GB" i="1" dirty="0"/>
          </a:p>
        </p:txBody>
      </p:sp>
      <p:pic>
        <p:nvPicPr>
          <p:cNvPr id="13" name="Graphic 12" descr="Badge Tick1 with solid fill">
            <a:extLst>
              <a:ext uri="{FF2B5EF4-FFF2-40B4-BE49-F238E27FC236}">
                <a16:creationId xmlns:a16="http://schemas.microsoft.com/office/drawing/2014/main" id="{23927790-52CC-1364-AC06-EE2BE80390D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51161" y="2664272"/>
            <a:ext cx="426231" cy="426231"/>
          </a:xfrm>
          <a:prstGeom prst="rect">
            <a:avLst/>
          </a:prstGeom>
        </p:spPr>
      </p:pic>
      <p:sp>
        <p:nvSpPr>
          <p:cNvPr id="14" name="Rectangle 13">
            <a:extLst>
              <a:ext uri="{FF2B5EF4-FFF2-40B4-BE49-F238E27FC236}">
                <a16:creationId xmlns:a16="http://schemas.microsoft.com/office/drawing/2014/main" id="{33A8C2D9-CDA0-AA85-98EF-7F999F39CEF8}"/>
              </a:ext>
            </a:extLst>
          </p:cNvPr>
          <p:cNvSpPr/>
          <p:nvPr/>
        </p:nvSpPr>
        <p:spPr>
          <a:xfrm>
            <a:off x="0" y="5956129"/>
            <a:ext cx="10804563" cy="369332"/>
          </a:xfrm>
          <a:prstGeom prst="rect">
            <a:avLst/>
          </a:prstGeom>
        </p:spPr>
        <p:txBody>
          <a:bodyPr wrap="square">
            <a:spAutoFit/>
          </a:bodyPr>
          <a:lstStyle/>
          <a:p>
            <a:pPr marL="457200" indent="-457200"/>
            <a:r>
              <a:rPr lang="en-US" dirty="0"/>
              <a:t>	</a:t>
            </a:r>
            <a:r>
              <a:rPr lang="en-US" b="1" dirty="0">
                <a:solidFill>
                  <a:srgbClr val="C00000"/>
                </a:solidFill>
                <a:highlight>
                  <a:srgbClr val="FFFF00"/>
                </a:highlight>
              </a:rPr>
              <a:t>2NF</a:t>
            </a:r>
            <a:r>
              <a:rPr lang="en-US" dirty="0">
                <a:solidFill>
                  <a:srgbClr val="C00000"/>
                </a:solidFill>
                <a:highlight>
                  <a:srgbClr val="FFFF00"/>
                </a:highlight>
              </a:rPr>
              <a:t> </a:t>
            </a:r>
            <a:r>
              <a:rPr lang="en-US" dirty="0">
                <a:highlight>
                  <a:srgbClr val="FFFF00"/>
                </a:highlight>
              </a:rPr>
              <a:t>is only relevant if a composite primary key is found (otherwise move straight to 3NF).</a:t>
            </a:r>
          </a:p>
        </p:txBody>
      </p:sp>
    </p:spTree>
    <p:extLst>
      <p:ext uri="{BB962C8B-B14F-4D97-AF65-F5344CB8AC3E}">
        <p14:creationId xmlns:p14="http://schemas.microsoft.com/office/powerpoint/2010/main" val="1031088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arn(inVertical)">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barn(inVertical)">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fade">
                                      <p:cBhvr>
                                        <p:cTn id="25" dur="1000"/>
                                        <p:tgtEl>
                                          <p:spTgt spid="2"/>
                                        </p:tgtEl>
                                      </p:cBhvr>
                                    </p:animEffect>
                                    <p:anim calcmode="lin" valueType="num">
                                      <p:cBhvr>
                                        <p:cTn id="26" dur="1000" fill="hold"/>
                                        <p:tgtEl>
                                          <p:spTgt spid="2"/>
                                        </p:tgtEl>
                                        <p:attrNameLst>
                                          <p:attrName>ppt_x</p:attrName>
                                        </p:attrNameLst>
                                      </p:cBhvr>
                                      <p:tavLst>
                                        <p:tav tm="0">
                                          <p:val>
                                            <p:strVal val="#ppt_x"/>
                                          </p:val>
                                        </p:tav>
                                        <p:tav tm="100000">
                                          <p:val>
                                            <p:strVal val="#ppt_x"/>
                                          </p:val>
                                        </p:tav>
                                      </p:tavLst>
                                    </p:anim>
                                    <p:anim calcmode="lin" valueType="num">
                                      <p:cBhvr>
                                        <p:cTn id="2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barn(inVertical)">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1000"/>
                                        <p:tgtEl>
                                          <p:spTgt spid="9"/>
                                        </p:tgtEl>
                                      </p:cBhvr>
                                    </p:animEffect>
                                    <p:anim calcmode="lin" valueType="num">
                                      <p:cBhvr>
                                        <p:cTn id="38" dur="1000" fill="hold"/>
                                        <p:tgtEl>
                                          <p:spTgt spid="9"/>
                                        </p:tgtEl>
                                        <p:attrNameLst>
                                          <p:attrName>ppt_x</p:attrName>
                                        </p:attrNameLst>
                                      </p:cBhvr>
                                      <p:tavLst>
                                        <p:tav tm="0">
                                          <p:val>
                                            <p:strVal val="#ppt_x"/>
                                          </p:val>
                                        </p:tav>
                                        <p:tav tm="100000">
                                          <p:val>
                                            <p:strVal val="#ppt_x"/>
                                          </p:val>
                                        </p:tav>
                                      </p:tavLst>
                                    </p:anim>
                                    <p:anim calcmode="lin" valueType="num">
                                      <p:cBhvr>
                                        <p:cTn id="3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14">
                                            <p:txEl>
                                              <p:pRg st="0" end="0"/>
                                            </p:txEl>
                                          </p:spTgt>
                                        </p:tgtEl>
                                        <p:attrNameLst>
                                          <p:attrName>style.visibility</p:attrName>
                                        </p:attrNameLst>
                                      </p:cBhvr>
                                      <p:to>
                                        <p:strVal val="visible"/>
                                      </p:to>
                                    </p:set>
                                    <p:animEffect transition="in" filter="fade">
                                      <p:cBhvr>
                                        <p:cTn id="44" dur="1000"/>
                                        <p:tgtEl>
                                          <p:spTgt spid="14">
                                            <p:txEl>
                                              <p:pRg st="0" end="0"/>
                                            </p:txEl>
                                          </p:spTgt>
                                        </p:tgtEl>
                                      </p:cBhvr>
                                    </p:animEffect>
                                    <p:anim calcmode="lin" valueType="num">
                                      <p:cBhvr>
                                        <p:cTn id="4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46"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9" grpId="0"/>
      <p:bldP spid="14"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996566" y="1303540"/>
            <a:ext cx="9227204" cy="2467342"/>
          </a:xfrm>
          <a:prstGeom prst="rect">
            <a:avLst/>
          </a:prstGeom>
        </p:spPr>
        <p:txBody>
          <a:bodyPr wrap="square">
            <a:spAutoFit/>
          </a:bodyPr>
          <a:lstStyle/>
          <a:p>
            <a:pPr>
              <a:spcAft>
                <a:spcPts val="1600"/>
              </a:spcAft>
            </a:pPr>
            <a:r>
              <a:rPr lang="en-GB" dirty="0"/>
              <a:t>To reduce a relation into 2NF we need to do a lossless decomposition of the table into two or more sub relations</a:t>
            </a:r>
          </a:p>
          <a:p>
            <a:pPr>
              <a:spcAft>
                <a:spcPts val="600"/>
              </a:spcAft>
            </a:pPr>
            <a:r>
              <a:rPr lang="en-US" dirty="0"/>
              <a:t>Non-loss decomposition is used to </a:t>
            </a:r>
            <a:r>
              <a:rPr lang="en-US" b="1" dirty="0">
                <a:solidFill>
                  <a:srgbClr val="C00000"/>
                </a:solidFill>
              </a:rPr>
              <a:t>make</a:t>
            </a:r>
            <a:r>
              <a:rPr lang="en-US" dirty="0"/>
              <a:t> </a:t>
            </a:r>
            <a:r>
              <a:rPr lang="en-US" b="1" dirty="0">
                <a:solidFill>
                  <a:srgbClr val="C00000"/>
                </a:solidFill>
              </a:rPr>
              <a:t>each determinant a PK in its own table</a:t>
            </a:r>
          </a:p>
          <a:p>
            <a:pPr marL="627063" indent="-627063"/>
            <a:r>
              <a:rPr lang="en-US" dirty="0"/>
              <a:t>	</a:t>
            </a:r>
            <a:r>
              <a:rPr lang="en-US" b="1" dirty="0">
                <a:solidFill>
                  <a:schemeClr val="accent1"/>
                </a:solidFill>
                <a:effectLst>
                  <a:glow rad="228600">
                    <a:schemeClr val="accent4">
                      <a:satMod val="175000"/>
                      <a:alpha val="40000"/>
                    </a:schemeClr>
                  </a:glow>
                </a:effectLst>
              </a:rPr>
              <a:t>MODULE</a:t>
            </a:r>
            <a:r>
              <a:rPr lang="en-US" dirty="0">
                <a:effectLst>
                  <a:glow rad="228600">
                    <a:schemeClr val="accent4">
                      <a:satMod val="175000"/>
                      <a:alpha val="40000"/>
                    </a:schemeClr>
                  </a:glow>
                </a:effectLst>
              </a:rPr>
              <a:t> (</a:t>
            </a:r>
            <a:r>
              <a:rPr lang="en-US" u="sng" dirty="0" err="1">
                <a:effectLst>
                  <a:glow rad="228600">
                    <a:schemeClr val="accent4">
                      <a:satMod val="175000"/>
                      <a:alpha val="40000"/>
                    </a:schemeClr>
                  </a:glow>
                </a:effectLst>
              </a:rPr>
              <a:t>ModuleCode</a:t>
            </a:r>
            <a:r>
              <a:rPr lang="en-US" dirty="0">
                <a:effectLst>
                  <a:glow rad="228600">
                    <a:schemeClr val="accent4">
                      <a:satMod val="175000"/>
                      <a:alpha val="40000"/>
                    </a:schemeClr>
                  </a:glow>
                </a:effectLst>
              </a:rPr>
              <a:t> , </a:t>
            </a:r>
            <a:r>
              <a:rPr lang="en-US" dirty="0" err="1">
                <a:effectLst>
                  <a:glow rad="228600">
                    <a:schemeClr val="accent4">
                      <a:satMod val="175000"/>
                      <a:alpha val="40000"/>
                    </a:schemeClr>
                  </a:glow>
                </a:effectLst>
              </a:rPr>
              <a:t>ModuleName</a:t>
            </a:r>
            <a:r>
              <a:rPr lang="en-US" dirty="0">
                <a:effectLst>
                  <a:glow rad="228600">
                    <a:schemeClr val="accent4">
                      <a:satMod val="175000"/>
                      <a:alpha val="40000"/>
                    </a:schemeClr>
                  </a:glow>
                </a:effectLst>
              </a:rPr>
              <a:t>)</a:t>
            </a:r>
          </a:p>
          <a:p>
            <a:pPr marL="627063" indent="-627063"/>
            <a:r>
              <a:rPr lang="en-US" dirty="0">
                <a:effectLst>
                  <a:glow rad="228600">
                    <a:schemeClr val="accent4">
                      <a:satMod val="175000"/>
                      <a:alpha val="40000"/>
                    </a:schemeClr>
                  </a:glow>
                </a:effectLst>
              </a:rPr>
              <a:t>	</a:t>
            </a:r>
            <a:r>
              <a:rPr lang="en-US" b="1" dirty="0">
                <a:solidFill>
                  <a:schemeClr val="accent1"/>
                </a:solidFill>
                <a:effectLst>
                  <a:glow rad="228600">
                    <a:schemeClr val="accent4">
                      <a:satMod val="175000"/>
                      <a:alpha val="40000"/>
                    </a:schemeClr>
                  </a:glow>
                </a:effectLst>
              </a:rPr>
              <a:t>RESULT</a:t>
            </a:r>
            <a:r>
              <a:rPr lang="en-US" dirty="0">
                <a:effectLst>
                  <a:glow rad="228600">
                    <a:schemeClr val="accent4">
                      <a:satMod val="175000"/>
                      <a:alpha val="40000"/>
                    </a:schemeClr>
                  </a:glow>
                </a:effectLst>
              </a:rPr>
              <a:t> (</a:t>
            </a:r>
            <a:r>
              <a:rPr lang="en-US" u="sng" dirty="0" err="1">
                <a:effectLst>
                  <a:glow rad="228600">
                    <a:schemeClr val="accent4">
                      <a:satMod val="175000"/>
                      <a:alpha val="40000"/>
                    </a:schemeClr>
                  </a:glow>
                </a:effectLst>
              </a:rPr>
              <a:t>Studentnum</a:t>
            </a:r>
            <a:r>
              <a:rPr lang="en-US" dirty="0">
                <a:effectLst>
                  <a:glow rad="228600">
                    <a:schemeClr val="accent4">
                      <a:satMod val="175000"/>
                      <a:alpha val="40000"/>
                    </a:schemeClr>
                  </a:glow>
                </a:effectLst>
              </a:rPr>
              <a:t>* , </a:t>
            </a:r>
            <a:r>
              <a:rPr lang="en-US" u="sng" dirty="0" err="1">
                <a:effectLst>
                  <a:glow rad="228600">
                    <a:schemeClr val="accent4">
                      <a:satMod val="175000"/>
                      <a:alpha val="40000"/>
                    </a:schemeClr>
                  </a:glow>
                </a:effectLst>
              </a:rPr>
              <a:t>ModuleCode</a:t>
            </a:r>
            <a:r>
              <a:rPr lang="en-US" dirty="0">
                <a:effectLst>
                  <a:glow rad="228600">
                    <a:schemeClr val="accent4">
                      <a:satMod val="175000"/>
                      <a:alpha val="40000"/>
                    </a:schemeClr>
                  </a:glow>
                </a:effectLst>
              </a:rPr>
              <a:t>*, </a:t>
            </a:r>
            <a:r>
              <a:rPr lang="en-US" dirty="0" err="1">
                <a:effectLst>
                  <a:glow rad="228600">
                    <a:schemeClr val="accent4">
                      <a:satMod val="175000"/>
                      <a:alpha val="40000"/>
                    </a:schemeClr>
                  </a:glow>
                </a:effectLst>
              </a:rPr>
              <a:t>ExamResult</a:t>
            </a:r>
            <a:r>
              <a:rPr lang="en-US" dirty="0">
                <a:effectLst>
                  <a:glow rad="228600">
                    <a:schemeClr val="accent4">
                      <a:satMod val="175000"/>
                      <a:alpha val="40000"/>
                    </a:schemeClr>
                  </a:glow>
                </a:effectLst>
              </a:rPr>
              <a:t>)</a:t>
            </a:r>
          </a:p>
          <a:p>
            <a:pPr marL="627063" indent="-627063">
              <a:spcAft>
                <a:spcPts val="1200"/>
              </a:spcAft>
            </a:pPr>
            <a:r>
              <a:rPr lang="en-US" dirty="0">
                <a:effectLst>
                  <a:glow rad="228600">
                    <a:schemeClr val="accent4">
                      <a:satMod val="175000"/>
                      <a:alpha val="40000"/>
                    </a:schemeClr>
                  </a:glow>
                </a:effectLst>
              </a:rPr>
              <a:t>	</a:t>
            </a:r>
            <a:r>
              <a:rPr lang="en-US" b="1" dirty="0">
                <a:solidFill>
                  <a:schemeClr val="accent1"/>
                </a:solidFill>
                <a:effectLst>
                  <a:glow rad="228600">
                    <a:schemeClr val="accent4">
                      <a:satMod val="175000"/>
                      <a:alpha val="40000"/>
                    </a:schemeClr>
                  </a:glow>
                </a:effectLst>
              </a:rPr>
              <a:t>STUDENT</a:t>
            </a:r>
            <a:r>
              <a:rPr lang="en-US" dirty="0">
                <a:effectLst>
                  <a:glow rad="228600">
                    <a:schemeClr val="accent4">
                      <a:satMod val="175000"/>
                      <a:alpha val="40000"/>
                    </a:schemeClr>
                  </a:glow>
                </a:effectLst>
              </a:rPr>
              <a:t> (</a:t>
            </a:r>
            <a:r>
              <a:rPr lang="en-US" u="sng" dirty="0" err="1">
                <a:effectLst>
                  <a:glow rad="228600">
                    <a:schemeClr val="accent4">
                      <a:satMod val="175000"/>
                      <a:alpha val="40000"/>
                    </a:schemeClr>
                  </a:glow>
                </a:effectLst>
              </a:rPr>
              <a:t>Studentnum</a:t>
            </a:r>
            <a:r>
              <a:rPr lang="en-US" dirty="0">
                <a:effectLst>
                  <a:glow rad="228600">
                    <a:schemeClr val="accent4">
                      <a:satMod val="175000"/>
                      <a:alpha val="40000"/>
                    </a:schemeClr>
                  </a:glow>
                </a:effectLst>
              </a:rPr>
              <a:t> , </a:t>
            </a:r>
            <a:r>
              <a:rPr lang="en-US" dirty="0" err="1">
                <a:effectLst>
                  <a:glow rad="228600">
                    <a:schemeClr val="accent4">
                      <a:satMod val="175000"/>
                      <a:alpha val="40000"/>
                    </a:schemeClr>
                  </a:glow>
                </a:effectLst>
              </a:rPr>
              <a:t>StudentName</a:t>
            </a:r>
            <a:r>
              <a:rPr lang="en-US" dirty="0">
                <a:effectLst>
                  <a:glow rad="228600">
                    <a:schemeClr val="accent4">
                      <a:satMod val="175000"/>
                      <a:alpha val="40000"/>
                    </a:schemeClr>
                  </a:glow>
                </a:effectLst>
              </a:rPr>
              <a:t>)</a:t>
            </a:r>
          </a:p>
          <a:p>
            <a:pPr>
              <a:spcAft>
                <a:spcPts val="1600"/>
              </a:spcAft>
            </a:pPr>
            <a:endParaRPr lang="en-GB" dirty="0">
              <a:solidFill>
                <a:srgbClr val="7030A0"/>
              </a:solidFill>
            </a:endParaRPr>
          </a:p>
        </p:txBody>
      </p:sp>
      <p:sp>
        <p:nvSpPr>
          <p:cNvPr id="10" name="Slide Number Placeholder 9">
            <a:extLst>
              <a:ext uri="{FF2B5EF4-FFF2-40B4-BE49-F238E27FC236}">
                <a16:creationId xmlns:a16="http://schemas.microsoft.com/office/drawing/2014/main" id="{9A293875-B7FB-829A-5F17-30E361DB3143}"/>
              </a:ext>
            </a:extLst>
          </p:cNvPr>
          <p:cNvSpPr>
            <a:spLocks noGrp="1"/>
          </p:cNvSpPr>
          <p:nvPr>
            <p:ph type="sldNum" sz="quarter" idx="4"/>
          </p:nvPr>
        </p:nvSpPr>
        <p:spPr/>
        <p:txBody>
          <a:bodyPr/>
          <a:lstStyle/>
          <a:p>
            <a:fld id="{41576A7A-390E-480F-80B6-D80EB17F78F3}" type="slidenum">
              <a:rPr lang="en-GB" smtClean="0"/>
              <a:pPr/>
              <a:t>13</a:t>
            </a:fld>
            <a:endParaRPr lang="en-GB"/>
          </a:p>
        </p:txBody>
      </p:sp>
      <p:sp>
        <p:nvSpPr>
          <p:cNvPr id="21" name="Title 20">
            <a:extLst>
              <a:ext uri="{FF2B5EF4-FFF2-40B4-BE49-F238E27FC236}">
                <a16:creationId xmlns:a16="http://schemas.microsoft.com/office/drawing/2014/main" id="{E844520B-09F4-A1BE-C7CE-2D9BC52C9AE5}"/>
              </a:ext>
            </a:extLst>
          </p:cNvPr>
          <p:cNvSpPr>
            <a:spLocks noGrp="1"/>
          </p:cNvSpPr>
          <p:nvPr>
            <p:ph type="title"/>
          </p:nvPr>
        </p:nvSpPr>
        <p:spPr/>
        <p:txBody>
          <a:bodyPr>
            <a:normAutofit/>
          </a:bodyPr>
          <a:lstStyle/>
          <a:p>
            <a:r>
              <a:rPr lang="en-GB" dirty="0"/>
              <a:t>Normalisation – Second Normal Form (2NF)</a:t>
            </a:r>
          </a:p>
        </p:txBody>
      </p:sp>
      <p:graphicFrame>
        <p:nvGraphicFramePr>
          <p:cNvPr id="2" name="Table 1">
            <a:extLst>
              <a:ext uri="{FF2B5EF4-FFF2-40B4-BE49-F238E27FC236}">
                <a16:creationId xmlns:a16="http://schemas.microsoft.com/office/drawing/2014/main" id="{442B2C08-14CE-7111-4E69-1B909946D108}"/>
              </a:ext>
            </a:extLst>
          </p:cNvPr>
          <p:cNvGraphicFramePr>
            <a:graphicFrameLocks noGrp="1"/>
          </p:cNvGraphicFramePr>
          <p:nvPr>
            <p:extLst>
              <p:ext uri="{D42A27DB-BD31-4B8C-83A1-F6EECF244321}">
                <p14:modId xmlns:p14="http://schemas.microsoft.com/office/powerpoint/2010/main" val="2638378895"/>
              </p:ext>
            </p:extLst>
          </p:nvPr>
        </p:nvGraphicFramePr>
        <p:xfrm>
          <a:off x="2098982" y="3770882"/>
          <a:ext cx="6400800" cy="24384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err="1">
                          <a:effectLst/>
                        </a:rPr>
                        <a:t>Studentnum</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StudentName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ModuleCode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ModuleName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ExamResult</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19" name="Table 18">
            <a:extLst>
              <a:ext uri="{FF2B5EF4-FFF2-40B4-BE49-F238E27FC236}">
                <a16:creationId xmlns:a16="http://schemas.microsoft.com/office/drawing/2014/main" id="{391A431B-F256-DFE4-4775-D7FBFCCE6D06}"/>
              </a:ext>
            </a:extLst>
          </p:cNvPr>
          <p:cNvGraphicFramePr>
            <a:graphicFrameLocks noGrp="1"/>
          </p:cNvGraphicFramePr>
          <p:nvPr>
            <p:extLst>
              <p:ext uri="{D42A27DB-BD31-4B8C-83A1-F6EECF244321}">
                <p14:modId xmlns:p14="http://schemas.microsoft.com/office/powerpoint/2010/main" val="867186493"/>
              </p:ext>
            </p:extLst>
          </p:nvPr>
        </p:nvGraphicFramePr>
        <p:xfrm>
          <a:off x="3830007" y="5270205"/>
          <a:ext cx="2560320" cy="24384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tblGrid>
              <a:tr h="182880">
                <a:tc>
                  <a:txBody>
                    <a:bodyPr/>
                    <a:lstStyle/>
                    <a:p>
                      <a:pPr marL="0" marR="0" algn="ctr">
                        <a:spcBef>
                          <a:spcPts val="0"/>
                        </a:spcBef>
                        <a:spcAft>
                          <a:spcPts val="0"/>
                        </a:spcAft>
                      </a:pPr>
                      <a:r>
                        <a:rPr lang="en-US" sz="1600" dirty="0" err="1">
                          <a:effectLst/>
                        </a:rPr>
                        <a:t>Studentnum</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StudentName</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20" name="Table 19">
            <a:extLst>
              <a:ext uri="{FF2B5EF4-FFF2-40B4-BE49-F238E27FC236}">
                <a16:creationId xmlns:a16="http://schemas.microsoft.com/office/drawing/2014/main" id="{F7A303F4-0E4B-E4EC-1028-F234AD5A6899}"/>
              </a:ext>
            </a:extLst>
          </p:cNvPr>
          <p:cNvGraphicFramePr>
            <a:graphicFrameLocks noGrp="1"/>
          </p:cNvGraphicFramePr>
          <p:nvPr>
            <p:extLst>
              <p:ext uri="{D42A27DB-BD31-4B8C-83A1-F6EECF244321}">
                <p14:modId xmlns:p14="http://schemas.microsoft.com/office/powerpoint/2010/main" val="3011067728"/>
              </p:ext>
            </p:extLst>
          </p:nvPr>
        </p:nvGraphicFramePr>
        <p:xfrm>
          <a:off x="475512" y="5270205"/>
          <a:ext cx="2651760" cy="243840"/>
        </p:xfrm>
        <a:graphic>
          <a:graphicData uri="http://schemas.openxmlformats.org/drawingml/2006/table">
            <a:tbl>
              <a:tblPr firstRow="1" bandRow="1">
                <a:tableStyleId>{5C22544A-7EE6-4342-B048-85BDC9FD1C3A}</a:tableStyleId>
              </a:tblPr>
              <a:tblGrid>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tblGrid>
              <a:tr h="182880">
                <a:tc>
                  <a:txBody>
                    <a:bodyPr/>
                    <a:lstStyle/>
                    <a:p>
                      <a:pPr marL="0" marR="0" algn="ctr">
                        <a:spcBef>
                          <a:spcPts val="0"/>
                        </a:spcBef>
                        <a:spcAft>
                          <a:spcPts val="0"/>
                        </a:spcAft>
                      </a:pPr>
                      <a:r>
                        <a:rPr lang="en-US" sz="1600" dirty="0" err="1">
                          <a:effectLst/>
                        </a:rPr>
                        <a:t>ModuleCode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ModuleName</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22" name="Table 21">
            <a:extLst>
              <a:ext uri="{FF2B5EF4-FFF2-40B4-BE49-F238E27FC236}">
                <a16:creationId xmlns:a16="http://schemas.microsoft.com/office/drawing/2014/main" id="{28C06E91-69D6-2DA4-7377-51B866F9A23F}"/>
              </a:ext>
            </a:extLst>
          </p:cNvPr>
          <p:cNvGraphicFramePr>
            <a:graphicFrameLocks noGrp="1"/>
          </p:cNvGraphicFramePr>
          <p:nvPr>
            <p:extLst>
              <p:ext uri="{D42A27DB-BD31-4B8C-83A1-F6EECF244321}">
                <p14:modId xmlns:p14="http://schemas.microsoft.com/office/powerpoint/2010/main" val="2700900480"/>
              </p:ext>
            </p:extLst>
          </p:nvPr>
        </p:nvGraphicFramePr>
        <p:xfrm>
          <a:off x="7071414" y="5270205"/>
          <a:ext cx="3657600" cy="24384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280160">
                  <a:extLst>
                    <a:ext uri="{9D8B030D-6E8A-4147-A177-3AD203B41FA5}">
                      <a16:colId xmlns:a16="http://schemas.microsoft.com/office/drawing/2014/main" val="20002"/>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err="1">
                          <a:effectLst/>
                        </a:rPr>
                        <a:t>Studentnum</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ModuleCode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ExamResult</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cxnSp>
        <p:nvCxnSpPr>
          <p:cNvPr id="24" name="Straight Arrow Connector 23">
            <a:extLst>
              <a:ext uri="{FF2B5EF4-FFF2-40B4-BE49-F238E27FC236}">
                <a16:creationId xmlns:a16="http://schemas.microsoft.com/office/drawing/2014/main" id="{A0D9C48E-E4C4-BD7F-8D5E-0854A34F28B5}"/>
              </a:ext>
            </a:extLst>
          </p:cNvPr>
          <p:cNvCxnSpPr/>
          <p:nvPr/>
        </p:nvCxnSpPr>
        <p:spPr>
          <a:xfrm flipH="1">
            <a:off x="1605064" y="4014722"/>
            <a:ext cx="3249038" cy="12554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B78CCA6-318D-D15C-6690-FF02AD658E5C}"/>
              </a:ext>
            </a:extLst>
          </p:cNvPr>
          <p:cNvCxnSpPr>
            <a:cxnSpLocks/>
          </p:cNvCxnSpPr>
          <p:nvPr/>
        </p:nvCxnSpPr>
        <p:spPr>
          <a:xfrm>
            <a:off x="4854102" y="4093636"/>
            <a:ext cx="0" cy="11765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BE80251-F76A-14ED-13A0-9E2F54A2221C}"/>
              </a:ext>
            </a:extLst>
          </p:cNvPr>
          <p:cNvCxnSpPr>
            <a:cxnSpLocks/>
          </p:cNvCxnSpPr>
          <p:nvPr/>
        </p:nvCxnSpPr>
        <p:spPr>
          <a:xfrm>
            <a:off x="4854102" y="4014722"/>
            <a:ext cx="3735421" cy="12554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D7630178-4549-C2BF-2E34-89CA140521EE}"/>
              </a:ext>
            </a:extLst>
          </p:cNvPr>
          <p:cNvSpPr txBox="1"/>
          <p:nvPr/>
        </p:nvSpPr>
        <p:spPr>
          <a:xfrm>
            <a:off x="444511" y="4900873"/>
            <a:ext cx="915635" cy="369332"/>
          </a:xfrm>
          <a:prstGeom prst="rect">
            <a:avLst/>
          </a:prstGeom>
          <a:noFill/>
        </p:spPr>
        <p:txBody>
          <a:bodyPr wrap="none" rtlCol="0">
            <a:spAutoFit/>
          </a:bodyPr>
          <a:lstStyle/>
          <a:p>
            <a:r>
              <a:rPr lang="en-GB" dirty="0"/>
              <a:t>Module</a:t>
            </a:r>
          </a:p>
        </p:txBody>
      </p:sp>
      <p:sp>
        <p:nvSpPr>
          <p:cNvPr id="35" name="TextBox 34">
            <a:extLst>
              <a:ext uri="{FF2B5EF4-FFF2-40B4-BE49-F238E27FC236}">
                <a16:creationId xmlns:a16="http://schemas.microsoft.com/office/drawing/2014/main" id="{B70589BB-AC98-3BA6-059E-0B895A9B2C3B}"/>
              </a:ext>
            </a:extLst>
          </p:cNvPr>
          <p:cNvSpPr txBox="1"/>
          <p:nvPr/>
        </p:nvSpPr>
        <p:spPr>
          <a:xfrm>
            <a:off x="3815157" y="4947451"/>
            <a:ext cx="762516" cy="369332"/>
          </a:xfrm>
          <a:prstGeom prst="rect">
            <a:avLst/>
          </a:prstGeom>
          <a:noFill/>
        </p:spPr>
        <p:txBody>
          <a:bodyPr wrap="none" rtlCol="0">
            <a:spAutoFit/>
          </a:bodyPr>
          <a:lstStyle/>
          <a:p>
            <a:r>
              <a:rPr lang="en-GB" dirty="0"/>
              <a:t>Result</a:t>
            </a:r>
          </a:p>
        </p:txBody>
      </p:sp>
      <p:sp>
        <p:nvSpPr>
          <p:cNvPr id="36" name="TextBox 35">
            <a:extLst>
              <a:ext uri="{FF2B5EF4-FFF2-40B4-BE49-F238E27FC236}">
                <a16:creationId xmlns:a16="http://schemas.microsoft.com/office/drawing/2014/main" id="{D80A2D60-4482-7B9C-9C44-35272FC32402}"/>
              </a:ext>
            </a:extLst>
          </p:cNvPr>
          <p:cNvSpPr txBox="1"/>
          <p:nvPr/>
        </p:nvSpPr>
        <p:spPr>
          <a:xfrm>
            <a:off x="7059342" y="4900873"/>
            <a:ext cx="923138" cy="369332"/>
          </a:xfrm>
          <a:prstGeom prst="rect">
            <a:avLst/>
          </a:prstGeom>
          <a:noFill/>
        </p:spPr>
        <p:txBody>
          <a:bodyPr wrap="none" rtlCol="0">
            <a:spAutoFit/>
          </a:bodyPr>
          <a:lstStyle/>
          <a:p>
            <a:r>
              <a:rPr lang="en-GB" dirty="0"/>
              <a:t>Student</a:t>
            </a:r>
          </a:p>
        </p:txBody>
      </p:sp>
    </p:spTree>
    <p:extLst>
      <p:ext uri="{BB962C8B-B14F-4D97-AF65-F5344CB8AC3E}">
        <p14:creationId xmlns:p14="http://schemas.microsoft.com/office/powerpoint/2010/main" val="44602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xEl>
                                              <p:pRg st="1" end="1"/>
                                            </p:txEl>
                                          </p:spTgt>
                                        </p:tgtEl>
                                        <p:attrNameLst>
                                          <p:attrName>style.visibility</p:attrName>
                                        </p:attrNameLst>
                                      </p:cBhvr>
                                      <p:to>
                                        <p:strVal val="visible"/>
                                      </p:to>
                                    </p:set>
                                    <p:animEffect transition="in" filter="fade">
                                      <p:cBhvr>
                                        <p:cTn id="14" dur="1000"/>
                                        <p:tgtEl>
                                          <p:spTgt spid="16">
                                            <p:txEl>
                                              <p:pRg st="1" end="1"/>
                                            </p:txEl>
                                          </p:spTgt>
                                        </p:tgtEl>
                                      </p:cBhvr>
                                    </p:animEffect>
                                    <p:anim calcmode="lin" valueType="num">
                                      <p:cBhvr>
                                        <p:cTn id="1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
                                            <p:txEl>
                                              <p:pRg st="2" end="2"/>
                                            </p:txEl>
                                          </p:spTgt>
                                        </p:tgtEl>
                                        <p:attrNameLst>
                                          <p:attrName>style.visibility</p:attrName>
                                        </p:attrNameLst>
                                      </p:cBhvr>
                                      <p:to>
                                        <p:strVal val="visible"/>
                                      </p:to>
                                    </p:set>
                                    <p:animEffect transition="in" filter="fade">
                                      <p:cBhvr>
                                        <p:cTn id="21" dur="1000"/>
                                        <p:tgtEl>
                                          <p:spTgt spid="16">
                                            <p:txEl>
                                              <p:pRg st="2" end="2"/>
                                            </p:txEl>
                                          </p:spTgt>
                                        </p:tgtEl>
                                      </p:cBhvr>
                                    </p:animEffect>
                                    <p:anim calcmode="lin" valueType="num">
                                      <p:cBhvr>
                                        <p:cTn id="22"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1000"/>
                                        <p:tgtEl>
                                          <p:spTgt spid="16">
                                            <p:txEl>
                                              <p:pRg st="3" end="3"/>
                                            </p:txEl>
                                          </p:spTgt>
                                        </p:tgtEl>
                                      </p:cBhvr>
                                    </p:animEffect>
                                    <p:anim calcmode="lin" valueType="num">
                                      <p:cBhvr>
                                        <p:cTn id="29"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
                                            <p:txEl>
                                              <p:pRg st="4" end="4"/>
                                            </p:txEl>
                                          </p:spTgt>
                                        </p:tgtEl>
                                        <p:attrNameLst>
                                          <p:attrName>style.visibility</p:attrName>
                                        </p:attrNameLst>
                                      </p:cBhvr>
                                      <p:to>
                                        <p:strVal val="visible"/>
                                      </p:to>
                                    </p:set>
                                    <p:animEffect transition="in" filter="fade">
                                      <p:cBhvr>
                                        <p:cTn id="35" dur="1000"/>
                                        <p:tgtEl>
                                          <p:spTgt spid="16">
                                            <p:txEl>
                                              <p:pRg st="4" end="4"/>
                                            </p:txEl>
                                          </p:spTgt>
                                        </p:tgtEl>
                                      </p:cBhvr>
                                    </p:animEffect>
                                    <p:anim calcmode="lin" valueType="num">
                                      <p:cBhvr>
                                        <p:cTn id="36" dur="1000" fill="hold"/>
                                        <p:tgtEl>
                                          <p:spTgt spid="1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6">
                                            <p:txEl>
                                              <p:pRg st="4" end="4"/>
                                            </p:txEl>
                                          </p:spTgt>
                                        </p:tgtEl>
                                        <p:attrNameLst>
                                          <p:attrName>ppt_y</p:attrName>
                                        </p:attrNameLst>
                                      </p:cBhvr>
                                      <p:tavLst>
                                        <p:tav tm="0">
                                          <p:val>
                                            <p:strVal val="#ppt_y+.1"/>
                                          </p:val>
                                        </p:tav>
                                        <p:tav tm="100000">
                                          <p:val>
                                            <p:strVal val="#ppt_y"/>
                                          </p:val>
                                        </p:tav>
                                      </p:tavLst>
                                    </p:anim>
                                  </p:childTnLst>
                                </p:cTn>
                              </p:par>
                              <p:par>
                                <p:cTn id="38" presetID="16" presetClass="entr" presetSubtype="21" fill="hold" nodeType="withEffect">
                                  <p:stCondLst>
                                    <p:cond delay="0"/>
                                  </p:stCondLst>
                                  <p:childTnLst>
                                    <p:set>
                                      <p:cBhvr>
                                        <p:cTn id="39" dur="1" fill="hold">
                                          <p:stCondLst>
                                            <p:cond delay="0"/>
                                          </p:stCondLst>
                                        </p:cTn>
                                        <p:tgtEl>
                                          <p:spTgt spid="2"/>
                                        </p:tgtEl>
                                        <p:attrNameLst>
                                          <p:attrName>style.visibility</p:attrName>
                                        </p:attrNameLst>
                                      </p:cBhvr>
                                      <p:to>
                                        <p:strVal val="visible"/>
                                      </p:to>
                                    </p:set>
                                    <p:animEffect transition="in" filter="barn(inVertical)">
                                      <p:cBhvr>
                                        <p:cTn id="40" dur="500"/>
                                        <p:tgtEl>
                                          <p:spTgt spid="2"/>
                                        </p:tgtEl>
                                      </p:cBhvr>
                                    </p:animEffect>
                                  </p:childTnLst>
                                </p:cTn>
                              </p:par>
                              <p:par>
                                <p:cTn id="41" presetID="16" presetClass="entr" presetSubtype="21"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barn(inVertical)">
                                      <p:cBhvr>
                                        <p:cTn id="43" dur="500"/>
                                        <p:tgtEl>
                                          <p:spTgt spid="19"/>
                                        </p:tgtEl>
                                      </p:cBhvr>
                                    </p:animEffect>
                                  </p:childTnLst>
                                </p:cTn>
                              </p:par>
                              <p:par>
                                <p:cTn id="44" presetID="16" presetClass="entr" presetSubtype="21" fill="hold" nodeType="withEffect">
                                  <p:stCondLst>
                                    <p:cond delay="0"/>
                                  </p:stCondLst>
                                  <p:childTnLst>
                                    <p:set>
                                      <p:cBhvr>
                                        <p:cTn id="45" dur="1" fill="hold">
                                          <p:stCondLst>
                                            <p:cond delay="0"/>
                                          </p:stCondLst>
                                        </p:cTn>
                                        <p:tgtEl>
                                          <p:spTgt spid="20"/>
                                        </p:tgtEl>
                                        <p:attrNameLst>
                                          <p:attrName>style.visibility</p:attrName>
                                        </p:attrNameLst>
                                      </p:cBhvr>
                                      <p:to>
                                        <p:strVal val="visible"/>
                                      </p:to>
                                    </p:set>
                                    <p:animEffect transition="in" filter="barn(inVertical)">
                                      <p:cBhvr>
                                        <p:cTn id="46" dur="500"/>
                                        <p:tgtEl>
                                          <p:spTgt spid="20"/>
                                        </p:tgtEl>
                                      </p:cBhvr>
                                    </p:animEffect>
                                  </p:childTnLst>
                                </p:cTn>
                              </p:par>
                              <p:par>
                                <p:cTn id="47" presetID="16" presetClass="entr" presetSubtype="21"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barn(inVertical)">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175110891"/>
              </p:ext>
            </p:extLst>
          </p:nvPr>
        </p:nvGraphicFramePr>
        <p:xfrm>
          <a:off x="7350385" y="3958478"/>
          <a:ext cx="3749040" cy="2682240"/>
        </p:xfrm>
        <a:graphic>
          <a:graphicData uri="http://schemas.openxmlformats.org/drawingml/2006/table">
            <a:tbl>
              <a:tblPr firstRow="1" bandRow="1">
                <a:tableStyleId>{5C22544A-7EE6-4342-B048-85BDC9FD1C3A}</a:tableStyleId>
              </a:tblPr>
              <a:tblGrid>
                <a:gridCol w="1280160">
                  <a:extLst>
                    <a:ext uri="{9D8B030D-6E8A-4147-A177-3AD203B41FA5}">
                      <a16:colId xmlns:a16="http://schemas.microsoft.com/office/drawing/2014/main" val="20000"/>
                    </a:ext>
                  </a:extLst>
                </a:gridCol>
                <a:gridCol w="1280160">
                  <a:extLst>
                    <a:ext uri="{9D8B030D-6E8A-4147-A177-3AD203B41FA5}">
                      <a16:colId xmlns:a16="http://schemas.microsoft.com/office/drawing/2014/main" val="20001"/>
                    </a:ext>
                  </a:extLst>
                </a:gridCol>
                <a:gridCol w="1188720">
                  <a:extLst>
                    <a:ext uri="{9D8B030D-6E8A-4147-A177-3AD203B41FA5}">
                      <a16:colId xmlns:a16="http://schemas.microsoft.com/office/drawing/2014/main" val="20002"/>
                    </a:ext>
                  </a:extLst>
                </a:gridCol>
              </a:tblGrid>
              <a:tr h="274320">
                <a:tc>
                  <a:txBody>
                    <a:bodyPr/>
                    <a:lstStyle/>
                    <a:p>
                      <a:r>
                        <a:rPr lang="en-GB" sz="1600" err="1"/>
                        <a:t>Studentnum</a:t>
                      </a:r>
                      <a:endParaRPr lang="en-GB" sz="1600"/>
                    </a:p>
                  </a:txBody>
                  <a:tcPr/>
                </a:tc>
                <a:tc>
                  <a:txBody>
                    <a:bodyPr/>
                    <a:lstStyle/>
                    <a:p>
                      <a:r>
                        <a:rPr lang="en-GB" sz="1600" err="1"/>
                        <a:t>ModuleCode</a:t>
                      </a:r>
                      <a:endParaRPr lang="en-GB" sz="1600"/>
                    </a:p>
                  </a:txBody>
                  <a:tcPr/>
                </a:tc>
                <a:tc>
                  <a:txBody>
                    <a:bodyPr/>
                    <a:lstStyle/>
                    <a:p>
                      <a:r>
                        <a:rPr lang="en-GB" sz="1600" err="1"/>
                        <a:t>ExamResult</a:t>
                      </a:r>
                      <a:endParaRPr lang="en-GB" sz="1600"/>
                    </a:p>
                  </a:txBody>
                  <a:tcPr/>
                </a:tc>
                <a:extLst>
                  <a:ext uri="{0D108BD9-81ED-4DB2-BD59-A6C34878D82A}">
                    <a16:rowId xmlns:a16="http://schemas.microsoft.com/office/drawing/2014/main" val="10000"/>
                  </a:ext>
                </a:extLst>
              </a:tr>
              <a:tr h="274320">
                <a:tc>
                  <a:txBody>
                    <a:bodyPr/>
                    <a:lstStyle/>
                    <a:p>
                      <a:r>
                        <a:rPr lang="en-GB" sz="1600"/>
                        <a:t>123</a:t>
                      </a:r>
                    </a:p>
                  </a:txBody>
                  <a:tcPr/>
                </a:tc>
                <a:tc>
                  <a:txBody>
                    <a:bodyPr/>
                    <a:lstStyle/>
                    <a:p>
                      <a:r>
                        <a:rPr lang="en-GB" sz="1600"/>
                        <a:t>M23</a:t>
                      </a:r>
                    </a:p>
                  </a:txBody>
                  <a:tcPr/>
                </a:tc>
                <a:tc>
                  <a:txBody>
                    <a:bodyPr/>
                    <a:lstStyle/>
                    <a:p>
                      <a:r>
                        <a:rPr lang="en-GB" sz="1600"/>
                        <a:t>62</a:t>
                      </a:r>
                    </a:p>
                  </a:txBody>
                  <a:tcPr/>
                </a:tc>
                <a:extLst>
                  <a:ext uri="{0D108BD9-81ED-4DB2-BD59-A6C34878D82A}">
                    <a16:rowId xmlns:a16="http://schemas.microsoft.com/office/drawing/2014/main" val="10001"/>
                  </a:ext>
                </a:extLst>
              </a:tr>
              <a:tr h="274320">
                <a:tc>
                  <a:txBody>
                    <a:bodyPr/>
                    <a:lstStyle/>
                    <a:p>
                      <a:r>
                        <a:rPr lang="en-GB" sz="1600"/>
                        <a:t>276</a:t>
                      </a:r>
                    </a:p>
                  </a:txBody>
                  <a:tcPr/>
                </a:tc>
                <a:tc>
                  <a:txBody>
                    <a:bodyPr/>
                    <a:lstStyle/>
                    <a:p>
                      <a:r>
                        <a:rPr lang="en-GB" sz="1600"/>
                        <a:t>M23</a:t>
                      </a:r>
                    </a:p>
                  </a:txBody>
                  <a:tcPr/>
                </a:tc>
                <a:tc>
                  <a:txBody>
                    <a:bodyPr/>
                    <a:lstStyle/>
                    <a:p>
                      <a:r>
                        <a:rPr lang="en-GB" sz="1600"/>
                        <a:t>38</a:t>
                      </a:r>
                    </a:p>
                  </a:txBody>
                  <a:tcPr/>
                </a:tc>
                <a:extLst>
                  <a:ext uri="{0D108BD9-81ED-4DB2-BD59-A6C34878D82A}">
                    <a16:rowId xmlns:a16="http://schemas.microsoft.com/office/drawing/2014/main" val="10002"/>
                  </a:ext>
                </a:extLst>
              </a:tr>
              <a:tr h="274320">
                <a:tc>
                  <a:txBody>
                    <a:bodyPr/>
                    <a:lstStyle/>
                    <a:p>
                      <a:r>
                        <a:rPr lang="en-GB" sz="1600"/>
                        <a:t>123</a:t>
                      </a:r>
                    </a:p>
                  </a:txBody>
                  <a:tcPr/>
                </a:tc>
                <a:tc>
                  <a:txBody>
                    <a:bodyPr/>
                    <a:lstStyle/>
                    <a:p>
                      <a:r>
                        <a:rPr lang="en-GB" sz="1600"/>
                        <a:t>M92</a:t>
                      </a:r>
                    </a:p>
                  </a:txBody>
                  <a:tcPr/>
                </a:tc>
                <a:tc>
                  <a:txBody>
                    <a:bodyPr/>
                    <a:lstStyle/>
                    <a:p>
                      <a:r>
                        <a:rPr lang="en-GB" sz="1600"/>
                        <a:t>56</a:t>
                      </a:r>
                    </a:p>
                  </a:txBody>
                  <a:tcPr/>
                </a:tc>
                <a:extLst>
                  <a:ext uri="{0D108BD9-81ED-4DB2-BD59-A6C34878D82A}">
                    <a16:rowId xmlns:a16="http://schemas.microsoft.com/office/drawing/2014/main" val="10003"/>
                  </a:ext>
                </a:extLst>
              </a:tr>
              <a:tr h="274320">
                <a:tc>
                  <a:txBody>
                    <a:bodyPr/>
                    <a:lstStyle/>
                    <a:p>
                      <a:r>
                        <a:rPr lang="en-GB" sz="1600"/>
                        <a:t>169</a:t>
                      </a:r>
                    </a:p>
                  </a:txBody>
                  <a:tcPr/>
                </a:tc>
                <a:tc>
                  <a:txBody>
                    <a:bodyPr/>
                    <a:lstStyle/>
                    <a:p>
                      <a:r>
                        <a:rPr lang="en-GB" sz="1600"/>
                        <a:t>M92</a:t>
                      </a:r>
                    </a:p>
                  </a:txBody>
                  <a:tcPr/>
                </a:tc>
                <a:tc>
                  <a:txBody>
                    <a:bodyPr/>
                    <a:lstStyle/>
                    <a:p>
                      <a:r>
                        <a:rPr lang="en-GB" sz="1600"/>
                        <a:t>47</a:t>
                      </a:r>
                    </a:p>
                  </a:txBody>
                  <a:tcPr/>
                </a:tc>
                <a:extLst>
                  <a:ext uri="{0D108BD9-81ED-4DB2-BD59-A6C34878D82A}">
                    <a16:rowId xmlns:a16="http://schemas.microsoft.com/office/drawing/2014/main" val="10004"/>
                  </a:ext>
                </a:extLst>
              </a:tr>
              <a:tr h="274320">
                <a:tc>
                  <a:txBody>
                    <a:bodyPr/>
                    <a:lstStyle/>
                    <a:p>
                      <a:r>
                        <a:rPr lang="en-GB" sz="1600"/>
                        <a:t>276</a:t>
                      </a:r>
                    </a:p>
                  </a:txBody>
                  <a:tcPr/>
                </a:tc>
                <a:tc>
                  <a:txBody>
                    <a:bodyPr/>
                    <a:lstStyle/>
                    <a:p>
                      <a:r>
                        <a:rPr lang="en-GB" sz="1600"/>
                        <a:t>M14</a:t>
                      </a:r>
                    </a:p>
                  </a:txBody>
                  <a:tcPr/>
                </a:tc>
                <a:tc>
                  <a:txBody>
                    <a:bodyPr/>
                    <a:lstStyle/>
                    <a:p>
                      <a:r>
                        <a:rPr lang="en-GB" sz="1600"/>
                        <a:t>56</a:t>
                      </a:r>
                    </a:p>
                  </a:txBody>
                  <a:tcPr/>
                </a:tc>
                <a:extLst>
                  <a:ext uri="{0D108BD9-81ED-4DB2-BD59-A6C34878D82A}">
                    <a16:rowId xmlns:a16="http://schemas.microsoft.com/office/drawing/2014/main" val="10005"/>
                  </a:ext>
                </a:extLst>
              </a:tr>
              <a:tr h="274320">
                <a:tc>
                  <a:txBody>
                    <a:bodyPr/>
                    <a:lstStyle/>
                    <a:p>
                      <a:r>
                        <a:rPr lang="en-GB" sz="1600"/>
                        <a:t>169</a:t>
                      </a:r>
                    </a:p>
                  </a:txBody>
                  <a:tcPr/>
                </a:tc>
                <a:tc>
                  <a:txBody>
                    <a:bodyPr/>
                    <a:lstStyle/>
                    <a:p>
                      <a:r>
                        <a:rPr lang="en-GB" sz="1600"/>
                        <a:t>M14</a:t>
                      </a:r>
                    </a:p>
                  </a:txBody>
                  <a:tcPr/>
                </a:tc>
                <a:tc>
                  <a:txBody>
                    <a:bodyPr/>
                    <a:lstStyle/>
                    <a:p>
                      <a:r>
                        <a:rPr lang="en-GB" sz="1600"/>
                        <a:t>71</a:t>
                      </a:r>
                    </a:p>
                  </a:txBody>
                  <a:tcPr/>
                </a:tc>
                <a:extLst>
                  <a:ext uri="{0D108BD9-81ED-4DB2-BD59-A6C34878D82A}">
                    <a16:rowId xmlns:a16="http://schemas.microsoft.com/office/drawing/2014/main" val="10006"/>
                  </a:ext>
                </a:extLst>
              </a:tr>
              <a:tr h="274320">
                <a:tc>
                  <a:txBody>
                    <a:bodyPr/>
                    <a:lstStyle/>
                    <a:p>
                      <a:r>
                        <a:rPr lang="en-US" sz="1600">
                          <a:solidFill>
                            <a:schemeClr val="tx1"/>
                          </a:solidFill>
                        </a:rPr>
                        <a:t> 234</a:t>
                      </a:r>
                      <a:endParaRPr lang="en-GB" sz="1600">
                        <a:solidFill>
                          <a:schemeClr val="tx1"/>
                        </a:solidFill>
                      </a:endParaRPr>
                    </a:p>
                  </a:txBody>
                  <a:tcPr/>
                </a:tc>
                <a:tc>
                  <a:txBody>
                    <a:bodyPr/>
                    <a:lstStyle/>
                    <a:p>
                      <a:r>
                        <a:rPr lang="en-GB" sz="1600"/>
                        <a:t>M14</a:t>
                      </a:r>
                    </a:p>
                  </a:txBody>
                  <a:tcPr/>
                </a:tc>
                <a:tc>
                  <a:txBody>
                    <a:bodyPr/>
                    <a:lstStyle/>
                    <a:p>
                      <a:r>
                        <a:rPr lang="en-GB" sz="1600" dirty="0"/>
                        <a:t>48</a:t>
                      </a:r>
                    </a:p>
                  </a:txBody>
                  <a:tcPr/>
                </a:tc>
                <a:extLst>
                  <a:ext uri="{0D108BD9-81ED-4DB2-BD59-A6C34878D82A}">
                    <a16:rowId xmlns:a16="http://schemas.microsoft.com/office/drawing/2014/main" val="10007"/>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069730969"/>
              </p:ext>
            </p:extLst>
          </p:nvPr>
        </p:nvGraphicFramePr>
        <p:xfrm>
          <a:off x="1101985" y="4146677"/>
          <a:ext cx="2651760" cy="1341120"/>
        </p:xfrm>
        <a:graphic>
          <a:graphicData uri="http://schemas.openxmlformats.org/drawingml/2006/table">
            <a:tbl>
              <a:tblPr firstRow="1" bandRow="1">
                <a:tableStyleId>{5C22544A-7EE6-4342-B048-85BDC9FD1C3A}</a:tableStyleId>
              </a:tblPr>
              <a:tblGrid>
                <a:gridCol w="128016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tblGrid>
              <a:tr h="274320">
                <a:tc>
                  <a:txBody>
                    <a:bodyPr/>
                    <a:lstStyle/>
                    <a:p>
                      <a:r>
                        <a:rPr lang="en-GB" sz="1600" err="1"/>
                        <a:t>ModuleCode</a:t>
                      </a:r>
                      <a:endParaRPr lang="en-GB" sz="1600"/>
                    </a:p>
                  </a:txBody>
                  <a:tcPr/>
                </a:tc>
                <a:tc>
                  <a:txBody>
                    <a:bodyPr/>
                    <a:lstStyle/>
                    <a:p>
                      <a:r>
                        <a:rPr lang="en-GB" sz="1600" dirty="0" err="1"/>
                        <a:t>ModuleName</a:t>
                      </a:r>
                      <a:endParaRPr lang="en-GB" sz="1600" dirty="0"/>
                    </a:p>
                  </a:txBody>
                  <a:tcPr/>
                </a:tc>
                <a:extLst>
                  <a:ext uri="{0D108BD9-81ED-4DB2-BD59-A6C34878D82A}">
                    <a16:rowId xmlns:a16="http://schemas.microsoft.com/office/drawing/2014/main" val="10000"/>
                  </a:ext>
                </a:extLst>
              </a:tr>
              <a:tr h="274320">
                <a:tc>
                  <a:txBody>
                    <a:bodyPr/>
                    <a:lstStyle/>
                    <a:p>
                      <a:r>
                        <a:rPr lang="en-GB" sz="1600" dirty="0"/>
                        <a:t>M23</a:t>
                      </a:r>
                    </a:p>
                  </a:txBody>
                  <a:tcPr/>
                </a:tc>
                <a:tc>
                  <a:txBody>
                    <a:bodyPr/>
                    <a:lstStyle/>
                    <a:p>
                      <a:r>
                        <a:rPr lang="en-GB" sz="1600"/>
                        <a:t>Ethics</a:t>
                      </a:r>
                    </a:p>
                  </a:txBody>
                  <a:tcPr/>
                </a:tc>
                <a:extLst>
                  <a:ext uri="{0D108BD9-81ED-4DB2-BD59-A6C34878D82A}">
                    <a16:rowId xmlns:a16="http://schemas.microsoft.com/office/drawing/2014/main" val="10001"/>
                  </a:ext>
                </a:extLst>
              </a:tr>
              <a:tr h="274320">
                <a:tc>
                  <a:txBody>
                    <a:bodyPr/>
                    <a:lstStyle/>
                    <a:p>
                      <a:r>
                        <a:rPr lang="en-GB" sz="1600"/>
                        <a:t>M92</a:t>
                      </a:r>
                    </a:p>
                  </a:txBody>
                  <a:tcPr/>
                </a:tc>
                <a:tc>
                  <a:txBody>
                    <a:bodyPr/>
                    <a:lstStyle/>
                    <a:p>
                      <a:r>
                        <a:rPr lang="en-GB" sz="1600"/>
                        <a:t>Politics</a:t>
                      </a:r>
                    </a:p>
                  </a:txBody>
                  <a:tcPr/>
                </a:tc>
                <a:extLst>
                  <a:ext uri="{0D108BD9-81ED-4DB2-BD59-A6C34878D82A}">
                    <a16:rowId xmlns:a16="http://schemas.microsoft.com/office/drawing/2014/main" val="10002"/>
                  </a:ext>
                </a:extLst>
              </a:tr>
              <a:tr h="274320">
                <a:tc>
                  <a:txBody>
                    <a:bodyPr/>
                    <a:lstStyle/>
                    <a:p>
                      <a:r>
                        <a:rPr lang="en-GB" sz="1600"/>
                        <a:t>M14</a:t>
                      </a:r>
                    </a:p>
                  </a:txBody>
                  <a:tcPr/>
                </a:tc>
                <a:tc>
                  <a:txBody>
                    <a:bodyPr/>
                    <a:lstStyle/>
                    <a:p>
                      <a:r>
                        <a:rPr lang="en-GB" sz="1600" dirty="0"/>
                        <a:t>Economics</a:t>
                      </a:r>
                    </a:p>
                  </a:txBody>
                  <a:tcPr/>
                </a:tc>
                <a:extLst>
                  <a:ext uri="{0D108BD9-81ED-4DB2-BD59-A6C34878D82A}">
                    <a16:rowId xmlns:a16="http://schemas.microsoft.com/office/drawing/2014/main" val="10003"/>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001186584"/>
              </p:ext>
            </p:extLst>
          </p:nvPr>
        </p:nvGraphicFramePr>
        <p:xfrm>
          <a:off x="4226185" y="4146677"/>
          <a:ext cx="2651760" cy="1676400"/>
        </p:xfrm>
        <a:graphic>
          <a:graphicData uri="http://schemas.openxmlformats.org/drawingml/2006/table">
            <a:tbl>
              <a:tblPr firstRow="1" bandRow="1">
                <a:tableStyleId>{5C22544A-7EE6-4342-B048-85BDC9FD1C3A}</a:tableStyleId>
              </a:tblPr>
              <a:tblGrid>
                <a:gridCol w="128016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tblGrid>
              <a:tr h="274320">
                <a:tc>
                  <a:txBody>
                    <a:bodyPr/>
                    <a:lstStyle/>
                    <a:p>
                      <a:r>
                        <a:rPr lang="en-GB" sz="1600" err="1"/>
                        <a:t>Studentnum</a:t>
                      </a:r>
                      <a:endParaRPr lang="en-GB" sz="1600"/>
                    </a:p>
                  </a:txBody>
                  <a:tcPr/>
                </a:tc>
                <a:tc>
                  <a:txBody>
                    <a:bodyPr/>
                    <a:lstStyle/>
                    <a:p>
                      <a:r>
                        <a:rPr lang="en-GB" sz="1600" err="1"/>
                        <a:t>StudentName</a:t>
                      </a:r>
                      <a:endParaRPr lang="en-GB" sz="1600"/>
                    </a:p>
                  </a:txBody>
                  <a:tcPr/>
                </a:tc>
                <a:extLst>
                  <a:ext uri="{0D108BD9-81ED-4DB2-BD59-A6C34878D82A}">
                    <a16:rowId xmlns:a16="http://schemas.microsoft.com/office/drawing/2014/main" val="10000"/>
                  </a:ext>
                </a:extLst>
              </a:tr>
              <a:tr h="274320">
                <a:tc>
                  <a:txBody>
                    <a:bodyPr/>
                    <a:lstStyle/>
                    <a:p>
                      <a:r>
                        <a:rPr lang="en-GB" sz="1600"/>
                        <a:t>123</a:t>
                      </a:r>
                    </a:p>
                  </a:txBody>
                  <a:tcPr/>
                </a:tc>
                <a:tc>
                  <a:txBody>
                    <a:bodyPr/>
                    <a:lstStyle/>
                    <a:p>
                      <a:r>
                        <a:rPr lang="en-GB" sz="1600" err="1"/>
                        <a:t>JMorris</a:t>
                      </a:r>
                      <a:endParaRPr lang="en-GB" sz="1600"/>
                    </a:p>
                  </a:txBody>
                  <a:tcPr/>
                </a:tc>
                <a:extLst>
                  <a:ext uri="{0D108BD9-81ED-4DB2-BD59-A6C34878D82A}">
                    <a16:rowId xmlns:a16="http://schemas.microsoft.com/office/drawing/2014/main" val="10001"/>
                  </a:ext>
                </a:extLst>
              </a:tr>
              <a:tr h="274320">
                <a:tc>
                  <a:txBody>
                    <a:bodyPr/>
                    <a:lstStyle/>
                    <a:p>
                      <a:r>
                        <a:rPr lang="en-GB" sz="1600"/>
                        <a:t>276</a:t>
                      </a:r>
                    </a:p>
                  </a:txBody>
                  <a:tcPr/>
                </a:tc>
                <a:tc>
                  <a:txBody>
                    <a:bodyPr/>
                    <a:lstStyle/>
                    <a:p>
                      <a:r>
                        <a:rPr lang="en-GB" sz="1600" err="1"/>
                        <a:t>TWhyte</a:t>
                      </a:r>
                      <a:endParaRPr lang="en-GB" sz="1600"/>
                    </a:p>
                  </a:txBody>
                  <a:tcPr/>
                </a:tc>
                <a:extLst>
                  <a:ext uri="{0D108BD9-81ED-4DB2-BD59-A6C34878D82A}">
                    <a16:rowId xmlns:a16="http://schemas.microsoft.com/office/drawing/2014/main" val="10002"/>
                  </a:ext>
                </a:extLst>
              </a:tr>
              <a:tr h="274320">
                <a:tc>
                  <a:txBody>
                    <a:bodyPr/>
                    <a:lstStyle/>
                    <a:p>
                      <a:r>
                        <a:rPr lang="en-GB" sz="1600"/>
                        <a:t>169</a:t>
                      </a:r>
                    </a:p>
                  </a:txBody>
                  <a:tcPr/>
                </a:tc>
                <a:tc>
                  <a:txBody>
                    <a:bodyPr/>
                    <a:lstStyle/>
                    <a:p>
                      <a:r>
                        <a:rPr lang="en-GB" sz="1600" err="1"/>
                        <a:t>MKenny</a:t>
                      </a:r>
                      <a:endParaRPr lang="en-GB" sz="1600"/>
                    </a:p>
                  </a:txBody>
                  <a:tcPr/>
                </a:tc>
                <a:extLst>
                  <a:ext uri="{0D108BD9-81ED-4DB2-BD59-A6C34878D82A}">
                    <a16:rowId xmlns:a16="http://schemas.microsoft.com/office/drawing/2014/main" val="10003"/>
                  </a:ext>
                </a:extLst>
              </a:tr>
              <a:tr h="274320">
                <a:tc>
                  <a:txBody>
                    <a:bodyPr/>
                    <a:lstStyle/>
                    <a:p>
                      <a:r>
                        <a:rPr lang="en-US" sz="1600">
                          <a:solidFill>
                            <a:schemeClr val="tx1"/>
                          </a:solidFill>
                        </a:rPr>
                        <a:t> 234</a:t>
                      </a:r>
                      <a:endParaRPr lang="en-GB" sz="1600">
                        <a:solidFill>
                          <a:schemeClr val="tx1"/>
                        </a:solidFill>
                      </a:endParaRPr>
                    </a:p>
                  </a:txBody>
                  <a:tcPr/>
                </a:tc>
                <a:tc>
                  <a:txBody>
                    <a:bodyPr/>
                    <a:lstStyle/>
                    <a:p>
                      <a:r>
                        <a:rPr lang="en-GB" sz="1600" dirty="0" err="1"/>
                        <a:t>SWhyte</a:t>
                      </a:r>
                      <a:endParaRPr lang="en-GB" sz="1600" dirty="0"/>
                    </a:p>
                  </a:txBody>
                  <a:tcPr/>
                </a:tc>
                <a:extLst>
                  <a:ext uri="{0D108BD9-81ED-4DB2-BD59-A6C34878D82A}">
                    <a16:rowId xmlns:a16="http://schemas.microsoft.com/office/drawing/2014/main" val="10004"/>
                  </a:ext>
                </a:extLst>
              </a:tr>
            </a:tbl>
          </a:graphicData>
        </a:graphic>
      </p:graphicFrame>
      <p:sp>
        <p:nvSpPr>
          <p:cNvPr id="9" name="Rectangle 8"/>
          <p:cNvSpPr/>
          <p:nvPr/>
        </p:nvSpPr>
        <p:spPr>
          <a:xfrm>
            <a:off x="7780314" y="1558402"/>
            <a:ext cx="2830094" cy="830997"/>
          </a:xfrm>
          <a:prstGeom prst="rect">
            <a:avLst/>
          </a:prstGeom>
        </p:spPr>
        <p:txBody>
          <a:bodyPr wrap="square">
            <a:spAutoFit/>
          </a:bodyPr>
          <a:lstStyle/>
          <a:p>
            <a:pPr algn="ctr"/>
            <a:r>
              <a:rPr lang="en-GB" sz="1600" i="1" dirty="0">
                <a:solidFill>
                  <a:srgbClr val="7030A0"/>
                </a:solidFill>
              </a:rPr>
              <a:t>Note that the only duplication of attributes allowed are the PK/FK matches </a:t>
            </a:r>
            <a:endParaRPr lang="en-US" sz="1600" i="1" dirty="0">
              <a:solidFill>
                <a:srgbClr val="7030A0"/>
              </a:solidFill>
            </a:endParaRPr>
          </a:p>
        </p:txBody>
      </p:sp>
      <p:sp>
        <p:nvSpPr>
          <p:cNvPr id="10" name="Slide Number Placeholder 9">
            <a:extLst>
              <a:ext uri="{FF2B5EF4-FFF2-40B4-BE49-F238E27FC236}">
                <a16:creationId xmlns:a16="http://schemas.microsoft.com/office/drawing/2014/main" id="{55576291-E021-2129-CD90-A958A6277CC0}"/>
              </a:ext>
            </a:extLst>
          </p:cNvPr>
          <p:cNvSpPr>
            <a:spLocks noGrp="1"/>
          </p:cNvSpPr>
          <p:nvPr>
            <p:ph type="sldNum" sz="quarter" idx="4"/>
          </p:nvPr>
        </p:nvSpPr>
        <p:spPr/>
        <p:txBody>
          <a:bodyPr/>
          <a:lstStyle/>
          <a:p>
            <a:fld id="{41576A7A-390E-480F-80B6-D80EB17F78F3}" type="slidenum">
              <a:rPr lang="en-GB" smtClean="0"/>
              <a:pPr/>
              <a:t>14</a:t>
            </a:fld>
            <a:endParaRPr lang="en-GB"/>
          </a:p>
        </p:txBody>
      </p:sp>
      <p:sp>
        <p:nvSpPr>
          <p:cNvPr id="13" name="Title 12">
            <a:extLst>
              <a:ext uri="{FF2B5EF4-FFF2-40B4-BE49-F238E27FC236}">
                <a16:creationId xmlns:a16="http://schemas.microsoft.com/office/drawing/2014/main" id="{4A14D7B8-159A-219B-7021-511BC8678D02}"/>
              </a:ext>
            </a:extLst>
          </p:cNvPr>
          <p:cNvSpPr>
            <a:spLocks noGrp="1"/>
          </p:cNvSpPr>
          <p:nvPr>
            <p:ph type="title"/>
          </p:nvPr>
        </p:nvSpPr>
        <p:spPr/>
        <p:txBody>
          <a:bodyPr>
            <a:normAutofit/>
          </a:bodyPr>
          <a:lstStyle/>
          <a:p>
            <a:r>
              <a:rPr lang="en-GB" dirty="0"/>
              <a:t>Normalisation – Second Normal Form (2NF)</a:t>
            </a:r>
          </a:p>
        </p:txBody>
      </p:sp>
      <p:sp>
        <p:nvSpPr>
          <p:cNvPr id="15" name="Rectangle 14">
            <a:extLst>
              <a:ext uri="{FF2B5EF4-FFF2-40B4-BE49-F238E27FC236}">
                <a16:creationId xmlns:a16="http://schemas.microsoft.com/office/drawing/2014/main" id="{AC0FB17E-7FEE-4A66-8E61-CB8640945E28}"/>
              </a:ext>
            </a:extLst>
          </p:cNvPr>
          <p:cNvSpPr/>
          <p:nvPr/>
        </p:nvSpPr>
        <p:spPr>
          <a:xfrm>
            <a:off x="2397296" y="6115235"/>
            <a:ext cx="4118114" cy="369332"/>
          </a:xfrm>
          <a:prstGeom prst="rect">
            <a:avLst/>
          </a:prstGeom>
          <a:ln w="25400">
            <a:solidFill>
              <a:srgbClr val="C00000"/>
            </a:solidFill>
          </a:ln>
        </p:spPr>
        <p:txBody>
          <a:bodyPr wrap="square">
            <a:spAutoFit/>
          </a:bodyPr>
          <a:lstStyle/>
          <a:p>
            <a:pPr algn="ctr"/>
            <a:r>
              <a:rPr lang="en-US" dirty="0"/>
              <a:t>All three relations are in </a:t>
            </a:r>
            <a:r>
              <a:rPr lang="en-US" b="1" dirty="0">
                <a:solidFill>
                  <a:srgbClr val="C00000"/>
                </a:solidFill>
              </a:rPr>
              <a:t>2NF</a:t>
            </a:r>
            <a:endParaRPr lang="en-GB" b="1" dirty="0">
              <a:solidFill>
                <a:srgbClr val="C00000"/>
              </a:solidFill>
            </a:endParaRPr>
          </a:p>
        </p:txBody>
      </p:sp>
      <p:graphicFrame>
        <p:nvGraphicFramePr>
          <p:cNvPr id="8" name="Table 7">
            <a:extLst>
              <a:ext uri="{FF2B5EF4-FFF2-40B4-BE49-F238E27FC236}">
                <a16:creationId xmlns:a16="http://schemas.microsoft.com/office/drawing/2014/main" id="{4BDF8B56-4A7F-E558-632B-3ECFFFEA5970}"/>
              </a:ext>
            </a:extLst>
          </p:cNvPr>
          <p:cNvGraphicFramePr>
            <a:graphicFrameLocks noGrp="1"/>
          </p:cNvGraphicFramePr>
          <p:nvPr>
            <p:extLst>
              <p:ext uri="{D42A27DB-BD31-4B8C-83A1-F6EECF244321}">
                <p14:modId xmlns:p14="http://schemas.microsoft.com/office/powerpoint/2010/main" val="2490708937"/>
              </p:ext>
            </p:extLst>
          </p:nvPr>
        </p:nvGraphicFramePr>
        <p:xfrm>
          <a:off x="2397296" y="1653024"/>
          <a:ext cx="6400800" cy="195072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err="1">
                          <a:effectLst/>
                        </a:rPr>
                        <a:t>Studentnum</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StudentName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ModuleCode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err="1">
                          <a:effectLst/>
                        </a:rPr>
                        <a:t>ModuleName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err="1">
                          <a:effectLst/>
                        </a:rPr>
                        <a:t>ExamResult</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82880">
                <a:tc>
                  <a:txBody>
                    <a:bodyPr/>
                    <a:lstStyle/>
                    <a:p>
                      <a:pPr marL="0" marR="0" algn="r">
                        <a:spcBef>
                          <a:spcPts val="0"/>
                        </a:spcBef>
                        <a:spcAft>
                          <a:spcPts val="0"/>
                        </a:spcAft>
                      </a:pPr>
                      <a:r>
                        <a:rPr lang="en-US" sz="1600">
                          <a:effectLst/>
                        </a:rPr>
                        <a:t>123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Morris</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Ethics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62</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182880">
                <a:tc>
                  <a:txBody>
                    <a:bodyPr/>
                    <a:lstStyle/>
                    <a:p>
                      <a:pPr marL="0" marR="0" algn="r">
                        <a:spcBef>
                          <a:spcPts val="0"/>
                        </a:spcBef>
                        <a:spcAft>
                          <a:spcPts val="0"/>
                        </a:spcAft>
                      </a:pPr>
                      <a:r>
                        <a:rPr lang="en-US" sz="1600">
                          <a:effectLst/>
                        </a:rPr>
                        <a:t>276</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dirty="0">
                          <a:effectLst/>
                        </a:rPr>
                        <a:t>Whyte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a:effectLst/>
                        </a:rPr>
                        <a:t>M23</a:t>
                      </a:r>
                      <a:endParaRPr lang="en-GB" sz="1600" dirty="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Ethics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38</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182880">
                <a:tc>
                  <a:txBody>
                    <a:bodyPr/>
                    <a:lstStyle/>
                    <a:p>
                      <a:pPr marL="0" marR="0" algn="r">
                        <a:spcBef>
                          <a:spcPts val="0"/>
                        </a:spcBef>
                        <a:spcAft>
                          <a:spcPts val="0"/>
                        </a:spcAft>
                      </a:pPr>
                      <a:r>
                        <a:rPr lang="en-US" sz="1600">
                          <a:effectLst/>
                        </a:rPr>
                        <a:t>123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Morris</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M92</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Politics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56</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182880">
                <a:tc>
                  <a:txBody>
                    <a:bodyPr/>
                    <a:lstStyle/>
                    <a:p>
                      <a:pPr marL="0" marR="0" algn="r">
                        <a:spcBef>
                          <a:spcPts val="0"/>
                        </a:spcBef>
                        <a:spcAft>
                          <a:spcPts val="0"/>
                        </a:spcAft>
                      </a:pPr>
                      <a:r>
                        <a:rPr lang="en-US" sz="1600">
                          <a:effectLst/>
                        </a:rPr>
                        <a:t>169</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Kenny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M92</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Politics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47</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182880">
                <a:tc>
                  <a:txBody>
                    <a:bodyPr/>
                    <a:lstStyle/>
                    <a:p>
                      <a:pPr marL="0" marR="0" algn="r">
                        <a:spcBef>
                          <a:spcPts val="0"/>
                        </a:spcBef>
                        <a:spcAft>
                          <a:spcPts val="0"/>
                        </a:spcAft>
                      </a:pPr>
                      <a:r>
                        <a:rPr lang="en-US" sz="1600">
                          <a:effectLst/>
                        </a:rPr>
                        <a:t>276</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Whyte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56</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r h="182880">
                <a:tc>
                  <a:txBody>
                    <a:bodyPr/>
                    <a:lstStyle/>
                    <a:p>
                      <a:pPr marL="0" marR="0" algn="r">
                        <a:spcBef>
                          <a:spcPts val="0"/>
                        </a:spcBef>
                        <a:spcAft>
                          <a:spcPts val="0"/>
                        </a:spcAft>
                      </a:pPr>
                      <a:r>
                        <a:rPr lang="en-US" sz="1600">
                          <a:effectLst/>
                        </a:rPr>
                        <a:t>169</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Kenny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71</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6"/>
                  </a:ext>
                </a:extLst>
              </a:tr>
              <a:tr h="182880">
                <a:tc>
                  <a:txBody>
                    <a:bodyPr/>
                    <a:lstStyle/>
                    <a:p>
                      <a:pPr marL="0" marR="0" algn="r">
                        <a:spcBef>
                          <a:spcPts val="0"/>
                        </a:spcBef>
                        <a:spcAft>
                          <a:spcPts val="0"/>
                        </a:spcAft>
                      </a:pPr>
                      <a:r>
                        <a:rPr lang="en-US" sz="1600" dirty="0">
                          <a:effectLst/>
                        </a:rPr>
                        <a:t>234</a:t>
                      </a:r>
                      <a:endParaRPr lang="en-GB" sz="1600" dirty="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Feeney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dirty="0">
                          <a:effectLst/>
                        </a:rPr>
                        <a:t>48</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7"/>
                  </a:ext>
                </a:extLst>
              </a:tr>
            </a:tbl>
          </a:graphicData>
        </a:graphic>
      </p:graphicFrame>
      <p:cxnSp>
        <p:nvCxnSpPr>
          <p:cNvPr id="11" name="Straight Arrow Connector 10">
            <a:extLst>
              <a:ext uri="{FF2B5EF4-FFF2-40B4-BE49-F238E27FC236}">
                <a16:creationId xmlns:a16="http://schemas.microsoft.com/office/drawing/2014/main" id="{70C6DF3E-7345-854E-FE1C-A5680733B349}"/>
              </a:ext>
            </a:extLst>
          </p:cNvPr>
          <p:cNvCxnSpPr>
            <a:cxnSpLocks/>
          </p:cNvCxnSpPr>
          <p:nvPr/>
        </p:nvCxnSpPr>
        <p:spPr>
          <a:xfrm flipH="1">
            <a:off x="3440668" y="3603744"/>
            <a:ext cx="1997093" cy="5429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AD17E94-81CD-35C6-6002-96AB20D44D73}"/>
              </a:ext>
            </a:extLst>
          </p:cNvPr>
          <p:cNvCxnSpPr>
            <a:cxnSpLocks/>
          </p:cNvCxnSpPr>
          <p:nvPr/>
        </p:nvCxnSpPr>
        <p:spPr>
          <a:xfrm>
            <a:off x="5437761" y="3682658"/>
            <a:ext cx="0" cy="4640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18DC596-7D2A-2EB6-B5BA-23246277C356}"/>
              </a:ext>
            </a:extLst>
          </p:cNvPr>
          <p:cNvCxnSpPr>
            <a:cxnSpLocks/>
          </p:cNvCxnSpPr>
          <p:nvPr/>
        </p:nvCxnSpPr>
        <p:spPr>
          <a:xfrm>
            <a:off x="5437761" y="3603744"/>
            <a:ext cx="2918299" cy="2921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481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cTn>
                              </p:par>
                              <p:par>
                                <p:cTn id="38" presetID="16" presetClass="entr" presetSubtype="21" fill="hold" nodeType="with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barn(inVertical)">
                                      <p:cBhvr>
                                        <p:cTn id="4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E2DAD2F9-80CC-3E62-1726-D0D7FA8423C7}"/>
              </a:ext>
            </a:extLst>
          </p:cNvPr>
          <p:cNvSpPr>
            <a:spLocks noGrp="1"/>
          </p:cNvSpPr>
          <p:nvPr>
            <p:ph type="title"/>
          </p:nvPr>
        </p:nvSpPr>
        <p:spPr/>
        <p:txBody>
          <a:bodyPr/>
          <a:lstStyle/>
          <a:p>
            <a:r>
              <a:rPr lang="en-GB" dirty="0"/>
              <a:t>Recap - Normalisation – UNF, 1NF, and 2NF</a:t>
            </a:r>
          </a:p>
        </p:txBody>
      </p:sp>
      <p:sp>
        <p:nvSpPr>
          <p:cNvPr id="3" name="Slide Number Placeholder 2">
            <a:extLst>
              <a:ext uri="{FF2B5EF4-FFF2-40B4-BE49-F238E27FC236}">
                <a16:creationId xmlns:a16="http://schemas.microsoft.com/office/drawing/2014/main" id="{6B03BA51-564D-668F-1616-D1491CE1D2D7}"/>
              </a:ext>
            </a:extLst>
          </p:cNvPr>
          <p:cNvSpPr>
            <a:spLocks noGrp="1"/>
          </p:cNvSpPr>
          <p:nvPr>
            <p:ph type="sldNum" sz="quarter" idx="12"/>
          </p:nvPr>
        </p:nvSpPr>
        <p:spPr/>
        <p:txBody>
          <a:bodyPr/>
          <a:lstStyle/>
          <a:p>
            <a:fld id="{F0184341-4BED-4FD7-BF10-DFB2B28497A1}" type="slidenum">
              <a:rPr lang="en-GB" smtClean="0"/>
              <a:pPr/>
              <a:t>15</a:t>
            </a:fld>
            <a:endParaRPr lang="en-GB"/>
          </a:p>
        </p:txBody>
      </p:sp>
      <p:sp>
        <p:nvSpPr>
          <p:cNvPr id="5" name="Content Placeholder 4">
            <a:extLst>
              <a:ext uri="{FF2B5EF4-FFF2-40B4-BE49-F238E27FC236}">
                <a16:creationId xmlns:a16="http://schemas.microsoft.com/office/drawing/2014/main" id="{2DB712B3-9C15-0541-CB0B-78816D1E6CA3}"/>
              </a:ext>
            </a:extLst>
          </p:cNvPr>
          <p:cNvSpPr>
            <a:spLocks noGrp="1"/>
          </p:cNvSpPr>
          <p:nvPr>
            <p:ph type="body" sz="quarter" idx="13"/>
          </p:nvPr>
        </p:nvSpPr>
        <p:spPr/>
        <p:txBody>
          <a:bodyPr>
            <a:normAutofit lnSpcReduction="10000"/>
          </a:bodyPr>
          <a:lstStyle/>
          <a:p>
            <a:r>
              <a:rPr lang="en-GB" b="1" dirty="0"/>
              <a:t>UNF (Unnormalized Form)</a:t>
            </a:r>
          </a:p>
          <a:p>
            <a:pPr lvl="1"/>
            <a:r>
              <a:rPr lang="en-GB" dirty="0"/>
              <a:t>A relation is in UNF if it </a:t>
            </a:r>
            <a:r>
              <a:rPr lang="en-GB" b="1" dirty="0"/>
              <a:t>contains one or more repeating groups</a:t>
            </a:r>
            <a:r>
              <a:rPr lang="en-GB" dirty="0"/>
              <a:t>.</a:t>
            </a:r>
          </a:p>
          <a:p>
            <a:pPr lvl="2"/>
            <a:r>
              <a:rPr lang="en-GB" dirty="0"/>
              <a:t>Example: a field like </a:t>
            </a:r>
            <a:r>
              <a:rPr lang="en-GB" dirty="0" err="1"/>
              <a:t>phone_numbers</a:t>
            </a:r>
            <a:r>
              <a:rPr lang="en-GB" dirty="0"/>
              <a:t> = [123, 456, 789] in a single row.</a:t>
            </a:r>
          </a:p>
          <a:p>
            <a:r>
              <a:rPr lang="en-GB" b="1" dirty="0"/>
              <a:t>1NF (First Normal Form)</a:t>
            </a:r>
          </a:p>
          <a:p>
            <a:pPr lvl="1"/>
            <a:r>
              <a:rPr lang="en-GB" dirty="0"/>
              <a:t>A relation is in 1NF if </a:t>
            </a:r>
            <a:r>
              <a:rPr lang="en-GB" b="1" dirty="0"/>
              <a:t>no attribute contains multiple values or composite values</a:t>
            </a:r>
            <a:r>
              <a:rPr lang="en-GB" dirty="0"/>
              <a:t>.</a:t>
            </a:r>
          </a:p>
          <a:p>
            <a:pPr lvl="2"/>
            <a:r>
              <a:rPr lang="en-GB" dirty="0"/>
              <a:t>Each field should have atomic (indivisible) values.</a:t>
            </a:r>
          </a:p>
          <a:p>
            <a:pPr lvl="2"/>
            <a:r>
              <a:rPr lang="en-GB" dirty="0"/>
              <a:t>No arrays, lists, or sets allowed in a single cell.</a:t>
            </a:r>
          </a:p>
          <a:p>
            <a:r>
              <a:rPr lang="en-GB" b="1" dirty="0"/>
              <a:t>2NF (Second Normal Form)</a:t>
            </a:r>
          </a:p>
          <a:p>
            <a:pPr lvl="1"/>
            <a:r>
              <a:rPr lang="en-GB" dirty="0"/>
              <a:t>A relation is in 2NF if:</a:t>
            </a:r>
          </a:p>
          <a:p>
            <a:pPr lvl="2"/>
            <a:r>
              <a:rPr lang="en-GB" dirty="0"/>
              <a:t>It is </a:t>
            </a:r>
            <a:r>
              <a:rPr lang="en-GB" b="1" dirty="0"/>
              <a:t>already in 1NF</a:t>
            </a:r>
            <a:r>
              <a:rPr lang="en-GB" dirty="0"/>
              <a:t>, and</a:t>
            </a:r>
          </a:p>
          <a:p>
            <a:pPr lvl="2"/>
            <a:r>
              <a:rPr lang="en-GB" dirty="0"/>
              <a:t>Every </a:t>
            </a:r>
            <a:r>
              <a:rPr lang="en-GB" b="1" dirty="0"/>
              <a:t>non-key attribute is fully dependent on the entire primary key </a:t>
            </a:r>
            <a:r>
              <a:rPr lang="en-GB" dirty="0"/>
              <a:t>(not just part of it).</a:t>
            </a:r>
          </a:p>
          <a:p>
            <a:pPr lvl="1"/>
            <a:r>
              <a:rPr lang="en-GB" dirty="0"/>
              <a:t>This addresses partial dependencies that occur when a table has a composite primary key.</a:t>
            </a:r>
          </a:p>
          <a:p>
            <a:endParaRPr lang="en-GB" dirty="0"/>
          </a:p>
        </p:txBody>
      </p:sp>
    </p:spTree>
    <p:extLst>
      <p:ext uri="{BB962C8B-B14F-4D97-AF65-F5344CB8AC3E}">
        <p14:creationId xmlns:p14="http://schemas.microsoft.com/office/powerpoint/2010/main" val="4263465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barn(inVertical)">
                                      <p:cBhvr>
                                        <p:cTn id="7" dur="500"/>
                                        <p:tgtEl>
                                          <p:spTgt spid="5">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barn(inVertical)">
                                      <p:cBhvr>
                                        <p:cTn id="10" dur="500"/>
                                        <p:tgtEl>
                                          <p:spTgt spid="5">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barn(inVertical)">
                                      <p:cBhvr>
                                        <p:cTn id="15" dur="500"/>
                                        <p:tgtEl>
                                          <p:spTgt spid="5">
                                            <p:txEl>
                                              <p:pRg st="4" end="4"/>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5">
                                            <p:txEl>
                                              <p:pRg st="5" end="5"/>
                                            </p:txEl>
                                          </p:spTgt>
                                        </p:tgtEl>
                                        <p:attrNameLst>
                                          <p:attrName>style.visibility</p:attrName>
                                        </p:attrNameLst>
                                      </p:cBhvr>
                                      <p:to>
                                        <p:strVal val="visible"/>
                                      </p:to>
                                    </p:set>
                                    <p:animEffect transition="in" filter="barn(inVertical)">
                                      <p:cBhvr>
                                        <p:cTn id="18" dur="500"/>
                                        <p:tgtEl>
                                          <p:spTgt spid="5">
                                            <p:txEl>
                                              <p:pRg st="5" end="5"/>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animEffect transition="in" filter="barn(inVertical)">
                                      <p:cBhvr>
                                        <p:cTn id="21" dur="500"/>
                                        <p:tgtEl>
                                          <p:spTgt spid="5">
                                            <p:txEl>
                                              <p:pRg st="6" end="6"/>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5">
                                            <p:txEl>
                                              <p:pRg st="8" end="8"/>
                                            </p:txEl>
                                          </p:spTgt>
                                        </p:tgtEl>
                                        <p:attrNameLst>
                                          <p:attrName>style.visibility</p:attrName>
                                        </p:attrNameLst>
                                      </p:cBhvr>
                                      <p:to>
                                        <p:strVal val="visible"/>
                                      </p:to>
                                    </p:set>
                                    <p:animEffect transition="in" filter="barn(inVertical)">
                                      <p:cBhvr>
                                        <p:cTn id="26" dur="500"/>
                                        <p:tgtEl>
                                          <p:spTgt spid="5">
                                            <p:txEl>
                                              <p:pRg st="8" end="8"/>
                                            </p:txEl>
                                          </p:spTgt>
                                        </p:tgtEl>
                                      </p:cBhvr>
                                    </p:animEffect>
                                  </p:childTnLst>
                                </p:cTn>
                              </p:par>
                              <p:par>
                                <p:cTn id="27" presetID="16" presetClass="entr" presetSubtype="21" fill="hold"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animEffect transition="in" filter="barn(inVertical)">
                                      <p:cBhvr>
                                        <p:cTn id="29" dur="500"/>
                                        <p:tgtEl>
                                          <p:spTgt spid="5">
                                            <p:txEl>
                                              <p:pRg st="9" end="9"/>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5">
                                            <p:txEl>
                                              <p:pRg st="10" end="10"/>
                                            </p:txEl>
                                          </p:spTgt>
                                        </p:tgtEl>
                                        <p:attrNameLst>
                                          <p:attrName>style.visibility</p:attrName>
                                        </p:attrNameLst>
                                      </p:cBhvr>
                                      <p:to>
                                        <p:strVal val="visible"/>
                                      </p:to>
                                    </p:set>
                                    <p:animEffect transition="in" filter="barn(inVertical)">
                                      <p:cBhvr>
                                        <p:cTn id="32" dur="500"/>
                                        <p:tgtEl>
                                          <p:spTgt spid="5">
                                            <p:txEl>
                                              <p:pRg st="10" end="10"/>
                                            </p:txEl>
                                          </p:spTgt>
                                        </p:tgtEl>
                                      </p:cBhvr>
                                    </p:animEffect>
                                  </p:childTnLst>
                                </p:cTn>
                              </p:par>
                              <p:par>
                                <p:cTn id="33" presetID="16" presetClass="entr" presetSubtype="21" fill="hold" nodeType="withEffect">
                                  <p:stCondLst>
                                    <p:cond delay="0"/>
                                  </p:stCondLst>
                                  <p:childTnLst>
                                    <p:set>
                                      <p:cBhvr>
                                        <p:cTn id="34" dur="1" fill="hold">
                                          <p:stCondLst>
                                            <p:cond delay="0"/>
                                          </p:stCondLst>
                                        </p:cTn>
                                        <p:tgtEl>
                                          <p:spTgt spid="5">
                                            <p:txEl>
                                              <p:pRg st="11" end="11"/>
                                            </p:txEl>
                                          </p:spTgt>
                                        </p:tgtEl>
                                        <p:attrNameLst>
                                          <p:attrName>style.visibility</p:attrName>
                                        </p:attrNameLst>
                                      </p:cBhvr>
                                      <p:to>
                                        <p:strVal val="visible"/>
                                      </p:to>
                                    </p:set>
                                    <p:animEffect transition="in" filter="barn(inVertical)">
                                      <p:cBhvr>
                                        <p:cTn id="35" dur="500"/>
                                        <p:tgtEl>
                                          <p:spTgt spid="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C8257CA-5186-8BB4-01C5-B25049BECCD0}"/>
              </a:ext>
            </a:extLst>
          </p:cNvPr>
          <p:cNvSpPr>
            <a:spLocks noGrp="1"/>
          </p:cNvSpPr>
          <p:nvPr>
            <p:ph type="sldNum" sz="quarter" idx="4"/>
          </p:nvPr>
        </p:nvSpPr>
        <p:spPr/>
        <p:txBody>
          <a:bodyPr/>
          <a:lstStyle/>
          <a:p>
            <a:fld id="{F0184341-4BED-4FD7-BF10-DFB2B28497A1}" type="slidenum">
              <a:rPr lang="en-GB" smtClean="0"/>
              <a:t>16</a:t>
            </a:fld>
            <a:endParaRPr lang="en-GB"/>
          </a:p>
        </p:txBody>
      </p:sp>
      <p:sp>
        <p:nvSpPr>
          <p:cNvPr id="4" name="Title 3">
            <a:extLst>
              <a:ext uri="{FF2B5EF4-FFF2-40B4-BE49-F238E27FC236}">
                <a16:creationId xmlns:a16="http://schemas.microsoft.com/office/drawing/2014/main" id="{BDD8BA47-ED85-81B3-A6BB-EBB12D169AAE}"/>
              </a:ext>
            </a:extLst>
          </p:cNvPr>
          <p:cNvSpPr>
            <a:spLocks noGrp="1"/>
          </p:cNvSpPr>
          <p:nvPr>
            <p:ph type="ctrTitle"/>
          </p:nvPr>
        </p:nvSpPr>
        <p:spPr/>
        <p:txBody>
          <a:bodyPr/>
          <a:lstStyle/>
          <a:p>
            <a:r>
              <a:rPr lang="en-GB" dirty="0"/>
              <a:t>Transitive Dependency</a:t>
            </a:r>
          </a:p>
        </p:txBody>
      </p:sp>
      <p:sp>
        <p:nvSpPr>
          <p:cNvPr id="2" name="Subtitle 1">
            <a:extLst>
              <a:ext uri="{FF2B5EF4-FFF2-40B4-BE49-F238E27FC236}">
                <a16:creationId xmlns:a16="http://schemas.microsoft.com/office/drawing/2014/main" id="{058D68A5-4090-B140-E88A-D0E933851C51}"/>
              </a:ext>
            </a:extLst>
          </p:cNvPr>
          <p:cNvSpPr>
            <a:spLocks noGrp="1"/>
          </p:cNvSpPr>
          <p:nvPr>
            <p:ph type="subTitle" idx="1"/>
          </p:nvPr>
        </p:nvSpPr>
        <p:spPr/>
        <p:txBody>
          <a:bodyPr/>
          <a:lstStyle/>
          <a:p>
            <a:r>
              <a:rPr lang="en-GB" dirty="0"/>
              <a:t>3NF (Third Normal Form)</a:t>
            </a:r>
          </a:p>
        </p:txBody>
      </p:sp>
    </p:spTree>
    <p:extLst>
      <p:ext uri="{BB962C8B-B14F-4D97-AF65-F5344CB8AC3E}">
        <p14:creationId xmlns:p14="http://schemas.microsoft.com/office/powerpoint/2010/main" val="1986574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38200" y="750997"/>
            <a:ext cx="10826334" cy="5755422"/>
          </a:xfrm>
          <a:prstGeom prst="rect">
            <a:avLst/>
          </a:prstGeom>
        </p:spPr>
        <p:txBody>
          <a:bodyPr wrap="square">
            <a:spAutoFit/>
          </a:bodyPr>
          <a:lstStyle/>
          <a:p>
            <a:pPr>
              <a:spcAft>
                <a:spcPts val="600"/>
              </a:spcAft>
            </a:pPr>
            <a:r>
              <a:rPr lang="en-GB" dirty="0"/>
              <a:t>First, some mathematical foundation:</a:t>
            </a:r>
          </a:p>
          <a:p>
            <a:pPr marL="363538">
              <a:spcAft>
                <a:spcPts val="600"/>
              </a:spcAft>
            </a:pPr>
            <a:r>
              <a:rPr lang="en-GB" dirty="0"/>
              <a:t>Consider a relation </a:t>
            </a:r>
            <a:r>
              <a:rPr lang="en-GB" b="1" dirty="0"/>
              <a:t>R</a:t>
            </a:r>
            <a:r>
              <a:rPr lang="en-GB" dirty="0"/>
              <a:t> with attributes (or sets of attributes) </a:t>
            </a:r>
            <a:r>
              <a:rPr lang="en-GB" b="1" dirty="0">
                <a:solidFill>
                  <a:srgbClr val="7030A0"/>
                </a:solidFill>
              </a:rPr>
              <a:t>X, Y</a:t>
            </a:r>
            <a:r>
              <a:rPr lang="en-GB" dirty="0"/>
              <a:t> and </a:t>
            </a:r>
            <a:r>
              <a:rPr lang="en-GB" b="1" dirty="0">
                <a:solidFill>
                  <a:srgbClr val="7030A0"/>
                </a:solidFill>
              </a:rPr>
              <a:t>Z</a:t>
            </a:r>
          </a:p>
          <a:p>
            <a:pPr marL="363538">
              <a:spcAft>
                <a:spcPts val="600"/>
              </a:spcAft>
            </a:pPr>
            <a:r>
              <a:rPr lang="en-US" altLang="en-US" dirty="0">
                <a:sym typeface="Symbol" pitchFamily="-32" charset="2"/>
              </a:rPr>
              <a:t>The </a:t>
            </a:r>
            <a:r>
              <a:rPr lang="en-US" altLang="en-US" b="1" dirty="0">
                <a:solidFill>
                  <a:schemeClr val="accent1"/>
                </a:solidFill>
                <a:sym typeface="Symbol" pitchFamily="-32" charset="2"/>
              </a:rPr>
              <a:t>axiom of transitivity </a:t>
            </a:r>
            <a:r>
              <a:rPr lang="en-US" altLang="en-US" dirty="0">
                <a:sym typeface="Symbol" pitchFamily="-32" charset="2"/>
              </a:rPr>
              <a:t>(one of </a:t>
            </a:r>
            <a:r>
              <a:rPr lang="en-US" altLang="en-US" b="1" dirty="0">
                <a:solidFill>
                  <a:schemeClr val="accent1"/>
                </a:solidFill>
                <a:sym typeface="Symbol" pitchFamily="-32" charset="2"/>
              </a:rPr>
              <a:t>Armstrong’s Axioms</a:t>
            </a:r>
            <a:r>
              <a:rPr lang="en-US" altLang="en-US" dirty="0">
                <a:sym typeface="Symbol" pitchFamily="-32" charset="2"/>
              </a:rPr>
              <a:t> – </a:t>
            </a:r>
            <a:r>
              <a:rPr lang="en-US" altLang="en-US" i="1" dirty="0">
                <a:sym typeface="Symbol" pitchFamily="-32" charset="2"/>
              </a:rPr>
              <a:t>more later</a:t>
            </a:r>
            <a:r>
              <a:rPr lang="en-US" altLang="en-US" dirty="0">
                <a:sym typeface="Symbol" pitchFamily="-32" charset="2"/>
              </a:rPr>
              <a:t>) states that</a:t>
            </a:r>
          </a:p>
          <a:p>
            <a:pPr marL="714375">
              <a:spcAft>
                <a:spcPts val="600"/>
              </a:spcAft>
            </a:pPr>
            <a:r>
              <a:rPr lang="en-US" altLang="en-US" dirty="0">
                <a:sym typeface="Symbol" pitchFamily="-32" charset="2"/>
              </a:rPr>
              <a:t>I</a:t>
            </a:r>
            <a:r>
              <a:rPr lang="en-GB" dirty="0"/>
              <a:t>f </a:t>
            </a:r>
            <a:r>
              <a:rPr lang="en-GB" b="1" dirty="0">
                <a:solidFill>
                  <a:srgbClr val="7030A0"/>
                </a:solidFill>
              </a:rPr>
              <a:t>X </a:t>
            </a:r>
            <a:r>
              <a:rPr lang="en-US" altLang="en-US" b="1" dirty="0">
                <a:solidFill>
                  <a:srgbClr val="7030A0"/>
                </a:solidFill>
                <a:sym typeface="Symbol" pitchFamily="-32" charset="2"/>
              </a:rPr>
              <a:t> Y </a:t>
            </a:r>
            <a:r>
              <a:rPr lang="en-US" altLang="en-US" dirty="0">
                <a:sym typeface="Symbol" pitchFamily="-32" charset="2"/>
              </a:rPr>
              <a:t>and</a:t>
            </a:r>
            <a:r>
              <a:rPr lang="en-US" altLang="en-US" b="1" dirty="0">
                <a:solidFill>
                  <a:srgbClr val="7030A0"/>
                </a:solidFill>
                <a:sym typeface="Symbol" pitchFamily="-32" charset="2"/>
              </a:rPr>
              <a:t> </a:t>
            </a:r>
            <a:r>
              <a:rPr lang="en-US" b="1" dirty="0">
                <a:solidFill>
                  <a:srgbClr val="7030A0"/>
                </a:solidFill>
                <a:sym typeface="Symbol" pitchFamily="-32" charset="2"/>
              </a:rPr>
              <a:t>Y </a:t>
            </a:r>
            <a:r>
              <a:rPr lang="en-US" altLang="en-US" b="1" dirty="0">
                <a:solidFill>
                  <a:srgbClr val="7030A0"/>
                </a:solidFill>
                <a:sym typeface="Symbol" pitchFamily="-32" charset="2"/>
              </a:rPr>
              <a:t> Z </a:t>
            </a:r>
            <a:r>
              <a:rPr lang="en-US" altLang="en-US" dirty="0">
                <a:sym typeface="Symbol" pitchFamily="-32" charset="2"/>
              </a:rPr>
              <a:t>then </a:t>
            </a:r>
            <a:r>
              <a:rPr lang="en-US" b="1" dirty="0">
                <a:solidFill>
                  <a:srgbClr val="7030A0"/>
                </a:solidFill>
                <a:sym typeface="Symbol" pitchFamily="-32" charset="2"/>
              </a:rPr>
              <a:t>X </a:t>
            </a:r>
            <a:r>
              <a:rPr lang="en-US" altLang="en-US" b="1" dirty="0">
                <a:solidFill>
                  <a:srgbClr val="7030A0"/>
                </a:solidFill>
                <a:sym typeface="Symbol" pitchFamily="-32" charset="2"/>
              </a:rPr>
              <a:t> Z</a:t>
            </a:r>
          </a:p>
          <a:p>
            <a:pPr marL="714375">
              <a:spcAft>
                <a:spcPts val="600"/>
              </a:spcAft>
            </a:pPr>
            <a:r>
              <a:rPr lang="en-US" altLang="en-US" dirty="0">
                <a:sym typeface="Symbol" pitchFamily="-32" charset="2"/>
              </a:rPr>
              <a:t>Then</a:t>
            </a:r>
            <a:r>
              <a:rPr lang="en-US" altLang="en-US" b="1" dirty="0">
                <a:solidFill>
                  <a:srgbClr val="7030A0"/>
                </a:solidFill>
                <a:sym typeface="Symbol" pitchFamily="-32" charset="2"/>
              </a:rPr>
              <a:t> </a:t>
            </a:r>
            <a:r>
              <a:rPr lang="en-GB" dirty="0"/>
              <a:t>the functional dependency </a:t>
            </a:r>
            <a:r>
              <a:rPr lang="en-US" b="1" dirty="0">
                <a:solidFill>
                  <a:srgbClr val="7030A0"/>
                </a:solidFill>
                <a:sym typeface="Symbol" pitchFamily="-32" charset="2"/>
              </a:rPr>
              <a:t>X </a:t>
            </a:r>
            <a:r>
              <a:rPr lang="en-US" altLang="en-US" b="1" dirty="0">
                <a:solidFill>
                  <a:srgbClr val="7030A0"/>
                </a:solidFill>
                <a:sym typeface="Symbol" pitchFamily="-32" charset="2"/>
              </a:rPr>
              <a:t> Z</a:t>
            </a:r>
            <a:r>
              <a:rPr lang="en-GB" altLang="en-US" b="1" dirty="0">
                <a:sym typeface="Symbol" pitchFamily="-32" charset="2"/>
              </a:rPr>
              <a:t> </a:t>
            </a:r>
            <a:r>
              <a:rPr lang="en-GB" dirty="0"/>
              <a:t>is a </a:t>
            </a:r>
            <a:r>
              <a:rPr lang="en-GB" b="1" dirty="0">
                <a:solidFill>
                  <a:srgbClr val="C00000"/>
                </a:solidFill>
              </a:rPr>
              <a:t>transitive dependency</a:t>
            </a:r>
            <a:r>
              <a:rPr lang="en-GB" dirty="0"/>
              <a:t>. </a:t>
            </a:r>
          </a:p>
          <a:p>
            <a:pPr>
              <a:spcAft>
                <a:spcPts val="600"/>
              </a:spcAft>
            </a:pPr>
            <a:endParaRPr lang="en-GB" dirty="0"/>
          </a:p>
          <a:p>
            <a:pPr>
              <a:spcAft>
                <a:spcPts val="600"/>
              </a:spcAft>
            </a:pPr>
            <a:r>
              <a:rPr lang="en-GB" dirty="0"/>
              <a:t>For example, consider a relation </a:t>
            </a:r>
            <a:r>
              <a:rPr lang="en-GB" b="1" dirty="0"/>
              <a:t>EMP</a:t>
            </a:r>
            <a:r>
              <a:rPr lang="en-GB" dirty="0"/>
              <a:t> (</a:t>
            </a:r>
            <a:r>
              <a:rPr lang="en-GB" u="sng" dirty="0" err="1"/>
              <a:t>empno</a:t>
            </a:r>
            <a:r>
              <a:rPr lang="en-GB" dirty="0"/>
              <a:t>, </a:t>
            </a:r>
            <a:r>
              <a:rPr lang="en-GB" dirty="0" err="1"/>
              <a:t>ename</a:t>
            </a:r>
            <a:r>
              <a:rPr lang="en-GB" dirty="0"/>
              <a:t>, salary, </a:t>
            </a:r>
            <a:r>
              <a:rPr lang="en-GB" dirty="0" err="1"/>
              <a:t>deptnum</a:t>
            </a:r>
            <a:r>
              <a:rPr lang="en-GB" dirty="0"/>
              <a:t>, </a:t>
            </a:r>
            <a:r>
              <a:rPr lang="en-GB" dirty="0" err="1"/>
              <a:t>dname</a:t>
            </a:r>
            <a:r>
              <a:rPr lang="en-GB" dirty="0"/>
              <a:t>)</a:t>
            </a:r>
          </a:p>
          <a:p>
            <a:pPr marL="2695575" indent="-2332038">
              <a:spcAft>
                <a:spcPts val="600"/>
              </a:spcAft>
            </a:pPr>
            <a:r>
              <a:rPr lang="en-GB" dirty="0"/>
              <a:t>With following functional dependencies:	</a:t>
            </a:r>
          </a:p>
          <a:p>
            <a:pPr marL="2695575" indent="-2332038">
              <a:spcAft>
                <a:spcPts val="600"/>
              </a:spcAft>
            </a:pPr>
            <a:r>
              <a:rPr lang="en-GB" b="1" dirty="0">
                <a:solidFill>
                  <a:srgbClr val="7030A0"/>
                </a:solidFill>
              </a:rPr>
              <a:t>	</a:t>
            </a:r>
            <a:r>
              <a:rPr lang="en-GB" b="1" dirty="0" err="1">
                <a:solidFill>
                  <a:srgbClr val="7030A0"/>
                </a:solidFill>
              </a:rPr>
              <a:t>empno</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ename</a:t>
            </a:r>
            <a:r>
              <a:rPr lang="en-GB" b="1" dirty="0">
                <a:solidFill>
                  <a:srgbClr val="7030A0"/>
                </a:solidFill>
                <a:sym typeface="Wingdings" pitchFamily="2" charset="2"/>
              </a:rPr>
              <a:t>, </a:t>
            </a:r>
          </a:p>
          <a:p>
            <a:pPr marL="2695575" indent="-2332038">
              <a:spcAft>
                <a:spcPts val="600"/>
              </a:spcAft>
            </a:pPr>
            <a:r>
              <a:rPr lang="en-GB" b="1" dirty="0">
                <a:solidFill>
                  <a:srgbClr val="7030A0"/>
                </a:solidFill>
                <a:sym typeface="Wingdings" pitchFamily="2" charset="2"/>
              </a:rPr>
              <a:t>	</a:t>
            </a:r>
            <a:r>
              <a:rPr lang="en-GB" b="1" dirty="0" err="1">
                <a:solidFill>
                  <a:srgbClr val="7030A0"/>
                </a:solidFill>
                <a:sym typeface="Wingdings" pitchFamily="2" charset="2"/>
              </a:rPr>
              <a:t>empno</a:t>
            </a:r>
            <a:r>
              <a:rPr lang="en-GB" b="1" dirty="0">
                <a:solidFill>
                  <a:srgbClr val="7030A0"/>
                </a:solidFill>
                <a:sym typeface="Wingdings" pitchFamily="2" charset="2"/>
              </a:rPr>
              <a:t> -&gt; salary,</a:t>
            </a:r>
          </a:p>
          <a:p>
            <a:pPr marL="2695575" indent="-2332038">
              <a:spcAft>
                <a:spcPts val="600"/>
              </a:spcAft>
            </a:pPr>
            <a:r>
              <a:rPr lang="en-GB" b="1" dirty="0">
                <a:solidFill>
                  <a:srgbClr val="7030A0"/>
                </a:solidFill>
                <a:sym typeface="Wingdings" pitchFamily="2" charset="2"/>
              </a:rPr>
              <a:t>	</a:t>
            </a:r>
            <a:r>
              <a:rPr lang="en-GB" b="1" dirty="0" err="1">
                <a:solidFill>
                  <a:srgbClr val="7030A0"/>
                </a:solidFill>
                <a:sym typeface="Wingdings" pitchFamily="2" charset="2"/>
              </a:rPr>
              <a:t>empno</a:t>
            </a:r>
            <a:r>
              <a:rPr lang="en-GB" b="1" dirty="0">
                <a:solidFill>
                  <a:srgbClr val="7030A0"/>
                </a:solidFill>
                <a:sym typeface="Wingdings" pitchFamily="2" charset="2"/>
              </a:rPr>
              <a:t> -&gt; </a:t>
            </a:r>
            <a:r>
              <a:rPr lang="en-GB" b="1" dirty="0" err="1">
                <a:solidFill>
                  <a:srgbClr val="7030A0"/>
                </a:solidFill>
                <a:sym typeface="Wingdings" pitchFamily="2" charset="2"/>
              </a:rPr>
              <a:t>deptnum</a:t>
            </a:r>
            <a:r>
              <a:rPr lang="en-GB" b="1" dirty="0">
                <a:solidFill>
                  <a:srgbClr val="7030A0"/>
                </a:solidFill>
                <a:sym typeface="Wingdings" pitchFamily="2" charset="2"/>
              </a:rPr>
              <a:t>,</a:t>
            </a:r>
          </a:p>
          <a:p>
            <a:pPr marL="2695575" indent="-2332038">
              <a:spcAft>
                <a:spcPts val="600"/>
              </a:spcAft>
            </a:pPr>
            <a:r>
              <a:rPr lang="en-GB" b="1" dirty="0">
                <a:solidFill>
                  <a:srgbClr val="7030A0"/>
                </a:solidFill>
                <a:sym typeface="Wingdings" pitchFamily="2" charset="2"/>
              </a:rPr>
              <a:t>	</a:t>
            </a:r>
            <a:r>
              <a:rPr lang="en-GB" b="1" dirty="0" err="1">
                <a:solidFill>
                  <a:srgbClr val="7030A0"/>
                </a:solidFill>
                <a:sym typeface="Wingdings" pitchFamily="2" charset="2"/>
              </a:rPr>
              <a:t>empno</a:t>
            </a:r>
            <a:r>
              <a:rPr lang="en-GB" b="1" dirty="0">
                <a:solidFill>
                  <a:srgbClr val="7030A0"/>
                </a:solidFill>
                <a:sym typeface="Wingdings" pitchFamily="2" charset="2"/>
              </a:rPr>
              <a:t> -&gt; </a:t>
            </a:r>
            <a:r>
              <a:rPr lang="en-GB" b="1" dirty="0" err="1">
                <a:solidFill>
                  <a:srgbClr val="7030A0"/>
                </a:solidFill>
                <a:sym typeface="Wingdings" pitchFamily="2" charset="2"/>
              </a:rPr>
              <a:t>dname</a:t>
            </a:r>
            <a:endParaRPr lang="en-GB" b="1" dirty="0">
              <a:solidFill>
                <a:srgbClr val="7030A0"/>
              </a:solidFill>
              <a:sym typeface="Wingdings" pitchFamily="2" charset="2"/>
            </a:endParaRPr>
          </a:p>
          <a:p>
            <a:pPr marL="2695575">
              <a:spcAft>
                <a:spcPts val="1200"/>
              </a:spcAft>
            </a:pPr>
            <a:r>
              <a:rPr lang="en-GB" b="1" dirty="0" err="1">
                <a:solidFill>
                  <a:srgbClr val="7030A0"/>
                </a:solidFill>
                <a:sym typeface="Wingdings" pitchFamily="2" charset="2"/>
              </a:rPr>
              <a:t>deptnum</a:t>
            </a:r>
            <a:r>
              <a:rPr lang="en-GB" b="1" dirty="0">
                <a:solidFill>
                  <a:srgbClr val="7030A0"/>
                </a:solidFill>
                <a:sym typeface="Wingdings" pitchFamily="2" charset="2"/>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dname</a:t>
            </a:r>
            <a:endParaRPr lang="en-GB" b="1" dirty="0">
              <a:solidFill>
                <a:srgbClr val="7030A0"/>
              </a:solidFill>
              <a:sym typeface="Wingdings" pitchFamily="2" charset="2"/>
            </a:endParaRPr>
          </a:p>
          <a:p>
            <a:pPr marL="363538">
              <a:spcAft>
                <a:spcPts val="600"/>
              </a:spcAft>
            </a:pPr>
            <a:r>
              <a:rPr lang="en-GB" dirty="0">
                <a:sym typeface="Wingdings" pitchFamily="2" charset="2"/>
              </a:rPr>
              <a:t>Since </a:t>
            </a:r>
            <a:r>
              <a:rPr lang="en-GB" b="1" dirty="0" err="1">
                <a:solidFill>
                  <a:srgbClr val="7030A0"/>
                </a:solidFill>
              </a:rPr>
              <a:t>empno</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deptnum</a:t>
            </a:r>
            <a:r>
              <a:rPr lang="en-GB" b="1" dirty="0">
                <a:solidFill>
                  <a:srgbClr val="7030A0"/>
                </a:solidFill>
                <a:sym typeface="Wingdings" pitchFamily="2" charset="2"/>
              </a:rPr>
              <a:t> </a:t>
            </a:r>
            <a:r>
              <a:rPr lang="en-GB" dirty="0">
                <a:sym typeface="Wingdings" pitchFamily="2" charset="2"/>
              </a:rPr>
              <a:t>and </a:t>
            </a:r>
            <a:r>
              <a:rPr lang="en-GB" b="1" dirty="0" err="1">
                <a:solidFill>
                  <a:srgbClr val="7030A0"/>
                </a:solidFill>
                <a:sym typeface="Wingdings" pitchFamily="2" charset="2"/>
              </a:rPr>
              <a:t>deptnum</a:t>
            </a:r>
            <a:r>
              <a:rPr lang="en-GB" b="1" dirty="0">
                <a:solidFill>
                  <a:srgbClr val="7030A0"/>
                </a:solidFill>
                <a:sym typeface="Wingdings" pitchFamily="2" charset="2"/>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dname</a:t>
            </a:r>
            <a:r>
              <a:rPr lang="en-GB" dirty="0">
                <a:sym typeface="Wingdings" pitchFamily="2" charset="2"/>
              </a:rPr>
              <a:t>, then, by the </a:t>
            </a:r>
            <a:r>
              <a:rPr lang="en-GB" b="1" dirty="0">
                <a:solidFill>
                  <a:schemeClr val="accent1"/>
                </a:solidFill>
                <a:sym typeface="Wingdings" pitchFamily="2" charset="2"/>
              </a:rPr>
              <a:t>axiom of transitivity</a:t>
            </a:r>
            <a:r>
              <a:rPr lang="en-GB" dirty="0">
                <a:sym typeface="Wingdings" pitchFamily="2" charset="2"/>
              </a:rPr>
              <a:t>, </a:t>
            </a:r>
            <a:r>
              <a:rPr lang="en-GB" b="1" dirty="0" err="1">
                <a:solidFill>
                  <a:srgbClr val="7030A0"/>
                </a:solidFill>
              </a:rPr>
              <a:t>empno</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dname</a:t>
            </a:r>
            <a:endParaRPr lang="en-GB" b="1" dirty="0">
              <a:solidFill>
                <a:srgbClr val="7030A0"/>
              </a:solidFill>
              <a:sym typeface="Wingdings" pitchFamily="2" charset="2"/>
            </a:endParaRPr>
          </a:p>
          <a:p>
            <a:pPr marL="363538">
              <a:spcAft>
                <a:spcPts val="600"/>
              </a:spcAft>
            </a:pPr>
            <a:r>
              <a:rPr lang="en-GB" dirty="0"/>
              <a:t>And, since </a:t>
            </a:r>
            <a:r>
              <a:rPr lang="en-GB" b="1" dirty="0" err="1">
                <a:solidFill>
                  <a:srgbClr val="7030A0"/>
                </a:solidFill>
                <a:sym typeface="Wingdings" pitchFamily="2" charset="2"/>
              </a:rPr>
              <a:t>deptnum</a:t>
            </a:r>
            <a:r>
              <a:rPr lang="en-GB" b="1" dirty="0">
                <a:solidFill>
                  <a:srgbClr val="7030A0"/>
                </a:solidFill>
                <a:sym typeface="Wingdings" pitchFamily="2" charset="2"/>
              </a:rPr>
              <a:t> </a:t>
            </a:r>
            <a:r>
              <a:rPr lang="en-US" b="1" dirty="0">
                <a:solidFill>
                  <a:srgbClr val="7030A0"/>
                </a:solidFill>
                <a:sym typeface="Symbol" pitchFamily="-32" charset="2"/>
              </a:rPr>
              <a:t>not </a:t>
            </a:r>
            <a:r>
              <a:rPr lang="en-US" altLang="en-US" b="1" dirty="0">
                <a:solidFill>
                  <a:srgbClr val="7030A0"/>
                </a:solidFill>
                <a:sym typeface="Symbol" pitchFamily="-32" charset="2"/>
              </a:rPr>
              <a:t> </a:t>
            </a:r>
            <a:r>
              <a:rPr lang="en-GB" b="1" dirty="0" err="1">
                <a:solidFill>
                  <a:srgbClr val="7030A0"/>
                </a:solidFill>
              </a:rPr>
              <a:t>empno</a:t>
            </a:r>
            <a:r>
              <a:rPr lang="en-GB" b="1" dirty="0">
                <a:solidFill>
                  <a:srgbClr val="7030A0"/>
                </a:solidFill>
              </a:rPr>
              <a:t> </a:t>
            </a:r>
            <a:r>
              <a:rPr lang="en-GB" dirty="0"/>
              <a:t>and </a:t>
            </a:r>
            <a:r>
              <a:rPr lang="en-GB" b="1" dirty="0" err="1">
                <a:solidFill>
                  <a:srgbClr val="7030A0"/>
                </a:solidFill>
                <a:sym typeface="Wingdings" pitchFamily="2" charset="2"/>
              </a:rPr>
              <a:t>dname</a:t>
            </a:r>
            <a:r>
              <a:rPr lang="en-GB" b="1" dirty="0">
                <a:solidFill>
                  <a:srgbClr val="7030A0"/>
                </a:solidFill>
                <a:sym typeface="Wingdings" pitchFamily="2" charset="2"/>
              </a:rPr>
              <a:t> </a:t>
            </a:r>
            <a:r>
              <a:rPr lang="en-US" b="1" dirty="0">
                <a:solidFill>
                  <a:srgbClr val="7030A0"/>
                </a:solidFill>
                <a:sym typeface="Symbol" pitchFamily="-32" charset="2"/>
              </a:rPr>
              <a:t>not </a:t>
            </a:r>
            <a:r>
              <a:rPr lang="en-US" altLang="en-US" b="1" dirty="0">
                <a:solidFill>
                  <a:srgbClr val="7030A0"/>
                </a:solidFill>
                <a:sym typeface="Symbol" pitchFamily="-32" charset="2"/>
              </a:rPr>
              <a:t> </a:t>
            </a:r>
            <a:r>
              <a:rPr lang="en-GB" b="1" dirty="0" err="1">
                <a:solidFill>
                  <a:srgbClr val="7030A0"/>
                </a:solidFill>
              </a:rPr>
              <a:t>empno</a:t>
            </a:r>
            <a:r>
              <a:rPr lang="en-GB" b="1" dirty="0">
                <a:solidFill>
                  <a:srgbClr val="7030A0"/>
                </a:solidFill>
              </a:rPr>
              <a:t> </a:t>
            </a:r>
            <a:r>
              <a:rPr lang="en-GB" dirty="0"/>
              <a:t>then</a:t>
            </a:r>
          </a:p>
          <a:p>
            <a:pPr marL="1793875">
              <a:spcAft>
                <a:spcPts val="600"/>
              </a:spcAft>
            </a:pPr>
            <a:r>
              <a:rPr lang="en-GB" b="1" dirty="0" err="1">
                <a:solidFill>
                  <a:srgbClr val="7030A0"/>
                </a:solidFill>
                <a:highlight>
                  <a:srgbClr val="FFFF00"/>
                </a:highlight>
              </a:rPr>
              <a:t>empno</a:t>
            </a:r>
            <a:r>
              <a:rPr lang="en-GB" b="1" dirty="0">
                <a:solidFill>
                  <a:srgbClr val="7030A0"/>
                </a:solidFill>
                <a:highlight>
                  <a:srgbClr val="FFFF00"/>
                </a:highlight>
              </a:rPr>
              <a:t> </a:t>
            </a:r>
            <a:r>
              <a:rPr lang="en-US" altLang="en-US" b="1" dirty="0">
                <a:solidFill>
                  <a:srgbClr val="7030A0"/>
                </a:solidFill>
                <a:highlight>
                  <a:srgbClr val="FFFF00"/>
                </a:highlight>
                <a:sym typeface="Symbol" pitchFamily="-32" charset="2"/>
              </a:rPr>
              <a:t></a:t>
            </a:r>
            <a:r>
              <a:rPr lang="en-GB" b="1" dirty="0">
                <a:solidFill>
                  <a:srgbClr val="7030A0"/>
                </a:solidFill>
                <a:highlight>
                  <a:srgbClr val="FFFF00"/>
                </a:highlight>
                <a:sym typeface="Wingdings" pitchFamily="2" charset="2"/>
              </a:rPr>
              <a:t> </a:t>
            </a:r>
            <a:r>
              <a:rPr lang="en-GB" b="1" dirty="0" err="1">
                <a:solidFill>
                  <a:srgbClr val="7030A0"/>
                </a:solidFill>
                <a:highlight>
                  <a:srgbClr val="FFFF00"/>
                </a:highlight>
                <a:sym typeface="Wingdings" pitchFamily="2" charset="2"/>
              </a:rPr>
              <a:t>dname</a:t>
            </a:r>
            <a:r>
              <a:rPr lang="en-GB" b="1" dirty="0">
                <a:solidFill>
                  <a:srgbClr val="7030A0"/>
                </a:solidFill>
                <a:highlight>
                  <a:srgbClr val="FFFF00"/>
                </a:highlight>
                <a:sym typeface="Wingdings" pitchFamily="2" charset="2"/>
              </a:rPr>
              <a:t> </a:t>
            </a:r>
            <a:r>
              <a:rPr lang="en-GB" dirty="0">
                <a:highlight>
                  <a:srgbClr val="FFFF00"/>
                </a:highlight>
                <a:sym typeface="Wingdings" pitchFamily="2" charset="2"/>
              </a:rPr>
              <a:t>is a </a:t>
            </a:r>
            <a:r>
              <a:rPr lang="en-GB" b="1" dirty="0">
                <a:solidFill>
                  <a:srgbClr val="C00000"/>
                </a:solidFill>
                <a:highlight>
                  <a:srgbClr val="FFFF00"/>
                </a:highlight>
              </a:rPr>
              <a:t>transitive dependency</a:t>
            </a:r>
            <a:r>
              <a:rPr lang="en-GB" dirty="0">
                <a:highlight>
                  <a:srgbClr val="FFFF00"/>
                </a:highlight>
              </a:rPr>
              <a:t>.</a:t>
            </a:r>
            <a:endParaRPr lang="en-GB" dirty="0">
              <a:highlight>
                <a:srgbClr val="FFFF00"/>
              </a:highlight>
              <a:sym typeface="Wingdings" pitchFamily="2" charset="2"/>
            </a:endParaRPr>
          </a:p>
        </p:txBody>
      </p:sp>
      <p:sp>
        <p:nvSpPr>
          <p:cNvPr id="4" name="Slide Number Placeholder 3">
            <a:extLst>
              <a:ext uri="{FF2B5EF4-FFF2-40B4-BE49-F238E27FC236}">
                <a16:creationId xmlns:a16="http://schemas.microsoft.com/office/drawing/2014/main" id="{C0D88CD7-BCD3-CA90-CE08-90366DD9AAEB}"/>
              </a:ext>
            </a:extLst>
          </p:cNvPr>
          <p:cNvSpPr>
            <a:spLocks noGrp="1"/>
          </p:cNvSpPr>
          <p:nvPr>
            <p:ph type="sldNum" sz="quarter" idx="4"/>
          </p:nvPr>
        </p:nvSpPr>
        <p:spPr/>
        <p:txBody>
          <a:bodyPr/>
          <a:lstStyle/>
          <a:p>
            <a:fld id="{41576A7A-390E-480F-80B6-D80EB17F78F3}" type="slidenum">
              <a:rPr lang="en-GB" smtClean="0"/>
              <a:pPr/>
              <a:t>17</a:t>
            </a:fld>
            <a:endParaRPr lang="en-GB"/>
          </a:p>
        </p:txBody>
      </p:sp>
      <p:sp>
        <p:nvSpPr>
          <p:cNvPr id="7" name="Title 6">
            <a:extLst>
              <a:ext uri="{FF2B5EF4-FFF2-40B4-BE49-F238E27FC236}">
                <a16:creationId xmlns:a16="http://schemas.microsoft.com/office/drawing/2014/main" id="{154B680F-6733-A829-2FEE-8262C5C017DD}"/>
              </a:ext>
            </a:extLst>
          </p:cNvPr>
          <p:cNvSpPr>
            <a:spLocks noGrp="1"/>
          </p:cNvSpPr>
          <p:nvPr>
            <p:ph type="title"/>
          </p:nvPr>
        </p:nvSpPr>
        <p:spPr/>
        <p:txBody>
          <a:bodyPr>
            <a:normAutofit/>
          </a:bodyPr>
          <a:lstStyle/>
          <a:p>
            <a:r>
              <a:rPr lang="en-GB" dirty="0"/>
              <a:t>Normalisation – Functional Dependencies</a:t>
            </a:r>
          </a:p>
        </p:txBody>
      </p:sp>
    </p:spTree>
    <p:extLst>
      <p:ext uri="{BB962C8B-B14F-4D97-AF65-F5344CB8AC3E}">
        <p14:creationId xmlns:p14="http://schemas.microsoft.com/office/powerpoint/2010/main" val="360528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2" end="12"/>
                                            </p:txEl>
                                          </p:spTgt>
                                        </p:tgtEl>
                                        <p:attrNameLst>
                                          <p:attrName>style.visibility</p:attrName>
                                        </p:attrNameLst>
                                      </p:cBhvr>
                                      <p:to>
                                        <p:strVal val="visible"/>
                                      </p:to>
                                    </p:set>
                                    <p:animEffect transition="in" filter="fade">
                                      <p:cBhvr>
                                        <p:cTn id="84" dur="1000"/>
                                        <p:tgtEl>
                                          <p:spTgt spid="3">
                                            <p:txEl>
                                              <p:pRg st="12" end="12"/>
                                            </p:txEl>
                                          </p:spTgt>
                                        </p:tgtEl>
                                      </p:cBhvr>
                                    </p:animEffect>
                                    <p:anim calcmode="lin" valueType="num">
                                      <p:cBhvr>
                                        <p:cTn id="8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3" end="13"/>
                                            </p:txEl>
                                          </p:spTgt>
                                        </p:tgtEl>
                                        <p:attrNameLst>
                                          <p:attrName>style.visibility</p:attrName>
                                        </p:attrNameLst>
                                      </p:cBhvr>
                                      <p:to>
                                        <p:strVal val="visible"/>
                                      </p:to>
                                    </p:set>
                                    <p:animEffect transition="in" filter="fade">
                                      <p:cBhvr>
                                        <p:cTn id="91" dur="1000"/>
                                        <p:tgtEl>
                                          <p:spTgt spid="3">
                                            <p:txEl>
                                              <p:pRg st="13" end="13"/>
                                            </p:txEl>
                                          </p:spTgt>
                                        </p:tgtEl>
                                      </p:cBhvr>
                                    </p:animEffect>
                                    <p:anim calcmode="lin" valueType="num">
                                      <p:cBhvr>
                                        <p:cTn id="92"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3">
                                            <p:txEl>
                                              <p:pRg st="14" end="14"/>
                                            </p:txEl>
                                          </p:spTgt>
                                        </p:tgtEl>
                                        <p:attrNameLst>
                                          <p:attrName>style.visibility</p:attrName>
                                        </p:attrNameLst>
                                      </p:cBhvr>
                                      <p:to>
                                        <p:strVal val="visible"/>
                                      </p:to>
                                    </p:set>
                                    <p:animEffect transition="in" filter="fade">
                                      <p:cBhvr>
                                        <p:cTn id="98" dur="1000"/>
                                        <p:tgtEl>
                                          <p:spTgt spid="3">
                                            <p:txEl>
                                              <p:pRg st="14" end="14"/>
                                            </p:txEl>
                                          </p:spTgt>
                                        </p:tgtEl>
                                      </p:cBhvr>
                                    </p:animEffect>
                                    <p:anim calcmode="lin" valueType="num">
                                      <p:cBhvr>
                                        <p:cTn id="99"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3">
                                            <p:txEl>
                                              <p:pRg st="15" end="15"/>
                                            </p:txEl>
                                          </p:spTgt>
                                        </p:tgtEl>
                                        <p:attrNameLst>
                                          <p:attrName>style.visibility</p:attrName>
                                        </p:attrNameLst>
                                      </p:cBhvr>
                                      <p:to>
                                        <p:strVal val="visible"/>
                                      </p:to>
                                    </p:set>
                                    <p:animEffect transition="in" filter="fade">
                                      <p:cBhvr>
                                        <p:cTn id="105" dur="1000"/>
                                        <p:tgtEl>
                                          <p:spTgt spid="3">
                                            <p:txEl>
                                              <p:pRg st="15" end="15"/>
                                            </p:txEl>
                                          </p:spTgt>
                                        </p:tgtEl>
                                      </p:cBhvr>
                                    </p:animEffect>
                                    <p:anim calcmode="lin" valueType="num">
                                      <p:cBhvr>
                                        <p:cTn id="106"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07"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868C0B-9AEF-8EA0-3521-8B2330E82E53}"/>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8D154D99-E54D-AF4A-8961-F505D9720D04}"/>
              </a:ext>
            </a:extLst>
          </p:cNvPr>
          <p:cNvSpPr/>
          <p:nvPr/>
        </p:nvSpPr>
        <p:spPr>
          <a:xfrm>
            <a:off x="799289" y="992479"/>
            <a:ext cx="10826334" cy="5401479"/>
          </a:xfrm>
          <a:prstGeom prst="rect">
            <a:avLst/>
          </a:prstGeom>
        </p:spPr>
        <p:txBody>
          <a:bodyPr wrap="square">
            <a:spAutoFit/>
          </a:bodyPr>
          <a:lstStyle/>
          <a:p>
            <a:pPr>
              <a:spcAft>
                <a:spcPts val="600"/>
              </a:spcAft>
            </a:pPr>
            <a:r>
              <a:rPr lang="en-GB" dirty="0"/>
              <a:t>First, some mathematical foundation:</a:t>
            </a:r>
          </a:p>
          <a:p>
            <a:pPr marL="363538">
              <a:spcAft>
                <a:spcPts val="600"/>
              </a:spcAft>
            </a:pPr>
            <a:r>
              <a:rPr lang="en-GB" dirty="0"/>
              <a:t>Consider a relation </a:t>
            </a:r>
            <a:r>
              <a:rPr lang="en-GB" b="1" dirty="0"/>
              <a:t>R</a:t>
            </a:r>
            <a:r>
              <a:rPr lang="en-GB" dirty="0"/>
              <a:t> with attributes (or sets of attributes) </a:t>
            </a:r>
            <a:r>
              <a:rPr lang="en-GB" b="1" dirty="0">
                <a:solidFill>
                  <a:srgbClr val="7030A0"/>
                </a:solidFill>
              </a:rPr>
              <a:t>X, Y</a:t>
            </a:r>
            <a:r>
              <a:rPr lang="en-GB" dirty="0"/>
              <a:t> and </a:t>
            </a:r>
            <a:r>
              <a:rPr lang="en-GB" b="1" dirty="0">
                <a:solidFill>
                  <a:srgbClr val="7030A0"/>
                </a:solidFill>
              </a:rPr>
              <a:t>Z</a:t>
            </a:r>
          </a:p>
          <a:p>
            <a:pPr marL="363538">
              <a:spcAft>
                <a:spcPts val="600"/>
              </a:spcAft>
            </a:pPr>
            <a:r>
              <a:rPr lang="en-US" altLang="en-US" dirty="0">
                <a:sym typeface="Symbol" pitchFamily="-32" charset="2"/>
              </a:rPr>
              <a:t>The </a:t>
            </a:r>
            <a:r>
              <a:rPr lang="en-US" altLang="en-US" b="1" dirty="0">
                <a:solidFill>
                  <a:schemeClr val="accent1"/>
                </a:solidFill>
                <a:sym typeface="Symbol" pitchFamily="-32" charset="2"/>
              </a:rPr>
              <a:t>axiom of transitivity </a:t>
            </a:r>
            <a:r>
              <a:rPr lang="en-US" altLang="en-US" dirty="0">
                <a:sym typeface="Symbol" pitchFamily="-32" charset="2"/>
              </a:rPr>
              <a:t>(one of </a:t>
            </a:r>
            <a:r>
              <a:rPr lang="en-US" altLang="en-US" b="1" dirty="0">
                <a:solidFill>
                  <a:schemeClr val="accent1"/>
                </a:solidFill>
                <a:sym typeface="Symbol" pitchFamily="-32" charset="2"/>
              </a:rPr>
              <a:t>Armstrong’s Axioms</a:t>
            </a:r>
            <a:r>
              <a:rPr lang="en-US" altLang="en-US" dirty="0">
                <a:sym typeface="Symbol" pitchFamily="-32" charset="2"/>
              </a:rPr>
              <a:t> – </a:t>
            </a:r>
            <a:r>
              <a:rPr lang="en-US" altLang="en-US" i="1" dirty="0">
                <a:sym typeface="Symbol" pitchFamily="-32" charset="2"/>
              </a:rPr>
              <a:t>more later</a:t>
            </a:r>
            <a:r>
              <a:rPr lang="en-US" altLang="en-US" dirty="0">
                <a:sym typeface="Symbol" pitchFamily="-32" charset="2"/>
              </a:rPr>
              <a:t>) states that</a:t>
            </a:r>
          </a:p>
          <a:p>
            <a:pPr marL="714375">
              <a:spcAft>
                <a:spcPts val="600"/>
              </a:spcAft>
            </a:pPr>
            <a:r>
              <a:rPr lang="en-US" altLang="en-US" dirty="0">
                <a:sym typeface="Symbol" pitchFamily="-32" charset="2"/>
              </a:rPr>
              <a:t>I</a:t>
            </a:r>
            <a:r>
              <a:rPr lang="en-GB" dirty="0"/>
              <a:t>f </a:t>
            </a:r>
            <a:r>
              <a:rPr lang="en-GB" b="1" dirty="0">
                <a:solidFill>
                  <a:srgbClr val="7030A0"/>
                </a:solidFill>
              </a:rPr>
              <a:t>X </a:t>
            </a:r>
            <a:r>
              <a:rPr lang="en-US" altLang="en-US" b="1" dirty="0">
                <a:solidFill>
                  <a:srgbClr val="7030A0"/>
                </a:solidFill>
                <a:sym typeface="Symbol" pitchFamily="-32" charset="2"/>
              </a:rPr>
              <a:t> Y </a:t>
            </a:r>
            <a:r>
              <a:rPr lang="en-US" altLang="en-US" dirty="0">
                <a:sym typeface="Symbol" pitchFamily="-32" charset="2"/>
              </a:rPr>
              <a:t>and</a:t>
            </a:r>
            <a:r>
              <a:rPr lang="en-US" altLang="en-US" b="1" dirty="0">
                <a:solidFill>
                  <a:srgbClr val="7030A0"/>
                </a:solidFill>
                <a:sym typeface="Symbol" pitchFamily="-32" charset="2"/>
              </a:rPr>
              <a:t> </a:t>
            </a:r>
            <a:r>
              <a:rPr lang="en-US" b="1" dirty="0">
                <a:solidFill>
                  <a:srgbClr val="7030A0"/>
                </a:solidFill>
                <a:sym typeface="Symbol" pitchFamily="-32" charset="2"/>
              </a:rPr>
              <a:t>Y </a:t>
            </a:r>
            <a:r>
              <a:rPr lang="en-US" altLang="en-US" b="1" dirty="0">
                <a:solidFill>
                  <a:srgbClr val="7030A0"/>
                </a:solidFill>
                <a:sym typeface="Symbol" pitchFamily="-32" charset="2"/>
              </a:rPr>
              <a:t> Z </a:t>
            </a:r>
            <a:r>
              <a:rPr lang="en-US" altLang="en-US" dirty="0">
                <a:sym typeface="Symbol" pitchFamily="-32" charset="2"/>
              </a:rPr>
              <a:t>then </a:t>
            </a:r>
            <a:r>
              <a:rPr lang="en-US" b="1" dirty="0">
                <a:solidFill>
                  <a:srgbClr val="7030A0"/>
                </a:solidFill>
                <a:sym typeface="Symbol" pitchFamily="-32" charset="2"/>
              </a:rPr>
              <a:t>X </a:t>
            </a:r>
            <a:r>
              <a:rPr lang="en-US" altLang="en-US" b="1" dirty="0">
                <a:solidFill>
                  <a:srgbClr val="7030A0"/>
                </a:solidFill>
                <a:sym typeface="Symbol" pitchFamily="-32" charset="2"/>
              </a:rPr>
              <a:t> Z</a:t>
            </a:r>
          </a:p>
          <a:p>
            <a:pPr marL="714375">
              <a:spcAft>
                <a:spcPts val="600"/>
              </a:spcAft>
            </a:pPr>
            <a:r>
              <a:rPr lang="en-US" altLang="en-US" dirty="0">
                <a:sym typeface="Symbol" pitchFamily="-32" charset="2"/>
              </a:rPr>
              <a:t>Then</a:t>
            </a:r>
            <a:r>
              <a:rPr lang="en-US" altLang="en-US" b="1" dirty="0">
                <a:solidFill>
                  <a:srgbClr val="7030A0"/>
                </a:solidFill>
                <a:sym typeface="Symbol" pitchFamily="-32" charset="2"/>
              </a:rPr>
              <a:t> </a:t>
            </a:r>
            <a:r>
              <a:rPr lang="en-GB" dirty="0"/>
              <a:t>the functional dependency </a:t>
            </a:r>
            <a:r>
              <a:rPr lang="en-US" b="1" dirty="0">
                <a:solidFill>
                  <a:srgbClr val="7030A0"/>
                </a:solidFill>
                <a:sym typeface="Symbol" pitchFamily="-32" charset="2"/>
              </a:rPr>
              <a:t>X </a:t>
            </a:r>
            <a:r>
              <a:rPr lang="en-US" altLang="en-US" b="1" dirty="0">
                <a:solidFill>
                  <a:srgbClr val="7030A0"/>
                </a:solidFill>
                <a:sym typeface="Symbol" pitchFamily="-32" charset="2"/>
              </a:rPr>
              <a:t> Z</a:t>
            </a:r>
            <a:r>
              <a:rPr lang="en-GB" altLang="en-US" b="1" dirty="0">
                <a:sym typeface="Symbol" pitchFamily="-32" charset="2"/>
              </a:rPr>
              <a:t> </a:t>
            </a:r>
            <a:r>
              <a:rPr lang="en-GB" dirty="0"/>
              <a:t>is a </a:t>
            </a:r>
            <a:r>
              <a:rPr lang="en-GB" b="1" dirty="0">
                <a:solidFill>
                  <a:srgbClr val="C00000"/>
                </a:solidFill>
              </a:rPr>
              <a:t>transitive dependency</a:t>
            </a:r>
            <a:r>
              <a:rPr lang="en-GB" dirty="0"/>
              <a:t>. </a:t>
            </a:r>
          </a:p>
          <a:p>
            <a:pPr>
              <a:spcAft>
                <a:spcPts val="600"/>
              </a:spcAft>
            </a:pPr>
            <a:endParaRPr lang="en-GB" dirty="0"/>
          </a:p>
          <a:p>
            <a:pPr>
              <a:spcAft>
                <a:spcPts val="600"/>
              </a:spcAft>
            </a:pPr>
            <a:r>
              <a:rPr lang="en-GB" dirty="0"/>
              <a:t>For example, consider a relation </a:t>
            </a:r>
            <a:r>
              <a:rPr lang="en-GB" b="1" dirty="0"/>
              <a:t>EMP</a:t>
            </a:r>
            <a:r>
              <a:rPr lang="en-GB" dirty="0"/>
              <a:t> (</a:t>
            </a:r>
            <a:r>
              <a:rPr lang="en-GB" u="sng" dirty="0" err="1"/>
              <a:t>empno</a:t>
            </a:r>
            <a:r>
              <a:rPr lang="en-GB" dirty="0"/>
              <a:t>, </a:t>
            </a:r>
            <a:r>
              <a:rPr lang="en-GB" dirty="0" err="1"/>
              <a:t>ename</a:t>
            </a:r>
            <a:r>
              <a:rPr lang="en-GB" dirty="0"/>
              <a:t>, salary, </a:t>
            </a:r>
            <a:r>
              <a:rPr lang="en-GB" dirty="0" err="1"/>
              <a:t>deptnum</a:t>
            </a:r>
            <a:r>
              <a:rPr lang="en-GB" dirty="0"/>
              <a:t>, </a:t>
            </a:r>
            <a:r>
              <a:rPr lang="en-GB" dirty="0" err="1"/>
              <a:t>dname</a:t>
            </a:r>
            <a:r>
              <a:rPr lang="en-GB" dirty="0"/>
              <a:t>)</a:t>
            </a:r>
          </a:p>
          <a:p>
            <a:pPr marL="2695575" indent="-2332038">
              <a:spcAft>
                <a:spcPts val="600"/>
              </a:spcAft>
            </a:pPr>
            <a:r>
              <a:rPr lang="en-GB" dirty="0"/>
              <a:t>With following functional dependencies:	</a:t>
            </a:r>
          </a:p>
          <a:p>
            <a:pPr marL="2695575" indent="-2332038">
              <a:spcAft>
                <a:spcPts val="600"/>
              </a:spcAft>
            </a:pPr>
            <a:r>
              <a:rPr lang="en-GB" b="1" dirty="0">
                <a:solidFill>
                  <a:srgbClr val="7030A0"/>
                </a:solidFill>
              </a:rPr>
              <a:t>	</a:t>
            </a:r>
            <a:r>
              <a:rPr lang="en-GB" b="1" dirty="0" err="1">
                <a:solidFill>
                  <a:srgbClr val="7030A0"/>
                </a:solidFill>
              </a:rPr>
              <a:t>empno</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ename</a:t>
            </a:r>
            <a:r>
              <a:rPr lang="en-GB" b="1" dirty="0">
                <a:solidFill>
                  <a:srgbClr val="7030A0"/>
                </a:solidFill>
                <a:sym typeface="Wingdings" pitchFamily="2" charset="2"/>
              </a:rPr>
              <a:t>, </a:t>
            </a:r>
          </a:p>
          <a:p>
            <a:pPr marL="2695575" indent="-2332038">
              <a:spcAft>
                <a:spcPts val="600"/>
              </a:spcAft>
            </a:pPr>
            <a:r>
              <a:rPr lang="en-GB" b="1" dirty="0">
                <a:solidFill>
                  <a:srgbClr val="7030A0"/>
                </a:solidFill>
                <a:sym typeface="Wingdings" pitchFamily="2" charset="2"/>
              </a:rPr>
              <a:t>	</a:t>
            </a:r>
            <a:r>
              <a:rPr lang="en-GB" b="1" dirty="0" err="1">
                <a:solidFill>
                  <a:srgbClr val="7030A0"/>
                </a:solidFill>
                <a:sym typeface="Wingdings" pitchFamily="2" charset="2"/>
              </a:rPr>
              <a:t>empno</a:t>
            </a:r>
            <a:r>
              <a:rPr lang="en-GB" b="1" dirty="0">
                <a:solidFill>
                  <a:srgbClr val="7030A0"/>
                </a:solidFill>
                <a:sym typeface="Wingdings" pitchFamily="2" charset="2"/>
              </a:rPr>
              <a:t> -&gt; salary,</a:t>
            </a:r>
          </a:p>
          <a:p>
            <a:pPr marL="2695575" indent="-2332038">
              <a:spcAft>
                <a:spcPts val="600"/>
              </a:spcAft>
            </a:pPr>
            <a:r>
              <a:rPr lang="en-GB" b="1" dirty="0">
                <a:solidFill>
                  <a:srgbClr val="7030A0"/>
                </a:solidFill>
                <a:sym typeface="Wingdings" pitchFamily="2" charset="2"/>
              </a:rPr>
              <a:t>	</a:t>
            </a:r>
            <a:r>
              <a:rPr lang="en-GB" b="1" dirty="0" err="1">
                <a:solidFill>
                  <a:srgbClr val="7030A0"/>
                </a:solidFill>
                <a:sym typeface="Wingdings" pitchFamily="2" charset="2"/>
              </a:rPr>
              <a:t>empno</a:t>
            </a:r>
            <a:r>
              <a:rPr lang="en-GB" b="1" dirty="0">
                <a:solidFill>
                  <a:srgbClr val="7030A0"/>
                </a:solidFill>
                <a:sym typeface="Wingdings" pitchFamily="2" charset="2"/>
              </a:rPr>
              <a:t> -&gt; </a:t>
            </a:r>
            <a:r>
              <a:rPr lang="en-GB" b="1" dirty="0" err="1">
                <a:solidFill>
                  <a:srgbClr val="7030A0"/>
                </a:solidFill>
                <a:sym typeface="Wingdings" pitchFamily="2" charset="2"/>
              </a:rPr>
              <a:t>deptnum</a:t>
            </a:r>
            <a:r>
              <a:rPr lang="en-GB" b="1" dirty="0">
                <a:solidFill>
                  <a:srgbClr val="7030A0"/>
                </a:solidFill>
                <a:sym typeface="Wingdings" pitchFamily="2" charset="2"/>
              </a:rPr>
              <a:t>,</a:t>
            </a:r>
          </a:p>
          <a:p>
            <a:pPr marL="2695575" indent="-2332038">
              <a:spcAft>
                <a:spcPts val="600"/>
              </a:spcAft>
            </a:pPr>
            <a:r>
              <a:rPr lang="en-GB" b="1" dirty="0">
                <a:solidFill>
                  <a:srgbClr val="7030A0"/>
                </a:solidFill>
                <a:sym typeface="Wingdings" pitchFamily="2" charset="2"/>
              </a:rPr>
              <a:t>	</a:t>
            </a:r>
            <a:r>
              <a:rPr lang="en-GB" b="1" dirty="0" err="1">
                <a:solidFill>
                  <a:srgbClr val="7030A0"/>
                </a:solidFill>
                <a:sym typeface="Wingdings" pitchFamily="2" charset="2"/>
              </a:rPr>
              <a:t>empno</a:t>
            </a:r>
            <a:r>
              <a:rPr lang="en-GB" b="1" dirty="0">
                <a:solidFill>
                  <a:srgbClr val="7030A0"/>
                </a:solidFill>
                <a:sym typeface="Wingdings" pitchFamily="2" charset="2"/>
              </a:rPr>
              <a:t> -&gt; </a:t>
            </a:r>
            <a:r>
              <a:rPr lang="en-GB" b="1" dirty="0" err="1">
                <a:solidFill>
                  <a:srgbClr val="7030A0"/>
                </a:solidFill>
                <a:sym typeface="Wingdings" pitchFamily="2" charset="2"/>
              </a:rPr>
              <a:t>dname</a:t>
            </a:r>
            <a:endParaRPr lang="en-GB" b="1" dirty="0">
              <a:solidFill>
                <a:srgbClr val="7030A0"/>
              </a:solidFill>
              <a:sym typeface="Wingdings" pitchFamily="2" charset="2"/>
            </a:endParaRPr>
          </a:p>
          <a:p>
            <a:pPr marL="2695575">
              <a:spcAft>
                <a:spcPts val="1200"/>
              </a:spcAft>
            </a:pPr>
            <a:r>
              <a:rPr lang="en-GB" b="1" dirty="0" err="1">
                <a:solidFill>
                  <a:srgbClr val="7030A0"/>
                </a:solidFill>
                <a:sym typeface="Wingdings" pitchFamily="2" charset="2"/>
              </a:rPr>
              <a:t>deptnum</a:t>
            </a:r>
            <a:r>
              <a:rPr lang="en-GB" b="1" dirty="0">
                <a:solidFill>
                  <a:srgbClr val="7030A0"/>
                </a:solidFill>
                <a:sym typeface="Wingdings" pitchFamily="2" charset="2"/>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dname</a:t>
            </a:r>
            <a:endParaRPr lang="en-GB" b="1" dirty="0">
              <a:solidFill>
                <a:srgbClr val="7030A0"/>
              </a:solidFill>
              <a:sym typeface="Wingdings" pitchFamily="2" charset="2"/>
            </a:endParaRPr>
          </a:p>
          <a:p>
            <a:pPr marL="363538">
              <a:spcAft>
                <a:spcPts val="600"/>
              </a:spcAft>
            </a:pPr>
            <a:endParaRPr lang="en-GB" dirty="0">
              <a:sym typeface="Wingdings" pitchFamily="2" charset="2"/>
            </a:endParaRPr>
          </a:p>
          <a:p>
            <a:pPr marL="363538">
              <a:spcAft>
                <a:spcPts val="600"/>
              </a:spcAft>
            </a:pPr>
            <a:r>
              <a:rPr lang="en-GB" dirty="0">
                <a:sym typeface="Wingdings" pitchFamily="2" charset="2"/>
              </a:rPr>
              <a:t>We can conclude </a:t>
            </a:r>
            <a:r>
              <a:rPr lang="en-GB" b="1" dirty="0" err="1">
                <a:solidFill>
                  <a:srgbClr val="7030A0"/>
                </a:solidFill>
              </a:rPr>
              <a:t>empno</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dname</a:t>
            </a:r>
            <a:endParaRPr lang="en-GB" b="1" dirty="0">
              <a:solidFill>
                <a:srgbClr val="7030A0"/>
              </a:solidFill>
              <a:sym typeface="Wingdings" pitchFamily="2" charset="2"/>
            </a:endParaRPr>
          </a:p>
        </p:txBody>
      </p:sp>
      <p:sp>
        <p:nvSpPr>
          <p:cNvPr id="4" name="Slide Number Placeholder 3">
            <a:extLst>
              <a:ext uri="{FF2B5EF4-FFF2-40B4-BE49-F238E27FC236}">
                <a16:creationId xmlns:a16="http://schemas.microsoft.com/office/drawing/2014/main" id="{B5E70835-85A4-C294-CC5F-AFC0C0AF6C13}"/>
              </a:ext>
            </a:extLst>
          </p:cNvPr>
          <p:cNvSpPr>
            <a:spLocks noGrp="1"/>
          </p:cNvSpPr>
          <p:nvPr>
            <p:ph type="sldNum" sz="quarter" idx="4"/>
          </p:nvPr>
        </p:nvSpPr>
        <p:spPr/>
        <p:txBody>
          <a:bodyPr/>
          <a:lstStyle/>
          <a:p>
            <a:fld id="{41576A7A-390E-480F-80B6-D80EB17F78F3}" type="slidenum">
              <a:rPr lang="en-GB" smtClean="0"/>
              <a:pPr/>
              <a:t>18</a:t>
            </a:fld>
            <a:endParaRPr lang="en-GB"/>
          </a:p>
        </p:txBody>
      </p:sp>
      <p:sp>
        <p:nvSpPr>
          <p:cNvPr id="7" name="Title 6">
            <a:extLst>
              <a:ext uri="{FF2B5EF4-FFF2-40B4-BE49-F238E27FC236}">
                <a16:creationId xmlns:a16="http://schemas.microsoft.com/office/drawing/2014/main" id="{050CCC94-D2EA-F3DA-E8BD-B014A2A0E3FC}"/>
              </a:ext>
            </a:extLst>
          </p:cNvPr>
          <p:cNvSpPr>
            <a:spLocks noGrp="1"/>
          </p:cNvSpPr>
          <p:nvPr>
            <p:ph type="title"/>
          </p:nvPr>
        </p:nvSpPr>
        <p:spPr/>
        <p:txBody>
          <a:bodyPr>
            <a:normAutofit/>
          </a:bodyPr>
          <a:lstStyle/>
          <a:p>
            <a:r>
              <a:rPr lang="en-GB" dirty="0"/>
              <a:t>Normalisation – Functional Dependencies</a:t>
            </a:r>
          </a:p>
        </p:txBody>
      </p:sp>
      <p:pic>
        <p:nvPicPr>
          <p:cNvPr id="2" name="Graphic 1" descr="Badge Tick1 with solid fill">
            <a:extLst>
              <a:ext uri="{FF2B5EF4-FFF2-40B4-BE49-F238E27FC236}">
                <a16:creationId xmlns:a16="http://schemas.microsoft.com/office/drawing/2014/main" id="{B1E3A425-0CA6-0E03-595A-0E60957EA9F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63229" y="4440086"/>
            <a:ext cx="426231" cy="426231"/>
          </a:xfrm>
          <a:prstGeom prst="rect">
            <a:avLst/>
          </a:prstGeom>
        </p:spPr>
      </p:pic>
      <p:pic>
        <p:nvPicPr>
          <p:cNvPr id="5" name="Graphic 4" descr="Badge Tick1 with solid fill">
            <a:extLst>
              <a:ext uri="{FF2B5EF4-FFF2-40B4-BE49-F238E27FC236}">
                <a16:creationId xmlns:a16="http://schemas.microsoft.com/office/drawing/2014/main" id="{39F4ADD7-1FCF-EC0B-47F9-AF9424A2B66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63229" y="5203906"/>
            <a:ext cx="426231" cy="426231"/>
          </a:xfrm>
          <a:prstGeom prst="rect">
            <a:avLst/>
          </a:prstGeom>
        </p:spPr>
      </p:pic>
    </p:spTree>
    <p:extLst>
      <p:ext uri="{BB962C8B-B14F-4D97-AF65-F5344CB8AC3E}">
        <p14:creationId xmlns:p14="http://schemas.microsoft.com/office/powerpoint/2010/main" val="24919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2" end="12"/>
                                            </p:txEl>
                                          </p:spTgt>
                                        </p:tgtEl>
                                        <p:attrNameLst>
                                          <p:attrName>style.visibility</p:attrName>
                                        </p:attrNameLst>
                                      </p:cBhvr>
                                      <p:to>
                                        <p:strVal val="visible"/>
                                      </p:to>
                                    </p:set>
                                    <p:animEffect transition="in" filter="fade">
                                      <p:cBhvr>
                                        <p:cTn id="84" dur="1000"/>
                                        <p:tgtEl>
                                          <p:spTgt spid="3">
                                            <p:txEl>
                                              <p:pRg st="12" end="12"/>
                                            </p:txEl>
                                          </p:spTgt>
                                        </p:tgtEl>
                                      </p:cBhvr>
                                    </p:animEffect>
                                    <p:anim calcmode="lin" valueType="num">
                                      <p:cBhvr>
                                        <p:cTn id="8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4" end="14"/>
                                            </p:txEl>
                                          </p:spTgt>
                                        </p:tgtEl>
                                        <p:attrNameLst>
                                          <p:attrName>style.visibility</p:attrName>
                                        </p:attrNameLst>
                                      </p:cBhvr>
                                      <p:to>
                                        <p:strVal val="visible"/>
                                      </p:to>
                                    </p:set>
                                    <p:animEffect transition="in" filter="fade">
                                      <p:cBhvr>
                                        <p:cTn id="91" dur="1000"/>
                                        <p:tgtEl>
                                          <p:spTgt spid="3">
                                            <p:txEl>
                                              <p:pRg st="14" end="14"/>
                                            </p:txEl>
                                          </p:spTgt>
                                        </p:tgtEl>
                                      </p:cBhvr>
                                    </p:animEffect>
                                    <p:anim calcmode="lin" valueType="num">
                                      <p:cBhvr>
                                        <p:cTn id="92"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16" presetClass="entr" presetSubtype="21" fill="hold" nodeType="clickEffect">
                                  <p:stCondLst>
                                    <p:cond delay="0"/>
                                  </p:stCondLst>
                                  <p:childTnLst>
                                    <p:set>
                                      <p:cBhvr>
                                        <p:cTn id="97" dur="1" fill="hold">
                                          <p:stCondLst>
                                            <p:cond delay="0"/>
                                          </p:stCondLst>
                                        </p:cTn>
                                        <p:tgtEl>
                                          <p:spTgt spid="2"/>
                                        </p:tgtEl>
                                        <p:attrNameLst>
                                          <p:attrName>style.visibility</p:attrName>
                                        </p:attrNameLst>
                                      </p:cBhvr>
                                      <p:to>
                                        <p:strVal val="visible"/>
                                      </p:to>
                                    </p:set>
                                    <p:animEffect transition="in" filter="barn(inVertical)">
                                      <p:cBhvr>
                                        <p:cTn id="98" dur="500"/>
                                        <p:tgtEl>
                                          <p:spTgt spid="2"/>
                                        </p:tgtEl>
                                      </p:cBhvr>
                                    </p:animEffect>
                                  </p:childTnLst>
                                </p:cTn>
                              </p:par>
                            </p:childTnLst>
                          </p:cTn>
                        </p:par>
                      </p:childTnLst>
                    </p:cTn>
                  </p:par>
                  <p:par>
                    <p:cTn id="99" fill="hold">
                      <p:stCondLst>
                        <p:cond delay="indefinite"/>
                      </p:stCondLst>
                      <p:childTnLst>
                        <p:par>
                          <p:cTn id="100" fill="hold">
                            <p:stCondLst>
                              <p:cond delay="0"/>
                            </p:stCondLst>
                            <p:childTnLst>
                              <p:par>
                                <p:cTn id="101" presetID="16" presetClass="entr" presetSubtype="21" fill="hold" nodeType="clickEffect">
                                  <p:stCondLst>
                                    <p:cond delay="0"/>
                                  </p:stCondLst>
                                  <p:childTnLst>
                                    <p:set>
                                      <p:cBhvr>
                                        <p:cTn id="102" dur="1" fill="hold">
                                          <p:stCondLst>
                                            <p:cond delay="0"/>
                                          </p:stCondLst>
                                        </p:cTn>
                                        <p:tgtEl>
                                          <p:spTgt spid="5"/>
                                        </p:tgtEl>
                                        <p:attrNameLst>
                                          <p:attrName>style.visibility</p:attrName>
                                        </p:attrNameLst>
                                      </p:cBhvr>
                                      <p:to>
                                        <p:strVal val="visible"/>
                                      </p:to>
                                    </p:set>
                                    <p:animEffect transition="in" filter="barn(inVertical)">
                                      <p:cBhvr>
                                        <p:cTn id="10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62942" y="848113"/>
            <a:ext cx="10466115" cy="2693045"/>
          </a:xfrm>
          <a:prstGeom prst="rect">
            <a:avLst/>
          </a:prstGeom>
        </p:spPr>
        <p:txBody>
          <a:bodyPr wrap="square">
            <a:spAutoFit/>
          </a:bodyPr>
          <a:lstStyle/>
          <a:p>
            <a:pPr>
              <a:spcAft>
                <a:spcPts val="600"/>
              </a:spcAft>
            </a:pPr>
            <a:r>
              <a:rPr lang="en-GB" dirty="0">
                <a:highlight>
                  <a:srgbClr val="FFFF00"/>
                </a:highlight>
              </a:rPr>
              <a:t>A relation which is in 2NF and there are no transitive dependencies is in </a:t>
            </a:r>
            <a:r>
              <a:rPr lang="en-GB" b="1" dirty="0">
                <a:solidFill>
                  <a:schemeClr val="accent1"/>
                </a:solidFill>
                <a:highlight>
                  <a:srgbClr val="FFFF00"/>
                </a:highlight>
              </a:rPr>
              <a:t>Third Normal Form</a:t>
            </a:r>
            <a:r>
              <a:rPr lang="en-GB" dirty="0">
                <a:highlight>
                  <a:srgbClr val="FFFF00"/>
                </a:highlight>
              </a:rPr>
              <a:t> (</a:t>
            </a:r>
            <a:r>
              <a:rPr lang="en-GB" b="1" dirty="0">
                <a:solidFill>
                  <a:srgbClr val="C00000"/>
                </a:solidFill>
                <a:highlight>
                  <a:srgbClr val="FFFF00"/>
                </a:highlight>
              </a:rPr>
              <a:t>3NF</a:t>
            </a:r>
            <a:r>
              <a:rPr lang="en-GB" dirty="0">
                <a:highlight>
                  <a:srgbClr val="FFFF00"/>
                </a:highlight>
              </a:rPr>
              <a:t>)</a:t>
            </a:r>
          </a:p>
          <a:p>
            <a:pPr>
              <a:spcAft>
                <a:spcPts val="600"/>
              </a:spcAft>
            </a:pPr>
            <a:endParaRPr lang="en-GB" dirty="0"/>
          </a:p>
          <a:p>
            <a:pPr>
              <a:spcAft>
                <a:spcPts val="600"/>
              </a:spcAft>
            </a:pPr>
            <a:r>
              <a:rPr lang="en-GB" dirty="0"/>
              <a:t>Transitive dependencies can be removed by making </a:t>
            </a:r>
            <a:r>
              <a:rPr lang="en-US" dirty="0"/>
              <a:t> </a:t>
            </a:r>
            <a:r>
              <a:rPr lang="en-US" b="1" dirty="0">
                <a:solidFill>
                  <a:srgbClr val="C00000"/>
                </a:solidFill>
              </a:rPr>
              <a:t>each non-primary key determinant a primary key in its own table</a:t>
            </a:r>
          </a:p>
          <a:p>
            <a:r>
              <a:rPr lang="en-GB" b="1" dirty="0"/>
              <a:t>A slightly more formal definition-  </a:t>
            </a:r>
            <a:r>
              <a:rPr lang="en-GB" dirty="0"/>
              <a:t>A relation is in </a:t>
            </a:r>
            <a:r>
              <a:rPr lang="en-GB" b="1" dirty="0">
                <a:solidFill>
                  <a:srgbClr val="C00000"/>
                </a:solidFill>
              </a:rPr>
              <a:t>3NF</a:t>
            </a:r>
            <a:r>
              <a:rPr lang="en-GB" dirty="0"/>
              <a:t> if:</a:t>
            </a:r>
          </a:p>
          <a:p>
            <a:pPr marL="539750" indent="-266700">
              <a:spcAft>
                <a:spcPts val="600"/>
              </a:spcAft>
              <a:buFont typeface="Arial" panose="020B0604020202020204" pitchFamily="34" charset="0"/>
              <a:buChar char="•"/>
            </a:pPr>
            <a:r>
              <a:rPr lang="en-GB" dirty="0"/>
              <a:t>it is in </a:t>
            </a:r>
            <a:r>
              <a:rPr lang="en-GB" b="1" dirty="0">
                <a:solidFill>
                  <a:schemeClr val="accent1"/>
                </a:solidFill>
              </a:rPr>
              <a:t>1NF </a:t>
            </a:r>
            <a:r>
              <a:rPr lang="en-GB" dirty="0"/>
              <a:t>and</a:t>
            </a:r>
            <a:r>
              <a:rPr lang="en-GB" b="1" dirty="0">
                <a:solidFill>
                  <a:schemeClr val="accent1"/>
                </a:solidFill>
              </a:rPr>
              <a:t> </a:t>
            </a:r>
            <a:r>
              <a:rPr lang="en-GB" dirty="0"/>
              <a:t>in </a:t>
            </a:r>
            <a:r>
              <a:rPr lang="en-GB" b="1" dirty="0">
                <a:solidFill>
                  <a:schemeClr val="accent1"/>
                </a:solidFill>
              </a:rPr>
              <a:t>2NF</a:t>
            </a:r>
            <a:r>
              <a:rPr lang="en-GB" dirty="0"/>
              <a:t> and</a:t>
            </a:r>
          </a:p>
          <a:p>
            <a:pPr marL="539750" indent="-266700">
              <a:spcAft>
                <a:spcPts val="600"/>
              </a:spcAft>
              <a:buFont typeface="Arial" panose="020B0604020202020204" pitchFamily="34" charset="0"/>
              <a:buChar char="•"/>
            </a:pPr>
            <a:r>
              <a:rPr lang="en-GB" dirty="0"/>
              <a:t>every non-key attribute is </a:t>
            </a:r>
            <a:r>
              <a:rPr lang="en-GB" b="1" dirty="0">
                <a:solidFill>
                  <a:schemeClr val="accent1"/>
                </a:solidFill>
              </a:rPr>
              <a:t>non-transitively fully functionally dependant </a:t>
            </a:r>
            <a:r>
              <a:rPr lang="en-GB" dirty="0"/>
              <a:t>on the primary key.</a:t>
            </a:r>
          </a:p>
          <a:p>
            <a:pPr marL="628650" indent="-628650">
              <a:spcAft>
                <a:spcPts val="600"/>
              </a:spcAft>
            </a:pPr>
            <a:endParaRPr lang="en-GB" b="1" dirty="0"/>
          </a:p>
        </p:txBody>
      </p:sp>
      <p:sp>
        <p:nvSpPr>
          <p:cNvPr id="9" name="Slide Number Placeholder 8">
            <a:extLst>
              <a:ext uri="{FF2B5EF4-FFF2-40B4-BE49-F238E27FC236}">
                <a16:creationId xmlns:a16="http://schemas.microsoft.com/office/drawing/2014/main" id="{791D816F-B511-4E30-629D-CF25218EE43F}"/>
              </a:ext>
            </a:extLst>
          </p:cNvPr>
          <p:cNvSpPr>
            <a:spLocks noGrp="1"/>
          </p:cNvSpPr>
          <p:nvPr>
            <p:ph type="sldNum" sz="quarter" idx="4"/>
          </p:nvPr>
        </p:nvSpPr>
        <p:spPr/>
        <p:txBody>
          <a:bodyPr/>
          <a:lstStyle/>
          <a:p>
            <a:fld id="{41576A7A-390E-480F-80B6-D80EB17F78F3}" type="slidenum">
              <a:rPr lang="en-GB" smtClean="0"/>
              <a:pPr/>
              <a:t>19</a:t>
            </a:fld>
            <a:endParaRPr lang="en-GB"/>
          </a:p>
        </p:txBody>
      </p:sp>
      <p:sp>
        <p:nvSpPr>
          <p:cNvPr id="13" name="Title 12">
            <a:extLst>
              <a:ext uri="{FF2B5EF4-FFF2-40B4-BE49-F238E27FC236}">
                <a16:creationId xmlns:a16="http://schemas.microsoft.com/office/drawing/2014/main" id="{86918B47-DA99-75EE-1923-12B8A513BE3D}"/>
              </a:ext>
            </a:extLst>
          </p:cNvPr>
          <p:cNvSpPr>
            <a:spLocks noGrp="1"/>
          </p:cNvSpPr>
          <p:nvPr>
            <p:ph type="title"/>
          </p:nvPr>
        </p:nvSpPr>
        <p:spPr/>
        <p:txBody>
          <a:bodyPr>
            <a:normAutofit/>
          </a:bodyPr>
          <a:lstStyle/>
          <a:p>
            <a:r>
              <a:rPr lang="en-GB" dirty="0"/>
              <a:t>Normalisation – Third Normal Form (3NF)</a:t>
            </a:r>
          </a:p>
        </p:txBody>
      </p:sp>
      <p:sp>
        <p:nvSpPr>
          <p:cNvPr id="16" name="Rectangle 15">
            <a:extLst>
              <a:ext uri="{FF2B5EF4-FFF2-40B4-BE49-F238E27FC236}">
                <a16:creationId xmlns:a16="http://schemas.microsoft.com/office/drawing/2014/main" id="{D90DC3E6-20CA-9165-E02C-1109F29B7BAA}"/>
              </a:ext>
            </a:extLst>
          </p:cNvPr>
          <p:cNvSpPr/>
          <p:nvPr/>
        </p:nvSpPr>
        <p:spPr>
          <a:xfrm>
            <a:off x="689416" y="3904629"/>
            <a:ext cx="6637969" cy="1077218"/>
          </a:xfrm>
          <a:prstGeom prst="rect">
            <a:avLst/>
          </a:prstGeom>
        </p:spPr>
        <p:txBody>
          <a:bodyPr wrap="square">
            <a:spAutoFit/>
          </a:bodyPr>
          <a:lstStyle/>
          <a:p>
            <a:pPr>
              <a:spcAft>
                <a:spcPts val="600"/>
              </a:spcAft>
            </a:pPr>
            <a:r>
              <a:rPr lang="en-GB" b="1" dirty="0"/>
              <a:t>EMP</a:t>
            </a:r>
            <a:r>
              <a:rPr lang="en-GB" dirty="0"/>
              <a:t> (</a:t>
            </a:r>
            <a:r>
              <a:rPr lang="en-GB" u="sng" dirty="0" err="1"/>
              <a:t>empno</a:t>
            </a:r>
            <a:r>
              <a:rPr lang="en-GB" dirty="0"/>
              <a:t>, </a:t>
            </a:r>
            <a:r>
              <a:rPr lang="en-GB" dirty="0" err="1"/>
              <a:t>ename</a:t>
            </a:r>
            <a:r>
              <a:rPr lang="en-GB" dirty="0"/>
              <a:t>, salary, </a:t>
            </a:r>
            <a:r>
              <a:rPr lang="en-GB" dirty="0" err="1"/>
              <a:t>deptnum</a:t>
            </a:r>
            <a:r>
              <a:rPr lang="en-GB" dirty="0"/>
              <a:t>, </a:t>
            </a:r>
            <a:r>
              <a:rPr lang="en-GB" dirty="0" err="1"/>
              <a:t>dname</a:t>
            </a:r>
            <a:r>
              <a:rPr lang="en-GB" dirty="0"/>
              <a:t>)</a:t>
            </a:r>
          </a:p>
          <a:p>
            <a:pPr marL="361950" indent="1588">
              <a:spcAft>
                <a:spcPts val="600"/>
              </a:spcAft>
            </a:pPr>
            <a:r>
              <a:rPr lang="en-GB" b="1" dirty="0" err="1">
                <a:solidFill>
                  <a:srgbClr val="7030A0"/>
                </a:solidFill>
              </a:rPr>
              <a:t>empno</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ename</a:t>
            </a:r>
            <a:r>
              <a:rPr lang="en-GB" b="1" dirty="0">
                <a:solidFill>
                  <a:srgbClr val="7030A0"/>
                </a:solidFill>
                <a:sym typeface="Wingdings" pitchFamily="2" charset="2"/>
              </a:rPr>
              <a:t>, salary, </a:t>
            </a:r>
            <a:r>
              <a:rPr lang="en-GB" b="1" dirty="0" err="1">
                <a:solidFill>
                  <a:srgbClr val="7030A0"/>
                </a:solidFill>
                <a:sym typeface="Wingdings" pitchFamily="2" charset="2"/>
              </a:rPr>
              <a:t>deptnum</a:t>
            </a:r>
            <a:endParaRPr lang="en-GB" b="1" dirty="0">
              <a:solidFill>
                <a:srgbClr val="7030A0"/>
              </a:solidFill>
              <a:sym typeface="Wingdings" pitchFamily="2" charset="2"/>
            </a:endParaRPr>
          </a:p>
          <a:p>
            <a:pPr marL="361950" indent="1588">
              <a:spcAft>
                <a:spcPts val="600"/>
              </a:spcAft>
            </a:pPr>
            <a:r>
              <a:rPr lang="en-GB" b="1" dirty="0" err="1">
                <a:solidFill>
                  <a:srgbClr val="7030A0"/>
                </a:solidFill>
                <a:sym typeface="Wingdings" pitchFamily="2" charset="2"/>
              </a:rPr>
              <a:t>deptnum</a:t>
            </a:r>
            <a:r>
              <a:rPr lang="en-GB" b="1" dirty="0">
                <a:solidFill>
                  <a:srgbClr val="7030A0"/>
                </a:solidFill>
                <a:sym typeface="Wingdings" pitchFamily="2" charset="2"/>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dname</a:t>
            </a:r>
            <a:endParaRPr lang="en-GB" b="1" dirty="0">
              <a:solidFill>
                <a:srgbClr val="7030A0"/>
              </a:solidFill>
              <a:sym typeface="Wingdings" pitchFamily="2" charset="2"/>
            </a:endParaRPr>
          </a:p>
        </p:txBody>
      </p:sp>
      <p:sp>
        <p:nvSpPr>
          <p:cNvPr id="35" name="TextBox 34">
            <a:extLst>
              <a:ext uri="{FF2B5EF4-FFF2-40B4-BE49-F238E27FC236}">
                <a16:creationId xmlns:a16="http://schemas.microsoft.com/office/drawing/2014/main" id="{E4487D23-42FB-FFBC-DBC3-F8CFCD7A34BC}"/>
              </a:ext>
            </a:extLst>
          </p:cNvPr>
          <p:cNvSpPr txBox="1"/>
          <p:nvPr/>
        </p:nvSpPr>
        <p:spPr>
          <a:xfrm>
            <a:off x="7935686" y="3965284"/>
            <a:ext cx="3940627" cy="1077218"/>
          </a:xfrm>
          <a:prstGeom prst="rect">
            <a:avLst/>
          </a:prstGeom>
          <a:noFill/>
        </p:spPr>
        <p:txBody>
          <a:bodyPr wrap="square">
            <a:spAutoFit/>
          </a:bodyPr>
          <a:lstStyle/>
          <a:p>
            <a:pPr>
              <a:spcAft>
                <a:spcPts val="600"/>
              </a:spcAft>
            </a:pPr>
            <a:r>
              <a:rPr lang="en-GB" b="1" dirty="0"/>
              <a:t>EMP</a:t>
            </a:r>
            <a:r>
              <a:rPr lang="en-GB" dirty="0"/>
              <a:t> (</a:t>
            </a:r>
            <a:r>
              <a:rPr lang="en-GB" u="sng" dirty="0" err="1"/>
              <a:t>empno</a:t>
            </a:r>
            <a:r>
              <a:rPr lang="en-GB" dirty="0"/>
              <a:t>, </a:t>
            </a:r>
            <a:r>
              <a:rPr lang="en-GB" dirty="0" err="1"/>
              <a:t>ename</a:t>
            </a:r>
            <a:r>
              <a:rPr lang="en-GB" dirty="0"/>
              <a:t>, salary, </a:t>
            </a:r>
            <a:r>
              <a:rPr lang="en-GB" dirty="0" err="1"/>
              <a:t>deptnum</a:t>
            </a:r>
            <a:r>
              <a:rPr lang="en-GB" dirty="0"/>
              <a:t>*)</a:t>
            </a:r>
          </a:p>
          <a:p>
            <a:pPr>
              <a:spcAft>
                <a:spcPts val="600"/>
              </a:spcAft>
            </a:pPr>
            <a:r>
              <a:rPr lang="en-GB" b="1" dirty="0"/>
              <a:t>DEP</a:t>
            </a:r>
            <a:r>
              <a:rPr lang="en-GB" dirty="0"/>
              <a:t> (</a:t>
            </a:r>
            <a:r>
              <a:rPr lang="en-GB" u="sng" dirty="0" err="1"/>
              <a:t>deptnum</a:t>
            </a:r>
            <a:r>
              <a:rPr lang="en-GB" dirty="0"/>
              <a:t>, </a:t>
            </a:r>
            <a:r>
              <a:rPr lang="en-GB" dirty="0" err="1"/>
              <a:t>dname</a:t>
            </a:r>
            <a:r>
              <a:rPr lang="en-GB" dirty="0"/>
              <a:t>)</a:t>
            </a:r>
          </a:p>
          <a:p>
            <a:pPr>
              <a:spcAft>
                <a:spcPts val="600"/>
              </a:spcAft>
            </a:pPr>
            <a:endParaRPr lang="en-GB" dirty="0"/>
          </a:p>
        </p:txBody>
      </p:sp>
      <p:sp>
        <p:nvSpPr>
          <p:cNvPr id="36" name="Rectangle 35">
            <a:extLst>
              <a:ext uri="{FF2B5EF4-FFF2-40B4-BE49-F238E27FC236}">
                <a16:creationId xmlns:a16="http://schemas.microsoft.com/office/drawing/2014/main" id="{09F1B21F-0E0B-7441-252E-4AA8639D7ABF}"/>
              </a:ext>
            </a:extLst>
          </p:cNvPr>
          <p:cNvSpPr/>
          <p:nvPr/>
        </p:nvSpPr>
        <p:spPr>
          <a:xfrm>
            <a:off x="1446929" y="6358478"/>
            <a:ext cx="3493179" cy="369332"/>
          </a:xfrm>
          <a:prstGeom prst="rect">
            <a:avLst/>
          </a:prstGeom>
          <a:ln w="25400">
            <a:solidFill>
              <a:srgbClr val="C00000"/>
            </a:solidFill>
          </a:ln>
        </p:spPr>
        <p:txBody>
          <a:bodyPr wrap="square">
            <a:spAutoFit/>
          </a:bodyPr>
          <a:lstStyle/>
          <a:p>
            <a:pPr algn="ctr"/>
            <a:r>
              <a:rPr lang="en-US" dirty="0"/>
              <a:t>Both the two relations are in </a:t>
            </a:r>
            <a:r>
              <a:rPr lang="en-US" b="1" dirty="0">
                <a:solidFill>
                  <a:srgbClr val="C00000"/>
                </a:solidFill>
              </a:rPr>
              <a:t>3NF</a:t>
            </a:r>
            <a:endParaRPr lang="en-GB" b="1" dirty="0">
              <a:solidFill>
                <a:srgbClr val="C00000"/>
              </a:solidFill>
            </a:endParaRPr>
          </a:p>
        </p:txBody>
      </p:sp>
      <p:sp>
        <p:nvSpPr>
          <p:cNvPr id="2" name="Rectangle 1">
            <a:extLst>
              <a:ext uri="{FF2B5EF4-FFF2-40B4-BE49-F238E27FC236}">
                <a16:creationId xmlns:a16="http://schemas.microsoft.com/office/drawing/2014/main" id="{1013C26A-8CD8-92E4-91BD-7111711525D6}"/>
              </a:ext>
            </a:extLst>
          </p:cNvPr>
          <p:cNvSpPr/>
          <p:nvPr/>
        </p:nvSpPr>
        <p:spPr>
          <a:xfrm>
            <a:off x="862942" y="2186091"/>
            <a:ext cx="9227720" cy="985735"/>
          </a:xfrm>
          <a:prstGeom prst="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aphicFrame>
        <p:nvGraphicFramePr>
          <p:cNvPr id="4" name="Table 3">
            <a:extLst>
              <a:ext uri="{FF2B5EF4-FFF2-40B4-BE49-F238E27FC236}">
                <a16:creationId xmlns:a16="http://schemas.microsoft.com/office/drawing/2014/main" id="{74D73423-33BA-2955-D964-8D3DB587E3FB}"/>
              </a:ext>
            </a:extLst>
          </p:cNvPr>
          <p:cNvGraphicFramePr>
            <a:graphicFrameLocks noGrp="1"/>
          </p:cNvGraphicFramePr>
          <p:nvPr>
            <p:extLst>
              <p:ext uri="{D42A27DB-BD31-4B8C-83A1-F6EECF244321}">
                <p14:modId xmlns:p14="http://schemas.microsoft.com/office/powerpoint/2010/main" val="1893698211"/>
              </p:ext>
            </p:extLst>
          </p:nvPr>
        </p:nvGraphicFramePr>
        <p:xfrm>
          <a:off x="1903933" y="5114837"/>
          <a:ext cx="6400800" cy="24384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dirty="0" err="1">
                          <a:effectLst/>
                        </a:rPr>
                        <a:t>empno</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ename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a:effectLst/>
                        </a:rPr>
                        <a:t>Salary</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deptnum</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dname</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5" name="Table 4">
            <a:extLst>
              <a:ext uri="{FF2B5EF4-FFF2-40B4-BE49-F238E27FC236}">
                <a16:creationId xmlns:a16="http://schemas.microsoft.com/office/drawing/2014/main" id="{64571195-5E12-331A-6D28-663288A0EF80}"/>
              </a:ext>
            </a:extLst>
          </p:cNvPr>
          <p:cNvGraphicFramePr>
            <a:graphicFrameLocks noGrp="1"/>
          </p:cNvGraphicFramePr>
          <p:nvPr>
            <p:extLst>
              <p:ext uri="{D42A27DB-BD31-4B8C-83A1-F6EECF244321}">
                <p14:modId xmlns:p14="http://schemas.microsoft.com/office/powerpoint/2010/main" val="721030515"/>
              </p:ext>
            </p:extLst>
          </p:nvPr>
        </p:nvGraphicFramePr>
        <p:xfrm>
          <a:off x="329101" y="5926591"/>
          <a:ext cx="2651760" cy="243840"/>
        </p:xfrm>
        <a:graphic>
          <a:graphicData uri="http://schemas.openxmlformats.org/drawingml/2006/table">
            <a:tbl>
              <a:tblPr firstRow="1" bandRow="1">
                <a:tableStyleId>{5C22544A-7EE6-4342-B048-85BDC9FD1C3A}</a:tableStyleId>
              </a:tblPr>
              <a:tblGrid>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tblGrid>
              <a:tr h="182880">
                <a:tc>
                  <a:txBody>
                    <a:bodyPr/>
                    <a:lstStyle/>
                    <a:p>
                      <a:pPr marL="0" marR="0" algn="ctr">
                        <a:spcBef>
                          <a:spcPts val="0"/>
                        </a:spcBef>
                        <a:spcAft>
                          <a:spcPts val="0"/>
                        </a:spcAft>
                      </a:pPr>
                      <a:r>
                        <a:rPr lang="en-US" sz="1600" dirty="0" err="1">
                          <a:effectLst/>
                        </a:rPr>
                        <a:t>dnum</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dname</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6" name="Table 5">
            <a:extLst>
              <a:ext uri="{FF2B5EF4-FFF2-40B4-BE49-F238E27FC236}">
                <a16:creationId xmlns:a16="http://schemas.microsoft.com/office/drawing/2014/main" id="{236EC31F-73FB-98DF-4ACD-2CB914CE1AF8}"/>
              </a:ext>
            </a:extLst>
          </p:cNvPr>
          <p:cNvGraphicFramePr>
            <a:graphicFrameLocks noGrp="1"/>
          </p:cNvGraphicFramePr>
          <p:nvPr>
            <p:extLst>
              <p:ext uri="{D42A27DB-BD31-4B8C-83A1-F6EECF244321}">
                <p14:modId xmlns:p14="http://schemas.microsoft.com/office/powerpoint/2010/main" val="4151902797"/>
              </p:ext>
            </p:extLst>
          </p:nvPr>
        </p:nvGraphicFramePr>
        <p:xfrm>
          <a:off x="6925003" y="5926591"/>
          <a:ext cx="3905619" cy="243840"/>
        </p:xfrm>
        <a:graphic>
          <a:graphicData uri="http://schemas.openxmlformats.org/drawingml/2006/table">
            <a:tbl>
              <a:tblPr firstRow="1" bandRow="1">
                <a:tableStyleId>{5C22544A-7EE6-4342-B048-85BDC9FD1C3A}</a:tableStyleId>
              </a:tblPr>
              <a:tblGrid>
                <a:gridCol w="957982">
                  <a:extLst>
                    <a:ext uri="{9D8B030D-6E8A-4147-A177-3AD203B41FA5}">
                      <a16:colId xmlns:a16="http://schemas.microsoft.com/office/drawing/2014/main" val="20000"/>
                    </a:ext>
                  </a:extLst>
                </a:gridCol>
                <a:gridCol w="1031673">
                  <a:extLst>
                    <a:ext uri="{9D8B030D-6E8A-4147-A177-3AD203B41FA5}">
                      <a16:colId xmlns:a16="http://schemas.microsoft.com/office/drawing/2014/main" val="20002"/>
                    </a:ext>
                  </a:extLst>
                </a:gridCol>
                <a:gridCol w="957982">
                  <a:extLst>
                    <a:ext uri="{9D8B030D-6E8A-4147-A177-3AD203B41FA5}">
                      <a16:colId xmlns:a16="http://schemas.microsoft.com/office/drawing/2014/main" val="20004"/>
                    </a:ext>
                  </a:extLst>
                </a:gridCol>
                <a:gridCol w="957982">
                  <a:extLst>
                    <a:ext uri="{9D8B030D-6E8A-4147-A177-3AD203B41FA5}">
                      <a16:colId xmlns:a16="http://schemas.microsoft.com/office/drawing/2014/main" val="3824784447"/>
                    </a:ext>
                  </a:extLst>
                </a:gridCol>
              </a:tblGrid>
              <a:tr h="182880">
                <a:tc>
                  <a:txBody>
                    <a:bodyPr/>
                    <a:lstStyle/>
                    <a:p>
                      <a:pPr marL="0" marR="0" algn="ctr">
                        <a:spcBef>
                          <a:spcPts val="0"/>
                        </a:spcBef>
                        <a:spcAft>
                          <a:spcPts val="0"/>
                        </a:spcAft>
                      </a:pPr>
                      <a:r>
                        <a:rPr lang="en-US" sz="1600" dirty="0" err="1">
                          <a:effectLst/>
                        </a:rPr>
                        <a:t>enum</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ename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a:effectLst/>
                        </a:rPr>
                        <a:t>salary</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GB" sz="1600" dirty="0" err="1">
                          <a:effectLst/>
                          <a:latin typeface="Calibri"/>
                          <a:ea typeface="Calibri"/>
                          <a:cs typeface="Times New Roman"/>
                        </a:rPr>
                        <a:t>deptnum</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cxnSp>
        <p:nvCxnSpPr>
          <p:cNvPr id="7" name="Straight Arrow Connector 6">
            <a:extLst>
              <a:ext uri="{FF2B5EF4-FFF2-40B4-BE49-F238E27FC236}">
                <a16:creationId xmlns:a16="http://schemas.microsoft.com/office/drawing/2014/main" id="{26678FEA-C85D-A9E4-337A-68DD01E91CB1}"/>
              </a:ext>
            </a:extLst>
          </p:cNvPr>
          <p:cNvCxnSpPr>
            <a:cxnSpLocks/>
            <a:endCxn id="5" idx="3"/>
          </p:cNvCxnSpPr>
          <p:nvPr/>
        </p:nvCxnSpPr>
        <p:spPr>
          <a:xfrm flipH="1">
            <a:off x="2980861" y="5345318"/>
            <a:ext cx="1959247" cy="703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8B87F0C8-DC27-60AE-D573-EB63E28FACBD}"/>
              </a:ext>
            </a:extLst>
          </p:cNvPr>
          <p:cNvCxnSpPr>
            <a:cxnSpLocks/>
            <a:endCxn id="6" idx="1"/>
          </p:cNvCxnSpPr>
          <p:nvPr/>
        </p:nvCxnSpPr>
        <p:spPr>
          <a:xfrm>
            <a:off x="5262524" y="5345318"/>
            <a:ext cx="1662479" cy="703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6A1C197-38BB-C996-E6F8-AE4BCBFCC6FC}"/>
              </a:ext>
            </a:extLst>
          </p:cNvPr>
          <p:cNvSpPr txBox="1"/>
          <p:nvPr/>
        </p:nvSpPr>
        <p:spPr>
          <a:xfrm>
            <a:off x="298100" y="5557259"/>
            <a:ext cx="1307859" cy="369332"/>
          </a:xfrm>
          <a:prstGeom prst="rect">
            <a:avLst/>
          </a:prstGeom>
          <a:noFill/>
        </p:spPr>
        <p:txBody>
          <a:bodyPr wrap="none" rtlCol="0">
            <a:spAutoFit/>
          </a:bodyPr>
          <a:lstStyle/>
          <a:p>
            <a:r>
              <a:rPr lang="en-GB" dirty="0"/>
              <a:t>department</a:t>
            </a:r>
          </a:p>
        </p:txBody>
      </p:sp>
      <p:sp>
        <p:nvSpPr>
          <p:cNvPr id="14" name="TextBox 13">
            <a:extLst>
              <a:ext uri="{FF2B5EF4-FFF2-40B4-BE49-F238E27FC236}">
                <a16:creationId xmlns:a16="http://schemas.microsoft.com/office/drawing/2014/main" id="{023667D2-7E97-D407-365B-468CA42729B5}"/>
              </a:ext>
            </a:extLst>
          </p:cNvPr>
          <p:cNvSpPr txBox="1"/>
          <p:nvPr/>
        </p:nvSpPr>
        <p:spPr>
          <a:xfrm>
            <a:off x="6912931" y="5557259"/>
            <a:ext cx="1111971" cy="369332"/>
          </a:xfrm>
          <a:prstGeom prst="rect">
            <a:avLst/>
          </a:prstGeom>
          <a:noFill/>
        </p:spPr>
        <p:txBody>
          <a:bodyPr wrap="none" rtlCol="0">
            <a:spAutoFit/>
          </a:bodyPr>
          <a:lstStyle/>
          <a:p>
            <a:r>
              <a:rPr lang="en-GB" dirty="0"/>
              <a:t>employee</a:t>
            </a:r>
          </a:p>
        </p:txBody>
      </p:sp>
    </p:spTree>
    <p:extLst>
      <p:ext uri="{BB962C8B-B14F-4D97-AF65-F5344CB8AC3E}">
        <p14:creationId xmlns:p14="http://schemas.microsoft.com/office/powerpoint/2010/main" val="2222525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barn(inVertical)">
                                      <p:cBhvr>
                                        <p:cTn id="28" dur="500"/>
                                        <p:tgtEl>
                                          <p:spTgt spid="2"/>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35">
                                            <p:txEl>
                                              <p:pRg st="0" end="0"/>
                                            </p:txEl>
                                          </p:spTgt>
                                        </p:tgtEl>
                                        <p:attrNameLst>
                                          <p:attrName>style.visibility</p:attrName>
                                        </p:attrNameLst>
                                      </p:cBhvr>
                                      <p:to>
                                        <p:strVal val="visible"/>
                                      </p:to>
                                    </p:set>
                                    <p:animEffect transition="in" filter="barn(inVertical)">
                                      <p:cBhvr>
                                        <p:cTn id="33" dur="500"/>
                                        <p:tgtEl>
                                          <p:spTgt spid="35">
                                            <p:txEl>
                                              <p:pRg st="0" end="0"/>
                                            </p:txEl>
                                          </p:spTgt>
                                        </p:tgtEl>
                                      </p:cBhvr>
                                    </p:animEffect>
                                  </p:childTnLst>
                                </p:cTn>
                              </p:par>
                              <p:par>
                                <p:cTn id="34" presetID="16" presetClass="entr" presetSubtype="21" fill="hold" nodeType="withEffect">
                                  <p:stCondLst>
                                    <p:cond delay="0"/>
                                  </p:stCondLst>
                                  <p:childTnLst>
                                    <p:set>
                                      <p:cBhvr>
                                        <p:cTn id="35" dur="1" fill="hold">
                                          <p:stCondLst>
                                            <p:cond delay="0"/>
                                          </p:stCondLst>
                                        </p:cTn>
                                        <p:tgtEl>
                                          <p:spTgt spid="35">
                                            <p:txEl>
                                              <p:pRg st="1" end="1"/>
                                            </p:txEl>
                                          </p:spTgt>
                                        </p:tgtEl>
                                        <p:attrNameLst>
                                          <p:attrName>style.visibility</p:attrName>
                                        </p:attrNameLst>
                                      </p:cBhvr>
                                      <p:to>
                                        <p:strVal val="visible"/>
                                      </p:to>
                                    </p:set>
                                    <p:animEffect transition="in" filter="barn(inVertical)">
                                      <p:cBhvr>
                                        <p:cTn id="36" dur="500"/>
                                        <p:tgtEl>
                                          <p:spTgt spid="35">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6"/>
                                        </p:tgtEl>
                                        <p:attrNameLst>
                                          <p:attrName>style.visibility</p:attrName>
                                        </p:attrNameLst>
                                      </p:cBhvr>
                                      <p:to>
                                        <p:strVal val="visible"/>
                                      </p:to>
                                    </p:set>
                                    <p:animEffect transition="in" filter="fade">
                                      <p:cBhvr>
                                        <p:cTn id="41" dur="1000"/>
                                        <p:tgtEl>
                                          <p:spTgt spid="36"/>
                                        </p:tgtEl>
                                      </p:cBhvr>
                                    </p:animEffect>
                                    <p:anim calcmode="lin" valueType="num">
                                      <p:cBhvr>
                                        <p:cTn id="42" dur="1000" fill="hold"/>
                                        <p:tgtEl>
                                          <p:spTgt spid="36"/>
                                        </p:tgtEl>
                                        <p:attrNameLst>
                                          <p:attrName>ppt_x</p:attrName>
                                        </p:attrNameLst>
                                      </p:cBhvr>
                                      <p:tavLst>
                                        <p:tav tm="0">
                                          <p:val>
                                            <p:strVal val="#ppt_x"/>
                                          </p:val>
                                        </p:tav>
                                        <p:tav tm="100000">
                                          <p:val>
                                            <p:strVal val="#ppt_x"/>
                                          </p:val>
                                        </p:tav>
                                      </p:tavLst>
                                    </p:anim>
                                    <p:anim calcmode="lin" valueType="num">
                                      <p:cBhvr>
                                        <p:cTn id="43" dur="1000" fill="hold"/>
                                        <p:tgtEl>
                                          <p:spTgt spid="36"/>
                                        </p:tgtEl>
                                        <p:attrNameLst>
                                          <p:attrName>ppt_y</p:attrName>
                                        </p:attrNameLst>
                                      </p:cBhvr>
                                      <p:tavLst>
                                        <p:tav tm="0">
                                          <p:val>
                                            <p:strVal val="#ppt_y+.1"/>
                                          </p:val>
                                        </p:tav>
                                        <p:tav tm="100000">
                                          <p:val>
                                            <p:strVal val="#ppt_y"/>
                                          </p:val>
                                        </p:tav>
                                      </p:tavLst>
                                    </p:anim>
                                  </p:childTnLst>
                                </p:cTn>
                              </p:par>
                              <p:par>
                                <p:cTn id="44" presetID="16" presetClass="entr" presetSubtype="21" fill="hold" nodeType="withEffect">
                                  <p:stCondLst>
                                    <p:cond delay="0"/>
                                  </p:stCondLst>
                                  <p:childTnLst>
                                    <p:set>
                                      <p:cBhvr>
                                        <p:cTn id="45" dur="1" fill="hold">
                                          <p:stCondLst>
                                            <p:cond delay="0"/>
                                          </p:stCondLst>
                                        </p:cTn>
                                        <p:tgtEl>
                                          <p:spTgt spid="4"/>
                                        </p:tgtEl>
                                        <p:attrNameLst>
                                          <p:attrName>style.visibility</p:attrName>
                                        </p:attrNameLst>
                                      </p:cBhvr>
                                      <p:to>
                                        <p:strVal val="visible"/>
                                      </p:to>
                                    </p:set>
                                    <p:animEffect transition="in" filter="barn(inVertical)">
                                      <p:cBhvr>
                                        <p:cTn id="46" dur="500"/>
                                        <p:tgtEl>
                                          <p:spTgt spid="4"/>
                                        </p:tgtEl>
                                      </p:cBhvr>
                                    </p:animEffect>
                                  </p:childTnLst>
                                </p:cTn>
                              </p:par>
                              <p:par>
                                <p:cTn id="47" presetID="16" presetClass="entr" presetSubtype="21" fill="hold" nodeType="with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barn(inVertical)">
                                      <p:cBhvr>
                                        <p:cTn id="49" dur="500"/>
                                        <p:tgtEl>
                                          <p:spTgt spid="5"/>
                                        </p:tgtEl>
                                      </p:cBhvr>
                                    </p:animEffect>
                                  </p:childTnLst>
                                </p:cTn>
                              </p:par>
                              <p:par>
                                <p:cTn id="50" presetID="16" presetClass="entr" presetSubtype="21" fill="hold" nodeType="withEffect">
                                  <p:stCondLst>
                                    <p:cond delay="0"/>
                                  </p:stCondLst>
                                  <p:childTnLst>
                                    <p:set>
                                      <p:cBhvr>
                                        <p:cTn id="51" dur="1" fill="hold">
                                          <p:stCondLst>
                                            <p:cond delay="0"/>
                                          </p:stCondLst>
                                        </p:cTn>
                                        <p:tgtEl>
                                          <p:spTgt spid="6"/>
                                        </p:tgtEl>
                                        <p:attrNameLst>
                                          <p:attrName>style.visibility</p:attrName>
                                        </p:attrNameLst>
                                      </p:cBhvr>
                                      <p:to>
                                        <p:strVal val="visible"/>
                                      </p:to>
                                    </p:set>
                                    <p:animEffect transition="in" filter="barn(inVertical)">
                                      <p:cBhvr>
                                        <p:cTn id="5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36" grpId="0" animBg="1"/>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36A25-72A7-94F7-90A7-D488576F091C}"/>
            </a:ext>
          </a:extLst>
        </p:cNvPr>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6E41405F-145E-B908-D995-51D6E4BADD27}"/>
              </a:ext>
            </a:extLst>
          </p:cNvPr>
          <p:cNvSpPr>
            <a:spLocks noGrp="1"/>
          </p:cNvSpPr>
          <p:nvPr>
            <p:ph type="sldNum" sz="quarter" idx="4"/>
          </p:nvPr>
        </p:nvSpPr>
        <p:spPr/>
        <p:txBody>
          <a:bodyPr/>
          <a:lstStyle/>
          <a:p>
            <a:fld id="{41576A7A-390E-480F-80B6-D80EB17F78F3}" type="slidenum">
              <a:rPr lang="en-GB" smtClean="0"/>
              <a:pPr/>
              <a:t>20</a:t>
            </a:fld>
            <a:endParaRPr lang="en-GB"/>
          </a:p>
        </p:txBody>
      </p:sp>
      <p:sp>
        <p:nvSpPr>
          <p:cNvPr id="13" name="Title 12">
            <a:extLst>
              <a:ext uri="{FF2B5EF4-FFF2-40B4-BE49-F238E27FC236}">
                <a16:creationId xmlns:a16="http://schemas.microsoft.com/office/drawing/2014/main" id="{4651A91F-EB1A-CD8D-694D-7BB00E1FBC77}"/>
              </a:ext>
            </a:extLst>
          </p:cNvPr>
          <p:cNvSpPr>
            <a:spLocks noGrp="1"/>
          </p:cNvSpPr>
          <p:nvPr>
            <p:ph type="title"/>
          </p:nvPr>
        </p:nvSpPr>
        <p:spPr/>
        <p:txBody>
          <a:bodyPr>
            <a:normAutofit/>
          </a:bodyPr>
          <a:lstStyle/>
          <a:p>
            <a:r>
              <a:rPr lang="en-GB" dirty="0"/>
              <a:t>Normalisation – Third Normal Form (3NF)</a:t>
            </a:r>
          </a:p>
        </p:txBody>
      </p:sp>
      <p:sp>
        <p:nvSpPr>
          <p:cNvPr id="36" name="Rectangle 35">
            <a:extLst>
              <a:ext uri="{FF2B5EF4-FFF2-40B4-BE49-F238E27FC236}">
                <a16:creationId xmlns:a16="http://schemas.microsoft.com/office/drawing/2014/main" id="{13076B73-419E-206B-E322-17E3A9837EE3}"/>
              </a:ext>
            </a:extLst>
          </p:cNvPr>
          <p:cNvSpPr/>
          <p:nvPr/>
        </p:nvSpPr>
        <p:spPr>
          <a:xfrm>
            <a:off x="1680393" y="4951158"/>
            <a:ext cx="3493179" cy="369332"/>
          </a:xfrm>
          <a:prstGeom prst="rect">
            <a:avLst/>
          </a:prstGeom>
          <a:ln w="25400">
            <a:solidFill>
              <a:srgbClr val="C00000"/>
            </a:solidFill>
          </a:ln>
        </p:spPr>
        <p:txBody>
          <a:bodyPr wrap="square">
            <a:spAutoFit/>
          </a:bodyPr>
          <a:lstStyle/>
          <a:p>
            <a:pPr algn="ctr"/>
            <a:r>
              <a:rPr lang="en-US" dirty="0"/>
              <a:t>Both the two relations are in </a:t>
            </a:r>
            <a:r>
              <a:rPr lang="en-US" b="1" dirty="0">
                <a:solidFill>
                  <a:srgbClr val="C00000"/>
                </a:solidFill>
              </a:rPr>
              <a:t>3NF</a:t>
            </a:r>
            <a:endParaRPr lang="en-GB" b="1" dirty="0">
              <a:solidFill>
                <a:srgbClr val="C00000"/>
              </a:solidFill>
            </a:endParaRPr>
          </a:p>
        </p:txBody>
      </p:sp>
      <p:graphicFrame>
        <p:nvGraphicFramePr>
          <p:cNvPr id="4" name="Table 3">
            <a:extLst>
              <a:ext uri="{FF2B5EF4-FFF2-40B4-BE49-F238E27FC236}">
                <a16:creationId xmlns:a16="http://schemas.microsoft.com/office/drawing/2014/main" id="{6F74C740-7D97-657E-5A8A-46AB6CFD5498}"/>
              </a:ext>
            </a:extLst>
          </p:cNvPr>
          <p:cNvGraphicFramePr>
            <a:graphicFrameLocks noGrp="1"/>
          </p:cNvGraphicFramePr>
          <p:nvPr>
            <p:extLst>
              <p:ext uri="{D42A27DB-BD31-4B8C-83A1-F6EECF244321}">
                <p14:modId xmlns:p14="http://schemas.microsoft.com/office/powerpoint/2010/main" val="2516186151"/>
              </p:ext>
            </p:extLst>
          </p:nvPr>
        </p:nvGraphicFramePr>
        <p:xfrm>
          <a:off x="2137397" y="3707517"/>
          <a:ext cx="6400800" cy="24384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dirty="0" err="1">
                          <a:effectLst/>
                        </a:rPr>
                        <a:t>empno</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ename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a:effectLst/>
                        </a:rPr>
                        <a:t>Salary</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deptnum</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dname</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5" name="Table 4">
            <a:extLst>
              <a:ext uri="{FF2B5EF4-FFF2-40B4-BE49-F238E27FC236}">
                <a16:creationId xmlns:a16="http://schemas.microsoft.com/office/drawing/2014/main" id="{FD07D3C7-F3D8-1A43-B22E-7EE2B861A1A6}"/>
              </a:ext>
            </a:extLst>
          </p:cNvPr>
          <p:cNvGraphicFramePr>
            <a:graphicFrameLocks noGrp="1"/>
          </p:cNvGraphicFramePr>
          <p:nvPr>
            <p:extLst>
              <p:ext uri="{D42A27DB-BD31-4B8C-83A1-F6EECF244321}">
                <p14:modId xmlns:p14="http://schemas.microsoft.com/office/powerpoint/2010/main" val="1679726796"/>
              </p:ext>
            </p:extLst>
          </p:nvPr>
        </p:nvGraphicFramePr>
        <p:xfrm>
          <a:off x="562565" y="4519271"/>
          <a:ext cx="2651760" cy="243840"/>
        </p:xfrm>
        <a:graphic>
          <a:graphicData uri="http://schemas.openxmlformats.org/drawingml/2006/table">
            <a:tbl>
              <a:tblPr firstRow="1" bandRow="1">
                <a:tableStyleId>{5C22544A-7EE6-4342-B048-85BDC9FD1C3A}</a:tableStyleId>
              </a:tblPr>
              <a:tblGrid>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tblGrid>
              <a:tr h="182880">
                <a:tc>
                  <a:txBody>
                    <a:bodyPr/>
                    <a:lstStyle/>
                    <a:p>
                      <a:pPr marL="0" marR="0" algn="ctr">
                        <a:spcBef>
                          <a:spcPts val="0"/>
                        </a:spcBef>
                        <a:spcAft>
                          <a:spcPts val="0"/>
                        </a:spcAft>
                      </a:pPr>
                      <a:r>
                        <a:rPr lang="en-US" sz="1600" dirty="0" err="1">
                          <a:effectLst/>
                        </a:rPr>
                        <a:t>dnum</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dname</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6" name="Table 5">
            <a:extLst>
              <a:ext uri="{FF2B5EF4-FFF2-40B4-BE49-F238E27FC236}">
                <a16:creationId xmlns:a16="http://schemas.microsoft.com/office/drawing/2014/main" id="{45CA52BD-7C61-FBB1-81BE-F7598DAB6D5B}"/>
              </a:ext>
            </a:extLst>
          </p:cNvPr>
          <p:cNvGraphicFramePr>
            <a:graphicFrameLocks noGrp="1"/>
          </p:cNvGraphicFramePr>
          <p:nvPr>
            <p:extLst>
              <p:ext uri="{D42A27DB-BD31-4B8C-83A1-F6EECF244321}">
                <p14:modId xmlns:p14="http://schemas.microsoft.com/office/powerpoint/2010/main" val="1900382275"/>
              </p:ext>
            </p:extLst>
          </p:nvPr>
        </p:nvGraphicFramePr>
        <p:xfrm>
          <a:off x="7158467" y="4519271"/>
          <a:ext cx="3905619" cy="243840"/>
        </p:xfrm>
        <a:graphic>
          <a:graphicData uri="http://schemas.openxmlformats.org/drawingml/2006/table">
            <a:tbl>
              <a:tblPr firstRow="1" bandRow="1">
                <a:tableStyleId>{5C22544A-7EE6-4342-B048-85BDC9FD1C3A}</a:tableStyleId>
              </a:tblPr>
              <a:tblGrid>
                <a:gridCol w="957982">
                  <a:extLst>
                    <a:ext uri="{9D8B030D-6E8A-4147-A177-3AD203B41FA5}">
                      <a16:colId xmlns:a16="http://schemas.microsoft.com/office/drawing/2014/main" val="20000"/>
                    </a:ext>
                  </a:extLst>
                </a:gridCol>
                <a:gridCol w="1031673">
                  <a:extLst>
                    <a:ext uri="{9D8B030D-6E8A-4147-A177-3AD203B41FA5}">
                      <a16:colId xmlns:a16="http://schemas.microsoft.com/office/drawing/2014/main" val="20002"/>
                    </a:ext>
                  </a:extLst>
                </a:gridCol>
                <a:gridCol w="957982">
                  <a:extLst>
                    <a:ext uri="{9D8B030D-6E8A-4147-A177-3AD203B41FA5}">
                      <a16:colId xmlns:a16="http://schemas.microsoft.com/office/drawing/2014/main" val="20004"/>
                    </a:ext>
                  </a:extLst>
                </a:gridCol>
                <a:gridCol w="957982">
                  <a:extLst>
                    <a:ext uri="{9D8B030D-6E8A-4147-A177-3AD203B41FA5}">
                      <a16:colId xmlns:a16="http://schemas.microsoft.com/office/drawing/2014/main" val="3824784447"/>
                    </a:ext>
                  </a:extLst>
                </a:gridCol>
              </a:tblGrid>
              <a:tr h="182880">
                <a:tc>
                  <a:txBody>
                    <a:bodyPr/>
                    <a:lstStyle/>
                    <a:p>
                      <a:pPr marL="0" marR="0" algn="ctr">
                        <a:spcBef>
                          <a:spcPts val="0"/>
                        </a:spcBef>
                        <a:spcAft>
                          <a:spcPts val="0"/>
                        </a:spcAft>
                      </a:pPr>
                      <a:r>
                        <a:rPr lang="en-US" sz="1600" dirty="0" err="1">
                          <a:effectLst/>
                        </a:rPr>
                        <a:t>enum</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err="1">
                          <a:effectLst/>
                        </a:rPr>
                        <a:t>ename</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dirty="0">
                          <a:effectLst/>
                        </a:rPr>
                        <a:t>salary</a:t>
                      </a:r>
                      <a:endParaRPr lang="en-GB" sz="1600" dirty="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GB" sz="1600" dirty="0" err="1">
                          <a:effectLst/>
                          <a:latin typeface="Calibri"/>
                          <a:ea typeface="Calibri"/>
                          <a:cs typeface="Times New Roman"/>
                        </a:rPr>
                        <a:t>deptnum</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cxnSp>
        <p:nvCxnSpPr>
          <p:cNvPr id="7" name="Straight Arrow Connector 6">
            <a:extLst>
              <a:ext uri="{FF2B5EF4-FFF2-40B4-BE49-F238E27FC236}">
                <a16:creationId xmlns:a16="http://schemas.microsoft.com/office/drawing/2014/main" id="{8FC4DF81-7ABF-2C43-7A13-5CA02C0DEF5A}"/>
              </a:ext>
            </a:extLst>
          </p:cNvPr>
          <p:cNvCxnSpPr>
            <a:cxnSpLocks/>
            <a:endCxn id="5" idx="3"/>
          </p:cNvCxnSpPr>
          <p:nvPr/>
        </p:nvCxnSpPr>
        <p:spPr>
          <a:xfrm flipH="1">
            <a:off x="3214325" y="3937998"/>
            <a:ext cx="1959247" cy="703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989ECDDB-5BEF-BA78-F9B9-A0C85EC68FD4}"/>
              </a:ext>
            </a:extLst>
          </p:cNvPr>
          <p:cNvCxnSpPr>
            <a:cxnSpLocks/>
            <a:endCxn id="6" idx="1"/>
          </p:cNvCxnSpPr>
          <p:nvPr/>
        </p:nvCxnSpPr>
        <p:spPr>
          <a:xfrm>
            <a:off x="5495988" y="3937998"/>
            <a:ext cx="1662479" cy="703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98340DD-330C-E602-30EB-2442913A569E}"/>
              </a:ext>
            </a:extLst>
          </p:cNvPr>
          <p:cNvSpPr txBox="1"/>
          <p:nvPr/>
        </p:nvSpPr>
        <p:spPr>
          <a:xfrm>
            <a:off x="531564" y="4149939"/>
            <a:ext cx="1307859" cy="369332"/>
          </a:xfrm>
          <a:prstGeom prst="rect">
            <a:avLst/>
          </a:prstGeom>
          <a:noFill/>
        </p:spPr>
        <p:txBody>
          <a:bodyPr wrap="none" rtlCol="0">
            <a:spAutoFit/>
          </a:bodyPr>
          <a:lstStyle/>
          <a:p>
            <a:r>
              <a:rPr lang="en-GB" dirty="0"/>
              <a:t>department</a:t>
            </a:r>
          </a:p>
        </p:txBody>
      </p:sp>
      <p:sp>
        <p:nvSpPr>
          <p:cNvPr id="14" name="TextBox 13">
            <a:extLst>
              <a:ext uri="{FF2B5EF4-FFF2-40B4-BE49-F238E27FC236}">
                <a16:creationId xmlns:a16="http://schemas.microsoft.com/office/drawing/2014/main" id="{3AA3F0DC-6A9D-5596-1EED-86CBC9EADDAE}"/>
              </a:ext>
            </a:extLst>
          </p:cNvPr>
          <p:cNvSpPr txBox="1"/>
          <p:nvPr/>
        </p:nvSpPr>
        <p:spPr>
          <a:xfrm>
            <a:off x="7146395" y="4149939"/>
            <a:ext cx="1111971" cy="369332"/>
          </a:xfrm>
          <a:prstGeom prst="rect">
            <a:avLst/>
          </a:prstGeom>
          <a:noFill/>
        </p:spPr>
        <p:txBody>
          <a:bodyPr wrap="none" rtlCol="0">
            <a:spAutoFit/>
          </a:bodyPr>
          <a:lstStyle/>
          <a:p>
            <a:r>
              <a:rPr lang="en-GB" dirty="0"/>
              <a:t>employee</a:t>
            </a:r>
          </a:p>
        </p:txBody>
      </p:sp>
      <p:sp>
        <p:nvSpPr>
          <p:cNvPr id="11" name="TextBox 10">
            <a:extLst>
              <a:ext uri="{FF2B5EF4-FFF2-40B4-BE49-F238E27FC236}">
                <a16:creationId xmlns:a16="http://schemas.microsoft.com/office/drawing/2014/main" id="{BD48AE6A-0A44-C72D-D86F-2DD32A9583AA}"/>
              </a:ext>
            </a:extLst>
          </p:cNvPr>
          <p:cNvSpPr txBox="1"/>
          <p:nvPr/>
        </p:nvSpPr>
        <p:spPr>
          <a:xfrm>
            <a:off x="709740" y="1243460"/>
            <a:ext cx="2840856" cy="1785104"/>
          </a:xfrm>
          <a:prstGeom prst="rect">
            <a:avLst/>
          </a:prstGeom>
          <a:noFill/>
        </p:spPr>
        <p:txBody>
          <a:bodyPr wrap="square">
            <a:spAutoFit/>
          </a:bodyPr>
          <a:lstStyle/>
          <a:p>
            <a:pPr marL="2695575" indent="-2332038">
              <a:spcAft>
                <a:spcPts val="600"/>
              </a:spcAft>
            </a:pPr>
            <a:r>
              <a:rPr lang="en-GB" b="1" dirty="0" err="1">
                <a:solidFill>
                  <a:srgbClr val="7030A0"/>
                </a:solidFill>
              </a:rPr>
              <a:t>empno</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ename</a:t>
            </a:r>
            <a:r>
              <a:rPr lang="en-GB" b="1" dirty="0">
                <a:solidFill>
                  <a:srgbClr val="7030A0"/>
                </a:solidFill>
                <a:sym typeface="Wingdings" pitchFamily="2" charset="2"/>
              </a:rPr>
              <a:t>, </a:t>
            </a:r>
          </a:p>
          <a:p>
            <a:pPr marL="2695575" indent="-2332038">
              <a:spcAft>
                <a:spcPts val="600"/>
              </a:spcAft>
            </a:pPr>
            <a:r>
              <a:rPr lang="en-GB" b="1" dirty="0" err="1">
                <a:solidFill>
                  <a:srgbClr val="7030A0"/>
                </a:solidFill>
                <a:sym typeface="Wingdings" pitchFamily="2" charset="2"/>
              </a:rPr>
              <a:t>empno</a:t>
            </a:r>
            <a:r>
              <a:rPr lang="en-GB" b="1" dirty="0">
                <a:solidFill>
                  <a:srgbClr val="7030A0"/>
                </a:solidFill>
                <a:sym typeface="Wingdings" pitchFamily="2" charset="2"/>
              </a:rPr>
              <a:t> -&gt; salary,</a:t>
            </a:r>
          </a:p>
          <a:p>
            <a:pPr marL="2695575" indent="-2332038">
              <a:spcAft>
                <a:spcPts val="600"/>
              </a:spcAft>
            </a:pPr>
            <a:r>
              <a:rPr lang="en-GB" b="1" dirty="0" err="1">
                <a:solidFill>
                  <a:srgbClr val="7030A0"/>
                </a:solidFill>
                <a:sym typeface="Wingdings" pitchFamily="2" charset="2"/>
              </a:rPr>
              <a:t>empno</a:t>
            </a:r>
            <a:r>
              <a:rPr lang="en-GB" b="1" dirty="0">
                <a:solidFill>
                  <a:srgbClr val="7030A0"/>
                </a:solidFill>
                <a:sym typeface="Wingdings" pitchFamily="2" charset="2"/>
              </a:rPr>
              <a:t> -&gt; </a:t>
            </a:r>
            <a:r>
              <a:rPr lang="en-GB" b="1" dirty="0" err="1">
                <a:solidFill>
                  <a:srgbClr val="7030A0"/>
                </a:solidFill>
                <a:sym typeface="Wingdings" pitchFamily="2" charset="2"/>
              </a:rPr>
              <a:t>deptnum</a:t>
            </a:r>
            <a:r>
              <a:rPr lang="en-GB" b="1" dirty="0">
                <a:solidFill>
                  <a:srgbClr val="7030A0"/>
                </a:solidFill>
                <a:sym typeface="Wingdings" pitchFamily="2" charset="2"/>
              </a:rPr>
              <a:t>,</a:t>
            </a:r>
          </a:p>
          <a:p>
            <a:pPr marL="2695575" indent="-2332038">
              <a:spcAft>
                <a:spcPts val="600"/>
              </a:spcAft>
            </a:pPr>
            <a:r>
              <a:rPr lang="en-GB" b="1" dirty="0" err="1">
                <a:solidFill>
                  <a:srgbClr val="7030A0"/>
                </a:solidFill>
                <a:sym typeface="Wingdings" pitchFamily="2" charset="2"/>
              </a:rPr>
              <a:t>empno</a:t>
            </a:r>
            <a:r>
              <a:rPr lang="en-GB" b="1" dirty="0">
                <a:solidFill>
                  <a:srgbClr val="7030A0"/>
                </a:solidFill>
                <a:sym typeface="Wingdings" pitchFamily="2" charset="2"/>
              </a:rPr>
              <a:t> -&gt; </a:t>
            </a:r>
            <a:r>
              <a:rPr lang="en-GB" b="1" dirty="0" err="1">
                <a:solidFill>
                  <a:srgbClr val="7030A0"/>
                </a:solidFill>
                <a:sym typeface="Wingdings" pitchFamily="2" charset="2"/>
              </a:rPr>
              <a:t>dname</a:t>
            </a:r>
            <a:endParaRPr lang="en-GB" b="1" dirty="0">
              <a:solidFill>
                <a:srgbClr val="7030A0"/>
              </a:solidFill>
              <a:sym typeface="Wingdings" pitchFamily="2" charset="2"/>
            </a:endParaRPr>
          </a:p>
          <a:p>
            <a:pPr marL="2695575" indent="-2332038">
              <a:spcAft>
                <a:spcPts val="600"/>
              </a:spcAft>
            </a:pPr>
            <a:r>
              <a:rPr lang="en-GB" b="1" dirty="0" err="1">
                <a:solidFill>
                  <a:srgbClr val="7030A0"/>
                </a:solidFill>
                <a:sym typeface="Wingdings" pitchFamily="2" charset="2"/>
              </a:rPr>
              <a:t>deptnum</a:t>
            </a:r>
            <a:r>
              <a:rPr lang="en-GB" b="1" dirty="0">
                <a:solidFill>
                  <a:srgbClr val="7030A0"/>
                </a:solidFill>
                <a:sym typeface="Wingdings" pitchFamily="2" charset="2"/>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dname</a:t>
            </a:r>
            <a:endParaRPr lang="en-GB" b="1" dirty="0">
              <a:solidFill>
                <a:srgbClr val="7030A0"/>
              </a:solidFill>
              <a:sym typeface="Wingdings" pitchFamily="2" charset="2"/>
            </a:endParaRPr>
          </a:p>
        </p:txBody>
      </p:sp>
      <p:sp>
        <p:nvSpPr>
          <p:cNvPr id="15" name="TextBox 14">
            <a:extLst>
              <a:ext uri="{FF2B5EF4-FFF2-40B4-BE49-F238E27FC236}">
                <a16:creationId xmlns:a16="http://schemas.microsoft.com/office/drawing/2014/main" id="{E3444FD8-A345-2E80-3FD2-FD1CC854FFC1}"/>
              </a:ext>
            </a:extLst>
          </p:cNvPr>
          <p:cNvSpPr txBox="1"/>
          <p:nvPr/>
        </p:nvSpPr>
        <p:spPr>
          <a:xfrm>
            <a:off x="6080742" y="1145102"/>
            <a:ext cx="2840856" cy="1431161"/>
          </a:xfrm>
          <a:prstGeom prst="rect">
            <a:avLst/>
          </a:prstGeom>
          <a:noFill/>
        </p:spPr>
        <p:txBody>
          <a:bodyPr wrap="square">
            <a:spAutoFit/>
          </a:bodyPr>
          <a:lstStyle/>
          <a:p>
            <a:pPr marL="2695575" indent="-2332038">
              <a:spcAft>
                <a:spcPts val="600"/>
              </a:spcAft>
            </a:pPr>
            <a:r>
              <a:rPr lang="en-GB" b="1" dirty="0" err="1">
                <a:solidFill>
                  <a:srgbClr val="7030A0"/>
                </a:solidFill>
              </a:rPr>
              <a:t>empno</a:t>
            </a:r>
            <a:r>
              <a:rPr lang="en-GB" b="1" dirty="0">
                <a:solidFill>
                  <a:srgbClr val="7030A0"/>
                </a:solidFill>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ename</a:t>
            </a:r>
            <a:r>
              <a:rPr lang="en-GB" b="1" dirty="0">
                <a:solidFill>
                  <a:srgbClr val="7030A0"/>
                </a:solidFill>
                <a:sym typeface="Wingdings" pitchFamily="2" charset="2"/>
              </a:rPr>
              <a:t>, </a:t>
            </a:r>
          </a:p>
          <a:p>
            <a:pPr marL="2695575" indent="-2332038">
              <a:spcAft>
                <a:spcPts val="600"/>
              </a:spcAft>
            </a:pPr>
            <a:r>
              <a:rPr lang="en-GB" b="1" dirty="0" err="1">
                <a:solidFill>
                  <a:srgbClr val="7030A0"/>
                </a:solidFill>
                <a:sym typeface="Wingdings" pitchFamily="2" charset="2"/>
              </a:rPr>
              <a:t>empno</a:t>
            </a:r>
            <a:r>
              <a:rPr lang="en-GB" b="1" dirty="0">
                <a:solidFill>
                  <a:srgbClr val="7030A0"/>
                </a:solidFill>
                <a:sym typeface="Wingdings" pitchFamily="2" charset="2"/>
              </a:rPr>
              <a:t> -&gt; salary,</a:t>
            </a:r>
          </a:p>
          <a:p>
            <a:pPr marL="2695575" indent="-2332038">
              <a:spcAft>
                <a:spcPts val="600"/>
              </a:spcAft>
            </a:pPr>
            <a:r>
              <a:rPr lang="en-GB" b="1" dirty="0" err="1">
                <a:solidFill>
                  <a:srgbClr val="7030A0"/>
                </a:solidFill>
                <a:sym typeface="Wingdings" pitchFamily="2" charset="2"/>
              </a:rPr>
              <a:t>empno</a:t>
            </a:r>
            <a:r>
              <a:rPr lang="en-GB" b="1" dirty="0">
                <a:solidFill>
                  <a:srgbClr val="7030A0"/>
                </a:solidFill>
                <a:sym typeface="Wingdings" pitchFamily="2" charset="2"/>
              </a:rPr>
              <a:t> -&gt; </a:t>
            </a:r>
            <a:r>
              <a:rPr lang="en-GB" b="1" dirty="0" err="1">
                <a:solidFill>
                  <a:srgbClr val="7030A0"/>
                </a:solidFill>
                <a:sym typeface="Wingdings" pitchFamily="2" charset="2"/>
              </a:rPr>
              <a:t>deptnum</a:t>
            </a:r>
            <a:r>
              <a:rPr lang="en-GB" b="1" dirty="0">
                <a:solidFill>
                  <a:srgbClr val="7030A0"/>
                </a:solidFill>
                <a:sym typeface="Wingdings" pitchFamily="2" charset="2"/>
              </a:rPr>
              <a:t>,</a:t>
            </a:r>
          </a:p>
          <a:p>
            <a:pPr marL="2695575" indent="-2332038">
              <a:spcAft>
                <a:spcPts val="600"/>
              </a:spcAft>
            </a:pPr>
            <a:r>
              <a:rPr lang="en-GB" b="1" dirty="0" err="1">
                <a:solidFill>
                  <a:srgbClr val="7030A0"/>
                </a:solidFill>
                <a:sym typeface="Wingdings" pitchFamily="2" charset="2"/>
              </a:rPr>
              <a:t>empno</a:t>
            </a:r>
            <a:r>
              <a:rPr lang="en-GB" b="1" dirty="0">
                <a:solidFill>
                  <a:srgbClr val="7030A0"/>
                </a:solidFill>
                <a:sym typeface="Wingdings" pitchFamily="2" charset="2"/>
              </a:rPr>
              <a:t> -&gt; </a:t>
            </a:r>
            <a:r>
              <a:rPr lang="en-GB" b="1" dirty="0" err="1">
                <a:solidFill>
                  <a:srgbClr val="7030A0"/>
                </a:solidFill>
                <a:sym typeface="Wingdings" pitchFamily="2" charset="2"/>
              </a:rPr>
              <a:t>dname</a:t>
            </a:r>
            <a:endParaRPr lang="en-GB" b="1" dirty="0">
              <a:solidFill>
                <a:srgbClr val="7030A0"/>
              </a:solidFill>
              <a:sym typeface="Wingdings" pitchFamily="2" charset="2"/>
            </a:endParaRPr>
          </a:p>
        </p:txBody>
      </p:sp>
      <p:sp>
        <p:nvSpPr>
          <p:cNvPr id="20" name="Left Brace 19">
            <a:extLst>
              <a:ext uri="{FF2B5EF4-FFF2-40B4-BE49-F238E27FC236}">
                <a16:creationId xmlns:a16="http://schemas.microsoft.com/office/drawing/2014/main" id="{61D8FC5A-0001-3755-201C-4EBE117CB739}"/>
              </a:ext>
            </a:extLst>
          </p:cNvPr>
          <p:cNvSpPr/>
          <p:nvPr/>
        </p:nvSpPr>
        <p:spPr>
          <a:xfrm>
            <a:off x="6080742" y="1322293"/>
            <a:ext cx="389486" cy="1138136"/>
          </a:xfrm>
          <a:prstGeom prst="leftBrace">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21" name="Left Brace 20">
            <a:extLst>
              <a:ext uri="{FF2B5EF4-FFF2-40B4-BE49-F238E27FC236}">
                <a16:creationId xmlns:a16="http://schemas.microsoft.com/office/drawing/2014/main" id="{108A7104-E93D-8FDF-3C2C-EB09DD4C03F6}"/>
              </a:ext>
            </a:extLst>
          </p:cNvPr>
          <p:cNvSpPr/>
          <p:nvPr/>
        </p:nvSpPr>
        <p:spPr>
          <a:xfrm>
            <a:off x="6154001" y="2665394"/>
            <a:ext cx="282480" cy="243840"/>
          </a:xfrm>
          <a:prstGeom prst="leftBrace">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22" name="TextBox 21">
            <a:extLst>
              <a:ext uri="{FF2B5EF4-FFF2-40B4-BE49-F238E27FC236}">
                <a16:creationId xmlns:a16="http://schemas.microsoft.com/office/drawing/2014/main" id="{9D7FC273-37C9-9049-FD37-09FA593A3CEC}"/>
              </a:ext>
            </a:extLst>
          </p:cNvPr>
          <p:cNvSpPr txBox="1"/>
          <p:nvPr/>
        </p:nvSpPr>
        <p:spPr>
          <a:xfrm>
            <a:off x="4416357" y="1575881"/>
            <a:ext cx="1303947" cy="369332"/>
          </a:xfrm>
          <a:prstGeom prst="rect">
            <a:avLst/>
          </a:prstGeom>
          <a:noFill/>
        </p:spPr>
        <p:txBody>
          <a:bodyPr wrap="none" rtlCol="0">
            <a:spAutoFit/>
          </a:bodyPr>
          <a:lstStyle/>
          <a:p>
            <a:r>
              <a:rPr lang="en-GB" dirty="0"/>
              <a:t>In one table</a:t>
            </a:r>
          </a:p>
        </p:txBody>
      </p:sp>
      <p:sp>
        <p:nvSpPr>
          <p:cNvPr id="23" name="TextBox 22">
            <a:extLst>
              <a:ext uri="{FF2B5EF4-FFF2-40B4-BE49-F238E27FC236}">
                <a16:creationId xmlns:a16="http://schemas.microsoft.com/office/drawing/2014/main" id="{AB84DD5F-D609-84C4-F662-D55B9B4998DD}"/>
              </a:ext>
            </a:extLst>
          </p:cNvPr>
          <p:cNvSpPr txBox="1"/>
          <p:nvPr/>
        </p:nvSpPr>
        <p:spPr>
          <a:xfrm>
            <a:off x="4395314" y="2565221"/>
            <a:ext cx="1299587" cy="369332"/>
          </a:xfrm>
          <a:prstGeom prst="rect">
            <a:avLst/>
          </a:prstGeom>
          <a:noFill/>
        </p:spPr>
        <p:txBody>
          <a:bodyPr wrap="none" rtlCol="0">
            <a:spAutoFit/>
          </a:bodyPr>
          <a:lstStyle/>
          <a:p>
            <a:r>
              <a:rPr lang="en-GB" dirty="0"/>
              <a:t>A new table</a:t>
            </a:r>
          </a:p>
        </p:txBody>
      </p:sp>
      <p:sp>
        <p:nvSpPr>
          <p:cNvPr id="24" name="TextBox 23">
            <a:extLst>
              <a:ext uri="{FF2B5EF4-FFF2-40B4-BE49-F238E27FC236}">
                <a16:creationId xmlns:a16="http://schemas.microsoft.com/office/drawing/2014/main" id="{626FFE99-BBB4-A72C-E44F-7E99F17827A9}"/>
              </a:ext>
            </a:extLst>
          </p:cNvPr>
          <p:cNvSpPr txBox="1"/>
          <p:nvPr/>
        </p:nvSpPr>
        <p:spPr>
          <a:xfrm>
            <a:off x="6096000" y="2493588"/>
            <a:ext cx="2840856" cy="369332"/>
          </a:xfrm>
          <a:prstGeom prst="rect">
            <a:avLst/>
          </a:prstGeom>
          <a:noFill/>
        </p:spPr>
        <p:txBody>
          <a:bodyPr wrap="square">
            <a:spAutoFit/>
          </a:bodyPr>
          <a:lstStyle/>
          <a:p>
            <a:pPr marL="2695575" indent="-2332038">
              <a:spcAft>
                <a:spcPts val="600"/>
              </a:spcAft>
            </a:pPr>
            <a:r>
              <a:rPr lang="en-GB" b="1" dirty="0" err="1">
                <a:solidFill>
                  <a:srgbClr val="7030A0"/>
                </a:solidFill>
                <a:sym typeface="Wingdings" pitchFamily="2" charset="2"/>
              </a:rPr>
              <a:t>deptnum</a:t>
            </a:r>
            <a:r>
              <a:rPr lang="en-GB" b="1" dirty="0">
                <a:solidFill>
                  <a:srgbClr val="7030A0"/>
                </a:solidFill>
                <a:sym typeface="Wingdings" pitchFamily="2" charset="2"/>
              </a:rPr>
              <a:t> </a:t>
            </a:r>
            <a:r>
              <a:rPr lang="en-US" altLang="en-US" b="1" dirty="0">
                <a:solidFill>
                  <a:srgbClr val="7030A0"/>
                </a:solidFill>
                <a:sym typeface="Symbol" pitchFamily="-32" charset="2"/>
              </a:rPr>
              <a:t></a:t>
            </a:r>
            <a:r>
              <a:rPr lang="en-GB" b="1" dirty="0">
                <a:solidFill>
                  <a:srgbClr val="7030A0"/>
                </a:solidFill>
                <a:sym typeface="Wingdings" pitchFamily="2" charset="2"/>
              </a:rPr>
              <a:t> </a:t>
            </a:r>
            <a:r>
              <a:rPr lang="en-GB" b="1" dirty="0" err="1">
                <a:solidFill>
                  <a:srgbClr val="7030A0"/>
                </a:solidFill>
                <a:sym typeface="Wingdings" pitchFamily="2" charset="2"/>
              </a:rPr>
              <a:t>dname</a:t>
            </a:r>
            <a:endParaRPr lang="en-GB" b="1" dirty="0">
              <a:solidFill>
                <a:srgbClr val="7030A0"/>
              </a:solidFill>
              <a:sym typeface="Wingdings" pitchFamily="2" charset="2"/>
            </a:endParaRPr>
          </a:p>
        </p:txBody>
      </p:sp>
    </p:spTree>
    <p:extLst>
      <p:ext uri="{BB962C8B-B14F-4D97-AF65-F5344CB8AC3E}">
        <p14:creationId xmlns:p14="http://schemas.microsoft.com/office/powerpoint/2010/main" val="417387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1000"/>
                                        <p:tgtEl>
                                          <p:spTgt spid="20"/>
                                        </p:tgtEl>
                                      </p:cBhvr>
                                    </p:animEffect>
                                    <p:anim calcmode="lin" valueType="num">
                                      <p:cBhvr>
                                        <p:cTn id="20" dur="1000" fill="hold"/>
                                        <p:tgtEl>
                                          <p:spTgt spid="20"/>
                                        </p:tgtEl>
                                        <p:attrNameLst>
                                          <p:attrName>ppt_x</p:attrName>
                                        </p:attrNameLst>
                                      </p:cBhvr>
                                      <p:tavLst>
                                        <p:tav tm="0">
                                          <p:val>
                                            <p:strVal val="#ppt_x"/>
                                          </p:val>
                                        </p:tav>
                                        <p:tav tm="100000">
                                          <p:val>
                                            <p:strVal val="#ppt_x"/>
                                          </p:val>
                                        </p:tav>
                                      </p:tavLst>
                                    </p:anim>
                                    <p:anim calcmode="lin" valueType="num">
                                      <p:cBhvr>
                                        <p:cTn id="21"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1000"/>
                                        <p:tgtEl>
                                          <p:spTgt spid="22"/>
                                        </p:tgtEl>
                                      </p:cBhvr>
                                    </p:animEffect>
                                    <p:anim calcmode="lin" valueType="num">
                                      <p:cBhvr>
                                        <p:cTn id="27" dur="1000" fill="hold"/>
                                        <p:tgtEl>
                                          <p:spTgt spid="22"/>
                                        </p:tgtEl>
                                        <p:attrNameLst>
                                          <p:attrName>ppt_x</p:attrName>
                                        </p:attrNameLst>
                                      </p:cBhvr>
                                      <p:tavLst>
                                        <p:tav tm="0">
                                          <p:val>
                                            <p:strVal val="#ppt_x"/>
                                          </p:val>
                                        </p:tav>
                                        <p:tav tm="100000">
                                          <p:val>
                                            <p:strVal val="#ppt_x"/>
                                          </p:val>
                                        </p:tav>
                                      </p:tavLst>
                                    </p:anim>
                                    <p:anim calcmode="lin" valueType="num">
                                      <p:cBhvr>
                                        <p:cTn id="2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1000"/>
                                        <p:tgtEl>
                                          <p:spTgt spid="24"/>
                                        </p:tgtEl>
                                      </p:cBhvr>
                                    </p:animEffect>
                                    <p:anim calcmode="lin" valueType="num">
                                      <p:cBhvr>
                                        <p:cTn id="34" dur="1000" fill="hold"/>
                                        <p:tgtEl>
                                          <p:spTgt spid="24"/>
                                        </p:tgtEl>
                                        <p:attrNameLst>
                                          <p:attrName>ppt_x</p:attrName>
                                        </p:attrNameLst>
                                      </p:cBhvr>
                                      <p:tavLst>
                                        <p:tav tm="0">
                                          <p:val>
                                            <p:strVal val="#ppt_x"/>
                                          </p:val>
                                        </p:tav>
                                        <p:tav tm="100000">
                                          <p:val>
                                            <p:strVal val="#ppt_x"/>
                                          </p:val>
                                        </p:tav>
                                      </p:tavLst>
                                    </p:anim>
                                    <p:anim calcmode="lin" valueType="num">
                                      <p:cBhvr>
                                        <p:cTn id="35" dur="1000" fill="hold"/>
                                        <p:tgtEl>
                                          <p:spTgt spid="24"/>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21"/>
                                        </p:tgtEl>
                                        <p:attrNameLst>
                                          <p:attrName>style.visibility</p:attrName>
                                        </p:attrNameLst>
                                      </p:cBhvr>
                                      <p:to>
                                        <p:strVal val="visible"/>
                                      </p:to>
                                    </p:set>
                                    <p:animEffect transition="in" filter="fade">
                                      <p:cBhvr>
                                        <p:cTn id="38" dur="1000"/>
                                        <p:tgtEl>
                                          <p:spTgt spid="21"/>
                                        </p:tgtEl>
                                      </p:cBhvr>
                                    </p:animEffect>
                                    <p:anim calcmode="lin" valueType="num">
                                      <p:cBhvr>
                                        <p:cTn id="39" dur="1000" fill="hold"/>
                                        <p:tgtEl>
                                          <p:spTgt spid="21"/>
                                        </p:tgtEl>
                                        <p:attrNameLst>
                                          <p:attrName>ppt_x</p:attrName>
                                        </p:attrNameLst>
                                      </p:cBhvr>
                                      <p:tavLst>
                                        <p:tav tm="0">
                                          <p:val>
                                            <p:strVal val="#ppt_x"/>
                                          </p:val>
                                        </p:tav>
                                        <p:tav tm="100000">
                                          <p:val>
                                            <p:strVal val="#ppt_x"/>
                                          </p:val>
                                        </p:tav>
                                      </p:tavLst>
                                    </p:anim>
                                    <p:anim calcmode="lin" valueType="num">
                                      <p:cBhvr>
                                        <p:cTn id="40"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1000"/>
                                        <p:tgtEl>
                                          <p:spTgt spid="23"/>
                                        </p:tgtEl>
                                      </p:cBhvr>
                                    </p:animEffect>
                                    <p:anim calcmode="lin" valueType="num">
                                      <p:cBhvr>
                                        <p:cTn id="46" dur="1000" fill="hold"/>
                                        <p:tgtEl>
                                          <p:spTgt spid="23"/>
                                        </p:tgtEl>
                                        <p:attrNameLst>
                                          <p:attrName>ppt_x</p:attrName>
                                        </p:attrNameLst>
                                      </p:cBhvr>
                                      <p:tavLst>
                                        <p:tav tm="0">
                                          <p:val>
                                            <p:strVal val="#ppt_x"/>
                                          </p:val>
                                        </p:tav>
                                        <p:tav tm="100000">
                                          <p:val>
                                            <p:strVal val="#ppt_x"/>
                                          </p:val>
                                        </p:tav>
                                      </p:tavLst>
                                    </p:anim>
                                    <p:anim calcmode="lin" valueType="num">
                                      <p:cBhvr>
                                        <p:cTn id="4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1000"/>
                                        <p:tgtEl>
                                          <p:spTgt spid="4"/>
                                        </p:tgtEl>
                                      </p:cBhvr>
                                    </p:animEffect>
                                    <p:anim calcmode="lin" valueType="num">
                                      <p:cBhvr>
                                        <p:cTn id="53" dur="1000" fill="hold"/>
                                        <p:tgtEl>
                                          <p:spTgt spid="4"/>
                                        </p:tgtEl>
                                        <p:attrNameLst>
                                          <p:attrName>ppt_x</p:attrName>
                                        </p:attrNameLst>
                                      </p:cBhvr>
                                      <p:tavLst>
                                        <p:tav tm="0">
                                          <p:val>
                                            <p:strVal val="#ppt_x"/>
                                          </p:val>
                                        </p:tav>
                                        <p:tav tm="100000">
                                          <p:val>
                                            <p:strVal val="#ppt_x"/>
                                          </p:val>
                                        </p:tav>
                                      </p:tavLst>
                                    </p:anim>
                                    <p:anim calcmode="lin" valueType="num">
                                      <p:cBhvr>
                                        <p:cTn id="54" dur="1000" fill="hold"/>
                                        <p:tgtEl>
                                          <p:spTgt spid="4"/>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1000"/>
                                        <p:tgtEl>
                                          <p:spTgt spid="12"/>
                                        </p:tgtEl>
                                      </p:cBhvr>
                                    </p:animEffect>
                                    <p:anim calcmode="lin" valueType="num">
                                      <p:cBhvr>
                                        <p:cTn id="58" dur="1000" fill="hold"/>
                                        <p:tgtEl>
                                          <p:spTgt spid="12"/>
                                        </p:tgtEl>
                                        <p:attrNameLst>
                                          <p:attrName>ppt_x</p:attrName>
                                        </p:attrNameLst>
                                      </p:cBhvr>
                                      <p:tavLst>
                                        <p:tav tm="0">
                                          <p:val>
                                            <p:strVal val="#ppt_x"/>
                                          </p:val>
                                        </p:tav>
                                        <p:tav tm="100000">
                                          <p:val>
                                            <p:strVal val="#ppt_x"/>
                                          </p:val>
                                        </p:tav>
                                      </p:tavLst>
                                    </p:anim>
                                    <p:anim calcmode="lin" valueType="num">
                                      <p:cBhvr>
                                        <p:cTn id="59" dur="1000" fill="hold"/>
                                        <p:tgtEl>
                                          <p:spTgt spid="12"/>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5"/>
                                        </p:tgtEl>
                                        <p:attrNameLst>
                                          <p:attrName>style.visibility</p:attrName>
                                        </p:attrNameLst>
                                      </p:cBhvr>
                                      <p:to>
                                        <p:strVal val="visible"/>
                                      </p:to>
                                    </p:set>
                                    <p:animEffect transition="in" filter="fade">
                                      <p:cBhvr>
                                        <p:cTn id="62" dur="1000"/>
                                        <p:tgtEl>
                                          <p:spTgt spid="5"/>
                                        </p:tgtEl>
                                      </p:cBhvr>
                                    </p:animEffect>
                                    <p:anim calcmode="lin" valueType="num">
                                      <p:cBhvr>
                                        <p:cTn id="63" dur="1000" fill="hold"/>
                                        <p:tgtEl>
                                          <p:spTgt spid="5"/>
                                        </p:tgtEl>
                                        <p:attrNameLst>
                                          <p:attrName>ppt_x</p:attrName>
                                        </p:attrNameLst>
                                      </p:cBhvr>
                                      <p:tavLst>
                                        <p:tav tm="0">
                                          <p:val>
                                            <p:strVal val="#ppt_x"/>
                                          </p:val>
                                        </p:tav>
                                        <p:tav tm="100000">
                                          <p:val>
                                            <p:strVal val="#ppt_x"/>
                                          </p:val>
                                        </p:tav>
                                      </p:tavLst>
                                    </p:anim>
                                    <p:anim calcmode="lin" valueType="num">
                                      <p:cBhvr>
                                        <p:cTn id="64" dur="1000" fill="hold"/>
                                        <p:tgtEl>
                                          <p:spTgt spid="5"/>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7"/>
                                        </p:tgtEl>
                                        <p:attrNameLst>
                                          <p:attrName>style.visibility</p:attrName>
                                        </p:attrNameLst>
                                      </p:cBhvr>
                                      <p:to>
                                        <p:strVal val="visible"/>
                                      </p:to>
                                    </p:set>
                                    <p:animEffect transition="in" filter="fade">
                                      <p:cBhvr>
                                        <p:cTn id="67" dur="1000"/>
                                        <p:tgtEl>
                                          <p:spTgt spid="7"/>
                                        </p:tgtEl>
                                      </p:cBhvr>
                                    </p:animEffect>
                                    <p:anim calcmode="lin" valueType="num">
                                      <p:cBhvr>
                                        <p:cTn id="68" dur="1000" fill="hold"/>
                                        <p:tgtEl>
                                          <p:spTgt spid="7"/>
                                        </p:tgtEl>
                                        <p:attrNameLst>
                                          <p:attrName>ppt_x</p:attrName>
                                        </p:attrNameLst>
                                      </p:cBhvr>
                                      <p:tavLst>
                                        <p:tav tm="0">
                                          <p:val>
                                            <p:strVal val="#ppt_x"/>
                                          </p:val>
                                        </p:tav>
                                        <p:tav tm="100000">
                                          <p:val>
                                            <p:strVal val="#ppt_x"/>
                                          </p:val>
                                        </p:tav>
                                      </p:tavLst>
                                    </p:anim>
                                    <p:anim calcmode="lin" valueType="num">
                                      <p:cBhvr>
                                        <p:cTn id="69" dur="1000" fill="hold"/>
                                        <p:tgtEl>
                                          <p:spTgt spid="7"/>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8"/>
                                        </p:tgtEl>
                                        <p:attrNameLst>
                                          <p:attrName>style.visibility</p:attrName>
                                        </p:attrNameLst>
                                      </p:cBhvr>
                                      <p:to>
                                        <p:strVal val="visible"/>
                                      </p:to>
                                    </p:set>
                                    <p:animEffect transition="in" filter="fade">
                                      <p:cBhvr>
                                        <p:cTn id="72" dur="1000"/>
                                        <p:tgtEl>
                                          <p:spTgt spid="8"/>
                                        </p:tgtEl>
                                      </p:cBhvr>
                                    </p:animEffect>
                                    <p:anim calcmode="lin" valueType="num">
                                      <p:cBhvr>
                                        <p:cTn id="73" dur="1000" fill="hold"/>
                                        <p:tgtEl>
                                          <p:spTgt spid="8"/>
                                        </p:tgtEl>
                                        <p:attrNameLst>
                                          <p:attrName>ppt_x</p:attrName>
                                        </p:attrNameLst>
                                      </p:cBhvr>
                                      <p:tavLst>
                                        <p:tav tm="0">
                                          <p:val>
                                            <p:strVal val="#ppt_x"/>
                                          </p:val>
                                        </p:tav>
                                        <p:tav tm="100000">
                                          <p:val>
                                            <p:strVal val="#ppt_x"/>
                                          </p:val>
                                        </p:tav>
                                      </p:tavLst>
                                    </p:anim>
                                    <p:anim calcmode="lin" valueType="num">
                                      <p:cBhvr>
                                        <p:cTn id="74" dur="1000" fill="hold"/>
                                        <p:tgtEl>
                                          <p:spTgt spid="8"/>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14"/>
                                        </p:tgtEl>
                                        <p:attrNameLst>
                                          <p:attrName>style.visibility</p:attrName>
                                        </p:attrNameLst>
                                      </p:cBhvr>
                                      <p:to>
                                        <p:strVal val="visible"/>
                                      </p:to>
                                    </p:set>
                                    <p:animEffect transition="in" filter="fade">
                                      <p:cBhvr>
                                        <p:cTn id="77" dur="1000"/>
                                        <p:tgtEl>
                                          <p:spTgt spid="14"/>
                                        </p:tgtEl>
                                      </p:cBhvr>
                                    </p:animEffect>
                                    <p:anim calcmode="lin" valueType="num">
                                      <p:cBhvr>
                                        <p:cTn id="78" dur="1000" fill="hold"/>
                                        <p:tgtEl>
                                          <p:spTgt spid="14"/>
                                        </p:tgtEl>
                                        <p:attrNameLst>
                                          <p:attrName>ppt_x</p:attrName>
                                        </p:attrNameLst>
                                      </p:cBhvr>
                                      <p:tavLst>
                                        <p:tav tm="0">
                                          <p:val>
                                            <p:strVal val="#ppt_x"/>
                                          </p:val>
                                        </p:tav>
                                        <p:tav tm="100000">
                                          <p:val>
                                            <p:strVal val="#ppt_x"/>
                                          </p:val>
                                        </p:tav>
                                      </p:tavLst>
                                    </p:anim>
                                    <p:anim calcmode="lin" valueType="num">
                                      <p:cBhvr>
                                        <p:cTn id="79" dur="1000" fill="hold"/>
                                        <p:tgtEl>
                                          <p:spTgt spid="14"/>
                                        </p:tgtEl>
                                        <p:attrNameLst>
                                          <p:attrName>ppt_y</p:attrName>
                                        </p:attrNameLst>
                                      </p:cBhvr>
                                      <p:tavLst>
                                        <p:tav tm="0">
                                          <p:val>
                                            <p:strVal val="#ppt_y+.1"/>
                                          </p:val>
                                        </p:tav>
                                        <p:tav tm="100000">
                                          <p:val>
                                            <p:strVal val="#ppt_y"/>
                                          </p:val>
                                        </p:tav>
                                      </p:tavLst>
                                    </p:anim>
                                  </p:childTnLst>
                                </p:cTn>
                              </p:par>
                              <p:par>
                                <p:cTn id="80" presetID="42" presetClass="entr" presetSubtype="0" fill="hold" nodeType="withEffect">
                                  <p:stCondLst>
                                    <p:cond delay="0"/>
                                  </p:stCondLst>
                                  <p:childTnLst>
                                    <p:set>
                                      <p:cBhvr>
                                        <p:cTn id="81" dur="1" fill="hold">
                                          <p:stCondLst>
                                            <p:cond delay="0"/>
                                          </p:stCondLst>
                                        </p:cTn>
                                        <p:tgtEl>
                                          <p:spTgt spid="6"/>
                                        </p:tgtEl>
                                        <p:attrNameLst>
                                          <p:attrName>style.visibility</p:attrName>
                                        </p:attrNameLst>
                                      </p:cBhvr>
                                      <p:to>
                                        <p:strVal val="visible"/>
                                      </p:to>
                                    </p:set>
                                    <p:animEffect transition="in" filter="fade">
                                      <p:cBhvr>
                                        <p:cTn id="82" dur="1000"/>
                                        <p:tgtEl>
                                          <p:spTgt spid="6"/>
                                        </p:tgtEl>
                                      </p:cBhvr>
                                    </p:animEffect>
                                    <p:anim calcmode="lin" valueType="num">
                                      <p:cBhvr>
                                        <p:cTn id="83" dur="1000" fill="hold"/>
                                        <p:tgtEl>
                                          <p:spTgt spid="6"/>
                                        </p:tgtEl>
                                        <p:attrNameLst>
                                          <p:attrName>ppt_x</p:attrName>
                                        </p:attrNameLst>
                                      </p:cBhvr>
                                      <p:tavLst>
                                        <p:tav tm="0">
                                          <p:val>
                                            <p:strVal val="#ppt_x"/>
                                          </p:val>
                                        </p:tav>
                                        <p:tav tm="100000">
                                          <p:val>
                                            <p:strVal val="#ppt_x"/>
                                          </p:val>
                                        </p:tav>
                                      </p:tavLst>
                                    </p:anim>
                                    <p:anim calcmode="lin" valueType="num">
                                      <p:cBhvr>
                                        <p:cTn id="8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36"/>
                                        </p:tgtEl>
                                        <p:attrNameLst>
                                          <p:attrName>style.visibility</p:attrName>
                                        </p:attrNameLst>
                                      </p:cBhvr>
                                      <p:to>
                                        <p:strVal val="visible"/>
                                      </p:to>
                                    </p:set>
                                    <p:animEffect transition="in" filter="fade">
                                      <p:cBhvr>
                                        <p:cTn id="89" dur="1000"/>
                                        <p:tgtEl>
                                          <p:spTgt spid="36"/>
                                        </p:tgtEl>
                                      </p:cBhvr>
                                    </p:animEffect>
                                    <p:anim calcmode="lin" valueType="num">
                                      <p:cBhvr>
                                        <p:cTn id="90" dur="1000" fill="hold"/>
                                        <p:tgtEl>
                                          <p:spTgt spid="36"/>
                                        </p:tgtEl>
                                        <p:attrNameLst>
                                          <p:attrName>ppt_x</p:attrName>
                                        </p:attrNameLst>
                                      </p:cBhvr>
                                      <p:tavLst>
                                        <p:tav tm="0">
                                          <p:val>
                                            <p:strVal val="#ppt_x"/>
                                          </p:val>
                                        </p:tav>
                                        <p:tav tm="100000">
                                          <p:val>
                                            <p:strVal val="#ppt_x"/>
                                          </p:val>
                                        </p:tav>
                                      </p:tavLst>
                                    </p:anim>
                                    <p:anim calcmode="lin" valueType="num">
                                      <p:cBhvr>
                                        <p:cTn id="91"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12" grpId="0"/>
      <p:bldP spid="14" grpId="0"/>
      <p:bldP spid="11" grpId="0"/>
      <p:bldP spid="15" grpId="0"/>
      <p:bldP spid="20" grpId="0" animBg="1"/>
      <p:bldP spid="21" grpId="0" animBg="1"/>
      <p:bldP spid="22" grpId="0"/>
      <p:bldP spid="23" grpId="0"/>
      <p:bldP spid="2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BC9B6-65B7-6953-4EBB-B1EA79DCFB18}"/>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BE88D12B-E752-D3DF-2AFF-61A873D6C6A3}"/>
              </a:ext>
            </a:extLst>
          </p:cNvPr>
          <p:cNvSpPr/>
          <p:nvPr/>
        </p:nvSpPr>
        <p:spPr>
          <a:xfrm>
            <a:off x="862942" y="3067362"/>
            <a:ext cx="10466115" cy="723275"/>
          </a:xfrm>
          <a:prstGeom prst="rect">
            <a:avLst/>
          </a:prstGeom>
        </p:spPr>
        <p:txBody>
          <a:bodyPr wrap="square">
            <a:spAutoFit/>
          </a:bodyPr>
          <a:lstStyle/>
          <a:p>
            <a:pPr marL="628650" indent="-628650">
              <a:spcAft>
                <a:spcPts val="600"/>
              </a:spcAft>
            </a:pPr>
            <a:r>
              <a:rPr lang="en-GB" b="1" dirty="0"/>
              <a:t>For example, </a:t>
            </a:r>
            <a:r>
              <a:rPr lang="en-GB" dirty="0"/>
              <a:t>consider the university students’ exam results table (seen earlier):</a:t>
            </a:r>
          </a:p>
          <a:p>
            <a:pPr marL="357188" indent="1588">
              <a:spcAft>
                <a:spcPts val="600"/>
              </a:spcAft>
            </a:pPr>
            <a:r>
              <a:rPr lang="en-GB" b="1" dirty="0">
                <a:solidFill>
                  <a:schemeClr val="accent1"/>
                </a:solidFill>
              </a:rPr>
              <a:t>TAKES</a:t>
            </a:r>
            <a:r>
              <a:rPr lang="en-GB" dirty="0">
                <a:solidFill>
                  <a:schemeClr val="accent1"/>
                </a:solidFill>
              </a:rPr>
              <a:t> </a:t>
            </a:r>
            <a:r>
              <a:rPr lang="en-GB" dirty="0"/>
              <a:t>(</a:t>
            </a:r>
            <a:r>
              <a:rPr lang="en-GB" u="sng" dirty="0" err="1"/>
              <a:t>Studentnum</a:t>
            </a:r>
            <a:r>
              <a:rPr lang="en-GB" dirty="0"/>
              <a:t>, </a:t>
            </a:r>
            <a:r>
              <a:rPr lang="en-GB" dirty="0" err="1"/>
              <a:t>StudentName</a:t>
            </a:r>
            <a:r>
              <a:rPr lang="en-GB" dirty="0"/>
              <a:t>, </a:t>
            </a:r>
            <a:r>
              <a:rPr lang="en-GB" u="sng" dirty="0" err="1"/>
              <a:t>ModuleCode</a:t>
            </a:r>
            <a:r>
              <a:rPr lang="en-GB" dirty="0"/>
              <a:t>, </a:t>
            </a:r>
            <a:r>
              <a:rPr lang="en-GB" dirty="0" err="1"/>
              <a:t>ModuleName</a:t>
            </a:r>
            <a:r>
              <a:rPr lang="en-GB" dirty="0"/>
              <a:t>, </a:t>
            </a:r>
            <a:r>
              <a:rPr lang="en-GB" dirty="0" err="1"/>
              <a:t>ExamResult</a:t>
            </a:r>
            <a:r>
              <a:rPr lang="en-GB" dirty="0"/>
              <a:t>) </a:t>
            </a:r>
          </a:p>
        </p:txBody>
      </p:sp>
      <p:sp>
        <p:nvSpPr>
          <p:cNvPr id="4" name="Rectangle 3">
            <a:extLst>
              <a:ext uri="{FF2B5EF4-FFF2-40B4-BE49-F238E27FC236}">
                <a16:creationId xmlns:a16="http://schemas.microsoft.com/office/drawing/2014/main" id="{CAF9D492-7D7A-DD81-C7F6-04368515A458}"/>
              </a:ext>
            </a:extLst>
          </p:cNvPr>
          <p:cNvSpPr/>
          <p:nvPr/>
        </p:nvSpPr>
        <p:spPr>
          <a:xfrm>
            <a:off x="2085323" y="4995352"/>
            <a:ext cx="5040560" cy="923330"/>
          </a:xfrm>
          <a:prstGeom prst="rect">
            <a:avLst/>
          </a:prstGeom>
        </p:spPr>
        <p:txBody>
          <a:bodyPr wrap="square">
            <a:spAutoFit/>
          </a:bodyPr>
          <a:lstStyle/>
          <a:p>
            <a:r>
              <a:rPr lang="en-US" b="1">
                <a:solidFill>
                  <a:schemeClr val="accent1"/>
                </a:solidFill>
              </a:rPr>
              <a:t>MODULE</a:t>
            </a:r>
            <a:r>
              <a:rPr lang="en-US"/>
              <a:t> (</a:t>
            </a:r>
            <a:r>
              <a:rPr lang="en-US" u="sng" err="1"/>
              <a:t>ModuleCode</a:t>
            </a:r>
            <a:r>
              <a:rPr lang="en-US"/>
              <a:t>, </a:t>
            </a:r>
            <a:r>
              <a:rPr lang="en-US" err="1"/>
              <a:t>ModuleName</a:t>
            </a:r>
            <a:r>
              <a:rPr lang="en-US"/>
              <a:t>)</a:t>
            </a:r>
          </a:p>
          <a:p>
            <a:pPr>
              <a:buFontTx/>
              <a:buNone/>
            </a:pPr>
            <a:r>
              <a:rPr lang="en-US" b="1">
                <a:solidFill>
                  <a:schemeClr val="accent1"/>
                </a:solidFill>
              </a:rPr>
              <a:t>RESULT</a:t>
            </a:r>
            <a:r>
              <a:rPr lang="en-US"/>
              <a:t> (</a:t>
            </a:r>
            <a:r>
              <a:rPr lang="en-US" u="sng" err="1"/>
              <a:t>Studentnum</a:t>
            </a:r>
            <a:r>
              <a:rPr lang="en-US"/>
              <a:t>*, </a:t>
            </a:r>
            <a:r>
              <a:rPr lang="en-US" u="sng" err="1"/>
              <a:t>ModuleCode</a:t>
            </a:r>
            <a:r>
              <a:rPr lang="en-US"/>
              <a:t>*, </a:t>
            </a:r>
            <a:r>
              <a:rPr lang="en-US" err="1"/>
              <a:t>ExamResult</a:t>
            </a:r>
            <a:r>
              <a:rPr lang="en-US"/>
              <a:t>)</a:t>
            </a:r>
          </a:p>
          <a:p>
            <a:pPr>
              <a:spcAft>
                <a:spcPts val="1200"/>
              </a:spcAft>
            </a:pPr>
            <a:r>
              <a:rPr lang="en-US" b="1">
                <a:solidFill>
                  <a:schemeClr val="accent1"/>
                </a:solidFill>
              </a:rPr>
              <a:t>STUDENT</a:t>
            </a:r>
            <a:r>
              <a:rPr lang="en-US"/>
              <a:t> (</a:t>
            </a:r>
            <a:r>
              <a:rPr lang="en-US" u="sng" err="1"/>
              <a:t>Studentnum</a:t>
            </a:r>
            <a:r>
              <a:rPr lang="en-US"/>
              <a:t>, </a:t>
            </a:r>
            <a:r>
              <a:rPr lang="en-US" err="1"/>
              <a:t>StudentName</a:t>
            </a:r>
            <a:r>
              <a:rPr lang="en-US"/>
              <a:t>)</a:t>
            </a:r>
          </a:p>
        </p:txBody>
      </p:sp>
      <p:sp>
        <p:nvSpPr>
          <p:cNvPr id="5" name="Rectangle 4">
            <a:extLst>
              <a:ext uri="{FF2B5EF4-FFF2-40B4-BE49-F238E27FC236}">
                <a16:creationId xmlns:a16="http://schemas.microsoft.com/office/drawing/2014/main" id="{44A995C7-9AA3-FE5B-7FFB-15390299CEC5}"/>
              </a:ext>
            </a:extLst>
          </p:cNvPr>
          <p:cNvSpPr/>
          <p:nvPr/>
        </p:nvSpPr>
        <p:spPr>
          <a:xfrm>
            <a:off x="7849951" y="4906271"/>
            <a:ext cx="1864232" cy="646331"/>
          </a:xfrm>
          <a:prstGeom prst="rect">
            <a:avLst/>
          </a:prstGeom>
          <a:ln w="25400">
            <a:solidFill>
              <a:srgbClr val="C00000"/>
            </a:solidFill>
          </a:ln>
        </p:spPr>
        <p:txBody>
          <a:bodyPr wrap="square">
            <a:spAutoFit/>
          </a:bodyPr>
          <a:lstStyle/>
          <a:p>
            <a:pPr algn="ctr"/>
            <a:r>
              <a:rPr lang="en-US"/>
              <a:t>All three relations are in </a:t>
            </a:r>
            <a:r>
              <a:rPr lang="en-US" b="1">
                <a:solidFill>
                  <a:srgbClr val="C00000"/>
                </a:solidFill>
              </a:rPr>
              <a:t>2NF</a:t>
            </a:r>
            <a:endParaRPr lang="en-GB" b="1">
              <a:solidFill>
                <a:srgbClr val="C00000"/>
              </a:solidFill>
            </a:endParaRPr>
          </a:p>
        </p:txBody>
      </p:sp>
      <p:sp>
        <p:nvSpPr>
          <p:cNvPr id="6" name="Rectangle 5">
            <a:extLst>
              <a:ext uri="{FF2B5EF4-FFF2-40B4-BE49-F238E27FC236}">
                <a16:creationId xmlns:a16="http://schemas.microsoft.com/office/drawing/2014/main" id="{7A53EF84-E9BD-9FD1-8978-E8D8637CD539}"/>
              </a:ext>
            </a:extLst>
          </p:cNvPr>
          <p:cNvSpPr/>
          <p:nvPr/>
        </p:nvSpPr>
        <p:spPr>
          <a:xfrm>
            <a:off x="8706071" y="3097571"/>
            <a:ext cx="1008112" cy="646331"/>
          </a:xfrm>
          <a:prstGeom prst="rect">
            <a:avLst/>
          </a:prstGeom>
          <a:ln w="25400">
            <a:solidFill>
              <a:srgbClr val="C00000"/>
            </a:solidFill>
          </a:ln>
        </p:spPr>
        <p:txBody>
          <a:bodyPr wrap="square">
            <a:spAutoFit/>
          </a:bodyPr>
          <a:lstStyle/>
          <a:p>
            <a:pPr algn="ctr"/>
            <a:r>
              <a:rPr lang="en-US" b="1">
                <a:solidFill>
                  <a:schemeClr val="accent1"/>
                </a:solidFill>
              </a:rPr>
              <a:t>TAKES</a:t>
            </a:r>
            <a:r>
              <a:rPr lang="en-US"/>
              <a:t> is in </a:t>
            </a:r>
            <a:r>
              <a:rPr lang="en-US" b="1">
                <a:solidFill>
                  <a:srgbClr val="C00000"/>
                </a:solidFill>
              </a:rPr>
              <a:t>1NF</a:t>
            </a:r>
            <a:endParaRPr lang="en-GB" b="1">
              <a:solidFill>
                <a:srgbClr val="C00000"/>
              </a:solidFill>
            </a:endParaRPr>
          </a:p>
        </p:txBody>
      </p:sp>
      <p:grpSp>
        <p:nvGrpSpPr>
          <p:cNvPr id="18" name="Group 17">
            <a:extLst>
              <a:ext uri="{FF2B5EF4-FFF2-40B4-BE49-F238E27FC236}">
                <a16:creationId xmlns:a16="http://schemas.microsoft.com/office/drawing/2014/main" id="{F0CA8912-B5FA-8074-2C1B-C3687BC90EC2}"/>
              </a:ext>
            </a:extLst>
          </p:cNvPr>
          <p:cNvGrpSpPr/>
          <p:nvPr/>
        </p:nvGrpSpPr>
        <p:grpSpPr>
          <a:xfrm>
            <a:off x="2445363" y="3803578"/>
            <a:ext cx="2592288" cy="1191774"/>
            <a:chOff x="899592" y="4581961"/>
            <a:chExt cx="2592288" cy="1191774"/>
          </a:xfrm>
        </p:grpSpPr>
        <p:sp>
          <p:nvSpPr>
            <p:cNvPr id="7" name="Rectangle 6">
              <a:extLst>
                <a:ext uri="{FF2B5EF4-FFF2-40B4-BE49-F238E27FC236}">
                  <a16:creationId xmlns:a16="http://schemas.microsoft.com/office/drawing/2014/main" id="{1A42AEA8-2811-4FD9-B27F-85F2FE7CEF95}"/>
                </a:ext>
              </a:extLst>
            </p:cNvPr>
            <p:cNvSpPr/>
            <p:nvPr/>
          </p:nvSpPr>
          <p:spPr>
            <a:xfrm>
              <a:off x="899592" y="4993182"/>
              <a:ext cx="2592288" cy="369332"/>
            </a:xfrm>
            <a:prstGeom prst="rect">
              <a:avLst/>
            </a:prstGeom>
            <a:ln w="25400">
              <a:solidFill>
                <a:srgbClr val="C00000"/>
              </a:solidFill>
            </a:ln>
          </p:spPr>
          <p:txBody>
            <a:bodyPr wrap="square">
              <a:spAutoFit/>
            </a:bodyPr>
            <a:lstStyle/>
            <a:p>
              <a:pPr algn="ctr"/>
              <a:r>
                <a:rPr lang="en-US"/>
                <a:t>Non-Loss Decomposition</a:t>
              </a:r>
              <a:endParaRPr lang="en-GB" b="1">
                <a:solidFill>
                  <a:srgbClr val="C00000"/>
                </a:solidFill>
              </a:endParaRPr>
            </a:p>
          </p:txBody>
        </p:sp>
        <p:cxnSp>
          <p:nvCxnSpPr>
            <p:cNvPr id="8" name="Straight Arrow Connector 7">
              <a:extLst>
                <a:ext uri="{FF2B5EF4-FFF2-40B4-BE49-F238E27FC236}">
                  <a16:creationId xmlns:a16="http://schemas.microsoft.com/office/drawing/2014/main" id="{1CB88C7A-5FC8-CA25-8D1E-79A14CEB7F0E}"/>
                </a:ext>
              </a:extLst>
            </p:cNvPr>
            <p:cNvCxnSpPr>
              <a:cxnSpLocks/>
              <a:endCxn id="7" idx="0"/>
            </p:cNvCxnSpPr>
            <p:nvPr/>
          </p:nvCxnSpPr>
          <p:spPr>
            <a:xfrm>
              <a:off x="2195736" y="4581961"/>
              <a:ext cx="0" cy="411221"/>
            </a:xfrm>
            <a:prstGeom prst="straightConnector1">
              <a:avLst/>
            </a:prstGeom>
            <a:ln w="19050">
              <a:solidFill>
                <a:srgbClr val="C00000"/>
              </a:solidFill>
              <a:tailEnd type="stealth" w="lg" len="lg"/>
            </a:ln>
          </p:spPr>
          <p:style>
            <a:lnRef idx="1">
              <a:schemeClr val="accent5"/>
            </a:lnRef>
            <a:fillRef idx="0">
              <a:schemeClr val="accent5"/>
            </a:fillRef>
            <a:effectRef idx="0">
              <a:schemeClr val="accent5"/>
            </a:effectRef>
            <a:fontRef idx="minor">
              <a:schemeClr val="tx1"/>
            </a:fontRef>
          </p:style>
        </p:cxnSp>
        <p:cxnSp>
          <p:nvCxnSpPr>
            <p:cNvPr id="12" name="Straight Arrow Connector 11">
              <a:extLst>
                <a:ext uri="{FF2B5EF4-FFF2-40B4-BE49-F238E27FC236}">
                  <a16:creationId xmlns:a16="http://schemas.microsoft.com/office/drawing/2014/main" id="{F66314BC-6758-8483-8E94-815E323A1DC7}"/>
                </a:ext>
              </a:extLst>
            </p:cNvPr>
            <p:cNvCxnSpPr>
              <a:cxnSpLocks/>
              <a:stCxn id="7" idx="2"/>
            </p:cNvCxnSpPr>
            <p:nvPr/>
          </p:nvCxnSpPr>
          <p:spPr>
            <a:xfrm>
              <a:off x="2195736" y="5362514"/>
              <a:ext cx="0" cy="411221"/>
            </a:xfrm>
            <a:prstGeom prst="straightConnector1">
              <a:avLst/>
            </a:prstGeom>
            <a:ln w="19050">
              <a:solidFill>
                <a:srgbClr val="C00000"/>
              </a:solidFill>
              <a:tailEnd type="stealth" w="lg" len="lg"/>
            </a:ln>
          </p:spPr>
          <p:style>
            <a:lnRef idx="1">
              <a:schemeClr val="accent5"/>
            </a:lnRef>
            <a:fillRef idx="0">
              <a:schemeClr val="accent5"/>
            </a:fillRef>
            <a:effectRef idx="0">
              <a:schemeClr val="accent5"/>
            </a:effectRef>
            <a:fontRef idx="minor">
              <a:schemeClr val="tx1"/>
            </a:fontRef>
          </p:style>
        </p:cxnSp>
      </p:grpSp>
      <p:sp>
        <p:nvSpPr>
          <p:cNvPr id="14" name="Rectangle 13">
            <a:extLst>
              <a:ext uri="{FF2B5EF4-FFF2-40B4-BE49-F238E27FC236}">
                <a16:creationId xmlns:a16="http://schemas.microsoft.com/office/drawing/2014/main" id="{2ECFFAA4-C48B-D893-CB75-8CEBDE9ED9C9}"/>
              </a:ext>
            </a:extLst>
          </p:cNvPr>
          <p:cNvSpPr/>
          <p:nvPr/>
        </p:nvSpPr>
        <p:spPr>
          <a:xfrm>
            <a:off x="7849951" y="5551598"/>
            <a:ext cx="1864232" cy="369332"/>
          </a:xfrm>
          <a:prstGeom prst="rect">
            <a:avLst/>
          </a:prstGeom>
          <a:ln w="25400">
            <a:solidFill>
              <a:srgbClr val="C00000"/>
            </a:solidFill>
          </a:ln>
        </p:spPr>
        <p:txBody>
          <a:bodyPr wrap="square">
            <a:spAutoFit/>
          </a:bodyPr>
          <a:lstStyle/>
          <a:p>
            <a:pPr algn="ctr"/>
            <a:r>
              <a:rPr lang="en-US" b="1">
                <a:solidFill>
                  <a:schemeClr val="accent1"/>
                </a:solidFill>
              </a:rPr>
              <a:t>AND</a:t>
            </a:r>
            <a:r>
              <a:rPr lang="en-US"/>
              <a:t> in </a:t>
            </a:r>
            <a:r>
              <a:rPr lang="en-US" b="1">
                <a:solidFill>
                  <a:srgbClr val="C00000"/>
                </a:solidFill>
              </a:rPr>
              <a:t>3NF</a:t>
            </a:r>
            <a:endParaRPr lang="en-GB" b="1">
              <a:solidFill>
                <a:srgbClr val="C00000"/>
              </a:solidFill>
            </a:endParaRPr>
          </a:p>
        </p:txBody>
      </p:sp>
      <p:sp>
        <p:nvSpPr>
          <p:cNvPr id="15" name="Rectangle 14">
            <a:extLst>
              <a:ext uri="{FF2B5EF4-FFF2-40B4-BE49-F238E27FC236}">
                <a16:creationId xmlns:a16="http://schemas.microsoft.com/office/drawing/2014/main" id="{2BBFB7A9-AB1D-AA0B-AD96-56FA09952518}"/>
              </a:ext>
            </a:extLst>
          </p:cNvPr>
          <p:cNvSpPr/>
          <p:nvPr/>
        </p:nvSpPr>
        <p:spPr>
          <a:xfrm>
            <a:off x="5181667" y="3949512"/>
            <a:ext cx="4113558" cy="840230"/>
          </a:xfrm>
          <a:prstGeom prst="rect">
            <a:avLst/>
          </a:prstGeom>
        </p:spPr>
        <p:txBody>
          <a:bodyPr wrap="square">
            <a:spAutoFit/>
          </a:bodyPr>
          <a:lstStyle/>
          <a:p>
            <a:pPr>
              <a:lnSpc>
                <a:spcPct val="90000"/>
              </a:lnSpc>
              <a:buFontTx/>
              <a:buNone/>
            </a:pPr>
            <a:r>
              <a:rPr lang="en-GB" err="1">
                <a:solidFill>
                  <a:srgbClr val="7030A0"/>
                </a:solidFill>
              </a:rPr>
              <a:t>Studentnum</a:t>
            </a:r>
            <a:r>
              <a:rPr lang="en-GB">
                <a:solidFill>
                  <a:srgbClr val="7030A0"/>
                </a:solidFill>
              </a:rPr>
              <a:t>, </a:t>
            </a:r>
            <a:r>
              <a:rPr lang="en-GB" err="1">
                <a:solidFill>
                  <a:srgbClr val="7030A0"/>
                </a:solidFill>
              </a:rPr>
              <a:t>ModuleCode</a:t>
            </a:r>
            <a:r>
              <a:rPr lang="en-GB">
                <a:solidFill>
                  <a:srgbClr val="7030A0"/>
                </a:solidFill>
              </a:rPr>
              <a:t> </a:t>
            </a:r>
            <a:r>
              <a:rPr lang="en-US" altLang="en-US">
                <a:solidFill>
                  <a:srgbClr val="7030A0"/>
                </a:solidFill>
                <a:sym typeface="Symbol" pitchFamily="-32" charset="2"/>
              </a:rPr>
              <a:t></a:t>
            </a:r>
            <a:r>
              <a:rPr lang="en-GB">
                <a:solidFill>
                  <a:srgbClr val="7030A0"/>
                </a:solidFill>
              </a:rPr>
              <a:t> </a:t>
            </a:r>
            <a:r>
              <a:rPr lang="en-GB" err="1">
                <a:solidFill>
                  <a:srgbClr val="7030A0"/>
                </a:solidFill>
                <a:sym typeface="Wingdings" pitchFamily="2" charset="2"/>
              </a:rPr>
              <a:t>ExamResult</a:t>
            </a:r>
            <a:endParaRPr lang="en-GB">
              <a:solidFill>
                <a:srgbClr val="7030A0"/>
              </a:solidFill>
              <a:sym typeface="Wingdings" pitchFamily="2" charset="2"/>
            </a:endParaRPr>
          </a:p>
          <a:p>
            <a:pPr>
              <a:lnSpc>
                <a:spcPct val="90000"/>
              </a:lnSpc>
            </a:pPr>
            <a:r>
              <a:rPr lang="en-GB" err="1">
                <a:solidFill>
                  <a:srgbClr val="7030A0"/>
                </a:solidFill>
              </a:rPr>
              <a:t>Studentnum</a:t>
            </a:r>
            <a:r>
              <a:rPr lang="en-GB">
                <a:solidFill>
                  <a:srgbClr val="7030A0"/>
                </a:solidFill>
              </a:rPr>
              <a:t> </a:t>
            </a:r>
            <a:r>
              <a:rPr lang="en-US" altLang="en-US">
                <a:solidFill>
                  <a:srgbClr val="7030A0"/>
                </a:solidFill>
                <a:sym typeface="Symbol" pitchFamily="-32" charset="2"/>
              </a:rPr>
              <a:t></a:t>
            </a:r>
            <a:r>
              <a:rPr lang="en-GB">
                <a:solidFill>
                  <a:srgbClr val="7030A0"/>
                </a:solidFill>
              </a:rPr>
              <a:t> </a:t>
            </a:r>
            <a:r>
              <a:rPr lang="en-GB" err="1">
                <a:solidFill>
                  <a:srgbClr val="7030A0"/>
                </a:solidFill>
                <a:sym typeface="Wingdings" pitchFamily="2" charset="2"/>
              </a:rPr>
              <a:t>StudentName</a:t>
            </a:r>
            <a:endParaRPr lang="en-GB"/>
          </a:p>
          <a:p>
            <a:pPr>
              <a:lnSpc>
                <a:spcPct val="90000"/>
              </a:lnSpc>
              <a:buFontTx/>
              <a:buNone/>
            </a:pPr>
            <a:r>
              <a:rPr lang="en-GB" err="1">
                <a:solidFill>
                  <a:srgbClr val="7030A0"/>
                </a:solidFill>
              </a:rPr>
              <a:t>ModuleCode</a:t>
            </a:r>
            <a:r>
              <a:rPr lang="en-GB">
                <a:solidFill>
                  <a:srgbClr val="7030A0"/>
                </a:solidFill>
              </a:rPr>
              <a:t> </a:t>
            </a:r>
            <a:r>
              <a:rPr lang="en-US" altLang="en-US">
                <a:solidFill>
                  <a:srgbClr val="7030A0"/>
                </a:solidFill>
                <a:sym typeface="Symbol" pitchFamily="-32" charset="2"/>
              </a:rPr>
              <a:t></a:t>
            </a:r>
            <a:r>
              <a:rPr lang="en-GB">
                <a:solidFill>
                  <a:srgbClr val="7030A0"/>
                </a:solidFill>
              </a:rPr>
              <a:t> </a:t>
            </a:r>
            <a:r>
              <a:rPr lang="en-GB" err="1">
                <a:solidFill>
                  <a:srgbClr val="7030A0"/>
                </a:solidFill>
                <a:sym typeface="Wingdings" pitchFamily="2" charset="2"/>
              </a:rPr>
              <a:t>ModuleName</a:t>
            </a:r>
            <a:endParaRPr lang="en-GB">
              <a:solidFill>
                <a:srgbClr val="7030A0"/>
              </a:solidFill>
            </a:endParaRPr>
          </a:p>
        </p:txBody>
      </p:sp>
      <p:sp>
        <p:nvSpPr>
          <p:cNvPr id="13" name="Title 12">
            <a:extLst>
              <a:ext uri="{FF2B5EF4-FFF2-40B4-BE49-F238E27FC236}">
                <a16:creationId xmlns:a16="http://schemas.microsoft.com/office/drawing/2014/main" id="{488523F4-33CB-6F0F-658D-AB3D793FC48C}"/>
              </a:ext>
            </a:extLst>
          </p:cNvPr>
          <p:cNvSpPr>
            <a:spLocks noGrp="1"/>
          </p:cNvSpPr>
          <p:nvPr>
            <p:ph type="title"/>
          </p:nvPr>
        </p:nvSpPr>
        <p:spPr/>
        <p:txBody>
          <a:bodyPr>
            <a:normAutofit/>
          </a:bodyPr>
          <a:lstStyle/>
          <a:p>
            <a:r>
              <a:rPr lang="en-GB" dirty="0"/>
              <a:t>Normalisation – Example: University Exam Results (TAKES)</a:t>
            </a:r>
          </a:p>
        </p:txBody>
      </p:sp>
      <p:sp>
        <p:nvSpPr>
          <p:cNvPr id="9" name="Slide Number Placeholder 8">
            <a:extLst>
              <a:ext uri="{FF2B5EF4-FFF2-40B4-BE49-F238E27FC236}">
                <a16:creationId xmlns:a16="http://schemas.microsoft.com/office/drawing/2014/main" id="{98D37FEA-F985-4CAE-2BE0-6E38F099E720}"/>
              </a:ext>
            </a:extLst>
          </p:cNvPr>
          <p:cNvSpPr>
            <a:spLocks noGrp="1"/>
          </p:cNvSpPr>
          <p:nvPr>
            <p:ph type="sldNum" sz="quarter" idx="12"/>
          </p:nvPr>
        </p:nvSpPr>
        <p:spPr/>
        <p:txBody>
          <a:bodyPr/>
          <a:lstStyle/>
          <a:p>
            <a:fld id="{41576A7A-390E-480F-80B6-D80EB17F78F3}" type="slidenum">
              <a:rPr lang="en-GB" smtClean="0"/>
              <a:pPr/>
              <a:t>21</a:t>
            </a:fld>
            <a:endParaRPr lang="en-GB"/>
          </a:p>
        </p:txBody>
      </p:sp>
      <p:sp>
        <p:nvSpPr>
          <p:cNvPr id="2" name="Rectangle 1">
            <a:extLst>
              <a:ext uri="{FF2B5EF4-FFF2-40B4-BE49-F238E27FC236}">
                <a16:creationId xmlns:a16="http://schemas.microsoft.com/office/drawing/2014/main" id="{90C57F71-CE66-D6EF-BE10-186AAB20D252}"/>
              </a:ext>
            </a:extLst>
          </p:cNvPr>
          <p:cNvSpPr/>
          <p:nvPr/>
        </p:nvSpPr>
        <p:spPr>
          <a:xfrm>
            <a:off x="1232413" y="3443663"/>
            <a:ext cx="7312872" cy="300239"/>
          </a:xfrm>
          <a:prstGeom prst="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aphicFrame>
        <p:nvGraphicFramePr>
          <p:cNvPr id="10" name="Table 9">
            <a:extLst>
              <a:ext uri="{FF2B5EF4-FFF2-40B4-BE49-F238E27FC236}">
                <a16:creationId xmlns:a16="http://schemas.microsoft.com/office/drawing/2014/main" id="{62BB642D-6A94-5F71-5D81-616B99D8EC2F}"/>
              </a:ext>
            </a:extLst>
          </p:cNvPr>
          <p:cNvGraphicFramePr>
            <a:graphicFrameLocks noGrp="1"/>
          </p:cNvGraphicFramePr>
          <p:nvPr>
            <p:extLst>
              <p:ext uri="{D42A27DB-BD31-4B8C-83A1-F6EECF244321}">
                <p14:modId xmlns:p14="http://schemas.microsoft.com/office/powerpoint/2010/main" val="2574044607"/>
              </p:ext>
            </p:extLst>
          </p:nvPr>
        </p:nvGraphicFramePr>
        <p:xfrm>
          <a:off x="1232413" y="1028224"/>
          <a:ext cx="6400800" cy="1950720"/>
        </p:xfrm>
        <a:graphic>
          <a:graphicData uri="http://schemas.openxmlformats.org/drawingml/2006/table">
            <a:tbl>
              <a:tblPr firstRow="1" bandRow="1">
                <a:tableStyleId>{5C22544A-7EE6-4342-B048-85BDC9FD1C3A}</a:tableStyleId>
              </a:tblPr>
              <a:tblGrid>
                <a:gridCol w="11887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28016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182880">
                <a:tc>
                  <a:txBody>
                    <a:bodyPr/>
                    <a:lstStyle/>
                    <a:p>
                      <a:pPr marL="0" marR="0" algn="ctr">
                        <a:spcBef>
                          <a:spcPts val="0"/>
                        </a:spcBef>
                        <a:spcAft>
                          <a:spcPts val="0"/>
                        </a:spcAft>
                      </a:pPr>
                      <a:r>
                        <a:rPr lang="en-US" sz="1600" err="1">
                          <a:effectLst/>
                        </a:rPr>
                        <a:t>Studentnum</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StudentName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ModuleCode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err="1">
                          <a:effectLst/>
                        </a:rPr>
                        <a:t>ModuleName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err="1">
                          <a:effectLst/>
                        </a:rPr>
                        <a:t>ExamResult</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82880">
                <a:tc>
                  <a:txBody>
                    <a:bodyPr/>
                    <a:lstStyle/>
                    <a:p>
                      <a:pPr marL="0" marR="0" algn="r">
                        <a:spcBef>
                          <a:spcPts val="0"/>
                        </a:spcBef>
                        <a:spcAft>
                          <a:spcPts val="0"/>
                        </a:spcAft>
                      </a:pPr>
                      <a:r>
                        <a:rPr lang="en-US" sz="1600">
                          <a:effectLst/>
                        </a:rPr>
                        <a:t>123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Morris</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Ethics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62</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182880">
                <a:tc>
                  <a:txBody>
                    <a:bodyPr/>
                    <a:lstStyle/>
                    <a:p>
                      <a:pPr marL="0" marR="0" algn="r">
                        <a:spcBef>
                          <a:spcPts val="0"/>
                        </a:spcBef>
                        <a:spcAft>
                          <a:spcPts val="0"/>
                        </a:spcAft>
                      </a:pPr>
                      <a:r>
                        <a:rPr lang="en-US" sz="1600">
                          <a:effectLst/>
                        </a:rPr>
                        <a:t>276</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Whyte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Ethics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38</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182880">
                <a:tc>
                  <a:txBody>
                    <a:bodyPr/>
                    <a:lstStyle/>
                    <a:p>
                      <a:pPr marL="0" marR="0" algn="r">
                        <a:spcBef>
                          <a:spcPts val="0"/>
                        </a:spcBef>
                        <a:spcAft>
                          <a:spcPts val="0"/>
                        </a:spcAft>
                      </a:pPr>
                      <a:r>
                        <a:rPr lang="en-US" sz="1600">
                          <a:effectLst/>
                        </a:rPr>
                        <a:t>123</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Morris</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M92</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Politics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56</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182880">
                <a:tc>
                  <a:txBody>
                    <a:bodyPr/>
                    <a:lstStyle/>
                    <a:p>
                      <a:pPr marL="0" marR="0" algn="r">
                        <a:spcBef>
                          <a:spcPts val="0"/>
                        </a:spcBef>
                        <a:spcAft>
                          <a:spcPts val="0"/>
                        </a:spcAft>
                      </a:pPr>
                      <a:r>
                        <a:rPr lang="en-US" sz="1600">
                          <a:effectLst/>
                        </a:rPr>
                        <a:t>169</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Kenny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M92</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Politics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47</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182880">
                <a:tc>
                  <a:txBody>
                    <a:bodyPr/>
                    <a:lstStyle/>
                    <a:p>
                      <a:pPr marL="0" marR="0" algn="r">
                        <a:spcBef>
                          <a:spcPts val="0"/>
                        </a:spcBef>
                        <a:spcAft>
                          <a:spcPts val="0"/>
                        </a:spcAft>
                      </a:pPr>
                      <a:r>
                        <a:rPr lang="en-US" sz="1600">
                          <a:effectLst/>
                        </a:rPr>
                        <a:t>276</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Whyte</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56</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r h="182880">
                <a:tc>
                  <a:txBody>
                    <a:bodyPr/>
                    <a:lstStyle/>
                    <a:p>
                      <a:pPr marL="0" marR="0" algn="r">
                        <a:spcBef>
                          <a:spcPts val="0"/>
                        </a:spcBef>
                        <a:spcAft>
                          <a:spcPts val="0"/>
                        </a:spcAft>
                      </a:pPr>
                      <a:r>
                        <a:rPr lang="en-US" sz="1600">
                          <a:effectLst/>
                        </a:rPr>
                        <a:t>169</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Kenny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a:effectLst/>
                        </a:rPr>
                        <a:t>71</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6"/>
                  </a:ext>
                </a:extLst>
              </a:tr>
              <a:tr h="182880">
                <a:tc>
                  <a:txBody>
                    <a:bodyPr/>
                    <a:lstStyle/>
                    <a:p>
                      <a:pPr marL="0" marR="0" algn="r">
                        <a:spcBef>
                          <a:spcPts val="0"/>
                        </a:spcBef>
                        <a:spcAft>
                          <a:spcPts val="0"/>
                        </a:spcAft>
                      </a:pPr>
                      <a:r>
                        <a:rPr lang="en-US" sz="1600" dirty="0">
                          <a:effectLst/>
                        </a:rPr>
                        <a:t>234</a:t>
                      </a:r>
                      <a:endParaRPr lang="en-GB" sz="1600" dirty="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Feeney</a:t>
                      </a:r>
                      <a:endParaRPr lang="en-GB" sz="1600">
                        <a:effectLst/>
                        <a:latin typeface="Calibri"/>
                        <a:ea typeface="Calibri"/>
                        <a:cs typeface="Times New Roman"/>
                      </a:endParaRPr>
                    </a:p>
                  </a:txBody>
                  <a:tcPr marL="68580" marR="68580" marT="0" marB="0"/>
                </a:tc>
                <a:tc>
                  <a:txBody>
                    <a:bodyPr/>
                    <a:lstStyle/>
                    <a:p>
                      <a:pPr marL="0" marR="0" algn="ctr">
                        <a:spcBef>
                          <a:spcPts val="0"/>
                        </a:spcBef>
                        <a:spcAft>
                          <a:spcPts val="0"/>
                        </a:spcAft>
                      </a:pPr>
                      <a:r>
                        <a:rPr lang="en-US" sz="1600">
                          <a:effectLst/>
                        </a:rPr>
                        <a:t>M14</a:t>
                      </a:r>
                      <a:endParaRPr lang="en-GB" sz="1600">
                        <a:effectLst/>
                        <a:latin typeface="Calibri"/>
                        <a:ea typeface="Calibri"/>
                        <a:cs typeface="Times New Roman"/>
                      </a:endParaRPr>
                    </a:p>
                  </a:txBody>
                  <a:tcPr marL="68580" marR="68580" marT="0" marB="0"/>
                </a:tc>
                <a:tc>
                  <a:txBody>
                    <a:bodyPr/>
                    <a:lstStyle/>
                    <a:p>
                      <a:pPr marL="0" marR="0">
                        <a:spcBef>
                          <a:spcPts val="0"/>
                        </a:spcBef>
                        <a:spcAft>
                          <a:spcPts val="0"/>
                        </a:spcAft>
                      </a:pPr>
                      <a:r>
                        <a:rPr lang="en-US" sz="1600">
                          <a:effectLst/>
                        </a:rPr>
                        <a:t>Economics</a:t>
                      </a:r>
                      <a:endParaRPr lang="en-GB" sz="1600">
                        <a:effectLst/>
                        <a:latin typeface="Calibri"/>
                        <a:ea typeface="Calibri"/>
                        <a:cs typeface="Times New Roman"/>
                      </a:endParaRPr>
                    </a:p>
                  </a:txBody>
                  <a:tcPr marL="68580" marR="68580" marT="0" marB="0"/>
                </a:tc>
                <a:tc>
                  <a:txBody>
                    <a:bodyPr/>
                    <a:lstStyle/>
                    <a:p>
                      <a:pPr marL="0" marR="0" algn="r">
                        <a:spcBef>
                          <a:spcPts val="0"/>
                        </a:spcBef>
                        <a:spcAft>
                          <a:spcPts val="0"/>
                        </a:spcAft>
                      </a:pPr>
                      <a:r>
                        <a:rPr lang="en-US" sz="1600" dirty="0">
                          <a:effectLst/>
                        </a:rPr>
                        <a:t>48</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7"/>
                  </a:ext>
                </a:extLst>
              </a:tr>
            </a:tbl>
          </a:graphicData>
        </a:graphic>
      </p:graphicFrame>
      <p:sp>
        <p:nvSpPr>
          <p:cNvPr id="11" name="Rectangle 10">
            <a:extLst>
              <a:ext uri="{FF2B5EF4-FFF2-40B4-BE49-F238E27FC236}">
                <a16:creationId xmlns:a16="http://schemas.microsoft.com/office/drawing/2014/main" id="{F4F0635D-6850-68A5-6A35-3394B9C3F772}"/>
              </a:ext>
            </a:extLst>
          </p:cNvPr>
          <p:cNvSpPr/>
          <p:nvPr/>
        </p:nvSpPr>
        <p:spPr>
          <a:xfrm>
            <a:off x="1150604" y="740573"/>
            <a:ext cx="818301" cy="369332"/>
          </a:xfrm>
          <a:prstGeom prst="rect">
            <a:avLst/>
          </a:prstGeom>
        </p:spPr>
        <p:txBody>
          <a:bodyPr wrap="none">
            <a:spAutoFit/>
          </a:bodyPr>
          <a:lstStyle/>
          <a:p>
            <a:r>
              <a:rPr lang="en-GB" b="1" dirty="0"/>
              <a:t>TAKES</a:t>
            </a:r>
            <a:r>
              <a:rPr lang="en-GB" dirty="0"/>
              <a:t> </a:t>
            </a:r>
          </a:p>
        </p:txBody>
      </p:sp>
    </p:spTree>
    <p:extLst>
      <p:ext uri="{BB962C8B-B14F-4D97-AF65-F5344CB8AC3E}">
        <p14:creationId xmlns:p14="http://schemas.microsoft.com/office/powerpoint/2010/main" val="4034844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par>
                                <p:cTn id="8" presetID="16" presetClass="entr" presetSubtype="21"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8" fill="hold">
                            <p:stCondLst>
                              <p:cond delay="1000"/>
                            </p:stCondLst>
                            <p:childTnLst>
                              <p:par>
                                <p:cTn id="19" presetID="42" presetClass="entr" presetSubtype="0" fill="hold" grpId="0" nodeType="after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par>
                                <p:cTn id="31" presetID="16" presetClass="entr" presetSubtype="21"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barn(inVertical)">
                                      <p:cBhvr>
                                        <p:cTn id="33" dur="500"/>
                                        <p:tgtEl>
                                          <p:spTgt spid="2"/>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5">
                                            <p:txEl>
                                              <p:pRg st="0" end="0"/>
                                            </p:txEl>
                                          </p:spTgt>
                                        </p:tgtEl>
                                        <p:attrNameLst>
                                          <p:attrName>style.visibility</p:attrName>
                                        </p:attrNameLst>
                                      </p:cBhvr>
                                      <p:to>
                                        <p:strVal val="visible"/>
                                      </p:to>
                                    </p:set>
                                    <p:animEffect transition="in" filter="fade">
                                      <p:cBhvr>
                                        <p:cTn id="38" dur="1000"/>
                                        <p:tgtEl>
                                          <p:spTgt spid="15">
                                            <p:txEl>
                                              <p:pRg st="0" end="0"/>
                                            </p:txEl>
                                          </p:spTgt>
                                        </p:tgtEl>
                                      </p:cBhvr>
                                    </p:animEffect>
                                    <p:anim calcmode="lin" valueType="num">
                                      <p:cBhvr>
                                        <p:cTn id="39"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15">
                                            <p:txEl>
                                              <p:pRg st="1" end="1"/>
                                            </p:txEl>
                                          </p:spTgt>
                                        </p:tgtEl>
                                        <p:attrNameLst>
                                          <p:attrName>style.visibility</p:attrName>
                                        </p:attrNameLst>
                                      </p:cBhvr>
                                      <p:to>
                                        <p:strVal val="visible"/>
                                      </p:to>
                                    </p:set>
                                    <p:animEffect transition="in" filter="fade">
                                      <p:cBhvr>
                                        <p:cTn id="45" dur="1000"/>
                                        <p:tgtEl>
                                          <p:spTgt spid="15">
                                            <p:txEl>
                                              <p:pRg st="1" end="1"/>
                                            </p:txEl>
                                          </p:spTgt>
                                        </p:tgtEl>
                                      </p:cBhvr>
                                    </p:animEffect>
                                    <p:anim calcmode="lin" valueType="num">
                                      <p:cBhvr>
                                        <p:cTn id="46" dur="1000" fill="hold"/>
                                        <p:tgtEl>
                                          <p:spTgt spid="15">
                                            <p:txEl>
                                              <p:pRg st="1" end="1"/>
                                            </p:txEl>
                                          </p:spTgt>
                                        </p:tgtEl>
                                        <p:attrNameLst>
                                          <p:attrName>ppt_x</p:attrName>
                                        </p:attrNameLst>
                                      </p:cBhvr>
                                      <p:tavLst>
                                        <p:tav tm="0">
                                          <p:val>
                                            <p:strVal val="#ppt_x"/>
                                          </p:val>
                                        </p:tav>
                                        <p:tav tm="100000">
                                          <p:val>
                                            <p:strVal val="#ppt_x"/>
                                          </p:val>
                                        </p:tav>
                                      </p:tavLst>
                                    </p:anim>
                                    <p:anim calcmode="lin" valueType="num">
                                      <p:cBhvr>
                                        <p:cTn id="47" dur="1000" fill="hold"/>
                                        <p:tgtEl>
                                          <p:spTgt spid="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15">
                                            <p:txEl>
                                              <p:pRg st="2" end="2"/>
                                            </p:txEl>
                                          </p:spTgt>
                                        </p:tgtEl>
                                        <p:attrNameLst>
                                          <p:attrName>style.visibility</p:attrName>
                                        </p:attrNameLst>
                                      </p:cBhvr>
                                      <p:to>
                                        <p:strVal val="visible"/>
                                      </p:to>
                                    </p:set>
                                    <p:animEffect transition="in" filter="fade">
                                      <p:cBhvr>
                                        <p:cTn id="52" dur="1000"/>
                                        <p:tgtEl>
                                          <p:spTgt spid="15">
                                            <p:txEl>
                                              <p:pRg st="2" end="2"/>
                                            </p:txEl>
                                          </p:spTgt>
                                        </p:tgtEl>
                                      </p:cBhvr>
                                    </p:animEffect>
                                    <p:anim calcmode="lin" valueType="num">
                                      <p:cBhvr>
                                        <p:cTn id="53" dur="1000" fill="hold"/>
                                        <p:tgtEl>
                                          <p:spTgt spid="15">
                                            <p:txEl>
                                              <p:pRg st="2" end="2"/>
                                            </p:txEl>
                                          </p:spTgt>
                                        </p:tgtEl>
                                        <p:attrNameLst>
                                          <p:attrName>ppt_x</p:attrName>
                                        </p:attrNameLst>
                                      </p:cBhvr>
                                      <p:tavLst>
                                        <p:tav tm="0">
                                          <p:val>
                                            <p:strVal val="#ppt_x"/>
                                          </p:val>
                                        </p:tav>
                                        <p:tav tm="100000">
                                          <p:val>
                                            <p:strVal val="#ppt_x"/>
                                          </p:val>
                                        </p:tav>
                                      </p:tavLst>
                                    </p:anim>
                                    <p:anim calcmode="lin" valueType="num">
                                      <p:cBhvr>
                                        <p:cTn id="54" dur="1000" fill="hold"/>
                                        <p:tgtEl>
                                          <p:spTgt spid="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2" presetClass="entr" presetSubtype="1" fill="hold" nodeType="click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wipe(up)">
                                      <p:cBhvr>
                                        <p:cTn id="59" dur="2500"/>
                                        <p:tgtEl>
                                          <p:spTgt spid="18"/>
                                        </p:tgtEl>
                                      </p:cBhvr>
                                    </p:animEffect>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4">
                                            <p:txEl>
                                              <p:pRg st="0" end="0"/>
                                            </p:txEl>
                                          </p:spTgt>
                                        </p:tgtEl>
                                        <p:attrNameLst>
                                          <p:attrName>style.visibility</p:attrName>
                                        </p:attrNameLst>
                                      </p:cBhvr>
                                      <p:to>
                                        <p:strVal val="visible"/>
                                      </p:to>
                                    </p:set>
                                    <p:animEffect transition="in" filter="fade">
                                      <p:cBhvr>
                                        <p:cTn id="64" dur="1000"/>
                                        <p:tgtEl>
                                          <p:spTgt spid="4">
                                            <p:txEl>
                                              <p:pRg st="0" end="0"/>
                                            </p:txEl>
                                          </p:spTgt>
                                        </p:tgtEl>
                                      </p:cBhvr>
                                    </p:animEffect>
                                    <p:anim calcmode="lin" valueType="num">
                                      <p:cBhvr>
                                        <p:cTn id="6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4">
                                            <p:txEl>
                                              <p:pRg st="1" end="1"/>
                                            </p:txEl>
                                          </p:spTgt>
                                        </p:tgtEl>
                                        <p:attrNameLst>
                                          <p:attrName>style.visibility</p:attrName>
                                        </p:attrNameLst>
                                      </p:cBhvr>
                                      <p:to>
                                        <p:strVal val="visible"/>
                                      </p:to>
                                    </p:set>
                                    <p:animEffect transition="in" filter="fade">
                                      <p:cBhvr>
                                        <p:cTn id="71" dur="1000"/>
                                        <p:tgtEl>
                                          <p:spTgt spid="4">
                                            <p:txEl>
                                              <p:pRg st="1" end="1"/>
                                            </p:txEl>
                                          </p:spTgt>
                                        </p:tgtEl>
                                      </p:cBhvr>
                                    </p:animEffect>
                                    <p:anim calcmode="lin" valueType="num">
                                      <p:cBhvr>
                                        <p:cTn id="7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grpId="0" nodeType="clickEffect">
                                  <p:stCondLst>
                                    <p:cond delay="0"/>
                                  </p:stCondLst>
                                  <p:childTnLst>
                                    <p:set>
                                      <p:cBhvr>
                                        <p:cTn id="77" dur="1" fill="hold">
                                          <p:stCondLst>
                                            <p:cond delay="0"/>
                                          </p:stCondLst>
                                        </p:cTn>
                                        <p:tgtEl>
                                          <p:spTgt spid="4">
                                            <p:txEl>
                                              <p:pRg st="2" end="2"/>
                                            </p:txEl>
                                          </p:spTgt>
                                        </p:tgtEl>
                                        <p:attrNameLst>
                                          <p:attrName>style.visibility</p:attrName>
                                        </p:attrNameLst>
                                      </p:cBhvr>
                                      <p:to>
                                        <p:strVal val="visible"/>
                                      </p:to>
                                    </p:set>
                                    <p:animEffect transition="in" filter="fade">
                                      <p:cBhvr>
                                        <p:cTn id="78" dur="1000"/>
                                        <p:tgtEl>
                                          <p:spTgt spid="4">
                                            <p:txEl>
                                              <p:pRg st="2" end="2"/>
                                            </p:txEl>
                                          </p:spTgt>
                                        </p:tgtEl>
                                      </p:cBhvr>
                                    </p:animEffect>
                                    <p:anim calcmode="lin" valueType="num">
                                      <p:cBhvr>
                                        <p:cTn id="7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8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grpId="0" nodeType="clickEffect">
                                  <p:stCondLst>
                                    <p:cond delay="0"/>
                                  </p:stCondLst>
                                  <p:childTnLst>
                                    <p:set>
                                      <p:cBhvr>
                                        <p:cTn id="84" dur="1" fill="hold">
                                          <p:stCondLst>
                                            <p:cond delay="0"/>
                                          </p:stCondLst>
                                        </p:cTn>
                                        <p:tgtEl>
                                          <p:spTgt spid="5"/>
                                        </p:tgtEl>
                                        <p:attrNameLst>
                                          <p:attrName>style.visibility</p:attrName>
                                        </p:attrNameLst>
                                      </p:cBhvr>
                                      <p:to>
                                        <p:strVal val="visible"/>
                                      </p:to>
                                    </p:set>
                                    <p:animEffect transition="in" filter="fade">
                                      <p:cBhvr>
                                        <p:cTn id="85" dur="1000"/>
                                        <p:tgtEl>
                                          <p:spTgt spid="5"/>
                                        </p:tgtEl>
                                      </p:cBhvr>
                                    </p:animEffect>
                                    <p:anim calcmode="lin" valueType="num">
                                      <p:cBhvr>
                                        <p:cTn id="86" dur="1000" fill="hold"/>
                                        <p:tgtEl>
                                          <p:spTgt spid="5"/>
                                        </p:tgtEl>
                                        <p:attrNameLst>
                                          <p:attrName>ppt_x</p:attrName>
                                        </p:attrNameLst>
                                      </p:cBhvr>
                                      <p:tavLst>
                                        <p:tav tm="0">
                                          <p:val>
                                            <p:strVal val="#ppt_x"/>
                                          </p:val>
                                        </p:tav>
                                        <p:tav tm="100000">
                                          <p:val>
                                            <p:strVal val="#ppt_x"/>
                                          </p:val>
                                        </p:tav>
                                      </p:tavLst>
                                    </p:anim>
                                    <p:anim calcmode="lin" valueType="num">
                                      <p:cBhvr>
                                        <p:cTn id="8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42" presetClass="entr" presetSubtype="0" fill="hold" grpId="0" nodeType="clickEffect">
                                  <p:stCondLst>
                                    <p:cond delay="0"/>
                                  </p:stCondLst>
                                  <p:childTnLst>
                                    <p:set>
                                      <p:cBhvr>
                                        <p:cTn id="91" dur="1" fill="hold">
                                          <p:stCondLst>
                                            <p:cond delay="0"/>
                                          </p:stCondLst>
                                        </p:cTn>
                                        <p:tgtEl>
                                          <p:spTgt spid="14"/>
                                        </p:tgtEl>
                                        <p:attrNameLst>
                                          <p:attrName>style.visibility</p:attrName>
                                        </p:attrNameLst>
                                      </p:cBhvr>
                                      <p:to>
                                        <p:strVal val="visible"/>
                                      </p:to>
                                    </p:set>
                                    <p:animEffect transition="in" filter="fade">
                                      <p:cBhvr>
                                        <p:cTn id="92" dur="1000"/>
                                        <p:tgtEl>
                                          <p:spTgt spid="14"/>
                                        </p:tgtEl>
                                      </p:cBhvr>
                                    </p:animEffect>
                                    <p:anim calcmode="lin" valueType="num">
                                      <p:cBhvr>
                                        <p:cTn id="93" dur="1000" fill="hold"/>
                                        <p:tgtEl>
                                          <p:spTgt spid="14"/>
                                        </p:tgtEl>
                                        <p:attrNameLst>
                                          <p:attrName>ppt_x</p:attrName>
                                        </p:attrNameLst>
                                      </p:cBhvr>
                                      <p:tavLst>
                                        <p:tav tm="0">
                                          <p:val>
                                            <p:strVal val="#ppt_x"/>
                                          </p:val>
                                        </p:tav>
                                        <p:tav tm="100000">
                                          <p:val>
                                            <p:strVal val="#ppt_x"/>
                                          </p:val>
                                        </p:tav>
                                      </p:tavLst>
                                    </p:anim>
                                    <p:anim calcmode="lin" valueType="num">
                                      <p:cBhvr>
                                        <p:cTn id="9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build="p"/>
      <p:bldP spid="5" grpId="0" animBg="1"/>
      <p:bldP spid="6" grpId="0" animBg="1"/>
      <p:bldP spid="14" grpId="0" animBg="1"/>
      <p:bldP spid="15" grpId="0" build="p"/>
      <p:bldP spid="2" grpId="0" animBg="1"/>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0BBE-5709-5A7D-392B-6E139EDF3155}"/>
              </a:ext>
            </a:extLst>
          </p:cNvPr>
          <p:cNvSpPr>
            <a:spLocks noGrp="1"/>
          </p:cNvSpPr>
          <p:nvPr>
            <p:ph type="title"/>
          </p:nvPr>
        </p:nvSpPr>
        <p:spPr/>
        <p:txBody>
          <a:bodyPr>
            <a:normAutofit/>
          </a:bodyPr>
          <a:lstStyle/>
          <a:p>
            <a:r>
              <a:rPr lang="en-GB" dirty="0"/>
              <a:t>Normalisation – Example: Staff Borrow</a:t>
            </a:r>
          </a:p>
        </p:txBody>
      </p:sp>
      <p:sp>
        <p:nvSpPr>
          <p:cNvPr id="3" name="Slide Number Placeholder 2">
            <a:extLst>
              <a:ext uri="{FF2B5EF4-FFF2-40B4-BE49-F238E27FC236}">
                <a16:creationId xmlns:a16="http://schemas.microsoft.com/office/drawing/2014/main" id="{6C53550B-A766-D7A5-FAF9-256DAE37A527}"/>
              </a:ext>
            </a:extLst>
          </p:cNvPr>
          <p:cNvSpPr>
            <a:spLocks noGrp="1"/>
          </p:cNvSpPr>
          <p:nvPr>
            <p:ph type="sldNum" sz="quarter" idx="12"/>
          </p:nvPr>
        </p:nvSpPr>
        <p:spPr/>
        <p:txBody>
          <a:bodyPr/>
          <a:lstStyle/>
          <a:p>
            <a:fld id="{F0184341-4BED-4FD7-BF10-DFB2B28497A1}" type="slidenum">
              <a:rPr lang="en-GB" smtClean="0"/>
              <a:t>22</a:t>
            </a:fld>
            <a:endParaRPr lang="en-GB"/>
          </a:p>
        </p:txBody>
      </p:sp>
      <p:pic>
        <p:nvPicPr>
          <p:cNvPr id="4" name="Picture 3">
            <a:extLst>
              <a:ext uri="{FF2B5EF4-FFF2-40B4-BE49-F238E27FC236}">
                <a16:creationId xmlns:a16="http://schemas.microsoft.com/office/drawing/2014/main" id="{D886BBF4-49D4-69F2-54D8-87CB1D561EF2}"/>
              </a:ext>
            </a:extLst>
          </p:cNvPr>
          <p:cNvPicPr>
            <a:picLocks noChangeAspect="1"/>
          </p:cNvPicPr>
          <p:nvPr/>
        </p:nvPicPr>
        <p:blipFill>
          <a:blip r:embed="rId2"/>
          <a:stretch>
            <a:fillRect/>
          </a:stretch>
        </p:blipFill>
        <p:spPr>
          <a:xfrm>
            <a:off x="6964899" y="902844"/>
            <a:ext cx="5011346" cy="1292464"/>
          </a:xfrm>
          <a:prstGeom prst="rect">
            <a:avLst/>
          </a:prstGeom>
        </p:spPr>
      </p:pic>
      <p:sp>
        <p:nvSpPr>
          <p:cNvPr id="5" name="Rectangle 4">
            <a:extLst>
              <a:ext uri="{FF2B5EF4-FFF2-40B4-BE49-F238E27FC236}">
                <a16:creationId xmlns:a16="http://schemas.microsoft.com/office/drawing/2014/main" id="{18AEADBF-3DA1-C942-8E25-F70BE76A7BA5}"/>
              </a:ext>
            </a:extLst>
          </p:cNvPr>
          <p:cNvSpPr/>
          <p:nvPr/>
        </p:nvSpPr>
        <p:spPr>
          <a:xfrm>
            <a:off x="541350" y="841091"/>
            <a:ext cx="6423549" cy="1369606"/>
          </a:xfrm>
          <a:prstGeom prst="rect">
            <a:avLst/>
          </a:prstGeom>
        </p:spPr>
        <p:txBody>
          <a:bodyPr wrap="square">
            <a:spAutoFit/>
          </a:bodyPr>
          <a:lstStyle/>
          <a:p>
            <a:pPr>
              <a:spcAft>
                <a:spcPts val="600"/>
              </a:spcAft>
            </a:pPr>
            <a:r>
              <a:rPr lang="en-GB" b="1" dirty="0">
                <a:solidFill>
                  <a:schemeClr val="accent1"/>
                </a:solidFill>
              </a:rPr>
              <a:t>STAFFBORROWER</a:t>
            </a:r>
            <a:r>
              <a:rPr lang="en-GB" dirty="0"/>
              <a:t> (</a:t>
            </a:r>
            <a:r>
              <a:rPr lang="en-GB" u="sng" dirty="0" err="1"/>
              <a:t>sno</a:t>
            </a:r>
            <a:r>
              <a:rPr lang="en-GB" dirty="0"/>
              <a:t>, name, dept, grade, salary, </a:t>
            </a:r>
            <a:r>
              <a:rPr lang="en-GB" u="sng" dirty="0" err="1"/>
              <a:t>bno</a:t>
            </a:r>
            <a:r>
              <a:rPr lang="en-GB" dirty="0"/>
              <a:t>, date-out)</a:t>
            </a:r>
          </a:p>
          <a:p>
            <a:pPr marL="285750" indent="-285750">
              <a:spcAft>
                <a:spcPts val="600"/>
              </a:spcAft>
              <a:buFont typeface="Arial" panose="020B0604020202020204" pitchFamily="34" charset="0"/>
              <a:buChar char="•"/>
            </a:pPr>
            <a:r>
              <a:rPr lang="en-GB" sz="1600" dirty="0"/>
              <a:t>STAFFBORROWER is in </a:t>
            </a:r>
            <a:r>
              <a:rPr lang="en-GB" sz="1600" b="1" dirty="0">
                <a:solidFill>
                  <a:srgbClr val="FF0000"/>
                </a:solidFill>
              </a:rPr>
              <a:t>1NF</a:t>
            </a:r>
            <a:r>
              <a:rPr lang="en-GB" sz="1600" dirty="0"/>
              <a:t> (since </a:t>
            </a:r>
            <a:r>
              <a:rPr lang="en-GB" sz="1600" b="1" dirty="0">
                <a:solidFill>
                  <a:schemeClr val="accent1"/>
                </a:solidFill>
              </a:rPr>
              <a:t>no repeating groups</a:t>
            </a:r>
            <a:r>
              <a:rPr lang="en-GB" sz="1600" dirty="0"/>
              <a:t>).</a:t>
            </a:r>
          </a:p>
          <a:p>
            <a:pPr marL="285750" indent="-285750">
              <a:spcAft>
                <a:spcPts val="600"/>
              </a:spcAft>
              <a:buFont typeface="Arial" panose="020B0604020202020204" pitchFamily="34" charset="0"/>
              <a:buChar char="•"/>
            </a:pPr>
            <a:r>
              <a:rPr lang="en-GB" sz="1600" dirty="0"/>
              <a:t>There is a composite PK </a:t>
            </a:r>
            <a:r>
              <a:rPr lang="en-GB" sz="1600" i="1" dirty="0"/>
              <a:t>(</a:t>
            </a:r>
            <a:r>
              <a:rPr lang="en-GB" sz="1600" i="1" dirty="0" err="1"/>
              <a:t>sno</a:t>
            </a:r>
            <a:r>
              <a:rPr lang="en-GB" sz="1600" i="1" dirty="0"/>
              <a:t>, </a:t>
            </a:r>
            <a:r>
              <a:rPr lang="en-GB" sz="1600" i="1" dirty="0" err="1"/>
              <a:t>bno</a:t>
            </a:r>
            <a:r>
              <a:rPr lang="en-GB" sz="1600" i="1" dirty="0"/>
              <a:t>)</a:t>
            </a:r>
            <a:r>
              <a:rPr lang="en-GB" sz="1600" dirty="0"/>
              <a:t>, need to check if it is in 2NF</a:t>
            </a:r>
          </a:p>
          <a:p>
            <a:pPr>
              <a:spcAft>
                <a:spcPts val="600"/>
              </a:spcAft>
            </a:pPr>
            <a:r>
              <a:rPr lang="en-GB" b="1" dirty="0"/>
              <a:t>Functional dependencies:</a:t>
            </a:r>
          </a:p>
        </p:txBody>
      </p:sp>
      <p:sp>
        <p:nvSpPr>
          <p:cNvPr id="6" name="Rectangle 5">
            <a:extLst>
              <a:ext uri="{FF2B5EF4-FFF2-40B4-BE49-F238E27FC236}">
                <a16:creationId xmlns:a16="http://schemas.microsoft.com/office/drawing/2014/main" id="{7F170115-D96F-8661-730B-7F5164FDB673}"/>
              </a:ext>
            </a:extLst>
          </p:cNvPr>
          <p:cNvSpPr/>
          <p:nvPr/>
        </p:nvSpPr>
        <p:spPr>
          <a:xfrm>
            <a:off x="541350" y="2115749"/>
            <a:ext cx="6007137" cy="369332"/>
          </a:xfrm>
          <a:prstGeom prst="rect">
            <a:avLst/>
          </a:prstGeom>
        </p:spPr>
        <p:txBody>
          <a:bodyPr wrap="square">
            <a:spAutoFit/>
          </a:bodyPr>
          <a:lstStyle/>
          <a:p>
            <a:pPr>
              <a:spcAft>
                <a:spcPts val="600"/>
              </a:spcAft>
              <a:tabLst>
                <a:tab pos="3317875" algn="l"/>
                <a:tab pos="3678238" algn="l"/>
              </a:tabLst>
            </a:pPr>
            <a:r>
              <a:rPr lang="en-GB" b="1" dirty="0" err="1">
                <a:solidFill>
                  <a:srgbClr val="7030A0"/>
                </a:solidFill>
              </a:rPr>
              <a:t>sno</a:t>
            </a:r>
            <a:r>
              <a:rPr lang="en-GB" b="1" dirty="0">
                <a:solidFill>
                  <a:srgbClr val="7030A0"/>
                </a:solidFill>
              </a:rPr>
              <a:t> </a:t>
            </a:r>
            <a:r>
              <a:rPr lang="en-US" altLang="en-US" b="1" dirty="0">
                <a:solidFill>
                  <a:srgbClr val="7030A0"/>
                </a:solidFill>
                <a:sym typeface="Symbol" pitchFamily="-32" charset="2"/>
              </a:rPr>
              <a:t> </a:t>
            </a:r>
            <a:r>
              <a:rPr lang="en-GB" b="1" dirty="0">
                <a:solidFill>
                  <a:srgbClr val="7030A0"/>
                </a:solidFill>
              </a:rPr>
              <a:t>name, dept, grade, salary	</a:t>
            </a:r>
            <a:r>
              <a:rPr lang="en-GB" b="1" dirty="0"/>
              <a:t>&amp;</a:t>
            </a:r>
            <a:r>
              <a:rPr lang="en-GB" b="1" dirty="0">
                <a:solidFill>
                  <a:srgbClr val="7030A0"/>
                </a:solidFill>
              </a:rPr>
              <a:t>	</a:t>
            </a:r>
            <a:r>
              <a:rPr lang="en-GB" b="1" dirty="0" err="1">
                <a:solidFill>
                  <a:srgbClr val="7030A0"/>
                </a:solidFill>
              </a:rPr>
              <a:t>sno</a:t>
            </a:r>
            <a:r>
              <a:rPr lang="en-GB" b="1" dirty="0">
                <a:solidFill>
                  <a:srgbClr val="7030A0"/>
                </a:solidFill>
              </a:rPr>
              <a:t>, </a:t>
            </a:r>
            <a:r>
              <a:rPr lang="en-GB" b="1" dirty="0" err="1">
                <a:solidFill>
                  <a:srgbClr val="7030A0"/>
                </a:solidFill>
              </a:rPr>
              <a:t>bno</a:t>
            </a:r>
            <a:r>
              <a:rPr lang="en-GB" b="1" dirty="0">
                <a:solidFill>
                  <a:srgbClr val="7030A0"/>
                </a:solidFill>
              </a:rPr>
              <a:t> </a:t>
            </a:r>
            <a:r>
              <a:rPr lang="en-US" altLang="en-US" b="1" dirty="0">
                <a:solidFill>
                  <a:srgbClr val="7030A0"/>
                </a:solidFill>
                <a:sym typeface="Symbol" pitchFamily="-32" charset="2"/>
              </a:rPr>
              <a:t> </a:t>
            </a:r>
            <a:r>
              <a:rPr lang="en-GB" b="1" dirty="0" err="1">
                <a:solidFill>
                  <a:srgbClr val="7030A0"/>
                </a:solidFill>
              </a:rPr>
              <a:t>date_out</a:t>
            </a:r>
            <a:endParaRPr lang="en-GB" b="1" dirty="0">
              <a:solidFill>
                <a:srgbClr val="7030A0"/>
              </a:solidFill>
            </a:endParaRPr>
          </a:p>
        </p:txBody>
      </p:sp>
      <p:grpSp>
        <p:nvGrpSpPr>
          <p:cNvPr id="18" name="Group 17"/>
          <p:cNvGrpSpPr/>
          <p:nvPr/>
        </p:nvGrpSpPr>
        <p:grpSpPr>
          <a:xfrm>
            <a:off x="784868" y="2567942"/>
            <a:ext cx="3317357" cy="2253307"/>
            <a:chOff x="495305" y="4344045"/>
            <a:chExt cx="3317357" cy="2253307"/>
          </a:xfrm>
        </p:grpSpPr>
        <p:sp>
          <p:nvSpPr>
            <p:cNvPr id="9" name="Rectangle 4"/>
            <p:cNvSpPr>
              <a:spLocks noChangeArrowheads="1"/>
            </p:cNvSpPr>
            <p:nvPr/>
          </p:nvSpPr>
          <p:spPr bwMode="auto">
            <a:xfrm>
              <a:off x="495305" y="4941168"/>
              <a:ext cx="1628424" cy="1656184"/>
            </a:xfrm>
            <a:prstGeom prst="rect">
              <a:avLst/>
            </a:prstGeom>
            <a:ln w="25400">
              <a:solidFill>
                <a:schemeClr val="tx1"/>
              </a:solidFill>
              <a:headEnd type="none" w="sm" len="sm"/>
              <a:tailEnd type="none" w="sm" len="sm"/>
            </a:ln>
          </p:spPr>
          <p:style>
            <a:lnRef idx="2">
              <a:schemeClr val="accent6"/>
            </a:lnRef>
            <a:fillRef idx="1">
              <a:schemeClr val="lt1"/>
            </a:fillRef>
            <a:effectRef idx="0">
              <a:schemeClr val="accent6"/>
            </a:effectRef>
            <a:fontRef idx="minor">
              <a:schemeClr val="dk1"/>
            </a:fontRef>
          </p:style>
          <p:txBody>
            <a:bodyPr wrap="none" anchor="ctr"/>
            <a:lstStyle/>
            <a:p>
              <a:endParaRPr lang="en-US" sz="2800"/>
            </a:p>
          </p:txBody>
        </p:sp>
        <p:sp>
          <p:nvSpPr>
            <p:cNvPr id="10" name="Rectangle 5"/>
            <p:cNvSpPr>
              <a:spLocks noChangeArrowheads="1"/>
            </p:cNvSpPr>
            <p:nvPr/>
          </p:nvSpPr>
          <p:spPr bwMode="auto">
            <a:xfrm>
              <a:off x="786023" y="5152356"/>
              <a:ext cx="1049674" cy="333515"/>
            </a:xfrm>
            <a:prstGeom prst="rect">
              <a:avLst/>
            </a:prstGeom>
            <a:ln w="25400">
              <a:solidFill>
                <a:schemeClr val="tx1"/>
              </a:solidFill>
              <a:headEnd type="none" w="sm" len="sm"/>
              <a:tailEnd type="none" w="sm" len="sm"/>
            </a:ln>
          </p:spPr>
          <p:style>
            <a:lnRef idx="2">
              <a:schemeClr val="accent5"/>
            </a:lnRef>
            <a:fillRef idx="1">
              <a:schemeClr val="lt1"/>
            </a:fillRef>
            <a:effectRef idx="0">
              <a:schemeClr val="accent5"/>
            </a:effectRef>
            <a:fontRef idx="minor">
              <a:schemeClr val="dk1"/>
            </a:fontRef>
          </p:style>
          <p:txBody>
            <a:bodyPr wrap="none" anchor="ctr"/>
            <a:lstStyle/>
            <a:p>
              <a:pPr algn="ctr"/>
              <a:r>
                <a:rPr lang="en-US" err="1"/>
                <a:t>sno</a:t>
              </a:r>
              <a:endParaRPr lang="en-US" sz="2800"/>
            </a:p>
          </p:txBody>
        </p:sp>
        <p:sp>
          <p:nvSpPr>
            <p:cNvPr id="11" name="Rectangle 6"/>
            <p:cNvSpPr>
              <a:spLocks noChangeArrowheads="1"/>
            </p:cNvSpPr>
            <p:nvPr/>
          </p:nvSpPr>
          <p:spPr bwMode="auto">
            <a:xfrm>
              <a:off x="779314" y="6039482"/>
              <a:ext cx="1054647" cy="312317"/>
            </a:xfrm>
            <a:prstGeom prst="rect">
              <a:avLst/>
            </a:prstGeom>
            <a:ln w="25400">
              <a:solidFill>
                <a:schemeClr val="tx1"/>
              </a:solidFill>
              <a:headEnd type="none" w="sm" len="sm"/>
              <a:tailEnd type="none" w="sm" len="sm"/>
            </a:ln>
          </p:spPr>
          <p:style>
            <a:lnRef idx="2">
              <a:schemeClr val="accent4"/>
            </a:lnRef>
            <a:fillRef idx="1">
              <a:schemeClr val="lt1"/>
            </a:fillRef>
            <a:effectRef idx="0">
              <a:schemeClr val="accent4"/>
            </a:effectRef>
            <a:fontRef idx="minor">
              <a:schemeClr val="dk1"/>
            </a:fontRef>
          </p:style>
          <p:txBody>
            <a:bodyPr wrap="none" anchor="ctr"/>
            <a:lstStyle/>
            <a:p>
              <a:pPr algn="ctr"/>
              <a:r>
                <a:rPr lang="en-US" err="1"/>
                <a:t>bno</a:t>
              </a:r>
              <a:endParaRPr lang="en-US" sz="2800"/>
            </a:p>
          </p:txBody>
        </p:sp>
        <p:sp>
          <p:nvSpPr>
            <p:cNvPr id="12" name="Line 7"/>
            <p:cNvSpPr>
              <a:spLocks noChangeShapeType="1"/>
            </p:cNvSpPr>
            <p:nvPr/>
          </p:nvSpPr>
          <p:spPr bwMode="auto">
            <a:xfrm flipV="1">
              <a:off x="1835698" y="4991262"/>
              <a:ext cx="871143" cy="325820"/>
            </a:xfrm>
            <a:prstGeom prst="line">
              <a:avLst/>
            </a:prstGeom>
            <a:ln w="25400">
              <a:solidFill>
                <a:schemeClr val="tx1"/>
              </a:solidFill>
              <a:headEnd type="none" w="sm" len="sm"/>
              <a:tailEnd type="triangle" w="lg" len="lg"/>
            </a:ln>
          </p:spPr>
          <p:style>
            <a:lnRef idx="1">
              <a:schemeClr val="accent5"/>
            </a:lnRef>
            <a:fillRef idx="0">
              <a:schemeClr val="accent5"/>
            </a:fillRef>
            <a:effectRef idx="0">
              <a:schemeClr val="accent5"/>
            </a:effectRef>
            <a:fontRef idx="minor">
              <a:schemeClr val="tx1"/>
            </a:fontRef>
          </p:style>
          <p:txBody>
            <a:bodyPr wrap="none" anchor="ctr"/>
            <a:lstStyle/>
            <a:p>
              <a:endParaRPr lang="en-GB" sz="2800"/>
            </a:p>
          </p:txBody>
        </p:sp>
        <p:sp>
          <p:nvSpPr>
            <p:cNvPr id="13" name="Line 8"/>
            <p:cNvSpPr>
              <a:spLocks noChangeShapeType="1"/>
            </p:cNvSpPr>
            <p:nvPr/>
          </p:nvSpPr>
          <p:spPr bwMode="auto">
            <a:xfrm>
              <a:off x="2117970" y="6204011"/>
              <a:ext cx="588871" cy="1"/>
            </a:xfrm>
            <a:prstGeom prst="line">
              <a:avLst/>
            </a:prstGeom>
            <a:ln w="25400">
              <a:solidFill>
                <a:schemeClr val="tx1"/>
              </a:solidFill>
              <a:headEnd type="none" w="sm" len="sm"/>
              <a:tailEnd type="triangle" w="lg" len="lg"/>
            </a:ln>
          </p:spPr>
          <p:style>
            <a:lnRef idx="1">
              <a:schemeClr val="accent4"/>
            </a:lnRef>
            <a:fillRef idx="0">
              <a:schemeClr val="accent4"/>
            </a:fillRef>
            <a:effectRef idx="0">
              <a:schemeClr val="accent4"/>
            </a:effectRef>
            <a:fontRef idx="minor">
              <a:schemeClr val="tx1"/>
            </a:fontRef>
          </p:style>
          <p:txBody>
            <a:bodyPr wrap="none" anchor="ctr"/>
            <a:lstStyle/>
            <a:p>
              <a:endParaRPr lang="en-GB" sz="2800"/>
            </a:p>
          </p:txBody>
        </p:sp>
        <p:sp>
          <p:nvSpPr>
            <p:cNvPr id="7" name="TextBox 6"/>
            <p:cNvSpPr txBox="1"/>
            <p:nvPr/>
          </p:nvSpPr>
          <p:spPr>
            <a:xfrm>
              <a:off x="2771800" y="4344045"/>
              <a:ext cx="927318" cy="1661993"/>
            </a:xfrm>
            <a:prstGeom prst="rect">
              <a:avLst/>
            </a:prstGeom>
            <a:noFill/>
          </p:spPr>
          <p:txBody>
            <a:bodyPr wrap="square" rtlCol="0">
              <a:spAutoFit/>
            </a:bodyPr>
            <a:lstStyle/>
            <a:p>
              <a:pPr>
                <a:spcAft>
                  <a:spcPts val="1200"/>
                </a:spcAft>
              </a:pPr>
              <a:r>
                <a:rPr lang="en-GB" dirty="0"/>
                <a:t>name</a:t>
              </a:r>
            </a:p>
            <a:p>
              <a:pPr>
                <a:spcAft>
                  <a:spcPts val="1200"/>
                </a:spcAft>
              </a:pPr>
              <a:r>
                <a:rPr lang="en-GB" dirty="0"/>
                <a:t>dept</a:t>
              </a:r>
            </a:p>
            <a:p>
              <a:pPr>
                <a:spcAft>
                  <a:spcPts val="1200"/>
                </a:spcAft>
              </a:pPr>
              <a:r>
                <a:rPr lang="en-GB" dirty="0"/>
                <a:t>grade</a:t>
              </a:r>
            </a:p>
            <a:p>
              <a:r>
                <a:rPr lang="en-GB" dirty="0"/>
                <a:t>salary</a:t>
              </a:r>
              <a:endParaRPr lang="en-US" i="1" dirty="0"/>
            </a:p>
          </p:txBody>
        </p:sp>
        <p:sp>
          <p:nvSpPr>
            <p:cNvPr id="8" name="TextBox 7"/>
            <p:cNvSpPr txBox="1"/>
            <p:nvPr/>
          </p:nvSpPr>
          <p:spPr>
            <a:xfrm>
              <a:off x="2771800" y="6006038"/>
              <a:ext cx="1040862" cy="369332"/>
            </a:xfrm>
            <a:prstGeom prst="rect">
              <a:avLst/>
            </a:prstGeom>
            <a:noFill/>
          </p:spPr>
          <p:txBody>
            <a:bodyPr wrap="square" rtlCol="0">
              <a:spAutoFit/>
            </a:bodyPr>
            <a:lstStyle/>
            <a:p>
              <a:r>
                <a:rPr lang="en-US" err="1"/>
                <a:t>date_out</a:t>
              </a:r>
              <a:endParaRPr lang="en-US" i="1"/>
            </a:p>
          </p:txBody>
        </p:sp>
        <p:sp>
          <p:nvSpPr>
            <p:cNvPr id="15" name="Line 7"/>
            <p:cNvSpPr>
              <a:spLocks noChangeShapeType="1"/>
            </p:cNvSpPr>
            <p:nvPr/>
          </p:nvSpPr>
          <p:spPr bwMode="auto">
            <a:xfrm>
              <a:off x="1833962" y="5317081"/>
              <a:ext cx="872879" cy="56136"/>
            </a:xfrm>
            <a:prstGeom prst="line">
              <a:avLst/>
            </a:prstGeom>
            <a:ln w="25400">
              <a:solidFill>
                <a:schemeClr val="tx1"/>
              </a:solidFill>
              <a:headEnd type="none" w="sm" len="sm"/>
              <a:tailEnd type="triangle" w="lg" len="lg"/>
            </a:ln>
          </p:spPr>
          <p:style>
            <a:lnRef idx="1">
              <a:schemeClr val="accent5"/>
            </a:lnRef>
            <a:fillRef idx="0">
              <a:schemeClr val="accent5"/>
            </a:fillRef>
            <a:effectRef idx="0">
              <a:schemeClr val="accent5"/>
            </a:effectRef>
            <a:fontRef idx="minor">
              <a:schemeClr val="tx1"/>
            </a:fontRef>
          </p:style>
          <p:txBody>
            <a:bodyPr wrap="none" anchor="ctr"/>
            <a:lstStyle/>
            <a:p>
              <a:endParaRPr lang="en-GB" sz="2800"/>
            </a:p>
          </p:txBody>
        </p:sp>
        <p:sp>
          <p:nvSpPr>
            <p:cNvPr id="16" name="Line 7"/>
            <p:cNvSpPr>
              <a:spLocks noChangeShapeType="1"/>
            </p:cNvSpPr>
            <p:nvPr/>
          </p:nvSpPr>
          <p:spPr bwMode="auto">
            <a:xfrm flipV="1">
              <a:off x="1833962" y="4581128"/>
              <a:ext cx="872879" cy="735951"/>
            </a:xfrm>
            <a:prstGeom prst="line">
              <a:avLst/>
            </a:prstGeom>
            <a:ln w="25400">
              <a:solidFill>
                <a:schemeClr val="tx1"/>
              </a:solidFill>
              <a:headEnd type="none" w="sm" len="sm"/>
              <a:tailEnd type="triangle" w="lg" len="lg"/>
            </a:ln>
          </p:spPr>
          <p:style>
            <a:lnRef idx="1">
              <a:schemeClr val="accent5"/>
            </a:lnRef>
            <a:fillRef idx="0">
              <a:schemeClr val="accent5"/>
            </a:fillRef>
            <a:effectRef idx="0">
              <a:schemeClr val="accent5"/>
            </a:effectRef>
            <a:fontRef idx="minor">
              <a:schemeClr val="tx1"/>
            </a:fontRef>
          </p:style>
          <p:txBody>
            <a:bodyPr wrap="none" anchor="ctr"/>
            <a:lstStyle/>
            <a:p>
              <a:endParaRPr lang="en-GB" sz="2800"/>
            </a:p>
          </p:txBody>
        </p:sp>
        <p:sp>
          <p:nvSpPr>
            <p:cNvPr id="17" name="Line 7"/>
            <p:cNvSpPr>
              <a:spLocks noChangeShapeType="1"/>
            </p:cNvSpPr>
            <p:nvPr/>
          </p:nvSpPr>
          <p:spPr bwMode="auto">
            <a:xfrm>
              <a:off x="1833962" y="5317079"/>
              <a:ext cx="872879" cy="466978"/>
            </a:xfrm>
            <a:prstGeom prst="line">
              <a:avLst/>
            </a:prstGeom>
            <a:ln w="25400">
              <a:solidFill>
                <a:schemeClr val="tx1"/>
              </a:solidFill>
              <a:prstDash val="dash"/>
              <a:headEnd type="none" w="sm" len="sm"/>
              <a:tailEnd type="triangle" w="lg" len="lg"/>
            </a:ln>
          </p:spPr>
          <p:style>
            <a:lnRef idx="1">
              <a:schemeClr val="accent5"/>
            </a:lnRef>
            <a:fillRef idx="0">
              <a:schemeClr val="accent5"/>
            </a:fillRef>
            <a:effectRef idx="0">
              <a:schemeClr val="accent5"/>
            </a:effectRef>
            <a:fontRef idx="minor">
              <a:schemeClr val="tx1"/>
            </a:fontRef>
          </p:style>
          <p:txBody>
            <a:bodyPr wrap="none" anchor="ctr"/>
            <a:lstStyle/>
            <a:p>
              <a:endParaRPr lang="en-GB" sz="2800" dirty="0"/>
            </a:p>
          </p:txBody>
        </p:sp>
      </p:grpSp>
      <p:sp>
        <p:nvSpPr>
          <p:cNvPr id="19" name="Rectangle 18"/>
          <p:cNvSpPr/>
          <p:nvPr/>
        </p:nvSpPr>
        <p:spPr>
          <a:xfrm>
            <a:off x="4332251" y="2604534"/>
            <a:ext cx="4815614" cy="1985159"/>
          </a:xfrm>
          <a:prstGeom prst="rect">
            <a:avLst/>
          </a:prstGeom>
        </p:spPr>
        <p:txBody>
          <a:bodyPr wrap="none">
            <a:spAutoFit/>
          </a:bodyPr>
          <a:lstStyle/>
          <a:p>
            <a:pPr>
              <a:spcAft>
                <a:spcPts val="600"/>
              </a:spcAft>
            </a:pPr>
            <a:r>
              <a:rPr lang="en-GB" dirty="0"/>
              <a:t>STAFFBORROWER contains </a:t>
            </a:r>
            <a:r>
              <a:rPr lang="en-GB" b="1" dirty="0">
                <a:solidFill>
                  <a:srgbClr val="C00000"/>
                </a:solidFill>
              </a:rPr>
              <a:t>partial dependencies</a:t>
            </a:r>
          </a:p>
          <a:p>
            <a:pPr>
              <a:spcAft>
                <a:spcPts val="600"/>
              </a:spcAft>
            </a:pPr>
            <a:r>
              <a:rPr lang="en-GB" dirty="0"/>
              <a:t>Only </a:t>
            </a:r>
            <a:r>
              <a:rPr lang="en-GB" i="1" dirty="0" err="1"/>
              <a:t>date_out</a:t>
            </a:r>
            <a:r>
              <a:rPr lang="en-GB" i="1" dirty="0"/>
              <a:t> </a:t>
            </a:r>
            <a:r>
              <a:rPr lang="en-GB" dirty="0"/>
              <a:t>is fully dependant on the entire PK</a:t>
            </a:r>
          </a:p>
          <a:p>
            <a:pPr>
              <a:spcAft>
                <a:spcPts val="600"/>
              </a:spcAft>
            </a:pPr>
            <a:r>
              <a:rPr lang="en-GB" b="1" dirty="0">
                <a:solidFill>
                  <a:srgbClr val="C00000"/>
                </a:solidFill>
              </a:rPr>
              <a:t>Non-Loss Decomposition</a:t>
            </a:r>
            <a:r>
              <a:rPr lang="en-GB" dirty="0"/>
              <a:t> gives:</a:t>
            </a:r>
          </a:p>
          <a:p>
            <a:pPr marL="542925"/>
            <a:r>
              <a:rPr lang="en-GB" b="1" dirty="0">
                <a:solidFill>
                  <a:schemeClr val="accent1"/>
                </a:solidFill>
              </a:rPr>
              <a:t>LOAN</a:t>
            </a:r>
            <a:r>
              <a:rPr lang="en-GB" dirty="0"/>
              <a:t> (</a:t>
            </a:r>
            <a:r>
              <a:rPr lang="en-GB" u="sng" dirty="0" err="1"/>
              <a:t>sno</a:t>
            </a:r>
            <a:r>
              <a:rPr lang="en-GB" dirty="0"/>
              <a:t>*, </a:t>
            </a:r>
            <a:r>
              <a:rPr lang="en-GB" u="sng" dirty="0" err="1"/>
              <a:t>bno</a:t>
            </a:r>
            <a:r>
              <a:rPr lang="en-GB" dirty="0"/>
              <a:t>, date-out)</a:t>
            </a:r>
          </a:p>
          <a:p>
            <a:pPr marL="542925"/>
            <a:r>
              <a:rPr lang="en-GB" b="1" dirty="0">
                <a:solidFill>
                  <a:schemeClr val="accent1"/>
                </a:solidFill>
              </a:rPr>
              <a:t>STAFF</a:t>
            </a:r>
            <a:r>
              <a:rPr lang="en-GB" dirty="0"/>
              <a:t> (</a:t>
            </a:r>
            <a:r>
              <a:rPr lang="en-GB" u="sng" dirty="0" err="1"/>
              <a:t>sno</a:t>
            </a:r>
            <a:r>
              <a:rPr lang="en-GB" dirty="0"/>
              <a:t>, name, dept, grade, salary)</a:t>
            </a:r>
          </a:p>
          <a:p>
            <a:r>
              <a:rPr lang="en-GB" dirty="0"/>
              <a:t>Both relations are in </a:t>
            </a:r>
            <a:r>
              <a:rPr lang="en-GB" b="1" dirty="0">
                <a:solidFill>
                  <a:srgbClr val="C00000"/>
                </a:solidFill>
              </a:rPr>
              <a:t>2NF</a:t>
            </a:r>
          </a:p>
        </p:txBody>
      </p:sp>
      <p:sp>
        <p:nvSpPr>
          <p:cNvPr id="14" name="Line 7">
            <a:extLst>
              <a:ext uri="{FF2B5EF4-FFF2-40B4-BE49-F238E27FC236}">
                <a16:creationId xmlns:a16="http://schemas.microsoft.com/office/drawing/2014/main" id="{820341D8-DE91-8381-2E50-5CD786DAF943}"/>
              </a:ext>
            </a:extLst>
          </p:cNvPr>
          <p:cNvSpPr>
            <a:spLocks noChangeShapeType="1"/>
          </p:cNvSpPr>
          <p:nvPr/>
        </p:nvSpPr>
        <p:spPr bwMode="auto">
          <a:xfrm>
            <a:off x="3404933" y="3695095"/>
            <a:ext cx="5949" cy="273933"/>
          </a:xfrm>
          <a:prstGeom prst="line">
            <a:avLst/>
          </a:prstGeom>
          <a:ln w="25400">
            <a:solidFill>
              <a:schemeClr val="tx1"/>
            </a:solidFill>
            <a:headEnd type="none" w="sm" len="sm"/>
            <a:tailEnd type="triangle" w="lg" len="lg"/>
          </a:ln>
        </p:spPr>
        <p:style>
          <a:lnRef idx="1">
            <a:schemeClr val="accent5"/>
          </a:lnRef>
          <a:fillRef idx="0">
            <a:schemeClr val="accent5"/>
          </a:fillRef>
          <a:effectRef idx="0">
            <a:schemeClr val="accent5"/>
          </a:effectRef>
          <a:fontRef idx="minor">
            <a:schemeClr val="tx1"/>
          </a:fontRef>
        </p:style>
        <p:txBody>
          <a:bodyPr wrap="none" anchor="ctr"/>
          <a:lstStyle/>
          <a:p>
            <a:endParaRPr lang="en-GB" sz="2800"/>
          </a:p>
        </p:txBody>
      </p:sp>
      <p:sp>
        <p:nvSpPr>
          <p:cNvPr id="31" name="Rectangle 30"/>
          <p:cNvSpPr/>
          <p:nvPr/>
        </p:nvSpPr>
        <p:spPr>
          <a:xfrm>
            <a:off x="3988681" y="4573247"/>
            <a:ext cx="8708572" cy="369332"/>
          </a:xfrm>
          <a:prstGeom prst="rect">
            <a:avLst/>
          </a:prstGeom>
        </p:spPr>
        <p:txBody>
          <a:bodyPr wrap="square">
            <a:spAutoFit/>
          </a:bodyPr>
          <a:lstStyle/>
          <a:p>
            <a:pPr marL="357188">
              <a:spcAft>
                <a:spcPts val="600"/>
              </a:spcAft>
            </a:pPr>
            <a:r>
              <a:rPr lang="en-GB" b="1" dirty="0">
                <a:solidFill>
                  <a:srgbClr val="7030A0"/>
                </a:solidFill>
              </a:rPr>
              <a:t>grade </a:t>
            </a:r>
            <a:r>
              <a:rPr lang="en-US" altLang="en-US" b="1" dirty="0">
                <a:solidFill>
                  <a:srgbClr val="7030A0"/>
                </a:solidFill>
                <a:sym typeface="Symbol" pitchFamily="-32" charset="2"/>
              </a:rPr>
              <a:t> </a:t>
            </a:r>
            <a:r>
              <a:rPr lang="en-GB" b="1" dirty="0">
                <a:solidFill>
                  <a:srgbClr val="7030A0"/>
                </a:solidFill>
              </a:rPr>
              <a:t>salary; </a:t>
            </a:r>
            <a:r>
              <a:rPr lang="en-GB" dirty="0"/>
              <a:t>So </a:t>
            </a:r>
            <a:r>
              <a:rPr lang="en-GB" b="1" dirty="0">
                <a:solidFill>
                  <a:schemeClr val="accent1"/>
                </a:solidFill>
              </a:rPr>
              <a:t>STAFF</a:t>
            </a:r>
            <a:r>
              <a:rPr lang="en-GB" dirty="0"/>
              <a:t> contains a </a:t>
            </a:r>
            <a:r>
              <a:rPr lang="en-GB" b="1" dirty="0">
                <a:solidFill>
                  <a:srgbClr val="C00000"/>
                </a:solidFill>
              </a:rPr>
              <a:t>transitive dependency </a:t>
            </a:r>
            <a:r>
              <a:rPr lang="en-GB" b="1" dirty="0" err="1">
                <a:solidFill>
                  <a:srgbClr val="7030A0"/>
                </a:solidFill>
              </a:rPr>
              <a:t>sno</a:t>
            </a:r>
            <a:r>
              <a:rPr lang="en-GB" b="1" dirty="0">
                <a:solidFill>
                  <a:srgbClr val="7030A0"/>
                </a:solidFill>
              </a:rPr>
              <a:t> </a:t>
            </a:r>
            <a:r>
              <a:rPr lang="en-US" altLang="en-US" b="1" dirty="0">
                <a:solidFill>
                  <a:srgbClr val="7030A0"/>
                </a:solidFill>
                <a:sym typeface="Symbol" pitchFamily="-32" charset="2"/>
              </a:rPr>
              <a:t> </a:t>
            </a:r>
            <a:r>
              <a:rPr lang="en-GB" b="1" dirty="0">
                <a:solidFill>
                  <a:srgbClr val="7030A0"/>
                </a:solidFill>
              </a:rPr>
              <a:t>salary</a:t>
            </a:r>
          </a:p>
        </p:txBody>
      </p:sp>
      <p:sp>
        <p:nvSpPr>
          <p:cNvPr id="20" name="Rectangle 19"/>
          <p:cNvSpPr/>
          <p:nvPr/>
        </p:nvSpPr>
        <p:spPr>
          <a:xfrm>
            <a:off x="1068877" y="4909637"/>
            <a:ext cx="8853536" cy="1277273"/>
          </a:xfrm>
          <a:prstGeom prst="rect">
            <a:avLst/>
          </a:prstGeom>
        </p:spPr>
        <p:txBody>
          <a:bodyPr wrap="square">
            <a:spAutoFit/>
          </a:bodyPr>
          <a:lstStyle/>
          <a:p>
            <a:pPr>
              <a:spcAft>
                <a:spcPts val="600"/>
              </a:spcAft>
            </a:pPr>
            <a:r>
              <a:rPr lang="en-GB" dirty="0"/>
              <a:t>Non-Loss Decomposition of the </a:t>
            </a:r>
            <a:r>
              <a:rPr lang="en-GB" b="1" dirty="0">
                <a:solidFill>
                  <a:schemeClr val="accent1"/>
                </a:solidFill>
              </a:rPr>
              <a:t>STAFF</a:t>
            </a:r>
            <a:r>
              <a:rPr lang="en-GB" dirty="0"/>
              <a:t> relation gives:</a:t>
            </a:r>
          </a:p>
          <a:p>
            <a:pPr marL="542925"/>
            <a:r>
              <a:rPr lang="en-GB" b="1" dirty="0">
                <a:solidFill>
                  <a:schemeClr val="accent1"/>
                </a:solidFill>
              </a:rPr>
              <a:t>LOAN</a:t>
            </a:r>
            <a:r>
              <a:rPr lang="en-GB" dirty="0"/>
              <a:t> (</a:t>
            </a:r>
            <a:r>
              <a:rPr lang="en-GB" u="sng" dirty="0" err="1"/>
              <a:t>sno</a:t>
            </a:r>
            <a:r>
              <a:rPr lang="en-GB" dirty="0"/>
              <a:t>*, </a:t>
            </a:r>
            <a:r>
              <a:rPr lang="en-GB" u="sng" dirty="0" err="1"/>
              <a:t>bno</a:t>
            </a:r>
            <a:r>
              <a:rPr lang="en-GB" dirty="0"/>
              <a:t>, date-out)</a:t>
            </a:r>
          </a:p>
          <a:p>
            <a:pPr marL="542925"/>
            <a:r>
              <a:rPr lang="en-GB" b="1" dirty="0">
                <a:solidFill>
                  <a:schemeClr val="accent1"/>
                </a:solidFill>
              </a:rPr>
              <a:t>STAFF_1</a:t>
            </a:r>
            <a:r>
              <a:rPr lang="en-GB" dirty="0"/>
              <a:t> (</a:t>
            </a:r>
            <a:r>
              <a:rPr lang="en-GB" u="sng" dirty="0" err="1"/>
              <a:t>sno</a:t>
            </a:r>
            <a:r>
              <a:rPr lang="en-GB" dirty="0"/>
              <a:t>, name, dept, grade*)</a:t>
            </a:r>
          </a:p>
          <a:p>
            <a:pPr marL="542925"/>
            <a:r>
              <a:rPr lang="en-GB" b="1" dirty="0">
                <a:solidFill>
                  <a:schemeClr val="accent1"/>
                </a:solidFill>
              </a:rPr>
              <a:t>GRADE</a:t>
            </a:r>
            <a:r>
              <a:rPr lang="en-GB" dirty="0"/>
              <a:t> (</a:t>
            </a:r>
            <a:r>
              <a:rPr lang="en-GB" u="sng" dirty="0"/>
              <a:t>grade</a:t>
            </a:r>
            <a:r>
              <a:rPr lang="en-GB" dirty="0"/>
              <a:t>, salary) </a:t>
            </a:r>
          </a:p>
        </p:txBody>
      </p:sp>
      <p:sp>
        <p:nvSpPr>
          <p:cNvPr id="21" name="Rectangle 20">
            <a:extLst>
              <a:ext uri="{FF2B5EF4-FFF2-40B4-BE49-F238E27FC236}">
                <a16:creationId xmlns:a16="http://schemas.microsoft.com/office/drawing/2014/main" id="{498CEF52-D77C-EDE5-64A9-B115842AAB96}"/>
              </a:ext>
            </a:extLst>
          </p:cNvPr>
          <p:cNvSpPr/>
          <p:nvPr/>
        </p:nvSpPr>
        <p:spPr>
          <a:xfrm>
            <a:off x="6180840" y="5365735"/>
            <a:ext cx="1864232" cy="646331"/>
          </a:xfrm>
          <a:prstGeom prst="rect">
            <a:avLst/>
          </a:prstGeom>
          <a:ln w="25400">
            <a:solidFill>
              <a:srgbClr val="C00000"/>
            </a:solidFill>
          </a:ln>
        </p:spPr>
        <p:txBody>
          <a:bodyPr wrap="square">
            <a:spAutoFit/>
          </a:bodyPr>
          <a:lstStyle/>
          <a:p>
            <a:pPr algn="ctr"/>
            <a:r>
              <a:rPr lang="en-US"/>
              <a:t>All three relations are in </a:t>
            </a:r>
            <a:r>
              <a:rPr lang="en-US" b="1">
                <a:solidFill>
                  <a:srgbClr val="C00000"/>
                </a:solidFill>
              </a:rPr>
              <a:t>3NF</a:t>
            </a:r>
            <a:endParaRPr lang="en-GB" b="1">
              <a:solidFill>
                <a:srgbClr val="C00000"/>
              </a:solidFill>
            </a:endParaRPr>
          </a:p>
        </p:txBody>
      </p:sp>
    </p:spTree>
    <p:extLst>
      <p:ext uri="{BB962C8B-B14F-4D97-AF65-F5344CB8AC3E}">
        <p14:creationId xmlns:p14="http://schemas.microsoft.com/office/powerpoint/2010/main" val="3956256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1000"/>
                                        <p:tgtEl>
                                          <p:spTgt spid="18"/>
                                        </p:tgtEl>
                                      </p:cBhvr>
                                    </p:animEffect>
                                    <p:anim calcmode="lin" valueType="num">
                                      <p:cBhvr>
                                        <p:cTn id="36" dur="1000" fill="hold"/>
                                        <p:tgtEl>
                                          <p:spTgt spid="18"/>
                                        </p:tgtEl>
                                        <p:attrNameLst>
                                          <p:attrName>ppt_x</p:attrName>
                                        </p:attrNameLst>
                                      </p:cBhvr>
                                      <p:tavLst>
                                        <p:tav tm="0">
                                          <p:val>
                                            <p:strVal val="#ppt_x"/>
                                          </p:val>
                                        </p:tav>
                                        <p:tav tm="100000">
                                          <p:val>
                                            <p:strVal val="#ppt_x"/>
                                          </p:val>
                                        </p:tav>
                                      </p:tavLst>
                                    </p:anim>
                                    <p:anim calcmode="lin" valueType="num">
                                      <p:cBhvr>
                                        <p:cTn id="37"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barn(inVertical)">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9">
                                            <p:txEl>
                                              <p:pRg st="0" end="0"/>
                                            </p:txEl>
                                          </p:spTgt>
                                        </p:tgtEl>
                                        <p:attrNameLst>
                                          <p:attrName>style.visibility</p:attrName>
                                        </p:attrNameLst>
                                      </p:cBhvr>
                                      <p:to>
                                        <p:strVal val="visible"/>
                                      </p:to>
                                    </p:set>
                                    <p:animEffect transition="in" filter="fade">
                                      <p:cBhvr>
                                        <p:cTn id="47" dur="1000"/>
                                        <p:tgtEl>
                                          <p:spTgt spid="19">
                                            <p:txEl>
                                              <p:pRg st="0" end="0"/>
                                            </p:txEl>
                                          </p:spTgt>
                                        </p:tgtEl>
                                      </p:cBhvr>
                                    </p:animEffect>
                                    <p:anim calcmode="lin" valueType="num">
                                      <p:cBhvr>
                                        <p:cTn id="48"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9">
                                            <p:txEl>
                                              <p:pRg st="1" end="1"/>
                                            </p:txEl>
                                          </p:spTgt>
                                        </p:tgtEl>
                                        <p:attrNameLst>
                                          <p:attrName>style.visibility</p:attrName>
                                        </p:attrNameLst>
                                      </p:cBhvr>
                                      <p:to>
                                        <p:strVal val="visible"/>
                                      </p:to>
                                    </p:set>
                                    <p:animEffect transition="in" filter="fade">
                                      <p:cBhvr>
                                        <p:cTn id="54" dur="1000"/>
                                        <p:tgtEl>
                                          <p:spTgt spid="19">
                                            <p:txEl>
                                              <p:pRg st="1" end="1"/>
                                            </p:txEl>
                                          </p:spTgt>
                                        </p:tgtEl>
                                      </p:cBhvr>
                                    </p:animEffect>
                                    <p:anim calcmode="lin" valueType="num">
                                      <p:cBhvr>
                                        <p:cTn id="55" dur="1000" fill="hold"/>
                                        <p:tgtEl>
                                          <p:spTgt spid="19">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9">
                                            <p:txEl>
                                              <p:pRg st="2" end="2"/>
                                            </p:txEl>
                                          </p:spTgt>
                                        </p:tgtEl>
                                        <p:attrNameLst>
                                          <p:attrName>style.visibility</p:attrName>
                                        </p:attrNameLst>
                                      </p:cBhvr>
                                      <p:to>
                                        <p:strVal val="visible"/>
                                      </p:to>
                                    </p:set>
                                    <p:animEffect transition="in" filter="fade">
                                      <p:cBhvr>
                                        <p:cTn id="61" dur="1000"/>
                                        <p:tgtEl>
                                          <p:spTgt spid="19">
                                            <p:txEl>
                                              <p:pRg st="2" end="2"/>
                                            </p:txEl>
                                          </p:spTgt>
                                        </p:tgtEl>
                                      </p:cBhvr>
                                    </p:animEffect>
                                    <p:anim calcmode="lin" valueType="num">
                                      <p:cBhvr>
                                        <p:cTn id="62" dur="1000" fill="hold"/>
                                        <p:tgtEl>
                                          <p:spTgt spid="19">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9">
                                            <p:txEl>
                                              <p:pRg st="3" end="3"/>
                                            </p:txEl>
                                          </p:spTgt>
                                        </p:tgtEl>
                                        <p:attrNameLst>
                                          <p:attrName>style.visibility</p:attrName>
                                        </p:attrNameLst>
                                      </p:cBhvr>
                                      <p:to>
                                        <p:strVal val="visible"/>
                                      </p:to>
                                    </p:set>
                                    <p:animEffect transition="in" filter="fade">
                                      <p:cBhvr>
                                        <p:cTn id="68" dur="1000"/>
                                        <p:tgtEl>
                                          <p:spTgt spid="19">
                                            <p:txEl>
                                              <p:pRg st="3" end="3"/>
                                            </p:txEl>
                                          </p:spTgt>
                                        </p:tgtEl>
                                      </p:cBhvr>
                                    </p:animEffect>
                                    <p:anim calcmode="lin" valueType="num">
                                      <p:cBhvr>
                                        <p:cTn id="69" dur="1000" fill="hold"/>
                                        <p:tgtEl>
                                          <p:spTgt spid="19">
                                            <p:txEl>
                                              <p:pRg st="3" end="3"/>
                                            </p:txEl>
                                          </p:spTgt>
                                        </p:tgtEl>
                                        <p:attrNameLst>
                                          <p:attrName>ppt_x</p:attrName>
                                        </p:attrNameLst>
                                      </p:cBhvr>
                                      <p:tavLst>
                                        <p:tav tm="0">
                                          <p:val>
                                            <p:strVal val="#ppt_x"/>
                                          </p:val>
                                        </p:tav>
                                        <p:tav tm="100000">
                                          <p:val>
                                            <p:strVal val="#ppt_x"/>
                                          </p:val>
                                        </p:tav>
                                      </p:tavLst>
                                    </p:anim>
                                    <p:anim calcmode="lin" valueType="num">
                                      <p:cBhvr>
                                        <p:cTn id="70" dur="1000" fill="hold"/>
                                        <p:tgtEl>
                                          <p:spTgt spid="1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9">
                                            <p:txEl>
                                              <p:pRg st="4" end="4"/>
                                            </p:txEl>
                                          </p:spTgt>
                                        </p:tgtEl>
                                        <p:attrNameLst>
                                          <p:attrName>style.visibility</p:attrName>
                                        </p:attrNameLst>
                                      </p:cBhvr>
                                      <p:to>
                                        <p:strVal val="visible"/>
                                      </p:to>
                                    </p:set>
                                    <p:animEffect transition="in" filter="fade">
                                      <p:cBhvr>
                                        <p:cTn id="75" dur="1000"/>
                                        <p:tgtEl>
                                          <p:spTgt spid="19">
                                            <p:txEl>
                                              <p:pRg st="4" end="4"/>
                                            </p:txEl>
                                          </p:spTgt>
                                        </p:tgtEl>
                                      </p:cBhvr>
                                    </p:animEffect>
                                    <p:anim calcmode="lin" valueType="num">
                                      <p:cBhvr>
                                        <p:cTn id="76" dur="1000" fill="hold"/>
                                        <p:tgtEl>
                                          <p:spTgt spid="19">
                                            <p:txEl>
                                              <p:pRg st="4" end="4"/>
                                            </p:txEl>
                                          </p:spTgt>
                                        </p:tgtEl>
                                        <p:attrNameLst>
                                          <p:attrName>ppt_x</p:attrName>
                                        </p:attrNameLst>
                                      </p:cBhvr>
                                      <p:tavLst>
                                        <p:tav tm="0">
                                          <p:val>
                                            <p:strVal val="#ppt_x"/>
                                          </p:val>
                                        </p:tav>
                                        <p:tav tm="100000">
                                          <p:val>
                                            <p:strVal val="#ppt_x"/>
                                          </p:val>
                                        </p:tav>
                                      </p:tavLst>
                                    </p:anim>
                                    <p:anim calcmode="lin" valueType="num">
                                      <p:cBhvr>
                                        <p:cTn id="77" dur="1000" fill="hold"/>
                                        <p:tgtEl>
                                          <p:spTgt spid="1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19">
                                            <p:txEl>
                                              <p:pRg st="5" end="5"/>
                                            </p:txEl>
                                          </p:spTgt>
                                        </p:tgtEl>
                                        <p:attrNameLst>
                                          <p:attrName>style.visibility</p:attrName>
                                        </p:attrNameLst>
                                      </p:cBhvr>
                                      <p:to>
                                        <p:strVal val="visible"/>
                                      </p:to>
                                    </p:set>
                                    <p:animEffect transition="in" filter="fade">
                                      <p:cBhvr>
                                        <p:cTn id="82" dur="1000"/>
                                        <p:tgtEl>
                                          <p:spTgt spid="19">
                                            <p:txEl>
                                              <p:pRg st="5" end="5"/>
                                            </p:txEl>
                                          </p:spTgt>
                                        </p:tgtEl>
                                      </p:cBhvr>
                                    </p:animEffect>
                                    <p:anim calcmode="lin" valueType="num">
                                      <p:cBhvr>
                                        <p:cTn id="83" dur="1000" fill="hold"/>
                                        <p:tgtEl>
                                          <p:spTgt spid="19">
                                            <p:txEl>
                                              <p:pRg st="5" end="5"/>
                                            </p:txEl>
                                          </p:spTgt>
                                        </p:tgtEl>
                                        <p:attrNameLst>
                                          <p:attrName>ppt_x</p:attrName>
                                        </p:attrNameLst>
                                      </p:cBhvr>
                                      <p:tavLst>
                                        <p:tav tm="0">
                                          <p:val>
                                            <p:strVal val="#ppt_x"/>
                                          </p:val>
                                        </p:tav>
                                        <p:tav tm="100000">
                                          <p:val>
                                            <p:strVal val="#ppt_x"/>
                                          </p:val>
                                        </p:tav>
                                      </p:tavLst>
                                    </p:anim>
                                    <p:anim calcmode="lin" valueType="num">
                                      <p:cBhvr>
                                        <p:cTn id="84" dur="1000" fill="hold"/>
                                        <p:tgtEl>
                                          <p:spTgt spid="1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31">
                                            <p:txEl>
                                              <p:pRg st="0" end="0"/>
                                            </p:txEl>
                                          </p:spTgt>
                                        </p:tgtEl>
                                        <p:attrNameLst>
                                          <p:attrName>style.visibility</p:attrName>
                                        </p:attrNameLst>
                                      </p:cBhvr>
                                      <p:to>
                                        <p:strVal val="visible"/>
                                      </p:to>
                                    </p:set>
                                    <p:animEffect transition="in" filter="fade">
                                      <p:cBhvr>
                                        <p:cTn id="89" dur="1000"/>
                                        <p:tgtEl>
                                          <p:spTgt spid="31">
                                            <p:txEl>
                                              <p:pRg st="0" end="0"/>
                                            </p:txEl>
                                          </p:spTgt>
                                        </p:tgtEl>
                                      </p:cBhvr>
                                    </p:animEffect>
                                    <p:anim calcmode="lin" valueType="num">
                                      <p:cBhvr>
                                        <p:cTn id="90" dur="1000" fill="hold"/>
                                        <p:tgtEl>
                                          <p:spTgt spid="31">
                                            <p:txEl>
                                              <p:pRg st="0" end="0"/>
                                            </p:txEl>
                                          </p:spTgt>
                                        </p:tgtEl>
                                        <p:attrNameLst>
                                          <p:attrName>ppt_x</p:attrName>
                                        </p:attrNameLst>
                                      </p:cBhvr>
                                      <p:tavLst>
                                        <p:tav tm="0">
                                          <p:val>
                                            <p:strVal val="#ppt_x"/>
                                          </p:val>
                                        </p:tav>
                                        <p:tav tm="100000">
                                          <p:val>
                                            <p:strVal val="#ppt_x"/>
                                          </p:val>
                                        </p:tav>
                                      </p:tavLst>
                                    </p:anim>
                                    <p:anim calcmode="lin" valueType="num">
                                      <p:cBhvr>
                                        <p:cTn id="91" dur="1000" fill="hold"/>
                                        <p:tgtEl>
                                          <p:spTgt spid="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16" presetClass="entr" presetSubtype="21" fill="hold" nodeType="clickEffect">
                                  <p:stCondLst>
                                    <p:cond delay="0"/>
                                  </p:stCondLst>
                                  <p:childTnLst>
                                    <p:set>
                                      <p:cBhvr>
                                        <p:cTn id="95" dur="1" fill="hold">
                                          <p:stCondLst>
                                            <p:cond delay="0"/>
                                          </p:stCondLst>
                                        </p:cTn>
                                        <p:tgtEl>
                                          <p:spTgt spid="20">
                                            <p:txEl>
                                              <p:pRg st="0" end="0"/>
                                            </p:txEl>
                                          </p:spTgt>
                                        </p:tgtEl>
                                        <p:attrNameLst>
                                          <p:attrName>style.visibility</p:attrName>
                                        </p:attrNameLst>
                                      </p:cBhvr>
                                      <p:to>
                                        <p:strVal val="visible"/>
                                      </p:to>
                                    </p:set>
                                    <p:animEffect transition="in" filter="barn(inVertical)">
                                      <p:cBhvr>
                                        <p:cTn id="96" dur="500"/>
                                        <p:tgtEl>
                                          <p:spTgt spid="20">
                                            <p:txEl>
                                              <p:pRg st="0" end="0"/>
                                            </p:txEl>
                                          </p:spTgt>
                                        </p:tgtEl>
                                      </p:cBhvr>
                                    </p:animEffect>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grpId="0" nodeType="clickEffect">
                                  <p:stCondLst>
                                    <p:cond delay="0"/>
                                  </p:stCondLst>
                                  <p:childTnLst>
                                    <p:set>
                                      <p:cBhvr>
                                        <p:cTn id="100" dur="1" fill="hold">
                                          <p:stCondLst>
                                            <p:cond delay="0"/>
                                          </p:stCondLst>
                                        </p:cTn>
                                        <p:tgtEl>
                                          <p:spTgt spid="20">
                                            <p:txEl>
                                              <p:pRg st="1" end="1"/>
                                            </p:txEl>
                                          </p:spTgt>
                                        </p:tgtEl>
                                        <p:attrNameLst>
                                          <p:attrName>style.visibility</p:attrName>
                                        </p:attrNameLst>
                                      </p:cBhvr>
                                      <p:to>
                                        <p:strVal val="visible"/>
                                      </p:to>
                                    </p:set>
                                    <p:animEffect transition="in" filter="fade">
                                      <p:cBhvr>
                                        <p:cTn id="101" dur="1000"/>
                                        <p:tgtEl>
                                          <p:spTgt spid="20">
                                            <p:txEl>
                                              <p:pRg st="1" end="1"/>
                                            </p:txEl>
                                          </p:spTgt>
                                        </p:tgtEl>
                                      </p:cBhvr>
                                    </p:animEffect>
                                    <p:anim calcmode="lin" valueType="num">
                                      <p:cBhvr>
                                        <p:cTn id="102" dur="1000" fill="hold"/>
                                        <p:tgtEl>
                                          <p:spTgt spid="20">
                                            <p:txEl>
                                              <p:pRg st="1" end="1"/>
                                            </p:txEl>
                                          </p:spTgt>
                                        </p:tgtEl>
                                        <p:attrNameLst>
                                          <p:attrName>ppt_x</p:attrName>
                                        </p:attrNameLst>
                                      </p:cBhvr>
                                      <p:tavLst>
                                        <p:tav tm="0">
                                          <p:val>
                                            <p:strVal val="#ppt_x"/>
                                          </p:val>
                                        </p:tav>
                                        <p:tav tm="100000">
                                          <p:val>
                                            <p:strVal val="#ppt_x"/>
                                          </p:val>
                                        </p:tav>
                                      </p:tavLst>
                                    </p:anim>
                                    <p:anim calcmode="lin" valueType="num">
                                      <p:cBhvr>
                                        <p:cTn id="103" dur="1000" fill="hold"/>
                                        <p:tgtEl>
                                          <p:spTgt spid="2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42" presetClass="entr" presetSubtype="0" fill="hold" grpId="0" nodeType="clickEffect">
                                  <p:stCondLst>
                                    <p:cond delay="0"/>
                                  </p:stCondLst>
                                  <p:childTnLst>
                                    <p:set>
                                      <p:cBhvr>
                                        <p:cTn id="107" dur="1" fill="hold">
                                          <p:stCondLst>
                                            <p:cond delay="0"/>
                                          </p:stCondLst>
                                        </p:cTn>
                                        <p:tgtEl>
                                          <p:spTgt spid="20">
                                            <p:txEl>
                                              <p:pRg st="2" end="2"/>
                                            </p:txEl>
                                          </p:spTgt>
                                        </p:tgtEl>
                                        <p:attrNameLst>
                                          <p:attrName>style.visibility</p:attrName>
                                        </p:attrNameLst>
                                      </p:cBhvr>
                                      <p:to>
                                        <p:strVal val="visible"/>
                                      </p:to>
                                    </p:set>
                                    <p:animEffect transition="in" filter="fade">
                                      <p:cBhvr>
                                        <p:cTn id="108" dur="1000"/>
                                        <p:tgtEl>
                                          <p:spTgt spid="20">
                                            <p:txEl>
                                              <p:pRg st="2" end="2"/>
                                            </p:txEl>
                                          </p:spTgt>
                                        </p:tgtEl>
                                      </p:cBhvr>
                                    </p:animEffect>
                                    <p:anim calcmode="lin" valueType="num">
                                      <p:cBhvr>
                                        <p:cTn id="109" dur="1000" fill="hold"/>
                                        <p:tgtEl>
                                          <p:spTgt spid="20">
                                            <p:txEl>
                                              <p:pRg st="2" end="2"/>
                                            </p:txEl>
                                          </p:spTgt>
                                        </p:tgtEl>
                                        <p:attrNameLst>
                                          <p:attrName>ppt_x</p:attrName>
                                        </p:attrNameLst>
                                      </p:cBhvr>
                                      <p:tavLst>
                                        <p:tav tm="0">
                                          <p:val>
                                            <p:strVal val="#ppt_x"/>
                                          </p:val>
                                        </p:tav>
                                        <p:tav tm="100000">
                                          <p:val>
                                            <p:strVal val="#ppt_x"/>
                                          </p:val>
                                        </p:tav>
                                      </p:tavLst>
                                    </p:anim>
                                    <p:anim calcmode="lin" valueType="num">
                                      <p:cBhvr>
                                        <p:cTn id="110" dur="1000" fill="hold"/>
                                        <p:tgtEl>
                                          <p:spTgt spid="2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42" presetClass="entr" presetSubtype="0" fill="hold" grpId="0" nodeType="clickEffect">
                                  <p:stCondLst>
                                    <p:cond delay="0"/>
                                  </p:stCondLst>
                                  <p:childTnLst>
                                    <p:set>
                                      <p:cBhvr>
                                        <p:cTn id="114" dur="1" fill="hold">
                                          <p:stCondLst>
                                            <p:cond delay="0"/>
                                          </p:stCondLst>
                                        </p:cTn>
                                        <p:tgtEl>
                                          <p:spTgt spid="20">
                                            <p:txEl>
                                              <p:pRg st="3" end="3"/>
                                            </p:txEl>
                                          </p:spTgt>
                                        </p:tgtEl>
                                        <p:attrNameLst>
                                          <p:attrName>style.visibility</p:attrName>
                                        </p:attrNameLst>
                                      </p:cBhvr>
                                      <p:to>
                                        <p:strVal val="visible"/>
                                      </p:to>
                                    </p:set>
                                    <p:animEffect transition="in" filter="fade">
                                      <p:cBhvr>
                                        <p:cTn id="115" dur="1000"/>
                                        <p:tgtEl>
                                          <p:spTgt spid="20">
                                            <p:txEl>
                                              <p:pRg st="3" end="3"/>
                                            </p:txEl>
                                          </p:spTgt>
                                        </p:tgtEl>
                                      </p:cBhvr>
                                    </p:animEffect>
                                    <p:anim calcmode="lin" valueType="num">
                                      <p:cBhvr>
                                        <p:cTn id="116" dur="1000" fill="hold"/>
                                        <p:tgtEl>
                                          <p:spTgt spid="20">
                                            <p:txEl>
                                              <p:pRg st="3" end="3"/>
                                            </p:txEl>
                                          </p:spTgt>
                                        </p:tgtEl>
                                        <p:attrNameLst>
                                          <p:attrName>ppt_x</p:attrName>
                                        </p:attrNameLst>
                                      </p:cBhvr>
                                      <p:tavLst>
                                        <p:tav tm="0">
                                          <p:val>
                                            <p:strVal val="#ppt_x"/>
                                          </p:val>
                                        </p:tav>
                                        <p:tav tm="100000">
                                          <p:val>
                                            <p:strVal val="#ppt_x"/>
                                          </p:val>
                                        </p:tav>
                                      </p:tavLst>
                                    </p:anim>
                                    <p:anim calcmode="lin" valueType="num">
                                      <p:cBhvr>
                                        <p:cTn id="117" dur="1000" fill="hold"/>
                                        <p:tgtEl>
                                          <p:spTgt spid="2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18" fill="hold">
                      <p:stCondLst>
                        <p:cond delay="indefinite"/>
                      </p:stCondLst>
                      <p:childTnLst>
                        <p:par>
                          <p:cTn id="119" fill="hold">
                            <p:stCondLst>
                              <p:cond delay="0"/>
                            </p:stCondLst>
                            <p:childTnLst>
                              <p:par>
                                <p:cTn id="120" presetID="42" presetClass="entr" presetSubtype="0" fill="hold" grpId="0" nodeType="clickEffect">
                                  <p:stCondLst>
                                    <p:cond delay="0"/>
                                  </p:stCondLst>
                                  <p:childTnLst>
                                    <p:set>
                                      <p:cBhvr>
                                        <p:cTn id="121" dur="1" fill="hold">
                                          <p:stCondLst>
                                            <p:cond delay="0"/>
                                          </p:stCondLst>
                                        </p:cTn>
                                        <p:tgtEl>
                                          <p:spTgt spid="21"/>
                                        </p:tgtEl>
                                        <p:attrNameLst>
                                          <p:attrName>style.visibility</p:attrName>
                                        </p:attrNameLst>
                                      </p:cBhvr>
                                      <p:to>
                                        <p:strVal val="visible"/>
                                      </p:to>
                                    </p:set>
                                    <p:animEffect transition="in" filter="fade">
                                      <p:cBhvr>
                                        <p:cTn id="122" dur="1000"/>
                                        <p:tgtEl>
                                          <p:spTgt spid="21"/>
                                        </p:tgtEl>
                                      </p:cBhvr>
                                    </p:animEffect>
                                    <p:anim calcmode="lin" valueType="num">
                                      <p:cBhvr>
                                        <p:cTn id="123" dur="1000" fill="hold"/>
                                        <p:tgtEl>
                                          <p:spTgt spid="21"/>
                                        </p:tgtEl>
                                        <p:attrNameLst>
                                          <p:attrName>ppt_x</p:attrName>
                                        </p:attrNameLst>
                                      </p:cBhvr>
                                      <p:tavLst>
                                        <p:tav tm="0">
                                          <p:val>
                                            <p:strVal val="#ppt_x"/>
                                          </p:val>
                                        </p:tav>
                                        <p:tav tm="100000">
                                          <p:val>
                                            <p:strVal val="#ppt_x"/>
                                          </p:val>
                                        </p:tav>
                                      </p:tavLst>
                                    </p:anim>
                                    <p:anim calcmode="lin" valueType="num">
                                      <p:cBhvr>
                                        <p:cTn id="12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6" grpId="0"/>
      <p:bldP spid="19" grpId="0" build="p"/>
      <p:bldP spid="14" grpId="0" animBg="1"/>
      <p:bldP spid="31" grpId="0" build="p"/>
      <p:bldP spid="20" grpId="0" build="p"/>
      <p:bldP spid="2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5" name="Group 154"/>
          <p:cNvGrpSpPr/>
          <p:nvPr/>
        </p:nvGrpSpPr>
        <p:grpSpPr>
          <a:xfrm>
            <a:off x="1770058" y="667897"/>
            <a:ext cx="8079134" cy="5735267"/>
            <a:chOff x="213445" y="280080"/>
            <a:chExt cx="8021363" cy="6141372"/>
          </a:xfrm>
        </p:grpSpPr>
        <p:sp>
          <p:nvSpPr>
            <p:cNvPr id="4" name="TextBox 4"/>
            <p:cNvSpPr txBox="1">
              <a:spLocks noChangeArrowheads="1"/>
            </p:cNvSpPr>
            <p:nvPr/>
          </p:nvSpPr>
          <p:spPr bwMode="auto">
            <a:xfrm>
              <a:off x="460937" y="1696550"/>
              <a:ext cx="1592579" cy="329570"/>
            </a:xfrm>
            <a:prstGeom prst="rect">
              <a:avLst/>
            </a:prstGeom>
            <a:noFill/>
            <a:ln w="12700">
              <a:solidFill>
                <a:schemeClr val="tx1"/>
              </a:solidFill>
              <a:miter lim="800000"/>
              <a:headEnd/>
              <a:tailEnd/>
            </a:ln>
          </p:spPr>
          <p:txBody>
            <a:bodyPr wrap="square">
              <a:spAutoFit/>
            </a:bodyPr>
            <a:lstStyle/>
            <a:p>
              <a:pPr algn="ctr"/>
              <a:r>
                <a:rPr lang="en-GB" sz="1400"/>
                <a:t>Table is in </a:t>
              </a:r>
              <a:r>
                <a:rPr lang="en-GB" sz="1400" b="1">
                  <a:solidFill>
                    <a:srgbClr val="C00000"/>
                  </a:solidFill>
                </a:rPr>
                <a:t>1NF</a:t>
              </a:r>
              <a:endParaRPr lang="en-US" sz="1400" b="1">
                <a:solidFill>
                  <a:srgbClr val="C00000"/>
                </a:solidFill>
              </a:endParaRPr>
            </a:p>
          </p:txBody>
        </p:sp>
        <p:sp>
          <p:nvSpPr>
            <p:cNvPr id="5" name="TextBox 5"/>
            <p:cNvSpPr txBox="1">
              <a:spLocks noChangeArrowheads="1"/>
            </p:cNvSpPr>
            <p:nvPr/>
          </p:nvSpPr>
          <p:spPr bwMode="auto">
            <a:xfrm>
              <a:off x="3764111" y="597717"/>
              <a:ext cx="1599977" cy="329570"/>
            </a:xfrm>
            <a:prstGeom prst="rect">
              <a:avLst/>
            </a:prstGeom>
            <a:noFill/>
            <a:ln w="12700">
              <a:solidFill>
                <a:schemeClr val="tx1"/>
              </a:solidFill>
              <a:miter lim="800000"/>
              <a:headEnd/>
              <a:tailEnd/>
            </a:ln>
          </p:spPr>
          <p:txBody>
            <a:bodyPr wrap="square">
              <a:spAutoFit/>
            </a:bodyPr>
            <a:lstStyle/>
            <a:p>
              <a:pPr algn="ctr"/>
              <a:r>
                <a:rPr lang="en-GB" sz="1400"/>
                <a:t>Table is in </a:t>
              </a:r>
              <a:r>
                <a:rPr lang="en-GB" sz="1400" b="1" err="1">
                  <a:solidFill>
                    <a:srgbClr val="C00000"/>
                  </a:solidFill>
                </a:rPr>
                <a:t>UNF</a:t>
              </a:r>
              <a:endParaRPr lang="en-US" sz="1400" b="1">
                <a:solidFill>
                  <a:srgbClr val="C00000"/>
                </a:solidFill>
              </a:endParaRPr>
            </a:p>
          </p:txBody>
        </p:sp>
        <p:sp>
          <p:nvSpPr>
            <p:cNvPr id="6" name="TextBox 6"/>
            <p:cNvSpPr txBox="1">
              <a:spLocks noChangeArrowheads="1"/>
            </p:cNvSpPr>
            <p:nvPr/>
          </p:nvSpPr>
          <p:spPr bwMode="auto">
            <a:xfrm>
              <a:off x="3779913" y="1698856"/>
              <a:ext cx="1584176" cy="329570"/>
            </a:xfrm>
            <a:prstGeom prst="rect">
              <a:avLst/>
            </a:prstGeom>
            <a:noFill/>
            <a:ln w="12700">
              <a:solidFill>
                <a:schemeClr val="tx1"/>
              </a:solidFill>
              <a:miter lim="800000"/>
              <a:headEnd/>
              <a:tailEnd/>
            </a:ln>
          </p:spPr>
          <p:txBody>
            <a:bodyPr wrap="square">
              <a:spAutoFit/>
            </a:bodyPr>
            <a:lstStyle/>
            <a:p>
              <a:pPr algn="ctr"/>
              <a:r>
                <a:rPr lang="en-GB" sz="1400"/>
                <a:t>Decompose table</a:t>
              </a:r>
              <a:endParaRPr lang="en-US" sz="1400"/>
            </a:p>
          </p:txBody>
        </p:sp>
        <p:sp>
          <p:nvSpPr>
            <p:cNvPr id="8" name="TextBox 8"/>
            <p:cNvSpPr txBox="1">
              <a:spLocks noChangeArrowheads="1"/>
            </p:cNvSpPr>
            <p:nvPr/>
          </p:nvSpPr>
          <p:spPr bwMode="auto">
            <a:xfrm>
              <a:off x="434096" y="3894217"/>
              <a:ext cx="1646261" cy="329570"/>
            </a:xfrm>
            <a:prstGeom prst="rect">
              <a:avLst/>
            </a:prstGeom>
            <a:noFill/>
            <a:ln w="12700">
              <a:solidFill>
                <a:schemeClr val="tx1"/>
              </a:solidFill>
              <a:miter lim="800000"/>
              <a:headEnd/>
              <a:tailEnd/>
            </a:ln>
          </p:spPr>
          <p:txBody>
            <a:bodyPr wrap="square">
              <a:spAutoFit/>
            </a:bodyPr>
            <a:lstStyle/>
            <a:p>
              <a:pPr algn="ctr"/>
              <a:r>
                <a:rPr lang="en-GB" sz="1400"/>
                <a:t>Table is in </a:t>
              </a:r>
              <a:r>
                <a:rPr lang="en-GB" sz="1400" b="1">
                  <a:solidFill>
                    <a:srgbClr val="C00000"/>
                  </a:solidFill>
                </a:rPr>
                <a:t>2NF</a:t>
              </a:r>
              <a:endParaRPr lang="en-US" sz="1400" b="1">
                <a:solidFill>
                  <a:srgbClr val="C00000"/>
                </a:solidFill>
              </a:endParaRPr>
            </a:p>
          </p:txBody>
        </p:sp>
        <p:sp>
          <p:nvSpPr>
            <p:cNvPr id="13" name="TextBox 13"/>
            <p:cNvSpPr txBox="1">
              <a:spLocks noChangeArrowheads="1"/>
            </p:cNvSpPr>
            <p:nvPr/>
          </p:nvSpPr>
          <p:spPr bwMode="auto">
            <a:xfrm>
              <a:off x="3779913" y="4987038"/>
              <a:ext cx="1584176" cy="329570"/>
            </a:xfrm>
            <a:prstGeom prst="rect">
              <a:avLst/>
            </a:prstGeom>
            <a:noFill/>
            <a:ln w="12700">
              <a:solidFill>
                <a:schemeClr val="tx1"/>
              </a:solidFill>
              <a:miter lim="800000"/>
              <a:headEnd/>
              <a:tailEnd/>
            </a:ln>
          </p:spPr>
          <p:txBody>
            <a:bodyPr wrap="square">
              <a:spAutoFit/>
            </a:bodyPr>
            <a:lstStyle/>
            <a:p>
              <a:pPr algn="ctr"/>
              <a:r>
                <a:rPr lang="en-GB" sz="1400"/>
                <a:t>Table is in </a:t>
              </a:r>
              <a:r>
                <a:rPr lang="en-GB" sz="1400" b="1">
                  <a:solidFill>
                    <a:srgbClr val="C00000"/>
                  </a:solidFill>
                </a:rPr>
                <a:t>2NF</a:t>
              </a:r>
              <a:endParaRPr lang="en-US" sz="1400" b="1">
                <a:solidFill>
                  <a:srgbClr val="C00000"/>
                </a:solidFill>
              </a:endParaRPr>
            </a:p>
          </p:txBody>
        </p:sp>
        <p:sp>
          <p:nvSpPr>
            <p:cNvPr id="14" name="TextBox 14"/>
            <p:cNvSpPr txBox="1">
              <a:spLocks noChangeArrowheads="1"/>
            </p:cNvSpPr>
            <p:nvPr/>
          </p:nvSpPr>
          <p:spPr bwMode="auto">
            <a:xfrm>
              <a:off x="3779913" y="6091881"/>
              <a:ext cx="1584176" cy="329570"/>
            </a:xfrm>
            <a:prstGeom prst="rect">
              <a:avLst/>
            </a:prstGeom>
            <a:noFill/>
            <a:ln w="12700">
              <a:solidFill>
                <a:schemeClr val="tx1"/>
              </a:solidFill>
              <a:miter lim="800000"/>
              <a:headEnd/>
              <a:tailEnd/>
            </a:ln>
          </p:spPr>
          <p:txBody>
            <a:bodyPr wrap="square">
              <a:spAutoFit/>
            </a:bodyPr>
            <a:lstStyle/>
            <a:p>
              <a:pPr algn="ctr"/>
              <a:r>
                <a:rPr lang="en-GB" sz="1400"/>
                <a:t>Decompose table</a:t>
              </a:r>
              <a:endParaRPr lang="en-US" sz="1400"/>
            </a:p>
          </p:txBody>
        </p:sp>
        <p:sp>
          <p:nvSpPr>
            <p:cNvPr id="15" name="TextBox 15"/>
            <p:cNvSpPr txBox="1">
              <a:spLocks noChangeArrowheads="1"/>
            </p:cNvSpPr>
            <p:nvPr/>
          </p:nvSpPr>
          <p:spPr bwMode="auto">
            <a:xfrm>
              <a:off x="434096" y="6091882"/>
              <a:ext cx="1646261" cy="329570"/>
            </a:xfrm>
            <a:prstGeom prst="rect">
              <a:avLst/>
            </a:prstGeom>
            <a:noFill/>
            <a:ln w="12700">
              <a:solidFill>
                <a:schemeClr val="tx1"/>
              </a:solidFill>
              <a:miter lim="800000"/>
              <a:headEnd/>
              <a:tailEnd/>
            </a:ln>
          </p:spPr>
          <p:txBody>
            <a:bodyPr wrap="square">
              <a:spAutoFit/>
            </a:bodyPr>
            <a:lstStyle/>
            <a:p>
              <a:pPr algn="ctr"/>
              <a:r>
                <a:rPr lang="en-GB" sz="1400" b="1">
                  <a:solidFill>
                    <a:srgbClr val="C00000"/>
                  </a:solidFill>
                </a:rPr>
                <a:t>Table is in 3NF</a:t>
              </a:r>
              <a:endParaRPr lang="en-US" sz="1400" b="1">
                <a:solidFill>
                  <a:srgbClr val="C00000"/>
                </a:solidFill>
              </a:endParaRPr>
            </a:p>
          </p:txBody>
        </p:sp>
        <p:cxnSp>
          <p:nvCxnSpPr>
            <p:cNvPr id="16" name="Straight Arrow Connector 17"/>
            <p:cNvCxnSpPr>
              <a:cxnSpLocks noChangeShapeType="1"/>
              <a:stCxn id="41" idx="2"/>
              <a:endCxn id="4" idx="0"/>
            </p:cNvCxnSpPr>
            <p:nvPr/>
          </p:nvCxnSpPr>
          <p:spPr bwMode="auto">
            <a:xfrm>
              <a:off x="1257227" y="1223130"/>
              <a:ext cx="0" cy="473419"/>
            </a:xfrm>
            <a:prstGeom prst="straightConnector1">
              <a:avLst/>
            </a:prstGeom>
            <a:noFill/>
            <a:ln w="15875" algn="ctr">
              <a:solidFill>
                <a:schemeClr val="tx1"/>
              </a:solidFill>
              <a:round/>
              <a:headEnd type="none" w="sm" len="sm"/>
              <a:tailEnd type="triangle" w="lg" len="lg"/>
            </a:ln>
          </p:spPr>
        </p:cxnSp>
        <p:cxnSp>
          <p:nvCxnSpPr>
            <p:cNvPr id="17" name="Straight Arrow Connector 18"/>
            <p:cNvCxnSpPr>
              <a:cxnSpLocks noChangeShapeType="1"/>
              <a:stCxn id="4" idx="2"/>
              <a:endCxn id="64" idx="0"/>
            </p:cNvCxnSpPr>
            <p:nvPr/>
          </p:nvCxnSpPr>
          <p:spPr bwMode="auto">
            <a:xfrm>
              <a:off x="1257227" y="2026120"/>
              <a:ext cx="0" cy="451627"/>
            </a:xfrm>
            <a:prstGeom prst="straightConnector1">
              <a:avLst/>
            </a:prstGeom>
            <a:noFill/>
            <a:ln w="15875" algn="ctr">
              <a:solidFill>
                <a:schemeClr val="tx1"/>
              </a:solidFill>
              <a:round/>
              <a:headEnd type="none" w="sm" len="sm"/>
              <a:tailEnd type="triangle" w="lg" len="lg"/>
            </a:ln>
          </p:spPr>
        </p:cxnSp>
        <p:cxnSp>
          <p:nvCxnSpPr>
            <p:cNvPr id="18" name="Straight Arrow Connector 19"/>
            <p:cNvCxnSpPr>
              <a:cxnSpLocks noChangeShapeType="1"/>
              <a:stCxn id="64" idx="2"/>
              <a:endCxn id="8" idx="0"/>
            </p:cNvCxnSpPr>
            <p:nvPr/>
          </p:nvCxnSpPr>
          <p:spPr bwMode="auto">
            <a:xfrm>
              <a:off x="1257227" y="3420797"/>
              <a:ext cx="0" cy="473419"/>
            </a:xfrm>
            <a:prstGeom prst="straightConnector1">
              <a:avLst/>
            </a:prstGeom>
            <a:noFill/>
            <a:ln w="15875" algn="ctr">
              <a:solidFill>
                <a:schemeClr val="tx1"/>
              </a:solidFill>
              <a:round/>
              <a:headEnd type="none" w="sm" len="sm"/>
              <a:tailEnd type="triangle" w="lg" len="lg"/>
            </a:ln>
          </p:spPr>
        </p:cxnSp>
        <p:cxnSp>
          <p:nvCxnSpPr>
            <p:cNvPr id="19" name="Straight Arrow Connector 21"/>
            <p:cNvCxnSpPr>
              <a:cxnSpLocks noChangeShapeType="1"/>
              <a:stCxn id="8" idx="2"/>
              <a:endCxn id="88" idx="0"/>
            </p:cNvCxnSpPr>
            <p:nvPr/>
          </p:nvCxnSpPr>
          <p:spPr bwMode="auto">
            <a:xfrm>
              <a:off x="1257227" y="4223787"/>
              <a:ext cx="0" cy="451627"/>
            </a:xfrm>
            <a:prstGeom prst="straightConnector1">
              <a:avLst/>
            </a:prstGeom>
            <a:noFill/>
            <a:ln w="15875" algn="ctr">
              <a:solidFill>
                <a:schemeClr val="tx1"/>
              </a:solidFill>
              <a:round/>
              <a:headEnd type="none" w="sm" len="sm"/>
              <a:tailEnd type="triangle" w="lg" len="lg"/>
            </a:ln>
          </p:spPr>
        </p:cxnSp>
        <p:cxnSp>
          <p:nvCxnSpPr>
            <p:cNvPr id="20" name="Straight Arrow Connector 26"/>
            <p:cNvCxnSpPr>
              <a:cxnSpLocks noChangeShapeType="1"/>
              <a:stCxn id="88" idx="2"/>
              <a:endCxn id="15" idx="0"/>
            </p:cNvCxnSpPr>
            <p:nvPr/>
          </p:nvCxnSpPr>
          <p:spPr bwMode="auto">
            <a:xfrm>
              <a:off x="1257227" y="5618465"/>
              <a:ext cx="0" cy="473417"/>
            </a:xfrm>
            <a:prstGeom prst="straightConnector1">
              <a:avLst/>
            </a:prstGeom>
            <a:noFill/>
            <a:ln w="15875" algn="ctr">
              <a:solidFill>
                <a:schemeClr val="tx1"/>
              </a:solidFill>
              <a:round/>
              <a:headEnd type="none" w="sm" len="sm"/>
              <a:tailEnd type="triangle" w="lg" len="lg"/>
            </a:ln>
          </p:spPr>
        </p:cxnSp>
        <p:cxnSp>
          <p:nvCxnSpPr>
            <p:cNvPr id="21" name="Straight Arrow Connector 27"/>
            <p:cNvCxnSpPr>
              <a:cxnSpLocks noChangeShapeType="1"/>
              <a:stCxn id="41" idx="3"/>
              <a:endCxn id="5" idx="1"/>
            </p:cNvCxnSpPr>
            <p:nvPr/>
          </p:nvCxnSpPr>
          <p:spPr bwMode="auto">
            <a:xfrm>
              <a:off x="2301008" y="751605"/>
              <a:ext cx="1463103" cy="10898"/>
            </a:xfrm>
            <a:prstGeom prst="straightConnector1">
              <a:avLst/>
            </a:prstGeom>
            <a:noFill/>
            <a:ln w="15875" algn="ctr">
              <a:solidFill>
                <a:schemeClr val="tx1"/>
              </a:solidFill>
              <a:round/>
              <a:headEnd type="none" w="sm" len="sm"/>
              <a:tailEnd type="triangle" w="lg" len="lg"/>
            </a:ln>
          </p:spPr>
        </p:cxnSp>
        <p:cxnSp>
          <p:nvCxnSpPr>
            <p:cNvPr id="22" name="Straight Arrow Connector 31"/>
            <p:cNvCxnSpPr>
              <a:cxnSpLocks noChangeShapeType="1"/>
              <a:stCxn id="73" idx="3"/>
              <a:endCxn id="82" idx="1"/>
            </p:cNvCxnSpPr>
            <p:nvPr/>
          </p:nvCxnSpPr>
          <p:spPr bwMode="auto">
            <a:xfrm>
              <a:off x="5607881" y="2948920"/>
              <a:ext cx="1026951" cy="10897"/>
            </a:xfrm>
            <a:prstGeom prst="straightConnector1">
              <a:avLst/>
            </a:prstGeom>
            <a:noFill/>
            <a:ln w="15875" algn="ctr">
              <a:solidFill>
                <a:schemeClr val="tx1"/>
              </a:solidFill>
              <a:round/>
              <a:headEnd type="none" w="sm" len="sm"/>
              <a:tailEnd type="triangle" w="lg" len="lg"/>
            </a:ln>
          </p:spPr>
        </p:cxnSp>
        <p:cxnSp>
          <p:nvCxnSpPr>
            <p:cNvPr id="23" name="Straight Arrow Connector 32"/>
            <p:cNvCxnSpPr>
              <a:cxnSpLocks noChangeShapeType="1"/>
              <a:stCxn id="88" idx="3"/>
              <a:endCxn id="13" idx="1"/>
            </p:cNvCxnSpPr>
            <p:nvPr/>
          </p:nvCxnSpPr>
          <p:spPr bwMode="auto">
            <a:xfrm>
              <a:off x="2301008" y="5146940"/>
              <a:ext cx="1478905" cy="4884"/>
            </a:xfrm>
            <a:prstGeom prst="straightConnector1">
              <a:avLst/>
            </a:prstGeom>
            <a:noFill/>
            <a:ln w="15875" algn="ctr">
              <a:solidFill>
                <a:schemeClr val="tx1"/>
              </a:solidFill>
              <a:round/>
              <a:headEnd type="none" w="sm" len="sm"/>
              <a:tailEnd type="triangle" w="lg" len="lg"/>
            </a:ln>
          </p:spPr>
        </p:cxnSp>
        <p:cxnSp>
          <p:nvCxnSpPr>
            <p:cNvPr id="24" name="Straight Arrow Connector 33"/>
            <p:cNvCxnSpPr>
              <a:cxnSpLocks noChangeShapeType="1"/>
              <a:stCxn id="64" idx="3"/>
              <a:endCxn id="73" idx="1"/>
            </p:cNvCxnSpPr>
            <p:nvPr/>
          </p:nvCxnSpPr>
          <p:spPr bwMode="auto">
            <a:xfrm flipV="1">
              <a:off x="2301008" y="2948920"/>
              <a:ext cx="1219309" cy="352"/>
            </a:xfrm>
            <a:prstGeom prst="straightConnector1">
              <a:avLst/>
            </a:prstGeom>
            <a:noFill/>
            <a:ln w="15875" algn="ctr">
              <a:solidFill>
                <a:schemeClr val="tx1"/>
              </a:solidFill>
              <a:round/>
              <a:headEnd type="none" w="sm" len="sm"/>
              <a:tailEnd type="triangle" w="lg" len="lg"/>
            </a:ln>
          </p:spPr>
        </p:cxnSp>
        <p:cxnSp>
          <p:nvCxnSpPr>
            <p:cNvPr id="25" name="Straight Arrow Connector 35"/>
            <p:cNvCxnSpPr>
              <a:cxnSpLocks noChangeShapeType="1"/>
              <a:stCxn id="5" idx="2"/>
              <a:endCxn id="6" idx="0"/>
            </p:cNvCxnSpPr>
            <p:nvPr/>
          </p:nvCxnSpPr>
          <p:spPr bwMode="auto">
            <a:xfrm>
              <a:off x="4564099" y="927287"/>
              <a:ext cx="7902" cy="771569"/>
            </a:xfrm>
            <a:prstGeom prst="straightConnector1">
              <a:avLst/>
            </a:prstGeom>
            <a:noFill/>
            <a:ln w="15875" algn="ctr">
              <a:solidFill>
                <a:schemeClr val="tx1"/>
              </a:solidFill>
              <a:round/>
              <a:headEnd type="none" w="sm" len="sm"/>
              <a:tailEnd type="triangle" w="lg" len="lg"/>
            </a:ln>
          </p:spPr>
        </p:cxnSp>
        <p:cxnSp>
          <p:nvCxnSpPr>
            <p:cNvPr id="26" name="Straight Arrow Connector 36"/>
            <p:cNvCxnSpPr>
              <a:cxnSpLocks noChangeShapeType="1"/>
              <a:stCxn id="13" idx="2"/>
              <a:endCxn id="14" idx="0"/>
            </p:cNvCxnSpPr>
            <p:nvPr/>
          </p:nvCxnSpPr>
          <p:spPr bwMode="auto">
            <a:xfrm>
              <a:off x="4572001" y="5316608"/>
              <a:ext cx="0" cy="775273"/>
            </a:xfrm>
            <a:prstGeom prst="straightConnector1">
              <a:avLst/>
            </a:prstGeom>
            <a:noFill/>
            <a:ln w="15875" algn="ctr">
              <a:solidFill>
                <a:schemeClr val="tx1"/>
              </a:solidFill>
              <a:round/>
              <a:headEnd type="none" w="sm" len="sm"/>
              <a:tailEnd type="triangle" w="lg" len="lg"/>
            </a:ln>
          </p:spPr>
        </p:cxnSp>
        <p:cxnSp>
          <p:nvCxnSpPr>
            <p:cNvPr id="27" name="Straight Arrow Connector 38"/>
            <p:cNvCxnSpPr>
              <a:cxnSpLocks noChangeShapeType="1"/>
              <a:stCxn id="82" idx="2"/>
              <a:endCxn id="84" idx="0"/>
            </p:cNvCxnSpPr>
            <p:nvPr/>
          </p:nvCxnSpPr>
          <p:spPr bwMode="auto">
            <a:xfrm>
              <a:off x="7434820" y="3124601"/>
              <a:ext cx="7901" cy="763251"/>
            </a:xfrm>
            <a:prstGeom prst="straightConnector1">
              <a:avLst/>
            </a:prstGeom>
            <a:noFill/>
            <a:ln w="15875" algn="ctr">
              <a:solidFill>
                <a:schemeClr val="tx1"/>
              </a:solidFill>
              <a:round/>
              <a:headEnd type="none" w="sm" len="sm"/>
              <a:tailEnd type="triangle" w="lg" len="lg"/>
            </a:ln>
          </p:spPr>
        </p:cxnSp>
        <p:cxnSp>
          <p:nvCxnSpPr>
            <p:cNvPr id="28" name="Straight Arrow Connector 41"/>
            <p:cNvCxnSpPr>
              <a:cxnSpLocks noChangeShapeType="1"/>
              <a:stCxn id="6" idx="1"/>
              <a:endCxn id="4" idx="3"/>
            </p:cNvCxnSpPr>
            <p:nvPr/>
          </p:nvCxnSpPr>
          <p:spPr bwMode="auto">
            <a:xfrm flipH="1" flipV="1">
              <a:off x="2053516" y="1861335"/>
              <a:ext cx="1726397" cy="2307"/>
            </a:xfrm>
            <a:prstGeom prst="straightConnector1">
              <a:avLst/>
            </a:prstGeom>
            <a:noFill/>
            <a:ln w="15875" algn="ctr">
              <a:solidFill>
                <a:schemeClr val="tx1"/>
              </a:solidFill>
              <a:round/>
              <a:headEnd type="none" w="sm" len="sm"/>
              <a:tailEnd type="triangle" w="lg" len="lg"/>
            </a:ln>
          </p:spPr>
        </p:cxnSp>
        <p:cxnSp>
          <p:nvCxnSpPr>
            <p:cNvPr id="29" name="Straight Arrow Connector 43"/>
            <p:cNvCxnSpPr>
              <a:cxnSpLocks noChangeShapeType="1"/>
            </p:cNvCxnSpPr>
            <p:nvPr/>
          </p:nvCxnSpPr>
          <p:spPr bwMode="auto">
            <a:xfrm flipH="1">
              <a:off x="2080358" y="4194588"/>
              <a:ext cx="4570274" cy="7758"/>
            </a:xfrm>
            <a:prstGeom prst="straightConnector1">
              <a:avLst/>
            </a:prstGeom>
            <a:noFill/>
            <a:ln w="15875" algn="ctr">
              <a:solidFill>
                <a:schemeClr val="tx1"/>
              </a:solidFill>
              <a:round/>
              <a:headEnd type="none" w="sm" len="sm"/>
              <a:tailEnd type="triangle" w="lg" len="lg"/>
            </a:ln>
          </p:spPr>
        </p:cxnSp>
        <p:cxnSp>
          <p:nvCxnSpPr>
            <p:cNvPr id="30" name="Straight Arrow Connector 46"/>
            <p:cNvCxnSpPr>
              <a:cxnSpLocks noChangeShapeType="1"/>
              <a:stCxn id="14" idx="1"/>
              <a:endCxn id="15" idx="3"/>
            </p:cNvCxnSpPr>
            <p:nvPr/>
          </p:nvCxnSpPr>
          <p:spPr bwMode="auto">
            <a:xfrm flipH="1">
              <a:off x="2080357" y="6256666"/>
              <a:ext cx="1699556" cy="1"/>
            </a:xfrm>
            <a:prstGeom prst="straightConnector1">
              <a:avLst/>
            </a:prstGeom>
            <a:noFill/>
            <a:ln w="15875" algn="ctr">
              <a:solidFill>
                <a:schemeClr val="tx1"/>
              </a:solidFill>
              <a:round/>
              <a:headEnd type="none" w="sm" len="sm"/>
              <a:tailEnd type="triangle" w="lg" len="lg"/>
            </a:ln>
          </p:spPr>
        </p:cxnSp>
        <p:sp>
          <p:nvSpPr>
            <p:cNvPr id="31" name="TextBox 48"/>
            <p:cNvSpPr txBox="1">
              <a:spLocks noChangeArrowheads="1"/>
            </p:cNvSpPr>
            <p:nvPr/>
          </p:nvSpPr>
          <p:spPr bwMode="auto">
            <a:xfrm>
              <a:off x="2295015" y="441933"/>
              <a:ext cx="537321" cy="329570"/>
            </a:xfrm>
            <a:prstGeom prst="rect">
              <a:avLst/>
            </a:prstGeom>
            <a:noFill/>
            <a:ln w="9525">
              <a:noFill/>
              <a:miter lim="800000"/>
              <a:headEnd/>
              <a:tailEnd/>
            </a:ln>
          </p:spPr>
          <p:txBody>
            <a:bodyPr wrap="square">
              <a:spAutoFit/>
            </a:bodyPr>
            <a:lstStyle/>
            <a:p>
              <a:r>
                <a:rPr lang="en-GB" sz="1400"/>
                <a:t>YES</a:t>
              </a:r>
              <a:endParaRPr lang="en-US" sz="1400"/>
            </a:p>
          </p:txBody>
        </p:sp>
        <p:sp>
          <p:nvSpPr>
            <p:cNvPr id="32" name="TextBox 49"/>
            <p:cNvSpPr txBox="1">
              <a:spLocks noChangeArrowheads="1"/>
            </p:cNvSpPr>
            <p:nvPr/>
          </p:nvSpPr>
          <p:spPr bwMode="auto">
            <a:xfrm>
              <a:off x="2295015" y="2643624"/>
              <a:ext cx="503561" cy="329570"/>
            </a:xfrm>
            <a:prstGeom prst="rect">
              <a:avLst/>
            </a:prstGeom>
            <a:noFill/>
            <a:ln w="9525">
              <a:noFill/>
              <a:miter lim="800000"/>
              <a:headEnd/>
              <a:tailEnd/>
            </a:ln>
          </p:spPr>
          <p:txBody>
            <a:bodyPr wrap="square">
              <a:spAutoFit/>
            </a:bodyPr>
            <a:lstStyle/>
            <a:p>
              <a:r>
                <a:rPr lang="en-GB" sz="1400"/>
                <a:t>YES</a:t>
              </a:r>
              <a:endParaRPr lang="en-US" sz="1400"/>
            </a:p>
          </p:txBody>
        </p:sp>
        <p:sp>
          <p:nvSpPr>
            <p:cNvPr id="33" name="TextBox 50"/>
            <p:cNvSpPr txBox="1">
              <a:spLocks noChangeArrowheads="1"/>
            </p:cNvSpPr>
            <p:nvPr/>
          </p:nvSpPr>
          <p:spPr bwMode="auto">
            <a:xfrm>
              <a:off x="2270447" y="4845524"/>
              <a:ext cx="552695" cy="329570"/>
            </a:xfrm>
            <a:prstGeom prst="rect">
              <a:avLst/>
            </a:prstGeom>
            <a:noFill/>
            <a:ln w="9525">
              <a:noFill/>
              <a:miter lim="800000"/>
              <a:headEnd/>
              <a:tailEnd/>
            </a:ln>
          </p:spPr>
          <p:txBody>
            <a:bodyPr wrap="square">
              <a:spAutoFit/>
            </a:bodyPr>
            <a:lstStyle/>
            <a:p>
              <a:r>
                <a:rPr lang="en-GB" sz="1400"/>
                <a:t>YES</a:t>
              </a:r>
              <a:endParaRPr lang="en-US" sz="1400"/>
            </a:p>
          </p:txBody>
        </p:sp>
        <p:sp>
          <p:nvSpPr>
            <p:cNvPr id="34" name="TextBox 51"/>
            <p:cNvSpPr txBox="1">
              <a:spLocks noChangeArrowheads="1"/>
            </p:cNvSpPr>
            <p:nvPr/>
          </p:nvSpPr>
          <p:spPr bwMode="auto">
            <a:xfrm>
              <a:off x="5548831" y="2641142"/>
              <a:ext cx="469150" cy="329570"/>
            </a:xfrm>
            <a:prstGeom prst="rect">
              <a:avLst/>
            </a:prstGeom>
            <a:noFill/>
            <a:ln w="9525">
              <a:noFill/>
              <a:miter lim="800000"/>
              <a:headEnd/>
              <a:tailEnd/>
            </a:ln>
          </p:spPr>
          <p:txBody>
            <a:bodyPr wrap="square">
              <a:spAutoFit/>
            </a:bodyPr>
            <a:lstStyle/>
            <a:p>
              <a:r>
                <a:rPr lang="en-GB" sz="1400"/>
                <a:t>YES</a:t>
              </a:r>
              <a:endParaRPr lang="en-US" sz="1400"/>
            </a:p>
          </p:txBody>
        </p:sp>
        <p:cxnSp>
          <p:nvCxnSpPr>
            <p:cNvPr id="35" name="Straight Arrow Connector 52"/>
            <p:cNvCxnSpPr>
              <a:cxnSpLocks noChangeShapeType="1"/>
              <a:endCxn id="8" idx="3"/>
            </p:cNvCxnSpPr>
            <p:nvPr/>
          </p:nvCxnSpPr>
          <p:spPr bwMode="auto">
            <a:xfrm flipH="1">
              <a:off x="2080357" y="4042093"/>
              <a:ext cx="2483740" cy="16909"/>
            </a:xfrm>
            <a:prstGeom prst="straightConnector1">
              <a:avLst/>
            </a:prstGeom>
            <a:noFill/>
            <a:ln w="15875" algn="ctr">
              <a:solidFill>
                <a:schemeClr val="tx1"/>
              </a:solidFill>
              <a:round/>
              <a:headEnd type="none" w="sm" len="sm"/>
              <a:tailEnd type="triangle" w="lg" len="lg"/>
            </a:ln>
          </p:spPr>
        </p:cxnSp>
        <p:cxnSp>
          <p:nvCxnSpPr>
            <p:cNvPr id="36" name="Straight Connector 55"/>
            <p:cNvCxnSpPr>
              <a:cxnSpLocks noChangeShapeType="1"/>
              <a:endCxn id="73" idx="2"/>
            </p:cNvCxnSpPr>
            <p:nvPr/>
          </p:nvCxnSpPr>
          <p:spPr bwMode="auto">
            <a:xfrm flipV="1">
              <a:off x="4564097" y="3420445"/>
              <a:ext cx="2" cy="621296"/>
            </a:xfrm>
            <a:prstGeom prst="line">
              <a:avLst/>
            </a:prstGeom>
            <a:noFill/>
            <a:ln w="19050" algn="ctr">
              <a:solidFill>
                <a:schemeClr val="tx1"/>
              </a:solidFill>
              <a:round/>
              <a:headEnd type="none" w="sm" len="sm"/>
              <a:tailEnd type="none" w="sm" len="sm"/>
            </a:ln>
          </p:spPr>
        </p:cxnSp>
        <p:sp>
          <p:nvSpPr>
            <p:cNvPr id="37" name="TextBox 56"/>
            <p:cNvSpPr txBox="1">
              <a:spLocks noChangeArrowheads="1"/>
            </p:cNvSpPr>
            <p:nvPr/>
          </p:nvSpPr>
          <p:spPr bwMode="auto">
            <a:xfrm>
              <a:off x="1257226" y="1148286"/>
              <a:ext cx="431381" cy="329570"/>
            </a:xfrm>
            <a:prstGeom prst="rect">
              <a:avLst/>
            </a:prstGeom>
            <a:noFill/>
            <a:ln w="9525">
              <a:noFill/>
              <a:miter lim="800000"/>
              <a:headEnd/>
              <a:tailEnd/>
            </a:ln>
          </p:spPr>
          <p:txBody>
            <a:bodyPr wrap="square">
              <a:spAutoFit/>
            </a:bodyPr>
            <a:lstStyle/>
            <a:p>
              <a:r>
                <a:rPr lang="en-GB" sz="1400"/>
                <a:t>NO</a:t>
              </a:r>
              <a:endParaRPr lang="en-US" sz="1400"/>
            </a:p>
          </p:txBody>
        </p:sp>
        <p:sp>
          <p:nvSpPr>
            <p:cNvPr id="38" name="TextBox 59"/>
            <p:cNvSpPr txBox="1">
              <a:spLocks noChangeArrowheads="1"/>
            </p:cNvSpPr>
            <p:nvPr/>
          </p:nvSpPr>
          <p:spPr bwMode="auto">
            <a:xfrm>
              <a:off x="1257226" y="3376173"/>
              <a:ext cx="437417" cy="329570"/>
            </a:xfrm>
            <a:prstGeom prst="rect">
              <a:avLst/>
            </a:prstGeom>
            <a:noFill/>
            <a:ln w="9525">
              <a:noFill/>
              <a:miter lim="800000"/>
              <a:headEnd/>
              <a:tailEnd/>
            </a:ln>
          </p:spPr>
          <p:txBody>
            <a:bodyPr wrap="square">
              <a:spAutoFit/>
            </a:bodyPr>
            <a:lstStyle/>
            <a:p>
              <a:r>
                <a:rPr lang="en-GB" sz="1400"/>
                <a:t>NO</a:t>
              </a:r>
              <a:endParaRPr lang="en-US" sz="1400"/>
            </a:p>
          </p:txBody>
        </p:sp>
        <p:sp>
          <p:nvSpPr>
            <p:cNvPr id="39" name="TextBox 60"/>
            <p:cNvSpPr txBox="1">
              <a:spLocks noChangeArrowheads="1"/>
            </p:cNvSpPr>
            <p:nvPr/>
          </p:nvSpPr>
          <p:spPr bwMode="auto">
            <a:xfrm>
              <a:off x="1257226" y="5569533"/>
              <a:ext cx="496148" cy="329570"/>
            </a:xfrm>
            <a:prstGeom prst="rect">
              <a:avLst/>
            </a:prstGeom>
            <a:noFill/>
            <a:ln w="9525">
              <a:noFill/>
              <a:miter lim="800000"/>
              <a:headEnd/>
              <a:tailEnd/>
            </a:ln>
          </p:spPr>
          <p:txBody>
            <a:bodyPr wrap="square">
              <a:spAutoFit/>
            </a:bodyPr>
            <a:lstStyle/>
            <a:p>
              <a:r>
                <a:rPr lang="en-GB" sz="1400"/>
                <a:t>NO</a:t>
              </a:r>
              <a:endParaRPr lang="en-US" sz="1400"/>
            </a:p>
          </p:txBody>
        </p:sp>
        <p:sp>
          <p:nvSpPr>
            <p:cNvPr id="40" name="TextBox 61"/>
            <p:cNvSpPr txBox="1">
              <a:spLocks noChangeArrowheads="1"/>
            </p:cNvSpPr>
            <p:nvPr/>
          </p:nvSpPr>
          <p:spPr bwMode="auto">
            <a:xfrm>
              <a:off x="4564097" y="3372043"/>
              <a:ext cx="432172" cy="329570"/>
            </a:xfrm>
            <a:prstGeom prst="rect">
              <a:avLst/>
            </a:prstGeom>
            <a:noFill/>
            <a:ln w="9525">
              <a:noFill/>
              <a:miter lim="800000"/>
              <a:headEnd/>
              <a:tailEnd/>
            </a:ln>
          </p:spPr>
          <p:txBody>
            <a:bodyPr wrap="square">
              <a:spAutoFit/>
            </a:bodyPr>
            <a:lstStyle/>
            <a:p>
              <a:r>
                <a:rPr lang="en-GB" sz="1400"/>
                <a:t>NO</a:t>
              </a:r>
              <a:endParaRPr lang="en-US" sz="1400"/>
            </a:p>
          </p:txBody>
        </p:sp>
        <p:grpSp>
          <p:nvGrpSpPr>
            <p:cNvPr id="43" name="Group 42"/>
            <p:cNvGrpSpPr/>
            <p:nvPr/>
          </p:nvGrpSpPr>
          <p:grpSpPr>
            <a:xfrm>
              <a:off x="213445" y="280080"/>
              <a:ext cx="2087563" cy="943050"/>
              <a:chOff x="6948560" y="973782"/>
              <a:chExt cx="2087563" cy="943050"/>
            </a:xfrm>
          </p:grpSpPr>
          <p:sp>
            <p:nvSpPr>
              <p:cNvPr id="41" name="Flowchart: Decision 40"/>
              <p:cNvSpPr/>
              <p:nvPr/>
            </p:nvSpPr>
            <p:spPr>
              <a:xfrm>
                <a:off x="6948560" y="973782"/>
                <a:ext cx="2087563" cy="943050"/>
              </a:xfrm>
              <a:prstGeom prst="flowChartDecision">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p:cNvSpPr/>
              <p:nvPr/>
            </p:nvSpPr>
            <p:spPr>
              <a:xfrm>
                <a:off x="7259466" y="1183697"/>
                <a:ext cx="1465750" cy="560268"/>
              </a:xfrm>
              <a:prstGeom prst="rect">
                <a:avLst/>
              </a:prstGeom>
            </p:spPr>
            <p:txBody>
              <a:bodyPr wrap="square">
                <a:spAutoFit/>
              </a:bodyPr>
              <a:lstStyle/>
              <a:p>
                <a:pPr algn="ctr"/>
                <a:r>
                  <a:rPr lang="en-GB" sz="1400"/>
                  <a:t>Does table have a repeating group?</a:t>
                </a:r>
                <a:endParaRPr lang="en-US" sz="1400"/>
              </a:p>
            </p:txBody>
          </p:sp>
        </p:grpSp>
        <p:grpSp>
          <p:nvGrpSpPr>
            <p:cNvPr id="63" name="Group 62"/>
            <p:cNvGrpSpPr/>
            <p:nvPr/>
          </p:nvGrpSpPr>
          <p:grpSpPr>
            <a:xfrm>
              <a:off x="213445" y="2477747"/>
              <a:ext cx="2087563" cy="943050"/>
              <a:chOff x="6948560" y="973782"/>
              <a:chExt cx="2087563" cy="943050"/>
            </a:xfrm>
          </p:grpSpPr>
          <p:sp>
            <p:nvSpPr>
              <p:cNvPr id="64" name="Flowchart: Decision 63"/>
              <p:cNvSpPr/>
              <p:nvPr/>
            </p:nvSpPr>
            <p:spPr>
              <a:xfrm>
                <a:off x="6948560" y="973782"/>
                <a:ext cx="2087563" cy="943050"/>
              </a:xfrm>
              <a:prstGeom prst="flowChartDecision">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p:cNvSpPr/>
              <p:nvPr/>
            </p:nvSpPr>
            <p:spPr>
              <a:xfrm>
                <a:off x="7259466" y="1183697"/>
                <a:ext cx="1465750" cy="560268"/>
              </a:xfrm>
              <a:prstGeom prst="rect">
                <a:avLst/>
              </a:prstGeom>
            </p:spPr>
            <p:txBody>
              <a:bodyPr wrap="square">
                <a:spAutoFit/>
              </a:bodyPr>
              <a:lstStyle/>
              <a:p>
                <a:pPr algn="ctr"/>
                <a:r>
                  <a:rPr lang="en-GB" sz="1400"/>
                  <a:t>Does table have a composite </a:t>
                </a:r>
                <a:r>
                  <a:rPr lang="en-GB" sz="1400" err="1"/>
                  <a:t>PK</a:t>
                </a:r>
                <a:r>
                  <a:rPr lang="en-GB" sz="1400"/>
                  <a:t>?</a:t>
                </a:r>
                <a:endParaRPr lang="en-US" sz="1400"/>
              </a:p>
            </p:txBody>
          </p:sp>
        </p:grpSp>
        <p:grpSp>
          <p:nvGrpSpPr>
            <p:cNvPr id="72" name="Group 71"/>
            <p:cNvGrpSpPr/>
            <p:nvPr/>
          </p:nvGrpSpPr>
          <p:grpSpPr>
            <a:xfrm>
              <a:off x="3520317" y="2477395"/>
              <a:ext cx="2087563" cy="943050"/>
              <a:chOff x="6948560" y="973782"/>
              <a:chExt cx="2087563" cy="943050"/>
            </a:xfrm>
          </p:grpSpPr>
          <p:sp>
            <p:nvSpPr>
              <p:cNvPr id="73" name="Flowchart: Decision 72"/>
              <p:cNvSpPr/>
              <p:nvPr/>
            </p:nvSpPr>
            <p:spPr>
              <a:xfrm>
                <a:off x="6948560" y="973782"/>
                <a:ext cx="2087563" cy="943050"/>
              </a:xfrm>
              <a:prstGeom prst="flowChartDecision">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p:cNvSpPr/>
              <p:nvPr/>
            </p:nvSpPr>
            <p:spPr>
              <a:xfrm>
                <a:off x="7259466" y="1183697"/>
                <a:ext cx="1465750" cy="560268"/>
              </a:xfrm>
              <a:prstGeom prst="rect">
                <a:avLst/>
              </a:prstGeom>
            </p:spPr>
            <p:txBody>
              <a:bodyPr wrap="square">
                <a:spAutoFit/>
              </a:bodyPr>
              <a:lstStyle/>
              <a:p>
                <a:pPr algn="ctr"/>
                <a:r>
                  <a:rPr lang="en-GB" sz="1400"/>
                  <a:t>Any partial dependencies?</a:t>
                </a:r>
                <a:endParaRPr lang="en-US" sz="1400"/>
              </a:p>
            </p:txBody>
          </p:sp>
        </p:grpSp>
        <p:sp>
          <p:nvSpPr>
            <p:cNvPr id="82" name="TextBox 5"/>
            <p:cNvSpPr txBox="1">
              <a:spLocks noChangeArrowheads="1"/>
            </p:cNvSpPr>
            <p:nvPr/>
          </p:nvSpPr>
          <p:spPr bwMode="auto">
            <a:xfrm>
              <a:off x="6634831" y="2795031"/>
              <a:ext cx="1599977" cy="329570"/>
            </a:xfrm>
            <a:prstGeom prst="rect">
              <a:avLst/>
            </a:prstGeom>
            <a:noFill/>
            <a:ln w="12700">
              <a:solidFill>
                <a:schemeClr val="tx1"/>
              </a:solidFill>
              <a:miter lim="800000"/>
              <a:headEnd/>
              <a:tailEnd/>
            </a:ln>
          </p:spPr>
          <p:txBody>
            <a:bodyPr wrap="square">
              <a:spAutoFit/>
            </a:bodyPr>
            <a:lstStyle/>
            <a:p>
              <a:pPr algn="ctr"/>
              <a:r>
                <a:rPr lang="en-GB" sz="1400"/>
                <a:t>Table is in </a:t>
              </a:r>
              <a:r>
                <a:rPr lang="en-GB" sz="1400" b="1">
                  <a:solidFill>
                    <a:srgbClr val="C00000"/>
                  </a:solidFill>
                </a:rPr>
                <a:t>1NF</a:t>
              </a:r>
              <a:endParaRPr lang="en-US" sz="1400" b="1">
                <a:solidFill>
                  <a:srgbClr val="C00000"/>
                </a:solidFill>
              </a:endParaRPr>
            </a:p>
          </p:txBody>
        </p:sp>
        <p:sp>
          <p:nvSpPr>
            <p:cNvPr id="84" name="TextBox 6"/>
            <p:cNvSpPr txBox="1">
              <a:spLocks noChangeArrowheads="1"/>
            </p:cNvSpPr>
            <p:nvPr/>
          </p:nvSpPr>
          <p:spPr bwMode="auto">
            <a:xfrm>
              <a:off x="6650632" y="3887852"/>
              <a:ext cx="1584176" cy="329570"/>
            </a:xfrm>
            <a:prstGeom prst="rect">
              <a:avLst/>
            </a:prstGeom>
            <a:noFill/>
            <a:ln w="12700">
              <a:solidFill>
                <a:schemeClr val="tx1"/>
              </a:solidFill>
              <a:miter lim="800000"/>
              <a:headEnd/>
              <a:tailEnd/>
            </a:ln>
          </p:spPr>
          <p:txBody>
            <a:bodyPr wrap="square">
              <a:spAutoFit/>
            </a:bodyPr>
            <a:lstStyle/>
            <a:p>
              <a:pPr algn="ctr"/>
              <a:r>
                <a:rPr lang="en-GB" sz="1400"/>
                <a:t>Decompose table</a:t>
              </a:r>
              <a:endParaRPr lang="en-US" sz="1400"/>
            </a:p>
          </p:txBody>
        </p:sp>
        <p:grpSp>
          <p:nvGrpSpPr>
            <p:cNvPr id="87" name="Group 86"/>
            <p:cNvGrpSpPr/>
            <p:nvPr/>
          </p:nvGrpSpPr>
          <p:grpSpPr>
            <a:xfrm>
              <a:off x="213445" y="4675414"/>
              <a:ext cx="2087563" cy="943050"/>
              <a:chOff x="6948560" y="973782"/>
              <a:chExt cx="2087563" cy="943050"/>
            </a:xfrm>
          </p:grpSpPr>
          <p:sp>
            <p:nvSpPr>
              <p:cNvPr id="88" name="Flowchart: Decision 87"/>
              <p:cNvSpPr/>
              <p:nvPr/>
            </p:nvSpPr>
            <p:spPr>
              <a:xfrm>
                <a:off x="6948560" y="973782"/>
                <a:ext cx="2087563" cy="943050"/>
              </a:xfrm>
              <a:prstGeom prst="flowChartDecision">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Rectangle 88"/>
              <p:cNvSpPr/>
              <p:nvPr/>
            </p:nvSpPr>
            <p:spPr>
              <a:xfrm>
                <a:off x="7259466" y="1183697"/>
                <a:ext cx="1465750" cy="560268"/>
              </a:xfrm>
              <a:prstGeom prst="rect">
                <a:avLst/>
              </a:prstGeom>
            </p:spPr>
            <p:txBody>
              <a:bodyPr wrap="square">
                <a:spAutoFit/>
              </a:bodyPr>
              <a:lstStyle/>
              <a:p>
                <a:pPr algn="ctr"/>
                <a:r>
                  <a:rPr lang="en-GB" sz="1400"/>
                  <a:t>Any transitive dependencies?</a:t>
                </a:r>
                <a:endParaRPr lang="en-US" sz="1400"/>
              </a:p>
            </p:txBody>
          </p:sp>
        </p:grpSp>
      </p:grpSp>
      <p:sp>
        <p:nvSpPr>
          <p:cNvPr id="2" name="Slide Number Placeholder 1">
            <a:extLst>
              <a:ext uri="{FF2B5EF4-FFF2-40B4-BE49-F238E27FC236}">
                <a16:creationId xmlns:a16="http://schemas.microsoft.com/office/drawing/2014/main" id="{663F4B54-9F22-B030-8C62-50815DA3A1C3}"/>
              </a:ext>
            </a:extLst>
          </p:cNvPr>
          <p:cNvSpPr>
            <a:spLocks noGrp="1"/>
          </p:cNvSpPr>
          <p:nvPr>
            <p:ph type="sldNum" sz="quarter" idx="4"/>
          </p:nvPr>
        </p:nvSpPr>
        <p:spPr/>
        <p:txBody>
          <a:bodyPr/>
          <a:lstStyle/>
          <a:p>
            <a:fld id="{41576A7A-390E-480F-80B6-D80EB17F78F3}" type="slidenum">
              <a:rPr lang="en-GB" smtClean="0"/>
              <a:pPr/>
              <a:t>23</a:t>
            </a:fld>
            <a:endParaRPr lang="en-GB"/>
          </a:p>
        </p:txBody>
      </p:sp>
      <p:sp>
        <p:nvSpPr>
          <p:cNvPr id="9" name="Title 8">
            <a:extLst>
              <a:ext uri="{FF2B5EF4-FFF2-40B4-BE49-F238E27FC236}">
                <a16:creationId xmlns:a16="http://schemas.microsoft.com/office/drawing/2014/main" id="{B89297D5-E311-224F-D62A-BA7C7ED22C53}"/>
              </a:ext>
            </a:extLst>
          </p:cNvPr>
          <p:cNvSpPr>
            <a:spLocks noGrp="1"/>
          </p:cNvSpPr>
          <p:nvPr>
            <p:ph type="title"/>
          </p:nvPr>
        </p:nvSpPr>
        <p:spPr/>
        <p:txBody>
          <a:bodyPr>
            <a:normAutofit/>
          </a:bodyPr>
          <a:lstStyle/>
          <a:p>
            <a:r>
              <a:rPr lang="en-GB" dirty="0"/>
              <a:t>Normalisation - Flowchart</a:t>
            </a:r>
          </a:p>
        </p:txBody>
      </p:sp>
    </p:spTree>
    <p:extLst>
      <p:ext uri="{BB962C8B-B14F-4D97-AF65-F5344CB8AC3E}">
        <p14:creationId xmlns:p14="http://schemas.microsoft.com/office/powerpoint/2010/main" val="2974111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1E5847-B38A-E59D-B762-5A7EB6245959}"/>
              </a:ext>
            </a:extLst>
          </p:cNvPr>
          <p:cNvSpPr>
            <a:spLocks noGrp="1"/>
          </p:cNvSpPr>
          <p:nvPr>
            <p:ph type="sldNum" sz="quarter" idx="12"/>
          </p:nvPr>
        </p:nvSpPr>
        <p:spPr/>
        <p:txBody>
          <a:bodyPr/>
          <a:lstStyle/>
          <a:p>
            <a:fld id="{74D77D2B-B223-4A5F-B2B2-5AE626418F05}" type="slidenum">
              <a:rPr lang="en-GB" smtClean="0"/>
              <a:t>24</a:t>
            </a:fld>
            <a:endParaRPr lang="en-GB"/>
          </a:p>
        </p:txBody>
      </p:sp>
      <p:sp>
        <p:nvSpPr>
          <p:cNvPr id="4" name="Title 3">
            <a:extLst>
              <a:ext uri="{FF2B5EF4-FFF2-40B4-BE49-F238E27FC236}">
                <a16:creationId xmlns:a16="http://schemas.microsoft.com/office/drawing/2014/main" id="{BD05B6E8-4C34-0164-97E2-148DE19FC63E}"/>
              </a:ext>
            </a:extLst>
          </p:cNvPr>
          <p:cNvSpPr>
            <a:spLocks noGrp="1"/>
          </p:cNvSpPr>
          <p:nvPr>
            <p:ph type="title"/>
          </p:nvPr>
        </p:nvSpPr>
        <p:spPr/>
        <p:txBody>
          <a:bodyPr/>
          <a:lstStyle/>
          <a:p>
            <a:r>
              <a:rPr lang="en-GB" dirty="0"/>
              <a:t>Exercise - Pet Health Record (Tutorial)</a:t>
            </a:r>
          </a:p>
        </p:txBody>
      </p:sp>
      <p:sp>
        <p:nvSpPr>
          <p:cNvPr id="5" name="Text Placeholder 4">
            <a:extLst>
              <a:ext uri="{FF2B5EF4-FFF2-40B4-BE49-F238E27FC236}">
                <a16:creationId xmlns:a16="http://schemas.microsoft.com/office/drawing/2014/main" id="{25675C40-431B-AF86-0FC0-D2A29FC403AE}"/>
              </a:ext>
            </a:extLst>
          </p:cNvPr>
          <p:cNvSpPr>
            <a:spLocks noGrp="1"/>
          </p:cNvSpPr>
          <p:nvPr>
            <p:ph type="body" sz="quarter" idx="13"/>
          </p:nvPr>
        </p:nvSpPr>
        <p:spPr/>
        <p:txBody>
          <a:bodyPr>
            <a:normAutofit fontScale="92500" lnSpcReduction="10000"/>
          </a:bodyPr>
          <a:lstStyle/>
          <a:p>
            <a:pPr>
              <a:lnSpc>
                <a:spcPct val="100000"/>
              </a:lnSpc>
              <a:spcBef>
                <a:spcPts val="0"/>
              </a:spcBef>
              <a:buSzTx/>
              <a:defRPr/>
            </a:pPr>
            <a:r>
              <a:rPr lang="en-GB" b="1" dirty="0"/>
              <a:t>A Worked Example – Pet Health Record</a:t>
            </a:r>
          </a:p>
          <a:p>
            <a:pPr marL="630238" lvl="1" indent="-342900">
              <a:lnSpc>
                <a:spcPct val="100000"/>
              </a:lnSpc>
              <a:spcBef>
                <a:spcPts val="0"/>
              </a:spcBef>
              <a:spcAft>
                <a:spcPts val="600"/>
              </a:spcAft>
              <a:buSzTx/>
              <a:defRPr/>
            </a:pPr>
            <a:r>
              <a:rPr lang="en-GB" sz="2000" dirty="0"/>
              <a:t>A vets has a pet health history report that they store on index cards.  On each record card they record the pets id, name, type, age and owner's name.  They also record the date of each visit, the procedure received and the procedure code.</a:t>
            </a:r>
          </a:p>
          <a:p>
            <a:pPr marL="630238" lvl="1" indent="-342900">
              <a:lnSpc>
                <a:spcPct val="100000"/>
              </a:lnSpc>
              <a:spcBef>
                <a:spcPts val="0"/>
              </a:spcBef>
              <a:spcAft>
                <a:spcPts val="600"/>
              </a:spcAft>
              <a:buSzTx/>
              <a:defRPr/>
            </a:pPr>
            <a:endParaRPr lang="en-GB" sz="2000" dirty="0"/>
          </a:p>
          <a:p>
            <a:pPr marL="630238" lvl="1" indent="-342900">
              <a:lnSpc>
                <a:spcPct val="100000"/>
              </a:lnSpc>
              <a:spcBef>
                <a:spcPts val="0"/>
              </a:spcBef>
              <a:spcAft>
                <a:spcPts val="600"/>
              </a:spcAft>
              <a:buSzTx/>
              <a:defRPr/>
            </a:pPr>
            <a:endParaRPr lang="en-GB" sz="2000" dirty="0"/>
          </a:p>
          <a:p>
            <a:pPr marL="363538" marR="0" lvl="0" indent="0" algn="l" defTabSz="914400" rtl="0" eaLnBrk="1" fontAlgn="auto" latinLnBrk="0" hangingPunct="1">
              <a:lnSpc>
                <a:spcPct val="100000"/>
              </a:lnSpc>
              <a:spcBef>
                <a:spcPts val="0"/>
              </a:spcBef>
              <a:spcAft>
                <a:spcPts val="600"/>
              </a:spcAft>
              <a:buClrTx/>
              <a:buSzTx/>
              <a:buFontTx/>
              <a:buNone/>
              <a:tabLst/>
              <a:defRPr/>
            </a:pPr>
            <a:endParaRPr lang="en-GB" dirty="0"/>
          </a:p>
          <a:p>
            <a:pPr marL="363538" marR="0" lvl="0" indent="0" algn="l" defTabSz="914400" rtl="0" eaLnBrk="1" fontAlgn="auto" latinLnBrk="0" hangingPunct="1">
              <a:lnSpc>
                <a:spcPct val="100000"/>
              </a:lnSpc>
              <a:spcBef>
                <a:spcPts val="0"/>
              </a:spcBef>
              <a:spcAft>
                <a:spcPts val="600"/>
              </a:spcAft>
              <a:buClrTx/>
              <a:buSzTx/>
              <a:buFontTx/>
              <a:buNone/>
              <a:tabLst/>
              <a:defRPr/>
            </a:pPr>
            <a:endParaRPr lang="en-GB" dirty="0"/>
          </a:p>
          <a:p>
            <a:pPr marL="363538" marR="0" lvl="0" indent="0" algn="l" defTabSz="914400" rtl="0" eaLnBrk="1" fontAlgn="auto" latinLnBrk="0" hangingPunct="1">
              <a:lnSpc>
                <a:spcPct val="100000"/>
              </a:lnSpc>
              <a:spcBef>
                <a:spcPts val="0"/>
              </a:spcBef>
              <a:spcAft>
                <a:spcPts val="600"/>
              </a:spcAft>
              <a:buClrTx/>
              <a:buSzTx/>
              <a:buFontTx/>
              <a:buNone/>
              <a:tabLst/>
              <a:defRPr/>
            </a:pPr>
            <a:endParaRPr lang="en-GB" dirty="0"/>
          </a:p>
          <a:p>
            <a:pPr marL="363538" marR="0" lvl="0" indent="0" algn="l" defTabSz="914400" rtl="0" eaLnBrk="1" fontAlgn="auto" latinLnBrk="0" hangingPunct="1">
              <a:lnSpc>
                <a:spcPct val="100000"/>
              </a:lnSpc>
              <a:spcBef>
                <a:spcPts val="0"/>
              </a:spcBef>
              <a:spcAft>
                <a:spcPts val="600"/>
              </a:spcAft>
              <a:buClrTx/>
              <a:buSzTx/>
              <a:buFontTx/>
              <a:buNone/>
              <a:tabLst/>
              <a:defRPr/>
            </a:pPr>
            <a:endParaRPr lang="en-GB" dirty="0"/>
          </a:p>
          <a:p>
            <a:pPr marL="363538" marR="0" lvl="0" indent="0" algn="l" defTabSz="914400" rtl="0" eaLnBrk="1" fontAlgn="auto" latinLnBrk="0" hangingPunct="1">
              <a:lnSpc>
                <a:spcPct val="100000"/>
              </a:lnSpc>
              <a:spcBef>
                <a:spcPts val="0"/>
              </a:spcBef>
              <a:spcAft>
                <a:spcPts val="600"/>
              </a:spcAft>
              <a:buClrTx/>
              <a:buSzTx/>
              <a:buFontTx/>
              <a:buNone/>
              <a:tabLst/>
              <a:defRPr/>
            </a:pPr>
            <a:endParaRPr lang="en-GB" dirty="0"/>
          </a:p>
          <a:p>
            <a:pPr marL="363538" marR="0" lvl="0" indent="0" algn="l" defTabSz="914400" rtl="0" eaLnBrk="1" fontAlgn="auto" latinLnBrk="0" hangingPunct="1">
              <a:lnSpc>
                <a:spcPct val="100000"/>
              </a:lnSpc>
              <a:spcBef>
                <a:spcPts val="0"/>
              </a:spcBef>
              <a:spcAft>
                <a:spcPts val="600"/>
              </a:spcAft>
              <a:buClrTx/>
              <a:buSzTx/>
              <a:buFontTx/>
              <a:buNone/>
              <a:tabLst/>
              <a:defRPr/>
            </a:pPr>
            <a:endParaRPr lang="en-GB" dirty="0"/>
          </a:p>
          <a:p>
            <a:pPr marL="649288" indent="-285750">
              <a:lnSpc>
                <a:spcPct val="100000"/>
              </a:lnSpc>
              <a:spcBef>
                <a:spcPts val="0"/>
              </a:spcBef>
              <a:spcAft>
                <a:spcPts val="600"/>
              </a:spcAft>
              <a:buSzTx/>
              <a:defRPr/>
            </a:pPr>
            <a:r>
              <a:rPr lang="en-GB" sz="2200" dirty="0"/>
              <a:t>Using Normalisation techniques for Database design, write the different relational schemas for</a:t>
            </a:r>
          </a:p>
          <a:p>
            <a:pPr marL="955676" lvl="1" indent="-285750">
              <a:lnSpc>
                <a:spcPct val="100000"/>
              </a:lnSpc>
              <a:spcBef>
                <a:spcPts val="0"/>
              </a:spcBef>
              <a:spcAft>
                <a:spcPts val="600"/>
              </a:spcAft>
              <a:buSzTx/>
              <a:defRPr/>
            </a:pPr>
            <a:r>
              <a:rPr lang="en-GB" sz="2200" dirty="0"/>
              <a:t>UNF , 1NF, 2NF, and 3NF</a:t>
            </a:r>
          </a:p>
          <a:p>
            <a:pPr marL="955676" lvl="1" indent="-285750">
              <a:lnSpc>
                <a:spcPct val="100000"/>
              </a:lnSpc>
              <a:spcBef>
                <a:spcPts val="0"/>
              </a:spcBef>
              <a:spcAft>
                <a:spcPts val="600"/>
              </a:spcAft>
              <a:buSzTx/>
              <a:defRPr/>
            </a:pPr>
            <a:endParaRPr lang="en-GB" dirty="0"/>
          </a:p>
          <a:p>
            <a:pPr marL="955676" lvl="1" indent="-285750">
              <a:lnSpc>
                <a:spcPct val="100000"/>
              </a:lnSpc>
              <a:spcBef>
                <a:spcPts val="0"/>
              </a:spcBef>
              <a:spcAft>
                <a:spcPts val="600"/>
              </a:spcAft>
              <a:buSzTx/>
              <a:defRPr/>
            </a:pPr>
            <a:endParaRPr lang="en-GB" dirty="0"/>
          </a:p>
          <a:p>
            <a:endParaRPr lang="en-GB" dirty="0"/>
          </a:p>
        </p:txBody>
      </p:sp>
      <p:pic>
        <p:nvPicPr>
          <p:cNvPr id="7" name="Picture 6">
            <a:extLst>
              <a:ext uri="{FF2B5EF4-FFF2-40B4-BE49-F238E27FC236}">
                <a16:creationId xmlns:a16="http://schemas.microsoft.com/office/drawing/2014/main" id="{29B6A393-3BA8-EB46-4498-02F5A8182B20}"/>
              </a:ext>
            </a:extLst>
          </p:cNvPr>
          <p:cNvPicPr>
            <a:picLocks noChangeAspect="1"/>
          </p:cNvPicPr>
          <p:nvPr/>
        </p:nvPicPr>
        <p:blipFill>
          <a:blip r:embed="rId2"/>
          <a:stretch>
            <a:fillRect/>
          </a:stretch>
        </p:blipFill>
        <p:spPr>
          <a:xfrm>
            <a:off x="2218285" y="2348181"/>
            <a:ext cx="7064550" cy="2669637"/>
          </a:xfrm>
          <a:prstGeom prst="rect">
            <a:avLst/>
          </a:prstGeom>
        </p:spPr>
      </p:pic>
    </p:spTree>
    <p:extLst>
      <p:ext uri="{BB962C8B-B14F-4D97-AF65-F5344CB8AC3E}">
        <p14:creationId xmlns:p14="http://schemas.microsoft.com/office/powerpoint/2010/main" val="3882813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4C2BB-16B7-9119-92F9-A833D04FC56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C3DF53-9A16-434D-9025-AD9F86F08F8F}"/>
              </a:ext>
            </a:extLst>
          </p:cNvPr>
          <p:cNvSpPr>
            <a:spLocks noGrp="1"/>
          </p:cNvSpPr>
          <p:nvPr>
            <p:ph type="sldNum" sz="quarter" idx="12"/>
          </p:nvPr>
        </p:nvSpPr>
        <p:spPr/>
        <p:txBody>
          <a:bodyPr/>
          <a:lstStyle/>
          <a:p>
            <a:fld id="{74D77D2B-B223-4A5F-B2B2-5AE626418F05}" type="slidenum">
              <a:rPr lang="en-GB" smtClean="0"/>
              <a:t>25</a:t>
            </a:fld>
            <a:endParaRPr lang="en-GB"/>
          </a:p>
        </p:txBody>
      </p:sp>
      <p:sp>
        <p:nvSpPr>
          <p:cNvPr id="4" name="Title 3">
            <a:extLst>
              <a:ext uri="{FF2B5EF4-FFF2-40B4-BE49-F238E27FC236}">
                <a16:creationId xmlns:a16="http://schemas.microsoft.com/office/drawing/2014/main" id="{D49F1B02-77F9-7D05-9E46-C20E9697152F}"/>
              </a:ext>
            </a:extLst>
          </p:cNvPr>
          <p:cNvSpPr>
            <a:spLocks noGrp="1"/>
          </p:cNvSpPr>
          <p:nvPr>
            <p:ph type="title"/>
          </p:nvPr>
        </p:nvSpPr>
        <p:spPr/>
        <p:txBody>
          <a:bodyPr/>
          <a:lstStyle/>
          <a:p>
            <a:r>
              <a:rPr lang="en-GB" dirty="0"/>
              <a:t>Exercise – ORDERFORM (Tutorial)</a:t>
            </a:r>
          </a:p>
        </p:txBody>
      </p:sp>
      <p:sp>
        <p:nvSpPr>
          <p:cNvPr id="5" name="Text Placeholder 4">
            <a:extLst>
              <a:ext uri="{FF2B5EF4-FFF2-40B4-BE49-F238E27FC236}">
                <a16:creationId xmlns:a16="http://schemas.microsoft.com/office/drawing/2014/main" id="{5DEE7C01-0892-8C33-3382-DD60C963417F}"/>
              </a:ext>
            </a:extLst>
          </p:cNvPr>
          <p:cNvSpPr>
            <a:spLocks noGrp="1"/>
          </p:cNvSpPr>
          <p:nvPr>
            <p:ph type="body" sz="quarter" idx="13"/>
          </p:nvPr>
        </p:nvSpPr>
        <p:spPr>
          <a:xfrm>
            <a:off x="358775" y="1103313"/>
            <a:ext cx="7240905" cy="5008562"/>
          </a:xfrm>
        </p:spPr>
        <p:txBody>
          <a:bodyPr>
            <a:normAutofit/>
          </a:bodyPr>
          <a:lstStyle/>
          <a:p>
            <a:r>
              <a:rPr lang="en-GB" sz="2000" dirty="0"/>
              <a:t>A Company holds order information on (paper-based) order forms as shown:</a:t>
            </a:r>
          </a:p>
          <a:p>
            <a:pPr lvl="1"/>
            <a:r>
              <a:rPr lang="en-GB" sz="2000" dirty="0"/>
              <a:t>Where an individual customer places an order for one or more parts.</a:t>
            </a:r>
          </a:p>
          <a:p>
            <a:pPr lvl="1"/>
            <a:r>
              <a:rPr lang="en-GB" sz="2000" dirty="0"/>
              <a:t>The following Table is a sample of the data.</a:t>
            </a:r>
          </a:p>
          <a:p>
            <a:r>
              <a:rPr lang="en-GB" sz="2000" dirty="0"/>
              <a:t>Using Normalisation techniques for Database design, </a:t>
            </a:r>
            <a:r>
              <a:rPr lang="en-GB" sz="2000" b="1" dirty="0"/>
              <a:t>devise a relational schema in 3NF to hold the information.</a:t>
            </a:r>
          </a:p>
          <a:p>
            <a:pPr lvl="1"/>
            <a:endParaRPr lang="en-GB" sz="2000" dirty="0"/>
          </a:p>
          <a:p>
            <a:endParaRPr lang="en-GB" sz="2000" dirty="0"/>
          </a:p>
        </p:txBody>
      </p:sp>
      <p:pic>
        <p:nvPicPr>
          <p:cNvPr id="6" name="Picture 5">
            <a:extLst>
              <a:ext uri="{FF2B5EF4-FFF2-40B4-BE49-F238E27FC236}">
                <a16:creationId xmlns:a16="http://schemas.microsoft.com/office/drawing/2014/main" id="{3F7860C6-B04C-C592-4E3D-B0B21AA88D12}"/>
              </a:ext>
            </a:extLst>
          </p:cNvPr>
          <p:cNvPicPr>
            <a:picLocks noChangeAspect="1"/>
          </p:cNvPicPr>
          <p:nvPr/>
        </p:nvPicPr>
        <p:blipFill>
          <a:blip r:embed="rId2"/>
          <a:stretch>
            <a:fillRect/>
          </a:stretch>
        </p:blipFill>
        <p:spPr>
          <a:xfrm>
            <a:off x="7708561" y="1568594"/>
            <a:ext cx="4157748" cy="1660709"/>
          </a:xfrm>
          <a:prstGeom prst="rect">
            <a:avLst/>
          </a:prstGeom>
        </p:spPr>
      </p:pic>
      <p:graphicFrame>
        <p:nvGraphicFramePr>
          <p:cNvPr id="7" name="Table 6">
            <a:extLst>
              <a:ext uri="{FF2B5EF4-FFF2-40B4-BE49-F238E27FC236}">
                <a16:creationId xmlns:a16="http://schemas.microsoft.com/office/drawing/2014/main" id="{26BF3015-1FC5-4E6C-C59A-9D4E5E9368D8}"/>
              </a:ext>
            </a:extLst>
          </p:cNvPr>
          <p:cNvGraphicFramePr>
            <a:graphicFrameLocks noGrp="1"/>
          </p:cNvGraphicFramePr>
          <p:nvPr>
            <p:extLst>
              <p:ext uri="{D42A27DB-BD31-4B8C-83A1-F6EECF244321}">
                <p14:modId xmlns:p14="http://schemas.microsoft.com/office/powerpoint/2010/main" val="1609587580"/>
              </p:ext>
            </p:extLst>
          </p:nvPr>
        </p:nvGraphicFramePr>
        <p:xfrm>
          <a:off x="3237041" y="3800407"/>
          <a:ext cx="8496000" cy="2133600"/>
        </p:xfrm>
        <a:graphic>
          <a:graphicData uri="http://schemas.openxmlformats.org/drawingml/2006/table">
            <a:tbl>
              <a:tblPr firstRow="1" bandRow="1">
                <a:tableStyleId>{5C22544A-7EE6-4342-B048-85BDC9FD1C3A}</a:tableStyleId>
              </a:tblPr>
              <a:tblGrid>
                <a:gridCol w="792000">
                  <a:extLst>
                    <a:ext uri="{9D8B030D-6E8A-4147-A177-3AD203B41FA5}">
                      <a16:colId xmlns:a16="http://schemas.microsoft.com/office/drawing/2014/main" val="1310255780"/>
                    </a:ext>
                  </a:extLst>
                </a:gridCol>
                <a:gridCol w="684000">
                  <a:extLst>
                    <a:ext uri="{9D8B030D-6E8A-4147-A177-3AD203B41FA5}">
                      <a16:colId xmlns:a16="http://schemas.microsoft.com/office/drawing/2014/main" val="1099728931"/>
                    </a:ext>
                  </a:extLst>
                </a:gridCol>
                <a:gridCol w="720000">
                  <a:extLst>
                    <a:ext uri="{9D8B030D-6E8A-4147-A177-3AD203B41FA5}">
                      <a16:colId xmlns:a16="http://schemas.microsoft.com/office/drawing/2014/main" val="3634879208"/>
                    </a:ext>
                  </a:extLst>
                </a:gridCol>
                <a:gridCol w="792000">
                  <a:extLst>
                    <a:ext uri="{9D8B030D-6E8A-4147-A177-3AD203B41FA5}">
                      <a16:colId xmlns:a16="http://schemas.microsoft.com/office/drawing/2014/main" val="3545713198"/>
                    </a:ext>
                  </a:extLst>
                </a:gridCol>
                <a:gridCol w="828000">
                  <a:extLst>
                    <a:ext uri="{9D8B030D-6E8A-4147-A177-3AD203B41FA5}">
                      <a16:colId xmlns:a16="http://schemas.microsoft.com/office/drawing/2014/main" val="1883449596"/>
                    </a:ext>
                  </a:extLst>
                </a:gridCol>
                <a:gridCol w="1044000">
                  <a:extLst>
                    <a:ext uri="{9D8B030D-6E8A-4147-A177-3AD203B41FA5}">
                      <a16:colId xmlns:a16="http://schemas.microsoft.com/office/drawing/2014/main" val="2752562084"/>
                    </a:ext>
                  </a:extLst>
                </a:gridCol>
                <a:gridCol w="1044000">
                  <a:extLst>
                    <a:ext uri="{9D8B030D-6E8A-4147-A177-3AD203B41FA5}">
                      <a16:colId xmlns:a16="http://schemas.microsoft.com/office/drawing/2014/main" val="634282417"/>
                    </a:ext>
                  </a:extLst>
                </a:gridCol>
                <a:gridCol w="684000">
                  <a:extLst>
                    <a:ext uri="{9D8B030D-6E8A-4147-A177-3AD203B41FA5}">
                      <a16:colId xmlns:a16="http://schemas.microsoft.com/office/drawing/2014/main" val="3816683635"/>
                    </a:ext>
                  </a:extLst>
                </a:gridCol>
                <a:gridCol w="936000">
                  <a:extLst>
                    <a:ext uri="{9D8B030D-6E8A-4147-A177-3AD203B41FA5}">
                      <a16:colId xmlns:a16="http://schemas.microsoft.com/office/drawing/2014/main" val="2843664701"/>
                    </a:ext>
                  </a:extLst>
                </a:gridCol>
                <a:gridCol w="972000">
                  <a:extLst>
                    <a:ext uri="{9D8B030D-6E8A-4147-A177-3AD203B41FA5}">
                      <a16:colId xmlns:a16="http://schemas.microsoft.com/office/drawing/2014/main" val="956657736"/>
                    </a:ext>
                  </a:extLst>
                </a:gridCol>
              </a:tblGrid>
              <a:tr h="288000">
                <a:tc>
                  <a:txBody>
                    <a:bodyPr/>
                    <a:lstStyle/>
                    <a:p>
                      <a:pPr algn="ctr"/>
                      <a:r>
                        <a:rPr lang="en-GB" sz="1400" err="1"/>
                        <a:t>orderno</a:t>
                      </a:r>
                      <a:endParaRPr lang="en-GB" sz="1400"/>
                    </a:p>
                  </a:txBody>
                  <a:tcPr/>
                </a:tc>
                <a:tc>
                  <a:txBody>
                    <a:bodyPr/>
                    <a:lstStyle/>
                    <a:p>
                      <a:pPr algn="ctr"/>
                      <a:r>
                        <a:rPr lang="en-GB" sz="1400" err="1"/>
                        <a:t>partno</a:t>
                      </a:r>
                      <a:endParaRPr lang="en-GB" sz="1400"/>
                    </a:p>
                  </a:txBody>
                  <a:tcPr/>
                </a:tc>
                <a:tc>
                  <a:txBody>
                    <a:bodyPr/>
                    <a:lstStyle/>
                    <a:p>
                      <a:pPr algn="ctr"/>
                      <a:r>
                        <a:rPr lang="en-GB" sz="1400" err="1"/>
                        <a:t>pname</a:t>
                      </a:r>
                      <a:endParaRPr lang="en-GB" sz="1400"/>
                    </a:p>
                  </a:txBody>
                  <a:tcPr/>
                </a:tc>
                <a:tc>
                  <a:txBody>
                    <a:bodyPr/>
                    <a:lstStyle/>
                    <a:p>
                      <a:pPr algn="ctr"/>
                      <a:r>
                        <a:rPr lang="en-GB" sz="1400" err="1"/>
                        <a:t>unitcost</a:t>
                      </a:r>
                      <a:endParaRPr lang="en-GB" sz="1400"/>
                    </a:p>
                  </a:txBody>
                  <a:tcPr/>
                </a:tc>
                <a:tc>
                  <a:txBody>
                    <a:bodyPr/>
                    <a:lstStyle/>
                    <a:p>
                      <a:pPr algn="ctr"/>
                      <a:r>
                        <a:rPr lang="en-GB" sz="1400"/>
                        <a:t>quantity</a:t>
                      </a:r>
                    </a:p>
                  </a:txBody>
                  <a:tcPr/>
                </a:tc>
                <a:tc>
                  <a:txBody>
                    <a:bodyPr/>
                    <a:lstStyle/>
                    <a:p>
                      <a:r>
                        <a:rPr lang="en-GB" sz="1400" err="1"/>
                        <a:t>orderdate</a:t>
                      </a:r>
                      <a:endParaRPr lang="en-GB" sz="1400"/>
                    </a:p>
                  </a:txBody>
                  <a:tcPr anchor="ctr"/>
                </a:tc>
                <a:tc>
                  <a:txBody>
                    <a:bodyPr/>
                    <a:lstStyle/>
                    <a:p>
                      <a:r>
                        <a:rPr lang="en-GB" sz="1400" err="1"/>
                        <a:t>deldate</a:t>
                      </a:r>
                      <a:endParaRPr lang="en-GB" sz="1400"/>
                    </a:p>
                  </a:txBody>
                  <a:tcPr anchor="ctr"/>
                </a:tc>
                <a:tc>
                  <a:txBody>
                    <a:bodyPr/>
                    <a:lstStyle/>
                    <a:p>
                      <a:r>
                        <a:rPr lang="en-GB" sz="1400" err="1"/>
                        <a:t>custno</a:t>
                      </a:r>
                      <a:endParaRPr lang="en-GB" sz="1400"/>
                    </a:p>
                  </a:txBody>
                  <a:tcPr anchor="ctr"/>
                </a:tc>
                <a:tc>
                  <a:txBody>
                    <a:bodyPr/>
                    <a:lstStyle/>
                    <a:p>
                      <a:r>
                        <a:rPr lang="en-GB" sz="1400" err="1"/>
                        <a:t>custname</a:t>
                      </a:r>
                      <a:endParaRPr lang="en-GB" sz="1400"/>
                    </a:p>
                  </a:txBody>
                  <a:tcPr anchor="ctr"/>
                </a:tc>
                <a:tc>
                  <a:txBody>
                    <a:bodyPr/>
                    <a:lstStyle/>
                    <a:p>
                      <a:r>
                        <a:rPr lang="en-GB" sz="1400" err="1"/>
                        <a:t>custphone</a:t>
                      </a:r>
                      <a:endParaRPr lang="en-GB" sz="1400"/>
                    </a:p>
                  </a:txBody>
                  <a:tcPr anchor="ctr"/>
                </a:tc>
                <a:extLst>
                  <a:ext uri="{0D108BD9-81ED-4DB2-BD59-A6C34878D82A}">
                    <a16:rowId xmlns:a16="http://schemas.microsoft.com/office/drawing/2014/main" val="41168234"/>
                  </a:ext>
                </a:extLst>
              </a:tr>
              <a:tr h="288000">
                <a:tc>
                  <a:txBody>
                    <a:bodyPr/>
                    <a:lstStyle/>
                    <a:p>
                      <a:pPr algn="r"/>
                      <a:r>
                        <a:rPr lang="en-GB" sz="1400"/>
                        <a:t>1001</a:t>
                      </a:r>
                    </a:p>
                  </a:txBody>
                  <a:tcPr/>
                </a:tc>
                <a:tc>
                  <a:txBody>
                    <a:bodyPr/>
                    <a:lstStyle/>
                    <a:p>
                      <a:pPr algn="r"/>
                      <a:r>
                        <a:rPr lang="en-GB" sz="1400"/>
                        <a:t>101</a:t>
                      </a:r>
                    </a:p>
                  </a:txBody>
                  <a:tcPr/>
                </a:tc>
                <a:tc>
                  <a:txBody>
                    <a:bodyPr/>
                    <a:lstStyle/>
                    <a:p>
                      <a:r>
                        <a:rPr lang="en-GB" sz="1400"/>
                        <a:t>Cog</a:t>
                      </a:r>
                    </a:p>
                  </a:txBody>
                  <a:tcPr/>
                </a:tc>
                <a:tc>
                  <a:txBody>
                    <a:bodyPr/>
                    <a:lstStyle/>
                    <a:p>
                      <a:pPr algn="r"/>
                      <a:r>
                        <a:rPr lang="en-GB" sz="1400"/>
                        <a:t>2.50</a:t>
                      </a:r>
                    </a:p>
                  </a:txBody>
                  <a:tcPr/>
                </a:tc>
                <a:tc>
                  <a:txBody>
                    <a:bodyPr/>
                    <a:lstStyle/>
                    <a:p>
                      <a:pPr algn="r"/>
                      <a:r>
                        <a:rPr lang="en-GB" sz="1400"/>
                        <a:t>5</a:t>
                      </a:r>
                    </a:p>
                  </a:txBody>
                  <a:tcPr/>
                </a:tc>
                <a:tc>
                  <a:txBody>
                    <a:bodyPr/>
                    <a:lstStyle/>
                    <a:p>
                      <a:r>
                        <a:rPr lang="en-GB" sz="1400"/>
                        <a:t>01/05/2016</a:t>
                      </a:r>
                    </a:p>
                  </a:txBody>
                  <a:tcPr/>
                </a:tc>
                <a:tc>
                  <a:txBody>
                    <a:bodyPr/>
                    <a:lstStyle/>
                    <a:p>
                      <a:r>
                        <a:rPr lang="en-GB" sz="1400"/>
                        <a:t>06/05/2016</a:t>
                      </a:r>
                    </a:p>
                  </a:txBody>
                  <a:tcPr/>
                </a:tc>
                <a:tc>
                  <a:txBody>
                    <a:bodyPr/>
                    <a:lstStyle/>
                    <a:p>
                      <a:pPr algn="r"/>
                      <a:r>
                        <a:rPr lang="en-GB" sz="1400"/>
                        <a:t>21</a:t>
                      </a:r>
                    </a:p>
                  </a:txBody>
                  <a:tcPr/>
                </a:tc>
                <a:tc>
                  <a:txBody>
                    <a:bodyPr/>
                    <a:lstStyle/>
                    <a:p>
                      <a:r>
                        <a:rPr lang="en-GB" sz="1400"/>
                        <a:t>J Smith</a:t>
                      </a:r>
                    </a:p>
                  </a:txBody>
                  <a:tcPr/>
                </a:tc>
                <a:tc>
                  <a:txBody>
                    <a:bodyPr/>
                    <a:lstStyle/>
                    <a:p>
                      <a:pPr algn="r"/>
                      <a:r>
                        <a:rPr lang="en-GB" sz="1400"/>
                        <a:t>90345122</a:t>
                      </a:r>
                    </a:p>
                  </a:txBody>
                  <a:tcPr/>
                </a:tc>
                <a:extLst>
                  <a:ext uri="{0D108BD9-81ED-4DB2-BD59-A6C34878D82A}">
                    <a16:rowId xmlns:a16="http://schemas.microsoft.com/office/drawing/2014/main" val="3043940454"/>
                  </a:ext>
                </a:extLst>
              </a:tr>
              <a:tr h="288000">
                <a:tc>
                  <a:txBody>
                    <a:bodyPr/>
                    <a:lstStyle/>
                    <a:p>
                      <a:pPr algn="r"/>
                      <a:r>
                        <a:rPr lang="en-GB" sz="1400"/>
                        <a:t>1001</a:t>
                      </a:r>
                    </a:p>
                  </a:txBody>
                  <a:tcPr/>
                </a:tc>
                <a:tc>
                  <a:txBody>
                    <a:bodyPr/>
                    <a:lstStyle/>
                    <a:p>
                      <a:pPr algn="r"/>
                      <a:r>
                        <a:rPr lang="en-GB" sz="1400"/>
                        <a:t>134</a:t>
                      </a:r>
                    </a:p>
                  </a:txBody>
                  <a:tcPr/>
                </a:tc>
                <a:tc>
                  <a:txBody>
                    <a:bodyPr/>
                    <a:lstStyle/>
                    <a:p>
                      <a:r>
                        <a:rPr lang="en-GB" sz="1400"/>
                        <a:t>Block</a:t>
                      </a:r>
                    </a:p>
                  </a:txBody>
                  <a:tcPr/>
                </a:tc>
                <a:tc>
                  <a:txBody>
                    <a:bodyPr/>
                    <a:lstStyle/>
                    <a:p>
                      <a:pPr algn="r"/>
                      <a:r>
                        <a:rPr lang="en-GB" sz="1400"/>
                        <a:t>5.00</a:t>
                      </a:r>
                    </a:p>
                  </a:txBody>
                  <a:tcPr/>
                </a:tc>
                <a:tc>
                  <a:txBody>
                    <a:bodyPr/>
                    <a:lstStyle/>
                    <a:p>
                      <a:pPr algn="r"/>
                      <a:r>
                        <a:rPr lang="en-GB" sz="1400"/>
                        <a:t>3</a:t>
                      </a:r>
                    </a:p>
                  </a:txBody>
                  <a:tcPr/>
                </a:tc>
                <a:tc>
                  <a:txBody>
                    <a:bodyPr/>
                    <a:lstStyle/>
                    <a:p>
                      <a:r>
                        <a:rPr lang="en-GB" sz="1400"/>
                        <a:t>01/05/2016</a:t>
                      </a:r>
                    </a:p>
                  </a:txBody>
                  <a:tcPr/>
                </a:tc>
                <a:tc>
                  <a:txBody>
                    <a:bodyPr/>
                    <a:lstStyle/>
                    <a:p>
                      <a:r>
                        <a:rPr lang="en-GB" sz="1400"/>
                        <a:t>06/05/2016</a:t>
                      </a:r>
                    </a:p>
                  </a:txBody>
                  <a:tcPr/>
                </a:tc>
                <a:tc>
                  <a:txBody>
                    <a:bodyPr/>
                    <a:lstStyle/>
                    <a:p>
                      <a:pPr algn="r"/>
                      <a:r>
                        <a:rPr lang="en-GB" sz="1400"/>
                        <a:t>21</a:t>
                      </a:r>
                    </a:p>
                  </a:txBody>
                  <a:tcPr/>
                </a:tc>
                <a:tc>
                  <a:txBody>
                    <a:bodyPr/>
                    <a:lstStyle/>
                    <a:p>
                      <a:r>
                        <a:rPr lang="en-GB" sz="1400"/>
                        <a:t>J Smith</a:t>
                      </a:r>
                    </a:p>
                  </a:txBody>
                  <a:tcPr/>
                </a:tc>
                <a:tc>
                  <a:txBody>
                    <a:bodyPr/>
                    <a:lstStyle/>
                    <a:p>
                      <a:pPr algn="r"/>
                      <a:r>
                        <a:rPr lang="en-GB" sz="1400"/>
                        <a:t>90345122</a:t>
                      </a:r>
                    </a:p>
                  </a:txBody>
                  <a:tcPr/>
                </a:tc>
                <a:extLst>
                  <a:ext uri="{0D108BD9-81ED-4DB2-BD59-A6C34878D82A}">
                    <a16:rowId xmlns:a16="http://schemas.microsoft.com/office/drawing/2014/main" val="3543347174"/>
                  </a:ext>
                </a:extLst>
              </a:tr>
              <a:tr h="288000">
                <a:tc>
                  <a:txBody>
                    <a:bodyPr/>
                    <a:lstStyle/>
                    <a:p>
                      <a:pPr algn="r"/>
                      <a:r>
                        <a:rPr lang="en-GB" sz="1400"/>
                        <a:t>1002</a:t>
                      </a:r>
                    </a:p>
                  </a:txBody>
                  <a:tcPr/>
                </a:tc>
                <a:tc>
                  <a:txBody>
                    <a:bodyPr/>
                    <a:lstStyle/>
                    <a:p>
                      <a:pPr algn="r"/>
                      <a:r>
                        <a:rPr lang="en-GB" sz="1400"/>
                        <a:t>175</a:t>
                      </a:r>
                    </a:p>
                  </a:txBody>
                  <a:tcPr/>
                </a:tc>
                <a:tc>
                  <a:txBody>
                    <a:bodyPr/>
                    <a:lstStyle/>
                    <a:p>
                      <a:r>
                        <a:rPr lang="en-GB" sz="1400"/>
                        <a:t>Bolt</a:t>
                      </a:r>
                    </a:p>
                  </a:txBody>
                  <a:tcPr/>
                </a:tc>
                <a:tc>
                  <a:txBody>
                    <a:bodyPr/>
                    <a:lstStyle/>
                    <a:p>
                      <a:pPr algn="r"/>
                      <a:r>
                        <a:rPr lang="en-GB" sz="1400"/>
                        <a:t>0.45</a:t>
                      </a:r>
                    </a:p>
                  </a:txBody>
                  <a:tcPr/>
                </a:tc>
                <a:tc>
                  <a:txBody>
                    <a:bodyPr/>
                    <a:lstStyle/>
                    <a:p>
                      <a:pPr algn="r"/>
                      <a:r>
                        <a:rPr lang="en-GB" sz="1400"/>
                        <a:t>200</a:t>
                      </a:r>
                    </a:p>
                  </a:txBody>
                  <a:tcPr/>
                </a:tc>
                <a:tc>
                  <a:txBody>
                    <a:bodyPr/>
                    <a:lstStyle/>
                    <a:p>
                      <a:r>
                        <a:rPr lang="en-GB" sz="1400"/>
                        <a:t>04/05/2016</a:t>
                      </a:r>
                    </a:p>
                  </a:txBody>
                  <a:tcPr/>
                </a:tc>
                <a:tc>
                  <a:txBody>
                    <a:bodyPr/>
                    <a:lstStyle/>
                    <a:p>
                      <a:r>
                        <a:rPr lang="en-GB" sz="1400"/>
                        <a:t>11/05/2016</a:t>
                      </a:r>
                    </a:p>
                  </a:txBody>
                  <a:tcPr/>
                </a:tc>
                <a:tc>
                  <a:txBody>
                    <a:bodyPr/>
                    <a:lstStyle/>
                    <a:p>
                      <a:pPr algn="r"/>
                      <a:r>
                        <a:rPr lang="en-GB" sz="1400"/>
                        <a:t>36</a:t>
                      </a:r>
                    </a:p>
                  </a:txBody>
                  <a:tcPr/>
                </a:tc>
                <a:tc>
                  <a:txBody>
                    <a:bodyPr/>
                    <a:lstStyle/>
                    <a:p>
                      <a:r>
                        <a:rPr lang="en-GB" sz="1400"/>
                        <a:t>P Jones</a:t>
                      </a:r>
                    </a:p>
                  </a:txBody>
                  <a:tcPr/>
                </a:tc>
                <a:tc>
                  <a:txBody>
                    <a:bodyPr/>
                    <a:lstStyle/>
                    <a:p>
                      <a:pPr algn="r"/>
                      <a:r>
                        <a:rPr lang="en-GB" sz="1400"/>
                        <a:t>71452620</a:t>
                      </a:r>
                    </a:p>
                  </a:txBody>
                  <a:tcPr/>
                </a:tc>
                <a:extLst>
                  <a:ext uri="{0D108BD9-81ED-4DB2-BD59-A6C34878D82A}">
                    <a16:rowId xmlns:a16="http://schemas.microsoft.com/office/drawing/2014/main" val="4158845835"/>
                  </a:ext>
                </a:extLst>
              </a:tr>
              <a:tr h="288000">
                <a:tc>
                  <a:txBody>
                    <a:bodyPr/>
                    <a:lstStyle/>
                    <a:p>
                      <a:pPr algn="r"/>
                      <a:r>
                        <a:rPr lang="en-GB" sz="1400"/>
                        <a:t>1002</a:t>
                      </a:r>
                    </a:p>
                  </a:txBody>
                  <a:tcPr/>
                </a:tc>
                <a:tc>
                  <a:txBody>
                    <a:bodyPr/>
                    <a:lstStyle/>
                    <a:p>
                      <a:pPr algn="r"/>
                      <a:r>
                        <a:rPr lang="en-GB" sz="1400"/>
                        <a:t>115</a:t>
                      </a:r>
                    </a:p>
                  </a:txBody>
                  <a:tcPr/>
                </a:tc>
                <a:tc>
                  <a:txBody>
                    <a:bodyPr/>
                    <a:lstStyle/>
                    <a:p>
                      <a:r>
                        <a:rPr lang="en-GB" sz="1400"/>
                        <a:t>Widget</a:t>
                      </a:r>
                    </a:p>
                  </a:txBody>
                  <a:tcPr/>
                </a:tc>
                <a:tc>
                  <a:txBody>
                    <a:bodyPr/>
                    <a:lstStyle/>
                    <a:p>
                      <a:pPr algn="r"/>
                      <a:r>
                        <a:rPr lang="en-GB" sz="1400"/>
                        <a:t>0.70</a:t>
                      </a:r>
                    </a:p>
                  </a:txBody>
                  <a:tcPr/>
                </a:tc>
                <a:tc>
                  <a:txBody>
                    <a:bodyPr/>
                    <a:lstStyle/>
                    <a:p>
                      <a:pPr algn="r"/>
                      <a:r>
                        <a:rPr lang="en-GB" sz="1400"/>
                        <a:t>100</a:t>
                      </a:r>
                    </a:p>
                  </a:txBody>
                  <a:tcPr/>
                </a:tc>
                <a:tc>
                  <a:txBody>
                    <a:bodyPr/>
                    <a:lstStyle/>
                    <a:p>
                      <a:r>
                        <a:rPr lang="en-GB" sz="1400"/>
                        <a:t>04/05/2016</a:t>
                      </a:r>
                    </a:p>
                  </a:txBody>
                  <a:tcPr/>
                </a:tc>
                <a:tc>
                  <a:txBody>
                    <a:bodyPr/>
                    <a:lstStyle/>
                    <a:p>
                      <a:r>
                        <a:rPr lang="en-GB" sz="1400"/>
                        <a:t>11/05/2016</a:t>
                      </a:r>
                    </a:p>
                  </a:txBody>
                  <a:tcPr/>
                </a:tc>
                <a:tc>
                  <a:txBody>
                    <a:bodyPr/>
                    <a:lstStyle/>
                    <a:p>
                      <a:pPr algn="r"/>
                      <a:r>
                        <a:rPr lang="en-GB" sz="1400"/>
                        <a:t>36</a:t>
                      </a:r>
                    </a:p>
                  </a:txBody>
                  <a:tcPr/>
                </a:tc>
                <a:tc>
                  <a:txBody>
                    <a:bodyPr/>
                    <a:lstStyle/>
                    <a:p>
                      <a:r>
                        <a:rPr lang="en-GB" sz="1400"/>
                        <a:t>P Jones</a:t>
                      </a:r>
                    </a:p>
                  </a:txBody>
                  <a:tcPr/>
                </a:tc>
                <a:tc>
                  <a:txBody>
                    <a:bodyPr/>
                    <a:lstStyle/>
                    <a:p>
                      <a:pPr algn="r"/>
                      <a:r>
                        <a:rPr lang="en-GB" sz="1400"/>
                        <a:t>71452620</a:t>
                      </a:r>
                    </a:p>
                  </a:txBody>
                  <a:tcPr/>
                </a:tc>
                <a:extLst>
                  <a:ext uri="{0D108BD9-81ED-4DB2-BD59-A6C34878D82A}">
                    <a16:rowId xmlns:a16="http://schemas.microsoft.com/office/drawing/2014/main" val="2383111780"/>
                  </a:ext>
                </a:extLst>
              </a:tr>
              <a:tr h="288000">
                <a:tc>
                  <a:txBody>
                    <a:bodyPr/>
                    <a:lstStyle/>
                    <a:p>
                      <a:pPr algn="r"/>
                      <a:r>
                        <a:rPr lang="en-GB" sz="1400"/>
                        <a:t>1003</a:t>
                      </a:r>
                    </a:p>
                  </a:txBody>
                  <a:tcPr/>
                </a:tc>
                <a:tc>
                  <a:txBody>
                    <a:bodyPr/>
                    <a:lstStyle/>
                    <a:p>
                      <a:pPr algn="r"/>
                      <a:r>
                        <a:rPr lang="en-GB" sz="1400"/>
                        <a:t>134</a:t>
                      </a:r>
                    </a:p>
                  </a:txBody>
                  <a:tcPr/>
                </a:tc>
                <a:tc>
                  <a:txBody>
                    <a:bodyPr/>
                    <a:lstStyle/>
                    <a:p>
                      <a:r>
                        <a:rPr lang="en-GB" sz="1400"/>
                        <a:t>Block</a:t>
                      </a:r>
                    </a:p>
                  </a:txBody>
                  <a:tcPr/>
                </a:tc>
                <a:tc>
                  <a:txBody>
                    <a:bodyPr/>
                    <a:lstStyle/>
                    <a:p>
                      <a:pPr algn="r"/>
                      <a:r>
                        <a:rPr lang="en-GB" sz="1400"/>
                        <a:t>5.00</a:t>
                      </a:r>
                    </a:p>
                  </a:txBody>
                  <a:tcPr/>
                </a:tc>
                <a:tc>
                  <a:txBody>
                    <a:bodyPr/>
                    <a:lstStyle/>
                    <a:p>
                      <a:pPr algn="r"/>
                      <a:r>
                        <a:rPr lang="en-GB" sz="1400"/>
                        <a:t>2</a:t>
                      </a:r>
                    </a:p>
                  </a:txBody>
                  <a:tcPr/>
                </a:tc>
                <a:tc>
                  <a:txBody>
                    <a:bodyPr/>
                    <a:lstStyle/>
                    <a:p>
                      <a:r>
                        <a:rPr lang="en-GB" sz="1400"/>
                        <a:t>12/05/2016</a:t>
                      </a:r>
                    </a:p>
                  </a:txBody>
                  <a:tcPr/>
                </a:tc>
                <a:tc>
                  <a:txBody>
                    <a:bodyPr/>
                    <a:lstStyle/>
                    <a:p>
                      <a:r>
                        <a:rPr lang="en-GB" sz="1400"/>
                        <a:t>18/05/2016</a:t>
                      </a:r>
                    </a:p>
                  </a:txBody>
                  <a:tcPr/>
                </a:tc>
                <a:tc>
                  <a:txBody>
                    <a:bodyPr/>
                    <a:lstStyle/>
                    <a:p>
                      <a:pPr algn="r"/>
                      <a:r>
                        <a:rPr lang="en-GB" sz="1400"/>
                        <a:t>21</a:t>
                      </a:r>
                    </a:p>
                  </a:txBody>
                  <a:tcPr/>
                </a:tc>
                <a:tc>
                  <a:txBody>
                    <a:bodyPr/>
                    <a:lstStyle/>
                    <a:p>
                      <a:r>
                        <a:rPr lang="en-GB" sz="1400"/>
                        <a:t>J Smith</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a:t>90345122</a:t>
                      </a:r>
                    </a:p>
                  </a:txBody>
                  <a:tcPr/>
                </a:tc>
                <a:extLst>
                  <a:ext uri="{0D108BD9-81ED-4DB2-BD59-A6C34878D82A}">
                    <a16:rowId xmlns:a16="http://schemas.microsoft.com/office/drawing/2014/main" val="462267822"/>
                  </a:ext>
                </a:extLst>
              </a:tr>
              <a:tr h="288000">
                <a:tc>
                  <a:txBody>
                    <a:bodyPr/>
                    <a:lstStyle/>
                    <a:p>
                      <a:pPr algn="r"/>
                      <a:r>
                        <a:rPr lang="en-GB" sz="1400"/>
                        <a:t>1003</a:t>
                      </a:r>
                    </a:p>
                  </a:txBody>
                  <a:tcPr/>
                </a:tc>
                <a:tc>
                  <a:txBody>
                    <a:bodyPr/>
                    <a:lstStyle/>
                    <a:p>
                      <a:pPr algn="r"/>
                      <a:r>
                        <a:rPr lang="en-GB" sz="1400"/>
                        <a:t>175</a:t>
                      </a:r>
                    </a:p>
                  </a:txBody>
                  <a:tcPr/>
                </a:tc>
                <a:tc>
                  <a:txBody>
                    <a:bodyPr/>
                    <a:lstStyle/>
                    <a:p>
                      <a:r>
                        <a:rPr lang="en-GB" sz="1400"/>
                        <a:t>Bolt</a:t>
                      </a:r>
                    </a:p>
                  </a:txBody>
                  <a:tcPr/>
                </a:tc>
                <a:tc>
                  <a:txBody>
                    <a:bodyPr/>
                    <a:lstStyle/>
                    <a:p>
                      <a:pPr algn="r"/>
                      <a:r>
                        <a:rPr lang="en-GB" sz="1400"/>
                        <a:t>0.45</a:t>
                      </a:r>
                    </a:p>
                  </a:txBody>
                  <a:tcPr/>
                </a:tc>
                <a:tc>
                  <a:txBody>
                    <a:bodyPr/>
                    <a:lstStyle/>
                    <a:p>
                      <a:pPr algn="r"/>
                      <a:r>
                        <a:rPr lang="en-GB" sz="1400"/>
                        <a:t>100</a:t>
                      </a:r>
                    </a:p>
                  </a:txBody>
                  <a:tcPr/>
                </a:tc>
                <a:tc>
                  <a:txBody>
                    <a:bodyPr/>
                    <a:lstStyle/>
                    <a:p>
                      <a:r>
                        <a:rPr lang="en-GB" sz="1400"/>
                        <a:t>12/05/2016</a:t>
                      </a:r>
                    </a:p>
                  </a:txBody>
                  <a:tcPr/>
                </a:tc>
                <a:tc>
                  <a:txBody>
                    <a:bodyPr/>
                    <a:lstStyle/>
                    <a:p>
                      <a:r>
                        <a:rPr lang="en-GB" sz="1400"/>
                        <a:t>18/05/2016</a:t>
                      </a:r>
                    </a:p>
                  </a:txBody>
                  <a:tcPr/>
                </a:tc>
                <a:tc>
                  <a:txBody>
                    <a:bodyPr/>
                    <a:lstStyle/>
                    <a:p>
                      <a:pPr algn="r"/>
                      <a:r>
                        <a:rPr lang="en-GB" sz="1400"/>
                        <a:t>21</a:t>
                      </a:r>
                    </a:p>
                  </a:txBody>
                  <a:tcPr/>
                </a:tc>
                <a:tc>
                  <a:txBody>
                    <a:bodyPr/>
                    <a:lstStyle/>
                    <a:p>
                      <a:r>
                        <a:rPr lang="en-GB" sz="1400"/>
                        <a:t>J Smith</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dirty="0"/>
                        <a:t>90345122</a:t>
                      </a:r>
                    </a:p>
                  </a:txBody>
                  <a:tcPr/>
                </a:tc>
                <a:extLst>
                  <a:ext uri="{0D108BD9-81ED-4DB2-BD59-A6C34878D82A}">
                    <a16:rowId xmlns:a16="http://schemas.microsoft.com/office/drawing/2014/main" val="3062822867"/>
                  </a:ext>
                </a:extLst>
              </a:tr>
            </a:tbl>
          </a:graphicData>
        </a:graphic>
      </p:graphicFrame>
    </p:spTree>
    <p:extLst>
      <p:ext uri="{BB962C8B-B14F-4D97-AF65-F5344CB8AC3E}">
        <p14:creationId xmlns:p14="http://schemas.microsoft.com/office/powerpoint/2010/main" val="2703073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AE3211E-89B2-07CA-EC03-9FDB50734A61}"/>
              </a:ext>
            </a:extLst>
          </p:cNvPr>
          <p:cNvSpPr>
            <a:spLocks noGrp="1"/>
          </p:cNvSpPr>
          <p:nvPr>
            <p:ph type="sldNum" sz="quarter" idx="4294967295"/>
          </p:nvPr>
        </p:nvSpPr>
        <p:spPr>
          <a:xfrm>
            <a:off x="11728450" y="5676900"/>
            <a:ext cx="463550" cy="373063"/>
          </a:xfrm>
        </p:spPr>
        <p:txBody>
          <a:bodyPr/>
          <a:lstStyle/>
          <a:p>
            <a:fld id="{F0184341-4BED-4FD7-BF10-DFB2B28497A1}" type="slidenum">
              <a:rPr lang="en-GB" smtClean="0"/>
              <a:t>26</a:t>
            </a:fld>
            <a:endParaRPr lang="en-GB"/>
          </a:p>
        </p:txBody>
      </p:sp>
    </p:spTree>
    <p:extLst>
      <p:ext uri="{BB962C8B-B14F-4D97-AF65-F5344CB8AC3E}">
        <p14:creationId xmlns:p14="http://schemas.microsoft.com/office/powerpoint/2010/main" val="1064201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B6913785-96E4-4712-8393-7C5A02A3851A}" vid="{1865C400-15EC-4F82-9CB3-FF32190DBFC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a615e75-cfa6-4777-b3e2-cd5725779d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E0B1A72B1727944BA974A8330C49DD1" ma:contentTypeVersion="11" ma:contentTypeDescription="Create a new document." ma:contentTypeScope="" ma:versionID="510c89f2e0abf3c839d7453871649485">
  <xsd:schema xmlns:xsd="http://www.w3.org/2001/XMLSchema" xmlns:xs="http://www.w3.org/2001/XMLSchema" xmlns:p="http://schemas.microsoft.com/office/2006/metadata/properties" xmlns:ns3="ea615e75-cfa6-4777-b3e2-cd5725779d91" targetNamespace="http://schemas.microsoft.com/office/2006/metadata/properties" ma:root="true" ma:fieldsID="a76fa69accdd7a8673ebeaf3f2749192" ns3:_="">
    <xsd:import namespace="ea615e75-cfa6-4777-b3e2-cd5725779d9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615e75-cfa6-4777-b3e2-cd5725779d9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_activity" ma:index="18"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C561405-E2E6-411C-93B7-30EAD1011CBA}">
  <ds:schemaRefs>
    <ds:schemaRef ds:uri="http://schemas.microsoft.com/office/2006/documentManagement/types"/>
    <ds:schemaRef ds:uri="http://purl.org/dc/dcmitype/"/>
    <ds:schemaRef ds:uri="ea615e75-cfa6-4777-b3e2-cd5725779d91"/>
    <ds:schemaRef ds:uri="http://schemas.microsoft.com/office/2006/metadata/properties"/>
    <ds:schemaRef ds:uri="http://schemas.openxmlformats.org/package/2006/metadata/core-properties"/>
    <ds:schemaRef ds:uri="http://purl.org/dc/elements/1.1/"/>
    <ds:schemaRef ds:uri="http://purl.org/dc/terms/"/>
    <ds:schemaRef ds:uri="http://www.w3.org/XML/1998/namespace"/>
    <ds:schemaRef ds:uri="http://schemas.microsoft.com/office/infopath/2007/PartnerControls"/>
  </ds:schemaRefs>
</ds:datastoreItem>
</file>

<file path=customXml/itemProps2.xml><?xml version="1.0" encoding="utf-8"?>
<ds:datastoreItem xmlns:ds="http://schemas.openxmlformats.org/officeDocument/2006/customXml" ds:itemID="{738DBD00-D698-4CB1-B4F7-407D93F9C08F}">
  <ds:schemaRefs>
    <ds:schemaRef ds:uri="http://schemas.microsoft.com/sharepoint/v3/contenttype/forms"/>
  </ds:schemaRefs>
</ds:datastoreItem>
</file>

<file path=customXml/itemProps3.xml><?xml version="1.0" encoding="utf-8"?>
<ds:datastoreItem xmlns:ds="http://schemas.openxmlformats.org/officeDocument/2006/customXml" ds:itemID="{E524E1B5-B299-493C-9C15-EB7E7BC975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615e75-cfa6-4777-b3e2-cd5725779d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QAHE_Serif 2</Template>
  <TotalTime>0</TotalTime>
  <Words>2498</Words>
  <Application>Microsoft Office PowerPoint</Application>
  <PresentationFormat>Widescreen</PresentationFormat>
  <Paragraphs>664</Paragraphs>
  <Slides>26</Slides>
  <Notes>2</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1_UWTSD Serif 2025_2</vt:lpstr>
      <vt:lpstr>Introduction to Web and Database Concept ACCA4023  Week 4</vt:lpstr>
      <vt:lpstr>Weekly schedule</vt:lpstr>
      <vt:lpstr>Normalisation</vt:lpstr>
      <vt:lpstr>Normalisation</vt:lpstr>
      <vt:lpstr>Normalisation – Unnormalised Form (UNF)</vt:lpstr>
      <vt:lpstr>Normalisation – First Normal Form (1NF)</vt:lpstr>
      <vt:lpstr>Normalisation – First Normal Form (1NF)</vt:lpstr>
      <vt:lpstr>Functional Dependencies</vt:lpstr>
      <vt:lpstr>Normalisation – Functional Dependencies</vt:lpstr>
      <vt:lpstr>Normalisation – Functional Dependencies</vt:lpstr>
      <vt:lpstr>Normalisation – Functional Dependencies</vt:lpstr>
      <vt:lpstr>Normalisation – Functional Dependencies</vt:lpstr>
      <vt:lpstr>Normalisation – Second Normal Form (2NF)</vt:lpstr>
      <vt:lpstr>Normalisation – Second Normal Form (2NF)</vt:lpstr>
      <vt:lpstr>Recap - Normalisation – UNF, 1NF, and 2NF</vt:lpstr>
      <vt:lpstr>Transitive Dependency</vt:lpstr>
      <vt:lpstr>Normalisation – Functional Dependencies</vt:lpstr>
      <vt:lpstr>Normalisation – Functional Dependencies</vt:lpstr>
      <vt:lpstr>Normalisation – Third Normal Form (3NF)</vt:lpstr>
      <vt:lpstr>Normalisation – Third Normal Form (3NF)</vt:lpstr>
      <vt:lpstr>Normalisation – Example: University Exam Results (TAKES)</vt:lpstr>
      <vt:lpstr>Normalisation – Example: Staff Borrow</vt:lpstr>
      <vt:lpstr>Normalisation - Flowchart</vt:lpstr>
      <vt:lpstr>Exercise - Pet Health Record (Tutorial)</vt:lpstr>
      <vt:lpstr>Exercise – ORDERFORM (Tutorial)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Salem, Serif</dc:creator>
  <cp:lastModifiedBy>Sadhana Jha</cp:lastModifiedBy>
  <cp:revision>10</cp:revision>
  <dcterms:created xsi:type="dcterms:W3CDTF">2025-03-09T18:49:13Z</dcterms:created>
  <dcterms:modified xsi:type="dcterms:W3CDTF">2025-06-03T08:20:52Z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0x0101003E0B1A72B1727944BA974A8330C49DD1</vt:lpwstr>
  </property>
</Properties>
</file>