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8"/>
  </p:notesMasterIdLst>
  <p:handoutMasterIdLst>
    <p:handoutMasterId r:id="rId59"/>
  </p:handoutMasterIdLst>
  <p:sldIdLst>
    <p:sldId id="256" r:id="rId5"/>
    <p:sldId id="337" r:id="rId6"/>
    <p:sldId id="401" r:id="rId7"/>
    <p:sldId id="393" r:id="rId8"/>
    <p:sldId id="338" r:id="rId9"/>
    <p:sldId id="367" r:id="rId10"/>
    <p:sldId id="431" r:id="rId11"/>
    <p:sldId id="432" r:id="rId12"/>
    <p:sldId id="433" r:id="rId13"/>
    <p:sldId id="349" r:id="rId14"/>
    <p:sldId id="429" r:id="rId15"/>
    <p:sldId id="368" r:id="rId16"/>
    <p:sldId id="394" r:id="rId17"/>
    <p:sldId id="392" r:id="rId18"/>
    <p:sldId id="391" r:id="rId19"/>
    <p:sldId id="395" r:id="rId20"/>
    <p:sldId id="369" r:id="rId21"/>
    <p:sldId id="397" r:id="rId22"/>
    <p:sldId id="377" r:id="rId23"/>
    <p:sldId id="378" r:id="rId24"/>
    <p:sldId id="380" r:id="rId25"/>
    <p:sldId id="381" r:id="rId26"/>
    <p:sldId id="371" r:id="rId27"/>
    <p:sldId id="399" r:id="rId28"/>
    <p:sldId id="390" r:id="rId29"/>
    <p:sldId id="402" r:id="rId30"/>
    <p:sldId id="403" r:id="rId31"/>
    <p:sldId id="404" r:id="rId32"/>
    <p:sldId id="405" r:id="rId33"/>
    <p:sldId id="406" r:id="rId34"/>
    <p:sldId id="407" r:id="rId35"/>
    <p:sldId id="408" r:id="rId36"/>
    <p:sldId id="409" r:id="rId37"/>
    <p:sldId id="411" r:id="rId38"/>
    <p:sldId id="412" r:id="rId39"/>
    <p:sldId id="413" r:id="rId40"/>
    <p:sldId id="416" r:id="rId41"/>
    <p:sldId id="434" r:id="rId42"/>
    <p:sldId id="417" r:id="rId43"/>
    <p:sldId id="418" r:id="rId44"/>
    <p:sldId id="420" r:id="rId45"/>
    <p:sldId id="421" r:id="rId46"/>
    <p:sldId id="422" r:id="rId47"/>
    <p:sldId id="423" r:id="rId48"/>
    <p:sldId id="424" r:id="rId49"/>
    <p:sldId id="425" r:id="rId50"/>
    <p:sldId id="426" r:id="rId51"/>
    <p:sldId id="428" r:id="rId52"/>
    <p:sldId id="362" r:id="rId53"/>
    <p:sldId id="435" r:id="rId54"/>
    <p:sldId id="430" r:id="rId55"/>
    <p:sldId id="357" r:id="rId56"/>
    <p:sldId id="400" r:id="rId5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147" autoAdjust="0"/>
    <p:restoredTop sz="94249" autoAdjust="0"/>
  </p:normalViewPr>
  <p:slideViewPr>
    <p:cSldViewPr>
      <p:cViewPr varScale="1">
        <p:scale>
          <a:sx n="79" d="100"/>
          <a:sy n="79" d="100"/>
        </p:scale>
        <p:origin x="1517"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notesMaster" Target="notesMasters/notesMaster1.xml"/><Relationship Id="rId5" Type="http://schemas.openxmlformats.org/officeDocument/2006/relationships/slide" Target="slides/slide1.xml"/><Relationship Id="rId61" Type="http://schemas.openxmlformats.org/officeDocument/2006/relationships/viewProps" Target="viewProp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handoutMaster" Target="handoutMasters/handoutMaster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AC69DD-7081-4A79-BC6B-959E2EAA55E3}" type="doc">
      <dgm:prSet loTypeId="urn:microsoft.com/office/officeart/2011/layout/HexagonRadial" loCatId="officeonline" qsTypeId="urn:microsoft.com/office/officeart/2005/8/quickstyle/simple1" qsCatId="simple" csTypeId="urn:microsoft.com/office/officeart/2005/8/colors/accent1_2" csCatId="accent1" phldr="1"/>
      <dgm:spPr/>
      <dgm:t>
        <a:bodyPr/>
        <a:lstStyle/>
        <a:p>
          <a:endParaRPr lang="en-GB"/>
        </a:p>
      </dgm:t>
    </dgm:pt>
    <dgm:pt modelId="{EEEA672A-6F5B-4613-9F48-8843FD5DF4BC}">
      <dgm:prSet phldrT="[Text]"/>
      <dgm:spPr/>
      <dgm:t>
        <a:bodyPr/>
        <a:lstStyle/>
        <a:p>
          <a:r>
            <a:rPr lang="en-GB" dirty="0"/>
            <a:t>How diffusion takes place</a:t>
          </a:r>
        </a:p>
      </dgm:t>
    </dgm:pt>
    <dgm:pt modelId="{31A0198C-2B17-4A0B-ADD5-B99F5AF345FC}" type="parTrans" cxnId="{C1536E36-E8D1-4989-AFD7-10EFA429113B}">
      <dgm:prSet/>
      <dgm:spPr/>
      <dgm:t>
        <a:bodyPr/>
        <a:lstStyle/>
        <a:p>
          <a:endParaRPr lang="en-GB"/>
        </a:p>
      </dgm:t>
    </dgm:pt>
    <dgm:pt modelId="{2AF1169E-8B06-41FD-B05A-491E20E6FC67}" type="sibTrans" cxnId="{C1536E36-E8D1-4989-AFD7-10EFA429113B}">
      <dgm:prSet/>
      <dgm:spPr/>
      <dgm:t>
        <a:bodyPr/>
        <a:lstStyle/>
        <a:p>
          <a:endParaRPr lang="en-GB"/>
        </a:p>
      </dgm:t>
    </dgm:pt>
    <dgm:pt modelId="{D2D4A1ED-0589-4629-98B6-6B3D79DF3E9A}">
      <dgm:prSet phldrT="[Text]"/>
      <dgm:spPr/>
      <dgm:t>
        <a:bodyPr/>
        <a:lstStyle/>
        <a:p>
          <a:r>
            <a:rPr lang="en-GB" dirty="0"/>
            <a:t>FDI spillovers that benefit host nations and firms</a:t>
          </a:r>
        </a:p>
      </dgm:t>
    </dgm:pt>
    <dgm:pt modelId="{25F4696A-6B94-46BE-B5F8-1942CB70FAA9}" type="parTrans" cxnId="{D011002B-54BF-46B8-83B1-122CD3F5E333}">
      <dgm:prSet/>
      <dgm:spPr/>
      <dgm:t>
        <a:bodyPr/>
        <a:lstStyle/>
        <a:p>
          <a:endParaRPr lang="en-GB"/>
        </a:p>
      </dgm:t>
    </dgm:pt>
    <dgm:pt modelId="{D7166820-C0B5-4E6C-929C-81B5EB7EEC0F}" type="sibTrans" cxnId="{D011002B-54BF-46B8-83B1-122CD3F5E333}">
      <dgm:prSet/>
      <dgm:spPr/>
      <dgm:t>
        <a:bodyPr/>
        <a:lstStyle/>
        <a:p>
          <a:endParaRPr lang="en-GB"/>
        </a:p>
      </dgm:t>
    </dgm:pt>
    <dgm:pt modelId="{6069EA39-6693-49DD-AD91-C62A7A11CC4C}">
      <dgm:prSet phldrT="[Text]"/>
      <dgm:spPr/>
      <dgm:t>
        <a:bodyPr/>
        <a:lstStyle/>
        <a:p>
          <a:r>
            <a:rPr lang="en-GB" dirty="0"/>
            <a:t>Joint ventures and affiliates in the supply chain</a:t>
          </a:r>
        </a:p>
      </dgm:t>
    </dgm:pt>
    <dgm:pt modelId="{8DB1821A-3D29-49B7-9B79-4C391F0BEDC5}" type="parTrans" cxnId="{F3231EBE-1FF2-42EA-A82A-671B2B763954}">
      <dgm:prSet/>
      <dgm:spPr/>
      <dgm:t>
        <a:bodyPr/>
        <a:lstStyle/>
        <a:p>
          <a:endParaRPr lang="en-GB"/>
        </a:p>
      </dgm:t>
    </dgm:pt>
    <dgm:pt modelId="{CD7AF005-0947-4F32-AB94-15FF66E6E3E2}" type="sibTrans" cxnId="{F3231EBE-1FF2-42EA-A82A-671B2B763954}">
      <dgm:prSet/>
      <dgm:spPr/>
      <dgm:t>
        <a:bodyPr/>
        <a:lstStyle/>
        <a:p>
          <a:endParaRPr lang="en-GB"/>
        </a:p>
      </dgm:t>
    </dgm:pt>
    <dgm:pt modelId="{BA7ACF90-34E7-447B-AEA2-0E1495C2AEBA}">
      <dgm:prSet phldrT="[Text]"/>
      <dgm:spPr/>
      <dgm:t>
        <a:bodyPr/>
        <a:lstStyle/>
        <a:p>
          <a:r>
            <a:rPr lang="en-GB" dirty="0"/>
            <a:t>Cross border research collaboration</a:t>
          </a:r>
        </a:p>
      </dgm:t>
    </dgm:pt>
    <dgm:pt modelId="{83E0EF05-1CFE-4010-9379-527CAF6AA14D}" type="parTrans" cxnId="{8506F931-B7EC-4364-AFDB-F97195CE6A0B}">
      <dgm:prSet/>
      <dgm:spPr/>
      <dgm:t>
        <a:bodyPr/>
        <a:lstStyle/>
        <a:p>
          <a:endParaRPr lang="en-GB"/>
        </a:p>
      </dgm:t>
    </dgm:pt>
    <dgm:pt modelId="{E701A60F-EE3E-4346-AD55-0A66EB4D0D63}" type="sibTrans" cxnId="{8506F931-B7EC-4364-AFDB-F97195CE6A0B}">
      <dgm:prSet/>
      <dgm:spPr/>
      <dgm:t>
        <a:bodyPr/>
        <a:lstStyle/>
        <a:p>
          <a:endParaRPr lang="en-GB"/>
        </a:p>
      </dgm:t>
    </dgm:pt>
    <dgm:pt modelId="{0959251E-514D-4E0A-8D63-14BC398AF39F}">
      <dgm:prSet phldrT="[Text]"/>
      <dgm:spPr/>
      <dgm:t>
        <a:bodyPr/>
        <a:lstStyle/>
        <a:p>
          <a:r>
            <a:rPr lang="en-GB" dirty="0"/>
            <a:t>Disembodied knowledge through internal links</a:t>
          </a:r>
        </a:p>
      </dgm:t>
    </dgm:pt>
    <dgm:pt modelId="{0C79E3CF-3A4A-40A9-BC95-088C5E2B6E62}" type="parTrans" cxnId="{61DA687C-9C5B-4532-AC3D-ECF4D5DB3EF2}">
      <dgm:prSet/>
      <dgm:spPr/>
      <dgm:t>
        <a:bodyPr/>
        <a:lstStyle/>
        <a:p>
          <a:endParaRPr lang="en-GB"/>
        </a:p>
      </dgm:t>
    </dgm:pt>
    <dgm:pt modelId="{07744B91-D579-428C-81FB-E552772FA7C5}" type="sibTrans" cxnId="{61DA687C-9C5B-4532-AC3D-ECF4D5DB3EF2}">
      <dgm:prSet/>
      <dgm:spPr/>
      <dgm:t>
        <a:bodyPr/>
        <a:lstStyle/>
        <a:p>
          <a:endParaRPr lang="en-GB"/>
        </a:p>
      </dgm:t>
    </dgm:pt>
    <dgm:pt modelId="{A3CDEC23-3F69-400A-A024-45BF10424D22}">
      <dgm:prSet phldrT="[Text]"/>
      <dgm:spPr/>
      <dgm:t>
        <a:bodyPr/>
        <a:lstStyle/>
        <a:p>
          <a:r>
            <a:rPr lang="en-GB" dirty="0"/>
            <a:t>TECHNOLOGY licensing as in outsourced manufacturing</a:t>
          </a:r>
        </a:p>
      </dgm:t>
    </dgm:pt>
    <dgm:pt modelId="{1BF08D3D-0146-4F5C-AD83-6ADE463C4081}" type="parTrans" cxnId="{98A3A162-99C1-4265-9606-5D87B05DF44F}">
      <dgm:prSet/>
      <dgm:spPr/>
      <dgm:t>
        <a:bodyPr/>
        <a:lstStyle/>
        <a:p>
          <a:endParaRPr lang="en-GB"/>
        </a:p>
      </dgm:t>
    </dgm:pt>
    <dgm:pt modelId="{F270F00E-73B0-47ED-BD7C-C71AEDDBE671}" type="sibTrans" cxnId="{98A3A162-99C1-4265-9606-5D87B05DF44F}">
      <dgm:prSet/>
      <dgm:spPr/>
      <dgm:t>
        <a:bodyPr/>
        <a:lstStyle/>
        <a:p>
          <a:endParaRPr lang="en-GB"/>
        </a:p>
      </dgm:t>
    </dgm:pt>
    <dgm:pt modelId="{4F2EE42C-0E44-42B1-A4A6-96B23E67C835}">
      <dgm:prSet phldrT="[Text]"/>
      <dgm:spPr/>
      <dgm:t>
        <a:bodyPr/>
        <a:lstStyle/>
        <a:p>
          <a:r>
            <a:rPr lang="en-GB" dirty="0"/>
            <a:t>TRADE that contain embodied technology</a:t>
          </a:r>
        </a:p>
      </dgm:t>
    </dgm:pt>
    <dgm:pt modelId="{3BA64664-77C3-4592-AA1A-3130A21B5285}" type="parTrans" cxnId="{9A910F97-8810-4B8B-B655-C533AE114977}">
      <dgm:prSet/>
      <dgm:spPr/>
      <dgm:t>
        <a:bodyPr/>
        <a:lstStyle/>
        <a:p>
          <a:endParaRPr lang="en-GB"/>
        </a:p>
      </dgm:t>
    </dgm:pt>
    <dgm:pt modelId="{8F6F1208-C97F-4BAC-BD24-62FE0E9C8F88}" type="sibTrans" cxnId="{9A910F97-8810-4B8B-B655-C533AE114977}">
      <dgm:prSet/>
      <dgm:spPr/>
      <dgm:t>
        <a:bodyPr/>
        <a:lstStyle/>
        <a:p>
          <a:endParaRPr lang="en-GB"/>
        </a:p>
      </dgm:t>
    </dgm:pt>
    <dgm:pt modelId="{5B993D58-9DE8-439C-82ED-AC3ABAD64821}" type="pres">
      <dgm:prSet presAssocID="{34AC69DD-7081-4A79-BC6B-959E2EAA55E3}" presName="Name0" presStyleCnt="0">
        <dgm:presLayoutVars>
          <dgm:chMax val="1"/>
          <dgm:chPref val="1"/>
          <dgm:dir/>
          <dgm:animOne val="branch"/>
          <dgm:animLvl val="lvl"/>
        </dgm:presLayoutVars>
      </dgm:prSet>
      <dgm:spPr/>
    </dgm:pt>
    <dgm:pt modelId="{A4890726-F323-4F29-9C8F-DF9F27B77734}" type="pres">
      <dgm:prSet presAssocID="{EEEA672A-6F5B-4613-9F48-8843FD5DF4BC}" presName="Parent" presStyleLbl="node0" presStyleIdx="0" presStyleCnt="1">
        <dgm:presLayoutVars>
          <dgm:chMax val="6"/>
          <dgm:chPref val="6"/>
        </dgm:presLayoutVars>
      </dgm:prSet>
      <dgm:spPr/>
    </dgm:pt>
    <dgm:pt modelId="{355CB524-D985-4692-B3D4-76196819280E}" type="pres">
      <dgm:prSet presAssocID="{D2D4A1ED-0589-4629-98B6-6B3D79DF3E9A}" presName="Accent1" presStyleCnt="0"/>
      <dgm:spPr/>
    </dgm:pt>
    <dgm:pt modelId="{05E2ABD6-D651-489D-960F-DADC7465ADE2}" type="pres">
      <dgm:prSet presAssocID="{D2D4A1ED-0589-4629-98B6-6B3D79DF3E9A}" presName="Accent" presStyleLbl="bgShp" presStyleIdx="0" presStyleCnt="6"/>
      <dgm:spPr/>
    </dgm:pt>
    <dgm:pt modelId="{71316034-EB51-4E40-A5C3-5598B413563D}" type="pres">
      <dgm:prSet presAssocID="{D2D4A1ED-0589-4629-98B6-6B3D79DF3E9A}" presName="Child1" presStyleLbl="node1" presStyleIdx="0" presStyleCnt="6" custScaleX="139530">
        <dgm:presLayoutVars>
          <dgm:chMax val="0"/>
          <dgm:chPref val="0"/>
          <dgm:bulletEnabled val="1"/>
        </dgm:presLayoutVars>
      </dgm:prSet>
      <dgm:spPr/>
    </dgm:pt>
    <dgm:pt modelId="{6FB6753A-5E2C-4214-981A-079550605A5E}" type="pres">
      <dgm:prSet presAssocID="{6069EA39-6693-49DD-AD91-C62A7A11CC4C}" presName="Accent2" presStyleCnt="0"/>
      <dgm:spPr/>
    </dgm:pt>
    <dgm:pt modelId="{4A7E795D-DDE6-4A61-996F-E93E830A3509}" type="pres">
      <dgm:prSet presAssocID="{6069EA39-6693-49DD-AD91-C62A7A11CC4C}" presName="Accent" presStyleLbl="bgShp" presStyleIdx="1" presStyleCnt="6"/>
      <dgm:spPr/>
    </dgm:pt>
    <dgm:pt modelId="{782D27D3-ABF6-4000-B568-7FCB977C1718}" type="pres">
      <dgm:prSet presAssocID="{6069EA39-6693-49DD-AD91-C62A7A11CC4C}" presName="Child2" presStyleLbl="node1" presStyleIdx="1" presStyleCnt="6" custScaleX="158853">
        <dgm:presLayoutVars>
          <dgm:chMax val="0"/>
          <dgm:chPref val="0"/>
          <dgm:bulletEnabled val="1"/>
        </dgm:presLayoutVars>
      </dgm:prSet>
      <dgm:spPr/>
    </dgm:pt>
    <dgm:pt modelId="{26042D6E-E04A-483D-9E7F-C42591B809B5}" type="pres">
      <dgm:prSet presAssocID="{BA7ACF90-34E7-447B-AEA2-0E1495C2AEBA}" presName="Accent3" presStyleCnt="0"/>
      <dgm:spPr/>
    </dgm:pt>
    <dgm:pt modelId="{A63B3D38-13D3-4890-9607-0E5EB10A11DB}" type="pres">
      <dgm:prSet presAssocID="{BA7ACF90-34E7-447B-AEA2-0E1495C2AEBA}" presName="Accent" presStyleLbl="bgShp" presStyleIdx="2" presStyleCnt="6"/>
      <dgm:spPr/>
    </dgm:pt>
    <dgm:pt modelId="{473EE568-F59F-4D9A-A3D5-FD558F32B5E5}" type="pres">
      <dgm:prSet presAssocID="{BA7ACF90-34E7-447B-AEA2-0E1495C2AEBA}" presName="Child3" presStyleLbl="node1" presStyleIdx="2" presStyleCnt="6" custScaleX="156240">
        <dgm:presLayoutVars>
          <dgm:chMax val="0"/>
          <dgm:chPref val="0"/>
          <dgm:bulletEnabled val="1"/>
        </dgm:presLayoutVars>
      </dgm:prSet>
      <dgm:spPr/>
    </dgm:pt>
    <dgm:pt modelId="{451D8904-51FC-46CB-A06C-8F95BDEB335A}" type="pres">
      <dgm:prSet presAssocID="{0959251E-514D-4E0A-8D63-14BC398AF39F}" presName="Accent4" presStyleCnt="0"/>
      <dgm:spPr/>
    </dgm:pt>
    <dgm:pt modelId="{0F76A3EB-D6B9-4C12-BEAF-45B4E7BFF788}" type="pres">
      <dgm:prSet presAssocID="{0959251E-514D-4E0A-8D63-14BC398AF39F}" presName="Accent" presStyleLbl="bgShp" presStyleIdx="3" presStyleCnt="6"/>
      <dgm:spPr/>
    </dgm:pt>
    <dgm:pt modelId="{0E6F0233-A970-4BDC-80E1-A5D97EABC1D0}" type="pres">
      <dgm:prSet presAssocID="{0959251E-514D-4E0A-8D63-14BC398AF39F}" presName="Child4" presStyleLbl="node1" presStyleIdx="3" presStyleCnt="6" custScaleX="135610">
        <dgm:presLayoutVars>
          <dgm:chMax val="0"/>
          <dgm:chPref val="0"/>
          <dgm:bulletEnabled val="1"/>
        </dgm:presLayoutVars>
      </dgm:prSet>
      <dgm:spPr/>
    </dgm:pt>
    <dgm:pt modelId="{EE99E7E0-540B-4918-9755-7D6FF05D85DA}" type="pres">
      <dgm:prSet presAssocID="{A3CDEC23-3F69-400A-A024-45BF10424D22}" presName="Accent5" presStyleCnt="0"/>
      <dgm:spPr/>
    </dgm:pt>
    <dgm:pt modelId="{DDCEA270-C16C-4C73-BD49-E49F8FA44E51}" type="pres">
      <dgm:prSet presAssocID="{A3CDEC23-3F69-400A-A024-45BF10424D22}" presName="Accent" presStyleLbl="bgShp" presStyleIdx="4" presStyleCnt="6"/>
      <dgm:spPr/>
    </dgm:pt>
    <dgm:pt modelId="{CC142E44-E603-4EA1-A02E-0C65286B6179}" type="pres">
      <dgm:prSet presAssocID="{A3CDEC23-3F69-400A-A024-45BF10424D22}" presName="Child5" presStyleLbl="node1" presStyleIdx="4" presStyleCnt="6" custScaleX="135968">
        <dgm:presLayoutVars>
          <dgm:chMax val="0"/>
          <dgm:chPref val="0"/>
          <dgm:bulletEnabled val="1"/>
        </dgm:presLayoutVars>
      </dgm:prSet>
      <dgm:spPr/>
    </dgm:pt>
    <dgm:pt modelId="{74DA1A49-F4A7-40A2-AA71-54DCCF18C891}" type="pres">
      <dgm:prSet presAssocID="{4F2EE42C-0E44-42B1-A4A6-96B23E67C835}" presName="Accent6" presStyleCnt="0"/>
      <dgm:spPr/>
    </dgm:pt>
    <dgm:pt modelId="{562A3157-51DE-43C9-820B-024211C451BB}" type="pres">
      <dgm:prSet presAssocID="{4F2EE42C-0E44-42B1-A4A6-96B23E67C835}" presName="Accent" presStyleLbl="bgShp" presStyleIdx="5" presStyleCnt="6"/>
      <dgm:spPr/>
    </dgm:pt>
    <dgm:pt modelId="{778C8A48-47C0-4227-A969-50DEF632FB85}" type="pres">
      <dgm:prSet presAssocID="{4F2EE42C-0E44-42B1-A4A6-96B23E67C835}" presName="Child6" presStyleLbl="node1" presStyleIdx="5" presStyleCnt="6" custScaleX="135315">
        <dgm:presLayoutVars>
          <dgm:chMax val="0"/>
          <dgm:chPref val="0"/>
          <dgm:bulletEnabled val="1"/>
        </dgm:presLayoutVars>
      </dgm:prSet>
      <dgm:spPr/>
    </dgm:pt>
  </dgm:ptLst>
  <dgm:cxnLst>
    <dgm:cxn modelId="{AC156300-9C9F-4A39-9164-9B7FF3C1DE1F}" type="presOf" srcId="{34AC69DD-7081-4A79-BC6B-959E2EAA55E3}" destId="{5B993D58-9DE8-439C-82ED-AC3ABAD64821}" srcOrd="0" destOrd="0" presId="urn:microsoft.com/office/officeart/2011/layout/HexagonRadial"/>
    <dgm:cxn modelId="{DC71D215-9E99-4A8E-A62B-CEE76ACF6FF8}" type="presOf" srcId="{EEEA672A-6F5B-4613-9F48-8843FD5DF4BC}" destId="{A4890726-F323-4F29-9C8F-DF9F27B77734}" srcOrd="0" destOrd="0" presId="urn:microsoft.com/office/officeart/2011/layout/HexagonRadial"/>
    <dgm:cxn modelId="{9A140D1C-63E0-404F-ABE2-547A38EF8E69}" type="presOf" srcId="{4F2EE42C-0E44-42B1-A4A6-96B23E67C835}" destId="{778C8A48-47C0-4227-A969-50DEF632FB85}" srcOrd="0" destOrd="0" presId="urn:microsoft.com/office/officeart/2011/layout/HexagonRadial"/>
    <dgm:cxn modelId="{2081022A-EA24-494D-AF9E-96BCB546F024}" type="presOf" srcId="{6069EA39-6693-49DD-AD91-C62A7A11CC4C}" destId="{782D27D3-ABF6-4000-B568-7FCB977C1718}" srcOrd="0" destOrd="0" presId="urn:microsoft.com/office/officeart/2011/layout/HexagonRadial"/>
    <dgm:cxn modelId="{D011002B-54BF-46B8-83B1-122CD3F5E333}" srcId="{EEEA672A-6F5B-4613-9F48-8843FD5DF4BC}" destId="{D2D4A1ED-0589-4629-98B6-6B3D79DF3E9A}" srcOrd="0" destOrd="0" parTransId="{25F4696A-6B94-46BE-B5F8-1942CB70FAA9}" sibTransId="{D7166820-C0B5-4E6C-929C-81B5EB7EEC0F}"/>
    <dgm:cxn modelId="{8506F931-B7EC-4364-AFDB-F97195CE6A0B}" srcId="{EEEA672A-6F5B-4613-9F48-8843FD5DF4BC}" destId="{BA7ACF90-34E7-447B-AEA2-0E1495C2AEBA}" srcOrd="2" destOrd="0" parTransId="{83E0EF05-1CFE-4010-9379-527CAF6AA14D}" sibTransId="{E701A60F-EE3E-4346-AD55-0A66EB4D0D63}"/>
    <dgm:cxn modelId="{C1536E36-E8D1-4989-AFD7-10EFA429113B}" srcId="{34AC69DD-7081-4A79-BC6B-959E2EAA55E3}" destId="{EEEA672A-6F5B-4613-9F48-8843FD5DF4BC}" srcOrd="0" destOrd="0" parTransId="{31A0198C-2B17-4A0B-ADD5-B99F5AF345FC}" sibTransId="{2AF1169E-8B06-41FD-B05A-491E20E6FC67}"/>
    <dgm:cxn modelId="{98A3A162-99C1-4265-9606-5D87B05DF44F}" srcId="{EEEA672A-6F5B-4613-9F48-8843FD5DF4BC}" destId="{A3CDEC23-3F69-400A-A024-45BF10424D22}" srcOrd="4" destOrd="0" parTransId="{1BF08D3D-0146-4F5C-AD83-6ADE463C4081}" sibTransId="{F270F00E-73B0-47ED-BD7C-C71AEDDBE671}"/>
    <dgm:cxn modelId="{2CC5DD43-BDD2-4211-AC2D-CDF0A682B328}" type="presOf" srcId="{0959251E-514D-4E0A-8D63-14BC398AF39F}" destId="{0E6F0233-A970-4BDC-80E1-A5D97EABC1D0}" srcOrd="0" destOrd="0" presId="urn:microsoft.com/office/officeart/2011/layout/HexagonRadial"/>
    <dgm:cxn modelId="{44981B53-ACD3-4183-AF00-6B82A19DDB21}" type="presOf" srcId="{BA7ACF90-34E7-447B-AEA2-0E1495C2AEBA}" destId="{473EE568-F59F-4D9A-A3D5-FD558F32B5E5}" srcOrd="0" destOrd="0" presId="urn:microsoft.com/office/officeart/2011/layout/HexagonRadial"/>
    <dgm:cxn modelId="{232C7A54-17BE-4D79-827F-9540D40711AB}" type="presOf" srcId="{A3CDEC23-3F69-400A-A024-45BF10424D22}" destId="{CC142E44-E603-4EA1-A02E-0C65286B6179}" srcOrd="0" destOrd="0" presId="urn:microsoft.com/office/officeart/2011/layout/HexagonRadial"/>
    <dgm:cxn modelId="{61DA687C-9C5B-4532-AC3D-ECF4D5DB3EF2}" srcId="{EEEA672A-6F5B-4613-9F48-8843FD5DF4BC}" destId="{0959251E-514D-4E0A-8D63-14BC398AF39F}" srcOrd="3" destOrd="0" parTransId="{0C79E3CF-3A4A-40A9-BC95-088C5E2B6E62}" sibTransId="{07744B91-D579-428C-81FB-E552772FA7C5}"/>
    <dgm:cxn modelId="{9A910F97-8810-4B8B-B655-C533AE114977}" srcId="{EEEA672A-6F5B-4613-9F48-8843FD5DF4BC}" destId="{4F2EE42C-0E44-42B1-A4A6-96B23E67C835}" srcOrd="5" destOrd="0" parTransId="{3BA64664-77C3-4592-AA1A-3130A21B5285}" sibTransId="{8F6F1208-C97F-4BAC-BD24-62FE0E9C8F88}"/>
    <dgm:cxn modelId="{F3231EBE-1FF2-42EA-A82A-671B2B763954}" srcId="{EEEA672A-6F5B-4613-9F48-8843FD5DF4BC}" destId="{6069EA39-6693-49DD-AD91-C62A7A11CC4C}" srcOrd="1" destOrd="0" parTransId="{8DB1821A-3D29-49B7-9B79-4C391F0BEDC5}" sibTransId="{CD7AF005-0947-4F32-AB94-15FF66E6E3E2}"/>
    <dgm:cxn modelId="{4CE6D4F9-9B52-4F8F-8452-86C8DD98E3EC}" type="presOf" srcId="{D2D4A1ED-0589-4629-98B6-6B3D79DF3E9A}" destId="{71316034-EB51-4E40-A5C3-5598B413563D}" srcOrd="0" destOrd="0" presId="urn:microsoft.com/office/officeart/2011/layout/HexagonRadial"/>
    <dgm:cxn modelId="{28E52545-176E-46E1-BFBF-5442C354E142}" type="presParOf" srcId="{5B993D58-9DE8-439C-82ED-AC3ABAD64821}" destId="{A4890726-F323-4F29-9C8F-DF9F27B77734}" srcOrd="0" destOrd="0" presId="urn:microsoft.com/office/officeart/2011/layout/HexagonRadial"/>
    <dgm:cxn modelId="{1DC94560-95A0-4A47-B4F3-B445F04CDA88}" type="presParOf" srcId="{5B993D58-9DE8-439C-82ED-AC3ABAD64821}" destId="{355CB524-D985-4692-B3D4-76196819280E}" srcOrd="1" destOrd="0" presId="urn:microsoft.com/office/officeart/2011/layout/HexagonRadial"/>
    <dgm:cxn modelId="{4BCEBC9A-9896-4126-9F1B-7D2752BD3067}" type="presParOf" srcId="{355CB524-D985-4692-B3D4-76196819280E}" destId="{05E2ABD6-D651-489D-960F-DADC7465ADE2}" srcOrd="0" destOrd="0" presId="urn:microsoft.com/office/officeart/2011/layout/HexagonRadial"/>
    <dgm:cxn modelId="{825C1C0D-411C-47C1-81E6-0A5ED06FC7EB}" type="presParOf" srcId="{5B993D58-9DE8-439C-82ED-AC3ABAD64821}" destId="{71316034-EB51-4E40-A5C3-5598B413563D}" srcOrd="2" destOrd="0" presId="urn:microsoft.com/office/officeart/2011/layout/HexagonRadial"/>
    <dgm:cxn modelId="{0FEA031A-4D87-4D98-8E27-3AADF81C2C68}" type="presParOf" srcId="{5B993D58-9DE8-439C-82ED-AC3ABAD64821}" destId="{6FB6753A-5E2C-4214-981A-079550605A5E}" srcOrd="3" destOrd="0" presId="urn:microsoft.com/office/officeart/2011/layout/HexagonRadial"/>
    <dgm:cxn modelId="{CE5D20A2-1A5A-47B8-A7C1-B963B0A074BA}" type="presParOf" srcId="{6FB6753A-5E2C-4214-981A-079550605A5E}" destId="{4A7E795D-DDE6-4A61-996F-E93E830A3509}" srcOrd="0" destOrd="0" presId="urn:microsoft.com/office/officeart/2011/layout/HexagonRadial"/>
    <dgm:cxn modelId="{25C4A632-37B9-47D0-A617-C72735A69E66}" type="presParOf" srcId="{5B993D58-9DE8-439C-82ED-AC3ABAD64821}" destId="{782D27D3-ABF6-4000-B568-7FCB977C1718}" srcOrd="4" destOrd="0" presId="urn:microsoft.com/office/officeart/2011/layout/HexagonRadial"/>
    <dgm:cxn modelId="{0A1C845A-38CC-4DCB-B327-24642A8F0809}" type="presParOf" srcId="{5B993D58-9DE8-439C-82ED-AC3ABAD64821}" destId="{26042D6E-E04A-483D-9E7F-C42591B809B5}" srcOrd="5" destOrd="0" presId="urn:microsoft.com/office/officeart/2011/layout/HexagonRadial"/>
    <dgm:cxn modelId="{7FD1EFB8-3CF2-4F91-A9EE-12654C6BA243}" type="presParOf" srcId="{26042D6E-E04A-483D-9E7F-C42591B809B5}" destId="{A63B3D38-13D3-4890-9607-0E5EB10A11DB}" srcOrd="0" destOrd="0" presId="urn:microsoft.com/office/officeart/2011/layout/HexagonRadial"/>
    <dgm:cxn modelId="{EBC99BF5-352B-4CCF-B6C1-7B90CDF5131B}" type="presParOf" srcId="{5B993D58-9DE8-439C-82ED-AC3ABAD64821}" destId="{473EE568-F59F-4D9A-A3D5-FD558F32B5E5}" srcOrd="6" destOrd="0" presId="urn:microsoft.com/office/officeart/2011/layout/HexagonRadial"/>
    <dgm:cxn modelId="{C28B4431-AE31-4111-965C-73AD552B5F35}" type="presParOf" srcId="{5B993D58-9DE8-439C-82ED-AC3ABAD64821}" destId="{451D8904-51FC-46CB-A06C-8F95BDEB335A}" srcOrd="7" destOrd="0" presId="urn:microsoft.com/office/officeart/2011/layout/HexagonRadial"/>
    <dgm:cxn modelId="{89E044FB-40BB-4515-9B6D-2FF0BD5CF796}" type="presParOf" srcId="{451D8904-51FC-46CB-A06C-8F95BDEB335A}" destId="{0F76A3EB-D6B9-4C12-BEAF-45B4E7BFF788}" srcOrd="0" destOrd="0" presId="urn:microsoft.com/office/officeart/2011/layout/HexagonRadial"/>
    <dgm:cxn modelId="{B0B33922-5FDE-4C4E-9217-5A3DF50ECE99}" type="presParOf" srcId="{5B993D58-9DE8-439C-82ED-AC3ABAD64821}" destId="{0E6F0233-A970-4BDC-80E1-A5D97EABC1D0}" srcOrd="8" destOrd="0" presId="urn:microsoft.com/office/officeart/2011/layout/HexagonRadial"/>
    <dgm:cxn modelId="{9B36CFA0-EE3A-429D-908B-A60629927366}" type="presParOf" srcId="{5B993D58-9DE8-439C-82ED-AC3ABAD64821}" destId="{EE99E7E0-540B-4918-9755-7D6FF05D85DA}" srcOrd="9" destOrd="0" presId="urn:microsoft.com/office/officeart/2011/layout/HexagonRadial"/>
    <dgm:cxn modelId="{E62298BA-8247-4D1F-85B7-10B00968AC23}" type="presParOf" srcId="{EE99E7E0-540B-4918-9755-7D6FF05D85DA}" destId="{DDCEA270-C16C-4C73-BD49-E49F8FA44E51}" srcOrd="0" destOrd="0" presId="urn:microsoft.com/office/officeart/2011/layout/HexagonRadial"/>
    <dgm:cxn modelId="{BBB61231-3B1F-49A1-A030-218FC2E49BD8}" type="presParOf" srcId="{5B993D58-9DE8-439C-82ED-AC3ABAD64821}" destId="{CC142E44-E603-4EA1-A02E-0C65286B6179}" srcOrd="10" destOrd="0" presId="urn:microsoft.com/office/officeart/2011/layout/HexagonRadial"/>
    <dgm:cxn modelId="{8E8F48B8-6A82-4F03-A55A-086141CC76B7}" type="presParOf" srcId="{5B993D58-9DE8-439C-82ED-AC3ABAD64821}" destId="{74DA1A49-F4A7-40A2-AA71-54DCCF18C891}" srcOrd="11" destOrd="0" presId="urn:microsoft.com/office/officeart/2011/layout/HexagonRadial"/>
    <dgm:cxn modelId="{AB0A56BB-B270-4AE3-9ACE-F635ED9BB214}" type="presParOf" srcId="{74DA1A49-F4A7-40A2-AA71-54DCCF18C891}" destId="{562A3157-51DE-43C9-820B-024211C451BB}" srcOrd="0" destOrd="0" presId="urn:microsoft.com/office/officeart/2011/layout/HexagonRadial"/>
    <dgm:cxn modelId="{C68FEAD4-CA0D-49DA-B229-B8849C4293E1}" type="presParOf" srcId="{5B993D58-9DE8-439C-82ED-AC3ABAD64821}" destId="{778C8A48-47C0-4227-A969-50DEF632FB85}" srcOrd="12" destOrd="0" presId="urn:microsoft.com/office/officeart/2011/layout/HexagonRadial"/>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890726-F323-4F29-9C8F-DF9F27B77734}">
      <dsp:nvSpPr>
        <dsp:cNvPr id="0" name=""/>
        <dsp:cNvSpPr/>
      </dsp:nvSpPr>
      <dsp:spPr>
        <a:xfrm>
          <a:off x="3441365" y="1626196"/>
          <a:ext cx="2066966" cy="1788010"/>
        </a:xfrm>
        <a:prstGeom prst="hexagon">
          <a:avLst>
            <a:gd name="adj" fmla="val 28570"/>
            <a:gd name="vf" fmla="val 1154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How diffusion takes place</a:t>
          </a:r>
        </a:p>
      </dsp:txBody>
      <dsp:txXfrm>
        <a:off x="3783890" y="1922494"/>
        <a:ext cx="1381916" cy="1195414"/>
      </dsp:txXfrm>
    </dsp:sp>
    <dsp:sp modelId="{4A7E795D-DDE6-4A61-996F-E93E830A3509}">
      <dsp:nvSpPr>
        <dsp:cNvPr id="0" name=""/>
        <dsp:cNvSpPr/>
      </dsp:nvSpPr>
      <dsp:spPr>
        <a:xfrm>
          <a:off x="4735684" y="770754"/>
          <a:ext cx="779860" cy="671953"/>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316034-EB51-4E40-A5C3-5598B413563D}">
      <dsp:nvSpPr>
        <dsp:cNvPr id="0" name=""/>
        <dsp:cNvSpPr/>
      </dsp:nvSpPr>
      <dsp:spPr>
        <a:xfrm>
          <a:off x="3296971" y="0"/>
          <a:ext cx="2363449" cy="1465391"/>
        </a:xfrm>
        <a:prstGeom prst="hexagon">
          <a:avLst>
            <a:gd name="adj" fmla="val 28570"/>
            <a:gd name="vf" fmla="val 1154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FDI spillovers that benefit host nations and firms</a:t>
          </a:r>
        </a:p>
      </dsp:txBody>
      <dsp:txXfrm>
        <a:off x="3633479" y="208643"/>
        <a:ext cx="1690433" cy="1048105"/>
      </dsp:txXfrm>
    </dsp:sp>
    <dsp:sp modelId="{A63B3D38-13D3-4890-9607-0E5EB10A11DB}">
      <dsp:nvSpPr>
        <dsp:cNvPr id="0" name=""/>
        <dsp:cNvSpPr/>
      </dsp:nvSpPr>
      <dsp:spPr>
        <a:xfrm>
          <a:off x="5645842" y="2026949"/>
          <a:ext cx="779860" cy="671953"/>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2D27D3-ABF6-4000-B568-7FCB977C1718}">
      <dsp:nvSpPr>
        <dsp:cNvPr id="0" name=""/>
        <dsp:cNvSpPr/>
      </dsp:nvSpPr>
      <dsp:spPr>
        <a:xfrm>
          <a:off x="4686788" y="901314"/>
          <a:ext cx="2690754" cy="1465391"/>
        </a:xfrm>
        <a:prstGeom prst="hexagon">
          <a:avLst>
            <a:gd name="adj" fmla="val 28570"/>
            <a:gd name="vf" fmla="val 1154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Joint ventures and affiliates in the supply chain</a:t>
          </a:r>
        </a:p>
      </dsp:txBody>
      <dsp:txXfrm>
        <a:off x="5050572" y="1099431"/>
        <a:ext cx="1963186" cy="1069157"/>
      </dsp:txXfrm>
    </dsp:sp>
    <dsp:sp modelId="{0F76A3EB-D6B9-4C12-BEAF-45B4E7BFF788}">
      <dsp:nvSpPr>
        <dsp:cNvPr id="0" name=""/>
        <dsp:cNvSpPr/>
      </dsp:nvSpPr>
      <dsp:spPr>
        <a:xfrm>
          <a:off x="5013587" y="3444956"/>
          <a:ext cx="779860" cy="671953"/>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3EE568-F59F-4D9A-A3D5-FD558F32B5E5}">
      <dsp:nvSpPr>
        <dsp:cNvPr id="0" name=""/>
        <dsp:cNvSpPr/>
      </dsp:nvSpPr>
      <dsp:spPr>
        <a:xfrm>
          <a:off x="4708919" y="2673193"/>
          <a:ext cx="2646494" cy="1465391"/>
        </a:xfrm>
        <a:prstGeom prst="hexagon">
          <a:avLst>
            <a:gd name="adj" fmla="val 28570"/>
            <a:gd name="vf" fmla="val 1154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Cross border research collaboration</a:t>
          </a:r>
        </a:p>
      </dsp:txBody>
      <dsp:txXfrm>
        <a:off x="5069014" y="2872581"/>
        <a:ext cx="1926304" cy="1066615"/>
      </dsp:txXfrm>
    </dsp:sp>
    <dsp:sp modelId="{DDCEA270-C16C-4C73-BD49-E49F8FA44E51}">
      <dsp:nvSpPr>
        <dsp:cNvPr id="0" name=""/>
        <dsp:cNvSpPr/>
      </dsp:nvSpPr>
      <dsp:spPr>
        <a:xfrm>
          <a:off x="3445212" y="3592151"/>
          <a:ext cx="779860" cy="671953"/>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6F0233-A970-4BDC-80E1-A5D97EABC1D0}">
      <dsp:nvSpPr>
        <dsp:cNvPr id="0" name=""/>
        <dsp:cNvSpPr/>
      </dsp:nvSpPr>
      <dsp:spPr>
        <a:xfrm>
          <a:off x="3330170" y="3575516"/>
          <a:ext cx="2297049" cy="1465391"/>
        </a:xfrm>
        <a:prstGeom prst="hexagon">
          <a:avLst>
            <a:gd name="adj" fmla="val 28570"/>
            <a:gd name="vf" fmla="val 1154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Disembodied knowledge through internal links</a:t>
          </a:r>
        </a:p>
      </dsp:txBody>
      <dsp:txXfrm>
        <a:off x="3661145" y="3786660"/>
        <a:ext cx="1635099" cy="1043103"/>
      </dsp:txXfrm>
    </dsp:sp>
    <dsp:sp modelId="{562A3157-51DE-43C9-820B-024211C451BB}">
      <dsp:nvSpPr>
        <dsp:cNvPr id="0" name=""/>
        <dsp:cNvSpPr/>
      </dsp:nvSpPr>
      <dsp:spPr>
        <a:xfrm>
          <a:off x="2520149" y="2336460"/>
          <a:ext cx="779860" cy="671953"/>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142E44-E603-4EA1-A02E-0C65286B6179}">
      <dsp:nvSpPr>
        <dsp:cNvPr id="0" name=""/>
        <dsp:cNvSpPr/>
      </dsp:nvSpPr>
      <dsp:spPr>
        <a:xfrm>
          <a:off x="1766456" y="2674201"/>
          <a:ext cx="2303114" cy="1465391"/>
        </a:xfrm>
        <a:prstGeom prst="hexagon">
          <a:avLst>
            <a:gd name="adj" fmla="val 28570"/>
            <a:gd name="vf" fmla="val 1154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TECHNOLOGY licensing as in outsourced manufacturing</a:t>
          </a:r>
        </a:p>
      </dsp:txBody>
      <dsp:txXfrm>
        <a:off x="2097936" y="2885110"/>
        <a:ext cx="1640154" cy="1043573"/>
      </dsp:txXfrm>
    </dsp:sp>
    <dsp:sp modelId="{778C8A48-47C0-4227-A969-50DEF632FB85}">
      <dsp:nvSpPr>
        <dsp:cNvPr id="0" name=""/>
        <dsp:cNvSpPr/>
      </dsp:nvSpPr>
      <dsp:spPr>
        <a:xfrm>
          <a:off x="1771986" y="899297"/>
          <a:ext cx="2292053" cy="1465391"/>
        </a:xfrm>
        <a:prstGeom prst="hexagon">
          <a:avLst>
            <a:gd name="adj" fmla="val 28570"/>
            <a:gd name="vf" fmla="val 1154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TRADE that contain embodied technology</a:t>
          </a:r>
        </a:p>
      </dsp:txBody>
      <dsp:txXfrm>
        <a:off x="2102544" y="1110635"/>
        <a:ext cx="1630937" cy="1042715"/>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06/06/2023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4095" units="deg"/>
          <inkml:channel name="T" type="integer" max="2.14748E9" units="dev"/>
        </inkml:traceFormat>
        <inkml:channelProperties>
          <inkml:channelProperty channel="X" name="resolution" value="172.91293" units="1/cm"/>
          <inkml:channelProperty channel="Y" name="resolution" value="307.38275" units="1/cm"/>
          <inkml:channelProperty channel="F" name="resolution" value="22.75" units="1/deg"/>
          <inkml:channelProperty channel="T" name="resolution" value="1" units="1/dev"/>
        </inkml:channelProperties>
      </inkml:inkSource>
      <inkml:timestamp xml:id="ts0" timeString="2022-10-09T15:49:55.842"/>
    </inkml:context>
    <inkml:brush xml:id="br0">
      <inkml:brushProperty name="width" value="0.05292" units="cm"/>
      <inkml:brushProperty name="height" value="0.05292" units="cm"/>
      <inkml:brushProperty name="color" value="#FF0000"/>
    </inkml:brush>
  </inkml:definitions>
  <inkml:trace contextRef="#ctx0" brushRef="#br0">15661 6954 2048 0,'0'0'0'15,"0"0"0"-15,0 0 0 0,9-12 0 16,-9 12 0-16,14-19 0 0,-14 19 0 15,12-20 0-15,-12 20 0 0,13-15 0 16,-13 15 0-16,8-11 0 0,-8 11 0 16,8-6 0-16,-8 6 0 0,0 0 0 15,0 0 0-15,0 0 0 0,0 0 0 0,0 0 0 16,0 0 0-16,0 0 0 0,0 0 0 16,0 0 0-16,0 0 0 0,0 0 0 15,0 0 0-15,0 0 0 0,0 0 0 16,3-3 0-16</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6/6/2023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06/06/2023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06/06/2023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06/06/2023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06/06/2023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06/06/2023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06/06/2023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06/06/2023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06/06/2023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06/06/2023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06/06/2023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06/06/2023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06/06/2023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youtube.com/watch?v=9wykgoAaxWU"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14.png"/><Relationship Id="rId1" Type="http://schemas.openxmlformats.org/officeDocument/2006/relationships/slideLayout" Target="../slideLayouts/slideLayout4.xml"/><Relationship Id="rId4" Type="http://schemas.openxmlformats.org/officeDocument/2006/relationships/image" Target="../media/image16.png"/></Relationships>
</file>

<file path=ppt/slides/_rels/slide4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8520" y="0"/>
            <a:ext cx="9720064" cy="6336704"/>
          </a:xfrm>
        </p:spPr>
        <p:txBody>
          <a:bodyPr>
            <a:normAutofit/>
          </a:bodyPr>
          <a:lstStyle/>
          <a:p>
            <a:r>
              <a:rPr lang="en-GB" altLang="en-US" sz="2400" dirty="0"/>
              <a:t>Bachelor of Arts Business Management</a:t>
            </a:r>
            <a:br>
              <a:rPr lang="en-GB" altLang="en-US" sz="2400" dirty="0"/>
            </a:br>
            <a:br>
              <a:rPr lang="en-GB" altLang="en-US" dirty="0"/>
            </a:br>
            <a:r>
              <a:rPr lang="en-GB" dirty="0"/>
              <a:t> </a:t>
            </a:r>
            <a:r>
              <a:rPr lang="en-GB" sz="3600" b="1" dirty="0">
                <a:solidFill>
                  <a:schemeClr val="accent2">
                    <a:lumMod val="20000"/>
                    <a:lumOff val="80000"/>
                  </a:schemeClr>
                </a:solidFill>
              </a:rPr>
              <a:t>The Global Business Environment (LCBB4005_BIRM) Week 4:</a:t>
            </a:r>
            <a:br>
              <a:rPr lang="en-GB" sz="4800" b="1" dirty="0">
                <a:solidFill>
                  <a:schemeClr val="accent2">
                    <a:lumMod val="20000"/>
                    <a:lumOff val="80000"/>
                  </a:schemeClr>
                </a:solidFill>
              </a:rPr>
            </a:br>
            <a:br>
              <a:rPr lang="en-GB" sz="3200" b="1" dirty="0">
                <a:solidFill>
                  <a:schemeClr val="accent2">
                    <a:lumMod val="20000"/>
                    <a:lumOff val="80000"/>
                  </a:schemeClr>
                </a:solidFill>
              </a:rPr>
            </a:br>
            <a:r>
              <a:rPr lang="en-GB" b="1" dirty="0">
                <a:solidFill>
                  <a:schemeClr val="accent2">
                    <a:lumMod val="60000"/>
                    <a:lumOff val="40000"/>
                  </a:schemeClr>
                </a:solidFill>
              </a:rPr>
              <a:t>Week 4 </a:t>
            </a:r>
            <a:br>
              <a:rPr lang="en-GB" b="1" dirty="0">
                <a:solidFill>
                  <a:schemeClr val="accent2">
                    <a:lumMod val="60000"/>
                    <a:lumOff val="40000"/>
                  </a:schemeClr>
                </a:solidFill>
              </a:rPr>
            </a:br>
            <a:r>
              <a:rPr lang="en-GB" sz="3500" b="1" dirty="0">
                <a:solidFill>
                  <a:schemeClr val="accent2">
                    <a:lumMod val="60000"/>
                    <a:lumOff val="40000"/>
                  </a:schemeClr>
                </a:solidFill>
              </a:rPr>
              <a:t>Session 1: The Sociocultural Environment</a:t>
            </a:r>
            <a:br>
              <a:rPr lang="en-GB" sz="3500" b="1" dirty="0">
                <a:solidFill>
                  <a:schemeClr val="accent2">
                    <a:lumMod val="60000"/>
                    <a:lumOff val="40000"/>
                  </a:schemeClr>
                </a:solidFill>
              </a:rPr>
            </a:br>
            <a:r>
              <a:rPr lang="en-GB" sz="3500" b="1" dirty="0">
                <a:solidFill>
                  <a:schemeClr val="accent2">
                    <a:lumMod val="60000"/>
                    <a:lumOff val="40000"/>
                  </a:schemeClr>
                </a:solidFill>
              </a:rPr>
              <a:t>Session 2: The Technology Environment</a:t>
            </a:r>
            <a:endParaRPr lang="en-GB" altLang="en-US" sz="3500" b="1" dirty="0">
              <a:solidFill>
                <a:schemeClr val="accent2">
                  <a:lumMod val="60000"/>
                  <a:lumOff val="4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7867C-19A4-40B6-9105-1288ACE85F78}"/>
              </a:ext>
            </a:extLst>
          </p:cNvPr>
          <p:cNvSpPr>
            <a:spLocks noGrp="1"/>
          </p:cNvSpPr>
          <p:nvPr>
            <p:ph type="title"/>
          </p:nvPr>
        </p:nvSpPr>
        <p:spPr>
          <a:xfrm>
            <a:off x="395536" y="14988"/>
            <a:ext cx="8229600" cy="749716"/>
          </a:xfrm>
        </p:spPr>
        <p:txBody>
          <a:bodyPr>
            <a:normAutofit/>
          </a:bodyPr>
          <a:lstStyle/>
          <a:p>
            <a:r>
              <a:rPr lang="en-GB" sz="3600" b="1" dirty="0">
                <a:latin typeface="Arial" panose="020B0604020202020204" pitchFamily="34" charset="0"/>
                <a:cs typeface="Arial" panose="020B0604020202020204" pitchFamily="34" charset="0"/>
              </a:rPr>
              <a:t>Learning outcome </a:t>
            </a:r>
          </a:p>
        </p:txBody>
      </p:sp>
      <p:sp>
        <p:nvSpPr>
          <p:cNvPr id="3" name="Content Placeholder 2">
            <a:extLst>
              <a:ext uri="{FF2B5EF4-FFF2-40B4-BE49-F238E27FC236}">
                <a16:creationId xmlns:a16="http://schemas.microsoft.com/office/drawing/2014/main" id="{BC3F868C-FA70-4C4C-A276-340EB8FB910A}"/>
              </a:ext>
            </a:extLst>
          </p:cNvPr>
          <p:cNvSpPr>
            <a:spLocks noGrp="1"/>
          </p:cNvSpPr>
          <p:nvPr>
            <p:ph idx="1"/>
          </p:nvPr>
        </p:nvSpPr>
        <p:spPr>
          <a:xfrm>
            <a:off x="107504" y="908720"/>
            <a:ext cx="8856984" cy="4824536"/>
          </a:xfrm>
        </p:spPr>
        <p:txBody>
          <a:bodyPr>
            <a:noAutofit/>
          </a:bodyPr>
          <a:lstStyle/>
          <a:p>
            <a:pPr algn="just">
              <a:buFont typeface="Wingdings" panose="05000000000000000000" pitchFamily="2" charset="2"/>
              <a:buChar char="§"/>
            </a:pPr>
            <a:r>
              <a:rPr lang="en-GB" sz="2400" dirty="0"/>
              <a:t>Analyse the sociocultural environmental factors and how they impact businesses</a:t>
            </a:r>
          </a:p>
          <a:p>
            <a:pPr marL="534988" algn="just">
              <a:buFont typeface="Wingdings" panose="05000000000000000000" pitchFamily="2" charset="2"/>
              <a:buChar char="Ø"/>
            </a:pPr>
            <a:r>
              <a:rPr lang="en-GB" sz="2400" dirty="0"/>
              <a:t>Demography issues(age, gender, lifestyle, income etc)</a:t>
            </a:r>
          </a:p>
          <a:p>
            <a:pPr marL="534988" algn="just">
              <a:buFont typeface="Wingdings" panose="05000000000000000000" pitchFamily="2" charset="2"/>
              <a:buChar char="Ø"/>
            </a:pPr>
            <a:r>
              <a:rPr lang="en-GB" sz="2400" dirty="0"/>
              <a:t>Migration and how it brings social changes in the world </a:t>
            </a:r>
          </a:p>
          <a:p>
            <a:pPr marL="534988" algn="just">
              <a:buFont typeface="Wingdings" panose="05000000000000000000" pitchFamily="2" charset="2"/>
              <a:buChar char="Ø"/>
            </a:pPr>
            <a:r>
              <a:rPr lang="en-GB" sz="2400" dirty="0"/>
              <a:t>Culture and how it shape consumer and business behaviour</a:t>
            </a:r>
          </a:p>
          <a:p>
            <a:pPr marL="192088" indent="0" algn="just">
              <a:buNone/>
            </a:pPr>
            <a:endParaRPr lang="en-GB" sz="2400" dirty="0"/>
          </a:p>
          <a:p>
            <a:pPr algn="just">
              <a:buFont typeface="Wingdings" panose="05000000000000000000" pitchFamily="2" charset="2"/>
              <a:buChar char="§"/>
            </a:pPr>
            <a:r>
              <a:rPr lang="en-GB" sz="2400" dirty="0"/>
              <a:t>Discuss the importance of diversity and multiculturalism, and social cohesion in society, in the marketplace, and workplace </a:t>
            </a:r>
          </a:p>
          <a:p>
            <a:pPr marL="0" indent="0" algn="just">
              <a:buNone/>
            </a:pPr>
            <a:endParaRPr lang="en-GB" sz="2400" dirty="0"/>
          </a:p>
          <a:p>
            <a:pPr algn="just">
              <a:buFont typeface="Wingdings" panose="05000000000000000000" pitchFamily="2" charset="2"/>
              <a:buChar char="§"/>
            </a:pPr>
            <a:r>
              <a:rPr lang="en-GB" sz="2400" dirty="0"/>
              <a:t>The technology environment, and how it shape business operations, behaviour and opportunity creation </a:t>
            </a:r>
          </a:p>
        </p:txBody>
      </p:sp>
    </p:spTree>
    <p:extLst>
      <p:ext uri="{BB962C8B-B14F-4D97-AF65-F5344CB8AC3E}">
        <p14:creationId xmlns:p14="http://schemas.microsoft.com/office/powerpoint/2010/main" val="3030484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CCCCF-D402-49E1-863F-2334A25A99B5}"/>
              </a:ext>
            </a:extLst>
          </p:cNvPr>
          <p:cNvSpPr>
            <a:spLocks noGrp="1"/>
          </p:cNvSpPr>
          <p:nvPr>
            <p:ph type="title"/>
          </p:nvPr>
        </p:nvSpPr>
        <p:spPr>
          <a:xfrm>
            <a:off x="457200" y="188640"/>
            <a:ext cx="8229600" cy="1296144"/>
          </a:xfrm>
        </p:spPr>
        <p:txBody>
          <a:bodyPr>
            <a:noAutofit/>
          </a:bodyPr>
          <a:lstStyle/>
          <a:p>
            <a:r>
              <a:rPr lang="en-GB" sz="3600" b="1" dirty="0">
                <a:latin typeface="Arial" panose="020B0604020202020204" pitchFamily="34" charset="0"/>
                <a:cs typeface="Arial" panose="020B0604020202020204" pitchFamily="34" charset="0"/>
              </a:rPr>
              <a:t>The Social and Demographic Environment</a:t>
            </a:r>
          </a:p>
        </p:txBody>
      </p:sp>
      <p:sp>
        <p:nvSpPr>
          <p:cNvPr id="4" name="TextBox 3"/>
          <p:cNvSpPr txBox="1"/>
          <p:nvPr/>
        </p:nvSpPr>
        <p:spPr>
          <a:xfrm>
            <a:off x="0" y="2564904"/>
            <a:ext cx="9144000" cy="954107"/>
          </a:xfrm>
          <a:prstGeom prst="rect">
            <a:avLst/>
          </a:prstGeom>
          <a:solidFill>
            <a:schemeClr val="accent5">
              <a:lumMod val="20000"/>
              <a:lumOff val="80000"/>
            </a:schemeClr>
          </a:solidFill>
        </p:spPr>
        <p:txBody>
          <a:bodyPr wrap="square" rtlCol="0">
            <a:spAutoFit/>
          </a:bodyPr>
          <a:lstStyle/>
          <a:p>
            <a:pPr algn="ctr">
              <a:tabLst>
                <a:tab pos="8339138" algn="l"/>
              </a:tabLst>
            </a:pPr>
            <a:r>
              <a:rPr lang="en-GB" sz="2800" b="1" dirty="0">
                <a:latin typeface="Arial" panose="020B0604020202020204" pitchFamily="34" charset="0"/>
                <a:cs typeface="Arial" panose="020B0604020202020204" pitchFamily="34" charset="0"/>
              </a:rPr>
              <a:t>     Watch the </a:t>
            </a:r>
            <a:r>
              <a:rPr lang="en-GB" sz="2800" b="1" dirty="0">
                <a:latin typeface="Arial" panose="020B0604020202020204" pitchFamily="34" charset="0"/>
                <a:cs typeface="Arial" panose="020B0604020202020204" pitchFamily="34" charset="0"/>
                <a:hlinkClick r:id="rId2"/>
              </a:rPr>
              <a:t>VIDEO</a:t>
            </a:r>
            <a:r>
              <a:rPr lang="en-GB" sz="2800" b="1" dirty="0">
                <a:latin typeface="Arial" panose="020B0604020202020204" pitchFamily="34" charset="0"/>
                <a:cs typeface="Arial" panose="020B0604020202020204" pitchFamily="34" charset="0"/>
              </a:rPr>
              <a:t> HERE and explain your thoughts here. </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01766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CCCCF-D402-49E1-863F-2334A25A99B5}"/>
              </a:ext>
            </a:extLst>
          </p:cNvPr>
          <p:cNvSpPr>
            <a:spLocks noGrp="1"/>
          </p:cNvSpPr>
          <p:nvPr>
            <p:ph type="title"/>
          </p:nvPr>
        </p:nvSpPr>
        <p:spPr>
          <a:xfrm>
            <a:off x="457200" y="188640"/>
            <a:ext cx="8229600" cy="1296144"/>
          </a:xfrm>
        </p:spPr>
        <p:txBody>
          <a:bodyPr>
            <a:noAutofit/>
          </a:bodyPr>
          <a:lstStyle/>
          <a:p>
            <a:r>
              <a:rPr lang="en-GB" sz="3600" b="1" dirty="0">
                <a:latin typeface="Arial" panose="020B0604020202020204" pitchFamily="34" charset="0"/>
                <a:cs typeface="Arial" panose="020B0604020202020204" pitchFamily="34" charset="0"/>
              </a:rPr>
              <a:t>The Social and Demographic Environment</a:t>
            </a:r>
          </a:p>
        </p:txBody>
      </p:sp>
      <p:sp>
        <p:nvSpPr>
          <p:cNvPr id="4" name="TextBox 3"/>
          <p:cNvSpPr txBox="1"/>
          <p:nvPr/>
        </p:nvSpPr>
        <p:spPr>
          <a:xfrm>
            <a:off x="0" y="2564904"/>
            <a:ext cx="9144000" cy="1384995"/>
          </a:xfrm>
          <a:prstGeom prst="rect">
            <a:avLst/>
          </a:prstGeom>
          <a:solidFill>
            <a:schemeClr val="accent5">
              <a:lumMod val="20000"/>
              <a:lumOff val="80000"/>
            </a:schemeClr>
          </a:solidFill>
        </p:spPr>
        <p:txBody>
          <a:bodyPr wrap="square" rtlCol="0">
            <a:spAutoFit/>
          </a:bodyPr>
          <a:lstStyle/>
          <a:p>
            <a:pPr algn="ctr"/>
            <a:r>
              <a:rPr lang="en-GB" sz="2800" b="1" dirty="0">
                <a:latin typeface="Arial" panose="020B0604020202020204" pitchFamily="34" charset="0"/>
                <a:cs typeface="Arial" panose="020B0604020202020204" pitchFamily="34" charset="0"/>
              </a:rPr>
              <a:t>ACTIVITY 4.1</a:t>
            </a:r>
            <a:r>
              <a:rPr lang="en-GB" sz="2800" dirty="0">
                <a:latin typeface="Arial" panose="020B0604020202020204" pitchFamily="34" charset="0"/>
                <a:cs typeface="Arial" panose="020B0604020202020204" pitchFamily="34" charset="0"/>
              </a:rPr>
              <a:t>.</a:t>
            </a:r>
          </a:p>
          <a:p>
            <a:pPr algn="ctr"/>
            <a:r>
              <a:rPr lang="en-GB" sz="2800" dirty="0">
                <a:latin typeface="Arial" panose="020B0604020202020204" pitchFamily="34" charset="0"/>
                <a:cs typeface="Arial" panose="020B0604020202020204" pitchFamily="34" charset="0"/>
              </a:rPr>
              <a:t>What is your understanding of Sociocultural Environment?</a:t>
            </a:r>
          </a:p>
        </p:txBody>
      </p:sp>
    </p:spTree>
    <p:extLst>
      <p:ext uri="{BB962C8B-B14F-4D97-AF65-F5344CB8AC3E}">
        <p14:creationId xmlns:p14="http://schemas.microsoft.com/office/powerpoint/2010/main" val="2015904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CCCCF-D402-49E1-863F-2334A25A99B5}"/>
              </a:ext>
            </a:extLst>
          </p:cNvPr>
          <p:cNvSpPr>
            <a:spLocks noGrp="1"/>
          </p:cNvSpPr>
          <p:nvPr>
            <p:ph type="title"/>
          </p:nvPr>
        </p:nvSpPr>
        <p:spPr>
          <a:xfrm>
            <a:off x="457200" y="17690"/>
            <a:ext cx="8229600" cy="792088"/>
          </a:xfrm>
        </p:spPr>
        <p:txBody>
          <a:bodyPr>
            <a:noAutofit/>
          </a:bodyPr>
          <a:lstStyle/>
          <a:p>
            <a:r>
              <a:rPr lang="en-GB" sz="3600" b="1" dirty="0">
                <a:latin typeface="Arial" panose="020B0604020202020204" pitchFamily="34" charset="0"/>
                <a:cs typeface="Arial" panose="020B0604020202020204" pitchFamily="34" charset="0"/>
              </a:rPr>
              <a:t>The Sociocultural Environment</a:t>
            </a:r>
          </a:p>
        </p:txBody>
      </p:sp>
      <p:sp>
        <p:nvSpPr>
          <p:cNvPr id="3" name="Content Placeholder 2">
            <a:extLst>
              <a:ext uri="{FF2B5EF4-FFF2-40B4-BE49-F238E27FC236}">
                <a16:creationId xmlns:a16="http://schemas.microsoft.com/office/drawing/2014/main" id="{159C9CC7-3AEF-4FE3-B8F8-28A6484BA015}"/>
              </a:ext>
            </a:extLst>
          </p:cNvPr>
          <p:cNvSpPr>
            <a:spLocks noGrp="1"/>
          </p:cNvSpPr>
          <p:nvPr>
            <p:ph idx="1"/>
          </p:nvPr>
        </p:nvSpPr>
        <p:spPr>
          <a:xfrm>
            <a:off x="107504" y="908720"/>
            <a:ext cx="8856984" cy="4915757"/>
          </a:xfrm>
          <a:ln>
            <a:noFill/>
          </a:ln>
        </p:spPr>
        <p:style>
          <a:lnRef idx="2">
            <a:schemeClr val="dk1"/>
          </a:lnRef>
          <a:fillRef idx="1">
            <a:schemeClr val="lt1"/>
          </a:fillRef>
          <a:effectRef idx="0">
            <a:schemeClr val="dk1"/>
          </a:effectRef>
          <a:fontRef idx="minor">
            <a:schemeClr val="dk1"/>
          </a:fontRef>
        </p:style>
        <p:txBody>
          <a:bodyPr>
            <a:noAutofit/>
          </a:bodyPr>
          <a:lstStyle/>
          <a:p>
            <a:pPr>
              <a:buFont typeface="Wingdings" panose="05000000000000000000" pitchFamily="2" charset="2"/>
              <a:buChar char="§"/>
            </a:pPr>
            <a:r>
              <a:rPr lang="en-GB" dirty="0">
                <a:latin typeface="Arial" panose="020B0604020202020204" pitchFamily="34" charset="0"/>
                <a:cs typeface="Arial" panose="020B0604020202020204" pitchFamily="34" charset="0"/>
              </a:rPr>
              <a:t>The sociocultural factors will typically include;</a:t>
            </a:r>
          </a:p>
          <a:p>
            <a:pPr marL="0" indent="0">
              <a:buNone/>
            </a:pPr>
            <a:endParaRPr lang="en-GB" dirty="0">
              <a:latin typeface="Arial" panose="020B0604020202020204" pitchFamily="34" charset="0"/>
              <a:cs typeface="Arial" panose="020B0604020202020204" pitchFamily="34" charset="0"/>
            </a:endParaRPr>
          </a:p>
          <a:p>
            <a:pPr marL="447675">
              <a:buFont typeface="Wingdings" panose="05000000000000000000" pitchFamily="2" charset="2"/>
              <a:buChar char="§"/>
            </a:pPr>
            <a:r>
              <a:rPr lang="en-GB" sz="2800" dirty="0">
                <a:latin typeface="Arial" panose="020B0604020202020204" pitchFamily="34" charset="0"/>
                <a:cs typeface="Arial" panose="020B0604020202020204" pitchFamily="34" charset="0"/>
              </a:rPr>
              <a:t>Culture- Social values, attitudes and beliefs, religion</a:t>
            </a:r>
          </a:p>
          <a:p>
            <a:pPr marL="447675">
              <a:buFont typeface="Wingdings" panose="05000000000000000000" pitchFamily="2" charset="2"/>
              <a:buChar char="§"/>
            </a:pPr>
            <a:r>
              <a:rPr lang="en-GB" sz="2800" dirty="0">
                <a:latin typeface="Arial" panose="020B0604020202020204" pitchFamily="34" charset="0"/>
                <a:cs typeface="Arial" panose="020B0604020202020204" pitchFamily="34" charset="0"/>
              </a:rPr>
              <a:t>Demographic trends,</a:t>
            </a:r>
          </a:p>
          <a:p>
            <a:pPr marL="447675">
              <a:buFont typeface="Wingdings" panose="05000000000000000000" pitchFamily="2" charset="2"/>
              <a:buChar char="§"/>
            </a:pPr>
            <a:r>
              <a:rPr lang="en-GB" sz="2800" dirty="0">
                <a:latin typeface="Arial" panose="020B0604020202020204" pitchFamily="34" charset="0"/>
                <a:cs typeface="Arial" panose="020B0604020202020204" pitchFamily="34" charset="0"/>
              </a:rPr>
              <a:t>Lifestyle preferences</a:t>
            </a:r>
          </a:p>
          <a:p>
            <a:pPr marL="447675">
              <a:buFont typeface="Wingdings" panose="05000000000000000000" pitchFamily="2" charset="2"/>
              <a:buChar char="§"/>
            </a:pPr>
            <a:r>
              <a:rPr lang="en-GB" sz="2800" dirty="0">
                <a:latin typeface="Arial" panose="020B0604020202020204" pitchFamily="34" charset="0"/>
                <a:cs typeface="Arial" panose="020B0604020202020204" pitchFamily="34" charset="0"/>
              </a:rPr>
              <a:t>Skills availability derived from the education system </a:t>
            </a:r>
          </a:p>
          <a:p>
            <a:pPr marL="447675">
              <a:buFont typeface="Wingdings" panose="05000000000000000000" pitchFamily="2" charset="2"/>
              <a:buChar char="§"/>
            </a:pPr>
            <a:r>
              <a:rPr lang="en-GB" sz="2800" dirty="0">
                <a:latin typeface="Arial" panose="020B0604020202020204" pitchFamily="34" charset="0"/>
                <a:cs typeface="Arial" panose="020B0604020202020204" pitchFamily="34" charset="0"/>
              </a:rPr>
              <a:t>Migration, multiculturalism and cohesion </a:t>
            </a:r>
          </a:p>
          <a:p>
            <a:pPr marL="0" indent="0" algn="ctr">
              <a:buNone/>
            </a:pPr>
            <a:endParaRPr lang="en-GB"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28647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p:cTn id="7" dur="500" fill="hold"/>
                                        <p:tgtEl>
                                          <p:spTgt spid="3">
                                            <p:bg/>
                                          </p:spTgt>
                                        </p:tgtEl>
                                        <p:attrNameLst>
                                          <p:attrName>ppt_w</p:attrName>
                                        </p:attrNameLst>
                                      </p:cBhvr>
                                      <p:tavLst>
                                        <p:tav tm="0">
                                          <p:val>
                                            <p:fltVal val="0"/>
                                          </p:val>
                                        </p:tav>
                                        <p:tav tm="100000">
                                          <p:val>
                                            <p:strVal val="#ppt_w"/>
                                          </p:val>
                                        </p:tav>
                                      </p:tavLst>
                                    </p:anim>
                                    <p:anim calcmode="lin" valueType="num">
                                      <p:cBhvr>
                                        <p:cTn id="8" dur="500" fill="hold"/>
                                        <p:tgtEl>
                                          <p:spTgt spid="3">
                                            <p:bg/>
                                          </p:spTgt>
                                        </p:tgtEl>
                                        <p:attrNameLst>
                                          <p:attrName>ppt_h</p:attrName>
                                        </p:attrNameLst>
                                      </p:cBhvr>
                                      <p:tavLst>
                                        <p:tav tm="0">
                                          <p:val>
                                            <p:fltVal val="0"/>
                                          </p:val>
                                        </p:tav>
                                        <p:tav tm="100000">
                                          <p:val>
                                            <p:strVal val="#ppt_h"/>
                                          </p:val>
                                        </p:tav>
                                      </p:tavLst>
                                    </p:anim>
                                    <p:animEffect transition="in" filter="fade">
                                      <p:cBhvr>
                                        <p:cTn id="9" dur="500"/>
                                        <p:tgtEl>
                                          <p:spTgt spid="3">
                                            <p:bg/>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p:cTn id="35"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7" dur="500"/>
                                        <p:tgtEl>
                                          <p:spTgt spid="3">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 calcmode="lin" valueType="num">
                                      <p:cBhvr>
                                        <p:cTn id="42"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44" dur="500"/>
                                        <p:tgtEl>
                                          <p:spTgt spid="3">
                                            <p:txEl>
                                              <p:pRg st="5" end="5"/>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p:cTn id="49"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50"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51"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CCCCF-D402-49E1-863F-2334A25A99B5}"/>
              </a:ext>
            </a:extLst>
          </p:cNvPr>
          <p:cNvSpPr>
            <a:spLocks noGrp="1"/>
          </p:cNvSpPr>
          <p:nvPr>
            <p:ph type="title"/>
          </p:nvPr>
        </p:nvSpPr>
        <p:spPr>
          <a:xfrm>
            <a:off x="457200" y="188640"/>
            <a:ext cx="8229600" cy="648072"/>
          </a:xfrm>
        </p:spPr>
        <p:txBody>
          <a:bodyPr>
            <a:noAutofit/>
          </a:bodyPr>
          <a:lstStyle/>
          <a:p>
            <a:r>
              <a:rPr lang="en-GB" sz="3600" b="1" dirty="0">
                <a:latin typeface="Arial" panose="020B0604020202020204" pitchFamily="34" charset="0"/>
                <a:cs typeface="Arial" panose="020B0604020202020204" pitchFamily="34" charset="0"/>
              </a:rPr>
              <a:t>Interplay of Sociocultural Factors</a:t>
            </a:r>
          </a:p>
        </p:txBody>
      </p:sp>
      <p:sp>
        <p:nvSpPr>
          <p:cNvPr id="3" name="Rectangle 2"/>
          <p:cNvSpPr/>
          <p:nvPr/>
        </p:nvSpPr>
        <p:spPr>
          <a:xfrm>
            <a:off x="198928" y="825335"/>
            <a:ext cx="8837568" cy="4994316"/>
          </a:xfrm>
          <a:prstGeom prst="rect">
            <a:avLst/>
          </a:prstGeom>
        </p:spPr>
        <p:txBody>
          <a:bodyPr wrap="square">
            <a:spAutoFit/>
          </a:bodyPr>
          <a:lstStyle/>
          <a:p>
            <a:pPr algn="just">
              <a:lnSpc>
                <a:spcPct val="107000"/>
              </a:lnSpc>
              <a:spcAft>
                <a:spcPts val="800"/>
              </a:spcAft>
            </a:pPr>
            <a:r>
              <a:rPr lang="en-GB" sz="2000" dirty="0">
                <a:latin typeface="Arial" panose="020B0604020202020204" pitchFamily="34" charset="0"/>
                <a:ea typeface="Calibri" panose="020F0502020204030204" pitchFamily="34" charset="0"/>
                <a:cs typeface="Arial" panose="020B0604020202020204" pitchFamily="34" charset="0"/>
              </a:rPr>
              <a:t>The variables in the previous slide will determine how businesses make long term plans, their internal performance (type of workforce and their attitudes toward work), and sales in the long term</a:t>
            </a:r>
            <a:endParaRPr lang="en-GB" sz="2000" b="1" dirty="0">
              <a:latin typeface="Arial" panose="020B0604020202020204" pitchFamily="34" charset="0"/>
              <a:ea typeface="Calibri" panose="020F0502020204030204" pitchFamily="34" charset="0"/>
              <a:cs typeface="Arial" panose="020B0604020202020204" pitchFamily="34" charset="0"/>
            </a:endParaRPr>
          </a:p>
          <a:p>
            <a:pPr marL="360363" lvl="1" indent="-261938" algn="just">
              <a:lnSpc>
                <a:spcPct val="107000"/>
              </a:lnSpc>
              <a:spcAft>
                <a:spcPts val="800"/>
              </a:spcAft>
              <a:buFont typeface="+mj-lt"/>
              <a:buAutoNum type="alphaLcParenR"/>
            </a:pPr>
            <a:r>
              <a:rPr lang="en-GB" sz="2000" b="1" dirty="0">
                <a:latin typeface="Arial" panose="020B0604020202020204" pitchFamily="34" charset="0"/>
                <a:ea typeface="Calibri" panose="020F0502020204030204" pitchFamily="34" charset="0"/>
                <a:cs typeface="Arial" panose="020B0604020202020204" pitchFamily="34" charset="0"/>
              </a:rPr>
              <a:t>Demographics</a:t>
            </a:r>
            <a:r>
              <a:rPr lang="en-GB" sz="1600" i="1" dirty="0">
                <a:latin typeface="Arial" panose="020B0604020202020204" pitchFamily="34" charset="0"/>
                <a:ea typeface="Calibri" panose="020F0502020204030204" pitchFamily="34" charset="0"/>
                <a:cs typeface="Arial" panose="020B0604020202020204" pitchFamily="34" charset="0"/>
              </a:rPr>
              <a:t> – data about </a:t>
            </a:r>
            <a:r>
              <a:rPr lang="en-GB" sz="1600" i="1" dirty="0">
                <a:solidFill>
                  <a:srgbClr val="C00000"/>
                </a:solidFill>
                <a:latin typeface="Arial" panose="020B0604020202020204" pitchFamily="34" charset="0"/>
                <a:ea typeface="Calibri" panose="020F0502020204030204" pitchFamily="34" charset="0"/>
                <a:cs typeface="Arial" panose="020B0604020202020204" pitchFamily="34" charset="0"/>
              </a:rPr>
              <a:t>births, deaths, income, age, fertility, household</a:t>
            </a:r>
            <a:r>
              <a:rPr lang="en-GB" sz="1600" i="1" dirty="0">
                <a:latin typeface="Arial" panose="020B0604020202020204" pitchFamily="34" charset="0"/>
                <a:ea typeface="Calibri" panose="020F0502020204030204" pitchFamily="34" charset="0"/>
                <a:cs typeface="Arial" panose="020B0604020202020204" pitchFamily="34" charset="0"/>
              </a:rPr>
              <a:t>, which illustrate the changing structure of human populations and subsequently demand structures for a product/service</a:t>
            </a:r>
          </a:p>
          <a:p>
            <a:pPr marL="360363" lvl="1" indent="-261938" algn="just">
              <a:lnSpc>
                <a:spcPct val="107000"/>
              </a:lnSpc>
              <a:spcAft>
                <a:spcPts val="800"/>
              </a:spcAft>
              <a:buFont typeface="+mj-lt"/>
              <a:buAutoNum type="alphaLcParenR"/>
            </a:pPr>
            <a:endParaRPr lang="en-GB" sz="1600" i="1" dirty="0">
              <a:latin typeface="Arial" panose="020B0604020202020204" pitchFamily="34" charset="0"/>
              <a:ea typeface="Calibri" panose="020F0502020204030204" pitchFamily="34" charset="0"/>
              <a:cs typeface="Arial" panose="020B0604020202020204" pitchFamily="34" charset="0"/>
            </a:endParaRPr>
          </a:p>
          <a:p>
            <a:pPr marL="360363" lvl="1" indent="-261938" algn="just">
              <a:lnSpc>
                <a:spcPct val="107000"/>
              </a:lnSpc>
              <a:spcAft>
                <a:spcPts val="800"/>
              </a:spcAft>
              <a:buFont typeface="+mj-lt"/>
              <a:buAutoNum type="alphaLcParenR"/>
            </a:pPr>
            <a:r>
              <a:rPr lang="en-GB" sz="2000" b="1" dirty="0">
                <a:latin typeface="Arial" panose="020B0604020202020204" pitchFamily="34" charset="0"/>
                <a:ea typeface="Calibri" panose="020F0502020204030204" pitchFamily="34" charset="0"/>
                <a:cs typeface="Arial" panose="020B0604020202020204" pitchFamily="34" charset="0"/>
              </a:rPr>
              <a:t>Individual and Group Differences- </a:t>
            </a:r>
            <a:r>
              <a:rPr lang="en-GB" sz="2000" dirty="0">
                <a:latin typeface="Arial" panose="020B0604020202020204" pitchFamily="34" charset="0"/>
                <a:ea typeface="Calibri" panose="020F0502020204030204" pitchFamily="34" charset="0"/>
                <a:cs typeface="Arial" panose="020B0604020202020204" pitchFamily="34" charset="0"/>
              </a:rPr>
              <a:t>can influence how you target consumers based on common features or not </a:t>
            </a:r>
          </a:p>
          <a:p>
            <a:pPr marL="360363" lvl="1" indent="-261938" algn="just">
              <a:lnSpc>
                <a:spcPct val="107000"/>
              </a:lnSpc>
              <a:spcAft>
                <a:spcPts val="800"/>
              </a:spcAft>
              <a:buFont typeface="+mj-lt"/>
              <a:buAutoNum type="alphaLcParenR"/>
            </a:pPr>
            <a:r>
              <a:rPr lang="en-GB" sz="2000" b="1" dirty="0">
                <a:latin typeface="Arial" panose="020B0604020202020204" pitchFamily="34" charset="0"/>
                <a:ea typeface="Calibri" panose="020F0502020204030204" pitchFamily="34" charset="0"/>
                <a:cs typeface="Arial" panose="020B0604020202020204" pitchFamily="34" charset="0"/>
              </a:rPr>
              <a:t>Culture (common or not)</a:t>
            </a:r>
            <a:r>
              <a:rPr lang="en-GB" sz="2000" dirty="0">
                <a:latin typeface="Arial" panose="020B0604020202020204" pitchFamily="34" charset="0"/>
                <a:ea typeface="Calibri" panose="020F0502020204030204" pitchFamily="34" charset="0"/>
                <a:cs typeface="Arial" panose="020B0604020202020204" pitchFamily="34" charset="0"/>
              </a:rPr>
              <a:t>- beliefs, religion, norms, attitudes influence businesses</a:t>
            </a:r>
          </a:p>
          <a:p>
            <a:pPr marL="360363" lvl="1" indent="-261938" algn="just">
              <a:lnSpc>
                <a:spcPct val="107000"/>
              </a:lnSpc>
              <a:spcAft>
                <a:spcPts val="800"/>
              </a:spcAft>
              <a:buFont typeface="+mj-lt"/>
              <a:buAutoNum type="alphaLcParenR"/>
            </a:pPr>
            <a:r>
              <a:rPr lang="en-GB" sz="2000" b="1" dirty="0">
                <a:latin typeface="Arial" panose="020B0604020202020204" pitchFamily="34" charset="0"/>
                <a:ea typeface="Calibri" panose="020F0502020204030204" pitchFamily="34" charset="0"/>
                <a:cs typeface="Arial" panose="020B0604020202020204" pitchFamily="34" charset="0"/>
              </a:rPr>
              <a:t>Migration-</a:t>
            </a:r>
            <a:r>
              <a:rPr lang="en-GB" sz="2000" dirty="0">
                <a:latin typeface="Arial" panose="020B0604020202020204" pitchFamily="34" charset="0"/>
                <a:ea typeface="Calibri" panose="020F0502020204030204" pitchFamily="34" charset="0"/>
                <a:cs typeface="Arial" panose="020B0604020202020204" pitchFamily="34" charset="0"/>
              </a:rPr>
              <a:t> create a diverse society and workforce which creates management challenges (manage diverse workforce) and marketing strategies (language in advertisements)</a:t>
            </a:r>
          </a:p>
        </p:txBody>
      </p:sp>
    </p:spTree>
    <p:extLst>
      <p:ext uri="{BB962C8B-B14F-4D97-AF65-F5344CB8AC3E}">
        <p14:creationId xmlns:p14="http://schemas.microsoft.com/office/powerpoint/2010/main" val="2037834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CCCCF-D402-49E1-863F-2334A25A99B5}"/>
              </a:ext>
            </a:extLst>
          </p:cNvPr>
          <p:cNvSpPr>
            <a:spLocks noGrp="1"/>
          </p:cNvSpPr>
          <p:nvPr>
            <p:ph type="title"/>
          </p:nvPr>
        </p:nvSpPr>
        <p:spPr>
          <a:xfrm>
            <a:off x="457200" y="17690"/>
            <a:ext cx="8229600" cy="792088"/>
          </a:xfrm>
        </p:spPr>
        <p:txBody>
          <a:bodyPr>
            <a:noAutofit/>
          </a:bodyPr>
          <a:lstStyle/>
          <a:p>
            <a:r>
              <a:rPr lang="en-GB" sz="3600" b="1" dirty="0">
                <a:latin typeface="Arial" panose="020B0604020202020204" pitchFamily="34" charset="0"/>
                <a:cs typeface="Arial" panose="020B0604020202020204" pitchFamily="34" charset="0"/>
              </a:rPr>
              <a:t>Culture</a:t>
            </a:r>
          </a:p>
        </p:txBody>
      </p:sp>
      <p:sp>
        <p:nvSpPr>
          <p:cNvPr id="3" name="Content Placeholder 2">
            <a:extLst>
              <a:ext uri="{FF2B5EF4-FFF2-40B4-BE49-F238E27FC236}">
                <a16:creationId xmlns:a16="http://schemas.microsoft.com/office/drawing/2014/main" id="{159C9CC7-3AEF-4FE3-B8F8-28A6484BA015}"/>
              </a:ext>
            </a:extLst>
          </p:cNvPr>
          <p:cNvSpPr>
            <a:spLocks noGrp="1"/>
          </p:cNvSpPr>
          <p:nvPr>
            <p:ph idx="1"/>
          </p:nvPr>
        </p:nvSpPr>
        <p:spPr>
          <a:xfrm>
            <a:off x="107504" y="908720"/>
            <a:ext cx="8928992" cy="4915757"/>
          </a:xfrm>
          <a:ln>
            <a:noFill/>
          </a:ln>
        </p:spPr>
        <p:style>
          <a:lnRef idx="2">
            <a:schemeClr val="dk1"/>
          </a:lnRef>
          <a:fillRef idx="1">
            <a:schemeClr val="lt1"/>
          </a:fillRef>
          <a:effectRef idx="0">
            <a:schemeClr val="dk1"/>
          </a:effectRef>
          <a:fontRef idx="minor">
            <a:schemeClr val="dk1"/>
          </a:fontRef>
        </p:style>
        <p:txBody>
          <a:bodyPr>
            <a:noAutofit/>
          </a:bodyPr>
          <a:lstStyle/>
          <a:p>
            <a:pPr>
              <a:buFont typeface="Wingdings" panose="05000000000000000000" pitchFamily="2" charset="2"/>
              <a:buChar char="§"/>
            </a:pPr>
            <a:r>
              <a:rPr lang="en-GB" sz="2800" dirty="0">
                <a:solidFill>
                  <a:schemeClr val="tx1"/>
                </a:solidFill>
                <a:latin typeface="Arial" panose="020B0604020202020204" pitchFamily="34" charset="0"/>
                <a:cs typeface="Arial" panose="020B0604020202020204" pitchFamily="34" charset="0"/>
              </a:rPr>
              <a:t>Culture </a:t>
            </a:r>
            <a:r>
              <a:rPr lang="en-US" sz="280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S PGothic" pitchFamily="34" charset="-128"/>
                <a:cs typeface="Arial" panose="020B0604020202020204" pitchFamily="34" charset="0"/>
              </a:rPr>
              <a:t>is a set of shared values or way of life, beliefs, practices, behaviours, norms and views that characterizes a society/country/region</a:t>
            </a:r>
          </a:p>
          <a:p>
            <a:pPr marL="0" indent="0">
              <a:buNone/>
            </a:pPr>
            <a:endParaRPr lang="en-US" sz="280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S PGothic" pitchFamily="34" charset="-128"/>
              <a:cs typeface="Arial" panose="020B0604020202020204" pitchFamily="34" charset="0"/>
            </a:endParaRPr>
          </a:p>
          <a:p>
            <a:pPr>
              <a:buFont typeface="Wingdings" panose="05000000000000000000" pitchFamily="2" charset="2"/>
              <a:buChar char="§"/>
            </a:pPr>
            <a:r>
              <a:rPr lang="en-US" sz="280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S PGothic" pitchFamily="34" charset="-128"/>
                <a:cs typeface="Arial" panose="020B0604020202020204" pitchFamily="34" charset="0"/>
              </a:rPr>
              <a:t>It can encompass religion, type of food we eat, clothing, traditions, social structures, music, institutions and how we interact</a:t>
            </a:r>
          </a:p>
          <a:p>
            <a:pPr marL="0" indent="0">
              <a:buNone/>
            </a:pPr>
            <a:endParaRPr lang="en-US" sz="280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S PGothic" pitchFamily="34" charset="-128"/>
              <a:cs typeface="Arial" panose="020B0604020202020204" pitchFamily="34" charset="0"/>
            </a:endParaRPr>
          </a:p>
          <a:p>
            <a:pPr>
              <a:buFont typeface="Wingdings" panose="05000000000000000000" pitchFamily="2" charset="2"/>
              <a:buChar char="§"/>
            </a:pPr>
            <a:r>
              <a:rPr lang="en-US" sz="280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S PGothic" pitchFamily="34" charset="-128"/>
                <a:cs typeface="Arial" panose="020B0604020202020204" pitchFamily="34" charset="0"/>
              </a:rPr>
              <a:t>It also shape the way we think, interact, act and our views about the world </a:t>
            </a:r>
          </a:p>
          <a:p>
            <a:pPr>
              <a:buFont typeface="Wingdings" panose="05000000000000000000" pitchFamily="2" charset="2"/>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17674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p:cTn id="7" dur="500" fill="hold"/>
                                        <p:tgtEl>
                                          <p:spTgt spid="3">
                                            <p:bg/>
                                          </p:spTgt>
                                        </p:tgtEl>
                                        <p:attrNameLst>
                                          <p:attrName>ppt_w</p:attrName>
                                        </p:attrNameLst>
                                      </p:cBhvr>
                                      <p:tavLst>
                                        <p:tav tm="0">
                                          <p:val>
                                            <p:fltVal val="0"/>
                                          </p:val>
                                        </p:tav>
                                        <p:tav tm="100000">
                                          <p:val>
                                            <p:strVal val="#ppt_w"/>
                                          </p:val>
                                        </p:tav>
                                      </p:tavLst>
                                    </p:anim>
                                    <p:anim calcmode="lin" valueType="num">
                                      <p:cBhvr>
                                        <p:cTn id="8" dur="500" fill="hold"/>
                                        <p:tgtEl>
                                          <p:spTgt spid="3">
                                            <p:bg/>
                                          </p:spTgt>
                                        </p:tgtEl>
                                        <p:attrNameLst>
                                          <p:attrName>ppt_h</p:attrName>
                                        </p:attrNameLst>
                                      </p:cBhvr>
                                      <p:tavLst>
                                        <p:tav tm="0">
                                          <p:val>
                                            <p:fltVal val="0"/>
                                          </p:val>
                                        </p:tav>
                                        <p:tav tm="100000">
                                          <p:val>
                                            <p:strVal val="#ppt_h"/>
                                          </p:val>
                                        </p:tav>
                                      </p:tavLst>
                                    </p:anim>
                                    <p:animEffect transition="in" filter="fade">
                                      <p:cBhvr>
                                        <p:cTn id="9" dur="500"/>
                                        <p:tgtEl>
                                          <p:spTgt spid="3">
                                            <p:bg/>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 calcmode="lin" valueType="num">
                                      <p:cBhvr>
                                        <p:cTn id="28"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0"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CCCCF-D402-49E1-863F-2334A25A99B5}"/>
              </a:ext>
            </a:extLst>
          </p:cNvPr>
          <p:cNvSpPr>
            <a:spLocks noGrp="1"/>
          </p:cNvSpPr>
          <p:nvPr>
            <p:ph type="title"/>
          </p:nvPr>
        </p:nvSpPr>
        <p:spPr>
          <a:xfrm>
            <a:off x="457200" y="17690"/>
            <a:ext cx="8229600" cy="792088"/>
          </a:xfrm>
        </p:spPr>
        <p:txBody>
          <a:bodyPr>
            <a:noAutofit/>
          </a:bodyPr>
          <a:lstStyle/>
          <a:p>
            <a:r>
              <a:rPr lang="en-GB" sz="3600" b="1" dirty="0">
                <a:latin typeface="Arial" panose="020B0604020202020204" pitchFamily="34" charset="0"/>
                <a:cs typeface="Arial" panose="020B0604020202020204" pitchFamily="34" charset="0"/>
              </a:rPr>
              <a:t>Culture</a:t>
            </a:r>
          </a:p>
        </p:txBody>
      </p:sp>
      <p:sp>
        <p:nvSpPr>
          <p:cNvPr id="3" name="Content Placeholder 2">
            <a:extLst>
              <a:ext uri="{FF2B5EF4-FFF2-40B4-BE49-F238E27FC236}">
                <a16:creationId xmlns:a16="http://schemas.microsoft.com/office/drawing/2014/main" id="{159C9CC7-3AEF-4FE3-B8F8-28A6484BA015}"/>
              </a:ext>
            </a:extLst>
          </p:cNvPr>
          <p:cNvSpPr>
            <a:spLocks noGrp="1"/>
          </p:cNvSpPr>
          <p:nvPr>
            <p:ph idx="1"/>
          </p:nvPr>
        </p:nvSpPr>
        <p:spPr>
          <a:xfrm>
            <a:off x="107504" y="620688"/>
            <a:ext cx="8928992" cy="4915757"/>
          </a:xfrm>
          <a:ln>
            <a:noFill/>
          </a:ln>
        </p:spPr>
        <p:style>
          <a:lnRef idx="2">
            <a:schemeClr val="dk1"/>
          </a:lnRef>
          <a:fillRef idx="1">
            <a:schemeClr val="lt1"/>
          </a:fillRef>
          <a:effectRef idx="0">
            <a:schemeClr val="dk1"/>
          </a:effectRef>
          <a:fontRef idx="minor">
            <a:schemeClr val="dk1"/>
          </a:fontRef>
        </p:style>
        <p:txBody>
          <a:bodyPr>
            <a:noAutofit/>
          </a:bodyPr>
          <a:lstStyle/>
          <a:p>
            <a:pPr>
              <a:buFont typeface="Wingdings" panose="05000000000000000000" pitchFamily="2" charset="2"/>
              <a:buChar char="§"/>
            </a:pPr>
            <a:r>
              <a:rPr lang="en-GB" sz="2400" dirty="0">
                <a:solidFill>
                  <a:schemeClr val="tx1"/>
                </a:solidFill>
                <a:latin typeface="Arial" panose="020B0604020202020204" pitchFamily="34" charset="0"/>
                <a:cs typeface="Arial" panose="020B0604020202020204" pitchFamily="34" charset="0"/>
              </a:rPr>
              <a:t>Why is understanding culture important for businesses and managers</a:t>
            </a:r>
          </a:p>
          <a:p>
            <a:pPr marL="0" indent="0">
              <a:buNone/>
            </a:pPr>
            <a:endParaRPr lang="en-GB" sz="2400"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solidFill>
                  <a:schemeClr val="tx1"/>
                </a:solidFill>
                <a:latin typeface="Arial" panose="020B0604020202020204" pitchFamily="34" charset="0"/>
                <a:cs typeface="Arial" panose="020B0604020202020204" pitchFamily="34" charset="0"/>
              </a:rPr>
              <a:t>Help businesses and managers to manage people from different parts of the world. This is particularly important if you have a diverse workforce</a:t>
            </a:r>
          </a:p>
          <a:p>
            <a:pPr marL="0" indent="0">
              <a:buNone/>
            </a:pPr>
            <a:endParaRPr lang="en-GB" sz="2400"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solidFill>
                  <a:schemeClr val="tx1"/>
                </a:solidFill>
                <a:latin typeface="Arial" panose="020B0604020202020204" pitchFamily="34" charset="0"/>
                <a:cs typeface="Arial" panose="020B0604020202020204" pitchFamily="34" charset="0"/>
              </a:rPr>
              <a:t>Help businesses to think about the type of product/service that may appeal to different cultural groups, how to advertise</a:t>
            </a:r>
          </a:p>
          <a:p>
            <a:pPr marL="0" indent="0">
              <a:buNone/>
            </a:pPr>
            <a:endParaRPr lang="en-GB" sz="2400"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solidFill>
                  <a:schemeClr val="tx1"/>
                </a:solidFill>
                <a:latin typeface="Arial" panose="020B0604020202020204" pitchFamily="34" charset="0"/>
                <a:cs typeface="Arial" panose="020B0604020202020204" pitchFamily="34" charset="0"/>
              </a:rPr>
              <a:t>If your business operate internationally, how to be culturally sensitive about others</a:t>
            </a:r>
          </a:p>
        </p:txBody>
      </p:sp>
    </p:spTree>
    <p:extLst>
      <p:ext uri="{BB962C8B-B14F-4D97-AF65-F5344CB8AC3E}">
        <p14:creationId xmlns:p14="http://schemas.microsoft.com/office/powerpoint/2010/main" val="3995003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p:cTn id="7" dur="500" fill="hold"/>
                                        <p:tgtEl>
                                          <p:spTgt spid="3">
                                            <p:bg/>
                                          </p:spTgt>
                                        </p:tgtEl>
                                        <p:attrNameLst>
                                          <p:attrName>ppt_w</p:attrName>
                                        </p:attrNameLst>
                                      </p:cBhvr>
                                      <p:tavLst>
                                        <p:tav tm="0">
                                          <p:val>
                                            <p:fltVal val="0"/>
                                          </p:val>
                                        </p:tav>
                                        <p:tav tm="100000">
                                          <p:val>
                                            <p:strVal val="#ppt_w"/>
                                          </p:val>
                                        </p:tav>
                                      </p:tavLst>
                                    </p:anim>
                                    <p:anim calcmode="lin" valueType="num">
                                      <p:cBhvr>
                                        <p:cTn id="8" dur="500" fill="hold"/>
                                        <p:tgtEl>
                                          <p:spTgt spid="3">
                                            <p:bg/>
                                          </p:spTgt>
                                        </p:tgtEl>
                                        <p:attrNameLst>
                                          <p:attrName>ppt_h</p:attrName>
                                        </p:attrNameLst>
                                      </p:cBhvr>
                                      <p:tavLst>
                                        <p:tav tm="0">
                                          <p:val>
                                            <p:fltVal val="0"/>
                                          </p:val>
                                        </p:tav>
                                        <p:tav tm="100000">
                                          <p:val>
                                            <p:strVal val="#ppt_h"/>
                                          </p:val>
                                        </p:tav>
                                      </p:tavLst>
                                    </p:anim>
                                    <p:animEffect transition="in" filter="fade">
                                      <p:cBhvr>
                                        <p:cTn id="9" dur="500"/>
                                        <p:tgtEl>
                                          <p:spTgt spid="3">
                                            <p:bg/>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 calcmode="lin" valueType="num">
                                      <p:cBhvr>
                                        <p:cTn id="28"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0" dur="500"/>
                                        <p:tgtEl>
                                          <p:spTgt spid="3">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p:cTn id="35"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CCCCF-D402-49E1-863F-2334A25A99B5}"/>
              </a:ext>
            </a:extLst>
          </p:cNvPr>
          <p:cNvSpPr>
            <a:spLocks noGrp="1"/>
          </p:cNvSpPr>
          <p:nvPr>
            <p:ph type="title"/>
          </p:nvPr>
        </p:nvSpPr>
        <p:spPr>
          <a:xfrm>
            <a:off x="457200" y="17690"/>
            <a:ext cx="8229600" cy="1035046"/>
          </a:xfrm>
        </p:spPr>
        <p:txBody>
          <a:bodyPr>
            <a:noAutofit/>
          </a:bodyPr>
          <a:lstStyle/>
          <a:p>
            <a:r>
              <a:rPr lang="en-GB" sz="3600" b="1" dirty="0">
                <a:latin typeface="Arial" panose="020B0604020202020204" pitchFamily="34" charset="0"/>
                <a:cs typeface="Arial" panose="020B0604020202020204" pitchFamily="34" charset="0"/>
              </a:rPr>
              <a:t>Culture</a:t>
            </a:r>
          </a:p>
        </p:txBody>
      </p:sp>
      <p:sp>
        <p:nvSpPr>
          <p:cNvPr id="3" name="Content Placeholder 2">
            <a:extLst>
              <a:ext uri="{FF2B5EF4-FFF2-40B4-BE49-F238E27FC236}">
                <a16:creationId xmlns:a16="http://schemas.microsoft.com/office/drawing/2014/main" id="{159C9CC7-3AEF-4FE3-B8F8-28A6484BA015}"/>
              </a:ext>
            </a:extLst>
          </p:cNvPr>
          <p:cNvSpPr>
            <a:spLocks noGrp="1"/>
          </p:cNvSpPr>
          <p:nvPr>
            <p:ph idx="1"/>
          </p:nvPr>
        </p:nvSpPr>
        <p:spPr>
          <a:xfrm>
            <a:off x="107504" y="764704"/>
            <a:ext cx="8928992" cy="4824536"/>
          </a:xfrm>
          <a:ln>
            <a:noFill/>
          </a:ln>
        </p:spPr>
        <p:style>
          <a:lnRef idx="2">
            <a:schemeClr val="dk1"/>
          </a:lnRef>
          <a:fillRef idx="1">
            <a:schemeClr val="lt1"/>
          </a:fillRef>
          <a:effectRef idx="0">
            <a:schemeClr val="dk1"/>
          </a:effectRef>
          <a:fontRef idx="minor">
            <a:schemeClr val="dk1"/>
          </a:fontRef>
        </p:style>
        <p:txBody>
          <a:bodyPr>
            <a:noAutofit/>
          </a:bodyPr>
          <a:lstStyle/>
          <a:p>
            <a:pPr>
              <a:buFont typeface="Wingdings" panose="05000000000000000000" pitchFamily="2" charset="2"/>
              <a:buChar char="§"/>
            </a:pPr>
            <a:r>
              <a:rPr lang="en-GB" sz="2400" dirty="0">
                <a:solidFill>
                  <a:schemeClr val="tx1"/>
                </a:solidFill>
                <a:latin typeface="Arial" panose="020B0604020202020204" pitchFamily="34" charset="0"/>
                <a:cs typeface="Arial" panose="020B0604020202020204" pitchFamily="34" charset="0"/>
              </a:rPr>
              <a:t>Can help you anticipate any potential issues that may impact on your business</a:t>
            </a:r>
          </a:p>
          <a:p>
            <a:pPr>
              <a:buFont typeface="Wingdings" panose="05000000000000000000" pitchFamily="2" charset="2"/>
              <a:buChar char="§"/>
            </a:pPr>
            <a:r>
              <a:rPr lang="en-GB" sz="2400" dirty="0">
                <a:solidFill>
                  <a:schemeClr val="tx1"/>
                </a:solidFill>
                <a:latin typeface="Arial" panose="020B0604020202020204" pitchFamily="34" charset="0"/>
                <a:cs typeface="Arial" panose="020B0604020202020204" pitchFamily="34" charset="0"/>
              </a:rPr>
              <a:t>For example: cultures that are different from our own can seem to provide threat</a:t>
            </a:r>
          </a:p>
          <a:p>
            <a:pPr marL="0" indent="0">
              <a:buNone/>
            </a:pPr>
            <a:endParaRPr lang="en-GB" sz="2400"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solidFill>
                  <a:schemeClr val="tx1"/>
                </a:solidFill>
                <a:latin typeface="Arial" panose="020B0604020202020204" pitchFamily="34" charset="0"/>
                <a:cs typeface="Arial" panose="020B0604020202020204" pitchFamily="34" charset="0"/>
              </a:rPr>
              <a:t>If you have multiple cultures, ethnic groups and religions in a society that does not seem to promote social cohesion, it can be a potential source of civil unrest and conflict which will negatively impact government and businesses</a:t>
            </a:r>
          </a:p>
          <a:p>
            <a:pPr marL="0" indent="0">
              <a:buNone/>
            </a:pPr>
            <a:endParaRPr lang="en-GB" sz="2400"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solidFill>
                  <a:schemeClr val="tx1"/>
                </a:solidFill>
                <a:latin typeface="Arial" panose="020B0604020202020204" pitchFamily="34" charset="0"/>
                <a:cs typeface="Arial" panose="020B0604020202020204" pitchFamily="34" charset="0"/>
              </a:rPr>
              <a:t>In essence, businesses need to know the degree of </a:t>
            </a:r>
            <a:r>
              <a:rPr lang="en-GB" sz="2400" b="1" dirty="0">
                <a:solidFill>
                  <a:schemeClr val="tx1"/>
                </a:solidFill>
                <a:latin typeface="Arial" panose="020B0604020202020204" pitchFamily="34" charset="0"/>
                <a:cs typeface="Arial" panose="020B0604020202020204" pitchFamily="34" charset="0"/>
              </a:rPr>
              <a:t>cultural convergence </a:t>
            </a:r>
            <a:r>
              <a:rPr lang="en-GB" sz="2400" dirty="0">
                <a:solidFill>
                  <a:schemeClr val="tx1"/>
                </a:solidFill>
                <a:latin typeface="Arial" panose="020B0604020202020204" pitchFamily="34" charset="0"/>
                <a:cs typeface="Arial" panose="020B0604020202020204" pitchFamily="34" charset="0"/>
              </a:rPr>
              <a:t>or </a:t>
            </a:r>
            <a:r>
              <a:rPr lang="en-GB" sz="2400" b="1" dirty="0">
                <a:solidFill>
                  <a:schemeClr val="tx1"/>
                </a:solidFill>
                <a:latin typeface="Arial" panose="020B0604020202020204" pitchFamily="34" charset="0"/>
                <a:cs typeface="Arial" panose="020B0604020202020204" pitchFamily="34" charset="0"/>
              </a:rPr>
              <a:t>divergence</a:t>
            </a:r>
            <a:r>
              <a:rPr lang="en-GB" sz="2400" dirty="0">
                <a:solidFill>
                  <a:schemeClr val="tx1"/>
                </a:solidFill>
                <a:latin typeface="Arial" panose="020B0604020202020204" pitchFamily="34" charset="0"/>
                <a:cs typeface="Arial" panose="020B0604020202020204" pitchFamily="34" charset="0"/>
              </a:rPr>
              <a:t> in the places they operate</a:t>
            </a:r>
          </a:p>
          <a:p>
            <a:pPr marL="0" indent="0">
              <a:buNone/>
            </a:pPr>
            <a:endParaRPr lang="en-GB" sz="24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81046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p:cTn id="7" dur="500" fill="hold"/>
                                        <p:tgtEl>
                                          <p:spTgt spid="3">
                                            <p:bg/>
                                          </p:spTgt>
                                        </p:tgtEl>
                                        <p:attrNameLst>
                                          <p:attrName>ppt_w</p:attrName>
                                        </p:attrNameLst>
                                      </p:cBhvr>
                                      <p:tavLst>
                                        <p:tav tm="0">
                                          <p:val>
                                            <p:fltVal val="0"/>
                                          </p:val>
                                        </p:tav>
                                        <p:tav tm="100000">
                                          <p:val>
                                            <p:strVal val="#ppt_w"/>
                                          </p:val>
                                        </p:tav>
                                      </p:tavLst>
                                    </p:anim>
                                    <p:anim calcmode="lin" valueType="num">
                                      <p:cBhvr>
                                        <p:cTn id="8" dur="500" fill="hold"/>
                                        <p:tgtEl>
                                          <p:spTgt spid="3">
                                            <p:bg/>
                                          </p:spTgt>
                                        </p:tgtEl>
                                        <p:attrNameLst>
                                          <p:attrName>ppt_h</p:attrName>
                                        </p:attrNameLst>
                                      </p:cBhvr>
                                      <p:tavLst>
                                        <p:tav tm="0">
                                          <p:val>
                                            <p:fltVal val="0"/>
                                          </p:val>
                                        </p:tav>
                                        <p:tav tm="100000">
                                          <p:val>
                                            <p:strVal val="#ppt_h"/>
                                          </p:val>
                                        </p:tav>
                                      </p:tavLst>
                                    </p:anim>
                                    <p:animEffect transition="in" filter="fade">
                                      <p:cBhvr>
                                        <p:cTn id="9" dur="500"/>
                                        <p:tgtEl>
                                          <p:spTgt spid="3">
                                            <p:bg/>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p:cTn id="21"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23" dur="500"/>
                                        <p:tgtEl>
                                          <p:spTgt spid="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p:cTn id="35"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3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MW243 : UK Population Projections - How to stay below 70 million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55776" y="836712"/>
            <a:ext cx="6588224" cy="475252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AABF42D-E04D-44E8-B8F3-15E58AA507C0}"/>
              </a:ext>
            </a:extLst>
          </p:cNvPr>
          <p:cNvSpPr>
            <a:spLocks noGrp="1"/>
          </p:cNvSpPr>
          <p:nvPr>
            <p:ph type="title"/>
          </p:nvPr>
        </p:nvSpPr>
        <p:spPr>
          <a:xfrm>
            <a:off x="251520" y="170282"/>
            <a:ext cx="8229600" cy="432048"/>
          </a:xfrm>
        </p:spPr>
        <p:txBody>
          <a:bodyPr anchor="ctr">
            <a:noAutofit/>
          </a:bodyPr>
          <a:lstStyle/>
          <a:p>
            <a:r>
              <a:rPr lang="en-GB" sz="2800" b="1" dirty="0">
                <a:latin typeface="Arial" panose="020B0604020202020204" pitchFamily="34" charset="0"/>
                <a:cs typeface="Arial" panose="020B0604020202020204" pitchFamily="34" charset="0"/>
              </a:rPr>
              <a:t>Demographic Trends</a:t>
            </a:r>
            <a:endParaRPr lang="en-GB" sz="2800" dirty="0">
              <a:latin typeface="Arial" panose="020B0604020202020204" pitchFamily="34" charset="0"/>
              <a:cs typeface="Arial" panose="020B0604020202020204" pitchFamily="34" charset="0"/>
            </a:endParaRPr>
          </a:p>
        </p:txBody>
      </p:sp>
      <p:sp>
        <p:nvSpPr>
          <p:cNvPr id="3" name="Rectangle 2"/>
          <p:cNvSpPr/>
          <p:nvPr/>
        </p:nvSpPr>
        <p:spPr>
          <a:xfrm>
            <a:off x="0" y="2752628"/>
            <a:ext cx="2784476" cy="1945469"/>
          </a:xfrm>
          <a:prstGeom prst="rect">
            <a:avLst/>
          </a:prstGeom>
        </p:spPr>
        <p:txBody>
          <a:bodyPr wrap="square">
            <a:spAutoFit/>
          </a:bodyPr>
          <a:lstStyle/>
          <a:p>
            <a:pPr lvl="0" algn="ctr">
              <a:lnSpc>
                <a:spcPct val="107000"/>
              </a:lnSpc>
              <a:spcAft>
                <a:spcPts val="0"/>
              </a:spcAft>
            </a:pPr>
            <a:r>
              <a:rPr lang="en-GB" b="1" u="sng" dirty="0">
                <a:solidFill>
                  <a:srgbClr val="C00000"/>
                </a:solidFill>
                <a:latin typeface="Arial" panose="020B0604020202020204" pitchFamily="34" charset="0"/>
                <a:ea typeface="Calibri" panose="020F0502020204030204" pitchFamily="34" charset="0"/>
                <a:cs typeface="Arial" panose="020B0604020202020204" pitchFamily="34" charset="0"/>
              </a:rPr>
              <a:t>Source of Population change: </a:t>
            </a:r>
          </a:p>
          <a:p>
            <a:pPr lvl="0" algn="just">
              <a:lnSpc>
                <a:spcPct val="107000"/>
              </a:lnSpc>
              <a:spcAft>
                <a:spcPts val="0"/>
              </a:spcAft>
            </a:pPr>
            <a:endParaRPr lang="en-GB" b="1" dirty="0">
              <a:solidFill>
                <a:srgbClr val="C00000"/>
              </a:solidFill>
              <a:latin typeface="Arial" panose="020B0604020202020204" pitchFamily="34" charset="0"/>
              <a:ea typeface="Calibri" panose="020F0502020204030204" pitchFamily="34" charset="0"/>
              <a:cs typeface="Arial" panose="020B0604020202020204" pitchFamily="34" charset="0"/>
            </a:endParaRPr>
          </a:p>
          <a:p>
            <a:pPr marL="742950" lvl="1" indent="-285750">
              <a:lnSpc>
                <a:spcPct val="107000"/>
              </a:lnSpc>
              <a:spcAft>
                <a:spcPts val="0"/>
              </a:spcAft>
              <a:buFont typeface="Courier New" panose="02070309020205020404" pitchFamily="49" charset="0"/>
              <a:buChar char="o"/>
            </a:pPr>
            <a:r>
              <a:rPr lang="en-GB" sz="2000" dirty="0">
                <a:latin typeface="Arial" panose="020B0604020202020204" pitchFamily="34" charset="0"/>
                <a:ea typeface="Calibri" panose="020F0502020204030204" pitchFamily="34" charset="0"/>
                <a:cs typeface="Arial" panose="020B0604020202020204" pitchFamily="34" charset="0"/>
              </a:rPr>
              <a:t>Fertility </a:t>
            </a:r>
          </a:p>
          <a:p>
            <a:pPr marL="742950" lvl="1" indent="-285750">
              <a:lnSpc>
                <a:spcPct val="107000"/>
              </a:lnSpc>
              <a:spcAft>
                <a:spcPts val="0"/>
              </a:spcAft>
              <a:buFont typeface="Courier New" panose="02070309020205020404" pitchFamily="49" charset="0"/>
              <a:buChar char="o"/>
            </a:pPr>
            <a:r>
              <a:rPr lang="en-GB" sz="2000" dirty="0">
                <a:latin typeface="Arial" panose="020B0604020202020204" pitchFamily="34" charset="0"/>
                <a:ea typeface="Calibri" panose="020F0502020204030204" pitchFamily="34" charset="0"/>
                <a:cs typeface="Arial" panose="020B0604020202020204" pitchFamily="34" charset="0"/>
              </a:rPr>
              <a:t>Life expectancy </a:t>
            </a:r>
          </a:p>
          <a:p>
            <a:pPr marL="742950" lvl="1" indent="-285750">
              <a:lnSpc>
                <a:spcPct val="107000"/>
              </a:lnSpc>
              <a:spcAft>
                <a:spcPts val="800"/>
              </a:spcAft>
              <a:buFont typeface="Courier New" panose="02070309020205020404" pitchFamily="49" charset="0"/>
              <a:buChar char="o"/>
            </a:pPr>
            <a:r>
              <a:rPr lang="en-GB" sz="2000" dirty="0">
                <a:latin typeface="Arial" panose="020B0604020202020204" pitchFamily="34" charset="0"/>
                <a:ea typeface="Calibri" panose="020F0502020204030204" pitchFamily="34" charset="0"/>
                <a:cs typeface="Arial" panose="020B0604020202020204" pitchFamily="34" charset="0"/>
              </a:rPr>
              <a:t>Migration</a:t>
            </a:r>
            <a:endParaRPr lang="en-GB" sz="20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92072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nodeType="withEffect">
                                  <p:stCondLst>
                                    <p:cond delay="0"/>
                                  </p:stCondLst>
                                  <p:childTnLst>
                                    <p:set>
                                      <p:cBhvr>
                                        <p:cTn id="9" dur="1" fill="hold">
                                          <p:stCondLst>
                                            <p:cond delay="0"/>
                                          </p:stCondLst>
                                        </p:cTn>
                                        <p:tgtEl>
                                          <p:spTgt spid="1026"/>
                                        </p:tgtEl>
                                        <p:attrNameLst>
                                          <p:attrName>style.visibility</p:attrName>
                                        </p:attrNameLst>
                                      </p:cBhvr>
                                      <p:to>
                                        <p:strVal val="visible"/>
                                      </p:to>
                                    </p:set>
                                    <p:animEffect transition="in" filter="fade">
                                      <p:cBhvr>
                                        <p:cTn id="10"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F153C9E-973E-8AC1-A87E-ACBA13368C44}"/>
              </a:ext>
            </a:extLst>
          </p:cNvPr>
          <p:cNvSpPr/>
          <p:nvPr/>
        </p:nvSpPr>
        <p:spPr>
          <a:xfrm>
            <a:off x="-30547" y="548680"/>
            <a:ext cx="8923027" cy="458780"/>
          </a:xfrm>
          <a:prstGeom prst="rect">
            <a:avLst/>
          </a:prstGeom>
        </p:spPr>
        <p:txBody>
          <a:bodyPr wrap="square">
            <a:spAutoFit/>
          </a:bodyPr>
          <a:lstStyle/>
          <a:p>
            <a:pPr marL="457200" algn="just">
              <a:lnSpc>
                <a:spcPct val="107000"/>
              </a:lnSpc>
              <a:spcAft>
                <a:spcPts val="800"/>
              </a:spcAft>
            </a:pPr>
            <a:endParaRPr lang="en-GB" sz="2400" dirty="0">
              <a:latin typeface="Arial" panose="020B0604020202020204" pitchFamily="34" charset="0"/>
              <a:ea typeface="Calibri" panose="020F050202020403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3BBFF5B5-763D-C102-BE2F-75F25F97B618}"/>
              </a:ext>
            </a:extLst>
          </p:cNvPr>
          <p:cNvPicPr>
            <a:picLocks noChangeAspect="1"/>
          </p:cNvPicPr>
          <p:nvPr/>
        </p:nvPicPr>
        <p:blipFill rotWithShape="1">
          <a:blip r:embed="rId2"/>
          <a:srcRect l="37400" t="34008" r="22438" b="29647"/>
          <a:stretch/>
        </p:blipFill>
        <p:spPr>
          <a:xfrm>
            <a:off x="251520" y="188640"/>
            <a:ext cx="8712968" cy="5400600"/>
          </a:xfrm>
          <a:prstGeom prst="rect">
            <a:avLst/>
          </a:prstGeom>
        </p:spPr>
      </p:pic>
    </p:spTree>
    <p:extLst>
      <p:ext uri="{BB962C8B-B14F-4D97-AF65-F5344CB8AC3E}">
        <p14:creationId xmlns:p14="http://schemas.microsoft.com/office/powerpoint/2010/main" val="22250554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0547" y="548680"/>
            <a:ext cx="8923027" cy="4718279"/>
          </a:xfrm>
          <a:prstGeom prst="rect">
            <a:avLst/>
          </a:prstGeom>
        </p:spPr>
        <p:txBody>
          <a:bodyPr wrap="square">
            <a:spAutoFit/>
          </a:bodyPr>
          <a:lstStyle/>
          <a:p>
            <a:pPr marL="457200" algn="just">
              <a:lnSpc>
                <a:spcPct val="107000"/>
              </a:lnSpc>
              <a:spcAft>
                <a:spcPts val="800"/>
              </a:spcAft>
            </a:pPr>
            <a:r>
              <a:rPr lang="en-GB" sz="2400" b="1" i="1" dirty="0">
                <a:latin typeface="Arial" panose="020B0604020202020204" pitchFamily="34" charset="0"/>
                <a:ea typeface="Calibri" panose="020F0502020204030204" pitchFamily="34" charset="0"/>
                <a:cs typeface="Arial" panose="020B0604020202020204" pitchFamily="34" charset="0"/>
              </a:rPr>
              <a:t>Demographic Trends</a:t>
            </a:r>
          </a:p>
          <a:p>
            <a:pPr marL="457200" algn="just">
              <a:lnSpc>
                <a:spcPct val="107000"/>
              </a:lnSpc>
              <a:spcAft>
                <a:spcPts val="800"/>
              </a:spcAft>
            </a:pPr>
            <a:r>
              <a:rPr lang="en-GB" sz="2400" i="1" dirty="0">
                <a:latin typeface="Arial" panose="020B0604020202020204" pitchFamily="34" charset="0"/>
                <a:ea typeface="Calibri" panose="020F0502020204030204" pitchFamily="34" charset="0"/>
                <a:cs typeface="Arial" panose="020B0604020202020204" pitchFamily="34" charset="0"/>
              </a:rPr>
              <a:t>The increase in global population can be largely attributed to growth in Asia, Africa and Latin America. The latest United Nations (UN) population projections (world population projections suggest that the pace at which the world’s population is expanding will slow in the coming decades;</a:t>
            </a:r>
          </a:p>
          <a:p>
            <a:pPr marL="457200" algn="just">
              <a:lnSpc>
                <a:spcPct val="107000"/>
              </a:lnSpc>
              <a:spcAft>
                <a:spcPts val="800"/>
              </a:spcAft>
            </a:pPr>
            <a:endParaRPr lang="en-GB" sz="2400" i="1" dirty="0">
              <a:latin typeface="Arial" panose="020B0604020202020204" pitchFamily="34" charset="0"/>
              <a:ea typeface="Calibri" panose="020F0502020204030204" pitchFamily="34" charset="0"/>
              <a:cs typeface="Arial" panose="020B0604020202020204" pitchFamily="34" charset="0"/>
            </a:endParaRPr>
          </a:p>
          <a:p>
            <a:pPr marL="457200" algn="just">
              <a:lnSpc>
                <a:spcPct val="107000"/>
              </a:lnSpc>
              <a:spcAft>
                <a:spcPts val="800"/>
              </a:spcAft>
            </a:pPr>
            <a:r>
              <a:rPr lang="en-GB" sz="2400" i="1" dirty="0">
                <a:latin typeface="Arial" panose="020B0604020202020204" pitchFamily="34" charset="0"/>
                <a:ea typeface="Calibri" panose="020F0502020204030204" pitchFamily="34" charset="0"/>
                <a:cs typeface="Arial" panose="020B0604020202020204" pitchFamily="34" charset="0"/>
              </a:rPr>
              <a:t> however, the total number of inhabitants is nevertheless projected to reach more than ( 9) nine billion by 2050. According to these projections, the world’s population will also be relatively older in 2050 than it is now.</a:t>
            </a:r>
            <a:endParaRPr lang="en-GB" sz="2400" dirty="0">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9192213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8C27378-BE35-29D8-891C-8E05A18E295A}"/>
              </a:ext>
            </a:extLst>
          </p:cNvPr>
          <p:cNvPicPr>
            <a:picLocks noChangeAspect="1"/>
          </p:cNvPicPr>
          <p:nvPr/>
        </p:nvPicPr>
        <p:blipFill rotWithShape="1">
          <a:blip r:embed="rId2"/>
          <a:srcRect l="37399" t="39824" r="23226" b="15108"/>
          <a:stretch/>
        </p:blipFill>
        <p:spPr>
          <a:xfrm>
            <a:off x="35496" y="188640"/>
            <a:ext cx="8928992" cy="5328592"/>
          </a:xfrm>
          <a:prstGeom prst="rect">
            <a:avLst/>
          </a:prstGeom>
        </p:spPr>
      </p:pic>
    </p:spTree>
    <p:extLst>
      <p:ext uri="{BB962C8B-B14F-4D97-AF65-F5344CB8AC3E}">
        <p14:creationId xmlns:p14="http://schemas.microsoft.com/office/powerpoint/2010/main" val="29481317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755576" y="1434267"/>
            <a:ext cx="3495388" cy="3240360"/>
          </a:xfrm>
          <a:prstGeom prst="rect">
            <a:avLst/>
          </a:prstGeom>
        </p:spPr>
      </p:pic>
      <p:sp>
        <p:nvSpPr>
          <p:cNvPr id="2" name="TextBox 1"/>
          <p:cNvSpPr txBox="1"/>
          <p:nvPr/>
        </p:nvSpPr>
        <p:spPr>
          <a:xfrm>
            <a:off x="4067944" y="1196752"/>
            <a:ext cx="4608512" cy="3477875"/>
          </a:xfrm>
          <a:prstGeom prst="rect">
            <a:avLst/>
          </a:prstGeom>
          <a:noFill/>
        </p:spPr>
        <p:txBody>
          <a:bodyPr wrap="square" rtlCol="0">
            <a:spAutoFit/>
          </a:bodyPr>
          <a:lstStyle/>
          <a:p>
            <a:pPr algn="ctr"/>
            <a:r>
              <a:rPr lang="en-GB" sz="4400" dirty="0"/>
              <a:t>How does a change in population affect behaviour of businesses?</a:t>
            </a:r>
          </a:p>
        </p:txBody>
      </p:sp>
      <p:sp>
        <p:nvSpPr>
          <p:cNvPr id="3" name="TextBox 2"/>
          <p:cNvSpPr txBox="1"/>
          <p:nvPr/>
        </p:nvSpPr>
        <p:spPr>
          <a:xfrm>
            <a:off x="2450764" y="346013"/>
            <a:ext cx="3600400" cy="646331"/>
          </a:xfrm>
          <a:prstGeom prst="rect">
            <a:avLst/>
          </a:prstGeom>
          <a:solidFill>
            <a:schemeClr val="bg1">
              <a:lumMod val="95000"/>
            </a:schemeClr>
          </a:solidFill>
        </p:spPr>
        <p:txBody>
          <a:bodyPr wrap="square" rtlCol="0">
            <a:spAutoFit/>
          </a:bodyPr>
          <a:lstStyle/>
          <a:p>
            <a:pPr algn="ctr"/>
            <a:r>
              <a:rPr lang="en-GB" sz="3600" b="1" dirty="0"/>
              <a:t>DISCUSSION</a:t>
            </a:r>
          </a:p>
        </p:txBody>
      </p:sp>
    </p:spTree>
    <p:extLst>
      <p:ext uri="{BB962C8B-B14F-4D97-AF65-F5344CB8AC3E}">
        <p14:creationId xmlns:p14="http://schemas.microsoft.com/office/powerpoint/2010/main" val="26150813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598823" y="260648"/>
            <a:ext cx="8532440" cy="685124"/>
          </a:xfrm>
          <a:prstGeom prst="rect">
            <a:avLst/>
          </a:prstGeom>
        </p:spPr>
        <p:txBody>
          <a:bodyPr wrap="square">
            <a:spAutoFit/>
          </a:bodyPr>
          <a:lstStyle/>
          <a:p>
            <a:pPr lvl="0" algn="just">
              <a:lnSpc>
                <a:spcPct val="107000"/>
              </a:lnSpc>
              <a:spcAft>
                <a:spcPts val="0"/>
              </a:spcAft>
            </a:pPr>
            <a:r>
              <a:rPr lang="en-GB" sz="3600" dirty="0">
                <a:latin typeface="Arial" panose="020B0604020202020204" pitchFamily="34" charset="0"/>
                <a:ea typeface="Calibri" panose="020F0502020204030204" pitchFamily="34" charset="0"/>
                <a:cs typeface="Arial" panose="020B0604020202020204" pitchFamily="34" charset="0"/>
              </a:rPr>
              <a:t>Demographic Trends </a:t>
            </a:r>
          </a:p>
        </p:txBody>
      </p:sp>
      <p:sp>
        <p:nvSpPr>
          <p:cNvPr id="6" name="Rectangle 5"/>
          <p:cNvSpPr/>
          <p:nvPr/>
        </p:nvSpPr>
        <p:spPr>
          <a:xfrm>
            <a:off x="0" y="1196752"/>
            <a:ext cx="8964488" cy="3620158"/>
          </a:xfrm>
          <a:prstGeom prst="rect">
            <a:avLst/>
          </a:prstGeom>
        </p:spPr>
        <p:txBody>
          <a:bodyPr wrap="square">
            <a:spAutoFit/>
          </a:bodyPr>
          <a:lstStyle/>
          <a:p>
            <a:pPr marL="457200" algn="just">
              <a:lnSpc>
                <a:spcPct val="107000"/>
              </a:lnSpc>
              <a:spcAft>
                <a:spcPts val="0"/>
              </a:spcAft>
            </a:pPr>
            <a:r>
              <a:rPr lang="en-GB" sz="2400" dirty="0">
                <a:latin typeface="Arial" panose="020B0604020202020204" pitchFamily="34" charset="0"/>
                <a:ea typeface="Calibri" panose="020F0502020204030204" pitchFamily="34" charset="0"/>
                <a:cs typeface="Arial" panose="020B0604020202020204" pitchFamily="34" charset="0"/>
              </a:rPr>
              <a:t>The EU-27 is undergoing major demographic changes. The main demographic trends include:</a:t>
            </a:r>
          </a:p>
          <a:p>
            <a:pPr marL="457200" algn="just">
              <a:lnSpc>
                <a:spcPct val="107000"/>
              </a:lnSpc>
              <a:spcAft>
                <a:spcPts val="0"/>
              </a:spcAft>
            </a:pPr>
            <a:endParaRPr lang="en-GB" sz="2400" dirty="0">
              <a:latin typeface="Arial" panose="020B0604020202020204" pitchFamily="34" charset="0"/>
              <a:ea typeface="Calibri" panose="020F0502020204030204" pitchFamily="34" charset="0"/>
              <a:cs typeface="Arial" panose="020B0604020202020204" pitchFamily="34" charset="0"/>
            </a:endParaRPr>
          </a:p>
          <a:p>
            <a:pPr marL="742950" lvl="1" indent="-285750" algn="just">
              <a:lnSpc>
                <a:spcPct val="107000"/>
              </a:lnSpc>
              <a:spcAft>
                <a:spcPts val="0"/>
              </a:spcAft>
              <a:buFont typeface="Courier New" panose="02070309020205020404" pitchFamily="49" charset="0"/>
              <a:buChar char="o"/>
            </a:pPr>
            <a:r>
              <a:rPr lang="en-GB" sz="2400" dirty="0">
                <a:latin typeface="Arial" panose="020B0604020202020204" pitchFamily="34" charset="0"/>
                <a:ea typeface="Calibri" panose="020F0502020204030204" pitchFamily="34" charset="0"/>
                <a:cs typeface="Arial" panose="020B0604020202020204" pitchFamily="34" charset="0"/>
              </a:rPr>
              <a:t>Fertility is lower: i.e. below 1.5 children per woman</a:t>
            </a:r>
          </a:p>
          <a:p>
            <a:pPr marL="742950" lvl="1" indent="-285750" algn="just">
              <a:lnSpc>
                <a:spcPct val="107000"/>
              </a:lnSpc>
              <a:spcAft>
                <a:spcPts val="0"/>
              </a:spcAft>
              <a:buFont typeface="Courier New" panose="02070309020205020404" pitchFamily="49" charset="0"/>
              <a:buChar char="o"/>
            </a:pPr>
            <a:r>
              <a:rPr lang="en-GB" sz="2400" dirty="0">
                <a:latin typeface="Arial" panose="020B0604020202020204" pitchFamily="34" charset="0"/>
                <a:ea typeface="Calibri" panose="020F0502020204030204" pitchFamily="34" charset="0"/>
                <a:cs typeface="Arial" panose="020B0604020202020204" pitchFamily="34" charset="0"/>
              </a:rPr>
              <a:t>Fertility indicators confirm the on-going postponement of births to later ages in life.</a:t>
            </a:r>
          </a:p>
          <a:p>
            <a:pPr marL="742950" lvl="1" indent="-285750" algn="just">
              <a:lnSpc>
                <a:spcPct val="107000"/>
              </a:lnSpc>
              <a:spcAft>
                <a:spcPts val="0"/>
              </a:spcAft>
              <a:buFont typeface="Courier New" panose="02070309020205020404" pitchFamily="49" charset="0"/>
              <a:buChar char="o"/>
            </a:pPr>
            <a:r>
              <a:rPr lang="en-GB" sz="2400" dirty="0">
                <a:latin typeface="Arial" panose="020B0604020202020204" pitchFamily="34" charset="0"/>
                <a:ea typeface="Calibri" panose="020F0502020204030204" pitchFamily="34" charset="0"/>
                <a:cs typeface="Arial" panose="020B0604020202020204" pitchFamily="34" charset="0"/>
              </a:rPr>
              <a:t>Life expectancy continues to rise. (74M &amp; 80F) </a:t>
            </a:r>
          </a:p>
          <a:p>
            <a:pPr marL="742950" lvl="1" indent="-285750" algn="just">
              <a:lnSpc>
                <a:spcPct val="107000"/>
              </a:lnSpc>
              <a:spcAft>
                <a:spcPts val="800"/>
              </a:spcAft>
              <a:buFont typeface="Courier New" panose="02070309020205020404" pitchFamily="49" charset="0"/>
              <a:buChar char="o"/>
            </a:pPr>
            <a:r>
              <a:rPr lang="en-GB" sz="2400" dirty="0">
                <a:latin typeface="Arial" panose="020B0604020202020204" pitchFamily="34" charset="0"/>
                <a:ea typeface="Calibri" panose="020F0502020204030204" pitchFamily="34" charset="0"/>
                <a:cs typeface="Arial" panose="020B0604020202020204" pitchFamily="34" charset="0"/>
              </a:rPr>
              <a:t>Not only are people living longer; they may be living longer healthy lives. 10%over 65 worldwide &amp; EU 19% in 2022</a:t>
            </a:r>
          </a:p>
        </p:txBody>
      </p:sp>
    </p:spTree>
    <p:extLst>
      <p:ext uri="{BB962C8B-B14F-4D97-AF65-F5344CB8AC3E}">
        <p14:creationId xmlns:p14="http://schemas.microsoft.com/office/powerpoint/2010/main" val="178121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p:nvPr/>
        </p:nvPicPr>
        <p:blipFill>
          <a:blip r:embed="rId2"/>
          <a:stretch>
            <a:fillRect/>
          </a:stretch>
        </p:blipFill>
        <p:spPr>
          <a:xfrm>
            <a:off x="0" y="0"/>
            <a:ext cx="9144000" cy="5733256"/>
          </a:xfrm>
          <a:prstGeom prst="rect">
            <a:avLst/>
          </a:prstGeom>
        </p:spPr>
      </p:pic>
    </p:spTree>
    <p:extLst>
      <p:ext uri="{BB962C8B-B14F-4D97-AF65-F5344CB8AC3E}">
        <p14:creationId xmlns:p14="http://schemas.microsoft.com/office/powerpoint/2010/main" val="22262381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07504" y="476672"/>
            <a:ext cx="5472608" cy="4796506"/>
          </a:xfrm>
          <a:prstGeom prst="rect">
            <a:avLst/>
          </a:prstGeom>
        </p:spPr>
        <p:txBody>
          <a:bodyPr wrap="square">
            <a:spAutoFit/>
          </a:bodyPr>
          <a:lstStyle/>
          <a:p>
            <a:pPr marL="228600" algn="just">
              <a:lnSpc>
                <a:spcPct val="107000"/>
              </a:lnSpc>
              <a:spcAft>
                <a:spcPts val="0"/>
              </a:spcAft>
            </a:pPr>
            <a:r>
              <a:rPr lang="en-GB" sz="3200" b="1" dirty="0">
                <a:solidFill>
                  <a:srgbClr val="FF0000"/>
                </a:solidFill>
                <a:latin typeface="Arial" panose="020B0604020202020204" pitchFamily="34" charset="0"/>
                <a:ea typeface="Calibri" panose="020F0502020204030204" pitchFamily="34" charset="0"/>
                <a:cs typeface="Arial" panose="020B0604020202020204" pitchFamily="34" charset="0"/>
              </a:rPr>
              <a:t>FAMILIES</a:t>
            </a:r>
            <a:endParaRPr lang="en-GB" sz="3200" dirty="0">
              <a:latin typeface="Arial" panose="020B0604020202020204" pitchFamily="34" charset="0"/>
              <a:ea typeface="Calibri" panose="020F0502020204030204" pitchFamily="34" charset="0"/>
              <a:cs typeface="Arial" panose="020B0604020202020204" pitchFamily="34" charset="0"/>
            </a:endParaRPr>
          </a:p>
          <a:p>
            <a:pPr marL="571500" indent="-342900">
              <a:lnSpc>
                <a:spcPct val="107000"/>
              </a:lnSpc>
              <a:spcAft>
                <a:spcPts val="0"/>
              </a:spcAft>
              <a:buFont typeface="Arial" panose="020B0604020202020204" pitchFamily="34" charset="0"/>
              <a:buChar char="•"/>
            </a:pPr>
            <a:r>
              <a:rPr lang="en-GB" sz="3200" dirty="0">
                <a:latin typeface="Arial" panose="020B0604020202020204" pitchFamily="34" charset="0"/>
                <a:ea typeface="Calibri" panose="020F0502020204030204" pitchFamily="34" charset="0"/>
                <a:cs typeface="Arial" panose="020B0604020202020204" pitchFamily="34" charset="0"/>
              </a:rPr>
              <a:t>Marriages - The number of marriages is decreasing, and the number of divorces is increasing</a:t>
            </a:r>
          </a:p>
          <a:p>
            <a:pPr marL="228600">
              <a:lnSpc>
                <a:spcPct val="107000"/>
              </a:lnSpc>
              <a:spcAft>
                <a:spcPts val="0"/>
              </a:spcAft>
            </a:pPr>
            <a:endParaRPr lang="en-GB" sz="3200" dirty="0">
              <a:latin typeface="Arial" panose="020B0604020202020204" pitchFamily="34" charset="0"/>
              <a:ea typeface="Calibri" panose="020F0502020204030204" pitchFamily="34" charset="0"/>
              <a:cs typeface="Arial" panose="020B0604020202020204" pitchFamily="34" charset="0"/>
            </a:endParaRPr>
          </a:p>
          <a:p>
            <a:pPr marL="571500" indent="-342900">
              <a:lnSpc>
                <a:spcPct val="107000"/>
              </a:lnSpc>
              <a:spcAft>
                <a:spcPts val="0"/>
              </a:spcAft>
              <a:buFont typeface="Arial" panose="020B0604020202020204" pitchFamily="34" charset="0"/>
              <a:buChar char="•"/>
            </a:pPr>
            <a:r>
              <a:rPr lang="en-GB" sz="3200" dirty="0">
                <a:latin typeface="Arial" panose="020B0604020202020204" pitchFamily="34" charset="0"/>
                <a:ea typeface="Calibri" panose="020F0502020204030204" pitchFamily="34" charset="0"/>
                <a:cs typeface="Arial" panose="020B0604020202020204" pitchFamily="34" charset="0"/>
              </a:rPr>
              <a:t>More Children born out of marriage.</a:t>
            </a:r>
          </a:p>
        </p:txBody>
      </p:sp>
      <p:pic>
        <p:nvPicPr>
          <p:cNvPr id="4" name="Picture 3"/>
          <p:cNvPicPr>
            <a:picLocks noChangeAspect="1"/>
          </p:cNvPicPr>
          <p:nvPr/>
        </p:nvPicPr>
        <p:blipFill>
          <a:blip r:embed="rId2"/>
          <a:stretch>
            <a:fillRect/>
          </a:stretch>
        </p:blipFill>
        <p:spPr>
          <a:xfrm>
            <a:off x="5580112" y="288678"/>
            <a:ext cx="3563888" cy="5228554"/>
          </a:xfrm>
          <a:prstGeom prst="rect">
            <a:avLst/>
          </a:prstGeom>
        </p:spPr>
      </p:pic>
    </p:spTree>
    <p:extLst>
      <p:ext uri="{BB962C8B-B14F-4D97-AF65-F5344CB8AC3E}">
        <p14:creationId xmlns:p14="http://schemas.microsoft.com/office/powerpoint/2010/main" val="2830462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6552" y="0"/>
            <a:ext cx="6984776" cy="5113451"/>
          </a:xfrm>
          <a:prstGeom prst="rect">
            <a:avLst/>
          </a:prstGeom>
        </p:spPr>
        <p:txBody>
          <a:bodyPr wrap="square">
            <a:spAutoFit/>
          </a:bodyPr>
          <a:lstStyle/>
          <a:p>
            <a:pPr marL="457200" algn="just">
              <a:lnSpc>
                <a:spcPct val="107000"/>
              </a:lnSpc>
              <a:spcAft>
                <a:spcPts val="800"/>
              </a:spcAft>
            </a:pPr>
            <a:r>
              <a:rPr lang="en-GB" sz="2400" b="1" dirty="0">
                <a:solidFill>
                  <a:srgbClr val="FF0000"/>
                </a:solidFill>
                <a:latin typeface="Arial" panose="020B0604020202020204" pitchFamily="34" charset="0"/>
                <a:ea typeface="Calibri" panose="020F0502020204030204" pitchFamily="34" charset="0"/>
                <a:cs typeface="Arial" panose="020B0604020202020204" pitchFamily="34" charset="0"/>
              </a:rPr>
              <a:t>HOUSEHOLD STRUCTURE</a:t>
            </a:r>
            <a:r>
              <a:rPr lang="en-GB" sz="2400" dirty="0">
                <a:solidFill>
                  <a:srgbClr val="FF0000"/>
                </a:solidFill>
                <a:latin typeface="Arial" panose="020B0604020202020204" pitchFamily="34" charset="0"/>
                <a:ea typeface="Calibri" panose="020F0502020204030204" pitchFamily="34" charset="0"/>
                <a:cs typeface="Arial" panose="020B0604020202020204" pitchFamily="34" charset="0"/>
              </a:rPr>
              <a:t> </a:t>
            </a:r>
          </a:p>
          <a:p>
            <a:pPr marL="742950" indent="-285750">
              <a:lnSpc>
                <a:spcPct val="107000"/>
              </a:lnSpc>
              <a:spcAft>
                <a:spcPts val="800"/>
              </a:spcAft>
              <a:buFont typeface="Arial" panose="020B0604020202020204" pitchFamily="34" charset="0"/>
              <a:buChar char="•"/>
            </a:pPr>
            <a:r>
              <a:rPr lang="en-GB" sz="2400" dirty="0">
                <a:latin typeface="Arial" panose="020B0604020202020204" pitchFamily="34" charset="0"/>
                <a:ea typeface="Calibri" panose="020F0502020204030204" pitchFamily="34" charset="0"/>
                <a:cs typeface="Arial" panose="020B0604020202020204" pitchFamily="34" charset="0"/>
              </a:rPr>
              <a:t>Constantly changing – more people live in smaller households, increasingly consisting of a single person. </a:t>
            </a:r>
          </a:p>
          <a:p>
            <a:pPr marL="742950" indent="-285750">
              <a:lnSpc>
                <a:spcPct val="107000"/>
              </a:lnSpc>
              <a:spcAft>
                <a:spcPts val="800"/>
              </a:spcAft>
              <a:buFont typeface="Arial" panose="020B0604020202020204" pitchFamily="34" charset="0"/>
              <a:buChar char="•"/>
            </a:pPr>
            <a:r>
              <a:rPr lang="en-GB" sz="2400" dirty="0">
                <a:latin typeface="Arial" panose="020B0604020202020204" pitchFamily="34" charset="0"/>
                <a:ea typeface="Calibri" panose="020F0502020204030204" pitchFamily="34" charset="0"/>
                <a:cs typeface="Arial" panose="020B0604020202020204" pitchFamily="34" charset="0"/>
              </a:rPr>
              <a:t>Many young adults, especially men, delay leaving the parental home to find their own household. </a:t>
            </a:r>
          </a:p>
          <a:p>
            <a:pPr marL="742950" indent="-285750">
              <a:lnSpc>
                <a:spcPct val="107000"/>
              </a:lnSpc>
              <a:spcAft>
                <a:spcPts val="800"/>
              </a:spcAft>
              <a:buFont typeface="Arial" panose="020B0604020202020204" pitchFamily="34" charset="0"/>
              <a:buChar char="•"/>
            </a:pPr>
            <a:r>
              <a:rPr lang="en-GB" sz="2400" dirty="0">
                <a:latin typeface="Arial" panose="020B0604020202020204" pitchFamily="34" charset="0"/>
                <a:ea typeface="Calibri" panose="020F0502020204030204" pitchFamily="34" charset="0"/>
                <a:cs typeface="Arial" panose="020B0604020202020204" pitchFamily="34" charset="0"/>
              </a:rPr>
              <a:t>Average family and household size declining since the 1960s. The decline in household size continued between 2005 and 2009 and For EU-27, average household size fell from 2.5 members to 2.4.</a:t>
            </a:r>
          </a:p>
        </p:txBody>
      </p:sp>
      <p:pic>
        <p:nvPicPr>
          <p:cNvPr id="4" name="Picture 3"/>
          <p:cNvPicPr>
            <a:picLocks noChangeAspect="1"/>
          </p:cNvPicPr>
          <p:nvPr/>
        </p:nvPicPr>
        <p:blipFill>
          <a:blip r:embed="rId2"/>
          <a:stretch>
            <a:fillRect/>
          </a:stretch>
        </p:blipFill>
        <p:spPr>
          <a:xfrm>
            <a:off x="6588224" y="404664"/>
            <a:ext cx="2555776" cy="4901856"/>
          </a:xfrm>
          <a:prstGeom prst="rect">
            <a:avLst/>
          </a:prstGeom>
        </p:spPr>
      </p:pic>
    </p:spTree>
    <p:extLst>
      <p:ext uri="{BB962C8B-B14F-4D97-AF65-F5344CB8AC3E}">
        <p14:creationId xmlns:p14="http://schemas.microsoft.com/office/powerpoint/2010/main" val="41102448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BF42D-E04D-44E8-B8F3-15E58AA507C0}"/>
              </a:ext>
            </a:extLst>
          </p:cNvPr>
          <p:cNvSpPr>
            <a:spLocks noGrp="1"/>
          </p:cNvSpPr>
          <p:nvPr>
            <p:ph type="title"/>
          </p:nvPr>
        </p:nvSpPr>
        <p:spPr>
          <a:xfrm>
            <a:off x="0" y="0"/>
            <a:ext cx="9144000" cy="1008112"/>
          </a:xfrm>
          <a:solidFill>
            <a:schemeClr val="tx2">
              <a:lumMod val="20000"/>
              <a:lumOff val="80000"/>
            </a:schemeClr>
          </a:solidFill>
        </p:spPr>
        <p:txBody>
          <a:bodyPr anchor="ctr">
            <a:noAutofit/>
          </a:bodyPr>
          <a:lstStyle/>
          <a:p>
            <a:pPr>
              <a:lnSpc>
                <a:spcPct val="90000"/>
              </a:lnSpc>
            </a:pPr>
            <a:r>
              <a:rPr lang="en-GB" sz="2800" b="1" dirty="0">
                <a:latin typeface="Arial" panose="020B0604020202020204" pitchFamily="34" charset="0"/>
                <a:cs typeface="Arial" panose="020B0604020202020204" pitchFamily="34" charset="0"/>
              </a:rPr>
              <a:t>Globalisation and Migration</a:t>
            </a:r>
          </a:p>
        </p:txBody>
      </p:sp>
      <p:sp>
        <p:nvSpPr>
          <p:cNvPr id="6" name="Rectangle 5"/>
          <p:cNvSpPr/>
          <p:nvPr/>
        </p:nvSpPr>
        <p:spPr>
          <a:xfrm>
            <a:off x="0" y="1018090"/>
            <a:ext cx="9144000" cy="4630883"/>
          </a:xfrm>
          <a:prstGeom prst="rect">
            <a:avLst/>
          </a:prstGeom>
        </p:spPr>
        <p:txBody>
          <a:bodyPr wrap="square">
            <a:spAutoFit/>
          </a:bodyPr>
          <a:lstStyle/>
          <a:p>
            <a:pPr marL="1028700" indent="-571500">
              <a:lnSpc>
                <a:spcPct val="107000"/>
              </a:lnSpc>
              <a:spcAft>
                <a:spcPts val="800"/>
              </a:spcAft>
              <a:buFont typeface="Wingdings" panose="05000000000000000000" pitchFamily="2" charset="2"/>
              <a:buChar char="§"/>
            </a:pPr>
            <a:r>
              <a:rPr lang="en-GB" sz="2400" dirty="0">
                <a:latin typeface="Arial" panose="020B0604020202020204" pitchFamily="34" charset="0"/>
                <a:ea typeface="Calibri" panose="020F0502020204030204" pitchFamily="34" charset="0"/>
                <a:cs typeface="Arial" panose="020B0604020202020204" pitchFamily="34" charset="0"/>
              </a:rPr>
              <a:t>Globalisation has made movements of people around the world more possible.</a:t>
            </a:r>
          </a:p>
          <a:p>
            <a:pPr marL="1028700" indent="-571500">
              <a:lnSpc>
                <a:spcPct val="107000"/>
              </a:lnSpc>
              <a:spcAft>
                <a:spcPts val="800"/>
              </a:spcAft>
              <a:buFont typeface="Wingdings" panose="05000000000000000000" pitchFamily="2" charset="2"/>
              <a:buChar char="§"/>
            </a:pPr>
            <a:r>
              <a:rPr lang="en-GB" sz="2400" dirty="0">
                <a:latin typeface="Arial" panose="020B0604020202020204" pitchFamily="34" charset="0"/>
                <a:ea typeface="Calibri" panose="020F0502020204030204" pitchFamily="34" charset="0"/>
                <a:cs typeface="Arial" panose="020B0604020202020204" pitchFamily="34" charset="0"/>
              </a:rPr>
              <a:t>This has implication for businesses and governments</a:t>
            </a:r>
          </a:p>
          <a:p>
            <a:pPr marL="1028700" indent="-571500">
              <a:lnSpc>
                <a:spcPct val="107000"/>
              </a:lnSpc>
              <a:spcAft>
                <a:spcPts val="800"/>
              </a:spcAft>
              <a:buFont typeface="Wingdings" panose="05000000000000000000" pitchFamily="2" charset="2"/>
              <a:buChar char="§"/>
            </a:pPr>
            <a:r>
              <a:rPr lang="en-GB" sz="2400" dirty="0">
                <a:latin typeface="Arial" panose="020B0604020202020204" pitchFamily="34" charset="0"/>
                <a:ea typeface="Calibri" panose="020F0502020204030204" pitchFamily="34" charset="0"/>
                <a:cs typeface="Arial" panose="020B0604020202020204" pitchFamily="34" charset="0"/>
              </a:rPr>
              <a:t>Society will become more multicultural</a:t>
            </a:r>
          </a:p>
          <a:p>
            <a:pPr marL="1028700" indent="-571500">
              <a:lnSpc>
                <a:spcPct val="107000"/>
              </a:lnSpc>
              <a:spcAft>
                <a:spcPts val="800"/>
              </a:spcAft>
              <a:buFont typeface="Wingdings" panose="05000000000000000000" pitchFamily="2" charset="2"/>
              <a:buChar char="§"/>
            </a:pPr>
            <a:r>
              <a:rPr lang="en-GB" sz="2400" dirty="0">
                <a:latin typeface="Arial" panose="020B0604020202020204" pitchFamily="34" charset="0"/>
                <a:ea typeface="Calibri" panose="020F0502020204030204" pitchFamily="34" charset="0"/>
                <a:cs typeface="Arial" panose="020B0604020202020204" pitchFamily="34" charset="0"/>
              </a:rPr>
              <a:t>The workforce will be more diverse</a:t>
            </a:r>
          </a:p>
          <a:p>
            <a:pPr marL="1028700" indent="-571500">
              <a:lnSpc>
                <a:spcPct val="107000"/>
              </a:lnSpc>
              <a:spcAft>
                <a:spcPts val="800"/>
              </a:spcAft>
              <a:buFont typeface="Wingdings" panose="05000000000000000000" pitchFamily="2" charset="2"/>
              <a:buChar char="§"/>
            </a:pPr>
            <a:r>
              <a:rPr lang="en-GB" sz="2400" dirty="0">
                <a:latin typeface="Arial" panose="020B0604020202020204" pitchFamily="34" charset="0"/>
                <a:ea typeface="Calibri" panose="020F0502020204030204" pitchFamily="34" charset="0"/>
                <a:cs typeface="Arial" panose="020B0604020202020204" pitchFamily="34" charset="0"/>
              </a:rPr>
              <a:t>Opportunities for businesses to explore new markets and types of products</a:t>
            </a:r>
          </a:p>
          <a:p>
            <a:pPr marL="1028700" indent="-571500">
              <a:lnSpc>
                <a:spcPct val="107000"/>
              </a:lnSpc>
              <a:spcAft>
                <a:spcPts val="800"/>
              </a:spcAft>
              <a:buFont typeface="Wingdings" panose="05000000000000000000" pitchFamily="2" charset="2"/>
              <a:buChar char="§"/>
            </a:pPr>
            <a:r>
              <a:rPr lang="en-GB" sz="2400" dirty="0">
                <a:latin typeface="Arial" panose="020B0604020202020204" pitchFamily="34" charset="0"/>
                <a:ea typeface="Calibri" panose="020F0502020204030204" pitchFamily="34" charset="0"/>
                <a:cs typeface="Arial" panose="020B0604020202020204" pitchFamily="34" charset="0"/>
              </a:rPr>
              <a:t>Challenge in terms of how to manage and satisfy multicultural society</a:t>
            </a:r>
          </a:p>
          <a:p>
            <a:pPr marL="1028700" indent="-571500">
              <a:lnSpc>
                <a:spcPct val="107000"/>
              </a:lnSpc>
              <a:spcAft>
                <a:spcPts val="800"/>
              </a:spcAft>
              <a:buFont typeface="Wingdings" panose="05000000000000000000" pitchFamily="2" charset="2"/>
              <a:buChar char="§"/>
            </a:pPr>
            <a:r>
              <a:rPr lang="en-GB" sz="2400" dirty="0">
                <a:latin typeface="Arial" panose="020B0604020202020204" pitchFamily="34" charset="0"/>
                <a:ea typeface="Calibri" panose="020F0502020204030204" pitchFamily="34" charset="0"/>
                <a:cs typeface="Arial" panose="020B0604020202020204" pitchFamily="34" charset="0"/>
              </a:rPr>
              <a:t>Consider any potential source of conflict</a:t>
            </a:r>
          </a:p>
        </p:txBody>
      </p:sp>
    </p:spTree>
    <p:extLst>
      <p:ext uri="{BB962C8B-B14F-4D97-AF65-F5344CB8AC3E}">
        <p14:creationId xmlns:p14="http://schemas.microsoft.com/office/powerpoint/2010/main" val="1150294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Autofit/>
          </a:bodyPr>
          <a:lstStyle/>
          <a:p>
            <a:r>
              <a:rPr lang="en-GB" sz="3600" b="1" dirty="0">
                <a:latin typeface="Arial" panose="020B0604020202020204" pitchFamily="34" charset="0"/>
                <a:cs typeface="Arial" panose="020B0604020202020204" pitchFamily="34" charset="0"/>
              </a:rPr>
              <a:t>UK Immigration Trend</a:t>
            </a:r>
          </a:p>
        </p:txBody>
      </p:sp>
      <p:pic>
        <p:nvPicPr>
          <p:cNvPr id="5" name="Picture 4">
            <a:extLst>
              <a:ext uri="{FF2B5EF4-FFF2-40B4-BE49-F238E27FC236}">
                <a16:creationId xmlns:a16="http://schemas.microsoft.com/office/drawing/2014/main" id="{ACF07131-E107-4B7C-30B9-CD9A55A5D3E3}"/>
              </a:ext>
            </a:extLst>
          </p:cNvPr>
          <p:cNvPicPr>
            <a:picLocks noChangeAspect="1"/>
          </p:cNvPicPr>
          <p:nvPr/>
        </p:nvPicPr>
        <p:blipFill rotWithShape="1">
          <a:blip r:embed="rId2"/>
          <a:srcRect l="44489" t="26739" r="16925" b="41277"/>
          <a:stretch/>
        </p:blipFill>
        <p:spPr>
          <a:xfrm>
            <a:off x="107504" y="908720"/>
            <a:ext cx="8928992" cy="4680520"/>
          </a:xfrm>
          <a:prstGeom prst="rect">
            <a:avLst/>
          </a:prstGeom>
        </p:spPr>
      </p:pic>
    </p:spTree>
    <p:extLst>
      <p:ext uri="{BB962C8B-B14F-4D97-AF65-F5344CB8AC3E}">
        <p14:creationId xmlns:p14="http://schemas.microsoft.com/office/powerpoint/2010/main" val="11130659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648"/>
            <a:ext cx="9144000" cy="968080"/>
          </a:xfrm>
        </p:spPr>
        <p:txBody>
          <a:bodyPr>
            <a:noAutofit/>
          </a:bodyPr>
          <a:lstStyle/>
          <a:p>
            <a:r>
              <a:rPr lang="en-GB" sz="3200" b="1" dirty="0">
                <a:latin typeface="Arial" panose="020B0604020202020204" pitchFamily="34" charset="0"/>
                <a:ea typeface="Calibri" panose="020F0502020204030204" pitchFamily="34" charset="0"/>
                <a:cs typeface="Arial" panose="020B0604020202020204" pitchFamily="34" charset="0"/>
              </a:rPr>
              <a:t>THE IMPORTANCE OF DIVERSITY AND MULTICULTURALISM</a:t>
            </a:r>
            <a:endParaRPr lang="en-GB" sz="32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CBB4DA64-91A2-2D00-CEF3-7A1941DCDD5E}"/>
              </a:ext>
            </a:extLst>
          </p:cNvPr>
          <p:cNvPicPr>
            <a:picLocks noChangeAspect="1"/>
          </p:cNvPicPr>
          <p:nvPr/>
        </p:nvPicPr>
        <p:blipFill rotWithShape="1">
          <a:blip r:embed="rId2"/>
          <a:srcRect l="35038" t="20923" r="28738" b="23831"/>
          <a:stretch/>
        </p:blipFill>
        <p:spPr>
          <a:xfrm>
            <a:off x="251520" y="980728"/>
            <a:ext cx="8784976" cy="4752528"/>
          </a:xfrm>
          <a:prstGeom prst="rect">
            <a:avLst/>
          </a:prstGeom>
        </p:spPr>
      </p:pic>
    </p:spTree>
    <p:extLst>
      <p:ext uri="{BB962C8B-B14F-4D97-AF65-F5344CB8AC3E}">
        <p14:creationId xmlns:p14="http://schemas.microsoft.com/office/powerpoint/2010/main" val="777757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6378" y="188640"/>
            <a:ext cx="9137622" cy="830997"/>
          </a:xfrm>
          <a:prstGeom prst="rect">
            <a:avLst/>
          </a:prstGeom>
          <a:solidFill>
            <a:schemeClr val="tx2">
              <a:lumMod val="20000"/>
              <a:lumOff val="80000"/>
            </a:schemeClr>
          </a:solidFill>
        </p:spPr>
        <p:txBody>
          <a:bodyPr wrap="square">
            <a:spAutoFit/>
          </a:bodyPr>
          <a:lstStyle/>
          <a:p>
            <a:pPr algn="ctr"/>
            <a:r>
              <a:rPr lang="en-GB" sz="2400" b="1" dirty="0"/>
              <a:t>IMPACT OF SOCIAL AND DEMOGRAPHIC CHANGES ON POLICIES, STRATEGIES, PRODUCTS, SERVICES AND PRACTICES </a:t>
            </a:r>
          </a:p>
        </p:txBody>
      </p:sp>
      <p:sp>
        <p:nvSpPr>
          <p:cNvPr id="2" name="Rectangle 1"/>
          <p:cNvSpPr/>
          <p:nvPr/>
        </p:nvSpPr>
        <p:spPr>
          <a:xfrm>
            <a:off x="76377" y="1412776"/>
            <a:ext cx="8997624" cy="4031873"/>
          </a:xfrm>
          <a:prstGeom prst="rect">
            <a:avLst/>
          </a:prstGeom>
        </p:spPr>
        <p:txBody>
          <a:bodyPr wrap="square">
            <a:spAutoFit/>
          </a:bodyPr>
          <a:lstStyle/>
          <a:p>
            <a:r>
              <a:rPr lang="en-GB" sz="3200" b="1" dirty="0">
                <a:solidFill>
                  <a:srgbClr val="FF0000"/>
                </a:solidFill>
              </a:rPr>
              <a:t>Marketing Challenges: Consumer markets (Demand)</a:t>
            </a:r>
          </a:p>
          <a:p>
            <a:pPr marL="285750" indent="-285750" algn="just">
              <a:buFont typeface="Arial" panose="020B0604020202020204" pitchFamily="34" charset="0"/>
              <a:buChar char="•"/>
            </a:pPr>
            <a:r>
              <a:rPr lang="en-GB" sz="3200" dirty="0"/>
              <a:t>The demographic profile of a given country, coupled with an understanding of cultural values (how people think and behave) may be of use to the marketing department when seeking to segment and understand markets. </a:t>
            </a:r>
          </a:p>
          <a:p>
            <a:endParaRPr lang="en-GB" sz="3200" dirty="0"/>
          </a:p>
        </p:txBody>
      </p:sp>
    </p:spTree>
    <p:extLst>
      <p:ext uri="{BB962C8B-B14F-4D97-AF65-F5344CB8AC3E}">
        <p14:creationId xmlns:p14="http://schemas.microsoft.com/office/powerpoint/2010/main" val="2283392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67544" y="404664"/>
            <a:ext cx="8208912" cy="5010731"/>
          </a:xfrm>
          <a:prstGeom prst="rect">
            <a:avLst/>
          </a:prstGeom>
        </p:spPr>
        <p:txBody>
          <a:bodyPr wrap="square">
            <a:spAutoFit/>
          </a:bodyPr>
          <a:lstStyle/>
          <a:p>
            <a:pPr algn="ctr">
              <a:lnSpc>
                <a:spcPct val="107000"/>
              </a:lnSpc>
              <a:spcAft>
                <a:spcPts val="800"/>
              </a:spcAft>
            </a:pPr>
            <a:r>
              <a:rPr lang="en-GB" sz="3600" b="1" dirty="0">
                <a:solidFill>
                  <a:srgbClr val="FF0000"/>
                </a:solidFill>
                <a:latin typeface="Arial" panose="020B0604020202020204" pitchFamily="34" charset="0"/>
                <a:ea typeface="Calibri" panose="020F0502020204030204" pitchFamily="34" charset="0"/>
                <a:cs typeface="Arial" panose="020B0604020202020204" pitchFamily="34" charset="0"/>
              </a:rPr>
              <a:t>The Multicultural Organization </a:t>
            </a:r>
          </a:p>
          <a:p>
            <a:pPr marL="457200" lvl="0" indent="-457200" algn="just">
              <a:lnSpc>
                <a:spcPct val="107000"/>
              </a:lnSpc>
              <a:spcAft>
                <a:spcPts val="800"/>
              </a:spcAft>
              <a:buFont typeface="Arial" panose="020B0604020202020204" pitchFamily="34" charset="0"/>
              <a:buChar char="•"/>
            </a:pPr>
            <a:r>
              <a:rPr lang="en-GB" sz="3600" dirty="0">
                <a:latin typeface="Arial" panose="020B0604020202020204" pitchFamily="34" charset="0"/>
                <a:ea typeface="Calibri" panose="020F0502020204030204" pitchFamily="34" charset="0"/>
                <a:cs typeface="Arial" panose="020B0604020202020204" pitchFamily="34" charset="0"/>
              </a:rPr>
              <a:t>As society becomes more multicultural, so too does the workforce, both domestically and internationally.</a:t>
            </a:r>
          </a:p>
          <a:p>
            <a:pPr lvl="0" algn="just">
              <a:lnSpc>
                <a:spcPct val="107000"/>
              </a:lnSpc>
              <a:spcAft>
                <a:spcPts val="800"/>
              </a:spcAft>
            </a:pPr>
            <a:endParaRPr lang="en-GB" sz="3600" dirty="0">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GB" sz="3200" i="1" dirty="0">
                <a:latin typeface="Arial" panose="020B0604020202020204" pitchFamily="34" charset="0"/>
                <a:ea typeface="Calibri" panose="020F0502020204030204" pitchFamily="34" charset="0"/>
                <a:cs typeface="Arial" panose="020B0604020202020204" pitchFamily="34" charset="0"/>
              </a:rPr>
              <a:t>NB: Operating in other countries: MNCs and business practice adaptation.</a:t>
            </a:r>
          </a:p>
        </p:txBody>
      </p:sp>
    </p:spTree>
    <p:extLst>
      <p:ext uri="{BB962C8B-B14F-4D97-AF65-F5344CB8AC3E}">
        <p14:creationId xmlns:p14="http://schemas.microsoft.com/office/powerpoint/2010/main" val="28099488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39552" y="764704"/>
            <a:ext cx="8208912" cy="3956852"/>
          </a:xfrm>
          <a:prstGeom prst="rect">
            <a:avLst/>
          </a:prstGeom>
        </p:spPr>
        <p:txBody>
          <a:bodyPr wrap="square">
            <a:spAutoFit/>
          </a:bodyPr>
          <a:lstStyle/>
          <a:p>
            <a:pPr algn="ctr">
              <a:lnSpc>
                <a:spcPct val="107000"/>
              </a:lnSpc>
              <a:spcAft>
                <a:spcPts val="800"/>
              </a:spcAft>
            </a:pPr>
            <a:r>
              <a:rPr lang="en-GB" sz="3600" b="1" dirty="0">
                <a:solidFill>
                  <a:srgbClr val="FF0000"/>
                </a:solidFill>
                <a:latin typeface="Arial" panose="020B0604020202020204" pitchFamily="34" charset="0"/>
                <a:ea typeface="Calibri" panose="020F0502020204030204" pitchFamily="34" charset="0"/>
                <a:cs typeface="Arial" panose="020B0604020202020204" pitchFamily="34" charset="0"/>
              </a:rPr>
              <a:t>Leading In Other Cultures </a:t>
            </a:r>
          </a:p>
          <a:p>
            <a:pPr lvl="0" algn="just">
              <a:lnSpc>
                <a:spcPct val="107000"/>
              </a:lnSpc>
              <a:spcAft>
                <a:spcPts val="800"/>
              </a:spcAft>
            </a:pPr>
            <a:r>
              <a:rPr lang="en-GB" sz="3600" dirty="0">
                <a:latin typeface="Arial" panose="020B0604020202020204" pitchFamily="34" charset="0"/>
                <a:ea typeface="Calibri" panose="020F0502020204030204" pitchFamily="34" charset="0"/>
                <a:cs typeface="Arial" panose="020B0604020202020204" pitchFamily="34" charset="0"/>
              </a:rPr>
              <a:t>Other than HR specialists, leaders and managers must be culturally aware when working with employees of different cultural backgrounds.</a:t>
            </a:r>
          </a:p>
          <a:p>
            <a:pPr lvl="0" algn="just">
              <a:lnSpc>
                <a:spcPct val="107000"/>
              </a:lnSpc>
              <a:spcAft>
                <a:spcPts val="800"/>
              </a:spcAft>
            </a:pPr>
            <a:endParaRPr lang="en-GB" sz="3600" dirty="0">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5140227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843808" y="1700808"/>
            <a:ext cx="3495388" cy="3240360"/>
          </a:xfrm>
          <a:prstGeom prst="rect">
            <a:avLst/>
          </a:prstGeom>
        </p:spPr>
      </p:pic>
    </p:spTree>
    <p:extLst>
      <p:ext uri="{BB962C8B-B14F-4D97-AF65-F5344CB8AC3E}">
        <p14:creationId xmlns:p14="http://schemas.microsoft.com/office/powerpoint/2010/main" val="14009015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fontScale="90000"/>
          </a:bodyPr>
          <a:lstStyle/>
          <a:p>
            <a:r>
              <a:rPr lang="en-GB" altLang="en-US" sz="2400" dirty="0"/>
              <a:t>Bachelor of Arts Business Management</a:t>
            </a:r>
            <a:br>
              <a:rPr lang="en-GB" altLang="en-US" sz="2400" dirty="0"/>
            </a:br>
            <a:br>
              <a:rPr lang="en-GB" altLang="en-US" dirty="0"/>
            </a:br>
            <a:r>
              <a:rPr lang="en-GB" dirty="0"/>
              <a:t> </a:t>
            </a:r>
            <a:r>
              <a:rPr lang="en-GB" sz="3600" b="1" dirty="0">
                <a:solidFill>
                  <a:schemeClr val="accent2">
                    <a:lumMod val="20000"/>
                    <a:lumOff val="80000"/>
                  </a:schemeClr>
                </a:solidFill>
              </a:rPr>
              <a:t>The Global Business Environment (LCBB4005_BIRM)</a:t>
            </a:r>
            <a:br>
              <a:rPr lang="en-GB" sz="4800" b="1" dirty="0">
                <a:solidFill>
                  <a:schemeClr val="accent2">
                    <a:lumMod val="20000"/>
                    <a:lumOff val="80000"/>
                  </a:schemeClr>
                </a:solidFill>
              </a:rPr>
            </a:br>
            <a:br>
              <a:rPr lang="en-GB" sz="3200" b="1" dirty="0">
                <a:solidFill>
                  <a:schemeClr val="accent2">
                    <a:lumMod val="20000"/>
                    <a:lumOff val="80000"/>
                  </a:schemeClr>
                </a:solidFill>
              </a:rPr>
            </a:br>
            <a:r>
              <a:rPr lang="en-GB" b="1" dirty="0">
                <a:solidFill>
                  <a:schemeClr val="accent2">
                    <a:lumMod val="60000"/>
                    <a:lumOff val="40000"/>
                  </a:schemeClr>
                </a:solidFill>
              </a:rPr>
              <a:t>The Technological Environment &amp; Environmental Factors/CSR</a:t>
            </a:r>
            <a:endParaRPr lang="en-GB" altLang="en-US" b="1" dirty="0">
              <a:solidFill>
                <a:schemeClr val="accent2">
                  <a:lumMod val="60000"/>
                  <a:lumOff val="40000"/>
                </a:schemeClr>
              </a:solidFill>
            </a:endParaRPr>
          </a:p>
        </p:txBody>
      </p:sp>
    </p:spTree>
    <p:extLst>
      <p:ext uri="{BB962C8B-B14F-4D97-AF65-F5344CB8AC3E}">
        <p14:creationId xmlns:p14="http://schemas.microsoft.com/office/powerpoint/2010/main" val="37421325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7867C-19A4-40B6-9105-1288ACE85F78}"/>
              </a:ext>
            </a:extLst>
          </p:cNvPr>
          <p:cNvSpPr>
            <a:spLocks noGrp="1"/>
          </p:cNvSpPr>
          <p:nvPr>
            <p:ph type="title"/>
          </p:nvPr>
        </p:nvSpPr>
        <p:spPr>
          <a:xfrm>
            <a:off x="395536" y="14988"/>
            <a:ext cx="8229600" cy="677708"/>
          </a:xfrm>
        </p:spPr>
        <p:txBody>
          <a:bodyPr>
            <a:normAutofit/>
          </a:bodyPr>
          <a:lstStyle/>
          <a:p>
            <a:r>
              <a:rPr lang="en-GB" sz="3600" b="1" dirty="0">
                <a:latin typeface="Arial" panose="020B0604020202020204" pitchFamily="34" charset="0"/>
                <a:cs typeface="Arial" panose="020B0604020202020204" pitchFamily="34" charset="0"/>
              </a:rPr>
              <a:t>Learning outcome </a:t>
            </a:r>
          </a:p>
        </p:txBody>
      </p:sp>
      <p:sp>
        <p:nvSpPr>
          <p:cNvPr id="3" name="Content Placeholder 2">
            <a:extLst>
              <a:ext uri="{FF2B5EF4-FFF2-40B4-BE49-F238E27FC236}">
                <a16:creationId xmlns:a16="http://schemas.microsoft.com/office/drawing/2014/main" id="{BC3F868C-FA70-4C4C-A276-340EB8FB910A}"/>
              </a:ext>
            </a:extLst>
          </p:cNvPr>
          <p:cNvSpPr>
            <a:spLocks noGrp="1"/>
          </p:cNvSpPr>
          <p:nvPr>
            <p:ph idx="1"/>
          </p:nvPr>
        </p:nvSpPr>
        <p:spPr>
          <a:xfrm>
            <a:off x="95528" y="692696"/>
            <a:ext cx="9036496" cy="4896544"/>
          </a:xfrm>
        </p:spPr>
        <p:txBody>
          <a:bodyPr>
            <a:noAutofit/>
          </a:bodyPr>
          <a:lstStyle/>
          <a:p>
            <a:r>
              <a:rPr lang="en-GB" sz="2200" dirty="0"/>
              <a:t>Define technology and its associated concepts and explain its role in organizations </a:t>
            </a:r>
          </a:p>
          <a:p>
            <a:pPr marL="0" indent="0">
              <a:buNone/>
            </a:pPr>
            <a:endParaRPr lang="en-GB" sz="2200" dirty="0"/>
          </a:p>
          <a:p>
            <a:r>
              <a:rPr lang="en-GB" sz="2200" dirty="0"/>
              <a:t>Discuss the relationship between technological and PESTLE factors </a:t>
            </a:r>
          </a:p>
          <a:p>
            <a:pPr marL="0" indent="0">
              <a:buNone/>
            </a:pPr>
            <a:endParaRPr lang="en-GB" sz="2200" dirty="0"/>
          </a:p>
          <a:p>
            <a:r>
              <a:rPr lang="en-GB" sz="2200" dirty="0"/>
              <a:t>Evaluate the impact of technology on productivity </a:t>
            </a:r>
          </a:p>
          <a:p>
            <a:pPr marL="0" indent="0">
              <a:buNone/>
            </a:pPr>
            <a:endParaRPr lang="en-GB" sz="2200" dirty="0"/>
          </a:p>
          <a:p>
            <a:r>
              <a:rPr lang="en-GB" sz="2200" dirty="0"/>
              <a:t>Assess the significance of technology to strategy and the extent to which technology can contribute towards competitive advantage</a:t>
            </a:r>
          </a:p>
          <a:p>
            <a:pPr marL="0" indent="0">
              <a:buNone/>
            </a:pPr>
            <a:endParaRPr lang="en-GB" sz="2200" dirty="0"/>
          </a:p>
          <a:p>
            <a:r>
              <a:rPr lang="en-GB" sz="2200" dirty="0"/>
              <a:t>Discuss some challenges faced by businesses and society as we adopt technology such as cybersecurity threats, misinformation, AI</a:t>
            </a:r>
          </a:p>
          <a:p>
            <a:endParaRPr lang="en-GB" sz="2200" dirty="0"/>
          </a:p>
        </p:txBody>
      </p:sp>
    </p:spTree>
    <p:extLst>
      <p:ext uri="{BB962C8B-B14F-4D97-AF65-F5344CB8AC3E}">
        <p14:creationId xmlns:p14="http://schemas.microsoft.com/office/powerpoint/2010/main" val="18580149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fade">
                                      <p:cBhvr>
                                        <p:cTn id="2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CCCCF-D402-49E1-863F-2334A25A99B5}"/>
              </a:ext>
            </a:extLst>
          </p:cNvPr>
          <p:cNvSpPr>
            <a:spLocks noGrp="1"/>
          </p:cNvSpPr>
          <p:nvPr>
            <p:ph type="title"/>
          </p:nvPr>
        </p:nvSpPr>
        <p:spPr>
          <a:xfrm>
            <a:off x="457200" y="188640"/>
            <a:ext cx="8229600" cy="936104"/>
          </a:xfrm>
        </p:spPr>
        <p:txBody>
          <a:bodyPr>
            <a:noAutofit/>
          </a:bodyPr>
          <a:lstStyle/>
          <a:p>
            <a:r>
              <a:rPr lang="en-GB" sz="3600" b="1" dirty="0">
                <a:latin typeface="Arial" panose="020B0604020202020204" pitchFamily="34" charset="0"/>
                <a:cs typeface="Arial" panose="020B0604020202020204" pitchFamily="34" charset="0"/>
              </a:rPr>
              <a:t>ACTIVITY</a:t>
            </a:r>
          </a:p>
        </p:txBody>
      </p:sp>
      <p:sp>
        <p:nvSpPr>
          <p:cNvPr id="4" name="TextBox 3"/>
          <p:cNvSpPr txBox="1"/>
          <p:nvPr/>
        </p:nvSpPr>
        <p:spPr>
          <a:xfrm>
            <a:off x="827584" y="2060848"/>
            <a:ext cx="3600400" cy="3046988"/>
          </a:xfrm>
          <a:prstGeom prst="rect">
            <a:avLst/>
          </a:prstGeom>
          <a:solidFill>
            <a:schemeClr val="accent6">
              <a:lumMod val="20000"/>
              <a:lumOff val="80000"/>
            </a:schemeClr>
          </a:solidFill>
        </p:spPr>
        <p:txBody>
          <a:bodyPr wrap="square" rtlCol="0">
            <a:spAutoFit/>
          </a:bodyPr>
          <a:lstStyle/>
          <a:p>
            <a:pPr algn="ctr"/>
            <a:r>
              <a:rPr lang="en-GB" sz="3200" b="1" dirty="0">
                <a:latin typeface="Arial" panose="020B0604020202020204" pitchFamily="34" charset="0"/>
                <a:cs typeface="Arial" panose="020B0604020202020204" pitchFamily="34" charset="0"/>
              </a:rPr>
              <a:t>ACTIVITY 5.1</a:t>
            </a:r>
            <a:r>
              <a:rPr lang="en-GB" sz="3200" dirty="0">
                <a:latin typeface="Arial" panose="020B0604020202020204" pitchFamily="34" charset="0"/>
                <a:cs typeface="Arial" panose="020B0604020202020204" pitchFamily="34" charset="0"/>
              </a:rPr>
              <a:t>.</a:t>
            </a:r>
          </a:p>
          <a:p>
            <a:pPr algn="ctr"/>
            <a:r>
              <a:rPr lang="en-GB" sz="3200" dirty="0">
                <a:latin typeface="Arial" panose="020B0604020202020204" pitchFamily="34" charset="0"/>
                <a:cs typeface="Arial" panose="020B0604020202020204" pitchFamily="34" charset="0"/>
              </a:rPr>
              <a:t>Go to the internet and other sources, and write your own definition of Technology</a:t>
            </a:r>
          </a:p>
        </p:txBody>
      </p:sp>
      <p:sp>
        <p:nvSpPr>
          <p:cNvPr id="5" name="TextBox 4"/>
          <p:cNvSpPr txBox="1"/>
          <p:nvPr/>
        </p:nvSpPr>
        <p:spPr>
          <a:xfrm>
            <a:off x="5148064" y="2060848"/>
            <a:ext cx="3312368" cy="3046988"/>
          </a:xfrm>
          <a:prstGeom prst="rect">
            <a:avLst/>
          </a:prstGeom>
          <a:solidFill>
            <a:schemeClr val="accent6">
              <a:lumMod val="60000"/>
              <a:lumOff val="40000"/>
            </a:schemeClr>
          </a:solidFill>
        </p:spPr>
        <p:txBody>
          <a:bodyPr wrap="square" rtlCol="0">
            <a:spAutoFit/>
          </a:bodyPr>
          <a:lstStyle/>
          <a:p>
            <a:pPr algn="ctr"/>
            <a:r>
              <a:rPr lang="en-GB" sz="3200" b="1" dirty="0">
                <a:latin typeface="Arial" panose="020B0604020202020204" pitchFamily="34" charset="0"/>
                <a:cs typeface="Arial" panose="020B0604020202020204" pitchFamily="34" charset="0"/>
              </a:rPr>
              <a:t>ACTIVITY 5.2</a:t>
            </a:r>
            <a:r>
              <a:rPr lang="en-GB" sz="3200" dirty="0">
                <a:latin typeface="Arial" panose="020B0604020202020204" pitchFamily="34" charset="0"/>
                <a:cs typeface="Arial" panose="020B0604020202020204" pitchFamily="34" charset="0"/>
              </a:rPr>
              <a:t>.</a:t>
            </a:r>
          </a:p>
          <a:p>
            <a:pPr algn="ctr"/>
            <a:r>
              <a:rPr lang="en-GB" sz="3200" dirty="0">
                <a:latin typeface="Arial" panose="020B0604020202020204" pitchFamily="34" charset="0"/>
                <a:cs typeface="Arial" panose="020B0604020202020204" pitchFamily="34" charset="0"/>
              </a:rPr>
              <a:t>Provide Examples of Technologies used in business and everyday life</a:t>
            </a:r>
          </a:p>
        </p:txBody>
      </p:sp>
    </p:spTree>
    <p:extLst>
      <p:ext uri="{BB962C8B-B14F-4D97-AF65-F5344CB8AC3E}">
        <p14:creationId xmlns:p14="http://schemas.microsoft.com/office/powerpoint/2010/main" val="3205543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CCCCF-D402-49E1-863F-2334A25A99B5}"/>
              </a:ext>
            </a:extLst>
          </p:cNvPr>
          <p:cNvSpPr>
            <a:spLocks noGrp="1"/>
          </p:cNvSpPr>
          <p:nvPr>
            <p:ph type="title"/>
          </p:nvPr>
        </p:nvSpPr>
        <p:spPr>
          <a:xfrm>
            <a:off x="457200" y="0"/>
            <a:ext cx="8229600" cy="692696"/>
          </a:xfrm>
        </p:spPr>
        <p:txBody>
          <a:bodyPr>
            <a:noAutofit/>
          </a:bodyPr>
          <a:lstStyle/>
          <a:p>
            <a:r>
              <a:rPr lang="en-GB" sz="3600" b="1" dirty="0">
                <a:latin typeface="Arial" panose="020B0604020202020204" pitchFamily="34" charset="0"/>
                <a:cs typeface="Arial" panose="020B0604020202020204" pitchFamily="34" charset="0"/>
              </a:rPr>
              <a:t>Technology </a:t>
            </a:r>
          </a:p>
        </p:txBody>
      </p:sp>
      <p:sp>
        <p:nvSpPr>
          <p:cNvPr id="3" name="Content Placeholder 2">
            <a:extLst>
              <a:ext uri="{FF2B5EF4-FFF2-40B4-BE49-F238E27FC236}">
                <a16:creationId xmlns:a16="http://schemas.microsoft.com/office/drawing/2014/main" id="{159C9CC7-3AEF-4FE3-B8F8-28A6484BA015}"/>
              </a:ext>
            </a:extLst>
          </p:cNvPr>
          <p:cNvSpPr>
            <a:spLocks noGrp="1"/>
          </p:cNvSpPr>
          <p:nvPr>
            <p:ph idx="1"/>
          </p:nvPr>
        </p:nvSpPr>
        <p:spPr>
          <a:xfrm>
            <a:off x="0" y="764704"/>
            <a:ext cx="9144000" cy="4968552"/>
          </a:xfrm>
          <a:ln>
            <a:noFill/>
          </a:ln>
        </p:spPr>
        <p:style>
          <a:lnRef idx="2">
            <a:schemeClr val="dk1"/>
          </a:lnRef>
          <a:fillRef idx="1">
            <a:schemeClr val="lt1"/>
          </a:fillRef>
          <a:effectRef idx="0">
            <a:schemeClr val="dk1"/>
          </a:effectRef>
          <a:fontRef idx="minor">
            <a:schemeClr val="dk1"/>
          </a:fontRef>
        </p:style>
        <p:txBody>
          <a:bodyPr>
            <a:noAutofit/>
          </a:bodyPr>
          <a:lstStyle/>
          <a:p>
            <a:pPr lvl="0" algn="just"/>
            <a:r>
              <a:rPr lang="en-GB" sz="2400" dirty="0"/>
              <a:t>Technology is the creation, usage, and knowledge of tools, machines, crafts, techniques, systems or methods of organization in order to </a:t>
            </a:r>
            <a:r>
              <a:rPr lang="en-GB" sz="2400" b="1" dirty="0"/>
              <a:t>solve a problem </a:t>
            </a:r>
            <a:r>
              <a:rPr lang="en-GB" sz="2400" dirty="0"/>
              <a:t>or </a:t>
            </a:r>
            <a:r>
              <a:rPr lang="en-GB" sz="2400" b="1" dirty="0"/>
              <a:t>perform a specific job. </a:t>
            </a:r>
          </a:p>
          <a:p>
            <a:pPr marL="0" lvl="0" indent="0" algn="just">
              <a:buNone/>
            </a:pPr>
            <a:endParaRPr lang="en-GB" sz="2400" b="1" dirty="0"/>
          </a:p>
          <a:p>
            <a:pPr lvl="0" algn="just"/>
            <a:r>
              <a:rPr lang="en-GB" sz="2400" dirty="0"/>
              <a:t>Methodological application of scientific knowledge for practical purposes</a:t>
            </a:r>
          </a:p>
          <a:p>
            <a:pPr marL="0" lvl="0" indent="0" algn="just">
              <a:buNone/>
            </a:pPr>
            <a:endParaRPr lang="en-GB" sz="2400" dirty="0"/>
          </a:p>
          <a:p>
            <a:pPr lvl="0" algn="just"/>
            <a:r>
              <a:rPr lang="en-GB" sz="2400" dirty="0"/>
              <a:t>From a business standpoint, it is the machinery, equipment, processes, work layout, methods, systems and procedures used in carrying out the work of the organization and converting inputs to outputs. </a:t>
            </a:r>
          </a:p>
          <a:p>
            <a:pPr marL="0" indent="0" algn="just">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98684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CCCCF-D402-49E1-863F-2334A25A99B5}"/>
              </a:ext>
            </a:extLst>
          </p:cNvPr>
          <p:cNvSpPr>
            <a:spLocks noGrp="1"/>
          </p:cNvSpPr>
          <p:nvPr>
            <p:ph type="title"/>
          </p:nvPr>
        </p:nvSpPr>
        <p:spPr>
          <a:xfrm>
            <a:off x="72008" y="89848"/>
            <a:ext cx="9144000" cy="648072"/>
          </a:xfrm>
          <a:solidFill>
            <a:schemeClr val="accent5">
              <a:lumMod val="20000"/>
              <a:lumOff val="80000"/>
            </a:schemeClr>
          </a:solidFill>
        </p:spPr>
        <p:txBody>
          <a:bodyPr>
            <a:noAutofit/>
          </a:bodyPr>
          <a:lstStyle/>
          <a:p>
            <a:r>
              <a:rPr lang="en-GB" sz="3600" b="1" dirty="0">
                <a:latin typeface="Arial" panose="020B0604020202020204" pitchFamily="34" charset="0"/>
                <a:cs typeface="Arial" panose="020B0604020202020204" pitchFamily="34" charset="0"/>
              </a:rPr>
              <a:t>Types of Technology</a:t>
            </a:r>
          </a:p>
        </p:txBody>
      </p:sp>
      <p:sp>
        <p:nvSpPr>
          <p:cNvPr id="4" name="Rounded Rectangle 3"/>
          <p:cNvSpPr/>
          <p:nvPr/>
        </p:nvSpPr>
        <p:spPr>
          <a:xfrm>
            <a:off x="1331640" y="2652716"/>
            <a:ext cx="2088232" cy="1080120"/>
          </a:xfrm>
          <a:prstGeom prst="roundRect">
            <a:avLst>
              <a:gd name="adj" fmla="val 10349"/>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1349642" y="2691504"/>
            <a:ext cx="2052228" cy="923330"/>
          </a:xfrm>
          <a:prstGeom prst="rect">
            <a:avLst/>
          </a:prstGeom>
        </p:spPr>
        <p:txBody>
          <a:bodyPr wrap="square">
            <a:spAutoFit/>
          </a:bodyPr>
          <a:lstStyle/>
          <a:p>
            <a:pPr algn="ctr"/>
            <a:r>
              <a:rPr lang="en-GB" b="1" dirty="0">
                <a:latin typeface="Arial" panose="020B0604020202020204" pitchFamily="34" charset="0"/>
                <a:ea typeface="Calibri" panose="020F0502020204030204" pitchFamily="34" charset="0"/>
                <a:cs typeface="Arial" panose="020B0604020202020204" pitchFamily="34" charset="0"/>
              </a:rPr>
              <a:t>Information and communications technology (ICT) </a:t>
            </a:r>
            <a:endParaRPr lang="en-GB" b="1" dirty="0">
              <a:latin typeface="Arial" panose="020B0604020202020204" pitchFamily="34" charset="0"/>
              <a:cs typeface="Arial" panose="020B0604020202020204" pitchFamily="34" charset="0"/>
            </a:endParaRPr>
          </a:p>
        </p:txBody>
      </p:sp>
      <p:sp>
        <p:nvSpPr>
          <p:cNvPr id="6" name="Rounded Rectangle 5"/>
          <p:cNvSpPr/>
          <p:nvPr/>
        </p:nvSpPr>
        <p:spPr>
          <a:xfrm>
            <a:off x="5328084" y="2652716"/>
            <a:ext cx="2088232" cy="1080120"/>
          </a:xfrm>
          <a:prstGeom prst="roundRect">
            <a:avLst>
              <a:gd name="adj" fmla="val 10349"/>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5436096" y="2652716"/>
            <a:ext cx="1872208" cy="1015663"/>
          </a:xfrm>
          <a:prstGeom prst="rect">
            <a:avLst/>
          </a:prstGeom>
        </p:spPr>
        <p:txBody>
          <a:bodyPr wrap="square">
            <a:spAutoFit/>
          </a:bodyPr>
          <a:lstStyle/>
          <a:p>
            <a:pPr algn="ctr"/>
            <a:r>
              <a:rPr lang="en-GB" sz="2000" b="1" dirty="0">
                <a:latin typeface="Calibri" panose="020F0502020204030204" pitchFamily="34" charset="0"/>
                <a:ea typeface="Calibri" panose="020F0502020204030204" pitchFamily="34" charset="0"/>
                <a:cs typeface="Times New Roman" panose="02020603050405020304" pitchFamily="18" charset="0"/>
              </a:rPr>
              <a:t>Information technology (IT) infrastructure </a:t>
            </a:r>
            <a:endParaRPr lang="en-GB" sz="2000" b="1" dirty="0"/>
          </a:p>
        </p:txBody>
      </p:sp>
      <p:sp>
        <p:nvSpPr>
          <p:cNvPr id="9" name="Rectangle 8"/>
          <p:cNvSpPr/>
          <p:nvPr/>
        </p:nvSpPr>
        <p:spPr>
          <a:xfrm>
            <a:off x="1189974" y="3852017"/>
            <a:ext cx="2939509" cy="1323439"/>
          </a:xfrm>
          <a:prstGeom prst="rect">
            <a:avLst/>
          </a:prstGeom>
        </p:spPr>
        <p:txBody>
          <a:bodyPr wrap="square">
            <a:spAutoFit/>
          </a:bodyPr>
          <a:lstStyle/>
          <a:p>
            <a:pPr algn="ctr"/>
            <a:r>
              <a:rPr lang="en-GB" sz="2000" dirty="0">
                <a:latin typeface="Arial" panose="020B0604020202020204" pitchFamily="34" charset="0"/>
                <a:ea typeface="Calibri" panose="020F0502020204030204" pitchFamily="34" charset="0"/>
                <a:cs typeface="Arial" panose="020B0604020202020204" pitchFamily="34" charset="0"/>
              </a:rPr>
              <a:t>-  the hardware and software used to store, retrieve, transmit and manipulate information </a:t>
            </a:r>
            <a:endParaRPr lang="en-GB" sz="2000" dirty="0">
              <a:latin typeface="Arial" panose="020B0604020202020204" pitchFamily="34" charset="0"/>
              <a:cs typeface="Arial" panose="020B0604020202020204" pitchFamily="34" charset="0"/>
            </a:endParaRPr>
          </a:p>
        </p:txBody>
      </p:sp>
      <p:sp>
        <p:nvSpPr>
          <p:cNvPr id="12" name="Curved Right Arrow 11"/>
          <p:cNvSpPr/>
          <p:nvPr/>
        </p:nvSpPr>
        <p:spPr>
          <a:xfrm>
            <a:off x="502477" y="3006739"/>
            <a:ext cx="687497" cy="1848882"/>
          </a:xfrm>
          <a:prstGeom prst="curvedRightArrow">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3" name="Rectangle 12"/>
          <p:cNvSpPr/>
          <p:nvPr/>
        </p:nvSpPr>
        <p:spPr>
          <a:xfrm>
            <a:off x="4686518" y="3914380"/>
            <a:ext cx="3610662" cy="1870512"/>
          </a:xfrm>
          <a:prstGeom prst="rect">
            <a:avLst/>
          </a:prstGeom>
        </p:spPr>
        <p:txBody>
          <a:bodyPr wrap="square">
            <a:spAutoFit/>
          </a:bodyPr>
          <a:lstStyle/>
          <a:p>
            <a:pPr lvl="0" algn="ctr">
              <a:lnSpc>
                <a:spcPct val="107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 the computer hardware, software, data and storage technology, and networks providing a platform of shared information technology resources for the organization. </a:t>
            </a:r>
          </a:p>
        </p:txBody>
      </p:sp>
      <p:sp>
        <p:nvSpPr>
          <p:cNvPr id="14" name="Curved Left Arrow 13"/>
          <p:cNvSpPr/>
          <p:nvPr/>
        </p:nvSpPr>
        <p:spPr>
          <a:xfrm rot="21444600">
            <a:off x="7913651" y="2940797"/>
            <a:ext cx="685285" cy="1900311"/>
          </a:xfrm>
          <a:prstGeom prst="curvedLeftArrow">
            <a:avLst>
              <a:gd name="adj1" fmla="val 21659"/>
              <a:gd name="adj2" fmla="val 50000"/>
              <a:gd name="adj3" fmla="val 25000"/>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2">
                  <a:lumMod val="60000"/>
                  <a:lumOff val="40000"/>
                </a:schemeClr>
              </a:solidFill>
            </a:endParaRPr>
          </a:p>
        </p:txBody>
      </p:sp>
      <p:cxnSp>
        <p:nvCxnSpPr>
          <p:cNvPr id="16" name="Straight Connector 15"/>
          <p:cNvCxnSpPr>
            <a:stCxn id="4" idx="3"/>
            <a:endCxn id="6" idx="1"/>
          </p:cNvCxnSpPr>
          <p:nvPr/>
        </p:nvCxnSpPr>
        <p:spPr>
          <a:xfrm>
            <a:off x="3419872" y="3192776"/>
            <a:ext cx="1908212" cy="0"/>
          </a:xfrm>
          <a:prstGeom prst="line">
            <a:avLst/>
          </a:prstGeom>
        </p:spPr>
        <p:style>
          <a:lnRef idx="1">
            <a:schemeClr val="accent1"/>
          </a:lnRef>
          <a:fillRef idx="0">
            <a:schemeClr val="accent1"/>
          </a:fillRef>
          <a:effectRef idx="0">
            <a:schemeClr val="accent1"/>
          </a:effectRef>
          <a:fontRef idx="minor">
            <a:schemeClr val="tx1"/>
          </a:fontRef>
        </p:style>
      </p:cxnSp>
      <p:pic>
        <p:nvPicPr>
          <p:cNvPr id="21" name="Picture 20"/>
          <p:cNvPicPr>
            <a:picLocks noChangeAspect="1"/>
          </p:cNvPicPr>
          <p:nvPr/>
        </p:nvPicPr>
        <p:blipFill>
          <a:blip r:embed="rId2"/>
          <a:stretch>
            <a:fillRect/>
          </a:stretch>
        </p:blipFill>
        <p:spPr>
          <a:xfrm>
            <a:off x="3783680" y="2611441"/>
            <a:ext cx="1224137" cy="1201788"/>
          </a:xfrm>
          <a:prstGeom prst="rect">
            <a:avLst/>
          </a:prstGeom>
        </p:spPr>
      </p:pic>
      <p:sp>
        <p:nvSpPr>
          <p:cNvPr id="3" name="Rectangle 2">
            <a:extLst>
              <a:ext uri="{FF2B5EF4-FFF2-40B4-BE49-F238E27FC236}">
                <a16:creationId xmlns:a16="http://schemas.microsoft.com/office/drawing/2014/main" id="{95377DE6-A1EA-5B27-7C16-2835EDAE3322}"/>
              </a:ext>
            </a:extLst>
          </p:cNvPr>
          <p:cNvSpPr/>
          <p:nvPr/>
        </p:nvSpPr>
        <p:spPr>
          <a:xfrm>
            <a:off x="107504" y="775952"/>
            <a:ext cx="9144000" cy="1717063"/>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r>
              <a:rPr lang="en-GB" sz="2000" b="1" dirty="0">
                <a:latin typeface="Arial" panose="020B0604020202020204" pitchFamily="34" charset="0"/>
                <a:cs typeface="Arial" panose="020B0604020202020204" pitchFamily="34" charset="0"/>
              </a:rPr>
              <a:t>Innovation </a:t>
            </a:r>
            <a:r>
              <a:rPr lang="en-GB" sz="2000" dirty="0">
                <a:latin typeface="Arial" panose="020B0604020202020204" pitchFamily="34" charset="0"/>
                <a:cs typeface="Arial" panose="020B0604020202020204" pitchFamily="34" charset="0"/>
              </a:rPr>
              <a:t>(create a new thing or improve) and </a:t>
            </a:r>
            <a:r>
              <a:rPr lang="en-GB" sz="2000" b="1" dirty="0">
                <a:latin typeface="Arial" panose="020B0604020202020204" pitchFamily="34" charset="0"/>
                <a:cs typeface="Arial" panose="020B0604020202020204" pitchFamily="34" charset="0"/>
              </a:rPr>
              <a:t>inventions</a:t>
            </a:r>
            <a:r>
              <a:rPr lang="en-GB" sz="2000" dirty="0">
                <a:latin typeface="Arial" panose="020B0604020202020204" pitchFamily="34" charset="0"/>
                <a:cs typeface="Arial" panose="020B0604020202020204" pitchFamily="34" charset="0"/>
              </a:rPr>
              <a:t> (create new) are very crucial in technological development and businesses and society may have to assess the opportunities and threats associated with technology development</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Two types of technology to consider</a:t>
            </a:r>
          </a:p>
        </p:txBody>
      </p:sp>
    </p:spTree>
    <p:extLst>
      <p:ext uri="{BB962C8B-B14F-4D97-AF65-F5344CB8AC3E}">
        <p14:creationId xmlns:p14="http://schemas.microsoft.com/office/powerpoint/2010/main" val="1791665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fade">
                                      <p:cBhvr>
                                        <p:cTn id="23" dur="500"/>
                                        <p:tgtEl>
                                          <p:spTgt spid="12"/>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14"/>
                                        </p:tgtEl>
                                        <p:attrNameLst>
                                          <p:attrName>style.visibility</p:attrName>
                                        </p:attrNameLst>
                                      </p:cBhvr>
                                      <p:to>
                                        <p:strVal val="visible"/>
                                      </p:to>
                                    </p:set>
                                    <p:anim calcmode="lin" valueType="num">
                                      <p:cBhvr additive="base">
                                        <p:cTn id="33" dur="500" fill="hold"/>
                                        <p:tgtEl>
                                          <p:spTgt spid="14"/>
                                        </p:tgtEl>
                                        <p:attrNameLst>
                                          <p:attrName>ppt_x</p:attrName>
                                        </p:attrNameLst>
                                      </p:cBhvr>
                                      <p:tavLst>
                                        <p:tav tm="0">
                                          <p:val>
                                            <p:strVal val="#ppt_x"/>
                                          </p:val>
                                        </p:tav>
                                        <p:tav tm="100000">
                                          <p:val>
                                            <p:strVal val="#ppt_x"/>
                                          </p:val>
                                        </p:tav>
                                      </p:tavLst>
                                    </p:anim>
                                    <p:anim calcmode="lin" valueType="num">
                                      <p:cBhvr additive="base">
                                        <p:cTn id="3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13"/>
                                        </p:tgtEl>
                                        <p:attrNameLst>
                                          <p:attrName>style.visibility</p:attrName>
                                        </p:attrNameLst>
                                      </p:cBhvr>
                                      <p:to>
                                        <p:strVal val="visible"/>
                                      </p:to>
                                    </p:set>
                                    <p:anim calcmode="lin" valueType="num">
                                      <p:cBhvr additive="base">
                                        <p:cTn id="39" dur="500" fill="hold"/>
                                        <p:tgtEl>
                                          <p:spTgt spid="13"/>
                                        </p:tgtEl>
                                        <p:attrNameLst>
                                          <p:attrName>ppt_x</p:attrName>
                                        </p:attrNameLst>
                                      </p:cBhvr>
                                      <p:tavLst>
                                        <p:tav tm="0">
                                          <p:val>
                                            <p:strVal val="#ppt_x"/>
                                          </p:val>
                                        </p:tav>
                                        <p:tav tm="100000">
                                          <p:val>
                                            <p:strVal val="#ppt_x"/>
                                          </p:val>
                                        </p:tav>
                                      </p:tavLst>
                                    </p:anim>
                                    <p:anim calcmode="lin" valueType="num">
                                      <p:cBhvr additive="base">
                                        <p:cTn id="40"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p:bldP spid="9" grpId="0"/>
      <p:bldP spid="12" grpId="0" animBg="1"/>
      <p:bldP spid="13" grpId="0"/>
      <p:bldP spid="14" grpId="0" animBg="1"/>
      <p:bldP spid="3"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94818" y="260648"/>
            <a:ext cx="7937622" cy="646331"/>
          </a:xfrm>
          <a:prstGeom prst="rect">
            <a:avLst/>
          </a:prstGeom>
        </p:spPr>
        <p:txBody>
          <a:bodyPr wrap="none">
            <a:spAutoFit/>
          </a:bodyPr>
          <a:lstStyle/>
          <a:p>
            <a:r>
              <a:rPr lang="en-GB" sz="3600" b="1" dirty="0"/>
              <a:t>THE TECHNOLOGICAL ENVIRONMENT </a:t>
            </a:r>
          </a:p>
        </p:txBody>
      </p:sp>
      <p:sp>
        <p:nvSpPr>
          <p:cNvPr id="3" name="Rectangle 2"/>
          <p:cNvSpPr/>
          <p:nvPr/>
        </p:nvSpPr>
        <p:spPr>
          <a:xfrm>
            <a:off x="683568" y="1556792"/>
            <a:ext cx="7848872" cy="3416320"/>
          </a:xfrm>
          <a:prstGeom prst="rect">
            <a:avLst/>
          </a:prstGeom>
        </p:spPr>
        <p:txBody>
          <a:bodyPr wrap="square">
            <a:spAutoFit/>
          </a:bodyPr>
          <a:lstStyle/>
          <a:p>
            <a:pPr algn="ctr"/>
            <a:r>
              <a:rPr lang="en-GB" sz="3600" dirty="0"/>
              <a:t>The forces that affect the technology used by the organization and which can create new products, new markets, and new opportunities. Specific examples of technologies are provided subsequently.</a:t>
            </a:r>
          </a:p>
        </p:txBody>
      </p:sp>
    </p:spTree>
    <p:extLst>
      <p:ext uri="{BB962C8B-B14F-4D97-AF65-F5344CB8AC3E}">
        <p14:creationId xmlns:p14="http://schemas.microsoft.com/office/powerpoint/2010/main" val="2499406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61D29DD-1F1E-4A1A-94B0-194189234626}"/>
              </a:ext>
            </a:extLst>
          </p:cNvPr>
          <p:cNvSpPr/>
          <p:nvPr/>
        </p:nvSpPr>
        <p:spPr>
          <a:xfrm>
            <a:off x="410960" y="108362"/>
            <a:ext cx="7704856" cy="830997"/>
          </a:xfrm>
          <a:prstGeom prst="rect">
            <a:avLst/>
          </a:prstGeom>
        </p:spPr>
        <p:txBody>
          <a:bodyPr wrap="square">
            <a:spAutoFit/>
          </a:bodyPr>
          <a:lstStyle/>
          <a:p>
            <a:pPr algn="ctr"/>
            <a:r>
              <a:rPr lang="en-GB" sz="2400" b="1" dirty="0"/>
              <a:t>FORCES/FACTORS  THAT CONSTITUTE THE TECHNOLOGICAL ENVIRONMENT </a:t>
            </a:r>
          </a:p>
        </p:txBody>
      </p:sp>
      <p:sp>
        <p:nvSpPr>
          <p:cNvPr id="5" name="TextBox 4">
            <a:extLst>
              <a:ext uri="{FF2B5EF4-FFF2-40B4-BE49-F238E27FC236}">
                <a16:creationId xmlns:a16="http://schemas.microsoft.com/office/drawing/2014/main" id="{FFAAEE5F-F6DB-409B-BA44-0D42D986499D}"/>
              </a:ext>
            </a:extLst>
          </p:cNvPr>
          <p:cNvSpPr txBox="1"/>
          <p:nvPr/>
        </p:nvSpPr>
        <p:spPr>
          <a:xfrm>
            <a:off x="251521" y="967326"/>
            <a:ext cx="8640960" cy="4431983"/>
          </a:xfrm>
          <a:prstGeom prst="rect">
            <a:avLst/>
          </a:prstGeom>
          <a:noFill/>
          <a:ln w="38100">
            <a:noFill/>
          </a:ln>
        </p:spPr>
        <p:txBody>
          <a:bodyPr wrap="square">
            <a:spAutoFit/>
          </a:bodyPr>
          <a:lstStyle/>
          <a:p>
            <a:pPr marL="285750" indent="-285750" algn="l">
              <a:buFont typeface="Arial" panose="020B0604020202020204" pitchFamily="34" charset="0"/>
              <a:buChar char="•"/>
            </a:pPr>
            <a:r>
              <a:rPr lang="en-GB" sz="2200" b="0" i="0" dirty="0">
                <a:solidFill>
                  <a:srgbClr val="202124"/>
                </a:solidFill>
                <a:effectLst/>
                <a:latin typeface="arial" panose="020B0604020202020204" pitchFamily="34" charset="0"/>
              </a:rPr>
              <a:t>Existence of modern technology such as 3D technology.</a:t>
            </a:r>
          </a:p>
          <a:p>
            <a:pPr marL="285750" indent="-285750" algn="l">
              <a:buFont typeface="Arial" panose="020B0604020202020204" pitchFamily="34" charset="0"/>
              <a:buChar char="•"/>
            </a:pPr>
            <a:r>
              <a:rPr lang="en-GB" sz="2200" dirty="0">
                <a:solidFill>
                  <a:srgbClr val="202124"/>
                </a:solidFill>
                <a:latin typeface="arial" panose="020B0604020202020204" pitchFamily="34" charset="0"/>
              </a:rPr>
              <a:t>Automation – replacing many unskilled tasks </a:t>
            </a:r>
          </a:p>
          <a:p>
            <a:pPr marL="285750" indent="-285750" algn="l">
              <a:buFont typeface="Arial" panose="020B0604020202020204" pitchFamily="34" charset="0"/>
              <a:buChar char="•"/>
            </a:pPr>
            <a:r>
              <a:rPr lang="en-GB" sz="2200" b="0" i="0" dirty="0">
                <a:solidFill>
                  <a:srgbClr val="202124"/>
                </a:solidFill>
                <a:effectLst/>
                <a:latin typeface="arial" panose="020B0604020202020204" pitchFamily="34" charset="0"/>
              </a:rPr>
              <a:t>Internet Connectivity (Usage &amp; Penetration)</a:t>
            </a:r>
          </a:p>
          <a:p>
            <a:pPr marL="285750" indent="-285750" algn="l">
              <a:buFont typeface="Arial" panose="020B0604020202020204" pitchFamily="34" charset="0"/>
              <a:buChar char="•"/>
            </a:pPr>
            <a:r>
              <a:rPr lang="en-GB" sz="2200" dirty="0">
                <a:solidFill>
                  <a:srgbClr val="202124"/>
                </a:solidFill>
                <a:latin typeface="arial" panose="020B0604020202020204" pitchFamily="34" charset="0"/>
              </a:rPr>
              <a:t>Mobile Phone Technology (availability / usage)</a:t>
            </a:r>
          </a:p>
          <a:p>
            <a:pPr marL="285750" indent="-285750" algn="l">
              <a:buFont typeface="Arial" panose="020B0604020202020204" pitchFamily="34" charset="0"/>
              <a:buChar char="•"/>
            </a:pPr>
            <a:r>
              <a:rPr lang="en-GB" sz="2200" b="0" i="0" dirty="0">
                <a:solidFill>
                  <a:srgbClr val="202124"/>
                </a:solidFill>
                <a:effectLst/>
                <a:latin typeface="arial" panose="020B0604020202020204" pitchFamily="34" charset="0"/>
              </a:rPr>
              <a:t>Wireless Technology </a:t>
            </a:r>
          </a:p>
          <a:p>
            <a:pPr marL="285750" indent="-285750" algn="l">
              <a:buFont typeface="Arial" panose="020B0604020202020204" pitchFamily="34" charset="0"/>
              <a:buChar char="•"/>
            </a:pPr>
            <a:r>
              <a:rPr lang="en-GB" sz="2200" b="0" i="0" dirty="0">
                <a:solidFill>
                  <a:srgbClr val="202124"/>
                </a:solidFill>
                <a:effectLst/>
                <a:latin typeface="arial" panose="020B0604020202020204" pitchFamily="34" charset="0"/>
              </a:rPr>
              <a:t>Computer calculation speed/power.</a:t>
            </a:r>
          </a:p>
          <a:p>
            <a:pPr marL="285750" indent="-285750" algn="l">
              <a:buFont typeface="Arial" panose="020B0604020202020204" pitchFamily="34" charset="0"/>
              <a:buChar char="•"/>
            </a:pPr>
            <a:r>
              <a:rPr lang="en-GB" sz="2200" b="0" i="0" dirty="0">
                <a:solidFill>
                  <a:srgbClr val="202124"/>
                </a:solidFill>
                <a:effectLst/>
                <a:latin typeface="arial" panose="020B0604020202020204" pitchFamily="34" charset="0"/>
              </a:rPr>
              <a:t>Big Data and Data Analytics.</a:t>
            </a:r>
          </a:p>
          <a:p>
            <a:pPr marL="285750" indent="-285750" algn="l">
              <a:buFont typeface="Arial" panose="020B0604020202020204" pitchFamily="34" charset="0"/>
              <a:buChar char="•"/>
            </a:pPr>
            <a:r>
              <a:rPr lang="en-GB" sz="2200" b="0" i="0" dirty="0">
                <a:solidFill>
                  <a:srgbClr val="202124"/>
                </a:solidFill>
                <a:effectLst/>
                <a:latin typeface="arial" panose="020B0604020202020204" pitchFamily="34" charset="0"/>
              </a:rPr>
              <a:t>Process and engine efficiency.</a:t>
            </a:r>
          </a:p>
          <a:p>
            <a:pPr marL="285750" indent="-285750" algn="l">
              <a:buFont typeface="Arial" panose="020B0604020202020204" pitchFamily="34" charset="0"/>
              <a:buChar char="•"/>
            </a:pPr>
            <a:endParaRPr lang="en-GB" sz="2200" b="0" i="0" dirty="0">
              <a:solidFill>
                <a:srgbClr val="202124"/>
              </a:solidFill>
              <a:effectLst/>
              <a:latin typeface="arial" panose="020B0604020202020204" pitchFamily="34" charset="0"/>
            </a:endParaRPr>
          </a:p>
          <a:p>
            <a:pPr marL="285750" indent="-285750" algn="l">
              <a:buFont typeface="Arial" panose="020B0604020202020204" pitchFamily="34" charset="0"/>
              <a:buChar char="•"/>
            </a:pPr>
            <a:r>
              <a:rPr lang="en-GB" sz="2200" dirty="0">
                <a:solidFill>
                  <a:srgbClr val="202124"/>
                </a:solidFill>
                <a:latin typeface="arial" panose="020B0604020202020204" pitchFamily="34" charset="0"/>
              </a:rPr>
              <a:t>Which can be grouped into computing, telecommunication and transport technology</a:t>
            </a:r>
          </a:p>
          <a:p>
            <a:pPr marL="285750" indent="-285750" algn="l">
              <a:buFont typeface="Arial" panose="020B0604020202020204" pitchFamily="34" charset="0"/>
              <a:buChar char="•"/>
            </a:pPr>
            <a:endParaRPr lang="en-GB" sz="2200" b="0" i="0" dirty="0">
              <a:solidFill>
                <a:srgbClr val="202124"/>
              </a:solidFill>
              <a:effectLst/>
              <a:latin typeface="arial" panose="020B0604020202020204" pitchFamily="34" charset="0"/>
            </a:endParaRPr>
          </a:p>
          <a:p>
            <a:pPr marL="285750" indent="-285750" algn="l">
              <a:buFont typeface="Arial" panose="020B0604020202020204" pitchFamily="34" charset="0"/>
              <a:buChar char="•"/>
            </a:pPr>
            <a:endParaRPr lang="en-GB" b="0" i="0" dirty="0">
              <a:solidFill>
                <a:srgbClr val="202124"/>
              </a:solidFill>
              <a:effectLst/>
              <a:latin typeface="arial" panose="020B0604020202020204" pitchFamily="34" charset="0"/>
            </a:endParaRPr>
          </a:p>
        </p:txBody>
      </p:sp>
      <p:sp>
        <p:nvSpPr>
          <p:cNvPr id="7" name="TextBox 6">
            <a:extLst>
              <a:ext uri="{FF2B5EF4-FFF2-40B4-BE49-F238E27FC236}">
                <a16:creationId xmlns:a16="http://schemas.microsoft.com/office/drawing/2014/main" id="{0D6C93B5-861F-4E3B-AF2A-FD422104A277}"/>
              </a:ext>
            </a:extLst>
          </p:cNvPr>
          <p:cNvSpPr txBox="1"/>
          <p:nvPr/>
        </p:nvSpPr>
        <p:spPr>
          <a:xfrm>
            <a:off x="3635896" y="4799144"/>
            <a:ext cx="4655077" cy="1200329"/>
          </a:xfrm>
          <a:prstGeom prst="rect">
            <a:avLst/>
          </a:prstGeom>
          <a:noFill/>
          <a:ln w="38100">
            <a:noFill/>
          </a:ln>
        </p:spPr>
        <p:txBody>
          <a:bodyPr wrap="square">
            <a:spAutoFit/>
          </a:bodyPr>
          <a:lstStyle/>
          <a:p>
            <a:pPr marL="285750" indent="-285750" algn="l">
              <a:buFont typeface="Arial" panose="020B0604020202020204" pitchFamily="34" charset="0"/>
              <a:buChar char="•"/>
            </a:pPr>
            <a:r>
              <a:rPr lang="en-GB" b="0" i="0" dirty="0">
                <a:solidFill>
                  <a:srgbClr val="202124"/>
                </a:solidFill>
                <a:effectLst/>
                <a:latin typeface="arial" panose="020B0604020202020204" pitchFamily="34" charset="0"/>
              </a:rPr>
              <a:t>Add to the list ……based on your sector.</a:t>
            </a:r>
          </a:p>
          <a:p>
            <a:pPr marL="285750" indent="-285750" algn="l">
              <a:buFont typeface="Arial" panose="020B0604020202020204" pitchFamily="34" charset="0"/>
              <a:buChar char="•"/>
            </a:pPr>
            <a:r>
              <a:rPr lang="en-GB" dirty="0">
                <a:solidFill>
                  <a:srgbClr val="202124"/>
                </a:solidFill>
                <a:latin typeface="arial" panose="020B0604020202020204" pitchFamily="34" charset="0"/>
              </a:rPr>
              <a:t>………………………………</a:t>
            </a:r>
          </a:p>
          <a:p>
            <a:pPr marL="285750" indent="-285750" algn="l">
              <a:buFont typeface="Arial" panose="020B0604020202020204" pitchFamily="34" charset="0"/>
              <a:buChar char="•"/>
            </a:pPr>
            <a:r>
              <a:rPr lang="en-GB" dirty="0">
                <a:solidFill>
                  <a:srgbClr val="202124"/>
                </a:solidFill>
                <a:latin typeface="arial" panose="020B0604020202020204" pitchFamily="34" charset="0"/>
              </a:rPr>
              <a:t>………………………………</a:t>
            </a:r>
          </a:p>
          <a:p>
            <a:pPr marL="285750" indent="-285750" algn="l">
              <a:buFont typeface="Arial" panose="020B0604020202020204" pitchFamily="34" charset="0"/>
              <a:buChar char="•"/>
            </a:pPr>
            <a:r>
              <a:rPr lang="en-GB" dirty="0">
                <a:solidFill>
                  <a:srgbClr val="202124"/>
                </a:solidFill>
                <a:latin typeface="arial" panose="020B0604020202020204" pitchFamily="34" charset="0"/>
              </a:rPr>
              <a:t>………………………………</a:t>
            </a:r>
            <a:endParaRPr lang="en-GB" dirty="0"/>
          </a:p>
        </p:txBody>
      </p:sp>
    </p:spTree>
    <p:extLst>
      <p:ext uri="{BB962C8B-B14F-4D97-AF65-F5344CB8AC3E}">
        <p14:creationId xmlns:p14="http://schemas.microsoft.com/office/powerpoint/2010/main" val="2455580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7450"/>
            <a:ext cx="9144000" cy="980910"/>
          </a:xfrm>
          <a:prstGeom prst="rect">
            <a:avLst/>
          </a:prstGeom>
        </p:spPr>
        <p:txBody>
          <a:bodyPr wrap="square">
            <a:spAutoFit/>
          </a:bodyPr>
          <a:lstStyle/>
          <a:p>
            <a:pPr algn="ctr">
              <a:lnSpc>
                <a:spcPct val="107000"/>
              </a:lnSpc>
              <a:spcAft>
                <a:spcPts val="800"/>
              </a:spcAft>
            </a:pPr>
            <a:r>
              <a:rPr lang="en-GB" sz="2800" b="1" dirty="0">
                <a:latin typeface="Arial" panose="020B0604020202020204" pitchFamily="34" charset="0"/>
                <a:ea typeface="Calibri" panose="020F0502020204030204" pitchFamily="34" charset="0"/>
                <a:cs typeface="Arial" panose="020B0604020202020204" pitchFamily="34" charset="0"/>
              </a:rPr>
              <a:t>TECHNOLOGY: INTERACTIONS WITH OTHER ENVIRONMENTAL FORCES</a:t>
            </a:r>
          </a:p>
        </p:txBody>
      </p:sp>
      <p:sp>
        <p:nvSpPr>
          <p:cNvPr id="3" name="Rectangle 2"/>
          <p:cNvSpPr/>
          <p:nvPr/>
        </p:nvSpPr>
        <p:spPr>
          <a:xfrm>
            <a:off x="251520" y="1268760"/>
            <a:ext cx="8784976" cy="4401205"/>
          </a:xfrm>
          <a:prstGeom prst="rect">
            <a:avLst/>
          </a:prstGeom>
        </p:spPr>
        <p:txBody>
          <a:bodyPr wrap="square">
            <a:spAutoFit/>
          </a:bodyPr>
          <a:lstStyle/>
          <a:p>
            <a:pPr algn="just"/>
            <a:r>
              <a:rPr lang="en-GB" sz="2000" dirty="0"/>
              <a:t>Social, political, economic, environmental and technological forces are tightly intertwined. For example, </a:t>
            </a:r>
          </a:p>
          <a:p>
            <a:pPr algn="just"/>
            <a:endParaRPr lang="en-GB" sz="2000" dirty="0"/>
          </a:p>
          <a:p>
            <a:pPr marL="457200" indent="-457200" algn="just">
              <a:buFont typeface="+mj-lt"/>
              <a:buAutoNum type="arabicPeriod"/>
            </a:pPr>
            <a:r>
              <a:rPr lang="en-GB" sz="2000" b="1" dirty="0"/>
              <a:t>Patents</a:t>
            </a:r>
            <a:r>
              <a:rPr lang="en-GB" sz="2000" dirty="0"/>
              <a:t> - Legal forces when considering patents, intellectual property and laws associated with goods and services.</a:t>
            </a:r>
          </a:p>
          <a:p>
            <a:pPr marL="457200" indent="-457200" algn="just">
              <a:buFont typeface="+mj-lt"/>
              <a:buAutoNum type="arabicPeriod"/>
            </a:pPr>
            <a:endParaRPr lang="en-GB" sz="2000" dirty="0"/>
          </a:p>
          <a:p>
            <a:pPr marL="457200" indent="-457200" algn="just">
              <a:buFont typeface="+mj-lt"/>
              <a:buAutoNum type="arabicPeriod"/>
            </a:pPr>
            <a:r>
              <a:rPr lang="en-GB" sz="2000" b="1" dirty="0"/>
              <a:t>Government Policy on knowledge with education and research </a:t>
            </a:r>
            <a:r>
              <a:rPr lang="en-GB" sz="2000" dirty="0"/>
              <a:t>– Technology comes from science, research and the problem-solving activities of organizations. </a:t>
            </a:r>
          </a:p>
          <a:p>
            <a:pPr marL="457200" indent="-457200" algn="just">
              <a:buFont typeface="+mj-lt"/>
              <a:buAutoNum type="arabicPeriod"/>
            </a:pPr>
            <a:endParaRPr lang="en-GB" sz="2000" dirty="0"/>
          </a:p>
          <a:p>
            <a:pPr marL="457200" indent="-457200" algn="just">
              <a:buFont typeface="+mj-lt"/>
              <a:buAutoNum type="arabicPeriod"/>
            </a:pPr>
            <a:r>
              <a:rPr lang="en-GB" sz="2000" b="1" dirty="0"/>
              <a:t>Stock of human capital </a:t>
            </a:r>
            <a:r>
              <a:rPr lang="en-GB" sz="2000" dirty="0"/>
              <a:t>– that is, the skills available in the population and the labour force. E.g. On average, across OECD countries, 37 per cent of 25–34 year-olds have completed tertiary (university level) education, compared with 22 per cent of 55–64 year-olds. </a:t>
            </a:r>
          </a:p>
        </p:txBody>
      </p:sp>
    </p:spTree>
    <p:extLst>
      <p:ext uri="{BB962C8B-B14F-4D97-AF65-F5344CB8AC3E}">
        <p14:creationId xmlns:p14="http://schemas.microsoft.com/office/powerpoint/2010/main" val="55751924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31540" y="1556792"/>
            <a:ext cx="8280920" cy="3237489"/>
          </a:xfrm>
          <a:prstGeom prst="rect">
            <a:avLst/>
          </a:prstGeom>
          <a:ln>
            <a:noFill/>
          </a:ln>
        </p:spPr>
        <p:txBody>
          <a:bodyPr wrap="square">
            <a:spAutoFit/>
          </a:bodyPr>
          <a:lstStyle/>
          <a:p>
            <a:pPr algn="just">
              <a:lnSpc>
                <a:spcPct val="107000"/>
              </a:lnSpc>
              <a:spcAft>
                <a:spcPts val="800"/>
              </a:spcAft>
            </a:pPr>
            <a:r>
              <a:rPr lang="en-GB" sz="2000" b="1" dirty="0">
                <a:latin typeface="Arial" panose="020B0604020202020204" pitchFamily="34" charset="0"/>
                <a:ea typeface="Calibri" panose="020F0502020204030204" pitchFamily="34" charset="0"/>
                <a:cs typeface="Arial" panose="020B0604020202020204" pitchFamily="34" charset="0"/>
              </a:rPr>
              <a:t>4. Knowledge Economy</a:t>
            </a:r>
            <a:r>
              <a:rPr lang="en-GB" sz="2000" dirty="0">
                <a:latin typeface="Arial" panose="020B0604020202020204" pitchFamily="34" charset="0"/>
                <a:ea typeface="Calibri" panose="020F0502020204030204" pitchFamily="34" charset="0"/>
                <a:cs typeface="Arial" panose="020B0604020202020204" pitchFamily="34" charset="0"/>
              </a:rPr>
              <a:t> - economic activity involving industries or services in which technological and other advanced forms of knowledge are an important resource. </a:t>
            </a:r>
            <a:r>
              <a:rPr lang="en-GB" sz="2000" i="1" dirty="0">
                <a:solidFill>
                  <a:schemeClr val="accent6">
                    <a:lumMod val="75000"/>
                  </a:schemeClr>
                </a:solidFill>
                <a:latin typeface="Arial" panose="020B0604020202020204" pitchFamily="34" charset="0"/>
                <a:ea typeface="Calibri" panose="020F0502020204030204" pitchFamily="34" charset="0"/>
                <a:cs typeface="Arial" panose="020B0604020202020204" pitchFamily="34" charset="0"/>
              </a:rPr>
              <a:t>This is dependent upon a constant stream of well-educated graduates who can disseminate state-of-the-art knowledge and understand how to build upon it</a:t>
            </a:r>
            <a:r>
              <a:rPr lang="en-GB" sz="2000" i="1" dirty="0">
                <a:latin typeface="Arial" panose="020B0604020202020204" pitchFamily="34" charset="0"/>
                <a:ea typeface="Calibri" panose="020F0502020204030204" pitchFamily="34" charset="0"/>
                <a:cs typeface="Arial" panose="020B0604020202020204" pitchFamily="34" charset="0"/>
              </a:rPr>
              <a:t>. </a:t>
            </a:r>
          </a:p>
          <a:p>
            <a:pPr algn="just">
              <a:lnSpc>
                <a:spcPct val="107000"/>
              </a:lnSpc>
              <a:spcAft>
                <a:spcPts val="800"/>
              </a:spcAft>
            </a:pPr>
            <a:endParaRPr lang="en-GB" sz="2000" dirty="0">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GB" sz="2000" b="1" dirty="0">
                <a:latin typeface="Arial" panose="020B0604020202020204" pitchFamily="34" charset="0"/>
                <a:ea typeface="Calibri" panose="020F0502020204030204" pitchFamily="34" charset="0"/>
                <a:cs typeface="Arial" panose="020B0604020202020204" pitchFamily="34" charset="0"/>
              </a:rPr>
              <a:t>5. Labour Cost </a:t>
            </a:r>
            <a:r>
              <a:rPr lang="en-GB" sz="2000" dirty="0">
                <a:latin typeface="Arial" panose="020B0604020202020204" pitchFamily="34" charset="0"/>
                <a:ea typeface="Calibri" panose="020F0502020204030204" pitchFamily="34" charset="0"/>
                <a:cs typeface="Arial" panose="020B0604020202020204" pitchFamily="34" charset="0"/>
              </a:rPr>
              <a:t>- The UK has slightly higher labour costs than other OECD countries, on average, and these increase substantially with educational attainment. </a:t>
            </a:r>
          </a:p>
        </p:txBody>
      </p:sp>
      <p:sp>
        <p:nvSpPr>
          <p:cNvPr id="3" name="Rectangle 2"/>
          <p:cNvSpPr/>
          <p:nvPr/>
        </p:nvSpPr>
        <p:spPr>
          <a:xfrm>
            <a:off x="0" y="7450"/>
            <a:ext cx="9144000" cy="980910"/>
          </a:xfrm>
          <a:prstGeom prst="rect">
            <a:avLst/>
          </a:prstGeom>
        </p:spPr>
        <p:txBody>
          <a:bodyPr wrap="square">
            <a:spAutoFit/>
          </a:bodyPr>
          <a:lstStyle/>
          <a:p>
            <a:pPr algn="ctr">
              <a:lnSpc>
                <a:spcPct val="107000"/>
              </a:lnSpc>
              <a:spcAft>
                <a:spcPts val="800"/>
              </a:spcAft>
            </a:pPr>
            <a:r>
              <a:rPr lang="en-GB" sz="2800" b="1" dirty="0">
                <a:latin typeface="Arial" panose="020B0604020202020204" pitchFamily="34" charset="0"/>
                <a:ea typeface="Calibri" panose="020F0502020204030204" pitchFamily="34" charset="0"/>
                <a:cs typeface="Arial" panose="020B0604020202020204" pitchFamily="34" charset="0"/>
              </a:rPr>
              <a:t>TECHNOLOGY: INTERACTIONS WITH OTHER ENVIRONMENTAL FORCES</a:t>
            </a:r>
          </a:p>
        </p:txBody>
      </p:sp>
    </p:spTree>
    <p:extLst>
      <p:ext uri="{BB962C8B-B14F-4D97-AF65-F5344CB8AC3E}">
        <p14:creationId xmlns:p14="http://schemas.microsoft.com/office/powerpoint/2010/main" val="3228792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627784" y="1484784"/>
            <a:ext cx="3495388" cy="3240360"/>
          </a:xfrm>
          <a:prstGeom prst="rect">
            <a:avLst/>
          </a:prstGeom>
        </p:spPr>
      </p:pic>
    </p:spTree>
    <p:extLst>
      <p:ext uri="{BB962C8B-B14F-4D97-AF65-F5344CB8AC3E}">
        <p14:creationId xmlns:p14="http://schemas.microsoft.com/office/powerpoint/2010/main" val="21723105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598823" y="260648"/>
            <a:ext cx="8532440" cy="580993"/>
          </a:xfrm>
          <a:prstGeom prst="rect">
            <a:avLst/>
          </a:prstGeom>
        </p:spPr>
        <p:txBody>
          <a:bodyPr wrap="square">
            <a:spAutoFit/>
          </a:bodyPr>
          <a:lstStyle/>
          <a:p>
            <a:pPr lvl="0" algn="just">
              <a:lnSpc>
                <a:spcPct val="107000"/>
              </a:lnSpc>
              <a:spcAft>
                <a:spcPts val="0"/>
              </a:spcAft>
            </a:pPr>
            <a:r>
              <a:rPr lang="en-GB" sz="3200" b="1" dirty="0">
                <a:latin typeface="Arial" panose="020B0604020202020204" pitchFamily="34" charset="0"/>
                <a:ea typeface="Calibri" panose="020F0502020204030204" pitchFamily="34" charset="0"/>
                <a:cs typeface="Arial" panose="020B0604020202020204" pitchFamily="34" charset="0"/>
              </a:rPr>
              <a:t>TECHNOLOGICAL CHANGE</a:t>
            </a:r>
          </a:p>
        </p:txBody>
      </p:sp>
      <p:sp>
        <p:nvSpPr>
          <p:cNvPr id="6" name="Rectangle 5"/>
          <p:cNvSpPr/>
          <p:nvPr/>
        </p:nvSpPr>
        <p:spPr>
          <a:xfrm>
            <a:off x="179511" y="1700808"/>
            <a:ext cx="8568953" cy="2727029"/>
          </a:xfrm>
          <a:prstGeom prst="rect">
            <a:avLst/>
          </a:prstGeom>
        </p:spPr>
        <p:txBody>
          <a:bodyPr wrap="square">
            <a:spAutoFit/>
          </a:bodyPr>
          <a:lstStyle/>
          <a:p>
            <a:pPr marL="457200">
              <a:lnSpc>
                <a:spcPct val="107000"/>
              </a:lnSpc>
              <a:spcAft>
                <a:spcPts val="0"/>
              </a:spcAft>
            </a:pPr>
            <a:r>
              <a:rPr lang="en-GB" sz="3200" b="1" dirty="0">
                <a:solidFill>
                  <a:schemeClr val="accent6">
                    <a:lumMod val="75000"/>
                  </a:schemeClr>
                </a:solidFill>
                <a:latin typeface="Arial" panose="020B0604020202020204" pitchFamily="34" charset="0"/>
                <a:ea typeface="Calibri" panose="020F0502020204030204" pitchFamily="34" charset="0"/>
                <a:cs typeface="Arial" panose="020B0604020202020204" pitchFamily="34" charset="0"/>
              </a:rPr>
              <a:t>The Technology adoption </a:t>
            </a:r>
            <a:r>
              <a:rPr lang="en-GB" sz="3200" dirty="0">
                <a:latin typeface="Arial" panose="020B0604020202020204" pitchFamily="34" charset="0"/>
                <a:ea typeface="Calibri" panose="020F0502020204030204" pitchFamily="34" charset="0"/>
                <a:cs typeface="Arial" panose="020B0604020202020204" pitchFamily="34" charset="0"/>
              </a:rPr>
              <a:t>describes the adoption or acceptance of a new product or innovation, according to the demographic and psychological characteristics of defined adopter groups.</a:t>
            </a:r>
          </a:p>
        </p:txBody>
      </p:sp>
    </p:spTree>
    <p:extLst>
      <p:ext uri="{BB962C8B-B14F-4D97-AF65-F5344CB8AC3E}">
        <p14:creationId xmlns:p14="http://schemas.microsoft.com/office/powerpoint/2010/main" val="3917432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956728"/>
            <a:ext cx="9073008" cy="2246769"/>
          </a:xfrm>
          <a:prstGeom prst="rect">
            <a:avLst/>
          </a:prstGeom>
        </p:spPr>
        <p:txBody>
          <a:bodyPr wrap="square">
            <a:spAutoFit/>
          </a:bodyPr>
          <a:lstStyle/>
          <a:p>
            <a:r>
              <a:rPr lang="en-GB" sz="2800" dirty="0"/>
              <a:t>Technological diffusion refers to the spreading of new technologies within and between economies.</a:t>
            </a:r>
          </a:p>
          <a:p>
            <a:endParaRPr lang="en-GB" sz="2800" dirty="0"/>
          </a:p>
          <a:p>
            <a:r>
              <a:rPr lang="en-GB" sz="2800" dirty="0"/>
              <a:t>It is dynamic and may be gradual involving not only spread but also adaptation to local conditions </a:t>
            </a:r>
          </a:p>
        </p:txBody>
      </p:sp>
      <p:sp>
        <p:nvSpPr>
          <p:cNvPr id="3" name="Rectangle 2"/>
          <p:cNvSpPr/>
          <p:nvPr/>
        </p:nvSpPr>
        <p:spPr>
          <a:xfrm>
            <a:off x="1115616" y="188640"/>
            <a:ext cx="6912768" cy="830997"/>
          </a:xfrm>
          <a:prstGeom prst="rect">
            <a:avLst/>
          </a:prstGeom>
        </p:spPr>
        <p:txBody>
          <a:bodyPr wrap="square">
            <a:spAutoFit/>
          </a:bodyPr>
          <a:lstStyle/>
          <a:p>
            <a:pPr algn="ctr"/>
            <a:r>
              <a:rPr lang="en-GB" sz="4800" b="1" dirty="0"/>
              <a:t>Technological diffusion</a:t>
            </a:r>
          </a:p>
        </p:txBody>
      </p:sp>
      <p:sp>
        <p:nvSpPr>
          <p:cNvPr id="4" name="Rectangle 3"/>
          <p:cNvSpPr/>
          <p:nvPr/>
        </p:nvSpPr>
        <p:spPr>
          <a:xfrm>
            <a:off x="359532" y="4061072"/>
            <a:ext cx="8424936" cy="1569660"/>
          </a:xfrm>
          <a:prstGeom prst="rect">
            <a:avLst/>
          </a:prstGeom>
        </p:spPr>
        <p:txBody>
          <a:bodyPr wrap="square">
            <a:spAutoFit/>
          </a:bodyPr>
          <a:lstStyle/>
          <a:p>
            <a:pPr algn="ctr"/>
            <a:r>
              <a:rPr lang="en-GB" sz="2400" i="1" dirty="0"/>
              <a:t>For example, the UNESCO Science Report (2010) comments upon the number of Internet users – a variable used to gauge whether easier access to information and knowledge has provided opportunities for a more rapid diffusion of S&amp;T.</a:t>
            </a:r>
          </a:p>
        </p:txBody>
      </p:sp>
    </p:spTree>
    <p:extLst>
      <p:ext uri="{BB962C8B-B14F-4D97-AF65-F5344CB8AC3E}">
        <p14:creationId xmlns:p14="http://schemas.microsoft.com/office/powerpoint/2010/main" val="2090983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F40D4-85AE-A972-CCD8-B4DC3BB435D8}"/>
              </a:ext>
            </a:extLst>
          </p:cNvPr>
          <p:cNvSpPr>
            <a:spLocks noGrp="1"/>
          </p:cNvSpPr>
          <p:nvPr>
            <p:ph type="title"/>
          </p:nvPr>
        </p:nvSpPr>
        <p:spPr>
          <a:xfrm>
            <a:off x="596685" y="-315416"/>
            <a:ext cx="8229600" cy="1080120"/>
          </a:xfrm>
        </p:spPr>
        <p:txBody>
          <a:bodyPr>
            <a:normAutofit/>
          </a:bodyPr>
          <a:lstStyle/>
          <a:p>
            <a:r>
              <a:rPr lang="en-GB" sz="3600" dirty="0"/>
              <a:t>Context of Technology Diffusion</a:t>
            </a:r>
          </a:p>
        </p:txBody>
      </p:sp>
      <p:graphicFrame>
        <p:nvGraphicFramePr>
          <p:cNvPr id="5" name="Content Placeholder 4">
            <a:extLst>
              <a:ext uri="{FF2B5EF4-FFF2-40B4-BE49-F238E27FC236}">
                <a16:creationId xmlns:a16="http://schemas.microsoft.com/office/drawing/2014/main" id="{AA80A7C4-734C-71ED-F4F2-4D80B1965B5D}"/>
              </a:ext>
            </a:extLst>
          </p:cNvPr>
          <p:cNvGraphicFramePr>
            <a:graphicFrameLocks noGrp="1"/>
          </p:cNvGraphicFramePr>
          <p:nvPr>
            <p:ph sz="half" idx="1"/>
            <p:extLst>
              <p:ext uri="{D42A27DB-BD31-4B8C-83A1-F6EECF244321}">
                <p14:modId xmlns:p14="http://schemas.microsoft.com/office/powerpoint/2010/main" val="564198754"/>
              </p:ext>
            </p:extLst>
          </p:nvPr>
        </p:nvGraphicFramePr>
        <p:xfrm>
          <a:off x="0" y="548680"/>
          <a:ext cx="9144000" cy="50409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48926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8520" y="1124744"/>
            <a:ext cx="9252520" cy="5047536"/>
          </a:xfrm>
          <a:prstGeom prst="rect">
            <a:avLst/>
          </a:prstGeom>
        </p:spPr>
        <p:txBody>
          <a:bodyPr wrap="square">
            <a:spAutoFit/>
          </a:bodyPr>
          <a:lstStyle/>
          <a:p>
            <a:pPr marL="457200" indent="-457200">
              <a:buFont typeface="Wingdings" panose="05000000000000000000" pitchFamily="2" charset="2"/>
              <a:buChar char="§"/>
            </a:pPr>
            <a:r>
              <a:rPr lang="en-GB" sz="2600" dirty="0"/>
              <a:t>UNESCO find that the BRIC (Brazil, Russia, India and China) and numerous developing countries are quickly catching up to the USA, Japan and major European countries on this indicator. </a:t>
            </a:r>
          </a:p>
          <a:p>
            <a:endParaRPr lang="en-GB" sz="2600" dirty="0"/>
          </a:p>
          <a:p>
            <a:pPr marL="457200" indent="-457200">
              <a:buFont typeface="Wingdings" panose="05000000000000000000" pitchFamily="2" charset="2"/>
              <a:buChar char="§"/>
            </a:pPr>
            <a:r>
              <a:rPr lang="en-GB" sz="2600" dirty="0"/>
              <a:t>Number of internet users globally increased from 400m in 2000 to 4.1bn in 2019.</a:t>
            </a:r>
          </a:p>
          <a:p>
            <a:endParaRPr lang="en-GB" sz="2600" dirty="0"/>
          </a:p>
          <a:p>
            <a:pPr marL="457200" indent="-457200">
              <a:buFont typeface="Wingdings" panose="05000000000000000000" pitchFamily="2" charset="2"/>
              <a:buChar char="§"/>
            </a:pPr>
            <a:r>
              <a:rPr lang="en-GB" sz="2600" dirty="0"/>
              <a:t>As for young people, 96% use the internet globally in 2019 which depicts that markets are more than a physical structure now</a:t>
            </a:r>
          </a:p>
          <a:p>
            <a:pPr algn="ctr"/>
            <a:endParaRPr lang="en-GB" sz="3600" dirty="0"/>
          </a:p>
        </p:txBody>
      </p:sp>
      <p:sp>
        <p:nvSpPr>
          <p:cNvPr id="3" name="Rectangle 2"/>
          <p:cNvSpPr/>
          <p:nvPr/>
        </p:nvSpPr>
        <p:spPr>
          <a:xfrm>
            <a:off x="1115616" y="188640"/>
            <a:ext cx="6912768" cy="830997"/>
          </a:xfrm>
          <a:prstGeom prst="rect">
            <a:avLst/>
          </a:prstGeom>
        </p:spPr>
        <p:txBody>
          <a:bodyPr wrap="square">
            <a:spAutoFit/>
          </a:bodyPr>
          <a:lstStyle/>
          <a:p>
            <a:pPr algn="ctr"/>
            <a:r>
              <a:rPr lang="en-GB" sz="4800" b="1" dirty="0"/>
              <a:t>Technological diffusion</a:t>
            </a:r>
          </a:p>
        </p:txBody>
      </p:sp>
    </p:spTree>
    <p:extLst>
      <p:ext uri="{BB962C8B-B14F-4D97-AF65-F5344CB8AC3E}">
        <p14:creationId xmlns:p14="http://schemas.microsoft.com/office/powerpoint/2010/main" val="301090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D5A54B0-959D-9F4D-0981-B8493ADF1B35}"/>
              </a:ext>
            </a:extLst>
          </p:cNvPr>
          <p:cNvPicPr/>
          <p:nvPr/>
        </p:nvPicPr>
        <p:blipFill rotWithShape="1">
          <a:blip r:embed="rId2"/>
          <a:srcRect l="28419" t="44239" r="30021" b="20370"/>
          <a:stretch/>
        </p:blipFill>
        <p:spPr bwMode="auto">
          <a:xfrm>
            <a:off x="90488" y="116632"/>
            <a:ext cx="8963025" cy="5344543"/>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759155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8806" y="0"/>
            <a:ext cx="9135194" cy="6309320"/>
          </a:xfrm>
          <a:prstGeom prst="rect">
            <a:avLst/>
          </a:prstGeom>
        </p:spPr>
      </p:pic>
      <mc:AlternateContent xmlns:mc="http://schemas.openxmlformats.org/markup-compatibility/2006" xmlns:p14="http://schemas.microsoft.com/office/powerpoint/2010/main">
        <mc:Choice Requires="p14">
          <p:contentPart p14:bwMode="auto" r:id="rId3">
            <p14:nvContentPartPr>
              <p14:cNvPr id="3" name="Ink 2">
                <a:extLst>
                  <a:ext uri="{FF2B5EF4-FFF2-40B4-BE49-F238E27FC236}">
                    <a16:creationId xmlns:a16="http://schemas.microsoft.com/office/drawing/2014/main" id="{22BE6608-B099-0F2D-EE90-D0BF1B84218D}"/>
                  </a:ext>
                </a:extLst>
              </p14:cNvPr>
              <p14:cNvContentPartPr/>
              <p14:nvPr/>
            </p14:nvContentPartPr>
            <p14:xfrm>
              <a:off x="5637960" y="2472480"/>
              <a:ext cx="24480" cy="31320"/>
            </p14:xfrm>
          </p:contentPart>
        </mc:Choice>
        <mc:Fallback xmlns="">
          <p:pic>
            <p:nvPicPr>
              <p:cNvPr id="3" name="Ink 2">
                <a:extLst>
                  <a:ext uri="{FF2B5EF4-FFF2-40B4-BE49-F238E27FC236}">
                    <a16:creationId xmlns:a16="http://schemas.microsoft.com/office/drawing/2014/main" id="{22BE6608-B099-0F2D-EE90-D0BF1B84218D}"/>
                  </a:ext>
                </a:extLst>
              </p:cNvPr>
              <p:cNvPicPr/>
              <p:nvPr/>
            </p:nvPicPr>
            <p:blipFill>
              <a:blip r:embed="rId4"/>
              <a:stretch>
                <a:fillRect/>
              </a:stretch>
            </p:blipFill>
            <p:spPr>
              <a:xfrm>
                <a:off x="5628600" y="2463120"/>
                <a:ext cx="43200" cy="50040"/>
              </a:xfrm>
              <a:prstGeom prst="rect">
                <a:avLst/>
              </a:prstGeom>
            </p:spPr>
          </p:pic>
        </mc:Fallback>
      </mc:AlternateContent>
    </p:spTree>
    <p:extLst>
      <p:ext uri="{BB962C8B-B14F-4D97-AF65-F5344CB8AC3E}">
        <p14:creationId xmlns:p14="http://schemas.microsoft.com/office/powerpoint/2010/main" val="195630773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51520" y="116632"/>
            <a:ext cx="8892480" cy="5616624"/>
          </a:xfrm>
          <a:prstGeom prst="rect">
            <a:avLst/>
          </a:prstGeom>
        </p:spPr>
      </p:pic>
    </p:spTree>
    <p:extLst>
      <p:ext uri="{BB962C8B-B14F-4D97-AF65-F5344CB8AC3E}">
        <p14:creationId xmlns:p14="http://schemas.microsoft.com/office/powerpoint/2010/main" val="146815935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116632"/>
            <a:ext cx="4708602" cy="6217471"/>
          </a:xfrm>
          <a:prstGeom prst="rect">
            <a:avLst/>
          </a:prstGeom>
        </p:spPr>
        <p:txBody>
          <a:bodyPr wrap="square">
            <a:spAutoFit/>
          </a:bodyPr>
          <a:lstStyle/>
          <a:p>
            <a:pPr marL="228600" algn="ctr">
              <a:lnSpc>
                <a:spcPct val="107000"/>
              </a:lnSpc>
              <a:spcAft>
                <a:spcPts val="0"/>
              </a:spcAft>
            </a:pPr>
            <a:r>
              <a:rPr lang="en-GB" sz="3200" b="1" dirty="0">
                <a:solidFill>
                  <a:srgbClr val="FF0000"/>
                </a:solidFill>
                <a:latin typeface="Arial" panose="020B0604020202020204" pitchFamily="34" charset="0"/>
                <a:ea typeface="Calibri" panose="020F0502020204030204" pitchFamily="34" charset="0"/>
                <a:cs typeface="Arial" panose="020B0604020202020204" pitchFamily="34" charset="0"/>
              </a:rPr>
              <a:t>Technology transfer </a:t>
            </a:r>
            <a:r>
              <a:rPr lang="en-GB" sz="2800" dirty="0"/>
              <a:t>– a process of acquiring technology from another country, especially in manufacturing; whereby skilled workers in the host country are able to learn from the technology of the foreign investor. Globalization has had a significant impact upon technology transfer.</a:t>
            </a:r>
          </a:p>
          <a:p>
            <a:pPr marL="228600" algn="just">
              <a:lnSpc>
                <a:spcPct val="107000"/>
              </a:lnSpc>
              <a:spcAft>
                <a:spcPts val="0"/>
              </a:spcAft>
            </a:pPr>
            <a:endParaRPr lang="en-GB" sz="3200" dirty="0">
              <a:latin typeface="Arial" panose="020B0604020202020204" pitchFamily="34" charset="0"/>
              <a:ea typeface="Calibri" panose="020F0502020204030204" pitchFamily="34" charset="0"/>
              <a:cs typeface="Arial" panose="020B0604020202020204" pitchFamily="34" charset="0"/>
            </a:endParaRPr>
          </a:p>
        </p:txBody>
      </p:sp>
      <p:pic>
        <p:nvPicPr>
          <p:cNvPr id="2" name="Picture 1"/>
          <p:cNvPicPr>
            <a:picLocks noChangeAspect="1"/>
          </p:cNvPicPr>
          <p:nvPr/>
        </p:nvPicPr>
        <p:blipFill>
          <a:blip r:embed="rId2"/>
          <a:stretch>
            <a:fillRect/>
          </a:stretch>
        </p:blipFill>
        <p:spPr>
          <a:xfrm>
            <a:off x="4932040" y="1124744"/>
            <a:ext cx="3960440" cy="3384376"/>
          </a:xfrm>
          <a:prstGeom prst="rect">
            <a:avLst/>
          </a:prstGeom>
        </p:spPr>
      </p:pic>
    </p:spTree>
    <p:extLst>
      <p:ext uri="{BB962C8B-B14F-4D97-AF65-F5344CB8AC3E}">
        <p14:creationId xmlns:p14="http://schemas.microsoft.com/office/powerpoint/2010/main" val="251325351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116632"/>
            <a:ext cx="8604448" cy="882678"/>
          </a:xfrm>
          <a:prstGeom prst="rect">
            <a:avLst/>
          </a:prstGeom>
        </p:spPr>
        <p:txBody>
          <a:bodyPr wrap="square">
            <a:spAutoFit/>
          </a:bodyPr>
          <a:lstStyle/>
          <a:p>
            <a:pPr marL="457200" algn="ctr">
              <a:lnSpc>
                <a:spcPct val="107000"/>
              </a:lnSpc>
              <a:spcAft>
                <a:spcPts val="800"/>
              </a:spcAft>
            </a:pPr>
            <a:r>
              <a:rPr lang="en-GB" sz="2400" b="1" dirty="0">
                <a:solidFill>
                  <a:srgbClr val="FF0000"/>
                </a:solidFill>
                <a:latin typeface="Arial" panose="020B0604020202020204" pitchFamily="34" charset="0"/>
                <a:ea typeface="Calibri" panose="020F0502020204030204" pitchFamily="34" charset="0"/>
                <a:cs typeface="Arial" panose="020B0604020202020204" pitchFamily="34" charset="0"/>
              </a:rPr>
              <a:t>A GLOBAL PERSPECTIVE ON SCIENCE AND TECHNOLOGY</a:t>
            </a:r>
            <a:endParaRPr lang="en-GB" sz="2400" dirty="0">
              <a:latin typeface="Arial" panose="020B0604020202020204" pitchFamily="34" charset="0"/>
              <a:ea typeface="Calibri" panose="020F0502020204030204" pitchFamily="34" charset="0"/>
              <a:cs typeface="Arial" panose="020B0604020202020204" pitchFamily="34" charset="0"/>
            </a:endParaRPr>
          </a:p>
        </p:txBody>
      </p:sp>
      <p:sp>
        <p:nvSpPr>
          <p:cNvPr id="3" name="Rectangle 2"/>
          <p:cNvSpPr/>
          <p:nvPr/>
        </p:nvSpPr>
        <p:spPr>
          <a:xfrm>
            <a:off x="19114" y="1124744"/>
            <a:ext cx="8848162" cy="4154984"/>
          </a:xfrm>
          <a:prstGeom prst="rect">
            <a:avLst/>
          </a:prstGeom>
        </p:spPr>
        <p:txBody>
          <a:bodyPr wrap="square">
            <a:spAutoFit/>
          </a:bodyPr>
          <a:lstStyle/>
          <a:p>
            <a:pPr marL="285750" indent="-285750" algn="just">
              <a:buFont typeface="Arial" panose="020B0604020202020204" pitchFamily="34" charset="0"/>
              <a:buChar char="•"/>
            </a:pPr>
            <a:r>
              <a:rPr lang="en-GB" sz="2400" dirty="0"/>
              <a:t>SCIENCE AND TECHNOLOGY is one of the main drivers of economic growth. </a:t>
            </a:r>
          </a:p>
          <a:p>
            <a:pPr marL="285750" indent="-285750" algn="just">
              <a:buFont typeface="Arial" panose="020B0604020202020204" pitchFamily="34" charset="0"/>
              <a:buChar char="•"/>
            </a:pPr>
            <a:r>
              <a:rPr lang="en-GB" sz="2400" dirty="0"/>
              <a:t>Governments (and regional powers such as the EU) and commercial entities have interest and impact on the growing number of researchers; </a:t>
            </a:r>
          </a:p>
          <a:p>
            <a:pPr marL="285750" indent="-285750" algn="just">
              <a:buFont typeface="Arial" panose="020B0604020202020204" pitchFamily="34" charset="0"/>
              <a:buChar char="•"/>
            </a:pPr>
            <a:r>
              <a:rPr lang="en-GB" sz="2400" dirty="0"/>
              <a:t>There are about 8.8million researchers worldwide in 2021, up from 5.8 million in 2002. </a:t>
            </a:r>
          </a:p>
          <a:p>
            <a:pPr marL="285750" indent="-285750" algn="just">
              <a:buFont typeface="Arial" panose="020B0604020202020204" pitchFamily="34" charset="0"/>
              <a:buChar char="•"/>
            </a:pPr>
            <a:r>
              <a:rPr lang="en-GB" sz="2400" dirty="0"/>
              <a:t>The world devoted 1.9 per cent of GDP to R&amp;D (Research and Development) in 2020. In monetary terms this translates into USD 1.7 trillion. UNESCO Institute for Statistics (UIS) regularly report on Global Investments in R&amp;D.</a:t>
            </a:r>
          </a:p>
        </p:txBody>
      </p:sp>
    </p:spTree>
    <p:extLst>
      <p:ext uri="{BB962C8B-B14F-4D97-AF65-F5344CB8AC3E}">
        <p14:creationId xmlns:p14="http://schemas.microsoft.com/office/powerpoint/2010/main" val="3275680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5496" y="0"/>
            <a:ext cx="9108504" cy="6669360"/>
          </a:xfrm>
          <a:prstGeom prst="rect">
            <a:avLst/>
          </a:prstGeom>
        </p:spPr>
      </p:pic>
    </p:spTree>
    <p:extLst>
      <p:ext uri="{BB962C8B-B14F-4D97-AF65-F5344CB8AC3E}">
        <p14:creationId xmlns:p14="http://schemas.microsoft.com/office/powerpoint/2010/main" val="405201957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BF42D-E04D-44E8-B8F3-15E58AA507C0}"/>
              </a:ext>
            </a:extLst>
          </p:cNvPr>
          <p:cNvSpPr>
            <a:spLocks noGrp="1"/>
          </p:cNvSpPr>
          <p:nvPr>
            <p:ph type="title"/>
          </p:nvPr>
        </p:nvSpPr>
        <p:spPr>
          <a:xfrm>
            <a:off x="29511" y="0"/>
            <a:ext cx="9144000" cy="836712"/>
          </a:xfrm>
          <a:solidFill>
            <a:schemeClr val="tx2">
              <a:lumMod val="20000"/>
              <a:lumOff val="80000"/>
            </a:schemeClr>
          </a:solidFill>
        </p:spPr>
        <p:txBody>
          <a:bodyPr anchor="ctr">
            <a:noAutofit/>
          </a:bodyPr>
          <a:lstStyle/>
          <a:p>
            <a:pPr>
              <a:lnSpc>
                <a:spcPct val="90000"/>
              </a:lnSpc>
            </a:pPr>
            <a:r>
              <a:rPr lang="en-GB" sz="2800" b="1" dirty="0">
                <a:latin typeface="Arial" panose="020B0604020202020204" pitchFamily="34" charset="0"/>
                <a:cs typeface="Arial" panose="020B0604020202020204" pitchFamily="34" charset="0"/>
              </a:rPr>
              <a:t>European Perspective On Science And Technology</a:t>
            </a:r>
          </a:p>
        </p:txBody>
      </p:sp>
      <p:sp>
        <p:nvSpPr>
          <p:cNvPr id="6" name="Rectangle 5"/>
          <p:cNvSpPr/>
          <p:nvPr/>
        </p:nvSpPr>
        <p:spPr>
          <a:xfrm>
            <a:off x="7641" y="836712"/>
            <a:ext cx="9106847" cy="5016758"/>
          </a:xfrm>
          <a:prstGeom prst="rect">
            <a:avLst/>
          </a:prstGeom>
        </p:spPr>
        <p:txBody>
          <a:bodyPr wrap="square">
            <a:spAutoFit/>
          </a:bodyPr>
          <a:lstStyle/>
          <a:p>
            <a:pPr marL="285750" lvl="0" indent="-285750">
              <a:buFont typeface="Arial" panose="020B0604020202020204" pitchFamily="34" charset="0"/>
              <a:buChar char="•"/>
            </a:pPr>
            <a:r>
              <a:rPr lang="en-GB" sz="2000" dirty="0"/>
              <a:t>1.8 per cent of Europe’s GDP, as against 2.8 per cent in the United States and 2.9 per cent in Japan.</a:t>
            </a:r>
          </a:p>
          <a:p>
            <a:pPr marL="285750" lvl="0" indent="-285750">
              <a:buFont typeface="Arial" panose="020B0604020202020204" pitchFamily="34" charset="0"/>
              <a:buChar char="•"/>
            </a:pPr>
            <a:r>
              <a:rPr lang="en-GB" sz="2000" b="1" i="1" dirty="0"/>
              <a:t>European research area (ERA)   - </a:t>
            </a:r>
            <a:r>
              <a:rPr lang="en-GB" sz="2000" dirty="0"/>
              <a:t> create a common approach to the needs and means of financing large research facilities in Europe; </a:t>
            </a:r>
          </a:p>
          <a:p>
            <a:pPr marL="285750" lvl="0" indent="-285750">
              <a:buFont typeface="Arial" panose="020B0604020202020204" pitchFamily="34" charset="0"/>
              <a:buChar char="•"/>
            </a:pPr>
            <a:r>
              <a:rPr lang="en-GB" sz="2000" b="1" i="1" dirty="0"/>
              <a:t>The EU Research Framework Programmes (RFPs)</a:t>
            </a:r>
            <a:r>
              <a:rPr lang="en-GB" sz="2000" dirty="0"/>
              <a:t> - EU’s main instrument for research funding; </a:t>
            </a:r>
            <a:r>
              <a:rPr lang="en-GB" sz="2000" b="1" i="1" dirty="0"/>
              <a:t>The Community Research and Development Information Service (CORDIS)</a:t>
            </a:r>
            <a:r>
              <a:rPr lang="en-GB" sz="2000" dirty="0"/>
              <a:t> - is an information space devoted to European Research and Development (R&amp;D) activities and technology transfer.</a:t>
            </a:r>
          </a:p>
          <a:p>
            <a:pPr marL="285750" lvl="0" indent="-285750">
              <a:buFont typeface="Arial" panose="020B0604020202020204" pitchFamily="34" charset="0"/>
              <a:buChar char="•"/>
            </a:pPr>
            <a:r>
              <a:rPr lang="en-GB" sz="2000" b="1" i="1" dirty="0"/>
              <a:t>Innovation union</a:t>
            </a:r>
            <a:r>
              <a:rPr lang="en-GB" sz="2000" dirty="0"/>
              <a:t> 2020 strategy - to improve framework conditions and access to finance for research and innovation in order to ensure that innovative ideas can be turned into products and services that create growth and jobs. </a:t>
            </a:r>
          </a:p>
          <a:p>
            <a:pPr marL="285750" indent="-285750">
              <a:buFont typeface="Arial" panose="020B0604020202020204" pitchFamily="34" charset="0"/>
              <a:buChar char="•"/>
            </a:pPr>
            <a:r>
              <a:rPr lang="en-GB" sz="2000" dirty="0"/>
              <a:t>‘</a:t>
            </a:r>
            <a:r>
              <a:rPr lang="en-GB" sz="2000" b="1" i="1" dirty="0"/>
              <a:t>A digital agenda for Europe’</a:t>
            </a:r>
            <a:r>
              <a:rPr lang="en-GB" sz="2000" dirty="0"/>
              <a:t> to speed up the roll-out of high-speed Internet and reap the benefits of a digital single market for households and firms.</a:t>
            </a:r>
            <a:endParaRPr lang="en-GB" sz="2000" dirty="0">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248321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755576" y="1124744"/>
            <a:ext cx="7560840" cy="2829621"/>
          </a:xfrm>
          <a:prstGeom prst="rect">
            <a:avLst/>
          </a:prstGeom>
        </p:spPr>
        <p:txBody>
          <a:bodyPr wrap="square">
            <a:spAutoFit/>
          </a:bodyPr>
          <a:lstStyle/>
          <a:p>
            <a:pPr lvl="0" algn="ctr">
              <a:lnSpc>
                <a:spcPct val="107000"/>
              </a:lnSpc>
              <a:spcAft>
                <a:spcPts val="800"/>
              </a:spcAft>
            </a:pPr>
            <a:r>
              <a:rPr lang="en-GB" sz="3200" b="1" dirty="0">
                <a:solidFill>
                  <a:schemeClr val="accent6">
                    <a:lumMod val="75000"/>
                  </a:schemeClr>
                </a:solidFill>
                <a:latin typeface="Arial" panose="020B0604020202020204" pitchFamily="34" charset="0"/>
                <a:ea typeface="Calibri" panose="020F0502020204030204" pitchFamily="34" charset="0"/>
                <a:cs typeface="Arial" panose="020B0604020202020204" pitchFamily="34" charset="0"/>
              </a:rPr>
              <a:t>Group Activity</a:t>
            </a:r>
          </a:p>
          <a:p>
            <a:pPr lvl="0" algn="ctr">
              <a:lnSpc>
                <a:spcPct val="107000"/>
              </a:lnSpc>
              <a:spcAft>
                <a:spcPts val="800"/>
              </a:spcAft>
            </a:pPr>
            <a:r>
              <a:rPr lang="en-GB" sz="3200" dirty="0">
                <a:latin typeface="Arial" panose="020B0604020202020204" pitchFamily="34" charset="0"/>
                <a:ea typeface="Calibri" panose="020F0502020204030204" pitchFamily="34" charset="0"/>
                <a:cs typeface="Arial" panose="020B0604020202020204" pitchFamily="34" charset="0"/>
              </a:rPr>
              <a:t>In groups, explain how technology is used in the day-to-day activities of the business organization (internal environment)?</a:t>
            </a:r>
            <a:endParaRPr lang="en-GB" sz="32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00763660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66411020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A7350-2326-43C2-96B5-43C4BBF6B5C7}"/>
              </a:ext>
            </a:extLst>
          </p:cNvPr>
          <p:cNvSpPr>
            <a:spLocks noGrp="1"/>
          </p:cNvSpPr>
          <p:nvPr>
            <p:ph type="title"/>
          </p:nvPr>
        </p:nvSpPr>
        <p:spPr>
          <a:xfrm>
            <a:off x="435170" y="188640"/>
            <a:ext cx="8229600" cy="864096"/>
          </a:xfrm>
        </p:spPr>
        <p:txBody>
          <a:bodyPr>
            <a:noAutofit/>
          </a:bodyPr>
          <a:lstStyle/>
          <a:p>
            <a:r>
              <a:rPr lang="en-GB" b="1" dirty="0">
                <a:latin typeface="Arial" panose="020B0604020202020204" pitchFamily="34" charset="0"/>
                <a:cs typeface="Arial" panose="020B0604020202020204" pitchFamily="34" charset="0"/>
              </a:rPr>
              <a:t>Value in Technology</a:t>
            </a:r>
          </a:p>
        </p:txBody>
      </p:sp>
      <p:sp>
        <p:nvSpPr>
          <p:cNvPr id="3" name="Content Placeholder 2">
            <a:extLst>
              <a:ext uri="{FF2B5EF4-FFF2-40B4-BE49-F238E27FC236}">
                <a16:creationId xmlns:a16="http://schemas.microsoft.com/office/drawing/2014/main" id="{AA567A46-4B95-4F6F-8403-973F600A7717}"/>
              </a:ext>
            </a:extLst>
          </p:cNvPr>
          <p:cNvSpPr>
            <a:spLocks noGrp="1"/>
          </p:cNvSpPr>
          <p:nvPr>
            <p:ph idx="1"/>
          </p:nvPr>
        </p:nvSpPr>
        <p:spPr>
          <a:xfrm>
            <a:off x="217656" y="980728"/>
            <a:ext cx="8818839" cy="4752528"/>
          </a:xfrm>
        </p:spPr>
        <p:txBody>
          <a:bodyPr>
            <a:noAutofit/>
          </a:bodyPr>
          <a:lstStyle/>
          <a:p>
            <a:r>
              <a:rPr lang="en-GB" sz="2400" b="1" dirty="0">
                <a:latin typeface="Arial" panose="020B0604020202020204" pitchFamily="34" charset="0"/>
                <a:cs typeface="Arial" panose="020B0604020202020204" pitchFamily="34" charset="0"/>
              </a:rPr>
              <a:t>Means of delivering (information, dissemination) </a:t>
            </a:r>
          </a:p>
          <a:p>
            <a:r>
              <a:rPr lang="en-GB" sz="2400" b="1" dirty="0">
                <a:latin typeface="Arial" panose="020B0604020202020204" pitchFamily="34" charset="0"/>
                <a:cs typeface="Arial" panose="020B0604020202020204" pitchFamily="34" charset="0"/>
              </a:rPr>
              <a:t>Provide Skills</a:t>
            </a:r>
          </a:p>
          <a:p>
            <a:r>
              <a:rPr lang="en-GB" sz="2400" b="1" dirty="0">
                <a:latin typeface="Arial" panose="020B0604020202020204" pitchFamily="34" charset="0"/>
                <a:cs typeface="Arial" panose="020B0604020202020204" pitchFamily="34" charset="0"/>
              </a:rPr>
              <a:t>As Inputs</a:t>
            </a:r>
          </a:p>
          <a:p>
            <a:r>
              <a:rPr lang="en-GB" sz="2400" b="1" dirty="0">
                <a:latin typeface="Arial" panose="020B0604020202020204" pitchFamily="34" charset="0"/>
                <a:cs typeface="Arial" panose="020B0604020202020204" pitchFamily="34" charset="0"/>
              </a:rPr>
              <a:t>Tools for planning and operating an organisation (excel, MS project, statistical analysis packages)</a:t>
            </a:r>
          </a:p>
          <a:p>
            <a:r>
              <a:rPr lang="en-GB" sz="2400" b="1" dirty="0">
                <a:latin typeface="Arial" panose="020B0604020202020204" pitchFamily="34" charset="0"/>
                <a:cs typeface="Arial" panose="020B0604020202020204" pitchFamily="34" charset="0"/>
              </a:rPr>
              <a:t>Green and Digital usage in society</a:t>
            </a:r>
          </a:p>
          <a:p>
            <a:pPr marL="0" indent="0">
              <a:buNone/>
            </a:pPr>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Challenges:</a:t>
            </a:r>
          </a:p>
          <a:p>
            <a:r>
              <a:rPr lang="en-GB" sz="2400" b="1" dirty="0">
                <a:latin typeface="Arial" panose="020B0604020202020204" pitchFamily="34" charset="0"/>
                <a:cs typeface="Arial" panose="020B0604020202020204" pitchFamily="34" charset="0"/>
              </a:rPr>
              <a:t>Issues around cybersecurity especially if society, governments and businesses are going cloud storage</a:t>
            </a:r>
          </a:p>
          <a:p>
            <a:r>
              <a:rPr lang="en-GB" sz="2400" b="1" dirty="0">
                <a:latin typeface="Arial" panose="020B0604020202020204" pitchFamily="34" charset="0"/>
                <a:cs typeface="Arial" panose="020B0604020202020204" pitchFamily="34" charset="0"/>
              </a:rPr>
              <a:t>AI and its associated benefits and threats</a:t>
            </a:r>
          </a:p>
          <a:p>
            <a:pPr marL="0" indent="0">
              <a:buNone/>
            </a:pPr>
            <a:endParaRPr lang="en-GB"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82666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A7350-2326-43C2-96B5-43C4BBF6B5C7}"/>
              </a:ext>
            </a:extLst>
          </p:cNvPr>
          <p:cNvSpPr>
            <a:spLocks noGrp="1"/>
          </p:cNvSpPr>
          <p:nvPr>
            <p:ph type="title"/>
          </p:nvPr>
        </p:nvSpPr>
        <p:spPr>
          <a:xfrm>
            <a:off x="435170" y="188640"/>
            <a:ext cx="8229600" cy="864096"/>
          </a:xfrm>
        </p:spPr>
        <p:txBody>
          <a:bodyPr>
            <a:noAutofit/>
          </a:bodyPr>
          <a:lstStyle/>
          <a:p>
            <a:r>
              <a:rPr lang="en-GB" b="1" dirty="0">
                <a:latin typeface="Arial" panose="020B0604020202020204" pitchFamily="34" charset="0"/>
                <a:cs typeface="Arial" panose="020B0604020202020204" pitchFamily="34" charset="0"/>
              </a:rPr>
              <a:t>Challenges of Technology</a:t>
            </a:r>
          </a:p>
        </p:txBody>
      </p:sp>
      <p:sp>
        <p:nvSpPr>
          <p:cNvPr id="3" name="Content Placeholder 2">
            <a:extLst>
              <a:ext uri="{FF2B5EF4-FFF2-40B4-BE49-F238E27FC236}">
                <a16:creationId xmlns:a16="http://schemas.microsoft.com/office/drawing/2014/main" id="{AA567A46-4B95-4F6F-8403-973F600A7717}"/>
              </a:ext>
            </a:extLst>
          </p:cNvPr>
          <p:cNvSpPr>
            <a:spLocks noGrp="1"/>
          </p:cNvSpPr>
          <p:nvPr>
            <p:ph idx="1"/>
          </p:nvPr>
        </p:nvSpPr>
        <p:spPr>
          <a:xfrm>
            <a:off x="217656" y="1268760"/>
            <a:ext cx="8818839" cy="4464496"/>
          </a:xfrm>
        </p:spPr>
        <p:txBody>
          <a:bodyPr>
            <a:noAutofit/>
          </a:bodyPr>
          <a:lstStyle/>
          <a:p>
            <a:r>
              <a:rPr lang="en-GB" sz="2400" b="1" dirty="0">
                <a:latin typeface="Arial" panose="020B0604020202020204" pitchFamily="34" charset="0"/>
                <a:cs typeface="Arial" panose="020B0604020202020204" pitchFamily="34" charset="0"/>
              </a:rPr>
              <a:t>Issues around cybersecurity especially if society, governments and businesses are going cloud storage</a:t>
            </a:r>
          </a:p>
          <a:p>
            <a:r>
              <a:rPr lang="en-GB" sz="2400" b="1" dirty="0">
                <a:latin typeface="Arial" panose="020B0604020202020204" pitchFamily="34" charset="0"/>
                <a:cs typeface="Arial" panose="020B0604020202020204" pitchFamily="34" charset="0"/>
              </a:rPr>
              <a:t>AI and its associated benefits and threats</a:t>
            </a:r>
          </a:p>
          <a:p>
            <a:r>
              <a:rPr lang="en-GB" sz="2400" b="1" dirty="0">
                <a:latin typeface="Arial" panose="020B0604020202020204" pitchFamily="34" charset="0"/>
                <a:cs typeface="Arial" panose="020B0604020202020204" pitchFamily="34" charset="0"/>
              </a:rPr>
              <a:t>Misinformation and its impact on society </a:t>
            </a:r>
          </a:p>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Governments are now contemplating introducing laws and regulations to regulate and manage technology advancements</a:t>
            </a:r>
          </a:p>
          <a:p>
            <a:pPr marL="0" indent="0">
              <a:buNone/>
            </a:pPr>
            <a:endParaRPr lang="en-GB"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63387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A7350-2326-43C2-96B5-43C4BBF6B5C7}"/>
              </a:ext>
            </a:extLst>
          </p:cNvPr>
          <p:cNvSpPr>
            <a:spLocks noGrp="1"/>
          </p:cNvSpPr>
          <p:nvPr>
            <p:ph type="title"/>
          </p:nvPr>
        </p:nvSpPr>
        <p:spPr>
          <a:xfrm>
            <a:off x="435170" y="188640"/>
            <a:ext cx="8229600" cy="548680"/>
          </a:xfrm>
        </p:spPr>
        <p:txBody>
          <a:bodyPr>
            <a:noAutofit/>
          </a:bodyPr>
          <a:lstStyle/>
          <a:p>
            <a:r>
              <a:rPr lang="en-GB" altLang="en-US" b="1" dirty="0">
                <a:latin typeface="Arial" panose="020B0604020202020204" pitchFamily="34" charset="0"/>
                <a:cs typeface="Arial" panose="020B0604020202020204" pitchFamily="34" charset="0"/>
              </a:rPr>
              <a:t>Summary</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A567A46-4B95-4F6F-8403-973F600A7717}"/>
              </a:ext>
            </a:extLst>
          </p:cNvPr>
          <p:cNvSpPr>
            <a:spLocks noGrp="1"/>
          </p:cNvSpPr>
          <p:nvPr>
            <p:ph idx="1"/>
          </p:nvPr>
        </p:nvSpPr>
        <p:spPr>
          <a:xfrm>
            <a:off x="67727" y="1196752"/>
            <a:ext cx="8964487" cy="4104456"/>
          </a:xfrm>
        </p:spPr>
        <p:txBody>
          <a:bodyPr>
            <a:noAutofit/>
          </a:bodyPr>
          <a:lstStyle/>
          <a:p>
            <a:r>
              <a:rPr lang="en-GB" sz="2400" b="1" dirty="0">
                <a:latin typeface="Arial" panose="020B0604020202020204" pitchFamily="34" charset="0"/>
                <a:cs typeface="Arial" panose="020B0604020202020204" pitchFamily="34" charset="0"/>
              </a:rPr>
              <a:t>Social and Demographic Factors </a:t>
            </a:r>
          </a:p>
          <a:p>
            <a:r>
              <a:rPr lang="en-GB" sz="2400" b="1" dirty="0">
                <a:latin typeface="Arial" panose="020B0604020202020204" pitchFamily="34" charset="0"/>
                <a:cs typeface="Arial" panose="020B0604020202020204" pitchFamily="34" charset="0"/>
              </a:rPr>
              <a:t>Interplay of social and demographic factors with other global business environmental factors. </a:t>
            </a:r>
          </a:p>
          <a:p>
            <a:r>
              <a:rPr lang="en-GB" sz="2400" b="1" dirty="0">
                <a:latin typeface="Arial" panose="020B0604020202020204" pitchFamily="34" charset="0"/>
                <a:cs typeface="Arial" panose="020B0604020202020204" pitchFamily="34" charset="0"/>
              </a:rPr>
              <a:t>Impact of changes of Social and Demographic Factors on firm strategies and activities. </a:t>
            </a:r>
          </a:p>
          <a:p>
            <a:r>
              <a:rPr lang="en-GB" sz="2400" b="1" dirty="0">
                <a:latin typeface="Arial" panose="020B0604020202020204" pitchFamily="34" charset="0"/>
                <a:cs typeface="Arial" panose="020B0604020202020204" pitchFamily="34" charset="0"/>
              </a:rPr>
              <a:t>Description of Technological Environment</a:t>
            </a:r>
          </a:p>
          <a:p>
            <a:r>
              <a:rPr lang="en-GB" sz="2400" b="1" dirty="0">
                <a:latin typeface="Arial" panose="020B0604020202020204" pitchFamily="34" charset="0"/>
                <a:cs typeface="Arial" panose="020B0604020202020204" pitchFamily="34" charset="0"/>
              </a:rPr>
              <a:t>Technological factors and other environmental factors</a:t>
            </a:r>
          </a:p>
          <a:p>
            <a:endParaRPr lang="en-GB"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07369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30221-63E2-4E88-8C05-915DED85B031}"/>
              </a:ext>
            </a:extLst>
          </p:cNvPr>
          <p:cNvSpPr>
            <a:spLocks noGrp="1"/>
          </p:cNvSpPr>
          <p:nvPr>
            <p:ph type="title"/>
          </p:nvPr>
        </p:nvSpPr>
        <p:spPr/>
        <p:txBody>
          <a:bodyPr/>
          <a:lstStyle/>
          <a:p>
            <a:r>
              <a:rPr lang="en-GB" dirty="0"/>
              <a:t>Any question</a:t>
            </a:r>
          </a:p>
        </p:txBody>
      </p:sp>
      <p:pic>
        <p:nvPicPr>
          <p:cNvPr id="5" name="Content Placeholder 4">
            <a:extLst>
              <a:ext uri="{FF2B5EF4-FFF2-40B4-BE49-F238E27FC236}">
                <a16:creationId xmlns:a16="http://schemas.microsoft.com/office/drawing/2014/main" id="{0E2BAC43-6F8E-4C35-A9C4-2548CC80BBB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030839" y="1600200"/>
            <a:ext cx="3082322" cy="3916363"/>
          </a:xfrm>
        </p:spPr>
      </p:pic>
    </p:spTree>
    <p:extLst>
      <p:ext uri="{BB962C8B-B14F-4D97-AF65-F5344CB8AC3E}">
        <p14:creationId xmlns:p14="http://schemas.microsoft.com/office/powerpoint/2010/main" val="392953002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0" y="462066"/>
            <a:ext cx="4483484" cy="5256584"/>
          </a:xfrm>
        </p:spPr>
        <p:txBody>
          <a:bodyPr>
            <a:noAutofit/>
          </a:bodyPr>
          <a:lstStyle/>
          <a:p>
            <a:pPr algn="l"/>
            <a:r>
              <a:rPr lang="en-GB" sz="2000" b="1" i="1" dirty="0">
                <a:latin typeface="Arial" panose="020B0604020202020204" pitchFamily="34" charset="0"/>
                <a:ea typeface="Calibri" panose="020F0502020204030204" pitchFamily="34" charset="0"/>
                <a:cs typeface="Arial" panose="020B0604020202020204" pitchFamily="34" charset="0"/>
              </a:rPr>
              <a:t>1. Discuss the sociocultural environment and explain how they can influence strategies of a selected company. </a:t>
            </a:r>
            <a:br>
              <a:rPr lang="en-GB" sz="2000" b="1" i="1" dirty="0">
                <a:latin typeface="Arial" panose="020B0604020202020204" pitchFamily="34" charset="0"/>
                <a:ea typeface="Calibri" panose="020F0502020204030204" pitchFamily="34" charset="0"/>
                <a:cs typeface="Arial" panose="020B0604020202020204" pitchFamily="34" charset="0"/>
              </a:rPr>
            </a:br>
            <a:br>
              <a:rPr lang="en-GB" sz="2000" b="1" i="1" dirty="0">
                <a:latin typeface="Arial" panose="020B0604020202020204" pitchFamily="34" charset="0"/>
                <a:ea typeface="Calibri" panose="020F0502020204030204" pitchFamily="34" charset="0"/>
                <a:cs typeface="Arial" panose="020B0604020202020204" pitchFamily="34" charset="0"/>
              </a:rPr>
            </a:br>
            <a:r>
              <a:rPr lang="en-GB" sz="2000" b="1" i="1" dirty="0">
                <a:latin typeface="Arial" panose="020B0604020202020204" pitchFamily="34" charset="0"/>
                <a:ea typeface="Calibri" panose="020F0502020204030204" pitchFamily="34" charset="0"/>
                <a:cs typeface="Arial" panose="020B0604020202020204" pitchFamily="34" charset="0"/>
              </a:rPr>
              <a:t>2. Identify 2 technological factors and explain how globalisation is influencing the use of those factors on your selected business.</a:t>
            </a:r>
            <a:br>
              <a:rPr lang="en-GB" sz="2000" b="1" i="1" dirty="0">
                <a:latin typeface="Arial" panose="020B0604020202020204" pitchFamily="34" charset="0"/>
                <a:ea typeface="Calibri" panose="020F0502020204030204" pitchFamily="34" charset="0"/>
                <a:cs typeface="Arial" panose="020B0604020202020204" pitchFamily="34" charset="0"/>
              </a:rPr>
            </a:br>
            <a:br>
              <a:rPr lang="en-GB" sz="2000" b="1" i="1" dirty="0">
                <a:latin typeface="Arial" panose="020B0604020202020204" pitchFamily="34" charset="0"/>
                <a:ea typeface="Calibri" panose="020F0502020204030204" pitchFamily="34" charset="0"/>
                <a:cs typeface="Arial" panose="020B0604020202020204" pitchFamily="34" charset="0"/>
              </a:rPr>
            </a:br>
            <a:br>
              <a:rPr lang="en-GB" sz="2000" b="1" i="1" dirty="0">
                <a:latin typeface="Arial" panose="020B0604020202020204" pitchFamily="34" charset="0"/>
                <a:ea typeface="Calibri" panose="020F0502020204030204" pitchFamily="34" charset="0"/>
                <a:cs typeface="Arial" panose="020B0604020202020204" pitchFamily="34" charset="0"/>
              </a:rPr>
            </a:br>
            <a:endParaRPr lang="en-GB" sz="2000" b="1" i="1" dirty="0">
              <a:latin typeface="Arial" panose="020B0604020202020204" pitchFamily="34" charset="0"/>
              <a:ea typeface="Calibri" panose="020F0502020204030204" pitchFamily="34" charset="0"/>
              <a:cs typeface="Arial" panose="020B0604020202020204" pitchFamily="34" charset="0"/>
            </a:endParaRPr>
          </a:p>
        </p:txBody>
      </p:sp>
      <p:pic>
        <p:nvPicPr>
          <p:cNvPr id="2050" name="Picture 2" descr="St. Barnabas' CE (VA) Primary School - Homewor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427984" cy="57332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5589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8A0C572-12CD-4983-B493-0C046FD3354B}">
  <ds:schemaRef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2406</Words>
  <Application>Microsoft Office PowerPoint</Application>
  <PresentationFormat>On-screen Show (4:3)</PresentationFormat>
  <Paragraphs>215</Paragraphs>
  <Slides>53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53</vt:i4>
      </vt:variant>
    </vt:vector>
  </HeadingPairs>
  <TitlesOfParts>
    <vt:vector size="60" baseType="lpstr">
      <vt:lpstr>Arial</vt:lpstr>
      <vt:lpstr>Arial</vt:lpstr>
      <vt:lpstr>Calibri</vt:lpstr>
      <vt:lpstr>Courier New</vt:lpstr>
      <vt:lpstr>Myriad Pro</vt:lpstr>
      <vt:lpstr>Wingdings</vt:lpstr>
      <vt:lpstr>20140311PresentationUWTSDTemplate</vt:lpstr>
      <vt:lpstr>Bachelor of Arts Business Management   The Global Business Environment (LCBB4005_BIRM) Week 4:  Week 4  Session 1: The Sociocultural Environment Session 2: The Technology Environment</vt:lpstr>
      <vt:lpstr>Learning outcome </vt:lpstr>
      <vt:lpstr>The Social and Demographic Environment</vt:lpstr>
      <vt:lpstr>The Social and Demographic Environment</vt:lpstr>
      <vt:lpstr>The Sociocultural Environment</vt:lpstr>
      <vt:lpstr>Interplay of Sociocultural Factors</vt:lpstr>
      <vt:lpstr>Culture</vt:lpstr>
      <vt:lpstr>Culture</vt:lpstr>
      <vt:lpstr>Culture</vt:lpstr>
      <vt:lpstr>Demographic Trends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Globalisation and Migration</vt:lpstr>
      <vt:lpstr>UK Immigration Trend</vt:lpstr>
      <vt:lpstr>THE IMPORTANCE OF DIVERSITY AND MULTICULTURALISM</vt:lpstr>
      <vt:lpstr>PowerPoint Presentation</vt:lpstr>
      <vt:lpstr>PowerPoint Presentation</vt:lpstr>
      <vt:lpstr>PowerPoint Presentation</vt:lpstr>
      <vt:lpstr>PowerPoint Presentation</vt:lpstr>
      <vt:lpstr>Bachelor of Arts Business Management   The Global Business Environment (LCBB4005_BIRM)  The Technological Environment &amp; Environmental Factors/CSR</vt:lpstr>
      <vt:lpstr>Learning outcome </vt:lpstr>
      <vt:lpstr>ACTIVITY</vt:lpstr>
      <vt:lpstr>Technology </vt:lpstr>
      <vt:lpstr>Types of Technology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Context of Technology Diffusion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European Perspective On Science And Technology</vt:lpstr>
      <vt:lpstr>PowerPoint Presentation</vt:lpstr>
      <vt:lpstr>PowerPoint Presentation</vt:lpstr>
      <vt:lpstr>Value in Technology</vt:lpstr>
      <vt:lpstr>Challenges of Technology</vt:lpstr>
      <vt:lpstr>Summary</vt:lpstr>
      <vt:lpstr>Any question</vt:lpstr>
      <vt:lpstr>1. Discuss the sociocultural environment and explain how they can influence strategies of a selected company.   2. Identify 2 technological factors and explain how globalisation is influencing the use of those factors on your selected business.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Bachelor of Arts Business Management   Introduction to Modern Workplace (LLCCCC) WEEK SIX  Behavioural approach to management</dc:title>
  <dc:creator>Uju Ugochukwu</dc:creator>
  <cp:lastModifiedBy>Essa Bah</cp:lastModifiedBy>
  <cp:revision>52</cp:revision>
  <dcterms:created xsi:type="dcterms:W3CDTF">2020-06-13T18:07:49Z</dcterms:created>
  <dcterms:modified xsi:type="dcterms:W3CDTF">2023-06-06T17:44:20Z</dcterms:modified>
</cp:coreProperties>
</file>