
<file path=[Content_Types].xml><?xml version="1.0" encoding="utf-8"?>
<Types xmlns="http://schemas.openxmlformats.org/package/2006/content-types">
  <Default Extension="bin" ContentType="application/vnd.openxmlformats-officedocument.oleObject"/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vml" ContentType="application/vnd.openxmlformats-officedocument.vmlDrawing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  <p:sldMasterId id="2147483672" r:id="rId3"/>
  </p:sldMasterIdLst>
  <p:notesMasterIdLst>
    <p:notesMasterId r:id="rId37"/>
  </p:notesMasterIdLst>
  <p:sldIdLst>
    <p:sldId id="257" r:id="rId4"/>
    <p:sldId id="327" r:id="rId5"/>
    <p:sldId id="317" r:id="rId6"/>
    <p:sldId id="321" r:id="rId7"/>
    <p:sldId id="316" r:id="rId8"/>
    <p:sldId id="295" r:id="rId9"/>
    <p:sldId id="318" r:id="rId10"/>
    <p:sldId id="296" r:id="rId11"/>
    <p:sldId id="320" r:id="rId12"/>
    <p:sldId id="338" r:id="rId13"/>
    <p:sldId id="339" r:id="rId14"/>
    <p:sldId id="340" r:id="rId15"/>
    <p:sldId id="341" r:id="rId16"/>
    <p:sldId id="342" r:id="rId17"/>
    <p:sldId id="335" r:id="rId18"/>
    <p:sldId id="343" r:id="rId19"/>
    <p:sldId id="344" r:id="rId20"/>
    <p:sldId id="319" r:id="rId21"/>
    <p:sldId id="337" r:id="rId22"/>
    <p:sldId id="323" r:id="rId23"/>
    <p:sldId id="336" r:id="rId24"/>
    <p:sldId id="334" r:id="rId25"/>
    <p:sldId id="332" r:id="rId26"/>
    <p:sldId id="308" r:id="rId27"/>
    <p:sldId id="330" r:id="rId28"/>
    <p:sldId id="328" r:id="rId29"/>
    <p:sldId id="324" r:id="rId30"/>
    <p:sldId id="329" r:id="rId31"/>
    <p:sldId id="331" r:id="rId32"/>
    <p:sldId id="333" r:id="rId33"/>
    <p:sldId id="272" r:id="rId34"/>
    <p:sldId id="326" r:id="rId35"/>
    <p:sldId id="315" r:id="rId36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aximized">
    <p:restoredLeft sz="15620"/>
    <p:restoredTop sz="94660"/>
  </p:normalViewPr>
  <p:slideViewPr>
    <p:cSldViewPr>
      <p:cViewPr varScale="1">
        <p:scale>
          <a:sx n="81" d="100"/>
          <a:sy n="81" d="100"/>
        </p:scale>
        <p:origin x="108" y="49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slide" Target="slides/slide23.xml"/><Relationship Id="rId39" Type="http://schemas.openxmlformats.org/officeDocument/2006/relationships/viewProps" Target="viewProps.xml"/><Relationship Id="rId3" Type="http://schemas.openxmlformats.org/officeDocument/2006/relationships/slideMaster" Target="slideMasters/slideMaster3.xml"/><Relationship Id="rId21" Type="http://schemas.openxmlformats.org/officeDocument/2006/relationships/slide" Target="slides/slide18.xml"/><Relationship Id="rId34" Type="http://schemas.openxmlformats.org/officeDocument/2006/relationships/slide" Target="slides/slide31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slide" Target="slides/slide22.xml"/><Relationship Id="rId33" Type="http://schemas.openxmlformats.org/officeDocument/2006/relationships/slide" Target="slides/slide30.xml"/><Relationship Id="rId38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29" Type="http://schemas.openxmlformats.org/officeDocument/2006/relationships/slide" Target="slides/slide26.xml"/><Relationship Id="rId41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slide" Target="slides/slide21.xml"/><Relationship Id="rId32" Type="http://schemas.openxmlformats.org/officeDocument/2006/relationships/slide" Target="slides/slide29.xml"/><Relationship Id="rId37" Type="http://schemas.openxmlformats.org/officeDocument/2006/relationships/notesMaster" Target="notesMasters/notesMaster1.xml"/><Relationship Id="rId40" Type="http://schemas.openxmlformats.org/officeDocument/2006/relationships/theme" Target="theme/theme1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slide" Target="slides/slide25.xml"/><Relationship Id="rId36" Type="http://schemas.openxmlformats.org/officeDocument/2006/relationships/slide" Target="slides/slide33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31" Type="http://schemas.openxmlformats.org/officeDocument/2006/relationships/slide" Target="slides/slide28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slide" Target="slides/slide24.xml"/><Relationship Id="rId30" Type="http://schemas.openxmlformats.org/officeDocument/2006/relationships/slide" Target="slides/slide27.xml"/><Relationship Id="rId35" Type="http://schemas.openxmlformats.org/officeDocument/2006/relationships/slide" Target="slides/slide32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3EC8B4A-847A-48EE-A843-DFB43265978B}" type="datetimeFigureOut">
              <a:rPr lang="en-GB" smtClean="0"/>
              <a:t>21/10/2016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C3FE82C-0511-4BE2-9B7D-79110AF6273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010994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C00A758-3A5C-46C2-9CE4-F2B11ABFB360}" type="slidenum">
              <a:rPr lang="en-GB" smtClean="0">
                <a:solidFill>
                  <a:prstClr val="black"/>
                </a:solidFill>
              </a:rPr>
              <a:pPr/>
              <a:t>5</a:t>
            </a:fld>
            <a:endParaRPr lang="en-GB">
              <a:solidFill>
                <a:prstClr val="black"/>
              </a:solidFill>
            </a:endParaRPr>
          </a:p>
        </p:txBody>
      </p:sp>
      <p:sp>
        <p:nvSpPr>
          <p:cNvPr id="5" name="Header Placeholder 4"/>
          <p:cNvSpPr>
            <a:spLocks noGrp="1"/>
          </p:cNvSpPr>
          <p:nvPr>
            <p:ph type="hdr" sz="quarter" idx="11"/>
          </p:nvPr>
        </p:nvSpPr>
        <p:spPr/>
        <p:txBody>
          <a:bodyPr/>
          <a:lstStyle/>
          <a:p>
            <a:r>
              <a:rPr lang="en-GB">
                <a:solidFill>
                  <a:prstClr val="black"/>
                </a:solidFill>
              </a:rPr>
              <a:t>Risk Assessment in environmental context 		Course Code: BUIL 1098</a:t>
            </a:r>
          </a:p>
        </p:txBody>
      </p:sp>
    </p:spTree>
    <p:extLst>
      <p:ext uri="{BB962C8B-B14F-4D97-AF65-F5344CB8AC3E}">
        <p14:creationId xmlns:p14="http://schemas.microsoft.com/office/powerpoint/2010/main" val="66595254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C00A758-3A5C-46C2-9CE4-F2B11ABFB360}" type="slidenum">
              <a:rPr kumimoji="0" lang="en-GB" sz="1800" b="0" i="0" u="none" strike="noStrike" kern="0" cap="none" spc="0" normalizeH="0" baseline="0" noProof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rPr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10</a:t>
            </a:fld>
            <a:endParaRPr kumimoji="0" lang="en-GB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sp>
        <p:nvSpPr>
          <p:cNvPr id="5" name="Header Placeholder 4"/>
          <p:cNvSpPr>
            <a:spLocks noGrp="1"/>
          </p:cNvSpPr>
          <p:nvPr>
            <p:ph type="hdr" sz="quarter" idx="11"/>
          </p:nvPr>
        </p:nvSpPr>
        <p:spPr/>
        <p:txBody>
          <a:bodyPr/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rPr>
              <a:t>Risk Assessment in environmental context 		Course Code: BUIL 1098</a:t>
            </a:r>
          </a:p>
        </p:txBody>
      </p:sp>
    </p:spTree>
    <p:extLst>
      <p:ext uri="{BB962C8B-B14F-4D97-AF65-F5344CB8AC3E}">
        <p14:creationId xmlns:p14="http://schemas.microsoft.com/office/powerpoint/2010/main" val="291609388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C00A758-3A5C-46C2-9CE4-F2B11ABFB360}" type="slidenum">
              <a:rPr lang="en-GB" smtClean="0"/>
              <a:t>16</a:t>
            </a:fld>
            <a:endParaRPr lang="en-GB"/>
          </a:p>
        </p:txBody>
      </p:sp>
      <p:sp>
        <p:nvSpPr>
          <p:cNvPr id="5" name="Header Placeholder 4"/>
          <p:cNvSpPr>
            <a:spLocks noGrp="1"/>
          </p:cNvSpPr>
          <p:nvPr>
            <p:ph type="hdr" sz="quarter" idx="11"/>
          </p:nvPr>
        </p:nvSpPr>
        <p:spPr/>
        <p:txBody>
          <a:bodyPr/>
          <a:lstStyle/>
          <a:p>
            <a:r>
              <a:rPr lang="en-GB"/>
              <a:t>Risk Assessment in environmental context 		Course Code: BUIL 1098</a:t>
            </a:r>
          </a:p>
        </p:txBody>
      </p:sp>
    </p:spTree>
    <p:extLst>
      <p:ext uri="{BB962C8B-B14F-4D97-AF65-F5344CB8AC3E}">
        <p14:creationId xmlns:p14="http://schemas.microsoft.com/office/powerpoint/2010/main" val="286243078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C00A758-3A5C-46C2-9CE4-F2B11ABFB360}" type="slidenum">
              <a:rPr lang="en-GB" smtClean="0"/>
              <a:t>17</a:t>
            </a:fld>
            <a:endParaRPr lang="en-GB"/>
          </a:p>
        </p:txBody>
      </p:sp>
      <p:sp>
        <p:nvSpPr>
          <p:cNvPr id="5" name="Header Placeholder 4"/>
          <p:cNvSpPr>
            <a:spLocks noGrp="1"/>
          </p:cNvSpPr>
          <p:nvPr>
            <p:ph type="hdr" sz="quarter" idx="11"/>
          </p:nvPr>
        </p:nvSpPr>
        <p:spPr/>
        <p:txBody>
          <a:bodyPr/>
          <a:lstStyle/>
          <a:p>
            <a:r>
              <a:rPr lang="en-GB"/>
              <a:t>Risk Assessment in environmental context 		Course Code: BUIL 1098</a:t>
            </a:r>
          </a:p>
        </p:txBody>
      </p:sp>
    </p:spTree>
    <p:extLst>
      <p:ext uri="{BB962C8B-B14F-4D97-AF65-F5344CB8AC3E}">
        <p14:creationId xmlns:p14="http://schemas.microsoft.com/office/powerpoint/2010/main" val="74540390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C00A758-3A5C-46C2-9CE4-F2B11ABFB360}" type="slidenum">
              <a:rPr lang="en-GB" smtClean="0"/>
              <a:t>18</a:t>
            </a:fld>
            <a:endParaRPr lang="en-GB"/>
          </a:p>
        </p:txBody>
      </p:sp>
      <p:sp>
        <p:nvSpPr>
          <p:cNvPr id="5" name="Header Placeholder 4"/>
          <p:cNvSpPr>
            <a:spLocks noGrp="1"/>
          </p:cNvSpPr>
          <p:nvPr>
            <p:ph type="hdr" sz="quarter" idx="11"/>
          </p:nvPr>
        </p:nvSpPr>
        <p:spPr/>
        <p:txBody>
          <a:bodyPr/>
          <a:lstStyle/>
          <a:p>
            <a:r>
              <a:rPr lang="en-GB"/>
              <a:t>Risk Assessment in environmental context 		Course Code: BUIL 1098</a:t>
            </a:r>
          </a:p>
        </p:txBody>
      </p:sp>
    </p:spTree>
    <p:extLst>
      <p:ext uri="{BB962C8B-B14F-4D97-AF65-F5344CB8AC3E}">
        <p14:creationId xmlns:p14="http://schemas.microsoft.com/office/powerpoint/2010/main" val="66595254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C00A758-3A5C-46C2-9CE4-F2B11ABFB360}" type="slidenum">
              <a:rPr lang="en-GB" smtClean="0"/>
              <a:t>19</a:t>
            </a:fld>
            <a:endParaRPr lang="en-GB"/>
          </a:p>
        </p:txBody>
      </p:sp>
      <p:sp>
        <p:nvSpPr>
          <p:cNvPr id="5" name="Header Placeholder 4"/>
          <p:cNvSpPr>
            <a:spLocks noGrp="1"/>
          </p:cNvSpPr>
          <p:nvPr>
            <p:ph type="hdr" sz="quarter" idx="11"/>
          </p:nvPr>
        </p:nvSpPr>
        <p:spPr/>
        <p:txBody>
          <a:bodyPr/>
          <a:lstStyle/>
          <a:p>
            <a:r>
              <a:rPr lang="en-GB"/>
              <a:t>Risk Assessment in environmental context 		Course Code: BUIL 1098</a:t>
            </a:r>
          </a:p>
        </p:txBody>
      </p:sp>
    </p:spTree>
    <p:extLst>
      <p:ext uri="{BB962C8B-B14F-4D97-AF65-F5344CB8AC3E}">
        <p14:creationId xmlns:p14="http://schemas.microsoft.com/office/powerpoint/2010/main" val="66595254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C00A758-3A5C-46C2-9CE4-F2B11ABFB360}" type="slidenum">
              <a:rPr lang="en-GB" smtClean="0"/>
              <a:t>20</a:t>
            </a:fld>
            <a:endParaRPr lang="en-GB"/>
          </a:p>
        </p:txBody>
      </p:sp>
      <p:sp>
        <p:nvSpPr>
          <p:cNvPr id="5" name="Header Placeholder 4"/>
          <p:cNvSpPr>
            <a:spLocks noGrp="1"/>
          </p:cNvSpPr>
          <p:nvPr>
            <p:ph type="hdr" sz="quarter" idx="11"/>
          </p:nvPr>
        </p:nvSpPr>
        <p:spPr/>
        <p:txBody>
          <a:bodyPr/>
          <a:lstStyle/>
          <a:p>
            <a:r>
              <a:rPr lang="en-GB"/>
              <a:t>Risk Assessment in environmental context 		Course Code: BUIL 1098</a:t>
            </a:r>
          </a:p>
        </p:txBody>
      </p:sp>
    </p:spTree>
    <p:extLst>
      <p:ext uri="{BB962C8B-B14F-4D97-AF65-F5344CB8AC3E}">
        <p14:creationId xmlns:p14="http://schemas.microsoft.com/office/powerpoint/2010/main" val="66595254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C00A758-3A5C-46C2-9CE4-F2B11ABFB360}" type="slidenum">
              <a:rPr lang="en-GB" smtClean="0"/>
              <a:t>21</a:t>
            </a:fld>
            <a:endParaRPr lang="en-GB"/>
          </a:p>
        </p:txBody>
      </p:sp>
      <p:sp>
        <p:nvSpPr>
          <p:cNvPr id="5" name="Header Placeholder 4"/>
          <p:cNvSpPr>
            <a:spLocks noGrp="1"/>
          </p:cNvSpPr>
          <p:nvPr>
            <p:ph type="hdr" sz="quarter" idx="11"/>
          </p:nvPr>
        </p:nvSpPr>
        <p:spPr/>
        <p:txBody>
          <a:bodyPr/>
          <a:lstStyle/>
          <a:p>
            <a:r>
              <a:rPr lang="en-GB"/>
              <a:t>Risk Assessment in environmental context 		Course Code: BUIL 1098</a:t>
            </a:r>
          </a:p>
        </p:txBody>
      </p:sp>
    </p:spTree>
    <p:extLst>
      <p:ext uri="{BB962C8B-B14F-4D97-AF65-F5344CB8AC3E}">
        <p14:creationId xmlns:p14="http://schemas.microsoft.com/office/powerpoint/2010/main" val="66595254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C00A758-3A5C-46C2-9CE4-F2B11ABFB360}" type="slidenum">
              <a:rPr lang="en-GB" smtClean="0">
                <a:solidFill>
                  <a:prstClr val="black"/>
                </a:solidFill>
              </a:rPr>
              <a:pPr/>
              <a:t>22</a:t>
            </a:fld>
            <a:endParaRPr lang="en-GB">
              <a:solidFill>
                <a:prstClr val="black"/>
              </a:solidFill>
            </a:endParaRPr>
          </a:p>
        </p:txBody>
      </p:sp>
      <p:sp>
        <p:nvSpPr>
          <p:cNvPr id="5" name="Header Placeholder 4"/>
          <p:cNvSpPr>
            <a:spLocks noGrp="1"/>
          </p:cNvSpPr>
          <p:nvPr>
            <p:ph type="hdr" sz="quarter" idx="11"/>
          </p:nvPr>
        </p:nvSpPr>
        <p:spPr/>
        <p:txBody>
          <a:bodyPr/>
          <a:lstStyle/>
          <a:p>
            <a:r>
              <a:rPr lang="en-GB">
                <a:solidFill>
                  <a:prstClr val="black"/>
                </a:solidFill>
              </a:rPr>
              <a:t>Risk Assessment in environmental context 		Course Code: BUIL 1098</a:t>
            </a:r>
          </a:p>
        </p:txBody>
      </p:sp>
    </p:spTree>
    <p:extLst>
      <p:ext uri="{BB962C8B-B14F-4D97-AF65-F5344CB8AC3E}">
        <p14:creationId xmlns:p14="http://schemas.microsoft.com/office/powerpoint/2010/main" val="665952544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C00A758-3A5C-46C2-9CE4-F2B11ABFB360}" type="slidenum">
              <a:rPr lang="en-GB" smtClean="0"/>
              <a:t>27</a:t>
            </a:fld>
            <a:endParaRPr lang="en-GB"/>
          </a:p>
        </p:txBody>
      </p:sp>
      <p:sp>
        <p:nvSpPr>
          <p:cNvPr id="5" name="Header Placeholder 4"/>
          <p:cNvSpPr>
            <a:spLocks noGrp="1"/>
          </p:cNvSpPr>
          <p:nvPr>
            <p:ph type="hdr" sz="quarter" idx="11"/>
          </p:nvPr>
        </p:nvSpPr>
        <p:spPr/>
        <p:txBody>
          <a:bodyPr/>
          <a:lstStyle/>
          <a:p>
            <a:r>
              <a:rPr lang="en-GB"/>
              <a:t>Risk Assessment in environmental context 		Course Code: BUIL 1098</a:t>
            </a:r>
          </a:p>
        </p:txBody>
      </p:sp>
    </p:spTree>
    <p:extLst>
      <p:ext uri="{BB962C8B-B14F-4D97-AF65-F5344CB8AC3E}">
        <p14:creationId xmlns:p14="http://schemas.microsoft.com/office/powerpoint/2010/main" val="665952544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C00A758-3A5C-46C2-9CE4-F2B11ABFB360}" type="slidenum">
              <a:rPr lang="en-GB" smtClean="0"/>
              <a:t>28</a:t>
            </a:fld>
            <a:endParaRPr lang="en-GB"/>
          </a:p>
        </p:txBody>
      </p:sp>
      <p:sp>
        <p:nvSpPr>
          <p:cNvPr id="5" name="Header Placeholder 4"/>
          <p:cNvSpPr>
            <a:spLocks noGrp="1"/>
          </p:cNvSpPr>
          <p:nvPr>
            <p:ph type="hdr" sz="quarter" idx="11"/>
          </p:nvPr>
        </p:nvSpPr>
        <p:spPr/>
        <p:txBody>
          <a:bodyPr/>
          <a:lstStyle/>
          <a:p>
            <a:r>
              <a:rPr lang="en-GB"/>
              <a:t>Risk Assessment in environmental context 		Course Code: BUIL 1098</a:t>
            </a:r>
          </a:p>
        </p:txBody>
      </p:sp>
    </p:spTree>
    <p:extLst>
      <p:ext uri="{BB962C8B-B14F-4D97-AF65-F5344CB8AC3E}">
        <p14:creationId xmlns:p14="http://schemas.microsoft.com/office/powerpoint/2010/main" val="665952544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C00A758-3A5C-46C2-9CE4-F2B11ABFB360}" type="slidenum">
              <a:rPr lang="en-GB" smtClean="0"/>
              <a:t>29</a:t>
            </a:fld>
            <a:endParaRPr lang="en-GB"/>
          </a:p>
        </p:txBody>
      </p:sp>
      <p:sp>
        <p:nvSpPr>
          <p:cNvPr id="5" name="Header Placeholder 4"/>
          <p:cNvSpPr>
            <a:spLocks noGrp="1"/>
          </p:cNvSpPr>
          <p:nvPr>
            <p:ph type="hdr" sz="quarter" idx="11"/>
          </p:nvPr>
        </p:nvSpPr>
        <p:spPr/>
        <p:txBody>
          <a:bodyPr/>
          <a:lstStyle/>
          <a:p>
            <a:r>
              <a:rPr lang="en-GB"/>
              <a:t>Risk Assessment in environmental context 		Course Code: BUIL 1098</a:t>
            </a:r>
          </a:p>
        </p:txBody>
      </p:sp>
    </p:spTree>
    <p:extLst>
      <p:ext uri="{BB962C8B-B14F-4D97-AF65-F5344CB8AC3E}">
        <p14:creationId xmlns:p14="http://schemas.microsoft.com/office/powerpoint/2010/main" val="665952544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C00A758-3A5C-46C2-9CE4-F2B11ABFB360}" type="slidenum">
              <a:rPr lang="en-GB" smtClean="0"/>
              <a:t>32</a:t>
            </a:fld>
            <a:endParaRPr lang="en-GB"/>
          </a:p>
        </p:txBody>
      </p:sp>
      <p:sp>
        <p:nvSpPr>
          <p:cNvPr id="5" name="Header Placeholder 4"/>
          <p:cNvSpPr>
            <a:spLocks noGrp="1"/>
          </p:cNvSpPr>
          <p:nvPr>
            <p:ph type="hdr" sz="quarter" idx="11"/>
          </p:nvPr>
        </p:nvSpPr>
        <p:spPr/>
        <p:txBody>
          <a:bodyPr/>
          <a:lstStyle/>
          <a:p>
            <a:r>
              <a:rPr lang="en-GB"/>
              <a:t>Risk Assessment in environmental context 		Course Code: BUIL 1098</a:t>
            </a:r>
          </a:p>
        </p:txBody>
      </p:sp>
    </p:spTree>
    <p:extLst>
      <p:ext uri="{BB962C8B-B14F-4D97-AF65-F5344CB8AC3E}">
        <p14:creationId xmlns:p14="http://schemas.microsoft.com/office/powerpoint/2010/main" val="66595254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9A6B53-FF90-4D26-8C96-129DFB2799B4}" type="datetimeFigureOut">
              <a:rPr lang="en-US" smtClean="0"/>
              <a:t>10/21/2016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FB0233-C779-4207-B37D-A2D2B81BE68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082667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9A6B53-FF90-4D26-8C96-129DFB2799B4}" type="datetimeFigureOut">
              <a:rPr lang="en-US" smtClean="0"/>
              <a:t>10/21/2016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FB0233-C779-4207-B37D-A2D2B81BE68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946586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9A6B53-FF90-4D26-8C96-129DFB2799B4}" type="datetimeFigureOut">
              <a:rPr lang="en-US" smtClean="0"/>
              <a:t>10/21/2016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FB0233-C779-4207-B37D-A2D2B81BE68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2427423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9A6B53-FF90-4D26-8C96-129DFB2799B4}" type="datetimeFigureOut">
              <a:rPr lang="en-US" smtClean="0"/>
              <a:t>10/21/2016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FB0233-C779-4207-B37D-A2D2B81BE68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4836094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9A6B53-FF90-4D26-8C96-129DFB2799B4}" type="datetimeFigureOut">
              <a:rPr lang="en-US" smtClean="0"/>
              <a:t>10/21/2016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FB0233-C779-4207-B37D-A2D2B81BE68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7095611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9A6B53-FF90-4D26-8C96-129DFB2799B4}" type="datetimeFigureOut">
              <a:rPr lang="en-US" smtClean="0"/>
              <a:t>10/21/2016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FB0233-C779-4207-B37D-A2D2B81BE68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9204830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9A6B53-FF90-4D26-8C96-129DFB2799B4}" type="datetimeFigureOut">
              <a:rPr lang="en-US" smtClean="0"/>
              <a:t>10/21/2016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FB0233-C779-4207-B37D-A2D2B81BE68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3136502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9A6B53-FF90-4D26-8C96-129DFB2799B4}" type="datetimeFigureOut">
              <a:rPr lang="en-US" smtClean="0"/>
              <a:t>10/21/2016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FB0233-C779-4207-B37D-A2D2B81BE68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6882434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9A6B53-FF90-4D26-8C96-129DFB2799B4}" type="datetimeFigureOut">
              <a:rPr lang="en-US" smtClean="0"/>
              <a:t>10/21/2016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FB0233-C779-4207-B37D-A2D2B81BE68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1318348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9A6B53-FF90-4D26-8C96-129DFB2799B4}" type="datetimeFigureOut">
              <a:rPr lang="en-US" smtClean="0"/>
              <a:t>10/21/2016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FB0233-C779-4207-B37D-A2D2B81BE68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999124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9A6B53-FF90-4D26-8C96-129DFB2799B4}" type="datetimeFigureOut">
              <a:rPr lang="en-US" smtClean="0"/>
              <a:t>10/21/2016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FB0233-C779-4207-B37D-A2D2B81BE68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6331892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483343"/>
      </p:ext>
    </p:extLst>
  </p:cSld>
  <p:clrMapOvr>
    <a:masterClrMapping/>
  </p:clrMapOvr>
  <p:transition>
    <p:fade/>
  </p:transition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6301693"/>
      </p:ext>
    </p:extLst>
  </p:cSld>
  <p:clrMapOvr>
    <a:masterClrMapping/>
  </p:clrMapOvr>
  <p:transition>
    <p:fade/>
  </p:transition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474684570"/>
      </p:ext>
    </p:extLst>
  </p:cSld>
  <p:clrMapOvr>
    <a:masterClrMapping/>
  </p:clrMapOvr>
  <p:transition>
    <p:fade/>
  </p:transition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84250" y="2133600"/>
            <a:ext cx="3511550" cy="40386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2133600"/>
            <a:ext cx="3511550" cy="40386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1957280"/>
      </p:ext>
    </p:extLst>
  </p:cSld>
  <p:clrMapOvr>
    <a:masterClrMapping/>
  </p:clrMapOvr>
  <p:transition>
    <p:fade/>
  </p:transition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5619216"/>
      </p:ext>
    </p:extLst>
  </p:cSld>
  <p:clrMapOvr>
    <a:masterClrMapping/>
  </p:clrMapOvr>
  <p:transition>
    <p:fade/>
  </p:transition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1506883"/>
      </p:ext>
    </p:extLst>
  </p:cSld>
  <p:clrMapOvr>
    <a:masterClrMapping/>
  </p:clrMapOvr>
  <p:transition>
    <p:fade/>
  </p:transition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35110977"/>
      </p:ext>
    </p:extLst>
  </p:cSld>
  <p:clrMapOvr>
    <a:masterClrMapping/>
  </p:clrMapOvr>
  <p:transition>
    <p:fade/>
  </p:transition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15829475"/>
      </p:ext>
    </p:extLst>
  </p:cSld>
  <p:clrMapOvr>
    <a:masterClrMapping/>
  </p:clrMapOvr>
  <p:transition>
    <p:fade/>
  </p:transition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421489628"/>
      </p:ext>
    </p:extLst>
  </p:cSld>
  <p:clrMapOvr>
    <a:masterClrMapping/>
  </p:clrMapOvr>
  <p:transition>
    <p:fade/>
  </p:transition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02592"/>
      </p:ext>
    </p:extLst>
  </p:cSld>
  <p:clrMapOvr>
    <a:masterClrMapping/>
  </p:clrMapOvr>
  <p:transition>
    <p:fade/>
  </p:transition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365875" y="742950"/>
            <a:ext cx="1793875" cy="542925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84250" y="742950"/>
            <a:ext cx="5229225" cy="54292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62302970"/>
      </p:ext>
    </p:extLst>
  </p:cSld>
  <p:clrMapOvr>
    <a:masterClrMapping/>
  </p:clrMapOvr>
  <p:transition>
    <p:fade/>
  </p:transition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7383818"/>
      </p:ext>
    </p:extLst>
  </p:cSld>
  <p:clrMapOvr>
    <a:masterClrMapping/>
  </p:clrMapOvr>
  <p:transition>
    <p:fade/>
  </p:transition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4943811"/>
      </p:ext>
    </p:extLst>
  </p:cSld>
  <p:clrMapOvr>
    <a:masterClrMapping/>
  </p:clrMapOvr>
  <p:transition>
    <p:fade/>
  </p:transition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23885066"/>
      </p:ext>
    </p:extLst>
  </p:cSld>
  <p:clrMapOvr>
    <a:masterClrMapping/>
  </p:clrMapOvr>
  <p:transition>
    <p:fade/>
  </p:transition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84250" y="2133600"/>
            <a:ext cx="3511550" cy="40386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2133600"/>
            <a:ext cx="3511550" cy="40386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9645462"/>
      </p:ext>
    </p:extLst>
  </p:cSld>
  <p:clrMapOvr>
    <a:masterClrMapping/>
  </p:clrMapOvr>
  <p:transition>
    <p:fade/>
  </p:transition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35825"/>
      </p:ext>
    </p:extLst>
  </p:cSld>
  <p:clrMapOvr>
    <a:masterClrMapping/>
  </p:clrMapOvr>
  <p:transition>
    <p:fade/>
  </p:transition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329526"/>
      </p:ext>
    </p:extLst>
  </p:cSld>
  <p:clrMapOvr>
    <a:masterClrMapping/>
  </p:clrMapOvr>
  <p:transition>
    <p:fade/>
  </p:transition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7577322"/>
      </p:ext>
    </p:extLst>
  </p:cSld>
  <p:clrMapOvr>
    <a:masterClrMapping/>
  </p:clrMapOvr>
  <p:transition>
    <p:fade/>
  </p:transition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095200463"/>
      </p:ext>
    </p:extLst>
  </p:cSld>
  <p:clrMapOvr>
    <a:masterClrMapping/>
  </p:clrMapOvr>
  <p:transition>
    <p:fade/>
  </p:transition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663602800"/>
      </p:ext>
    </p:extLst>
  </p:cSld>
  <p:clrMapOvr>
    <a:masterClrMapping/>
  </p:clrMapOvr>
  <p:transition>
    <p:fade/>
  </p:transition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7512609"/>
      </p:ext>
    </p:extLst>
  </p:cSld>
  <p:clrMapOvr>
    <a:masterClrMapping/>
  </p:clrMapOvr>
  <p:transition>
    <p:fade/>
  </p:transition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365875" y="742950"/>
            <a:ext cx="1793875" cy="542925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84250" y="742950"/>
            <a:ext cx="5229225" cy="54292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151696"/>
      </p:ext>
    </p:extLst>
  </p:cSld>
  <p:clrMapOvr>
    <a:masterClrMapping/>
  </p:clrMapOvr>
  <p:transition>
    <p:fad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vmlDrawing" Target="../drawings/vmlDrawing1.v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5" Type="http://schemas.openxmlformats.org/officeDocument/2006/relationships/image" Target="../media/image1.emf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Relationship Id="rId14" Type="http://schemas.openxmlformats.org/officeDocument/2006/relationships/oleObject" Target="../embeddings/oleObject1.bin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13" Type="http://schemas.openxmlformats.org/officeDocument/2006/relationships/vmlDrawing" Target="../drawings/vmlDrawing2.v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5" Type="http://schemas.openxmlformats.org/officeDocument/2006/relationships/image" Target="../media/image1.emf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Relationship Id="rId14" Type="http://schemas.openxmlformats.org/officeDocument/2006/relationships/oleObject" Target="../embeddings/oleObject2.bin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89A6B53-FF90-4D26-8C96-129DFB2799B4}" type="datetimeFigureOut">
              <a:rPr lang="en-US" smtClean="0"/>
              <a:t>10/21/2016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BFB0233-C779-4207-B37D-A2D2B81BE68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0679855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ChangeArrowheads="1"/>
          </p:cNvSpPr>
          <p:nvPr/>
        </p:nvSpPr>
        <p:spPr bwMode="auto">
          <a:xfrm>
            <a:off x="101600" y="152400"/>
            <a:ext cx="8940800" cy="209550"/>
          </a:xfrm>
          <a:prstGeom prst="rect">
            <a:avLst/>
          </a:prstGeom>
          <a:gradFill rotWithShape="0">
            <a:gsLst>
              <a:gs pos="0">
                <a:srgbClr val="FFFFFF"/>
              </a:gs>
              <a:gs pos="50000">
                <a:srgbClr val="0F028D"/>
              </a:gs>
              <a:gs pos="100000">
                <a:srgbClr val="FFFFFF"/>
              </a:gs>
            </a:gsLst>
            <a:lin ang="0" scaled="1"/>
          </a:gradFill>
          <a:ln w="12700">
            <a:noFill/>
            <a:miter lim="800000"/>
            <a:headEnd/>
            <a:tailEnd/>
          </a:ln>
        </p:spPr>
        <p:txBody>
          <a:bodyPr wrap="none" anchor="ctr"/>
          <a:lstStyle/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en-US" sz="2400">
              <a:solidFill>
                <a:srgbClr val="000000"/>
              </a:solidFill>
              <a:latin typeface="Times New Roman" pitchFamily="18" charset="0"/>
            </a:endParaRPr>
          </a:p>
        </p:txBody>
      </p:sp>
      <p:sp>
        <p:nvSpPr>
          <p:cNvPr id="1027" name="Rectangle 3"/>
          <p:cNvSpPr>
            <a:spLocks noChangeArrowheads="1"/>
          </p:cNvSpPr>
          <p:nvPr/>
        </p:nvSpPr>
        <p:spPr bwMode="auto">
          <a:xfrm>
            <a:off x="311150" y="500063"/>
            <a:ext cx="8518525" cy="71437"/>
          </a:xfrm>
          <a:prstGeom prst="rect">
            <a:avLst/>
          </a:prstGeom>
          <a:gradFill rotWithShape="0">
            <a:gsLst>
              <a:gs pos="0">
                <a:srgbClr val="E7E5F3"/>
              </a:gs>
              <a:gs pos="50000">
                <a:srgbClr val="0F028D"/>
              </a:gs>
              <a:gs pos="100000">
                <a:srgbClr val="E7E5F3"/>
              </a:gs>
            </a:gsLst>
            <a:lin ang="0" scaled="1"/>
          </a:gradFill>
          <a:ln w="12700">
            <a:noFill/>
            <a:miter lim="800000"/>
            <a:headEnd/>
            <a:tailEnd/>
          </a:ln>
        </p:spPr>
        <p:txBody>
          <a:bodyPr wrap="none" anchor="ctr"/>
          <a:lstStyle/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en-US" sz="2400">
              <a:solidFill>
                <a:srgbClr val="000000"/>
              </a:solidFill>
              <a:latin typeface="Times New Roman" pitchFamily="18" charset="0"/>
            </a:endParaRPr>
          </a:p>
        </p:txBody>
      </p:sp>
      <p:sp>
        <p:nvSpPr>
          <p:cNvPr id="1028" name="Rectangle 4"/>
          <p:cNvSpPr>
            <a:spLocks noChangeArrowheads="1"/>
          </p:cNvSpPr>
          <p:nvPr/>
        </p:nvSpPr>
        <p:spPr bwMode="auto">
          <a:xfrm>
            <a:off x="101600" y="6572250"/>
            <a:ext cx="6724650" cy="95250"/>
          </a:xfrm>
          <a:prstGeom prst="rect">
            <a:avLst/>
          </a:prstGeom>
          <a:solidFill>
            <a:srgbClr val="0F028D"/>
          </a:solidFill>
          <a:ln w="12700">
            <a:noFill/>
            <a:miter lim="800000"/>
            <a:headEnd/>
            <a:tailEnd/>
          </a:ln>
        </p:spPr>
        <p:txBody>
          <a:bodyPr wrap="none" anchor="ctr"/>
          <a:lstStyle/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en-US" sz="2400">
              <a:solidFill>
                <a:srgbClr val="000000"/>
              </a:solidFill>
              <a:latin typeface="Times New Roman" pitchFamily="18" charset="0"/>
            </a:endParaRPr>
          </a:p>
        </p:txBody>
      </p:sp>
      <p:sp>
        <p:nvSpPr>
          <p:cNvPr id="1029" name="Rectangle 5"/>
          <p:cNvSpPr>
            <a:spLocks noChangeArrowheads="1"/>
          </p:cNvSpPr>
          <p:nvPr/>
        </p:nvSpPr>
        <p:spPr bwMode="auto">
          <a:xfrm>
            <a:off x="363538" y="6457950"/>
            <a:ext cx="6462712" cy="38100"/>
          </a:xfrm>
          <a:prstGeom prst="rect">
            <a:avLst/>
          </a:prstGeom>
          <a:solidFill>
            <a:srgbClr val="0F028D"/>
          </a:solidFill>
          <a:ln w="12700">
            <a:noFill/>
            <a:miter lim="800000"/>
            <a:headEnd/>
            <a:tailEnd/>
          </a:ln>
        </p:spPr>
        <p:txBody>
          <a:bodyPr wrap="none" anchor="ctr"/>
          <a:lstStyle/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en-US" sz="2400">
              <a:solidFill>
                <a:srgbClr val="000000"/>
              </a:solidFill>
              <a:latin typeface="Times New Roman" pitchFamily="18" charset="0"/>
            </a:endParaRPr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title"/>
          </p:nvPr>
        </p:nvSpPr>
        <p:spPr bwMode="auto">
          <a:xfrm>
            <a:off x="984250" y="742950"/>
            <a:ext cx="7175500" cy="116205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/>
              <a:t>Click to edit Master title style</a:t>
            </a:r>
          </a:p>
        </p:txBody>
      </p:sp>
      <p:sp>
        <p:nvSpPr>
          <p:cNvPr id="1031" name="Rectangle 7"/>
          <p:cNvSpPr>
            <a:spLocks noGrp="1" noChangeArrowheads="1"/>
          </p:cNvSpPr>
          <p:nvPr>
            <p:ph type="body" idx="1"/>
          </p:nvPr>
        </p:nvSpPr>
        <p:spPr bwMode="auto">
          <a:xfrm>
            <a:off x="984250" y="2133600"/>
            <a:ext cx="7175500" cy="403860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vert="horz" wrap="square" lIns="90488" tIns="44450" rIns="90488" bIns="4445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</p:txBody>
      </p:sp>
      <p:sp>
        <p:nvSpPr>
          <p:cNvPr id="1032" name="Rectangle 8"/>
          <p:cNvSpPr>
            <a:spLocks noChangeArrowheads="1"/>
          </p:cNvSpPr>
          <p:nvPr/>
        </p:nvSpPr>
        <p:spPr bwMode="auto">
          <a:xfrm>
            <a:off x="211138" y="6096000"/>
            <a:ext cx="7791450" cy="244475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wrap="none" anchor="ctr"/>
          <a:lstStyle/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en-US" sz="2400">
              <a:solidFill>
                <a:srgbClr val="000000"/>
              </a:solidFill>
              <a:latin typeface="Times New Roman" pitchFamily="18" charset="0"/>
            </a:endParaRPr>
          </a:p>
        </p:txBody>
      </p:sp>
      <p:grpSp>
        <p:nvGrpSpPr>
          <p:cNvPr id="1033" name="Group 9"/>
          <p:cNvGrpSpPr>
            <a:grpSpLocks/>
          </p:cNvGrpSpPr>
          <p:nvPr/>
        </p:nvGrpSpPr>
        <p:grpSpPr bwMode="auto">
          <a:xfrm>
            <a:off x="6940550" y="5805488"/>
            <a:ext cx="2133600" cy="998537"/>
            <a:chOff x="4736" y="3657"/>
            <a:chExt cx="1456" cy="629"/>
          </a:xfrm>
        </p:grpSpPr>
        <p:graphicFrame>
          <p:nvGraphicFramePr>
            <p:cNvPr id="1034" name="Object 10">
              <a:hlinkClick r:id="" action="ppaction://ole?verb=0"/>
            </p:cNvPr>
            <p:cNvGraphicFramePr>
              <a:graphicFrameLocks/>
            </p:cNvGraphicFramePr>
            <p:nvPr/>
          </p:nvGraphicFramePr>
          <p:xfrm>
            <a:off x="4736" y="3657"/>
            <a:ext cx="456" cy="571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spid="_x0000_s2133" name="CorelDRAW!" r:id="rId14" imgW="2390866" imgH="2990864" progId="CDraw5">
                    <p:embed/>
                  </p:oleObj>
                </mc:Choice>
                <mc:Fallback>
                  <p:oleObj name="CorelDRAW!" r:id="rId14" imgW="2390866" imgH="2990864" progId="CDraw5">
                    <p:embed/>
                    <p:pic>
                      <p:nvPicPr>
                        <p:cNvPr id="0" name=""/>
                        <p:cNvPicPr>
                          <a:picLocks noChangeArrowheads="1"/>
                        </p:cNvPicPr>
                        <p:nvPr/>
                      </p:nvPicPr>
                      <p:blipFill>
                        <a:blip r:embed="rId15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rcRect/>
                        <a:stretch>
                          <a:fillRect/>
                        </a:stretch>
                      </p:blipFill>
                      <p:spPr bwMode="auto">
                        <a:xfrm>
                          <a:off x="4736" y="3657"/>
                          <a:ext cx="456" cy="571"/>
                        </a:xfrm>
                        <a:prstGeom prst="rect">
                          <a:avLst/>
                        </a:prstGeom>
                        <a:noFill/>
                        <a:ln>
                          <a:noFill/>
                        </a:ln>
                        <a:effectLst/>
                        <a:extLst>
                          <a:ext uri="{909E8E84-426E-40DD-AFC4-6F175D3DCCD1}">
                            <a14:hiddenFill xmlns:a14="http://schemas.microsoft.com/office/drawing/2010/main">
                              <a:solidFill>
                                <a:srgbClr val="DADADA"/>
                              </a:solidFill>
                            </a14:hiddenFill>
                          </a:ext>
                          <a:ext uri="{91240B29-F687-4F45-9708-019B960494DF}">
                            <a14:hiddenLine xmlns:a14="http://schemas.microsoft.com/office/drawing/2010/main" w="12700">
                              <a:solidFill>
                                <a:schemeClr val="tx1"/>
                              </a:solidFill>
                              <a:miter lim="800000"/>
                              <a:headEnd/>
                              <a:tailEnd/>
                            </a14:hiddenLine>
                          </a:ext>
                          <a:ext uri="{AF507438-7753-43E0-B8FC-AC1667EBCBE1}">
                            <a14:hiddenEffects xmlns:a14="http://schemas.microsoft.com/office/drawing/2010/main">
                              <a:effectLst>
                                <a:outerShdw dist="35921" dir="2700000" algn="ctr" rotWithShape="0">
                                  <a:srgbClr val="CECECE"/>
                                </a:outerShdw>
                              </a:effectLst>
                            </a14:hiddenEffects>
                          </a:ext>
                        </a:extLst>
                      </p:spPr>
                    </p:pic>
                  </p:oleObj>
                </mc:Fallback>
              </mc:AlternateContent>
            </a:graphicData>
          </a:graphic>
        </p:graphicFrame>
        <p:sp>
          <p:nvSpPr>
            <p:cNvPr id="1035" name="Rectangle 11"/>
            <p:cNvSpPr>
              <a:spLocks noChangeArrowheads="1"/>
            </p:cNvSpPr>
            <p:nvPr/>
          </p:nvSpPr>
          <p:spPr bwMode="auto">
            <a:xfrm>
              <a:off x="5226" y="3686"/>
              <a:ext cx="966" cy="600"/>
            </a:xfrm>
            <a:prstGeom prst="rect">
              <a:avLst/>
            </a:prstGeom>
            <a:noFill/>
            <a:ln w="12700">
              <a:noFill/>
              <a:miter lim="800000"/>
              <a:headEnd/>
              <a:tailEnd/>
            </a:ln>
          </p:spPr>
          <p:txBody>
            <a:bodyPr lIns="90488" tIns="44450" rIns="90488" bIns="44450">
              <a:spAutoFit/>
            </a:bodyPr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</a:pPr>
              <a:r>
                <a:rPr lang="en-GB" sz="1400" b="1">
                  <a:solidFill>
                    <a:srgbClr val="000000"/>
                  </a:solidFill>
                  <a:latin typeface="Times New Roman" pitchFamily="18" charset="0"/>
                </a:rPr>
                <a:t>the</a:t>
              </a:r>
            </a:p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</a:pPr>
              <a:r>
                <a:rPr lang="en-GB" sz="1400" b="1">
                  <a:solidFill>
                    <a:srgbClr val="000000"/>
                  </a:solidFill>
                  <a:latin typeface="Times New Roman" pitchFamily="18" charset="0"/>
                </a:rPr>
                <a:t>UNIVERSITY</a:t>
              </a:r>
            </a:p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</a:pPr>
              <a:r>
                <a:rPr lang="en-GB" sz="1400" b="1" i="1">
                  <a:solidFill>
                    <a:srgbClr val="000000"/>
                  </a:solidFill>
                  <a:latin typeface="Times New Roman" pitchFamily="18" charset="0"/>
                </a:rPr>
                <a:t>of</a:t>
              </a:r>
              <a:endParaRPr lang="en-GB" sz="1400" b="1">
                <a:solidFill>
                  <a:srgbClr val="000000"/>
                </a:solidFill>
                <a:latin typeface="Times New Roman" pitchFamily="18" charset="0"/>
              </a:endParaRPr>
            </a:p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</a:pPr>
              <a:r>
                <a:rPr lang="en-GB" sz="1400" b="1">
                  <a:solidFill>
                    <a:srgbClr val="000000"/>
                  </a:solidFill>
                  <a:latin typeface="Times New Roman" pitchFamily="18" charset="0"/>
                </a:rPr>
                <a:t>GREENWICH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5631669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>
    <p:fade/>
  </p:transition>
  <p:txStyles>
    <p:titleStyle>
      <a:lvl1pPr algn="ctr" rtl="0" eaLnBrk="0" fontAlgn="base" hangingPunct="0">
        <a:spcBef>
          <a:spcPct val="0"/>
        </a:spcBef>
        <a:spcAft>
          <a:spcPct val="0"/>
        </a:spcAft>
        <a:defRPr sz="3200" b="1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3200" b="1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3200" b="1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3200" b="1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3200" b="1">
          <a:solidFill>
            <a:schemeClr val="tx2"/>
          </a:solidFill>
          <a:latin typeface="Arial" charset="0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sz="3200" b="1">
          <a:solidFill>
            <a:schemeClr val="tx2"/>
          </a:solidFill>
          <a:latin typeface="Arial" charset="0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sz="3200" b="1">
          <a:solidFill>
            <a:schemeClr val="tx2"/>
          </a:solidFill>
          <a:latin typeface="Arial" charset="0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sz="3200" b="1">
          <a:solidFill>
            <a:schemeClr val="tx2"/>
          </a:solidFill>
          <a:latin typeface="Arial" charset="0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sz="3200" b="1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75000"/>
        <a:buFont typeface="Wingdings" pitchFamily="2" charset="2"/>
        <a:buChar char="u"/>
        <a:defRPr sz="2400" b="1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75000"/>
        <a:buFont typeface="Wingdings" pitchFamily="2" charset="2"/>
        <a:buChar char="l"/>
        <a:defRPr sz="2000" b="1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Times New Roman" pitchFamily="18" charset="0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Times New Roman" pitchFamily="18" charset="0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Times New Roman" pitchFamily="18" charset="0"/>
        </a:defRPr>
      </a:lvl5pPr>
      <a:lvl6pPr marL="25146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Times New Roman" pitchFamily="18" charset="0"/>
        </a:defRPr>
      </a:lvl6pPr>
      <a:lvl7pPr marL="29718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Times New Roman" pitchFamily="18" charset="0"/>
        </a:defRPr>
      </a:lvl7pPr>
      <a:lvl8pPr marL="34290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Times New Roman" pitchFamily="18" charset="0"/>
        </a:defRPr>
      </a:lvl8pPr>
      <a:lvl9pPr marL="38862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Times New Roman" pitchFamily="18" charset="0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ChangeArrowheads="1"/>
          </p:cNvSpPr>
          <p:nvPr/>
        </p:nvSpPr>
        <p:spPr bwMode="auto">
          <a:xfrm>
            <a:off x="101600" y="152400"/>
            <a:ext cx="8940800" cy="209550"/>
          </a:xfrm>
          <a:prstGeom prst="rect">
            <a:avLst/>
          </a:prstGeom>
          <a:gradFill rotWithShape="0">
            <a:gsLst>
              <a:gs pos="0">
                <a:srgbClr val="FFFFFF"/>
              </a:gs>
              <a:gs pos="50000">
                <a:srgbClr val="0F028D"/>
              </a:gs>
              <a:gs pos="100000">
                <a:srgbClr val="FFFFFF"/>
              </a:gs>
            </a:gsLst>
            <a:lin ang="0" scaled="1"/>
          </a:gradFill>
          <a:ln w="12700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1027" name="Rectangle 3"/>
          <p:cNvSpPr>
            <a:spLocks noChangeArrowheads="1"/>
          </p:cNvSpPr>
          <p:nvPr/>
        </p:nvSpPr>
        <p:spPr bwMode="auto">
          <a:xfrm>
            <a:off x="311150" y="500063"/>
            <a:ext cx="8518525" cy="71437"/>
          </a:xfrm>
          <a:prstGeom prst="rect">
            <a:avLst/>
          </a:prstGeom>
          <a:gradFill rotWithShape="0">
            <a:gsLst>
              <a:gs pos="0">
                <a:srgbClr val="E7E5F3"/>
              </a:gs>
              <a:gs pos="50000">
                <a:srgbClr val="0F028D"/>
              </a:gs>
              <a:gs pos="100000">
                <a:srgbClr val="E7E5F3"/>
              </a:gs>
            </a:gsLst>
            <a:lin ang="0" scaled="1"/>
          </a:gradFill>
          <a:ln w="12700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1028" name="Rectangle 4"/>
          <p:cNvSpPr>
            <a:spLocks noChangeArrowheads="1"/>
          </p:cNvSpPr>
          <p:nvPr/>
        </p:nvSpPr>
        <p:spPr bwMode="auto">
          <a:xfrm>
            <a:off x="101600" y="6572250"/>
            <a:ext cx="6724650" cy="95250"/>
          </a:xfrm>
          <a:prstGeom prst="rect">
            <a:avLst/>
          </a:prstGeom>
          <a:solidFill>
            <a:srgbClr val="0F028D"/>
          </a:solidFill>
          <a:ln w="12700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1029" name="Rectangle 5"/>
          <p:cNvSpPr>
            <a:spLocks noChangeArrowheads="1"/>
          </p:cNvSpPr>
          <p:nvPr/>
        </p:nvSpPr>
        <p:spPr bwMode="auto">
          <a:xfrm>
            <a:off x="363538" y="6457950"/>
            <a:ext cx="6462712" cy="38100"/>
          </a:xfrm>
          <a:prstGeom prst="rect">
            <a:avLst/>
          </a:prstGeom>
          <a:solidFill>
            <a:srgbClr val="0F028D"/>
          </a:solidFill>
          <a:ln w="12700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title"/>
          </p:nvPr>
        </p:nvSpPr>
        <p:spPr bwMode="auto">
          <a:xfrm>
            <a:off x="984250" y="742950"/>
            <a:ext cx="7175500" cy="116205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/>
              <a:t>Click to edit Master title style</a:t>
            </a:r>
          </a:p>
        </p:txBody>
      </p:sp>
      <p:sp>
        <p:nvSpPr>
          <p:cNvPr id="1031" name="Rectangle 7"/>
          <p:cNvSpPr>
            <a:spLocks noGrp="1" noChangeArrowheads="1"/>
          </p:cNvSpPr>
          <p:nvPr>
            <p:ph type="body" idx="1"/>
          </p:nvPr>
        </p:nvSpPr>
        <p:spPr bwMode="auto">
          <a:xfrm>
            <a:off x="984250" y="2133600"/>
            <a:ext cx="7175500" cy="403860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vert="horz" wrap="square" lIns="90488" tIns="44450" rIns="90488" bIns="4445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</p:txBody>
      </p:sp>
      <p:sp>
        <p:nvSpPr>
          <p:cNvPr id="1032" name="Rectangle 8"/>
          <p:cNvSpPr>
            <a:spLocks noChangeArrowheads="1"/>
          </p:cNvSpPr>
          <p:nvPr/>
        </p:nvSpPr>
        <p:spPr bwMode="auto">
          <a:xfrm>
            <a:off x="211138" y="6096000"/>
            <a:ext cx="7791450" cy="244475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grpSp>
        <p:nvGrpSpPr>
          <p:cNvPr id="1033" name="Group 9"/>
          <p:cNvGrpSpPr>
            <a:grpSpLocks/>
          </p:cNvGrpSpPr>
          <p:nvPr/>
        </p:nvGrpSpPr>
        <p:grpSpPr bwMode="auto">
          <a:xfrm>
            <a:off x="6940550" y="5805488"/>
            <a:ext cx="2133600" cy="998537"/>
            <a:chOff x="4736" y="3657"/>
            <a:chExt cx="1456" cy="629"/>
          </a:xfrm>
        </p:grpSpPr>
        <p:graphicFrame>
          <p:nvGraphicFramePr>
            <p:cNvPr id="1034" name="Object 10">
              <a:hlinkClick r:id="" action="ppaction://ole?verb=0"/>
            </p:cNvPr>
            <p:cNvGraphicFramePr>
              <a:graphicFrameLocks/>
            </p:cNvGraphicFramePr>
            <p:nvPr/>
          </p:nvGraphicFramePr>
          <p:xfrm>
            <a:off x="4736" y="3657"/>
            <a:ext cx="456" cy="571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spid="_x0000_s3086" name="CorelDRAW!" r:id="rId14" imgW="2390866" imgH="2990864" progId="CDraw5">
                    <p:embed/>
                  </p:oleObj>
                </mc:Choice>
                <mc:Fallback>
                  <p:oleObj name="CorelDRAW!" r:id="rId14" imgW="2390866" imgH="2990864" progId="CDraw5">
                    <p:embed/>
                    <p:pic>
                      <p:nvPicPr>
                        <p:cNvPr id="1034" name="Object 10">
                          <a:hlinkClick r:id="" action="ppaction://ole?verb=0"/>
                        </p:cNvPr>
                        <p:cNvPicPr>
                          <a:picLocks noChangeArrowheads="1"/>
                        </p:cNvPicPr>
                        <p:nvPr/>
                      </p:nvPicPr>
                      <p:blipFill>
                        <a:blip r:embed="rId15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rcRect/>
                        <a:stretch>
                          <a:fillRect/>
                        </a:stretch>
                      </p:blipFill>
                      <p:spPr bwMode="auto">
                        <a:xfrm>
                          <a:off x="4736" y="3657"/>
                          <a:ext cx="456" cy="571"/>
                        </a:xfrm>
                        <a:prstGeom prst="rect">
                          <a:avLst/>
                        </a:prstGeom>
                        <a:noFill/>
                        <a:ln>
                          <a:noFill/>
                        </a:ln>
                        <a:effectLst/>
                        <a:extLst>
                          <a:ext uri="{909E8E84-426E-40DD-AFC4-6F175D3DCCD1}">
                            <a14:hiddenFill xmlns:a14="http://schemas.microsoft.com/office/drawing/2010/main">
                              <a:solidFill>
                                <a:srgbClr val="DADADA"/>
                              </a:solidFill>
                            </a14:hiddenFill>
                          </a:ext>
                          <a:ext uri="{91240B29-F687-4F45-9708-019B960494DF}">
                            <a14:hiddenLine xmlns:a14="http://schemas.microsoft.com/office/drawing/2010/main" w="12700">
                              <a:solidFill>
                                <a:schemeClr val="tx1"/>
                              </a:solidFill>
                              <a:miter lim="800000"/>
                              <a:headEnd/>
                              <a:tailEnd/>
                            </a14:hiddenLine>
                          </a:ext>
                          <a:ext uri="{AF507438-7753-43E0-B8FC-AC1667EBCBE1}">
                            <a14:hiddenEffects xmlns:a14="http://schemas.microsoft.com/office/drawing/2010/main">
                              <a:effectLst>
                                <a:outerShdw dist="35921" dir="2700000" algn="ctr" rotWithShape="0">
                                  <a:srgbClr val="CECECE"/>
                                </a:outerShdw>
                              </a:effectLst>
                            </a14:hiddenEffects>
                          </a:ext>
                        </a:extLst>
                      </p:spPr>
                    </p:pic>
                  </p:oleObj>
                </mc:Fallback>
              </mc:AlternateContent>
            </a:graphicData>
          </a:graphic>
        </p:graphicFrame>
        <p:sp>
          <p:nvSpPr>
            <p:cNvPr id="1035" name="Rectangle 11"/>
            <p:cNvSpPr>
              <a:spLocks noChangeArrowheads="1"/>
            </p:cNvSpPr>
            <p:nvPr/>
          </p:nvSpPr>
          <p:spPr bwMode="auto">
            <a:xfrm>
              <a:off x="5226" y="3686"/>
              <a:ext cx="966" cy="600"/>
            </a:xfrm>
            <a:prstGeom prst="rect">
              <a:avLst/>
            </a:prstGeom>
            <a:noFill/>
            <a:ln w="12700">
              <a:noFill/>
              <a:miter lim="800000"/>
              <a:headEnd/>
              <a:tailEnd/>
            </a:ln>
          </p:spPr>
          <p:txBody>
            <a:bodyPr lIns="90488" tIns="44450" rIns="90488" bIns="44450">
              <a:spAutoFit/>
            </a:bodyPr>
            <a:lstStyle/>
            <a:p>
              <a:r>
                <a:rPr lang="en-GB" sz="1400" b="1">
                  <a:solidFill>
                    <a:schemeClr val="tx2"/>
                  </a:solidFill>
                </a:rPr>
                <a:t>the</a:t>
              </a:r>
            </a:p>
            <a:p>
              <a:r>
                <a:rPr lang="en-GB" sz="1400" b="1">
                  <a:solidFill>
                    <a:schemeClr val="tx2"/>
                  </a:solidFill>
                </a:rPr>
                <a:t>UNIVERSITY</a:t>
              </a:r>
            </a:p>
            <a:p>
              <a:r>
                <a:rPr lang="en-GB" sz="1400" b="1" i="1">
                  <a:solidFill>
                    <a:schemeClr val="tx2"/>
                  </a:solidFill>
                </a:rPr>
                <a:t>of</a:t>
              </a:r>
              <a:endParaRPr lang="en-GB" sz="1400" b="1">
                <a:solidFill>
                  <a:schemeClr val="tx2"/>
                </a:solidFill>
              </a:endParaRPr>
            </a:p>
            <a:p>
              <a:r>
                <a:rPr lang="en-GB" sz="1400" b="1">
                  <a:solidFill>
                    <a:schemeClr val="tx2"/>
                  </a:solidFill>
                </a:rPr>
                <a:t>GREENWICH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3990514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ransition>
    <p:fade/>
  </p:transition>
  <p:txStyles>
    <p:titleStyle>
      <a:lvl1pPr algn="ctr" rtl="0" eaLnBrk="0" fontAlgn="base" hangingPunct="0">
        <a:spcBef>
          <a:spcPct val="0"/>
        </a:spcBef>
        <a:spcAft>
          <a:spcPct val="0"/>
        </a:spcAft>
        <a:defRPr sz="3200" b="1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3200" b="1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3200" b="1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3200" b="1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3200" b="1">
          <a:solidFill>
            <a:schemeClr val="tx2"/>
          </a:solidFill>
          <a:latin typeface="Arial" charset="0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sz="3200" b="1">
          <a:solidFill>
            <a:schemeClr val="tx2"/>
          </a:solidFill>
          <a:latin typeface="Arial" charset="0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sz="3200" b="1">
          <a:solidFill>
            <a:schemeClr val="tx2"/>
          </a:solidFill>
          <a:latin typeface="Arial" charset="0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sz="3200" b="1">
          <a:solidFill>
            <a:schemeClr val="tx2"/>
          </a:solidFill>
          <a:latin typeface="Arial" charset="0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sz="3200" b="1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75000"/>
        <a:buFont typeface="Wingdings" pitchFamily="2" charset="2"/>
        <a:buChar char="u"/>
        <a:defRPr sz="2400" b="1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75000"/>
        <a:buFont typeface="Wingdings" pitchFamily="2" charset="2"/>
        <a:buChar char="l"/>
        <a:defRPr sz="2000" b="1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Times New Roman" pitchFamily="18" charset="0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Times New Roman" pitchFamily="18" charset="0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Times New Roman" pitchFamily="18" charset="0"/>
        </a:defRPr>
      </a:lvl5pPr>
      <a:lvl6pPr marL="25146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Times New Roman" pitchFamily="18" charset="0"/>
        </a:defRPr>
      </a:lvl6pPr>
      <a:lvl7pPr marL="29718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Times New Roman" pitchFamily="18" charset="0"/>
        </a:defRPr>
      </a:lvl7pPr>
      <a:lvl8pPr marL="34290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Times New Roman" pitchFamily="18" charset="0"/>
        </a:defRPr>
      </a:lvl8pPr>
      <a:lvl9pPr marL="38862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Times New Roman" pitchFamily="18" charset="0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3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3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3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3.xml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3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3.png"/><Relationship Id="rId4" Type="http://schemas.openxmlformats.org/officeDocument/2006/relationships/image" Target="../media/image12.jp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1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1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1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hyperlink" Target="http://en.wikipedia.org/wiki/Health_and_safety_law" TargetMode="Externa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1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hse.gov.uk/risk/index.htm" TargetMode="External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>
          <a:xfrm>
            <a:off x="107504" y="260648"/>
            <a:ext cx="9036496" cy="6552728"/>
          </a:xfrm>
        </p:spPr>
        <p:txBody>
          <a:bodyPr>
            <a:normAutofit fontScale="90000"/>
          </a:bodyPr>
          <a:lstStyle/>
          <a:p>
            <a:pPr>
              <a:spcAft>
                <a:spcPct val="0"/>
              </a:spcAft>
            </a:pPr>
            <a:r>
              <a:rPr lang="en-GB" dirty="0">
                <a:solidFill>
                  <a:srgbClr val="000000"/>
                </a:solidFill>
                <a:latin typeface="Arial Black" pitchFamily="34" charset="0"/>
                <a:cs typeface="Arial" charset="0"/>
              </a:rPr>
              <a:t> </a:t>
            </a:r>
            <a:r>
              <a:rPr lang="en-US" b="1" dirty="0">
                <a:solidFill>
                  <a:srgbClr val="000000"/>
                </a:solidFill>
                <a:latin typeface="Arial Black" pitchFamily="34" charset="0"/>
                <a:cs typeface="Arial" charset="0"/>
              </a:rPr>
              <a:t/>
            </a:r>
            <a:br>
              <a:rPr lang="en-US" b="1" dirty="0">
                <a:solidFill>
                  <a:srgbClr val="000000"/>
                </a:solidFill>
                <a:latin typeface="Arial Black" pitchFamily="34" charset="0"/>
                <a:cs typeface="Arial" charset="0"/>
              </a:rPr>
            </a:br>
            <a:r>
              <a:rPr lang="en-GB" b="1" dirty="0">
                <a:solidFill>
                  <a:srgbClr val="000000"/>
                </a:solidFill>
                <a:latin typeface="Arial Black" pitchFamily="34" charset="0"/>
                <a:cs typeface="Arial" charset="0"/>
              </a:rPr>
              <a:t>Hazard and Risk:</a:t>
            </a:r>
            <a:br>
              <a:rPr lang="en-GB" b="1" dirty="0">
                <a:solidFill>
                  <a:srgbClr val="000000"/>
                </a:solidFill>
                <a:latin typeface="Arial Black" pitchFamily="34" charset="0"/>
                <a:cs typeface="Arial" charset="0"/>
              </a:rPr>
            </a:br>
            <a:r>
              <a:rPr lang="en-GB" b="1" dirty="0">
                <a:solidFill>
                  <a:srgbClr val="000000"/>
                </a:solidFill>
                <a:latin typeface="Arial Black" pitchFamily="34" charset="0"/>
                <a:cs typeface="Arial" charset="0"/>
              </a:rPr>
              <a:t>Assessment &amp; Management</a:t>
            </a:r>
            <a:br>
              <a:rPr lang="en-GB" b="1" dirty="0">
                <a:solidFill>
                  <a:srgbClr val="000000"/>
                </a:solidFill>
                <a:latin typeface="Arial Black" pitchFamily="34" charset="0"/>
                <a:cs typeface="Arial" charset="0"/>
              </a:rPr>
            </a:br>
            <a:r>
              <a:rPr lang="en-GB" sz="4000" b="1" dirty="0">
                <a:solidFill>
                  <a:srgbClr val="000000"/>
                </a:solidFill>
                <a:latin typeface="Arial Black" pitchFamily="34" charset="0"/>
                <a:cs typeface="Arial" charset="0"/>
              </a:rPr>
              <a:t/>
            </a:r>
            <a:br>
              <a:rPr lang="en-GB" sz="4000" b="1" dirty="0">
                <a:solidFill>
                  <a:srgbClr val="000000"/>
                </a:solidFill>
                <a:latin typeface="Arial Black" pitchFamily="34" charset="0"/>
                <a:cs typeface="Arial" charset="0"/>
              </a:rPr>
            </a:br>
            <a:r>
              <a:rPr lang="en-GB" sz="4000" b="1" dirty="0">
                <a:solidFill>
                  <a:srgbClr val="000000"/>
                </a:solidFill>
                <a:latin typeface="Arial Black" pitchFamily="34" charset="0"/>
                <a:cs typeface="Arial" charset="0"/>
              </a:rPr>
              <a:t/>
            </a:r>
            <a:br>
              <a:rPr lang="en-GB" sz="4000" b="1" dirty="0">
                <a:solidFill>
                  <a:srgbClr val="000000"/>
                </a:solidFill>
                <a:latin typeface="Arial Black" pitchFamily="34" charset="0"/>
                <a:cs typeface="Arial" charset="0"/>
              </a:rPr>
            </a:br>
            <a:r>
              <a:rPr lang="en-GB" sz="4000" b="1" dirty="0">
                <a:solidFill>
                  <a:srgbClr val="000000"/>
                </a:solidFill>
                <a:latin typeface="Arial Black" pitchFamily="34" charset="0"/>
                <a:cs typeface="Arial" charset="0"/>
              </a:rPr>
              <a:t/>
            </a:r>
            <a:br>
              <a:rPr lang="en-GB" sz="4000" b="1" dirty="0">
                <a:solidFill>
                  <a:srgbClr val="000000"/>
                </a:solidFill>
                <a:latin typeface="Arial Black" pitchFamily="34" charset="0"/>
                <a:cs typeface="Arial" charset="0"/>
              </a:rPr>
            </a:br>
            <a:r>
              <a:rPr lang="en-GB" sz="4000" b="1" dirty="0">
                <a:solidFill>
                  <a:srgbClr val="000000"/>
                </a:solidFill>
                <a:latin typeface="Arial Black" pitchFamily="34" charset="0"/>
                <a:cs typeface="Arial" charset="0"/>
              </a:rPr>
              <a:t/>
            </a:r>
            <a:br>
              <a:rPr lang="en-GB" sz="4000" b="1" dirty="0">
                <a:solidFill>
                  <a:srgbClr val="000000"/>
                </a:solidFill>
                <a:latin typeface="Arial Black" pitchFamily="34" charset="0"/>
                <a:cs typeface="Arial" charset="0"/>
              </a:rPr>
            </a:br>
            <a:r>
              <a:rPr lang="en-GB" sz="4000" b="1" dirty="0">
                <a:solidFill>
                  <a:srgbClr val="000000"/>
                </a:solidFill>
                <a:latin typeface="Arial Black" pitchFamily="34" charset="0"/>
                <a:cs typeface="Arial" charset="0"/>
              </a:rPr>
              <a:t/>
            </a:r>
            <a:br>
              <a:rPr lang="en-GB" sz="4000" b="1" dirty="0">
                <a:solidFill>
                  <a:srgbClr val="000000"/>
                </a:solidFill>
                <a:latin typeface="Arial Black" pitchFamily="34" charset="0"/>
                <a:cs typeface="Arial" charset="0"/>
              </a:rPr>
            </a:br>
            <a:r>
              <a:rPr lang="en-GB" sz="4000" b="1" dirty="0">
                <a:solidFill>
                  <a:srgbClr val="000000"/>
                </a:solidFill>
                <a:latin typeface="Arial Black" pitchFamily="34" charset="0"/>
                <a:cs typeface="Arial" charset="0"/>
              </a:rPr>
              <a:t/>
            </a:r>
            <a:br>
              <a:rPr lang="en-GB" sz="4000" b="1" dirty="0">
                <a:solidFill>
                  <a:srgbClr val="000000"/>
                </a:solidFill>
                <a:latin typeface="Arial Black" pitchFamily="34" charset="0"/>
                <a:cs typeface="Arial" charset="0"/>
              </a:rPr>
            </a:br>
            <a:r>
              <a:rPr lang="en-GB" sz="900" b="1" dirty="0">
                <a:solidFill>
                  <a:srgbClr val="000000"/>
                </a:solidFill>
                <a:latin typeface="Arial Black" pitchFamily="34" charset="0"/>
                <a:cs typeface="Arial" charset="0"/>
              </a:rPr>
              <a:t> </a:t>
            </a:r>
            <a:r>
              <a:rPr lang="en-GB" sz="2800" b="1" dirty="0">
                <a:solidFill>
                  <a:srgbClr val="000000"/>
                </a:solidFill>
                <a:latin typeface="Arial Black" pitchFamily="34" charset="0"/>
                <a:cs typeface="Arial" charset="0"/>
              </a:rPr>
              <a:t/>
            </a:r>
            <a:br>
              <a:rPr lang="en-GB" sz="2800" b="1" dirty="0">
                <a:solidFill>
                  <a:srgbClr val="000000"/>
                </a:solidFill>
                <a:latin typeface="Arial Black" pitchFamily="34" charset="0"/>
                <a:cs typeface="Arial" charset="0"/>
              </a:rPr>
            </a:br>
            <a:r>
              <a:rPr lang="en-GB" sz="2800" b="1" dirty="0">
                <a:solidFill>
                  <a:srgbClr val="000000"/>
                </a:solidFill>
                <a:latin typeface="Arial Black" pitchFamily="34" charset="0"/>
                <a:cs typeface="Arial" charset="0"/>
              </a:rPr>
              <a:t/>
            </a:r>
            <a:br>
              <a:rPr lang="en-GB" sz="2800" b="1" dirty="0">
                <a:solidFill>
                  <a:srgbClr val="000000"/>
                </a:solidFill>
                <a:latin typeface="Arial Black" pitchFamily="34" charset="0"/>
                <a:cs typeface="Arial" charset="0"/>
              </a:rPr>
            </a:br>
            <a:r>
              <a:rPr lang="en-GB" sz="2700" dirty="0" err="1">
                <a:solidFill>
                  <a:srgbClr val="000000"/>
                </a:solidFill>
                <a:latin typeface="Arial Black" pitchFamily="34" charset="0"/>
                <a:cs typeface="Arial" charset="0"/>
              </a:rPr>
              <a:t>Dr.</a:t>
            </a:r>
            <a:r>
              <a:rPr lang="en-GB" sz="2700" dirty="0">
                <a:solidFill>
                  <a:srgbClr val="000000"/>
                </a:solidFill>
                <a:latin typeface="Arial Black" pitchFamily="34" charset="0"/>
                <a:cs typeface="Arial" charset="0"/>
              </a:rPr>
              <a:t> </a:t>
            </a:r>
            <a:r>
              <a:rPr lang="en-GB" sz="2700" dirty="0" err="1">
                <a:solidFill>
                  <a:srgbClr val="000000"/>
                </a:solidFill>
                <a:latin typeface="Arial Black" pitchFamily="34" charset="0"/>
                <a:cs typeface="Arial" charset="0"/>
              </a:rPr>
              <a:t>Talib</a:t>
            </a:r>
            <a:r>
              <a:rPr lang="en-GB" sz="2700" dirty="0">
                <a:solidFill>
                  <a:srgbClr val="000000"/>
                </a:solidFill>
                <a:latin typeface="Arial Black" pitchFamily="34" charset="0"/>
                <a:cs typeface="Arial" charset="0"/>
              </a:rPr>
              <a:t> E. Butt</a:t>
            </a:r>
            <a:r>
              <a:rPr lang="en-GB" sz="3600" dirty="0">
                <a:solidFill>
                  <a:srgbClr val="000000"/>
                </a:solidFill>
                <a:latin typeface="Arial Black" pitchFamily="34" charset="0"/>
                <a:cs typeface="Arial" charset="0"/>
              </a:rPr>
              <a:t/>
            </a:r>
            <a:br>
              <a:rPr lang="en-GB" sz="3600" dirty="0">
                <a:solidFill>
                  <a:srgbClr val="000000"/>
                </a:solidFill>
                <a:latin typeface="Arial Black" pitchFamily="34" charset="0"/>
                <a:cs typeface="Arial" charset="0"/>
              </a:rPr>
            </a:br>
            <a:r>
              <a:rPr lang="en-GB" sz="3600" dirty="0">
                <a:solidFill>
                  <a:srgbClr val="000000"/>
                </a:solidFill>
                <a:latin typeface="Arial Black" pitchFamily="34" charset="0"/>
                <a:cs typeface="Arial" charset="0"/>
              </a:rPr>
              <a:t/>
            </a:r>
            <a:br>
              <a:rPr lang="en-GB" sz="3600" dirty="0">
                <a:solidFill>
                  <a:srgbClr val="000000"/>
                </a:solidFill>
                <a:latin typeface="Arial Black" pitchFamily="34" charset="0"/>
                <a:cs typeface="Arial" charset="0"/>
              </a:rPr>
            </a:br>
            <a:r>
              <a:rPr lang="en-GB" sz="2000" dirty="0">
                <a:solidFill>
                  <a:srgbClr val="000000"/>
                </a:solidFill>
                <a:latin typeface="Arial Black" pitchFamily="34" charset="0"/>
                <a:cs typeface="Arial" charset="0"/>
              </a:rPr>
              <a:t>PhD, MSc,  BEng(Hons)</a:t>
            </a:r>
            <a:br>
              <a:rPr lang="en-GB" sz="2000" dirty="0">
                <a:solidFill>
                  <a:srgbClr val="000000"/>
                </a:solidFill>
                <a:latin typeface="Arial Black" pitchFamily="34" charset="0"/>
                <a:cs typeface="Arial" charset="0"/>
              </a:rPr>
            </a:br>
            <a:r>
              <a:rPr lang="en-GB" sz="2000" dirty="0">
                <a:solidFill>
                  <a:srgbClr val="000000"/>
                </a:solidFill>
                <a:latin typeface="Arial Black" pitchFamily="34" charset="0"/>
                <a:cs typeface="Arial" charset="0"/>
              </a:rPr>
              <a:t>AFHEA, ASET, MCIWEM, LCIWM, </a:t>
            </a:r>
            <a:r>
              <a:rPr lang="en-GB" sz="2000" dirty="0" err="1">
                <a:solidFill>
                  <a:srgbClr val="000000"/>
                </a:solidFill>
                <a:latin typeface="Arial Black" pitchFamily="34" charset="0"/>
                <a:cs typeface="Arial" charset="0"/>
              </a:rPr>
              <a:t>AMIMechE</a:t>
            </a:r>
            <a:r>
              <a:rPr lang="en-GB" sz="2000" b="1" dirty="0">
                <a:solidFill>
                  <a:srgbClr val="000000"/>
                </a:solidFill>
                <a:latin typeface="Arial Black" pitchFamily="34" charset="0"/>
                <a:cs typeface="Arial" charset="0"/>
              </a:rPr>
              <a:t/>
            </a:r>
            <a:br>
              <a:rPr lang="en-GB" sz="2000" b="1" dirty="0">
                <a:solidFill>
                  <a:srgbClr val="000000"/>
                </a:solidFill>
                <a:latin typeface="Arial Black" pitchFamily="34" charset="0"/>
                <a:cs typeface="Arial" charset="0"/>
              </a:rPr>
            </a:br>
            <a:r>
              <a:rPr lang="en-GB" sz="3600" b="1" dirty="0">
                <a:solidFill>
                  <a:srgbClr val="000000"/>
                </a:solidFill>
                <a:latin typeface="Arial Black" pitchFamily="34" charset="0"/>
                <a:cs typeface="Arial" charset="0"/>
              </a:rPr>
              <a:t/>
            </a:r>
            <a:br>
              <a:rPr lang="en-GB" sz="3600" b="1" dirty="0">
                <a:solidFill>
                  <a:srgbClr val="000000"/>
                </a:solidFill>
                <a:latin typeface="Arial Black" pitchFamily="34" charset="0"/>
                <a:cs typeface="Arial" charset="0"/>
              </a:rPr>
            </a:br>
            <a:endParaRPr lang="en-US" b="1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01046" y="1484784"/>
            <a:ext cx="4649412" cy="329089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89290591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19672" y="0"/>
            <a:ext cx="6048672" cy="648072"/>
          </a:xfrm>
        </p:spPr>
        <p:txBody>
          <a:bodyPr>
            <a:normAutofit/>
          </a:bodyPr>
          <a:lstStyle/>
          <a:p>
            <a:r>
              <a:rPr lang="en-GB" sz="2800" dirty="0"/>
              <a:t>Structure of the talk / Index</a:t>
            </a:r>
            <a:endParaRPr lang="en-US" sz="28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1520" y="692696"/>
            <a:ext cx="8892480" cy="6165304"/>
          </a:xfrm>
        </p:spPr>
        <p:txBody>
          <a:bodyPr>
            <a:normAutofit/>
          </a:bodyPr>
          <a:lstStyle/>
          <a:p>
            <a:pPr marL="342900" indent="-342900" algn="just">
              <a:buFont typeface="Arial" pitchFamily="34" charset="0"/>
              <a:buChar char="•"/>
            </a:pPr>
            <a:r>
              <a:rPr lang="en-GB" sz="2000" dirty="0">
                <a:solidFill>
                  <a:schemeClr val="tx1"/>
                </a:solidFill>
              </a:rPr>
              <a:t>Recap</a:t>
            </a:r>
          </a:p>
          <a:p>
            <a:pPr marL="342900" indent="-342900" algn="just">
              <a:buFont typeface="Arial" pitchFamily="34" charset="0"/>
              <a:buChar char="•"/>
            </a:pPr>
            <a:endParaRPr lang="en-GB" sz="2000" dirty="0">
              <a:solidFill>
                <a:schemeClr val="tx1"/>
              </a:solidFill>
            </a:endParaRPr>
          </a:p>
          <a:p>
            <a:pPr marL="342900" indent="-342900" algn="just">
              <a:buFont typeface="Arial" pitchFamily="34" charset="0"/>
              <a:buChar char="•"/>
            </a:pPr>
            <a:r>
              <a:rPr lang="en-GB" sz="2000" dirty="0">
                <a:solidFill>
                  <a:schemeClr val="tx1"/>
                </a:solidFill>
              </a:rPr>
              <a:t>Harm</a:t>
            </a:r>
          </a:p>
          <a:p>
            <a:pPr marL="342900" indent="-342900" algn="just">
              <a:buFont typeface="Arial" pitchFamily="34" charset="0"/>
              <a:buChar char="•"/>
            </a:pPr>
            <a:endParaRPr lang="en-GB" sz="2000" dirty="0">
              <a:solidFill>
                <a:schemeClr val="tx1"/>
              </a:solidFill>
            </a:endParaRPr>
          </a:p>
          <a:p>
            <a:pPr marL="342900" indent="-342900" algn="just">
              <a:buFont typeface="Arial" pitchFamily="34" charset="0"/>
              <a:buChar char="•"/>
            </a:pPr>
            <a:r>
              <a:rPr lang="en-GB" sz="2000" dirty="0">
                <a:solidFill>
                  <a:schemeClr val="tx1"/>
                </a:solidFill>
              </a:rPr>
              <a:t>Hazard</a:t>
            </a:r>
          </a:p>
          <a:p>
            <a:pPr marL="342900" indent="-342900" algn="just">
              <a:buFont typeface="Arial" pitchFamily="34" charset="0"/>
              <a:buChar char="•"/>
            </a:pPr>
            <a:endParaRPr lang="en-GB" sz="2000" dirty="0">
              <a:solidFill>
                <a:schemeClr val="tx1"/>
              </a:solidFill>
            </a:endParaRPr>
          </a:p>
          <a:p>
            <a:pPr marL="342900" indent="-342900" algn="just">
              <a:buFont typeface="Arial" pitchFamily="34" charset="0"/>
              <a:buChar char="•"/>
            </a:pPr>
            <a:r>
              <a:rPr lang="en-GB" sz="2000" dirty="0">
                <a:solidFill>
                  <a:schemeClr val="tx1"/>
                </a:solidFill>
              </a:rPr>
              <a:t>Risk</a:t>
            </a:r>
          </a:p>
          <a:p>
            <a:pPr marL="342900" indent="-342900" algn="just">
              <a:buFont typeface="Arial" pitchFamily="34" charset="0"/>
              <a:buChar char="•"/>
            </a:pPr>
            <a:endParaRPr lang="en-GB" sz="2000" dirty="0">
              <a:solidFill>
                <a:schemeClr val="tx1"/>
              </a:solidFill>
            </a:endParaRPr>
          </a:p>
          <a:p>
            <a:pPr marL="342900" indent="-342900" algn="just">
              <a:buFont typeface="Arial" pitchFamily="34" charset="0"/>
              <a:buChar char="•"/>
            </a:pPr>
            <a:r>
              <a:rPr lang="en-GB" sz="2000" dirty="0">
                <a:solidFill>
                  <a:schemeClr val="tx1"/>
                </a:solidFill>
              </a:rPr>
              <a:t>Harm, Hazard &amp; Risk relationship</a:t>
            </a:r>
          </a:p>
          <a:p>
            <a:pPr marL="342900" indent="-342900" algn="just">
              <a:buFont typeface="Arial" pitchFamily="34" charset="0"/>
              <a:buChar char="•"/>
            </a:pPr>
            <a:endParaRPr lang="en-GB" sz="2000" dirty="0">
              <a:solidFill>
                <a:schemeClr val="tx1"/>
              </a:solidFill>
            </a:endParaRPr>
          </a:p>
          <a:p>
            <a:pPr marL="342900" indent="-342900" algn="just">
              <a:buFont typeface="Arial" pitchFamily="34" charset="0"/>
              <a:buChar char="•"/>
            </a:pPr>
            <a:r>
              <a:rPr lang="en-GB" sz="2000">
                <a:solidFill>
                  <a:schemeClr val="tx1"/>
                </a:solidFill>
              </a:rPr>
              <a:t>Hazard-pathway-receptor model</a:t>
            </a:r>
            <a:endParaRPr lang="en-GB" sz="2000" dirty="0">
              <a:solidFill>
                <a:schemeClr val="tx1"/>
              </a:solidFill>
            </a:endParaRPr>
          </a:p>
          <a:p>
            <a:pPr marL="342900" indent="-342900" algn="just">
              <a:buFont typeface="Arial" pitchFamily="34" charset="0"/>
              <a:buChar char="•"/>
            </a:pPr>
            <a:endParaRPr lang="en-GB" sz="2000" dirty="0">
              <a:solidFill>
                <a:schemeClr val="tx1"/>
              </a:solidFill>
            </a:endParaRPr>
          </a:p>
          <a:p>
            <a:pPr marL="342900" indent="-342900" algn="just">
              <a:buFont typeface="Arial" pitchFamily="34" charset="0"/>
              <a:buChar char="•"/>
            </a:pPr>
            <a:r>
              <a:rPr lang="en-GB" sz="2000" dirty="0">
                <a:solidFill>
                  <a:schemeClr val="tx1"/>
                </a:solidFill>
              </a:rPr>
              <a:t>Risk Assessment  for H &amp; S (Matrix approach)</a:t>
            </a:r>
          </a:p>
          <a:p>
            <a:pPr marL="342900" indent="-342900" algn="just">
              <a:buFont typeface="Arial" pitchFamily="34" charset="0"/>
              <a:buChar char="•"/>
            </a:pPr>
            <a:endParaRPr lang="en-GB" sz="2000" dirty="0">
              <a:solidFill>
                <a:schemeClr val="tx1"/>
              </a:solidFill>
            </a:endParaRPr>
          </a:p>
          <a:p>
            <a:pPr marL="342900" indent="-342900" algn="just">
              <a:buFont typeface="Arial" pitchFamily="34" charset="0"/>
              <a:buChar char="•"/>
            </a:pPr>
            <a:r>
              <a:rPr lang="en-GB" sz="2000" dirty="0">
                <a:solidFill>
                  <a:schemeClr val="tx1"/>
                </a:solidFill>
              </a:rPr>
              <a:t>Exercises</a:t>
            </a:r>
          </a:p>
          <a:p>
            <a:pPr marL="342900" indent="-342900" algn="just">
              <a:buFont typeface="Arial" pitchFamily="34" charset="0"/>
              <a:buChar char="•"/>
            </a:pPr>
            <a:endParaRPr lang="en-GB" sz="2000" dirty="0">
              <a:solidFill>
                <a:schemeClr val="tx1"/>
              </a:solidFill>
            </a:endParaRPr>
          </a:p>
          <a:p>
            <a:pPr algn="just"/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332192038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91680" y="188640"/>
            <a:ext cx="6048672" cy="648072"/>
          </a:xfrm>
        </p:spPr>
        <p:txBody>
          <a:bodyPr>
            <a:normAutofit/>
          </a:bodyPr>
          <a:lstStyle/>
          <a:p>
            <a:r>
              <a:rPr lang="en-GB" sz="2800" b="1" dirty="0"/>
              <a:t>Recap</a:t>
            </a:r>
            <a:endParaRPr lang="en-US" sz="28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1520" y="692696"/>
            <a:ext cx="8892480" cy="6165304"/>
          </a:xfrm>
        </p:spPr>
        <p:txBody>
          <a:bodyPr>
            <a:normAutofit/>
          </a:bodyPr>
          <a:lstStyle/>
          <a:p>
            <a:pPr marL="342900" indent="-342900" algn="just">
              <a:buFont typeface="Arial" pitchFamily="34" charset="0"/>
              <a:buChar char="•"/>
            </a:pPr>
            <a:endParaRPr lang="en-GB" sz="2000" b="1" dirty="0">
              <a:solidFill>
                <a:srgbClr val="FF0000"/>
              </a:solidFill>
            </a:endParaRPr>
          </a:p>
          <a:p>
            <a:pPr marL="342900" indent="-342900" algn="just">
              <a:buFont typeface="Arial" pitchFamily="34" charset="0"/>
              <a:buChar char="•"/>
            </a:pPr>
            <a:endParaRPr lang="en-GB" sz="2000" b="1" dirty="0">
              <a:solidFill>
                <a:srgbClr val="FF0000"/>
              </a:solidFill>
            </a:endParaRPr>
          </a:p>
          <a:p>
            <a:pPr algn="just"/>
            <a:endParaRPr lang="en-GB" sz="2000" b="1" dirty="0">
              <a:solidFill>
                <a:srgbClr val="FF0000"/>
              </a:solidFill>
            </a:endParaRPr>
          </a:p>
          <a:p>
            <a:r>
              <a:rPr lang="en-GB" sz="7200" b="1" dirty="0">
                <a:solidFill>
                  <a:srgbClr val="FF0000"/>
                </a:solidFill>
              </a:rPr>
              <a:t>RECAP!!</a:t>
            </a:r>
          </a:p>
          <a:p>
            <a:r>
              <a:rPr lang="en-GB" sz="7200" b="1" dirty="0">
                <a:solidFill>
                  <a:srgbClr val="FF0000"/>
                </a:solidFill>
              </a:rPr>
              <a:t>(from </a:t>
            </a:r>
          </a:p>
          <a:p>
            <a:r>
              <a:rPr lang="en-GB" sz="7200" b="1" dirty="0">
                <a:solidFill>
                  <a:srgbClr val="FF0000"/>
                </a:solidFill>
              </a:rPr>
              <a:t>the previous talk)</a:t>
            </a:r>
          </a:p>
          <a:p>
            <a:pPr marL="342900" indent="-342900" algn="just">
              <a:buFont typeface="Arial" pitchFamily="34" charset="0"/>
              <a:buChar char="•"/>
            </a:pPr>
            <a:endParaRPr lang="en-GB" sz="2000" b="1" dirty="0">
              <a:solidFill>
                <a:srgbClr val="FF0000"/>
              </a:solidFill>
            </a:endParaRPr>
          </a:p>
          <a:p>
            <a:pPr marL="342900" indent="-342900" algn="just">
              <a:buFont typeface="Arial" pitchFamily="34" charset="0"/>
              <a:buChar char="•"/>
            </a:pPr>
            <a:endParaRPr lang="en-GB" sz="2000" b="1" dirty="0">
              <a:solidFill>
                <a:srgbClr val="FF0000"/>
              </a:solidFill>
            </a:endParaRPr>
          </a:p>
          <a:p>
            <a:pPr algn="just"/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5358122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91680" y="0"/>
            <a:ext cx="6048672" cy="648072"/>
          </a:xfrm>
        </p:spPr>
        <p:txBody>
          <a:bodyPr>
            <a:normAutofit/>
          </a:bodyPr>
          <a:lstStyle/>
          <a:p>
            <a:r>
              <a:rPr lang="en-GB" sz="2800" b="1" dirty="0"/>
              <a:t>Harm</a:t>
            </a:r>
            <a:endParaRPr lang="en-US" sz="28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1520" y="692696"/>
            <a:ext cx="8892480" cy="6165304"/>
          </a:xfrm>
        </p:spPr>
        <p:txBody>
          <a:bodyPr>
            <a:normAutofit/>
          </a:bodyPr>
          <a:lstStyle/>
          <a:p>
            <a:pPr algn="just"/>
            <a:r>
              <a:rPr lang="en-GB" sz="1600" b="1" dirty="0">
                <a:solidFill>
                  <a:srgbClr val="FF0000"/>
                </a:solidFill>
              </a:rPr>
              <a:t>What is ‘harm’?</a:t>
            </a:r>
          </a:p>
          <a:p>
            <a:pPr algn="just"/>
            <a:endParaRPr lang="en-GB" sz="800" dirty="0">
              <a:solidFill>
                <a:schemeClr val="tx1"/>
              </a:solidFill>
            </a:endParaRPr>
          </a:p>
          <a:p>
            <a:pPr algn="just"/>
            <a:r>
              <a:rPr lang="en-GB" sz="1600" dirty="0">
                <a:solidFill>
                  <a:schemeClr val="tx1"/>
                </a:solidFill>
              </a:rPr>
              <a:t>ill health </a:t>
            </a:r>
            <a:r>
              <a:rPr lang="en-GB" sz="1600" b="1" dirty="0">
                <a:solidFill>
                  <a:srgbClr val="FF0000"/>
                </a:solidFill>
              </a:rPr>
              <a:t>(examples ?)</a:t>
            </a:r>
          </a:p>
          <a:p>
            <a:pPr algn="just"/>
            <a:r>
              <a:rPr lang="en-GB" sz="1600" dirty="0">
                <a:solidFill>
                  <a:schemeClr val="tx1"/>
                </a:solidFill>
              </a:rPr>
              <a:t>injury </a:t>
            </a:r>
          </a:p>
          <a:p>
            <a:pPr algn="just"/>
            <a:r>
              <a:rPr lang="en-GB" sz="1600" dirty="0">
                <a:solidFill>
                  <a:schemeClr val="tx1"/>
                </a:solidFill>
              </a:rPr>
              <a:t>damage to:</a:t>
            </a:r>
          </a:p>
          <a:p>
            <a:pPr marL="1609725" indent="-176213" algn="just"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chemeClr val="tx1"/>
                </a:solidFill>
              </a:rPr>
              <a:t>property,</a:t>
            </a:r>
          </a:p>
          <a:p>
            <a:pPr marL="1609725" indent="-176213" algn="just"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chemeClr val="tx1"/>
                </a:solidFill>
              </a:rPr>
              <a:t>plant,</a:t>
            </a:r>
          </a:p>
          <a:p>
            <a:pPr marL="1609725" indent="-176213" algn="just"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chemeClr val="tx1"/>
                </a:solidFill>
              </a:rPr>
              <a:t>products or </a:t>
            </a:r>
          </a:p>
          <a:p>
            <a:pPr marL="1609725" indent="-176213" algn="just"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chemeClr val="tx1"/>
                </a:solidFill>
              </a:rPr>
              <a:t>the environment</a:t>
            </a:r>
          </a:p>
          <a:p>
            <a:pPr algn="just"/>
            <a:r>
              <a:rPr lang="en-GB" sz="1600" dirty="0">
                <a:solidFill>
                  <a:schemeClr val="tx1"/>
                </a:solidFill>
              </a:rPr>
              <a:t>production losses </a:t>
            </a:r>
          </a:p>
          <a:p>
            <a:pPr algn="just"/>
            <a:r>
              <a:rPr lang="en-GB" sz="1600" dirty="0">
                <a:solidFill>
                  <a:schemeClr val="tx1"/>
                </a:solidFill>
              </a:rPr>
              <a:t>increased liabilities </a:t>
            </a:r>
            <a:r>
              <a:rPr lang="en-GB" sz="1600" b="1" dirty="0">
                <a:solidFill>
                  <a:srgbClr val="FF0000"/>
                </a:solidFill>
              </a:rPr>
              <a:t>(examples?)</a:t>
            </a:r>
          </a:p>
          <a:p>
            <a:pPr algn="just"/>
            <a:endParaRPr lang="en-GB" sz="1600" dirty="0">
              <a:solidFill>
                <a:schemeClr val="tx1"/>
              </a:solidFill>
            </a:endParaRPr>
          </a:p>
          <a:p>
            <a:pPr algn="just"/>
            <a:endParaRPr lang="en-GB" sz="1600" dirty="0">
              <a:solidFill>
                <a:schemeClr val="tx1"/>
              </a:solidFill>
            </a:endParaRPr>
          </a:p>
          <a:p>
            <a:pPr algn="just"/>
            <a:r>
              <a:rPr lang="en-GB" sz="1600" b="1" dirty="0">
                <a:solidFill>
                  <a:srgbClr val="FF0000"/>
                </a:solidFill>
              </a:rPr>
              <a:t>Simply, what is harm?</a:t>
            </a:r>
          </a:p>
          <a:p>
            <a:pPr algn="just"/>
            <a:r>
              <a:rPr lang="en-GB" sz="1600" dirty="0">
                <a:solidFill>
                  <a:schemeClr val="tx1"/>
                </a:solidFill>
              </a:rPr>
              <a:t> a state you do not want to be in!!</a:t>
            </a:r>
          </a:p>
          <a:p>
            <a:pPr algn="just"/>
            <a:endParaRPr lang="en-GB" sz="1600" dirty="0">
              <a:solidFill>
                <a:schemeClr val="tx1"/>
              </a:solidFill>
            </a:endParaRPr>
          </a:p>
          <a:p>
            <a:pPr algn="just"/>
            <a:r>
              <a:rPr lang="en-GB" sz="1600" dirty="0">
                <a:solidFill>
                  <a:schemeClr val="tx1"/>
                </a:solidFill>
              </a:rPr>
              <a:t>Could be physical or non-physical!</a:t>
            </a:r>
          </a:p>
          <a:p>
            <a:pPr algn="just"/>
            <a:r>
              <a:rPr lang="en-GB" sz="1600" b="1" dirty="0">
                <a:solidFill>
                  <a:srgbClr val="FF0000"/>
                </a:solidFill>
              </a:rPr>
              <a:t>Examples of non-physical?</a:t>
            </a:r>
          </a:p>
          <a:p>
            <a:pPr algn="just"/>
            <a:endParaRPr lang="en-GB" sz="16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856538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8" dur="1000"/>
                                        <p:tgtEl>
                                          <p:spTgt spid="3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3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3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79512" y="523133"/>
            <a:ext cx="8856984" cy="6334867"/>
          </a:xfrm>
        </p:spPr>
        <p:txBody>
          <a:bodyPr/>
          <a:lstStyle/>
          <a:p>
            <a:pPr marL="822325" indent="-285750" algn="l">
              <a:buFont typeface="Wingdings" panose="05000000000000000000" pitchFamily="2" charset="2"/>
              <a:buChar char="q"/>
            </a:pPr>
            <a:r>
              <a:rPr lang="en-GB" sz="1600" dirty="0"/>
              <a:t>Substance</a:t>
            </a:r>
          </a:p>
          <a:p>
            <a:pPr marL="822325" indent="-285750" algn="l">
              <a:buFont typeface="Wingdings" panose="05000000000000000000" pitchFamily="2" charset="2"/>
              <a:buChar char="q"/>
            </a:pPr>
            <a:r>
              <a:rPr lang="en-GB" sz="1600" dirty="0"/>
              <a:t>Property / Characteristic</a:t>
            </a:r>
          </a:p>
          <a:p>
            <a:pPr marL="822325" indent="-285750" algn="l">
              <a:buFont typeface="Wingdings" panose="05000000000000000000" pitchFamily="2" charset="2"/>
              <a:buChar char="q"/>
            </a:pPr>
            <a:r>
              <a:rPr lang="en-GB" sz="1600" dirty="0"/>
              <a:t>Process</a:t>
            </a:r>
          </a:p>
          <a:p>
            <a:pPr marL="822325" indent="-285750" algn="l">
              <a:buFont typeface="Wingdings" panose="05000000000000000000" pitchFamily="2" charset="2"/>
              <a:buChar char="q"/>
            </a:pPr>
            <a:r>
              <a:rPr lang="en-GB" sz="1600" dirty="0"/>
              <a:t>Layout / situation</a:t>
            </a:r>
          </a:p>
          <a:p>
            <a:pPr algn="l"/>
            <a:r>
              <a:rPr lang="en-GB" sz="1600" dirty="0"/>
              <a:t>THAT MAY CAUSE HARM or HAS </a:t>
            </a:r>
            <a:r>
              <a:rPr lang="en-GB" sz="1600" dirty="0">
                <a:solidFill>
                  <a:srgbClr val="C00000"/>
                </a:solidFill>
              </a:rPr>
              <a:t>POTENTIAL TO CAUSE HARM</a:t>
            </a:r>
          </a:p>
          <a:p>
            <a:pPr algn="l"/>
            <a:endParaRPr lang="en-GB" sz="1600" b="0" dirty="0">
              <a:solidFill>
                <a:srgbClr val="C00000"/>
              </a:solidFill>
            </a:endParaRPr>
          </a:p>
          <a:p>
            <a:pPr algn="l"/>
            <a:r>
              <a:rPr lang="en-GB" sz="1600" dirty="0">
                <a:solidFill>
                  <a:srgbClr val="FF0000"/>
                </a:solidFill>
              </a:rPr>
              <a:t>Examples in each category above??</a:t>
            </a:r>
          </a:p>
          <a:p>
            <a:pPr algn="l"/>
            <a:endParaRPr lang="en-GB" sz="800" b="0" dirty="0">
              <a:solidFill>
                <a:srgbClr val="FF0000"/>
              </a:solidFill>
            </a:endParaRPr>
          </a:p>
          <a:p>
            <a:pPr algn="l"/>
            <a:r>
              <a:rPr lang="en-GB" sz="1600" b="0" dirty="0">
                <a:solidFill>
                  <a:srgbClr val="FF0000"/>
                </a:solidFill>
              </a:rPr>
              <a:t>From home environment first??</a:t>
            </a:r>
          </a:p>
          <a:p>
            <a:pPr algn="l"/>
            <a:endParaRPr lang="en-GB" sz="800" b="0" dirty="0">
              <a:solidFill>
                <a:srgbClr val="FF0000"/>
              </a:solidFill>
            </a:endParaRPr>
          </a:p>
          <a:p>
            <a:pPr algn="l"/>
            <a:r>
              <a:rPr lang="en-GB" sz="1600" b="0" dirty="0"/>
              <a:t>Bleach or detergent</a:t>
            </a:r>
          </a:p>
          <a:p>
            <a:pPr algn="l"/>
            <a:r>
              <a:rPr lang="en-GB" sz="1600" b="0" dirty="0"/>
              <a:t>Flame of stove during cooking or hot water kettle when hot</a:t>
            </a:r>
          </a:p>
          <a:p>
            <a:pPr algn="l"/>
            <a:r>
              <a:rPr lang="en-GB" sz="1600" b="0" dirty="0"/>
              <a:t>Children running around</a:t>
            </a:r>
          </a:p>
          <a:p>
            <a:pPr algn="l"/>
            <a:r>
              <a:rPr lang="en-GB" sz="1600" b="0" dirty="0"/>
              <a:t>Loose wire in the landing during vacuum </a:t>
            </a:r>
            <a:r>
              <a:rPr lang="en-GB" sz="1600" b="0" dirty="0">
                <a:solidFill>
                  <a:srgbClr val="FF0000"/>
                </a:solidFill>
              </a:rPr>
              <a:t>cleaning</a:t>
            </a:r>
          </a:p>
          <a:p>
            <a:pPr algn="l"/>
            <a:endParaRPr lang="en-GB" sz="800" b="0" dirty="0">
              <a:solidFill>
                <a:srgbClr val="FF0000"/>
              </a:solidFill>
            </a:endParaRPr>
          </a:p>
          <a:p>
            <a:pPr algn="l"/>
            <a:r>
              <a:rPr lang="en-GB" sz="1600" b="0" dirty="0">
                <a:solidFill>
                  <a:srgbClr val="FF0000"/>
                </a:solidFill>
              </a:rPr>
              <a:t>From work environment??</a:t>
            </a:r>
            <a:endParaRPr lang="en-GB" sz="1600" b="0" dirty="0"/>
          </a:p>
          <a:p>
            <a:pPr lvl="0" algn="l"/>
            <a:r>
              <a:rPr lang="en-GB" sz="1600" b="0" dirty="0"/>
              <a:t>Electricity</a:t>
            </a:r>
          </a:p>
          <a:p>
            <a:pPr lvl="0" algn="l"/>
            <a:r>
              <a:rPr lang="en-GB" sz="1600" b="0" dirty="0"/>
              <a:t>Chemicals</a:t>
            </a:r>
          </a:p>
          <a:p>
            <a:pPr lvl="0" algn="l"/>
            <a:r>
              <a:rPr lang="en-GB" sz="1600" b="0" dirty="0"/>
              <a:t>Working up a ladder</a:t>
            </a:r>
          </a:p>
          <a:p>
            <a:pPr lvl="0" algn="l"/>
            <a:r>
              <a:rPr lang="en-GB" sz="1600" b="0" dirty="0"/>
              <a:t>Noise</a:t>
            </a:r>
          </a:p>
          <a:p>
            <a:pPr lvl="0" algn="l"/>
            <a:r>
              <a:rPr lang="en-GB" sz="1600" b="0" dirty="0"/>
              <a:t>Monitor of a computer</a:t>
            </a:r>
          </a:p>
          <a:p>
            <a:pPr lvl="0" algn="l"/>
            <a:r>
              <a:rPr lang="en-GB" sz="1600" b="0" dirty="0"/>
              <a:t>A bully at work</a:t>
            </a:r>
          </a:p>
          <a:p>
            <a:pPr lvl="0" algn="l"/>
            <a:r>
              <a:rPr lang="en-GB" sz="1600" b="0" dirty="0"/>
              <a:t>Stress</a:t>
            </a:r>
          </a:p>
        </p:txBody>
      </p:sp>
      <p:sp>
        <p:nvSpPr>
          <p:cNvPr id="3" name="Rectangle 2"/>
          <p:cNvSpPr/>
          <p:nvPr/>
        </p:nvSpPr>
        <p:spPr>
          <a:xfrm>
            <a:off x="395535" y="-88"/>
            <a:ext cx="8458153" cy="5232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sz="2800" b="1" dirty="0">
                <a:solidFill>
                  <a:srgbClr val="000000"/>
                </a:solidFill>
                <a:latin typeface="Times New Roman" pitchFamily="18" charset="0"/>
              </a:rPr>
              <a:t>		What is Hazard?</a:t>
            </a:r>
            <a:r>
              <a:rPr lang="en-GB" sz="1200" i="1" dirty="0">
                <a:solidFill>
                  <a:srgbClr val="000000"/>
                </a:solidFill>
                <a:latin typeface="Times New Roman" pitchFamily="18" charset="0"/>
              </a:rPr>
              <a:t>			</a:t>
            </a:r>
            <a:endParaRPr lang="en-GB" sz="1200" dirty="0">
              <a:solidFill>
                <a:srgbClr val="000000"/>
              </a:solidFill>
              <a:latin typeface="Times New Roman" pitchFamily="18" charset="0"/>
            </a:endParaRPr>
          </a:p>
        </p:txBody>
      </p:sp>
      <p:sp>
        <p:nvSpPr>
          <p:cNvPr id="4" name="Text Box 24"/>
          <p:cNvSpPr txBox="1">
            <a:spLocks noChangeArrowheads="1"/>
          </p:cNvSpPr>
          <p:nvPr/>
        </p:nvSpPr>
        <p:spPr bwMode="auto">
          <a:xfrm>
            <a:off x="5901360" y="3645024"/>
            <a:ext cx="2952328" cy="432048"/>
          </a:xfrm>
          <a:prstGeom prst="rect">
            <a:avLst/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anchor="ctr"/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marL="0" marR="0" lvl="0" indent="0" algn="ctr" defTabSz="914400" eaLnBrk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1" i="0" u="none" strike="noStrike" kern="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 pitchFamily="34" charset="0"/>
                <a:cs typeface="Arial" charset="0"/>
              </a:rPr>
              <a:t>Which one is which category?</a:t>
            </a:r>
          </a:p>
        </p:txBody>
      </p:sp>
      <p:sp>
        <p:nvSpPr>
          <p:cNvPr id="5" name="Text Box 24"/>
          <p:cNvSpPr txBox="1">
            <a:spLocks noChangeArrowheads="1"/>
          </p:cNvSpPr>
          <p:nvPr/>
        </p:nvSpPr>
        <p:spPr bwMode="auto">
          <a:xfrm>
            <a:off x="4067944" y="5733256"/>
            <a:ext cx="2952328" cy="432048"/>
          </a:xfrm>
          <a:prstGeom prst="rect">
            <a:avLst/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anchor="ctr"/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marL="0" marR="0" lvl="0" indent="0" algn="ctr" defTabSz="914400" eaLnBrk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1" i="0" u="none" strike="noStrike" kern="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 pitchFamily="34" charset="0"/>
                <a:cs typeface="Arial" charset="0"/>
              </a:rPr>
              <a:t>Which one is which category?</a:t>
            </a:r>
          </a:p>
        </p:txBody>
      </p:sp>
    </p:spTree>
    <p:extLst>
      <p:ext uri="{BB962C8B-B14F-4D97-AF65-F5344CB8AC3E}">
        <p14:creationId xmlns:p14="http://schemas.microsoft.com/office/powerpoint/2010/main" val="916334675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0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0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0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0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0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0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0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0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0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05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05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05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205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05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05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205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05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05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205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205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205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2051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2051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2051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2051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2051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2051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1000"/>
                                        <p:tgtEl>
                                          <p:spTgt spid="2051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2051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2051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5" dur="1000"/>
                                        <p:tgtEl>
                                          <p:spTgt spid="2051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2051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2051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9" dur="1000"/>
                                        <p:tgtEl>
                                          <p:spTgt spid="2051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0" dur="1000" fill="hold"/>
                                        <p:tgtEl>
                                          <p:spTgt spid="2051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1000" fill="hold"/>
                                        <p:tgtEl>
                                          <p:spTgt spid="2051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6" dur="1000"/>
                                        <p:tgtEl>
                                          <p:spTgt spid="2051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7" dur="1000" fill="hold"/>
                                        <p:tgtEl>
                                          <p:spTgt spid="2051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1000" fill="hold"/>
                                        <p:tgtEl>
                                          <p:spTgt spid="2051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3" dur="1000"/>
                                        <p:tgtEl>
                                          <p:spTgt spid="2051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4" dur="1000" fill="hold"/>
                                        <p:tgtEl>
                                          <p:spTgt spid="2051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1000" fill="hold"/>
                                        <p:tgtEl>
                                          <p:spTgt spid="2051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6" fill="hold">
                      <p:stCondLst>
                        <p:cond delay="indefinite"/>
                      </p:stCondLst>
                      <p:childTnLst>
                        <p:par>
                          <p:cTn id="107" fill="hold">
                            <p:stCondLst>
                              <p:cond delay="0"/>
                            </p:stCondLst>
                            <p:childTnLst>
                              <p:par>
                                <p:cTn id="10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0" dur="1000"/>
                                        <p:tgtEl>
                                          <p:spTgt spid="2051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1" dur="1000" fill="hold"/>
                                        <p:tgtEl>
                                          <p:spTgt spid="2051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1000" fill="hold"/>
                                        <p:tgtEl>
                                          <p:spTgt spid="2051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>
                                            <p:txEl>
                                              <p:pRg st="19" end="1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7" dur="1000"/>
                                        <p:tgtEl>
                                          <p:spTgt spid="2051">
                                            <p:txEl>
                                              <p:pRg st="19" end="1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8" dur="1000" fill="hold"/>
                                        <p:tgtEl>
                                          <p:spTgt spid="2051">
                                            <p:txEl>
                                              <p:pRg st="19" end="1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1000" fill="hold"/>
                                        <p:tgtEl>
                                          <p:spTgt spid="2051">
                                            <p:txEl>
                                              <p:pRg st="19" end="1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0" fill="hold">
                      <p:stCondLst>
                        <p:cond delay="indefinite"/>
                      </p:stCondLst>
                      <p:childTnLst>
                        <p:par>
                          <p:cTn id="121" fill="hold">
                            <p:stCondLst>
                              <p:cond delay="0"/>
                            </p:stCondLst>
                            <p:childTnLst>
                              <p:par>
                                <p:cTn id="12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>
                                            <p:txEl>
                                              <p:pRg st="20" end="2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4" dur="1000"/>
                                        <p:tgtEl>
                                          <p:spTgt spid="2051">
                                            <p:txEl>
                                              <p:pRg st="20" end="2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5" dur="1000" fill="hold"/>
                                        <p:tgtEl>
                                          <p:spTgt spid="2051">
                                            <p:txEl>
                                              <p:pRg st="20" end="2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6" dur="1000" fill="hold"/>
                                        <p:tgtEl>
                                          <p:spTgt spid="2051">
                                            <p:txEl>
                                              <p:pRg st="20" end="2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7" fill="hold">
                      <p:stCondLst>
                        <p:cond delay="indefinite"/>
                      </p:stCondLst>
                      <p:childTnLst>
                        <p:par>
                          <p:cTn id="128" fill="hold">
                            <p:stCondLst>
                              <p:cond delay="0"/>
                            </p:stCondLst>
                            <p:childTnLst>
                              <p:par>
                                <p:cTn id="12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>
                                            <p:txEl>
                                              <p:pRg st="21" end="2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1" dur="1000"/>
                                        <p:tgtEl>
                                          <p:spTgt spid="2051">
                                            <p:txEl>
                                              <p:pRg st="21" end="2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2" dur="1000" fill="hold"/>
                                        <p:tgtEl>
                                          <p:spTgt spid="2051">
                                            <p:txEl>
                                              <p:pRg st="21" end="2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3" dur="1000" fill="hold"/>
                                        <p:tgtEl>
                                          <p:spTgt spid="2051">
                                            <p:txEl>
                                              <p:pRg st="21" end="2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4" fill="hold">
                      <p:stCondLst>
                        <p:cond delay="indefinite"/>
                      </p:stCondLst>
                      <p:childTnLst>
                        <p:par>
                          <p:cTn id="135" fill="hold">
                            <p:stCondLst>
                              <p:cond delay="0"/>
                            </p:stCondLst>
                            <p:childTnLst>
                              <p:par>
                                <p:cTn id="13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>
                                            <p:txEl>
                                              <p:pRg st="22" end="2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8" dur="1000"/>
                                        <p:tgtEl>
                                          <p:spTgt spid="2051">
                                            <p:txEl>
                                              <p:pRg st="22" end="2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9" dur="1000" fill="hold"/>
                                        <p:tgtEl>
                                          <p:spTgt spid="2051">
                                            <p:txEl>
                                              <p:pRg st="22" end="2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0" dur="1000" fill="hold"/>
                                        <p:tgtEl>
                                          <p:spTgt spid="2051">
                                            <p:txEl>
                                              <p:pRg st="22" end="2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1" fill="hold">
                      <p:stCondLst>
                        <p:cond delay="indefinite"/>
                      </p:stCondLst>
                      <p:childTnLst>
                        <p:par>
                          <p:cTn id="142" fill="hold">
                            <p:stCondLst>
                              <p:cond delay="0"/>
                            </p:stCondLst>
                            <p:childTnLst>
                              <p:par>
                                <p:cTn id="14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5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951820" y="0"/>
            <a:ext cx="3240360" cy="537464"/>
          </a:xfrm>
        </p:spPr>
        <p:txBody>
          <a:bodyPr>
            <a:normAutofit/>
          </a:bodyPr>
          <a:lstStyle/>
          <a:p>
            <a:r>
              <a:rPr lang="en-GB" sz="2800" b="1" dirty="0"/>
              <a:t>What is risk?</a:t>
            </a:r>
            <a:endParaRPr lang="en-US" sz="2800" b="1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1520" y="548680"/>
            <a:ext cx="8892480" cy="6309320"/>
          </a:xfrm>
        </p:spPr>
        <p:txBody>
          <a:bodyPr>
            <a:normAutofit/>
          </a:bodyPr>
          <a:lstStyle/>
          <a:p>
            <a:pPr algn="just"/>
            <a:r>
              <a:rPr lang="en-GB" sz="1600" b="1" dirty="0">
                <a:solidFill>
                  <a:schemeClr val="tx1"/>
                </a:solidFill>
              </a:rPr>
              <a:t>A risk is the chance, high or low, that </a:t>
            </a:r>
          </a:p>
          <a:p>
            <a:pPr marL="1522413" indent="-457200" algn="just">
              <a:buFont typeface="Arial" panose="020B0604020202020204" pitchFamily="34" charset="0"/>
              <a:buChar char="•"/>
            </a:pPr>
            <a:r>
              <a:rPr lang="en-GB" sz="1600" b="1" dirty="0">
                <a:solidFill>
                  <a:schemeClr val="tx1"/>
                </a:solidFill>
              </a:rPr>
              <a:t>any hazard will actually cause somebody harm</a:t>
            </a:r>
          </a:p>
          <a:p>
            <a:pPr marL="1522413" indent="-457200" algn="just">
              <a:buFont typeface="Arial" panose="020B0604020202020204" pitchFamily="34" charset="0"/>
              <a:buChar char="•"/>
            </a:pPr>
            <a:r>
              <a:rPr lang="en-GB" sz="1600" b="1" dirty="0">
                <a:solidFill>
                  <a:schemeClr val="tx1"/>
                </a:solidFill>
              </a:rPr>
              <a:t> with what degree of severity.</a:t>
            </a:r>
          </a:p>
          <a:p>
            <a:pPr algn="just"/>
            <a:endParaRPr lang="en-GB" sz="800" b="1" dirty="0">
              <a:solidFill>
                <a:srgbClr val="FF0000"/>
              </a:solidFill>
            </a:endParaRPr>
          </a:p>
          <a:p>
            <a:pPr algn="just"/>
            <a:r>
              <a:rPr lang="en-GB" sz="1600" b="1" dirty="0">
                <a:solidFill>
                  <a:srgbClr val="FF0000"/>
                </a:solidFill>
              </a:rPr>
              <a:t>How many components of a risk, above?</a:t>
            </a:r>
          </a:p>
          <a:p>
            <a:pPr algn="just"/>
            <a:endParaRPr lang="en-GB" sz="800" b="1" dirty="0">
              <a:solidFill>
                <a:schemeClr val="tx1"/>
              </a:solidFill>
            </a:endParaRPr>
          </a:p>
          <a:p>
            <a:pPr algn="just"/>
            <a:r>
              <a:rPr lang="en-GB" sz="1600" dirty="0">
                <a:solidFill>
                  <a:schemeClr val="tx1"/>
                </a:solidFill>
              </a:rPr>
              <a:t>Mathematical expression (layman language)</a:t>
            </a:r>
          </a:p>
          <a:p>
            <a:pPr>
              <a:lnSpc>
                <a:spcPct val="150000"/>
              </a:lnSpc>
              <a:spcAft>
                <a:spcPts val="0"/>
              </a:spcAft>
            </a:pPr>
            <a:r>
              <a:rPr lang="en-GB" sz="1600" b="1" dirty="0">
                <a:solidFill>
                  <a:schemeClr val="tx1"/>
                </a:solidFill>
                <a:latin typeface="Times New Roman"/>
                <a:ea typeface="Times New Roman"/>
              </a:rPr>
              <a:t>Risk  =  (Chance) </a:t>
            </a:r>
            <a:r>
              <a:rPr lang="en-GB" sz="1600" b="1" dirty="0">
                <a:solidFill>
                  <a:schemeClr val="tx1"/>
                </a:solidFill>
                <a:latin typeface="Times New Roman"/>
                <a:ea typeface="Times New Roman"/>
                <a:sym typeface="Symbol"/>
              </a:rPr>
              <a:t></a:t>
            </a:r>
            <a:r>
              <a:rPr lang="en-GB" sz="1600" b="1" dirty="0">
                <a:solidFill>
                  <a:schemeClr val="tx1"/>
                </a:solidFill>
                <a:latin typeface="Times New Roman"/>
                <a:ea typeface="Times New Roman"/>
              </a:rPr>
              <a:t> (Outcome)</a:t>
            </a:r>
          </a:p>
          <a:p>
            <a:pPr algn="just">
              <a:lnSpc>
                <a:spcPct val="150000"/>
              </a:lnSpc>
              <a:spcAft>
                <a:spcPts val="0"/>
              </a:spcAft>
            </a:pPr>
            <a:r>
              <a:rPr lang="en-GB" sz="1600" dirty="0">
                <a:solidFill>
                  <a:schemeClr val="tx1"/>
                </a:solidFill>
                <a:latin typeface="Times New Roman"/>
                <a:ea typeface="Times New Roman"/>
              </a:rPr>
              <a:t>Mathematical expression (in professional, scientific / statistical terms)</a:t>
            </a:r>
          </a:p>
          <a:p>
            <a:pPr>
              <a:lnSpc>
                <a:spcPct val="150000"/>
              </a:lnSpc>
              <a:spcAft>
                <a:spcPts val="0"/>
              </a:spcAft>
            </a:pPr>
            <a:r>
              <a:rPr lang="en-GB" sz="1600" b="1" dirty="0">
                <a:solidFill>
                  <a:schemeClr val="tx1"/>
                </a:solidFill>
                <a:latin typeface="Times New Roman"/>
                <a:ea typeface="Times New Roman"/>
              </a:rPr>
              <a:t>Risk  =   (Probability of an undesired event)  x  (</a:t>
            </a:r>
            <a:r>
              <a:rPr lang="en-GB" sz="1600" b="1" dirty="0">
                <a:solidFill>
                  <a:srgbClr val="C00000"/>
                </a:solidFill>
                <a:latin typeface="Times New Roman"/>
                <a:ea typeface="Times New Roman"/>
              </a:rPr>
              <a:t>Severity / Impact </a:t>
            </a:r>
            <a:r>
              <a:rPr lang="en-GB" sz="1600" b="1" dirty="0">
                <a:solidFill>
                  <a:schemeClr val="tx1"/>
                </a:solidFill>
                <a:latin typeface="Times New Roman"/>
                <a:ea typeface="Times New Roman"/>
              </a:rPr>
              <a:t>of the event) </a:t>
            </a:r>
          </a:p>
          <a:p>
            <a:pPr algn="just"/>
            <a:endParaRPr lang="en-GB" sz="1600" dirty="0">
              <a:solidFill>
                <a:srgbClr val="FF0000"/>
              </a:solidFill>
            </a:endParaRPr>
          </a:p>
          <a:p>
            <a:pPr algn="just"/>
            <a:r>
              <a:rPr lang="en-GB" sz="1600" dirty="0">
                <a:solidFill>
                  <a:srgbClr val="FF0000"/>
                </a:solidFill>
              </a:rPr>
              <a:t>Can we spot where is ‘harm’ sitting in above mathematical expressions?</a:t>
            </a:r>
          </a:p>
          <a:p>
            <a:pPr algn="just"/>
            <a:endParaRPr lang="en-GB" sz="800" dirty="0">
              <a:solidFill>
                <a:srgbClr val="FF0000"/>
              </a:solidFill>
            </a:endParaRPr>
          </a:p>
          <a:p>
            <a:pPr algn="just"/>
            <a:r>
              <a:rPr lang="en-GB" sz="1600" dirty="0">
                <a:solidFill>
                  <a:schemeClr val="tx1"/>
                </a:solidFill>
              </a:rPr>
              <a:t>Harm (or damage)  is embedded in the word ‘Severity’ or simply say “how much harm”</a:t>
            </a:r>
          </a:p>
          <a:p>
            <a:pPr algn="just">
              <a:lnSpc>
                <a:spcPct val="150000"/>
              </a:lnSpc>
              <a:spcAft>
                <a:spcPts val="0"/>
              </a:spcAft>
            </a:pPr>
            <a:r>
              <a:rPr lang="en-GB" sz="1600" dirty="0">
                <a:solidFill>
                  <a:schemeClr val="tx1"/>
                </a:solidFill>
                <a:latin typeface="Times New Roman"/>
                <a:ea typeface="Times New Roman"/>
              </a:rPr>
              <a:t>Will become clearer when we discuss Risk matrix later in a slide. </a:t>
            </a:r>
          </a:p>
          <a:p>
            <a:pPr algn="just">
              <a:spcAft>
                <a:spcPts val="0"/>
              </a:spcAft>
            </a:pPr>
            <a:r>
              <a:rPr lang="en-GB" sz="1600" b="1" dirty="0">
                <a:solidFill>
                  <a:srgbClr val="7030A0"/>
                </a:solidFill>
                <a:latin typeface="Times New Roman"/>
                <a:ea typeface="Times New Roman"/>
              </a:rPr>
              <a:t>Lets discuss various scenarios of brick(s) around</a:t>
            </a:r>
          </a:p>
          <a:p>
            <a:pPr marL="342900" indent="-342900" algn="just">
              <a:spcAft>
                <a:spcPts val="0"/>
              </a:spcAft>
              <a:buFont typeface="+mj-lt"/>
              <a:buAutoNum type="arabicPeriod"/>
            </a:pPr>
            <a:r>
              <a:rPr lang="en-GB" sz="1600" dirty="0">
                <a:solidFill>
                  <a:schemeClr val="tx1"/>
                </a:solidFill>
                <a:latin typeface="Times New Roman"/>
                <a:ea typeface="Times New Roman"/>
              </a:rPr>
              <a:t>Harm</a:t>
            </a:r>
          </a:p>
          <a:p>
            <a:pPr marL="342900" indent="-342900" algn="just">
              <a:spcAft>
                <a:spcPts val="0"/>
              </a:spcAft>
              <a:buFont typeface="+mj-lt"/>
              <a:buAutoNum type="arabicPeriod"/>
            </a:pPr>
            <a:r>
              <a:rPr lang="en-GB" sz="1600" dirty="0">
                <a:solidFill>
                  <a:schemeClr val="tx1"/>
                </a:solidFill>
                <a:latin typeface="Times New Roman"/>
                <a:ea typeface="Times New Roman"/>
              </a:rPr>
              <a:t>Hazard</a:t>
            </a:r>
          </a:p>
          <a:p>
            <a:pPr marL="342900" indent="-342900" algn="just">
              <a:spcAft>
                <a:spcPts val="0"/>
              </a:spcAft>
              <a:buFont typeface="+mj-lt"/>
              <a:buAutoNum type="arabicPeriod"/>
            </a:pPr>
            <a:r>
              <a:rPr lang="en-GB" sz="1600" dirty="0">
                <a:solidFill>
                  <a:schemeClr val="tx1"/>
                </a:solidFill>
                <a:latin typeface="Times New Roman"/>
                <a:ea typeface="Times New Roman"/>
              </a:rPr>
              <a:t>Probability / Chance / Likelihood</a:t>
            </a:r>
          </a:p>
          <a:p>
            <a:pPr marL="342900" indent="-342900" algn="just">
              <a:spcAft>
                <a:spcPts val="0"/>
              </a:spcAft>
              <a:buFont typeface="+mj-lt"/>
              <a:buAutoNum type="arabicPeriod"/>
            </a:pPr>
            <a:r>
              <a:rPr lang="en-GB" sz="1600" dirty="0">
                <a:solidFill>
                  <a:schemeClr val="tx1"/>
                </a:solidFill>
                <a:latin typeface="Times New Roman"/>
                <a:ea typeface="Times New Roman"/>
              </a:rPr>
              <a:t>Severity</a:t>
            </a:r>
          </a:p>
          <a:p>
            <a:pPr marL="342900" indent="-342900" algn="just">
              <a:spcAft>
                <a:spcPts val="0"/>
              </a:spcAft>
              <a:buFont typeface="+mj-lt"/>
              <a:buAutoNum type="arabicPeriod"/>
            </a:pPr>
            <a:r>
              <a:rPr lang="en-GB" sz="1600" dirty="0">
                <a:solidFill>
                  <a:schemeClr val="tx1"/>
                </a:solidFill>
                <a:latin typeface="Times New Roman"/>
                <a:ea typeface="Times New Roman"/>
              </a:rPr>
              <a:t>Risk </a:t>
            </a:r>
          </a:p>
        </p:txBody>
      </p:sp>
    </p:spTree>
    <p:extLst>
      <p:ext uri="{BB962C8B-B14F-4D97-AF65-F5344CB8AC3E}">
        <p14:creationId xmlns:p14="http://schemas.microsoft.com/office/powerpoint/2010/main" val="21510790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8" dur="1000"/>
                                        <p:tgtEl>
                                          <p:spTgt spid="3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3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3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5" dur="500" fill="hold"/>
                                        <p:tgtEl>
                                          <p:spTgt spid="3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6" dur="500" fill="hold"/>
                                        <p:tgtEl>
                                          <p:spTgt spid="3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9" end="1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1" dur="1000"/>
                                        <p:tgtEl>
                                          <p:spTgt spid="3">
                                            <p:txEl>
                                              <p:pRg st="19" end="1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2" dur="1000" fill="hold"/>
                                        <p:tgtEl>
                                          <p:spTgt spid="3">
                                            <p:txEl>
                                              <p:pRg st="19" end="1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1000" fill="hold"/>
                                        <p:tgtEl>
                                          <p:spTgt spid="3">
                                            <p:txEl>
                                              <p:pRg st="19" end="1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4" fill="hold">
                      <p:stCondLst>
                        <p:cond delay="indefinite"/>
                      </p:stCondLst>
                      <p:childTnLst>
                        <p:par>
                          <p:cTn id="115" fill="hold">
                            <p:stCondLst>
                              <p:cond delay="0"/>
                            </p:stCondLst>
                            <p:childTnLst>
                              <p:par>
                                <p:cTn id="11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0" end="2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8" dur="1000"/>
                                        <p:tgtEl>
                                          <p:spTgt spid="3">
                                            <p:txEl>
                                              <p:pRg st="20" end="2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9" dur="1000" fill="hold"/>
                                        <p:tgtEl>
                                          <p:spTgt spid="3">
                                            <p:txEl>
                                              <p:pRg st="20" end="2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1000" fill="hold"/>
                                        <p:tgtEl>
                                          <p:spTgt spid="3">
                                            <p:txEl>
                                              <p:pRg st="20" end="2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19672" y="44624"/>
            <a:ext cx="6048672" cy="648072"/>
          </a:xfrm>
        </p:spPr>
        <p:txBody>
          <a:bodyPr>
            <a:normAutofit/>
          </a:bodyPr>
          <a:lstStyle/>
          <a:p>
            <a:r>
              <a:rPr lang="en-GB" sz="2800" b="1" dirty="0"/>
              <a:t>Harm, Hazard &amp; Risk relationship!</a:t>
            </a:r>
            <a:endParaRPr lang="en-US" sz="28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1520" y="692696"/>
            <a:ext cx="8892480" cy="6165304"/>
          </a:xfrm>
        </p:spPr>
        <p:txBody>
          <a:bodyPr>
            <a:normAutofit/>
          </a:bodyPr>
          <a:lstStyle/>
          <a:p>
            <a:pPr algn="just"/>
            <a:r>
              <a:rPr lang="en-GB" sz="1600" dirty="0">
                <a:solidFill>
                  <a:schemeClr val="tx1"/>
                </a:solidFill>
              </a:rPr>
              <a:t>Lets recap the </a:t>
            </a:r>
            <a:r>
              <a:rPr lang="en-GB" sz="1600" b="1" dirty="0">
                <a:solidFill>
                  <a:schemeClr val="tx1"/>
                </a:solidFill>
              </a:rPr>
              <a:t>relationship between:</a:t>
            </a:r>
          </a:p>
          <a:p>
            <a:pPr marL="1357313" indent="-457200" algn="just">
              <a:buFont typeface="+mj-lt"/>
              <a:buAutoNum type="arabicPeriod"/>
            </a:pPr>
            <a:r>
              <a:rPr lang="en-GB" sz="1600" dirty="0">
                <a:solidFill>
                  <a:schemeClr val="tx1"/>
                </a:solidFill>
              </a:rPr>
              <a:t>Harm</a:t>
            </a:r>
          </a:p>
          <a:p>
            <a:pPr marL="1357313" indent="-457200" algn="just">
              <a:buFont typeface="+mj-lt"/>
              <a:buAutoNum type="arabicPeriod"/>
            </a:pPr>
            <a:r>
              <a:rPr lang="en-GB" sz="1600" dirty="0">
                <a:solidFill>
                  <a:schemeClr val="tx1"/>
                </a:solidFill>
              </a:rPr>
              <a:t>Hazard</a:t>
            </a:r>
          </a:p>
          <a:p>
            <a:pPr marL="1357313" indent="-457200" algn="just">
              <a:buFont typeface="+mj-lt"/>
              <a:buAutoNum type="arabicPeriod"/>
            </a:pPr>
            <a:r>
              <a:rPr lang="en-GB" sz="1600" dirty="0">
                <a:solidFill>
                  <a:schemeClr val="tx1"/>
                </a:solidFill>
              </a:rPr>
              <a:t>Risk</a:t>
            </a:r>
          </a:p>
          <a:p>
            <a:pPr marL="342900" indent="-342900" algn="just">
              <a:buFont typeface="Arial" pitchFamily="34" charset="0"/>
              <a:buChar char="•"/>
            </a:pPr>
            <a:endParaRPr lang="en-GB" sz="800" b="1" dirty="0">
              <a:solidFill>
                <a:srgbClr val="FF0000"/>
              </a:solidFill>
            </a:endParaRPr>
          </a:p>
          <a:p>
            <a:pPr algn="just"/>
            <a:r>
              <a:rPr lang="en-GB" sz="1600" dirty="0">
                <a:solidFill>
                  <a:schemeClr val="tx1"/>
                </a:solidFill>
              </a:rPr>
              <a:t>Harm – the damage</a:t>
            </a:r>
          </a:p>
          <a:p>
            <a:pPr algn="just"/>
            <a:r>
              <a:rPr lang="en-GB" sz="1600" dirty="0">
                <a:solidFill>
                  <a:schemeClr val="tx1"/>
                </a:solidFill>
              </a:rPr>
              <a:t>Hazard – the causer</a:t>
            </a:r>
          </a:p>
          <a:p>
            <a:pPr algn="just"/>
            <a:r>
              <a:rPr lang="en-GB" sz="1600" dirty="0">
                <a:solidFill>
                  <a:schemeClr val="tx1"/>
                </a:solidFill>
              </a:rPr>
              <a:t>Risk – chance of the ‘causer’ will cause the ‘damage’</a:t>
            </a:r>
          </a:p>
          <a:p>
            <a:pPr algn="just"/>
            <a:endParaRPr lang="en-GB" sz="1600" dirty="0">
              <a:solidFill>
                <a:srgbClr val="FF0000"/>
              </a:solidFill>
            </a:endParaRPr>
          </a:p>
          <a:p>
            <a:pPr algn="just"/>
            <a:endParaRPr lang="en-GB" sz="1600" dirty="0">
              <a:solidFill>
                <a:srgbClr val="FF0000"/>
              </a:solidFill>
            </a:endParaRPr>
          </a:p>
        </p:txBody>
      </p:sp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69400" y="3212743"/>
            <a:ext cx="6239104" cy="3600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7552740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27784" y="-4472"/>
            <a:ext cx="4248472" cy="458233"/>
          </a:xfrm>
        </p:spPr>
        <p:txBody>
          <a:bodyPr>
            <a:normAutofit fontScale="90000"/>
          </a:bodyPr>
          <a:lstStyle/>
          <a:p>
            <a:r>
              <a:rPr lang="en-US" sz="2800" b="1" dirty="0"/>
              <a:t>Hazard or Risk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1520" y="620688"/>
            <a:ext cx="8892480" cy="6237312"/>
          </a:xfrm>
        </p:spPr>
        <p:txBody>
          <a:bodyPr>
            <a:normAutofit lnSpcReduction="10000"/>
          </a:bodyPr>
          <a:lstStyle/>
          <a:p>
            <a:pPr algn="just" defTabSz="900113"/>
            <a:endParaRPr lang="en-GB" sz="1600" dirty="0">
              <a:solidFill>
                <a:schemeClr val="tx1"/>
              </a:solidFill>
            </a:endParaRPr>
          </a:p>
          <a:p>
            <a:pPr algn="just" defTabSz="900113"/>
            <a:endParaRPr lang="en-GB" sz="1600" dirty="0">
              <a:solidFill>
                <a:schemeClr val="tx1"/>
              </a:solidFill>
            </a:endParaRPr>
          </a:p>
          <a:p>
            <a:pPr algn="just" defTabSz="900113"/>
            <a:endParaRPr lang="en-GB" sz="1600" dirty="0">
              <a:solidFill>
                <a:schemeClr val="tx1"/>
              </a:solidFill>
            </a:endParaRPr>
          </a:p>
          <a:p>
            <a:pPr algn="just" defTabSz="900113"/>
            <a:endParaRPr lang="en-GB" sz="1600" dirty="0">
              <a:solidFill>
                <a:schemeClr val="tx1"/>
              </a:solidFill>
            </a:endParaRPr>
          </a:p>
          <a:p>
            <a:pPr algn="just" defTabSz="900113"/>
            <a:endParaRPr lang="en-GB" sz="1600" dirty="0">
              <a:solidFill>
                <a:schemeClr val="tx1"/>
              </a:solidFill>
            </a:endParaRPr>
          </a:p>
          <a:p>
            <a:pPr algn="just" defTabSz="900113"/>
            <a:endParaRPr lang="en-GB" sz="1600" dirty="0">
              <a:solidFill>
                <a:schemeClr val="tx1"/>
              </a:solidFill>
            </a:endParaRPr>
          </a:p>
          <a:p>
            <a:pPr algn="just" defTabSz="900113"/>
            <a:endParaRPr lang="en-GB" sz="1600" dirty="0">
              <a:solidFill>
                <a:schemeClr val="tx1"/>
              </a:solidFill>
            </a:endParaRPr>
          </a:p>
          <a:p>
            <a:pPr algn="just" defTabSz="900113"/>
            <a:endParaRPr lang="en-GB" sz="1600" dirty="0">
              <a:solidFill>
                <a:schemeClr val="tx1"/>
              </a:solidFill>
            </a:endParaRPr>
          </a:p>
          <a:p>
            <a:pPr algn="just" defTabSz="900113"/>
            <a:endParaRPr lang="en-GB" sz="1600" dirty="0">
              <a:solidFill>
                <a:schemeClr val="tx1"/>
              </a:solidFill>
            </a:endParaRPr>
          </a:p>
          <a:p>
            <a:pPr algn="just" defTabSz="900113"/>
            <a:endParaRPr lang="en-GB" sz="1600" dirty="0">
              <a:solidFill>
                <a:schemeClr val="tx1"/>
              </a:solidFill>
            </a:endParaRPr>
          </a:p>
          <a:p>
            <a:pPr algn="just" defTabSz="900113"/>
            <a:endParaRPr lang="en-GB" sz="1600" dirty="0">
              <a:solidFill>
                <a:schemeClr val="tx1"/>
              </a:solidFill>
            </a:endParaRPr>
          </a:p>
          <a:p>
            <a:pPr algn="just" defTabSz="900113"/>
            <a:endParaRPr lang="en-GB" sz="1600" dirty="0">
              <a:solidFill>
                <a:schemeClr val="tx1"/>
              </a:solidFill>
            </a:endParaRPr>
          </a:p>
          <a:p>
            <a:pPr algn="just" defTabSz="900113"/>
            <a:endParaRPr lang="en-GB" sz="1600" dirty="0">
              <a:solidFill>
                <a:schemeClr val="tx1"/>
              </a:solidFill>
            </a:endParaRPr>
          </a:p>
          <a:p>
            <a:pPr algn="just" defTabSz="900113"/>
            <a:endParaRPr lang="en-GB" sz="1600" dirty="0">
              <a:solidFill>
                <a:schemeClr val="tx1"/>
              </a:solidFill>
            </a:endParaRPr>
          </a:p>
          <a:p>
            <a:pPr algn="just" defTabSz="900113"/>
            <a:endParaRPr lang="en-GB" sz="1600" dirty="0">
              <a:solidFill>
                <a:schemeClr val="tx1"/>
              </a:solidFill>
            </a:endParaRPr>
          </a:p>
          <a:p>
            <a:pPr algn="just" defTabSz="900113"/>
            <a:endParaRPr lang="en-GB" sz="1600" dirty="0">
              <a:solidFill>
                <a:schemeClr val="tx1"/>
              </a:solidFill>
            </a:endParaRPr>
          </a:p>
          <a:p>
            <a:pPr algn="just" defTabSz="900113"/>
            <a:endParaRPr lang="en-GB" sz="1600" dirty="0">
              <a:solidFill>
                <a:schemeClr val="tx1"/>
              </a:solidFill>
            </a:endParaRPr>
          </a:p>
          <a:p>
            <a:pPr algn="just" defTabSz="900113"/>
            <a:endParaRPr lang="en-GB" sz="1600" dirty="0">
              <a:solidFill>
                <a:schemeClr val="tx1"/>
              </a:solidFill>
            </a:endParaRPr>
          </a:p>
          <a:p>
            <a:pPr algn="just" defTabSz="900113"/>
            <a:endParaRPr lang="en-GB" sz="1600" dirty="0">
              <a:solidFill>
                <a:schemeClr val="tx1"/>
              </a:solidFill>
            </a:endParaRPr>
          </a:p>
          <a:p>
            <a:pPr algn="just" defTabSz="900113"/>
            <a:r>
              <a:rPr lang="en-GB" sz="1600" b="1" dirty="0">
                <a:solidFill>
                  <a:srgbClr val="FF0000"/>
                </a:solidFill>
              </a:rPr>
              <a:t>Is the picture about hazard?</a:t>
            </a:r>
          </a:p>
          <a:p>
            <a:pPr algn="just" defTabSz="900113"/>
            <a:endParaRPr lang="en-GB" sz="800" b="1" dirty="0">
              <a:solidFill>
                <a:srgbClr val="FF0000"/>
              </a:solidFill>
            </a:endParaRPr>
          </a:p>
          <a:p>
            <a:pPr algn="just" defTabSz="900113"/>
            <a:r>
              <a:rPr lang="en-GB" sz="1600" b="1" dirty="0">
                <a:solidFill>
                  <a:srgbClr val="FF0000"/>
                </a:solidFill>
              </a:rPr>
              <a:t>Or Risk?</a:t>
            </a:r>
          </a:p>
          <a:p>
            <a:pPr algn="just" defTabSz="900113"/>
            <a:endParaRPr lang="en-GB" sz="800" dirty="0">
              <a:solidFill>
                <a:schemeClr val="tx1"/>
              </a:solidFill>
            </a:endParaRPr>
          </a:p>
          <a:p>
            <a:pPr algn="just" defTabSz="900113"/>
            <a:r>
              <a:rPr lang="en-GB" sz="1600" b="1" dirty="0">
                <a:solidFill>
                  <a:srgbClr val="FF0000"/>
                </a:solidFill>
              </a:rPr>
              <a:t>How?</a:t>
            </a: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72200" y="620688"/>
            <a:ext cx="5796144" cy="482453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0969374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9" end="1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9" end="1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9" end="1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9" end="1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1" end="2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1" end="2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1" end="2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1" end="2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3" end="2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3" end="2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3" end="2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3" end="2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91680" y="188640"/>
            <a:ext cx="6048672" cy="648072"/>
          </a:xfrm>
        </p:spPr>
        <p:txBody>
          <a:bodyPr>
            <a:normAutofit/>
          </a:bodyPr>
          <a:lstStyle/>
          <a:p>
            <a:r>
              <a:rPr lang="en-GB" sz="2800" b="1" dirty="0"/>
              <a:t>Mind the language!! </a:t>
            </a:r>
            <a:r>
              <a:rPr lang="en-GB" sz="2800" b="1" dirty="0">
                <a:sym typeface="Wingdings" panose="05000000000000000000" pitchFamily="2" charset="2"/>
              </a:rPr>
              <a:t></a:t>
            </a:r>
            <a:endParaRPr lang="en-US" sz="2800" b="1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1520" y="692696"/>
            <a:ext cx="8892480" cy="6165304"/>
          </a:xfrm>
        </p:spPr>
        <p:txBody>
          <a:bodyPr>
            <a:normAutofit/>
          </a:bodyPr>
          <a:lstStyle/>
          <a:p>
            <a:pPr marL="342900" indent="-342900" algn="just">
              <a:buFont typeface="Arial" pitchFamily="34" charset="0"/>
              <a:buChar char="•"/>
            </a:pPr>
            <a:endParaRPr lang="en-GB" sz="2000" b="1" dirty="0">
              <a:solidFill>
                <a:schemeClr val="tx1"/>
              </a:solidFill>
            </a:endParaRPr>
          </a:p>
          <a:p>
            <a:pPr marL="342900" indent="-342900" algn="just">
              <a:buFont typeface="Arial" pitchFamily="34" charset="0"/>
              <a:buChar char="•"/>
            </a:pPr>
            <a:r>
              <a:rPr lang="en-GB" sz="2000" b="1" dirty="0">
                <a:solidFill>
                  <a:schemeClr val="tx1"/>
                </a:solidFill>
              </a:rPr>
              <a:t>In the industry, wherever / whenever you work</a:t>
            </a:r>
          </a:p>
          <a:p>
            <a:pPr marL="342900" indent="-342900" algn="just">
              <a:buFont typeface="Arial" pitchFamily="34" charset="0"/>
              <a:buChar char="•"/>
            </a:pPr>
            <a:endParaRPr lang="en-GB" sz="2000" b="1" dirty="0">
              <a:solidFill>
                <a:schemeClr val="tx1"/>
              </a:solidFill>
            </a:endParaRPr>
          </a:p>
          <a:p>
            <a:pPr marL="342900" indent="-342900" algn="just">
              <a:buFont typeface="Arial" pitchFamily="34" charset="0"/>
              <a:buChar char="•"/>
            </a:pPr>
            <a:r>
              <a:rPr lang="en-GB" sz="2000" b="1" dirty="0">
                <a:solidFill>
                  <a:schemeClr val="tx1"/>
                </a:solidFill>
              </a:rPr>
              <a:t>in the context of Health &amp; Safety,</a:t>
            </a:r>
          </a:p>
          <a:p>
            <a:pPr marL="342900" indent="-342900" algn="just">
              <a:buFont typeface="Arial" pitchFamily="34" charset="0"/>
              <a:buChar char="•"/>
            </a:pPr>
            <a:endParaRPr lang="en-GB" sz="2000" b="1" dirty="0">
              <a:solidFill>
                <a:schemeClr val="tx1"/>
              </a:solidFill>
            </a:endParaRPr>
          </a:p>
          <a:p>
            <a:r>
              <a:rPr lang="en-GB" sz="2000" b="1" dirty="0">
                <a:solidFill>
                  <a:schemeClr val="tx1"/>
                </a:solidFill>
              </a:rPr>
              <a:t>Is it Hazard or Risk!!</a:t>
            </a:r>
          </a:p>
          <a:p>
            <a:endParaRPr lang="en-GB" sz="2000" b="1" dirty="0">
              <a:solidFill>
                <a:schemeClr val="tx1"/>
              </a:solidFill>
            </a:endParaRPr>
          </a:p>
          <a:p>
            <a:r>
              <a:rPr lang="en-GB" sz="2000" b="1" dirty="0">
                <a:solidFill>
                  <a:schemeClr val="tx1"/>
                </a:solidFill>
              </a:rPr>
              <a:t>Similarly, </a:t>
            </a:r>
            <a:r>
              <a:rPr lang="en-GB" sz="2000" b="1" dirty="0">
                <a:solidFill>
                  <a:srgbClr val="C00000"/>
                </a:solidFill>
              </a:rPr>
              <a:t>in your reports/assignments</a:t>
            </a:r>
            <a:r>
              <a:rPr lang="en-GB" sz="2000" b="1" dirty="0">
                <a:solidFill>
                  <a:schemeClr val="tx1"/>
                </a:solidFill>
              </a:rPr>
              <a:t>, mind the terms, for instance:</a:t>
            </a:r>
          </a:p>
          <a:p>
            <a:endParaRPr lang="en-GB" sz="2000" b="1" dirty="0">
              <a:solidFill>
                <a:schemeClr val="tx1"/>
              </a:solidFill>
            </a:endParaRPr>
          </a:p>
          <a:p>
            <a:r>
              <a:rPr lang="en-GB" sz="2000" b="1" dirty="0">
                <a:solidFill>
                  <a:schemeClr val="tx1"/>
                </a:solidFill>
              </a:rPr>
              <a:t>harm, hazard, and risk</a:t>
            </a:r>
          </a:p>
          <a:p>
            <a:r>
              <a:rPr lang="en-GB" sz="2000" b="1" dirty="0">
                <a:solidFill>
                  <a:schemeClr val="tx1"/>
                </a:solidFill>
              </a:rPr>
              <a:t>hazard assessment</a:t>
            </a:r>
          </a:p>
          <a:p>
            <a:r>
              <a:rPr lang="en-GB" sz="2000" b="1" dirty="0">
                <a:solidFill>
                  <a:schemeClr val="tx1"/>
                </a:solidFill>
              </a:rPr>
              <a:t>risk assessment</a:t>
            </a:r>
          </a:p>
          <a:p>
            <a:r>
              <a:rPr lang="en-GB" sz="2000" b="1" dirty="0">
                <a:solidFill>
                  <a:schemeClr val="tx1"/>
                </a:solidFill>
              </a:rPr>
              <a:t>risk management</a:t>
            </a:r>
          </a:p>
          <a:p>
            <a:endParaRPr lang="en-GB" sz="2000" b="1" dirty="0">
              <a:solidFill>
                <a:schemeClr val="tx1"/>
              </a:solidFill>
            </a:endParaRPr>
          </a:p>
          <a:p>
            <a:r>
              <a:rPr lang="en-GB" sz="2000" b="1" dirty="0">
                <a:solidFill>
                  <a:srgbClr val="C00000"/>
                </a:solidFill>
              </a:rPr>
              <a:t>Should we have a little chat about report(s)/assignment(s), if you are working on?</a:t>
            </a:r>
          </a:p>
          <a:p>
            <a:r>
              <a:rPr lang="en-GB" sz="2000" b="1" dirty="0">
                <a:solidFill>
                  <a:srgbClr val="C00000"/>
                </a:solidFill>
              </a:rPr>
              <a:t>Terminology / Glossary, Structure, Content, Scope, Headings, etc. </a:t>
            </a:r>
          </a:p>
          <a:p>
            <a:pPr algn="just"/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39732776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467544" y="0"/>
            <a:ext cx="8568952" cy="6858000"/>
          </a:xfrm>
        </p:spPr>
        <p:txBody>
          <a:bodyPr/>
          <a:lstStyle/>
          <a:p>
            <a:pPr marL="285750" indent="-285750" algn="l">
              <a:buFont typeface="Arial" pitchFamily="34" charset="0"/>
              <a:buChar char="•"/>
            </a:pPr>
            <a:endParaRPr lang="en-GB" sz="800" b="0" dirty="0"/>
          </a:p>
          <a:p>
            <a:r>
              <a:rPr lang="en-GB" sz="2000" dirty="0"/>
              <a:t>Risk Assessment (and management) applications in diverse fields</a:t>
            </a:r>
          </a:p>
          <a:p>
            <a:endParaRPr lang="en-GB" sz="1000" dirty="0"/>
          </a:p>
          <a:p>
            <a:pPr algn="just"/>
            <a:r>
              <a:rPr lang="en-GB" sz="2000" dirty="0">
                <a:solidFill>
                  <a:srgbClr val="C00000"/>
                </a:solidFill>
              </a:rPr>
              <a:t>Examples??</a:t>
            </a:r>
          </a:p>
          <a:p>
            <a:pPr algn="just"/>
            <a:endParaRPr lang="en-GB" sz="1000" dirty="0">
              <a:solidFill>
                <a:srgbClr val="C00000"/>
              </a:solidFill>
            </a:endParaRPr>
          </a:p>
          <a:p>
            <a:pPr algn="just"/>
            <a:endParaRPr lang="en-GB" sz="2000" dirty="0">
              <a:solidFill>
                <a:srgbClr val="C00000"/>
              </a:solidFill>
            </a:endParaRPr>
          </a:p>
          <a:p>
            <a:pPr algn="just"/>
            <a:endParaRPr lang="en-GB" sz="2000" dirty="0">
              <a:solidFill>
                <a:srgbClr val="C00000"/>
              </a:solidFill>
            </a:endParaRPr>
          </a:p>
          <a:p>
            <a:pPr algn="just"/>
            <a:endParaRPr lang="en-GB" sz="2000" dirty="0">
              <a:solidFill>
                <a:srgbClr val="C00000"/>
              </a:solidFill>
            </a:endParaRPr>
          </a:p>
          <a:p>
            <a:pPr algn="just"/>
            <a:endParaRPr lang="en-GB" sz="2000" dirty="0">
              <a:solidFill>
                <a:srgbClr val="C00000"/>
              </a:solidFill>
            </a:endParaRPr>
          </a:p>
          <a:p>
            <a:pPr algn="just"/>
            <a:endParaRPr lang="en-GB" sz="2000" dirty="0">
              <a:solidFill>
                <a:srgbClr val="C00000"/>
              </a:solidFill>
            </a:endParaRPr>
          </a:p>
          <a:p>
            <a:pPr algn="just"/>
            <a:endParaRPr lang="en-GB" sz="2000" dirty="0">
              <a:solidFill>
                <a:srgbClr val="C00000"/>
              </a:solidFill>
            </a:endParaRPr>
          </a:p>
          <a:p>
            <a:pPr algn="just"/>
            <a:endParaRPr lang="en-GB" sz="2000" dirty="0">
              <a:solidFill>
                <a:srgbClr val="C00000"/>
              </a:solidFill>
            </a:endParaRPr>
          </a:p>
          <a:p>
            <a:pPr algn="just"/>
            <a:endParaRPr lang="en-GB" sz="2000" dirty="0">
              <a:solidFill>
                <a:srgbClr val="C00000"/>
              </a:solidFill>
            </a:endParaRPr>
          </a:p>
          <a:p>
            <a:pPr algn="just"/>
            <a:endParaRPr lang="en-GB" sz="2000" dirty="0">
              <a:solidFill>
                <a:srgbClr val="C00000"/>
              </a:solidFill>
            </a:endParaRPr>
          </a:p>
          <a:p>
            <a:pPr algn="just"/>
            <a:endParaRPr lang="en-GB" sz="2000" dirty="0">
              <a:solidFill>
                <a:srgbClr val="C00000"/>
              </a:solidFill>
            </a:endParaRPr>
          </a:p>
          <a:p>
            <a:pPr algn="just"/>
            <a:endParaRPr lang="en-GB" sz="1000" dirty="0">
              <a:solidFill>
                <a:srgbClr val="C00000"/>
              </a:solidFill>
            </a:endParaRPr>
          </a:p>
          <a:p>
            <a:pPr algn="just"/>
            <a:r>
              <a:rPr lang="en-GB" sz="2000" dirty="0">
                <a:solidFill>
                  <a:srgbClr val="C00000"/>
                </a:solidFill>
              </a:rPr>
              <a:t>Do you notice any common denominators?</a:t>
            </a:r>
          </a:p>
          <a:p>
            <a:pPr algn="just"/>
            <a:endParaRPr lang="en-GB" sz="1000" dirty="0">
              <a:solidFill>
                <a:srgbClr val="C00000"/>
              </a:solidFill>
            </a:endParaRPr>
          </a:p>
          <a:p>
            <a:pPr algn="just"/>
            <a:r>
              <a:rPr lang="en-GB" sz="2000" dirty="0">
                <a:solidFill>
                  <a:srgbClr val="C00000"/>
                </a:solidFill>
              </a:rPr>
              <a:t>H&amp;S in both fields!!</a:t>
            </a:r>
          </a:p>
          <a:p>
            <a:pPr algn="just"/>
            <a:endParaRPr lang="en-GB" sz="1000" dirty="0">
              <a:solidFill>
                <a:srgbClr val="C00000"/>
              </a:solidFill>
            </a:endParaRPr>
          </a:p>
          <a:p>
            <a:pPr algn="just"/>
            <a:r>
              <a:rPr lang="en-GB" sz="2000" dirty="0">
                <a:solidFill>
                  <a:srgbClr val="C00000"/>
                </a:solidFill>
              </a:rPr>
              <a:t>Why? (any examples)</a:t>
            </a:r>
          </a:p>
          <a:p>
            <a:pPr algn="just"/>
            <a:endParaRPr lang="en-GB" sz="2000" dirty="0">
              <a:solidFill>
                <a:srgbClr val="C00000"/>
              </a:solidFill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268760"/>
            <a:ext cx="7791450" cy="36877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39046579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05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05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05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051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051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051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051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051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051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>
                                            <p:txEl>
                                              <p:pRg st="20" end="2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2051">
                                            <p:txEl>
                                              <p:pRg st="20" end="2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051">
                                            <p:txEl>
                                              <p:pRg st="20" end="2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051">
                                            <p:txEl>
                                              <p:pRg st="20" end="2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11560" y="116633"/>
            <a:ext cx="7560840" cy="648072"/>
          </a:xfrm>
        </p:spPr>
        <p:txBody>
          <a:bodyPr/>
          <a:lstStyle/>
          <a:p>
            <a:r>
              <a:rPr lang="en-US" sz="2400" dirty="0"/>
              <a:t>Deepwater Oil Spill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9512" y="764705"/>
            <a:ext cx="8784976" cy="6093295"/>
          </a:xfrm>
        </p:spPr>
        <p:txBody>
          <a:bodyPr/>
          <a:lstStyle/>
          <a:p>
            <a:r>
              <a:rPr lang="en-US" sz="1600" b="0" dirty="0"/>
              <a:t>The explosion destroyed </a:t>
            </a:r>
          </a:p>
          <a:p>
            <a:endParaRPr lang="en-US" sz="800" b="0" dirty="0"/>
          </a:p>
          <a:p>
            <a:r>
              <a:rPr lang="en-US" sz="1600" b="0" dirty="0"/>
              <a:t>the deep-water drilling rig in the </a:t>
            </a:r>
            <a:r>
              <a:rPr lang="en-US" sz="1600" b="0" dirty="0">
                <a:solidFill>
                  <a:srgbClr val="C00000"/>
                </a:solidFill>
              </a:rPr>
              <a:t>Gulf of Mexico</a:t>
            </a:r>
            <a:r>
              <a:rPr lang="en-US" sz="1600" b="0" dirty="0"/>
              <a:t>, </a:t>
            </a:r>
          </a:p>
          <a:p>
            <a:endParaRPr lang="en-US" sz="800" b="0" dirty="0"/>
          </a:p>
          <a:p>
            <a:r>
              <a:rPr lang="en-US" sz="1600" b="0" dirty="0"/>
              <a:t>one of the biggest oil leaks in history </a:t>
            </a:r>
          </a:p>
          <a:p>
            <a:endParaRPr lang="en-US" sz="800" b="0" dirty="0"/>
          </a:p>
          <a:p>
            <a:r>
              <a:rPr lang="en-US" sz="1600" dirty="0"/>
              <a:t>killing 11 people </a:t>
            </a:r>
          </a:p>
          <a:p>
            <a:endParaRPr lang="en-US" sz="800" b="0" dirty="0"/>
          </a:p>
          <a:p>
            <a:r>
              <a:rPr lang="en-GB" sz="1600" b="0" dirty="0"/>
              <a:t>and </a:t>
            </a:r>
            <a:endParaRPr lang="en-US" sz="1600" b="0" dirty="0"/>
          </a:p>
          <a:p>
            <a:endParaRPr lang="en-US" sz="800" b="0" dirty="0"/>
          </a:p>
          <a:p>
            <a:r>
              <a:rPr lang="en-US" sz="1600" dirty="0"/>
              <a:t>Wide-spreading environmental damage</a:t>
            </a:r>
          </a:p>
          <a:p>
            <a:endParaRPr lang="en-GB" sz="1600" b="0" dirty="0"/>
          </a:p>
          <a:p>
            <a:endParaRPr lang="en-GB" sz="1600" b="0" dirty="0"/>
          </a:p>
          <a:p>
            <a:pPr algn="just"/>
            <a:r>
              <a:rPr lang="en-GB" sz="1600" dirty="0"/>
              <a:t>Reason:</a:t>
            </a:r>
          </a:p>
          <a:p>
            <a:endParaRPr lang="en-GB" sz="1600" b="0" dirty="0"/>
          </a:p>
          <a:p>
            <a:r>
              <a:rPr lang="en-US" sz="1600" b="0" dirty="0"/>
              <a:t>caused by a </a:t>
            </a:r>
            <a:r>
              <a:rPr lang="en-US" sz="1600" b="0" dirty="0">
                <a:solidFill>
                  <a:srgbClr val="C00000"/>
                </a:solidFill>
              </a:rPr>
              <a:t>flawed well plan </a:t>
            </a:r>
            <a:r>
              <a:rPr lang="en-US" sz="1600" b="0" dirty="0"/>
              <a:t>that did not include enough cement between the </a:t>
            </a:r>
            <a:r>
              <a:rPr lang="en-US" sz="1600" b="0" dirty="0">
                <a:solidFill>
                  <a:srgbClr val="C00000"/>
                </a:solidFill>
              </a:rPr>
              <a:t>7-inch production casing</a:t>
            </a:r>
            <a:r>
              <a:rPr lang="en-US" sz="1600" b="0" dirty="0"/>
              <a:t> and the </a:t>
            </a:r>
            <a:r>
              <a:rPr lang="en-US" sz="1600" b="0" dirty="0">
                <a:solidFill>
                  <a:srgbClr val="C00000"/>
                </a:solidFill>
              </a:rPr>
              <a:t>9 7/8-inch protection casing</a:t>
            </a:r>
            <a:r>
              <a:rPr lang="en-US" sz="1600" b="0" dirty="0"/>
              <a:t>. </a:t>
            </a:r>
          </a:p>
        </p:txBody>
      </p:sp>
    </p:spTree>
    <p:extLst>
      <p:ext uri="{BB962C8B-B14F-4D97-AF65-F5344CB8AC3E}">
        <p14:creationId xmlns:p14="http://schemas.microsoft.com/office/powerpoint/2010/main" val="3731959969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79612" y="0"/>
            <a:ext cx="6984776" cy="504056"/>
          </a:xfrm>
        </p:spPr>
        <p:txBody>
          <a:bodyPr/>
          <a:lstStyle/>
          <a:p>
            <a:r>
              <a:rPr lang="en-GB" sz="2000" dirty="0"/>
              <a:t>Location</a:t>
            </a:r>
            <a:endParaRPr lang="en-US" sz="20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9512" y="504056"/>
            <a:ext cx="8784976" cy="6353944"/>
          </a:xfrm>
        </p:spPr>
        <p:txBody>
          <a:bodyPr/>
          <a:lstStyle/>
          <a:p>
            <a:pPr algn="just"/>
            <a:endParaRPr lang="en-GB" sz="1600" b="0" dirty="0"/>
          </a:p>
          <a:p>
            <a:pPr algn="just"/>
            <a:endParaRPr lang="en-GB" sz="1600" b="0" dirty="0"/>
          </a:p>
          <a:p>
            <a:pPr algn="just"/>
            <a:endParaRPr lang="en-GB" sz="1600" b="0" dirty="0"/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2"/>
          <a:srcRect l="10515" t="6890" r="16432" b="9439"/>
          <a:stretch/>
        </p:blipFill>
        <p:spPr>
          <a:xfrm>
            <a:off x="81746" y="692696"/>
            <a:ext cx="9043177" cy="58232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79845225"/>
      </p:ext>
    </p:extLst>
  </p:cSld>
  <p:clrMapOvr>
    <a:masterClrMapping/>
  </p:clrMapOvr>
  <p:transition>
    <p:fade/>
  </p:transition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79612" y="0"/>
            <a:ext cx="6984776" cy="504056"/>
          </a:xfrm>
        </p:spPr>
        <p:txBody>
          <a:bodyPr/>
          <a:lstStyle/>
          <a:p>
            <a:r>
              <a:rPr lang="en-GB" sz="2000" dirty="0"/>
              <a:t>Some pictures</a:t>
            </a:r>
            <a:endParaRPr lang="en-US" sz="20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9512" y="504056"/>
            <a:ext cx="8784976" cy="6353944"/>
          </a:xfrm>
        </p:spPr>
        <p:txBody>
          <a:bodyPr/>
          <a:lstStyle/>
          <a:p>
            <a:pPr algn="just"/>
            <a:endParaRPr lang="en-GB" sz="1600" b="0" dirty="0"/>
          </a:p>
          <a:p>
            <a:pPr algn="just"/>
            <a:endParaRPr lang="en-GB" sz="1600" b="0" dirty="0"/>
          </a:p>
          <a:p>
            <a:pPr algn="just"/>
            <a:endParaRPr lang="en-GB" sz="1600" b="0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1696" y="3994584"/>
            <a:ext cx="4085946" cy="272396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2000" y="633028"/>
            <a:ext cx="4286250" cy="2857500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03775" y="3994584"/>
            <a:ext cx="4381500" cy="2628900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43528" y="588298"/>
            <a:ext cx="4195845" cy="31468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13934088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11560" y="116633"/>
            <a:ext cx="7560840" cy="648072"/>
          </a:xfrm>
        </p:spPr>
        <p:txBody>
          <a:bodyPr/>
          <a:lstStyle/>
          <a:p>
            <a:r>
              <a:rPr lang="en-US" sz="2400" dirty="0"/>
              <a:t>Why?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9512" y="764705"/>
            <a:ext cx="8784976" cy="6093295"/>
          </a:xfrm>
        </p:spPr>
        <p:txBody>
          <a:bodyPr/>
          <a:lstStyle/>
          <a:p>
            <a:endParaRPr lang="en-GB" sz="1600" b="0" dirty="0"/>
          </a:p>
          <a:p>
            <a:r>
              <a:rPr lang="en-GB" sz="1600" dirty="0">
                <a:solidFill>
                  <a:srgbClr val="C00000"/>
                </a:solidFill>
              </a:rPr>
              <a:t>Why the above incident in both categories,</a:t>
            </a:r>
          </a:p>
          <a:p>
            <a:endParaRPr lang="en-GB" sz="1600" dirty="0">
              <a:solidFill>
                <a:srgbClr val="C00000"/>
              </a:solidFill>
            </a:endParaRPr>
          </a:p>
          <a:p>
            <a:r>
              <a:rPr lang="en-GB" sz="1600" dirty="0">
                <a:solidFill>
                  <a:srgbClr val="C00000"/>
                </a:solidFill>
              </a:rPr>
              <a:t>Environmental </a:t>
            </a:r>
          </a:p>
          <a:p>
            <a:endParaRPr lang="en-GB" sz="1600" dirty="0">
              <a:solidFill>
                <a:srgbClr val="C00000"/>
              </a:solidFill>
            </a:endParaRPr>
          </a:p>
          <a:p>
            <a:r>
              <a:rPr lang="en-GB" sz="1600" dirty="0">
                <a:solidFill>
                  <a:srgbClr val="C00000"/>
                </a:solidFill>
              </a:rPr>
              <a:t>and </a:t>
            </a:r>
          </a:p>
          <a:p>
            <a:endParaRPr lang="en-GB" sz="1600" dirty="0">
              <a:solidFill>
                <a:srgbClr val="C00000"/>
              </a:solidFill>
            </a:endParaRPr>
          </a:p>
          <a:p>
            <a:r>
              <a:rPr lang="en-GB" sz="1600" dirty="0">
                <a:solidFill>
                  <a:srgbClr val="C00000"/>
                </a:solidFill>
              </a:rPr>
              <a:t>Non-environmental?</a:t>
            </a:r>
            <a:endParaRPr lang="en-US" sz="1600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45815404"/>
      </p:ext>
    </p:extLst>
  </p:cSld>
  <p:clrMapOvr>
    <a:masterClrMapping/>
  </p:clrMapOvr>
  <p:transition>
    <p:fade/>
  </p:transition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91680" y="12725"/>
            <a:ext cx="6048672" cy="504056"/>
          </a:xfrm>
        </p:spPr>
        <p:txBody>
          <a:bodyPr>
            <a:normAutofit fontScale="90000"/>
          </a:bodyPr>
          <a:lstStyle/>
          <a:p>
            <a:r>
              <a:rPr lang="en-GB" sz="2800" b="1" dirty="0"/>
              <a:t>Hazard-Pathway-Receptor model</a:t>
            </a:r>
            <a:endParaRPr lang="en-US" sz="2800" b="1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1520" y="692696"/>
            <a:ext cx="8892480" cy="6165304"/>
          </a:xfrm>
        </p:spPr>
        <p:txBody>
          <a:bodyPr>
            <a:normAutofit lnSpcReduction="10000"/>
          </a:bodyPr>
          <a:lstStyle/>
          <a:p>
            <a:pPr algn="just"/>
            <a:r>
              <a:rPr lang="en-GB" sz="1600" b="1" dirty="0">
                <a:solidFill>
                  <a:srgbClr val="FF0000"/>
                </a:solidFill>
              </a:rPr>
              <a:t>What are ingredients of risk to exist?</a:t>
            </a:r>
          </a:p>
          <a:p>
            <a:pPr marL="992188" indent="-342900" algn="just">
              <a:buFont typeface="+mj-lt"/>
              <a:buAutoNum type="arabicPeriod"/>
            </a:pPr>
            <a:r>
              <a:rPr lang="en-GB" sz="1600" dirty="0">
                <a:solidFill>
                  <a:schemeClr val="tx1"/>
                </a:solidFill>
              </a:rPr>
              <a:t>Hazard:</a:t>
            </a:r>
          </a:p>
          <a:p>
            <a:pPr marL="1616075" algn="just"/>
            <a:r>
              <a:rPr lang="en-GB" sz="1600" dirty="0">
                <a:solidFill>
                  <a:schemeClr val="tx1"/>
                </a:solidFill>
              </a:rPr>
              <a:t>We defined earlier.</a:t>
            </a:r>
          </a:p>
          <a:p>
            <a:pPr marL="992188" indent="-342900" algn="just">
              <a:buFont typeface="+mj-lt"/>
              <a:buAutoNum type="arabicPeriod" startAt="2"/>
            </a:pPr>
            <a:r>
              <a:rPr lang="en-GB" sz="1600" b="1" dirty="0">
                <a:solidFill>
                  <a:srgbClr val="FF0000"/>
                </a:solidFill>
              </a:rPr>
              <a:t>Receptor??</a:t>
            </a:r>
          </a:p>
          <a:p>
            <a:pPr marL="1616075" algn="just"/>
            <a:r>
              <a:rPr lang="en-GB" sz="1600" dirty="0">
                <a:solidFill>
                  <a:schemeClr val="tx1"/>
                </a:solidFill>
              </a:rPr>
              <a:t>The receiver of the harm (harmed), impact (impacted), stress (stressed)</a:t>
            </a:r>
          </a:p>
          <a:p>
            <a:pPr marL="992188" indent="-342900" algn="just">
              <a:buFont typeface="+mj-lt"/>
              <a:buAutoNum type="arabicPeriod" startAt="3"/>
            </a:pPr>
            <a:r>
              <a:rPr lang="en-GB" sz="1600" b="1" dirty="0">
                <a:solidFill>
                  <a:srgbClr val="FF0000"/>
                </a:solidFill>
              </a:rPr>
              <a:t>Pathway??</a:t>
            </a:r>
          </a:p>
          <a:p>
            <a:pPr marL="1616075" algn="just"/>
            <a:r>
              <a:rPr lang="en-GB" sz="1600" dirty="0">
                <a:solidFill>
                  <a:schemeClr val="tx1"/>
                </a:solidFill>
              </a:rPr>
              <a:t>The connector between the two. </a:t>
            </a:r>
          </a:p>
          <a:p>
            <a:pPr marL="1978025" algn="just"/>
            <a:endParaRPr lang="en-GB" sz="1600" b="1" dirty="0">
              <a:solidFill>
                <a:schemeClr val="tx1"/>
              </a:solidFill>
            </a:endParaRPr>
          </a:p>
          <a:p>
            <a:pPr algn="just"/>
            <a:r>
              <a:rPr lang="en-GB" sz="1600" dirty="0">
                <a:solidFill>
                  <a:schemeClr val="tx1"/>
                </a:solidFill>
              </a:rPr>
              <a:t>The three together also called:</a:t>
            </a:r>
          </a:p>
          <a:p>
            <a:pPr marL="627063" algn="just"/>
            <a:r>
              <a:rPr lang="en-GB" sz="1600" dirty="0">
                <a:solidFill>
                  <a:schemeClr val="tx1"/>
                </a:solidFill>
              </a:rPr>
              <a:t>Source/Hazard-Pathway-Receptor </a:t>
            </a:r>
            <a:r>
              <a:rPr lang="en-GB" sz="1600" b="1" u="sng" dirty="0">
                <a:solidFill>
                  <a:srgbClr val="7030A0"/>
                </a:solidFill>
              </a:rPr>
              <a:t>MODEL</a:t>
            </a:r>
          </a:p>
          <a:p>
            <a:pPr algn="just"/>
            <a:endParaRPr lang="en-GB" sz="1600" b="1" dirty="0">
              <a:solidFill>
                <a:srgbClr val="C00000"/>
              </a:solidFill>
            </a:endParaRPr>
          </a:p>
          <a:p>
            <a:pPr algn="just"/>
            <a:r>
              <a:rPr lang="en-GB" sz="1600" b="1" dirty="0">
                <a:solidFill>
                  <a:srgbClr val="FF0000"/>
                </a:solidFill>
              </a:rPr>
              <a:t>Examples of a </a:t>
            </a:r>
            <a:r>
              <a:rPr lang="en-GB" sz="1600" b="1" u="sng" dirty="0">
                <a:solidFill>
                  <a:srgbClr val="FF0000"/>
                </a:solidFill>
              </a:rPr>
              <a:t>pathway </a:t>
            </a:r>
            <a:r>
              <a:rPr lang="en-GB" sz="1600" b="1" dirty="0">
                <a:solidFill>
                  <a:srgbClr val="FF0000"/>
                </a:solidFill>
              </a:rPr>
              <a:t>and the </a:t>
            </a:r>
            <a:r>
              <a:rPr lang="en-GB" sz="1600" b="1" u="sng" dirty="0">
                <a:solidFill>
                  <a:srgbClr val="FF0000"/>
                </a:solidFill>
              </a:rPr>
              <a:t>MODEL</a:t>
            </a:r>
            <a:r>
              <a:rPr lang="en-GB" sz="1600" b="1" dirty="0">
                <a:solidFill>
                  <a:srgbClr val="FF0000"/>
                </a:solidFill>
              </a:rPr>
              <a:t>??</a:t>
            </a:r>
          </a:p>
          <a:p>
            <a:pPr marL="627063" algn="just"/>
            <a:endParaRPr lang="en-GB" sz="1600" b="1" dirty="0">
              <a:solidFill>
                <a:schemeClr val="tx1"/>
              </a:solidFill>
            </a:endParaRPr>
          </a:p>
          <a:p>
            <a:pPr marL="627063" algn="just"/>
            <a:r>
              <a:rPr lang="en-GB" sz="1600" b="1" dirty="0">
                <a:solidFill>
                  <a:srgbClr val="7030A0"/>
                </a:solidFill>
              </a:rPr>
              <a:t>(1). Environmental scenario</a:t>
            </a:r>
            <a:r>
              <a:rPr lang="en-GB" sz="1600" dirty="0">
                <a:solidFill>
                  <a:schemeClr val="tx1"/>
                </a:solidFill>
              </a:rPr>
              <a:t> (to explain the </a:t>
            </a:r>
            <a:r>
              <a:rPr lang="en-GB" sz="1600" b="1" dirty="0">
                <a:solidFill>
                  <a:srgbClr val="7030A0"/>
                </a:solidFill>
              </a:rPr>
              <a:t>Pathway</a:t>
            </a:r>
            <a:r>
              <a:rPr lang="en-GB" sz="1600" dirty="0">
                <a:solidFill>
                  <a:schemeClr val="tx1"/>
                </a:solidFill>
              </a:rPr>
              <a:t> and the </a:t>
            </a:r>
            <a:r>
              <a:rPr lang="en-GB" sz="1600" b="1" dirty="0">
                <a:solidFill>
                  <a:srgbClr val="7030A0"/>
                </a:solidFill>
              </a:rPr>
              <a:t>Model</a:t>
            </a:r>
            <a:r>
              <a:rPr lang="en-GB" sz="1600" dirty="0">
                <a:solidFill>
                  <a:schemeClr val="tx1"/>
                </a:solidFill>
              </a:rPr>
              <a:t>)</a:t>
            </a:r>
          </a:p>
          <a:p>
            <a:pPr marL="627063" algn="just"/>
            <a:r>
              <a:rPr lang="en-GB" sz="1600" b="1" dirty="0">
                <a:solidFill>
                  <a:srgbClr val="FF0000"/>
                </a:solidFill>
              </a:rPr>
              <a:t>Any examples??</a:t>
            </a:r>
          </a:p>
          <a:p>
            <a:pPr marL="627063" algn="just"/>
            <a:r>
              <a:rPr lang="en-GB" sz="1600" dirty="0">
                <a:solidFill>
                  <a:schemeClr val="tx1"/>
                </a:solidFill>
              </a:rPr>
              <a:t>Landfill leachate</a:t>
            </a:r>
          </a:p>
          <a:p>
            <a:pPr marL="627063" algn="just"/>
            <a:r>
              <a:rPr lang="en-GB" sz="1600" b="1" dirty="0">
                <a:solidFill>
                  <a:srgbClr val="FF0000"/>
                </a:solidFill>
              </a:rPr>
              <a:t>So what are the hazard, pathway (links) and receptor in this case?</a:t>
            </a:r>
          </a:p>
          <a:p>
            <a:pPr marL="627063" algn="just"/>
            <a:endParaRPr lang="en-GB" sz="1600" dirty="0">
              <a:solidFill>
                <a:schemeClr val="tx1"/>
              </a:solidFill>
            </a:endParaRPr>
          </a:p>
          <a:p>
            <a:pPr marL="627063" algn="just"/>
            <a:r>
              <a:rPr lang="en-GB" sz="1600" b="1" dirty="0">
                <a:solidFill>
                  <a:srgbClr val="7030A0"/>
                </a:solidFill>
              </a:rPr>
              <a:t>(2). H&amp;S scenario </a:t>
            </a:r>
            <a:r>
              <a:rPr lang="en-GB" sz="1600" dirty="0">
                <a:solidFill>
                  <a:schemeClr val="tx1"/>
                </a:solidFill>
              </a:rPr>
              <a:t>(to explain the </a:t>
            </a:r>
            <a:r>
              <a:rPr lang="en-GB" sz="1600" b="1" dirty="0">
                <a:solidFill>
                  <a:srgbClr val="7030A0"/>
                </a:solidFill>
              </a:rPr>
              <a:t>Pathway</a:t>
            </a:r>
            <a:r>
              <a:rPr lang="en-GB" sz="1600" dirty="0">
                <a:solidFill>
                  <a:srgbClr val="7030A0"/>
                </a:solidFill>
              </a:rPr>
              <a:t> </a:t>
            </a:r>
            <a:r>
              <a:rPr lang="en-GB" sz="1600" dirty="0">
                <a:solidFill>
                  <a:schemeClr val="tx1"/>
                </a:solidFill>
              </a:rPr>
              <a:t>and the </a:t>
            </a:r>
            <a:r>
              <a:rPr lang="en-GB" sz="1600" b="1" dirty="0">
                <a:solidFill>
                  <a:srgbClr val="7030A0"/>
                </a:solidFill>
              </a:rPr>
              <a:t>Model</a:t>
            </a:r>
            <a:r>
              <a:rPr lang="en-GB" sz="1600" dirty="0">
                <a:solidFill>
                  <a:schemeClr val="tx1"/>
                </a:solidFill>
              </a:rPr>
              <a:t>)</a:t>
            </a:r>
          </a:p>
          <a:p>
            <a:pPr marL="627063" algn="just"/>
            <a:r>
              <a:rPr lang="en-GB" sz="1600" b="1" dirty="0">
                <a:solidFill>
                  <a:srgbClr val="FF0000"/>
                </a:solidFill>
              </a:rPr>
              <a:t>Any examples??</a:t>
            </a:r>
            <a:endParaRPr lang="en-GB" sz="1600" dirty="0">
              <a:solidFill>
                <a:schemeClr val="tx1"/>
              </a:solidFill>
            </a:endParaRPr>
          </a:p>
          <a:p>
            <a:pPr marL="627063" algn="just"/>
            <a:r>
              <a:rPr lang="en-GB" sz="1600" dirty="0">
                <a:solidFill>
                  <a:schemeClr val="tx1"/>
                </a:solidFill>
              </a:rPr>
              <a:t>Tenerife – on-runway plain-collision disaster</a:t>
            </a:r>
            <a:endParaRPr lang="en-GB" sz="1600" dirty="0">
              <a:solidFill>
                <a:srgbClr val="C00000"/>
              </a:solidFill>
            </a:endParaRPr>
          </a:p>
          <a:p>
            <a:pPr marL="627063" algn="just"/>
            <a:r>
              <a:rPr lang="en-GB" sz="1600" b="1" dirty="0">
                <a:solidFill>
                  <a:srgbClr val="FF0000"/>
                </a:solidFill>
              </a:rPr>
              <a:t>So what are the hazard, pathway (links) and receptor in this case?</a:t>
            </a:r>
          </a:p>
          <a:p>
            <a:pPr marL="627063" algn="just"/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33352399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8" dur="1000"/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5" dur="1000"/>
                                        <p:tgtEl>
                                          <p:spTgt spid="3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6" dur="1000" fill="hold"/>
                                        <p:tgtEl>
                                          <p:spTgt spid="3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1000" fill="hold"/>
                                        <p:tgtEl>
                                          <p:spTgt spid="3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9" end="1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2" dur="1000"/>
                                        <p:tgtEl>
                                          <p:spTgt spid="3">
                                            <p:txEl>
                                              <p:pRg st="19" end="1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3" dur="1000" fill="hold"/>
                                        <p:tgtEl>
                                          <p:spTgt spid="3">
                                            <p:txEl>
                                              <p:pRg st="19" end="1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1000" fill="hold"/>
                                        <p:tgtEl>
                                          <p:spTgt spid="3">
                                            <p:txEl>
                                              <p:pRg st="19" end="1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0" end="2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9" dur="1000"/>
                                        <p:tgtEl>
                                          <p:spTgt spid="3">
                                            <p:txEl>
                                              <p:pRg st="20" end="2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0" dur="1000" fill="hold"/>
                                        <p:tgtEl>
                                          <p:spTgt spid="3">
                                            <p:txEl>
                                              <p:pRg st="20" end="2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1000" fill="hold"/>
                                        <p:tgtEl>
                                          <p:spTgt spid="3">
                                            <p:txEl>
                                              <p:pRg st="20" end="2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2" fill="hold">
                      <p:stCondLst>
                        <p:cond delay="indefinite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1" end="2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6" dur="1000"/>
                                        <p:tgtEl>
                                          <p:spTgt spid="3">
                                            <p:txEl>
                                              <p:pRg st="21" end="2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7" dur="1000" fill="hold"/>
                                        <p:tgtEl>
                                          <p:spTgt spid="3">
                                            <p:txEl>
                                              <p:pRg st="21" end="2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1000" fill="hold"/>
                                        <p:tgtEl>
                                          <p:spTgt spid="3">
                                            <p:txEl>
                                              <p:pRg st="21" end="2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611560" y="260648"/>
            <a:ext cx="8208912" cy="5544616"/>
          </a:xfrm>
        </p:spPr>
        <p:txBody>
          <a:bodyPr/>
          <a:lstStyle/>
          <a:p>
            <a:pPr lvl="0"/>
            <a:r>
              <a:rPr lang="en-GB" dirty="0"/>
              <a:t>Fundamental principle of Risk Assessment</a:t>
            </a:r>
          </a:p>
          <a:p>
            <a:pPr marL="285750" lvl="0" indent="-285750" algn="l">
              <a:buFont typeface="Arial" pitchFamily="34" charset="0"/>
              <a:buChar char="•"/>
            </a:pPr>
            <a:endParaRPr lang="en-GB" sz="1600" dirty="0"/>
          </a:p>
          <a:p>
            <a:pPr marL="285750" lvl="0" indent="-285750" algn="l">
              <a:buFont typeface="Arial" pitchFamily="34" charset="0"/>
              <a:buChar char="•"/>
            </a:pPr>
            <a:endParaRPr lang="en-GB" sz="1600" dirty="0"/>
          </a:p>
          <a:p>
            <a:pPr marL="285750" lvl="0" indent="-285750" algn="l">
              <a:buFont typeface="Arial" pitchFamily="34" charset="0"/>
              <a:buChar char="•"/>
            </a:pPr>
            <a:r>
              <a:rPr lang="en-GB" sz="2000" b="0" dirty="0"/>
              <a:t>Irrespective of the subject or field of application</a:t>
            </a:r>
          </a:p>
          <a:p>
            <a:pPr algn="l"/>
            <a:r>
              <a:rPr lang="en-GB" sz="2000" b="0" dirty="0"/>
              <a:t> </a:t>
            </a:r>
          </a:p>
          <a:p>
            <a:pPr algn="l"/>
            <a:endParaRPr lang="en-GB" sz="2000" b="0" dirty="0"/>
          </a:p>
          <a:p>
            <a:pPr marL="285750" lvl="0" indent="-285750" algn="l">
              <a:buFont typeface="Arial" pitchFamily="34" charset="0"/>
              <a:buChar char="•"/>
            </a:pPr>
            <a:r>
              <a:rPr lang="en-GB" sz="2000" b="0" dirty="0"/>
              <a:t>Even, whether environmental or non-environmental</a:t>
            </a:r>
          </a:p>
          <a:p>
            <a:pPr algn="l"/>
            <a:r>
              <a:rPr lang="en-GB" sz="2000" b="0" dirty="0"/>
              <a:t> </a:t>
            </a:r>
          </a:p>
          <a:p>
            <a:pPr algn="l"/>
            <a:endParaRPr lang="en-GB" sz="2000" b="0" dirty="0"/>
          </a:p>
          <a:p>
            <a:pPr marL="285750" lvl="0" indent="-285750" algn="l">
              <a:buFont typeface="Arial" pitchFamily="34" charset="0"/>
              <a:buChar char="•"/>
            </a:pPr>
            <a:r>
              <a:rPr lang="en-GB" sz="2000" b="0" dirty="0"/>
              <a:t>Basic </a:t>
            </a:r>
            <a:r>
              <a:rPr lang="en-GB" sz="2000" b="0" dirty="0">
                <a:solidFill>
                  <a:srgbClr val="C00000"/>
                </a:solidFill>
              </a:rPr>
              <a:t>principal remains the same</a:t>
            </a:r>
            <a:r>
              <a:rPr lang="en-GB" sz="2000" b="0" dirty="0"/>
              <a:t>:</a:t>
            </a:r>
          </a:p>
          <a:p>
            <a:r>
              <a:rPr lang="en-GB" sz="2000" b="0" dirty="0"/>
              <a:t> </a:t>
            </a:r>
          </a:p>
          <a:p>
            <a:r>
              <a:rPr lang="en-GB" sz="2000" b="0" dirty="0"/>
              <a:t> </a:t>
            </a:r>
          </a:p>
          <a:p>
            <a:r>
              <a:rPr lang="en-GB" sz="2000" b="0" dirty="0"/>
              <a:t>Hazard – Pathway – Receptor/Target</a:t>
            </a:r>
          </a:p>
          <a:p>
            <a:pPr marL="285750" indent="-285750" algn="l">
              <a:buFont typeface="Arial" pitchFamily="34" charset="0"/>
              <a:buChar char="•"/>
            </a:pP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1305393042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05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05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05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05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05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05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051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051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051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051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051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051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07504" y="692696"/>
            <a:ext cx="8856984" cy="6165304"/>
          </a:xfrm>
        </p:spPr>
        <p:txBody>
          <a:bodyPr/>
          <a:lstStyle/>
          <a:p>
            <a:pPr algn="l"/>
            <a:r>
              <a:rPr lang="en-GB" sz="2000" b="0" dirty="0"/>
              <a:t>  </a:t>
            </a:r>
          </a:p>
          <a:p>
            <a:pPr marL="285750" lvl="2" indent="-285750" algn="l">
              <a:buFont typeface="Arial" pitchFamily="34" charset="0"/>
              <a:buChar char="•"/>
            </a:pPr>
            <a:r>
              <a:rPr lang="en-GB" sz="2000" dirty="0">
                <a:solidFill>
                  <a:schemeClr val="tx1"/>
                </a:solidFill>
                <a:latin typeface="+mn-lt"/>
              </a:rPr>
              <a:t>What gets measured – gets managed / controlled!!</a:t>
            </a:r>
          </a:p>
          <a:p>
            <a:pPr algn="l"/>
            <a:r>
              <a:rPr lang="en-GB" sz="2000" b="0" dirty="0"/>
              <a:t> </a:t>
            </a:r>
          </a:p>
          <a:p>
            <a:pPr algn="l"/>
            <a:endParaRPr lang="en-GB" sz="2000" b="0" dirty="0"/>
          </a:p>
          <a:p>
            <a:pPr marL="285750" lvl="2" indent="-285750" algn="l">
              <a:buFont typeface="Arial" pitchFamily="34" charset="0"/>
              <a:buChar char="•"/>
            </a:pPr>
            <a:r>
              <a:rPr lang="en-GB" sz="2000" dirty="0">
                <a:solidFill>
                  <a:schemeClr val="tx1"/>
                </a:solidFill>
                <a:latin typeface="+mn-lt"/>
              </a:rPr>
              <a:t>What gets reported – gets understood !!</a:t>
            </a:r>
          </a:p>
          <a:p>
            <a:pPr marL="285750" lvl="2" indent="-285750" algn="l">
              <a:buFont typeface="Arial" pitchFamily="34" charset="0"/>
              <a:buChar char="•"/>
            </a:pPr>
            <a:endParaRPr lang="en-GB" sz="2000" dirty="0">
              <a:latin typeface="+mn-lt"/>
            </a:endParaRPr>
          </a:p>
          <a:p>
            <a:pPr marL="285750" lvl="2" indent="-285750" algn="l">
              <a:buFont typeface="Arial" pitchFamily="34" charset="0"/>
              <a:buChar char="•"/>
            </a:pPr>
            <a:endParaRPr lang="en-GB" sz="2000" dirty="0">
              <a:latin typeface="+mn-lt"/>
            </a:endParaRPr>
          </a:p>
          <a:p>
            <a:pPr marL="285750" lvl="2" indent="-285750" algn="l">
              <a:buFont typeface="Arial" pitchFamily="34" charset="0"/>
              <a:buChar char="•"/>
            </a:pPr>
            <a:endParaRPr lang="en-GB" sz="2000" dirty="0">
              <a:latin typeface="+mn-lt"/>
            </a:endParaRPr>
          </a:p>
          <a:p>
            <a:pPr marL="285750" lvl="2" indent="-285750" algn="l">
              <a:buFont typeface="Arial" pitchFamily="34" charset="0"/>
              <a:buChar char="•"/>
            </a:pPr>
            <a:r>
              <a:rPr lang="en-GB" sz="2000" dirty="0">
                <a:solidFill>
                  <a:schemeClr val="tx1"/>
                </a:solidFill>
                <a:latin typeface="+mj-lt"/>
              </a:rPr>
              <a:t>Management in two contexts</a:t>
            </a:r>
          </a:p>
          <a:p>
            <a:pPr marL="804863" indent="-273050" algn="l">
              <a:buFont typeface="+mj-lt"/>
              <a:buAutoNum type="arabicPeriod"/>
            </a:pPr>
            <a:r>
              <a:rPr lang="en-GB" sz="2000" b="0" dirty="0">
                <a:solidFill>
                  <a:schemeClr val="tx1"/>
                </a:solidFill>
              </a:rPr>
              <a:t>Overall process or Risk Management</a:t>
            </a:r>
          </a:p>
          <a:p>
            <a:pPr marL="804863" indent="-273050" algn="l">
              <a:buFont typeface="+mj-lt"/>
              <a:buAutoNum type="arabicPeriod"/>
            </a:pPr>
            <a:r>
              <a:rPr lang="en-GB" sz="2000" b="0" dirty="0">
                <a:solidFill>
                  <a:schemeClr val="tx1"/>
                </a:solidFill>
              </a:rPr>
              <a:t>Reducing / Controlling part of Risk Management</a:t>
            </a:r>
          </a:p>
          <a:p>
            <a:pPr algn="l"/>
            <a:endParaRPr lang="en-GB" sz="2000" b="0" dirty="0">
              <a:solidFill>
                <a:schemeClr val="tx1"/>
              </a:solidFill>
            </a:endParaRPr>
          </a:p>
          <a:p>
            <a:pPr marL="285750" lvl="2" indent="-285750" algn="l">
              <a:buFont typeface="Arial" pitchFamily="34" charset="0"/>
              <a:buChar char="•"/>
            </a:pPr>
            <a:r>
              <a:rPr lang="en-GB" sz="2000" dirty="0">
                <a:solidFill>
                  <a:schemeClr val="tx1"/>
                </a:solidFill>
                <a:latin typeface="+mn-lt"/>
              </a:rPr>
              <a:t>In simple terms:</a:t>
            </a:r>
          </a:p>
          <a:p>
            <a:pPr algn="l"/>
            <a:r>
              <a:rPr lang="en-GB" sz="2000" b="0" dirty="0">
                <a:solidFill>
                  <a:schemeClr val="tx1"/>
                </a:solidFill>
              </a:rPr>
              <a:t> </a:t>
            </a:r>
          </a:p>
          <a:p>
            <a:r>
              <a:rPr lang="en-GB" sz="2000" b="0" dirty="0">
                <a:solidFill>
                  <a:schemeClr val="tx1"/>
                </a:solidFill>
              </a:rPr>
              <a:t>Risk Assessment (RA) → → → → → Risk Management / Controlling (RM/C)</a:t>
            </a:r>
          </a:p>
          <a:p>
            <a:r>
              <a:rPr lang="en-GB" sz="2000" b="0" dirty="0">
                <a:solidFill>
                  <a:schemeClr val="tx1"/>
                </a:solidFill>
              </a:rPr>
              <a:t>Output of RA → → → → → Input to RM/C</a:t>
            </a:r>
          </a:p>
        </p:txBody>
      </p:sp>
      <p:sp>
        <p:nvSpPr>
          <p:cNvPr id="3" name="Rectangle 2"/>
          <p:cNvSpPr/>
          <p:nvPr/>
        </p:nvSpPr>
        <p:spPr>
          <a:xfrm>
            <a:off x="326061" y="188640"/>
            <a:ext cx="8568952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lvl="2" algn="ctr"/>
            <a:r>
              <a:rPr lang="en-GB" sz="2000" b="1" dirty="0"/>
              <a:t>Relationship between Risk Assessment and Risk Management</a:t>
            </a: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81632" y="1052736"/>
            <a:ext cx="1332150" cy="888100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27459" y="1958450"/>
            <a:ext cx="1820248" cy="1729235"/>
          </a:xfrm>
          <a:prstGeom prst="rect">
            <a:avLst/>
          </a:prstGeom>
        </p:spPr>
      </p:pic>
      <p:cxnSp>
        <p:nvCxnSpPr>
          <p:cNvPr id="5" name="Straight Arrow Connector 4"/>
          <p:cNvCxnSpPr/>
          <p:nvPr/>
        </p:nvCxnSpPr>
        <p:spPr bwMode="auto">
          <a:xfrm>
            <a:off x="1475656" y="1484784"/>
            <a:ext cx="0" cy="732082"/>
          </a:xfrm>
          <a:prstGeom prst="straightConnector1">
            <a:avLst/>
          </a:prstGeom>
          <a:solidFill>
            <a:schemeClr val="accent1"/>
          </a:solidFill>
          <a:ln w="12700" cap="flat" cmpd="sng" algn="ctr">
            <a:solidFill>
              <a:schemeClr val="tx1"/>
            </a:solidFill>
            <a:prstDash val="solid"/>
            <a:round/>
            <a:headEnd type="none" w="sm" len="sm"/>
            <a:tailEnd type="arrow"/>
          </a:ln>
          <a:effectLst/>
        </p:spPr>
      </p:cxnSp>
      <p:cxnSp>
        <p:nvCxnSpPr>
          <p:cNvPr id="7" name="Straight Arrow Connector 6"/>
          <p:cNvCxnSpPr/>
          <p:nvPr/>
        </p:nvCxnSpPr>
        <p:spPr bwMode="auto">
          <a:xfrm flipV="1">
            <a:off x="3635896" y="1412776"/>
            <a:ext cx="0" cy="732082"/>
          </a:xfrm>
          <a:prstGeom prst="straightConnector1">
            <a:avLst/>
          </a:prstGeom>
          <a:solidFill>
            <a:schemeClr val="accent1"/>
          </a:solidFill>
          <a:ln w="12700" cap="flat" cmpd="sng" algn="ctr">
            <a:solidFill>
              <a:schemeClr val="tx1"/>
            </a:solidFill>
            <a:prstDash val="solid"/>
            <a:round/>
            <a:headEnd type="none" w="sm" len="sm"/>
            <a:tailEnd type="arrow"/>
          </a:ln>
          <a:effectLst/>
        </p:spPr>
      </p:cxn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96840" y="1958450"/>
            <a:ext cx="1304925" cy="19637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72522304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05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05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05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051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051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051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2051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2051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2051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2051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2051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2051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2051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2051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2051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2051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2051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2051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251520" y="908720"/>
            <a:ext cx="8892480" cy="5832648"/>
          </a:xfrm>
        </p:spPr>
        <p:txBody>
          <a:bodyPr>
            <a:normAutofit/>
          </a:bodyPr>
          <a:lstStyle/>
          <a:p>
            <a:pPr algn="l"/>
            <a:endParaRPr lang="en-GB" sz="1600" b="0" dirty="0">
              <a:solidFill>
                <a:srgbClr val="FF0000"/>
              </a:solidFill>
            </a:endParaRPr>
          </a:p>
          <a:p>
            <a:pPr algn="l"/>
            <a:r>
              <a:rPr lang="en-GB" sz="1600" b="1" dirty="0">
                <a:solidFill>
                  <a:srgbClr val="C00000"/>
                </a:solidFill>
              </a:rPr>
              <a:t>2X2 Matrix – 2 Level – Simple 4 boxes matrix – Low, Medium, and High</a:t>
            </a:r>
          </a:p>
          <a:p>
            <a:pPr algn="l"/>
            <a:endParaRPr lang="en-GB" sz="1600" b="0" dirty="0">
              <a:solidFill>
                <a:srgbClr val="FF0000"/>
              </a:solidFill>
            </a:endParaRPr>
          </a:p>
          <a:p>
            <a:pPr algn="l"/>
            <a:endParaRPr lang="en-GB" sz="1600" dirty="0">
              <a:solidFill>
                <a:srgbClr val="FF0000"/>
              </a:solidFill>
            </a:endParaRPr>
          </a:p>
          <a:p>
            <a:pPr algn="l"/>
            <a:endParaRPr lang="en-GB" sz="1600" b="0" dirty="0">
              <a:solidFill>
                <a:srgbClr val="FF0000"/>
              </a:solidFill>
            </a:endParaRPr>
          </a:p>
          <a:p>
            <a:pPr algn="l"/>
            <a:endParaRPr lang="en-GB" sz="1600" dirty="0">
              <a:solidFill>
                <a:srgbClr val="FF0000"/>
              </a:solidFill>
            </a:endParaRPr>
          </a:p>
          <a:p>
            <a:pPr algn="l"/>
            <a:endParaRPr lang="en-GB" sz="1600" b="0" dirty="0">
              <a:solidFill>
                <a:srgbClr val="FF0000"/>
              </a:solidFill>
            </a:endParaRPr>
          </a:p>
          <a:p>
            <a:pPr algn="l"/>
            <a:endParaRPr lang="en-GB" sz="1600" dirty="0">
              <a:solidFill>
                <a:srgbClr val="FF0000"/>
              </a:solidFill>
            </a:endParaRPr>
          </a:p>
          <a:p>
            <a:pPr algn="l"/>
            <a:endParaRPr lang="en-GB" sz="1600" b="0" dirty="0">
              <a:solidFill>
                <a:srgbClr val="FF0000"/>
              </a:solidFill>
            </a:endParaRPr>
          </a:p>
          <a:p>
            <a:pPr algn="l"/>
            <a:endParaRPr lang="en-GB" sz="1600" dirty="0">
              <a:solidFill>
                <a:srgbClr val="FF0000"/>
              </a:solidFill>
            </a:endParaRPr>
          </a:p>
          <a:p>
            <a:pPr algn="l"/>
            <a:endParaRPr lang="en-GB" sz="1600" b="0" dirty="0">
              <a:solidFill>
                <a:srgbClr val="FF0000"/>
              </a:solidFill>
            </a:endParaRPr>
          </a:p>
          <a:p>
            <a:pPr algn="l"/>
            <a:endParaRPr lang="en-GB" sz="1600" dirty="0">
              <a:solidFill>
                <a:srgbClr val="FF0000"/>
              </a:solidFill>
            </a:endParaRPr>
          </a:p>
          <a:p>
            <a:pPr algn="l"/>
            <a:endParaRPr lang="en-GB" sz="1600" b="0" dirty="0">
              <a:solidFill>
                <a:srgbClr val="FF0000"/>
              </a:solidFill>
            </a:endParaRPr>
          </a:p>
          <a:p>
            <a:pPr algn="l"/>
            <a:endParaRPr lang="en-GB" sz="1600" b="0" dirty="0">
              <a:solidFill>
                <a:srgbClr val="FF0000"/>
              </a:solidFill>
            </a:endParaRPr>
          </a:p>
          <a:p>
            <a:pPr algn="l"/>
            <a:endParaRPr lang="en-GB" sz="1600" dirty="0">
              <a:solidFill>
                <a:srgbClr val="FF0000"/>
              </a:solidFill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251520" y="188640"/>
            <a:ext cx="8568952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2800" b="1" dirty="0"/>
              <a:t>Risk = Severity (or impact) x Probability (or likelihood)</a:t>
            </a:r>
          </a:p>
        </p:txBody>
      </p:sp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47979" y="2047874"/>
            <a:ext cx="4676621" cy="368538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16970645"/>
      </p:ext>
    </p:extLst>
  </p:cSld>
  <p:clrMapOvr>
    <a:masterClrMapping/>
  </p:clrMapOvr>
  <p:transition/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251520" y="908720"/>
            <a:ext cx="8892480" cy="5832648"/>
          </a:xfrm>
        </p:spPr>
        <p:txBody>
          <a:bodyPr>
            <a:normAutofit/>
          </a:bodyPr>
          <a:lstStyle/>
          <a:p>
            <a:pPr algn="l"/>
            <a:endParaRPr lang="en-GB" sz="1600" b="0" dirty="0">
              <a:solidFill>
                <a:srgbClr val="FF0000"/>
              </a:solidFill>
            </a:endParaRPr>
          </a:p>
          <a:p>
            <a:pPr algn="l"/>
            <a:r>
              <a:rPr lang="en-GB" sz="1600" b="1" dirty="0">
                <a:solidFill>
                  <a:srgbClr val="C00000"/>
                </a:solidFill>
              </a:rPr>
              <a:t>3X3 Matrix – 3 Level – Low, Medium, and High</a:t>
            </a:r>
          </a:p>
          <a:p>
            <a:pPr algn="l"/>
            <a:endParaRPr lang="en-GB" sz="1600" b="0" dirty="0">
              <a:solidFill>
                <a:srgbClr val="FF0000"/>
              </a:solidFill>
            </a:endParaRPr>
          </a:p>
          <a:p>
            <a:pPr algn="l"/>
            <a:endParaRPr lang="en-GB" sz="1600" dirty="0">
              <a:solidFill>
                <a:srgbClr val="FF0000"/>
              </a:solidFill>
            </a:endParaRPr>
          </a:p>
          <a:p>
            <a:pPr algn="l"/>
            <a:endParaRPr lang="en-GB" sz="1600" b="0" dirty="0">
              <a:solidFill>
                <a:srgbClr val="FF0000"/>
              </a:solidFill>
            </a:endParaRPr>
          </a:p>
          <a:p>
            <a:pPr algn="l"/>
            <a:endParaRPr lang="en-GB" sz="1600" dirty="0">
              <a:solidFill>
                <a:srgbClr val="FF0000"/>
              </a:solidFill>
            </a:endParaRPr>
          </a:p>
          <a:p>
            <a:pPr algn="l"/>
            <a:endParaRPr lang="en-GB" sz="1600" b="0" dirty="0">
              <a:solidFill>
                <a:srgbClr val="FF0000"/>
              </a:solidFill>
            </a:endParaRPr>
          </a:p>
          <a:p>
            <a:pPr algn="l"/>
            <a:endParaRPr lang="en-GB" sz="1600" dirty="0">
              <a:solidFill>
                <a:srgbClr val="FF0000"/>
              </a:solidFill>
            </a:endParaRPr>
          </a:p>
          <a:p>
            <a:pPr algn="l"/>
            <a:endParaRPr lang="en-GB" sz="1600" b="0" dirty="0">
              <a:solidFill>
                <a:srgbClr val="FF0000"/>
              </a:solidFill>
            </a:endParaRPr>
          </a:p>
          <a:p>
            <a:pPr algn="l"/>
            <a:endParaRPr lang="en-GB" sz="1600" dirty="0">
              <a:solidFill>
                <a:srgbClr val="FF0000"/>
              </a:solidFill>
            </a:endParaRPr>
          </a:p>
          <a:p>
            <a:pPr algn="l"/>
            <a:endParaRPr lang="en-GB" sz="1600" b="0" dirty="0">
              <a:solidFill>
                <a:srgbClr val="FF0000"/>
              </a:solidFill>
            </a:endParaRPr>
          </a:p>
          <a:p>
            <a:pPr algn="l"/>
            <a:endParaRPr lang="en-GB" sz="1600" dirty="0">
              <a:solidFill>
                <a:srgbClr val="FF0000"/>
              </a:solidFill>
            </a:endParaRPr>
          </a:p>
          <a:p>
            <a:pPr algn="l"/>
            <a:endParaRPr lang="en-GB" sz="1600" b="0" dirty="0">
              <a:solidFill>
                <a:srgbClr val="FF0000"/>
              </a:solidFill>
            </a:endParaRPr>
          </a:p>
          <a:p>
            <a:pPr algn="l"/>
            <a:endParaRPr lang="en-GB" sz="1600" b="0" dirty="0">
              <a:solidFill>
                <a:srgbClr val="FF0000"/>
              </a:solidFill>
            </a:endParaRPr>
          </a:p>
          <a:p>
            <a:pPr algn="l"/>
            <a:endParaRPr lang="en-GB" sz="1600" dirty="0">
              <a:solidFill>
                <a:srgbClr val="FF0000"/>
              </a:solidFill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251520" y="188640"/>
            <a:ext cx="8568952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2800" b="1" dirty="0"/>
              <a:t>Risk = Severity (or impact) x Probability (or likelihood)</a:t>
            </a: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37396" y="1958082"/>
            <a:ext cx="6253979" cy="420722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051555882"/>
      </p:ext>
    </p:extLst>
  </p:cSld>
  <p:clrMapOvr>
    <a:masterClrMapping/>
  </p:clrMapOvr>
  <p:transition/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251520" y="908720"/>
            <a:ext cx="8892480" cy="5832648"/>
          </a:xfrm>
        </p:spPr>
        <p:txBody>
          <a:bodyPr>
            <a:normAutofit/>
          </a:bodyPr>
          <a:lstStyle/>
          <a:p>
            <a:pPr algn="l"/>
            <a:endParaRPr lang="en-GB" sz="1600" b="0" dirty="0">
              <a:solidFill>
                <a:srgbClr val="FF0000"/>
              </a:solidFill>
            </a:endParaRPr>
          </a:p>
          <a:p>
            <a:pPr algn="l"/>
            <a:r>
              <a:rPr lang="en-GB" sz="1600" b="1" dirty="0">
                <a:solidFill>
                  <a:srgbClr val="C00000"/>
                </a:solidFill>
              </a:rPr>
              <a:t>5 level – Very Low, Low, Medium, High, Very High</a:t>
            </a:r>
          </a:p>
          <a:p>
            <a:pPr algn="l"/>
            <a:endParaRPr lang="en-GB" sz="1600" b="0" dirty="0">
              <a:solidFill>
                <a:srgbClr val="FF0000"/>
              </a:solidFill>
            </a:endParaRPr>
          </a:p>
          <a:p>
            <a:pPr algn="l"/>
            <a:endParaRPr lang="en-GB" sz="1600" dirty="0">
              <a:solidFill>
                <a:srgbClr val="FF0000"/>
              </a:solidFill>
            </a:endParaRPr>
          </a:p>
          <a:p>
            <a:pPr algn="l"/>
            <a:endParaRPr lang="en-GB" sz="1600" b="0" dirty="0">
              <a:solidFill>
                <a:srgbClr val="FF0000"/>
              </a:solidFill>
            </a:endParaRPr>
          </a:p>
          <a:p>
            <a:pPr algn="l"/>
            <a:endParaRPr lang="en-GB" sz="1600" dirty="0">
              <a:solidFill>
                <a:srgbClr val="FF0000"/>
              </a:solidFill>
            </a:endParaRPr>
          </a:p>
          <a:p>
            <a:pPr algn="l"/>
            <a:endParaRPr lang="en-GB" sz="1600" b="0" dirty="0">
              <a:solidFill>
                <a:srgbClr val="FF0000"/>
              </a:solidFill>
            </a:endParaRPr>
          </a:p>
          <a:p>
            <a:pPr algn="l"/>
            <a:endParaRPr lang="en-GB" sz="1600" dirty="0">
              <a:solidFill>
                <a:srgbClr val="FF0000"/>
              </a:solidFill>
            </a:endParaRPr>
          </a:p>
          <a:p>
            <a:pPr algn="l"/>
            <a:endParaRPr lang="en-GB" sz="1600" b="0" dirty="0">
              <a:solidFill>
                <a:srgbClr val="FF0000"/>
              </a:solidFill>
            </a:endParaRPr>
          </a:p>
          <a:p>
            <a:pPr algn="l"/>
            <a:endParaRPr lang="en-GB" sz="1600" dirty="0">
              <a:solidFill>
                <a:srgbClr val="FF0000"/>
              </a:solidFill>
            </a:endParaRPr>
          </a:p>
          <a:p>
            <a:pPr algn="l"/>
            <a:endParaRPr lang="en-GB" sz="1600" b="0" dirty="0">
              <a:solidFill>
                <a:srgbClr val="FF0000"/>
              </a:solidFill>
            </a:endParaRPr>
          </a:p>
          <a:p>
            <a:pPr algn="l"/>
            <a:endParaRPr lang="en-GB" sz="1600" dirty="0">
              <a:solidFill>
                <a:srgbClr val="FF0000"/>
              </a:solidFill>
            </a:endParaRPr>
          </a:p>
          <a:p>
            <a:pPr algn="l"/>
            <a:endParaRPr lang="en-GB" sz="1600" b="0" dirty="0">
              <a:solidFill>
                <a:srgbClr val="FF0000"/>
              </a:solidFill>
            </a:endParaRPr>
          </a:p>
          <a:p>
            <a:pPr algn="l"/>
            <a:endParaRPr lang="en-GB" sz="1600" b="0" dirty="0">
              <a:solidFill>
                <a:srgbClr val="FF0000"/>
              </a:solidFill>
            </a:endParaRPr>
          </a:p>
          <a:p>
            <a:pPr algn="l"/>
            <a:endParaRPr lang="en-GB" sz="1600" dirty="0">
              <a:solidFill>
                <a:srgbClr val="FF0000"/>
              </a:solidFill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251520" y="188640"/>
            <a:ext cx="8568952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2800" b="1" dirty="0"/>
              <a:t>Risk = Severity (or impact) x Probability (or likelihood)</a:t>
            </a: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2298" y="2276872"/>
            <a:ext cx="6407395" cy="348332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465610854"/>
      </p:ext>
    </p:extLst>
  </p:cSld>
  <p:clrMapOvr>
    <a:masterClrMapping/>
  </p:clrMapOvr>
  <p:transition/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251520" y="908720"/>
            <a:ext cx="8892480" cy="5832648"/>
          </a:xfrm>
        </p:spPr>
        <p:txBody>
          <a:bodyPr>
            <a:normAutofit/>
          </a:bodyPr>
          <a:lstStyle/>
          <a:p>
            <a:pPr algn="l"/>
            <a:endParaRPr lang="en-GB" sz="1600" b="0" dirty="0">
              <a:solidFill>
                <a:srgbClr val="FF0000"/>
              </a:solidFill>
            </a:endParaRPr>
          </a:p>
          <a:p>
            <a:pPr algn="l"/>
            <a:r>
              <a:rPr lang="en-GB" sz="1600" b="1" dirty="0">
                <a:solidFill>
                  <a:srgbClr val="C00000"/>
                </a:solidFill>
              </a:rPr>
              <a:t>5X5 Matrix – 5 Level – Very Low, Low, Medium, High, Very High</a:t>
            </a:r>
          </a:p>
          <a:p>
            <a:pPr algn="l"/>
            <a:endParaRPr lang="en-GB" sz="1600" b="0" dirty="0">
              <a:solidFill>
                <a:srgbClr val="FF0000"/>
              </a:solidFill>
            </a:endParaRPr>
          </a:p>
          <a:p>
            <a:pPr algn="l"/>
            <a:endParaRPr lang="en-GB" sz="1600" dirty="0">
              <a:solidFill>
                <a:srgbClr val="FF0000"/>
              </a:solidFill>
            </a:endParaRPr>
          </a:p>
          <a:p>
            <a:pPr algn="l"/>
            <a:endParaRPr lang="en-GB" sz="1600" b="0" dirty="0">
              <a:solidFill>
                <a:srgbClr val="FF0000"/>
              </a:solidFill>
            </a:endParaRPr>
          </a:p>
          <a:p>
            <a:pPr algn="l"/>
            <a:endParaRPr lang="en-GB" sz="1600" dirty="0">
              <a:solidFill>
                <a:srgbClr val="FF0000"/>
              </a:solidFill>
            </a:endParaRPr>
          </a:p>
          <a:p>
            <a:pPr algn="l"/>
            <a:endParaRPr lang="en-GB" sz="1600" b="0" dirty="0">
              <a:solidFill>
                <a:srgbClr val="FF0000"/>
              </a:solidFill>
            </a:endParaRPr>
          </a:p>
          <a:p>
            <a:pPr algn="l"/>
            <a:endParaRPr lang="en-GB" sz="1600" dirty="0">
              <a:solidFill>
                <a:srgbClr val="FF0000"/>
              </a:solidFill>
            </a:endParaRPr>
          </a:p>
          <a:p>
            <a:pPr algn="l"/>
            <a:endParaRPr lang="en-GB" sz="1600" b="0" dirty="0">
              <a:solidFill>
                <a:srgbClr val="FF0000"/>
              </a:solidFill>
            </a:endParaRPr>
          </a:p>
          <a:p>
            <a:pPr algn="l"/>
            <a:endParaRPr lang="en-GB" sz="1600" dirty="0">
              <a:solidFill>
                <a:srgbClr val="FF0000"/>
              </a:solidFill>
            </a:endParaRPr>
          </a:p>
          <a:p>
            <a:pPr algn="l"/>
            <a:endParaRPr lang="en-GB" sz="1600" b="0" dirty="0">
              <a:solidFill>
                <a:srgbClr val="FF0000"/>
              </a:solidFill>
            </a:endParaRPr>
          </a:p>
          <a:p>
            <a:pPr algn="l"/>
            <a:endParaRPr lang="en-GB" sz="1600" dirty="0">
              <a:solidFill>
                <a:srgbClr val="FF0000"/>
              </a:solidFill>
            </a:endParaRPr>
          </a:p>
          <a:p>
            <a:pPr algn="l"/>
            <a:endParaRPr lang="en-GB" sz="1600" b="0" dirty="0">
              <a:solidFill>
                <a:srgbClr val="FF0000"/>
              </a:solidFill>
            </a:endParaRPr>
          </a:p>
          <a:p>
            <a:pPr algn="l"/>
            <a:endParaRPr lang="en-GB" sz="1600" b="0" dirty="0">
              <a:solidFill>
                <a:srgbClr val="FF0000"/>
              </a:solidFill>
            </a:endParaRPr>
          </a:p>
          <a:p>
            <a:pPr algn="l"/>
            <a:endParaRPr lang="en-GB" sz="1600" dirty="0">
              <a:solidFill>
                <a:srgbClr val="FF0000"/>
              </a:solidFill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251520" y="188640"/>
            <a:ext cx="8568952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2800" b="1" dirty="0"/>
              <a:t>Risk = Severity (or impact) x Probability (or likelihood)</a:t>
            </a: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2060848"/>
            <a:ext cx="5112568" cy="35868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427475398"/>
      </p:ext>
    </p:extLst>
  </p:cSld>
  <p:clrMapOvr>
    <a:masterClrMapping/>
  </p:clrMapOvr>
  <p:transition/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0" y="0"/>
            <a:ext cx="9144000" cy="6858000"/>
          </a:xfrm>
        </p:spPr>
        <p:txBody>
          <a:bodyPr>
            <a:normAutofit/>
          </a:bodyPr>
          <a:lstStyle/>
          <a:p>
            <a:pPr algn="l"/>
            <a:endParaRPr lang="en-GB" sz="1600" dirty="0">
              <a:solidFill>
                <a:srgbClr val="FF0000"/>
              </a:solidFill>
            </a:endParaRPr>
          </a:p>
          <a:p>
            <a:pPr algn="l"/>
            <a:endParaRPr lang="en-GB" sz="1600" dirty="0">
              <a:solidFill>
                <a:schemeClr val="tx1"/>
              </a:solidFill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996" r="1156" b="7649"/>
          <a:stretch/>
        </p:blipFill>
        <p:spPr bwMode="auto">
          <a:xfrm>
            <a:off x="1" y="188640"/>
            <a:ext cx="9197596" cy="635394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543090435"/>
      </p:ext>
    </p:extLst>
  </p:cSld>
  <p:clrMapOvr>
    <a:masterClrMapping/>
  </p:clrMapOvr>
  <p:transition/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27784" y="10308"/>
            <a:ext cx="4248472" cy="504056"/>
          </a:xfrm>
        </p:spPr>
        <p:txBody>
          <a:bodyPr>
            <a:normAutofit fontScale="90000"/>
          </a:bodyPr>
          <a:lstStyle/>
          <a:p>
            <a:r>
              <a:rPr lang="en-US" sz="2800" dirty="0"/>
              <a:t>Question!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1520" y="620688"/>
            <a:ext cx="8892480" cy="6237312"/>
          </a:xfrm>
        </p:spPr>
        <p:txBody>
          <a:bodyPr>
            <a:normAutofit/>
          </a:bodyPr>
          <a:lstStyle/>
          <a:p>
            <a:pPr algn="just"/>
            <a:endParaRPr lang="en-GB" sz="2000" dirty="0"/>
          </a:p>
          <a:p>
            <a:pPr algn="just"/>
            <a:r>
              <a:rPr lang="en-GB" sz="2000" dirty="0">
                <a:solidFill>
                  <a:schemeClr val="tx1"/>
                </a:solidFill>
              </a:rPr>
              <a:t>In the risk matrix above:</a:t>
            </a:r>
          </a:p>
          <a:p>
            <a:pPr algn="just"/>
            <a:endParaRPr lang="en-GB" sz="2000" dirty="0"/>
          </a:p>
          <a:p>
            <a:pPr algn="just"/>
            <a:endParaRPr lang="en-GB" sz="2000" dirty="0"/>
          </a:p>
          <a:p>
            <a:pPr algn="just"/>
            <a:r>
              <a:rPr lang="en-GB" sz="2000" dirty="0">
                <a:solidFill>
                  <a:srgbClr val="FF0000"/>
                </a:solidFill>
              </a:rPr>
              <a:t>Where (and how) is ‘Harm’ encapsulated?</a:t>
            </a:r>
          </a:p>
          <a:p>
            <a:pPr algn="just"/>
            <a:endParaRPr lang="en-GB" sz="2000" dirty="0">
              <a:solidFill>
                <a:srgbClr val="FF0000"/>
              </a:solidFill>
            </a:endParaRPr>
          </a:p>
          <a:p>
            <a:pPr algn="just"/>
            <a:endParaRPr lang="en-GB" sz="2000" dirty="0">
              <a:solidFill>
                <a:srgbClr val="FF0000"/>
              </a:solidFill>
            </a:endParaRPr>
          </a:p>
          <a:p>
            <a:pPr algn="just"/>
            <a:r>
              <a:rPr lang="en-GB" sz="2000" dirty="0">
                <a:solidFill>
                  <a:srgbClr val="FF0000"/>
                </a:solidFill>
              </a:rPr>
              <a:t>Where (and how) are types of ‘harm’ encompassed?</a:t>
            </a:r>
          </a:p>
          <a:p>
            <a:pPr algn="just"/>
            <a:endParaRPr lang="en-GB" sz="2000" dirty="0">
              <a:solidFill>
                <a:srgbClr val="FF0000"/>
              </a:solidFill>
            </a:endParaRPr>
          </a:p>
          <a:p>
            <a:pPr algn="just"/>
            <a:endParaRPr lang="en-GB" sz="20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889821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27784" y="10308"/>
            <a:ext cx="4248472" cy="504056"/>
          </a:xfrm>
        </p:spPr>
        <p:txBody>
          <a:bodyPr>
            <a:normAutofit fontScale="90000"/>
          </a:bodyPr>
          <a:lstStyle/>
          <a:p>
            <a:r>
              <a:rPr lang="en-US" sz="2800" dirty="0"/>
              <a:t>Acceptable risk level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1520" y="620688"/>
            <a:ext cx="8892480" cy="6237312"/>
          </a:xfrm>
        </p:spPr>
        <p:txBody>
          <a:bodyPr>
            <a:normAutofit/>
          </a:bodyPr>
          <a:lstStyle/>
          <a:p>
            <a:pPr algn="just"/>
            <a:endParaRPr lang="en-GB" sz="2000" dirty="0"/>
          </a:p>
          <a:p>
            <a:pPr algn="just"/>
            <a:endParaRPr lang="en-GB" sz="2000" dirty="0">
              <a:solidFill>
                <a:srgbClr val="FF0000"/>
              </a:solidFill>
            </a:endParaRPr>
          </a:p>
          <a:p>
            <a:pPr algn="just"/>
            <a:endParaRPr lang="en-GB" sz="2000" dirty="0">
              <a:solidFill>
                <a:srgbClr val="FF0000"/>
              </a:solidFill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792" y="764704"/>
            <a:ext cx="4078454" cy="576718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625471345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27784" y="10308"/>
            <a:ext cx="4248472" cy="504056"/>
          </a:xfrm>
        </p:spPr>
        <p:txBody>
          <a:bodyPr>
            <a:normAutofit fontScale="90000"/>
          </a:bodyPr>
          <a:lstStyle/>
          <a:p>
            <a:r>
              <a:rPr lang="en-US" sz="2800" b="1" dirty="0"/>
              <a:t>Stages of Risk Management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1520" y="620688"/>
            <a:ext cx="8892480" cy="6237312"/>
          </a:xfrm>
        </p:spPr>
        <p:txBody>
          <a:bodyPr>
            <a:normAutofit/>
          </a:bodyPr>
          <a:lstStyle/>
          <a:p>
            <a:pPr algn="just"/>
            <a:endParaRPr lang="en-GB" sz="2000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2615486"/>
            <a:ext cx="7939927" cy="25536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6559072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31740" y="10308"/>
            <a:ext cx="4860540" cy="504056"/>
          </a:xfrm>
        </p:spPr>
        <p:txBody>
          <a:bodyPr>
            <a:normAutofit fontScale="90000"/>
          </a:bodyPr>
          <a:lstStyle/>
          <a:p>
            <a:r>
              <a:rPr lang="en-US" sz="2800" b="1" dirty="0"/>
              <a:t>Risk Management – As a super-set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1520" y="620688"/>
            <a:ext cx="8892480" cy="6237312"/>
          </a:xfrm>
        </p:spPr>
        <p:txBody>
          <a:bodyPr>
            <a:normAutofit/>
          </a:bodyPr>
          <a:lstStyle/>
          <a:p>
            <a:pPr algn="just"/>
            <a:endParaRPr lang="en-GB" sz="2000" dirty="0"/>
          </a:p>
        </p:txBody>
      </p:sp>
      <p:pic>
        <p:nvPicPr>
          <p:cNvPr id="4100" name="Picture 4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500" t="22070" r="24375" b="14844"/>
          <a:stretch/>
        </p:blipFill>
        <p:spPr bwMode="auto">
          <a:xfrm>
            <a:off x="1043608" y="692696"/>
            <a:ext cx="7565522" cy="604867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4427423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251520" y="908720"/>
            <a:ext cx="8892480" cy="5832648"/>
          </a:xfrm>
        </p:spPr>
        <p:txBody>
          <a:bodyPr>
            <a:normAutofit/>
          </a:bodyPr>
          <a:lstStyle/>
          <a:p>
            <a:pPr algn="just"/>
            <a:r>
              <a:rPr lang="en-GB" sz="1600" b="1" dirty="0">
                <a:solidFill>
                  <a:srgbClr val="C00000"/>
                </a:solidFill>
              </a:rPr>
              <a:t>ALARP stands for?</a:t>
            </a:r>
          </a:p>
          <a:p>
            <a:pPr algn="just"/>
            <a:endParaRPr lang="en-GB" sz="800" dirty="0">
              <a:solidFill>
                <a:schemeClr val="tx1"/>
              </a:solidFill>
            </a:endParaRPr>
          </a:p>
          <a:p>
            <a:pPr algn="just"/>
            <a:r>
              <a:rPr lang="en-GB" sz="1600" dirty="0">
                <a:solidFill>
                  <a:schemeClr val="tx1"/>
                </a:solidFill>
              </a:rPr>
              <a:t>"</a:t>
            </a:r>
            <a:r>
              <a:rPr lang="en-GB" sz="1600" b="1" dirty="0">
                <a:solidFill>
                  <a:schemeClr val="tx1"/>
                </a:solidFill>
              </a:rPr>
              <a:t>as low as reasonably practicable</a:t>
            </a:r>
            <a:r>
              <a:rPr lang="en-GB" sz="1600" dirty="0">
                <a:solidFill>
                  <a:schemeClr val="tx1"/>
                </a:solidFill>
              </a:rPr>
              <a:t>" </a:t>
            </a:r>
          </a:p>
          <a:p>
            <a:pPr algn="just"/>
            <a:endParaRPr lang="en-GB" sz="1600" dirty="0">
              <a:solidFill>
                <a:schemeClr val="tx1"/>
              </a:solidFill>
            </a:endParaRPr>
          </a:p>
          <a:p>
            <a:pPr algn="just"/>
            <a:r>
              <a:rPr lang="en-GB" sz="1600" b="1" dirty="0">
                <a:solidFill>
                  <a:schemeClr val="tx1"/>
                </a:solidFill>
              </a:rPr>
              <a:t>ALARP’s Connotation</a:t>
            </a:r>
            <a:r>
              <a:rPr lang="en-GB" sz="1600" dirty="0">
                <a:solidFill>
                  <a:schemeClr val="tx1"/>
                </a:solidFill>
              </a:rPr>
              <a:t> – </a:t>
            </a:r>
            <a:r>
              <a:rPr lang="en-GB" sz="1600" b="1" dirty="0">
                <a:solidFill>
                  <a:schemeClr val="tx1"/>
                </a:solidFill>
              </a:rPr>
              <a:t>SFAIRP</a:t>
            </a:r>
            <a:r>
              <a:rPr lang="en-GB" sz="1600" dirty="0">
                <a:solidFill>
                  <a:schemeClr val="tx1"/>
                </a:solidFill>
              </a:rPr>
              <a:t> (so far as is reasonably practicable) </a:t>
            </a:r>
          </a:p>
          <a:p>
            <a:pPr algn="just"/>
            <a:endParaRPr lang="en-GB" sz="1600" dirty="0">
              <a:solidFill>
                <a:schemeClr val="tx1"/>
              </a:solidFill>
            </a:endParaRPr>
          </a:p>
          <a:p>
            <a:pPr algn="just"/>
            <a:r>
              <a:rPr lang="en-GB" sz="1600" b="1" dirty="0">
                <a:solidFill>
                  <a:srgbClr val="C00000"/>
                </a:solidFill>
              </a:rPr>
              <a:t>What is ALARP principle?</a:t>
            </a:r>
          </a:p>
          <a:p>
            <a:pPr algn="just"/>
            <a:endParaRPr lang="en-GB" sz="800" b="1" dirty="0">
              <a:solidFill>
                <a:schemeClr val="tx1"/>
              </a:solidFill>
            </a:endParaRPr>
          </a:p>
          <a:p>
            <a:pPr algn="just"/>
            <a:r>
              <a:rPr lang="en-GB" sz="800" b="1" i="1" dirty="0">
                <a:solidFill>
                  <a:schemeClr val="tx1"/>
                </a:solidFill>
              </a:rPr>
              <a:t> </a:t>
            </a:r>
            <a:r>
              <a:rPr lang="en-GB" sz="1600" i="1" dirty="0">
                <a:solidFill>
                  <a:schemeClr val="tx1"/>
                </a:solidFill>
              </a:rPr>
              <a:t>Is that the residual risk shall be as low as reasonably practicable</a:t>
            </a:r>
            <a:r>
              <a:rPr lang="en-GB" sz="1600" dirty="0">
                <a:solidFill>
                  <a:schemeClr val="tx1"/>
                </a:solidFill>
              </a:rPr>
              <a:t>.’ </a:t>
            </a:r>
          </a:p>
          <a:p>
            <a:pPr lvl="0" algn="just"/>
            <a:endParaRPr lang="en-GB" sz="1600" dirty="0">
              <a:solidFill>
                <a:prstClr val="black"/>
              </a:solidFill>
            </a:endParaRPr>
          </a:p>
          <a:p>
            <a:pPr algn="just"/>
            <a:r>
              <a:rPr lang="en-GB" sz="1600" dirty="0">
                <a:solidFill>
                  <a:prstClr val="black"/>
                </a:solidFill>
              </a:rPr>
              <a:t>In terms of reducing risks, ALARP of SFARIP has a particular bearing in UK </a:t>
            </a:r>
            <a:r>
              <a:rPr lang="en-GB" sz="1600" dirty="0">
                <a:solidFill>
                  <a:prstClr val="black"/>
                </a:solidFill>
                <a:hlinkClick r:id="rId3" tooltip="Health and safety law"/>
              </a:rPr>
              <a:t>Health and Safety law</a:t>
            </a:r>
            <a:r>
              <a:rPr lang="en-GB" sz="1600" dirty="0">
                <a:solidFill>
                  <a:prstClr val="black"/>
                </a:solidFill>
              </a:rPr>
              <a:t>. </a:t>
            </a:r>
          </a:p>
          <a:p>
            <a:pPr algn="just"/>
            <a:endParaRPr lang="en-GB" sz="1600" dirty="0">
              <a:solidFill>
                <a:schemeClr val="tx1"/>
              </a:solidFill>
            </a:endParaRPr>
          </a:p>
          <a:p>
            <a:pPr algn="just"/>
            <a:r>
              <a:rPr lang="en-GB" sz="1600" b="1" dirty="0">
                <a:solidFill>
                  <a:srgbClr val="C00000"/>
                </a:solidFill>
              </a:rPr>
              <a:t>What is residual risk?</a:t>
            </a:r>
          </a:p>
          <a:p>
            <a:pPr algn="just"/>
            <a:endParaRPr lang="en-GB" sz="1600" b="1" dirty="0">
              <a:solidFill>
                <a:srgbClr val="C00000"/>
              </a:solidFill>
            </a:endParaRPr>
          </a:p>
          <a:p>
            <a:pPr algn="just"/>
            <a:r>
              <a:rPr lang="en-GB" sz="1600" b="1" dirty="0">
                <a:solidFill>
                  <a:srgbClr val="C00000"/>
                </a:solidFill>
              </a:rPr>
              <a:t>Is it about residual risk acceptable or not?</a:t>
            </a:r>
          </a:p>
          <a:p>
            <a:pPr algn="just"/>
            <a:endParaRPr lang="en-GB" sz="1600" dirty="0">
              <a:solidFill>
                <a:schemeClr val="tx1"/>
              </a:solidFill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251520" y="188640"/>
            <a:ext cx="8568952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2800" b="1" dirty="0"/>
              <a:t>ALARP and SFAIRP</a:t>
            </a:r>
          </a:p>
        </p:txBody>
      </p:sp>
    </p:spTree>
    <p:extLst>
      <p:ext uri="{BB962C8B-B14F-4D97-AF65-F5344CB8AC3E}">
        <p14:creationId xmlns:p14="http://schemas.microsoft.com/office/powerpoint/2010/main" val="448569666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0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0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0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0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0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0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05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05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05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05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05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05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205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05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05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2051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051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051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2051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2051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2051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2051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2051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2051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251520" y="908720"/>
            <a:ext cx="8892480" cy="5832648"/>
          </a:xfrm>
        </p:spPr>
        <p:txBody>
          <a:bodyPr>
            <a:normAutofit/>
          </a:bodyPr>
          <a:lstStyle/>
          <a:p>
            <a:pPr lvl="0" algn="l"/>
            <a:r>
              <a:rPr lang="en-GB" sz="2000" b="1" dirty="0">
                <a:solidFill>
                  <a:srgbClr val="C00000"/>
                </a:solidFill>
              </a:rPr>
              <a:t>Hazard-Pathway-Receptor Model</a:t>
            </a:r>
          </a:p>
          <a:p>
            <a:pPr lvl="0" algn="l"/>
            <a:endParaRPr lang="en-GB" sz="2000" b="1" dirty="0">
              <a:solidFill>
                <a:srgbClr val="C00000"/>
              </a:solidFill>
            </a:endParaRPr>
          </a:p>
          <a:p>
            <a:pPr lvl="0" algn="l"/>
            <a:r>
              <a:rPr lang="en-GB" sz="2000" b="1" dirty="0">
                <a:solidFill>
                  <a:srgbClr val="C00000"/>
                </a:solidFill>
              </a:rPr>
              <a:t>How to reduce risk</a:t>
            </a:r>
          </a:p>
          <a:p>
            <a:pPr lvl="0" algn="l"/>
            <a:endParaRPr lang="en-GB" sz="2000" b="1" dirty="0">
              <a:solidFill>
                <a:srgbClr val="C00000"/>
              </a:solidFill>
            </a:endParaRPr>
          </a:p>
          <a:p>
            <a:pPr lvl="0" algn="l"/>
            <a:r>
              <a:rPr lang="en-GB" sz="2000" b="1" dirty="0">
                <a:solidFill>
                  <a:srgbClr val="C00000"/>
                </a:solidFill>
              </a:rPr>
              <a:t>Remove hazard</a:t>
            </a:r>
          </a:p>
          <a:p>
            <a:pPr lvl="0" algn="l"/>
            <a:endParaRPr lang="en-GB" sz="2000" b="1" dirty="0">
              <a:solidFill>
                <a:srgbClr val="C00000"/>
              </a:solidFill>
            </a:endParaRPr>
          </a:p>
          <a:p>
            <a:pPr lvl="0" algn="l"/>
            <a:r>
              <a:rPr lang="en-GB" sz="2000" b="1" dirty="0">
                <a:solidFill>
                  <a:srgbClr val="C00000"/>
                </a:solidFill>
              </a:rPr>
              <a:t>Remove receptor</a:t>
            </a:r>
          </a:p>
          <a:p>
            <a:pPr lvl="0" algn="l"/>
            <a:endParaRPr lang="en-GB" sz="2000" b="1" dirty="0">
              <a:solidFill>
                <a:srgbClr val="C00000"/>
              </a:solidFill>
            </a:endParaRPr>
          </a:p>
          <a:p>
            <a:pPr lvl="0" algn="l"/>
            <a:r>
              <a:rPr lang="en-GB" sz="2000" b="1" dirty="0">
                <a:solidFill>
                  <a:srgbClr val="C00000"/>
                </a:solidFill>
              </a:rPr>
              <a:t>Manipulate the pathway. </a:t>
            </a:r>
          </a:p>
          <a:p>
            <a:pPr lvl="0" algn="l"/>
            <a:endParaRPr lang="en-GB" sz="2000" b="1" dirty="0">
              <a:solidFill>
                <a:srgbClr val="C00000"/>
              </a:solidFill>
            </a:endParaRPr>
          </a:p>
          <a:p>
            <a:pPr lvl="0" algn="l"/>
            <a:endParaRPr lang="en-GB" sz="2000" b="1" dirty="0">
              <a:solidFill>
                <a:srgbClr val="C00000"/>
              </a:solidFill>
            </a:endParaRPr>
          </a:p>
          <a:p>
            <a:pPr lvl="0" algn="l"/>
            <a:r>
              <a:rPr lang="en-GB" sz="2000" b="1" dirty="0">
                <a:solidFill>
                  <a:srgbClr val="C00000"/>
                </a:solidFill>
              </a:rPr>
              <a:t>Consider examples from students’ occupation</a:t>
            </a:r>
          </a:p>
          <a:p>
            <a:pPr algn="l"/>
            <a:endParaRPr lang="en-GB" sz="1600" dirty="0">
              <a:solidFill>
                <a:srgbClr val="FF0000"/>
              </a:solidFill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251520" y="188640"/>
            <a:ext cx="8568952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2800" b="1" dirty="0"/>
              <a:t>How to reduce risk?</a:t>
            </a:r>
          </a:p>
        </p:txBody>
      </p:sp>
    </p:spTree>
    <p:extLst>
      <p:ext uri="{BB962C8B-B14F-4D97-AF65-F5344CB8AC3E}">
        <p14:creationId xmlns:p14="http://schemas.microsoft.com/office/powerpoint/2010/main" val="2243018529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0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0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0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0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0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0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05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05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05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05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05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05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205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05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05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2051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051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051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251520" y="908720"/>
            <a:ext cx="8892480" cy="5832648"/>
          </a:xfrm>
        </p:spPr>
        <p:txBody>
          <a:bodyPr>
            <a:normAutofit/>
          </a:bodyPr>
          <a:lstStyle/>
          <a:p>
            <a:pPr algn="l"/>
            <a:endParaRPr lang="en-GB" sz="1600" dirty="0">
              <a:solidFill>
                <a:srgbClr val="FF0000"/>
              </a:solidFill>
            </a:endParaRPr>
          </a:p>
          <a:p>
            <a:pPr algn="l"/>
            <a:r>
              <a:rPr lang="en-GB" sz="1600" dirty="0">
                <a:solidFill>
                  <a:srgbClr val="FF0000"/>
                </a:solidFill>
              </a:rPr>
              <a:t>A brick (place at different places and establish)</a:t>
            </a:r>
          </a:p>
          <a:p>
            <a:pPr algn="l"/>
            <a:endParaRPr lang="en-GB" sz="1600" dirty="0">
              <a:solidFill>
                <a:srgbClr val="FF0000"/>
              </a:solidFill>
            </a:endParaRPr>
          </a:p>
          <a:p>
            <a:pPr algn="l"/>
            <a:r>
              <a:rPr lang="en-GB" sz="1600" dirty="0">
                <a:solidFill>
                  <a:srgbClr val="FF0000"/>
                </a:solidFill>
              </a:rPr>
              <a:t>Asbestos (pathway)</a:t>
            </a:r>
          </a:p>
          <a:p>
            <a:pPr algn="l"/>
            <a:endParaRPr lang="en-GB" sz="1600" dirty="0">
              <a:solidFill>
                <a:srgbClr val="FF0000"/>
              </a:solidFill>
            </a:endParaRPr>
          </a:p>
          <a:p>
            <a:pPr algn="l"/>
            <a:r>
              <a:rPr lang="en-GB" sz="1600" dirty="0">
                <a:solidFill>
                  <a:srgbClr val="FF0000"/>
                </a:solidFill>
              </a:rPr>
              <a:t>Imagine crossing a road, a street, a motor way, </a:t>
            </a:r>
          </a:p>
          <a:p>
            <a:pPr algn="l"/>
            <a:r>
              <a:rPr lang="en-GB" sz="1600" dirty="0">
                <a:solidFill>
                  <a:srgbClr val="FF0000"/>
                </a:solidFill>
              </a:rPr>
              <a:t>Bleach with out cap, with simple cap, with press-down-open cap </a:t>
            </a:r>
          </a:p>
          <a:p>
            <a:pPr algn="l"/>
            <a:endParaRPr lang="en-GB" sz="1600" dirty="0">
              <a:solidFill>
                <a:srgbClr val="FF0000"/>
              </a:solidFill>
            </a:endParaRPr>
          </a:p>
          <a:p>
            <a:pPr algn="l"/>
            <a:r>
              <a:rPr lang="en-GB" sz="1600" dirty="0">
                <a:solidFill>
                  <a:srgbClr val="FF0000"/>
                </a:solidFill>
              </a:rPr>
              <a:t>More serious and / or complex examples:</a:t>
            </a:r>
          </a:p>
          <a:p>
            <a:pPr algn="l"/>
            <a:endParaRPr lang="en-GB" sz="1600" dirty="0">
              <a:solidFill>
                <a:srgbClr val="FF0000"/>
              </a:solidFill>
            </a:endParaRPr>
          </a:p>
          <a:p>
            <a:pPr algn="l"/>
            <a:r>
              <a:rPr lang="en-GB" sz="1600" dirty="0">
                <a:solidFill>
                  <a:srgbClr val="FF0000"/>
                </a:solidFill>
              </a:rPr>
              <a:t>A biohazard / bacteria </a:t>
            </a:r>
          </a:p>
          <a:p>
            <a:pPr algn="l"/>
            <a:r>
              <a:rPr lang="en-GB" sz="1600" dirty="0">
                <a:solidFill>
                  <a:srgbClr val="FF0000"/>
                </a:solidFill>
              </a:rPr>
              <a:t>A chemical</a:t>
            </a:r>
          </a:p>
          <a:p>
            <a:pPr algn="l"/>
            <a:r>
              <a:rPr lang="en-GB" sz="1600" dirty="0">
                <a:solidFill>
                  <a:srgbClr val="FF0000"/>
                </a:solidFill>
              </a:rPr>
              <a:t>Radiation (from a radioactive substance)</a:t>
            </a:r>
          </a:p>
          <a:p>
            <a:pPr algn="l"/>
            <a:endParaRPr lang="en-GB" sz="1600" dirty="0">
              <a:solidFill>
                <a:srgbClr val="FF0000"/>
              </a:solidFill>
            </a:endParaRPr>
          </a:p>
          <a:p>
            <a:pPr algn="l"/>
            <a:r>
              <a:rPr lang="en-GB" sz="1600" dirty="0">
                <a:solidFill>
                  <a:srgbClr val="FF0000"/>
                </a:solidFill>
              </a:rPr>
              <a:t>Crossing a bridge marching like in armed forces </a:t>
            </a:r>
          </a:p>
          <a:p>
            <a:pPr algn="l"/>
            <a:r>
              <a:rPr lang="en-GB" sz="1600" dirty="0">
                <a:solidFill>
                  <a:srgbClr val="FF0000"/>
                </a:solidFill>
              </a:rPr>
              <a:t>Very windy over Edinburgh bridge</a:t>
            </a:r>
          </a:p>
        </p:txBody>
      </p:sp>
      <p:sp>
        <p:nvSpPr>
          <p:cNvPr id="3" name="Rectangle 2"/>
          <p:cNvSpPr/>
          <p:nvPr/>
        </p:nvSpPr>
        <p:spPr>
          <a:xfrm>
            <a:off x="251520" y="188640"/>
            <a:ext cx="8568952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2800" b="1" dirty="0"/>
              <a:t>Examples to work with and apply on the above models</a:t>
            </a:r>
          </a:p>
        </p:txBody>
      </p:sp>
    </p:spTree>
    <p:extLst>
      <p:ext uri="{BB962C8B-B14F-4D97-AF65-F5344CB8AC3E}">
        <p14:creationId xmlns:p14="http://schemas.microsoft.com/office/powerpoint/2010/main" val="4039418815"/>
      </p:ext>
    </p:extLst>
  </p:cSld>
  <p:clrMapOvr>
    <a:masterClrMapping/>
  </p:clrMapOvr>
  <p:transition/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19672" y="0"/>
            <a:ext cx="6048672" cy="648072"/>
          </a:xfrm>
        </p:spPr>
        <p:txBody>
          <a:bodyPr>
            <a:normAutofit/>
          </a:bodyPr>
          <a:lstStyle/>
          <a:p>
            <a:r>
              <a:rPr lang="en-GB" sz="2800" dirty="0" smtClean="0"/>
              <a:t>Risk Assessment – Table/Matrix </a:t>
            </a:r>
            <a:endParaRPr lang="en-US" sz="28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1520" y="692696"/>
            <a:ext cx="8892480" cy="6165304"/>
          </a:xfrm>
        </p:spPr>
        <p:txBody>
          <a:bodyPr>
            <a:normAutofit/>
          </a:bodyPr>
          <a:lstStyle/>
          <a:p>
            <a:pPr algn="just"/>
            <a:endParaRPr lang="en-GB" sz="2000" dirty="0" smtClean="0">
              <a:solidFill>
                <a:schemeClr val="tx1"/>
              </a:solidFill>
            </a:endParaRPr>
          </a:p>
          <a:p>
            <a:r>
              <a:rPr lang="en-GB" sz="2000" smtClean="0">
                <a:solidFill>
                  <a:schemeClr val="tx1"/>
                </a:solidFill>
              </a:rPr>
              <a:t>Class Exercise</a:t>
            </a:r>
            <a:endParaRPr lang="en-GB" sz="2000" dirty="0">
              <a:solidFill>
                <a:schemeClr val="tx1"/>
              </a:solidFill>
            </a:endParaRPr>
          </a:p>
          <a:p>
            <a:pPr algn="just"/>
            <a:endParaRPr lang="en-GB" sz="2000" dirty="0" smtClean="0">
              <a:solidFill>
                <a:schemeClr val="tx1"/>
              </a:solidFill>
            </a:endParaRPr>
          </a:p>
          <a:p>
            <a:pPr algn="just"/>
            <a:r>
              <a:rPr lang="en-GB" sz="2000" dirty="0" smtClean="0">
                <a:solidFill>
                  <a:schemeClr val="tx1"/>
                </a:solidFill>
              </a:rPr>
              <a:t>Populate with examples</a:t>
            </a:r>
            <a:endParaRPr lang="en-GB" sz="2000" dirty="0">
              <a:solidFill>
                <a:schemeClr val="tx1"/>
              </a:solidFill>
            </a:endParaRPr>
          </a:p>
        </p:txBody>
      </p:sp>
      <p:pic>
        <p:nvPicPr>
          <p:cNvPr id="3075" name="Picture 3" descr="H:\H&amp;S - Assignment 2 of 2 - Talib's suggestions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430" t="9594" r="13953" b="36531"/>
          <a:stretch/>
        </p:blipFill>
        <p:spPr bwMode="auto">
          <a:xfrm>
            <a:off x="227235" y="2564904"/>
            <a:ext cx="8693790" cy="30627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33035230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C:\Users\Captain Cash Eltham\Pictures\Thank you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5350" y="885825"/>
            <a:ext cx="7602538" cy="50403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234772168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251520" y="332656"/>
            <a:ext cx="8892480" cy="6408712"/>
          </a:xfrm>
        </p:spPr>
        <p:txBody>
          <a:bodyPr>
            <a:normAutofit/>
          </a:bodyPr>
          <a:lstStyle/>
          <a:p>
            <a:pPr algn="l"/>
            <a:r>
              <a:rPr lang="en-GB" sz="2000" b="1" dirty="0">
                <a:solidFill>
                  <a:srgbClr val="C00000"/>
                </a:solidFill>
              </a:rPr>
              <a:t>Hazard Assessment, Risk Assessment, Risk Management</a:t>
            </a:r>
          </a:p>
          <a:p>
            <a:pPr algn="l"/>
            <a:endParaRPr lang="en-GB" sz="2000" b="1" dirty="0">
              <a:solidFill>
                <a:srgbClr val="C00000"/>
              </a:solidFill>
            </a:endParaRPr>
          </a:p>
          <a:p>
            <a:pPr algn="l"/>
            <a:r>
              <a:rPr lang="en-GB" sz="2000" b="1" dirty="0">
                <a:solidFill>
                  <a:srgbClr val="C00000"/>
                </a:solidFill>
              </a:rPr>
              <a:t>Trevor Francis:</a:t>
            </a:r>
          </a:p>
          <a:p>
            <a:pPr algn="l"/>
            <a:r>
              <a:rPr lang="en-GB" sz="1600" dirty="0">
                <a:solidFill>
                  <a:schemeClr val="tx1"/>
                </a:solidFill>
              </a:rPr>
              <a:t>Construction related H&amp;S huge document he showed</a:t>
            </a:r>
          </a:p>
          <a:p>
            <a:pPr algn="l"/>
            <a:endParaRPr lang="en-GB" sz="2000" b="1" dirty="0">
              <a:solidFill>
                <a:srgbClr val="C00000"/>
              </a:solidFill>
            </a:endParaRPr>
          </a:p>
          <a:p>
            <a:pPr algn="l"/>
            <a:r>
              <a:rPr lang="en-GB" sz="2000" b="1" dirty="0">
                <a:solidFill>
                  <a:srgbClr val="C00000"/>
                </a:solidFill>
              </a:rPr>
              <a:t>Olga </a:t>
            </a:r>
            <a:r>
              <a:rPr lang="en-GB" sz="2000" b="1" dirty="0" err="1">
                <a:solidFill>
                  <a:srgbClr val="C00000"/>
                </a:solidFill>
              </a:rPr>
              <a:t>Shtepenko</a:t>
            </a:r>
            <a:r>
              <a:rPr lang="en-GB" sz="2000" b="1" dirty="0">
                <a:solidFill>
                  <a:srgbClr val="C00000"/>
                </a:solidFill>
              </a:rPr>
              <a:t>:</a:t>
            </a:r>
          </a:p>
          <a:p>
            <a:pPr algn="l"/>
            <a:r>
              <a:rPr lang="en-GB" sz="1600" dirty="0">
                <a:solidFill>
                  <a:srgbClr val="000000"/>
                </a:solidFill>
              </a:rPr>
              <a:t> </a:t>
            </a:r>
            <a:r>
              <a:rPr lang="en-GB" sz="1600" dirty="0">
                <a:hlinkClick r:id="rId3"/>
              </a:rPr>
              <a:t>http://www.hse.gov.uk/risk/index.htm</a:t>
            </a:r>
            <a:endParaRPr lang="en-GB" sz="1600" dirty="0"/>
          </a:p>
          <a:p>
            <a:pPr algn="l"/>
            <a:endParaRPr lang="en-GB" sz="1600" dirty="0">
              <a:solidFill>
                <a:srgbClr val="FF0000"/>
              </a:solidFill>
            </a:endParaRPr>
          </a:p>
          <a:p>
            <a:pPr algn="l"/>
            <a:r>
              <a:rPr lang="en-GB" sz="2000" b="1" dirty="0" err="1">
                <a:solidFill>
                  <a:srgbClr val="C00000"/>
                </a:solidFill>
              </a:rPr>
              <a:t>Hazem</a:t>
            </a:r>
            <a:r>
              <a:rPr lang="en-GB" sz="2000" b="1" dirty="0">
                <a:solidFill>
                  <a:srgbClr val="C00000"/>
                </a:solidFill>
              </a:rPr>
              <a:t>:</a:t>
            </a:r>
          </a:p>
          <a:p>
            <a:pPr algn="l"/>
            <a:r>
              <a:rPr lang="en-GB" sz="1600" dirty="0">
                <a:solidFill>
                  <a:schemeClr val="tx1"/>
                </a:solidFill>
              </a:rPr>
              <a:t>He sent three documents</a:t>
            </a:r>
          </a:p>
          <a:p>
            <a:pPr algn="l"/>
            <a:endParaRPr lang="en-GB" sz="1600" dirty="0">
              <a:solidFill>
                <a:schemeClr val="tx1"/>
              </a:solidFill>
            </a:endParaRPr>
          </a:p>
          <a:p>
            <a:pPr algn="l"/>
            <a:r>
              <a:rPr lang="en-GB" sz="2800" b="1" dirty="0">
                <a:solidFill>
                  <a:srgbClr val="0070C0"/>
                </a:solidFill>
              </a:rPr>
              <a:t>CASE STUDIES!!</a:t>
            </a:r>
          </a:p>
          <a:p>
            <a:pPr algn="l"/>
            <a:r>
              <a:rPr lang="en-GB" sz="2800" b="1" dirty="0">
                <a:solidFill>
                  <a:srgbClr val="0070C0"/>
                </a:solidFill>
              </a:rPr>
              <a:t>General, and particularly from the Construction industry</a:t>
            </a:r>
          </a:p>
          <a:p>
            <a:pPr algn="l"/>
            <a:endParaRPr lang="en-GB" sz="1600" dirty="0">
              <a:solidFill>
                <a:srgbClr val="FF0000"/>
              </a:solidFill>
            </a:endParaRPr>
          </a:p>
          <a:p>
            <a:pPr algn="l"/>
            <a:endParaRPr lang="en-GB" sz="16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94236103"/>
      </p:ext>
    </p:extLst>
  </p:cSld>
  <p:clrMapOvr>
    <a:masterClrMapping/>
  </p:clrMapOvr>
  <p:transition/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91680" y="260648"/>
            <a:ext cx="6120680" cy="648072"/>
          </a:xfrm>
        </p:spPr>
        <p:txBody>
          <a:bodyPr>
            <a:normAutofit/>
          </a:bodyPr>
          <a:lstStyle/>
          <a:p>
            <a:r>
              <a:rPr lang="en-US" sz="2800" b="1" dirty="0"/>
              <a:t>FUTURE DEVELOPMENTS / CHANGES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9512" y="980728"/>
            <a:ext cx="8941110" cy="5256584"/>
          </a:xfrm>
        </p:spPr>
        <p:txBody>
          <a:bodyPr>
            <a:normAutofit/>
          </a:bodyPr>
          <a:lstStyle/>
          <a:p>
            <a:pPr algn="just"/>
            <a:endParaRPr lang="en-GB" sz="2000" b="1" dirty="0">
              <a:solidFill>
                <a:schemeClr val="tx1"/>
              </a:solidFill>
            </a:endParaRPr>
          </a:p>
          <a:p>
            <a:pPr marL="457200" indent="-457200" algn="just">
              <a:buFont typeface="+mj-lt"/>
              <a:buAutoNum type="arabicPeriod"/>
            </a:pPr>
            <a:r>
              <a:rPr lang="en-GB" sz="2000" b="1" dirty="0">
                <a:solidFill>
                  <a:schemeClr val="tx1"/>
                </a:solidFill>
              </a:rPr>
              <a:t>Put the Health, Safety, and Welfare in three concentric circles. </a:t>
            </a:r>
          </a:p>
          <a:p>
            <a:pPr marL="457200" indent="-457200" algn="just">
              <a:buFont typeface="+mj-lt"/>
              <a:buAutoNum type="arabicPeriod"/>
            </a:pPr>
            <a:r>
              <a:rPr lang="en-GB" sz="2000" b="1" dirty="0">
                <a:solidFill>
                  <a:schemeClr val="tx1"/>
                </a:solidFill>
              </a:rPr>
              <a:t>And do it in such a way, that they appear one after the other, following a ‘click’. </a:t>
            </a:r>
          </a:p>
          <a:p>
            <a:pPr marL="457200" indent="-457200" algn="just">
              <a:buFont typeface="+mj-lt"/>
              <a:buAutoNum type="arabicPeriod"/>
            </a:pPr>
            <a:r>
              <a:rPr lang="en-GB" sz="2000" b="1">
                <a:solidFill>
                  <a:schemeClr val="tx1"/>
                </a:solidFill>
              </a:rPr>
              <a:t>A clear ILOs </a:t>
            </a:r>
            <a:r>
              <a:rPr lang="en-GB" sz="2000" b="1" dirty="0">
                <a:solidFill>
                  <a:schemeClr val="tx1"/>
                </a:solidFill>
              </a:rPr>
              <a:t>list</a:t>
            </a:r>
          </a:p>
          <a:p>
            <a:pPr algn="just"/>
            <a:endParaRPr lang="en-GB" sz="2000" b="1" dirty="0">
              <a:solidFill>
                <a:schemeClr val="tx1"/>
              </a:solidFill>
            </a:endParaRPr>
          </a:p>
          <a:p>
            <a:pPr marL="457200" indent="-457200" algn="just">
              <a:buFont typeface="+mj-lt"/>
              <a:buAutoNum type="arabicPeriod"/>
            </a:pPr>
            <a:endParaRPr lang="en-GB" sz="2000" b="1" dirty="0">
              <a:solidFill>
                <a:schemeClr val="tx1"/>
              </a:solidFill>
            </a:endParaRPr>
          </a:p>
          <a:p>
            <a:pPr algn="just"/>
            <a:endParaRPr lang="en-GB" sz="2000" dirty="0"/>
          </a:p>
          <a:p>
            <a:pPr marL="342900" indent="-342900" algn="just">
              <a:buFont typeface="Arial" pitchFamily="34" charset="0"/>
              <a:buChar char="•"/>
            </a:pP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188901141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Greenwich Blue Logo">
  <a:themeElements>
    <a:clrScheme name="">
      <a:dk1>
        <a:srgbClr val="000000"/>
      </a:dk1>
      <a:lt1>
        <a:srgbClr val="FFFFFF"/>
      </a:lt1>
      <a:dk2>
        <a:srgbClr val="000000"/>
      </a:dk2>
      <a:lt2>
        <a:srgbClr val="CECECE"/>
      </a:lt2>
      <a:accent1>
        <a:srgbClr val="DADADA"/>
      </a:accent1>
      <a:accent2>
        <a:srgbClr val="676767"/>
      </a:accent2>
      <a:accent3>
        <a:srgbClr val="FFFFFF"/>
      </a:accent3>
      <a:accent4>
        <a:srgbClr val="000000"/>
      </a:accent4>
      <a:accent5>
        <a:srgbClr val="EAEAEA"/>
      </a:accent5>
      <a:accent6>
        <a:srgbClr val="5D5D5D"/>
      </a:accent6>
      <a:hlink>
        <a:srgbClr val="474747"/>
      </a:hlink>
      <a:folHlink>
        <a:srgbClr val="919191"/>
      </a:folHlink>
    </a:clrScheme>
    <a:fontScheme name="Greenwich Blue Logo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12700" cap="flat" cmpd="sng" algn="ctr">
          <a:solidFill>
            <a:schemeClr val="tx1"/>
          </a:solidFill>
          <a:prstDash val="solid"/>
          <a:round/>
          <a:headEnd type="none" w="sm" len="sm"/>
          <a:tailEnd type="none" w="sm" len="sm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GB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imes New Roman" pitchFamily="18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12700" cap="flat" cmpd="sng" algn="ctr">
          <a:solidFill>
            <a:schemeClr val="tx1"/>
          </a:solidFill>
          <a:prstDash val="solid"/>
          <a:round/>
          <a:headEnd type="none" w="sm" len="sm"/>
          <a:tailEnd type="none" w="sm" len="sm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GB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imes New Roman" pitchFamily="18" charset="0"/>
          </a:defRPr>
        </a:defPPr>
      </a:lstStyle>
    </a:lnDef>
  </a:objectDefaults>
  <a:extraClrSchemeLst>
    <a:extraClrScheme>
      <a:clrScheme name="Greenwich Blue Logo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Greenwich Blue Logo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Greenwich Blue Logo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Greenwich Blue Logo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Greenwich Blue Logo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Greenwich Blue Logo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Greenwich Blue Logo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a="http://schemas.openxmlformats.org/drawingml/2006/main" name="1_Greenwich Blue Logo">
  <a:themeElements>
    <a:clrScheme name="">
      <a:dk1>
        <a:srgbClr val="000000"/>
      </a:dk1>
      <a:lt1>
        <a:srgbClr val="FFFFFF"/>
      </a:lt1>
      <a:dk2>
        <a:srgbClr val="000000"/>
      </a:dk2>
      <a:lt2>
        <a:srgbClr val="CECECE"/>
      </a:lt2>
      <a:accent1>
        <a:srgbClr val="DADADA"/>
      </a:accent1>
      <a:accent2>
        <a:srgbClr val="676767"/>
      </a:accent2>
      <a:accent3>
        <a:srgbClr val="FFFFFF"/>
      </a:accent3>
      <a:accent4>
        <a:srgbClr val="000000"/>
      </a:accent4>
      <a:accent5>
        <a:srgbClr val="EAEAEA"/>
      </a:accent5>
      <a:accent6>
        <a:srgbClr val="5D5D5D"/>
      </a:accent6>
      <a:hlink>
        <a:srgbClr val="474747"/>
      </a:hlink>
      <a:folHlink>
        <a:srgbClr val="919191"/>
      </a:folHlink>
    </a:clrScheme>
    <a:fontScheme name="Greenwich Blue Logo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12700" cap="flat" cmpd="sng" algn="ctr">
          <a:solidFill>
            <a:schemeClr val="tx1"/>
          </a:solidFill>
          <a:prstDash val="solid"/>
          <a:round/>
          <a:headEnd type="none" w="sm" len="sm"/>
          <a:tailEnd type="none" w="sm" len="sm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GB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imes New Roman" pitchFamily="18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12700" cap="flat" cmpd="sng" algn="ctr">
          <a:solidFill>
            <a:schemeClr val="tx1"/>
          </a:solidFill>
          <a:prstDash val="solid"/>
          <a:round/>
          <a:headEnd type="none" w="sm" len="sm"/>
          <a:tailEnd type="none" w="sm" len="sm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GB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imes New Roman" pitchFamily="18" charset="0"/>
          </a:defRPr>
        </a:defPPr>
      </a:lstStyle>
    </a:lnDef>
  </a:objectDefaults>
  <a:extraClrSchemeLst>
    <a:extraClrScheme>
      <a:clrScheme name="Greenwich Blue Logo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Greenwich Blue Logo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Greenwich Blue Logo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Greenwich Blue Logo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Greenwich Blue Logo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Greenwich Blue Logo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Greenwich Blue Logo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2739</TotalTime>
  <Words>1087</Words>
  <Application>Microsoft Office PowerPoint</Application>
  <PresentationFormat>On-screen Show (4:3)</PresentationFormat>
  <Paragraphs>413</Paragraphs>
  <Slides>33</Slides>
  <Notes>13</Notes>
  <HiddenSlides>0</HiddenSlides>
  <MMClips>0</MMClips>
  <ScaleCrop>false</ScaleCrop>
  <HeadingPairs>
    <vt:vector size="8" baseType="variant">
      <vt:variant>
        <vt:lpstr>Fonts Used</vt:lpstr>
      </vt:variant>
      <vt:variant>
        <vt:i4>6</vt:i4>
      </vt:variant>
      <vt:variant>
        <vt:lpstr>Theme</vt:lpstr>
      </vt:variant>
      <vt:variant>
        <vt:i4>3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33</vt:i4>
      </vt:variant>
    </vt:vector>
  </HeadingPairs>
  <TitlesOfParts>
    <vt:vector size="43" baseType="lpstr">
      <vt:lpstr>Arial</vt:lpstr>
      <vt:lpstr>Arial Black</vt:lpstr>
      <vt:lpstr>Calibri</vt:lpstr>
      <vt:lpstr>Symbol</vt:lpstr>
      <vt:lpstr>Times New Roman</vt:lpstr>
      <vt:lpstr>Wingdings</vt:lpstr>
      <vt:lpstr>Office Theme</vt:lpstr>
      <vt:lpstr>Greenwich Blue Logo</vt:lpstr>
      <vt:lpstr>1_Greenwich Blue Logo</vt:lpstr>
      <vt:lpstr>CorelDRAW!</vt:lpstr>
      <vt:lpstr>  Hazard and Risk: Assessment &amp; Management          Dr. Talib E. Butt  PhD, MSc,  BEng(Hons) AFHEA, ASET, MCIWEM, LCIWM, AMIMechE  </vt:lpstr>
      <vt:lpstr>Structure of the talk / Index</vt:lpstr>
      <vt:lpstr>Recap</vt:lpstr>
      <vt:lpstr>Harm</vt:lpstr>
      <vt:lpstr>PowerPoint Presentation</vt:lpstr>
      <vt:lpstr>What is risk?</vt:lpstr>
      <vt:lpstr>Harm, Hazard &amp; Risk relationship!</vt:lpstr>
      <vt:lpstr>Hazard or Risk</vt:lpstr>
      <vt:lpstr>Mind the language!! </vt:lpstr>
      <vt:lpstr>PowerPoint Presentation</vt:lpstr>
      <vt:lpstr>Deepwater Oil Spill</vt:lpstr>
      <vt:lpstr>Location</vt:lpstr>
      <vt:lpstr>Some pictures</vt:lpstr>
      <vt:lpstr>Why?</vt:lpstr>
      <vt:lpstr>Hazard-Pathway-Receptor model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Question!</vt:lpstr>
      <vt:lpstr>Acceptable risk level</vt:lpstr>
      <vt:lpstr>Stages of Risk Management</vt:lpstr>
      <vt:lpstr>Risk Management – As a super-set</vt:lpstr>
      <vt:lpstr>PowerPoint Presentation</vt:lpstr>
      <vt:lpstr>PowerPoint Presentation</vt:lpstr>
      <vt:lpstr>PowerPoint Presentation</vt:lpstr>
      <vt:lpstr>Risk Assessment – Table/Matrix </vt:lpstr>
      <vt:lpstr>PowerPoint Presentation</vt:lpstr>
      <vt:lpstr>PowerPoint Presentation</vt:lpstr>
      <vt:lpstr>FUTURE DEVELOPMENTS / CHANGES</vt:lpstr>
    </vt:vector>
  </TitlesOfParts>
  <Company>Grizli777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Water Quality: Hazards and management</dc:title>
  <dc:creator>pc</dc:creator>
  <cp:lastModifiedBy>Talib E Butt</cp:lastModifiedBy>
  <cp:revision>412</cp:revision>
  <dcterms:created xsi:type="dcterms:W3CDTF">2014-09-21T11:16:23Z</dcterms:created>
  <dcterms:modified xsi:type="dcterms:W3CDTF">2016-10-21T08:15:11Z</dcterms:modified>
</cp:coreProperties>
</file>