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8" r:id="rId1"/>
  </p:sldMasterIdLst>
  <p:notesMasterIdLst>
    <p:notesMasterId r:id="rId18"/>
  </p:notesMasterIdLst>
  <p:sldIdLst>
    <p:sldId id="256" r:id="rId2"/>
    <p:sldId id="271" r:id="rId3"/>
    <p:sldId id="257" r:id="rId4"/>
    <p:sldId id="258" r:id="rId5"/>
    <p:sldId id="266" r:id="rId6"/>
    <p:sldId id="265" r:id="rId7"/>
    <p:sldId id="264" r:id="rId8"/>
    <p:sldId id="263" r:id="rId9"/>
    <p:sldId id="262" r:id="rId10"/>
    <p:sldId id="261" r:id="rId11"/>
    <p:sldId id="268" r:id="rId12"/>
    <p:sldId id="267" r:id="rId13"/>
    <p:sldId id="270" r:id="rId14"/>
    <p:sldId id="260" r:id="rId15"/>
    <p:sldId id="259"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255" autoAdjust="0"/>
    <p:restoredTop sz="93699" autoAdjust="0"/>
  </p:normalViewPr>
  <p:slideViewPr>
    <p:cSldViewPr snapToGrid="0">
      <p:cViewPr varScale="1">
        <p:scale>
          <a:sx n="63" d="100"/>
          <a:sy n="63" d="100"/>
        </p:scale>
        <p:origin x="106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DA1668-885F-4447-8147-B334B98E5359}"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GB"/>
        </a:p>
      </dgm:t>
    </dgm:pt>
    <dgm:pt modelId="{9E0ACE1A-C151-461D-9A5C-8019E7BB3D19}">
      <dgm:prSet/>
      <dgm:spPr/>
      <dgm:t>
        <a:bodyPr/>
        <a:lstStyle/>
        <a:p>
          <a:r>
            <a:rPr lang="en-GB" b="0" i="0"/>
            <a:t>Introduction</a:t>
          </a:r>
          <a:endParaRPr lang="en-IN"/>
        </a:p>
      </dgm:t>
    </dgm:pt>
    <dgm:pt modelId="{EB2EB870-F23D-414B-A36A-51E159EF21D4}" type="parTrans" cxnId="{5003982D-3D9A-490C-BFD7-FB968E6BD893}">
      <dgm:prSet/>
      <dgm:spPr/>
      <dgm:t>
        <a:bodyPr/>
        <a:lstStyle/>
        <a:p>
          <a:endParaRPr lang="en-GB"/>
        </a:p>
      </dgm:t>
    </dgm:pt>
    <dgm:pt modelId="{4F5B1E25-431B-454E-A09F-A51CB8142693}" type="sibTrans" cxnId="{5003982D-3D9A-490C-BFD7-FB968E6BD893}">
      <dgm:prSet/>
      <dgm:spPr/>
      <dgm:t>
        <a:bodyPr/>
        <a:lstStyle/>
        <a:p>
          <a:endParaRPr lang="en-GB"/>
        </a:p>
      </dgm:t>
    </dgm:pt>
    <dgm:pt modelId="{941E388C-D246-4B1D-82D4-4E515208F71C}">
      <dgm:prSet/>
      <dgm:spPr/>
      <dgm:t>
        <a:bodyPr/>
        <a:lstStyle/>
        <a:p>
          <a:r>
            <a:rPr lang="en-GB" b="0" i="0"/>
            <a:t>Literature Review</a:t>
          </a:r>
          <a:endParaRPr lang="en-IN"/>
        </a:p>
      </dgm:t>
    </dgm:pt>
    <dgm:pt modelId="{E0FBBECB-3EEF-4371-856D-A60BF5359067}" type="parTrans" cxnId="{4420D715-6F0B-46BF-98C6-AE5894002ABB}">
      <dgm:prSet/>
      <dgm:spPr/>
      <dgm:t>
        <a:bodyPr/>
        <a:lstStyle/>
        <a:p>
          <a:endParaRPr lang="en-GB"/>
        </a:p>
      </dgm:t>
    </dgm:pt>
    <dgm:pt modelId="{00A38048-B568-45FF-A770-0623DDA53E85}" type="sibTrans" cxnId="{4420D715-6F0B-46BF-98C6-AE5894002ABB}">
      <dgm:prSet/>
      <dgm:spPr/>
      <dgm:t>
        <a:bodyPr/>
        <a:lstStyle/>
        <a:p>
          <a:endParaRPr lang="en-GB"/>
        </a:p>
      </dgm:t>
    </dgm:pt>
    <dgm:pt modelId="{E0F6FCF0-A521-4DD7-94F8-794C56C9D93A}">
      <dgm:prSet/>
      <dgm:spPr/>
      <dgm:t>
        <a:bodyPr/>
        <a:lstStyle/>
        <a:p>
          <a:r>
            <a:rPr lang="en-GB" b="0" i="0" dirty="0"/>
            <a:t>Method and Theme Impact Analysis</a:t>
          </a:r>
          <a:endParaRPr lang="en-IN" dirty="0"/>
        </a:p>
      </dgm:t>
    </dgm:pt>
    <dgm:pt modelId="{4B9CFEA7-2413-4704-B14F-041E444EBD42}" type="parTrans" cxnId="{C0D0FE1E-598B-42D2-BCE1-A050ACE417E6}">
      <dgm:prSet/>
      <dgm:spPr/>
      <dgm:t>
        <a:bodyPr/>
        <a:lstStyle/>
        <a:p>
          <a:endParaRPr lang="en-GB"/>
        </a:p>
      </dgm:t>
    </dgm:pt>
    <dgm:pt modelId="{8250D10B-B4F8-4B34-98A1-44EC2B9DAA56}" type="sibTrans" cxnId="{C0D0FE1E-598B-42D2-BCE1-A050ACE417E6}">
      <dgm:prSet/>
      <dgm:spPr/>
      <dgm:t>
        <a:bodyPr/>
        <a:lstStyle/>
        <a:p>
          <a:endParaRPr lang="en-GB"/>
        </a:p>
      </dgm:t>
    </dgm:pt>
    <dgm:pt modelId="{3EA0999B-A4A3-4C7B-B27C-0660EA611CBB}">
      <dgm:prSet/>
      <dgm:spPr/>
      <dgm:t>
        <a:bodyPr/>
        <a:lstStyle/>
        <a:p>
          <a:r>
            <a:rPr lang="en-IN" b="0" i="0"/>
            <a:t>Conclusion</a:t>
          </a:r>
          <a:r>
            <a:rPr lang="en-GB" b="0" i="0"/>
            <a:t> </a:t>
          </a:r>
          <a:endParaRPr lang="en-IN"/>
        </a:p>
      </dgm:t>
    </dgm:pt>
    <dgm:pt modelId="{F18E1D8D-D7A1-4DC7-83D4-F0AEDA26BF3C}" type="parTrans" cxnId="{C03372E2-76E0-48A4-A8F0-50E085E68B94}">
      <dgm:prSet/>
      <dgm:spPr/>
      <dgm:t>
        <a:bodyPr/>
        <a:lstStyle/>
        <a:p>
          <a:endParaRPr lang="en-GB"/>
        </a:p>
      </dgm:t>
    </dgm:pt>
    <dgm:pt modelId="{778F6821-C389-4665-8A8F-6DC756134560}" type="sibTrans" cxnId="{C03372E2-76E0-48A4-A8F0-50E085E68B94}">
      <dgm:prSet/>
      <dgm:spPr/>
      <dgm:t>
        <a:bodyPr/>
        <a:lstStyle/>
        <a:p>
          <a:endParaRPr lang="en-GB"/>
        </a:p>
      </dgm:t>
    </dgm:pt>
    <dgm:pt modelId="{244C3E69-0164-4544-867C-C3F11392B198}">
      <dgm:prSet/>
      <dgm:spPr/>
      <dgm:t>
        <a:bodyPr/>
        <a:lstStyle/>
        <a:p>
          <a:r>
            <a:rPr lang="en-GB" b="0" i="0"/>
            <a:t>References</a:t>
          </a:r>
          <a:endParaRPr lang="en-IN"/>
        </a:p>
      </dgm:t>
    </dgm:pt>
    <dgm:pt modelId="{DA907999-3630-4FE4-85D1-AA04FDB9D91A}" type="parTrans" cxnId="{11B486E6-718D-4543-AE1C-C38DEDDC90B2}">
      <dgm:prSet/>
      <dgm:spPr/>
      <dgm:t>
        <a:bodyPr/>
        <a:lstStyle/>
        <a:p>
          <a:endParaRPr lang="en-GB"/>
        </a:p>
      </dgm:t>
    </dgm:pt>
    <dgm:pt modelId="{DD554735-9D0E-4276-BF28-6A975443679D}" type="sibTrans" cxnId="{11B486E6-718D-4543-AE1C-C38DEDDC90B2}">
      <dgm:prSet/>
      <dgm:spPr/>
      <dgm:t>
        <a:bodyPr/>
        <a:lstStyle/>
        <a:p>
          <a:endParaRPr lang="en-GB"/>
        </a:p>
      </dgm:t>
    </dgm:pt>
    <dgm:pt modelId="{BC6522DB-24B6-4D3A-A947-7290DA637FB3}" type="pres">
      <dgm:prSet presAssocID="{71DA1668-885F-4447-8147-B334B98E5359}" presName="Name0" presStyleCnt="0">
        <dgm:presLayoutVars>
          <dgm:dir/>
          <dgm:animLvl val="lvl"/>
          <dgm:resizeHandles val="exact"/>
        </dgm:presLayoutVars>
      </dgm:prSet>
      <dgm:spPr/>
    </dgm:pt>
    <dgm:pt modelId="{60D4666C-F058-4564-8493-75B7E02A23EB}" type="pres">
      <dgm:prSet presAssocID="{244C3E69-0164-4544-867C-C3F11392B198}" presName="boxAndChildren" presStyleCnt="0"/>
      <dgm:spPr/>
    </dgm:pt>
    <dgm:pt modelId="{1F56E57D-16EC-48F8-BB02-DF35E0556CF8}" type="pres">
      <dgm:prSet presAssocID="{244C3E69-0164-4544-867C-C3F11392B198}" presName="parentTextBox" presStyleLbl="node1" presStyleIdx="0" presStyleCnt="5" custLinFactNeighborX="76" custLinFactNeighborY="34941"/>
      <dgm:spPr/>
    </dgm:pt>
    <dgm:pt modelId="{5059AC44-1926-4140-9777-9E4E0FB8C371}" type="pres">
      <dgm:prSet presAssocID="{778F6821-C389-4665-8A8F-6DC756134560}" presName="sp" presStyleCnt="0"/>
      <dgm:spPr/>
    </dgm:pt>
    <dgm:pt modelId="{1680AFAA-C574-40E8-BA86-0EF1567340F8}" type="pres">
      <dgm:prSet presAssocID="{3EA0999B-A4A3-4C7B-B27C-0660EA611CBB}" presName="arrowAndChildren" presStyleCnt="0"/>
      <dgm:spPr/>
    </dgm:pt>
    <dgm:pt modelId="{692FE3AC-F347-4F4D-B111-F62FE5C684C9}" type="pres">
      <dgm:prSet presAssocID="{3EA0999B-A4A3-4C7B-B27C-0660EA611CBB}" presName="parentTextArrow" presStyleLbl="node1" presStyleIdx="1" presStyleCnt="5"/>
      <dgm:spPr/>
    </dgm:pt>
    <dgm:pt modelId="{D6B1AF13-761E-42EC-95B4-1A84BAABEE2D}" type="pres">
      <dgm:prSet presAssocID="{8250D10B-B4F8-4B34-98A1-44EC2B9DAA56}" presName="sp" presStyleCnt="0"/>
      <dgm:spPr/>
    </dgm:pt>
    <dgm:pt modelId="{72EAFD9C-17FF-4B21-B8C7-DDE477FB172D}" type="pres">
      <dgm:prSet presAssocID="{E0F6FCF0-A521-4DD7-94F8-794C56C9D93A}" presName="arrowAndChildren" presStyleCnt="0"/>
      <dgm:spPr/>
    </dgm:pt>
    <dgm:pt modelId="{BF972B6E-0FEA-48FC-80B3-700EE16964EB}" type="pres">
      <dgm:prSet presAssocID="{E0F6FCF0-A521-4DD7-94F8-794C56C9D93A}" presName="parentTextArrow" presStyleLbl="node1" presStyleIdx="2" presStyleCnt="5"/>
      <dgm:spPr/>
    </dgm:pt>
    <dgm:pt modelId="{B75C85EB-B656-4F22-BAAE-41E886FC900F}" type="pres">
      <dgm:prSet presAssocID="{00A38048-B568-45FF-A770-0623DDA53E85}" presName="sp" presStyleCnt="0"/>
      <dgm:spPr/>
    </dgm:pt>
    <dgm:pt modelId="{BD606FE8-C34E-4C4D-B621-D5C0AC0B34F2}" type="pres">
      <dgm:prSet presAssocID="{941E388C-D246-4B1D-82D4-4E515208F71C}" presName="arrowAndChildren" presStyleCnt="0"/>
      <dgm:spPr/>
    </dgm:pt>
    <dgm:pt modelId="{60C3E16A-34E7-4E55-83BF-F42DD549EAAE}" type="pres">
      <dgm:prSet presAssocID="{941E388C-D246-4B1D-82D4-4E515208F71C}" presName="parentTextArrow" presStyleLbl="node1" presStyleIdx="3" presStyleCnt="5"/>
      <dgm:spPr/>
    </dgm:pt>
    <dgm:pt modelId="{341F2075-99E0-4EFF-96B6-8858A52D4632}" type="pres">
      <dgm:prSet presAssocID="{4F5B1E25-431B-454E-A09F-A51CB8142693}" presName="sp" presStyleCnt="0"/>
      <dgm:spPr/>
    </dgm:pt>
    <dgm:pt modelId="{7AD54A12-FC46-4E4B-88BC-7534EBD0D517}" type="pres">
      <dgm:prSet presAssocID="{9E0ACE1A-C151-461D-9A5C-8019E7BB3D19}" presName="arrowAndChildren" presStyleCnt="0"/>
      <dgm:spPr/>
    </dgm:pt>
    <dgm:pt modelId="{CCB236DD-8C85-4619-96ED-5FF268A60A75}" type="pres">
      <dgm:prSet presAssocID="{9E0ACE1A-C151-461D-9A5C-8019E7BB3D19}" presName="parentTextArrow" presStyleLbl="node1" presStyleIdx="4" presStyleCnt="5"/>
      <dgm:spPr/>
    </dgm:pt>
  </dgm:ptLst>
  <dgm:cxnLst>
    <dgm:cxn modelId="{4420D715-6F0B-46BF-98C6-AE5894002ABB}" srcId="{71DA1668-885F-4447-8147-B334B98E5359}" destId="{941E388C-D246-4B1D-82D4-4E515208F71C}" srcOrd="1" destOrd="0" parTransId="{E0FBBECB-3EEF-4371-856D-A60BF5359067}" sibTransId="{00A38048-B568-45FF-A770-0623DDA53E85}"/>
    <dgm:cxn modelId="{D10C6517-B995-4A39-A76D-B7C8E86DFEB8}" type="presOf" srcId="{E0F6FCF0-A521-4DD7-94F8-794C56C9D93A}" destId="{BF972B6E-0FEA-48FC-80B3-700EE16964EB}" srcOrd="0" destOrd="0" presId="urn:microsoft.com/office/officeart/2005/8/layout/process4"/>
    <dgm:cxn modelId="{C0D0FE1E-598B-42D2-BCE1-A050ACE417E6}" srcId="{71DA1668-885F-4447-8147-B334B98E5359}" destId="{E0F6FCF0-A521-4DD7-94F8-794C56C9D93A}" srcOrd="2" destOrd="0" parTransId="{4B9CFEA7-2413-4704-B14F-041E444EBD42}" sibTransId="{8250D10B-B4F8-4B34-98A1-44EC2B9DAA56}"/>
    <dgm:cxn modelId="{5003982D-3D9A-490C-BFD7-FB968E6BD893}" srcId="{71DA1668-885F-4447-8147-B334B98E5359}" destId="{9E0ACE1A-C151-461D-9A5C-8019E7BB3D19}" srcOrd="0" destOrd="0" parTransId="{EB2EB870-F23D-414B-A36A-51E159EF21D4}" sibTransId="{4F5B1E25-431B-454E-A09F-A51CB8142693}"/>
    <dgm:cxn modelId="{C45E1344-5076-40F1-BDCA-4FD0B6069D11}" type="presOf" srcId="{71DA1668-885F-4447-8147-B334B98E5359}" destId="{BC6522DB-24B6-4D3A-A947-7290DA637FB3}" srcOrd="0" destOrd="0" presId="urn:microsoft.com/office/officeart/2005/8/layout/process4"/>
    <dgm:cxn modelId="{F0A4B14A-C905-430C-B64C-FD3A32358179}" type="presOf" srcId="{9E0ACE1A-C151-461D-9A5C-8019E7BB3D19}" destId="{CCB236DD-8C85-4619-96ED-5FF268A60A75}" srcOrd="0" destOrd="0" presId="urn:microsoft.com/office/officeart/2005/8/layout/process4"/>
    <dgm:cxn modelId="{8BB67BB2-70F8-42A6-B658-62C316C606B3}" type="presOf" srcId="{941E388C-D246-4B1D-82D4-4E515208F71C}" destId="{60C3E16A-34E7-4E55-83BF-F42DD549EAAE}" srcOrd="0" destOrd="0" presId="urn:microsoft.com/office/officeart/2005/8/layout/process4"/>
    <dgm:cxn modelId="{C593C6C1-7457-44DD-B38D-F04FD88FC706}" type="presOf" srcId="{3EA0999B-A4A3-4C7B-B27C-0660EA611CBB}" destId="{692FE3AC-F347-4F4D-B111-F62FE5C684C9}" srcOrd="0" destOrd="0" presId="urn:microsoft.com/office/officeart/2005/8/layout/process4"/>
    <dgm:cxn modelId="{C03372E2-76E0-48A4-A8F0-50E085E68B94}" srcId="{71DA1668-885F-4447-8147-B334B98E5359}" destId="{3EA0999B-A4A3-4C7B-B27C-0660EA611CBB}" srcOrd="3" destOrd="0" parTransId="{F18E1D8D-D7A1-4DC7-83D4-F0AEDA26BF3C}" sibTransId="{778F6821-C389-4665-8A8F-6DC756134560}"/>
    <dgm:cxn modelId="{11B486E6-718D-4543-AE1C-C38DEDDC90B2}" srcId="{71DA1668-885F-4447-8147-B334B98E5359}" destId="{244C3E69-0164-4544-867C-C3F11392B198}" srcOrd="4" destOrd="0" parTransId="{DA907999-3630-4FE4-85D1-AA04FDB9D91A}" sibTransId="{DD554735-9D0E-4276-BF28-6A975443679D}"/>
    <dgm:cxn modelId="{DF46ECF1-326C-491C-B949-F034D6D33E39}" type="presOf" srcId="{244C3E69-0164-4544-867C-C3F11392B198}" destId="{1F56E57D-16EC-48F8-BB02-DF35E0556CF8}" srcOrd="0" destOrd="0" presId="urn:microsoft.com/office/officeart/2005/8/layout/process4"/>
    <dgm:cxn modelId="{1024C217-04A2-425B-9FF1-56E48B3AF032}" type="presParOf" srcId="{BC6522DB-24B6-4D3A-A947-7290DA637FB3}" destId="{60D4666C-F058-4564-8493-75B7E02A23EB}" srcOrd="0" destOrd="0" presId="urn:microsoft.com/office/officeart/2005/8/layout/process4"/>
    <dgm:cxn modelId="{9B283171-835D-49A7-ADAF-0D6AB28BB97D}" type="presParOf" srcId="{60D4666C-F058-4564-8493-75B7E02A23EB}" destId="{1F56E57D-16EC-48F8-BB02-DF35E0556CF8}" srcOrd="0" destOrd="0" presId="urn:microsoft.com/office/officeart/2005/8/layout/process4"/>
    <dgm:cxn modelId="{E5B577AE-20CC-4A88-B052-E14A3B4CFF07}" type="presParOf" srcId="{BC6522DB-24B6-4D3A-A947-7290DA637FB3}" destId="{5059AC44-1926-4140-9777-9E4E0FB8C371}" srcOrd="1" destOrd="0" presId="urn:microsoft.com/office/officeart/2005/8/layout/process4"/>
    <dgm:cxn modelId="{CBD943F5-98B3-40CF-BEC1-094DD0113876}" type="presParOf" srcId="{BC6522DB-24B6-4D3A-A947-7290DA637FB3}" destId="{1680AFAA-C574-40E8-BA86-0EF1567340F8}" srcOrd="2" destOrd="0" presId="urn:microsoft.com/office/officeart/2005/8/layout/process4"/>
    <dgm:cxn modelId="{2217695F-4405-4EDA-BF89-CC8CD4074651}" type="presParOf" srcId="{1680AFAA-C574-40E8-BA86-0EF1567340F8}" destId="{692FE3AC-F347-4F4D-B111-F62FE5C684C9}" srcOrd="0" destOrd="0" presId="urn:microsoft.com/office/officeart/2005/8/layout/process4"/>
    <dgm:cxn modelId="{E842A18A-6A14-48D0-B9E0-49B877A0EE02}" type="presParOf" srcId="{BC6522DB-24B6-4D3A-A947-7290DA637FB3}" destId="{D6B1AF13-761E-42EC-95B4-1A84BAABEE2D}" srcOrd="3" destOrd="0" presId="urn:microsoft.com/office/officeart/2005/8/layout/process4"/>
    <dgm:cxn modelId="{35CBF4FD-4109-4474-9C77-08E4540ACE3F}" type="presParOf" srcId="{BC6522DB-24B6-4D3A-A947-7290DA637FB3}" destId="{72EAFD9C-17FF-4B21-B8C7-DDE477FB172D}" srcOrd="4" destOrd="0" presId="urn:microsoft.com/office/officeart/2005/8/layout/process4"/>
    <dgm:cxn modelId="{BE9A1A3C-C7A1-4762-9A4E-1EBD28DA2171}" type="presParOf" srcId="{72EAFD9C-17FF-4B21-B8C7-DDE477FB172D}" destId="{BF972B6E-0FEA-48FC-80B3-700EE16964EB}" srcOrd="0" destOrd="0" presId="urn:microsoft.com/office/officeart/2005/8/layout/process4"/>
    <dgm:cxn modelId="{F79A1BCF-4618-4C86-920F-38FCD5417D07}" type="presParOf" srcId="{BC6522DB-24B6-4D3A-A947-7290DA637FB3}" destId="{B75C85EB-B656-4F22-BAAE-41E886FC900F}" srcOrd="5" destOrd="0" presId="urn:microsoft.com/office/officeart/2005/8/layout/process4"/>
    <dgm:cxn modelId="{4ADACF38-A9DA-404B-96D2-3A67EDB31D47}" type="presParOf" srcId="{BC6522DB-24B6-4D3A-A947-7290DA637FB3}" destId="{BD606FE8-C34E-4C4D-B621-D5C0AC0B34F2}" srcOrd="6" destOrd="0" presId="urn:microsoft.com/office/officeart/2005/8/layout/process4"/>
    <dgm:cxn modelId="{FDA05EED-D310-434C-8745-52249BC34B54}" type="presParOf" srcId="{BD606FE8-C34E-4C4D-B621-D5C0AC0B34F2}" destId="{60C3E16A-34E7-4E55-83BF-F42DD549EAAE}" srcOrd="0" destOrd="0" presId="urn:microsoft.com/office/officeart/2005/8/layout/process4"/>
    <dgm:cxn modelId="{6686798A-2C57-4BBF-9F9D-9C5F32BF39EF}" type="presParOf" srcId="{BC6522DB-24B6-4D3A-A947-7290DA637FB3}" destId="{341F2075-99E0-4EFF-96B6-8858A52D4632}" srcOrd="7" destOrd="0" presId="urn:microsoft.com/office/officeart/2005/8/layout/process4"/>
    <dgm:cxn modelId="{829720D5-8FF1-4F7F-8275-542EDAA5572E}" type="presParOf" srcId="{BC6522DB-24B6-4D3A-A947-7290DA637FB3}" destId="{7AD54A12-FC46-4E4B-88BC-7534EBD0D517}" srcOrd="8" destOrd="0" presId="urn:microsoft.com/office/officeart/2005/8/layout/process4"/>
    <dgm:cxn modelId="{7545B938-EC39-4573-8582-2C2986DA9D2A}" type="presParOf" srcId="{7AD54A12-FC46-4E4B-88BC-7534EBD0D517}" destId="{CCB236DD-8C85-4619-96ED-5FF268A60A7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20F13C-B735-4450-804E-7C535766F5D4}" type="doc">
      <dgm:prSet loTypeId="urn:microsoft.com/office/officeart/2008/layout/VerticalCurvedList" loCatId="list" qsTypeId="urn:microsoft.com/office/officeart/2005/8/quickstyle/simple5" qsCatId="simple" csTypeId="urn:microsoft.com/office/officeart/2005/8/colors/colorful3" csCatId="colorful" phldr="1"/>
      <dgm:spPr/>
      <dgm:t>
        <a:bodyPr/>
        <a:lstStyle/>
        <a:p>
          <a:endParaRPr lang="en-IN"/>
        </a:p>
      </dgm:t>
    </dgm:pt>
    <dgm:pt modelId="{7D59EEA3-EB47-4715-9612-ED93F89C2401}">
      <dgm:prSet phldrT="[Text]" custT="1"/>
      <dgm:spPr/>
      <dgm:t>
        <a:bodyPr/>
        <a:lstStyle/>
        <a:p>
          <a:pPr>
            <a:buFont typeface="Wingdings" panose="05000000000000000000" pitchFamily="2" charset="2"/>
            <a:buChar char=""/>
          </a:pPr>
          <a:r>
            <a:rPr lang="en-US" sz="2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research paper highlights the eco-friendly resolutions, as sustainability is the greater problem.</a:t>
          </a:r>
          <a:endParaRPr lang="en-IN" sz="2200" dirty="0">
            <a:solidFill>
              <a:schemeClr val="tx1"/>
            </a:solidFill>
          </a:endParaRPr>
        </a:p>
      </dgm:t>
    </dgm:pt>
    <dgm:pt modelId="{E7382A05-BDA0-4497-A564-F3C95E84A50C}" type="parTrans" cxnId="{63E30A00-234B-4459-BD74-19F7B3A0EFCC}">
      <dgm:prSet/>
      <dgm:spPr/>
      <dgm:t>
        <a:bodyPr/>
        <a:lstStyle/>
        <a:p>
          <a:endParaRPr lang="en-IN"/>
        </a:p>
      </dgm:t>
    </dgm:pt>
    <dgm:pt modelId="{C2F7DD69-598D-4B8D-8466-C65CD4209ADF}" type="sibTrans" cxnId="{63E30A00-234B-4459-BD74-19F7B3A0EFCC}">
      <dgm:prSet/>
      <dgm:spPr/>
      <dgm:t>
        <a:bodyPr/>
        <a:lstStyle/>
        <a:p>
          <a:endParaRPr lang="en-IN"/>
        </a:p>
      </dgm:t>
    </dgm:pt>
    <dgm:pt modelId="{4DFE5E5F-1291-44E1-8DAD-65F486CCB359}">
      <dgm:prSet custT="1"/>
      <dgm:spPr/>
      <dgm:t>
        <a:bodyPr/>
        <a:lstStyle/>
        <a:p>
          <a:r>
            <a:rPr lang="en-US" sz="2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Further, the hotels are under pressure to implement sustainable practices, which are addressed worldwide.</a:t>
          </a:r>
          <a:endParaRPr lang="en-IN" sz="2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dgm:t>
    </dgm:pt>
    <dgm:pt modelId="{2F74E823-82E5-4F87-B335-1CEECF0CFE4D}" type="parTrans" cxnId="{D7B58A37-D38B-4AF1-AE1B-FB58D6E1C21A}">
      <dgm:prSet/>
      <dgm:spPr/>
      <dgm:t>
        <a:bodyPr/>
        <a:lstStyle/>
        <a:p>
          <a:endParaRPr lang="en-IN"/>
        </a:p>
      </dgm:t>
    </dgm:pt>
    <dgm:pt modelId="{580E471F-8DC7-4719-BCEE-A93BFCC01327}" type="sibTrans" cxnId="{D7B58A37-D38B-4AF1-AE1B-FB58D6E1C21A}">
      <dgm:prSet/>
      <dgm:spPr/>
      <dgm:t>
        <a:bodyPr/>
        <a:lstStyle/>
        <a:p>
          <a:endParaRPr lang="en-IN"/>
        </a:p>
      </dgm:t>
    </dgm:pt>
    <dgm:pt modelId="{F2C26455-F66B-4978-8447-A0175DA615BA}">
      <dgm:prSet custT="1"/>
      <dgm:spPr/>
      <dgm:t>
        <a:bodyPr/>
        <a:lstStyle/>
        <a:p>
          <a:r>
            <a:rPr lang="en-US" sz="2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Moreover, emphasise the challenges regarding sustainability for future industrial development.</a:t>
          </a:r>
          <a:endParaRPr lang="en-IN" sz="2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dgm:t>
    </dgm:pt>
    <dgm:pt modelId="{A847FCAB-7FBE-436C-9F0D-FD56AE3981DA}" type="parTrans" cxnId="{B5C55E49-54C1-4D1B-8F10-46A7C53EE2D5}">
      <dgm:prSet/>
      <dgm:spPr/>
      <dgm:t>
        <a:bodyPr/>
        <a:lstStyle/>
        <a:p>
          <a:endParaRPr lang="en-IN"/>
        </a:p>
      </dgm:t>
    </dgm:pt>
    <dgm:pt modelId="{98D374EB-9CF5-4381-830D-BD12F299B340}" type="sibTrans" cxnId="{B5C55E49-54C1-4D1B-8F10-46A7C53EE2D5}">
      <dgm:prSet/>
      <dgm:spPr/>
      <dgm:t>
        <a:bodyPr/>
        <a:lstStyle/>
        <a:p>
          <a:endParaRPr lang="en-IN"/>
        </a:p>
      </dgm:t>
    </dgm:pt>
    <dgm:pt modelId="{0A2E5BAB-6B54-4C09-AD4D-FCC682DA149A}" type="pres">
      <dgm:prSet presAssocID="{8B20F13C-B735-4450-804E-7C535766F5D4}" presName="Name0" presStyleCnt="0">
        <dgm:presLayoutVars>
          <dgm:chMax val="7"/>
          <dgm:chPref val="7"/>
          <dgm:dir/>
        </dgm:presLayoutVars>
      </dgm:prSet>
      <dgm:spPr/>
    </dgm:pt>
    <dgm:pt modelId="{243E312C-AD1B-4E79-A3F9-1D53D06CA66D}" type="pres">
      <dgm:prSet presAssocID="{8B20F13C-B735-4450-804E-7C535766F5D4}" presName="Name1" presStyleCnt="0"/>
      <dgm:spPr/>
    </dgm:pt>
    <dgm:pt modelId="{5C24F9F3-F3BE-4CE6-9110-4DA319359E58}" type="pres">
      <dgm:prSet presAssocID="{8B20F13C-B735-4450-804E-7C535766F5D4}" presName="cycle" presStyleCnt="0"/>
      <dgm:spPr/>
    </dgm:pt>
    <dgm:pt modelId="{C271A73F-F933-4B16-B31F-030E6F4A1341}" type="pres">
      <dgm:prSet presAssocID="{8B20F13C-B735-4450-804E-7C535766F5D4}" presName="srcNode" presStyleLbl="node1" presStyleIdx="0" presStyleCnt="3"/>
      <dgm:spPr/>
    </dgm:pt>
    <dgm:pt modelId="{80FF7657-05A4-49D2-A7F3-9A2EC9D19838}" type="pres">
      <dgm:prSet presAssocID="{8B20F13C-B735-4450-804E-7C535766F5D4}" presName="conn" presStyleLbl="parChTrans1D2" presStyleIdx="0" presStyleCnt="1"/>
      <dgm:spPr/>
    </dgm:pt>
    <dgm:pt modelId="{BF475DE7-2B6D-4486-B79C-0568358A3A83}" type="pres">
      <dgm:prSet presAssocID="{8B20F13C-B735-4450-804E-7C535766F5D4}" presName="extraNode" presStyleLbl="node1" presStyleIdx="0" presStyleCnt="3"/>
      <dgm:spPr/>
    </dgm:pt>
    <dgm:pt modelId="{93F3D2E1-0456-4EBB-B8EB-64165732F4F4}" type="pres">
      <dgm:prSet presAssocID="{8B20F13C-B735-4450-804E-7C535766F5D4}" presName="dstNode" presStyleLbl="node1" presStyleIdx="0" presStyleCnt="3"/>
      <dgm:spPr/>
    </dgm:pt>
    <dgm:pt modelId="{7547FAF9-2ECA-4B4A-80EE-D3925EFA7879}" type="pres">
      <dgm:prSet presAssocID="{7D59EEA3-EB47-4715-9612-ED93F89C2401}" presName="text_1" presStyleLbl="node1" presStyleIdx="0" presStyleCnt="3">
        <dgm:presLayoutVars>
          <dgm:bulletEnabled val="1"/>
        </dgm:presLayoutVars>
      </dgm:prSet>
      <dgm:spPr/>
    </dgm:pt>
    <dgm:pt modelId="{F8C57000-85A6-4FE8-BA76-1131CF718ADA}" type="pres">
      <dgm:prSet presAssocID="{7D59EEA3-EB47-4715-9612-ED93F89C2401}" presName="accent_1" presStyleCnt="0"/>
      <dgm:spPr/>
    </dgm:pt>
    <dgm:pt modelId="{ECBEA952-0505-4AA7-9E92-2BCB9EFFDE4D}" type="pres">
      <dgm:prSet presAssocID="{7D59EEA3-EB47-4715-9612-ED93F89C2401}" presName="accentRepeatNode" presStyleLbl="solidFgAcc1" presStyleIdx="0" presStyleCnt="3"/>
      <dgm:spPr/>
    </dgm:pt>
    <dgm:pt modelId="{1DC4A6EA-B5F0-433F-8670-1E14403997FC}" type="pres">
      <dgm:prSet presAssocID="{4DFE5E5F-1291-44E1-8DAD-65F486CCB359}" presName="text_2" presStyleLbl="node1" presStyleIdx="1" presStyleCnt="3">
        <dgm:presLayoutVars>
          <dgm:bulletEnabled val="1"/>
        </dgm:presLayoutVars>
      </dgm:prSet>
      <dgm:spPr/>
    </dgm:pt>
    <dgm:pt modelId="{23889285-EE90-49D7-B750-6CBFD83FE57F}" type="pres">
      <dgm:prSet presAssocID="{4DFE5E5F-1291-44E1-8DAD-65F486CCB359}" presName="accent_2" presStyleCnt="0"/>
      <dgm:spPr/>
    </dgm:pt>
    <dgm:pt modelId="{E3D60E6E-38CE-4E91-B77E-DD6C5E00058C}" type="pres">
      <dgm:prSet presAssocID="{4DFE5E5F-1291-44E1-8DAD-65F486CCB359}" presName="accentRepeatNode" presStyleLbl="solidFgAcc1" presStyleIdx="1" presStyleCnt="3"/>
      <dgm:spPr/>
    </dgm:pt>
    <dgm:pt modelId="{D7183351-3C01-46A3-BDCB-138D32C0D160}" type="pres">
      <dgm:prSet presAssocID="{F2C26455-F66B-4978-8447-A0175DA615BA}" presName="text_3" presStyleLbl="node1" presStyleIdx="2" presStyleCnt="3">
        <dgm:presLayoutVars>
          <dgm:bulletEnabled val="1"/>
        </dgm:presLayoutVars>
      </dgm:prSet>
      <dgm:spPr/>
    </dgm:pt>
    <dgm:pt modelId="{EDF2A475-7A13-4345-8391-2B7A599D2B84}" type="pres">
      <dgm:prSet presAssocID="{F2C26455-F66B-4978-8447-A0175DA615BA}" presName="accent_3" presStyleCnt="0"/>
      <dgm:spPr/>
    </dgm:pt>
    <dgm:pt modelId="{FF31E832-1574-45D6-83C7-D49EA6FBBAE6}" type="pres">
      <dgm:prSet presAssocID="{F2C26455-F66B-4978-8447-A0175DA615BA}" presName="accentRepeatNode" presStyleLbl="solidFgAcc1" presStyleIdx="2" presStyleCnt="3"/>
      <dgm:spPr/>
    </dgm:pt>
  </dgm:ptLst>
  <dgm:cxnLst>
    <dgm:cxn modelId="{63E30A00-234B-4459-BD74-19F7B3A0EFCC}" srcId="{8B20F13C-B735-4450-804E-7C535766F5D4}" destId="{7D59EEA3-EB47-4715-9612-ED93F89C2401}" srcOrd="0" destOrd="0" parTransId="{E7382A05-BDA0-4497-A564-F3C95E84A50C}" sibTransId="{C2F7DD69-598D-4B8D-8466-C65CD4209ADF}"/>
    <dgm:cxn modelId="{32530006-8AF0-4133-89EE-FE5CF9F6CFC7}" type="presOf" srcId="{8B20F13C-B735-4450-804E-7C535766F5D4}" destId="{0A2E5BAB-6B54-4C09-AD4D-FCC682DA149A}" srcOrd="0" destOrd="0" presId="urn:microsoft.com/office/officeart/2008/layout/VerticalCurvedList"/>
    <dgm:cxn modelId="{4AA10F08-E805-4A91-B35A-62FE3F18541B}" type="presOf" srcId="{7D59EEA3-EB47-4715-9612-ED93F89C2401}" destId="{7547FAF9-2ECA-4B4A-80EE-D3925EFA7879}" srcOrd="0" destOrd="0" presId="urn:microsoft.com/office/officeart/2008/layout/VerticalCurvedList"/>
    <dgm:cxn modelId="{D7B58A37-D38B-4AF1-AE1B-FB58D6E1C21A}" srcId="{8B20F13C-B735-4450-804E-7C535766F5D4}" destId="{4DFE5E5F-1291-44E1-8DAD-65F486CCB359}" srcOrd="1" destOrd="0" parTransId="{2F74E823-82E5-4F87-B335-1CEECF0CFE4D}" sibTransId="{580E471F-8DC7-4719-BCEE-A93BFCC01327}"/>
    <dgm:cxn modelId="{416CF13D-E332-48F6-854C-93B4FD12AD61}" type="presOf" srcId="{C2F7DD69-598D-4B8D-8466-C65CD4209ADF}" destId="{80FF7657-05A4-49D2-A7F3-9A2EC9D19838}" srcOrd="0" destOrd="0" presId="urn:microsoft.com/office/officeart/2008/layout/VerticalCurvedList"/>
    <dgm:cxn modelId="{B5C55E49-54C1-4D1B-8F10-46A7C53EE2D5}" srcId="{8B20F13C-B735-4450-804E-7C535766F5D4}" destId="{F2C26455-F66B-4978-8447-A0175DA615BA}" srcOrd="2" destOrd="0" parTransId="{A847FCAB-7FBE-436C-9F0D-FD56AE3981DA}" sibTransId="{98D374EB-9CF5-4381-830D-BD12F299B340}"/>
    <dgm:cxn modelId="{4F33D69D-9EA4-4B3C-B048-DA3FEA4B36EE}" type="presOf" srcId="{F2C26455-F66B-4978-8447-A0175DA615BA}" destId="{D7183351-3C01-46A3-BDCB-138D32C0D160}" srcOrd="0" destOrd="0" presId="urn:microsoft.com/office/officeart/2008/layout/VerticalCurvedList"/>
    <dgm:cxn modelId="{64BB25B2-9B60-437C-BEC7-E83B10EF66B0}" type="presOf" srcId="{4DFE5E5F-1291-44E1-8DAD-65F486CCB359}" destId="{1DC4A6EA-B5F0-433F-8670-1E14403997FC}" srcOrd="0" destOrd="0" presId="urn:microsoft.com/office/officeart/2008/layout/VerticalCurvedList"/>
    <dgm:cxn modelId="{210BC9B4-F99D-4E77-B19A-EB067B24433A}" type="presParOf" srcId="{0A2E5BAB-6B54-4C09-AD4D-FCC682DA149A}" destId="{243E312C-AD1B-4E79-A3F9-1D53D06CA66D}" srcOrd="0" destOrd="0" presId="urn:microsoft.com/office/officeart/2008/layout/VerticalCurvedList"/>
    <dgm:cxn modelId="{B3860C59-5209-4A7E-9094-FC7B260EE0CC}" type="presParOf" srcId="{243E312C-AD1B-4E79-A3F9-1D53D06CA66D}" destId="{5C24F9F3-F3BE-4CE6-9110-4DA319359E58}" srcOrd="0" destOrd="0" presId="urn:microsoft.com/office/officeart/2008/layout/VerticalCurvedList"/>
    <dgm:cxn modelId="{27904378-EC03-4491-8BF0-F4367F33E97D}" type="presParOf" srcId="{5C24F9F3-F3BE-4CE6-9110-4DA319359E58}" destId="{C271A73F-F933-4B16-B31F-030E6F4A1341}" srcOrd="0" destOrd="0" presId="urn:microsoft.com/office/officeart/2008/layout/VerticalCurvedList"/>
    <dgm:cxn modelId="{33B3175F-2863-4B21-8F86-477B99D75EA8}" type="presParOf" srcId="{5C24F9F3-F3BE-4CE6-9110-4DA319359E58}" destId="{80FF7657-05A4-49D2-A7F3-9A2EC9D19838}" srcOrd="1" destOrd="0" presId="urn:microsoft.com/office/officeart/2008/layout/VerticalCurvedList"/>
    <dgm:cxn modelId="{CD7A2C62-B09F-421A-A831-A91B2CA6C2B6}" type="presParOf" srcId="{5C24F9F3-F3BE-4CE6-9110-4DA319359E58}" destId="{BF475DE7-2B6D-4486-B79C-0568358A3A83}" srcOrd="2" destOrd="0" presId="urn:microsoft.com/office/officeart/2008/layout/VerticalCurvedList"/>
    <dgm:cxn modelId="{FF30E036-6AE8-487C-BD52-CB8CD5ADBC83}" type="presParOf" srcId="{5C24F9F3-F3BE-4CE6-9110-4DA319359E58}" destId="{93F3D2E1-0456-4EBB-B8EB-64165732F4F4}" srcOrd="3" destOrd="0" presId="urn:microsoft.com/office/officeart/2008/layout/VerticalCurvedList"/>
    <dgm:cxn modelId="{8E7E6A94-A7EB-4046-9711-5E9A834DB1C7}" type="presParOf" srcId="{243E312C-AD1B-4E79-A3F9-1D53D06CA66D}" destId="{7547FAF9-2ECA-4B4A-80EE-D3925EFA7879}" srcOrd="1" destOrd="0" presId="urn:microsoft.com/office/officeart/2008/layout/VerticalCurvedList"/>
    <dgm:cxn modelId="{0CD1423E-4116-4C62-B393-AD9B3305A74A}" type="presParOf" srcId="{243E312C-AD1B-4E79-A3F9-1D53D06CA66D}" destId="{F8C57000-85A6-4FE8-BA76-1131CF718ADA}" srcOrd="2" destOrd="0" presId="urn:microsoft.com/office/officeart/2008/layout/VerticalCurvedList"/>
    <dgm:cxn modelId="{144E2632-04CD-4225-9A47-B8FB54686582}" type="presParOf" srcId="{F8C57000-85A6-4FE8-BA76-1131CF718ADA}" destId="{ECBEA952-0505-4AA7-9E92-2BCB9EFFDE4D}" srcOrd="0" destOrd="0" presId="urn:microsoft.com/office/officeart/2008/layout/VerticalCurvedList"/>
    <dgm:cxn modelId="{DDF8DFA4-0356-40DD-B379-48D7CD2B772F}" type="presParOf" srcId="{243E312C-AD1B-4E79-A3F9-1D53D06CA66D}" destId="{1DC4A6EA-B5F0-433F-8670-1E14403997FC}" srcOrd="3" destOrd="0" presId="urn:microsoft.com/office/officeart/2008/layout/VerticalCurvedList"/>
    <dgm:cxn modelId="{271630DA-60B3-45A4-A1A0-A897D747B59E}" type="presParOf" srcId="{243E312C-AD1B-4E79-A3F9-1D53D06CA66D}" destId="{23889285-EE90-49D7-B750-6CBFD83FE57F}" srcOrd="4" destOrd="0" presId="urn:microsoft.com/office/officeart/2008/layout/VerticalCurvedList"/>
    <dgm:cxn modelId="{363FE640-4B0E-4FDC-9486-940C76B37848}" type="presParOf" srcId="{23889285-EE90-49D7-B750-6CBFD83FE57F}" destId="{E3D60E6E-38CE-4E91-B77E-DD6C5E00058C}" srcOrd="0" destOrd="0" presId="urn:microsoft.com/office/officeart/2008/layout/VerticalCurvedList"/>
    <dgm:cxn modelId="{5EC33979-34AE-4104-8CB0-E0B4FEB7AD2E}" type="presParOf" srcId="{243E312C-AD1B-4E79-A3F9-1D53D06CA66D}" destId="{D7183351-3C01-46A3-BDCB-138D32C0D160}" srcOrd="5" destOrd="0" presId="urn:microsoft.com/office/officeart/2008/layout/VerticalCurvedList"/>
    <dgm:cxn modelId="{E7B5418F-04C8-4BA1-8515-52337ACE56A9}" type="presParOf" srcId="{243E312C-AD1B-4E79-A3F9-1D53D06CA66D}" destId="{EDF2A475-7A13-4345-8391-2B7A599D2B84}" srcOrd="6" destOrd="0" presId="urn:microsoft.com/office/officeart/2008/layout/VerticalCurvedList"/>
    <dgm:cxn modelId="{7125F70E-DA9D-453F-85A6-A4598671C5CA}" type="presParOf" srcId="{EDF2A475-7A13-4345-8391-2B7A599D2B84}" destId="{FF31E832-1574-45D6-83C7-D49EA6FBBAE6}"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1759A9-7672-46A8-9B86-A696CB11C8A0}" type="doc">
      <dgm:prSet loTypeId="urn:microsoft.com/office/officeart/2008/layout/LinedList" loCatId="list" qsTypeId="urn:microsoft.com/office/officeart/2005/8/quickstyle/simple3" qsCatId="simple" csTypeId="urn:microsoft.com/office/officeart/2005/8/colors/colorful4" csCatId="colorful" phldr="1"/>
      <dgm:spPr/>
      <dgm:t>
        <a:bodyPr/>
        <a:lstStyle/>
        <a:p>
          <a:endParaRPr lang="en-IN"/>
        </a:p>
      </dgm:t>
    </dgm:pt>
    <dgm:pt modelId="{B0B85C27-55A5-4005-8AE4-3C7971DC5DE2}">
      <dgm:prSet phldrT="[Text]" custT="1"/>
      <dgm:spPr/>
      <dgm:t>
        <a:bodyPr/>
        <a:lstStyle/>
        <a:p>
          <a:pPr>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The hotels used environmentally friendly methods, involving efficient energy.</a:t>
          </a:r>
          <a:endParaRPr lang="en-IN" sz="2400" dirty="0">
            <a:latin typeface="Times New Roman" panose="02020603050405020304" pitchFamily="18" charset="0"/>
            <a:cs typeface="Times New Roman" panose="02020603050405020304" pitchFamily="18" charset="0"/>
          </a:endParaRPr>
        </a:p>
      </dgm:t>
    </dgm:pt>
    <dgm:pt modelId="{E94B596C-64D2-4B20-8B83-000841BA4A3E}" type="parTrans" cxnId="{AB2A068C-D2F6-4A80-B168-261EFA916ADA}">
      <dgm:prSet/>
      <dgm:spPr/>
      <dgm:t>
        <a:bodyPr/>
        <a:lstStyle/>
        <a:p>
          <a:endParaRPr lang="en-IN"/>
        </a:p>
      </dgm:t>
    </dgm:pt>
    <dgm:pt modelId="{26BA8230-E393-49A1-A05A-E9558C1494B4}" type="sibTrans" cxnId="{AB2A068C-D2F6-4A80-B168-261EFA916ADA}">
      <dgm:prSet/>
      <dgm:spPr/>
      <dgm:t>
        <a:bodyPr/>
        <a:lstStyle/>
        <a:p>
          <a:endParaRPr lang="en-IN"/>
        </a:p>
      </dgm:t>
    </dgm:pt>
    <dgm:pt modelId="{A784EB21-8051-42CB-98E9-C6ED420A8E49}">
      <dgm:prSet custT="1"/>
      <dgm:spPr/>
      <dgm:t>
        <a:bodyPr/>
        <a:lstStyle/>
        <a:p>
          <a:pPr>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Further, the usage of efficient energy for sustainability results in several firms adapting eco-friendly technology (Baum, 2018).</a:t>
          </a:r>
          <a:endParaRPr lang="en-IN" sz="2400" dirty="0">
            <a:latin typeface="Times New Roman" panose="02020603050405020304" pitchFamily="18" charset="0"/>
            <a:cs typeface="Times New Roman" panose="02020603050405020304" pitchFamily="18" charset="0"/>
          </a:endParaRPr>
        </a:p>
      </dgm:t>
    </dgm:pt>
    <dgm:pt modelId="{6D64B124-B53F-4F47-B28C-47F1AB728D1B}" type="parTrans" cxnId="{45360B85-36A6-4429-9AFC-6E8C211BB001}">
      <dgm:prSet/>
      <dgm:spPr/>
      <dgm:t>
        <a:bodyPr/>
        <a:lstStyle/>
        <a:p>
          <a:endParaRPr lang="en-IN"/>
        </a:p>
      </dgm:t>
    </dgm:pt>
    <dgm:pt modelId="{57A77B88-8580-4E13-B744-A8D73A8B18FD}" type="sibTrans" cxnId="{45360B85-36A6-4429-9AFC-6E8C211BB001}">
      <dgm:prSet/>
      <dgm:spPr/>
      <dgm:t>
        <a:bodyPr/>
        <a:lstStyle/>
        <a:p>
          <a:endParaRPr lang="en-IN"/>
        </a:p>
      </dgm:t>
    </dgm:pt>
    <dgm:pt modelId="{105A5CEB-0ED4-47AD-A076-077B28991E40}">
      <dgm:prSet custT="1"/>
      <dgm:spPr/>
      <dgm:t>
        <a:bodyPr/>
        <a:lstStyle/>
        <a:p>
          <a:pPr>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The LEED green certification motivates hotels to implement sustainability.</a:t>
          </a:r>
          <a:endParaRPr lang="en-IN" sz="2400" dirty="0">
            <a:latin typeface="Times New Roman" panose="02020603050405020304" pitchFamily="18" charset="0"/>
            <a:cs typeface="Times New Roman" panose="02020603050405020304" pitchFamily="18" charset="0"/>
          </a:endParaRPr>
        </a:p>
      </dgm:t>
    </dgm:pt>
    <dgm:pt modelId="{F549706E-E5E9-4BE0-BF3F-4247DFCC15D6}" type="parTrans" cxnId="{105C9CCB-75F5-4C58-BAE3-ADAB181AE584}">
      <dgm:prSet/>
      <dgm:spPr/>
      <dgm:t>
        <a:bodyPr/>
        <a:lstStyle/>
        <a:p>
          <a:endParaRPr lang="en-IN"/>
        </a:p>
      </dgm:t>
    </dgm:pt>
    <dgm:pt modelId="{3D21AAC3-4F81-4A33-B74E-559B237EF682}" type="sibTrans" cxnId="{105C9CCB-75F5-4C58-BAE3-ADAB181AE584}">
      <dgm:prSet/>
      <dgm:spPr/>
      <dgm:t>
        <a:bodyPr/>
        <a:lstStyle/>
        <a:p>
          <a:endParaRPr lang="en-IN"/>
        </a:p>
      </dgm:t>
    </dgm:pt>
    <dgm:pt modelId="{369AB5B4-7097-4BD2-A5D5-A3A63D9D9100}" type="pres">
      <dgm:prSet presAssocID="{3A1759A9-7672-46A8-9B86-A696CB11C8A0}" presName="vert0" presStyleCnt="0">
        <dgm:presLayoutVars>
          <dgm:dir/>
          <dgm:animOne val="branch"/>
          <dgm:animLvl val="lvl"/>
        </dgm:presLayoutVars>
      </dgm:prSet>
      <dgm:spPr/>
    </dgm:pt>
    <dgm:pt modelId="{04B80D40-20E8-43A2-AEBD-977563BF5292}" type="pres">
      <dgm:prSet presAssocID="{B0B85C27-55A5-4005-8AE4-3C7971DC5DE2}" presName="thickLine" presStyleLbl="alignNode1" presStyleIdx="0" presStyleCnt="3"/>
      <dgm:spPr/>
    </dgm:pt>
    <dgm:pt modelId="{732FEB91-B6F5-4826-9153-69E97B7F9F94}" type="pres">
      <dgm:prSet presAssocID="{B0B85C27-55A5-4005-8AE4-3C7971DC5DE2}" presName="horz1" presStyleCnt="0"/>
      <dgm:spPr/>
    </dgm:pt>
    <dgm:pt modelId="{3366C379-97AC-437C-8327-79551F053EFE}" type="pres">
      <dgm:prSet presAssocID="{B0B85C27-55A5-4005-8AE4-3C7971DC5DE2}" presName="tx1" presStyleLbl="revTx" presStyleIdx="0" presStyleCnt="3"/>
      <dgm:spPr/>
    </dgm:pt>
    <dgm:pt modelId="{2063AF5E-A316-4AA2-AD23-496171497749}" type="pres">
      <dgm:prSet presAssocID="{B0B85C27-55A5-4005-8AE4-3C7971DC5DE2}" presName="vert1" presStyleCnt="0"/>
      <dgm:spPr/>
    </dgm:pt>
    <dgm:pt modelId="{54933985-CDCA-4C60-87CB-8078E6235C88}" type="pres">
      <dgm:prSet presAssocID="{A784EB21-8051-42CB-98E9-C6ED420A8E49}" presName="thickLine" presStyleLbl="alignNode1" presStyleIdx="1" presStyleCnt="3"/>
      <dgm:spPr/>
    </dgm:pt>
    <dgm:pt modelId="{5F07202C-69E7-4C31-ACBB-2B3483039E07}" type="pres">
      <dgm:prSet presAssocID="{A784EB21-8051-42CB-98E9-C6ED420A8E49}" presName="horz1" presStyleCnt="0"/>
      <dgm:spPr/>
    </dgm:pt>
    <dgm:pt modelId="{85C7FF00-134B-49F2-87CE-46BCBA4E475D}" type="pres">
      <dgm:prSet presAssocID="{A784EB21-8051-42CB-98E9-C6ED420A8E49}" presName="tx1" presStyleLbl="revTx" presStyleIdx="1" presStyleCnt="3"/>
      <dgm:spPr/>
    </dgm:pt>
    <dgm:pt modelId="{9382A3C7-35F5-48BA-922A-F8132447B4C4}" type="pres">
      <dgm:prSet presAssocID="{A784EB21-8051-42CB-98E9-C6ED420A8E49}" presName="vert1" presStyleCnt="0"/>
      <dgm:spPr/>
    </dgm:pt>
    <dgm:pt modelId="{4A89ED22-D96E-48E2-9DE6-AA2C42834067}" type="pres">
      <dgm:prSet presAssocID="{105A5CEB-0ED4-47AD-A076-077B28991E40}" presName="thickLine" presStyleLbl="alignNode1" presStyleIdx="2" presStyleCnt="3"/>
      <dgm:spPr/>
    </dgm:pt>
    <dgm:pt modelId="{BD8B8ED6-CB59-4A2A-A5FA-895006E7D973}" type="pres">
      <dgm:prSet presAssocID="{105A5CEB-0ED4-47AD-A076-077B28991E40}" presName="horz1" presStyleCnt="0"/>
      <dgm:spPr/>
    </dgm:pt>
    <dgm:pt modelId="{76D10156-43F7-42D9-BFFF-3B9DD26F657E}" type="pres">
      <dgm:prSet presAssocID="{105A5CEB-0ED4-47AD-A076-077B28991E40}" presName="tx1" presStyleLbl="revTx" presStyleIdx="2" presStyleCnt="3"/>
      <dgm:spPr/>
    </dgm:pt>
    <dgm:pt modelId="{48CFFA71-052D-47D5-99FD-8E8B64A4438A}" type="pres">
      <dgm:prSet presAssocID="{105A5CEB-0ED4-47AD-A076-077B28991E40}" presName="vert1" presStyleCnt="0"/>
      <dgm:spPr/>
    </dgm:pt>
  </dgm:ptLst>
  <dgm:cxnLst>
    <dgm:cxn modelId="{77EF9A1D-F16D-4A69-B92D-8F9D33EAD0AE}" type="presOf" srcId="{105A5CEB-0ED4-47AD-A076-077B28991E40}" destId="{76D10156-43F7-42D9-BFFF-3B9DD26F657E}" srcOrd="0" destOrd="0" presId="urn:microsoft.com/office/officeart/2008/layout/LinedList"/>
    <dgm:cxn modelId="{45360B85-36A6-4429-9AFC-6E8C211BB001}" srcId="{3A1759A9-7672-46A8-9B86-A696CB11C8A0}" destId="{A784EB21-8051-42CB-98E9-C6ED420A8E49}" srcOrd="1" destOrd="0" parTransId="{6D64B124-B53F-4F47-B28C-47F1AB728D1B}" sibTransId="{57A77B88-8580-4E13-B744-A8D73A8B18FD}"/>
    <dgm:cxn modelId="{AB2A068C-D2F6-4A80-B168-261EFA916ADA}" srcId="{3A1759A9-7672-46A8-9B86-A696CB11C8A0}" destId="{B0B85C27-55A5-4005-8AE4-3C7971DC5DE2}" srcOrd="0" destOrd="0" parTransId="{E94B596C-64D2-4B20-8B83-000841BA4A3E}" sibTransId="{26BA8230-E393-49A1-A05A-E9558C1494B4}"/>
    <dgm:cxn modelId="{E10F7CBB-C9F5-4417-8E77-28BDE3F2033D}" type="presOf" srcId="{3A1759A9-7672-46A8-9B86-A696CB11C8A0}" destId="{369AB5B4-7097-4BD2-A5D5-A3A63D9D9100}" srcOrd="0" destOrd="0" presId="urn:microsoft.com/office/officeart/2008/layout/LinedList"/>
    <dgm:cxn modelId="{7036CDC0-6EEC-4476-A1BE-B4AC2563A70C}" type="presOf" srcId="{A784EB21-8051-42CB-98E9-C6ED420A8E49}" destId="{85C7FF00-134B-49F2-87CE-46BCBA4E475D}" srcOrd="0" destOrd="0" presId="urn:microsoft.com/office/officeart/2008/layout/LinedList"/>
    <dgm:cxn modelId="{DF7D39C8-B70A-4F50-8DBF-F557D741E763}" type="presOf" srcId="{B0B85C27-55A5-4005-8AE4-3C7971DC5DE2}" destId="{3366C379-97AC-437C-8327-79551F053EFE}" srcOrd="0" destOrd="0" presId="urn:microsoft.com/office/officeart/2008/layout/LinedList"/>
    <dgm:cxn modelId="{105C9CCB-75F5-4C58-BAE3-ADAB181AE584}" srcId="{3A1759A9-7672-46A8-9B86-A696CB11C8A0}" destId="{105A5CEB-0ED4-47AD-A076-077B28991E40}" srcOrd="2" destOrd="0" parTransId="{F549706E-E5E9-4BE0-BF3F-4247DFCC15D6}" sibTransId="{3D21AAC3-4F81-4A33-B74E-559B237EF682}"/>
    <dgm:cxn modelId="{23782138-F195-4616-9A74-FFEA805725F7}" type="presParOf" srcId="{369AB5B4-7097-4BD2-A5D5-A3A63D9D9100}" destId="{04B80D40-20E8-43A2-AEBD-977563BF5292}" srcOrd="0" destOrd="0" presId="urn:microsoft.com/office/officeart/2008/layout/LinedList"/>
    <dgm:cxn modelId="{E3786257-CC12-48BA-89AC-86885CCE9355}" type="presParOf" srcId="{369AB5B4-7097-4BD2-A5D5-A3A63D9D9100}" destId="{732FEB91-B6F5-4826-9153-69E97B7F9F94}" srcOrd="1" destOrd="0" presId="urn:microsoft.com/office/officeart/2008/layout/LinedList"/>
    <dgm:cxn modelId="{0D89A664-8071-4F7B-B631-3AC7E133FD03}" type="presParOf" srcId="{732FEB91-B6F5-4826-9153-69E97B7F9F94}" destId="{3366C379-97AC-437C-8327-79551F053EFE}" srcOrd="0" destOrd="0" presId="urn:microsoft.com/office/officeart/2008/layout/LinedList"/>
    <dgm:cxn modelId="{72C6704C-24B8-4825-AB31-62DB83B79892}" type="presParOf" srcId="{732FEB91-B6F5-4826-9153-69E97B7F9F94}" destId="{2063AF5E-A316-4AA2-AD23-496171497749}" srcOrd="1" destOrd="0" presId="urn:microsoft.com/office/officeart/2008/layout/LinedList"/>
    <dgm:cxn modelId="{6F76453F-053A-4BCD-8F04-E2BCA30DCA47}" type="presParOf" srcId="{369AB5B4-7097-4BD2-A5D5-A3A63D9D9100}" destId="{54933985-CDCA-4C60-87CB-8078E6235C88}" srcOrd="2" destOrd="0" presId="urn:microsoft.com/office/officeart/2008/layout/LinedList"/>
    <dgm:cxn modelId="{976AD230-95F9-4EF1-BD54-009FD4855E58}" type="presParOf" srcId="{369AB5B4-7097-4BD2-A5D5-A3A63D9D9100}" destId="{5F07202C-69E7-4C31-ACBB-2B3483039E07}" srcOrd="3" destOrd="0" presId="urn:microsoft.com/office/officeart/2008/layout/LinedList"/>
    <dgm:cxn modelId="{F736DF0F-11E8-4C8F-83E5-421400755EE8}" type="presParOf" srcId="{5F07202C-69E7-4C31-ACBB-2B3483039E07}" destId="{85C7FF00-134B-49F2-87CE-46BCBA4E475D}" srcOrd="0" destOrd="0" presId="urn:microsoft.com/office/officeart/2008/layout/LinedList"/>
    <dgm:cxn modelId="{2C884A64-3DF3-4302-84AA-D5FBAB3B6771}" type="presParOf" srcId="{5F07202C-69E7-4C31-ACBB-2B3483039E07}" destId="{9382A3C7-35F5-48BA-922A-F8132447B4C4}" srcOrd="1" destOrd="0" presId="urn:microsoft.com/office/officeart/2008/layout/LinedList"/>
    <dgm:cxn modelId="{F9DE10EF-F5CE-4FB1-9F06-0E7CED5AF826}" type="presParOf" srcId="{369AB5B4-7097-4BD2-A5D5-A3A63D9D9100}" destId="{4A89ED22-D96E-48E2-9DE6-AA2C42834067}" srcOrd="4" destOrd="0" presId="urn:microsoft.com/office/officeart/2008/layout/LinedList"/>
    <dgm:cxn modelId="{C0A856D2-6CB0-4987-B1A4-A8E69CBE56ED}" type="presParOf" srcId="{369AB5B4-7097-4BD2-A5D5-A3A63D9D9100}" destId="{BD8B8ED6-CB59-4A2A-A5FA-895006E7D973}" srcOrd="5" destOrd="0" presId="urn:microsoft.com/office/officeart/2008/layout/LinedList"/>
    <dgm:cxn modelId="{2D87015F-DFF1-45B8-A697-A5537907978C}" type="presParOf" srcId="{BD8B8ED6-CB59-4A2A-A5FA-895006E7D973}" destId="{76D10156-43F7-42D9-BFFF-3B9DD26F657E}" srcOrd="0" destOrd="0" presId="urn:microsoft.com/office/officeart/2008/layout/LinedList"/>
    <dgm:cxn modelId="{006B0F5E-EC0B-4182-BDB4-9CFEDCA47CD7}" type="presParOf" srcId="{BD8B8ED6-CB59-4A2A-A5FA-895006E7D973}" destId="{48CFFA71-052D-47D5-99FD-8E8B64A4438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BAECD46-E45B-4404-B253-D958A99B21C0}" type="doc">
      <dgm:prSet loTypeId="urn:microsoft.com/office/officeart/2005/8/layout/rings+Icon" loCatId="officeonline" qsTypeId="urn:microsoft.com/office/officeart/2005/8/quickstyle/simple1" qsCatId="simple" csTypeId="urn:microsoft.com/office/officeart/2005/8/colors/colorful3" csCatId="colorful" phldr="1"/>
      <dgm:spPr/>
    </dgm:pt>
    <dgm:pt modelId="{3D9ED217-562F-459F-A340-8A5EFCF5C11A}">
      <dgm:prSet phldrT="[Text]"/>
      <dgm:spPr/>
      <dgm:t>
        <a:bodyPr/>
        <a:lstStyle/>
        <a:p>
          <a:pPr>
            <a:buFont typeface="Wingdings" panose="05000000000000000000" pitchFamily="2" charset="2"/>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The hospitality industry is known for producing waste resources.</a:t>
          </a:r>
          <a:endParaRPr lang="en-IN" dirty="0"/>
        </a:p>
      </dgm:t>
    </dgm:pt>
    <dgm:pt modelId="{8C7D3247-077A-446D-A376-8D8F3E774C01}" type="parTrans" cxnId="{18C3B278-A7C7-4D54-A910-7ECF365F1BD4}">
      <dgm:prSet/>
      <dgm:spPr/>
      <dgm:t>
        <a:bodyPr/>
        <a:lstStyle/>
        <a:p>
          <a:endParaRPr lang="en-IN"/>
        </a:p>
      </dgm:t>
    </dgm:pt>
    <dgm:pt modelId="{54803969-008B-497B-A635-1213B53AB1A6}" type="sibTrans" cxnId="{18C3B278-A7C7-4D54-A910-7ECF365F1BD4}">
      <dgm:prSet/>
      <dgm:spPr/>
      <dgm:t>
        <a:bodyPr/>
        <a:lstStyle/>
        <a:p>
          <a:endParaRPr lang="en-IN"/>
        </a:p>
      </dgm:t>
    </dgm:pt>
    <dgm:pt modelId="{40B1278E-3AE6-40C1-9B79-F29834025675}">
      <dgm:prSet/>
      <dgm:spPr/>
      <dgm:t>
        <a:bodyPr/>
        <a:lstStyle/>
        <a:p>
          <a:r>
            <a:rPr lang="en-US" dirty="0">
              <a:effectLst/>
              <a:latin typeface="Times New Roman" panose="02020603050405020304" pitchFamily="18" charset="0"/>
              <a:ea typeface="Calibri" panose="020F0502020204030204" pitchFamily="34" charset="0"/>
              <a:cs typeface="Times New Roman" panose="02020603050405020304" pitchFamily="18" charset="0"/>
            </a:rPr>
            <a:t>It emphasises the importance of efficient waste management solutions.</a:t>
          </a:r>
          <a:endParaRPr lang="en-IN" dirty="0">
            <a:effectLst/>
            <a:latin typeface="Times New Roman" panose="02020603050405020304" pitchFamily="18" charset="0"/>
            <a:ea typeface="Calibri" panose="020F0502020204030204" pitchFamily="34" charset="0"/>
            <a:cs typeface="Times New Roman" panose="02020603050405020304" pitchFamily="18" charset="0"/>
          </a:endParaRPr>
        </a:p>
      </dgm:t>
    </dgm:pt>
    <dgm:pt modelId="{2C417EE1-E747-463C-91EB-92FB5A78520F}" type="parTrans" cxnId="{55B503AA-4E0F-46A8-88F8-1AFE99AF37C8}">
      <dgm:prSet/>
      <dgm:spPr/>
      <dgm:t>
        <a:bodyPr/>
        <a:lstStyle/>
        <a:p>
          <a:endParaRPr lang="en-IN"/>
        </a:p>
      </dgm:t>
    </dgm:pt>
    <dgm:pt modelId="{945CB2A5-F453-48B9-8E03-587B30493C5D}" type="sibTrans" cxnId="{55B503AA-4E0F-46A8-88F8-1AFE99AF37C8}">
      <dgm:prSet/>
      <dgm:spPr/>
      <dgm:t>
        <a:bodyPr/>
        <a:lstStyle/>
        <a:p>
          <a:endParaRPr lang="en-IN"/>
        </a:p>
      </dgm:t>
    </dgm:pt>
    <dgm:pt modelId="{66421DE1-8DE9-4841-BC94-45F90F551BFE}">
      <dgm:prSet/>
      <dgm:spPr/>
      <dgm:t>
        <a:bodyPr/>
        <a:lstStyle/>
        <a:p>
          <a:r>
            <a:rPr lang="en-US" dirty="0">
              <a:effectLst/>
              <a:latin typeface="Times New Roman" panose="02020603050405020304" pitchFamily="18" charset="0"/>
              <a:ea typeface="Calibri" panose="020F0502020204030204" pitchFamily="34" charset="0"/>
              <a:cs typeface="Times New Roman" panose="02020603050405020304" pitchFamily="18" charset="0"/>
            </a:rPr>
            <a:t>Further, the circular economy is meant to use reused and recycled resources (</a:t>
          </a:r>
          <a:r>
            <a:rPr lang="en-GB" dirty="0">
              <a:effectLst/>
              <a:latin typeface="Times New Roman" panose="02020603050405020304" pitchFamily="18" charset="0"/>
              <a:ea typeface="Calibri" panose="020F0502020204030204" pitchFamily="34" charset="0"/>
              <a:cs typeface="Times New Roman" panose="02020603050405020304" pitchFamily="18" charset="0"/>
            </a:rPr>
            <a:t>Alonso-Almeida, et. al., 2018)</a:t>
          </a:r>
          <a:r>
            <a:rPr lang="en-US"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dirty="0">
            <a:effectLst/>
            <a:latin typeface="Times New Roman" panose="02020603050405020304" pitchFamily="18" charset="0"/>
            <a:ea typeface="Calibri" panose="020F0502020204030204" pitchFamily="34" charset="0"/>
            <a:cs typeface="Times New Roman" panose="02020603050405020304" pitchFamily="18" charset="0"/>
          </a:endParaRPr>
        </a:p>
      </dgm:t>
    </dgm:pt>
    <dgm:pt modelId="{37A8A3B7-62CB-4C48-899F-DFE285AFA96D}" type="parTrans" cxnId="{1D0BA5CC-E65B-406B-96A8-33050ED96290}">
      <dgm:prSet/>
      <dgm:spPr/>
      <dgm:t>
        <a:bodyPr/>
        <a:lstStyle/>
        <a:p>
          <a:endParaRPr lang="en-IN"/>
        </a:p>
      </dgm:t>
    </dgm:pt>
    <dgm:pt modelId="{38F6B143-7EA8-43E2-9C6B-89362B3850E6}" type="sibTrans" cxnId="{1D0BA5CC-E65B-406B-96A8-33050ED96290}">
      <dgm:prSet/>
      <dgm:spPr/>
      <dgm:t>
        <a:bodyPr/>
        <a:lstStyle/>
        <a:p>
          <a:endParaRPr lang="en-IN"/>
        </a:p>
      </dgm:t>
    </dgm:pt>
    <dgm:pt modelId="{4741F7A7-8827-4869-BE05-372B16F6C106}" type="pres">
      <dgm:prSet presAssocID="{0BAECD46-E45B-4404-B253-D958A99B21C0}" presName="Name0" presStyleCnt="0">
        <dgm:presLayoutVars>
          <dgm:chMax val="7"/>
          <dgm:dir/>
          <dgm:resizeHandles val="exact"/>
        </dgm:presLayoutVars>
      </dgm:prSet>
      <dgm:spPr/>
    </dgm:pt>
    <dgm:pt modelId="{1937FACC-FBCD-4F0C-85F3-0DD0DD3C89B8}" type="pres">
      <dgm:prSet presAssocID="{0BAECD46-E45B-4404-B253-D958A99B21C0}" presName="ellipse1" presStyleLbl="vennNode1" presStyleIdx="0" presStyleCnt="3">
        <dgm:presLayoutVars>
          <dgm:bulletEnabled val="1"/>
        </dgm:presLayoutVars>
      </dgm:prSet>
      <dgm:spPr/>
    </dgm:pt>
    <dgm:pt modelId="{8A51C416-1D1D-4A8E-B447-A0F4B4E3238F}" type="pres">
      <dgm:prSet presAssocID="{0BAECD46-E45B-4404-B253-D958A99B21C0}" presName="ellipse2" presStyleLbl="vennNode1" presStyleIdx="1" presStyleCnt="3">
        <dgm:presLayoutVars>
          <dgm:bulletEnabled val="1"/>
        </dgm:presLayoutVars>
      </dgm:prSet>
      <dgm:spPr/>
    </dgm:pt>
    <dgm:pt modelId="{0862DF19-0B48-4795-BA56-4D3743CB4BE0}" type="pres">
      <dgm:prSet presAssocID="{0BAECD46-E45B-4404-B253-D958A99B21C0}" presName="ellipse3" presStyleLbl="vennNode1" presStyleIdx="2" presStyleCnt="3">
        <dgm:presLayoutVars>
          <dgm:bulletEnabled val="1"/>
        </dgm:presLayoutVars>
      </dgm:prSet>
      <dgm:spPr/>
    </dgm:pt>
  </dgm:ptLst>
  <dgm:cxnLst>
    <dgm:cxn modelId="{3F133B04-1A43-497E-8CF7-10D28909180A}" type="presOf" srcId="{0BAECD46-E45B-4404-B253-D958A99B21C0}" destId="{4741F7A7-8827-4869-BE05-372B16F6C106}" srcOrd="0" destOrd="0" presId="urn:microsoft.com/office/officeart/2005/8/layout/rings+Icon"/>
    <dgm:cxn modelId="{00065D23-416B-44AA-870D-467EFFBF0F77}" type="presOf" srcId="{66421DE1-8DE9-4841-BC94-45F90F551BFE}" destId="{0862DF19-0B48-4795-BA56-4D3743CB4BE0}" srcOrd="0" destOrd="0" presId="urn:microsoft.com/office/officeart/2005/8/layout/rings+Icon"/>
    <dgm:cxn modelId="{2E89A732-D97F-4120-AEB4-9D37F88732FD}" type="presOf" srcId="{3D9ED217-562F-459F-A340-8A5EFCF5C11A}" destId="{1937FACC-FBCD-4F0C-85F3-0DD0DD3C89B8}" srcOrd="0" destOrd="0" presId="urn:microsoft.com/office/officeart/2005/8/layout/rings+Icon"/>
    <dgm:cxn modelId="{18C3B278-A7C7-4D54-A910-7ECF365F1BD4}" srcId="{0BAECD46-E45B-4404-B253-D958A99B21C0}" destId="{3D9ED217-562F-459F-A340-8A5EFCF5C11A}" srcOrd="0" destOrd="0" parTransId="{8C7D3247-077A-446D-A376-8D8F3E774C01}" sibTransId="{54803969-008B-497B-A635-1213B53AB1A6}"/>
    <dgm:cxn modelId="{55B503AA-4E0F-46A8-88F8-1AFE99AF37C8}" srcId="{0BAECD46-E45B-4404-B253-D958A99B21C0}" destId="{40B1278E-3AE6-40C1-9B79-F29834025675}" srcOrd="1" destOrd="0" parTransId="{2C417EE1-E747-463C-91EB-92FB5A78520F}" sibTransId="{945CB2A5-F453-48B9-8E03-587B30493C5D}"/>
    <dgm:cxn modelId="{5CD4C8BC-B625-4AC9-A497-A9BA37029F55}" type="presOf" srcId="{40B1278E-3AE6-40C1-9B79-F29834025675}" destId="{8A51C416-1D1D-4A8E-B447-A0F4B4E3238F}" srcOrd="0" destOrd="0" presId="urn:microsoft.com/office/officeart/2005/8/layout/rings+Icon"/>
    <dgm:cxn modelId="{1D0BA5CC-E65B-406B-96A8-33050ED96290}" srcId="{0BAECD46-E45B-4404-B253-D958A99B21C0}" destId="{66421DE1-8DE9-4841-BC94-45F90F551BFE}" srcOrd="2" destOrd="0" parTransId="{37A8A3B7-62CB-4C48-899F-DFE285AFA96D}" sibTransId="{38F6B143-7EA8-43E2-9C6B-89362B3850E6}"/>
    <dgm:cxn modelId="{D713DDE0-FABC-4D99-9FF0-AFC23B553817}" type="presParOf" srcId="{4741F7A7-8827-4869-BE05-372B16F6C106}" destId="{1937FACC-FBCD-4F0C-85F3-0DD0DD3C89B8}" srcOrd="0" destOrd="0" presId="urn:microsoft.com/office/officeart/2005/8/layout/rings+Icon"/>
    <dgm:cxn modelId="{329E88EC-371D-4982-A4AF-9B0FA06E9376}" type="presParOf" srcId="{4741F7A7-8827-4869-BE05-372B16F6C106}" destId="{8A51C416-1D1D-4A8E-B447-A0F4B4E3238F}" srcOrd="1" destOrd="0" presId="urn:microsoft.com/office/officeart/2005/8/layout/rings+Icon"/>
    <dgm:cxn modelId="{043D297C-1EF3-46F3-9A1F-EF11DC0EFC77}" type="presParOf" srcId="{4741F7A7-8827-4869-BE05-372B16F6C106}" destId="{0862DF19-0B48-4795-BA56-4D3743CB4BE0}" srcOrd="2" destOrd="0" presId="urn:microsoft.com/office/officeart/2005/8/layout/rings+Icon"/>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9A55C20-876B-464E-9ADC-DC45819F0CF8}" type="doc">
      <dgm:prSet loTypeId="urn:microsoft.com/office/officeart/2005/8/layout/target3" loCatId="list" qsTypeId="urn:microsoft.com/office/officeart/2005/8/quickstyle/simple1" qsCatId="simple" csTypeId="urn:microsoft.com/office/officeart/2005/8/colors/colorful5" csCatId="colorful" phldr="1"/>
      <dgm:spPr/>
      <dgm:t>
        <a:bodyPr/>
        <a:lstStyle/>
        <a:p>
          <a:endParaRPr lang="en-IN"/>
        </a:p>
      </dgm:t>
    </dgm:pt>
    <dgm:pt modelId="{F29CCA13-1FC4-4E2C-9B4D-9F485FA9BF98}">
      <dgm:prSet phldrT="[Text]"/>
      <dgm:spPr/>
      <dgm:t>
        <a:bodyPr/>
        <a:lstStyle/>
        <a:p>
          <a:pPr>
            <a:buFont typeface="Wingdings" panose="05000000000000000000" pitchFamily="2" charset="2"/>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Water conservation is the main problem in the hospitality industry, like sanitation.</a:t>
          </a:r>
          <a:endParaRPr lang="en-IN" dirty="0"/>
        </a:p>
      </dgm:t>
    </dgm:pt>
    <dgm:pt modelId="{FC33CB2A-3F38-4ADB-AF3E-ACAF50F098B4}" type="parTrans" cxnId="{49917741-189C-4B0E-B0BB-ED73FE5A3A3A}">
      <dgm:prSet/>
      <dgm:spPr/>
      <dgm:t>
        <a:bodyPr/>
        <a:lstStyle/>
        <a:p>
          <a:endParaRPr lang="en-IN"/>
        </a:p>
      </dgm:t>
    </dgm:pt>
    <dgm:pt modelId="{436E236A-EED6-46DA-A9DC-F7E7C522F93B}" type="sibTrans" cxnId="{49917741-189C-4B0E-B0BB-ED73FE5A3A3A}">
      <dgm:prSet/>
      <dgm:spPr/>
      <dgm:t>
        <a:bodyPr/>
        <a:lstStyle/>
        <a:p>
          <a:endParaRPr lang="en-IN"/>
        </a:p>
      </dgm:t>
    </dgm:pt>
    <dgm:pt modelId="{3E644066-49B3-4C2E-846B-9E4130AE0DFF}">
      <dgm:prSet/>
      <dgm:spPr/>
      <dgm:t>
        <a:bodyPr/>
        <a:lstStyle/>
        <a:p>
          <a:r>
            <a:rPr lang="en-US">
              <a:effectLst/>
              <a:latin typeface="Times New Roman" panose="02020603050405020304" pitchFamily="18" charset="0"/>
              <a:ea typeface="Calibri" panose="020F0502020204030204" pitchFamily="34" charset="0"/>
              <a:cs typeface="Times New Roman" panose="02020603050405020304" pitchFamily="18" charset="0"/>
            </a:rPr>
            <a:t>The proper water management supports decreasing the consumption of water (Miller and Moffett, 2018)</a:t>
          </a:r>
          <a:endParaRPr lang="en-IN" dirty="0">
            <a:effectLst/>
            <a:latin typeface="Times New Roman" panose="02020603050405020304" pitchFamily="18" charset="0"/>
            <a:ea typeface="Calibri" panose="020F0502020204030204" pitchFamily="34" charset="0"/>
            <a:cs typeface="Times New Roman" panose="02020603050405020304" pitchFamily="18" charset="0"/>
          </a:endParaRPr>
        </a:p>
      </dgm:t>
    </dgm:pt>
    <dgm:pt modelId="{2837269B-3EB3-4F7F-9D00-41DD53FD1365}" type="parTrans" cxnId="{8535FCB6-EF2D-43B0-854D-84CDB78F5FAE}">
      <dgm:prSet/>
      <dgm:spPr/>
      <dgm:t>
        <a:bodyPr/>
        <a:lstStyle/>
        <a:p>
          <a:endParaRPr lang="en-IN"/>
        </a:p>
      </dgm:t>
    </dgm:pt>
    <dgm:pt modelId="{C30A8A41-4425-43A7-A980-AF66042DBAD9}" type="sibTrans" cxnId="{8535FCB6-EF2D-43B0-854D-84CDB78F5FAE}">
      <dgm:prSet/>
      <dgm:spPr/>
      <dgm:t>
        <a:bodyPr/>
        <a:lstStyle/>
        <a:p>
          <a:endParaRPr lang="en-IN"/>
        </a:p>
      </dgm:t>
    </dgm:pt>
    <dgm:pt modelId="{D5602FBE-B586-47FA-B0A5-1F9F733168C9}">
      <dgm:prSet/>
      <dgm:spPr/>
      <dgm:t>
        <a:bodyPr/>
        <a:lstStyle/>
        <a:p>
          <a:r>
            <a:rPr lang="en-US" dirty="0">
              <a:effectLst/>
              <a:latin typeface="Times New Roman" panose="02020603050405020304" pitchFamily="18" charset="0"/>
              <a:ea typeface="Calibri" panose="020F0502020204030204" pitchFamily="34" charset="0"/>
              <a:cs typeface="Times New Roman" panose="02020603050405020304" pitchFamily="18" charset="0"/>
            </a:rPr>
            <a:t>The approaches of water saving support in enhancing the sustainable rating in hotels. (Seitz and Kalargyrou, 2020).</a:t>
          </a:r>
          <a:endParaRPr lang="en-IN" dirty="0">
            <a:effectLst/>
            <a:latin typeface="Times New Roman" panose="02020603050405020304" pitchFamily="18" charset="0"/>
            <a:ea typeface="Calibri" panose="020F0502020204030204" pitchFamily="34" charset="0"/>
            <a:cs typeface="Times New Roman" panose="02020603050405020304" pitchFamily="18" charset="0"/>
          </a:endParaRPr>
        </a:p>
      </dgm:t>
    </dgm:pt>
    <dgm:pt modelId="{50E4DC52-B4F7-43E4-8CAA-2598D6DED5E6}" type="parTrans" cxnId="{916E92F1-AA74-43DD-9393-752A22344DEE}">
      <dgm:prSet/>
      <dgm:spPr/>
      <dgm:t>
        <a:bodyPr/>
        <a:lstStyle/>
        <a:p>
          <a:endParaRPr lang="en-IN"/>
        </a:p>
      </dgm:t>
    </dgm:pt>
    <dgm:pt modelId="{090FF83B-E618-496B-BDC5-55EA8457BC61}" type="sibTrans" cxnId="{916E92F1-AA74-43DD-9393-752A22344DEE}">
      <dgm:prSet/>
      <dgm:spPr/>
      <dgm:t>
        <a:bodyPr/>
        <a:lstStyle/>
        <a:p>
          <a:endParaRPr lang="en-IN"/>
        </a:p>
      </dgm:t>
    </dgm:pt>
    <dgm:pt modelId="{4E9DA56A-1055-4AE2-8979-1143A2EB9D1C}" type="pres">
      <dgm:prSet presAssocID="{A9A55C20-876B-464E-9ADC-DC45819F0CF8}" presName="Name0" presStyleCnt="0">
        <dgm:presLayoutVars>
          <dgm:chMax val="7"/>
          <dgm:dir/>
          <dgm:animLvl val="lvl"/>
          <dgm:resizeHandles val="exact"/>
        </dgm:presLayoutVars>
      </dgm:prSet>
      <dgm:spPr/>
    </dgm:pt>
    <dgm:pt modelId="{D768AE8C-D5AD-47D1-9546-9870A9AD907C}" type="pres">
      <dgm:prSet presAssocID="{F29CCA13-1FC4-4E2C-9B4D-9F485FA9BF98}" presName="circle1" presStyleLbl="node1" presStyleIdx="0" presStyleCnt="3"/>
      <dgm:spPr/>
    </dgm:pt>
    <dgm:pt modelId="{DED55F2E-D760-4C36-AB56-0BD6CEDC5750}" type="pres">
      <dgm:prSet presAssocID="{F29CCA13-1FC4-4E2C-9B4D-9F485FA9BF98}" presName="space" presStyleCnt="0"/>
      <dgm:spPr/>
    </dgm:pt>
    <dgm:pt modelId="{4D52A0A7-1EDE-4A63-8E74-A8CF6B8F1721}" type="pres">
      <dgm:prSet presAssocID="{F29CCA13-1FC4-4E2C-9B4D-9F485FA9BF98}" presName="rect1" presStyleLbl="alignAcc1" presStyleIdx="0" presStyleCnt="3"/>
      <dgm:spPr/>
    </dgm:pt>
    <dgm:pt modelId="{BF85945D-6772-4F0F-9FA9-E411694276E7}" type="pres">
      <dgm:prSet presAssocID="{3E644066-49B3-4C2E-846B-9E4130AE0DFF}" presName="vertSpace2" presStyleLbl="node1" presStyleIdx="0" presStyleCnt="3"/>
      <dgm:spPr/>
    </dgm:pt>
    <dgm:pt modelId="{2EE19BAC-BEB9-4029-A6E4-71424566BC23}" type="pres">
      <dgm:prSet presAssocID="{3E644066-49B3-4C2E-846B-9E4130AE0DFF}" presName="circle2" presStyleLbl="node1" presStyleIdx="1" presStyleCnt="3"/>
      <dgm:spPr/>
    </dgm:pt>
    <dgm:pt modelId="{4AF7222E-6DBE-49D3-A4EF-C16A88D04B04}" type="pres">
      <dgm:prSet presAssocID="{3E644066-49B3-4C2E-846B-9E4130AE0DFF}" presName="rect2" presStyleLbl="alignAcc1" presStyleIdx="1" presStyleCnt="3"/>
      <dgm:spPr/>
    </dgm:pt>
    <dgm:pt modelId="{0651DF9C-64E8-4878-97A8-F35EC767D298}" type="pres">
      <dgm:prSet presAssocID="{D5602FBE-B586-47FA-B0A5-1F9F733168C9}" presName="vertSpace3" presStyleLbl="node1" presStyleIdx="1" presStyleCnt="3"/>
      <dgm:spPr/>
    </dgm:pt>
    <dgm:pt modelId="{1A75B639-F0D8-45D7-9A3D-A0DCF9E6FCD9}" type="pres">
      <dgm:prSet presAssocID="{D5602FBE-B586-47FA-B0A5-1F9F733168C9}" presName="circle3" presStyleLbl="node1" presStyleIdx="2" presStyleCnt="3"/>
      <dgm:spPr/>
    </dgm:pt>
    <dgm:pt modelId="{731790BD-49C6-4EDD-AF1C-F897E191928B}" type="pres">
      <dgm:prSet presAssocID="{D5602FBE-B586-47FA-B0A5-1F9F733168C9}" presName="rect3" presStyleLbl="alignAcc1" presStyleIdx="2" presStyleCnt="3"/>
      <dgm:spPr/>
    </dgm:pt>
    <dgm:pt modelId="{68AB2CB8-70AC-49C5-BE57-5D80CDDA338B}" type="pres">
      <dgm:prSet presAssocID="{F29CCA13-1FC4-4E2C-9B4D-9F485FA9BF98}" presName="rect1ParTxNoCh" presStyleLbl="alignAcc1" presStyleIdx="2" presStyleCnt="3">
        <dgm:presLayoutVars>
          <dgm:chMax val="1"/>
          <dgm:bulletEnabled val="1"/>
        </dgm:presLayoutVars>
      </dgm:prSet>
      <dgm:spPr/>
    </dgm:pt>
    <dgm:pt modelId="{B615703E-BAEF-4C95-8FE6-93D70866FA48}" type="pres">
      <dgm:prSet presAssocID="{3E644066-49B3-4C2E-846B-9E4130AE0DFF}" presName="rect2ParTxNoCh" presStyleLbl="alignAcc1" presStyleIdx="2" presStyleCnt="3">
        <dgm:presLayoutVars>
          <dgm:chMax val="1"/>
          <dgm:bulletEnabled val="1"/>
        </dgm:presLayoutVars>
      </dgm:prSet>
      <dgm:spPr/>
    </dgm:pt>
    <dgm:pt modelId="{AE7F24AB-A4B5-4F34-8D39-EB0E9DCBDDE3}" type="pres">
      <dgm:prSet presAssocID="{D5602FBE-B586-47FA-B0A5-1F9F733168C9}" presName="rect3ParTxNoCh" presStyleLbl="alignAcc1" presStyleIdx="2" presStyleCnt="3">
        <dgm:presLayoutVars>
          <dgm:chMax val="1"/>
          <dgm:bulletEnabled val="1"/>
        </dgm:presLayoutVars>
      </dgm:prSet>
      <dgm:spPr/>
    </dgm:pt>
  </dgm:ptLst>
  <dgm:cxnLst>
    <dgm:cxn modelId="{24916015-A43D-4760-B056-2BEAFC02F270}" type="presOf" srcId="{D5602FBE-B586-47FA-B0A5-1F9F733168C9}" destId="{AE7F24AB-A4B5-4F34-8D39-EB0E9DCBDDE3}" srcOrd="1" destOrd="0" presId="urn:microsoft.com/office/officeart/2005/8/layout/target3"/>
    <dgm:cxn modelId="{9816D336-D4E2-46CB-87D0-AA1A0A2DEE8B}" type="presOf" srcId="{F29CCA13-1FC4-4E2C-9B4D-9F485FA9BF98}" destId="{68AB2CB8-70AC-49C5-BE57-5D80CDDA338B}" srcOrd="1" destOrd="0" presId="urn:microsoft.com/office/officeart/2005/8/layout/target3"/>
    <dgm:cxn modelId="{504EA03A-3F0E-4498-858A-03EF8A7BFEAB}" type="presOf" srcId="{3E644066-49B3-4C2E-846B-9E4130AE0DFF}" destId="{B615703E-BAEF-4C95-8FE6-93D70866FA48}" srcOrd="1" destOrd="0" presId="urn:microsoft.com/office/officeart/2005/8/layout/target3"/>
    <dgm:cxn modelId="{36D7A33D-2829-4DCF-A842-982DEA9A415E}" type="presOf" srcId="{A9A55C20-876B-464E-9ADC-DC45819F0CF8}" destId="{4E9DA56A-1055-4AE2-8979-1143A2EB9D1C}" srcOrd="0" destOrd="0" presId="urn:microsoft.com/office/officeart/2005/8/layout/target3"/>
    <dgm:cxn modelId="{49917741-189C-4B0E-B0BB-ED73FE5A3A3A}" srcId="{A9A55C20-876B-464E-9ADC-DC45819F0CF8}" destId="{F29CCA13-1FC4-4E2C-9B4D-9F485FA9BF98}" srcOrd="0" destOrd="0" parTransId="{FC33CB2A-3F38-4ADB-AF3E-ACAF50F098B4}" sibTransId="{436E236A-EED6-46DA-A9DC-F7E7C522F93B}"/>
    <dgm:cxn modelId="{3167A182-C80D-40E6-A2C0-9DADBC03CFE4}" type="presOf" srcId="{D5602FBE-B586-47FA-B0A5-1F9F733168C9}" destId="{731790BD-49C6-4EDD-AF1C-F897E191928B}" srcOrd="0" destOrd="0" presId="urn:microsoft.com/office/officeart/2005/8/layout/target3"/>
    <dgm:cxn modelId="{D90A3293-468B-4D97-9806-67437314EAC7}" type="presOf" srcId="{3E644066-49B3-4C2E-846B-9E4130AE0DFF}" destId="{4AF7222E-6DBE-49D3-A4EF-C16A88D04B04}" srcOrd="0" destOrd="0" presId="urn:microsoft.com/office/officeart/2005/8/layout/target3"/>
    <dgm:cxn modelId="{8535FCB6-EF2D-43B0-854D-84CDB78F5FAE}" srcId="{A9A55C20-876B-464E-9ADC-DC45819F0CF8}" destId="{3E644066-49B3-4C2E-846B-9E4130AE0DFF}" srcOrd="1" destOrd="0" parTransId="{2837269B-3EB3-4F7F-9D00-41DD53FD1365}" sibTransId="{C30A8A41-4425-43A7-A980-AF66042DBAD9}"/>
    <dgm:cxn modelId="{CCE60EE0-F0DD-44AB-9A00-D1FED41152FF}" type="presOf" srcId="{F29CCA13-1FC4-4E2C-9B4D-9F485FA9BF98}" destId="{4D52A0A7-1EDE-4A63-8E74-A8CF6B8F1721}" srcOrd="0" destOrd="0" presId="urn:microsoft.com/office/officeart/2005/8/layout/target3"/>
    <dgm:cxn modelId="{916E92F1-AA74-43DD-9393-752A22344DEE}" srcId="{A9A55C20-876B-464E-9ADC-DC45819F0CF8}" destId="{D5602FBE-B586-47FA-B0A5-1F9F733168C9}" srcOrd="2" destOrd="0" parTransId="{50E4DC52-B4F7-43E4-8CAA-2598D6DED5E6}" sibTransId="{090FF83B-E618-496B-BDC5-55EA8457BC61}"/>
    <dgm:cxn modelId="{D299278E-5326-4B74-8AF9-6B2A28367EA7}" type="presParOf" srcId="{4E9DA56A-1055-4AE2-8979-1143A2EB9D1C}" destId="{D768AE8C-D5AD-47D1-9546-9870A9AD907C}" srcOrd="0" destOrd="0" presId="urn:microsoft.com/office/officeart/2005/8/layout/target3"/>
    <dgm:cxn modelId="{E9F07245-7FAE-4D2E-9049-C3716B192E4C}" type="presParOf" srcId="{4E9DA56A-1055-4AE2-8979-1143A2EB9D1C}" destId="{DED55F2E-D760-4C36-AB56-0BD6CEDC5750}" srcOrd="1" destOrd="0" presId="urn:microsoft.com/office/officeart/2005/8/layout/target3"/>
    <dgm:cxn modelId="{C3F23076-5A98-4294-A5B5-82DE8E596B4B}" type="presParOf" srcId="{4E9DA56A-1055-4AE2-8979-1143A2EB9D1C}" destId="{4D52A0A7-1EDE-4A63-8E74-A8CF6B8F1721}" srcOrd="2" destOrd="0" presId="urn:microsoft.com/office/officeart/2005/8/layout/target3"/>
    <dgm:cxn modelId="{7759A1EB-3E59-44BE-9017-1D48EFBBAFCE}" type="presParOf" srcId="{4E9DA56A-1055-4AE2-8979-1143A2EB9D1C}" destId="{BF85945D-6772-4F0F-9FA9-E411694276E7}" srcOrd="3" destOrd="0" presId="urn:microsoft.com/office/officeart/2005/8/layout/target3"/>
    <dgm:cxn modelId="{F8E6F19A-4D8D-4976-A365-F5D8530FA5D0}" type="presParOf" srcId="{4E9DA56A-1055-4AE2-8979-1143A2EB9D1C}" destId="{2EE19BAC-BEB9-4029-A6E4-71424566BC23}" srcOrd="4" destOrd="0" presId="urn:microsoft.com/office/officeart/2005/8/layout/target3"/>
    <dgm:cxn modelId="{27839E8F-7729-4424-B612-77A02790D9EA}" type="presParOf" srcId="{4E9DA56A-1055-4AE2-8979-1143A2EB9D1C}" destId="{4AF7222E-6DBE-49D3-A4EF-C16A88D04B04}" srcOrd="5" destOrd="0" presId="urn:microsoft.com/office/officeart/2005/8/layout/target3"/>
    <dgm:cxn modelId="{3C51F60D-B274-4F60-8A6D-45A0F2238974}" type="presParOf" srcId="{4E9DA56A-1055-4AE2-8979-1143A2EB9D1C}" destId="{0651DF9C-64E8-4878-97A8-F35EC767D298}" srcOrd="6" destOrd="0" presId="urn:microsoft.com/office/officeart/2005/8/layout/target3"/>
    <dgm:cxn modelId="{9C2757C0-EF2C-4EC1-845D-F3379B38EC1A}" type="presParOf" srcId="{4E9DA56A-1055-4AE2-8979-1143A2EB9D1C}" destId="{1A75B639-F0D8-45D7-9A3D-A0DCF9E6FCD9}" srcOrd="7" destOrd="0" presId="urn:microsoft.com/office/officeart/2005/8/layout/target3"/>
    <dgm:cxn modelId="{E1E81051-41BE-49EF-8B73-8E4338FB1A9E}" type="presParOf" srcId="{4E9DA56A-1055-4AE2-8979-1143A2EB9D1C}" destId="{731790BD-49C6-4EDD-AF1C-F897E191928B}" srcOrd="8" destOrd="0" presId="urn:microsoft.com/office/officeart/2005/8/layout/target3"/>
    <dgm:cxn modelId="{799B2051-49F8-40FF-88DD-DF89993E45B4}" type="presParOf" srcId="{4E9DA56A-1055-4AE2-8979-1143A2EB9D1C}" destId="{68AB2CB8-70AC-49C5-BE57-5D80CDDA338B}" srcOrd="9" destOrd="0" presId="urn:microsoft.com/office/officeart/2005/8/layout/target3"/>
    <dgm:cxn modelId="{1338D4B0-4957-460F-8CF7-C943EE7B791A}" type="presParOf" srcId="{4E9DA56A-1055-4AE2-8979-1143A2EB9D1C}" destId="{B615703E-BAEF-4C95-8FE6-93D70866FA48}" srcOrd="10" destOrd="0" presId="urn:microsoft.com/office/officeart/2005/8/layout/target3"/>
    <dgm:cxn modelId="{9F3E0DF9-FE27-4487-9B1F-DE4754010B39}" type="presParOf" srcId="{4E9DA56A-1055-4AE2-8979-1143A2EB9D1C}" destId="{AE7F24AB-A4B5-4F34-8D39-EB0E9DCBDDE3}" srcOrd="11"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6.xml><?xml version="1.0" encoding="utf-8"?>
<dgm:dataModel xmlns:dgm="http://schemas.openxmlformats.org/drawingml/2006/diagram" xmlns:a="http://schemas.openxmlformats.org/drawingml/2006/main">
  <dgm:ptLst>
    <dgm:pt modelId="{1980E864-3138-4AD4-BEA7-71457096246A}" type="doc">
      <dgm:prSet loTypeId="urn:microsoft.com/office/officeart/2005/8/layout/arrow6" loCatId="process" qsTypeId="urn:microsoft.com/office/officeart/2005/8/quickstyle/simple3" qsCatId="simple" csTypeId="urn:microsoft.com/office/officeart/2005/8/colors/accent4_2" csCatId="accent4" phldr="1"/>
      <dgm:spPr/>
      <dgm:t>
        <a:bodyPr/>
        <a:lstStyle/>
        <a:p>
          <a:endParaRPr lang="en-IN"/>
        </a:p>
      </dgm:t>
    </dgm:pt>
    <dgm:pt modelId="{E7702E18-F255-4CDA-8842-F0F3D93801F4}">
      <dgm:prSet phldrT="[Text]" custT="1"/>
      <dgm:spPr/>
      <dgm:t>
        <a:bodyPr/>
        <a:lstStyle/>
        <a:p>
          <a:pPr>
            <a:buFont typeface="Wingdings" panose="05000000000000000000" pitchFamily="2" charset="2"/>
            <a:buChar char=""/>
          </a:pPr>
          <a:r>
            <a:rPr lang="en-US" sz="2800" dirty="0">
              <a:latin typeface="Times New Roman" panose="02020603050405020304" pitchFamily="18" charset="0"/>
              <a:cs typeface="Times New Roman" panose="02020603050405020304" pitchFamily="18" charset="0"/>
            </a:rPr>
            <a:t>Hospitality faced significant challenges; key challenges are the relevance of costs (Frey, et. al., 2020).</a:t>
          </a:r>
          <a:endParaRPr lang="en-IN" sz="2800" dirty="0">
            <a:latin typeface="Times New Roman" panose="02020603050405020304" pitchFamily="18" charset="0"/>
            <a:cs typeface="Times New Roman" panose="02020603050405020304" pitchFamily="18" charset="0"/>
          </a:endParaRPr>
        </a:p>
      </dgm:t>
    </dgm:pt>
    <dgm:pt modelId="{907D24F6-D22A-4E24-872D-201AE7C14FA2}" type="parTrans" cxnId="{51698401-BF77-4339-98D6-D696E450A354}">
      <dgm:prSet/>
      <dgm:spPr/>
      <dgm:t>
        <a:bodyPr/>
        <a:lstStyle/>
        <a:p>
          <a:endParaRPr lang="en-IN"/>
        </a:p>
      </dgm:t>
    </dgm:pt>
    <dgm:pt modelId="{FBB49EB0-2071-49C7-9D24-7D5CF5C2904C}" type="sibTrans" cxnId="{51698401-BF77-4339-98D6-D696E450A354}">
      <dgm:prSet/>
      <dgm:spPr/>
      <dgm:t>
        <a:bodyPr/>
        <a:lstStyle/>
        <a:p>
          <a:endParaRPr lang="en-IN"/>
        </a:p>
      </dgm:t>
    </dgm:pt>
    <dgm:pt modelId="{A32A0511-DCD8-4DFC-896D-997279A85A34}">
      <dgm:prSet phldrT="[Text]" phldr="1"/>
      <dgm:spPr/>
      <dgm:t>
        <a:bodyPr/>
        <a:lstStyle/>
        <a:p>
          <a:endParaRPr lang="en-IN" sz="2800" dirty="0">
            <a:latin typeface="Times New Roman" panose="02020603050405020304" pitchFamily="18" charset="0"/>
            <a:cs typeface="Times New Roman" panose="02020603050405020304" pitchFamily="18" charset="0"/>
          </a:endParaRPr>
        </a:p>
      </dgm:t>
    </dgm:pt>
    <dgm:pt modelId="{FE6FB412-2477-4728-B81C-D68549F7E455}" type="parTrans" cxnId="{557BC5C0-5DDF-4D5A-9BF2-972EDDB0A206}">
      <dgm:prSet/>
      <dgm:spPr/>
      <dgm:t>
        <a:bodyPr/>
        <a:lstStyle/>
        <a:p>
          <a:endParaRPr lang="en-IN"/>
        </a:p>
      </dgm:t>
    </dgm:pt>
    <dgm:pt modelId="{ABF9952E-2AEF-4E2C-BC00-2C6A0829371E}" type="sibTrans" cxnId="{557BC5C0-5DDF-4D5A-9BF2-972EDDB0A206}">
      <dgm:prSet/>
      <dgm:spPr/>
      <dgm:t>
        <a:bodyPr/>
        <a:lstStyle/>
        <a:p>
          <a:endParaRPr lang="en-IN"/>
        </a:p>
      </dgm:t>
    </dgm:pt>
    <dgm:pt modelId="{0A3F144F-E890-4A51-99F8-9DACE8F62D39}">
      <dgm:prSet custT="1"/>
      <dgm:spPr/>
      <dgm:t>
        <a:bodyPr/>
        <a:lstStyle/>
        <a:p>
          <a:pPr>
            <a:buFont typeface="Wingdings" panose="05000000000000000000" pitchFamily="2" charset="2"/>
            <a:buChar char=""/>
          </a:pPr>
          <a:r>
            <a:rPr lang="en-US" sz="2800" dirty="0">
              <a:latin typeface="Times New Roman" panose="02020603050405020304" pitchFamily="18" charset="0"/>
              <a:cs typeface="Times New Roman" panose="02020603050405020304" pitchFamily="18" charset="0"/>
            </a:rPr>
            <a:t>Next, the challenge is that the staff lack the knowledge of sustainable resources (Mattila, 2020).</a:t>
          </a:r>
          <a:endParaRPr lang="en-IN" sz="2800" dirty="0">
            <a:latin typeface="Times New Roman" panose="02020603050405020304" pitchFamily="18" charset="0"/>
            <a:cs typeface="Times New Roman" panose="02020603050405020304" pitchFamily="18" charset="0"/>
          </a:endParaRPr>
        </a:p>
      </dgm:t>
    </dgm:pt>
    <dgm:pt modelId="{CEF1F3C8-6E2D-4E2B-854C-E0D2FC9047FD}" type="parTrans" cxnId="{A4ECBE6F-D680-4F24-8E8E-5FD258A0F1E4}">
      <dgm:prSet/>
      <dgm:spPr/>
      <dgm:t>
        <a:bodyPr/>
        <a:lstStyle/>
        <a:p>
          <a:endParaRPr lang="en-IN"/>
        </a:p>
      </dgm:t>
    </dgm:pt>
    <dgm:pt modelId="{A84D2A30-C0B8-4740-AB3C-CE9160FD59E6}" type="sibTrans" cxnId="{A4ECBE6F-D680-4F24-8E8E-5FD258A0F1E4}">
      <dgm:prSet/>
      <dgm:spPr/>
      <dgm:t>
        <a:bodyPr/>
        <a:lstStyle/>
        <a:p>
          <a:endParaRPr lang="en-IN"/>
        </a:p>
      </dgm:t>
    </dgm:pt>
    <dgm:pt modelId="{6A60C34B-4D3F-491F-9FE7-EE8D861DADC6}" type="pres">
      <dgm:prSet presAssocID="{1980E864-3138-4AD4-BEA7-71457096246A}" presName="compositeShape" presStyleCnt="0">
        <dgm:presLayoutVars>
          <dgm:chMax val="2"/>
          <dgm:dir/>
          <dgm:resizeHandles val="exact"/>
        </dgm:presLayoutVars>
      </dgm:prSet>
      <dgm:spPr/>
    </dgm:pt>
    <dgm:pt modelId="{904DB384-614B-4C5F-B9A6-2B9F8767C9C9}" type="pres">
      <dgm:prSet presAssocID="{1980E864-3138-4AD4-BEA7-71457096246A}" presName="ribbon" presStyleLbl="node1" presStyleIdx="0" presStyleCnt="1"/>
      <dgm:spPr/>
    </dgm:pt>
    <dgm:pt modelId="{3EC1891F-DD7D-474A-8449-B7C4A489B2CD}" type="pres">
      <dgm:prSet presAssocID="{1980E864-3138-4AD4-BEA7-71457096246A}" presName="leftArrowText" presStyleLbl="node1" presStyleIdx="0" presStyleCnt="1">
        <dgm:presLayoutVars>
          <dgm:chMax val="0"/>
          <dgm:bulletEnabled val="1"/>
        </dgm:presLayoutVars>
      </dgm:prSet>
      <dgm:spPr/>
    </dgm:pt>
    <dgm:pt modelId="{61EF5623-D0E3-42E9-9425-D512B6333C25}" type="pres">
      <dgm:prSet presAssocID="{1980E864-3138-4AD4-BEA7-71457096246A}" presName="rightArrowText" presStyleLbl="node1" presStyleIdx="0" presStyleCnt="1">
        <dgm:presLayoutVars>
          <dgm:chMax val="0"/>
          <dgm:bulletEnabled val="1"/>
        </dgm:presLayoutVars>
      </dgm:prSet>
      <dgm:spPr/>
    </dgm:pt>
  </dgm:ptLst>
  <dgm:cxnLst>
    <dgm:cxn modelId="{51698401-BF77-4339-98D6-D696E450A354}" srcId="{1980E864-3138-4AD4-BEA7-71457096246A}" destId="{E7702E18-F255-4CDA-8842-F0F3D93801F4}" srcOrd="0" destOrd="0" parTransId="{907D24F6-D22A-4E24-872D-201AE7C14FA2}" sibTransId="{FBB49EB0-2071-49C7-9D24-7D5CF5C2904C}"/>
    <dgm:cxn modelId="{405B8263-2424-4B30-B21D-A1C11223C199}" type="presOf" srcId="{0A3F144F-E890-4A51-99F8-9DACE8F62D39}" destId="{61EF5623-D0E3-42E9-9425-D512B6333C25}" srcOrd="0" destOrd="0" presId="urn:microsoft.com/office/officeart/2005/8/layout/arrow6"/>
    <dgm:cxn modelId="{A4ECBE6F-D680-4F24-8E8E-5FD258A0F1E4}" srcId="{1980E864-3138-4AD4-BEA7-71457096246A}" destId="{0A3F144F-E890-4A51-99F8-9DACE8F62D39}" srcOrd="1" destOrd="0" parTransId="{CEF1F3C8-6E2D-4E2B-854C-E0D2FC9047FD}" sibTransId="{A84D2A30-C0B8-4740-AB3C-CE9160FD59E6}"/>
    <dgm:cxn modelId="{ABD8F355-4422-4CD2-8B3A-23F76EC4B3E7}" type="presOf" srcId="{1980E864-3138-4AD4-BEA7-71457096246A}" destId="{6A60C34B-4D3F-491F-9FE7-EE8D861DADC6}" srcOrd="0" destOrd="0" presId="urn:microsoft.com/office/officeart/2005/8/layout/arrow6"/>
    <dgm:cxn modelId="{557BC5C0-5DDF-4D5A-9BF2-972EDDB0A206}" srcId="{1980E864-3138-4AD4-BEA7-71457096246A}" destId="{A32A0511-DCD8-4DFC-896D-997279A85A34}" srcOrd="2" destOrd="0" parTransId="{FE6FB412-2477-4728-B81C-D68549F7E455}" sibTransId="{ABF9952E-2AEF-4E2C-BC00-2C6A0829371E}"/>
    <dgm:cxn modelId="{CB4D56FF-5CAC-4E74-A20F-84E425ABE0D6}" type="presOf" srcId="{E7702E18-F255-4CDA-8842-F0F3D93801F4}" destId="{3EC1891F-DD7D-474A-8449-B7C4A489B2CD}" srcOrd="0" destOrd="0" presId="urn:microsoft.com/office/officeart/2005/8/layout/arrow6"/>
    <dgm:cxn modelId="{BCAF0671-D459-430F-9DCC-5B90FDB5965B}" type="presParOf" srcId="{6A60C34B-4D3F-491F-9FE7-EE8D861DADC6}" destId="{904DB384-614B-4C5F-B9A6-2B9F8767C9C9}" srcOrd="0" destOrd="0" presId="urn:microsoft.com/office/officeart/2005/8/layout/arrow6"/>
    <dgm:cxn modelId="{E90D7A48-FC00-473C-B099-FC56C5E70401}" type="presParOf" srcId="{6A60C34B-4D3F-491F-9FE7-EE8D861DADC6}" destId="{3EC1891F-DD7D-474A-8449-B7C4A489B2CD}" srcOrd="1" destOrd="0" presId="urn:microsoft.com/office/officeart/2005/8/layout/arrow6"/>
    <dgm:cxn modelId="{4C67C136-B20E-470B-A22F-D197486E2497}" type="presParOf" srcId="{6A60C34B-4D3F-491F-9FE7-EE8D861DADC6}" destId="{61EF5623-D0E3-42E9-9425-D512B6333C25}" srcOrd="2" destOrd="0" presId="urn:microsoft.com/office/officeart/2005/8/layout/arrow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3802612-1A2D-445D-BA13-33E6EF95C019}" type="doc">
      <dgm:prSet loTypeId="urn:microsoft.com/office/officeart/2005/8/layout/hProcess9" loCatId="process" qsTypeId="urn:microsoft.com/office/officeart/2005/8/quickstyle/simple5" qsCatId="simple" csTypeId="urn:microsoft.com/office/officeart/2005/8/colors/colorful1" csCatId="colorful" phldr="1"/>
      <dgm:spPr/>
    </dgm:pt>
    <dgm:pt modelId="{5ABFFBAF-A4F1-4C2D-B488-12D1B142FF62}">
      <dgm:prSet phldrT="[Text]" custT="1"/>
      <dgm:spPr/>
      <dgm:t>
        <a:bodyPr/>
        <a:lstStyle/>
        <a:p>
          <a:pPr>
            <a:buFont typeface="Wingdings" panose="05000000000000000000" pitchFamily="2" charset="2"/>
            <a:buChar char=""/>
          </a:pPr>
          <a:r>
            <a:rPr lang="en-US"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paper uses a mixed approach for data collection, the first method is through case studies, and many more.</a:t>
          </a:r>
          <a:endParaRPr lang="en-IN" sz="2400" dirty="0">
            <a:solidFill>
              <a:schemeClr val="tx1"/>
            </a:solidFill>
          </a:endParaRPr>
        </a:p>
      </dgm:t>
    </dgm:pt>
    <dgm:pt modelId="{37973DB7-1CD3-459C-9D03-5545C281D28F}" type="parTrans" cxnId="{76CADEAF-4736-4A99-891D-E1CFB0D6CA68}">
      <dgm:prSet/>
      <dgm:spPr/>
      <dgm:t>
        <a:bodyPr/>
        <a:lstStyle/>
        <a:p>
          <a:endParaRPr lang="en-IN"/>
        </a:p>
      </dgm:t>
    </dgm:pt>
    <dgm:pt modelId="{93C80E59-F43F-432C-B19C-C7D0726E4E8F}" type="sibTrans" cxnId="{76CADEAF-4736-4A99-891D-E1CFB0D6CA68}">
      <dgm:prSet/>
      <dgm:spPr/>
      <dgm:t>
        <a:bodyPr/>
        <a:lstStyle/>
        <a:p>
          <a:endParaRPr lang="en-IN"/>
        </a:p>
      </dgm:t>
    </dgm:pt>
    <dgm:pt modelId="{9DEC33CA-4CB3-44C9-B548-AE3485E1FE47}">
      <dgm:prSet custT="1"/>
      <dgm:spPr/>
      <dgm:t>
        <a:bodyPr/>
        <a:lstStyle/>
        <a:p>
          <a:r>
            <a:rPr lang="en-US" sz="24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Gathered the qualitative data from interviews with industry professionals.</a:t>
          </a:r>
          <a:endParaRPr lang="en-IN"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dgm:t>
    </dgm:pt>
    <dgm:pt modelId="{DE603FB2-D2E5-4563-93EE-2028E515D484}" type="parTrans" cxnId="{F2A8664E-6560-47EF-9879-95CF8A9C6BE7}">
      <dgm:prSet/>
      <dgm:spPr/>
      <dgm:t>
        <a:bodyPr/>
        <a:lstStyle/>
        <a:p>
          <a:endParaRPr lang="en-IN"/>
        </a:p>
      </dgm:t>
    </dgm:pt>
    <dgm:pt modelId="{D50B11FF-5A7E-4374-BC1A-FA7AED900B43}" type="sibTrans" cxnId="{F2A8664E-6560-47EF-9879-95CF8A9C6BE7}">
      <dgm:prSet/>
      <dgm:spPr/>
      <dgm:t>
        <a:bodyPr/>
        <a:lstStyle/>
        <a:p>
          <a:endParaRPr lang="en-IN"/>
        </a:p>
      </dgm:t>
    </dgm:pt>
    <dgm:pt modelId="{D6D80152-6B2D-4FAB-9806-7F1CD003FD66}">
      <dgm:prSet custT="1"/>
      <dgm:spPr/>
      <dgm:t>
        <a:bodyPr/>
        <a:lstStyle/>
        <a:p>
          <a:r>
            <a:rPr lang="en-US"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PESTEL framework is also used to acknowledge the impact of external components.</a:t>
          </a:r>
          <a:endParaRPr lang="en-IN"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dgm:t>
    </dgm:pt>
    <dgm:pt modelId="{779180A9-9658-4400-ABD1-DB3D7E4F71CA}" type="parTrans" cxnId="{1C4141B5-0ACE-4DAA-8174-112539B44098}">
      <dgm:prSet/>
      <dgm:spPr/>
      <dgm:t>
        <a:bodyPr/>
        <a:lstStyle/>
        <a:p>
          <a:endParaRPr lang="en-IN"/>
        </a:p>
      </dgm:t>
    </dgm:pt>
    <dgm:pt modelId="{E409A7EC-93E4-455A-BA97-B47D4BF73016}" type="sibTrans" cxnId="{1C4141B5-0ACE-4DAA-8174-112539B44098}">
      <dgm:prSet/>
      <dgm:spPr/>
      <dgm:t>
        <a:bodyPr/>
        <a:lstStyle/>
        <a:p>
          <a:endParaRPr lang="en-IN"/>
        </a:p>
      </dgm:t>
    </dgm:pt>
    <dgm:pt modelId="{A83BFFC3-4D49-4367-BC97-D9E82EF0A4AE}" type="pres">
      <dgm:prSet presAssocID="{A3802612-1A2D-445D-BA13-33E6EF95C019}" presName="CompostProcess" presStyleCnt="0">
        <dgm:presLayoutVars>
          <dgm:dir/>
          <dgm:resizeHandles val="exact"/>
        </dgm:presLayoutVars>
      </dgm:prSet>
      <dgm:spPr/>
    </dgm:pt>
    <dgm:pt modelId="{5CF4B115-EBC0-4CA5-B7D4-E68F53A5E93A}" type="pres">
      <dgm:prSet presAssocID="{A3802612-1A2D-445D-BA13-33E6EF95C019}" presName="arrow" presStyleLbl="bgShp" presStyleIdx="0" presStyleCnt="1"/>
      <dgm:spPr/>
    </dgm:pt>
    <dgm:pt modelId="{BDAE249B-3396-49B7-949C-4E819C5E2D2A}" type="pres">
      <dgm:prSet presAssocID="{A3802612-1A2D-445D-BA13-33E6EF95C019}" presName="linearProcess" presStyleCnt="0"/>
      <dgm:spPr/>
    </dgm:pt>
    <dgm:pt modelId="{DFA9F075-90CC-4383-8D7F-0BFBEFD3B1B8}" type="pres">
      <dgm:prSet presAssocID="{5ABFFBAF-A4F1-4C2D-B488-12D1B142FF62}" presName="textNode" presStyleLbl="node1" presStyleIdx="0" presStyleCnt="3">
        <dgm:presLayoutVars>
          <dgm:bulletEnabled val="1"/>
        </dgm:presLayoutVars>
      </dgm:prSet>
      <dgm:spPr/>
    </dgm:pt>
    <dgm:pt modelId="{4516C981-5826-42C7-9F16-A2885B323106}" type="pres">
      <dgm:prSet presAssocID="{93C80E59-F43F-432C-B19C-C7D0726E4E8F}" presName="sibTrans" presStyleCnt="0"/>
      <dgm:spPr/>
    </dgm:pt>
    <dgm:pt modelId="{FE9D5A39-7E86-4311-B203-93E9148C810B}" type="pres">
      <dgm:prSet presAssocID="{9DEC33CA-4CB3-44C9-B548-AE3485E1FE47}" presName="textNode" presStyleLbl="node1" presStyleIdx="1" presStyleCnt="3">
        <dgm:presLayoutVars>
          <dgm:bulletEnabled val="1"/>
        </dgm:presLayoutVars>
      </dgm:prSet>
      <dgm:spPr/>
    </dgm:pt>
    <dgm:pt modelId="{3AEE45CF-65D0-4E4C-8937-D196103F6577}" type="pres">
      <dgm:prSet presAssocID="{D50B11FF-5A7E-4374-BC1A-FA7AED900B43}" presName="sibTrans" presStyleCnt="0"/>
      <dgm:spPr/>
    </dgm:pt>
    <dgm:pt modelId="{1EAD4B3E-841B-463D-9875-AE49B1CAD813}" type="pres">
      <dgm:prSet presAssocID="{D6D80152-6B2D-4FAB-9806-7F1CD003FD66}" presName="textNode" presStyleLbl="node1" presStyleIdx="2" presStyleCnt="3">
        <dgm:presLayoutVars>
          <dgm:bulletEnabled val="1"/>
        </dgm:presLayoutVars>
      </dgm:prSet>
      <dgm:spPr/>
    </dgm:pt>
  </dgm:ptLst>
  <dgm:cxnLst>
    <dgm:cxn modelId="{B5771D09-2A6B-481F-BD1E-13338A2945E6}" type="presOf" srcId="{D6D80152-6B2D-4FAB-9806-7F1CD003FD66}" destId="{1EAD4B3E-841B-463D-9875-AE49B1CAD813}" srcOrd="0" destOrd="0" presId="urn:microsoft.com/office/officeart/2005/8/layout/hProcess9"/>
    <dgm:cxn modelId="{C7013D1B-D252-444C-BCC7-C7AE9DA918AB}" type="presOf" srcId="{9DEC33CA-4CB3-44C9-B548-AE3485E1FE47}" destId="{FE9D5A39-7E86-4311-B203-93E9148C810B}" srcOrd="0" destOrd="0" presId="urn:microsoft.com/office/officeart/2005/8/layout/hProcess9"/>
    <dgm:cxn modelId="{D6C2FC31-B2CD-426F-A7EF-C64070AD967D}" type="presOf" srcId="{5ABFFBAF-A4F1-4C2D-B488-12D1B142FF62}" destId="{DFA9F075-90CC-4383-8D7F-0BFBEFD3B1B8}" srcOrd="0" destOrd="0" presId="urn:microsoft.com/office/officeart/2005/8/layout/hProcess9"/>
    <dgm:cxn modelId="{9CD99B35-D5AA-4E4B-9665-F3FD11FFBBF6}" type="presOf" srcId="{A3802612-1A2D-445D-BA13-33E6EF95C019}" destId="{A83BFFC3-4D49-4367-BC97-D9E82EF0A4AE}" srcOrd="0" destOrd="0" presId="urn:microsoft.com/office/officeart/2005/8/layout/hProcess9"/>
    <dgm:cxn modelId="{F2A8664E-6560-47EF-9879-95CF8A9C6BE7}" srcId="{A3802612-1A2D-445D-BA13-33E6EF95C019}" destId="{9DEC33CA-4CB3-44C9-B548-AE3485E1FE47}" srcOrd="1" destOrd="0" parTransId="{DE603FB2-D2E5-4563-93EE-2028E515D484}" sibTransId="{D50B11FF-5A7E-4374-BC1A-FA7AED900B43}"/>
    <dgm:cxn modelId="{76CADEAF-4736-4A99-891D-E1CFB0D6CA68}" srcId="{A3802612-1A2D-445D-BA13-33E6EF95C019}" destId="{5ABFFBAF-A4F1-4C2D-B488-12D1B142FF62}" srcOrd="0" destOrd="0" parTransId="{37973DB7-1CD3-459C-9D03-5545C281D28F}" sibTransId="{93C80E59-F43F-432C-B19C-C7D0726E4E8F}"/>
    <dgm:cxn modelId="{1C4141B5-0ACE-4DAA-8174-112539B44098}" srcId="{A3802612-1A2D-445D-BA13-33E6EF95C019}" destId="{D6D80152-6B2D-4FAB-9806-7F1CD003FD66}" srcOrd="2" destOrd="0" parTransId="{779180A9-9658-4400-ABD1-DB3D7E4F71CA}" sibTransId="{E409A7EC-93E4-455A-BA97-B47D4BF73016}"/>
    <dgm:cxn modelId="{43BDE7BF-1204-4730-BDA5-316359D23B48}" type="presParOf" srcId="{A83BFFC3-4D49-4367-BC97-D9E82EF0A4AE}" destId="{5CF4B115-EBC0-4CA5-B7D4-E68F53A5E93A}" srcOrd="0" destOrd="0" presId="urn:microsoft.com/office/officeart/2005/8/layout/hProcess9"/>
    <dgm:cxn modelId="{C3ADB23D-56BC-4390-8408-1B54BAF41B38}" type="presParOf" srcId="{A83BFFC3-4D49-4367-BC97-D9E82EF0A4AE}" destId="{BDAE249B-3396-49B7-949C-4E819C5E2D2A}" srcOrd="1" destOrd="0" presId="urn:microsoft.com/office/officeart/2005/8/layout/hProcess9"/>
    <dgm:cxn modelId="{769933C8-629F-45FF-BC08-A929730239B2}" type="presParOf" srcId="{BDAE249B-3396-49B7-949C-4E819C5E2D2A}" destId="{DFA9F075-90CC-4383-8D7F-0BFBEFD3B1B8}" srcOrd="0" destOrd="0" presId="urn:microsoft.com/office/officeart/2005/8/layout/hProcess9"/>
    <dgm:cxn modelId="{E66A1359-9354-4B5A-8D97-07B0DF65ECB6}" type="presParOf" srcId="{BDAE249B-3396-49B7-949C-4E819C5E2D2A}" destId="{4516C981-5826-42C7-9F16-A2885B323106}" srcOrd="1" destOrd="0" presId="urn:microsoft.com/office/officeart/2005/8/layout/hProcess9"/>
    <dgm:cxn modelId="{1DAA6662-2CE0-4940-9F93-D9331FDFBBFD}" type="presParOf" srcId="{BDAE249B-3396-49B7-949C-4E819C5E2D2A}" destId="{FE9D5A39-7E86-4311-B203-93E9148C810B}" srcOrd="2" destOrd="0" presId="urn:microsoft.com/office/officeart/2005/8/layout/hProcess9"/>
    <dgm:cxn modelId="{8166B0EB-159A-49AC-81EB-7C9DFB7AF7A5}" type="presParOf" srcId="{BDAE249B-3396-49B7-949C-4E819C5E2D2A}" destId="{3AEE45CF-65D0-4E4C-8937-D196103F6577}" srcOrd="3" destOrd="0" presId="urn:microsoft.com/office/officeart/2005/8/layout/hProcess9"/>
    <dgm:cxn modelId="{CA281035-028A-46FA-8536-7F83C0005025}" type="presParOf" srcId="{BDAE249B-3396-49B7-949C-4E819C5E2D2A}" destId="{1EAD4B3E-841B-463D-9875-AE49B1CAD813}"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1F85D51-2648-49F0-8D2F-31F554F3E216}" type="doc">
      <dgm:prSet loTypeId="urn:microsoft.com/office/officeart/2005/8/layout/hList6" loCatId="list" qsTypeId="urn:microsoft.com/office/officeart/2005/8/quickstyle/simple5" qsCatId="simple" csTypeId="urn:microsoft.com/office/officeart/2005/8/colors/colorful3" csCatId="colorful" phldr="1"/>
      <dgm:spPr/>
      <dgm:t>
        <a:bodyPr/>
        <a:lstStyle/>
        <a:p>
          <a:endParaRPr lang="en-IN"/>
        </a:p>
      </dgm:t>
    </dgm:pt>
    <dgm:pt modelId="{5928675F-CE0D-414E-9526-0884FAF9B452}">
      <dgm:prSet phldrT="[Text]" custT="1"/>
      <dgm:spPr/>
      <dgm:t>
        <a:bodyPr/>
        <a:lstStyle/>
        <a:p>
          <a:pPr>
            <a:buFont typeface="Wingdings" panose="05000000000000000000" pitchFamily="2" charset="2"/>
            <a:buChar char=""/>
          </a:pPr>
          <a:r>
            <a:rPr lang="en-US"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sustainable policies implemented by the government are affecting the hotel sector.</a:t>
          </a:r>
          <a:endParaRPr lang="en-IN" sz="2000" dirty="0">
            <a:solidFill>
              <a:schemeClr val="tx1"/>
            </a:solidFill>
          </a:endParaRPr>
        </a:p>
      </dgm:t>
    </dgm:pt>
    <dgm:pt modelId="{952EFB05-0CA5-410B-90F3-F76AC07C8D63}" type="parTrans" cxnId="{B57D6103-C122-468F-93A5-A9F8786782D6}">
      <dgm:prSet/>
      <dgm:spPr/>
      <dgm:t>
        <a:bodyPr/>
        <a:lstStyle/>
        <a:p>
          <a:endParaRPr lang="en-IN"/>
        </a:p>
      </dgm:t>
    </dgm:pt>
    <dgm:pt modelId="{3BAFA1BA-9D68-48AA-83E7-E8CEF18DBCB1}" type="sibTrans" cxnId="{B57D6103-C122-468F-93A5-A9F8786782D6}">
      <dgm:prSet/>
      <dgm:spPr/>
      <dgm:t>
        <a:bodyPr/>
        <a:lstStyle/>
        <a:p>
          <a:endParaRPr lang="en-IN"/>
        </a:p>
      </dgm:t>
    </dgm:pt>
    <dgm:pt modelId="{46AE51D5-D0A3-41F2-AECD-7357AD1FF512}">
      <dgm:prSet custT="1"/>
      <dgm:spPr/>
      <dgm:t>
        <a:bodyPr/>
        <a:lstStyle/>
        <a:p>
          <a:r>
            <a:rPr lang="en-US" sz="20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EU set the goals of carbon neutrality, which forces hospitality to reduce its carbon footprint (Hawkins and Butler, 2021).</a:t>
          </a:r>
          <a:endParaRPr lang="en-IN"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dgm:t>
    </dgm:pt>
    <dgm:pt modelId="{DA829F04-BF76-4234-97FC-C121C2EA777C}" type="parTrans" cxnId="{423A2B89-D7A2-4221-B8AD-BFB217C34A0D}">
      <dgm:prSet/>
      <dgm:spPr/>
      <dgm:t>
        <a:bodyPr/>
        <a:lstStyle/>
        <a:p>
          <a:endParaRPr lang="en-IN"/>
        </a:p>
      </dgm:t>
    </dgm:pt>
    <dgm:pt modelId="{BB2BC069-B5DA-4F8F-B300-95D618784BE4}" type="sibTrans" cxnId="{423A2B89-D7A2-4221-B8AD-BFB217C34A0D}">
      <dgm:prSet/>
      <dgm:spPr/>
      <dgm:t>
        <a:bodyPr/>
        <a:lstStyle/>
        <a:p>
          <a:endParaRPr lang="en-IN"/>
        </a:p>
      </dgm:t>
    </dgm:pt>
    <dgm:pt modelId="{28EF68B7-112E-428D-A04B-607A8D69F3F8}">
      <dgm:prSet custT="1"/>
      <dgm:spPr/>
      <dgm:t>
        <a:bodyPr/>
        <a:lstStyle/>
        <a:p>
          <a:r>
            <a:rPr lang="en-US"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Further, research indicates that strong sustainability practice gains more attention from consumers.</a:t>
          </a:r>
          <a:endParaRPr lang="en-IN"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dgm:t>
    </dgm:pt>
    <dgm:pt modelId="{E6DF68FD-03D8-484F-BE8B-DE05AC066F7F}" type="parTrans" cxnId="{FD97F015-803C-40F0-A352-AF91EFCA3ACA}">
      <dgm:prSet/>
      <dgm:spPr/>
      <dgm:t>
        <a:bodyPr/>
        <a:lstStyle/>
        <a:p>
          <a:endParaRPr lang="en-IN"/>
        </a:p>
      </dgm:t>
    </dgm:pt>
    <dgm:pt modelId="{BC9E9F20-B515-4250-9DF2-48EDF208E471}" type="sibTrans" cxnId="{FD97F015-803C-40F0-A352-AF91EFCA3ACA}">
      <dgm:prSet/>
      <dgm:spPr/>
      <dgm:t>
        <a:bodyPr/>
        <a:lstStyle/>
        <a:p>
          <a:endParaRPr lang="en-IN"/>
        </a:p>
      </dgm:t>
    </dgm:pt>
    <dgm:pt modelId="{E8E1DA1F-2625-4CFF-9E31-45BB2FC73F29}" type="pres">
      <dgm:prSet presAssocID="{F1F85D51-2648-49F0-8D2F-31F554F3E216}" presName="Name0" presStyleCnt="0">
        <dgm:presLayoutVars>
          <dgm:dir/>
          <dgm:resizeHandles val="exact"/>
        </dgm:presLayoutVars>
      </dgm:prSet>
      <dgm:spPr/>
    </dgm:pt>
    <dgm:pt modelId="{684D383D-96BB-4743-ABD0-DC03CA7C882B}" type="pres">
      <dgm:prSet presAssocID="{5928675F-CE0D-414E-9526-0884FAF9B452}" presName="node" presStyleLbl="node1" presStyleIdx="0" presStyleCnt="3">
        <dgm:presLayoutVars>
          <dgm:bulletEnabled val="1"/>
        </dgm:presLayoutVars>
      </dgm:prSet>
      <dgm:spPr/>
    </dgm:pt>
    <dgm:pt modelId="{8FBBB251-38DA-442A-99DE-1939AFAC1FDA}" type="pres">
      <dgm:prSet presAssocID="{3BAFA1BA-9D68-48AA-83E7-E8CEF18DBCB1}" presName="sibTrans" presStyleCnt="0"/>
      <dgm:spPr/>
    </dgm:pt>
    <dgm:pt modelId="{E3746C98-7568-49E1-99A8-FCBC6B733873}" type="pres">
      <dgm:prSet presAssocID="{46AE51D5-D0A3-41F2-AECD-7357AD1FF512}" presName="node" presStyleLbl="node1" presStyleIdx="1" presStyleCnt="3">
        <dgm:presLayoutVars>
          <dgm:bulletEnabled val="1"/>
        </dgm:presLayoutVars>
      </dgm:prSet>
      <dgm:spPr/>
    </dgm:pt>
    <dgm:pt modelId="{C5D923EA-0A4B-4B0B-9959-D40199C78B8C}" type="pres">
      <dgm:prSet presAssocID="{BB2BC069-B5DA-4F8F-B300-95D618784BE4}" presName="sibTrans" presStyleCnt="0"/>
      <dgm:spPr/>
    </dgm:pt>
    <dgm:pt modelId="{37A74053-BFC3-4DB6-A9C5-36616A9C5FC6}" type="pres">
      <dgm:prSet presAssocID="{28EF68B7-112E-428D-A04B-607A8D69F3F8}" presName="node" presStyleLbl="node1" presStyleIdx="2" presStyleCnt="3">
        <dgm:presLayoutVars>
          <dgm:bulletEnabled val="1"/>
        </dgm:presLayoutVars>
      </dgm:prSet>
      <dgm:spPr/>
    </dgm:pt>
  </dgm:ptLst>
  <dgm:cxnLst>
    <dgm:cxn modelId="{B57D6103-C122-468F-93A5-A9F8786782D6}" srcId="{F1F85D51-2648-49F0-8D2F-31F554F3E216}" destId="{5928675F-CE0D-414E-9526-0884FAF9B452}" srcOrd="0" destOrd="0" parTransId="{952EFB05-0CA5-410B-90F3-F76AC07C8D63}" sibTransId="{3BAFA1BA-9D68-48AA-83E7-E8CEF18DBCB1}"/>
    <dgm:cxn modelId="{FD97F015-803C-40F0-A352-AF91EFCA3ACA}" srcId="{F1F85D51-2648-49F0-8D2F-31F554F3E216}" destId="{28EF68B7-112E-428D-A04B-607A8D69F3F8}" srcOrd="2" destOrd="0" parTransId="{E6DF68FD-03D8-484F-BE8B-DE05AC066F7F}" sibTransId="{BC9E9F20-B515-4250-9DF2-48EDF208E471}"/>
    <dgm:cxn modelId="{55F5C53C-1467-467D-80AC-6E00C209031B}" type="presOf" srcId="{46AE51D5-D0A3-41F2-AECD-7357AD1FF512}" destId="{E3746C98-7568-49E1-99A8-FCBC6B733873}" srcOrd="0" destOrd="0" presId="urn:microsoft.com/office/officeart/2005/8/layout/hList6"/>
    <dgm:cxn modelId="{86D6F784-DFF6-4D3F-83FF-1AFD47C1A37B}" type="presOf" srcId="{5928675F-CE0D-414E-9526-0884FAF9B452}" destId="{684D383D-96BB-4743-ABD0-DC03CA7C882B}" srcOrd="0" destOrd="0" presId="urn:microsoft.com/office/officeart/2005/8/layout/hList6"/>
    <dgm:cxn modelId="{423A2B89-D7A2-4221-B8AD-BFB217C34A0D}" srcId="{F1F85D51-2648-49F0-8D2F-31F554F3E216}" destId="{46AE51D5-D0A3-41F2-AECD-7357AD1FF512}" srcOrd="1" destOrd="0" parTransId="{DA829F04-BF76-4234-97FC-C121C2EA777C}" sibTransId="{BB2BC069-B5DA-4F8F-B300-95D618784BE4}"/>
    <dgm:cxn modelId="{0E564AAD-CE9C-45DD-AFCA-0E82DAB9FC5E}" type="presOf" srcId="{28EF68B7-112E-428D-A04B-607A8D69F3F8}" destId="{37A74053-BFC3-4DB6-A9C5-36616A9C5FC6}" srcOrd="0" destOrd="0" presId="urn:microsoft.com/office/officeart/2005/8/layout/hList6"/>
    <dgm:cxn modelId="{482230F0-B994-4257-95E0-9F9269ABECDB}" type="presOf" srcId="{F1F85D51-2648-49F0-8D2F-31F554F3E216}" destId="{E8E1DA1F-2625-4CFF-9E31-45BB2FC73F29}" srcOrd="0" destOrd="0" presId="urn:microsoft.com/office/officeart/2005/8/layout/hList6"/>
    <dgm:cxn modelId="{271632EA-889A-479C-BE9F-F5669F066046}" type="presParOf" srcId="{E8E1DA1F-2625-4CFF-9E31-45BB2FC73F29}" destId="{684D383D-96BB-4743-ABD0-DC03CA7C882B}" srcOrd="0" destOrd="0" presId="urn:microsoft.com/office/officeart/2005/8/layout/hList6"/>
    <dgm:cxn modelId="{7626A82F-4BAC-42DC-8C74-F6735716BD25}" type="presParOf" srcId="{E8E1DA1F-2625-4CFF-9E31-45BB2FC73F29}" destId="{8FBBB251-38DA-442A-99DE-1939AFAC1FDA}" srcOrd="1" destOrd="0" presId="urn:microsoft.com/office/officeart/2005/8/layout/hList6"/>
    <dgm:cxn modelId="{C3A12A8F-76EA-4E47-A05B-BE33D0476EC6}" type="presParOf" srcId="{E8E1DA1F-2625-4CFF-9E31-45BB2FC73F29}" destId="{E3746C98-7568-49E1-99A8-FCBC6B733873}" srcOrd="2" destOrd="0" presId="urn:microsoft.com/office/officeart/2005/8/layout/hList6"/>
    <dgm:cxn modelId="{823E4579-9D55-4791-AC65-6DDF3347DE9C}" type="presParOf" srcId="{E8E1DA1F-2625-4CFF-9E31-45BB2FC73F29}" destId="{C5D923EA-0A4B-4B0B-9959-D40199C78B8C}" srcOrd="3" destOrd="0" presId="urn:microsoft.com/office/officeart/2005/8/layout/hList6"/>
    <dgm:cxn modelId="{F7CDEF5C-8FB9-45F1-913E-5DCD0D46E468}" type="presParOf" srcId="{E8E1DA1F-2625-4CFF-9E31-45BB2FC73F29}" destId="{37A74053-BFC3-4DB6-A9C5-36616A9C5FC6}" srcOrd="4" destOrd="0" presId="urn:microsoft.com/office/officeart/2005/8/layout/h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01B2A7C-2AD4-4CBE-87B6-556738A6291C}" type="doc">
      <dgm:prSet loTypeId="urn:microsoft.com/office/officeart/2011/layout/CircleProcess" loCatId="process" qsTypeId="urn:microsoft.com/office/officeart/2005/8/quickstyle/simple1" qsCatId="simple" csTypeId="urn:microsoft.com/office/officeart/2005/8/colors/colorful1" csCatId="colorful" phldr="1"/>
      <dgm:spPr/>
      <dgm:t>
        <a:bodyPr/>
        <a:lstStyle/>
        <a:p>
          <a:endParaRPr lang="en-IN"/>
        </a:p>
      </dgm:t>
    </dgm:pt>
    <dgm:pt modelId="{3BEB8440-71CA-45CF-8540-2553A7063EE8}">
      <dgm:prSet phldrT="[Text]" custT="1"/>
      <dgm:spPr/>
      <dgm:t>
        <a:bodyPr/>
        <a:lstStyle/>
        <a:p>
          <a:pPr>
            <a:buFont typeface="Wingdings" panose="05000000000000000000" pitchFamily="2" charset="2"/>
            <a:buChar char=""/>
          </a:pPr>
          <a:r>
            <a:rPr lang="en-US" sz="2200" dirty="0">
              <a:effectLst/>
              <a:latin typeface="Times New Roman" panose="02020603050405020304" pitchFamily="18" charset="0"/>
              <a:ea typeface="Calibri" panose="020F0502020204030204" pitchFamily="34" charset="0"/>
              <a:cs typeface="Times New Roman" panose="02020603050405020304" pitchFamily="18" charset="0"/>
            </a:rPr>
            <a:t>The adoption of eco-friendly methods by hotels influenced social elements.</a:t>
          </a:r>
          <a:endParaRPr lang="en-IN" sz="2200" dirty="0"/>
        </a:p>
      </dgm:t>
    </dgm:pt>
    <dgm:pt modelId="{FB40DFA9-1D63-4628-8015-5EBFE901EEE7}" type="parTrans" cxnId="{39B11A38-B260-4587-A115-153376FF1B52}">
      <dgm:prSet/>
      <dgm:spPr/>
      <dgm:t>
        <a:bodyPr/>
        <a:lstStyle/>
        <a:p>
          <a:endParaRPr lang="en-IN"/>
        </a:p>
      </dgm:t>
    </dgm:pt>
    <dgm:pt modelId="{CBBB50D1-A590-4E7D-8D80-1E0E8A15093C}" type="sibTrans" cxnId="{39B11A38-B260-4587-A115-153376FF1B52}">
      <dgm:prSet/>
      <dgm:spPr/>
      <dgm:t>
        <a:bodyPr/>
        <a:lstStyle/>
        <a:p>
          <a:endParaRPr lang="en-IN"/>
        </a:p>
      </dgm:t>
    </dgm:pt>
    <dgm:pt modelId="{4BF5A637-5EBB-4FE9-A55A-CC548C3135F3}">
      <dgm:prSet custT="1"/>
      <dgm:spPr/>
      <dgm:t>
        <a:bodyPr/>
        <a:lstStyle/>
        <a:p>
          <a:r>
            <a:rPr lang="en-US" sz="2200" dirty="0">
              <a:effectLst/>
              <a:latin typeface="Times New Roman" panose="02020603050405020304" pitchFamily="18" charset="0"/>
              <a:ea typeface="Calibri" panose="020F0502020204030204" pitchFamily="34" charset="0"/>
              <a:cs typeface="Times New Roman" panose="02020603050405020304" pitchFamily="18" charset="0"/>
            </a:rPr>
            <a:t>Further, the growth in consumer demand and eco-certifications has forced them to be in a competitive market.</a:t>
          </a:r>
          <a:endParaRPr lang="en-IN" sz="2200" dirty="0">
            <a:effectLst/>
            <a:latin typeface="Times New Roman" panose="02020603050405020304" pitchFamily="18" charset="0"/>
            <a:ea typeface="Calibri" panose="020F0502020204030204" pitchFamily="34" charset="0"/>
            <a:cs typeface="Times New Roman" panose="02020603050405020304" pitchFamily="18" charset="0"/>
          </a:endParaRPr>
        </a:p>
      </dgm:t>
    </dgm:pt>
    <dgm:pt modelId="{A4664392-2AF2-4050-A014-2CD43C4C3385}" type="parTrans" cxnId="{4A680F3E-2AEE-4B46-87C1-56BE66901D16}">
      <dgm:prSet/>
      <dgm:spPr/>
      <dgm:t>
        <a:bodyPr/>
        <a:lstStyle/>
        <a:p>
          <a:endParaRPr lang="en-IN"/>
        </a:p>
      </dgm:t>
    </dgm:pt>
    <dgm:pt modelId="{AE5CDF81-F169-4F1A-A923-A426E67350C3}" type="sibTrans" cxnId="{4A680F3E-2AEE-4B46-87C1-56BE66901D16}">
      <dgm:prSet/>
      <dgm:spPr/>
      <dgm:t>
        <a:bodyPr/>
        <a:lstStyle/>
        <a:p>
          <a:endParaRPr lang="en-IN"/>
        </a:p>
      </dgm:t>
    </dgm:pt>
    <dgm:pt modelId="{306223FC-D48D-4D2A-805B-5ADBE1355E80}" type="pres">
      <dgm:prSet presAssocID="{101B2A7C-2AD4-4CBE-87B6-556738A6291C}" presName="Name0" presStyleCnt="0">
        <dgm:presLayoutVars>
          <dgm:chMax val="11"/>
          <dgm:chPref val="11"/>
          <dgm:dir/>
          <dgm:resizeHandles/>
        </dgm:presLayoutVars>
      </dgm:prSet>
      <dgm:spPr/>
    </dgm:pt>
    <dgm:pt modelId="{8F28E08E-369F-464D-B1F7-B598276828EE}" type="pres">
      <dgm:prSet presAssocID="{4BF5A637-5EBB-4FE9-A55A-CC548C3135F3}" presName="Accent2" presStyleCnt="0"/>
      <dgm:spPr/>
    </dgm:pt>
    <dgm:pt modelId="{6D6FEC02-E84E-4A95-80A3-145C596458E4}" type="pres">
      <dgm:prSet presAssocID="{4BF5A637-5EBB-4FE9-A55A-CC548C3135F3}" presName="Accent" presStyleLbl="node1" presStyleIdx="0" presStyleCnt="2"/>
      <dgm:spPr/>
    </dgm:pt>
    <dgm:pt modelId="{5C5994FF-982B-4AA5-ACD5-039763E156CB}" type="pres">
      <dgm:prSet presAssocID="{4BF5A637-5EBB-4FE9-A55A-CC548C3135F3}" presName="ParentBackground2" presStyleCnt="0"/>
      <dgm:spPr/>
    </dgm:pt>
    <dgm:pt modelId="{1545153C-5889-47AC-83A3-C8D55057866B}" type="pres">
      <dgm:prSet presAssocID="{4BF5A637-5EBB-4FE9-A55A-CC548C3135F3}" presName="ParentBackground" presStyleLbl="fgAcc1" presStyleIdx="0" presStyleCnt="2"/>
      <dgm:spPr/>
    </dgm:pt>
    <dgm:pt modelId="{34F50EBB-F3A2-4079-A35C-24329891800C}" type="pres">
      <dgm:prSet presAssocID="{4BF5A637-5EBB-4FE9-A55A-CC548C3135F3}" presName="Parent2" presStyleLbl="revTx" presStyleIdx="0" presStyleCnt="0">
        <dgm:presLayoutVars>
          <dgm:chMax val="1"/>
          <dgm:chPref val="1"/>
          <dgm:bulletEnabled val="1"/>
        </dgm:presLayoutVars>
      </dgm:prSet>
      <dgm:spPr/>
    </dgm:pt>
    <dgm:pt modelId="{C396EAEA-0877-4A4F-8D09-3C8B7734BA66}" type="pres">
      <dgm:prSet presAssocID="{3BEB8440-71CA-45CF-8540-2553A7063EE8}" presName="Accent1" presStyleCnt="0"/>
      <dgm:spPr/>
    </dgm:pt>
    <dgm:pt modelId="{A4A16652-183D-42A8-906F-48246CA74750}" type="pres">
      <dgm:prSet presAssocID="{3BEB8440-71CA-45CF-8540-2553A7063EE8}" presName="Accent" presStyleLbl="node1" presStyleIdx="1" presStyleCnt="2"/>
      <dgm:spPr/>
    </dgm:pt>
    <dgm:pt modelId="{8381889D-FB2C-44B7-83B0-B94AF6AC190E}" type="pres">
      <dgm:prSet presAssocID="{3BEB8440-71CA-45CF-8540-2553A7063EE8}" presName="ParentBackground1" presStyleCnt="0"/>
      <dgm:spPr/>
    </dgm:pt>
    <dgm:pt modelId="{31A894D6-9D82-47B3-B67B-1525FCF22B16}" type="pres">
      <dgm:prSet presAssocID="{3BEB8440-71CA-45CF-8540-2553A7063EE8}" presName="ParentBackground" presStyleLbl="fgAcc1" presStyleIdx="1" presStyleCnt="2"/>
      <dgm:spPr/>
    </dgm:pt>
    <dgm:pt modelId="{6682A784-5B85-49E4-9FC5-811A8A93DAE0}" type="pres">
      <dgm:prSet presAssocID="{3BEB8440-71CA-45CF-8540-2553A7063EE8}" presName="Parent1" presStyleLbl="revTx" presStyleIdx="0" presStyleCnt="0">
        <dgm:presLayoutVars>
          <dgm:chMax val="1"/>
          <dgm:chPref val="1"/>
          <dgm:bulletEnabled val="1"/>
        </dgm:presLayoutVars>
      </dgm:prSet>
      <dgm:spPr/>
    </dgm:pt>
  </dgm:ptLst>
  <dgm:cxnLst>
    <dgm:cxn modelId="{F4C7C035-2DDE-4A34-88BD-A641AFBDF8BE}" type="presOf" srcId="{4BF5A637-5EBB-4FE9-A55A-CC548C3135F3}" destId="{34F50EBB-F3A2-4079-A35C-24329891800C}" srcOrd="1" destOrd="0" presId="urn:microsoft.com/office/officeart/2011/layout/CircleProcess"/>
    <dgm:cxn modelId="{39B11A38-B260-4587-A115-153376FF1B52}" srcId="{101B2A7C-2AD4-4CBE-87B6-556738A6291C}" destId="{3BEB8440-71CA-45CF-8540-2553A7063EE8}" srcOrd="0" destOrd="0" parTransId="{FB40DFA9-1D63-4628-8015-5EBFE901EEE7}" sibTransId="{CBBB50D1-A590-4E7D-8D80-1E0E8A15093C}"/>
    <dgm:cxn modelId="{4A680F3E-2AEE-4B46-87C1-56BE66901D16}" srcId="{101B2A7C-2AD4-4CBE-87B6-556738A6291C}" destId="{4BF5A637-5EBB-4FE9-A55A-CC548C3135F3}" srcOrd="1" destOrd="0" parTransId="{A4664392-2AF2-4050-A014-2CD43C4C3385}" sibTransId="{AE5CDF81-F169-4F1A-A923-A426E67350C3}"/>
    <dgm:cxn modelId="{CBD03A3F-4953-4FFF-8254-F32C4412613B}" type="presOf" srcId="{4BF5A637-5EBB-4FE9-A55A-CC548C3135F3}" destId="{1545153C-5889-47AC-83A3-C8D55057866B}" srcOrd="0" destOrd="0" presId="urn:microsoft.com/office/officeart/2011/layout/CircleProcess"/>
    <dgm:cxn modelId="{92D43D45-135F-4766-B015-7305C909AA8F}" type="presOf" srcId="{3BEB8440-71CA-45CF-8540-2553A7063EE8}" destId="{6682A784-5B85-49E4-9FC5-811A8A93DAE0}" srcOrd="1" destOrd="0" presId="urn:microsoft.com/office/officeart/2011/layout/CircleProcess"/>
    <dgm:cxn modelId="{8C795B9C-2215-4F4B-9702-B51AB4E2F535}" type="presOf" srcId="{3BEB8440-71CA-45CF-8540-2553A7063EE8}" destId="{31A894D6-9D82-47B3-B67B-1525FCF22B16}" srcOrd="0" destOrd="0" presId="urn:microsoft.com/office/officeart/2011/layout/CircleProcess"/>
    <dgm:cxn modelId="{C9E1CEAC-7B9A-4A00-A872-F96CD2729E1C}" type="presOf" srcId="{101B2A7C-2AD4-4CBE-87B6-556738A6291C}" destId="{306223FC-D48D-4D2A-805B-5ADBE1355E80}" srcOrd="0" destOrd="0" presId="urn:microsoft.com/office/officeart/2011/layout/CircleProcess"/>
    <dgm:cxn modelId="{ACE69529-419D-4FEC-94E2-0E506B603998}" type="presParOf" srcId="{306223FC-D48D-4D2A-805B-5ADBE1355E80}" destId="{8F28E08E-369F-464D-B1F7-B598276828EE}" srcOrd="0" destOrd="0" presId="urn:microsoft.com/office/officeart/2011/layout/CircleProcess"/>
    <dgm:cxn modelId="{33B1FB33-8A7D-4B80-941D-C2AB4A9B3771}" type="presParOf" srcId="{8F28E08E-369F-464D-B1F7-B598276828EE}" destId="{6D6FEC02-E84E-4A95-80A3-145C596458E4}" srcOrd="0" destOrd="0" presId="urn:microsoft.com/office/officeart/2011/layout/CircleProcess"/>
    <dgm:cxn modelId="{F80470F5-B917-492C-A215-15E55D19283A}" type="presParOf" srcId="{306223FC-D48D-4D2A-805B-5ADBE1355E80}" destId="{5C5994FF-982B-4AA5-ACD5-039763E156CB}" srcOrd="1" destOrd="0" presId="urn:microsoft.com/office/officeart/2011/layout/CircleProcess"/>
    <dgm:cxn modelId="{7092FB81-D56B-45C0-BF1C-68DB9A43DF16}" type="presParOf" srcId="{5C5994FF-982B-4AA5-ACD5-039763E156CB}" destId="{1545153C-5889-47AC-83A3-C8D55057866B}" srcOrd="0" destOrd="0" presId="urn:microsoft.com/office/officeart/2011/layout/CircleProcess"/>
    <dgm:cxn modelId="{3002AAE3-784D-485F-AD5B-8DD52749B461}" type="presParOf" srcId="{306223FC-D48D-4D2A-805B-5ADBE1355E80}" destId="{34F50EBB-F3A2-4079-A35C-24329891800C}" srcOrd="2" destOrd="0" presId="urn:microsoft.com/office/officeart/2011/layout/CircleProcess"/>
    <dgm:cxn modelId="{AD0C5A76-9866-4BCF-8E80-5991AF8C077F}" type="presParOf" srcId="{306223FC-D48D-4D2A-805B-5ADBE1355E80}" destId="{C396EAEA-0877-4A4F-8D09-3C8B7734BA66}" srcOrd="3" destOrd="0" presId="urn:microsoft.com/office/officeart/2011/layout/CircleProcess"/>
    <dgm:cxn modelId="{16D42B28-F68B-486E-AB1E-32E19D62235A}" type="presParOf" srcId="{C396EAEA-0877-4A4F-8D09-3C8B7734BA66}" destId="{A4A16652-183D-42A8-906F-48246CA74750}" srcOrd="0" destOrd="0" presId="urn:microsoft.com/office/officeart/2011/layout/CircleProcess"/>
    <dgm:cxn modelId="{43A4498F-497D-4F02-9E72-F8FF883B6CA5}" type="presParOf" srcId="{306223FC-D48D-4D2A-805B-5ADBE1355E80}" destId="{8381889D-FB2C-44B7-83B0-B94AF6AC190E}" srcOrd="4" destOrd="0" presId="urn:microsoft.com/office/officeart/2011/layout/CircleProcess"/>
    <dgm:cxn modelId="{55A739B9-8853-4AD4-AA76-0930B436A785}" type="presParOf" srcId="{8381889D-FB2C-44B7-83B0-B94AF6AC190E}" destId="{31A894D6-9D82-47B3-B67B-1525FCF22B16}" srcOrd="0" destOrd="0" presId="urn:microsoft.com/office/officeart/2011/layout/CircleProcess"/>
    <dgm:cxn modelId="{EA4B82FB-9D31-4920-880D-F3457DA71910}" type="presParOf" srcId="{306223FC-D48D-4D2A-805B-5ADBE1355E80}" destId="{6682A784-5B85-49E4-9FC5-811A8A93DAE0}" srcOrd="5" destOrd="0" presId="urn:microsoft.com/office/officeart/2011/layout/Circle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85C7FBB-F9CF-4222-8513-55AA05186FFF}" type="doc">
      <dgm:prSet loTypeId="urn:microsoft.com/office/officeart/2005/8/layout/process1" loCatId="process" qsTypeId="urn:microsoft.com/office/officeart/2005/8/quickstyle/simple5" qsCatId="simple" csTypeId="urn:microsoft.com/office/officeart/2005/8/colors/colorful3" csCatId="colorful" phldr="1"/>
      <dgm:spPr/>
    </dgm:pt>
    <dgm:pt modelId="{03A2736B-EB74-482B-927D-13FE36FEC6B8}">
      <dgm:prSet phldrT="[Text]" custT="1"/>
      <dgm:spPr/>
      <dgm:t>
        <a:bodyPr/>
        <a:lstStyle/>
        <a:p>
          <a:pPr>
            <a:buFont typeface="Wingdings" panose="05000000000000000000" pitchFamily="2" charset="2"/>
            <a:buChar char=""/>
          </a:pP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hospitality industry must follow the rules which support sustainability.</a:t>
          </a:r>
          <a:endParaRPr lang="en-IN" sz="3200" dirty="0">
            <a:solidFill>
              <a:schemeClr val="tx1"/>
            </a:solidFill>
          </a:endParaRPr>
        </a:p>
      </dgm:t>
    </dgm:pt>
    <dgm:pt modelId="{1F1693DB-FAF9-4A22-906C-F5A4EA0347BA}" type="parTrans" cxnId="{B3018EF2-3941-44EB-93A0-19EA4FAE4572}">
      <dgm:prSet/>
      <dgm:spPr/>
      <dgm:t>
        <a:bodyPr/>
        <a:lstStyle/>
        <a:p>
          <a:endParaRPr lang="en-IN"/>
        </a:p>
      </dgm:t>
    </dgm:pt>
    <dgm:pt modelId="{67725E71-69F6-47FD-9FF0-8AFA484E68A2}" type="sibTrans" cxnId="{B3018EF2-3941-44EB-93A0-19EA4FAE4572}">
      <dgm:prSet/>
      <dgm:spPr/>
      <dgm:t>
        <a:bodyPr/>
        <a:lstStyle/>
        <a:p>
          <a:endParaRPr lang="en-IN"/>
        </a:p>
      </dgm:t>
    </dgm:pt>
    <dgm:pt modelId="{41CA014E-C32D-4F1C-9499-C706D1F16C85}">
      <dgm:prSet custT="1"/>
      <dgm:spPr/>
      <dgm:t>
        <a:bodyPr/>
        <a:lstStyle/>
        <a:p>
          <a:pPr algn="ct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Hotels are playing a crucial factor for reducing the impact on the environment and contributing to water usage (Hawkins and Butler, 2021).</a:t>
          </a:r>
          <a:endParaRPr lang="en-IN"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dgm:t>
    </dgm:pt>
    <dgm:pt modelId="{038F17F3-B375-4C40-8773-A377585ADD54}" type="parTrans" cxnId="{7D218BA8-91AD-4E04-B68C-74B4B6ADBD53}">
      <dgm:prSet/>
      <dgm:spPr/>
      <dgm:t>
        <a:bodyPr/>
        <a:lstStyle/>
        <a:p>
          <a:endParaRPr lang="en-IN"/>
        </a:p>
      </dgm:t>
    </dgm:pt>
    <dgm:pt modelId="{D6AFA562-8725-400C-9661-C3F5097F88DA}" type="sibTrans" cxnId="{7D218BA8-91AD-4E04-B68C-74B4B6ADBD53}">
      <dgm:prSet/>
      <dgm:spPr/>
      <dgm:t>
        <a:bodyPr/>
        <a:lstStyle/>
        <a:p>
          <a:endParaRPr lang="en-IN"/>
        </a:p>
      </dgm:t>
    </dgm:pt>
    <dgm:pt modelId="{F6B9A978-AF44-4AC6-9A2F-BEBAEC2392F0}" type="pres">
      <dgm:prSet presAssocID="{885C7FBB-F9CF-4222-8513-55AA05186FFF}" presName="Name0" presStyleCnt="0">
        <dgm:presLayoutVars>
          <dgm:dir/>
          <dgm:resizeHandles val="exact"/>
        </dgm:presLayoutVars>
      </dgm:prSet>
      <dgm:spPr/>
    </dgm:pt>
    <dgm:pt modelId="{B3D99564-6ECA-4DAC-9735-3300CF3F8C6C}" type="pres">
      <dgm:prSet presAssocID="{03A2736B-EB74-482B-927D-13FE36FEC6B8}" presName="node" presStyleLbl="node1" presStyleIdx="0" presStyleCnt="2" custScaleX="2000000" custScaleY="122806">
        <dgm:presLayoutVars>
          <dgm:bulletEnabled val="1"/>
        </dgm:presLayoutVars>
      </dgm:prSet>
      <dgm:spPr/>
    </dgm:pt>
    <dgm:pt modelId="{D7A85DD6-5081-40EA-8289-D1279731BA5A}" type="pres">
      <dgm:prSet presAssocID="{67725E71-69F6-47FD-9FF0-8AFA484E68A2}" presName="sibTrans" presStyleLbl="sibTrans2D1" presStyleIdx="0" presStyleCnt="1"/>
      <dgm:spPr/>
    </dgm:pt>
    <dgm:pt modelId="{55B79D25-1F78-4350-8AAE-A553DCAFEDA6}" type="pres">
      <dgm:prSet presAssocID="{67725E71-69F6-47FD-9FF0-8AFA484E68A2}" presName="connectorText" presStyleLbl="sibTrans2D1" presStyleIdx="0" presStyleCnt="1"/>
      <dgm:spPr/>
    </dgm:pt>
    <dgm:pt modelId="{FF791121-9E55-4FA3-B03D-35B8E1944545}" type="pres">
      <dgm:prSet presAssocID="{41CA014E-C32D-4F1C-9499-C706D1F16C85}" presName="node" presStyleLbl="node1" presStyleIdx="1" presStyleCnt="2" custScaleX="2000000" custScaleY="116982">
        <dgm:presLayoutVars>
          <dgm:bulletEnabled val="1"/>
        </dgm:presLayoutVars>
      </dgm:prSet>
      <dgm:spPr/>
    </dgm:pt>
  </dgm:ptLst>
  <dgm:cxnLst>
    <dgm:cxn modelId="{559A933F-B56F-48A2-9B47-B76C9FDDD161}" type="presOf" srcId="{67725E71-69F6-47FD-9FF0-8AFA484E68A2}" destId="{D7A85DD6-5081-40EA-8289-D1279731BA5A}" srcOrd="0" destOrd="0" presId="urn:microsoft.com/office/officeart/2005/8/layout/process1"/>
    <dgm:cxn modelId="{8F731B65-1779-4890-B220-7ACD20C0AC64}" type="presOf" srcId="{67725E71-69F6-47FD-9FF0-8AFA484E68A2}" destId="{55B79D25-1F78-4350-8AAE-A553DCAFEDA6}" srcOrd="1" destOrd="0" presId="urn:microsoft.com/office/officeart/2005/8/layout/process1"/>
    <dgm:cxn modelId="{C99DC368-193F-41D8-AD02-B4F71EBA9F52}" type="presOf" srcId="{41CA014E-C32D-4F1C-9499-C706D1F16C85}" destId="{FF791121-9E55-4FA3-B03D-35B8E1944545}" srcOrd="0" destOrd="0" presId="urn:microsoft.com/office/officeart/2005/8/layout/process1"/>
    <dgm:cxn modelId="{40610A55-BB55-459B-A745-85916BB8AEA8}" type="presOf" srcId="{03A2736B-EB74-482B-927D-13FE36FEC6B8}" destId="{B3D99564-6ECA-4DAC-9735-3300CF3F8C6C}" srcOrd="0" destOrd="0" presId="urn:microsoft.com/office/officeart/2005/8/layout/process1"/>
    <dgm:cxn modelId="{7D218BA8-91AD-4E04-B68C-74B4B6ADBD53}" srcId="{885C7FBB-F9CF-4222-8513-55AA05186FFF}" destId="{41CA014E-C32D-4F1C-9499-C706D1F16C85}" srcOrd="1" destOrd="0" parTransId="{038F17F3-B375-4C40-8773-A377585ADD54}" sibTransId="{D6AFA562-8725-400C-9661-C3F5097F88DA}"/>
    <dgm:cxn modelId="{7DC93EE3-B7AC-40E1-8D9E-78E2C8B35C9A}" type="presOf" srcId="{885C7FBB-F9CF-4222-8513-55AA05186FFF}" destId="{F6B9A978-AF44-4AC6-9A2F-BEBAEC2392F0}" srcOrd="0" destOrd="0" presId="urn:microsoft.com/office/officeart/2005/8/layout/process1"/>
    <dgm:cxn modelId="{B3018EF2-3941-44EB-93A0-19EA4FAE4572}" srcId="{885C7FBB-F9CF-4222-8513-55AA05186FFF}" destId="{03A2736B-EB74-482B-927D-13FE36FEC6B8}" srcOrd="0" destOrd="0" parTransId="{1F1693DB-FAF9-4A22-906C-F5A4EA0347BA}" sibTransId="{67725E71-69F6-47FD-9FF0-8AFA484E68A2}"/>
    <dgm:cxn modelId="{A1E7C178-E8D6-40D1-B965-FB85B964560A}" type="presParOf" srcId="{F6B9A978-AF44-4AC6-9A2F-BEBAEC2392F0}" destId="{B3D99564-6ECA-4DAC-9735-3300CF3F8C6C}" srcOrd="0" destOrd="0" presId="urn:microsoft.com/office/officeart/2005/8/layout/process1"/>
    <dgm:cxn modelId="{3A174C46-21B5-4136-9DA0-BD6E4A83D1C6}" type="presParOf" srcId="{F6B9A978-AF44-4AC6-9A2F-BEBAEC2392F0}" destId="{D7A85DD6-5081-40EA-8289-D1279731BA5A}" srcOrd="1" destOrd="0" presId="urn:microsoft.com/office/officeart/2005/8/layout/process1"/>
    <dgm:cxn modelId="{2D72E15B-49B1-45D8-B9C7-B505CCA02D2C}" type="presParOf" srcId="{D7A85DD6-5081-40EA-8289-D1279731BA5A}" destId="{55B79D25-1F78-4350-8AAE-A553DCAFEDA6}" srcOrd="0" destOrd="0" presId="urn:microsoft.com/office/officeart/2005/8/layout/process1"/>
    <dgm:cxn modelId="{E45B8346-FBA4-4B08-8719-A6DA8D4DB02D}" type="presParOf" srcId="{F6B9A978-AF44-4AC6-9A2F-BEBAEC2392F0}" destId="{FF791121-9E55-4FA3-B03D-35B8E1944545}"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397C11D-4FCF-4744-A53F-3A52DBE0B414}" type="doc">
      <dgm:prSet loTypeId="urn:microsoft.com/office/officeart/2005/8/layout/hProcess11" loCatId="process" qsTypeId="urn:microsoft.com/office/officeart/2005/8/quickstyle/simple1" qsCatId="simple" csTypeId="urn:microsoft.com/office/officeart/2005/8/colors/colorful4" csCatId="colorful" phldr="1"/>
      <dgm:spPr/>
    </dgm:pt>
    <dgm:pt modelId="{A843E867-F447-4402-AB87-50C46A47CD82}">
      <dgm:prSet phldrT="[Text]" custT="1"/>
      <dgm:spPr/>
      <dgm:t>
        <a:bodyPr/>
        <a:lstStyle/>
        <a:p>
          <a:pPr>
            <a:buFont typeface="Wingdings" panose="05000000000000000000" pitchFamily="2" charset="2"/>
            <a:buChar char=""/>
          </a:pPr>
          <a:r>
            <a:rPr lang="en-US" sz="1900" dirty="0">
              <a:latin typeface="Times New Roman" panose="02020603050405020304" pitchFamily="18" charset="0"/>
              <a:cs typeface="Times New Roman" panose="02020603050405020304" pitchFamily="18" charset="0"/>
            </a:rPr>
            <a:t>The presentation concludes that sustainability is becoming a major factor for the hotel industry.</a:t>
          </a:r>
          <a:endParaRPr lang="en-IN" sz="1900" dirty="0">
            <a:latin typeface="Times New Roman" panose="02020603050405020304" pitchFamily="18" charset="0"/>
            <a:cs typeface="Times New Roman" panose="02020603050405020304" pitchFamily="18" charset="0"/>
          </a:endParaRPr>
        </a:p>
      </dgm:t>
    </dgm:pt>
    <dgm:pt modelId="{9901CB32-DA20-401C-B11A-0427242D749E}" type="parTrans" cxnId="{ACADC734-DE0C-4014-94C9-2A9950390909}">
      <dgm:prSet/>
      <dgm:spPr/>
      <dgm:t>
        <a:bodyPr/>
        <a:lstStyle/>
        <a:p>
          <a:endParaRPr lang="en-IN" sz="1900"/>
        </a:p>
      </dgm:t>
    </dgm:pt>
    <dgm:pt modelId="{6462FE68-C3E0-47D4-9A3E-08112E7413B7}" type="sibTrans" cxnId="{ACADC734-DE0C-4014-94C9-2A9950390909}">
      <dgm:prSet/>
      <dgm:spPr/>
      <dgm:t>
        <a:bodyPr/>
        <a:lstStyle/>
        <a:p>
          <a:endParaRPr lang="en-IN" sz="1900"/>
        </a:p>
      </dgm:t>
    </dgm:pt>
    <dgm:pt modelId="{1AB9611B-87D4-429D-9425-F23B1DB4528A}">
      <dgm:prSet custT="1"/>
      <dgm:spPr/>
      <dgm:t>
        <a:bodyPr/>
        <a:lstStyle/>
        <a:p>
          <a:pPr>
            <a:buFont typeface="Wingdings" panose="05000000000000000000" pitchFamily="2" charset="2"/>
            <a:buChar char=""/>
          </a:pPr>
          <a:r>
            <a:rPr lang="en-US" sz="1900">
              <a:latin typeface="Times New Roman" panose="02020603050405020304" pitchFamily="18" charset="0"/>
              <a:cs typeface="Times New Roman" panose="02020603050405020304" pitchFamily="18" charset="0"/>
            </a:rPr>
            <a:t>In addition, the PESTEL framework displays the demand of the user and the advancement in technology, which drives hospitality.</a:t>
          </a:r>
          <a:endParaRPr lang="en-IN" sz="1900">
            <a:latin typeface="Times New Roman" panose="02020603050405020304" pitchFamily="18" charset="0"/>
            <a:cs typeface="Times New Roman" panose="02020603050405020304" pitchFamily="18" charset="0"/>
          </a:endParaRPr>
        </a:p>
      </dgm:t>
    </dgm:pt>
    <dgm:pt modelId="{AB873244-D1A4-49C9-BB98-0B11125E8933}" type="parTrans" cxnId="{E0045E78-61F2-4CF8-9964-B4456C5206B5}">
      <dgm:prSet/>
      <dgm:spPr/>
      <dgm:t>
        <a:bodyPr/>
        <a:lstStyle/>
        <a:p>
          <a:endParaRPr lang="en-IN" sz="1900"/>
        </a:p>
      </dgm:t>
    </dgm:pt>
    <dgm:pt modelId="{D801CE7E-2664-4E8D-A54C-935190222B4B}" type="sibTrans" cxnId="{E0045E78-61F2-4CF8-9964-B4456C5206B5}">
      <dgm:prSet/>
      <dgm:spPr/>
      <dgm:t>
        <a:bodyPr/>
        <a:lstStyle/>
        <a:p>
          <a:endParaRPr lang="en-IN" sz="1900"/>
        </a:p>
      </dgm:t>
    </dgm:pt>
    <dgm:pt modelId="{1345E321-48E3-489F-875C-C5EA8ED819FE}">
      <dgm:prSet custT="1"/>
      <dgm:spPr/>
      <dgm:t>
        <a:bodyPr/>
        <a:lstStyle/>
        <a:p>
          <a:pPr>
            <a:buFont typeface="Wingdings" panose="05000000000000000000" pitchFamily="2" charset="2"/>
            <a:buChar char=""/>
          </a:pPr>
          <a:r>
            <a:rPr lang="en-US" sz="1900">
              <a:latin typeface="Times New Roman" panose="02020603050405020304" pitchFamily="18" charset="0"/>
              <a:cs typeface="Times New Roman" panose="02020603050405020304" pitchFamily="18" charset="0"/>
            </a:rPr>
            <a:t>Additionally, the large hotels easily embrace sustainability, while smaller hotels suffer from expense.</a:t>
          </a:r>
          <a:endParaRPr lang="en-IN" sz="1900">
            <a:latin typeface="Times New Roman" panose="02020603050405020304" pitchFamily="18" charset="0"/>
            <a:cs typeface="Times New Roman" panose="02020603050405020304" pitchFamily="18" charset="0"/>
          </a:endParaRPr>
        </a:p>
      </dgm:t>
    </dgm:pt>
    <dgm:pt modelId="{5F741081-1601-4F7A-AB77-AE6D827016BA}" type="parTrans" cxnId="{4CE08494-B67B-4EA4-802D-09CCE0B0BE63}">
      <dgm:prSet/>
      <dgm:spPr/>
      <dgm:t>
        <a:bodyPr/>
        <a:lstStyle/>
        <a:p>
          <a:endParaRPr lang="en-IN" sz="1900"/>
        </a:p>
      </dgm:t>
    </dgm:pt>
    <dgm:pt modelId="{4F94A20E-D7BE-4F69-8939-8EE917E74491}" type="sibTrans" cxnId="{4CE08494-B67B-4EA4-802D-09CCE0B0BE63}">
      <dgm:prSet/>
      <dgm:spPr/>
      <dgm:t>
        <a:bodyPr/>
        <a:lstStyle/>
        <a:p>
          <a:endParaRPr lang="en-IN" sz="1900"/>
        </a:p>
      </dgm:t>
    </dgm:pt>
    <dgm:pt modelId="{D9C2109D-85EB-4203-9951-3EC3E6250A00}">
      <dgm:prSet custT="1"/>
      <dgm:spPr/>
      <dgm:t>
        <a:bodyPr/>
        <a:lstStyle/>
        <a:p>
          <a:pPr>
            <a:buFont typeface="Wingdings" panose="05000000000000000000" pitchFamily="2" charset="2"/>
            <a:buChar char=""/>
          </a:pPr>
          <a:r>
            <a:rPr lang="en-US" sz="1900" dirty="0">
              <a:latin typeface="Times New Roman" panose="02020603050405020304" pitchFamily="18" charset="0"/>
              <a:cs typeface="Times New Roman" panose="02020603050405020304" pitchFamily="18" charset="0"/>
            </a:rPr>
            <a:t>The renewable resources support the hospitality sector in the long-term process.</a:t>
          </a:r>
          <a:endParaRPr lang="en-IN" sz="1900" dirty="0">
            <a:latin typeface="Times New Roman" panose="02020603050405020304" pitchFamily="18" charset="0"/>
            <a:cs typeface="Times New Roman" panose="02020603050405020304" pitchFamily="18" charset="0"/>
          </a:endParaRPr>
        </a:p>
      </dgm:t>
    </dgm:pt>
    <dgm:pt modelId="{D64DD28B-6F57-451B-8884-26059937C570}" type="parTrans" cxnId="{3AFBD438-85C2-4CB6-9E77-EECD231C4BFF}">
      <dgm:prSet/>
      <dgm:spPr/>
      <dgm:t>
        <a:bodyPr/>
        <a:lstStyle/>
        <a:p>
          <a:endParaRPr lang="en-IN" sz="1900"/>
        </a:p>
      </dgm:t>
    </dgm:pt>
    <dgm:pt modelId="{E6619422-0F55-4CC4-9855-69B58A0A2AA6}" type="sibTrans" cxnId="{3AFBD438-85C2-4CB6-9E77-EECD231C4BFF}">
      <dgm:prSet/>
      <dgm:spPr/>
      <dgm:t>
        <a:bodyPr/>
        <a:lstStyle/>
        <a:p>
          <a:endParaRPr lang="en-IN" sz="1900"/>
        </a:p>
      </dgm:t>
    </dgm:pt>
    <dgm:pt modelId="{B7E5B3AD-F4E7-46E0-848C-CF790172AC7D}" type="pres">
      <dgm:prSet presAssocID="{3397C11D-4FCF-4744-A53F-3A52DBE0B414}" presName="Name0" presStyleCnt="0">
        <dgm:presLayoutVars>
          <dgm:dir/>
          <dgm:resizeHandles val="exact"/>
        </dgm:presLayoutVars>
      </dgm:prSet>
      <dgm:spPr/>
    </dgm:pt>
    <dgm:pt modelId="{C740804A-A64B-4D68-8D43-BF738FE26199}" type="pres">
      <dgm:prSet presAssocID="{3397C11D-4FCF-4744-A53F-3A52DBE0B414}" presName="arrow" presStyleLbl="bgShp" presStyleIdx="0" presStyleCnt="1"/>
      <dgm:spPr/>
    </dgm:pt>
    <dgm:pt modelId="{1F3AC744-0C67-4AA1-BBAF-4963AD0D2F4C}" type="pres">
      <dgm:prSet presAssocID="{3397C11D-4FCF-4744-A53F-3A52DBE0B414}" presName="points" presStyleCnt="0"/>
      <dgm:spPr/>
    </dgm:pt>
    <dgm:pt modelId="{F5273B72-E86F-41E4-9CFD-3AB702AD460F}" type="pres">
      <dgm:prSet presAssocID="{A843E867-F447-4402-AB87-50C46A47CD82}" presName="compositeA" presStyleCnt="0"/>
      <dgm:spPr/>
    </dgm:pt>
    <dgm:pt modelId="{6034661B-84E6-4900-B5E9-0A5F84A800ED}" type="pres">
      <dgm:prSet presAssocID="{A843E867-F447-4402-AB87-50C46A47CD82}" presName="textA" presStyleLbl="revTx" presStyleIdx="0" presStyleCnt="4">
        <dgm:presLayoutVars>
          <dgm:bulletEnabled val="1"/>
        </dgm:presLayoutVars>
      </dgm:prSet>
      <dgm:spPr/>
    </dgm:pt>
    <dgm:pt modelId="{750772D5-741F-40BD-8567-ACCE1898989D}" type="pres">
      <dgm:prSet presAssocID="{A843E867-F447-4402-AB87-50C46A47CD82}" presName="circleA" presStyleLbl="node1" presStyleIdx="0" presStyleCnt="4"/>
      <dgm:spPr/>
    </dgm:pt>
    <dgm:pt modelId="{CE6A53E1-B1EC-49CC-B6A4-C598118C366B}" type="pres">
      <dgm:prSet presAssocID="{A843E867-F447-4402-AB87-50C46A47CD82}" presName="spaceA" presStyleCnt="0"/>
      <dgm:spPr/>
    </dgm:pt>
    <dgm:pt modelId="{A7BC495D-38BF-4116-AE56-D20FD63D8A4C}" type="pres">
      <dgm:prSet presAssocID="{6462FE68-C3E0-47D4-9A3E-08112E7413B7}" presName="space" presStyleCnt="0"/>
      <dgm:spPr/>
    </dgm:pt>
    <dgm:pt modelId="{F4F20D27-4894-40FE-A617-0C90CDE73DD5}" type="pres">
      <dgm:prSet presAssocID="{1AB9611B-87D4-429D-9425-F23B1DB4528A}" presName="compositeB" presStyleCnt="0"/>
      <dgm:spPr/>
    </dgm:pt>
    <dgm:pt modelId="{80C7BC5B-2044-443D-86ED-89022529E18C}" type="pres">
      <dgm:prSet presAssocID="{1AB9611B-87D4-429D-9425-F23B1DB4528A}" presName="textB" presStyleLbl="revTx" presStyleIdx="1" presStyleCnt="4">
        <dgm:presLayoutVars>
          <dgm:bulletEnabled val="1"/>
        </dgm:presLayoutVars>
      </dgm:prSet>
      <dgm:spPr/>
    </dgm:pt>
    <dgm:pt modelId="{96C07AB7-D453-43A2-9C90-167A3FE4DBAF}" type="pres">
      <dgm:prSet presAssocID="{1AB9611B-87D4-429D-9425-F23B1DB4528A}" presName="circleB" presStyleLbl="node1" presStyleIdx="1" presStyleCnt="4"/>
      <dgm:spPr/>
    </dgm:pt>
    <dgm:pt modelId="{9B51CE6E-E256-4DC3-9299-0F9E3EB90AF4}" type="pres">
      <dgm:prSet presAssocID="{1AB9611B-87D4-429D-9425-F23B1DB4528A}" presName="spaceB" presStyleCnt="0"/>
      <dgm:spPr/>
    </dgm:pt>
    <dgm:pt modelId="{17B504DE-0C39-4DEA-821C-145E27E00C3D}" type="pres">
      <dgm:prSet presAssocID="{D801CE7E-2664-4E8D-A54C-935190222B4B}" presName="space" presStyleCnt="0"/>
      <dgm:spPr/>
    </dgm:pt>
    <dgm:pt modelId="{42DA1EE4-7C5C-4F0B-ACBD-F291323152BA}" type="pres">
      <dgm:prSet presAssocID="{1345E321-48E3-489F-875C-C5EA8ED819FE}" presName="compositeA" presStyleCnt="0"/>
      <dgm:spPr/>
    </dgm:pt>
    <dgm:pt modelId="{8B3AF893-3A24-48C8-A625-0A8DC7C74772}" type="pres">
      <dgm:prSet presAssocID="{1345E321-48E3-489F-875C-C5EA8ED819FE}" presName="textA" presStyleLbl="revTx" presStyleIdx="2" presStyleCnt="4">
        <dgm:presLayoutVars>
          <dgm:bulletEnabled val="1"/>
        </dgm:presLayoutVars>
      </dgm:prSet>
      <dgm:spPr/>
    </dgm:pt>
    <dgm:pt modelId="{46AB806F-8660-4692-8A64-158826A0648D}" type="pres">
      <dgm:prSet presAssocID="{1345E321-48E3-489F-875C-C5EA8ED819FE}" presName="circleA" presStyleLbl="node1" presStyleIdx="2" presStyleCnt="4"/>
      <dgm:spPr/>
    </dgm:pt>
    <dgm:pt modelId="{D53CA548-0493-4655-AB64-8C00B52436BE}" type="pres">
      <dgm:prSet presAssocID="{1345E321-48E3-489F-875C-C5EA8ED819FE}" presName="spaceA" presStyleCnt="0"/>
      <dgm:spPr/>
    </dgm:pt>
    <dgm:pt modelId="{84D62E69-D45E-47FC-B34B-BFFA1E8D4728}" type="pres">
      <dgm:prSet presAssocID="{4F94A20E-D7BE-4F69-8939-8EE917E74491}" presName="space" presStyleCnt="0"/>
      <dgm:spPr/>
    </dgm:pt>
    <dgm:pt modelId="{3CA2A10F-B256-407C-A8F2-9325FE43501F}" type="pres">
      <dgm:prSet presAssocID="{D9C2109D-85EB-4203-9951-3EC3E6250A00}" presName="compositeB" presStyleCnt="0"/>
      <dgm:spPr/>
    </dgm:pt>
    <dgm:pt modelId="{022317D0-D1CA-4DB2-BE30-5F05D7769493}" type="pres">
      <dgm:prSet presAssocID="{D9C2109D-85EB-4203-9951-3EC3E6250A00}" presName="textB" presStyleLbl="revTx" presStyleIdx="3" presStyleCnt="4">
        <dgm:presLayoutVars>
          <dgm:bulletEnabled val="1"/>
        </dgm:presLayoutVars>
      </dgm:prSet>
      <dgm:spPr/>
    </dgm:pt>
    <dgm:pt modelId="{250DE40E-C1DD-4A00-BA19-4230AC4E89FD}" type="pres">
      <dgm:prSet presAssocID="{D9C2109D-85EB-4203-9951-3EC3E6250A00}" presName="circleB" presStyleLbl="node1" presStyleIdx="3" presStyleCnt="4"/>
      <dgm:spPr/>
    </dgm:pt>
    <dgm:pt modelId="{89511C88-3BBB-4486-AEE1-2A213AD9B8E3}" type="pres">
      <dgm:prSet presAssocID="{D9C2109D-85EB-4203-9951-3EC3E6250A00}" presName="spaceB" presStyleCnt="0"/>
      <dgm:spPr/>
    </dgm:pt>
  </dgm:ptLst>
  <dgm:cxnLst>
    <dgm:cxn modelId="{71E8EC01-7B9F-4C4D-A471-5013CCF4FAA0}" type="presOf" srcId="{3397C11D-4FCF-4744-A53F-3A52DBE0B414}" destId="{B7E5B3AD-F4E7-46E0-848C-CF790172AC7D}" srcOrd="0" destOrd="0" presId="urn:microsoft.com/office/officeart/2005/8/layout/hProcess11"/>
    <dgm:cxn modelId="{788D1E0D-56FD-44CF-A082-E7C76081A7BA}" type="presOf" srcId="{1AB9611B-87D4-429D-9425-F23B1DB4528A}" destId="{80C7BC5B-2044-443D-86ED-89022529E18C}" srcOrd="0" destOrd="0" presId="urn:microsoft.com/office/officeart/2005/8/layout/hProcess11"/>
    <dgm:cxn modelId="{B85F2C12-A653-43E2-AD6D-E7EBE207721A}" type="presOf" srcId="{1345E321-48E3-489F-875C-C5EA8ED819FE}" destId="{8B3AF893-3A24-48C8-A625-0A8DC7C74772}" srcOrd="0" destOrd="0" presId="urn:microsoft.com/office/officeart/2005/8/layout/hProcess11"/>
    <dgm:cxn modelId="{ACADC734-DE0C-4014-94C9-2A9950390909}" srcId="{3397C11D-4FCF-4744-A53F-3A52DBE0B414}" destId="{A843E867-F447-4402-AB87-50C46A47CD82}" srcOrd="0" destOrd="0" parTransId="{9901CB32-DA20-401C-B11A-0427242D749E}" sibTransId="{6462FE68-C3E0-47D4-9A3E-08112E7413B7}"/>
    <dgm:cxn modelId="{3AFBD438-85C2-4CB6-9E77-EECD231C4BFF}" srcId="{3397C11D-4FCF-4744-A53F-3A52DBE0B414}" destId="{D9C2109D-85EB-4203-9951-3EC3E6250A00}" srcOrd="3" destOrd="0" parTransId="{D64DD28B-6F57-451B-8884-26059937C570}" sibTransId="{E6619422-0F55-4CC4-9855-69B58A0A2AA6}"/>
    <dgm:cxn modelId="{E0045E78-61F2-4CF8-9964-B4456C5206B5}" srcId="{3397C11D-4FCF-4744-A53F-3A52DBE0B414}" destId="{1AB9611B-87D4-429D-9425-F23B1DB4528A}" srcOrd="1" destOrd="0" parTransId="{AB873244-D1A4-49C9-BB98-0B11125E8933}" sibTransId="{D801CE7E-2664-4E8D-A54C-935190222B4B}"/>
    <dgm:cxn modelId="{4CE08494-B67B-4EA4-802D-09CCE0B0BE63}" srcId="{3397C11D-4FCF-4744-A53F-3A52DBE0B414}" destId="{1345E321-48E3-489F-875C-C5EA8ED819FE}" srcOrd="2" destOrd="0" parTransId="{5F741081-1601-4F7A-AB77-AE6D827016BA}" sibTransId="{4F94A20E-D7BE-4F69-8939-8EE917E74491}"/>
    <dgm:cxn modelId="{9ECD17AC-BFA3-4C90-9764-0819B84A0BDA}" type="presOf" srcId="{A843E867-F447-4402-AB87-50C46A47CD82}" destId="{6034661B-84E6-4900-B5E9-0A5F84A800ED}" srcOrd="0" destOrd="0" presId="urn:microsoft.com/office/officeart/2005/8/layout/hProcess11"/>
    <dgm:cxn modelId="{88350CDF-8BF9-41DE-9A88-2B6776E28177}" type="presOf" srcId="{D9C2109D-85EB-4203-9951-3EC3E6250A00}" destId="{022317D0-D1CA-4DB2-BE30-5F05D7769493}" srcOrd="0" destOrd="0" presId="urn:microsoft.com/office/officeart/2005/8/layout/hProcess11"/>
    <dgm:cxn modelId="{8CBB7AAF-4368-46BB-BD2C-C3C8615D4151}" type="presParOf" srcId="{B7E5B3AD-F4E7-46E0-848C-CF790172AC7D}" destId="{C740804A-A64B-4D68-8D43-BF738FE26199}" srcOrd="0" destOrd="0" presId="urn:microsoft.com/office/officeart/2005/8/layout/hProcess11"/>
    <dgm:cxn modelId="{381F9A74-AD0D-4E47-9CE2-E14C933EB014}" type="presParOf" srcId="{B7E5B3AD-F4E7-46E0-848C-CF790172AC7D}" destId="{1F3AC744-0C67-4AA1-BBAF-4963AD0D2F4C}" srcOrd="1" destOrd="0" presId="urn:microsoft.com/office/officeart/2005/8/layout/hProcess11"/>
    <dgm:cxn modelId="{5E089675-7D6D-4B17-9ACD-F97FA3254919}" type="presParOf" srcId="{1F3AC744-0C67-4AA1-BBAF-4963AD0D2F4C}" destId="{F5273B72-E86F-41E4-9CFD-3AB702AD460F}" srcOrd="0" destOrd="0" presId="urn:microsoft.com/office/officeart/2005/8/layout/hProcess11"/>
    <dgm:cxn modelId="{A57CEEF2-02FE-4D13-BBAA-49A88ED45F91}" type="presParOf" srcId="{F5273B72-E86F-41E4-9CFD-3AB702AD460F}" destId="{6034661B-84E6-4900-B5E9-0A5F84A800ED}" srcOrd="0" destOrd="0" presId="urn:microsoft.com/office/officeart/2005/8/layout/hProcess11"/>
    <dgm:cxn modelId="{6875C281-E93E-4A2B-BEA5-F4DA107F0991}" type="presParOf" srcId="{F5273B72-E86F-41E4-9CFD-3AB702AD460F}" destId="{750772D5-741F-40BD-8567-ACCE1898989D}" srcOrd="1" destOrd="0" presId="urn:microsoft.com/office/officeart/2005/8/layout/hProcess11"/>
    <dgm:cxn modelId="{8E02DC59-3CF0-4436-82B7-33181C7D1B2E}" type="presParOf" srcId="{F5273B72-E86F-41E4-9CFD-3AB702AD460F}" destId="{CE6A53E1-B1EC-49CC-B6A4-C598118C366B}" srcOrd="2" destOrd="0" presId="urn:microsoft.com/office/officeart/2005/8/layout/hProcess11"/>
    <dgm:cxn modelId="{D4E76EDD-CFB5-4952-9185-77FA117A0AFA}" type="presParOf" srcId="{1F3AC744-0C67-4AA1-BBAF-4963AD0D2F4C}" destId="{A7BC495D-38BF-4116-AE56-D20FD63D8A4C}" srcOrd="1" destOrd="0" presId="urn:microsoft.com/office/officeart/2005/8/layout/hProcess11"/>
    <dgm:cxn modelId="{7F619360-F475-46D2-99E8-7BCFDE3748E5}" type="presParOf" srcId="{1F3AC744-0C67-4AA1-BBAF-4963AD0D2F4C}" destId="{F4F20D27-4894-40FE-A617-0C90CDE73DD5}" srcOrd="2" destOrd="0" presId="urn:microsoft.com/office/officeart/2005/8/layout/hProcess11"/>
    <dgm:cxn modelId="{7F9F1555-B862-4238-8AB2-EAB7EC34473E}" type="presParOf" srcId="{F4F20D27-4894-40FE-A617-0C90CDE73DD5}" destId="{80C7BC5B-2044-443D-86ED-89022529E18C}" srcOrd="0" destOrd="0" presId="urn:microsoft.com/office/officeart/2005/8/layout/hProcess11"/>
    <dgm:cxn modelId="{331378DA-3172-488D-861F-2B9C6EAAC9EC}" type="presParOf" srcId="{F4F20D27-4894-40FE-A617-0C90CDE73DD5}" destId="{96C07AB7-D453-43A2-9C90-167A3FE4DBAF}" srcOrd="1" destOrd="0" presId="urn:microsoft.com/office/officeart/2005/8/layout/hProcess11"/>
    <dgm:cxn modelId="{9B2E6A17-A0F2-4333-A1EC-0AC510EA99E4}" type="presParOf" srcId="{F4F20D27-4894-40FE-A617-0C90CDE73DD5}" destId="{9B51CE6E-E256-4DC3-9299-0F9E3EB90AF4}" srcOrd="2" destOrd="0" presId="urn:microsoft.com/office/officeart/2005/8/layout/hProcess11"/>
    <dgm:cxn modelId="{BF83832C-5A56-4EE9-A70C-BBEDDDABCC9C}" type="presParOf" srcId="{1F3AC744-0C67-4AA1-BBAF-4963AD0D2F4C}" destId="{17B504DE-0C39-4DEA-821C-145E27E00C3D}" srcOrd="3" destOrd="0" presId="urn:microsoft.com/office/officeart/2005/8/layout/hProcess11"/>
    <dgm:cxn modelId="{BF1654DA-B31D-44AA-B9D9-597142E0ABBF}" type="presParOf" srcId="{1F3AC744-0C67-4AA1-BBAF-4963AD0D2F4C}" destId="{42DA1EE4-7C5C-4F0B-ACBD-F291323152BA}" srcOrd="4" destOrd="0" presId="urn:microsoft.com/office/officeart/2005/8/layout/hProcess11"/>
    <dgm:cxn modelId="{3FD835E8-2FDF-42EC-AD42-B73891A70E4C}" type="presParOf" srcId="{42DA1EE4-7C5C-4F0B-ACBD-F291323152BA}" destId="{8B3AF893-3A24-48C8-A625-0A8DC7C74772}" srcOrd="0" destOrd="0" presId="urn:microsoft.com/office/officeart/2005/8/layout/hProcess11"/>
    <dgm:cxn modelId="{3546ABE1-4207-48AF-8D4A-5D246D308DC7}" type="presParOf" srcId="{42DA1EE4-7C5C-4F0B-ACBD-F291323152BA}" destId="{46AB806F-8660-4692-8A64-158826A0648D}" srcOrd="1" destOrd="0" presId="urn:microsoft.com/office/officeart/2005/8/layout/hProcess11"/>
    <dgm:cxn modelId="{BDA1FD24-6A10-4D20-A3AB-B0DC5C1C407E}" type="presParOf" srcId="{42DA1EE4-7C5C-4F0B-ACBD-F291323152BA}" destId="{D53CA548-0493-4655-AB64-8C00B52436BE}" srcOrd="2" destOrd="0" presId="urn:microsoft.com/office/officeart/2005/8/layout/hProcess11"/>
    <dgm:cxn modelId="{F35C9C3E-DD17-40FE-8481-F74B20E97537}" type="presParOf" srcId="{1F3AC744-0C67-4AA1-BBAF-4963AD0D2F4C}" destId="{84D62E69-D45E-47FC-B34B-BFFA1E8D4728}" srcOrd="5" destOrd="0" presId="urn:microsoft.com/office/officeart/2005/8/layout/hProcess11"/>
    <dgm:cxn modelId="{14FB5A9E-ED6E-4303-977C-04B9FFB6B591}" type="presParOf" srcId="{1F3AC744-0C67-4AA1-BBAF-4963AD0D2F4C}" destId="{3CA2A10F-B256-407C-A8F2-9325FE43501F}" srcOrd="6" destOrd="0" presId="urn:microsoft.com/office/officeart/2005/8/layout/hProcess11"/>
    <dgm:cxn modelId="{E569DC32-F04A-41C5-8426-876D00957A15}" type="presParOf" srcId="{3CA2A10F-B256-407C-A8F2-9325FE43501F}" destId="{022317D0-D1CA-4DB2-BE30-5F05D7769493}" srcOrd="0" destOrd="0" presId="urn:microsoft.com/office/officeart/2005/8/layout/hProcess11"/>
    <dgm:cxn modelId="{6BD327C2-0206-42B5-AC25-7ED096A0A051}" type="presParOf" srcId="{3CA2A10F-B256-407C-A8F2-9325FE43501F}" destId="{250DE40E-C1DD-4A00-BA19-4230AC4E89FD}" srcOrd="1" destOrd="0" presId="urn:microsoft.com/office/officeart/2005/8/layout/hProcess11"/>
    <dgm:cxn modelId="{3ECBF23C-F05B-401C-80B9-F1D64387153A}" type="presParOf" srcId="{3CA2A10F-B256-407C-A8F2-9325FE43501F}" destId="{89511C88-3BBB-4486-AEE1-2A213AD9B8E3}"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EA5C63B-5311-425D-822D-7F556B1DFD4F}" type="doc">
      <dgm:prSet loTypeId="urn:microsoft.com/office/officeart/2005/8/layout/process4" loCatId="list" qsTypeId="urn:microsoft.com/office/officeart/2005/8/quickstyle/simple5" qsCatId="simple" csTypeId="urn:microsoft.com/office/officeart/2005/8/colors/accent0_2" csCatId="mainScheme" phldr="1"/>
      <dgm:spPr/>
      <dgm:t>
        <a:bodyPr/>
        <a:lstStyle/>
        <a:p>
          <a:endParaRPr lang="en-IN"/>
        </a:p>
      </dgm:t>
    </dgm:pt>
    <dgm:pt modelId="{3F21996F-15E3-49D1-85F3-D78CB39D4163}">
      <dgm:prSet phldrT="[Text]" custT="1"/>
      <dgm:spPr/>
      <dgm:t>
        <a:bodyPr/>
        <a:lstStyle/>
        <a:p>
          <a:pPr>
            <a:buFont typeface="Wingdings" panose="05000000000000000000" pitchFamily="2" charset="2"/>
            <a:buChar char=""/>
          </a:pPr>
          <a:r>
            <a:rPr lang="en-US" sz="2400" dirty="0">
              <a:solidFill>
                <a:schemeClr val="tx1"/>
              </a:solidFill>
              <a:latin typeface="Times New Roman" panose="02020603050405020304" pitchFamily="18" charset="0"/>
              <a:cs typeface="Times New Roman" panose="02020603050405020304" pitchFamily="18" charset="0"/>
            </a:rPr>
            <a:t>The laws and criteria regarding the environment should be followed by hotels.</a:t>
          </a:r>
          <a:endParaRPr lang="en-IN" sz="2400" dirty="0">
            <a:solidFill>
              <a:schemeClr val="tx1"/>
            </a:solidFill>
            <a:latin typeface="Times New Roman" panose="02020603050405020304" pitchFamily="18" charset="0"/>
            <a:cs typeface="Times New Roman" panose="02020603050405020304" pitchFamily="18" charset="0"/>
          </a:endParaRPr>
        </a:p>
      </dgm:t>
    </dgm:pt>
    <dgm:pt modelId="{390487E8-0692-4211-9797-214ED66F9E37}" type="parTrans" cxnId="{D77BC449-9C25-42A3-A459-8861C864A9A2}">
      <dgm:prSet/>
      <dgm:spPr/>
      <dgm:t>
        <a:bodyPr/>
        <a:lstStyle/>
        <a:p>
          <a:endParaRPr lang="en-IN"/>
        </a:p>
      </dgm:t>
    </dgm:pt>
    <dgm:pt modelId="{4EE7AA6B-FB82-47F7-8F66-B365DF8FBD91}" type="sibTrans" cxnId="{D77BC449-9C25-42A3-A459-8861C864A9A2}">
      <dgm:prSet/>
      <dgm:spPr/>
      <dgm:t>
        <a:bodyPr/>
        <a:lstStyle/>
        <a:p>
          <a:endParaRPr lang="en-IN"/>
        </a:p>
      </dgm:t>
    </dgm:pt>
    <dgm:pt modelId="{D1DB8B4E-5132-4B9E-B0CA-5C0BBD1E1597}">
      <dgm:prSet custT="1"/>
      <dgm:spPr/>
      <dgm:t>
        <a:bodyPr/>
        <a:lstStyle/>
        <a:p>
          <a:pPr>
            <a:buFont typeface="Wingdings" panose="05000000000000000000" pitchFamily="2" charset="2"/>
            <a:buChar char=""/>
          </a:pPr>
          <a:r>
            <a:rPr lang="en-US" sz="2400">
              <a:solidFill>
                <a:schemeClr val="tx1"/>
              </a:solidFill>
              <a:latin typeface="Times New Roman" panose="02020603050405020304" pitchFamily="18" charset="0"/>
              <a:cs typeface="Times New Roman" panose="02020603050405020304" pitchFamily="18" charset="0"/>
            </a:rPr>
            <a:t>Next, urgent requirement to address the cause of environmental damage through the hospitality sector.</a:t>
          </a:r>
          <a:endParaRPr lang="en-IN" sz="2400">
            <a:solidFill>
              <a:schemeClr val="tx1"/>
            </a:solidFill>
            <a:latin typeface="Times New Roman" panose="02020603050405020304" pitchFamily="18" charset="0"/>
            <a:cs typeface="Times New Roman" panose="02020603050405020304" pitchFamily="18" charset="0"/>
          </a:endParaRPr>
        </a:p>
      </dgm:t>
    </dgm:pt>
    <dgm:pt modelId="{0229A30C-E224-4B56-B0A0-BF04BCFAAA9A}" type="parTrans" cxnId="{A6D81F72-DD9B-495D-952E-703FC0B311E0}">
      <dgm:prSet/>
      <dgm:spPr/>
      <dgm:t>
        <a:bodyPr/>
        <a:lstStyle/>
        <a:p>
          <a:endParaRPr lang="en-IN"/>
        </a:p>
      </dgm:t>
    </dgm:pt>
    <dgm:pt modelId="{255EC070-9A83-475B-9A0C-4F556A14745A}" type="sibTrans" cxnId="{A6D81F72-DD9B-495D-952E-703FC0B311E0}">
      <dgm:prSet/>
      <dgm:spPr/>
      <dgm:t>
        <a:bodyPr/>
        <a:lstStyle/>
        <a:p>
          <a:endParaRPr lang="en-IN"/>
        </a:p>
      </dgm:t>
    </dgm:pt>
    <dgm:pt modelId="{4C5B6F99-FC01-4C39-A831-641DEAE50C22}">
      <dgm:prSet custT="1"/>
      <dgm:spPr/>
      <dgm:t>
        <a:bodyPr/>
        <a:lstStyle/>
        <a:p>
          <a:pPr>
            <a:buFont typeface="Wingdings" panose="05000000000000000000" pitchFamily="2" charset="2"/>
            <a:buChar char=""/>
          </a:pPr>
          <a:r>
            <a:rPr lang="en-US" sz="2400">
              <a:solidFill>
                <a:schemeClr val="tx1"/>
              </a:solidFill>
              <a:latin typeface="Times New Roman" panose="02020603050405020304" pitchFamily="18" charset="0"/>
              <a:cs typeface="Times New Roman" panose="02020603050405020304" pitchFamily="18" charset="0"/>
            </a:rPr>
            <a:t>The policy creators must provide some subsidies to small hotels, as they suffer from financial issues.</a:t>
          </a:r>
          <a:endParaRPr lang="en-IN" sz="2400" dirty="0">
            <a:solidFill>
              <a:schemeClr val="tx1"/>
            </a:solidFill>
            <a:latin typeface="Times New Roman" panose="02020603050405020304" pitchFamily="18" charset="0"/>
            <a:cs typeface="Times New Roman" panose="02020603050405020304" pitchFamily="18" charset="0"/>
          </a:endParaRPr>
        </a:p>
      </dgm:t>
    </dgm:pt>
    <dgm:pt modelId="{12D39065-2D15-49F2-B10B-DD6F6DAE19BC}" type="parTrans" cxnId="{ED2917E3-E272-4BEE-A7C3-F9C36DB9DF22}">
      <dgm:prSet/>
      <dgm:spPr/>
      <dgm:t>
        <a:bodyPr/>
        <a:lstStyle/>
        <a:p>
          <a:endParaRPr lang="en-IN"/>
        </a:p>
      </dgm:t>
    </dgm:pt>
    <dgm:pt modelId="{BBA9FEB5-F785-4709-9563-9DF828C92F00}" type="sibTrans" cxnId="{ED2917E3-E272-4BEE-A7C3-F9C36DB9DF22}">
      <dgm:prSet/>
      <dgm:spPr/>
      <dgm:t>
        <a:bodyPr/>
        <a:lstStyle/>
        <a:p>
          <a:endParaRPr lang="en-IN"/>
        </a:p>
      </dgm:t>
    </dgm:pt>
    <dgm:pt modelId="{FDF610BC-30AE-41F3-9C65-F656D3BF72AC}">
      <dgm:prSet custT="1"/>
      <dgm:spPr/>
      <dgm:t>
        <a:bodyPr/>
        <a:lstStyle/>
        <a:p>
          <a:pPr>
            <a:buFont typeface="Wingdings" panose="05000000000000000000" pitchFamily="2" charset="2"/>
            <a:buChar char=""/>
          </a:pPr>
          <a:r>
            <a:rPr lang="en-US" sz="2400" dirty="0">
              <a:solidFill>
                <a:schemeClr val="tx1"/>
              </a:solidFill>
              <a:latin typeface="Times New Roman" panose="02020603050405020304" pitchFamily="18" charset="0"/>
              <a:cs typeface="Times New Roman" panose="02020603050405020304" pitchFamily="18" charset="0"/>
            </a:rPr>
            <a:t>The Hotel industry should invest in training and development programs for workers regarding utilisation of sustainable equipment.</a:t>
          </a:r>
          <a:endParaRPr lang="en-IN" sz="2400" dirty="0">
            <a:solidFill>
              <a:schemeClr val="tx1"/>
            </a:solidFill>
            <a:latin typeface="Times New Roman" panose="02020603050405020304" pitchFamily="18" charset="0"/>
            <a:cs typeface="Times New Roman" panose="02020603050405020304" pitchFamily="18" charset="0"/>
          </a:endParaRPr>
        </a:p>
      </dgm:t>
    </dgm:pt>
    <dgm:pt modelId="{93A10C8B-2381-4F98-9BAD-FBB8632AE713}" type="parTrans" cxnId="{28BF25E9-1342-4A19-BDFD-18AB3DF91462}">
      <dgm:prSet/>
      <dgm:spPr/>
      <dgm:t>
        <a:bodyPr/>
        <a:lstStyle/>
        <a:p>
          <a:endParaRPr lang="en-IN"/>
        </a:p>
      </dgm:t>
    </dgm:pt>
    <dgm:pt modelId="{CCB89160-3A3E-4558-8A73-67669F74F535}" type="sibTrans" cxnId="{28BF25E9-1342-4A19-BDFD-18AB3DF91462}">
      <dgm:prSet/>
      <dgm:spPr/>
      <dgm:t>
        <a:bodyPr/>
        <a:lstStyle/>
        <a:p>
          <a:endParaRPr lang="en-IN"/>
        </a:p>
      </dgm:t>
    </dgm:pt>
    <dgm:pt modelId="{10C5B2DA-2AD6-40E8-BCD9-317BCDDE9D8F}" type="pres">
      <dgm:prSet presAssocID="{DEA5C63B-5311-425D-822D-7F556B1DFD4F}" presName="Name0" presStyleCnt="0">
        <dgm:presLayoutVars>
          <dgm:dir/>
          <dgm:animLvl val="lvl"/>
          <dgm:resizeHandles val="exact"/>
        </dgm:presLayoutVars>
      </dgm:prSet>
      <dgm:spPr/>
    </dgm:pt>
    <dgm:pt modelId="{A43B484E-D4EB-4424-919E-7673ED77FEEC}" type="pres">
      <dgm:prSet presAssocID="{FDF610BC-30AE-41F3-9C65-F656D3BF72AC}" presName="boxAndChildren" presStyleCnt="0"/>
      <dgm:spPr/>
    </dgm:pt>
    <dgm:pt modelId="{49EB6C46-2204-47AD-BA54-DAD6C3BDA28E}" type="pres">
      <dgm:prSet presAssocID="{FDF610BC-30AE-41F3-9C65-F656D3BF72AC}" presName="parentTextBox" presStyleLbl="node1" presStyleIdx="0" presStyleCnt="4"/>
      <dgm:spPr/>
    </dgm:pt>
    <dgm:pt modelId="{73A12DAE-0F2C-4E2D-A456-0D1C2F19886F}" type="pres">
      <dgm:prSet presAssocID="{BBA9FEB5-F785-4709-9563-9DF828C92F00}" presName="sp" presStyleCnt="0"/>
      <dgm:spPr/>
    </dgm:pt>
    <dgm:pt modelId="{37DF3DDD-BB70-4914-B4A4-DE5AA51001F3}" type="pres">
      <dgm:prSet presAssocID="{4C5B6F99-FC01-4C39-A831-641DEAE50C22}" presName="arrowAndChildren" presStyleCnt="0"/>
      <dgm:spPr/>
    </dgm:pt>
    <dgm:pt modelId="{26C9842C-7DFC-42D5-8DAD-424CD14D8BA5}" type="pres">
      <dgm:prSet presAssocID="{4C5B6F99-FC01-4C39-A831-641DEAE50C22}" presName="parentTextArrow" presStyleLbl="node1" presStyleIdx="1" presStyleCnt="4"/>
      <dgm:spPr/>
    </dgm:pt>
    <dgm:pt modelId="{0A6418F3-8C1C-4CD3-AD9C-006CD95DD612}" type="pres">
      <dgm:prSet presAssocID="{255EC070-9A83-475B-9A0C-4F556A14745A}" presName="sp" presStyleCnt="0"/>
      <dgm:spPr/>
    </dgm:pt>
    <dgm:pt modelId="{48690307-B191-4E33-9CC6-0234DDCD4B74}" type="pres">
      <dgm:prSet presAssocID="{D1DB8B4E-5132-4B9E-B0CA-5C0BBD1E1597}" presName="arrowAndChildren" presStyleCnt="0"/>
      <dgm:spPr/>
    </dgm:pt>
    <dgm:pt modelId="{DEC5D2FF-8D3A-4BD5-AB69-88693E8FB8CF}" type="pres">
      <dgm:prSet presAssocID="{D1DB8B4E-5132-4B9E-B0CA-5C0BBD1E1597}" presName="parentTextArrow" presStyleLbl="node1" presStyleIdx="2" presStyleCnt="4"/>
      <dgm:spPr/>
    </dgm:pt>
    <dgm:pt modelId="{97249666-A0A6-4A8E-ACCC-D5B4466DA665}" type="pres">
      <dgm:prSet presAssocID="{4EE7AA6B-FB82-47F7-8F66-B365DF8FBD91}" presName="sp" presStyleCnt="0"/>
      <dgm:spPr/>
    </dgm:pt>
    <dgm:pt modelId="{0D9D3AF0-8FCA-4DA4-97FD-A2A7EAB5F4AC}" type="pres">
      <dgm:prSet presAssocID="{3F21996F-15E3-49D1-85F3-D78CB39D4163}" presName="arrowAndChildren" presStyleCnt="0"/>
      <dgm:spPr/>
    </dgm:pt>
    <dgm:pt modelId="{D17F6859-CA34-4262-B10A-5AE4930B519A}" type="pres">
      <dgm:prSet presAssocID="{3F21996F-15E3-49D1-85F3-D78CB39D4163}" presName="parentTextArrow" presStyleLbl="node1" presStyleIdx="3" presStyleCnt="4"/>
      <dgm:spPr/>
    </dgm:pt>
  </dgm:ptLst>
  <dgm:cxnLst>
    <dgm:cxn modelId="{3794EA18-8CF6-4068-9CE7-00E19A5E4220}" type="presOf" srcId="{FDF610BC-30AE-41F3-9C65-F656D3BF72AC}" destId="{49EB6C46-2204-47AD-BA54-DAD6C3BDA28E}" srcOrd="0" destOrd="0" presId="urn:microsoft.com/office/officeart/2005/8/layout/process4"/>
    <dgm:cxn modelId="{60D08C5F-EB47-489C-9280-E5ED99C247C2}" type="presOf" srcId="{4C5B6F99-FC01-4C39-A831-641DEAE50C22}" destId="{26C9842C-7DFC-42D5-8DAD-424CD14D8BA5}" srcOrd="0" destOrd="0" presId="urn:microsoft.com/office/officeart/2005/8/layout/process4"/>
    <dgm:cxn modelId="{D77BC449-9C25-42A3-A459-8861C864A9A2}" srcId="{DEA5C63B-5311-425D-822D-7F556B1DFD4F}" destId="{3F21996F-15E3-49D1-85F3-D78CB39D4163}" srcOrd="0" destOrd="0" parTransId="{390487E8-0692-4211-9797-214ED66F9E37}" sibTransId="{4EE7AA6B-FB82-47F7-8F66-B365DF8FBD91}"/>
    <dgm:cxn modelId="{A6D81F72-DD9B-495D-952E-703FC0B311E0}" srcId="{DEA5C63B-5311-425D-822D-7F556B1DFD4F}" destId="{D1DB8B4E-5132-4B9E-B0CA-5C0BBD1E1597}" srcOrd="1" destOrd="0" parTransId="{0229A30C-E224-4B56-B0A0-BF04BCFAAA9A}" sibTransId="{255EC070-9A83-475B-9A0C-4F556A14745A}"/>
    <dgm:cxn modelId="{4A8D75B7-62E8-4784-B104-873EFCB7EAD8}" type="presOf" srcId="{DEA5C63B-5311-425D-822D-7F556B1DFD4F}" destId="{10C5B2DA-2AD6-40E8-BCD9-317BCDDE9D8F}" srcOrd="0" destOrd="0" presId="urn:microsoft.com/office/officeart/2005/8/layout/process4"/>
    <dgm:cxn modelId="{77862BCF-1319-40B5-88CB-11B8DB71B33C}" type="presOf" srcId="{D1DB8B4E-5132-4B9E-B0CA-5C0BBD1E1597}" destId="{DEC5D2FF-8D3A-4BD5-AB69-88693E8FB8CF}" srcOrd="0" destOrd="0" presId="urn:microsoft.com/office/officeart/2005/8/layout/process4"/>
    <dgm:cxn modelId="{ED2917E3-E272-4BEE-A7C3-F9C36DB9DF22}" srcId="{DEA5C63B-5311-425D-822D-7F556B1DFD4F}" destId="{4C5B6F99-FC01-4C39-A831-641DEAE50C22}" srcOrd="2" destOrd="0" parTransId="{12D39065-2D15-49F2-B10B-DD6F6DAE19BC}" sibTransId="{BBA9FEB5-F785-4709-9563-9DF828C92F00}"/>
    <dgm:cxn modelId="{25033EE8-1B9E-4F91-9537-0563595E0066}" type="presOf" srcId="{3F21996F-15E3-49D1-85F3-D78CB39D4163}" destId="{D17F6859-CA34-4262-B10A-5AE4930B519A}" srcOrd="0" destOrd="0" presId="urn:microsoft.com/office/officeart/2005/8/layout/process4"/>
    <dgm:cxn modelId="{28BF25E9-1342-4A19-BDFD-18AB3DF91462}" srcId="{DEA5C63B-5311-425D-822D-7F556B1DFD4F}" destId="{FDF610BC-30AE-41F3-9C65-F656D3BF72AC}" srcOrd="3" destOrd="0" parTransId="{93A10C8B-2381-4F98-9BAD-FBB8632AE713}" sibTransId="{CCB89160-3A3E-4558-8A73-67669F74F535}"/>
    <dgm:cxn modelId="{5314E424-7349-48E0-A8A9-3E9B4827552E}" type="presParOf" srcId="{10C5B2DA-2AD6-40E8-BCD9-317BCDDE9D8F}" destId="{A43B484E-D4EB-4424-919E-7673ED77FEEC}" srcOrd="0" destOrd="0" presId="urn:microsoft.com/office/officeart/2005/8/layout/process4"/>
    <dgm:cxn modelId="{3317C4D5-D623-4AD0-AE52-5E922BE5A2E5}" type="presParOf" srcId="{A43B484E-D4EB-4424-919E-7673ED77FEEC}" destId="{49EB6C46-2204-47AD-BA54-DAD6C3BDA28E}" srcOrd="0" destOrd="0" presId="urn:microsoft.com/office/officeart/2005/8/layout/process4"/>
    <dgm:cxn modelId="{9976607B-6306-4CB6-9D22-FA00D220834B}" type="presParOf" srcId="{10C5B2DA-2AD6-40E8-BCD9-317BCDDE9D8F}" destId="{73A12DAE-0F2C-4E2D-A456-0D1C2F19886F}" srcOrd="1" destOrd="0" presId="urn:microsoft.com/office/officeart/2005/8/layout/process4"/>
    <dgm:cxn modelId="{931E8A2A-4B84-4F92-90A0-62BD47BB9A55}" type="presParOf" srcId="{10C5B2DA-2AD6-40E8-BCD9-317BCDDE9D8F}" destId="{37DF3DDD-BB70-4914-B4A4-DE5AA51001F3}" srcOrd="2" destOrd="0" presId="urn:microsoft.com/office/officeart/2005/8/layout/process4"/>
    <dgm:cxn modelId="{A1439C60-6E81-4FF2-9E1D-E67752E71DF0}" type="presParOf" srcId="{37DF3DDD-BB70-4914-B4A4-DE5AA51001F3}" destId="{26C9842C-7DFC-42D5-8DAD-424CD14D8BA5}" srcOrd="0" destOrd="0" presId="urn:microsoft.com/office/officeart/2005/8/layout/process4"/>
    <dgm:cxn modelId="{5D7D80C8-0978-4341-85FE-62D109261E92}" type="presParOf" srcId="{10C5B2DA-2AD6-40E8-BCD9-317BCDDE9D8F}" destId="{0A6418F3-8C1C-4CD3-AD9C-006CD95DD612}" srcOrd="3" destOrd="0" presId="urn:microsoft.com/office/officeart/2005/8/layout/process4"/>
    <dgm:cxn modelId="{4AE74391-AF39-4158-BE51-930F8D4624C8}" type="presParOf" srcId="{10C5B2DA-2AD6-40E8-BCD9-317BCDDE9D8F}" destId="{48690307-B191-4E33-9CC6-0234DDCD4B74}" srcOrd="4" destOrd="0" presId="urn:microsoft.com/office/officeart/2005/8/layout/process4"/>
    <dgm:cxn modelId="{9C5BD01B-E16A-4304-89CB-238074A0494C}" type="presParOf" srcId="{48690307-B191-4E33-9CC6-0234DDCD4B74}" destId="{DEC5D2FF-8D3A-4BD5-AB69-88693E8FB8CF}" srcOrd="0" destOrd="0" presId="urn:microsoft.com/office/officeart/2005/8/layout/process4"/>
    <dgm:cxn modelId="{E57C52CB-4E78-4D14-901D-509E5CD1D2F5}" type="presParOf" srcId="{10C5B2DA-2AD6-40E8-BCD9-317BCDDE9D8F}" destId="{97249666-A0A6-4A8E-ACCC-D5B4466DA665}" srcOrd="5" destOrd="0" presId="urn:microsoft.com/office/officeart/2005/8/layout/process4"/>
    <dgm:cxn modelId="{0E97B9B0-1D00-433A-AEF3-8A8123062103}" type="presParOf" srcId="{10C5B2DA-2AD6-40E8-BCD9-317BCDDE9D8F}" destId="{0D9D3AF0-8FCA-4DA4-97FD-A2A7EAB5F4AC}" srcOrd="6" destOrd="0" presId="urn:microsoft.com/office/officeart/2005/8/layout/process4"/>
    <dgm:cxn modelId="{9542F114-B01A-45A7-B800-E8CBE0ECE1BB}" type="presParOf" srcId="{0D9D3AF0-8FCA-4DA4-97FD-A2A7EAB5F4AC}" destId="{D17F6859-CA34-4262-B10A-5AE4930B519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56E57D-16EC-48F8-BB02-DF35E0556CF8}">
      <dsp:nvSpPr>
        <dsp:cNvPr id="0" name=""/>
        <dsp:cNvSpPr/>
      </dsp:nvSpPr>
      <dsp:spPr>
        <a:xfrm>
          <a:off x="0" y="2968580"/>
          <a:ext cx="9340326" cy="4867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b="0" i="0" kern="1200"/>
            <a:t>References</a:t>
          </a:r>
          <a:endParaRPr lang="en-IN" sz="1700" kern="1200"/>
        </a:p>
      </dsp:txBody>
      <dsp:txXfrm>
        <a:off x="0" y="2968580"/>
        <a:ext cx="9340326" cy="486749"/>
      </dsp:txXfrm>
    </dsp:sp>
    <dsp:sp modelId="{692FE3AC-F347-4F4D-B111-F62FE5C684C9}">
      <dsp:nvSpPr>
        <dsp:cNvPr id="0" name=""/>
        <dsp:cNvSpPr/>
      </dsp:nvSpPr>
      <dsp:spPr>
        <a:xfrm rot="10800000">
          <a:off x="0" y="2225609"/>
          <a:ext cx="9340326" cy="748620"/>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IN" sz="1700" b="0" i="0" kern="1200"/>
            <a:t>Conclusion</a:t>
          </a:r>
          <a:r>
            <a:rPr lang="en-GB" sz="1700" b="0" i="0" kern="1200"/>
            <a:t> </a:t>
          </a:r>
          <a:endParaRPr lang="en-IN" sz="1700" kern="1200"/>
        </a:p>
      </dsp:txBody>
      <dsp:txXfrm rot="10800000">
        <a:off x="0" y="2225609"/>
        <a:ext cx="9340326" cy="486431"/>
      </dsp:txXfrm>
    </dsp:sp>
    <dsp:sp modelId="{BF972B6E-0FEA-48FC-80B3-700EE16964EB}">
      <dsp:nvSpPr>
        <dsp:cNvPr id="0" name=""/>
        <dsp:cNvSpPr/>
      </dsp:nvSpPr>
      <dsp:spPr>
        <a:xfrm rot="10800000">
          <a:off x="0" y="1484290"/>
          <a:ext cx="9340326" cy="748620"/>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b="0" i="0" kern="1200" dirty="0"/>
            <a:t>Method and Theme Impact Analysis</a:t>
          </a:r>
          <a:endParaRPr lang="en-IN" sz="1700" kern="1200" dirty="0"/>
        </a:p>
      </dsp:txBody>
      <dsp:txXfrm rot="10800000">
        <a:off x="0" y="1484290"/>
        <a:ext cx="9340326" cy="486431"/>
      </dsp:txXfrm>
    </dsp:sp>
    <dsp:sp modelId="{60C3E16A-34E7-4E55-83BF-F42DD549EAAE}">
      <dsp:nvSpPr>
        <dsp:cNvPr id="0" name=""/>
        <dsp:cNvSpPr/>
      </dsp:nvSpPr>
      <dsp:spPr>
        <a:xfrm rot="10800000">
          <a:off x="0" y="742971"/>
          <a:ext cx="9340326" cy="748620"/>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b="0" i="0" kern="1200"/>
            <a:t>Literature Review</a:t>
          </a:r>
          <a:endParaRPr lang="en-IN" sz="1700" kern="1200"/>
        </a:p>
      </dsp:txBody>
      <dsp:txXfrm rot="10800000">
        <a:off x="0" y="742971"/>
        <a:ext cx="9340326" cy="486431"/>
      </dsp:txXfrm>
    </dsp:sp>
    <dsp:sp modelId="{CCB236DD-8C85-4619-96ED-5FF268A60A75}">
      <dsp:nvSpPr>
        <dsp:cNvPr id="0" name=""/>
        <dsp:cNvSpPr/>
      </dsp:nvSpPr>
      <dsp:spPr>
        <a:xfrm rot="10800000">
          <a:off x="0" y="1651"/>
          <a:ext cx="9340326" cy="748620"/>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b="0" i="0" kern="1200"/>
            <a:t>Introduction</a:t>
          </a:r>
          <a:endParaRPr lang="en-IN" sz="1700" kern="1200"/>
        </a:p>
      </dsp:txBody>
      <dsp:txXfrm rot="10800000">
        <a:off x="0" y="1651"/>
        <a:ext cx="9340326" cy="4864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FF7657-05A4-49D2-A7F3-9A2EC9D19838}">
      <dsp:nvSpPr>
        <dsp:cNvPr id="0" name=""/>
        <dsp:cNvSpPr/>
      </dsp:nvSpPr>
      <dsp:spPr>
        <a:xfrm>
          <a:off x="-5918183" y="-905886"/>
          <a:ext cx="7047161" cy="7047161"/>
        </a:xfrm>
        <a:prstGeom prst="blockArc">
          <a:avLst>
            <a:gd name="adj1" fmla="val 18900000"/>
            <a:gd name="adj2" fmla="val 2700000"/>
            <a:gd name="adj3" fmla="val 307"/>
          </a:avLst>
        </a:prstGeom>
        <a:noFill/>
        <a:ln w="19050"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547FAF9-2ECA-4B4A-80EE-D3925EFA7879}">
      <dsp:nvSpPr>
        <dsp:cNvPr id="0" name=""/>
        <dsp:cNvSpPr/>
      </dsp:nvSpPr>
      <dsp:spPr>
        <a:xfrm>
          <a:off x="726671" y="523538"/>
          <a:ext cx="6372843" cy="1047077"/>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831118" tIns="55880" rIns="55880" bIns="55880" numCol="1" spcCol="1270" anchor="ctr" anchorCtr="0">
          <a:noAutofit/>
        </a:bodyPr>
        <a:lstStyle/>
        <a:p>
          <a:pPr marL="0" lvl="0" indent="0" algn="l" defTabSz="977900">
            <a:lnSpc>
              <a:spcPct val="90000"/>
            </a:lnSpc>
            <a:spcBef>
              <a:spcPct val="0"/>
            </a:spcBef>
            <a:spcAft>
              <a:spcPct val="35000"/>
            </a:spcAft>
            <a:buFont typeface="Wingdings" panose="05000000000000000000" pitchFamily="2" charset="2"/>
            <a:buNone/>
          </a:pPr>
          <a:r>
            <a:rPr lang="en-US" sz="22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research paper highlights the eco-friendly resolutions, as sustainability is the greater problem.</a:t>
          </a:r>
          <a:endParaRPr lang="en-IN" sz="2200" kern="1200" dirty="0">
            <a:solidFill>
              <a:schemeClr val="tx1"/>
            </a:solidFill>
          </a:endParaRPr>
        </a:p>
      </dsp:txBody>
      <dsp:txXfrm>
        <a:off x="726671" y="523538"/>
        <a:ext cx="6372843" cy="1047077"/>
      </dsp:txXfrm>
    </dsp:sp>
    <dsp:sp modelId="{ECBEA952-0505-4AA7-9E92-2BCB9EFFDE4D}">
      <dsp:nvSpPr>
        <dsp:cNvPr id="0" name=""/>
        <dsp:cNvSpPr/>
      </dsp:nvSpPr>
      <dsp:spPr>
        <a:xfrm>
          <a:off x="72248" y="392654"/>
          <a:ext cx="1308846" cy="1308846"/>
        </a:xfrm>
        <a:prstGeom prst="ellipse">
          <a:avLst/>
        </a:prstGeom>
        <a:solidFill>
          <a:schemeClr val="lt1">
            <a:hueOff val="0"/>
            <a:satOff val="0"/>
            <a:lumOff val="0"/>
            <a:alphaOff val="0"/>
          </a:schemeClr>
        </a:soli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1DC4A6EA-B5F0-433F-8670-1E14403997FC}">
      <dsp:nvSpPr>
        <dsp:cNvPr id="0" name=""/>
        <dsp:cNvSpPr/>
      </dsp:nvSpPr>
      <dsp:spPr>
        <a:xfrm>
          <a:off x="1107284" y="2094155"/>
          <a:ext cx="5992231" cy="1047077"/>
        </a:xfrm>
        <a:prstGeom prst="rect">
          <a:avLst/>
        </a:prstGeom>
        <a:gradFill rotWithShape="0">
          <a:gsLst>
            <a:gs pos="0">
              <a:schemeClr val="accent3">
                <a:hueOff val="3283952"/>
                <a:satOff val="-25316"/>
                <a:lumOff val="686"/>
                <a:alphaOff val="0"/>
                <a:tint val="98000"/>
                <a:lumMod val="114000"/>
              </a:schemeClr>
            </a:gs>
            <a:gs pos="100000">
              <a:schemeClr val="accent3">
                <a:hueOff val="3283952"/>
                <a:satOff val="-25316"/>
                <a:lumOff val="686"/>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831118" tIns="55880" rIns="55880" bIns="55880" numCol="1" spcCol="1270" anchor="ctr" anchorCtr="0">
          <a:noAutofit/>
        </a:bodyPr>
        <a:lstStyle/>
        <a:p>
          <a:pPr marL="0" lvl="0" indent="0" algn="l" defTabSz="977900">
            <a:lnSpc>
              <a:spcPct val="90000"/>
            </a:lnSpc>
            <a:spcBef>
              <a:spcPct val="0"/>
            </a:spcBef>
            <a:spcAft>
              <a:spcPct val="35000"/>
            </a:spcAft>
            <a:buNone/>
          </a:pPr>
          <a:r>
            <a:rPr lang="en-US" sz="22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Further, the hotels are under pressure to implement sustainable practices, which are addressed worldwide.</a:t>
          </a:r>
          <a:endParaRPr lang="en-IN" sz="22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dsp:txBody>
      <dsp:txXfrm>
        <a:off x="1107284" y="2094155"/>
        <a:ext cx="5992231" cy="1047077"/>
      </dsp:txXfrm>
    </dsp:sp>
    <dsp:sp modelId="{E3D60E6E-38CE-4E91-B77E-DD6C5E00058C}">
      <dsp:nvSpPr>
        <dsp:cNvPr id="0" name=""/>
        <dsp:cNvSpPr/>
      </dsp:nvSpPr>
      <dsp:spPr>
        <a:xfrm>
          <a:off x="452861" y="1963270"/>
          <a:ext cx="1308846" cy="1308846"/>
        </a:xfrm>
        <a:prstGeom prst="ellipse">
          <a:avLst/>
        </a:prstGeom>
        <a:solidFill>
          <a:schemeClr val="lt1">
            <a:hueOff val="0"/>
            <a:satOff val="0"/>
            <a:lumOff val="0"/>
            <a:alphaOff val="0"/>
          </a:schemeClr>
        </a:solidFill>
        <a:ln w="9525" cap="rnd" cmpd="sng" algn="ctr">
          <a:solidFill>
            <a:schemeClr val="accent3">
              <a:hueOff val="3283952"/>
              <a:satOff val="-25316"/>
              <a:lumOff val="686"/>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D7183351-3C01-46A3-BDCB-138D32C0D160}">
      <dsp:nvSpPr>
        <dsp:cNvPr id="0" name=""/>
        <dsp:cNvSpPr/>
      </dsp:nvSpPr>
      <dsp:spPr>
        <a:xfrm>
          <a:off x="726671" y="3664771"/>
          <a:ext cx="6372843" cy="1047077"/>
        </a:xfrm>
        <a:prstGeom prst="rect">
          <a:avLst/>
        </a:prstGeom>
        <a:gradFill rotWithShape="0">
          <a:gsLst>
            <a:gs pos="0">
              <a:schemeClr val="accent3">
                <a:hueOff val="6567904"/>
                <a:satOff val="-50632"/>
                <a:lumOff val="1373"/>
                <a:alphaOff val="0"/>
                <a:tint val="98000"/>
                <a:lumMod val="114000"/>
              </a:schemeClr>
            </a:gs>
            <a:gs pos="100000">
              <a:schemeClr val="accent3">
                <a:hueOff val="6567904"/>
                <a:satOff val="-50632"/>
                <a:lumOff val="1373"/>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831118" tIns="55880" rIns="55880" bIns="55880" numCol="1" spcCol="1270" anchor="ctr" anchorCtr="0">
          <a:noAutofit/>
        </a:bodyPr>
        <a:lstStyle/>
        <a:p>
          <a:pPr marL="0" lvl="0" indent="0" algn="l" defTabSz="977900">
            <a:lnSpc>
              <a:spcPct val="90000"/>
            </a:lnSpc>
            <a:spcBef>
              <a:spcPct val="0"/>
            </a:spcBef>
            <a:spcAft>
              <a:spcPct val="35000"/>
            </a:spcAft>
            <a:buNone/>
          </a:pPr>
          <a:r>
            <a:rPr lang="en-US" sz="22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Moreover, emphasise the challenges regarding sustainability for future industrial development.</a:t>
          </a:r>
          <a:endParaRPr lang="en-IN" sz="22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dsp:txBody>
      <dsp:txXfrm>
        <a:off x="726671" y="3664771"/>
        <a:ext cx="6372843" cy="1047077"/>
      </dsp:txXfrm>
    </dsp:sp>
    <dsp:sp modelId="{FF31E832-1574-45D6-83C7-D49EA6FBBAE6}">
      <dsp:nvSpPr>
        <dsp:cNvPr id="0" name=""/>
        <dsp:cNvSpPr/>
      </dsp:nvSpPr>
      <dsp:spPr>
        <a:xfrm>
          <a:off x="72248" y="3533886"/>
          <a:ext cx="1308846" cy="1308846"/>
        </a:xfrm>
        <a:prstGeom prst="ellipse">
          <a:avLst/>
        </a:prstGeom>
        <a:solidFill>
          <a:schemeClr val="lt1">
            <a:hueOff val="0"/>
            <a:satOff val="0"/>
            <a:lumOff val="0"/>
            <a:alphaOff val="0"/>
          </a:schemeClr>
        </a:solidFill>
        <a:ln w="9525" cap="rnd" cmpd="sng" algn="ctr">
          <a:solidFill>
            <a:schemeClr val="accent3">
              <a:hueOff val="6567904"/>
              <a:satOff val="-50632"/>
              <a:lumOff val="1373"/>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B80D40-20E8-43A2-AEBD-977563BF5292}">
      <dsp:nvSpPr>
        <dsp:cNvPr id="0" name=""/>
        <dsp:cNvSpPr/>
      </dsp:nvSpPr>
      <dsp:spPr>
        <a:xfrm>
          <a:off x="0" y="1985"/>
          <a:ext cx="6806826" cy="0"/>
        </a:xfrm>
        <a:prstGeom prst="line">
          <a:avLst/>
        </a:prstGeom>
        <a:gradFill rotWithShape="0">
          <a:gsLst>
            <a:gs pos="0">
              <a:schemeClr val="accent4">
                <a:hueOff val="0"/>
                <a:satOff val="0"/>
                <a:lumOff val="0"/>
                <a:alphaOff val="0"/>
                <a:tint val="64000"/>
                <a:lumMod val="118000"/>
              </a:schemeClr>
            </a:gs>
            <a:gs pos="100000">
              <a:schemeClr val="accent4">
                <a:hueOff val="0"/>
                <a:satOff val="0"/>
                <a:lumOff val="0"/>
                <a:alphaOff val="0"/>
                <a:tint val="92000"/>
                <a:alpha val="100000"/>
                <a:lumMod val="110000"/>
              </a:schemeClr>
            </a:gs>
          </a:gsLst>
          <a:lin ang="5400000" scaled="0"/>
        </a:gradFill>
        <a:ln w="9525" cap="rnd" cmpd="sng" algn="ctr">
          <a:solidFill>
            <a:schemeClr val="accent4">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3366C379-97AC-437C-8327-79551F053EFE}">
      <dsp:nvSpPr>
        <dsp:cNvPr id="0" name=""/>
        <dsp:cNvSpPr/>
      </dsp:nvSpPr>
      <dsp:spPr>
        <a:xfrm>
          <a:off x="0" y="1985"/>
          <a:ext cx="6806826" cy="1353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Font typeface="Wingdings" panose="05000000000000000000" pitchFamily="2" charset="2"/>
            <a:buNone/>
          </a:pPr>
          <a:r>
            <a:rPr lang="en-US" sz="2400" kern="1200" dirty="0">
              <a:latin typeface="Times New Roman" panose="02020603050405020304" pitchFamily="18" charset="0"/>
              <a:cs typeface="Times New Roman" panose="02020603050405020304" pitchFamily="18" charset="0"/>
            </a:rPr>
            <a:t>The hotels used environmentally friendly methods, involving efficient energy.</a:t>
          </a:r>
          <a:endParaRPr lang="en-IN" sz="2400" kern="1200" dirty="0">
            <a:latin typeface="Times New Roman" panose="02020603050405020304" pitchFamily="18" charset="0"/>
            <a:cs typeface="Times New Roman" panose="02020603050405020304" pitchFamily="18" charset="0"/>
          </a:endParaRPr>
        </a:p>
      </dsp:txBody>
      <dsp:txXfrm>
        <a:off x="0" y="1985"/>
        <a:ext cx="6806826" cy="1353841"/>
      </dsp:txXfrm>
    </dsp:sp>
    <dsp:sp modelId="{54933985-CDCA-4C60-87CB-8078E6235C88}">
      <dsp:nvSpPr>
        <dsp:cNvPr id="0" name=""/>
        <dsp:cNvSpPr/>
      </dsp:nvSpPr>
      <dsp:spPr>
        <a:xfrm>
          <a:off x="0" y="1355826"/>
          <a:ext cx="6806826" cy="0"/>
        </a:xfrm>
        <a:prstGeom prst="line">
          <a:avLst/>
        </a:prstGeom>
        <a:gradFill rotWithShape="0">
          <a:gsLst>
            <a:gs pos="0">
              <a:schemeClr val="accent4">
                <a:hueOff val="792683"/>
                <a:satOff val="-1923"/>
                <a:lumOff val="-2549"/>
                <a:alphaOff val="0"/>
                <a:tint val="64000"/>
                <a:lumMod val="118000"/>
              </a:schemeClr>
            </a:gs>
            <a:gs pos="100000">
              <a:schemeClr val="accent4">
                <a:hueOff val="792683"/>
                <a:satOff val="-1923"/>
                <a:lumOff val="-2549"/>
                <a:alphaOff val="0"/>
                <a:tint val="92000"/>
                <a:alpha val="100000"/>
                <a:lumMod val="110000"/>
              </a:schemeClr>
            </a:gs>
          </a:gsLst>
          <a:lin ang="5400000" scaled="0"/>
        </a:gradFill>
        <a:ln w="9525" cap="rnd" cmpd="sng" algn="ctr">
          <a:solidFill>
            <a:schemeClr val="accent4">
              <a:hueOff val="792683"/>
              <a:satOff val="-1923"/>
              <a:lumOff val="-2549"/>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85C7FF00-134B-49F2-87CE-46BCBA4E475D}">
      <dsp:nvSpPr>
        <dsp:cNvPr id="0" name=""/>
        <dsp:cNvSpPr/>
      </dsp:nvSpPr>
      <dsp:spPr>
        <a:xfrm>
          <a:off x="0" y="1355826"/>
          <a:ext cx="6806826" cy="1353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Font typeface="Wingdings" panose="05000000000000000000" pitchFamily="2" charset="2"/>
            <a:buNone/>
          </a:pPr>
          <a:r>
            <a:rPr lang="en-US" sz="2400" kern="1200" dirty="0">
              <a:latin typeface="Times New Roman" panose="02020603050405020304" pitchFamily="18" charset="0"/>
              <a:cs typeface="Times New Roman" panose="02020603050405020304" pitchFamily="18" charset="0"/>
            </a:rPr>
            <a:t>Further, the usage of efficient energy for sustainability results in several firms adapting eco-friendly technology (Baum, 2018).</a:t>
          </a:r>
          <a:endParaRPr lang="en-IN" sz="2400" kern="1200" dirty="0">
            <a:latin typeface="Times New Roman" panose="02020603050405020304" pitchFamily="18" charset="0"/>
            <a:cs typeface="Times New Roman" panose="02020603050405020304" pitchFamily="18" charset="0"/>
          </a:endParaRPr>
        </a:p>
      </dsp:txBody>
      <dsp:txXfrm>
        <a:off x="0" y="1355826"/>
        <a:ext cx="6806826" cy="1353841"/>
      </dsp:txXfrm>
    </dsp:sp>
    <dsp:sp modelId="{4A89ED22-D96E-48E2-9DE6-AA2C42834067}">
      <dsp:nvSpPr>
        <dsp:cNvPr id="0" name=""/>
        <dsp:cNvSpPr/>
      </dsp:nvSpPr>
      <dsp:spPr>
        <a:xfrm>
          <a:off x="0" y="2709668"/>
          <a:ext cx="6806826" cy="0"/>
        </a:xfrm>
        <a:prstGeom prst="line">
          <a:avLst/>
        </a:prstGeom>
        <a:gradFill rotWithShape="0">
          <a:gsLst>
            <a:gs pos="0">
              <a:schemeClr val="accent4">
                <a:hueOff val="1585367"/>
                <a:satOff val="-3846"/>
                <a:lumOff val="-5098"/>
                <a:alphaOff val="0"/>
                <a:tint val="64000"/>
                <a:lumMod val="118000"/>
              </a:schemeClr>
            </a:gs>
            <a:gs pos="100000">
              <a:schemeClr val="accent4">
                <a:hueOff val="1585367"/>
                <a:satOff val="-3846"/>
                <a:lumOff val="-5098"/>
                <a:alphaOff val="0"/>
                <a:tint val="92000"/>
                <a:alpha val="100000"/>
                <a:lumMod val="110000"/>
              </a:schemeClr>
            </a:gs>
          </a:gsLst>
          <a:lin ang="5400000" scaled="0"/>
        </a:gradFill>
        <a:ln w="9525" cap="rnd" cmpd="sng" algn="ctr">
          <a:solidFill>
            <a:schemeClr val="accent4">
              <a:hueOff val="1585367"/>
              <a:satOff val="-3846"/>
              <a:lumOff val="-5098"/>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76D10156-43F7-42D9-BFFF-3B9DD26F657E}">
      <dsp:nvSpPr>
        <dsp:cNvPr id="0" name=""/>
        <dsp:cNvSpPr/>
      </dsp:nvSpPr>
      <dsp:spPr>
        <a:xfrm>
          <a:off x="0" y="2709668"/>
          <a:ext cx="6806826" cy="1353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Font typeface="Wingdings" panose="05000000000000000000" pitchFamily="2" charset="2"/>
            <a:buNone/>
          </a:pPr>
          <a:r>
            <a:rPr lang="en-US" sz="2400" kern="1200" dirty="0">
              <a:latin typeface="Times New Roman" panose="02020603050405020304" pitchFamily="18" charset="0"/>
              <a:cs typeface="Times New Roman" panose="02020603050405020304" pitchFamily="18" charset="0"/>
            </a:rPr>
            <a:t>The LEED green certification motivates hotels to implement sustainability.</a:t>
          </a:r>
          <a:endParaRPr lang="en-IN" sz="2400" kern="1200" dirty="0">
            <a:latin typeface="Times New Roman" panose="02020603050405020304" pitchFamily="18" charset="0"/>
            <a:cs typeface="Times New Roman" panose="02020603050405020304" pitchFamily="18" charset="0"/>
          </a:endParaRPr>
        </a:p>
      </dsp:txBody>
      <dsp:txXfrm>
        <a:off x="0" y="2709668"/>
        <a:ext cx="6806826" cy="13538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37FACC-FBCD-4F0C-85F3-0DD0DD3C89B8}">
      <dsp:nvSpPr>
        <dsp:cNvPr id="0" name=""/>
        <dsp:cNvSpPr/>
      </dsp:nvSpPr>
      <dsp:spPr>
        <a:xfrm>
          <a:off x="1266252" y="0"/>
          <a:ext cx="2758019" cy="2757980"/>
        </a:xfrm>
        <a:prstGeom prst="ellipse">
          <a:avLst/>
        </a:prstGeom>
        <a:solidFill>
          <a:schemeClr val="accent3">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Font typeface="Wingdings" panose="05000000000000000000" pitchFamily="2" charset="2"/>
            <a:buNone/>
          </a:pPr>
          <a:r>
            <a:rPr lang="en-US" sz="1900" kern="1200" dirty="0">
              <a:effectLst/>
              <a:latin typeface="Times New Roman" panose="02020603050405020304" pitchFamily="18" charset="0"/>
              <a:ea typeface="Calibri" panose="020F0502020204030204" pitchFamily="34" charset="0"/>
              <a:cs typeface="Times New Roman" panose="02020603050405020304" pitchFamily="18" charset="0"/>
            </a:rPr>
            <a:t>The hospitality industry is known for producing waste resources.</a:t>
          </a:r>
          <a:endParaRPr lang="en-IN" sz="1900" kern="1200" dirty="0"/>
        </a:p>
      </dsp:txBody>
      <dsp:txXfrm>
        <a:off x="1670155" y="403897"/>
        <a:ext cx="1950213" cy="1950186"/>
      </dsp:txXfrm>
    </dsp:sp>
    <dsp:sp modelId="{8A51C416-1D1D-4A8E-B447-A0F4B4E3238F}">
      <dsp:nvSpPr>
        <dsp:cNvPr id="0" name=""/>
        <dsp:cNvSpPr/>
      </dsp:nvSpPr>
      <dsp:spPr>
        <a:xfrm>
          <a:off x="2685829" y="1839419"/>
          <a:ext cx="2758019" cy="2757980"/>
        </a:xfrm>
        <a:prstGeom prst="ellipse">
          <a:avLst/>
        </a:prstGeom>
        <a:solidFill>
          <a:schemeClr val="accent3">
            <a:alpha val="50000"/>
            <a:hueOff val="3283952"/>
            <a:satOff val="-25316"/>
            <a:lumOff val="68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effectLst/>
              <a:latin typeface="Times New Roman" panose="02020603050405020304" pitchFamily="18" charset="0"/>
              <a:ea typeface="Calibri" panose="020F0502020204030204" pitchFamily="34" charset="0"/>
              <a:cs typeface="Times New Roman" panose="02020603050405020304" pitchFamily="18" charset="0"/>
            </a:rPr>
            <a:t>It emphasises the importance of efficient waste management solutions.</a:t>
          </a:r>
          <a:endParaRPr lang="en-IN" sz="1900" kern="1200" dirty="0">
            <a:effectLst/>
            <a:latin typeface="Times New Roman" panose="02020603050405020304" pitchFamily="18" charset="0"/>
            <a:ea typeface="Calibri" panose="020F0502020204030204" pitchFamily="34" charset="0"/>
            <a:cs typeface="Times New Roman" panose="02020603050405020304" pitchFamily="18" charset="0"/>
          </a:endParaRPr>
        </a:p>
      </dsp:txBody>
      <dsp:txXfrm>
        <a:off x="3089732" y="2243316"/>
        <a:ext cx="1950213" cy="1950186"/>
      </dsp:txXfrm>
    </dsp:sp>
    <dsp:sp modelId="{0862DF19-0B48-4795-BA56-4D3743CB4BE0}">
      <dsp:nvSpPr>
        <dsp:cNvPr id="0" name=""/>
        <dsp:cNvSpPr/>
      </dsp:nvSpPr>
      <dsp:spPr>
        <a:xfrm>
          <a:off x="4103728" y="0"/>
          <a:ext cx="2758019" cy="2757980"/>
        </a:xfrm>
        <a:prstGeom prst="ellipse">
          <a:avLst/>
        </a:prstGeom>
        <a:solidFill>
          <a:schemeClr val="accent3">
            <a:alpha val="50000"/>
            <a:hueOff val="6567904"/>
            <a:satOff val="-50632"/>
            <a:lumOff val="137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effectLst/>
              <a:latin typeface="Times New Roman" panose="02020603050405020304" pitchFamily="18" charset="0"/>
              <a:ea typeface="Calibri" panose="020F0502020204030204" pitchFamily="34" charset="0"/>
              <a:cs typeface="Times New Roman" panose="02020603050405020304" pitchFamily="18" charset="0"/>
            </a:rPr>
            <a:t>Further, the circular economy is meant to use reused and recycled resources (</a:t>
          </a:r>
          <a:r>
            <a:rPr lang="en-GB" sz="1900" kern="1200" dirty="0">
              <a:effectLst/>
              <a:latin typeface="Times New Roman" panose="02020603050405020304" pitchFamily="18" charset="0"/>
              <a:ea typeface="Calibri" panose="020F0502020204030204" pitchFamily="34" charset="0"/>
              <a:cs typeface="Times New Roman" panose="02020603050405020304" pitchFamily="18" charset="0"/>
            </a:rPr>
            <a:t>Alonso-Almeida, et. al., 2018)</a:t>
          </a:r>
          <a:r>
            <a:rPr lang="en-US" sz="1900" kern="12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900" kern="1200" dirty="0">
            <a:effectLst/>
            <a:latin typeface="Times New Roman" panose="02020603050405020304" pitchFamily="18" charset="0"/>
            <a:ea typeface="Calibri" panose="020F0502020204030204" pitchFamily="34" charset="0"/>
            <a:cs typeface="Times New Roman" panose="02020603050405020304" pitchFamily="18" charset="0"/>
          </a:endParaRPr>
        </a:p>
      </dsp:txBody>
      <dsp:txXfrm>
        <a:off x="4507631" y="403897"/>
        <a:ext cx="1950213" cy="19501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68AE8C-D5AD-47D1-9546-9870A9AD907C}">
      <dsp:nvSpPr>
        <dsp:cNvPr id="0" name=""/>
        <dsp:cNvSpPr/>
      </dsp:nvSpPr>
      <dsp:spPr>
        <a:xfrm>
          <a:off x="0" y="0"/>
          <a:ext cx="3933016" cy="3933016"/>
        </a:xfrm>
        <a:prstGeom prst="pie">
          <a:avLst>
            <a:gd name="adj1" fmla="val 5400000"/>
            <a:gd name="adj2" fmla="val 1620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52A0A7-1EDE-4A63-8E74-A8CF6B8F1721}">
      <dsp:nvSpPr>
        <dsp:cNvPr id="0" name=""/>
        <dsp:cNvSpPr/>
      </dsp:nvSpPr>
      <dsp:spPr>
        <a:xfrm>
          <a:off x="1966508" y="0"/>
          <a:ext cx="8558055" cy="3933016"/>
        </a:xfrm>
        <a:prstGeom prst="rect">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Font typeface="Wingdings" panose="05000000000000000000" pitchFamily="2" charset="2"/>
            <a:buNone/>
          </a:pPr>
          <a:r>
            <a:rPr lang="en-US" sz="2800" kern="1200" dirty="0">
              <a:effectLst/>
              <a:latin typeface="Times New Roman" panose="02020603050405020304" pitchFamily="18" charset="0"/>
              <a:ea typeface="Calibri" panose="020F0502020204030204" pitchFamily="34" charset="0"/>
              <a:cs typeface="Times New Roman" panose="02020603050405020304" pitchFamily="18" charset="0"/>
            </a:rPr>
            <a:t>Water conservation is the main problem in the hospitality industry, like sanitation.</a:t>
          </a:r>
          <a:endParaRPr lang="en-IN" sz="2800" kern="1200" dirty="0"/>
        </a:p>
      </dsp:txBody>
      <dsp:txXfrm>
        <a:off x="1966508" y="0"/>
        <a:ext cx="8558055" cy="1179907"/>
      </dsp:txXfrm>
    </dsp:sp>
    <dsp:sp modelId="{2EE19BAC-BEB9-4029-A6E4-71424566BC23}">
      <dsp:nvSpPr>
        <dsp:cNvPr id="0" name=""/>
        <dsp:cNvSpPr/>
      </dsp:nvSpPr>
      <dsp:spPr>
        <a:xfrm>
          <a:off x="688279" y="1179907"/>
          <a:ext cx="2556457" cy="2556457"/>
        </a:xfrm>
        <a:prstGeom prst="pie">
          <a:avLst>
            <a:gd name="adj1" fmla="val 5400000"/>
            <a:gd name="adj2" fmla="val 16200000"/>
          </a:avLst>
        </a:prstGeom>
        <a:solidFill>
          <a:schemeClr val="accent5">
            <a:hueOff val="3655316"/>
            <a:satOff val="397"/>
            <a:lumOff val="-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F7222E-6DBE-49D3-A4EF-C16A88D04B04}">
      <dsp:nvSpPr>
        <dsp:cNvPr id="0" name=""/>
        <dsp:cNvSpPr/>
      </dsp:nvSpPr>
      <dsp:spPr>
        <a:xfrm>
          <a:off x="1966508" y="1179907"/>
          <a:ext cx="8558055" cy="2556457"/>
        </a:xfrm>
        <a:prstGeom prst="rect">
          <a:avLst/>
        </a:prstGeom>
        <a:solidFill>
          <a:schemeClr val="lt1">
            <a:alpha val="90000"/>
            <a:hueOff val="0"/>
            <a:satOff val="0"/>
            <a:lumOff val="0"/>
            <a:alphaOff val="0"/>
          </a:schemeClr>
        </a:solidFill>
        <a:ln w="19050" cap="rnd" cmpd="sng" algn="ctr">
          <a:solidFill>
            <a:schemeClr val="accent5">
              <a:hueOff val="3655316"/>
              <a:satOff val="397"/>
              <a:lumOff val="-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effectLst/>
              <a:latin typeface="Times New Roman" panose="02020603050405020304" pitchFamily="18" charset="0"/>
              <a:ea typeface="Calibri" panose="020F0502020204030204" pitchFamily="34" charset="0"/>
              <a:cs typeface="Times New Roman" panose="02020603050405020304" pitchFamily="18" charset="0"/>
            </a:rPr>
            <a:t>The proper water management supports decreasing the consumption of water (Miller and Moffett, 2018)</a:t>
          </a:r>
          <a:endParaRPr lang="en-IN" sz="2800" kern="1200" dirty="0">
            <a:effectLst/>
            <a:latin typeface="Times New Roman" panose="02020603050405020304" pitchFamily="18" charset="0"/>
            <a:ea typeface="Calibri" panose="020F0502020204030204" pitchFamily="34" charset="0"/>
            <a:cs typeface="Times New Roman" panose="02020603050405020304" pitchFamily="18" charset="0"/>
          </a:endParaRPr>
        </a:p>
      </dsp:txBody>
      <dsp:txXfrm>
        <a:off x="1966508" y="1179907"/>
        <a:ext cx="8558055" cy="1179903"/>
      </dsp:txXfrm>
    </dsp:sp>
    <dsp:sp modelId="{1A75B639-F0D8-45D7-9A3D-A0DCF9E6FCD9}">
      <dsp:nvSpPr>
        <dsp:cNvPr id="0" name=""/>
        <dsp:cNvSpPr/>
      </dsp:nvSpPr>
      <dsp:spPr>
        <a:xfrm>
          <a:off x="1376556" y="2359810"/>
          <a:ext cx="1179903" cy="1179903"/>
        </a:xfrm>
        <a:prstGeom prst="pie">
          <a:avLst>
            <a:gd name="adj1" fmla="val 5400000"/>
            <a:gd name="adj2" fmla="val 16200000"/>
          </a:avLst>
        </a:prstGeom>
        <a:solidFill>
          <a:schemeClr val="accent5">
            <a:hueOff val="7310632"/>
            <a:satOff val="795"/>
            <a:lumOff val="-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1790BD-49C6-4EDD-AF1C-F897E191928B}">
      <dsp:nvSpPr>
        <dsp:cNvPr id="0" name=""/>
        <dsp:cNvSpPr/>
      </dsp:nvSpPr>
      <dsp:spPr>
        <a:xfrm>
          <a:off x="1966508" y="2359810"/>
          <a:ext cx="8558055" cy="1179903"/>
        </a:xfrm>
        <a:prstGeom prst="rect">
          <a:avLst/>
        </a:prstGeom>
        <a:solidFill>
          <a:schemeClr val="lt1">
            <a:alpha val="90000"/>
            <a:hueOff val="0"/>
            <a:satOff val="0"/>
            <a:lumOff val="0"/>
            <a:alphaOff val="0"/>
          </a:schemeClr>
        </a:solidFill>
        <a:ln w="19050" cap="rnd" cmpd="sng" algn="ctr">
          <a:solidFill>
            <a:schemeClr val="accent5">
              <a:hueOff val="7310632"/>
              <a:satOff val="795"/>
              <a:lumOff val="-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effectLst/>
              <a:latin typeface="Times New Roman" panose="02020603050405020304" pitchFamily="18" charset="0"/>
              <a:ea typeface="Calibri" panose="020F0502020204030204" pitchFamily="34" charset="0"/>
              <a:cs typeface="Times New Roman" panose="02020603050405020304" pitchFamily="18" charset="0"/>
            </a:rPr>
            <a:t>The approaches of water saving support in enhancing the sustainable rating in hotels. (Seitz and Kalargyrou, 2020).</a:t>
          </a:r>
          <a:endParaRPr lang="en-IN" sz="2800" kern="1200" dirty="0">
            <a:effectLst/>
            <a:latin typeface="Times New Roman" panose="02020603050405020304" pitchFamily="18" charset="0"/>
            <a:ea typeface="Calibri" panose="020F0502020204030204" pitchFamily="34" charset="0"/>
            <a:cs typeface="Times New Roman" panose="02020603050405020304" pitchFamily="18" charset="0"/>
          </a:endParaRPr>
        </a:p>
      </dsp:txBody>
      <dsp:txXfrm>
        <a:off x="1966508" y="2359810"/>
        <a:ext cx="8558055" cy="11799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4DB384-614B-4C5F-B9A6-2B9F8767C9C9}">
      <dsp:nvSpPr>
        <dsp:cNvPr id="0" name=""/>
        <dsp:cNvSpPr/>
      </dsp:nvSpPr>
      <dsp:spPr>
        <a:xfrm>
          <a:off x="0" y="563468"/>
          <a:ext cx="10729324" cy="4291729"/>
        </a:xfrm>
        <a:prstGeom prst="leftRightRibbon">
          <a:avLst/>
        </a:prstGeom>
        <a:gradFill rotWithShape="0">
          <a:gsLst>
            <a:gs pos="0">
              <a:schemeClr val="accent4">
                <a:hueOff val="0"/>
                <a:satOff val="0"/>
                <a:lumOff val="0"/>
                <a:alphaOff val="0"/>
                <a:tint val="64000"/>
                <a:lumMod val="118000"/>
              </a:schemeClr>
            </a:gs>
            <a:gs pos="100000">
              <a:schemeClr val="accent4">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3EC1891F-DD7D-474A-8449-B7C4A489B2CD}">
      <dsp:nvSpPr>
        <dsp:cNvPr id="0" name=""/>
        <dsp:cNvSpPr/>
      </dsp:nvSpPr>
      <dsp:spPr>
        <a:xfrm>
          <a:off x="1287519" y="1314521"/>
          <a:ext cx="3540677" cy="2102947"/>
        </a:xfrm>
        <a:prstGeom prst="rect">
          <a:avLst/>
        </a:prstGeom>
        <a:noFill/>
        <a:ln>
          <a:noFill/>
        </a:ln>
        <a:effectLst/>
        <a:scene3d>
          <a:camera prst="orthographicFront"/>
          <a:lightRig rig="flat" dir="t"/>
        </a:scene3d>
        <a:sp3d/>
      </dsp:spPr>
      <dsp:style>
        <a:lnRef idx="0">
          <a:scrgbClr r="0" g="0" b="0"/>
        </a:lnRef>
        <a:fillRef idx="2">
          <a:scrgbClr r="0" g="0" b="0"/>
        </a:fillRef>
        <a:effectRef idx="1">
          <a:scrgbClr r="0" g="0" b="0"/>
        </a:effectRef>
        <a:fontRef idx="minor">
          <a:schemeClr val="dk1"/>
        </a:fontRef>
      </dsp:style>
      <dsp:txBody>
        <a:bodyPr spcFirstLastPara="0" vert="horz" wrap="square" lIns="0" tIns="99568" rIns="0" bIns="106680" numCol="1" spcCol="1270" anchor="ctr" anchorCtr="0">
          <a:noAutofit/>
        </a:bodyPr>
        <a:lstStyle/>
        <a:p>
          <a:pPr marL="0" lvl="0" indent="0" algn="ctr" defTabSz="1244600">
            <a:lnSpc>
              <a:spcPct val="90000"/>
            </a:lnSpc>
            <a:spcBef>
              <a:spcPct val="0"/>
            </a:spcBef>
            <a:spcAft>
              <a:spcPct val="35000"/>
            </a:spcAft>
            <a:buFont typeface="Wingdings" panose="05000000000000000000" pitchFamily="2" charset="2"/>
            <a:buNone/>
          </a:pPr>
          <a:r>
            <a:rPr lang="en-US" sz="2800" kern="1200" dirty="0">
              <a:latin typeface="Times New Roman" panose="02020603050405020304" pitchFamily="18" charset="0"/>
              <a:cs typeface="Times New Roman" panose="02020603050405020304" pitchFamily="18" charset="0"/>
            </a:rPr>
            <a:t>Hospitality faced significant challenges; key challenges are the relevance of costs (Frey, et. al., 2020).</a:t>
          </a:r>
          <a:endParaRPr lang="en-IN" sz="2800" kern="1200" dirty="0">
            <a:latin typeface="Times New Roman" panose="02020603050405020304" pitchFamily="18" charset="0"/>
            <a:cs typeface="Times New Roman" panose="02020603050405020304" pitchFamily="18" charset="0"/>
          </a:endParaRPr>
        </a:p>
      </dsp:txBody>
      <dsp:txXfrm>
        <a:off x="1287519" y="1314521"/>
        <a:ext cx="3540677" cy="2102947"/>
      </dsp:txXfrm>
    </dsp:sp>
    <dsp:sp modelId="{61EF5623-D0E3-42E9-9425-D512B6333C25}">
      <dsp:nvSpPr>
        <dsp:cNvPr id="0" name=""/>
        <dsp:cNvSpPr/>
      </dsp:nvSpPr>
      <dsp:spPr>
        <a:xfrm>
          <a:off x="5364662" y="2001198"/>
          <a:ext cx="4184436" cy="2102947"/>
        </a:xfrm>
        <a:prstGeom prst="rect">
          <a:avLst/>
        </a:prstGeom>
        <a:noFill/>
        <a:ln>
          <a:noFill/>
        </a:ln>
        <a:effectLst/>
        <a:scene3d>
          <a:camera prst="orthographicFront"/>
          <a:lightRig rig="flat" dir="t"/>
        </a:scene3d>
        <a:sp3d/>
      </dsp:spPr>
      <dsp:style>
        <a:lnRef idx="0">
          <a:scrgbClr r="0" g="0" b="0"/>
        </a:lnRef>
        <a:fillRef idx="2">
          <a:scrgbClr r="0" g="0" b="0"/>
        </a:fillRef>
        <a:effectRef idx="1">
          <a:scrgbClr r="0" g="0" b="0"/>
        </a:effectRef>
        <a:fontRef idx="minor">
          <a:schemeClr val="dk1"/>
        </a:fontRef>
      </dsp:style>
      <dsp:txBody>
        <a:bodyPr spcFirstLastPara="0" vert="horz" wrap="square" lIns="0" tIns="99568" rIns="0" bIns="106680" numCol="1" spcCol="1270" anchor="ctr" anchorCtr="0">
          <a:noAutofit/>
        </a:bodyPr>
        <a:lstStyle/>
        <a:p>
          <a:pPr marL="0" lvl="0" indent="0" algn="ctr" defTabSz="1244600">
            <a:lnSpc>
              <a:spcPct val="90000"/>
            </a:lnSpc>
            <a:spcBef>
              <a:spcPct val="0"/>
            </a:spcBef>
            <a:spcAft>
              <a:spcPct val="35000"/>
            </a:spcAft>
            <a:buFont typeface="Wingdings" panose="05000000000000000000" pitchFamily="2" charset="2"/>
            <a:buNone/>
          </a:pPr>
          <a:r>
            <a:rPr lang="en-US" sz="2800" kern="1200" dirty="0">
              <a:latin typeface="Times New Roman" panose="02020603050405020304" pitchFamily="18" charset="0"/>
              <a:cs typeface="Times New Roman" panose="02020603050405020304" pitchFamily="18" charset="0"/>
            </a:rPr>
            <a:t>Next, the challenge is that the staff lack the knowledge of sustainable resources (Mattila, 2020).</a:t>
          </a:r>
          <a:endParaRPr lang="en-IN" sz="2800" kern="1200" dirty="0">
            <a:latin typeface="Times New Roman" panose="02020603050405020304" pitchFamily="18" charset="0"/>
            <a:cs typeface="Times New Roman" panose="02020603050405020304" pitchFamily="18" charset="0"/>
          </a:endParaRPr>
        </a:p>
      </dsp:txBody>
      <dsp:txXfrm>
        <a:off x="5364662" y="2001198"/>
        <a:ext cx="4184436" cy="210294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F4B115-EBC0-4CA5-B7D4-E68F53A5E93A}">
      <dsp:nvSpPr>
        <dsp:cNvPr id="0" name=""/>
        <dsp:cNvSpPr/>
      </dsp:nvSpPr>
      <dsp:spPr>
        <a:xfrm>
          <a:off x="821966" y="0"/>
          <a:ext cx="9315615" cy="4373217"/>
        </a:xfrm>
        <a:prstGeom prst="rightArrow">
          <a:avLst/>
        </a:prstGeom>
        <a:solidFill>
          <a:schemeClr val="accent2">
            <a:tint val="40000"/>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DFA9F075-90CC-4383-8D7F-0BFBEFD3B1B8}">
      <dsp:nvSpPr>
        <dsp:cNvPr id="0" name=""/>
        <dsp:cNvSpPr/>
      </dsp:nvSpPr>
      <dsp:spPr>
        <a:xfrm>
          <a:off x="3595" y="1311965"/>
          <a:ext cx="3345759" cy="1749286"/>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Wingdings" panose="05000000000000000000" pitchFamily="2" charset="2"/>
            <a:buNone/>
          </a:pPr>
          <a:r>
            <a:rPr lang="en-US" sz="24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paper uses a mixed approach for data collection, the first method is through case studies, and many more.</a:t>
          </a:r>
          <a:endParaRPr lang="en-IN" sz="2400" kern="1200" dirty="0">
            <a:solidFill>
              <a:schemeClr val="tx1"/>
            </a:solidFill>
          </a:endParaRPr>
        </a:p>
      </dsp:txBody>
      <dsp:txXfrm>
        <a:off x="88988" y="1397358"/>
        <a:ext cx="3174973" cy="1578500"/>
      </dsp:txXfrm>
    </dsp:sp>
    <dsp:sp modelId="{FE9D5A39-7E86-4311-B203-93E9148C810B}">
      <dsp:nvSpPr>
        <dsp:cNvPr id="0" name=""/>
        <dsp:cNvSpPr/>
      </dsp:nvSpPr>
      <dsp:spPr>
        <a:xfrm>
          <a:off x="3806894" y="1311965"/>
          <a:ext cx="3345759" cy="1749286"/>
        </a:xfrm>
        <a:prstGeom prst="round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Gathered the qualitative data from interviews with industry professionals.</a:t>
          </a:r>
          <a:endParaRPr lang="en-IN" sz="24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dsp:txBody>
      <dsp:txXfrm>
        <a:off x="3892287" y="1397358"/>
        <a:ext cx="3174973" cy="1578500"/>
      </dsp:txXfrm>
    </dsp:sp>
    <dsp:sp modelId="{1EAD4B3E-841B-463D-9875-AE49B1CAD813}">
      <dsp:nvSpPr>
        <dsp:cNvPr id="0" name=""/>
        <dsp:cNvSpPr/>
      </dsp:nvSpPr>
      <dsp:spPr>
        <a:xfrm>
          <a:off x="7610193" y="1311965"/>
          <a:ext cx="3345759" cy="1749286"/>
        </a:xfrm>
        <a:prstGeom prst="round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PESTEL framework is also used to acknowledge the impact of external components.</a:t>
          </a:r>
          <a:endParaRPr lang="en-IN" sz="24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dsp:txBody>
      <dsp:txXfrm>
        <a:off x="7695586" y="1397358"/>
        <a:ext cx="3174973" cy="15785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4D383D-96BB-4743-ABD0-DC03CA7C882B}">
      <dsp:nvSpPr>
        <dsp:cNvPr id="0" name=""/>
        <dsp:cNvSpPr/>
      </dsp:nvSpPr>
      <dsp:spPr>
        <a:xfrm rot="16200000">
          <a:off x="-499365" y="500227"/>
          <a:ext cx="3240156" cy="2239701"/>
        </a:xfrm>
        <a:prstGeom prst="flowChartManualOperation">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7000" tIns="0" rIns="127000" bIns="0" numCol="1" spcCol="1270" anchor="ctr" anchorCtr="0">
          <a:noAutofit/>
        </a:bodyPr>
        <a:lstStyle/>
        <a:p>
          <a:pPr marL="0" lvl="0" indent="0" algn="ctr" defTabSz="889000">
            <a:lnSpc>
              <a:spcPct val="90000"/>
            </a:lnSpc>
            <a:spcBef>
              <a:spcPct val="0"/>
            </a:spcBef>
            <a:spcAft>
              <a:spcPct val="35000"/>
            </a:spcAft>
            <a:buFont typeface="Wingdings" panose="05000000000000000000" pitchFamily="2" charset="2"/>
            <a:buNone/>
          </a:pPr>
          <a:r>
            <a:rPr lang="en-US" sz="20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sustainable policies implemented by the government are affecting the hotel sector.</a:t>
          </a:r>
          <a:endParaRPr lang="en-IN" sz="2000" kern="1200" dirty="0">
            <a:solidFill>
              <a:schemeClr val="tx1"/>
            </a:solidFill>
          </a:endParaRPr>
        </a:p>
      </dsp:txBody>
      <dsp:txXfrm rot="5400000">
        <a:off x="863" y="648030"/>
        <a:ext cx="2239701" cy="1944094"/>
      </dsp:txXfrm>
    </dsp:sp>
    <dsp:sp modelId="{E3746C98-7568-49E1-99A8-FCBC6B733873}">
      <dsp:nvSpPr>
        <dsp:cNvPr id="0" name=""/>
        <dsp:cNvSpPr/>
      </dsp:nvSpPr>
      <dsp:spPr>
        <a:xfrm rot="16200000">
          <a:off x="1908313" y="500227"/>
          <a:ext cx="3240156" cy="2239701"/>
        </a:xfrm>
        <a:prstGeom prst="flowChartManualOperation">
          <a:avLst/>
        </a:prstGeom>
        <a:gradFill rotWithShape="0">
          <a:gsLst>
            <a:gs pos="0">
              <a:schemeClr val="accent3">
                <a:hueOff val="3283952"/>
                <a:satOff val="-25316"/>
                <a:lumOff val="686"/>
                <a:alphaOff val="0"/>
                <a:tint val="98000"/>
                <a:lumMod val="114000"/>
              </a:schemeClr>
            </a:gs>
            <a:gs pos="100000">
              <a:schemeClr val="accent3">
                <a:hueOff val="3283952"/>
                <a:satOff val="-25316"/>
                <a:lumOff val="686"/>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7000" tIns="0" rIns="127000" bIns="0" numCol="1" spcCol="1270" anchor="ctr" anchorCtr="0">
          <a:noAutofit/>
        </a:bodyPr>
        <a:lstStyle/>
        <a:p>
          <a:pPr marL="0" lvl="0" indent="0" algn="ctr" defTabSz="889000">
            <a:lnSpc>
              <a:spcPct val="90000"/>
            </a:lnSpc>
            <a:spcBef>
              <a:spcPct val="0"/>
            </a:spcBef>
            <a:spcAft>
              <a:spcPct val="35000"/>
            </a:spcAft>
            <a:buNone/>
          </a:pPr>
          <a:r>
            <a:rPr lang="en-US" sz="2000" kern="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EU set the goals of carbon neutrality, which forces hospitality to reduce its carbon footprint (Hawkins and Butler, 2021).</a:t>
          </a:r>
          <a:endParaRPr lang="en-IN" sz="20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dsp:txBody>
      <dsp:txXfrm rot="5400000">
        <a:off x="2408541" y="648030"/>
        <a:ext cx="2239701" cy="1944094"/>
      </dsp:txXfrm>
    </dsp:sp>
    <dsp:sp modelId="{37A74053-BFC3-4DB6-A9C5-36616A9C5FC6}">
      <dsp:nvSpPr>
        <dsp:cNvPr id="0" name=""/>
        <dsp:cNvSpPr/>
      </dsp:nvSpPr>
      <dsp:spPr>
        <a:xfrm rot="16200000">
          <a:off x="4315991" y="500227"/>
          <a:ext cx="3240156" cy="2239701"/>
        </a:xfrm>
        <a:prstGeom prst="flowChartManualOperation">
          <a:avLst/>
        </a:prstGeom>
        <a:gradFill rotWithShape="0">
          <a:gsLst>
            <a:gs pos="0">
              <a:schemeClr val="accent3">
                <a:hueOff val="6567904"/>
                <a:satOff val="-50632"/>
                <a:lumOff val="1373"/>
                <a:alphaOff val="0"/>
                <a:tint val="98000"/>
                <a:lumMod val="114000"/>
              </a:schemeClr>
            </a:gs>
            <a:gs pos="100000">
              <a:schemeClr val="accent3">
                <a:hueOff val="6567904"/>
                <a:satOff val="-50632"/>
                <a:lumOff val="1373"/>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7000" tIns="0" rIns="127000" bIns="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Further, research indicates that strong sustainability practice gains more attention from consumers.</a:t>
          </a:r>
          <a:endParaRPr lang="en-IN" sz="20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dsp:txBody>
      <dsp:txXfrm rot="5400000">
        <a:off x="4816219" y="648030"/>
        <a:ext cx="2239701" cy="194409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6FEC02-E84E-4A95-80A3-145C596458E4}">
      <dsp:nvSpPr>
        <dsp:cNvPr id="0" name=""/>
        <dsp:cNvSpPr/>
      </dsp:nvSpPr>
      <dsp:spPr>
        <a:xfrm>
          <a:off x="4982267" y="1178718"/>
          <a:ext cx="3061811" cy="3061767"/>
        </a:xfrm>
        <a:prstGeom prst="ellips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45153C-5889-47AC-83A3-C8D55057866B}">
      <dsp:nvSpPr>
        <dsp:cNvPr id="0" name=""/>
        <dsp:cNvSpPr/>
      </dsp:nvSpPr>
      <dsp:spPr>
        <a:xfrm>
          <a:off x="5084282" y="1280795"/>
          <a:ext cx="2857100" cy="2857613"/>
        </a:xfrm>
        <a:prstGeom prst="ellipse">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effectLst/>
              <a:latin typeface="Times New Roman" panose="02020603050405020304" pitchFamily="18" charset="0"/>
              <a:ea typeface="Calibri" panose="020F0502020204030204" pitchFamily="34" charset="0"/>
              <a:cs typeface="Times New Roman" panose="02020603050405020304" pitchFamily="18" charset="0"/>
            </a:rPr>
            <a:t>Further, the growth in consumer demand and eco-certifications has forced them to be in a competitive market.</a:t>
          </a:r>
          <a:endParaRPr lang="en-IN" sz="2200" kern="1200" dirty="0">
            <a:effectLst/>
            <a:latin typeface="Times New Roman" panose="02020603050405020304" pitchFamily="18" charset="0"/>
            <a:ea typeface="Calibri" panose="020F0502020204030204" pitchFamily="34" charset="0"/>
            <a:cs typeface="Times New Roman" panose="02020603050405020304" pitchFamily="18" charset="0"/>
          </a:endParaRPr>
        </a:p>
      </dsp:txBody>
      <dsp:txXfrm>
        <a:off x="5493022" y="1689102"/>
        <a:ext cx="2040980" cy="2040999"/>
      </dsp:txXfrm>
    </dsp:sp>
    <dsp:sp modelId="{A4A16652-183D-42A8-906F-48246CA74750}">
      <dsp:nvSpPr>
        <dsp:cNvPr id="0" name=""/>
        <dsp:cNvSpPr/>
      </dsp:nvSpPr>
      <dsp:spPr>
        <a:xfrm rot="2700000">
          <a:off x="1818731" y="1178377"/>
          <a:ext cx="3061912" cy="3061912"/>
        </a:xfrm>
        <a:prstGeom prst="teardrop">
          <a:avLst>
            <a:gd name="adj" fmla="val 10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A894D6-9D82-47B3-B67B-1525FCF22B16}">
      <dsp:nvSpPr>
        <dsp:cNvPr id="0" name=""/>
        <dsp:cNvSpPr/>
      </dsp:nvSpPr>
      <dsp:spPr>
        <a:xfrm>
          <a:off x="1921136" y="1280795"/>
          <a:ext cx="2857100" cy="2857613"/>
        </a:xfrm>
        <a:prstGeom prst="ellipse">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Font typeface="Wingdings" panose="05000000000000000000" pitchFamily="2" charset="2"/>
            <a:buNone/>
          </a:pPr>
          <a:r>
            <a:rPr lang="en-US" sz="2200" kern="1200" dirty="0">
              <a:effectLst/>
              <a:latin typeface="Times New Roman" panose="02020603050405020304" pitchFamily="18" charset="0"/>
              <a:ea typeface="Calibri" panose="020F0502020204030204" pitchFamily="34" charset="0"/>
              <a:cs typeface="Times New Roman" panose="02020603050405020304" pitchFamily="18" charset="0"/>
            </a:rPr>
            <a:t>The adoption of eco-friendly methods by hotels influenced social elements.</a:t>
          </a:r>
          <a:endParaRPr lang="en-IN" sz="2200" kern="1200" dirty="0"/>
        </a:p>
      </dsp:txBody>
      <dsp:txXfrm>
        <a:off x="2329196" y="1689102"/>
        <a:ext cx="2040980" cy="204099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D99564-6ECA-4DAC-9735-3300CF3F8C6C}">
      <dsp:nvSpPr>
        <dsp:cNvPr id="0" name=""/>
        <dsp:cNvSpPr/>
      </dsp:nvSpPr>
      <dsp:spPr>
        <a:xfrm>
          <a:off x="5736" y="298738"/>
          <a:ext cx="5222646" cy="3644320"/>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Font typeface="Wingdings" panose="05000000000000000000" pitchFamily="2" charset="2"/>
            <a:buNone/>
          </a:pPr>
          <a:r>
            <a:rPr lang="en-US" sz="32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hospitality industry must follow the rules which support sustainability.</a:t>
          </a:r>
          <a:endParaRPr lang="en-IN" sz="3200" kern="1200" dirty="0">
            <a:solidFill>
              <a:schemeClr val="tx1"/>
            </a:solidFill>
          </a:endParaRPr>
        </a:p>
      </dsp:txBody>
      <dsp:txXfrm>
        <a:off x="112474" y="405476"/>
        <a:ext cx="5009170" cy="3430844"/>
      </dsp:txXfrm>
    </dsp:sp>
    <dsp:sp modelId="{D7A85DD6-5081-40EA-8289-D1279731BA5A}">
      <dsp:nvSpPr>
        <dsp:cNvPr id="0" name=""/>
        <dsp:cNvSpPr/>
      </dsp:nvSpPr>
      <dsp:spPr>
        <a:xfrm>
          <a:off x="5254495" y="2088518"/>
          <a:ext cx="55360" cy="64760"/>
        </a:xfrm>
        <a:prstGeom prst="rightArrow">
          <a:avLst>
            <a:gd name="adj1" fmla="val 60000"/>
            <a:gd name="adj2" fmla="val 5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5254495" y="2101470"/>
        <a:ext cx="38752" cy="38856"/>
      </dsp:txXfrm>
    </dsp:sp>
    <dsp:sp modelId="{FF791121-9E55-4FA3-B03D-35B8E1944545}">
      <dsp:nvSpPr>
        <dsp:cNvPr id="0" name=""/>
        <dsp:cNvSpPr/>
      </dsp:nvSpPr>
      <dsp:spPr>
        <a:xfrm>
          <a:off x="5332835" y="385152"/>
          <a:ext cx="5222646" cy="3471491"/>
        </a:xfrm>
        <a:prstGeom prst="roundRect">
          <a:avLst>
            <a:gd name="adj" fmla="val 10000"/>
          </a:avLst>
        </a:prstGeom>
        <a:gradFill rotWithShape="0">
          <a:gsLst>
            <a:gs pos="0">
              <a:schemeClr val="accent3">
                <a:hueOff val="6567904"/>
                <a:satOff val="-50632"/>
                <a:lumOff val="1373"/>
                <a:alphaOff val="0"/>
                <a:tint val="98000"/>
                <a:lumMod val="114000"/>
              </a:schemeClr>
            </a:gs>
            <a:gs pos="100000">
              <a:schemeClr val="accent3">
                <a:hueOff val="6567904"/>
                <a:satOff val="-50632"/>
                <a:lumOff val="1373"/>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Hotels are playing a crucial factor for reducing the impact on the environment and contributing to water usage (Hawkins and Butler, 2021).</a:t>
          </a:r>
          <a:endParaRPr lang="en-IN" sz="32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dsp:txBody>
      <dsp:txXfrm>
        <a:off x="5434511" y="486828"/>
        <a:ext cx="5019294" cy="326813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40804A-A64B-4D68-8D43-BF738FE26199}">
      <dsp:nvSpPr>
        <dsp:cNvPr id="0" name=""/>
        <dsp:cNvSpPr/>
      </dsp:nvSpPr>
      <dsp:spPr>
        <a:xfrm>
          <a:off x="0" y="866140"/>
          <a:ext cx="10732246" cy="1154853"/>
        </a:xfrm>
        <a:prstGeom prst="notched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34661B-84E6-4900-B5E9-0A5F84A800ED}">
      <dsp:nvSpPr>
        <dsp:cNvPr id="0" name=""/>
        <dsp:cNvSpPr/>
      </dsp:nvSpPr>
      <dsp:spPr>
        <a:xfrm>
          <a:off x="4834" y="0"/>
          <a:ext cx="2325145" cy="1154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135128" rIns="135128" bIns="135128" numCol="1" spcCol="1270" anchor="b" anchorCtr="0">
          <a:noAutofit/>
        </a:bodyPr>
        <a:lstStyle/>
        <a:p>
          <a:pPr marL="0" lvl="0" indent="0" algn="ctr" defTabSz="844550">
            <a:lnSpc>
              <a:spcPct val="90000"/>
            </a:lnSpc>
            <a:spcBef>
              <a:spcPct val="0"/>
            </a:spcBef>
            <a:spcAft>
              <a:spcPct val="35000"/>
            </a:spcAft>
            <a:buFont typeface="Wingdings" panose="05000000000000000000" pitchFamily="2" charset="2"/>
            <a:buNone/>
          </a:pPr>
          <a:r>
            <a:rPr lang="en-US" sz="1900" kern="1200" dirty="0">
              <a:latin typeface="Times New Roman" panose="02020603050405020304" pitchFamily="18" charset="0"/>
              <a:cs typeface="Times New Roman" panose="02020603050405020304" pitchFamily="18" charset="0"/>
            </a:rPr>
            <a:t>The presentation concludes that sustainability is becoming a major factor for the hotel industry.</a:t>
          </a:r>
          <a:endParaRPr lang="en-IN" sz="1900" kern="1200" dirty="0">
            <a:latin typeface="Times New Roman" panose="02020603050405020304" pitchFamily="18" charset="0"/>
            <a:cs typeface="Times New Roman" panose="02020603050405020304" pitchFamily="18" charset="0"/>
          </a:endParaRPr>
        </a:p>
      </dsp:txBody>
      <dsp:txXfrm>
        <a:off x="4834" y="0"/>
        <a:ext cx="2325145" cy="1154853"/>
      </dsp:txXfrm>
    </dsp:sp>
    <dsp:sp modelId="{750772D5-741F-40BD-8567-ACCE1898989D}">
      <dsp:nvSpPr>
        <dsp:cNvPr id="0" name=""/>
        <dsp:cNvSpPr/>
      </dsp:nvSpPr>
      <dsp:spPr>
        <a:xfrm>
          <a:off x="1023050" y="1299210"/>
          <a:ext cx="288713" cy="288713"/>
        </a:xfrm>
        <a:prstGeom prst="ellipse">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C7BC5B-2044-443D-86ED-89022529E18C}">
      <dsp:nvSpPr>
        <dsp:cNvPr id="0" name=""/>
        <dsp:cNvSpPr/>
      </dsp:nvSpPr>
      <dsp:spPr>
        <a:xfrm>
          <a:off x="2446236" y="1732280"/>
          <a:ext cx="2325145" cy="1154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135128" rIns="135128" bIns="135128" numCol="1" spcCol="1270" anchor="t" anchorCtr="0">
          <a:noAutofit/>
        </a:bodyPr>
        <a:lstStyle/>
        <a:p>
          <a:pPr marL="0" lvl="0" indent="0" algn="ctr" defTabSz="844550">
            <a:lnSpc>
              <a:spcPct val="90000"/>
            </a:lnSpc>
            <a:spcBef>
              <a:spcPct val="0"/>
            </a:spcBef>
            <a:spcAft>
              <a:spcPct val="35000"/>
            </a:spcAft>
            <a:buFont typeface="Wingdings" panose="05000000000000000000" pitchFamily="2" charset="2"/>
            <a:buNone/>
          </a:pPr>
          <a:r>
            <a:rPr lang="en-US" sz="1900" kern="1200">
              <a:latin typeface="Times New Roman" panose="02020603050405020304" pitchFamily="18" charset="0"/>
              <a:cs typeface="Times New Roman" panose="02020603050405020304" pitchFamily="18" charset="0"/>
            </a:rPr>
            <a:t>In addition, the PESTEL framework displays the demand of the user and the advancement in technology, which drives hospitality.</a:t>
          </a:r>
          <a:endParaRPr lang="en-IN" sz="1900" kern="1200">
            <a:latin typeface="Times New Roman" panose="02020603050405020304" pitchFamily="18" charset="0"/>
            <a:cs typeface="Times New Roman" panose="02020603050405020304" pitchFamily="18" charset="0"/>
          </a:endParaRPr>
        </a:p>
      </dsp:txBody>
      <dsp:txXfrm>
        <a:off x="2446236" y="1732280"/>
        <a:ext cx="2325145" cy="1154853"/>
      </dsp:txXfrm>
    </dsp:sp>
    <dsp:sp modelId="{96C07AB7-D453-43A2-9C90-167A3FE4DBAF}">
      <dsp:nvSpPr>
        <dsp:cNvPr id="0" name=""/>
        <dsp:cNvSpPr/>
      </dsp:nvSpPr>
      <dsp:spPr>
        <a:xfrm>
          <a:off x="3464452" y="1299210"/>
          <a:ext cx="288713" cy="288713"/>
        </a:xfrm>
        <a:prstGeom prst="ellipse">
          <a:avLst/>
        </a:prstGeom>
        <a:solidFill>
          <a:schemeClr val="accent4">
            <a:hueOff val="528456"/>
            <a:satOff val="-1282"/>
            <a:lumOff val="-169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3AF893-3A24-48C8-A625-0A8DC7C74772}">
      <dsp:nvSpPr>
        <dsp:cNvPr id="0" name=""/>
        <dsp:cNvSpPr/>
      </dsp:nvSpPr>
      <dsp:spPr>
        <a:xfrm>
          <a:off x="4887639" y="0"/>
          <a:ext cx="2325145" cy="1154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135128" rIns="135128" bIns="135128" numCol="1" spcCol="1270" anchor="b" anchorCtr="0">
          <a:noAutofit/>
        </a:bodyPr>
        <a:lstStyle/>
        <a:p>
          <a:pPr marL="0" lvl="0" indent="0" algn="ctr" defTabSz="844550">
            <a:lnSpc>
              <a:spcPct val="90000"/>
            </a:lnSpc>
            <a:spcBef>
              <a:spcPct val="0"/>
            </a:spcBef>
            <a:spcAft>
              <a:spcPct val="35000"/>
            </a:spcAft>
            <a:buFont typeface="Wingdings" panose="05000000000000000000" pitchFamily="2" charset="2"/>
            <a:buNone/>
          </a:pPr>
          <a:r>
            <a:rPr lang="en-US" sz="1900" kern="1200">
              <a:latin typeface="Times New Roman" panose="02020603050405020304" pitchFamily="18" charset="0"/>
              <a:cs typeface="Times New Roman" panose="02020603050405020304" pitchFamily="18" charset="0"/>
            </a:rPr>
            <a:t>Additionally, the large hotels easily embrace sustainability, while smaller hotels suffer from expense.</a:t>
          </a:r>
          <a:endParaRPr lang="en-IN" sz="1900" kern="1200">
            <a:latin typeface="Times New Roman" panose="02020603050405020304" pitchFamily="18" charset="0"/>
            <a:cs typeface="Times New Roman" panose="02020603050405020304" pitchFamily="18" charset="0"/>
          </a:endParaRPr>
        </a:p>
      </dsp:txBody>
      <dsp:txXfrm>
        <a:off x="4887639" y="0"/>
        <a:ext cx="2325145" cy="1154853"/>
      </dsp:txXfrm>
    </dsp:sp>
    <dsp:sp modelId="{46AB806F-8660-4692-8A64-158826A0648D}">
      <dsp:nvSpPr>
        <dsp:cNvPr id="0" name=""/>
        <dsp:cNvSpPr/>
      </dsp:nvSpPr>
      <dsp:spPr>
        <a:xfrm>
          <a:off x="5905855" y="1299210"/>
          <a:ext cx="288713" cy="288713"/>
        </a:xfrm>
        <a:prstGeom prst="ellipse">
          <a:avLst/>
        </a:prstGeom>
        <a:solidFill>
          <a:schemeClr val="accent4">
            <a:hueOff val="1056911"/>
            <a:satOff val="-2564"/>
            <a:lumOff val="-339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2317D0-D1CA-4DB2-BE30-5F05D7769493}">
      <dsp:nvSpPr>
        <dsp:cNvPr id="0" name=""/>
        <dsp:cNvSpPr/>
      </dsp:nvSpPr>
      <dsp:spPr>
        <a:xfrm>
          <a:off x="7329041" y="1732280"/>
          <a:ext cx="2325145" cy="1154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135128" rIns="135128" bIns="135128" numCol="1" spcCol="1270" anchor="t" anchorCtr="0">
          <a:noAutofit/>
        </a:bodyPr>
        <a:lstStyle/>
        <a:p>
          <a:pPr marL="0" lvl="0" indent="0" algn="ctr" defTabSz="844550">
            <a:lnSpc>
              <a:spcPct val="90000"/>
            </a:lnSpc>
            <a:spcBef>
              <a:spcPct val="0"/>
            </a:spcBef>
            <a:spcAft>
              <a:spcPct val="35000"/>
            </a:spcAft>
            <a:buFont typeface="Wingdings" panose="05000000000000000000" pitchFamily="2" charset="2"/>
            <a:buNone/>
          </a:pPr>
          <a:r>
            <a:rPr lang="en-US" sz="1900" kern="1200" dirty="0">
              <a:latin typeface="Times New Roman" panose="02020603050405020304" pitchFamily="18" charset="0"/>
              <a:cs typeface="Times New Roman" panose="02020603050405020304" pitchFamily="18" charset="0"/>
            </a:rPr>
            <a:t>The renewable resources support the hospitality sector in the long-term process.</a:t>
          </a:r>
          <a:endParaRPr lang="en-IN" sz="1900" kern="1200" dirty="0">
            <a:latin typeface="Times New Roman" panose="02020603050405020304" pitchFamily="18" charset="0"/>
            <a:cs typeface="Times New Roman" panose="02020603050405020304" pitchFamily="18" charset="0"/>
          </a:endParaRPr>
        </a:p>
      </dsp:txBody>
      <dsp:txXfrm>
        <a:off x="7329041" y="1732280"/>
        <a:ext cx="2325145" cy="1154853"/>
      </dsp:txXfrm>
    </dsp:sp>
    <dsp:sp modelId="{250DE40E-C1DD-4A00-BA19-4230AC4E89FD}">
      <dsp:nvSpPr>
        <dsp:cNvPr id="0" name=""/>
        <dsp:cNvSpPr/>
      </dsp:nvSpPr>
      <dsp:spPr>
        <a:xfrm>
          <a:off x="8347257" y="1299210"/>
          <a:ext cx="288713" cy="288713"/>
        </a:xfrm>
        <a:prstGeom prst="ellipse">
          <a:avLst/>
        </a:prstGeom>
        <a:solidFill>
          <a:schemeClr val="accent4">
            <a:hueOff val="1585367"/>
            <a:satOff val="-3846"/>
            <a:lumOff val="-509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EB6C46-2204-47AD-BA54-DAD6C3BDA28E}">
      <dsp:nvSpPr>
        <dsp:cNvPr id="0" name=""/>
        <dsp:cNvSpPr/>
      </dsp:nvSpPr>
      <dsp:spPr>
        <a:xfrm>
          <a:off x="0" y="3239610"/>
          <a:ext cx="10792883" cy="708747"/>
        </a:xfrm>
        <a:prstGeom prst="rect">
          <a:avLst/>
        </a:prstGeom>
        <a:gradFill rotWithShape="0">
          <a:gsLst>
            <a:gs pos="0">
              <a:schemeClr val="lt1">
                <a:hueOff val="0"/>
                <a:satOff val="0"/>
                <a:lumOff val="0"/>
                <a:alphaOff val="0"/>
                <a:tint val="98000"/>
                <a:lumMod val="114000"/>
              </a:schemeClr>
            </a:gs>
            <a:gs pos="100000">
              <a:schemeClr val="lt1">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Font typeface="Wingdings" panose="05000000000000000000" pitchFamily="2" charset="2"/>
            <a:buNone/>
          </a:pPr>
          <a:r>
            <a:rPr lang="en-US" sz="2400" kern="1200" dirty="0">
              <a:solidFill>
                <a:schemeClr val="tx1"/>
              </a:solidFill>
              <a:latin typeface="Times New Roman" panose="02020603050405020304" pitchFamily="18" charset="0"/>
              <a:cs typeface="Times New Roman" panose="02020603050405020304" pitchFamily="18" charset="0"/>
            </a:rPr>
            <a:t>The Hotel industry should invest in training and development programs for workers regarding utilisation of sustainable equipment.</a:t>
          </a:r>
          <a:endParaRPr lang="en-IN" sz="2400" kern="1200" dirty="0">
            <a:solidFill>
              <a:schemeClr val="tx1"/>
            </a:solidFill>
            <a:latin typeface="Times New Roman" panose="02020603050405020304" pitchFamily="18" charset="0"/>
            <a:cs typeface="Times New Roman" panose="02020603050405020304" pitchFamily="18" charset="0"/>
          </a:endParaRPr>
        </a:p>
      </dsp:txBody>
      <dsp:txXfrm>
        <a:off x="0" y="3239610"/>
        <a:ext cx="10792883" cy="708747"/>
      </dsp:txXfrm>
    </dsp:sp>
    <dsp:sp modelId="{26C9842C-7DFC-42D5-8DAD-424CD14D8BA5}">
      <dsp:nvSpPr>
        <dsp:cNvPr id="0" name=""/>
        <dsp:cNvSpPr/>
      </dsp:nvSpPr>
      <dsp:spPr>
        <a:xfrm rot="10800000">
          <a:off x="0" y="2160188"/>
          <a:ext cx="10792883" cy="1090053"/>
        </a:xfrm>
        <a:prstGeom prst="upArrowCallout">
          <a:avLst/>
        </a:prstGeom>
        <a:gradFill rotWithShape="0">
          <a:gsLst>
            <a:gs pos="0">
              <a:schemeClr val="lt1">
                <a:hueOff val="0"/>
                <a:satOff val="0"/>
                <a:lumOff val="0"/>
                <a:alphaOff val="0"/>
                <a:tint val="98000"/>
                <a:lumMod val="114000"/>
              </a:schemeClr>
            </a:gs>
            <a:gs pos="100000">
              <a:schemeClr val="lt1">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Font typeface="Wingdings" panose="05000000000000000000" pitchFamily="2" charset="2"/>
            <a:buNone/>
          </a:pPr>
          <a:r>
            <a:rPr lang="en-US" sz="2400" kern="1200">
              <a:solidFill>
                <a:schemeClr val="tx1"/>
              </a:solidFill>
              <a:latin typeface="Times New Roman" panose="02020603050405020304" pitchFamily="18" charset="0"/>
              <a:cs typeface="Times New Roman" panose="02020603050405020304" pitchFamily="18" charset="0"/>
            </a:rPr>
            <a:t>The policy creators must provide some subsidies to small hotels, as they suffer from financial issues.</a:t>
          </a:r>
          <a:endParaRPr lang="en-IN" sz="2400" kern="1200" dirty="0">
            <a:solidFill>
              <a:schemeClr val="tx1"/>
            </a:solidFill>
            <a:latin typeface="Times New Roman" panose="02020603050405020304" pitchFamily="18" charset="0"/>
            <a:cs typeface="Times New Roman" panose="02020603050405020304" pitchFamily="18" charset="0"/>
          </a:endParaRPr>
        </a:p>
      </dsp:txBody>
      <dsp:txXfrm rot="10800000">
        <a:off x="0" y="2160188"/>
        <a:ext cx="10792883" cy="708284"/>
      </dsp:txXfrm>
    </dsp:sp>
    <dsp:sp modelId="{DEC5D2FF-8D3A-4BD5-AB69-88693E8FB8CF}">
      <dsp:nvSpPr>
        <dsp:cNvPr id="0" name=""/>
        <dsp:cNvSpPr/>
      </dsp:nvSpPr>
      <dsp:spPr>
        <a:xfrm rot="10800000">
          <a:off x="0" y="1080765"/>
          <a:ext cx="10792883" cy="1090053"/>
        </a:xfrm>
        <a:prstGeom prst="upArrowCallout">
          <a:avLst/>
        </a:prstGeom>
        <a:gradFill rotWithShape="0">
          <a:gsLst>
            <a:gs pos="0">
              <a:schemeClr val="lt1">
                <a:hueOff val="0"/>
                <a:satOff val="0"/>
                <a:lumOff val="0"/>
                <a:alphaOff val="0"/>
                <a:tint val="98000"/>
                <a:lumMod val="114000"/>
              </a:schemeClr>
            </a:gs>
            <a:gs pos="100000">
              <a:schemeClr val="lt1">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Font typeface="Wingdings" panose="05000000000000000000" pitchFamily="2" charset="2"/>
            <a:buNone/>
          </a:pPr>
          <a:r>
            <a:rPr lang="en-US" sz="2400" kern="1200">
              <a:solidFill>
                <a:schemeClr val="tx1"/>
              </a:solidFill>
              <a:latin typeface="Times New Roman" panose="02020603050405020304" pitchFamily="18" charset="0"/>
              <a:cs typeface="Times New Roman" panose="02020603050405020304" pitchFamily="18" charset="0"/>
            </a:rPr>
            <a:t>Next, urgent requirement to address the cause of environmental damage through the hospitality sector.</a:t>
          </a:r>
          <a:endParaRPr lang="en-IN" sz="2400" kern="1200">
            <a:solidFill>
              <a:schemeClr val="tx1"/>
            </a:solidFill>
            <a:latin typeface="Times New Roman" panose="02020603050405020304" pitchFamily="18" charset="0"/>
            <a:cs typeface="Times New Roman" panose="02020603050405020304" pitchFamily="18" charset="0"/>
          </a:endParaRPr>
        </a:p>
      </dsp:txBody>
      <dsp:txXfrm rot="10800000">
        <a:off x="0" y="1080765"/>
        <a:ext cx="10792883" cy="708284"/>
      </dsp:txXfrm>
    </dsp:sp>
    <dsp:sp modelId="{D17F6859-CA34-4262-B10A-5AE4930B519A}">
      <dsp:nvSpPr>
        <dsp:cNvPr id="0" name=""/>
        <dsp:cNvSpPr/>
      </dsp:nvSpPr>
      <dsp:spPr>
        <a:xfrm rot="10800000">
          <a:off x="0" y="1342"/>
          <a:ext cx="10792883" cy="1090053"/>
        </a:xfrm>
        <a:prstGeom prst="upArrowCallout">
          <a:avLst/>
        </a:prstGeom>
        <a:gradFill rotWithShape="0">
          <a:gsLst>
            <a:gs pos="0">
              <a:schemeClr val="lt1">
                <a:hueOff val="0"/>
                <a:satOff val="0"/>
                <a:lumOff val="0"/>
                <a:alphaOff val="0"/>
                <a:tint val="98000"/>
                <a:lumMod val="114000"/>
              </a:schemeClr>
            </a:gs>
            <a:gs pos="100000">
              <a:schemeClr val="lt1">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Font typeface="Wingdings" panose="05000000000000000000" pitchFamily="2" charset="2"/>
            <a:buNone/>
          </a:pPr>
          <a:r>
            <a:rPr lang="en-US" sz="2400" kern="1200" dirty="0">
              <a:solidFill>
                <a:schemeClr val="tx1"/>
              </a:solidFill>
              <a:latin typeface="Times New Roman" panose="02020603050405020304" pitchFamily="18" charset="0"/>
              <a:cs typeface="Times New Roman" panose="02020603050405020304" pitchFamily="18" charset="0"/>
            </a:rPr>
            <a:t>The laws and criteria regarding the environment should be followed by hotels.</a:t>
          </a:r>
          <a:endParaRPr lang="en-IN" sz="2400" kern="1200" dirty="0">
            <a:solidFill>
              <a:schemeClr val="tx1"/>
            </a:solidFill>
            <a:latin typeface="Times New Roman" panose="02020603050405020304" pitchFamily="18" charset="0"/>
            <a:cs typeface="Times New Roman" panose="02020603050405020304" pitchFamily="18" charset="0"/>
          </a:endParaRPr>
        </a:p>
      </dsp:txBody>
      <dsp:txXfrm rot="10800000">
        <a:off x="0" y="1342"/>
        <a:ext cx="10792883" cy="708284"/>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arrow6">
  <dgm:title val=""/>
  <dgm:desc val=""/>
  <dgm:catLst>
    <dgm:cat type="relationship" pri="40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1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67821D-DFE9-441D-9AAA-FDF8C4A26C91}" type="datetimeFigureOut">
              <a:rPr lang="en-IN" smtClean="0"/>
              <a:t>14-06-2025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1A261F-9D84-4B60-ADD1-3E73EE1AA3D6}" type="slidenum">
              <a:rPr lang="en-IN" smtClean="0"/>
              <a:t>‹#›</a:t>
            </a:fld>
            <a:endParaRPr lang="en-IN"/>
          </a:p>
        </p:txBody>
      </p:sp>
    </p:spTree>
    <p:extLst>
      <p:ext uri="{BB962C8B-B14F-4D97-AF65-F5344CB8AC3E}">
        <p14:creationId xmlns:p14="http://schemas.microsoft.com/office/powerpoint/2010/main" val="15555604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511A261F-9D84-4B60-ADD1-3E73EE1AA3D6}" type="slidenum">
              <a:rPr lang="en-IN" smtClean="0"/>
              <a:t>1</a:t>
            </a:fld>
            <a:endParaRPr lang="en-IN"/>
          </a:p>
        </p:txBody>
      </p:sp>
    </p:spTree>
    <p:extLst>
      <p:ext uri="{BB962C8B-B14F-4D97-AF65-F5344CB8AC3E}">
        <p14:creationId xmlns:p14="http://schemas.microsoft.com/office/powerpoint/2010/main" val="35544196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1A261F-9D84-4B60-ADD1-3E73EE1AA3D6}" type="slidenum">
              <a:rPr lang="en-IN" smtClean="0"/>
              <a:t>2</a:t>
            </a:fld>
            <a:endParaRPr lang="en-IN"/>
          </a:p>
        </p:txBody>
      </p:sp>
    </p:spTree>
    <p:extLst>
      <p:ext uri="{BB962C8B-B14F-4D97-AF65-F5344CB8AC3E}">
        <p14:creationId xmlns:p14="http://schemas.microsoft.com/office/powerpoint/2010/main" val="15441793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rPr>
              <a:t>For hotels and the hospitality industry, the research paper emphasises environmental solutions and their impact on business regulations. Further, sustainability plays a crucial role in the environment. Additionally, the hotels are under pressure to execute sustainable practices, which are addressed by the world. The hospitality sector significantly influences the environment through developing waste material (Jones, et. al., 2020). In addition, aims to reduce its environmental effect and meet the consumer's requirement regarding environmentally friendly products. Moreover, evaluate the proficiency and growth of sustainability in tackling environmental problems. Also, highlights the capable sustainable challenges which exist for further industry production.</a:t>
            </a:r>
            <a:endParaRPr lang="en-IN" dirty="0"/>
          </a:p>
        </p:txBody>
      </p:sp>
      <p:sp>
        <p:nvSpPr>
          <p:cNvPr id="4" name="Slide Number Placeholder 3"/>
          <p:cNvSpPr>
            <a:spLocks noGrp="1"/>
          </p:cNvSpPr>
          <p:nvPr>
            <p:ph type="sldNum" sz="quarter" idx="5"/>
          </p:nvPr>
        </p:nvSpPr>
        <p:spPr/>
        <p:txBody>
          <a:bodyPr/>
          <a:lstStyle/>
          <a:p>
            <a:fld id="{511A261F-9D84-4B60-ADD1-3E73EE1AA3D6}" type="slidenum">
              <a:rPr lang="en-IN" smtClean="0"/>
              <a:t>3</a:t>
            </a:fld>
            <a:endParaRPr lang="en-IN"/>
          </a:p>
        </p:txBody>
      </p:sp>
    </p:spTree>
    <p:extLst>
      <p:ext uri="{BB962C8B-B14F-4D97-AF65-F5344CB8AC3E}">
        <p14:creationId xmlns:p14="http://schemas.microsoft.com/office/powerpoint/2010/main" val="30240105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hospitality sector uses eco-friendliness approaches and methods, including proficient energy, as it is the biggest element for sustainability. Further, this results in various organisations embracing technologies such as LED lights (Baum, 2018). Moreover, the green building certifications, LEED, encourage hotels to execute sustainability (Tzschentke et. al., 2019).</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11A261F-9D84-4B60-ADD1-3E73EE1AA3D6}" type="slidenum">
              <a:rPr lang="en-IN" smtClean="0"/>
              <a:t>4</a:t>
            </a:fld>
            <a:endParaRPr lang="en-IN"/>
          </a:p>
        </p:txBody>
      </p:sp>
    </p:spTree>
    <p:extLst>
      <p:ext uri="{BB962C8B-B14F-4D97-AF65-F5344CB8AC3E}">
        <p14:creationId xmlns:p14="http://schemas.microsoft.com/office/powerpoint/2010/main" val="7494519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hotel sector is a major contributor to developing waste, which includes food waste and non-reusable trash. Although the study highlights the significance of proficient waste management solutions that reduce the environmental effects (Bohdanowicz, et. al., 2017). Further, the circular economy is the concept of using recycled and reused goods in hotels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(Alonso-Almeida, et. al., 2018)</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With respect to this, it leads towards the usage of biodegradable resources.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11A261F-9D84-4B60-ADD1-3E73EE1AA3D6}" type="slidenum">
              <a:rPr lang="en-IN" smtClean="0"/>
              <a:t>5</a:t>
            </a:fld>
            <a:endParaRPr lang="en-IN"/>
          </a:p>
        </p:txBody>
      </p:sp>
    </p:spTree>
    <p:extLst>
      <p:ext uri="{BB962C8B-B14F-4D97-AF65-F5344CB8AC3E}">
        <p14:creationId xmlns:p14="http://schemas.microsoft.com/office/powerpoint/2010/main" val="32247575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conservation of water is a bigger issue in the hospitality industry, mostly in areas such as sanitation. The study indicates that the water-conserving methods significantly decrease the consumption of water and cost (Miller and Moffett, 2018). Further, the water-saving approaches decrease the environmental impact and also optimise the sustainability rating of the hotel industry (Seitz and Kalargyrou, 2020). Moreover, if the environmental benefits are clear, some hotels still find it challenging to plan the economic gains from water conservation.</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br>
              <a:rPr lang="en-US" sz="1800" dirty="0">
                <a:effectLst/>
                <a:latin typeface="Times New Roman" panose="02020603050405020304" pitchFamily="18" charset="0"/>
                <a:ea typeface="Calibri" panose="020F0502020204030204" pitchFamily="34" charset="0"/>
              </a:rPr>
            </a:b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11A261F-9D84-4B60-ADD1-3E73EE1AA3D6}" type="slidenum">
              <a:rPr lang="en-IN" smtClean="0"/>
              <a:t>6</a:t>
            </a:fld>
            <a:endParaRPr lang="en-IN"/>
          </a:p>
        </p:txBody>
      </p:sp>
    </p:spTree>
    <p:extLst>
      <p:ext uri="{BB962C8B-B14F-4D97-AF65-F5344CB8AC3E}">
        <p14:creationId xmlns:p14="http://schemas.microsoft.com/office/powerpoint/2010/main" val="33971756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study indicates that the consumer is looking for sustainable items in their preferences for transportation and housing. With respect to this, increasing knowledge regarding the activities of environmental effects leads users towards eco-friendly hotels (Lee, et. al., 2021). Further, the change in consumer behaviour is forcing the hospitality industry to implement sustainable practices, so that they keep up with users’ expectations. Corporate Social Responsibility has a significant value in the hospitality industry (Pererira, et. al., 2019), and hotels that are involved in CSR actions build strong connections with guests.</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br>
              <a:rPr lang="en-US" sz="1800" dirty="0">
                <a:effectLst/>
                <a:latin typeface="Times New Roman" panose="02020603050405020304" pitchFamily="18" charset="0"/>
                <a:ea typeface="Calibri" panose="020F0502020204030204" pitchFamily="34" charset="0"/>
              </a:rPr>
            </a:b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11A261F-9D84-4B60-ADD1-3E73EE1AA3D6}" type="slidenum">
              <a:rPr lang="en-IN" smtClean="0"/>
              <a:t>7</a:t>
            </a:fld>
            <a:endParaRPr lang="en-IN"/>
          </a:p>
        </p:txBody>
      </p:sp>
    </p:spTree>
    <p:extLst>
      <p:ext uri="{BB962C8B-B14F-4D97-AF65-F5344CB8AC3E}">
        <p14:creationId xmlns:p14="http://schemas.microsoft.com/office/powerpoint/2010/main" val="655505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rPr>
              <a:t>The hotel faced significant challenges during the time of embracing sustainability. The Primary challenge is relevant to the expenses which are utilised in the waste management system, and water saving policies (Frey, et. al., 2020). With respect to this, the major challenges faced by small hotels are, lack of financial means needed for expenditure for sustainable practices. Moreover, the staff of the hotels lack the proper knowledge regarding sustainability (Mattila, 2020). So, the industry provides the training and development courses for staff and overcomes the challenge.</a:t>
            </a:r>
            <a:endParaRPr lang="en-IN" dirty="0"/>
          </a:p>
        </p:txBody>
      </p:sp>
      <p:sp>
        <p:nvSpPr>
          <p:cNvPr id="4" name="Slide Number Placeholder 3"/>
          <p:cNvSpPr>
            <a:spLocks noGrp="1"/>
          </p:cNvSpPr>
          <p:nvPr>
            <p:ph type="sldNum" sz="quarter" idx="5"/>
          </p:nvPr>
        </p:nvSpPr>
        <p:spPr/>
        <p:txBody>
          <a:bodyPr/>
          <a:lstStyle/>
          <a:p>
            <a:fld id="{511A261F-9D84-4B60-ADD1-3E73EE1AA3D6}" type="slidenum">
              <a:rPr lang="en-IN" smtClean="0"/>
              <a:t>8</a:t>
            </a:fld>
            <a:endParaRPr lang="en-IN"/>
          </a:p>
        </p:txBody>
      </p:sp>
    </p:spTree>
    <p:extLst>
      <p:ext uri="{BB962C8B-B14F-4D97-AF65-F5344CB8AC3E}">
        <p14:creationId xmlns:p14="http://schemas.microsoft.com/office/powerpoint/2010/main" val="192801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Research Paper used a mixed approach to inspect the hotel and hospitality sector for sustainability policies. Further, the main approach for data gathering is through journal articles, industry reports and case studies. Along with this qualitative data, collected through the means of interviews with industry experts and sustainability officials. With respect to this, the interview is aiming to offer the perceptions on implementing sustainability in hotels. Moreover, many outside factors impact the sustainable practices, which are considered through the PESTEL framework.</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11A261F-9D84-4B60-ADD1-3E73EE1AA3D6}" type="slidenum">
              <a:rPr lang="en-IN" smtClean="0"/>
              <a:t>9</a:t>
            </a:fld>
            <a:endParaRPr lang="en-IN"/>
          </a:p>
        </p:txBody>
      </p:sp>
    </p:spTree>
    <p:extLst>
      <p:ext uri="{BB962C8B-B14F-4D97-AF65-F5344CB8AC3E}">
        <p14:creationId xmlns:p14="http://schemas.microsoft.com/office/powerpoint/2010/main" val="14525628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political factor states that the government are gradually executing the policies of sustainability, which impact the hotel industry. The European Union has set the target for carbon neutrality, that enforced the hotels to implement sustainability. Further, the government only provides financial incentives for reducing environmental impact (Hawkins and Butler, 2021). Moreover, the implementation of sustainable projects in hospitality is also influenced by economic surroundings. However, some research also shows that strong sustainable practices attract a large audience, which ultimately maximises revenue.</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br>
              <a:rPr lang="en-US" sz="1800" dirty="0">
                <a:effectLst/>
                <a:latin typeface="Times New Roman" panose="02020603050405020304" pitchFamily="18" charset="0"/>
                <a:ea typeface="Calibri" panose="020F0502020204030204" pitchFamily="34" charset="0"/>
              </a:rPr>
            </a:b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11A261F-9D84-4B60-ADD1-3E73EE1AA3D6}" type="slidenum">
              <a:rPr lang="en-IN" smtClean="0"/>
              <a:t>10</a:t>
            </a:fld>
            <a:endParaRPr lang="en-IN"/>
          </a:p>
        </p:txBody>
      </p:sp>
    </p:spTree>
    <p:extLst>
      <p:ext uri="{BB962C8B-B14F-4D97-AF65-F5344CB8AC3E}">
        <p14:creationId xmlns:p14="http://schemas.microsoft.com/office/powerpoint/2010/main" val="38290695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embracement of environmentally friendly techniques by the hotel industry is influenced by social factors, including a shift in user demand. With respect to this, many travellers look for hotels which embrace sustainability as consumers are aware of sustainable actions (Micheli and Malighetti, 2019). Further rise in demand of consumers and eco-certification forced hotels to be in a competitive market, while using sustainable methods. Moreover, development in technology also supports the sustainable measures (Chen, et. al., 2020), with more proficiency in electric management systems.</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11A261F-9D84-4B60-ADD1-3E73EE1AA3D6}" type="slidenum">
              <a:rPr lang="en-IN" smtClean="0"/>
              <a:t>11</a:t>
            </a:fld>
            <a:endParaRPr lang="en-IN"/>
          </a:p>
        </p:txBody>
      </p:sp>
    </p:spTree>
    <p:extLst>
      <p:ext uri="{BB962C8B-B14F-4D97-AF65-F5344CB8AC3E}">
        <p14:creationId xmlns:p14="http://schemas.microsoft.com/office/powerpoint/2010/main" val="39101543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This states that the legislative structure helps in the hotel's sustainability, as it becomes more difficult. In relation to this only, the hotels must follow the rules and regulations which are further meant for optimising sustainability. Moreover, the sustainability in the hospitality industry is mostly regulated by environmental elements. The hotels are significant players in decreasing environmental impact (Hawkins and Butler, 2021), as they contribute to water use and the release of carbon.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br>
              <a:rPr lang="en-US" sz="1800" dirty="0">
                <a:effectLst/>
                <a:latin typeface="Times New Roman" panose="02020603050405020304" pitchFamily="18" charset="0"/>
                <a:ea typeface="Calibri" panose="020F0502020204030204" pitchFamily="34" charset="0"/>
              </a:rPr>
            </a:b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11A261F-9D84-4B60-ADD1-3E73EE1AA3D6}" type="slidenum">
              <a:rPr lang="en-IN" smtClean="0"/>
              <a:t>12</a:t>
            </a:fld>
            <a:endParaRPr lang="en-IN"/>
          </a:p>
        </p:txBody>
      </p:sp>
    </p:spTree>
    <p:extLst>
      <p:ext uri="{BB962C8B-B14F-4D97-AF65-F5344CB8AC3E}">
        <p14:creationId xmlns:p14="http://schemas.microsoft.com/office/powerpoint/2010/main" val="25043904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research paper concluded that sustainability is becoming the main issue for the hotel industry. Further, the PESTLE framework also indicated that the demand of customers and enhancements in technology regulate the hotel to use sustainable practices. Moreover, also stated that the bigger hotels can easily adapt the sustainable practices, while the smaller hotels suffer from financial issues. Additionally, the energy-efficient and renewable resources help the hotels and hospitality industry decrease their environmental impact. In this context, providing the long-term financial advantages also helps in reputation growth.</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11A261F-9D84-4B60-ADD1-3E73EE1AA3D6}" type="slidenum">
              <a:rPr lang="en-IN" smtClean="0"/>
              <a:t>13</a:t>
            </a:fld>
            <a:endParaRPr lang="en-IN"/>
          </a:p>
        </p:txBody>
      </p:sp>
    </p:spTree>
    <p:extLst>
      <p:ext uri="{BB962C8B-B14F-4D97-AF65-F5344CB8AC3E}">
        <p14:creationId xmlns:p14="http://schemas.microsoft.com/office/powerpoint/2010/main" val="27863439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For applying sustainable practices, there is a rising global frequency of environmental laws and criteria of sustainability, which must be followed by hotels to keep up with business. Further, there is an urgent need to address the main cause of environmental damage through hotels, including waste generation and water conservation. Moreover, policymaker also offers some subsidies to smaller hotels as they face the issue related to expenses, so that they also embrace sustainable practice. Additionally, the hotels also invest in training and development for staff, which further guarantees the long-term sustainability of projects.</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11A261F-9D84-4B60-ADD1-3E73EE1AA3D6}" type="slidenum">
              <a:rPr lang="en-IN" smtClean="0"/>
              <a:t>14</a:t>
            </a:fld>
            <a:endParaRPr lang="en-IN"/>
          </a:p>
        </p:txBody>
      </p:sp>
    </p:spTree>
    <p:extLst>
      <p:ext uri="{BB962C8B-B14F-4D97-AF65-F5344CB8AC3E}">
        <p14:creationId xmlns:p14="http://schemas.microsoft.com/office/powerpoint/2010/main" val="17223260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511A261F-9D84-4B60-ADD1-3E73EE1AA3D6}" type="slidenum">
              <a:rPr lang="en-IN" smtClean="0"/>
              <a:t>15</a:t>
            </a:fld>
            <a:endParaRPr lang="en-IN"/>
          </a:p>
        </p:txBody>
      </p:sp>
    </p:spTree>
    <p:extLst>
      <p:ext uri="{BB962C8B-B14F-4D97-AF65-F5344CB8AC3E}">
        <p14:creationId xmlns:p14="http://schemas.microsoft.com/office/powerpoint/2010/main" val="19091560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4" name="Group 13"/>
          <p:cNvGrpSpPr/>
          <p:nvPr/>
        </p:nvGrpSpPr>
        <p:grpSpPr>
          <a:xfrm>
            <a:off x="-1588" y="0"/>
            <a:ext cx="12193588" cy="6861555"/>
            <a:chOff x="-1588" y="0"/>
            <a:chExt cx="12193588" cy="6861555"/>
          </a:xfrm>
        </p:grpSpPr>
        <p:sp>
          <p:nvSpPr>
            <p:cNvPr id="9" name="Rectangle 8"/>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a:prstGeom prst="rect">
            <a:avLst/>
          </a:prstGeo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tx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158984" y="1792224"/>
            <a:ext cx="990599" cy="304799"/>
          </a:xfrm>
        </p:spPr>
        <p:txBody>
          <a:bodyPr/>
          <a:lstStyle>
            <a:lvl1pPr algn="l">
              <a:defRPr b="0">
                <a:solidFill>
                  <a:schemeClr val="bg1"/>
                </a:solidFill>
              </a:defRPr>
            </a:lvl1pPr>
          </a:lstStyle>
          <a:p>
            <a:fld id="{86E1533D-08A9-48C6-81EA-54BBB56EFA96}" type="datetimeFigureOut">
              <a:rPr lang="en-IN" smtClean="0"/>
              <a:t>14-06-2025</a:t>
            </a:fld>
            <a:endParaRPr lang="en-IN"/>
          </a:p>
        </p:txBody>
      </p:sp>
      <p:sp>
        <p:nvSpPr>
          <p:cNvPr id="5" name="Footer Placeholder 4"/>
          <p:cNvSpPr>
            <a:spLocks noGrp="1"/>
          </p:cNvSpPr>
          <p:nvPr>
            <p:ph type="ftr" sz="quarter" idx="11"/>
          </p:nvPr>
        </p:nvSpPr>
        <p:spPr>
          <a:xfrm rot="5400000">
            <a:off x="8951976" y="3227832"/>
            <a:ext cx="3867912" cy="310896"/>
          </a:xfrm>
        </p:spPr>
        <p:txBody>
          <a:bodyPr/>
          <a:lstStyle>
            <a:lvl1pPr>
              <a:defRPr sz="1000" b="0">
                <a:solidFill>
                  <a:schemeClr val="bg1"/>
                </a:solidFill>
              </a:defRPr>
            </a:lvl1pPr>
          </a:lstStyle>
          <a:p>
            <a:endParaRPr lang="en-IN"/>
          </a:p>
        </p:txBody>
      </p:sp>
      <p:sp>
        <p:nvSpPr>
          <p:cNvPr id="8" name="Rectangle 7"/>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5AAF9CED-A8CE-4F6D-8B96-6027FEE05E60}" type="slidenum">
              <a:rPr lang="en-IN" smtClean="0"/>
              <a:t>‹#›</a:t>
            </a:fld>
            <a:endParaRPr lang="en-IN"/>
          </a:p>
        </p:txBody>
      </p:sp>
    </p:spTree>
    <p:extLst>
      <p:ext uri="{BB962C8B-B14F-4D97-AF65-F5344CB8AC3E}">
        <p14:creationId xmlns:p14="http://schemas.microsoft.com/office/powerpoint/2010/main" val="1396644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9"/>
            <a:ext cx="8825659" cy="706964"/>
          </a:xfrm>
          <a:prstGeom prst="rect">
            <a:avLst/>
          </a:prstGeom>
        </p:spPr>
        <p:txBody>
          <a:bodyPr anchor="ct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E1533D-08A9-48C6-81EA-54BBB56EFA96}" type="datetimeFigureOut">
              <a:rPr lang="en-IN" smtClean="0"/>
              <a:t>14-06-2025</a:t>
            </a:fld>
            <a:endParaRPr lang="en-IN"/>
          </a:p>
        </p:txBody>
      </p:sp>
      <p:sp>
        <p:nvSpPr>
          <p:cNvPr id="5" name="Footer Placeholder 4"/>
          <p:cNvSpPr>
            <a:spLocks noGrp="1"/>
          </p:cNvSpPr>
          <p:nvPr>
            <p:ph type="ftr" sz="quarter" idx="11"/>
          </p:nvPr>
        </p:nvSpPr>
        <p:spPr/>
        <p:txBody>
          <a:bodyPr/>
          <a:lstStyle>
            <a:lvl1pPr>
              <a:defRPr sz="1000" b="1"/>
            </a:lvl1pPr>
          </a:lstStyle>
          <a:p>
            <a:endParaRPr lang="en-IN"/>
          </a:p>
        </p:txBody>
      </p:sp>
      <p:sp>
        <p:nvSpPr>
          <p:cNvPr id="6" name="Slide Number Placeholder 5"/>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3448643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Rectangle 8"/>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9192"/>
            <a:ext cx="4343400" cy="2286000"/>
          </a:xfrm>
          <a:prstGeom prst="rect">
            <a:avLst/>
          </a:prstGeom>
        </p:spPr>
        <p:txBody>
          <a:bodyPr anchor="ctr" anchorCtr="0"/>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4576" y="2679192"/>
            <a:ext cx="3758184" cy="2286000"/>
          </a:xfrm>
        </p:spPr>
        <p:txBody>
          <a:bodyPr anchor="ctr" anchorCtr="0"/>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E1533D-08A9-48C6-81EA-54BBB56EFA96}" type="datetimeFigureOut">
              <a:rPr lang="en-IN" smtClean="0"/>
              <a:t>14-06-2025</a:t>
            </a:fld>
            <a:endParaRPr lang="en-IN"/>
          </a:p>
        </p:txBody>
      </p:sp>
      <p:sp>
        <p:nvSpPr>
          <p:cNvPr id="5" name="Footer Placeholder 4"/>
          <p:cNvSpPr>
            <a:spLocks noGrp="1"/>
          </p:cNvSpPr>
          <p:nvPr>
            <p:ph type="ftr" sz="quarter" idx="11"/>
          </p:nvPr>
        </p:nvSpPr>
        <p:spPr/>
        <p:txBody>
          <a:bodyPr/>
          <a:lstStyle>
            <a:lvl1pPr>
              <a:defRPr sz="1000" b="1"/>
            </a:lvl1pPr>
          </a:lstStyle>
          <a:p>
            <a:endParaRPr lang="en-IN"/>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3204168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3" y="969264"/>
            <a:ext cx="8825659" cy="704088"/>
          </a:xfrm>
          <a:prstGeom prst="rect">
            <a:avLst/>
          </a:prstGeom>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8032"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76" y="2603500"/>
            <a:ext cx="4828032"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6E1533D-08A9-48C6-81EA-54BBB56EFA96}" type="datetimeFigureOut">
              <a:rPr lang="en-IN" smtClean="0"/>
              <a:t>14-06-2025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2664479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54954" y="969264"/>
            <a:ext cx="8825659" cy="704088"/>
          </a:xfrm>
          <a:prstGeom prst="rect">
            <a:avLst/>
          </a:prstGeo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98448"/>
            <a:ext cx="4828032" cy="284378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76"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1" y="3187921"/>
            <a:ext cx="4825160" cy="285431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6E1533D-08A9-48C6-81EA-54BBB56EFA96}" type="datetimeFigureOut">
              <a:rPr lang="en-IN" smtClean="0"/>
              <a:t>14-06-2025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10782107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52144" y="969264"/>
            <a:ext cx="8825659" cy="704088"/>
          </a:xfrm>
          <a:prstGeom prst="rect">
            <a:avLst/>
          </a:prstGeo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6E1533D-08A9-48C6-81EA-54BBB56EFA96}" type="datetimeFigureOut">
              <a:rPr lang="en-IN" smtClean="0"/>
              <a:t>14-06-2025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20233004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E1533D-08A9-48C6-81EA-54BBB56EFA96}" type="datetimeFigureOut">
              <a:rPr lang="en-IN" smtClean="0"/>
              <a:t>14-06-2025</a:t>
            </a:fld>
            <a:endParaRPr lang="en-IN"/>
          </a:p>
        </p:txBody>
      </p:sp>
      <p:sp>
        <p:nvSpPr>
          <p:cNvPr id="3" name="Footer Placeholder 2"/>
          <p:cNvSpPr>
            <a:spLocks noGrp="1"/>
          </p:cNvSpPr>
          <p:nvPr>
            <p:ph type="ftr" sz="quarter" idx="11"/>
          </p:nvPr>
        </p:nvSpPr>
        <p:spPr/>
        <p:txBody>
          <a:bodyPr/>
          <a:lstStyle/>
          <a:p>
            <a:endParaRPr lang="en-IN"/>
          </a:p>
        </p:txBody>
      </p:sp>
      <p:sp>
        <p:nvSpPr>
          <p:cNvPr id="6" name="Rectangle 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6668035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3" y="1298448"/>
            <a:ext cx="2793159" cy="1597152"/>
          </a:xfrm>
          <a:prstGeom prst="rect">
            <a:avLst/>
          </a:prstGeo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79008" y="1447800"/>
            <a:ext cx="5195997"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3" y="3129280"/>
            <a:ext cx="2793159" cy="2895599"/>
          </a:xfrm>
        </p:spPr>
        <p:txBody>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6E1533D-08A9-48C6-81EA-54BBB56EFA96}" type="datetimeFigureOut">
              <a:rPr lang="en-IN" smtClean="0"/>
              <a:t>14-06-2025</a:t>
            </a:fld>
            <a:endParaRPr lang="en-IN"/>
          </a:p>
        </p:txBody>
      </p:sp>
      <p:sp>
        <p:nvSpPr>
          <p:cNvPr id="6" name="Footer Placeholder 5"/>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7492327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a:prstGeom prst="rect">
            <a:avLst/>
          </a:prstGeo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6E1533D-08A9-48C6-81EA-54BBB56EFA96}" type="datetimeFigureOut">
              <a:rPr lang="en-IN" smtClean="0"/>
              <a:t>14-06-2025</a:t>
            </a:fld>
            <a:endParaRPr lang="en-IN"/>
          </a:p>
        </p:txBody>
      </p:sp>
      <p:sp>
        <p:nvSpPr>
          <p:cNvPr id="6" name="Footer Placeholder 5"/>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2480560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7" y="4969927"/>
            <a:ext cx="8825657" cy="566738"/>
          </a:xfrm>
          <a:prstGeom prst="rect">
            <a:avLst/>
          </a:prstGeo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7" y="5536665"/>
            <a:ext cx="8825656" cy="493712"/>
          </a:xfrm>
        </p:spPr>
        <p:txBody>
          <a:bodyPr>
            <a:normAutofit/>
          </a:bodyPr>
          <a:lstStyle>
            <a:lvl1pPr marL="0" indent="0">
              <a:buNone/>
              <a:defRPr sz="12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6E1533D-08A9-48C6-81EA-54BBB56EFA96}" type="datetimeFigureOut">
              <a:rPr lang="en-IN" smtClean="0"/>
              <a:t>14-06-2025</a:t>
            </a:fld>
            <a:endParaRPr lang="en-IN"/>
          </a:p>
        </p:txBody>
      </p:sp>
      <p:sp>
        <p:nvSpPr>
          <p:cNvPr id="6" name="Footer Placeholder 5"/>
          <p:cNvSpPr>
            <a:spLocks noGrp="1"/>
          </p:cNvSpPr>
          <p:nvPr>
            <p:ph type="ftr" sz="quarter" idx="11"/>
          </p:nvPr>
        </p:nvSpPr>
        <p:spPr/>
        <p:txBody>
          <a:bodyPr/>
          <a:lstStyle/>
          <a:p>
            <a:endParaRPr lang="en-IN"/>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2659471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0" name="Rectangle 9"/>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0704"/>
            <a:ext cx="8833104" cy="1371600"/>
          </a:xfrm>
          <a:prstGeom prst="rect">
            <a:avLst/>
          </a:prstGeom>
        </p:spPr>
        <p:txBody>
          <a:bodyPr anchor="ctr" anchorCtr="0"/>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2144" y="3547872"/>
            <a:ext cx="8825659" cy="2478024"/>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6E1533D-08A9-48C6-81EA-54BBB56EFA96}" type="datetimeFigureOut">
              <a:rPr lang="en-IN" smtClean="0"/>
              <a:t>14-06-2025</a:t>
            </a:fld>
            <a:endParaRPr lang="en-IN"/>
          </a:p>
        </p:txBody>
      </p:sp>
      <p:sp>
        <p:nvSpPr>
          <p:cNvPr id="5" name="Footer Placeholder 4"/>
          <p:cNvSpPr>
            <a:spLocks noGrp="1"/>
          </p:cNvSpPr>
          <p:nvPr>
            <p:ph type="ftr" sz="quarter" idx="11"/>
          </p:nvPr>
        </p:nvSpPr>
        <p:spPr/>
        <p:txBody>
          <a:bodyPr/>
          <a:lstStyle/>
          <a:p>
            <a:endParaRPr lang="en-IN"/>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3807400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1588" y="0"/>
            <a:ext cx="12193588" cy="6861555"/>
            <a:chOff x="-1588" y="0"/>
            <a:chExt cx="12193588" cy="6861555"/>
          </a:xfrm>
        </p:grpSpPr>
        <p:sp>
          <p:nvSpPr>
            <p:cNvPr id="16" name="Rectangle 15"/>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17"/>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 name="TextBox 11"/>
          <p:cNvSpPr txBox="1"/>
          <p:nvPr/>
        </p:nvSpPr>
        <p:spPr bwMode="gray">
          <a:xfrm>
            <a:off x="898295" y="596767"/>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15" name="TextBox 14"/>
          <p:cNvSpPr txBox="1"/>
          <p:nvPr/>
        </p:nvSpPr>
        <p:spPr bwMode="gray">
          <a:xfrm>
            <a:off x="9715063" y="2629300"/>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2" name="Title 1"/>
          <p:cNvSpPr>
            <a:spLocks noGrp="1"/>
          </p:cNvSpPr>
          <p:nvPr>
            <p:ph type="title"/>
          </p:nvPr>
        </p:nvSpPr>
        <p:spPr>
          <a:xfrm>
            <a:off x="1574801" y="980517"/>
            <a:ext cx="8460983" cy="2698249"/>
          </a:xfrm>
          <a:prstGeom prst="rect">
            <a:avLst/>
          </a:prstGeom>
        </p:spPr>
        <p:txBody>
          <a:bodyPr anchor="ctr" anchorCtr="0"/>
          <a:lstStyle>
            <a:lvl1pPr>
              <a:defRPr sz="4000"/>
            </a:lvl1pPr>
          </a:lstStyle>
          <a:p>
            <a:r>
              <a:rPr lang="en-US"/>
              <a:t>Click to edit Master title style</a:t>
            </a:r>
            <a:endParaRPr lang="en-US" dirty="0"/>
          </a:p>
        </p:txBody>
      </p:sp>
      <p:sp>
        <p:nvSpPr>
          <p:cNvPr id="11" name="Text Placeholder 3"/>
          <p:cNvSpPr>
            <a:spLocks noGrp="1"/>
          </p:cNvSpPr>
          <p:nvPr>
            <p:ph type="body" sz="half" idx="14"/>
          </p:nvPr>
        </p:nvSpPr>
        <p:spPr bwMode="gray">
          <a:xfrm>
            <a:off x="1945945" y="3679987"/>
            <a:ext cx="7725772" cy="342174"/>
          </a:xfrm>
        </p:spPr>
        <p:txBody>
          <a:bodyPr vert="horz" lIns="91440" tIns="45720" rIns="91440" bIns="45720" rtlCol="0" anchor="t">
            <a:normAutofit/>
          </a:bodyPr>
          <a:lstStyle>
            <a:lvl1pPr>
              <a:buNone/>
              <a:defRPr lang="en-US" sz="1400" cap="small" dirty="0">
                <a:solidFill>
                  <a:schemeClr val="tx2">
                    <a:lumMod val="40000"/>
                    <a:lumOff val="60000"/>
                  </a:schemeClr>
                </a:solidFill>
                <a:latin typeface="+mn-lt"/>
              </a:defRPr>
            </a:lvl1pPr>
          </a:lstStyle>
          <a:p>
            <a:pPr marL="0" lvl="0" indent="0">
              <a:buNone/>
            </a:pPr>
            <a:r>
              <a:rPr lang="en-US"/>
              <a:t>Click to edit Master text styles</a:t>
            </a:r>
          </a:p>
        </p:txBody>
      </p:sp>
      <p:sp>
        <p:nvSpPr>
          <p:cNvPr id="10" name="Text Placeholder 3"/>
          <p:cNvSpPr>
            <a:spLocks noGrp="1"/>
          </p:cNvSpPr>
          <p:nvPr>
            <p:ph type="body" sz="half" idx="2"/>
          </p:nvPr>
        </p:nvSpPr>
        <p:spPr>
          <a:xfrm>
            <a:off x="1154954" y="5029198"/>
            <a:ext cx="8825659" cy="997858"/>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6E1533D-08A9-48C6-81EA-54BBB56EFA96}" type="datetimeFigureOut">
              <a:rPr lang="en-IN" smtClean="0"/>
              <a:t>14-06-2025</a:t>
            </a:fld>
            <a:endParaRPr lang="en-IN"/>
          </a:p>
        </p:txBody>
      </p:sp>
      <p:sp>
        <p:nvSpPr>
          <p:cNvPr id="5" name="Footer Placeholder 4"/>
          <p:cNvSpPr>
            <a:spLocks noGrp="1"/>
          </p:cNvSpPr>
          <p:nvPr>
            <p:ph type="ftr" sz="quarter" idx="11"/>
          </p:nvPr>
        </p:nvSpPr>
        <p:spPr/>
        <p:txBody>
          <a:bodyPr/>
          <a:lstStyle/>
          <a:p>
            <a:endParaRPr lang="en-IN"/>
          </a:p>
        </p:txBody>
      </p:sp>
      <p:sp>
        <p:nvSpPr>
          <p:cNvPr id="23" name="Rectangle 2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10849778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3525"/>
            <a:ext cx="8865623" cy="1819656"/>
          </a:xfrm>
          <a:prstGeom prst="rect">
            <a:avLst/>
          </a:prstGeo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9200"/>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E1533D-08A9-48C6-81EA-54BBB56EFA96}" type="datetimeFigureOut">
              <a:rPr lang="en-IN" smtClean="0"/>
              <a:t>14-06-2025</a:t>
            </a:fld>
            <a:endParaRPr lang="en-IN"/>
          </a:p>
        </p:txBody>
      </p:sp>
      <p:sp>
        <p:nvSpPr>
          <p:cNvPr id="5" name="Footer Placeholder 4"/>
          <p:cNvSpPr>
            <a:spLocks noGrp="1"/>
          </p:cNvSpPr>
          <p:nvPr>
            <p:ph type="ftr" sz="quarter" idx="11"/>
          </p:nvPr>
        </p:nvSpPr>
        <p:spPr/>
        <p:txBody>
          <a:bodyPr/>
          <a:lstStyle/>
          <a:p>
            <a:endParaRPr lang="en-IN"/>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2062347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312916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79764"/>
            <a:ext cx="3129168"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5380"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4"/>
            <a:ext cx="3145380"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595032"/>
            <a:ext cx="3161029" cy="58473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79764"/>
            <a:ext cx="3161029"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4991" y="2603500"/>
            <a:ext cx="32564"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5824" y="2603500"/>
            <a:ext cx="0"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6E1533D-08A9-48C6-81EA-54BBB56EFA96}" type="datetimeFigureOut">
              <a:rPr lang="en-IN" smtClean="0"/>
              <a:t>14-06-2025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23278925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nchor="ctr" anchorCtr="0"/>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5"/>
            <a:ext cx="3050438" cy="576260"/>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10916"/>
            <a:ext cx="2691242" cy="158409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7"/>
            <a:ext cx="3050438"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09108"/>
            <a:ext cx="3050438" cy="91257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3"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3" y="5109107"/>
            <a:ext cx="3050438" cy="91794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4245" y="2603500"/>
            <a:ext cx="1"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7352" y="2603500"/>
            <a:ext cx="0"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6E1533D-08A9-48C6-81EA-54BBB56EFA96}" type="datetimeFigureOut">
              <a:rPr lang="en-IN" smtClean="0"/>
              <a:t>14-06-2025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26750278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595033"/>
            <a:ext cx="8825659" cy="3424768"/>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E1533D-08A9-48C6-81EA-54BBB56EFA96}" type="datetimeFigureOut">
              <a:rPr lang="en-IN" smtClean="0"/>
              <a:t>14-06-2025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22096627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p:cNvGrpSpPr/>
          <p:nvPr/>
        </p:nvGrpSpPr>
        <p:grpSpPr>
          <a:xfrm>
            <a:off x="-1588" y="0"/>
            <a:ext cx="12193588" cy="6861555"/>
            <a:chOff x="-1588" y="0"/>
            <a:chExt cx="12193588" cy="6861555"/>
          </a:xfrm>
        </p:grpSpPr>
        <p:sp>
          <p:nvSpPr>
            <p:cNvPr id="15" name="Rectangle 14"/>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6"/>
            <a:ext cx="1441567" cy="4748591"/>
          </a:xfrm>
          <a:prstGeom prst="rect">
            <a:avLst/>
          </a:prstGeo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5"/>
            <a:ext cx="6256025" cy="474859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E1533D-08A9-48C6-81EA-54BBB56EFA96}" type="datetimeFigureOut">
              <a:rPr lang="en-IN" smtClean="0"/>
              <a:t>14-06-2025</a:t>
            </a:fld>
            <a:endParaRPr lang="en-IN"/>
          </a:p>
        </p:txBody>
      </p:sp>
      <p:sp>
        <p:nvSpPr>
          <p:cNvPr id="5" name="Footer Placeholder 4"/>
          <p:cNvSpPr>
            <a:spLocks noGrp="1"/>
          </p:cNvSpPr>
          <p:nvPr>
            <p:ph type="ftr" sz="quarter" idx="11"/>
          </p:nvPr>
        </p:nvSpPr>
        <p:spPr/>
        <p:txBody>
          <a:bodyPr/>
          <a:lstStyle/>
          <a:p>
            <a:endParaRPr lang="en-IN"/>
          </a:p>
        </p:txBody>
      </p:sp>
      <p:sp>
        <p:nvSpPr>
          <p:cNvPr id="20" name="Rectangle 1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3898256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 name="Group 1"/>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19">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7"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0"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2760" y="6391656"/>
            <a:ext cx="990599" cy="304799"/>
          </a:xfrm>
          <a:prstGeom prst="rect">
            <a:avLst/>
          </a:prstGeom>
        </p:spPr>
        <p:txBody>
          <a:bodyPr vert="horz" lIns="91440" tIns="45720" rIns="91440" bIns="45720" rtlCol="0" anchor="ctr" anchorCtr="0"/>
          <a:lstStyle>
            <a:lvl1pPr algn="r">
              <a:defRPr sz="1000" b="1" i="0">
                <a:solidFill>
                  <a:schemeClr val="accent1"/>
                </a:solidFill>
              </a:defRPr>
            </a:lvl1pPr>
          </a:lstStyle>
          <a:p>
            <a:fld id="{86E1533D-08A9-48C6-81EA-54BBB56EFA96}" type="datetimeFigureOut">
              <a:rPr lang="en-IN" smtClean="0"/>
              <a:t>14-06-2025</a:t>
            </a:fld>
            <a:endParaRPr lang="en-IN"/>
          </a:p>
        </p:txBody>
      </p:sp>
      <p:sp>
        <p:nvSpPr>
          <p:cNvPr id="5" name="Footer Placeholder 4"/>
          <p:cNvSpPr>
            <a:spLocks noGrp="1"/>
          </p:cNvSpPr>
          <p:nvPr>
            <p:ph type="ftr" sz="quarter" idx="3"/>
          </p:nvPr>
        </p:nvSpPr>
        <p:spPr>
          <a:xfrm>
            <a:off x="557784" y="6391656"/>
            <a:ext cx="3867912" cy="310896"/>
          </a:xfrm>
          <a:prstGeom prst="rect">
            <a:avLst/>
          </a:prstGeom>
        </p:spPr>
        <p:txBody>
          <a:bodyPr vert="horz" lIns="91440" tIns="45720" rIns="91440" bIns="45720" rtlCol="0" anchor="ctr" anchorCtr="0"/>
          <a:lstStyle>
            <a:lvl1pPr algn="l">
              <a:defRPr sz="1000" b="1" i="0">
                <a:solidFill>
                  <a:schemeClr val="accent1"/>
                </a:solidFill>
              </a:defRPr>
            </a:lvl1pPr>
          </a:lstStyle>
          <a:p>
            <a:endParaRPr lang="en-IN"/>
          </a:p>
        </p:txBody>
      </p:sp>
      <p:sp>
        <p:nvSpPr>
          <p:cNvPr id="29" name="Rectangle 2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5AAF9CED-A8CE-4F6D-8B96-6027FEE05E60}" type="slidenum">
              <a:rPr lang="en-IN" smtClean="0"/>
              <a:t>‹#›</a:t>
            </a:fld>
            <a:endParaRPr lang="en-IN"/>
          </a:p>
        </p:txBody>
      </p:sp>
    </p:spTree>
    <p:extLst>
      <p:ext uri="{BB962C8B-B14F-4D97-AF65-F5344CB8AC3E}">
        <p14:creationId xmlns:p14="http://schemas.microsoft.com/office/powerpoint/2010/main" val="3868509469"/>
      </p:ext>
    </p:extLst>
  </p:cSld>
  <p:clrMap bg1="lt1" tx1="dk1" bg2="lt2" tx2="dk2" accent1="accent1" accent2="accent2" accent3="accent3" accent4="accent4" accent5="accent5" accent6="accent6" hlink="hlink" folHlink="folHlink"/>
  <p:sldLayoutIdLst>
    <p:sldLayoutId id="2147483969" r:id="rId1"/>
    <p:sldLayoutId id="2147483970" r:id="rId2"/>
    <p:sldLayoutId id="2147483971" r:id="rId3"/>
    <p:sldLayoutId id="2147483972" r:id="rId4"/>
    <p:sldLayoutId id="2147483973" r:id="rId5"/>
    <p:sldLayoutId id="2147483974" r:id="rId6"/>
    <p:sldLayoutId id="2147483975" r:id="rId7"/>
    <p:sldLayoutId id="2147483976" r:id="rId8"/>
    <p:sldLayoutId id="2147483977" r:id="rId9"/>
    <p:sldLayoutId id="2147483978" r:id="rId10"/>
    <p:sldLayoutId id="2147483979" r:id="rId11"/>
    <p:sldLayoutId id="2147483980" r:id="rId12"/>
    <p:sldLayoutId id="2147483981" r:id="rId13"/>
    <p:sldLayoutId id="2147483982" r:id="rId14"/>
    <p:sldLayoutId id="2147483983" r:id="rId15"/>
    <p:sldLayoutId id="2147483984" r:id="rId16"/>
    <p:sldLayoutId id="214748398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4.jpe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6.jpeg"/><Relationship Id="rId7" Type="http://schemas.openxmlformats.org/officeDocument/2006/relationships/diagramColors" Target="../diagrams/colors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1.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7.jpeg"/><Relationship Id="rId7" Type="http://schemas.openxmlformats.org/officeDocument/2006/relationships/diagramColors" Target="../diagrams/colors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CA1F5-AF9A-7703-EA31-1CC2553BC7F1}"/>
              </a:ext>
            </a:extLst>
          </p:cNvPr>
          <p:cNvSpPr>
            <a:spLocks noGrp="1"/>
          </p:cNvSpPr>
          <p:nvPr>
            <p:ph type="ctrTitle"/>
          </p:nvPr>
        </p:nvSpPr>
        <p:spPr>
          <a:xfrm>
            <a:off x="1789952" y="481639"/>
            <a:ext cx="8286377" cy="3352138"/>
          </a:xfrm>
        </p:spPr>
        <p:txBody>
          <a:bodyPr>
            <a:normAutofit/>
          </a:bodyPr>
          <a:lstStyle/>
          <a:p>
            <a:pPr algn="ctr"/>
            <a:r>
              <a:rPr lang="en-IN" sz="5000" dirty="0">
                <a:latin typeface="Times New Roman" panose="02020603050405020304" pitchFamily="18" charset="0"/>
                <a:cs typeface="Times New Roman" panose="02020603050405020304" pitchFamily="18" charset="0"/>
              </a:rPr>
              <a:t>BMIH6001 </a:t>
            </a:r>
            <a:br>
              <a:rPr lang="en-IN" sz="5000" dirty="0">
                <a:latin typeface="Times New Roman" panose="02020603050405020304" pitchFamily="18" charset="0"/>
                <a:cs typeface="Times New Roman" panose="02020603050405020304" pitchFamily="18" charset="0"/>
              </a:rPr>
            </a:br>
            <a:r>
              <a:rPr lang="en-US" sz="5000" dirty="0">
                <a:latin typeface="Times New Roman" panose="02020603050405020304" pitchFamily="18" charset="0"/>
                <a:cs typeface="Times New Roman" panose="02020603050405020304" pitchFamily="18" charset="0"/>
              </a:rPr>
              <a:t>Contemporary Themes in the Hotel and Hospitality Sector</a:t>
            </a:r>
            <a:endParaRPr lang="en-IN" sz="50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DFC7EEF8-52BF-402D-24A8-7C41294C4636}"/>
              </a:ext>
            </a:extLst>
          </p:cNvPr>
          <p:cNvSpPr>
            <a:spLocks noGrp="1"/>
          </p:cNvSpPr>
          <p:nvPr>
            <p:ph type="subTitle" idx="1"/>
          </p:nvPr>
        </p:nvSpPr>
        <p:spPr>
          <a:xfrm>
            <a:off x="3469340" y="4518874"/>
            <a:ext cx="4927600" cy="1463040"/>
          </a:xfrm>
        </p:spPr>
        <p:txBody>
          <a:bodyPr>
            <a:normAutofit fontScale="92500" lnSpcReduction="10000"/>
          </a:bodyPr>
          <a:lstStyle/>
          <a:p>
            <a:pPr algn="ctr"/>
            <a:r>
              <a:rPr lang="en-US" sz="2200" dirty="0">
                <a:solidFill>
                  <a:schemeClr val="bg1"/>
                </a:solidFill>
                <a:latin typeface="Times New Roman" panose="02020603050405020304" pitchFamily="18" charset="0"/>
                <a:cs typeface="Times New Roman" panose="02020603050405020304" pitchFamily="18" charset="0"/>
              </a:rPr>
              <a:t>Student Name – Awa </a:t>
            </a:r>
            <a:r>
              <a:rPr lang="en-US" sz="2200" dirty="0" err="1">
                <a:solidFill>
                  <a:schemeClr val="bg1"/>
                </a:solidFill>
                <a:latin typeface="Times New Roman" panose="02020603050405020304" pitchFamily="18" charset="0"/>
                <a:cs typeface="Times New Roman" panose="02020603050405020304" pitchFamily="18" charset="0"/>
              </a:rPr>
              <a:t>keita</a:t>
            </a:r>
            <a:endParaRPr lang="en-US" sz="2200" dirty="0">
              <a:solidFill>
                <a:schemeClr val="bg1"/>
              </a:solidFill>
              <a:latin typeface="Times New Roman" panose="02020603050405020304" pitchFamily="18" charset="0"/>
              <a:cs typeface="Times New Roman" panose="02020603050405020304" pitchFamily="18" charset="0"/>
            </a:endParaRPr>
          </a:p>
          <a:p>
            <a:pPr algn="ctr"/>
            <a:r>
              <a:rPr lang="en-US" sz="2200" dirty="0">
                <a:solidFill>
                  <a:schemeClr val="bg1"/>
                </a:solidFill>
                <a:latin typeface="Times New Roman" panose="02020603050405020304" pitchFamily="18" charset="0"/>
                <a:cs typeface="Times New Roman" panose="02020603050405020304" pitchFamily="18" charset="0"/>
              </a:rPr>
              <a:t>Student ID – 2132061</a:t>
            </a:r>
          </a:p>
          <a:p>
            <a:pPr algn="ctr"/>
            <a:r>
              <a:rPr lang="en-US" sz="2200" dirty="0">
                <a:solidFill>
                  <a:schemeClr val="bg1"/>
                </a:solidFill>
                <a:latin typeface="Times New Roman" panose="02020603050405020304" pitchFamily="18" charset="0"/>
                <a:cs typeface="Times New Roman" panose="02020603050405020304" pitchFamily="18" charset="0"/>
              </a:rPr>
              <a:t>Lecturers – Natalie Brailsford / Jessica Newport</a:t>
            </a:r>
            <a:endParaRPr lang="en-IN" sz="22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84548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3C60B-3546-3C92-1A39-57B53FAE84BC}"/>
              </a:ext>
            </a:extLst>
          </p:cNvPr>
          <p:cNvSpPr>
            <a:spLocks noGrp="1"/>
          </p:cNvSpPr>
          <p:nvPr>
            <p:ph type="title"/>
          </p:nvPr>
        </p:nvSpPr>
        <p:spPr/>
        <p:txBody>
          <a:bodyPr/>
          <a:lstStyle/>
          <a:p>
            <a:r>
              <a:rPr lang="en-GB" dirty="0"/>
              <a:t>Table of Contents</a:t>
            </a:r>
          </a:p>
        </p:txBody>
      </p:sp>
      <p:graphicFrame>
        <p:nvGraphicFramePr>
          <p:cNvPr id="4" name="Content Placeholder 3">
            <a:extLst>
              <a:ext uri="{FF2B5EF4-FFF2-40B4-BE49-F238E27FC236}">
                <a16:creationId xmlns:a16="http://schemas.microsoft.com/office/drawing/2014/main" id="{D67D3598-E219-690F-2CFB-E98258A8544C}"/>
              </a:ext>
            </a:extLst>
          </p:cNvPr>
          <p:cNvGraphicFramePr>
            <a:graphicFrameLocks noGrp="1"/>
          </p:cNvGraphicFramePr>
          <p:nvPr>
            <p:ph idx="1"/>
            <p:extLst>
              <p:ext uri="{D42A27DB-BD31-4B8C-83A1-F6EECF244321}">
                <p14:modId xmlns:p14="http://schemas.microsoft.com/office/powerpoint/2010/main" val="960938110"/>
              </p:ext>
            </p:extLst>
          </p:nvPr>
        </p:nvGraphicFramePr>
        <p:xfrm>
          <a:off x="1154954" y="2986110"/>
          <a:ext cx="9340326" cy="34553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7071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6B24D-E052-8FD6-097F-3EC972F3615D}"/>
              </a:ext>
            </a:extLst>
          </p:cNvPr>
          <p:cNvSpPr>
            <a:spLocks noGrp="1"/>
          </p:cNvSpPr>
          <p:nvPr>
            <p:ph type="title"/>
          </p:nvPr>
        </p:nvSpPr>
        <p:spPr>
          <a:xfrm>
            <a:off x="557963" y="804850"/>
            <a:ext cx="10824883" cy="1499616"/>
          </a:xfrm>
        </p:spPr>
        <p:txBody>
          <a:bodyPr>
            <a:noAutofit/>
          </a:bodyPr>
          <a:lstStyle/>
          <a:p>
            <a:r>
              <a:rPr lang="en-US" sz="4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5000" kern="100" dirty="0">
                <a:effectLst/>
                <a:latin typeface="Times New Roman" panose="02020603050405020304" pitchFamily="18" charset="0"/>
                <a:ea typeface="Calibri" panose="020F0502020204030204" pitchFamily="34" charset="0"/>
                <a:cs typeface="Times New Roman" panose="02020603050405020304" pitchFamily="18" charset="0"/>
              </a:rPr>
              <a:t>Introduction</a:t>
            </a:r>
            <a:br>
              <a:rPr lang="en-IN" sz="50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5000" dirty="0"/>
          </a:p>
        </p:txBody>
      </p:sp>
      <p:pic>
        <p:nvPicPr>
          <p:cNvPr id="1028" name="Picture 4" descr="Why is sustainability important in the hospitality industry?">
            <a:extLst>
              <a:ext uri="{FF2B5EF4-FFF2-40B4-BE49-F238E27FC236}">
                <a16:creationId xmlns:a16="http://schemas.microsoft.com/office/drawing/2014/main" id="{99EFDC33-3967-B482-C817-1F80DBFE2B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0798" y="2304466"/>
            <a:ext cx="4861202" cy="432941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a:extLst>
              <a:ext uri="{FF2B5EF4-FFF2-40B4-BE49-F238E27FC236}">
                <a16:creationId xmlns:a16="http://schemas.microsoft.com/office/drawing/2014/main" id="{3144311C-FA3F-DD7C-D553-00BC6C635AA5}"/>
              </a:ext>
            </a:extLst>
          </p:cNvPr>
          <p:cNvGraphicFramePr/>
          <p:nvPr>
            <p:extLst>
              <p:ext uri="{D42A27DB-BD31-4B8C-83A1-F6EECF244321}">
                <p14:modId xmlns:p14="http://schemas.microsoft.com/office/powerpoint/2010/main" val="872300009"/>
              </p:ext>
            </p:extLst>
          </p:nvPr>
        </p:nvGraphicFramePr>
        <p:xfrm>
          <a:off x="159034" y="1905537"/>
          <a:ext cx="7171764" cy="52353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383533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7C35F-0D9D-B244-8299-D0B27C203907}"/>
              </a:ext>
            </a:extLst>
          </p:cNvPr>
          <p:cNvSpPr>
            <a:spLocks noGrp="1"/>
          </p:cNvSpPr>
          <p:nvPr>
            <p:ph type="title"/>
          </p:nvPr>
        </p:nvSpPr>
        <p:spPr/>
        <p:txBody>
          <a:bodyPr/>
          <a:lstStyle/>
          <a:p>
            <a:r>
              <a:rPr lang="en-US" sz="4400" dirty="0">
                <a:effectLst/>
                <a:latin typeface="Times New Roman" panose="02020603050405020304" pitchFamily="18" charset="0"/>
                <a:ea typeface="Calibri" panose="020F0502020204030204" pitchFamily="34" charset="0"/>
              </a:rPr>
              <a:t>Literature Review- Energy Efficiency and Green Building Practices.</a:t>
            </a:r>
            <a:endParaRPr lang="en-IN" sz="4400" dirty="0"/>
          </a:p>
        </p:txBody>
      </p:sp>
      <p:graphicFrame>
        <p:nvGraphicFramePr>
          <p:cNvPr id="4" name="Diagram 3">
            <a:extLst>
              <a:ext uri="{FF2B5EF4-FFF2-40B4-BE49-F238E27FC236}">
                <a16:creationId xmlns:a16="http://schemas.microsoft.com/office/drawing/2014/main" id="{EF3A140A-9297-5A6E-3710-443A198CD45C}"/>
              </a:ext>
            </a:extLst>
          </p:cNvPr>
          <p:cNvGraphicFramePr/>
          <p:nvPr>
            <p:extLst>
              <p:ext uri="{D42A27DB-BD31-4B8C-83A1-F6EECF244321}">
                <p14:modId xmlns:p14="http://schemas.microsoft.com/office/powerpoint/2010/main" val="1803512672"/>
              </p:ext>
            </p:extLst>
          </p:nvPr>
        </p:nvGraphicFramePr>
        <p:xfrm>
          <a:off x="379360" y="2528045"/>
          <a:ext cx="6806826" cy="40654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Research on sustainability evaluation of green building ...">
            <a:extLst>
              <a:ext uri="{FF2B5EF4-FFF2-40B4-BE49-F238E27FC236}">
                <a16:creationId xmlns:a16="http://schemas.microsoft.com/office/drawing/2014/main" id="{1503C6BB-D7E7-CD55-1BFA-384E600A0C3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404848" y="2263588"/>
            <a:ext cx="4787152" cy="4329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53406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B7A9B6-94D4-7289-A60C-CB07F42DD4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02E146-4561-6690-8A9A-888E04FD9BEB}"/>
              </a:ext>
            </a:extLst>
          </p:cNvPr>
          <p:cNvSpPr>
            <a:spLocks noGrp="1"/>
          </p:cNvSpPr>
          <p:nvPr>
            <p:ph type="title"/>
          </p:nvPr>
        </p:nvSpPr>
        <p:spPr>
          <a:xfrm>
            <a:off x="975661" y="1250576"/>
            <a:ext cx="8825659" cy="706964"/>
          </a:xfrm>
        </p:spPr>
        <p:txBody>
          <a:bodyPr/>
          <a:lstStyle/>
          <a:p>
            <a:r>
              <a:rPr lang="en-US" sz="4400" kern="100" dirty="0">
                <a:effectLst/>
                <a:latin typeface="Times New Roman" panose="02020603050405020304" pitchFamily="18" charset="0"/>
                <a:ea typeface="Calibri" panose="020F0502020204030204" pitchFamily="34" charset="0"/>
                <a:cs typeface="Times New Roman" panose="02020603050405020304" pitchFamily="18" charset="0"/>
              </a:rPr>
              <a:t>Waste Management and Circular Economy </a:t>
            </a:r>
            <a:br>
              <a:rPr lang="en-IN" sz="44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4400" dirty="0"/>
          </a:p>
        </p:txBody>
      </p:sp>
      <p:pic>
        <p:nvPicPr>
          <p:cNvPr id="3076" name="Picture 4" descr="Circular Economy Images - Free Download on Freepik">
            <a:extLst>
              <a:ext uri="{FF2B5EF4-FFF2-40B4-BE49-F238E27FC236}">
                <a16:creationId xmlns:a16="http://schemas.microsoft.com/office/drawing/2014/main" id="{5FCEEBDF-53F7-FA82-A431-D48989E7B0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8400" y="2438400"/>
            <a:ext cx="5943599" cy="441959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Diagram 5">
            <a:extLst>
              <a:ext uri="{FF2B5EF4-FFF2-40B4-BE49-F238E27FC236}">
                <a16:creationId xmlns:a16="http://schemas.microsoft.com/office/drawing/2014/main" id="{39A0AC3F-42BD-1957-F25A-0F6F55D805B2}"/>
              </a:ext>
            </a:extLst>
          </p:cNvPr>
          <p:cNvGraphicFramePr/>
          <p:nvPr>
            <p:extLst>
              <p:ext uri="{D42A27DB-BD31-4B8C-83A1-F6EECF244321}">
                <p14:modId xmlns:p14="http://schemas.microsoft.com/office/powerpoint/2010/main" val="2705761100"/>
              </p:ext>
            </p:extLst>
          </p:nvPr>
        </p:nvGraphicFramePr>
        <p:xfrm>
          <a:off x="-673847" y="2260599"/>
          <a:ext cx="8128000" cy="4597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954608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5E7D79-D1B4-76CF-FBB4-EFFDA14BF3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9EE6C4-F946-2CFF-C4CB-0386242187DE}"/>
              </a:ext>
            </a:extLst>
          </p:cNvPr>
          <p:cNvSpPr>
            <a:spLocks noGrp="1"/>
          </p:cNvSpPr>
          <p:nvPr>
            <p:ph type="title"/>
          </p:nvPr>
        </p:nvSpPr>
        <p:spPr/>
        <p:txBody>
          <a:bodyPr/>
          <a:lstStyle/>
          <a:p>
            <a:r>
              <a:rPr lang="en-US" sz="4400" kern="100" dirty="0">
                <a:effectLst/>
                <a:latin typeface="Times New Roman" panose="02020603050405020304" pitchFamily="18" charset="0"/>
                <a:ea typeface="Calibri" panose="020F0502020204030204" pitchFamily="34" charset="0"/>
                <a:cs typeface="Times New Roman" panose="02020603050405020304" pitchFamily="18" charset="0"/>
              </a:rPr>
              <a:t>Water Conservation </a:t>
            </a:r>
            <a:b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dirty="0"/>
          </a:p>
        </p:txBody>
      </p:sp>
      <p:graphicFrame>
        <p:nvGraphicFramePr>
          <p:cNvPr id="9" name="Diagram 8">
            <a:extLst>
              <a:ext uri="{FF2B5EF4-FFF2-40B4-BE49-F238E27FC236}">
                <a16:creationId xmlns:a16="http://schemas.microsoft.com/office/drawing/2014/main" id="{BE408832-A937-5967-3112-C9DFDDED3B74}"/>
              </a:ext>
            </a:extLst>
          </p:cNvPr>
          <p:cNvGraphicFramePr/>
          <p:nvPr>
            <p:extLst>
              <p:ext uri="{D42A27DB-BD31-4B8C-83A1-F6EECF244321}">
                <p14:modId xmlns:p14="http://schemas.microsoft.com/office/powerpoint/2010/main" val="3641824193"/>
              </p:ext>
            </p:extLst>
          </p:nvPr>
        </p:nvGraphicFramePr>
        <p:xfrm>
          <a:off x="681318" y="2563906"/>
          <a:ext cx="10524563" cy="39330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5240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F5EAE1-E1B9-BEDD-6F55-9E7F1419F7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BAC55B-7DE2-60A9-0584-3D24251EABC5}"/>
              </a:ext>
            </a:extLst>
          </p:cNvPr>
          <p:cNvSpPr>
            <a:spLocks noGrp="1"/>
          </p:cNvSpPr>
          <p:nvPr>
            <p:ph type="title"/>
          </p:nvPr>
        </p:nvSpPr>
        <p:spPr>
          <a:xfrm>
            <a:off x="1154954" y="1170893"/>
            <a:ext cx="8825659" cy="706964"/>
          </a:xfrm>
        </p:spPr>
        <p:txBody>
          <a:bodyPr/>
          <a:lstStyle/>
          <a:p>
            <a:r>
              <a:rPr lang="en-US" sz="4400" kern="100" dirty="0">
                <a:effectLst/>
                <a:latin typeface="Times New Roman" panose="02020603050405020304" pitchFamily="18" charset="0"/>
                <a:ea typeface="Calibri" panose="020F0502020204030204" pitchFamily="34" charset="0"/>
                <a:cs typeface="Times New Roman" panose="02020603050405020304" pitchFamily="18" charset="0"/>
              </a:rPr>
              <a:t>Consumer Demand for Sustainable Practices </a:t>
            </a:r>
            <a:b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7720865E-8ADA-446C-AC11-2A95504AC021}"/>
              </a:ext>
            </a:extLst>
          </p:cNvPr>
          <p:cNvSpPr>
            <a:spLocks noGrp="1"/>
          </p:cNvSpPr>
          <p:nvPr>
            <p:ph idx="1"/>
          </p:nvPr>
        </p:nvSpPr>
        <p:spPr>
          <a:xfrm>
            <a:off x="348130" y="2468030"/>
            <a:ext cx="6841563" cy="4129993"/>
          </a:xfrm>
        </p:spPr>
        <p:txBody>
          <a:bodyPr>
            <a:normAutofit fontScale="92500" lnSpcReduction="20000"/>
          </a:bodyPr>
          <a:lstStyle/>
          <a:p>
            <a:pPr marL="342900" lvl="0" indent="-342900" algn="just">
              <a:lnSpc>
                <a:spcPct val="150000"/>
              </a:lnSpc>
              <a:spcAft>
                <a:spcPts val="800"/>
              </a:spcAft>
              <a:buFont typeface="Wingdings" panose="05000000000000000000" pitchFamily="2" charset="2"/>
              <a:buChar char=""/>
            </a:pPr>
            <a:r>
              <a:rPr lang="en-US" sz="2600" kern="100" dirty="0">
                <a:effectLst/>
                <a:latin typeface="Times New Roman" panose="02020603050405020304" pitchFamily="18" charset="0"/>
                <a:ea typeface="Calibri" panose="020F0502020204030204" pitchFamily="34" charset="0"/>
                <a:cs typeface="Times New Roman" panose="02020603050405020304" pitchFamily="18" charset="0"/>
              </a:rPr>
              <a:t>The users seek more sustainable products, whether it's for transportation or in the household.</a:t>
            </a:r>
            <a:endParaRPr lang="en-IN" sz="2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Wingdings" panose="05000000000000000000" pitchFamily="2" charset="2"/>
              <a:buChar char=""/>
            </a:pPr>
            <a:r>
              <a:rPr lang="en-US" sz="2600" kern="100" dirty="0">
                <a:effectLst/>
                <a:latin typeface="Times New Roman" panose="02020603050405020304" pitchFamily="18" charset="0"/>
                <a:ea typeface="Calibri" panose="020F0502020204030204" pitchFamily="34" charset="0"/>
                <a:cs typeface="Times New Roman" panose="02020603050405020304" pitchFamily="18" charset="0"/>
              </a:rPr>
              <a:t>Additionally, the shift in customers' behaviour encourages hotels to implement sustainability.</a:t>
            </a:r>
            <a:endParaRPr lang="en-IN" sz="2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Wingdings" panose="05000000000000000000" pitchFamily="2" charset="2"/>
              <a:buChar char=""/>
            </a:pPr>
            <a:r>
              <a:rPr lang="en-US" sz="2600" kern="100" dirty="0">
                <a:effectLst/>
                <a:latin typeface="Times New Roman" panose="02020603050405020304" pitchFamily="18" charset="0"/>
                <a:ea typeface="Calibri" panose="020F0502020204030204" pitchFamily="34" charset="0"/>
                <a:cs typeface="Times New Roman" panose="02020603050405020304" pitchFamily="18" charset="0"/>
              </a:rPr>
              <a:t>CSR is an important factor in the hotel industry; strong CSR activities strengthen the connection with guests (Pererira, et. al., 2019).</a:t>
            </a:r>
            <a:endParaRPr lang="en-IN" sz="26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4106" name="Picture 10" descr="Sustainable Food Trends for 2022 - Acterra">
            <a:extLst>
              <a:ext uri="{FF2B5EF4-FFF2-40B4-BE49-F238E27FC236}">
                <a16:creationId xmlns:a16="http://schemas.microsoft.com/office/drawing/2014/main" id="{5555B10C-B143-B1BD-B4A1-A3ED80106F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4203" y="2468030"/>
            <a:ext cx="4424362" cy="42714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64535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0C8364-09B3-9FBD-5A21-3632081B708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0A3883F-42EB-BA66-151D-0B13A8FC7891}"/>
              </a:ext>
            </a:extLst>
          </p:cNvPr>
          <p:cNvSpPr txBox="1"/>
          <p:nvPr/>
        </p:nvSpPr>
        <p:spPr>
          <a:xfrm>
            <a:off x="1416424" y="838200"/>
            <a:ext cx="8825658" cy="945708"/>
          </a:xfrm>
          <a:prstGeom prst="rect">
            <a:avLst/>
          </a:prstGeom>
          <a:noFill/>
        </p:spPr>
        <p:txBody>
          <a:bodyPr wrap="square">
            <a:spAutoFit/>
          </a:bodyPr>
          <a:lstStyle/>
          <a:p>
            <a:pPr algn="just">
              <a:lnSpc>
                <a:spcPct val="150000"/>
              </a:lnSpc>
              <a:spcAft>
                <a:spcPts val="800"/>
              </a:spcAft>
            </a:pPr>
            <a:r>
              <a:rPr lang="en-US" sz="42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Challenges in Sustainability Adaptation</a:t>
            </a:r>
            <a:endParaRPr lang="en-IN" sz="42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9" name="Diagram 8">
            <a:extLst>
              <a:ext uri="{FF2B5EF4-FFF2-40B4-BE49-F238E27FC236}">
                <a16:creationId xmlns:a16="http://schemas.microsoft.com/office/drawing/2014/main" id="{61953D8A-994A-DEB0-AE26-588B43E3D429}"/>
              </a:ext>
            </a:extLst>
          </p:cNvPr>
          <p:cNvGraphicFramePr/>
          <p:nvPr>
            <p:extLst>
              <p:ext uri="{D42A27DB-BD31-4B8C-83A1-F6EECF244321}">
                <p14:modId xmlns:p14="http://schemas.microsoft.com/office/powerpoint/2010/main" val="2732690170"/>
              </p:ext>
            </p:extLst>
          </p:nvPr>
        </p:nvGraphicFramePr>
        <p:xfrm>
          <a:off x="899458" y="1743256"/>
          <a:ext cx="10729325"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00600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6C7A9D-5D76-39CF-9806-BBF85E8162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807C78-9F7E-D628-A9A8-DDD19D77C578}"/>
              </a:ext>
            </a:extLst>
          </p:cNvPr>
          <p:cNvSpPr>
            <a:spLocks noGrp="1"/>
          </p:cNvSpPr>
          <p:nvPr>
            <p:ph type="title"/>
          </p:nvPr>
        </p:nvSpPr>
        <p:spPr>
          <a:xfrm>
            <a:off x="1154954" y="1202269"/>
            <a:ext cx="8825659" cy="706964"/>
          </a:xfrm>
        </p:spPr>
        <p:txBody>
          <a:bodyPr/>
          <a:lstStyle/>
          <a:p>
            <a:r>
              <a:rPr lang="en-US" sz="4400" kern="100" dirty="0">
                <a:effectLst/>
                <a:latin typeface="Times New Roman" panose="02020603050405020304" pitchFamily="18" charset="0"/>
                <a:ea typeface="Calibri" panose="020F0502020204030204" pitchFamily="34" charset="0"/>
                <a:cs typeface="Times New Roman" panose="02020603050405020304" pitchFamily="18" charset="0"/>
              </a:rPr>
              <a:t>Methods and Theme Impact of Analysis</a:t>
            </a:r>
            <a:b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dirty="0"/>
          </a:p>
        </p:txBody>
      </p:sp>
      <p:graphicFrame>
        <p:nvGraphicFramePr>
          <p:cNvPr id="11" name="Diagram 10">
            <a:extLst>
              <a:ext uri="{FF2B5EF4-FFF2-40B4-BE49-F238E27FC236}">
                <a16:creationId xmlns:a16="http://schemas.microsoft.com/office/drawing/2014/main" id="{A9771058-DDDC-BD76-261F-51297A69BD15}"/>
              </a:ext>
            </a:extLst>
          </p:cNvPr>
          <p:cNvGraphicFramePr/>
          <p:nvPr>
            <p:extLst>
              <p:ext uri="{D42A27DB-BD31-4B8C-83A1-F6EECF244321}">
                <p14:modId xmlns:p14="http://schemas.microsoft.com/office/powerpoint/2010/main" val="2961650806"/>
              </p:ext>
            </p:extLst>
          </p:nvPr>
        </p:nvGraphicFramePr>
        <p:xfrm>
          <a:off x="397565" y="2305878"/>
          <a:ext cx="10959548" cy="4373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2044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68A10B-BD54-A61A-C28C-93DEDAA7E1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EADE9C-A246-A8BB-E012-410EB2F9D04E}"/>
              </a:ext>
            </a:extLst>
          </p:cNvPr>
          <p:cNvSpPr>
            <a:spLocks noGrp="1"/>
          </p:cNvSpPr>
          <p:nvPr>
            <p:ph type="title"/>
          </p:nvPr>
        </p:nvSpPr>
        <p:spPr>
          <a:xfrm>
            <a:off x="1154954" y="1172452"/>
            <a:ext cx="8825659" cy="706964"/>
          </a:xfrm>
        </p:spPr>
        <p:txBody>
          <a:bodyPr/>
          <a:lstStyle/>
          <a:p>
            <a:r>
              <a:rPr lang="en-US" sz="4800" kern="100" dirty="0">
                <a:effectLst/>
                <a:latin typeface="Times New Roman" panose="02020603050405020304" pitchFamily="18" charset="0"/>
                <a:ea typeface="Calibri" panose="020F0502020204030204" pitchFamily="34" charset="0"/>
                <a:cs typeface="Times New Roman" panose="02020603050405020304" pitchFamily="18" charset="0"/>
              </a:rPr>
              <a:t>Political and Economic</a:t>
            </a:r>
            <a:br>
              <a:rPr lang="en-IN" sz="48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4800" dirty="0"/>
          </a:p>
        </p:txBody>
      </p:sp>
      <p:pic>
        <p:nvPicPr>
          <p:cNvPr id="6146" name="Picture 2" descr="The Importance of Sustainable Practices ...">
            <a:extLst>
              <a:ext uri="{FF2B5EF4-FFF2-40B4-BE49-F238E27FC236}">
                <a16:creationId xmlns:a16="http://schemas.microsoft.com/office/drawing/2014/main" id="{7BE44F43-F275-2821-180C-964FDC0BA2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4226" y="2405269"/>
            <a:ext cx="4717774" cy="429370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Diagram 5">
            <a:extLst>
              <a:ext uri="{FF2B5EF4-FFF2-40B4-BE49-F238E27FC236}">
                <a16:creationId xmlns:a16="http://schemas.microsoft.com/office/drawing/2014/main" id="{734F3355-29E3-CA3F-11E3-997713AE7AD6}"/>
              </a:ext>
            </a:extLst>
          </p:cNvPr>
          <p:cNvGraphicFramePr/>
          <p:nvPr>
            <p:extLst>
              <p:ext uri="{D42A27DB-BD31-4B8C-83A1-F6EECF244321}">
                <p14:modId xmlns:p14="http://schemas.microsoft.com/office/powerpoint/2010/main" val="405198912"/>
              </p:ext>
            </p:extLst>
          </p:nvPr>
        </p:nvGraphicFramePr>
        <p:xfrm>
          <a:off x="258418" y="2723322"/>
          <a:ext cx="7056782" cy="324015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939852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FC6FC7-4BE5-A0C7-42BB-D67B4584AC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588F2D-6CBE-BCB3-40A3-7CDE2691D6C9}"/>
              </a:ext>
            </a:extLst>
          </p:cNvPr>
          <p:cNvSpPr>
            <a:spLocks noGrp="1"/>
          </p:cNvSpPr>
          <p:nvPr>
            <p:ph type="title"/>
          </p:nvPr>
        </p:nvSpPr>
        <p:spPr/>
        <p:txBody>
          <a:bodyPr/>
          <a:lstStyle/>
          <a:p>
            <a:r>
              <a:rPr lang="en-US" sz="4400" kern="100" dirty="0">
                <a:effectLst/>
                <a:latin typeface="Times New Roman" panose="02020603050405020304" pitchFamily="18" charset="0"/>
                <a:ea typeface="Calibri" panose="020F0502020204030204" pitchFamily="34" charset="0"/>
                <a:cs typeface="Times New Roman" panose="02020603050405020304" pitchFamily="18" charset="0"/>
              </a:rPr>
              <a:t>Social and Technological </a:t>
            </a:r>
            <a:b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dirty="0"/>
          </a:p>
        </p:txBody>
      </p:sp>
      <p:pic>
        <p:nvPicPr>
          <p:cNvPr id="7170" name="Picture 2" descr="E-Hospitality on the path to Sustainability ?">
            <a:extLst>
              <a:ext uri="{FF2B5EF4-FFF2-40B4-BE49-F238E27FC236}">
                <a16:creationId xmlns:a16="http://schemas.microsoft.com/office/drawing/2014/main" id="{DDC74BEA-41CE-6216-8C31-45FADB1080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5867" y="2336800"/>
            <a:ext cx="6316133" cy="45212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Diagram 6">
            <a:extLst>
              <a:ext uri="{FF2B5EF4-FFF2-40B4-BE49-F238E27FC236}">
                <a16:creationId xmlns:a16="http://schemas.microsoft.com/office/drawing/2014/main" id="{D439F3D4-D9CA-29E3-A824-E4EC5B65C0C2}"/>
              </a:ext>
            </a:extLst>
          </p:cNvPr>
          <p:cNvGraphicFramePr/>
          <p:nvPr>
            <p:extLst>
              <p:ext uri="{D42A27DB-BD31-4B8C-83A1-F6EECF244321}">
                <p14:modId xmlns:p14="http://schemas.microsoft.com/office/powerpoint/2010/main" val="2336906689"/>
              </p:ext>
            </p:extLst>
          </p:nvPr>
        </p:nvGraphicFramePr>
        <p:xfrm>
          <a:off x="-1490135" y="1439333"/>
          <a:ext cx="9228667"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646712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3FD7E8-5420-ABD5-7EE8-3CEF11FC35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815C41-7961-02FB-176E-DA65FF6840A0}"/>
              </a:ext>
            </a:extLst>
          </p:cNvPr>
          <p:cNvSpPr>
            <a:spLocks noGrp="1"/>
          </p:cNvSpPr>
          <p:nvPr>
            <p:ph type="title"/>
          </p:nvPr>
        </p:nvSpPr>
        <p:spPr/>
        <p:txBody>
          <a:bodyPr/>
          <a:lstStyle/>
          <a:p>
            <a:r>
              <a:rPr lang="en-US" sz="4800" dirty="0">
                <a:effectLst/>
                <a:latin typeface="Times New Roman" panose="02020603050405020304" pitchFamily="18" charset="0"/>
                <a:ea typeface="Calibri" panose="020F0502020204030204" pitchFamily="34" charset="0"/>
              </a:rPr>
              <a:t>Legal and Environmental </a:t>
            </a:r>
            <a:endParaRPr lang="en-IN" sz="4800" dirty="0"/>
          </a:p>
        </p:txBody>
      </p:sp>
      <p:graphicFrame>
        <p:nvGraphicFramePr>
          <p:cNvPr id="6" name="Diagram 5">
            <a:extLst>
              <a:ext uri="{FF2B5EF4-FFF2-40B4-BE49-F238E27FC236}">
                <a16:creationId xmlns:a16="http://schemas.microsoft.com/office/drawing/2014/main" id="{A1EA46A3-957B-7A31-C060-A35BBDA8832F}"/>
              </a:ext>
            </a:extLst>
          </p:cNvPr>
          <p:cNvGraphicFramePr/>
          <p:nvPr>
            <p:extLst>
              <p:ext uri="{D42A27DB-BD31-4B8C-83A1-F6EECF244321}">
                <p14:modId xmlns:p14="http://schemas.microsoft.com/office/powerpoint/2010/main" val="3785050914"/>
              </p:ext>
            </p:extLst>
          </p:nvPr>
        </p:nvGraphicFramePr>
        <p:xfrm>
          <a:off x="817982" y="2116667"/>
          <a:ext cx="10561218" cy="42417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35726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9034C-1D59-4ED6-3D1F-5FA251A9FD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9FC3D2-8EA4-4AE6-5D03-2504DBCBAE9F}"/>
              </a:ext>
            </a:extLst>
          </p:cNvPr>
          <p:cNvSpPr>
            <a:spLocks noGrp="1"/>
          </p:cNvSpPr>
          <p:nvPr>
            <p:ph type="title"/>
          </p:nvPr>
        </p:nvSpPr>
        <p:spPr>
          <a:xfrm>
            <a:off x="1256554" y="1126069"/>
            <a:ext cx="8825659" cy="706964"/>
          </a:xfrm>
        </p:spPr>
        <p:txBody>
          <a:bodyPr/>
          <a:lstStyle/>
          <a:p>
            <a:r>
              <a:rPr lang="en-US" sz="4800" kern="100" dirty="0">
                <a:effectLst/>
                <a:latin typeface="Times New Roman" panose="02020603050405020304" pitchFamily="18" charset="0"/>
                <a:ea typeface="Calibri" panose="020F0502020204030204" pitchFamily="34" charset="0"/>
                <a:cs typeface="Times New Roman" panose="02020603050405020304" pitchFamily="18" charset="0"/>
              </a:rPr>
              <a:t>Conclusion </a:t>
            </a:r>
            <a:br>
              <a:rPr lang="en-IN" sz="48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4800" dirty="0"/>
          </a:p>
        </p:txBody>
      </p:sp>
      <p:graphicFrame>
        <p:nvGraphicFramePr>
          <p:cNvPr id="4" name="Diagram 3">
            <a:extLst>
              <a:ext uri="{FF2B5EF4-FFF2-40B4-BE49-F238E27FC236}">
                <a16:creationId xmlns:a16="http://schemas.microsoft.com/office/drawing/2014/main" id="{55523E09-9CFE-2F8A-A3ED-4B8EDB202773}"/>
              </a:ext>
            </a:extLst>
          </p:cNvPr>
          <p:cNvGraphicFramePr/>
          <p:nvPr>
            <p:extLst>
              <p:ext uri="{D42A27DB-BD31-4B8C-83A1-F6EECF244321}">
                <p14:modId xmlns:p14="http://schemas.microsoft.com/office/powerpoint/2010/main" val="999066625"/>
              </p:ext>
            </p:extLst>
          </p:nvPr>
        </p:nvGraphicFramePr>
        <p:xfrm>
          <a:off x="900955" y="2997197"/>
          <a:ext cx="10732246" cy="28871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33640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4FB994-8675-0C17-CD72-3718DDAD73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BF18BC-7959-2969-C185-51068FEE7283}"/>
              </a:ext>
            </a:extLst>
          </p:cNvPr>
          <p:cNvSpPr>
            <a:spLocks noGrp="1"/>
          </p:cNvSpPr>
          <p:nvPr>
            <p:ph type="title"/>
          </p:nvPr>
        </p:nvSpPr>
        <p:spPr>
          <a:xfrm>
            <a:off x="1154954" y="1126069"/>
            <a:ext cx="8825659" cy="706964"/>
          </a:xfrm>
        </p:spPr>
        <p:txBody>
          <a:bodyPr/>
          <a:lstStyle/>
          <a:p>
            <a:r>
              <a:rPr lang="en-US" sz="4400" kern="100" dirty="0">
                <a:effectLst/>
                <a:latin typeface="Times New Roman" panose="02020603050405020304" pitchFamily="18" charset="0"/>
                <a:ea typeface="Calibri" panose="020F0502020204030204" pitchFamily="34" charset="0"/>
                <a:cs typeface="Times New Roman" panose="02020603050405020304" pitchFamily="18" charset="0"/>
              </a:rPr>
              <a:t>Recommendations</a:t>
            </a:r>
            <a:br>
              <a:rPr lang="en-IN" sz="44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4400" dirty="0"/>
          </a:p>
        </p:txBody>
      </p:sp>
      <p:graphicFrame>
        <p:nvGraphicFramePr>
          <p:cNvPr id="4" name="Content Placeholder 3">
            <a:extLst>
              <a:ext uri="{FF2B5EF4-FFF2-40B4-BE49-F238E27FC236}">
                <a16:creationId xmlns:a16="http://schemas.microsoft.com/office/drawing/2014/main" id="{8F83B563-11FF-53BD-BF85-AFC31844ECF2}"/>
              </a:ext>
            </a:extLst>
          </p:cNvPr>
          <p:cNvGraphicFramePr>
            <a:graphicFrameLocks noGrp="1"/>
          </p:cNvGraphicFramePr>
          <p:nvPr>
            <p:ph idx="1"/>
            <p:extLst>
              <p:ext uri="{D42A27DB-BD31-4B8C-83A1-F6EECF244321}">
                <p14:modId xmlns:p14="http://schemas.microsoft.com/office/powerpoint/2010/main" val="3132508302"/>
              </p:ext>
            </p:extLst>
          </p:nvPr>
        </p:nvGraphicFramePr>
        <p:xfrm>
          <a:off x="699558" y="2484965"/>
          <a:ext cx="10792883" cy="39497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723560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F8145-1784-43AE-3E21-45CEE2705088}"/>
              </a:ext>
            </a:extLst>
          </p:cNvPr>
          <p:cNvSpPr>
            <a:spLocks noGrp="1"/>
          </p:cNvSpPr>
          <p:nvPr>
            <p:ph type="title"/>
          </p:nvPr>
        </p:nvSpPr>
        <p:spPr>
          <a:xfrm>
            <a:off x="1154954" y="1109136"/>
            <a:ext cx="8825659" cy="706964"/>
          </a:xfrm>
        </p:spPr>
        <p:txBody>
          <a:bodyPr/>
          <a:lstStyle/>
          <a:p>
            <a:r>
              <a:rPr lang="en-GB" sz="4800" b="1" kern="10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br>
              <a:rPr lang="en-IN" sz="4800" b="1" kern="10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4800" dirty="0"/>
          </a:p>
        </p:txBody>
      </p:sp>
      <p:sp>
        <p:nvSpPr>
          <p:cNvPr id="6" name="TextBox 5">
            <a:extLst>
              <a:ext uri="{FF2B5EF4-FFF2-40B4-BE49-F238E27FC236}">
                <a16:creationId xmlns:a16="http://schemas.microsoft.com/office/drawing/2014/main" id="{124360CD-C237-8D9F-0A57-448E6FB964D2}"/>
              </a:ext>
            </a:extLst>
          </p:cNvPr>
          <p:cNvSpPr txBox="1"/>
          <p:nvPr/>
        </p:nvSpPr>
        <p:spPr>
          <a:xfrm rot="10800000" flipH="1" flipV="1">
            <a:off x="270934" y="2346880"/>
            <a:ext cx="12090400" cy="5056641"/>
          </a:xfrm>
          <a:prstGeom prst="rect">
            <a:avLst/>
          </a:prstGeom>
          <a:noFill/>
        </p:spPr>
        <p:txBody>
          <a:bodyPr wrap="square" rtlCol="0">
            <a:spAutoFit/>
          </a:bodyPr>
          <a:lstStyle/>
          <a:p>
            <a:pPr algn="just">
              <a:lnSpc>
                <a:spcPct val="150000"/>
              </a:lnSpc>
              <a:spcAft>
                <a:spcPts val="200"/>
              </a:spcAft>
              <a:buNone/>
            </a:pP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Alonso-Almeida, M. D. M., Rodríguez-Antón, J. M., &amp; Palacios-Manzano, M. (2018). </a:t>
            </a:r>
            <a:r>
              <a:rPr lang="en-GB" sz="11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Circular economy in the hospitality industry: Towards sustainable hotels. </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Tourism Management Perspectives, 28, 88-95.</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200"/>
              </a:spcAft>
              <a:buNone/>
            </a:pP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Baum, T. (2018). </a:t>
            </a:r>
            <a:r>
              <a:rPr lang="en-GB" sz="11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Sustainable tourism and hospitality management: Challenges and opportunities.</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Journal of Sustainable Tourism, 26(7), 1133-1152.</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200"/>
              </a:spcAft>
              <a:buNone/>
            </a:pPr>
            <a:r>
              <a:rPr lang="en-IN"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Bohdanowicz, P., Zientara, P., &amp; Novotna, E. (2017). </a:t>
            </a:r>
            <a:r>
              <a:rPr lang="en-GB" sz="11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Environmental awareness and initiatives of hospitality companies.</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Tourism and Hospitality Research, 17(3), 232-246.</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200"/>
              </a:spcAft>
              <a:buNone/>
            </a:pPr>
            <a:r>
              <a:rPr lang="en-IN"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Chen, J., Yang, J., &amp; Zhang, W. (2020)</a:t>
            </a:r>
            <a:r>
              <a:rPr lang="en-IN" sz="11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Technological advancements in hotel sustainability: A review</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Journal of Hospitality and Tourism Technology, 11(4), 438-451.</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200"/>
              </a:spcAft>
              <a:buNone/>
            </a:pP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Frey, D., &amp; Leventhal, J. (2020). </a:t>
            </a:r>
            <a:r>
              <a:rPr lang="en-GB" sz="11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Sustainability reporting and legal compliance in the hotel sector. </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Tourism Law and Policy Journal, 22(1), 58-71.</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200"/>
              </a:spcAft>
              <a:buNone/>
            </a:pP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Hawkins, A., &amp; Butler, R. (2021). </a:t>
            </a:r>
            <a:r>
              <a:rPr lang="en-GB" sz="11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political and environmental drivers of sustainability in hotels. </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Hospitality Research, 29(3), 211-223.</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200"/>
              </a:spcAft>
              <a:buNone/>
            </a:pP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Jones, P., &amp; Jenkins, D. (2020). </a:t>
            </a:r>
            <a:r>
              <a:rPr lang="en-GB" sz="11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Sustainability in the hospitality industry: A case study approach.</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International Journal of Hospitality Management, 85, 130-140.</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200"/>
              </a:spcAft>
              <a:buNone/>
            </a:pP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Lee, S., Kim, H., &amp; Lee, J. (2021). </a:t>
            </a:r>
            <a:r>
              <a:rPr lang="en-GB" sz="11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Consumer perception of sustainability in the hospitality industry</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Journal of Hospitality and Tourism Research, 45(3), 315-329.</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200"/>
              </a:spcAft>
              <a:buNone/>
            </a:pP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Mattila, A. S. (2020). </a:t>
            </a:r>
            <a:r>
              <a:rPr lang="en-GB" sz="11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Sustainable practices in hotels: A study of employee engagement</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Journal of Hospitality Marketing &amp; Management, 29(7), 697-714.</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200"/>
              </a:spcAft>
              <a:buNone/>
            </a:pP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Micheli, S., &amp; Malighetti, A. (2019). </a:t>
            </a:r>
            <a:r>
              <a:rPr lang="en-GB" sz="11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Social and environmental responsibility in the hotel sector: A review of consumer trends.</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Journal of Hospitality Marketing &amp; Management, 28(6), 648-663.</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200"/>
              </a:spcAft>
              <a:buNone/>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Miller, G., &amp; Moffett, C. (2018).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Water conservation in the hotel industry: The impact of water-saving initiatives. </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 75, 146-153.</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200"/>
              </a:spcAft>
              <a:buNone/>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Pereira, C., Lima, P., &amp; Cunha, J. (2019).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Corporate social responsibility and sustainability in the hotel industry: A comprehensive review</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Journal of Hospitality and Tourism Management, 38, 98-106.</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200"/>
              </a:spcAft>
              <a:buNone/>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Pizam, A., &amp; Shani, A. (2019).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The sustainability agenda in the hospitality industry: A global perspective</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Tourism Management, 72, 315-323.</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200"/>
              </a:spcAft>
              <a:buNone/>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Seitz, K., &amp; Kalargyrou, V. (2020).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Water-saving technologies in the hospitality industry: A critical review. </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Sustainable Tourism, 29(1), 50-65.</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200"/>
              </a:spcAft>
              <a:buNone/>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Tzschentke, N. A., Kirk, D., &amp; Lynch, P. (2019).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Green practices in hospitality and tourism: A comparative analysis.</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International Journal of Contemporary Hospitality Management, 31(6), 2319-2335.</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200"/>
              </a:spcAft>
              <a:buNone/>
            </a:pPr>
            <a:r>
              <a:rPr lang="en-GB" sz="9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IN" sz="9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200"/>
              </a:spcAft>
              <a:buNone/>
            </a:pP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9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200"/>
              </a:spcAft>
            </a:pP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9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531437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31C54-89BD-6C0D-BA90-2251A2FAEB1E}"/>
              </a:ext>
            </a:extLst>
          </p:cNvPr>
          <p:cNvSpPr>
            <a:spLocks noGrp="1"/>
          </p:cNvSpPr>
          <p:nvPr>
            <p:ph type="title"/>
          </p:nvPr>
        </p:nvSpPr>
        <p:spPr/>
        <p:txBody>
          <a:bodyPr/>
          <a:lstStyle/>
          <a:p>
            <a:r>
              <a:rPr lang="en-GB" dirty="0"/>
              <a:t>AI Declaration</a:t>
            </a:r>
          </a:p>
        </p:txBody>
      </p:sp>
      <p:sp>
        <p:nvSpPr>
          <p:cNvPr id="4" name="TextBox 3">
            <a:extLst>
              <a:ext uri="{FF2B5EF4-FFF2-40B4-BE49-F238E27FC236}">
                <a16:creationId xmlns:a16="http://schemas.microsoft.com/office/drawing/2014/main" id="{AB18B1EA-9DFB-D569-4F4B-AD49E4C0EDDD}"/>
              </a:ext>
            </a:extLst>
          </p:cNvPr>
          <p:cNvSpPr txBox="1"/>
          <p:nvPr/>
        </p:nvSpPr>
        <p:spPr>
          <a:xfrm>
            <a:off x="2946400" y="2605242"/>
            <a:ext cx="6075680" cy="2958374"/>
          </a:xfrm>
          <a:prstGeom prst="rect">
            <a:avLst/>
          </a:prstGeom>
          <a:noFill/>
        </p:spPr>
        <p:txBody>
          <a:bodyPr wrap="square">
            <a:spAutoFit/>
          </a:bodyPr>
          <a:lstStyle/>
          <a:p>
            <a:pPr algn="just">
              <a:lnSpc>
                <a:spcPct val="150000"/>
              </a:lnSpc>
              <a:spcAft>
                <a:spcPts val="800"/>
              </a:spcAft>
            </a:pPr>
            <a:r>
              <a:rPr lang="en-GB" sz="1800" b="1" kern="100" dirty="0">
                <a:effectLst/>
                <a:latin typeface="Arial" panose="020B0604020202020204" pitchFamily="34" charset="0"/>
                <a:ea typeface="PMingLiU" panose="02020500000000000000" pitchFamily="18" charset="-120"/>
                <a:cs typeface="Times New Roman" panose="02020603050405020304" pitchFamily="18" charset="0"/>
              </a:rPr>
              <a:t>I confirm that I have not used any AI tools in the research and creation of this assignment. I confirm that I have not presented any AI generated materials as my own work. I confirm</a:t>
            </a:r>
            <a:r>
              <a:rPr lang="en-US" sz="1800" b="1" kern="100" dirty="0">
                <a:effectLst/>
                <a:latin typeface="Arial" panose="020B0604020202020204" pitchFamily="34" charset="0"/>
                <a:ea typeface="PMingLiU" panose="02020500000000000000" pitchFamily="18" charset="-120"/>
                <a:cs typeface="Times New Roman" panose="02020603050405020304" pitchFamily="18" charset="0"/>
              </a:rPr>
              <a:t> that I have used Books and Journals in research and creation of this assignment. </a:t>
            </a:r>
            <a:r>
              <a:rPr lang="en-GB" sz="1800" b="1" kern="100" dirty="0">
                <a:effectLst/>
                <a:latin typeface="Arial" panose="020B0604020202020204" pitchFamily="34" charset="0"/>
                <a:ea typeface="PMingLiU" panose="02020500000000000000" pitchFamily="18" charset="-120"/>
                <a:cs typeface="Times New Roman" panose="02020603050405020304" pitchFamily="18" charset="0"/>
              </a:rPr>
              <a:t> I have copies of my drafts, notes, and other resources I used, which I may be asked to provide in evidence. </a:t>
            </a:r>
            <a:endParaRPr lang="en-GB" sz="1800" kern="100" dirty="0">
              <a:effectLst/>
              <a:latin typeface="Aptos" panose="020B0004020202020204" pitchFamily="34" charset="0"/>
              <a:ea typeface="PMingLiU" panose="02020500000000000000" pitchFamily="18" charset="-120"/>
              <a:cs typeface="Times New Roman" panose="02020603050405020304" pitchFamily="18" charset="0"/>
            </a:endParaRPr>
          </a:p>
        </p:txBody>
      </p:sp>
    </p:spTree>
    <p:extLst>
      <p:ext uri="{BB962C8B-B14F-4D97-AF65-F5344CB8AC3E}">
        <p14:creationId xmlns:p14="http://schemas.microsoft.com/office/powerpoint/2010/main" val="7826363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FFCB"/>
      </a:folHlink>
    </a:clrScheme>
    <a:fontScheme name="Custom 1">
      <a:majorFont>
        <a:latin typeface="Times New Roman"/>
        <a:ea typeface=""/>
        <a:cs typeface=""/>
      </a:majorFont>
      <a:minorFont>
        <a:latin typeface="Times New Roman"/>
        <a:ea typeface=""/>
        <a:cs typeface=""/>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EC7F02AD-9687-440F-A9DF-FAA6F22270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280</TotalTime>
  <Words>2421</Words>
  <Application>Microsoft Office PowerPoint</Application>
  <PresentationFormat>Widescreen</PresentationFormat>
  <Paragraphs>110</Paragraphs>
  <Slides>16</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Aptos</vt:lpstr>
      <vt:lpstr>Arial</vt:lpstr>
      <vt:lpstr>Calibri</vt:lpstr>
      <vt:lpstr>Times New Roman</vt:lpstr>
      <vt:lpstr>Wingdings</vt:lpstr>
      <vt:lpstr>Wingdings 3</vt:lpstr>
      <vt:lpstr>Ion Boardroom</vt:lpstr>
      <vt:lpstr>BMIH6001  Contemporary Themes in the Hotel and Hospitality Sector</vt:lpstr>
      <vt:lpstr>Table of Contents</vt:lpstr>
      <vt:lpstr>   Introduction </vt:lpstr>
      <vt:lpstr>Literature Review- Energy Efficiency and Green Building Practices.</vt:lpstr>
      <vt:lpstr>Waste Management and Circular Economy  </vt:lpstr>
      <vt:lpstr>Water Conservation  </vt:lpstr>
      <vt:lpstr>Consumer Demand for Sustainable Practices  </vt:lpstr>
      <vt:lpstr>PowerPoint Presentation</vt:lpstr>
      <vt:lpstr>Methods and Theme Impact of Analysis </vt:lpstr>
      <vt:lpstr>Political and Economic </vt:lpstr>
      <vt:lpstr>Social and Technological  </vt:lpstr>
      <vt:lpstr>Legal and Environmental </vt:lpstr>
      <vt:lpstr>Conclusion  </vt:lpstr>
      <vt:lpstr>Recommendations </vt:lpstr>
      <vt:lpstr>References </vt:lpstr>
      <vt:lpstr>AI Declaration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HP</dc:creator>
  <cp:lastModifiedBy>Awa Keita (2132061)</cp:lastModifiedBy>
  <cp:revision>8</cp:revision>
  <dcterms:created xsi:type="dcterms:W3CDTF">2025-06-01T12:14:24Z</dcterms:created>
  <dcterms:modified xsi:type="dcterms:W3CDTF">2025-06-14T09:12:53Z</dcterms:modified>
</cp:coreProperties>
</file>