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1"/>
  </p:notesMasterIdLst>
  <p:handoutMasterIdLst>
    <p:handoutMasterId r:id="rId22"/>
  </p:handoutMasterIdLst>
  <p:sldIdLst>
    <p:sldId id="274" r:id="rId2"/>
    <p:sldId id="295" r:id="rId3"/>
    <p:sldId id="309" r:id="rId4"/>
    <p:sldId id="296" r:id="rId5"/>
    <p:sldId id="310" r:id="rId6"/>
    <p:sldId id="299" r:id="rId7"/>
    <p:sldId id="311" r:id="rId8"/>
    <p:sldId id="317" r:id="rId9"/>
    <p:sldId id="297" r:id="rId10"/>
    <p:sldId id="301" r:id="rId11"/>
    <p:sldId id="302" r:id="rId12"/>
    <p:sldId id="314" r:id="rId13"/>
    <p:sldId id="306" r:id="rId14"/>
    <p:sldId id="303" r:id="rId15"/>
    <p:sldId id="304" r:id="rId16"/>
    <p:sldId id="305" r:id="rId17"/>
    <p:sldId id="315" r:id="rId18"/>
    <p:sldId id="313" r:id="rId19"/>
    <p:sldId id="316" r:id="rId20"/>
  </p:sldIdLst>
  <p:sldSz cx="9144000" cy="6858000" type="screen4x3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F88008"/>
    <a:srgbClr val="CC66FF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176" autoAdjust="0"/>
    <p:restoredTop sz="92895" autoAdjust="0"/>
  </p:normalViewPr>
  <p:slideViewPr>
    <p:cSldViewPr snapToObjects="1">
      <p:cViewPr varScale="1">
        <p:scale>
          <a:sx n="106" d="100"/>
          <a:sy n="106" d="100"/>
        </p:scale>
        <p:origin x="1446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183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108C3E2B-EB5C-42AE-A916-1F4870C5BFE6}" type="datetimeFigureOut">
              <a:rPr lang="en-GB" smtClean="0"/>
              <a:t>05/04/2021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A93D3B5B-5CB8-4648-A205-2A1D871339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9165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E37C5AE0-3879-472A-8BDB-B85E40AE61D7}" type="datetimeFigureOut">
              <a:rPr lang="en-GB" smtClean="0"/>
              <a:t>05/04/2021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8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C532B15A-FBE9-45E9-9CB9-8F1FE678E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0421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32B15A-FBE9-45E9-9CB9-8F1FE678E6D8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97073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57350" y="4464028"/>
            <a:ext cx="6858000" cy="1194650"/>
          </a:xfrm>
        </p:spPr>
        <p:txBody>
          <a:bodyPr wrap="none" anchor="t">
            <a:normAutofit/>
          </a:bodyPr>
          <a:lstStyle>
            <a:lvl1pPr algn="r">
              <a:defRPr sz="7200" b="0" spc="-225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100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57349" y="3829878"/>
            <a:ext cx="6858000" cy="618523"/>
          </a:xfrm>
        </p:spPr>
        <p:txBody>
          <a:bodyPr anchor="b">
            <a:normAutofit/>
          </a:bodyPr>
          <a:lstStyle>
            <a:lvl1pPr marL="0" indent="0" algn="r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4/5/2021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245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621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640899" y="4464028"/>
            <a:ext cx="6858000" cy="1194650"/>
          </a:xfrm>
        </p:spPr>
        <p:txBody>
          <a:bodyPr wrap="none" anchor="t">
            <a:normAutofit/>
          </a:bodyPr>
          <a:lstStyle>
            <a:lvl1pPr algn="l">
              <a:defRPr sz="7200" b="0" spc="-225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640899" y="3829878"/>
            <a:ext cx="6858000" cy="617822"/>
          </a:xfrm>
        </p:spPr>
        <p:txBody>
          <a:bodyPr anchor="b">
            <a:normAutofit/>
          </a:bodyPr>
          <a:lstStyle>
            <a:lvl1pPr marL="0" indent="0" algn="l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584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0000" y="1825625"/>
            <a:ext cx="3768912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39880" y="1825625"/>
            <a:ext cx="377547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7543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681163"/>
            <a:ext cx="3768912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000" y="2505075"/>
            <a:ext cx="376891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39880" y="1681163"/>
            <a:ext cx="3776661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39880" y="2505075"/>
            <a:ext cx="377666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4/5/2021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06763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4/5/2021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4663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4/5/2021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11109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13031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7109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367161"/>
            <a:ext cx="7886700" cy="819355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29841" y="987426"/>
            <a:ext cx="7886700" cy="337973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5186516"/>
            <a:ext cx="7885509" cy="682472"/>
          </a:xfrm>
        </p:spPr>
        <p:txBody>
          <a:bodyPr/>
          <a:lstStyle>
            <a:lvl1pPr marL="0" indent="0">
              <a:buNone/>
              <a:defRPr sz="12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87796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3534344"/>
          </a:xfrm>
        </p:spPr>
        <p:txBody>
          <a:bodyPr anchor="ctr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489399"/>
            <a:ext cx="7885509" cy="1501826"/>
          </a:xfrm>
        </p:spPr>
        <p:txBody>
          <a:bodyPr anchor="ctr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5975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365125"/>
            <a:ext cx="6977064" cy="2992904"/>
          </a:xfrm>
        </p:spPr>
        <p:txBody>
          <a:bodyPr anchor="ctr"/>
          <a:lstStyle>
            <a:lvl1pPr>
              <a:defRPr sz="3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8650" y="4501729"/>
            <a:ext cx="7884318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833283" y="786824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828359" y="2743200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940866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326968"/>
            <a:ext cx="7886700" cy="2511835"/>
          </a:xfrm>
        </p:spPr>
        <p:txBody>
          <a:bodyPr anchor="b">
            <a:normAutofit/>
          </a:bodyPr>
          <a:lstStyle>
            <a:lvl1pPr>
              <a:defRPr sz="40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850581"/>
            <a:ext cx="7885509" cy="1140644"/>
          </a:xfrm>
        </p:spPr>
        <p:txBody>
          <a:bodyPr anchor="t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87118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002961" y="1885950"/>
            <a:ext cx="2210150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017598" y="2571750"/>
            <a:ext cx="21955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40996" y="1885950"/>
            <a:ext cx="220218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33081" y="2571750"/>
            <a:ext cx="2210096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71777" y="1885950"/>
            <a:ext cx="2199085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71777" y="2571750"/>
            <a:ext cx="2199085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4/5/2021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7279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99064" y="4297503"/>
            <a:ext cx="2205038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99064" y="2256354"/>
            <a:ext cx="220503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99064" y="4873766"/>
            <a:ext cx="220503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26748" y="4297503"/>
            <a:ext cx="2197894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256354"/>
            <a:ext cx="2197894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25733" y="4873765"/>
            <a:ext cx="2200805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53242" y="4297503"/>
            <a:ext cx="2199085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53241" y="2256354"/>
            <a:ext cx="219908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53148" y="4873763"/>
            <a:ext cx="220199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4/5/2021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8958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756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5C21D-DD02-7B41-B985-973ACCCCDEE3}" type="datetimeFigureOut">
              <a:rPr lang="en-US" smtClean="0"/>
              <a:pPr/>
              <a:t>4/5/2021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2258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825625"/>
            <a:ext cx="767535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7495C21D-DD02-7B41-B985-973ACCCCDEE3}" type="datetimeFigureOut">
              <a:rPr lang="en-US" smtClean="0"/>
              <a:pPr/>
              <a:t>4/5/2021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F7EC1C2D-5BD5-C549-B7EA-AFD3324603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602025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4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43608" y="1825081"/>
            <a:ext cx="6858000" cy="1194650"/>
          </a:xfrm>
        </p:spPr>
        <p:txBody>
          <a:bodyPr>
            <a:noAutofit/>
          </a:bodyPr>
          <a:lstStyle/>
          <a:p>
            <a:pPr algn="l"/>
            <a:r>
              <a:rPr lang="en-GB" sz="4800" b="1" i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HPED 6002</a:t>
            </a:r>
            <a:br>
              <a:rPr lang="en-GB" sz="4800" b="1" i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800" b="1" i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Humanities in Education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57349" y="3501008"/>
            <a:ext cx="6858000" cy="1152128"/>
          </a:xfrm>
        </p:spPr>
        <p:txBody>
          <a:bodyPr>
            <a:normAutofit/>
          </a:bodyPr>
          <a:lstStyle/>
          <a:p>
            <a:r>
              <a:rPr lang="en-GB" sz="2800" b="1" dirty="0"/>
              <a:t>Dr Jessica Clapham</a:t>
            </a:r>
          </a:p>
          <a:p>
            <a:r>
              <a:rPr lang="en-GB" sz="2800" b="1" dirty="0"/>
              <a:t>j.clapham@uwtsd.ac.uk</a:t>
            </a:r>
          </a:p>
        </p:txBody>
      </p:sp>
    </p:spTree>
    <p:extLst>
      <p:ext uri="{BB962C8B-B14F-4D97-AF65-F5344CB8AC3E}">
        <p14:creationId xmlns:p14="http://schemas.microsoft.com/office/powerpoint/2010/main" val="35155648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Session 1 - 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br>
              <a:rPr lang="en-GB" sz="3600" dirty="0"/>
            </a:br>
            <a:endParaRPr lang="en-GB" sz="3600" dirty="0"/>
          </a:p>
          <a:p>
            <a:pPr marL="0" indent="0">
              <a:buNone/>
            </a:pPr>
            <a:r>
              <a:rPr lang="en-GB" sz="3600" dirty="0"/>
              <a:t>What are we doing here?</a:t>
            </a:r>
          </a:p>
        </p:txBody>
      </p:sp>
      <p:pic>
        <p:nvPicPr>
          <p:cNvPr id="1028" name="Picture 4" descr="http://www.frostburg.edu/fsu/assets/Image/dept/educ/education_sign_resize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8966" y="1864598"/>
            <a:ext cx="3456384" cy="3547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11077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C000"/>
                </a:solidFill>
              </a:rPr>
              <a:t>Introductions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825625"/>
            <a:ext cx="4608512" cy="4351338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rgbClr val="FFFF00"/>
                </a:solidFill>
              </a:rPr>
              <a:t>Who</a:t>
            </a:r>
            <a:r>
              <a:rPr lang="en-US" sz="3200" dirty="0"/>
              <a:t>…are you?</a:t>
            </a:r>
          </a:p>
          <a:p>
            <a:r>
              <a:rPr lang="en-US" sz="3200" dirty="0">
                <a:solidFill>
                  <a:srgbClr val="FFFF00"/>
                </a:solidFill>
              </a:rPr>
              <a:t>What</a:t>
            </a:r>
            <a:r>
              <a:rPr lang="en-US" sz="3200" dirty="0"/>
              <a:t> …are you doing?</a:t>
            </a:r>
          </a:p>
          <a:p>
            <a:r>
              <a:rPr lang="en-US" sz="3200" dirty="0">
                <a:solidFill>
                  <a:srgbClr val="FFFF00"/>
                </a:solidFill>
              </a:rPr>
              <a:t>Why</a:t>
            </a:r>
            <a:r>
              <a:rPr lang="en-US" sz="3200" dirty="0"/>
              <a:t> are you</a:t>
            </a:r>
            <a:r>
              <a:rPr lang="is-IS" sz="3200" dirty="0"/>
              <a:t>…..?</a:t>
            </a:r>
          </a:p>
          <a:p>
            <a:r>
              <a:rPr lang="is-IS" sz="3200" dirty="0">
                <a:solidFill>
                  <a:srgbClr val="FFFF00"/>
                </a:solidFill>
              </a:rPr>
              <a:t>When</a:t>
            </a:r>
            <a:r>
              <a:rPr lang="is-IS" sz="3200" dirty="0"/>
              <a:t> .....?</a:t>
            </a:r>
          </a:p>
          <a:p>
            <a:r>
              <a:rPr lang="en-US" sz="3200" dirty="0">
                <a:solidFill>
                  <a:srgbClr val="FFFF00"/>
                </a:solidFill>
              </a:rPr>
              <a:t>Where</a:t>
            </a:r>
            <a:r>
              <a:rPr lang="en-US" sz="3200" dirty="0"/>
              <a:t>…are you going?</a:t>
            </a:r>
            <a:r>
              <a:rPr lang="is-IS" sz="3200" dirty="0"/>
              <a:t> </a:t>
            </a:r>
          </a:p>
          <a:p>
            <a:r>
              <a:rPr lang="is-IS" sz="3200" dirty="0"/>
              <a:t>&amp; </a:t>
            </a:r>
            <a:r>
              <a:rPr lang="is-IS" sz="3200" dirty="0">
                <a:solidFill>
                  <a:srgbClr val="FFFF00"/>
                </a:solidFill>
              </a:rPr>
              <a:t>How</a:t>
            </a:r>
            <a:r>
              <a:rPr lang="is-IS" sz="3200" dirty="0"/>
              <a:t> are you...?</a:t>
            </a:r>
            <a:endParaRPr lang="en-US" sz="3200" dirty="0"/>
          </a:p>
          <a:p>
            <a:endParaRPr lang="en-US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7200" y="1447800"/>
            <a:ext cx="4248150" cy="47291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>
                <a:solidFill>
                  <a:srgbClr val="FFC000"/>
                </a:solidFill>
              </a:rPr>
              <a:t>	Activity : 1</a:t>
            </a:r>
          </a:p>
          <a:p>
            <a:pPr marL="0" indent="0">
              <a:buNone/>
            </a:pPr>
            <a:endParaRPr lang="en-US" sz="3200" dirty="0">
              <a:solidFill>
                <a:srgbClr val="FFC000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5400" y="2209800"/>
            <a:ext cx="2695575" cy="14478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9375" y="4191000"/>
            <a:ext cx="2641600" cy="198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89272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C000"/>
                </a:solidFill>
              </a:rPr>
              <a:t>Course 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0000" y="1825625"/>
            <a:ext cx="7260392" cy="4351338"/>
          </a:xfrm>
        </p:spPr>
        <p:txBody>
          <a:bodyPr>
            <a:normAutofit/>
          </a:bodyPr>
          <a:lstStyle/>
          <a:p>
            <a:r>
              <a:rPr lang="en-GB" sz="3600" dirty="0"/>
              <a:t>Handbook</a:t>
            </a:r>
          </a:p>
          <a:p>
            <a:r>
              <a:rPr lang="en-GB" sz="3600" dirty="0"/>
              <a:t>Assignments</a:t>
            </a:r>
          </a:p>
          <a:p>
            <a:pPr lvl="1"/>
            <a:r>
              <a:rPr lang="en-GB" sz="3200" dirty="0">
                <a:solidFill>
                  <a:srgbClr val="FFC000"/>
                </a:solidFill>
              </a:rPr>
              <a:t>Assessment Criteria</a:t>
            </a:r>
          </a:p>
          <a:p>
            <a:r>
              <a:rPr lang="en-GB" sz="3600" dirty="0"/>
              <a:t>Professional Practice &amp; Code of conduct</a:t>
            </a:r>
          </a:p>
          <a:p>
            <a:pPr lvl="1"/>
            <a:r>
              <a:rPr lang="en-GB" sz="3200" dirty="0">
                <a:solidFill>
                  <a:srgbClr val="FFC000"/>
                </a:solidFill>
              </a:rPr>
              <a:t>Safeguarding</a:t>
            </a:r>
          </a:p>
        </p:txBody>
      </p:sp>
    </p:spTree>
    <p:extLst>
      <p:ext uri="{BB962C8B-B14F-4D97-AF65-F5344CB8AC3E}">
        <p14:creationId xmlns:p14="http://schemas.microsoft.com/office/powerpoint/2010/main" val="28813044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Handbook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On Moodle </a:t>
            </a:r>
          </a:p>
          <a:p>
            <a:pPr lvl="1"/>
            <a:r>
              <a:rPr lang="en-GB" dirty="0"/>
              <a:t>Note the Aims and objectives of the module</a:t>
            </a:r>
            <a:br>
              <a:rPr lang="en-GB" dirty="0"/>
            </a:br>
            <a:endParaRPr lang="en-GB" dirty="0"/>
          </a:p>
          <a:p>
            <a:r>
              <a:rPr lang="en-GB" sz="2800" dirty="0"/>
              <a:t>Reading List </a:t>
            </a:r>
          </a:p>
          <a:p>
            <a:pPr lvl="1"/>
            <a:r>
              <a:rPr lang="en-GB" dirty="0"/>
              <a:t>Library </a:t>
            </a:r>
          </a:p>
          <a:p>
            <a:pPr lvl="1"/>
            <a:r>
              <a:rPr lang="en-GB" dirty="0"/>
              <a:t>Online</a:t>
            </a:r>
          </a:p>
          <a:p>
            <a:pPr lvl="1"/>
            <a:r>
              <a:rPr lang="en-GB" dirty="0"/>
              <a:t>Other </a:t>
            </a:r>
          </a:p>
        </p:txBody>
      </p:sp>
    </p:spTree>
    <p:extLst>
      <p:ext uri="{BB962C8B-B14F-4D97-AF65-F5344CB8AC3E}">
        <p14:creationId xmlns:p14="http://schemas.microsoft.com/office/powerpoint/2010/main" val="11111736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Course Content – Meeting the professional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840000" y="1340768"/>
            <a:ext cx="7675350" cy="483619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Main stream Primary &amp; Secondary</a:t>
            </a:r>
          </a:p>
          <a:p>
            <a:r>
              <a:rPr lang="en-GB" dirty="0"/>
              <a:t>Private Education</a:t>
            </a:r>
          </a:p>
          <a:p>
            <a:r>
              <a:rPr lang="en-GB" dirty="0"/>
              <a:t>Subjects : History, Religious Education, Philosophy</a:t>
            </a:r>
          </a:p>
          <a:p>
            <a:r>
              <a:rPr lang="en-GB" dirty="0"/>
              <a:t>FE / HE</a:t>
            </a:r>
          </a:p>
          <a:p>
            <a:r>
              <a:rPr lang="en-GB" dirty="0"/>
              <a:t>Special Educational Needs (SEN) &amp; Special Schools</a:t>
            </a:r>
          </a:p>
          <a:p>
            <a:r>
              <a:rPr lang="en-GB" dirty="0"/>
              <a:t>Initial Teacher Training &amp; PGCE</a:t>
            </a:r>
          </a:p>
          <a:p>
            <a:r>
              <a:rPr lang="en-GB" dirty="0"/>
              <a:t>Planning</a:t>
            </a:r>
          </a:p>
          <a:p>
            <a:r>
              <a:rPr lang="en-GB" dirty="0"/>
              <a:t>Learning Styles</a:t>
            </a:r>
          </a:p>
          <a:p>
            <a:r>
              <a:rPr lang="en-GB" dirty="0"/>
              <a:t>Reflective Practice</a:t>
            </a:r>
          </a:p>
          <a:p>
            <a:r>
              <a:rPr lang="en-GB" dirty="0"/>
              <a:t>Alternative Curriculum</a:t>
            </a:r>
          </a:p>
          <a:p>
            <a:r>
              <a:rPr lang="en-GB" dirty="0"/>
              <a:t>Creative Curricula</a:t>
            </a:r>
          </a:p>
          <a:p>
            <a:r>
              <a:rPr lang="en-GB" dirty="0"/>
              <a:t>Philosophy in Schools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74203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C000"/>
                </a:solidFill>
              </a:rPr>
              <a:t>Assignments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Three Assignments </a:t>
            </a:r>
            <a:r>
              <a:rPr lang="en-GB" dirty="0">
                <a:solidFill>
                  <a:srgbClr val="FFFF00"/>
                </a:solidFill>
              </a:rPr>
              <a:t>all</a:t>
            </a:r>
            <a:r>
              <a:rPr lang="en-GB" dirty="0"/>
              <a:t> based on an observational Placement</a:t>
            </a:r>
          </a:p>
          <a:p>
            <a:pPr lvl="1"/>
            <a:r>
              <a:rPr lang="en-GB" dirty="0"/>
              <a:t>1</a:t>
            </a:r>
            <a:r>
              <a:rPr lang="en-GB" sz="2800" dirty="0"/>
              <a:t>. Portfolio (50%)</a:t>
            </a:r>
            <a:br>
              <a:rPr lang="en-GB" sz="2800" dirty="0"/>
            </a:br>
            <a:endParaRPr lang="en-GB" sz="2800" dirty="0"/>
          </a:p>
          <a:p>
            <a:pPr lvl="1"/>
            <a:r>
              <a:rPr lang="en-GB" sz="2800" dirty="0"/>
              <a:t>2. Reflective Essay  (30%)</a:t>
            </a:r>
            <a:br>
              <a:rPr lang="en-GB" sz="2800" dirty="0"/>
            </a:br>
            <a:endParaRPr lang="en-GB" sz="2800" dirty="0"/>
          </a:p>
          <a:p>
            <a:pPr lvl="1"/>
            <a:r>
              <a:rPr lang="en-GB" sz="2800" dirty="0"/>
              <a:t>3 . Presentation (20%)</a:t>
            </a:r>
          </a:p>
          <a:p>
            <a:pPr lvl="1"/>
            <a:endParaRPr lang="en-GB" sz="2800" dirty="0"/>
          </a:p>
          <a:p>
            <a:pPr lvl="1"/>
            <a:r>
              <a:rPr lang="en-GB" sz="2800" dirty="0">
                <a:solidFill>
                  <a:srgbClr val="FFFF00"/>
                </a:solidFill>
              </a:rPr>
              <a:t>The importance of the placement.</a:t>
            </a:r>
          </a:p>
        </p:txBody>
      </p:sp>
    </p:spTree>
    <p:extLst>
      <p:ext uri="{BB962C8B-B14F-4D97-AF65-F5344CB8AC3E}">
        <p14:creationId xmlns:p14="http://schemas.microsoft.com/office/powerpoint/2010/main" val="22038817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CBB95-8A4F-4180-B0BD-0C86260A46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549527-9FA3-4F12-8994-1852B7077A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Introduction</a:t>
            </a:r>
          </a:p>
          <a:p>
            <a:pPr algn="l">
              <a:buFont typeface="+mj-lt"/>
              <a:buAutoNum type="arabicPeriod"/>
            </a:pPr>
            <a:r>
              <a:rPr lang="en-US" b="0" i="0" dirty="0">
                <a:solidFill>
                  <a:srgbClr val="FFFF00"/>
                </a:solidFill>
                <a:effectLst/>
                <a:latin typeface="Calibri" panose="020F0502020204030204" pitchFamily="34" charset="0"/>
              </a:rPr>
              <a:t>Lesson Planning and observation (5hrs)</a:t>
            </a:r>
          </a:p>
          <a:p>
            <a:pPr algn="l">
              <a:buFont typeface="+mj-lt"/>
              <a:buAutoNum type="arabicPeriod"/>
            </a:pPr>
            <a:r>
              <a:rPr lang="en-US" b="0" i="0" dirty="0">
                <a:solidFill>
                  <a:srgbClr val="FFFF00"/>
                </a:solidFill>
                <a:effectLst/>
                <a:latin typeface="Calibri" panose="020F0502020204030204" pitchFamily="34" charset="0"/>
              </a:rPr>
              <a:t>Reflective Practice (6hrs)</a:t>
            </a:r>
          </a:p>
          <a:p>
            <a:pPr algn="l">
              <a:buFont typeface="+mj-lt"/>
              <a:buAutoNum type="arabicPeriod"/>
            </a:pPr>
            <a:r>
              <a:rPr lang="en-US" b="0" i="0" dirty="0">
                <a:solidFill>
                  <a:srgbClr val="FFFF00"/>
                </a:solidFill>
                <a:effectLst/>
                <a:latin typeface="Calibri" panose="020F0502020204030204" pitchFamily="34" charset="0"/>
              </a:rPr>
              <a:t>Issues in Education (6hrs) including:</a:t>
            </a:r>
            <a:br>
              <a:rPr lang="en-US" b="0" i="0" dirty="0">
                <a:solidFill>
                  <a:srgbClr val="FFFF00"/>
                </a:solidFill>
                <a:effectLst/>
                <a:latin typeface="Calibri" panose="020F0502020204030204" pitchFamily="34" charset="0"/>
              </a:rPr>
            </a:br>
            <a:r>
              <a:rPr lang="en-US" b="0" i="0" dirty="0">
                <a:solidFill>
                  <a:srgbClr val="FFFF00"/>
                </a:solidFill>
                <a:effectLst/>
                <a:latin typeface="Calibri" panose="020F0502020204030204" pitchFamily="34" charset="0"/>
              </a:rPr>
              <a:t>Child development, how learners learn; Literacy; Developing Thinking skills and ESDGC and English as an Additional Language.</a:t>
            </a:r>
          </a:p>
          <a:p>
            <a:pPr algn="l">
              <a:buFont typeface="+mj-lt"/>
              <a:buAutoNum type="arabicPeriod"/>
            </a:pPr>
            <a:r>
              <a:rPr lang="en-US" b="0" i="0" dirty="0">
                <a:solidFill>
                  <a:srgbClr val="FFFF00"/>
                </a:solidFill>
                <a:effectLst/>
                <a:latin typeface="Calibri" panose="020F0502020204030204" pitchFamily="34" charset="0"/>
              </a:rPr>
              <a:t>Professional Practice (6hrs)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11206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C000"/>
                </a:solidFill>
              </a:rPr>
              <a:t>Observational Placement(s)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Where ?</a:t>
            </a:r>
          </a:p>
          <a:p>
            <a:r>
              <a:rPr lang="en-GB" sz="3200" dirty="0"/>
              <a:t>When ?</a:t>
            </a:r>
          </a:p>
          <a:p>
            <a:pPr lvl="1"/>
            <a:r>
              <a:rPr lang="en-GB" sz="2800" dirty="0"/>
              <a:t>Ideally </a:t>
            </a:r>
            <a:r>
              <a:rPr lang="en-GB" sz="2800" dirty="0">
                <a:solidFill>
                  <a:srgbClr val="FFFF00"/>
                </a:solidFill>
              </a:rPr>
              <a:t>READING WEEK </a:t>
            </a:r>
            <a:r>
              <a:rPr lang="en-GB" sz="2800" dirty="0"/>
              <a:t>– </a:t>
            </a:r>
            <a:endParaRPr lang="en-GB" sz="2800" dirty="0">
              <a:solidFill>
                <a:srgbClr val="FFFF00"/>
              </a:solidFill>
            </a:endParaRPr>
          </a:p>
          <a:p>
            <a:r>
              <a:rPr lang="en-GB" sz="3200" dirty="0"/>
              <a:t>Length – Minimum 5 days </a:t>
            </a:r>
          </a:p>
          <a:p>
            <a:r>
              <a:rPr lang="en-GB" sz="3200" dirty="0"/>
              <a:t>Practicalities </a:t>
            </a:r>
          </a:p>
          <a:p>
            <a:pPr lvl="1"/>
            <a:r>
              <a:rPr lang="en-GB" sz="2800" dirty="0"/>
              <a:t>DBS</a:t>
            </a:r>
          </a:p>
          <a:p>
            <a:pPr lvl="1"/>
            <a:r>
              <a:rPr lang="en-GB" sz="2800" dirty="0"/>
              <a:t>Letter of Introduction</a:t>
            </a:r>
          </a:p>
          <a:p>
            <a:pPr lvl="1"/>
            <a:r>
              <a:rPr lang="en-GB" sz="2800" dirty="0"/>
              <a:t>Guidelines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24106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65126"/>
            <a:ext cx="8496944" cy="1325563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rgbClr val="FFC000"/>
                </a:solidFill>
              </a:rPr>
              <a:t>Assessment 1 – </a:t>
            </a:r>
            <a:br>
              <a:rPr lang="en-US" b="1" u="sng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417638"/>
            <a:ext cx="7924800" cy="5135562"/>
          </a:xfrm>
        </p:spPr>
        <p:txBody>
          <a:bodyPr>
            <a:normAutofit/>
          </a:bodyPr>
          <a:lstStyle/>
          <a:p>
            <a:r>
              <a:rPr lang="en-US" sz="3600" dirty="0"/>
              <a:t>Portfolio the equivalent of 3,500 words.  </a:t>
            </a:r>
          </a:p>
          <a:p>
            <a:pPr>
              <a:buNone/>
            </a:pPr>
            <a:r>
              <a:rPr lang="en-US" sz="3600" dirty="0"/>
              <a:t>       </a:t>
            </a:r>
            <a:br>
              <a:rPr lang="en-US" sz="3600" dirty="0"/>
            </a:br>
            <a:r>
              <a:rPr lang="en-US" sz="3600" dirty="0"/>
              <a:t>To produce a portfolio of various teaching resources as they relate to the specific subject discipline.</a:t>
            </a:r>
            <a:br>
              <a:rPr lang="en-US" sz="3600" dirty="0"/>
            </a:br>
            <a:endParaRPr lang="en-US" sz="3600" dirty="0"/>
          </a:p>
          <a:p>
            <a:r>
              <a:rPr lang="en-US" sz="4000" dirty="0"/>
              <a:t>50%</a:t>
            </a:r>
            <a:r>
              <a:rPr lang="en-US" sz="3600" dirty="0"/>
              <a:t> </a:t>
            </a:r>
          </a:p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78705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457200"/>
          </a:xfrm>
        </p:spPr>
        <p:txBody>
          <a:bodyPr>
            <a:normAutofit fontScale="90000"/>
          </a:bodyPr>
          <a:lstStyle/>
          <a:p>
            <a:r>
              <a:rPr lang="en-US" i="1" dirty="0">
                <a:solidFill>
                  <a:srgbClr val="FFC000"/>
                </a:solidFill>
              </a:rPr>
              <a:t>The portfolio should include</a:t>
            </a:r>
            <a:r>
              <a:rPr lang="en-US" b="1" dirty="0"/>
              <a:t>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85800"/>
            <a:ext cx="8229600" cy="61722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/>
              <a:t> </a:t>
            </a:r>
          </a:p>
          <a:p>
            <a:pPr lvl="1"/>
            <a:r>
              <a:rPr lang="en-US" sz="4211" b="1" dirty="0"/>
              <a:t> </a:t>
            </a:r>
            <a:r>
              <a:rPr lang="en-US" sz="4000" dirty="0"/>
              <a:t>A detailed lesson plan for a 40 minute session</a:t>
            </a:r>
          </a:p>
          <a:p>
            <a:pPr lvl="1"/>
            <a:r>
              <a:rPr lang="en-US" sz="4000" dirty="0">
                <a:solidFill>
                  <a:srgbClr val="FFC000"/>
                </a:solidFill>
              </a:rPr>
              <a:t>The lesson plan needs to detail </a:t>
            </a:r>
            <a:br>
              <a:rPr lang="en-US" sz="4000" dirty="0">
                <a:solidFill>
                  <a:srgbClr val="FFC000"/>
                </a:solidFill>
              </a:rPr>
            </a:br>
            <a:r>
              <a:rPr lang="en-US" sz="4000" dirty="0">
                <a:solidFill>
                  <a:srgbClr val="FFC000"/>
                </a:solidFill>
              </a:rPr>
              <a:t>	aims &amp; objectives</a:t>
            </a:r>
          </a:p>
          <a:p>
            <a:pPr lvl="2"/>
            <a:r>
              <a:rPr lang="en-US" sz="3600" dirty="0"/>
              <a:t>Activities,  tasks &amp;  outcomes</a:t>
            </a:r>
          </a:p>
          <a:p>
            <a:pPr lvl="2"/>
            <a:r>
              <a:rPr lang="en-US" sz="3600" dirty="0"/>
              <a:t>evaluation </a:t>
            </a:r>
          </a:p>
          <a:p>
            <a:pPr lvl="2"/>
            <a:r>
              <a:rPr lang="en-US" sz="3600" dirty="0"/>
              <a:t>differentiation (how you intend to manage hard/ medium/ easy levels of task and attainment) within the topic</a:t>
            </a:r>
          </a:p>
        </p:txBody>
      </p:sp>
    </p:spTree>
    <p:extLst>
      <p:ext uri="{BB962C8B-B14F-4D97-AF65-F5344CB8AC3E}">
        <p14:creationId xmlns:p14="http://schemas.microsoft.com/office/powerpoint/2010/main" val="38323861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75642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C000"/>
                </a:solidFill>
              </a:rPr>
              <a:t>Cont’d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340769"/>
            <a:ext cx="8047806" cy="4836194"/>
          </a:xfrm>
        </p:spPr>
        <p:txBody>
          <a:bodyPr>
            <a:normAutofit fontScale="92500" lnSpcReduction="10000"/>
          </a:bodyPr>
          <a:lstStyle/>
          <a:p>
            <a:pPr marL="171450" lvl="1">
              <a:spcBef>
                <a:spcPts val="750"/>
              </a:spcBef>
            </a:pPr>
            <a:r>
              <a:rPr lang="en-US" sz="3900" dirty="0"/>
              <a:t>The lesson </a:t>
            </a:r>
            <a:r>
              <a:rPr lang="en-US" sz="3900" dirty="0">
                <a:solidFill>
                  <a:srgbClr val="FF6600"/>
                </a:solidFill>
              </a:rPr>
              <a:t>you</a:t>
            </a:r>
            <a:r>
              <a:rPr lang="en-US" sz="3900" dirty="0"/>
              <a:t> devise must have learning outcomes </a:t>
            </a:r>
            <a:r>
              <a:rPr lang="en-US" sz="3900" dirty="0">
                <a:solidFill>
                  <a:srgbClr val="FF6600"/>
                </a:solidFill>
              </a:rPr>
              <a:t>**</a:t>
            </a:r>
            <a:r>
              <a:rPr lang="en-US" sz="3900" dirty="0"/>
              <a:t> </a:t>
            </a:r>
          </a:p>
          <a:p>
            <a:pPr marL="171450" lvl="1">
              <a:spcBef>
                <a:spcPts val="750"/>
              </a:spcBef>
            </a:pPr>
            <a:r>
              <a:rPr lang="en-US" sz="3900" dirty="0">
                <a:solidFill>
                  <a:srgbClr val="FFC000"/>
                </a:solidFill>
              </a:rPr>
              <a:t>These must benchmark against WAG/ Exam Board expectations for that level or key stage </a:t>
            </a:r>
          </a:p>
          <a:p>
            <a:pPr marL="171450" lvl="1">
              <a:spcBef>
                <a:spcPts val="750"/>
              </a:spcBef>
            </a:pPr>
            <a:r>
              <a:rPr lang="en-US" sz="3900" dirty="0"/>
              <a:t>Must make reference to the National Curriculum expectations and various benchmarking statements</a:t>
            </a:r>
          </a:p>
          <a:p>
            <a:pPr marL="171450" lvl="1">
              <a:spcBef>
                <a:spcPts val="750"/>
              </a:spcBef>
            </a:pPr>
            <a:r>
              <a:rPr lang="en-US" sz="3900" dirty="0">
                <a:solidFill>
                  <a:srgbClr val="FFC000"/>
                </a:solidFill>
              </a:rPr>
              <a:t>Include relevant LNF references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99811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75642"/>
          </a:xfrm>
        </p:spPr>
        <p:txBody>
          <a:bodyPr/>
          <a:lstStyle/>
          <a:p>
            <a:r>
              <a:rPr lang="en-GB" dirty="0">
                <a:solidFill>
                  <a:srgbClr val="FFC000"/>
                </a:solidFill>
              </a:rPr>
              <a:t>Cont’d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340769"/>
            <a:ext cx="7886700" cy="4836194"/>
          </a:xfrm>
        </p:spPr>
        <p:txBody>
          <a:bodyPr>
            <a:normAutofit fontScale="70000" lnSpcReduction="20000"/>
          </a:bodyPr>
          <a:lstStyle/>
          <a:p>
            <a:pPr lvl="1"/>
            <a:r>
              <a:rPr lang="en-US" sz="4211" dirty="0"/>
              <a:t>a breakdown of materials/ resources needed</a:t>
            </a:r>
            <a:br>
              <a:rPr lang="en-US" sz="4211" dirty="0"/>
            </a:br>
            <a:endParaRPr lang="en-US" sz="4211" dirty="0"/>
          </a:p>
          <a:p>
            <a:pPr lvl="1"/>
            <a:r>
              <a:rPr lang="en-US" sz="4211" dirty="0">
                <a:solidFill>
                  <a:srgbClr val="FFC000"/>
                </a:solidFill>
              </a:rPr>
              <a:t>That plan to fit within a wider teaching/ delivery framework covering week, term and year</a:t>
            </a:r>
            <a:br>
              <a:rPr lang="en-US" sz="4211" dirty="0">
                <a:solidFill>
                  <a:srgbClr val="FFC000"/>
                </a:solidFill>
              </a:rPr>
            </a:br>
            <a:endParaRPr lang="en-US" sz="4211" dirty="0">
              <a:solidFill>
                <a:srgbClr val="FFC000"/>
              </a:solidFill>
            </a:endParaRPr>
          </a:p>
          <a:p>
            <a:pPr lvl="1"/>
            <a:r>
              <a:rPr lang="en-US" sz="4211" dirty="0"/>
              <a:t>the  topic to relate to your subject specialism</a:t>
            </a:r>
          </a:p>
          <a:p>
            <a:pPr lvl="1"/>
            <a:r>
              <a:rPr lang="en-US" sz="4211" dirty="0"/>
              <a:t>drawing upon your observational notes and experiences from teaching observation</a:t>
            </a:r>
            <a:br>
              <a:rPr lang="en-US" sz="4211" dirty="0"/>
            </a:br>
            <a:endParaRPr lang="en-US" sz="4211" dirty="0"/>
          </a:p>
          <a:p>
            <a:pPr lvl="1"/>
            <a:r>
              <a:rPr lang="en-US" sz="4211" dirty="0">
                <a:solidFill>
                  <a:srgbClr val="FFC000"/>
                </a:solidFill>
              </a:rPr>
              <a:t>a  planning framework for a larger topic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37847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C000"/>
                </a:solidFill>
              </a:rPr>
              <a:t>Assessment 2 –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A self reflective essay / assignment</a:t>
            </a:r>
            <a:br>
              <a:rPr lang="en-US" sz="2800" dirty="0"/>
            </a:br>
            <a:r>
              <a:rPr lang="en-US" sz="2800" dirty="0"/>
              <a:t> </a:t>
            </a:r>
          </a:p>
          <a:p>
            <a:r>
              <a:rPr lang="en-US" sz="2800" dirty="0"/>
              <a:t>Based on your observational notebook</a:t>
            </a:r>
            <a:br>
              <a:rPr lang="en-US" sz="2800" dirty="0"/>
            </a:br>
            <a:r>
              <a:rPr lang="en-US" sz="2800" dirty="0"/>
              <a:t> </a:t>
            </a:r>
          </a:p>
          <a:p>
            <a:r>
              <a:rPr lang="en-US" sz="2800" dirty="0"/>
              <a:t>Equivalent to 1,500 words.</a:t>
            </a:r>
            <a:br>
              <a:rPr lang="en-US" sz="2800" dirty="0"/>
            </a:br>
            <a:r>
              <a:rPr lang="en-US" sz="2800" dirty="0"/>
              <a:t> </a:t>
            </a:r>
          </a:p>
          <a:p>
            <a:r>
              <a:rPr lang="en-US" sz="2800" dirty="0"/>
              <a:t>30% </a:t>
            </a:r>
          </a:p>
          <a:p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1486714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dirty="0">
                <a:solidFill>
                  <a:srgbClr val="FFC000"/>
                </a:solidFill>
              </a:rPr>
              <a:t>Assessment 3  - W/C</a:t>
            </a:r>
            <a:endParaRPr lang="en-US" sz="4800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200" b="1" dirty="0"/>
              <a:t>A 10 minute oral presentation on your teaching observation/ experience  </a:t>
            </a:r>
            <a:br>
              <a:rPr lang="en-US" sz="3200" b="1" dirty="0"/>
            </a:br>
            <a:endParaRPr lang="en-US" sz="3200" b="1" dirty="0"/>
          </a:p>
          <a:p>
            <a:r>
              <a:rPr lang="en-US" sz="3200" b="1" dirty="0"/>
              <a:t>equivalent of 1000 words</a:t>
            </a:r>
            <a:br>
              <a:rPr lang="en-US" sz="3200" b="1" dirty="0"/>
            </a:br>
            <a:endParaRPr lang="en-US" sz="3200" b="1" dirty="0"/>
          </a:p>
          <a:p>
            <a:r>
              <a:rPr lang="en-US" sz="3200" b="1" dirty="0"/>
              <a:t> 20%</a:t>
            </a:r>
            <a:endParaRPr lang="en-US" sz="3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87849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C000"/>
                </a:solidFill>
              </a:rPr>
              <a:t>Portfolio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/>
              <a:t>Some examples from previous years</a:t>
            </a:r>
          </a:p>
          <a:p>
            <a:pPr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5912" y="4581128"/>
            <a:ext cx="1569438" cy="1569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03319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C000"/>
                </a:solidFill>
              </a:rPr>
              <a:t>Placement / Practice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Professional Practice &amp; Code of conduct</a:t>
            </a:r>
          </a:p>
          <a:p>
            <a:r>
              <a:rPr lang="en-GB" sz="2800" dirty="0"/>
              <a:t>Report from the placement</a:t>
            </a:r>
          </a:p>
          <a:p>
            <a:r>
              <a:rPr lang="en-GB" sz="2800" dirty="0"/>
              <a:t>G</a:t>
            </a:r>
            <a:r>
              <a:rPr lang="en-GB" sz="2800"/>
              <a:t>uidelines</a:t>
            </a:r>
            <a:endParaRPr lang="en-GB" sz="2800" dirty="0"/>
          </a:p>
          <a:p>
            <a:endParaRPr lang="en-GB" sz="2800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78942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C000"/>
                </a:solidFill>
              </a:rPr>
              <a:t>Activity  </a:t>
            </a:r>
            <a:r>
              <a:rPr lang="en-GB" dirty="0"/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762000" y="1447800"/>
            <a:ext cx="7705344" cy="4678680"/>
          </a:xfrm>
        </p:spPr>
        <p:txBody>
          <a:bodyPr>
            <a:no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 pairs / small group start to discuss your placement</a:t>
            </a:r>
            <a:b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Consider : </a:t>
            </a:r>
          </a:p>
          <a:p>
            <a:pPr lvl="1"/>
            <a:r>
              <a:rPr lang="en-GB" i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 would you like to go?</a:t>
            </a:r>
            <a:br>
              <a:rPr lang="en-GB" i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i="1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i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Why?</a:t>
            </a:r>
            <a:br>
              <a:rPr lang="en-GB" i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i="1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i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Will it be easy to organise?</a:t>
            </a:r>
            <a:br>
              <a:rPr lang="en-GB" i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i="1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i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will the challenges be?</a:t>
            </a:r>
            <a:br>
              <a:rPr lang="en-GB" i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i="1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i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 will you contact?</a:t>
            </a:r>
            <a:b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3627" y="4953000"/>
            <a:ext cx="1223963" cy="1223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51820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Questions???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Think about the questions you would like to ask the visiting speakers /  professionals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5208503"/>
      </p:ext>
    </p:extLst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TM04033923[[fn=Depth]]</Template>
  <TotalTime>4209</TotalTime>
  <Words>571</Words>
  <Application>Microsoft Office PowerPoint</Application>
  <PresentationFormat>On-screen Show (4:3)</PresentationFormat>
  <Paragraphs>112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Corbel</vt:lpstr>
      <vt:lpstr>Depth</vt:lpstr>
      <vt:lpstr>HPED 6002 Humanities in Education</vt:lpstr>
      <vt:lpstr>Session 1 - Introduction</vt:lpstr>
      <vt:lpstr>Introductions</vt:lpstr>
      <vt:lpstr>Course Outline</vt:lpstr>
      <vt:lpstr>Module Handbook</vt:lpstr>
      <vt:lpstr>Course Content – Meeting the professional</vt:lpstr>
      <vt:lpstr>Assignments</vt:lpstr>
      <vt:lpstr>Overview</vt:lpstr>
      <vt:lpstr>Observational Placement(s)</vt:lpstr>
      <vt:lpstr>Assessment 1 –  </vt:lpstr>
      <vt:lpstr>The portfolio should include:</vt:lpstr>
      <vt:lpstr>Cont’d</vt:lpstr>
      <vt:lpstr>Cont’d</vt:lpstr>
      <vt:lpstr>Assessment 2 – </vt:lpstr>
      <vt:lpstr>Assessment 3  - W/C</vt:lpstr>
      <vt:lpstr>Portfolio Examples</vt:lpstr>
      <vt:lpstr>Placement / Practice</vt:lpstr>
      <vt:lpstr>Activity   </vt:lpstr>
      <vt:lpstr>Questions???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1</dc:title>
  <dc:creator>macbook02</dc:creator>
  <cp:lastModifiedBy>Jessica Clapham</cp:lastModifiedBy>
  <cp:revision>166</cp:revision>
  <cp:lastPrinted>2017-10-04T08:25:37Z</cp:lastPrinted>
  <dcterms:created xsi:type="dcterms:W3CDTF">2016-03-16T21:27:42Z</dcterms:created>
  <dcterms:modified xsi:type="dcterms:W3CDTF">2021-04-05T13:00:52Z</dcterms:modified>
</cp:coreProperties>
</file>