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290" r:id="rId3"/>
    <p:sldId id="257" r:id="rId4"/>
    <p:sldId id="260" r:id="rId5"/>
    <p:sldId id="270" r:id="rId6"/>
    <p:sldId id="292" r:id="rId7"/>
    <p:sldId id="291" r:id="rId8"/>
    <p:sldId id="285" r:id="rId9"/>
    <p:sldId id="277" r:id="rId10"/>
    <p:sldId id="258" r:id="rId11"/>
    <p:sldId id="264" r:id="rId12"/>
    <p:sldId id="261" r:id="rId13"/>
    <p:sldId id="262" r:id="rId14"/>
    <p:sldId id="266" r:id="rId15"/>
    <p:sldId id="304" r:id="rId16"/>
    <p:sldId id="300" r:id="rId17"/>
    <p:sldId id="269" r:id="rId18"/>
    <p:sldId id="281" r:id="rId19"/>
    <p:sldId id="275" r:id="rId20"/>
    <p:sldId id="280" r:id="rId21"/>
    <p:sldId id="293" r:id="rId22"/>
    <p:sldId id="283" r:id="rId23"/>
    <p:sldId id="303" r:id="rId24"/>
    <p:sldId id="301" r:id="rId25"/>
    <p:sldId id="302" r:id="rId26"/>
    <p:sldId id="259" r:id="rId27"/>
    <p:sldId id="267" r:id="rId28"/>
    <p:sldId id="263" r:id="rId29"/>
    <p:sldId id="284" r:id="rId30"/>
    <p:sldId id="276" r:id="rId31"/>
    <p:sldId id="289" r:id="rId32"/>
    <p:sldId id="274" r:id="rId33"/>
    <p:sldId id="268" r:id="rId34"/>
    <p:sldId id="287" r:id="rId35"/>
    <p:sldId id="282" r:id="rId36"/>
    <p:sldId id="294" r:id="rId37"/>
    <p:sldId id="295" r:id="rId38"/>
    <p:sldId id="305" r:id="rId39"/>
    <p:sldId id="306" r:id="rId40"/>
    <p:sldId id="324" r:id="rId41"/>
    <p:sldId id="307" r:id="rId42"/>
    <p:sldId id="308" r:id="rId43"/>
    <p:sldId id="310" r:id="rId44"/>
    <p:sldId id="325" r:id="rId45"/>
    <p:sldId id="311" r:id="rId46"/>
    <p:sldId id="312" r:id="rId47"/>
    <p:sldId id="313" r:id="rId48"/>
    <p:sldId id="314" r:id="rId49"/>
    <p:sldId id="315" r:id="rId50"/>
    <p:sldId id="316" r:id="rId51"/>
    <p:sldId id="317" r:id="rId52"/>
    <p:sldId id="318" r:id="rId53"/>
    <p:sldId id="319" r:id="rId54"/>
    <p:sldId id="320" r:id="rId55"/>
    <p:sldId id="321" r:id="rId56"/>
    <p:sldId id="322" r:id="rId57"/>
    <p:sldId id="32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39"/>
    <p:restoredTop sz="96327"/>
  </p:normalViewPr>
  <p:slideViewPr>
    <p:cSldViewPr snapToGrid="0">
      <p:cViewPr varScale="1">
        <p:scale>
          <a:sx n="123" d="100"/>
          <a:sy n="123" d="100"/>
        </p:scale>
        <p:origin x="248" y="192"/>
      </p:cViewPr>
      <p:guideLst/>
    </p:cSldViewPr>
  </p:slideViewPr>
  <p:outlineViewPr>
    <p:cViewPr>
      <p:scale>
        <a:sx n="33" d="100"/>
        <a:sy n="33" d="100"/>
      </p:scale>
      <p:origin x="0" y="-3770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7" d="100"/>
          <a:sy n="97" d="100"/>
        </p:scale>
        <p:origin x="4328"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BD558-EE5F-2F45-BB64-CD0A7C6DAA9E}" type="datetimeFigureOut">
              <a:rPr lang="en-US" smtClean="0"/>
              <a:t>5/26/24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2D0E9-54AB-C048-A7D9-0C812CBDCBC9}" type="slidenum">
              <a:rPr lang="en-US" smtClean="0"/>
              <a:t>‹#›</a:t>
            </a:fld>
            <a:endParaRPr lang="en-US"/>
          </a:p>
        </p:txBody>
      </p:sp>
    </p:spTree>
    <p:extLst>
      <p:ext uri="{BB962C8B-B14F-4D97-AF65-F5344CB8AC3E}">
        <p14:creationId xmlns:p14="http://schemas.microsoft.com/office/powerpoint/2010/main" val="4041489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2D0E9-54AB-C048-A7D9-0C812CBDCBC9}" type="slidenum">
              <a:rPr lang="en-US" smtClean="0"/>
              <a:t>1</a:t>
            </a:fld>
            <a:endParaRPr lang="en-US"/>
          </a:p>
        </p:txBody>
      </p:sp>
    </p:spTree>
    <p:extLst>
      <p:ext uri="{BB962C8B-B14F-4D97-AF65-F5344CB8AC3E}">
        <p14:creationId xmlns:p14="http://schemas.microsoft.com/office/powerpoint/2010/main" val="3644718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E2D0E9-54AB-C048-A7D9-0C812CBDCBC9}" type="slidenum">
              <a:rPr lang="en-US" smtClean="0"/>
              <a:t>2</a:t>
            </a:fld>
            <a:endParaRPr lang="en-US"/>
          </a:p>
        </p:txBody>
      </p:sp>
    </p:spTree>
    <p:extLst>
      <p:ext uri="{BB962C8B-B14F-4D97-AF65-F5344CB8AC3E}">
        <p14:creationId xmlns:p14="http://schemas.microsoft.com/office/powerpoint/2010/main" val="2026463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a:t>
            </a:fld>
            <a:endParaRPr lang="en-US"/>
          </a:p>
        </p:txBody>
      </p:sp>
    </p:spTree>
    <p:extLst>
      <p:ext uri="{BB962C8B-B14F-4D97-AF65-F5344CB8AC3E}">
        <p14:creationId xmlns:p14="http://schemas.microsoft.com/office/powerpoint/2010/main" val="2497181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4</a:t>
            </a:fld>
            <a:endParaRPr lang="en-US"/>
          </a:p>
        </p:txBody>
      </p:sp>
    </p:spTree>
    <p:extLst>
      <p:ext uri="{BB962C8B-B14F-4D97-AF65-F5344CB8AC3E}">
        <p14:creationId xmlns:p14="http://schemas.microsoft.com/office/powerpoint/2010/main" val="342873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5</a:t>
            </a:fld>
            <a:endParaRPr lang="en-US"/>
          </a:p>
        </p:txBody>
      </p:sp>
    </p:spTree>
    <p:extLst>
      <p:ext uri="{BB962C8B-B14F-4D97-AF65-F5344CB8AC3E}">
        <p14:creationId xmlns:p14="http://schemas.microsoft.com/office/powerpoint/2010/main" val="2382429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6</a:t>
            </a:fld>
            <a:endParaRPr lang="en-US"/>
          </a:p>
        </p:txBody>
      </p:sp>
    </p:spTree>
    <p:extLst>
      <p:ext uri="{BB962C8B-B14F-4D97-AF65-F5344CB8AC3E}">
        <p14:creationId xmlns:p14="http://schemas.microsoft.com/office/powerpoint/2010/main" val="425968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7</a:t>
            </a:fld>
            <a:endParaRPr lang="en-US"/>
          </a:p>
        </p:txBody>
      </p:sp>
    </p:spTree>
    <p:extLst>
      <p:ext uri="{BB962C8B-B14F-4D97-AF65-F5344CB8AC3E}">
        <p14:creationId xmlns:p14="http://schemas.microsoft.com/office/powerpoint/2010/main" val="4278480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8</a:t>
            </a:fld>
            <a:endParaRPr lang="en-US"/>
          </a:p>
        </p:txBody>
      </p:sp>
    </p:spTree>
    <p:extLst>
      <p:ext uri="{BB962C8B-B14F-4D97-AF65-F5344CB8AC3E}">
        <p14:creationId xmlns:p14="http://schemas.microsoft.com/office/powerpoint/2010/main" val="2747392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9</a:t>
            </a:fld>
            <a:endParaRPr lang="en-US"/>
          </a:p>
        </p:txBody>
      </p:sp>
    </p:spTree>
    <p:extLst>
      <p:ext uri="{BB962C8B-B14F-4D97-AF65-F5344CB8AC3E}">
        <p14:creationId xmlns:p14="http://schemas.microsoft.com/office/powerpoint/2010/main" val="4143112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10</a:t>
            </a:fld>
            <a:endParaRPr lang="en-US"/>
          </a:p>
        </p:txBody>
      </p:sp>
    </p:spTree>
    <p:extLst>
      <p:ext uri="{BB962C8B-B14F-4D97-AF65-F5344CB8AC3E}">
        <p14:creationId xmlns:p14="http://schemas.microsoft.com/office/powerpoint/2010/main" val="2830629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11</a:t>
            </a:fld>
            <a:endParaRPr lang="en-US"/>
          </a:p>
        </p:txBody>
      </p:sp>
    </p:spTree>
    <p:extLst>
      <p:ext uri="{BB962C8B-B14F-4D97-AF65-F5344CB8AC3E}">
        <p14:creationId xmlns:p14="http://schemas.microsoft.com/office/powerpoint/2010/main" val="442536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12</a:t>
            </a:fld>
            <a:endParaRPr lang="en-US"/>
          </a:p>
        </p:txBody>
      </p:sp>
    </p:spTree>
    <p:extLst>
      <p:ext uri="{BB962C8B-B14F-4D97-AF65-F5344CB8AC3E}">
        <p14:creationId xmlns:p14="http://schemas.microsoft.com/office/powerpoint/2010/main" val="520044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13</a:t>
            </a:fld>
            <a:endParaRPr lang="en-US"/>
          </a:p>
        </p:txBody>
      </p:sp>
    </p:spTree>
    <p:extLst>
      <p:ext uri="{BB962C8B-B14F-4D97-AF65-F5344CB8AC3E}">
        <p14:creationId xmlns:p14="http://schemas.microsoft.com/office/powerpoint/2010/main" val="3764195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14</a:t>
            </a:fld>
            <a:endParaRPr lang="en-US"/>
          </a:p>
        </p:txBody>
      </p:sp>
    </p:spTree>
    <p:extLst>
      <p:ext uri="{BB962C8B-B14F-4D97-AF65-F5344CB8AC3E}">
        <p14:creationId xmlns:p14="http://schemas.microsoft.com/office/powerpoint/2010/main" val="1350940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15</a:t>
            </a:fld>
            <a:endParaRPr lang="en-US"/>
          </a:p>
        </p:txBody>
      </p:sp>
    </p:spTree>
    <p:extLst>
      <p:ext uri="{BB962C8B-B14F-4D97-AF65-F5344CB8AC3E}">
        <p14:creationId xmlns:p14="http://schemas.microsoft.com/office/powerpoint/2010/main" val="1568638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16</a:t>
            </a:fld>
            <a:endParaRPr lang="en-US"/>
          </a:p>
        </p:txBody>
      </p:sp>
    </p:spTree>
    <p:extLst>
      <p:ext uri="{BB962C8B-B14F-4D97-AF65-F5344CB8AC3E}">
        <p14:creationId xmlns:p14="http://schemas.microsoft.com/office/powerpoint/2010/main" val="3086018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17</a:t>
            </a:fld>
            <a:endParaRPr lang="en-US"/>
          </a:p>
        </p:txBody>
      </p:sp>
    </p:spTree>
    <p:extLst>
      <p:ext uri="{BB962C8B-B14F-4D97-AF65-F5344CB8AC3E}">
        <p14:creationId xmlns:p14="http://schemas.microsoft.com/office/powerpoint/2010/main" val="3284656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18</a:t>
            </a:fld>
            <a:endParaRPr lang="en-US"/>
          </a:p>
        </p:txBody>
      </p:sp>
    </p:spTree>
    <p:extLst>
      <p:ext uri="{BB962C8B-B14F-4D97-AF65-F5344CB8AC3E}">
        <p14:creationId xmlns:p14="http://schemas.microsoft.com/office/powerpoint/2010/main" val="1305139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19</a:t>
            </a:fld>
            <a:endParaRPr lang="en-US"/>
          </a:p>
        </p:txBody>
      </p:sp>
    </p:spTree>
    <p:extLst>
      <p:ext uri="{BB962C8B-B14F-4D97-AF65-F5344CB8AC3E}">
        <p14:creationId xmlns:p14="http://schemas.microsoft.com/office/powerpoint/2010/main" val="6828252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20</a:t>
            </a:fld>
            <a:endParaRPr lang="en-US"/>
          </a:p>
        </p:txBody>
      </p:sp>
    </p:spTree>
    <p:extLst>
      <p:ext uri="{BB962C8B-B14F-4D97-AF65-F5344CB8AC3E}">
        <p14:creationId xmlns:p14="http://schemas.microsoft.com/office/powerpoint/2010/main" val="74519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21</a:t>
            </a:fld>
            <a:endParaRPr lang="en-US"/>
          </a:p>
        </p:txBody>
      </p:sp>
    </p:spTree>
    <p:extLst>
      <p:ext uri="{BB962C8B-B14F-4D97-AF65-F5344CB8AC3E}">
        <p14:creationId xmlns:p14="http://schemas.microsoft.com/office/powerpoint/2010/main" val="3533129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22</a:t>
            </a:fld>
            <a:endParaRPr lang="en-US"/>
          </a:p>
        </p:txBody>
      </p:sp>
    </p:spTree>
    <p:extLst>
      <p:ext uri="{BB962C8B-B14F-4D97-AF65-F5344CB8AC3E}">
        <p14:creationId xmlns:p14="http://schemas.microsoft.com/office/powerpoint/2010/main" val="6597682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23</a:t>
            </a:fld>
            <a:endParaRPr lang="en-US"/>
          </a:p>
        </p:txBody>
      </p:sp>
    </p:spTree>
    <p:extLst>
      <p:ext uri="{BB962C8B-B14F-4D97-AF65-F5344CB8AC3E}">
        <p14:creationId xmlns:p14="http://schemas.microsoft.com/office/powerpoint/2010/main" val="3187336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24</a:t>
            </a:fld>
            <a:endParaRPr lang="en-US"/>
          </a:p>
        </p:txBody>
      </p:sp>
    </p:spTree>
    <p:extLst>
      <p:ext uri="{BB962C8B-B14F-4D97-AF65-F5344CB8AC3E}">
        <p14:creationId xmlns:p14="http://schemas.microsoft.com/office/powerpoint/2010/main" val="2077232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25</a:t>
            </a:fld>
            <a:endParaRPr lang="en-US"/>
          </a:p>
        </p:txBody>
      </p:sp>
    </p:spTree>
    <p:extLst>
      <p:ext uri="{BB962C8B-B14F-4D97-AF65-F5344CB8AC3E}">
        <p14:creationId xmlns:p14="http://schemas.microsoft.com/office/powerpoint/2010/main" val="40600726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26</a:t>
            </a:fld>
            <a:endParaRPr lang="en-US"/>
          </a:p>
        </p:txBody>
      </p:sp>
    </p:spTree>
    <p:extLst>
      <p:ext uri="{BB962C8B-B14F-4D97-AF65-F5344CB8AC3E}">
        <p14:creationId xmlns:p14="http://schemas.microsoft.com/office/powerpoint/2010/main" val="39602940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27</a:t>
            </a:fld>
            <a:endParaRPr lang="en-US"/>
          </a:p>
        </p:txBody>
      </p:sp>
    </p:spTree>
    <p:extLst>
      <p:ext uri="{BB962C8B-B14F-4D97-AF65-F5344CB8AC3E}">
        <p14:creationId xmlns:p14="http://schemas.microsoft.com/office/powerpoint/2010/main" val="4258618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28</a:t>
            </a:fld>
            <a:endParaRPr lang="en-US"/>
          </a:p>
        </p:txBody>
      </p:sp>
    </p:spTree>
    <p:extLst>
      <p:ext uri="{BB962C8B-B14F-4D97-AF65-F5344CB8AC3E}">
        <p14:creationId xmlns:p14="http://schemas.microsoft.com/office/powerpoint/2010/main" val="27899857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29</a:t>
            </a:fld>
            <a:endParaRPr lang="en-US"/>
          </a:p>
        </p:txBody>
      </p:sp>
    </p:spTree>
    <p:extLst>
      <p:ext uri="{BB962C8B-B14F-4D97-AF65-F5344CB8AC3E}">
        <p14:creationId xmlns:p14="http://schemas.microsoft.com/office/powerpoint/2010/main" val="2983528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30</a:t>
            </a:fld>
            <a:endParaRPr lang="en-US"/>
          </a:p>
        </p:txBody>
      </p:sp>
    </p:spTree>
    <p:extLst>
      <p:ext uri="{BB962C8B-B14F-4D97-AF65-F5344CB8AC3E}">
        <p14:creationId xmlns:p14="http://schemas.microsoft.com/office/powerpoint/2010/main" val="5221445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31</a:t>
            </a:fld>
            <a:endParaRPr lang="en-US"/>
          </a:p>
        </p:txBody>
      </p:sp>
    </p:spTree>
    <p:extLst>
      <p:ext uri="{BB962C8B-B14F-4D97-AF65-F5344CB8AC3E}">
        <p14:creationId xmlns:p14="http://schemas.microsoft.com/office/powerpoint/2010/main" val="3840642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32</a:t>
            </a:fld>
            <a:endParaRPr lang="en-US"/>
          </a:p>
        </p:txBody>
      </p:sp>
    </p:spTree>
    <p:extLst>
      <p:ext uri="{BB962C8B-B14F-4D97-AF65-F5344CB8AC3E}">
        <p14:creationId xmlns:p14="http://schemas.microsoft.com/office/powerpoint/2010/main" val="21289228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33</a:t>
            </a:fld>
            <a:endParaRPr lang="en-US"/>
          </a:p>
        </p:txBody>
      </p:sp>
    </p:spTree>
    <p:extLst>
      <p:ext uri="{BB962C8B-B14F-4D97-AF65-F5344CB8AC3E}">
        <p14:creationId xmlns:p14="http://schemas.microsoft.com/office/powerpoint/2010/main" val="14858063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34</a:t>
            </a:fld>
            <a:endParaRPr lang="en-US"/>
          </a:p>
        </p:txBody>
      </p:sp>
    </p:spTree>
    <p:extLst>
      <p:ext uri="{BB962C8B-B14F-4D97-AF65-F5344CB8AC3E}">
        <p14:creationId xmlns:p14="http://schemas.microsoft.com/office/powerpoint/2010/main" val="26553339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35</a:t>
            </a:fld>
            <a:endParaRPr lang="en-US"/>
          </a:p>
        </p:txBody>
      </p:sp>
    </p:spTree>
    <p:extLst>
      <p:ext uri="{BB962C8B-B14F-4D97-AF65-F5344CB8AC3E}">
        <p14:creationId xmlns:p14="http://schemas.microsoft.com/office/powerpoint/2010/main" val="28324185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36</a:t>
            </a:fld>
            <a:endParaRPr lang="en-US"/>
          </a:p>
        </p:txBody>
      </p:sp>
    </p:spTree>
    <p:extLst>
      <p:ext uri="{BB962C8B-B14F-4D97-AF65-F5344CB8AC3E}">
        <p14:creationId xmlns:p14="http://schemas.microsoft.com/office/powerpoint/2010/main" val="8056572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37</a:t>
            </a:fld>
            <a:endParaRPr lang="en-US"/>
          </a:p>
        </p:txBody>
      </p:sp>
    </p:spTree>
    <p:extLst>
      <p:ext uri="{BB962C8B-B14F-4D97-AF65-F5344CB8AC3E}">
        <p14:creationId xmlns:p14="http://schemas.microsoft.com/office/powerpoint/2010/main" val="14171285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3E2D0E9-54AB-C048-A7D9-0C812CBDCBC9}" type="slidenum">
              <a:rPr lang="en-US" smtClean="0"/>
              <a:t>38</a:t>
            </a:fld>
            <a:endParaRPr lang="en-US"/>
          </a:p>
        </p:txBody>
      </p:sp>
    </p:spTree>
    <p:extLst>
      <p:ext uri="{BB962C8B-B14F-4D97-AF65-F5344CB8AC3E}">
        <p14:creationId xmlns:p14="http://schemas.microsoft.com/office/powerpoint/2010/main" val="29714927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2D0E9-54AB-C048-A7D9-0C812CBDCBC9}" type="slidenum">
              <a:rPr lang="en-US" smtClean="0"/>
              <a:t>55</a:t>
            </a:fld>
            <a:endParaRPr lang="en-US"/>
          </a:p>
        </p:txBody>
      </p:sp>
    </p:spTree>
    <p:extLst>
      <p:ext uri="{BB962C8B-B14F-4D97-AF65-F5344CB8AC3E}">
        <p14:creationId xmlns:p14="http://schemas.microsoft.com/office/powerpoint/2010/main" val="2487412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DEA4-A5AE-04C4-0390-DB074A72B5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968AA06-3F6F-5B50-8534-3A64FF9F8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DCDF8C-63DE-9FFE-0B10-9E07B349DFD7}"/>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8CBDAC64-4462-8232-EEC3-9A51BC6F4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F70D7-40B8-9520-DF96-885987C8A382}"/>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95808569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D746C-85CC-3099-F7CC-9FA3C65C70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289ADC-5ECE-6C01-CE2E-71CAC16CCF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4DE4C-417A-B17E-4704-28AD104BD2B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A84A689A-06B3-C21F-DD73-189A8A1E21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0F70B2-59A0-1346-93C7-A93E7915D205}"/>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852130300"/>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D3D8-F3CB-9F9A-E5F6-D9E606032E7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D365EBC-A437-5B6A-3D45-C3420AFDFF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E014AE-D785-F61D-107C-01B38E6DDCD2}"/>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23A80F57-30D4-8EB9-17BD-437EF66F5C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96A9A8-D0FF-16B8-8C12-46DF1C282062}"/>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5977238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370B9-C4B4-21DF-1C8A-B1746C6AF0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7EC6ED-13D6-B399-9512-F52882DB75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4B02D6-2642-1CD9-FD83-681F800056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8077131-F52B-37C5-42FD-06132AF8468E}"/>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0D61512-8A93-EEDA-BA56-C15F379D41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F48AD-EB58-CF3F-62D7-44B196F1A17D}"/>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92655795"/>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8220F-5A92-7A16-C617-D3B5A12BA09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07CACF-1AB4-A68F-36EE-039B7CF4F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1907DE-4217-493C-002E-A1BDCD6FBA1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A83318B-7140-F6AE-4A31-91E47DBEB4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4928FB-89CA-2ED0-2EAF-270AEC58C7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662F908-2988-D81A-D064-160960337479}"/>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8" name="Footer Placeholder 7">
            <a:extLst>
              <a:ext uri="{FF2B5EF4-FFF2-40B4-BE49-F238E27FC236}">
                <a16:creationId xmlns:a16="http://schemas.microsoft.com/office/drawing/2014/main" id="{CAEB2EBB-F5ED-3E68-540B-B9D0BE9B81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FF36F1-D4EC-DFA9-FEEC-A3ED34F666B7}"/>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97896618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93101-CF2D-7FD9-1F56-B1202A06E3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7F98EB4-D4AA-A042-7E55-75275CACBD6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4" name="Footer Placeholder 3">
            <a:extLst>
              <a:ext uri="{FF2B5EF4-FFF2-40B4-BE49-F238E27FC236}">
                <a16:creationId xmlns:a16="http://schemas.microsoft.com/office/drawing/2014/main" id="{F4FA4536-A4EC-F782-2668-A17E7AE419C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F89545-750A-7352-EA0F-B85C31CF0C51}"/>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20738282"/>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9041AE-7DDE-84A2-E496-AA0B7502FB3F}"/>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3" name="Footer Placeholder 2">
            <a:extLst>
              <a:ext uri="{FF2B5EF4-FFF2-40B4-BE49-F238E27FC236}">
                <a16:creationId xmlns:a16="http://schemas.microsoft.com/office/drawing/2014/main" id="{2E0C88C2-D77B-990C-C68B-BE5A41C3A5A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421DC9-B31C-D2EC-4CDA-DFBD765364BE}"/>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358254801"/>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D94F-0CF1-D5E9-1E4F-E120B0ABB7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72EC1F-8C72-AF54-24D1-DD40493FE6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F1E2A7E-EB44-F765-DDB9-3FCC7A66A0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89FFC5-8123-3E12-11C1-DA15F54EF4FB}"/>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EF51779-7793-DD9A-FB49-2044D5193B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D8D148-0A9D-1BF0-07BB-FFAF33F73A6C}"/>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196062374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DA06-2A4E-D3B9-831F-67086BCACC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5883B51-A20C-0809-DFFF-09076B9BA0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66B2BA-4277-FD5A-C501-88D5DF592D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5B9D91-8DDA-FAC8-3324-7B6C0B4B436E}"/>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6" name="Footer Placeholder 5">
            <a:extLst>
              <a:ext uri="{FF2B5EF4-FFF2-40B4-BE49-F238E27FC236}">
                <a16:creationId xmlns:a16="http://schemas.microsoft.com/office/drawing/2014/main" id="{EF6195B4-5D1F-C81F-7489-C592FCCCEC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31720-ECF2-C494-19E0-D52C459A4CAE}"/>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37293643"/>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AE25-9D1D-2179-CA22-CEBDA02BB3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F682E5-D9C9-E9BC-CB1B-9A703BE51B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702176-A5CE-34CD-1E3C-6AD7EEB50091}"/>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E0011A1D-125E-A19A-3AC5-C820EB5D98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9F0B55-5BF1-3AF9-C50F-1CF83657CE57}"/>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269512308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BAB019-FF77-5EE5-EED0-1D500521A0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954C1D-557D-9C11-B40A-056AF3510C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22A1EA-506C-D348-BC1B-6D288D345612}"/>
              </a:ext>
            </a:extLst>
          </p:cNvPr>
          <p:cNvSpPr>
            <a:spLocks noGrp="1"/>
          </p:cNvSpPr>
          <p:nvPr>
            <p:ph type="dt" sz="half" idx="10"/>
          </p:nvPr>
        </p:nvSpPr>
        <p:spPr/>
        <p:txBody>
          <a:body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3192B9AF-3583-FE2B-004C-31941810F0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A06288-2E25-EAE6-EB73-503D46118C6C}"/>
              </a:ext>
            </a:extLst>
          </p:cNvPr>
          <p:cNvSpPr>
            <a:spLocks noGrp="1"/>
          </p:cNvSpPr>
          <p:nvPr>
            <p:ph type="sldNum" sz="quarter" idx="12"/>
          </p:nvPr>
        </p:nvSpPr>
        <p:spPr/>
        <p:txBody>
          <a:bodyPr/>
          <a:lstStyle/>
          <a:p>
            <a:fld id="{E3ACEF0D-91ED-1D44-B54C-E99D9108C1E8}" type="slidenum">
              <a:rPr lang="en-US" smtClean="0"/>
              <a:t>‹#›</a:t>
            </a:fld>
            <a:endParaRPr lang="en-US"/>
          </a:p>
        </p:txBody>
      </p:sp>
    </p:spTree>
    <p:extLst>
      <p:ext uri="{BB962C8B-B14F-4D97-AF65-F5344CB8AC3E}">
        <p14:creationId xmlns:p14="http://schemas.microsoft.com/office/powerpoint/2010/main" val="4122393497"/>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6FB92-9314-F78D-0E84-A35C9407B7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69867-A7A2-4802-CB69-1CE97CCC4E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2463FB-58D7-C4E5-646D-6F87771FD7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11B4DB-9ABA-9742-AD35-5EE8BDC62E32}" type="datetimeFigureOut">
              <a:rPr lang="en-US" smtClean="0"/>
              <a:t>5/26/24</a:t>
            </a:fld>
            <a:endParaRPr lang="en-US"/>
          </a:p>
        </p:txBody>
      </p:sp>
      <p:sp>
        <p:nvSpPr>
          <p:cNvPr id="5" name="Footer Placeholder 4">
            <a:extLst>
              <a:ext uri="{FF2B5EF4-FFF2-40B4-BE49-F238E27FC236}">
                <a16:creationId xmlns:a16="http://schemas.microsoft.com/office/drawing/2014/main" id="{F690B50E-8183-9786-CF93-E6D3C0908B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AACFAC-E367-4440-323E-29AF3F6196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ACEF0D-91ED-1D44-B54C-E99D9108C1E8}" type="slidenum">
              <a:rPr lang="en-US" smtClean="0"/>
              <a:t>‹#›</a:t>
            </a:fld>
            <a:endParaRPr lang="en-US"/>
          </a:p>
        </p:txBody>
      </p:sp>
    </p:spTree>
    <p:extLst>
      <p:ext uri="{BB962C8B-B14F-4D97-AF65-F5344CB8AC3E}">
        <p14:creationId xmlns:p14="http://schemas.microsoft.com/office/powerpoint/2010/main" val="4151305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my.sharepoint.com/personal/2208115_student_uwtsd_ac_uk/_layouts/15/stream.aspx?id=%2Fpersonal%2F2208115%5Fstudent%5Fuwtsd%5Fac%5Fuk%2FDocuments%2FRecordings%2FECED7005%20%E2%80%93%20Assessment%202%282208115%29%2D20240524%5F194329%2DMeeting%20Recording%2Emp4&amp;nav=eyJwbGF5YmFja09wdGlvbnMiOnt9LCJyZWZlcnJhbEluZm8iOnsicmVmZXJyYWxBcHAiOiJTdHJlYW1XZWJBcHAiLCJyZWZlcnJhbE1vZGUiOiJtaXMiLCJyZWZlcnJhbFZpZXciOiJwb3N0cm9sbC1jb3B5bGluayIsInJlZmVycmFsUGxheWJhY2tTZXNzaW9uSWQiOiIzMDIzY2ExOC04ODZkLTRiNDktOTUwMC00NWNiM2Y5ZmEwMTgifX0%3D&amp;referrer=StreamWebApp%2EWeb&amp;referrerScenario=AddressBarCopied%2Eview%2Eba51e7f5%2D63fe%2D4219%2Da4d9%2D6ce12ab389e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mailto:elc-advocacy@outlook.com"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pa.org/topics/race-ethnicity"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unsplash.com/photos/silver-spoon-on-black-textile-ph9GV_xQlY8" TargetMode="External"/><Relationship Id="rId4" Type="http://schemas.openxmlformats.org/officeDocument/2006/relationships/hyperlink" Target="https://www.apa.org/topic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bps.org.uk/news/bps-launches-new-campaign-make-social-class-protected-characteristic"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www.headteacher-update.com/content/best-practice/supporting-the-education-of-white-working-class-boys/" TargetMode="External"/><Relationship Id="rId4" Type="http://schemas.openxmlformats.org/officeDocument/2006/relationships/hyperlink" Target="https://revolving-doors.org.uk/time-to-break-the-school-to-prison-pipelin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assets.publishing.service.gov.uk/media/5f76d4dce90e0715c9258c18/SMC_Long_shadow_of_deprivation_MAIN_REPORT_Accessible.pdf" TargetMode="External"/><Relationship Id="rId2" Type="http://schemas.openxmlformats.org/officeDocument/2006/relationships/hyperlink" Target="https://www.spiked-online.com/2023/04/02/the-british-working-class-is-what-real-anti-racism-looks-like/" TargetMode="External"/><Relationship Id="rId1" Type="http://schemas.openxmlformats.org/officeDocument/2006/relationships/slideLayout" Target="../slideLayouts/slideLayout2.xml"/><Relationship Id="rId5" Type="http://schemas.openxmlformats.org/officeDocument/2006/relationships/hyperlink" Target="https://www.legislation.gov.uk/ukpga/1989/41/contents" TargetMode="External"/><Relationship Id="rId4" Type="http://schemas.openxmlformats.org/officeDocument/2006/relationships/hyperlink" Target="https://www.youtube.com/watch?v=1x0G4NCBTzg"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explore-education-statistics.service.gov.uk/find-statistics/suspensions-and-permanent-exclusions-in-england" TargetMode="External"/><Relationship Id="rId2" Type="http://schemas.openxmlformats.org/officeDocument/2006/relationships/hyperlink" Target="https://www.tandfonline.com/doi/full/10.1080/00131911.2019.1590316" TargetMode="External"/><Relationship Id="rId1" Type="http://schemas.openxmlformats.org/officeDocument/2006/relationships/slideLayout" Target="../slideLayouts/slideLayout2.xml"/><Relationship Id="rId4" Type="http://schemas.openxmlformats.org/officeDocument/2006/relationships/hyperlink" Target="https://www.ethnicity-facts-figures.service.gov.uk/education-skills-and-training/absence-and-exclusions/permanent-exclusions/latest/"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publications.parliament.uk/pa/cm201415/cmselect/cmeduc/142/14202.htm" TargetMode="External"/><Relationship Id="rId2" Type="http://schemas.openxmlformats.org/officeDocument/2006/relationships/hyperlink" Target="https://www.legislation.gov.uk/ukpga/2002/32/section/52" TargetMode="External"/><Relationship Id="rId1" Type="http://schemas.openxmlformats.org/officeDocument/2006/relationships/slideLayout" Target="../slideLayouts/slideLayout2.xml"/><Relationship Id="rId6" Type="http://schemas.openxmlformats.org/officeDocument/2006/relationships/hyperlink" Target="https://doi.org/10.1007/s00787-019-01327-3" TargetMode="External"/><Relationship Id="rId5" Type="http://schemas.openxmlformats.org/officeDocument/2006/relationships/hyperlink" Target="https://www.equalityhumanrights.com/our-work/our-research/race-report-statistics" TargetMode="External"/><Relationship Id="rId4" Type="http://schemas.openxmlformats.org/officeDocument/2006/relationships/hyperlink" Target="https://houseofcommons.shorthandstories.com/disadvantaged-white-working-class-pupils-/index.html"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legislation.gov.uk/ukpga/2010/15/section/14/enacted" TargetMode="External"/><Relationship Id="rId2" Type="http://schemas.openxmlformats.org/officeDocument/2006/relationships/hyperlink" Target="https://www.legislation.gov.uk/ukpga/2010/15/section/4" TargetMode="External"/><Relationship Id="rId1" Type="http://schemas.openxmlformats.org/officeDocument/2006/relationships/slideLayout" Target="../slideLayouts/slideLayout2.xml"/><Relationship Id="rId6" Type="http://schemas.openxmlformats.org/officeDocument/2006/relationships/hyperlink" Target="https://oxfordre.com/education/oso/viewentry/10.1093$002facrefore$002f9780190264093.001.0001$002facrefore-9780190264093-e-557" TargetMode="External"/><Relationship Id="rId5" Type="http://schemas.openxmlformats.org/officeDocument/2006/relationships/hyperlink" Target="https://justice.org.uk/a-new-model-for-challenging-school-exclusions/" TargetMode="External"/><Relationship Id="rId4" Type="http://schemas.openxmlformats.org/officeDocument/2006/relationships/hyperlink" Target="https://www.theguardian.com/education/2017/nov/21/english-class-system-shaped-in-schools"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levellingup.campaign.gov.uk/" TargetMode="External"/><Relationship Id="rId2" Type="http://schemas.openxmlformats.org/officeDocument/2006/relationships/hyperlink" Target="https://doi.org/10.1080/13676261.2019.1710484" TargetMode="External"/><Relationship Id="rId1" Type="http://schemas.openxmlformats.org/officeDocument/2006/relationships/slideLayout" Target="../slideLayouts/slideLayout2.xml"/><Relationship Id="rId6" Type="http://schemas.openxmlformats.org/officeDocument/2006/relationships/hyperlink" Target="https://www.teachingtimes.com/can-we-close-the-gap-for-poor-white-boys/" TargetMode="External"/><Relationship Id="rId5" Type="http://schemas.openxmlformats.org/officeDocument/2006/relationships/hyperlink" Target="https://doi.org/10.4324/9781003176442" TargetMode="External"/><Relationship Id="rId4" Type="http://schemas.openxmlformats.org/officeDocument/2006/relationships/hyperlink" Target="https://www.ethnicity-facts-figures.service.gov.uk/style-guide/ethnic-group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headteacher-update.com/content/best-practice/supporting-the-education-of-white-working-class-boys/" TargetMode="External"/><Relationship Id="rId7" Type="http://schemas.openxmlformats.org/officeDocument/2006/relationships/hyperlink" Target="https://www.istockphoto.com/photo/person-isolating-in-solitude-separated-behind-a-wall-gm1342631300-421969847?searchscope=image%2Cfilm" TargetMode="External"/><Relationship Id="rId2" Type="http://schemas.openxmlformats.org/officeDocument/2006/relationships/hyperlink" Target="https://www.sec-ed.co.uk/content/downloads/supplement-the-many-faces-of-our-vulnerable-learners" TargetMode="External"/><Relationship Id="rId1" Type="http://schemas.openxmlformats.org/officeDocument/2006/relationships/slideLayout" Target="../slideLayouts/slideLayout2.xml"/><Relationship Id="rId6" Type="http://schemas.openxmlformats.org/officeDocument/2006/relationships/hyperlink" Target="https://issuu.com/ippr/docs/making-the-difference-report-octobe" TargetMode="External"/><Relationship Id="rId5" Type="http://schemas.openxmlformats.org/officeDocument/2006/relationships/hyperlink" Target="https://irr.org.uk/article/beyond-the-pru-to-prison-pipeline/" TargetMode="External"/><Relationship Id="rId4" Type="http://schemas.openxmlformats.org/officeDocument/2006/relationships/hyperlink" Target="https://www.imdb.com/name/nm0001215/quotes/" TargetMode="External"/></Relationships>
</file>

<file path=ppt/slides/_rels/slide45.xml.rels><?xml version="1.0" encoding="UTF-8" standalone="yes"?>
<Relationships xmlns="http://schemas.openxmlformats.org/package/2006/relationships"><Relationship Id="rId2" Type="http://schemas.openxmlformats.org/officeDocument/2006/relationships/hyperlink" Target="https://pixabay.com/photos/oscar-wilde-portrait-irish-writer-1165561/"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111/jora.12606" TargetMode="External"/><Relationship Id="rId2" Type="http://schemas.openxmlformats.org/officeDocument/2006/relationships/hyperlink" Target="https://www.investopedia.com/terms/w/working-class.asp" TargetMode="External"/><Relationship Id="rId1" Type="http://schemas.openxmlformats.org/officeDocument/2006/relationships/slideLayout" Target="../slideLayouts/slideLayout2.xml"/><Relationship Id="rId6" Type="http://schemas.openxmlformats.org/officeDocument/2006/relationships/hyperlink" Target="https://www.educationcorner.com/are-teachers-in-the-uk-middle-class/" TargetMode="External"/><Relationship Id="rId5" Type="http://schemas.openxmlformats.org/officeDocument/2006/relationships/hyperlink" Target="https://www.famous-trials.com/wilde/342-wildetestimony" TargetMode="External"/><Relationship Id="rId4" Type="http://schemas.openxmlformats.org/officeDocument/2006/relationships/hyperlink" Target="https://doi.org/10.1016/j.socscimed.2010.09.041"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theguardian.com/commentisfree/2018/jan/07/british-education-failure-white-working-class" TargetMode="External"/><Relationship Id="rId2" Type="http://schemas.openxmlformats.org/officeDocument/2006/relationships/hyperlink" Target="https://interactioninstitute.org/illustrating-equality-vs-equity/" TargetMode="External"/><Relationship Id="rId1" Type="http://schemas.openxmlformats.org/officeDocument/2006/relationships/slideLayout" Target="../slideLayouts/slideLayout2.xml"/><Relationship Id="rId5" Type="http://schemas.openxmlformats.org/officeDocument/2006/relationships/hyperlink" Target="https://www.amazon.co.uk/gp/product/B0CKXFXN12/ref=ppx_yo_dt_b_search_asin_title?ie=UTF8&amp;psc=1" TargetMode="External"/><Relationship Id="rId4" Type="http://schemas.openxmlformats.org/officeDocument/2006/relationships/hyperlink" Target="https://www.amazon.co.uk/gp/product/B0CQY77V1H/ref=ppx_yo_dt_b_d_asin_title_351_o01?ie=UTF8&amp;psc=1"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nationalseedproject.org/key-seed-texts/white-privilege-unpacking-the-invisible-knapsack" TargetMode="External"/><Relationship Id="rId2" Type="http://schemas.openxmlformats.org/officeDocument/2006/relationships/hyperlink" Target="https://www.amazon.co.uk/gp/product/B0CKFN7ZVY/ref=ppx_yo_dt_b_d_asin_title_351_o00?ie=UTF8&amp;psc=1" TargetMode="External"/><Relationship Id="rId1" Type="http://schemas.openxmlformats.org/officeDocument/2006/relationships/slideLayout" Target="../slideLayouts/slideLayout2.xml"/><Relationship Id="rId5" Type="http://schemas.openxmlformats.org/officeDocument/2006/relationships/hyperlink" Target="https://link.springer.com/article/10.1057/sth.2015.17" TargetMode="External"/><Relationship Id="rId4" Type="http://schemas.openxmlformats.org/officeDocument/2006/relationships/hyperlink" Target="https://www.britsoc.co.uk/about/latest-news/2019/february/why-snobbery-matters/"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theguardian.com/commentisfree/2019/apr/13/i-was-born-black-and-working-class-the-identities-need-not-be-in-opposition" TargetMode="External"/><Relationship Id="rId2" Type="http://schemas.openxmlformats.org/officeDocument/2006/relationships/hyperlink" Target="https://assets.publishing.service.gov.uk/media/5a7eacece5274a2e87db1320/Unseen_20children_20-_20access_20and_20achievement_2020_20years_20on.pdf" TargetMode="External"/><Relationship Id="rId1" Type="http://schemas.openxmlformats.org/officeDocument/2006/relationships/slideLayout" Target="../slideLayouts/slideLayout2.xml"/><Relationship Id="rId5" Type="http://schemas.openxmlformats.org/officeDocument/2006/relationships/hyperlink" Target="https://www.tandfonline.com/doi/full/10.1080/14036090701657462" TargetMode="External"/><Relationship Id="rId4" Type="http://schemas.openxmlformats.org/officeDocument/2006/relationships/hyperlink" Target="https://doi.org/10.1177/0267323113494045"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ethnicity-facts-figures.service.gov.uk/style-guide/writing-about-ethnicity/" TargetMode="External"/><Relationship Id="rId7" Type="http://schemas.openxmlformats.org/officeDocument/2006/relationships/hyperlink" Target="https://doi.org/10.4324/9780429027987-1" TargetMode="External"/><Relationship Id="rId2" Type="http://schemas.openxmlformats.org/officeDocument/2006/relationships/hyperlink" Target="https://www.powercube.net/other-forms-of-power/bourdieu-and-habitus/" TargetMode="External"/><Relationship Id="rId1" Type="http://schemas.openxmlformats.org/officeDocument/2006/relationships/slideLayout" Target="../slideLayouts/slideLayout2.xml"/><Relationship Id="rId6" Type="http://schemas.openxmlformats.org/officeDocument/2006/relationships/hyperlink" Target="https://www.taylorfrancis.com/chapters/edit/10.4324/9780429027987-1/introduction-social-construction-identity-authenticity-kaylan-schwarz-patrick-williams" TargetMode="External"/><Relationship Id="rId5" Type="http://schemas.openxmlformats.org/officeDocument/2006/relationships/hyperlink" Target="https://doi.org/10.1177/0038038513481128" TargetMode="External"/><Relationship Id="rId4" Type="http://schemas.openxmlformats.org/officeDocument/2006/relationships/hyperlink" Target="https://www.imdb.com/title/tt0053226/"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amazon.co.uk/gp/product/B01GGL8BBG/ref=ppx_yo_dt_b_d_asin_title_351_o00?ie=UTF8&amp;psc=1" TargetMode="External"/><Relationship Id="rId2" Type="http://schemas.openxmlformats.org/officeDocument/2006/relationships/hyperlink" Target="https://www.legislation.gov.uk/ukpga/1967/60/pdfs/ukpga_19670060_en.pdf" TargetMode="External"/><Relationship Id="rId1" Type="http://schemas.openxmlformats.org/officeDocument/2006/relationships/slideLayout" Target="../slideLayouts/slideLayout2.xml"/><Relationship Id="rId5" Type="http://schemas.openxmlformats.org/officeDocument/2006/relationships/hyperlink" Target="https://doi.org/10.1080/09620214.2023.2274612" TargetMode="External"/><Relationship Id="rId4" Type="http://schemas.openxmlformats.org/officeDocument/2006/relationships/hyperlink" Target="https://www.theguardian.com/education/2020/sep/28/black-working-class-pupils-unfairly-excluded-in-england-thinktank-warns"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government/news/smc-responds-to-report-on-white-working-class-pupils-being-let-down" TargetMode="External"/><Relationship Id="rId2" Type="http://schemas.openxmlformats.org/officeDocument/2006/relationships/hyperlink" Target="https://www.shutterstock.com/image-photo/14mar2000-actor-albert-finney-world-premiere-99581669" TargetMode="External"/><Relationship Id="rId1" Type="http://schemas.openxmlformats.org/officeDocument/2006/relationships/slideLayout" Target="../slideLayouts/slideLayout2.xml"/><Relationship Id="rId6" Type="http://schemas.openxmlformats.org/officeDocument/2006/relationships/hyperlink" Target="https://salvage.zone/marxism-and-intersectionality-an-interview-with-ashley-bohrer/" TargetMode="External"/><Relationship Id="rId5" Type="http://schemas.openxmlformats.org/officeDocument/2006/relationships/hyperlink" Target="https://www.socialmobility.org.uk/campaign/the-class-pay-gap-2023" TargetMode="External"/><Relationship Id="rId4" Type="http://schemas.openxmlformats.org/officeDocument/2006/relationships/hyperlink" Target="https://www.gov.uk/government/publications/state-of-the-nation-2023-people-and-place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dwMNyig6FJ8" TargetMode="External"/><Relationship Id="rId7" Type="http://schemas.openxmlformats.org/officeDocument/2006/relationships/hyperlink" Target="https://doi.org/10.1080/01425692.2014.982859" TargetMode="External"/><Relationship Id="rId2" Type="http://schemas.openxmlformats.org/officeDocument/2006/relationships/hyperlink" Target="https://www.spiked-online.com/2023/04/02/the-british-working-class-is-what-real-anti-racism-looks-like/" TargetMode="External"/><Relationship Id="rId1" Type="http://schemas.openxmlformats.org/officeDocument/2006/relationships/slideLayout" Target="../slideLayouts/slideLayout2.xml"/><Relationship Id="rId6" Type="http://schemas.openxmlformats.org/officeDocument/2006/relationships/hyperlink" Target="https://doi.org/10.4471/mcs.2014.46" TargetMode="External"/><Relationship Id="rId5" Type="http://schemas.openxmlformats.org/officeDocument/2006/relationships/hyperlink" Target="https://doi.org/10.5153/sro.2999" TargetMode="External"/><Relationship Id="rId4" Type="http://schemas.openxmlformats.org/officeDocument/2006/relationships/hyperlink" Target="https://natcen.ac.uk/news/40-years-british-social-attitudes-class-identity-and-awareness-still-matter"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profalices.co.uk/wp-content/uploads/2021/03/Bourdieunetherlandsjournal.pdf" TargetMode="External"/><Relationship Id="rId2" Type="http://schemas.openxmlformats.org/officeDocument/2006/relationships/hyperlink" Target="https://www.tandfonline.com/doi/full/10.1080/13676261.2016.1212163" TargetMode="External"/><Relationship Id="rId1" Type="http://schemas.openxmlformats.org/officeDocument/2006/relationships/slideLayout" Target="../slideLayouts/slideLayout2.xml"/><Relationship Id="rId6" Type="http://schemas.openxmlformats.org/officeDocument/2006/relationships/hyperlink" Target="https://revisesociology.com/2016/01/25/learning-to-labour-paul-willis-summary-evaluation-research-methods/?utm_content=cmp-true" TargetMode="External"/><Relationship Id="rId5" Type="http://schemas.openxmlformats.org/officeDocument/2006/relationships/hyperlink" Target="https://equality-diversity.ed.ac.uk/students/unconscious-bias" TargetMode="External"/><Relationship Id="rId4" Type="http://schemas.openxmlformats.org/officeDocument/2006/relationships/hyperlink" Target="https://assets.publishing.service.gov.uk/media/5d0cd9a7ed915d094666a78d/Elitist_Britain_2019.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revisesociology.com/2017/11/06/pupil-subcultures/"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ohchr.org/en/instruments-mechanisms/instruments/convention-rights-child" TargetMode="External"/><Relationship Id="rId5" Type="http://schemas.openxmlformats.org/officeDocument/2006/relationships/hyperlink" Target="https://www.parliament.uk/about/living-heritage/transformingsociety/livinglearning/school/keydates/" TargetMode="External"/><Relationship Id="rId4" Type="http://schemas.openxmlformats.org/officeDocument/2006/relationships/hyperlink" Target="https://revisesociology.com/2017/07/22/tony-sewell-explaining-black-boys-underachievement/"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s://books.google.co.uk/books?redir_esc=y&amp;id=MILOksrhgrYC&amp;q=life+chances#v=onepage&amp;q=life%20chances&amp;f=false"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3C91B-B1B2-0D25-A18A-5DEAD7EBDB27}"/>
              </a:ext>
            </a:extLst>
          </p:cNvPr>
          <p:cNvSpPr>
            <a:spLocks noGrp="1"/>
          </p:cNvSpPr>
          <p:nvPr>
            <p:ph type="ctrTitle"/>
          </p:nvPr>
        </p:nvSpPr>
        <p:spPr>
          <a:xfrm>
            <a:off x="279400" y="605995"/>
            <a:ext cx="11633200" cy="1974645"/>
          </a:xfrm>
        </p:spPr>
        <p:txBody>
          <a:bodyPr>
            <a:noAutofit/>
          </a:bodyPr>
          <a:lstStyle/>
          <a:p>
            <a:r>
              <a:rPr lang="en-US" sz="5400" dirty="0">
                <a:latin typeface="Times New Roman" panose="02020603050405020304" pitchFamily="18" charset="0"/>
                <a:cs typeface="Times New Roman" panose="02020603050405020304" pitchFamily="18" charset="0"/>
              </a:rPr>
              <a:t>ECED7005 – Dismantling </a:t>
            </a:r>
            <a:r>
              <a:rPr lang="en-US" sz="5400">
                <a:latin typeface="Times New Roman" panose="02020603050405020304" pitchFamily="18" charset="0"/>
                <a:cs typeface="Times New Roman" panose="02020603050405020304" pitchFamily="18" charset="0"/>
              </a:rPr>
              <a:t>Barriers Assessment </a:t>
            </a:r>
            <a:r>
              <a:rPr lang="en-US" sz="5400" dirty="0">
                <a:latin typeface="Times New Roman" panose="02020603050405020304" pitchFamily="18" charset="0"/>
                <a:cs typeface="Times New Roman" panose="02020603050405020304" pitchFamily="18" charset="0"/>
              </a:rPr>
              <a:t>2</a:t>
            </a:r>
          </a:p>
        </p:txBody>
      </p:sp>
      <p:sp>
        <p:nvSpPr>
          <p:cNvPr id="3" name="Subtitle 2">
            <a:extLst>
              <a:ext uri="{FF2B5EF4-FFF2-40B4-BE49-F238E27FC236}">
                <a16:creationId xmlns:a16="http://schemas.microsoft.com/office/drawing/2014/main" id="{04C469AC-549F-8AF5-E8D8-B326DB06C520}"/>
              </a:ext>
            </a:extLst>
          </p:cNvPr>
          <p:cNvSpPr>
            <a:spLocks noGrp="1"/>
          </p:cNvSpPr>
          <p:nvPr>
            <p:ph type="subTitle" idx="1"/>
          </p:nvPr>
        </p:nvSpPr>
        <p:spPr>
          <a:xfrm>
            <a:off x="1676400" y="3424848"/>
            <a:ext cx="8839199" cy="852513"/>
          </a:xfrm>
        </p:spPr>
        <p:txBody>
          <a:bodyPr/>
          <a:lstStyle/>
          <a:p>
            <a:pPr algn="l"/>
            <a:r>
              <a:rPr lang="en-US" dirty="0">
                <a:latin typeface="Times New Roman" panose="02020603050405020304" pitchFamily="18" charset="0"/>
                <a:cs typeface="Times New Roman" panose="02020603050405020304" pitchFamily="18" charset="0"/>
              </a:rPr>
              <a:t>Identify a group that is at risk of exclusion; Critically reflect upon 2 barriers to full participation in society and consider the solutions</a:t>
            </a:r>
          </a:p>
        </p:txBody>
      </p:sp>
      <p:sp>
        <p:nvSpPr>
          <p:cNvPr id="5" name="TextBox 4">
            <a:extLst>
              <a:ext uri="{FF2B5EF4-FFF2-40B4-BE49-F238E27FC236}">
                <a16:creationId xmlns:a16="http://schemas.microsoft.com/office/drawing/2014/main" id="{89D8CB00-0BC0-341E-0670-AC5461D591A3}"/>
              </a:ext>
            </a:extLst>
          </p:cNvPr>
          <p:cNvSpPr txBox="1"/>
          <p:nvPr/>
        </p:nvSpPr>
        <p:spPr>
          <a:xfrm>
            <a:off x="2544418" y="5121569"/>
            <a:ext cx="6850305" cy="1200329"/>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By Emma-Louise Johnson</a:t>
            </a:r>
          </a:p>
          <a:p>
            <a:pPr algn="ctr"/>
            <a:r>
              <a:rPr lang="en-US" dirty="0">
                <a:latin typeface="Times New Roman" panose="02020603050405020304" pitchFamily="18" charset="0"/>
                <a:cs typeface="Times New Roman" panose="02020603050405020304" pitchFamily="18" charset="0"/>
              </a:rPr>
              <a:t>Lecturer: Sharon Cole</a:t>
            </a:r>
          </a:p>
          <a:p>
            <a:pPr algn="ctr"/>
            <a:r>
              <a:rPr lang="en-US" dirty="0">
                <a:latin typeface="Times New Roman" panose="02020603050405020304" pitchFamily="18" charset="0"/>
                <a:cs typeface="Times New Roman" panose="02020603050405020304" pitchFamily="18" charset="0"/>
              </a:rPr>
              <a:t>University of Wales Trinity Saint David</a:t>
            </a:r>
          </a:p>
          <a:p>
            <a:pPr algn="ctr"/>
            <a:r>
              <a:rPr lang="en-US" dirty="0">
                <a:latin typeface="Times New Roman" panose="02020603050405020304" pitchFamily="18" charset="0"/>
                <a:cs typeface="Times New Roman" panose="02020603050405020304" pitchFamily="18" charset="0"/>
              </a:rPr>
              <a:t>30</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May 2024</a:t>
            </a:r>
          </a:p>
        </p:txBody>
      </p:sp>
    </p:spTree>
    <p:extLst>
      <p:ext uri="{BB962C8B-B14F-4D97-AF65-F5344CB8AC3E}">
        <p14:creationId xmlns:p14="http://schemas.microsoft.com/office/powerpoint/2010/main" val="3233644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0B8F-D0D8-44FF-DF6B-0080B8AF66E1}"/>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Link to Presentation</a:t>
            </a:r>
          </a:p>
        </p:txBody>
      </p:sp>
      <p:sp>
        <p:nvSpPr>
          <p:cNvPr id="3" name="Content Placeholder 2">
            <a:extLst>
              <a:ext uri="{FF2B5EF4-FFF2-40B4-BE49-F238E27FC236}">
                <a16:creationId xmlns:a16="http://schemas.microsoft.com/office/drawing/2014/main" id="{58A35FB3-B612-A070-6298-01904F44229C}"/>
              </a:ext>
            </a:extLst>
          </p:cNvPr>
          <p:cNvSpPr>
            <a:spLocks noGrp="1"/>
          </p:cNvSpPr>
          <p:nvPr>
            <p:ph idx="1"/>
          </p:nvPr>
        </p:nvSpPr>
        <p:spPr/>
        <p:txBody>
          <a:bodyPr>
            <a:normAutofit/>
          </a:bodyPr>
          <a:lstStyle/>
          <a:p>
            <a:r>
              <a:rPr lang="en-US" sz="1800" kern="100" dirty="0">
                <a:effectLst/>
                <a:latin typeface="Aptos" panose="020B0004020202020204" pitchFamily="34" charset="0"/>
                <a:ea typeface="Aptos" panose="020B0004020202020204" pitchFamily="34" charset="0"/>
                <a:cs typeface="Times New Roman" panose="02020603050405020304" pitchFamily="18" charset="0"/>
              </a:rPr>
              <a:t>Please access the link to the recorded presentation by clicking </a:t>
            </a:r>
            <a:r>
              <a:rPr lang="en-US"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in View/Slide Show.</a:t>
            </a:r>
            <a:endParaRPr lang="en-US" sz="1800" kern="100" dirty="0">
              <a:latin typeface="Aptos" panose="020B0004020202020204" pitchFamily="34" charset="0"/>
              <a:ea typeface="Aptos" panose="020B0004020202020204" pitchFamily="34" charset="0"/>
              <a:cs typeface="Times New Roman" panose="02020603050405020304" pitchFamily="18" charset="0"/>
            </a:endParaRPr>
          </a:p>
          <a:p>
            <a:r>
              <a:rPr lang="en-US" sz="1800" kern="100" dirty="0">
                <a:effectLst/>
                <a:latin typeface="Aptos" panose="020B0004020202020204" pitchFamily="34" charset="0"/>
                <a:ea typeface="Aptos" panose="020B0004020202020204" pitchFamily="34" charset="0"/>
                <a:cs typeface="Times New Roman" panose="02020603050405020304" pitchFamily="18" charset="0"/>
              </a:rPr>
              <a:t>Or, in Normal View, Right-click on the red link and then select the ‘Link/Open Link’ option. This will take you directly to the presentation in OneDrive.</a:t>
            </a:r>
          </a:p>
          <a:p>
            <a:r>
              <a:rPr lang="en-US" sz="1800" kern="100" dirty="0">
                <a:latin typeface="Aptos" panose="020B0004020202020204" pitchFamily="34" charset="0"/>
                <a:ea typeface="Aptos" panose="020B0004020202020204" pitchFamily="34" charset="0"/>
                <a:cs typeface="Times New Roman" panose="02020603050405020304" pitchFamily="18" charset="0"/>
              </a:rPr>
              <a:t>Below is the full URL address, which you can copy and paste into your browser should you need to.</a:t>
            </a:r>
          </a:p>
          <a:p>
            <a:pPr marL="0" indent="0">
              <a:buNone/>
            </a:pPr>
            <a:r>
              <a:rPr lang="en-US" sz="1800" kern="100" dirty="0">
                <a:latin typeface="Aptos" panose="020B0004020202020204" pitchFamily="34" charset="0"/>
                <a:ea typeface="Aptos" panose="020B0004020202020204" pitchFamily="34" charset="0"/>
                <a:cs typeface="Times New Roman" panose="02020603050405020304" pitchFamily="18" charset="0"/>
              </a:rPr>
              <a:t>https://</a:t>
            </a:r>
            <a:r>
              <a:rPr lang="en-US" sz="1800" kern="100" dirty="0" err="1">
                <a:latin typeface="Aptos" panose="020B0004020202020204" pitchFamily="34" charset="0"/>
                <a:ea typeface="Aptos" panose="020B0004020202020204" pitchFamily="34" charset="0"/>
                <a:cs typeface="Times New Roman" panose="02020603050405020304" pitchFamily="18" charset="0"/>
              </a:rPr>
              <a:t>uowtsd-my.sharepoint.com</a:t>
            </a:r>
            <a:r>
              <a:rPr lang="en-US" sz="1800" kern="100" dirty="0">
                <a:latin typeface="Aptos" panose="020B0004020202020204" pitchFamily="34" charset="0"/>
                <a:ea typeface="Aptos" panose="020B0004020202020204" pitchFamily="34" charset="0"/>
                <a:cs typeface="Times New Roman" panose="02020603050405020304" pitchFamily="18" charset="0"/>
              </a:rPr>
              <a:t>/personal/2208115_student_uwtsd_ac_uk/_layouts/15/</a:t>
            </a:r>
            <a:r>
              <a:rPr lang="en-US" sz="1800" kern="100" dirty="0" err="1">
                <a:latin typeface="Aptos" panose="020B0004020202020204" pitchFamily="34" charset="0"/>
                <a:ea typeface="Aptos" panose="020B0004020202020204" pitchFamily="34" charset="0"/>
                <a:cs typeface="Times New Roman" panose="02020603050405020304" pitchFamily="18" charset="0"/>
              </a:rPr>
              <a:t>stream.aspx?id</a:t>
            </a:r>
            <a:r>
              <a:rPr lang="en-US" sz="1800" kern="100" dirty="0">
                <a:latin typeface="Aptos" panose="020B0004020202020204" pitchFamily="34" charset="0"/>
                <a:ea typeface="Aptos" panose="020B0004020202020204" pitchFamily="34" charset="0"/>
                <a:cs typeface="Times New Roman" panose="02020603050405020304" pitchFamily="18" charset="0"/>
              </a:rPr>
              <a:t>=%2Fpersonal%2F2208115%5Fstudent%5Fuwtsd%5Fac%5Fuk%2FDocuments%2FRecordings%2FECED7005%20%E2%80%93%20Assessment%202%282208115%29%2D20240524%5F194329%2DMeeting%20Recording%2Emp4&amp;nav=eyJwbGF5YmFja09wdGlvbnMiOnt9LCJyZWZlcnJhbEluZm8iOnsicmVmZXJyYWxBcHAiOiJTdHJlYW1XZWJBcHAiLCJyZWZlcnJhbE1vZGUiOiJtaXMiLCJyZWZlcnJhbFZpZXciOiJwb3N0cm9sbC1jb3B5bGluayIsInJlZmVycmFsUGxheWJhY2tTZXNzaW9uSWQiOiIzMDIzY2ExOC04ODZkLTRiNDktOTUwMC00NWNiM2Y5ZmEwMTgifX0%3D&amp;referrer=StreamWebApp%2EWeb&amp;referrerScenario=AddressBarCopied%2Eview%2Eba51e7f5%2D63fe%2D4219%2Da4d9%2D6ce12ab389e7</a:t>
            </a:r>
          </a:p>
          <a:p>
            <a:r>
              <a:rPr lang="en-US" sz="1800" kern="100" dirty="0">
                <a:latin typeface="Aptos" panose="020B0004020202020204" pitchFamily="34" charset="0"/>
                <a:ea typeface="Aptos" panose="020B0004020202020204" pitchFamily="34" charset="0"/>
                <a:cs typeface="Times New Roman" panose="02020603050405020304" pitchFamily="18" charset="0"/>
              </a:rPr>
              <a:t>Access to this document has been given to all relevant parties. </a:t>
            </a:r>
          </a:p>
          <a:p>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383600DB-DA5B-4B3B-CDBE-A593380F53B9}"/>
              </a:ext>
            </a:extLst>
          </p:cNvPr>
          <p:cNvSpPr txBox="1"/>
          <p:nvPr/>
        </p:nvSpPr>
        <p:spPr>
          <a:xfrm>
            <a:off x="-3719945" y="-121573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70955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681D1-62F1-C357-89C6-708C8217F684}"/>
              </a:ext>
            </a:extLst>
          </p:cNvPr>
          <p:cNvSpPr>
            <a:spLocks noGrp="1"/>
          </p:cNvSpPr>
          <p:nvPr>
            <p:ph type="title"/>
          </p:nvPr>
        </p:nvSpPr>
        <p:spPr>
          <a:xfrm>
            <a:off x="838200" y="365125"/>
            <a:ext cx="10515600" cy="910611"/>
          </a:xfrm>
          <a:solidFill>
            <a:schemeClr val="bg1"/>
          </a:solidFill>
        </p:spPr>
        <p:txBody>
          <a:bodyPr/>
          <a:lstStyle/>
          <a:p>
            <a:pPr algn="ctr"/>
            <a:r>
              <a:rPr lang="en-US" dirty="0">
                <a:latin typeface="Times New Roman" panose="02020603050405020304" pitchFamily="18" charset="0"/>
                <a:cs typeface="Times New Roman" panose="02020603050405020304" pitchFamily="18" charset="0"/>
              </a:rPr>
              <a:t>Dismantling Barriers</a:t>
            </a:r>
          </a:p>
        </p:txBody>
      </p:sp>
      <p:pic>
        <p:nvPicPr>
          <p:cNvPr id="8" name="Content Placeholder 7" descr="A group of wooden figures standing next to a wall&#10;&#10;Description automatically generated">
            <a:extLst>
              <a:ext uri="{FF2B5EF4-FFF2-40B4-BE49-F238E27FC236}">
                <a16:creationId xmlns:a16="http://schemas.microsoft.com/office/drawing/2014/main" id="{4763EE7C-1F9A-4808-9BF5-64235E0FEAAE}"/>
              </a:ext>
            </a:extLst>
          </p:cNvPr>
          <p:cNvPicPr>
            <a:picLocks noGrp="1" noChangeAspect="1"/>
          </p:cNvPicPr>
          <p:nvPr>
            <p:ph idx="1"/>
          </p:nvPr>
        </p:nvPicPr>
        <p:blipFill>
          <a:blip r:embed="rId3"/>
          <a:stretch>
            <a:fillRect/>
          </a:stretch>
        </p:blipFill>
        <p:spPr>
          <a:xfrm>
            <a:off x="2395267" y="1558565"/>
            <a:ext cx="7401465" cy="4934310"/>
          </a:xfrm>
        </p:spPr>
      </p:pic>
      <p:sp>
        <p:nvSpPr>
          <p:cNvPr id="3" name="TextBox 2">
            <a:extLst>
              <a:ext uri="{FF2B5EF4-FFF2-40B4-BE49-F238E27FC236}">
                <a16:creationId xmlns:a16="http://schemas.microsoft.com/office/drawing/2014/main" id="{18061B16-216D-2684-5A9C-BB74B8E5CA00}"/>
              </a:ext>
            </a:extLst>
          </p:cNvPr>
          <p:cNvSpPr txBox="1"/>
          <p:nvPr/>
        </p:nvSpPr>
        <p:spPr>
          <a:xfrm>
            <a:off x="162997" y="6232059"/>
            <a:ext cx="203987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Jackson (2021)</a:t>
            </a:r>
          </a:p>
        </p:txBody>
      </p:sp>
    </p:spTree>
    <p:extLst>
      <p:ext uri="{BB962C8B-B14F-4D97-AF65-F5344CB8AC3E}">
        <p14:creationId xmlns:p14="http://schemas.microsoft.com/office/powerpoint/2010/main" val="145925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fur coat holding a cane&#10;&#10;Description automatically generated">
            <a:extLst>
              <a:ext uri="{FF2B5EF4-FFF2-40B4-BE49-F238E27FC236}">
                <a16:creationId xmlns:a16="http://schemas.microsoft.com/office/drawing/2014/main" id="{62B56FEA-864B-E2F2-9A3E-1C5D8F3264AA}"/>
              </a:ext>
            </a:extLst>
          </p:cNvPr>
          <p:cNvPicPr>
            <a:picLocks noChangeAspect="1"/>
          </p:cNvPicPr>
          <p:nvPr/>
        </p:nvPicPr>
        <p:blipFill rotWithShape="1">
          <a:blip r:embed="rId3"/>
          <a:srcRect t="12135" b="45134"/>
          <a:stretch/>
        </p:blipFill>
        <p:spPr>
          <a:xfrm>
            <a:off x="2522358"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ntent Placeholder 13">
            <a:extLst>
              <a:ext uri="{FF2B5EF4-FFF2-40B4-BE49-F238E27FC236}">
                <a16:creationId xmlns:a16="http://schemas.microsoft.com/office/drawing/2014/main" id="{8AF587C2-42FD-93EA-0586-DF177D4063A6}"/>
              </a:ext>
            </a:extLst>
          </p:cNvPr>
          <p:cNvSpPr>
            <a:spLocks noGrp="1"/>
          </p:cNvSpPr>
          <p:nvPr>
            <p:ph idx="1"/>
          </p:nvPr>
        </p:nvSpPr>
        <p:spPr>
          <a:xfrm>
            <a:off x="529388" y="1100380"/>
            <a:ext cx="3437305" cy="4525505"/>
          </a:xfrm>
        </p:spPr>
        <p:txBody>
          <a:bodyPr>
            <a:normAutofit fontScale="92500" lnSpcReduction="20000"/>
          </a:bodyPr>
          <a:lstStyle/>
          <a:p>
            <a:r>
              <a:rPr lang="en-US" sz="2200" dirty="0">
                <a:latin typeface="Times New Roman" panose="02020603050405020304" pitchFamily="18" charset="0"/>
                <a:cs typeface="Times New Roman" panose="02020603050405020304" pitchFamily="18" charset="0"/>
              </a:rPr>
              <a:t>A picture of male ‘white privilege’? (see Appendix 1).</a:t>
            </a:r>
          </a:p>
          <a:p>
            <a:r>
              <a:rPr lang="en-US" sz="2200" dirty="0">
                <a:latin typeface="Times New Roman" panose="02020603050405020304" pitchFamily="18" charset="0"/>
                <a:cs typeface="Times New Roman" panose="02020603050405020304" pitchFamily="18" charset="0"/>
              </a:rPr>
              <a:t>BUT it was not until the:</a:t>
            </a:r>
          </a:p>
          <a:p>
            <a:r>
              <a:rPr lang="en-US" sz="2200" i="1" dirty="0">
                <a:latin typeface="Times New Roman" panose="02020603050405020304" pitchFamily="18" charset="0"/>
                <a:cs typeface="Times New Roman" panose="02020603050405020304" pitchFamily="18" charset="0"/>
              </a:rPr>
              <a:t>Sexual Offences Act 1967 </a:t>
            </a:r>
            <a:r>
              <a:rPr lang="en-US" sz="2200" dirty="0">
                <a:latin typeface="Times New Roman" panose="02020603050405020304" pitchFamily="18" charset="0"/>
                <a:cs typeface="Times New Roman" panose="02020603050405020304" pitchFamily="18" charset="0"/>
              </a:rPr>
              <a:t>– homosexuality no longer a crime. </a:t>
            </a:r>
          </a:p>
          <a:p>
            <a:r>
              <a:rPr lang="en-US" sz="2200" dirty="0">
                <a:latin typeface="Times New Roman" panose="02020603050405020304" pitchFamily="18" charset="0"/>
                <a:cs typeface="Times New Roman" panose="02020603050405020304" pitchFamily="18" charset="0"/>
              </a:rPr>
              <a:t>Wilde’s life and trial are an intersectional mixture of advantages/disadvantages </a:t>
            </a:r>
            <a:r>
              <a:rPr lang="en-GB" sz="2200" dirty="0">
                <a:effectLst/>
                <a:latin typeface="Times New Roman" panose="02020603050405020304" pitchFamily="18" charset="0"/>
              </a:rPr>
              <a:t>(Linder, 2024; </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Sherard, Martin &amp; Wilde, 2016, loc. 208</a:t>
            </a:r>
            <a:r>
              <a:rPr lang="en-US" sz="2200" dirty="0">
                <a:latin typeface="Times New Roman" panose="02020603050405020304" pitchFamily="18" charset="0"/>
                <a:cs typeface="Times New Roman" panose="02020603050405020304" pitchFamily="18" charset="0"/>
              </a:rPr>
              <a:t>).</a:t>
            </a:r>
          </a:p>
          <a:p>
            <a:r>
              <a:rPr lang="en-US" sz="2200" dirty="0">
                <a:latin typeface="Times New Roman" panose="02020603050405020304" pitchFamily="18" charset="0"/>
                <a:cs typeface="Times New Roman" panose="02020603050405020304" pitchFamily="18" charset="0"/>
              </a:rPr>
              <a:t>Progress made for some groups but not for others.</a:t>
            </a:r>
          </a:p>
          <a:p>
            <a:r>
              <a:rPr lang="en-US" sz="2200" dirty="0">
                <a:latin typeface="Times New Roman" panose="02020603050405020304" pitchFamily="18" charset="0"/>
                <a:cs typeface="Times New Roman" panose="02020603050405020304" pitchFamily="18" charset="0"/>
              </a:rPr>
              <a:t>Class and status are </a:t>
            </a:r>
            <a:r>
              <a:rPr lang="en-US" sz="2200" u="sng" dirty="0">
                <a:latin typeface="Times New Roman" panose="02020603050405020304" pitchFamily="18" charset="0"/>
                <a:cs typeface="Times New Roman" panose="02020603050405020304" pitchFamily="18" charset="0"/>
              </a:rPr>
              <a:t>still</a:t>
            </a:r>
            <a:r>
              <a:rPr lang="en-US" sz="2200" dirty="0">
                <a:latin typeface="Times New Roman" panose="02020603050405020304" pitchFamily="18" charset="0"/>
                <a:cs typeface="Times New Roman" panose="02020603050405020304" pitchFamily="18" charset="0"/>
              </a:rPr>
              <a:t> significant barriers to inclusion and equality.</a:t>
            </a:r>
          </a:p>
          <a:p>
            <a:endParaRPr lang="en-US" sz="2000" dirty="0"/>
          </a:p>
        </p:txBody>
      </p:sp>
      <p:sp>
        <p:nvSpPr>
          <p:cNvPr id="2" name="TextBox 1">
            <a:extLst>
              <a:ext uri="{FF2B5EF4-FFF2-40B4-BE49-F238E27FC236}">
                <a16:creationId xmlns:a16="http://schemas.microsoft.com/office/drawing/2014/main" id="{9886F53C-1BEE-EEFF-EF26-D74E45DE0A88}"/>
              </a:ext>
            </a:extLst>
          </p:cNvPr>
          <p:cNvSpPr txBox="1"/>
          <p:nvPr/>
        </p:nvSpPr>
        <p:spPr>
          <a:xfrm>
            <a:off x="341376" y="6189785"/>
            <a:ext cx="2904682" cy="307777"/>
          </a:xfrm>
          <a:prstGeom prst="rect">
            <a:avLst/>
          </a:prstGeom>
          <a:noFill/>
        </p:spPr>
        <p:txBody>
          <a:bodyPr wrap="square" rtlCol="0">
            <a:spAutoFit/>
          </a:bodyPr>
          <a:lstStyle/>
          <a:p>
            <a:r>
              <a:rPr lang="en-GB" sz="1400" dirty="0">
                <a:latin typeface="Times New Roman" panose="02020603050405020304" pitchFamily="18" charset="0"/>
              </a:rPr>
              <a:t>I</a:t>
            </a:r>
            <a:r>
              <a:rPr lang="en-GB" sz="1400" dirty="0">
                <a:effectLst/>
                <a:latin typeface="Times New Roman" panose="02020603050405020304" pitchFamily="18" charset="0"/>
              </a:rPr>
              <a:t>mage: Janeb13. (2016)</a:t>
            </a:r>
            <a:endParaRPr lang="en-US" sz="1400" dirty="0"/>
          </a:p>
        </p:txBody>
      </p:sp>
    </p:spTree>
    <p:extLst>
      <p:ext uri="{BB962C8B-B14F-4D97-AF65-F5344CB8AC3E}">
        <p14:creationId xmlns:p14="http://schemas.microsoft.com/office/powerpoint/2010/main" val="2896099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D1D993-2CA9-9E70-2831-8A0BE3F0D8D0}"/>
              </a:ext>
            </a:extLst>
          </p:cNvPr>
          <p:cNvSpPr>
            <a:spLocks noGrp="1"/>
          </p:cNvSpPr>
          <p:nvPr>
            <p:ph idx="1"/>
          </p:nvPr>
        </p:nvSpPr>
        <p:spPr>
          <a:xfrm>
            <a:off x="838199" y="1331208"/>
            <a:ext cx="10332000" cy="5275583"/>
          </a:xfrm>
        </p:spPr>
        <p:txBody>
          <a:bodyPr>
            <a:noAutofit/>
          </a:bodyPr>
          <a:lstStyle/>
          <a:p>
            <a:pPr marL="0" indent="0" algn="ctr">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Working class is both a </a:t>
            </a:r>
            <a:r>
              <a:rPr lang="en-US" sz="2400" u="sng" dirty="0">
                <a:latin typeface="Times New Roman" panose="02020603050405020304" pitchFamily="18" charset="0"/>
                <a:cs typeface="Times New Roman" panose="02020603050405020304" pitchFamily="18" charset="0"/>
              </a:rPr>
              <a:t>historical and emerging multi-ethnic group identity</a:t>
            </a:r>
            <a:r>
              <a:rPr lang="en-US" sz="2400" dirty="0">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cs typeface="Times New Roman" panose="02020603050405020304" pitchFamily="18" charset="0"/>
              </a:rPr>
              <a:t>Spurdens</a:t>
            </a:r>
            <a:r>
              <a:rPr lang="en-GB" sz="2400" dirty="0">
                <a:effectLst/>
                <a:latin typeface="Times New Roman" panose="02020603050405020304" pitchFamily="18" charset="0"/>
                <a:cs typeface="Times New Roman" panose="02020603050405020304" pitchFamily="18" charset="0"/>
              </a:rPr>
              <a:t> &amp; Crabb, 2024, paras. 1–7</a:t>
            </a:r>
            <a:r>
              <a:rPr lang="en-US" sz="2400" dirty="0">
                <a:latin typeface="Times New Roman" panose="02020603050405020304" pitchFamily="18" charset="0"/>
                <a:cs typeface="Times New Roman" panose="02020603050405020304" pitchFamily="18" charset="0"/>
              </a:rPr>
              <a:t>). Recent research shows class is still important, with more young people from ethnic minorities than white people identifying as working class.</a:t>
            </a:r>
          </a:p>
          <a:p>
            <a:pPr marL="0" indent="0" algn="just">
              <a:buNone/>
            </a:pPr>
            <a:endParaRPr lang="en-US" sz="2400" u="sng"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risk of exclusion in schools of Black and White working-class boys (</a:t>
            </a:r>
            <a:r>
              <a:rPr lang="en-US" sz="2400" dirty="0" err="1">
                <a:latin typeface="Times New Roman" panose="02020603050405020304" pitchFamily="18" charset="0"/>
                <a:cs typeface="Times New Roman" panose="02020603050405020304" pitchFamily="18" charset="0"/>
              </a:rPr>
              <a:t>Demie</a:t>
            </a:r>
            <a:r>
              <a:rPr lang="en-US" sz="2400" dirty="0">
                <a:latin typeface="Times New Roman" panose="02020603050405020304" pitchFamily="18" charset="0"/>
                <a:cs typeface="Times New Roman" panose="02020603050405020304" pitchFamily="18" charset="0"/>
              </a:rPr>
              <a:t>, 2019; Education Committee, 2014; 2021) will be compared, including an intersectional analysis.</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Pupils from ‘Gypsy, Roma and </a:t>
            </a:r>
            <a:r>
              <a:rPr lang="en-US" sz="2400" dirty="0" err="1">
                <a:latin typeface="Times New Roman" panose="02020603050405020304" pitchFamily="18" charset="0"/>
                <a:cs typeface="Times New Roman" panose="02020603050405020304" pitchFamily="18" charset="0"/>
              </a:rPr>
              <a:t>Traveller</a:t>
            </a:r>
            <a:r>
              <a:rPr lang="en-US" sz="2400" dirty="0">
                <a:latin typeface="Times New Roman" panose="02020603050405020304" pitchFamily="18" charset="0"/>
                <a:cs typeface="Times New Roman" panose="02020603050405020304" pitchFamily="18" charset="0"/>
              </a:rPr>
              <a:t> ethnic groups’ (Race Disparity Unit, 2021, para. 6) are also underachieving and at risk of exclusion (Department for Education, 2024, para.1). Due to the limited scope of this presentation, this is recommended for further analysis.</a:t>
            </a:r>
            <a:endParaRPr lang="en-US" sz="2000" dirty="0"/>
          </a:p>
        </p:txBody>
      </p:sp>
      <p:sp>
        <p:nvSpPr>
          <p:cNvPr id="5" name="Title 1">
            <a:extLst>
              <a:ext uri="{FF2B5EF4-FFF2-40B4-BE49-F238E27FC236}">
                <a16:creationId xmlns:a16="http://schemas.microsoft.com/office/drawing/2014/main" id="{518A4930-527C-02AE-A6B3-4C898E21489D}"/>
              </a:ext>
            </a:extLst>
          </p:cNvPr>
          <p:cNvSpPr>
            <a:spLocks noGrp="1"/>
          </p:cNvSpPr>
          <p:nvPr>
            <p:ph type="title"/>
          </p:nvPr>
        </p:nvSpPr>
        <p:spPr>
          <a:xfrm>
            <a:off x="913799" y="251209"/>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1169338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F902-50EA-AC84-3E52-D8B61FE2D0E4}"/>
              </a:ext>
            </a:extLst>
          </p:cNvPr>
          <p:cNvSpPr>
            <a:spLocks noGrp="1"/>
          </p:cNvSpPr>
          <p:nvPr>
            <p:ph type="title"/>
          </p:nvPr>
        </p:nvSpPr>
        <p:spPr>
          <a:xfrm>
            <a:off x="838200"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Categories</a:t>
            </a:r>
          </a:p>
        </p:txBody>
      </p:sp>
      <p:sp>
        <p:nvSpPr>
          <p:cNvPr id="3" name="Content Placeholder 2">
            <a:extLst>
              <a:ext uri="{FF2B5EF4-FFF2-40B4-BE49-F238E27FC236}">
                <a16:creationId xmlns:a16="http://schemas.microsoft.com/office/drawing/2014/main" id="{3DFEB40E-AB75-E601-15FC-7EEE408FC72C}"/>
              </a:ext>
            </a:extLst>
          </p:cNvPr>
          <p:cNvSpPr>
            <a:spLocks noGrp="1"/>
          </p:cNvSpPr>
          <p:nvPr>
            <p:ph idx="1"/>
          </p:nvPr>
        </p:nvSpPr>
        <p:spPr>
          <a:xfrm>
            <a:off x="838200" y="1445126"/>
            <a:ext cx="10332000" cy="4966065"/>
          </a:xfrm>
        </p:spPr>
        <p:txBody>
          <a:bodyPr>
            <a:noAutofit/>
          </a:bodyPr>
          <a:lstStyle/>
          <a:p>
            <a:pPr marL="0" indent="0">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Categories of class, race, gender, and ethnicity are </a:t>
            </a:r>
            <a:r>
              <a:rPr lang="en-US" sz="2400" u="sng" dirty="0">
                <a:latin typeface="Times New Roman" panose="02020603050405020304" pitchFamily="18" charset="0"/>
                <a:cs typeface="Times New Roman" panose="02020603050405020304" pitchFamily="18" charset="0"/>
              </a:rPr>
              <a:t>social constructs</a:t>
            </a:r>
            <a:r>
              <a:rPr lang="en-US" sz="2400" dirty="0">
                <a:latin typeface="Times New Roman" panose="02020603050405020304" pitchFamily="18" charset="0"/>
                <a:cs typeface="Times New Roman" panose="02020603050405020304" pitchFamily="18" charset="0"/>
              </a:rPr>
              <a:t> (Macionis, 2010, pp. 670–673;</a:t>
            </a:r>
            <a:r>
              <a:rPr lang="en-GB" sz="2400" dirty="0">
                <a:effectLst/>
                <a:latin typeface="Times New Roman" panose="02020603050405020304" pitchFamily="18" charset="0"/>
                <a:cs typeface="Times New Roman" panose="02020603050405020304" pitchFamily="18" charset="0"/>
              </a:rPr>
              <a:t> Schwarz &amp; Williams, 2020, p. 7</a:t>
            </a:r>
            <a:r>
              <a:rPr lang="en-US" sz="2400" dirty="0">
                <a:latin typeface="Times New Roman" panose="02020603050405020304" pitchFamily="18" charset="0"/>
                <a:cs typeface="Times New Roman" panose="02020603050405020304" pitchFamily="18" charset="0"/>
              </a:rPr>
              <a:t>). They are used only to examine the experiences and risks of exclusion for working-class pupils in Britain to help individuals within this diverse group overcome barriers to participation.</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The terms ‘race’ and ‘ethnicity’ are often used interchangeably, but they are not exactly the same: race tends to focus on what are perceived to be shared physical attributes and ethnicity on collective cultural practices and beliefs </a:t>
            </a:r>
            <a:r>
              <a:rPr lang="en-GB" sz="2400" dirty="0">
                <a:effectLst/>
                <a:latin typeface="Times New Roman" panose="02020603050405020304" pitchFamily="18" charset="0"/>
              </a:rPr>
              <a:t>(Cole, 2024a; </a:t>
            </a:r>
            <a:r>
              <a:rPr lang="en-US" sz="2400" dirty="0">
                <a:latin typeface="Times New Roman" panose="02020603050405020304" pitchFamily="18" charset="0"/>
                <a:cs typeface="Times New Roman" panose="02020603050405020304" pitchFamily="18" charset="0"/>
              </a:rPr>
              <a:t>American Psychological Association (APA), 2023). </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Please see Appendix 2 for more information on the terms ‘White’ and ‘Black’ working-class children.</a:t>
            </a: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654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FCCDF-EC4A-8165-236B-6C80BBC7E7FF}"/>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Definitions</a:t>
            </a:r>
          </a:p>
        </p:txBody>
      </p:sp>
      <p:sp>
        <p:nvSpPr>
          <p:cNvPr id="3" name="Content Placeholder 2">
            <a:extLst>
              <a:ext uri="{FF2B5EF4-FFF2-40B4-BE49-F238E27FC236}">
                <a16:creationId xmlns:a16="http://schemas.microsoft.com/office/drawing/2014/main" id="{B86DD97F-D531-F227-1133-5804EE62B866}"/>
              </a:ext>
            </a:extLst>
          </p:cNvPr>
          <p:cNvSpPr>
            <a:spLocks noGrp="1"/>
          </p:cNvSpPr>
          <p:nvPr>
            <p:ph idx="1"/>
          </p:nvPr>
        </p:nvSpPr>
        <p:spPr>
          <a:xfrm>
            <a:off x="838200" y="1445125"/>
            <a:ext cx="10332000" cy="4731837"/>
          </a:xfrm>
        </p:spPr>
        <p:txBody>
          <a:bodyPr>
            <a:normAutofit/>
          </a:bodyPr>
          <a:lstStyle/>
          <a:p>
            <a:endParaRPr lang="en-US" sz="2400" dirty="0"/>
          </a:p>
          <a:p>
            <a:pPr algn="just"/>
            <a:r>
              <a:rPr lang="en-US" sz="2400" dirty="0">
                <a:latin typeface="Times New Roman" panose="02020603050405020304" pitchFamily="18" charset="0"/>
                <a:cs typeface="Times New Roman" panose="02020603050405020304" pitchFamily="18" charset="0"/>
              </a:rPr>
              <a:t>Working class is a self-defined and socially defined construct that exists in a stratified society and is associated with educational background and employment in low-paid manual positions (Kenton, 2021; Macionis, 2010, p. 670).</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Participation is a ‘person’s involvement in activities providing interactions with others in society or the community’ </a:t>
            </a:r>
            <a:r>
              <a:rPr lang="en-GB" sz="2400" dirty="0">
                <a:effectLst/>
                <a:latin typeface="Times New Roman" panose="02020603050405020304" pitchFamily="18" charset="0"/>
                <a:cs typeface="Times New Roman" panose="02020603050405020304" pitchFamily="18" charset="0"/>
              </a:rPr>
              <a:t>(Levasseur </a:t>
            </a:r>
            <a:r>
              <a:rPr lang="en-GB" sz="2400" i="1" dirty="0">
                <a:effectLst/>
                <a:latin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cs typeface="Times New Roman" panose="02020603050405020304" pitchFamily="18" charset="0"/>
              </a:rPr>
              <a:t>,</a:t>
            </a:r>
            <a:r>
              <a:rPr lang="en-GB" sz="2400" i="1"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2010, p. 2141).</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Exclusion is a multifaceted term of denied participation which can affect ‘life chances’ and outcomes (Johnson, 2024a, p.1; </a:t>
            </a:r>
            <a:r>
              <a:rPr lang="en-GB" sz="2400" dirty="0">
                <a:effectLst/>
                <a:latin typeface="Times New Roman" panose="02020603050405020304" pitchFamily="18" charset="0"/>
                <a:cs typeface="Times New Roman" panose="02020603050405020304" pitchFamily="18" charset="0"/>
              </a:rPr>
              <a:t>Payne, 2021, pp. 87–88; </a:t>
            </a:r>
            <a:r>
              <a:rPr lang="en-US" sz="2400" dirty="0">
                <a:latin typeface="Times New Roman" panose="02020603050405020304" pitchFamily="18" charset="0"/>
                <a:cs typeface="Times New Roman" panose="02020603050405020304" pitchFamily="18" charset="0"/>
              </a:rPr>
              <a:t>Weber, 1978, p. 375).</a:t>
            </a:r>
          </a:p>
          <a:p>
            <a:endParaRPr lang="en-US" sz="2800" dirty="0"/>
          </a:p>
          <a:p>
            <a:endParaRPr lang="en-US" sz="2800" dirty="0"/>
          </a:p>
          <a:p>
            <a:endParaRPr lang="en-US" dirty="0"/>
          </a:p>
        </p:txBody>
      </p:sp>
    </p:spTree>
    <p:extLst>
      <p:ext uri="{BB962C8B-B14F-4D97-AF65-F5344CB8AC3E}">
        <p14:creationId xmlns:p14="http://schemas.microsoft.com/office/powerpoint/2010/main" val="472044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CE82-BBE5-6A8B-3053-4EC1D63BB0DF}"/>
              </a:ext>
            </a:extLst>
          </p:cNvPr>
          <p:cNvSpPr>
            <a:spLocks noGrp="1"/>
          </p:cNvSpPr>
          <p:nvPr>
            <p:ph type="title"/>
          </p:nvPr>
        </p:nvSpPr>
        <p:spPr>
          <a:xfrm>
            <a:off x="838200" y="341644"/>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Barriers to Participation</a:t>
            </a:r>
          </a:p>
        </p:txBody>
      </p:sp>
      <p:sp>
        <p:nvSpPr>
          <p:cNvPr id="3" name="Content Placeholder 2">
            <a:extLst>
              <a:ext uri="{FF2B5EF4-FFF2-40B4-BE49-F238E27FC236}">
                <a16:creationId xmlns:a16="http://schemas.microsoft.com/office/drawing/2014/main" id="{7BBEB902-37E9-0570-0EA9-DA4A32D3236F}"/>
              </a:ext>
            </a:extLst>
          </p:cNvPr>
          <p:cNvSpPr>
            <a:spLocks noGrp="1"/>
          </p:cNvSpPr>
          <p:nvPr>
            <p:ph idx="1"/>
          </p:nvPr>
        </p:nvSpPr>
        <p:spPr>
          <a:xfrm>
            <a:off x="1004551" y="1421644"/>
            <a:ext cx="10095309" cy="4603935"/>
          </a:xfrm>
        </p:spPr>
        <p:txBody>
          <a:bodyPr>
            <a:noAutofit/>
          </a:bodyPr>
          <a:lstStyle/>
          <a:p>
            <a:pPr marL="0" indent="0">
              <a:buNone/>
            </a:pPr>
            <a:endParaRPr lang="en-GB" sz="2400" dirty="0">
              <a:effectLst/>
              <a:latin typeface="Times New Roman" panose="02020603050405020304" pitchFamily="18" charset="0"/>
              <a:cs typeface="Times New Roman" panose="02020603050405020304" pitchFamily="18" charset="0"/>
            </a:endParaRPr>
          </a:p>
          <a:p>
            <a:pPr marL="0" indent="0">
              <a:buNone/>
            </a:pPr>
            <a:r>
              <a:rPr lang="en-GB" sz="2400" u="sng" dirty="0">
                <a:effectLst/>
                <a:latin typeface="Times New Roman" panose="02020603050405020304" pitchFamily="18" charset="0"/>
                <a:cs typeface="Times New Roman" panose="02020603050405020304" pitchFamily="18" charset="0"/>
              </a:rPr>
              <a:t>Types of barriers</a:t>
            </a:r>
            <a:r>
              <a:rPr lang="en-GB" sz="2400" u="sng" dirty="0">
                <a:latin typeface="Times New Roman" panose="02020603050405020304" pitchFamily="18" charset="0"/>
                <a:cs typeface="Times New Roman" panose="02020603050405020304" pitchFamily="18" charset="0"/>
              </a:rPr>
              <a:t>:</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solidFill>
                  <a:srgbClr val="C00000"/>
                </a:solidFill>
                <a:latin typeface="Times New Roman" panose="02020603050405020304" pitchFamily="18" charset="0"/>
                <a:cs typeface="Times New Roman" panose="02020603050405020304" pitchFamily="18" charset="0"/>
              </a:rPr>
              <a:t>Structural – class inequality</a:t>
            </a:r>
            <a:endParaRPr lang="en-US" sz="2400" dirty="0">
              <a:solidFill>
                <a:srgbClr val="C00000"/>
              </a:solidFill>
              <a:latin typeface="Times New Roman" panose="02020603050405020304" pitchFamily="18" charset="0"/>
              <a:cs typeface="Times New Roman" panose="02020603050405020304" pitchFamily="18" charset="0"/>
            </a:endParaRPr>
          </a:p>
          <a:p>
            <a:r>
              <a:rPr lang="en-US" sz="2400" dirty="0">
                <a:solidFill>
                  <a:srgbClr val="C00000"/>
                </a:solidFill>
                <a:latin typeface="Times New Roman" panose="02020603050405020304" pitchFamily="18" charset="0"/>
                <a:cs typeface="Times New Roman" panose="02020603050405020304" pitchFamily="18" charset="0"/>
              </a:rPr>
              <a:t>Attitudinal – self and others </a:t>
            </a:r>
          </a:p>
          <a:p>
            <a:pPr algn="just"/>
            <a:r>
              <a:rPr lang="en-US" sz="2400" dirty="0">
                <a:latin typeface="Times New Roman" panose="02020603050405020304" pitchFamily="18" charset="0"/>
                <a:cs typeface="Times New Roman" panose="02020603050405020304" pitchFamily="18" charset="0"/>
              </a:rPr>
              <a:t>It also intersects with other barriers, including educational, political, and ideological.</a:t>
            </a:r>
          </a:p>
          <a:p>
            <a:pPr algn="just"/>
            <a:r>
              <a:rPr lang="en-US" sz="2400" dirty="0">
                <a:latin typeface="Times New Roman" panose="02020603050405020304" pitchFamily="18" charset="0"/>
                <a:cs typeface="Times New Roman" panose="02020603050405020304" pitchFamily="18" charset="0"/>
              </a:rPr>
              <a:t>This presentation looks at how these barriers are experienced in educational settings of UK schools by working-class children, also referred to sometimes as ‘disadvantaged’ (Payne, 2021, p.72) because of their unequal position in society.</a:t>
            </a:r>
          </a:p>
        </p:txBody>
      </p:sp>
    </p:spTree>
    <p:extLst>
      <p:ext uri="{BB962C8B-B14F-4D97-AF65-F5344CB8AC3E}">
        <p14:creationId xmlns:p14="http://schemas.microsoft.com/office/powerpoint/2010/main" val="1296228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D7FC-F0EC-4D87-28EF-AD572F0686FE}"/>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Class Matters</a:t>
            </a:r>
          </a:p>
        </p:txBody>
      </p:sp>
      <p:sp>
        <p:nvSpPr>
          <p:cNvPr id="3" name="Content Placeholder 2">
            <a:extLst>
              <a:ext uri="{FF2B5EF4-FFF2-40B4-BE49-F238E27FC236}">
                <a16:creationId xmlns:a16="http://schemas.microsoft.com/office/drawing/2014/main" id="{89E7B3A8-B255-DC06-F9D7-755C21E6161A}"/>
              </a:ext>
            </a:extLst>
          </p:cNvPr>
          <p:cNvSpPr>
            <a:spLocks noGrp="1"/>
          </p:cNvSpPr>
          <p:nvPr>
            <p:ph idx="1"/>
          </p:nvPr>
        </p:nvSpPr>
        <p:spPr>
          <a:xfrm>
            <a:off x="838200" y="1429555"/>
            <a:ext cx="10515600" cy="4747408"/>
          </a:xfrm>
        </p:spPr>
        <p:txBody>
          <a:bodyPr>
            <a:normAutofit lnSpcReduction="10000"/>
          </a:bodyPr>
          <a:lstStyle/>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Some commentators deny class exists (</a:t>
            </a:r>
            <a:r>
              <a:rPr lang="en-GB" sz="2400" dirty="0">
                <a:effectLst/>
                <a:latin typeface="Times New Roman" panose="02020603050405020304" pitchFamily="18" charset="0"/>
                <a:cs typeface="Times New Roman" panose="02020603050405020304" pitchFamily="18" charset="0"/>
              </a:rPr>
              <a:t>Williams, 2022). </a:t>
            </a:r>
            <a:r>
              <a:rPr lang="en-US" sz="2400" dirty="0" err="1">
                <a:latin typeface="Times New Roman" panose="02020603050405020304" pitchFamily="18" charset="0"/>
                <a:cs typeface="Times New Roman" panose="02020603050405020304" pitchFamily="18" charset="0"/>
              </a:rPr>
              <a:t>Pakulski</a:t>
            </a:r>
            <a:r>
              <a:rPr lang="en-US" sz="2400" dirty="0">
                <a:latin typeface="Times New Roman" panose="02020603050405020304" pitchFamily="18" charset="0"/>
                <a:cs typeface="Times New Roman" panose="02020603050405020304" pitchFamily="18" charset="0"/>
              </a:rPr>
              <a:t> &amp; Waters (1996, p. 5; Cole, 2024b, slide 13) see class as a postmodern corpse –– but others believe it is still important (</a:t>
            </a:r>
            <a:r>
              <a:rPr lang="en-GB" sz="2400" dirty="0">
                <a:effectLst/>
                <a:latin typeface="Times New Roman" panose="02020603050405020304" pitchFamily="18" charset="0"/>
                <a:cs typeface="Times New Roman" panose="02020603050405020304" pitchFamily="18" charset="0"/>
              </a:rPr>
              <a:t>Social Mobility Commission, 2023; </a:t>
            </a:r>
            <a:r>
              <a:rPr lang="en-US" sz="2400" dirty="0" err="1">
                <a:latin typeface="Times New Roman" panose="02020603050405020304" pitchFamily="18" charset="0"/>
                <a:cs typeface="Times New Roman" panose="02020603050405020304" pitchFamily="18" charset="0"/>
              </a:rPr>
              <a:t>Umney</a:t>
            </a:r>
            <a:r>
              <a:rPr lang="en-US" sz="2400" dirty="0">
                <a:latin typeface="Times New Roman" panose="02020603050405020304" pitchFamily="18" charset="0"/>
                <a:cs typeface="Times New Roman" panose="02020603050405020304" pitchFamily="18" charset="0"/>
              </a:rPr>
              <a:t>, 2018).</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err="1">
                <a:latin typeface="Times New Roman" panose="02020603050405020304" pitchFamily="18" charset="0"/>
                <a:cs typeface="Times New Roman" panose="02020603050405020304" pitchFamily="18" charset="0"/>
              </a:rPr>
              <a:t>Umney</a:t>
            </a:r>
            <a:r>
              <a:rPr lang="en-US" sz="2400" dirty="0">
                <a:latin typeface="Times New Roman" panose="02020603050405020304" pitchFamily="18" charset="0"/>
                <a:cs typeface="Times New Roman" panose="02020603050405020304" pitchFamily="18" charset="0"/>
              </a:rPr>
              <a:t> (2018, pp. 6–7, 20–21) in </a:t>
            </a:r>
            <a:r>
              <a:rPr lang="en-US" sz="2400" i="1" dirty="0">
                <a:latin typeface="Times New Roman" panose="02020603050405020304" pitchFamily="18" charset="0"/>
                <a:cs typeface="Times New Roman" panose="02020603050405020304" pitchFamily="18" charset="0"/>
              </a:rPr>
              <a:t>Class Matters:</a:t>
            </a:r>
          </a:p>
          <a:p>
            <a:pPr algn="just"/>
            <a:r>
              <a:rPr lang="en-US" sz="2400" dirty="0">
                <a:latin typeface="Times New Roman" panose="02020603050405020304" pitchFamily="18" charset="0"/>
                <a:cs typeface="Times New Roman" panose="02020603050405020304" pitchFamily="18" charset="0"/>
              </a:rPr>
              <a:t>Both Conservative and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governments dismissed class because of self-interest.</a:t>
            </a:r>
          </a:p>
          <a:p>
            <a:pPr algn="just"/>
            <a:r>
              <a:rPr lang="en-US" sz="2400" dirty="0">
                <a:latin typeface="Times New Roman" panose="02020603050405020304" pitchFamily="18" charset="0"/>
                <a:cs typeface="Times New Roman" panose="02020603050405020304" pitchFamily="18" charset="0"/>
              </a:rPr>
              <a:t>Bourdieu (1971;1984) and Savage (</a:t>
            </a:r>
            <a:r>
              <a:rPr lang="en-GB" sz="2400" dirty="0">
                <a:effectLst/>
                <a:latin typeface="Times New Roman" panose="02020603050405020304" pitchFamily="18" charset="0"/>
                <a:cs typeface="Times New Roman" panose="02020603050405020304" pitchFamily="18" charset="0"/>
              </a:rPr>
              <a:t>Savage </a:t>
            </a:r>
            <a:r>
              <a:rPr lang="en-GB" sz="2400" i="1" dirty="0">
                <a:effectLst/>
                <a:latin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cs typeface="Times New Roman" panose="02020603050405020304" pitchFamily="18" charset="0"/>
              </a:rPr>
              <a:t>, 2013</a:t>
            </a:r>
            <a:r>
              <a:rPr lang="en-US" sz="2400" dirty="0">
                <a:latin typeface="Times New Roman" panose="02020603050405020304" pitchFamily="18" charset="0"/>
                <a:cs typeface="Times New Roman" panose="02020603050405020304" pitchFamily="18" charset="0"/>
              </a:rPr>
              <a:t>) – examine how divisions persist.</a:t>
            </a:r>
          </a:p>
          <a:p>
            <a:pPr algn="just"/>
            <a:r>
              <a:rPr lang="en-US" sz="2400" dirty="0">
                <a:latin typeface="Times New Roman" panose="02020603050405020304" pitchFamily="18" charset="0"/>
                <a:cs typeface="Times New Roman" panose="02020603050405020304" pitchFamily="18" charset="0"/>
              </a:rPr>
              <a:t>Marx (2023, p. 72; Marx &amp; Engels, 2023a, p. 14;  2023b, p. 49 ) – interested in how conflict produces change</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22517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03DB6-310D-0C26-9223-0FC8BE53D1B5}"/>
              </a:ext>
            </a:extLst>
          </p:cNvPr>
          <p:cNvSpPr>
            <a:spLocks noGrp="1"/>
          </p:cNvSpPr>
          <p:nvPr>
            <p:ph type="title"/>
          </p:nvPr>
        </p:nvSpPr>
        <p:spPr>
          <a:xfrm>
            <a:off x="630936" y="640080"/>
            <a:ext cx="4818888" cy="1481328"/>
          </a:xfrm>
        </p:spPr>
        <p:txBody>
          <a:bodyPr anchor="b">
            <a:normAutofit fontScale="90000"/>
          </a:bodyPr>
          <a:lstStyle/>
          <a:p>
            <a:r>
              <a:rPr lang="en-US" sz="5400" dirty="0">
                <a:latin typeface="Times New Roman" panose="02020603050405020304" pitchFamily="18" charset="0"/>
                <a:cs typeface="Times New Roman" panose="02020603050405020304" pitchFamily="18" charset="0"/>
              </a:rPr>
              <a:t>Permanent Exclusions</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1B8AF857-083E-85EF-4F51-2F08DE3B02F0}"/>
              </a:ext>
            </a:extLst>
          </p:cNvPr>
          <p:cNvSpPr>
            <a:spLocks noGrp="1"/>
          </p:cNvSpPr>
          <p:nvPr>
            <p:ph idx="1"/>
          </p:nvPr>
        </p:nvSpPr>
        <p:spPr>
          <a:xfrm>
            <a:off x="630936" y="2660904"/>
            <a:ext cx="4818888" cy="3739896"/>
          </a:xfrm>
        </p:spPr>
        <p:txBody>
          <a:bodyPr anchor="t">
            <a:normAutofit/>
          </a:bodyPr>
          <a:lstStyle/>
          <a:p>
            <a:pPr marL="0" indent="0">
              <a:buNone/>
            </a:pPr>
            <a:r>
              <a:rPr lang="en-US" sz="2000" dirty="0">
                <a:latin typeface="Times New Roman" panose="02020603050405020304" pitchFamily="18" charset="0"/>
                <a:cs typeface="Times New Roman" panose="02020603050405020304" pitchFamily="18" charset="0"/>
              </a:rPr>
              <a:t>Latest figures from the Department for Education (2024) show:</a:t>
            </a:r>
          </a:p>
          <a:p>
            <a:r>
              <a:rPr lang="en-US" sz="2000" dirty="0">
                <a:latin typeface="Times New Roman" panose="02020603050405020304" pitchFamily="18" charset="0"/>
                <a:cs typeface="Times New Roman" panose="02020603050405020304" pitchFamily="18" charset="0"/>
              </a:rPr>
              <a:t>The biggest </a:t>
            </a:r>
            <a:r>
              <a:rPr lang="en-US" sz="2000" u="sng" dirty="0">
                <a:latin typeface="Times New Roman" panose="02020603050405020304" pitchFamily="18" charset="0"/>
                <a:cs typeface="Times New Roman" panose="02020603050405020304" pitchFamily="18" charset="0"/>
              </a:rPr>
              <a:t>decrease</a:t>
            </a:r>
            <a:r>
              <a:rPr lang="en-US" sz="2000" dirty="0">
                <a:latin typeface="Times New Roman" panose="02020603050405020304" pitchFamily="18" charset="0"/>
                <a:cs typeface="Times New Roman" panose="02020603050405020304" pitchFamily="18" charset="0"/>
              </a:rPr>
              <a:t> in permanent exclusions was for Black pupils 2006–2021/22 – </a:t>
            </a:r>
            <a:r>
              <a:rPr lang="en-US" sz="2000" u="sng" dirty="0">
                <a:latin typeface="Times New Roman" panose="02020603050405020304" pitchFamily="18" charset="0"/>
                <a:cs typeface="Times New Roman" panose="02020603050405020304" pitchFamily="18" charset="0"/>
              </a:rPr>
              <a:t>still high</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The number of White pupils excluded remains high and in line with the </a:t>
            </a:r>
            <a:r>
              <a:rPr lang="en-US" sz="2000" u="sng" dirty="0">
                <a:latin typeface="Times New Roman" panose="02020603050405020304" pitchFamily="18" charset="0"/>
                <a:cs typeface="Times New Roman" panose="02020603050405020304" pitchFamily="18" charset="0"/>
              </a:rPr>
              <a:t>national average</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The highest rate of exclusion is for Gypsy, Roma and </a:t>
            </a:r>
            <a:r>
              <a:rPr lang="en-US" sz="2000" dirty="0" err="1">
                <a:latin typeface="Times New Roman" panose="02020603050405020304" pitchFamily="18" charset="0"/>
                <a:cs typeface="Times New Roman" panose="02020603050405020304" pitchFamily="18" charset="0"/>
              </a:rPr>
              <a:t>Travellers</a:t>
            </a:r>
            <a:r>
              <a:rPr lang="en-US" sz="2000" dirty="0">
                <a:latin typeface="Times New Roman" panose="02020603050405020304" pitchFamily="18" charset="0"/>
                <a:cs typeface="Times New Roman" panose="02020603050405020304" pitchFamily="18" charset="0"/>
              </a:rPr>
              <a:t> of Irish heritage pupils, but this is a relatively small group.</a:t>
            </a:r>
          </a:p>
        </p:txBody>
      </p:sp>
      <p:pic>
        <p:nvPicPr>
          <p:cNvPr id="5" name="Content Placeholder 4" descr="A graph of a number of data&#10;&#10;Description automatically generated with medium confidence">
            <a:extLst>
              <a:ext uri="{FF2B5EF4-FFF2-40B4-BE49-F238E27FC236}">
                <a16:creationId xmlns:a16="http://schemas.microsoft.com/office/drawing/2014/main" id="{C91DE372-6990-F4CE-5D4F-A324D99877B3}"/>
              </a:ext>
            </a:extLst>
          </p:cNvPr>
          <p:cNvPicPr>
            <a:picLocks noChangeAspect="1"/>
          </p:cNvPicPr>
          <p:nvPr/>
        </p:nvPicPr>
        <p:blipFill>
          <a:blip r:embed="rId3"/>
          <a:stretch>
            <a:fillRect/>
          </a:stretch>
        </p:blipFill>
        <p:spPr>
          <a:xfrm>
            <a:off x="6099048" y="767754"/>
            <a:ext cx="5458968" cy="5322492"/>
          </a:xfrm>
          <a:prstGeom prst="rect">
            <a:avLst/>
          </a:prstGeom>
        </p:spPr>
      </p:pic>
    </p:spTree>
    <p:extLst>
      <p:ext uri="{BB962C8B-B14F-4D97-AF65-F5344CB8AC3E}">
        <p14:creationId xmlns:p14="http://schemas.microsoft.com/office/powerpoint/2010/main" val="2671135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301F0-FBA7-5BD3-49AD-33AE63CC4E9D}"/>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Report Findings: </a:t>
            </a:r>
            <a:r>
              <a:rPr lang="en-US" dirty="0">
                <a:solidFill>
                  <a:srgbClr val="FF0000"/>
                </a:solidFill>
                <a:latin typeface="Times New Roman" panose="02020603050405020304" pitchFamily="18" charset="0"/>
                <a:cs typeface="Times New Roman" panose="02020603050405020304" pitchFamily="18" charset="0"/>
              </a:rPr>
              <a:t>Permanent Exclusions</a:t>
            </a:r>
          </a:p>
        </p:txBody>
      </p:sp>
      <p:sp>
        <p:nvSpPr>
          <p:cNvPr id="3" name="Content Placeholder 2">
            <a:extLst>
              <a:ext uri="{FF2B5EF4-FFF2-40B4-BE49-F238E27FC236}">
                <a16:creationId xmlns:a16="http://schemas.microsoft.com/office/drawing/2014/main" id="{803BF7C2-E6EF-2C31-8331-F3E235B9A2C1}"/>
              </a:ext>
            </a:extLst>
          </p:cNvPr>
          <p:cNvSpPr>
            <a:spLocks noGrp="1"/>
          </p:cNvSpPr>
          <p:nvPr>
            <p:ph idx="1"/>
          </p:nvPr>
        </p:nvSpPr>
        <p:spPr>
          <a:xfrm>
            <a:off x="991672" y="1825625"/>
            <a:ext cx="10178527" cy="4351338"/>
          </a:xfrm>
        </p:spPr>
        <p:txBody>
          <a:bodyPr>
            <a:normAutofit fontScale="77500" lnSpcReduction="20000"/>
          </a:bodyPr>
          <a:lstStyle/>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Pupils eligible for ‘Free School Meals’ (FSM) are more likely to be excluded than those not entitled.</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Males are more likely to be excluded than females.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Primary Reason: Disruptive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GB" dirty="0">
                <a:effectLst/>
                <a:latin typeface="Times New Roman" panose="02020603050405020304" pitchFamily="18" charset="0"/>
                <a:cs typeface="Times New Roman" panose="02020603050405020304" pitchFamily="18" charset="0"/>
              </a:rPr>
              <a:t>    Department for Education (2023)</a:t>
            </a:r>
            <a:endParaRPr lang="en-US" dirty="0">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360863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A6001-F990-AA79-8F1A-35B21F02C1D5}"/>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Britain’s Class System</a:t>
            </a:r>
          </a:p>
        </p:txBody>
      </p:sp>
      <p:sp>
        <p:nvSpPr>
          <p:cNvPr id="3" name="Content Placeholder 2">
            <a:extLst>
              <a:ext uri="{FF2B5EF4-FFF2-40B4-BE49-F238E27FC236}">
                <a16:creationId xmlns:a16="http://schemas.microsoft.com/office/drawing/2014/main" id="{0C624526-66DE-3BBF-06BF-97FC284B6412}"/>
              </a:ext>
            </a:extLst>
          </p:cNvPr>
          <p:cNvSpPr>
            <a:spLocks noGrp="1"/>
          </p:cNvSpPr>
          <p:nvPr>
            <p:ph idx="1"/>
          </p:nvPr>
        </p:nvSpPr>
        <p:spPr>
          <a:xfrm>
            <a:off x="838200" y="1825624"/>
            <a:ext cx="10515600" cy="4776653"/>
          </a:xfrm>
        </p:spPr>
        <p:txBody>
          <a:bodyPr>
            <a:noAutofit/>
          </a:bodyPr>
          <a:lstStyle/>
          <a:p>
            <a:pPr marL="0" indent="0">
              <a:buNone/>
            </a:pPr>
            <a:r>
              <a:rPr lang="en-US" sz="2400" dirty="0" err="1">
                <a:latin typeface="Times New Roman" panose="02020603050405020304" pitchFamily="18" charset="0"/>
                <a:cs typeface="Times New Roman" panose="02020603050405020304" pitchFamily="18" charset="0"/>
              </a:rPr>
              <a:t>Bloodsworth</a:t>
            </a:r>
            <a:r>
              <a:rPr lang="en-US" sz="2400" dirty="0">
                <a:latin typeface="Times New Roman" panose="02020603050405020304" pitchFamily="18" charset="0"/>
                <a:cs typeface="Times New Roman" panose="02020603050405020304" pitchFamily="18" charset="0"/>
              </a:rPr>
              <a:t>, J. (2016):  Britain’s class system</a:t>
            </a:r>
          </a:p>
          <a:p>
            <a:r>
              <a:rPr lang="en-US" sz="2400" dirty="0">
                <a:latin typeface="Times New Roman" panose="02020603050405020304" pitchFamily="18" charset="0"/>
                <a:cs typeface="Times New Roman" panose="02020603050405020304" pitchFamily="18" charset="0"/>
              </a:rPr>
              <a:t>Very rigid</a:t>
            </a:r>
          </a:p>
          <a:p>
            <a:r>
              <a:rPr lang="en-US" sz="2400" dirty="0">
                <a:latin typeface="Times New Roman" panose="02020603050405020304" pitchFamily="18" charset="0"/>
                <a:cs typeface="Times New Roman" panose="02020603050405020304" pitchFamily="18" charset="0"/>
              </a:rPr>
              <a:t>School was a luxury for a few</a:t>
            </a:r>
          </a:p>
          <a:p>
            <a:r>
              <a:rPr lang="en-US" sz="2400" i="1" dirty="0">
                <a:latin typeface="Times New Roman" panose="02020603050405020304" pitchFamily="18" charset="0"/>
                <a:cs typeface="Times New Roman" panose="02020603050405020304" pitchFamily="18" charset="0"/>
              </a:rPr>
              <a:t>‘Education Act 1870’ </a:t>
            </a:r>
            <a:r>
              <a:rPr lang="en-GB" sz="2400" dirty="0">
                <a:effectLst/>
                <a:latin typeface="Times New Roman" panose="02020603050405020304" pitchFamily="18" charset="0"/>
              </a:rPr>
              <a:t>(UK Parliament, 2020)</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the beginning of change</a:t>
            </a:r>
          </a:p>
          <a:p>
            <a:pPr marL="0" indent="0">
              <a:buNone/>
            </a:pPr>
            <a:r>
              <a:rPr lang="en-US" sz="2400" dirty="0">
                <a:latin typeface="Times New Roman" panose="02020603050405020304" pitchFamily="18" charset="0"/>
                <a:cs typeface="Times New Roman" panose="02020603050405020304" pitchFamily="18" charset="0"/>
              </a:rPr>
              <a:t>Now education would be nationwide</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u="sng" dirty="0">
                <a:latin typeface="Times New Roman" panose="02020603050405020304" pitchFamily="18" charset="0"/>
                <a:cs typeface="Times New Roman" panose="02020603050405020304" pitchFamily="18" charset="0"/>
              </a:rPr>
              <a:t>A series of Acts followed, including:</a:t>
            </a:r>
          </a:p>
          <a:p>
            <a:r>
              <a:rPr lang="en-US" sz="2400" i="1" dirty="0">
                <a:latin typeface="Times New Roman" panose="02020603050405020304" pitchFamily="18" charset="0"/>
                <a:cs typeface="Times New Roman" panose="02020603050405020304" pitchFamily="18" charset="0"/>
              </a:rPr>
              <a:t>‘Education Act 1880’ </a:t>
            </a:r>
            <a:r>
              <a:rPr lang="en-GB" sz="2400" dirty="0">
                <a:effectLst/>
                <a:latin typeface="Times New Roman" panose="02020603050405020304" pitchFamily="18" charset="0"/>
              </a:rPr>
              <a:t>(UK Parliament, 2020)</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school compulsory between the ages of 5–10 years. </a:t>
            </a:r>
          </a:p>
          <a:p>
            <a:r>
              <a:rPr lang="en-US" sz="2400" dirty="0">
                <a:latin typeface="Times New Roman" panose="02020603050405020304" pitchFamily="18" charset="0"/>
                <a:cs typeface="Times New Roman" panose="02020603050405020304" pitchFamily="18" charset="0"/>
              </a:rPr>
              <a:t>More information on these acts can be found </a:t>
            </a:r>
            <a:r>
              <a:rPr lang="en-GB" sz="2400" dirty="0">
                <a:latin typeface="Times New Roman" panose="02020603050405020304" pitchFamily="18" charset="0"/>
                <a:cs typeface="Times New Roman" panose="02020603050405020304" pitchFamily="18" charset="0"/>
              </a:rPr>
              <a:t>at </a:t>
            </a:r>
            <a:r>
              <a:rPr lang="en-GB" sz="2400" dirty="0">
                <a:effectLst/>
                <a:latin typeface="Times New Roman" panose="02020603050405020304" pitchFamily="18" charset="0"/>
                <a:cs typeface="Times New Roman" panose="02020603050405020304" pitchFamily="18" charset="0"/>
              </a:rPr>
              <a:t>UK Parliament (2020</a:t>
            </a:r>
            <a:r>
              <a:rPr lang="en-GB" dirty="0">
                <a:effectLst/>
                <a:latin typeface="Times New Roman" panose="02020603050405020304" pitchFamily="18" charset="0"/>
                <a:cs typeface="Times New Roman" panose="02020603050405020304" pitchFamily="18" charset="0"/>
              </a:rPr>
              <a:t>).</a:t>
            </a:r>
            <a:br>
              <a:rPr lang="en-US" dirty="0"/>
            </a:br>
            <a:endParaRPr lang="en-US" dirty="0"/>
          </a:p>
        </p:txBody>
      </p:sp>
    </p:spTree>
    <p:extLst>
      <p:ext uri="{BB962C8B-B14F-4D97-AF65-F5344CB8AC3E}">
        <p14:creationId xmlns:p14="http://schemas.microsoft.com/office/powerpoint/2010/main" val="3460132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4694-3DAD-4197-E2E0-C70EBA334896}"/>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Education and Inequalities</a:t>
            </a:r>
          </a:p>
        </p:txBody>
      </p:sp>
      <p:sp>
        <p:nvSpPr>
          <p:cNvPr id="3" name="Content Placeholder 2">
            <a:extLst>
              <a:ext uri="{FF2B5EF4-FFF2-40B4-BE49-F238E27FC236}">
                <a16:creationId xmlns:a16="http://schemas.microsoft.com/office/drawing/2014/main" id="{7891498E-CAFC-7CFB-CE7D-3B024DCBCE8D}"/>
              </a:ext>
            </a:extLst>
          </p:cNvPr>
          <p:cNvSpPr>
            <a:spLocks noGrp="1"/>
          </p:cNvSpPr>
          <p:nvPr>
            <p:ph idx="1"/>
          </p:nvPr>
        </p:nvSpPr>
        <p:spPr>
          <a:xfrm>
            <a:off x="838200" y="1825625"/>
            <a:ext cx="10332000" cy="4351338"/>
          </a:xfrm>
        </p:spPr>
        <p:txBody>
          <a:bodyPr>
            <a:noAutofit/>
          </a:bodyPr>
          <a:lstStyle/>
          <a:p>
            <a:pPr marL="0" indent="0" algn="just">
              <a:buNone/>
            </a:pPr>
            <a:r>
              <a:rPr lang="en-US" sz="2400" dirty="0">
                <a:latin typeface="Times New Roman" panose="02020603050405020304" pitchFamily="18" charset="0"/>
                <a:cs typeface="Times New Roman" panose="02020603050405020304" pitchFamily="18" charset="0"/>
              </a:rPr>
              <a:t>Education is </a:t>
            </a:r>
            <a:r>
              <a:rPr lang="en-US" sz="2400" u="sng" dirty="0">
                <a:latin typeface="Times New Roman" panose="02020603050405020304" pitchFamily="18" charset="0"/>
                <a:cs typeface="Times New Roman" panose="02020603050405020304" pitchFamily="18" charset="0"/>
              </a:rPr>
              <a:t>a major factor</a:t>
            </a:r>
            <a:r>
              <a:rPr lang="en-US" sz="2400" dirty="0">
                <a:latin typeface="Times New Roman" panose="02020603050405020304" pitchFamily="18" charset="0"/>
                <a:cs typeface="Times New Roman" panose="02020603050405020304" pitchFamily="18" charset="0"/>
              </a:rPr>
              <a:t> in income when children grow up (</a:t>
            </a:r>
            <a:r>
              <a:rPr lang="en-US" sz="2400" dirty="0" err="1">
                <a:latin typeface="Times New Roman" panose="02020603050405020304" pitchFamily="18" charset="0"/>
                <a:cs typeface="Times New Roman" panose="02020603050405020304" pitchFamily="18" charset="0"/>
              </a:rPr>
              <a:t>Bloodsworth</a:t>
            </a:r>
            <a:r>
              <a:rPr lang="en-US" sz="2400" dirty="0">
                <a:latin typeface="Times New Roman" panose="02020603050405020304" pitchFamily="18" charset="0"/>
                <a:cs typeface="Times New Roman" panose="02020603050405020304" pitchFamily="18" charset="0"/>
              </a:rPr>
              <a:t>, 2016, p. 63). </a:t>
            </a:r>
          </a:p>
          <a:p>
            <a:pPr marL="0" indent="0" algn="just">
              <a:buNone/>
            </a:pPr>
            <a:r>
              <a:rPr lang="en-US" sz="2400" dirty="0">
                <a:latin typeface="Times New Roman" panose="02020603050405020304" pitchFamily="18" charset="0"/>
                <a:cs typeface="Times New Roman" panose="02020603050405020304" pitchFamily="18" charset="0"/>
              </a:rPr>
              <a:t>Poverty and low socio-economic status affect areas that relate to exclusion or inclusion in society including </a:t>
            </a:r>
            <a:r>
              <a:rPr lang="en-GB" sz="2400" dirty="0">
                <a:effectLst/>
                <a:latin typeface="Times New Roman" panose="02020603050405020304" pitchFamily="18" charset="0"/>
                <a:cs typeface="Times New Roman" panose="02020603050405020304" pitchFamily="18" charset="0"/>
              </a:rPr>
              <a:t>(Dorling, 2019, pp. 130–158)</a:t>
            </a:r>
            <a:r>
              <a:rPr lang="en-US" sz="2400" dirty="0">
                <a:latin typeface="Times New Roman" panose="02020603050405020304" pitchFamily="18" charset="0"/>
                <a:cs typeface="Times New Roman" panose="02020603050405020304" pitchFamily="18" charset="0"/>
              </a:rPr>
              <a:t>:</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Health </a:t>
            </a:r>
            <a:r>
              <a:rPr lang="en-GB" sz="2400" dirty="0">
                <a:effectLst/>
                <a:latin typeface="Times New Roman" panose="02020603050405020304" pitchFamily="18" charset="0"/>
                <a:cs typeface="Times New Roman" panose="02020603050405020304" pitchFamily="18" charset="0"/>
              </a:rPr>
              <a:t>(</a:t>
            </a:r>
            <a:r>
              <a:rPr lang="en-GB" sz="2400" dirty="0" err="1">
                <a:effectLst/>
                <a:latin typeface="Times New Roman" panose="02020603050405020304" pitchFamily="18" charset="0"/>
                <a:cs typeface="Times New Roman" panose="02020603050405020304" pitchFamily="18" charset="0"/>
              </a:rPr>
              <a:t>Muntaner</a:t>
            </a:r>
            <a:r>
              <a:rPr lang="en-GB" sz="2400" dirty="0">
                <a:effectLst/>
                <a:latin typeface="Times New Roman" panose="02020603050405020304" pitchFamily="18" charset="0"/>
                <a:cs typeface="Times New Roman" panose="02020603050405020304" pitchFamily="18" charset="0"/>
              </a:rPr>
              <a:t>, Chung &amp; Prins, 2015, p. 267).</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Opportunities to </a:t>
            </a:r>
            <a:r>
              <a:rPr lang="en-US" sz="2400" dirty="0" err="1">
                <a:latin typeface="Times New Roman" panose="02020603050405020304" pitchFamily="18" charset="0"/>
                <a:cs typeface="Times New Roman" panose="02020603050405020304" pitchFamily="18" charset="0"/>
              </a:rPr>
              <a:t>socialise</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Friends you make = affects ‘social capital’ (Payne, 2021, pp. 193–194), which is gaining resources and status via networking opportunities.</a:t>
            </a:r>
          </a:p>
          <a:p>
            <a:r>
              <a:rPr lang="en-US" sz="2400" dirty="0">
                <a:latin typeface="Times New Roman" panose="02020603050405020304" pitchFamily="18" charset="0"/>
                <a:cs typeface="Times New Roman" panose="02020603050405020304" pitchFamily="18" charset="0"/>
              </a:rPr>
              <a:t>Place you live.</a:t>
            </a:r>
          </a:p>
        </p:txBody>
      </p:sp>
    </p:spTree>
    <p:extLst>
      <p:ext uri="{BB962C8B-B14F-4D97-AF65-F5344CB8AC3E}">
        <p14:creationId xmlns:p14="http://schemas.microsoft.com/office/powerpoint/2010/main" val="31714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681E9-B377-6EAB-CB16-88433F5858F5}"/>
              </a:ext>
            </a:extLst>
          </p:cNvPr>
          <p:cNvSpPr>
            <a:spLocks noGrp="1"/>
          </p:cNvSpPr>
          <p:nvPr>
            <p:ph type="title"/>
          </p:nvPr>
        </p:nvSpPr>
        <p:spPr>
          <a:xfrm>
            <a:off x="982135" y="382915"/>
            <a:ext cx="4206240" cy="1520168"/>
          </a:xfrm>
        </p:spPr>
        <p:txBody>
          <a:bodyPr anchor="ctr">
            <a:normAutofit/>
          </a:bodyPr>
          <a:lstStyle/>
          <a:p>
            <a:r>
              <a:rPr lang="en-US" sz="4000" dirty="0">
                <a:latin typeface="Times New Roman" panose="02020603050405020304" pitchFamily="18" charset="0"/>
                <a:cs typeface="Times New Roman" panose="02020603050405020304" pitchFamily="18" charset="0"/>
              </a:rPr>
              <a:t>Paul Willis (1977)</a:t>
            </a:r>
            <a:br>
              <a:rPr lang="en-US" sz="4000" dirty="0">
                <a:latin typeface="Times New Roman" panose="02020603050405020304" pitchFamily="18" charset="0"/>
                <a:cs typeface="Times New Roman" panose="02020603050405020304" pitchFamily="18" charset="0"/>
              </a:rPr>
            </a:br>
            <a:r>
              <a:rPr lang="en-US" sz="4000" i="1" dirty="0">
                <a:latin typeface="Times New Roman" panose="02020603050405020304" pitchFamily="18" charset="0"/>
                <a:cs typeface="Times New Roman" panose="02020603050405020304" pitchFamily="18" charset="0"/>
              </a:rPr>
              <a:t>Learning to </a:t>
            </a:r>
            <a:r>
              <a:rPr lang="en-US" sz="4000" i="1" dirty="0" err="1">
                <a:latin typeface="Times New Roman" panose="02020603050405020304" pitchFamily="18" charset="0"/>
                <a:cs typeface="Times New Roman" panose="02020603050405020304" pitchFamily="18" charset="0"/>
              </a:rPr>
              <a:t>Labour</a:t>
            </a:r>
            <a:endParaRPr lang="en-US" sz="4000" i="1"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6D7680BF-9782-6221-4BCA-764E516E944E}"/>
              </a:ext>
            </a:extLst>
          </p:cNvPr>
          <p:cNvSpPr>
            <a:spLocks noGrp="1"/>
          </p:cNvSpPr>
          <p:nvPr>
            <p:ph idx="1"/>
          </p:nvPr>
        </p:nvSpPr>
        <p:spPr>
          <a:xfrm>
            <a:off x="761803" y="2805545"/>
            <a:ext cx="4646905" cy="2909455"/>
          </a:xfrm>
        </p:spPr>
        <p:txBody>
          <a:bodyPr anchor="ctr">
            <a:noAutofit/>
          </a:bodyPr>
          <a:lstStyle/>
          <a:p>
            <a:r>
              <a:rPr lang="en-US" sz="1400" dirty="0">
                <a:latin typeface="Times New Roman" panose="02020603050405020304" pitchFamily="18" charset="0"/>
                <a:cs typeface="Times New Roman" panose="02020603050405020304" pitchFamily="18" charset="0"/>
              </a:rPr>
              <a:t>Classic study on working-class boys first published in 1977.</a:t>
            </a:r>
          </a:p>
          <a:p>
            <a:r>
              <a:rPr lang="en-US" sz="1400" dirty="0">
                <a:latin typeface="Times New Roman" panose="02020603050405020304" pitchFamily="18" charset="0"/>
                <a:cs typeface="Times New Roman" panose="02020603050405020304" pitchFamily="18" charset="0"/>
              </a:rPr>
              <a:t>Non-conformist ‘counter-culture’ (Willis, 1977, p. 11–60) or subculture versus authority.</a:t>
            </a:r>
          </a:p>
          <a:p>
            <a:r>
              <a:rPr lang="en-US" sz="1400" dirty="0">
                <a:latin typeface="Times New Roman" panose="02020603050405020304" pitchFamily="18" charset="0"/>
                <a:cs typeface="Times New Roman" panose="02020603050405020304" pitchFamily="18" charset="0"/>
              </a:rPr>
              <a:t>‘Subcultures’ are smaller groups within a larger group with commonalities that contribute to their sense of identity and grant them social status through the validation of their peers (Thompson, 2017a, paras 1–3).</a:t>
            </a:r>
          </a:p>
          <a:p>
            <a:r>
              <a:rPr lang="en-US" sz="1400" dirty="0">
                <a:latin typeface="Times New Roman" panose="02020603050405020304" pitchFamily="18" charset="0"/>
                <a:cs typeface="Times New Roman" panose="02020603050405020304" pitchFamily="18" charset="0"/>
              </a:rPr>
              <a:t>Willis’ study showed how ideology </a:t>
            </a:r>
            <a:r>
              <a:rPr lang="en-US" sz="1400" dirty="0" err="1">
                <a:latin typeface="Times New Roman" panose="02020603050405020304" pitchFamily="18" charset="0"/>
                <a:cs typeface="Times New Roman" panose="02020603050405020304" pitchFamily="18" charset="0"/>
              </a:rPr>
              <a:t>concretises</a:t>
            </a:r>
            <a:r>
              <a:rPr lang="en-US" sz="1400" dirty="0">
                <a:latin typeface="Times New Roman" panose="02020603050405020304" pitchFamily="18" charset="0"/>
                <a:cs typeface="Times New Roman" panose="02020603050405020304" pitchFamily="18" charset="0"/>
              </a:rPr>
              <a:t> and </a:t>
            </a:r>
            <a:r>
              <a:rPr lang="en-US" sz="1400" dirty="0" err="1">
                <a:latin typeface="Times New Roman" panose="02020603050405020304" pitchFamily="18" charset="0"/>
                <a:cs typeface="Times New Roman" panose="02020603050405020304" pitchFamily="18" charset="0"/>
              </a:rPr>
              <a:t>naturalises</a:t>
            </a:r>
            <a:r>
              <a:rPr lang="en-US" sz="1400" dirty="0">
                <a:latin typeface="Times New Roman" panose="02020603050405020304" pitchFamily="18" charset="0"/>
                <a:cs typeface="Times New Roman" panose="02020603050405020304" pitchFamily="18" charset="0"/>
              </a:rPr>
              <a:t> group expectations (Eagleton, 2007, p. 27). </a:t>
            </a:r>
          </a:p>
          <a:p>
            <a:r>
              <a:rPr lang="en-US" sz="1400" dirty="0">
                <a:latin typeface="Times New Roman" panose="02020603050405020304" pitchFamily="18" charset="0"/>
                <a:cs typeface="Times New Roman" panose="02020603050405020304" pitchFamily="18" charset="0"/>
              </a:rPr>
              <a:t>Self-defeating outcomes – are the lads to blame? (Willis, 1977, pp. 162–163; 175).</a:t>
            </a:r>
          </a:p>
          <a:p>
            <a:r>
              <a:rPr lang="en-US" sz="1400" dirty="0">
                <a:latin typeface="Times New Roman" panose="02020603050405020304" pitchFamily="18" charset="0"/>
                <a:cs typeface="Times New Roman" panose="02020603050405020304" pitchFamily="18" charset="0"/>
              </a:rPr>
              <a:t>Study </a:t>
            </a:r>
            <a:r>
              <a:rPr lang="en-US" sz="1400" dirty="0" err="1">
                <a:latin typeface="Times New Roman" panose="02020603050405020304" pitchFamily="18" charset="0"/>
                <a:cs typeface="Times New Roman" panose="02020603050405020304" pitchFamily="18" charset="0"/>
              </a:rPr>
              <a:t>criticised</a:t>
            </a:r>
            <a:r>
              <a:rPr lang="en-US" sz="1400" dirty="0">
                <a:latin typeface="Times New Roman" panose="02020603050405020304" pitchFamily="18" charset="0"/>
                <a:cs typeface="Times New Roman" panose="02020603050405020304" pitchFamily="18" charset="0"/>
              </a:rPr>
              <a:t> – ignores patriarchy and oversimplistic </a:t>
            </a:r>
            <a:r>
              <a:rPr lang="en-GB" sz="1400" dirty="0">
                <a:effectLst/>
                <a:latin typeface="Times New Roman" panose="02020603050405020304" pitchFamily="18" charset="0"/>
                <a:cs typeface="Times New Roman" panose="02020603050405020304" pitchFamily="18" charset="0"/>
              </a:rPr>
              <a:t>(Thompson, 2016; 2017a).</a:t>
            </a:r>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Small group study but remains insightful.</a:t>
            </a:r>
          </a:p>
        </p:txBody>
      </p:sp>
      <p:pic>
        <p:nvPicPr>
          <p:cNvPr id="5" name="Content Placeholder 4" descr="A group of boys standing on a boat&#10;&#10;Description automatically generated">
            <a:extLst>
              <a:ext uri="{FF2B5EF4-FFF2-40B4-BE49-F238E27FC236}">
                <a16:creationId xmlns:a16="http://schemas.microsoft.com/office/drawing/2014/main" id="{2192AA65-AAF8-692C-EFFF-3F34DF4B857B}"/>
              </a:ext>
            </a:extLst>
          </p:cNvPr>
          <p:cNvPicPr>
            <a:picLocks noChangeAspect="1"/>
          </p:cNvPicPr>
          <p:nvPr/>
        </p:nvPicPr>
        <p:blipFill rotWithShape="1">
          <a:blip r:embed="rId3"/>
          <a:srcRect t="19444" b="10041"/>
          <a:stretch/>
        </p:blipFill>
        <p:spPr>
          <a:xfrm>
            <a:off x="6345382" y="0"/>
            <a:ext cx="6102825" cy="6858000"/>
          </a:xfrm>
          <a:prstGeom prst="rect">
            <a:avLst/>
          </a:prstGeom>
        </p:spPr>
      </p:pic>
      <p:sp>
        <p:nvSpPr>
          <p:cNvPr id="3" name="TextBox 2">
            <a:extLst>
              <a:ext uri="{FF2B5EF4-FFF2-40B4-BE49-F238E27FC236}">
                <a16:creationId xmlns:a16="http://schemas.microsoft.com/office/drawing/2014/main" id="{2CDCDC3D-917F-9B41-5FB2-EDCABC830B8D}"/>
              </a:ext>
            </a:extLst>
          </p:cNvPr>
          <p:cNvSpPr txBox="1"/>
          <p:nvPr/>
        </p:nvSpPr>
        <p:spPr>
          <a:xfrm>
            <a:off x="176646" y="6312876"/>
            <a:ext cx="1808018"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Power (1977)</a:t>
            </a:r>
          </a:p>
        </p:txBody>
      </p:sp>
    </p:spTree>
    <p:extLst>
      <p:ext uri="{BB962C8B-B14F-4D97-AF65-F5344CB8AC3E}">
        <p14:creationId xmlns:p14="http://schemas.microsoft.com/office/powerpoint/2010/main" val="3524849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EF55-B6F0-D2B1-092B-5D644349614A}"/>
              </a:ext>
            </a:extLst>
          </p:cNvPr>
          <p:cNvSpPr>
            <a:spLocks noGrp="1"/>
          </p:cNvSpPr>
          <p:nvPr>
            <p:ph type="title"/>
          </p:nvPr>
        </p:nvSpPr>
        <p:spPr>
          <a:xfrm>
            <a:off x="6417733" y="490538"/>
            <a:ext cx="5291663" cy="794566"/>
          </a:xfrm>
        </p:spPr>
        <p:txBody>
          <a:bodyPr anchor="b">
            <a:normAutofit/>
          </a:bodyPr>
          <a:lstStyle/>
          <a:p>
            <a:pPr algn="ctr"/>
            <a:r>
              <a:rPr lang="en-US" dirty="0">
                <a:latin typeface="Times New Roman" panose="02020603050405020304" pitchFamily="18" charset="0"/>
                <a:cs typeface="Times New Roman" panose="02020603050405020304" pitchFamily="18" charset="0"/>
              </a:rPr>
              <a:t>Later Studies</a:t>
            </a:r>
          </a:p>
        </p:txBody>
      </p:sp>
      <p:sp>
        <p:nvSpPr>
          <p:cNvPr id="3" name="Content Placeholder 2">
            <a:extLst>
              <a:ext uri="{FF2B5EF4-FFF2-40B4-BE49-F238E27FC236}">
                <a16:creationId xmlns:a16="http://schemas.microsoft.com/office/drawing/2014/main" id="{C3EABBC9-E632-4434-06F5-543C994760B8}"/>
              </a:ext>
            </a:extLst>
          </p:cNvPr>
          <p:cNvSpPr>
            <a:spLocks noGrp="1"/>
          </p:cNvSpPr>
          <p:nvPr>
            <p:ph idx="1"/>
          </p:nvPr>
        </p:nvSpPr>
        <p:spPr>
          <a:xfrm>
            <a:off x="6417734" y="1580828"/>
            <a:ext cx="5291663" cy="4786634"/>
          </a:xfrm>
        </p:spPr>
        <p:txBody>
          <a:bodyPr>
            <a:normAutofit fontScale="92500" lnSpcReduction="10000"/>
          </a:bodyPr>
          <a:lstStyle/>
          <a:p>
            <a:r>
              <a:rPr lang="en-US" sz="2400" dirty="0">
                <a:latin typeface="Times New Roman" panose="02020603050405020304" pitchFamily="18" charset="0"/>
                <a:cs typeface="Times New Roman" panose="02020603050405020304" pitchFamily="18" charset="0"/>
              </a:rPr>
              <a:t>Brown (1987) – Middleport study in South Wales. YTS schemes (Goodwin </a:t>
            </a:r>
            <a:r>
              <a:rPr lang="en-GB" sz="2400" i="1" dirty="0">
                <a:effectLst/>
                <a:latin typeface="Times New Roman" panose="02020603050405020304" pitchFamily="18" charset="0"/>
              </a:rPr>
              <a:t>et al.</a:t>
            </a:r>
            <a:r>
              <a:rPr lang="en-GB" sz="2400" dirty="0">
                <a:effectLst/>
                <a:latin typeface="Times New Roman" panose="02020603050405020304" pitchFamily="18" charset="0"/>
              </a:rPr>
              <a:t>,</a:t>
            </a:r>
            <a:r>
              <a:rPr lang="en-GB" sz="2400" i="1" dirty="0">
                <a:effectLst/>
                <a:latin typeface="Times New Roman" panose="02020603050405020304" pitchFamily="18" charset="0"/>
              </a:rPr>
              <a:t> </a:t>
            </a:r>
            <a:r>
              <a:rPr lang="en-GB" sz="2400" dirty="0">
                <a:effectLst/>
                <a:latin typeface="Times New Roman" panose="02020603050405020304" pitchFamily="18" charset="0"/>
              </a:rPr>
              <a:t>2020, pp. 28–30)</a:t>
            </a:r>
            <a:r>
              <a:rPr lang="en-US" sz="2400" dirty="0">
                <a:latin typeface="Times New Roman" panose="02020603050405020304" pitchFamily="18" charset="0"/>
                <a:cs typeface="Times New Roman" panose="02020603050405020304" pitchFamily="18" charset="0"/>
              </a:rPr>
              <a:t> maintain working-class boys’ unequal status. Brown (1987, p. 29), like Willis, agreed the boys ‘love the inevitable’ (Bourdieu, 1977, p. 77) in their failure.</a:t>
            </a:r>
          </a:p>
          <a:p>
            <a:r>
              <a:rPr lang="en-US" sz="2400" dirty="0">
                <a:latin typeface="Times New Roman" panose="02020603050405020304" pitchFamily="18" charset="0"/>
                <a:cs typeface="Times New Roman" panose="02020603050405020304" pitchFamily="18" charset="0"/>
              </a:rPr>
              <a:t>Sewell (2009, pp. 47–54) –  Peer pressure, hype-masculinity and counter-culture affect Black boys. His study was </a:t>
            </a:r>
            <a:r>
              <a:rPr lang="en-US" sz="2400" dirty="0" err="1">
                <a:latin typeface="Times New Roman" panose="02020603050405020304" pitchFamily="18" charset="0"/>
                <a:cs typeface="Times New Roman" panose="02020603050405020304" pitchFamily="18" charset="0"/>
              </a:rPr>
              <a:t>criticised</a:t>
            </a:r>
            <a:r>
              <a:rPr lang="en-US" sz="2400" dirty="0">
                <a:latin typeface="Times New Roman" panose="02020603050405020304" pitchFamily="18" charset="0"/>
                <a:cs typeface="Times New Roman" panose="02020603050405020304" pitchFamily="18" charset="0"/>
              </a:rPr>
              <a:t> for stereotyping and missing the element of class discrimination. (</a:t>
            </a:r>
            <a:r>
              <a:rPr lang="en-GB" sz="2400" dirty="0">
                <a:effectLst/>
                <a:latin typeface="Times New Roman" panose="02020603050405020304" pitchFamily="18" charset="0"/>
                <a:cs typeface="Times New Roman" panose="02020603050405020304" pitchFamily="18" charset="0"/>
              </a:rPr>
              <a:t>Thompson, 2017b</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Anti/subculture too simple an explanation? Have subcultures disappeared or changed?</a:t>
            </a:r>
            <a:r>
              <a:rPr lang="en-GB" sz="2400" dirty="0">
                <a:effectLst/>
                <a:latin typeface="Times New Roman" panose="02020603050405020304" pitchFamily="18" charset="0"/>
                <a:cs typeface="Times New Roman" panose="02020603050405020304" pitchFamily="18" charset="0"/>
              </a:rPr>
              <a:t> (Cole, 2024c; Spiral Scratch, 2019). </a:t>
            </a:r>
            <a:endParaRPr lang="en-US" sz="2400" dirty="0">
              <a:latin typeface="Times New Roman" panose="02020603050405020304" pitchFamily="18" charset="0"/>
              <a:cs typeface="Times New Roman" panose="02020603050405020304" pitchFamily="18" charset="0"/>
            </a:endParaRPr>
          </a:p>
          <a:p>
            <a:endParaRPr lang="en-US" sz="1800" dirty="0"/>
          </a:p>
          <a:p>
            <a:pPr marL="0" indent="0">
              <a:buNone/>
            </a:pPr>
            <a:endParaRPr lang="en-US" sz="1800" dirty="0"/>
          </a:p>
          <a:p>
            <a:endParaRPr lang="en-US" sz="1800" dirty="0"/>
          </a:p>
        </p:txBody>
      </p:sp>
      <p:sp>
        <p:nvSpPr>
          <p:cNvPr id="5" name="TextBox 4">
            <a:extLst>
              <a:ext uri="{FF2B5EF4-FFF2-40B4-BE49-F238E27FC236}">
                <a16:creationId xmlns:a16="http://schemas.microsoft.com/office/drawing/2014/main" id="{0605AF7F-EFF6-D787-4F99-8A60BA18883B}"/>
              </a:ext>
            </a:extLst>
          </p:cNvPr>
          <p:cNvSpPr txBox="1"/>
          <p:nvPr/>
        </p:nvSpPr>
        <p:spPr>
          <a:xfrm>
            <a:off x="390144" y="6276022"/>
            <a:ext cx="2545773"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 </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Hackney Gazette (2009) </a:t>
            </a:r>
            <a:endParaRPr lang="en-US" sz="1400" dirty="0">
              <a:latin typeface="Times New Roman" panose="02020603050405020304" pitchFamily="18" charset="0"/>
              <a:cs typeface="Times New Roman" panose="02020603050405020304" pitchFamily="18" charset="0"/>
            </a:endParaRPr>
          </a:p>
        </p:txBody>
      </p:sp>
      <p:pic>
        <p:nvPicPr>
          <p:cNvPr id="7" name="Picture 6" descr="A group of young boys in white lab coats&#10;&#10;Description automatically generated">
            <a:extLst>
              <a:ext uri="{FF2B5EF4-FFF2-40B4-BE49-F238E27FC236}">
                <a16:creationId xmlns:a16="http://schemas.microsoft.com/office/drawing/2014/main" id="{86542975-D70A-C9A3-589D-0515AD0C199A}"/>
              </a:ext>
            </a:extLst>
          </p:cNvPr>
          <p:cNvPicPr>
            <a:picLocks noChangeAspect="1"/>
          </p:cNvPicPr>
          <p:nvPr/>
        </p:nvPicPr>
        <p:blipFill>
          <a:blip r:embed="rId3"/>
          <a:stretch>
            <a:fillRect/>
          </a:stretch>
        </p:blipFill>
        <p:spPr>
          <a:xfrm>
            <a:off x="482602" y="597408"/>
            <a:ext cx="5381749" cy="5392230"/>
          </a:xfrm>
          <a:prstGeom prst="rect">
            <a:avLst/>
          </a:prstGeom>
        </p:spPr>
      </p:pic>
    </p:spTree>
    <p:extLst>
      <p:ext uri="{BB962C8B-B14F-4D97-AF65-F5344CB8AC3E}">
        <p14:creationId xmlns:p14="http://schemas.microsoft.com/office/powerpoint/2010/main" val="3082822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1FF0-B679-B8B1-879E-93EB3B2F92EB}"/>
              </a:ext>
            </a:extLst>
          </p:cNvPr>
          <p:cNvSpPr>
            <a:spLocks noGrp="1"/>
          </p:cNvSpPr>
          <p:nvPr>
            <p:ph type="title"/>
          </p:nvPr>
        </p:nvSpPr>
        <p:spPr>
          <a:xfrm>
            <a:off x="838200" y="452176"/>
            <a:ext cx="10515600" cy="1238512"/>
          </a:xfrm>
        </p:spPr>
        <p:txBody>
          <a:bodyPr/>
          <a:lstStyle/>
          <a:p>
            <a:pPr algn="ctr"/>
            <a:r>
              <a:rPr lang="en-US" dirty="0"/>
              <a:t> </a:t>
            </a:r>
          </a:p>
        </p:txBody>
      </p:sp>
      <p:sp>
        <p:nvSpPr>
          <p:cNvPr id="3" name="Content Placeholder 2">
            <a:extLst>
              <a:ext uri="{FF2B5EF4-FFF2-40B4-BE49-F238E27FC236}">
                <a16:creationId xmlns:a16="http://schemas.microsoft.com/office/drawing/2014/main" id="{3FEF5FD9-0A62-B6FC-CF27-BEDED8CE26CE}"/>
              </a:ext>
            </a:extLst>
          </p:cNvPr>
          <p:cNvSpPr>
            <a:spLocks noGrp="1"/>
          </p:cNvSpPr>
          <p:nvPr>
            <p:ph idx="1"/>
          </p:nvPr>
        </p:nvSpPr>
        <p:spPr>
          <a:xfrm>
            <a:off x="838200" y="2073499"/>
            <a:ext cx="10332000" cy="4597757"/>
          </a:xfrm>
        </p:spPr>
        <p:txBody>
          <a:bodyPr>
            <a:noAutofit/>
          </a:bodyPr>
          <a:lstStyle/>
          <a:p>
            <a:pPr algn="just"/>
            <a:r>
              <a:rPr lang="en-US" sz="2400" dirty="0">
                <a:latin typeface="Times New Roman" panose="02020603050405020304" pitchFamily="18" charset="0"/>
                <a:cs typeface="Times New Roman" panose="02020603050405020304" pitchFamily="18" charset="0"/>
              </a:rPr>
              <a:t>Stahl’s (2013; 2014a; 2014b; 2015, p. 5; 2016) series of studies on white working-class boys shows how politicians’ aspirational, neoliberal discourse simplifies complex issues.</a:t>
            </a:r>
          </a:p>
          <a:p>
            <a:pPr algn="just"/>
            <a:r>
              <a:rPr lang="en-US" sz="2400" dirty="0">
                <a:latin typeface="Times New Roman" panose="02020603050405020304" pitchFamily="18" charset="0"/>
                <a:cs typeface="Times New Roman" panose="02020603050405020304" pitchFamily="18" charset="0"/>
              </a:rPr>
              <a:t>Neoliberal policies also affect Black working-class boys with Wright’s (2013, pp.  97–98) blended intersectional and neo-Marxist analysis </a:t>
            </a:r>
            <a:r>
              <a:rPr lang="en-US" sz="2400" dirty="0" err="1">
                <a:latin typeface="Times New Roman" panose="02020603050405020304" pitchFamily="18" charset="0"/>
                <a:cs typeface="Times New Roman" panose="02020603050405020304" pitchFamily="18" charset="0"/>
              </a:rPr>
              <a:t>criticising</a:t>
            </a:r>
            <a:r>
              <a:rPr lang="en-US" sz="2400" dirty="0">
                <a:latin typeface="Times New Roman" panose="02020603050405020304" pitchFamily="18" charset="0"/>
                <a:cs typeface="Times New Roman" panose="02020603050405020304" pitchFamily="18" charset="0"/>
              </a:rPr>
              <a:t> market-led schools replacing multicultural education.</a:t>
            </a:r>
          </a:p>
          <a:p>
            <a:pPr algn="just"/>
            <a:r>
              <a:rPr lang="en-US" sz="2400" dirty="0">
                <a:latin typeface="Times New Roman" panose="02020603050405020304" pitchFamily="18" charset="0"/>
                <a:cs typeface="Times New Roman" panose="02020603050405020304" pitchFamily="18" charset="0"/>
              </a:rPr>
              <a:t>Willis (1977) Sewell (2009) Stahl (2015) all suggest how PEER pressure – that is the pressure the group applies to individuals (</a:t>
            </a:r>
            <a:r>
              <a:rPr lang="en-GB" sz="2400" dirty="0" err="1">
                <a:effectLst/>
                <a:latin typeface="Times New Roman" panose="02020603050405020304" pitchFamily="18" charset="0"/>
                <a:cs typeface="Times New Roman" panose="02020603050405020304" pitchFamily="18" charset="0"/>
              </a:rPr>
              <a:t>Laursen</a:t>
            </a:r>
            <a:r>
              <a:rPr lang="en-GB" sz="2400" dirty="0">
                <a:effectLst/>
                <a:latin typeface="Times New Roman" panose="02020603050405020304" pitchFamily="18" charset="0"/>
                <a:cs typeface="Times New Roman" panose="02020603050405020304" pitchFamily="18" charset="0"/>
              </a:rPr>
              <a:t> &amp; </a:t>
            </a:r>
            <a:r>
              <a:rPr lang="en-GB" sz="2400" dirty="0" err="1">
                <a:effectLst/>
                <a:latin typeface="Times New Roman" panose="02020603050405020304" pitchFamily="18" charset="0"/>
                <a:cs typeface="Times New Roman" panose="02020603050405020304" pitchFamily="18" charset="0"/>
              </a:rPr>
              <a:t>Veenstra</a:t>
            </a:r>
            <a:r>
              <a:rPr lang="en-GB" sz="2400" dirty="0">
                <a:effectLst/>
                <a:latin typeface="Times New Roman" panose="02020603050405020304" pitchFamily="18" charset="0"/>
                <a:cs typeface="Times New Roman" panose="02020603050405020304" pitchFamily="18" charset="0"/>
              </a:rPr>
              <a:t>, 2021, pp. 896–901</a:t>
            </a:r>
            <a:r>
              <a:rPr lang="en-US" sz="2400" dirty="0">
                <a:latin typeface="Times New Roman" panose="02020603050405020304" pitchFamily="18" charset="0"/>
                <a:cs typeface="Times New Roman" panose="02020603050405020304" pitchFamily="18" charset="0"/>
              </a:rPr>
              <a:t>) – and intersections of masculinity, gender, ethnicity and class, can work against school outcomes of academic achievement.</a:t>
            </a:r>
          </a:p>
          <a:p>
            <a:endParaRPr lang="en-US" sz="2400" dirty="0"/>
          </a:p>
          <a:p>
            <a:pPr algn="just"/>
            <a:r>
              <a:rPr lang="en-US" sz="2400" dirty="0">
                <a:latin typeface="Times New Roman" panose="02020603050405020304" pitchFamily="18" charset="0"/>
                <a:cs typeface="Times New Roman" panose="02020603050405020304" pitchFamily="18" charset="0"/>
              </a:rPr>
              <a:t>Issues of inequality </a:t>
            </a:r>
            <a:r>
              <a:rPr lang="en-US" sz="2400" u="sng" dirty="0">
                <a:latin typeface="Times New Roman" panose="02020603050405020304" pitchFamily="18" charset="0"/>
                <a:cs typeface="Times New Roman" panose="02020603050405020304" pitchFamily="18" charset="0"/>
              </a:rPr>
              <a:t>compounded</a:t>
            </a:r>
            <a:r>
              <a:rPr lang="en-US" sz="2400" dirty="0">
                <a:latin typeface="Times New Roman" panose="02020603050405020304" pitchFamily="18" charset="0"/>
                <a:cs typeface="Times New Roman" panose="02020603050405020304" pitchFamily="18" charset="0"/>
              </a:rPr>
              <a:t> by other causes for children in this group.</a:t>
            </a:r>
          </a:p>
        </p:txBody>
      </p:sp>
      <p:sp>
        <p:nvSpPr>
          <p:cNvPr id="5" name="Title 1">
            <a:extLst>
              <a:ext uri="{FF2B5EF4-FFF2-40B4-BE49-F238E27FC236}">
                <a16:creationId xmlns:a16="http://schemas.microsoft.com/office/drawing/2014/main" id="{315A459C-2A29-E04B-F3B5-31E844F88BBC}"/>
              </a:ext>
            </a:extLst>
          </p:cNvPr>
          <p:cNvSpPr txBox="1">
            <a:spLocks/>
          </p:cNvSpPr>
          <p:nvPr/>
        </p:nvSpPr>
        <p:spPr>
          <a:xfrm>
            <a:off x="838200" y="365124"/>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Times New Roman" panose="02020603050405020304" pitchFamily="18" charset="0"/>
                <a:cs typeface="Times New Roman" panose="02020603050405020304" pitchFamily="18" charset="0"/>
              </a:rPr>
              <a:t>Fragile Identities</a:t>
            </a:r>
          </a:p>
        </p:txBody>
      </p:sp>
    </p:spTree>
    <p:extLst>
      <p:ext uri="{BB962C8B-B14F-4D97-AF65-F5344CB8AC3E}">
        <p14:creationId xmlns:p14="http://schemas.microsoft.com/office/powerpoint/2010/main" val="3069175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EA54F-2FF1-CD51-0571-8D863CC43236}"/>
              </a:ext>
            </a:extLst>
          </p:cNvPr>
          <p:cNvSpPr>
            <a:spLocks noGrp="1"/>
          </p:cNvSpPr>
          <p:nvPr>
            <p:ph type="title"/>
          </p:nvPr>
        </p:nvSpPr>
        <p:spPr>
          <a:xfrm>
            <a:off x="940158"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dirty="0">
                <a:latin typeface="Times New Roman" panose="02020603050405020304" pitchFamily="18" charset="0"/>
                <a:cs typeface="Times New Roman" panose="02020603050405020304" pitchFamily="18" charset="0"/>
              </a:rPr>
              <a:t>Place, inclusion, and social mobility</a:t>
            </a:r>
          </a:p>
        </p:txBody>
      </p:sp>
      <p:pic>
        <p:nvPicPr>
          <p:cNvPr id="7" name="Picture 6" descr="A close-up of a page&#10;&#10;Description automatically generated">
            <a:extLst>
              <a:ext uri="{FF2B5EF4-FFF2-40B4-BE49-F238E27FC236}">
                <a16:creationId xmlns:a16="http://schemas.microsoft.com/office/drawing/2014/main" id="{67CA0C3E-CB6C-1B94-C67F-DFEFFEE988FC}"/>
              </a:ext>
            </a:extLst>
          </p:cNvPr>
          <p:cNvPicPr>
            <a:picLocks noChangeAspect="1"/>
          </p:cNvPicPr>
          <p:nvPr/>
        </p:nvPicPr>
        <p:blipFill>
          <a:blip r:embed="rId3"/>
          <a:stretch>
            <a:fillRect/>
          </a:stretch>
        </p:blipFill>
        <p:spPr>
          <a:xfrm>
            <a:off x="5268190" y="1828800"/>
            <a:ext cx="5328619" cy="3968886"/>
          </a:xfrm>
          <a:prstGeom prst="rect">
            <a:avLst/>
          </a:prstGeom>
        </p:spPr>
      </p:pic>
      <p:sp>
        <p:nvSpPr>
          <p:cNvPr id="3" name="TextBox 2">
            <a:extLst>
              <a:ext uri="{FF2B5EF4-FFF2-40B4-BE49-F238E27FC236}">
                <a16:creationId xmlns:a16="http://schemas.microsoft.com/office/drawing/2014/main" id="{6ACFC536-96CA-65C9-3385-C2AEBFE33A00}"/>
              </a:ext>
            </a:extLst>
          </p:cNvPr>
          <p:cNvSpPr txBox="1"/>
          <p:nvPr/>
        </p:nvSpPr>
        <p:spPr>
          <a:xfrm>
            <a:off x="470780" y="6042026"/>
            <a:ext cx="4255129" cy="307777"/>
          </a:xfrm>
          <a:prstGeom prst="rect">
            <a:avLst/>
          </a:prstGeom>
          <a:noFill/>
        </p:spPr>
        <p:txBody>
          <a:bodyPr wrap="square" rtlCol="0">
            <a:spAutoFit/>
          </a:bodyPr>
          <a:lstStyle/>
          <a:p>
            <a:r>
              <a:rPr lang="en-GB" sz="1400" dirty="0">
                <a:effectLst/>
                <a:latin typeface="Times New Roman" panose="02020603050405020304" pitchFamily="18" charset="0"/>
                <a:cs typeface="Times New Roman" panose="02020603050405020304" pitchFamily="18" charset="0"/>
              </a:rPr>
              <a:t>Right graphic: Carneiro </a:t>
            </a:r>
            <a:r>
              <a:rPr lang="en-GB" sz="1400" i="1" dirty="0">
                <a:effectLst/>
                <a:latin typeface="Times New Roman" panose="02020603050405020304" pitchFamily="18" charset="0"/>
                <a:cs typeface="Times New Roman" panose="02020603050405020304" pitchFamily="18" charset="0"/>
              </a:rPr>
              <a:t>et al.</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2020, p. 5)</a:t>
            </a:r>
          </a:p>
        </p:txBody>
      </p:sp>
      <p:sp>
        <p:nvSpPr>
          <p:cNvPr id="10" name="Content Placeholder 9">
            <a:extLst>
              <a:ext uri="{FF2B5EF4-FFF2-40B4-BE49-F238E27FC236}">
                <a16:creationId xmlns:a16="http://schemas.microsoft.com/office/drawing/2014/main" id="{0F67F584-CEC0-3E93-A5F6-FE74CD6687B6}"/>
              </a:ext>
            </a:extLst>
          </p:cNvPr>
          <p:cNvSpPr>
            <a:spLocks noGrp="1"/>
          </p:cNvSpPr>
          <p:nvPr>
            <p:ph idx="1"/>
          </p:nvPr>
        </p:nvSpPr>
        <p:spPr>
          <a:xfrm>
            <a:off x="838200" y="1828800"/>
            <a:ext cx="3578817" cy="3735092"/>
          </a:xfrm>
        </p:spPr>
        <p:txBody>
          <a:bodyPr>
            <a:noAutofit/>
          </a:bodyPr>
          <a:lstStyle/>
          <a:p>
            <a:r>
              <a:rPr lang="en-US" sz="1600" dirty="0">
                <a:latin typeface="Times New Roman" panose="02020603050405020304" pitchFamily="18" charset="0"/>
                <a:cs typeface="Times New Roman" panose="02020603050405020304" pitchFamily="18" charset="0"/>
              </a:rPr>
              <a:t>‘Social reproduction’ </a:t>
            </a:r>
            <a:r>
              <a:rPr lang="en-US" sz="1600" dirty="0">
                <a:effectLst/>
                <a:latin typeface="Times New Roman" panose="02020603050405020304" pitchFamily="18" charset="0"/>
                <a:cs typeface="Times New Roman" panose="02020603050405020304" pitchFamily="18" charset="0"/>
              </a:rPr>
              <a:t>(</a:t>
            </a:r>
            <a:r>
              <a:rPr lang="en-GB" sz="1600" dirty="0">
                <a:effectLst/>
                <a:latin typeface="Times New Roman" panose="02020603050405020304" pitchFamily="18" charset="0"/>
                <a:cs typeface="Times New Roman" panose="02020603050405020304" pitchFamily="18" charset="0"/>
              </a:rPr>
              <a:t>Payne, 2021, pp. 200–201; Johnson, 2024a) </a:t>
            </a:r>
            <a:r>
              <a:rPr lang="en-US" sz="1600" dirty="0">
                <a:latin typeface="Times New Roman" panose="02020603050405020304" pitchFamily="18" charset="0"/>
                <a:cs typeface="Times New Roman" panose="02020603050405020304" pitchFamily="18" charset="0"/>
              </a:rPr>
              <a:t>is how</a:t>
            </a:r>
            <a:r>
              <a:rPr lang="en-US" sz="1600" dirty="0">
                <a:effectLst/>
                <a:latin typeface="Times New Roman" panose="02020603050405020304" pitchFamily="18" charset="0"/>
                <a:cs typeface="Times New Roman" panose="02020603050405020304" pitchFamily="18" charset="0"/>
              </a:rPr>
              <a:t> multigenerational disadvantage is maintained and replicated.</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1970s and 1980s – Major industry loss in parts of Wales and the North and Midlands in England </a:t>
            </a:r>
            <a:r>
              <a:rPr lang="en-GB" sz="1600" dirty="0">
                <a:effectLst/>
                <a:latin typeface="Times New Roman" panose="02020603050405020304" pitchFamily="18" charset="0"/>
                <a:cs typeface="Times New Roman" panose="02020603050405020304" pitchFamily="18" charset="0"/>
              </a:rPr>
              <a:t>(Social Mobility Commission, 2021, para. 5) = increasing marginalisation of children from working-class families. (Henshaw</a:t>
            </a:r>
            <a:r>
              <a:rPr lang="en-GB" sz="1600" dirty="0">
                <a:latin typeface="Times New Roman" panose="02020603050405020304" pitchFamily="18" charset="0"/>
                <a:cs typeface="Times New Roman" panose="02020603050405020304" pitchFamily="18" charset="0"/>
              </a:rPr>
              <a:t> 2021; 2022).</a:t>
            </a:r>
            <a:endParaRPr lang="en-US" sz="1600" dirty="0"/>
          </a:p>
          <a:p>
            <a:r>
              <a:rPr lang="en-US" sz="1600" dirty="0">
                <a:latin typeface="Times New Roman" panose="02020603050405020304" pitchFamily="18" charset="0"/>
                <a:cs typeface="Times New Roman" panose="02020603050405020304" pitchFamily="18" charset="0"/>
              </a:rPr>
              <a:t>Class is place and position, affecting social immobility </a:t>
            </a:r>
            <a:r>
              <a:rPr lang="en-GB" sz="1600" dirty="0">
                <a:effectLst/>
                <a:latin typeface="Times New Roman" panose="02020603050405020304" pitchFamily="18" charset="0"/>
                <a:cs typeface="Times New Roman" panose="02020603050405020304" pitchFamily="18" charset="0"/>
              </a:rPr>
              <a:t>(Education Committee, 2014; 2021).</a:t>
            </a:r>
            <a:endParaRPr lang="en-US" sz="1600" dirty="0">
              <a:latin typeface="Times New Roman" panose="02020603050405020304" pitchFamily="18" charset="0"/>
              <a:cs typeface="Times New Roman" panose="02020603050405020304" pitchFamily="18" charset="0"/>
            </a:endParaRPr>
          </a:p>
          <a:p>
            <a:endParaRPr lang="en-US" sz="1600" dirty="0"/>
          </a:p>
        </p:txBody>
      </p:sp>
    </p:spTree>
    <p:extLst>
      <p:ext uri="{BB962C8B-B14F-4D97-AF65-F5344CB8AC3E}">
        <p14:creationId xmlns:p14="http://schemas.microsoft.com/office/powerpoint/2010/main" val="3975995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83C1-6B93-2323-0287-AD2F47A031ED}"/>
              </a:ext>
            </a:extLst>
          </p:cNvPr>
          <p:cNvSpPr>
            <a:spLocks noGrp="1"/>
          </p:cNvSpPr>
          <p:nvPr>
            <p:ph type="title"/>
          </p:nvPr>
        </p:nvSpPr>
        <p:spPr>
          <a:xfrm>
            <a:off x="953035" y="365125"/>
            <a:ext cx="10290221"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Intersectionality</a:t>
            </a:r>
            <a:r>
              <a:rPr lang="en-US" dirty="0"/>
              <a:t> Vs Social Reproduction</a:t>
            </a:r>
          </a:p>
        </p:txBody>
      </p:sp>
      <p:sp>
        <p:nvSpPr>
          <p:cNvPr id="3" name="Content Placeholder 2">
            <a:extLst>
              <a:ext uri="{FF2B5EF4-FFF2-40B4-BE49-F238E27FC236}">
                <a16:creationId xmlns:a16="http://schemas.microsoft.com/office/drawing/2014/main" id="{71CD753B-EC11-BD62-D16B-928704D145DD}"/>
              </a:ext>
            </a:extLst>
          </p:cNvPr>
          <p:cNvSpPr>
            <a:spLocks noGrp="1"/>
          </p:cNvSpPr>
          <p:nvPr>
            <p:ph idx="1"/>
          </p:nvPr>
        </p:nvSpPr>
        <p:spPr>
          <a:xfrm>
            <a:off x="838200" y="2285999"/>
            <a:ext cx="10332000" cy="3890963"/>
          </a:xfrm>
        </p:spPr>
        <p:txBody>
          <a:bodyPr/>
          <a:lstStyle/>
          <a:p>
            <a:r>
              <a:rPr lang="en-US" dirty="0">
                <a:latin typeface="Times New Roman" panose="02020603050405020304" pitchFamily="18" charset="0"/>
                <a:cs typeface="Times New Roman" panose="02020603050405020304" pitchFamily="18" charset="0"/>
              </a:rPr>
              <a:t>Social reproduction theory – A different framework to intersectionality, but both </a:t>
            </a:r>
            <a:r>
              <a:rPr lang="en-US" dirty="0" err="1">
                <a:latin typeface="Times New Roman" panose="02020603050405020304" pitchFamily="18" charset="0"/>
                <a:cs typeface="Times New Roman" panose="02020603050405020304" pitchFamily="18" charset="0"/>
              </a:rPr>
              <a:t>recognise</a:t>
            </a:r>
            <a:r>
              <a:rPr lang="en-US" dirty="0">
                <a:latin typeface="Times New Roman" panose="02020603050405020304" pitchFamily="18" charset="0"/>
                <a:cs typeface="Times New Roman" panose="02020603050405020304" pitchFamily="18" charset="0"/>
              </a:rPr>
              <a:t> that capitalism is important in interlocking oppressions </a:t>
            </a:r>
            <a:r>
              <a:rPr lang="en-GB" dirty="0">
                <a:effectLst/>
                <a:latin typeface="Times New Roman" panose="02020603050405020304" pitchFamily="18" charset="0"/>
                <a:cs typeface="Times New Roman" panose="02020603050405020304" pitchFamily="18" charset="0"/>
              </a:rPr>
              <a:t>(</a:t>
            </a:r>
            <a:r>
              <a:rPr lang="en-GB" dirty="0" err="1">
                <a:effectLst/>
                <a:latin typeface="Times New Roman" panose="02020603050405020304" pitchFamily="18" charset="0"/>
                <a:cs typeface="Times New Roman" panose="02020603050405020304" pitchFamily="18" charset="0"/>
              </a:rPr>
              <a:t>Souvlis</a:t>
            </a:r>
            <a:r>
              <a:rPr lang="en-GB" dirty="0">
                <a:effectLst/>
                <a:latin typeface="Times New Roman" panose="02020603050405020304" pitchFamily="18" charset="0"/>
                <a:cs typeface="Times New Roman" panose="02020603050405020304" pitchFamily="18" charset="0"/>
              </a:rPr>
              <a:t> &amp; </a:t>
            </a:r>
            <a:r>
              <a:rPr lang="en-GB" dirty="0" err="1">
                <a:effectLst/>
                <a:latin typeface="Times New Roman" panose="02020603050405020304" pitchFamily="18" charset="0"/>
                <a:cs typeface="Times New Roman" panose="02020603050405020304" pitchFamily="18" charset="0"/>
              </a:rPr>
              <a:t>Bohrer</a:t>
            </a:r>
            <a:r>
              <a:rPr lang="en-GB" dirty="0">
                <a:effectLst/>
                <a:latin typeface="Times New Roman" panose="02020603050405020304" pitchFamily="18" charset="0"/>
                <a:cs typeface="Times New Roman" panose="02020603050405020304" pitchFamily="18" charset="0"/>
              </a:rPr>
              <a:t>, 2020, paras. 3–15)</a:t>
            </a:r>
            <a:r>
              <a:rPr lang="en-US" dirty="0">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Intersectionality – Examines multiple disadvantages (Romero, 2018, pp. 1–7). It can demonstrate increasing structural inequality in the intersections of identities (Wright, 2013, p. 98).</a:t>
            </a:r>
          </a:p>
          <a:p>
            <a:endParaRPr lang="en-US" dirty="0"/>
          </a:p>
        </p:txBody>
      </p:sp>
    </p:spTree>
    <p:extLst>
      <p:ext uri="{BB962C8B-B14F-4D97-AF65-F5344CB8AC3E}">
        <p14:creationId xmlns:p14="http://schemas.microsoft.com/office/powerpoint/2010/main" val="2620315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FC9A8-A53A-675B-C654-A1F549205819}"/>
              </a:ext>
            </a:extLst>
          </p:cNvPr>
          <p:cNvSpPr>
            <a:spLocks noGrp="1"/>
          </p:cNvSpPr>
          <p:nvPr>
            <p:ph type="title"/>
          </p:nvPr>
        </p:nvSpPr>
        <p:spPr>
          <a:xfrm>
            <a:off x="838200" y="365126"/>
            <a:ext cx="10515600" cy="814318"/>
          </a:xfrm>
        </p:spPr>
        <p:txBody>
          <a:bodyPr/>
          <a:lstStyle/>
          <a:p>
            <a:pPr algn="ctr"/>
            <a:r>
              <a:rPr lang="en-US" dirty="0"/>
              <a:t>Intersectional Comparisons</a:t>
            </a:r>
          </a:p>
        </p:txBody>
      </p:sp>
      <p:sp>
        <p:nvSpPr>
          <p:cNvPr id="3" name="Content Placeholder 2">
            <a:extLst>
              <a:ext uri="{FF2B5EF4-FFF2-40B4-BE49-F238E27FC236}">
                <a16:creationId xmlns:a16="http://schemas.microsoft.com/office/drawing/2014/main" id="{F07547F1-83FA-56F0-53A2-4FF1CD7EE96B}"/>
              </a:ext>
            </a:extLst>
          </p:cNvPr>
          <p:cNvSpPr>
            <a:spLocks noGrp="1"/>
          </p:cNvSpPr>
          <p:nvPr>
            <p:ph idx="1"/>
          </p:nvPr>
        </p:nvSpPr>
        <p:spPr>
          <a:xfrm>
            <a:off x="838200" y="1179444"/>
            <a:ext cx="10332000" cy="5156963"/>
          </a:xfrm>
        </p:spPr>
        <p:txBody>
          <a:bodyPr>
            <a:normAutofit fontScale="25000" lnSpcReduction="20000"/>
          </a:bodyPr>
          <a:lstStyle/>
          <a:p>
            <a:pPr marL="0" indent="0">
              <a:buNone/>
            </a:pPr>
            <a:endParaRPr lang="en-US" sz="8000" u="sng" dirty="0">
              <a:latin typeface="Times New Roman" panose="02020603050405020304" pitchFamily="18" charset="0"/>
              <a:cs typeface="Times New Roman" panose="02020603050405020304" pitchFamily="18" charset="0"/>
            </a:endParaRPr>
          </a:p>
          <a:p>
            <a:pPr marL="0" indent="0">
              <a:buNone/>
            </a:pPr>
            <a:endParaRPr lang="en-US" sz="8000" u="sng" dirty="0">
              <a:latin typeface="Times New Roman" panose="02020603050405020304" pitchFamily="18" charset="0"/>
              <a:cs typeface="Times New Roman" panose="02020603050405020304" pitchFamily="18" charset="0"/>
            </a:endParaRPr>
          </a:p>
          <a:p>
            <a:pPr marL="0" indent="0">
              <a:buNone/>
            </a:pPr>
            <a:r>
              <a:rPr lang="en-US" sz="8000" u="sng" dirty="0">
                <a:latin typeface="Times New Roman" panose="02020603050405020304" pitchFamily="18" charset="0"/>
                <a:cs typeface="Times New Roman" panose="02020603050405020304" pitchFamily="18" charset="0"/>
              </a:rPr>
              <a:t>White working-class boys affected by</a:t>
            </a:r>
          </a:p>
          <a:p>
            <a:r>
              <a:rPr lang="en-US" sz="8000" dirty="0">
                <a:latin typeface="Times New Roman" panose="02020603050405020304" pitchFamily="18" charset="0"/>
                <a:cs typeface="Times New Roman" panose="02020603050405020304" pitchFamily="18" charset="0"/>
              </a:rPr>
              <a:t>Class</a:t>
            </a:r>
          </a:p>
          <a:p>
            <a:r>
              <a:rPr lang="en-US" sz="8000" dirty="0">
                <a:latin typeface="Times New Roman" panose="02020603050405020304" pitchFamily="18" charset="0"/>
                <a:cs typeface="Times New Roman" panose="02020603050405020304" pitchFamily="18" charset="0"/>
              </a:rPr>
              <a:t>Gender</a:t>
            </a:r>
          </a:p>
          <a:p>
            <a:r>
              <a:rPr lang="en-US" sz="8000" dirty="0">
                <a:latin typeface="Times New Roman" panose="02020603050405020304" pitchFamily="18" charset="0"/>
                <a:cs typeface="Times New Roman" panose="02020603050405020304" pitchFamily="18" charset="0"/>
              </a:rPr>
              <a:t>Cultural identifiers, i.e. accent, manners, etc. (</a:t>
            </a:r>
            <a:r>
              <a:rPr lang="en-US" sz="8000" dirty="0" err="1">
                <a:latin typeface="Times New Roman" panose="02020603050405020304" pitchFamily="18" charset="0"/>
                <a:cs typeface="Times New Roman" panose="02020603050405020304" pitchFamily="18" charset="0"/>
              </a:rPr>
              <a:t>Umney</a:t>
            </a:r>
            <a:r>
              <a:rPr lang="en-US" sz="8000" dirty="0">
                <a:latin typeface="Times New Roman" panose="02020603050405020304" pitchFamily="18" charset="0"/>
                <a:cs typeface="Times New Roman" panose="02020603050405020304" pitchFamily="18" charset="0"/>
              </a:rPr>
              <a:t>, 2018, p. 6).</a:t>
            </a:r>
          </a:p>
          <a:p>
            <a:r>
              <a:rPr lang="en-US" sz="8000" dirty="0">
                <a:latin typeface="Times New Roman" panose="02020603050405020304" pitchFamily="18" charset="0"/>
                <a:cs typeface="Times New Roman" panose="02020603050405020304" pitchFamily="18" charset="0"/>
              </a:rPr>
              <a:t>Location</a:t>
            </a:r>
          </a:p>
          <a:p>
            <a:r>
              <a:rPr lang="en-US" sz="8000" dirty="0">
                <a:latin typeface="Times New Roman" panose="02020603050405020304" pitchFamily="18" charset="0"/>
                <a:cs typeface="Times New Roman" panose="02020603050405020304" pitchFamily="18" charset="0"/>
              </a:rPr>
              <a:t>Socio-economic status</a:t>
            </a:r>
          </a:p>
          <a:p>
            <a:endParaRPr lang="en-US" sz="8000" dirty="0">
              <a:latin typeface="Times New Roman" panose="02020603050405020304" pitchFamily="18" charset="0"/>
              <a:cs typeface="Times New Roman" panose="02020603050405020304" pitchFamily="18" charset="0"/>
            </a:endParaRPr>
          </a:p>
          <a:p>
            <a:pPr marL="0" indent="0">
              <a:buNone/>
            </a:pPr>
            <a:r>
              <a:rPr lang="en-US" sz="8000" u="sng" dirty="0">
                <a:latin typeface="Times New Roman" panose="02020603050405020304" pitchFamily="18" charset="0"/>
                <a:cs typeface="Times New Roman" panose="02020603050405020304" pitchFamily="18" charset="0"/>
              </a:rPr>
              <a:t>Not caused by</a:t>
            </a:r>
          </a:p>
          <a:p>
            <a:pPr algn="just"/>
            <a:r>
              <a:rPr lang="en-US" sz="8000" dirty="0">
                <a:latin typeface="Times New Roman" panose="02020603050405020304" pitchFamily="18" charset="0"/>
                <a:cs typeface="Times New Roman" panose="02020603050405020304" pitchFamily="18" charset="0"/>
              </a:rPr>
              <a:t>Ethnicity or race (</a:t>
            </a:r>
            <a:r>
              <a:rPr lang="en-GB" sz="8000" dirty="0">
                <a:effectLst/>
                <a:latin typeface="Times New Roman" panose="02020603050405020304" pitchFamily="18" charset="0"/>
                <a:cs typeface="Times New Roman" panose="02020603050405020304" pitchFamily="18" charset="0"/>
              </a:rPr>
              <a:t>Education Committee, 2021, </a:t>
            </a:r>
            <a:r>
              <a:rPr lang="en-US" sz="8000" dirty="0">
                <a:latin typeface="Times New Roman" panose="02020603050405020304" pitchFamily="18" charset="0"/>
                <a:cs typeface="Times New Roman" panose="02020603050405020304" pitchFamily="18" charset="0"/>
              </a:rPr>
              <a:t>para. 4). White working-class pupils are the ‘ethnic majority’ but fail to achieve higher grades, including girls and boys.</a:t>
            </a:r>
          </a:p>
          <a:p>
            <a:pPr algn="just"/>
            <a:r>
              <a:rPr lang="en-US" sz="8000" dirty="0">
                <a:latin typeface="Times New Roman" panose="02020603050405020304" pitchFamily="18" charset="0"/>
                <a:cs typeface="Times New Roman" panose="02020603050405020304" pitchFamily="18" charset="0"/>
              </a:rPr>
              <a:t>A recent study by Simpson (2023, pp. 1–3) considers schools to be </a:t>
            </a:r>
            <a:r>
              <a:rPr lang="en-US" sz="8000" dirty="0" err="1">
                <a:latin typeface="Times New Roman" panose="02020603050405020304" pitchFamily="18" charset="0"/>
                <a:cs typeface="Times New Roman" panose="02020603050405020304" pitchFamily="18" charset="0"/>
              </a:rPr>
              <a:t>Bourdieusian</a:t>
            </a:r>
            <a:r>
              <a:rPr lang="en-US" sz="8000" dirty="0">
                <a:latin typeface="Times New Roman" panose="02020603050405020304" pitchFamily="18" charset="0"/>
                <a:cs typeface="Times New Roman" panose="02020603050405020304" pitchFamily="18" charset="0"/>
              </a:rPr>
              <a:t> ‘institutional habitus’ that privilege academic performance and </a:t>
            </a:r>
            <a:r>
              <a:rPr lang="en-US" sz="8000" dirty="0" err="1">
                <a:latin typeface="Times New Roman" panose="02020603050405020304" pitchFamily="18" charset="0"/>
                <a:cs typeface="Times New Roman" panose="02020603050405020304" pitchFamily="18" charset="0"/>
              </a:rPr>
              <a:t>misrecognises</a:t>
            </a:r>
            <a:r>
              <a:rPr lang="en-US" sz="8000" dirty="0">
                <a:latin typeface="Times New Roman" panose="02020603050405020304" pitchFamily="18" charset="0"/>
                <a:cs typeface="Times New Roman" panose="02020603050405020304" pitchFamily="18" charset="0"/>
              </a:rPr>
              <a:t> ‘working-class capitals’ of females and males. </a:t>
            </a:r>
          </a:p>
          <a:p>
            <a:pPr algn="just"/>
            <a:r>
              <a:rPr lang="en-US" sz="8000" dirty="0">
                <a:latin typeface="Times New Roman" panose="02020603050405020304" pitchFamily="18" charset="0"/>
                <a:cs typeface="Times New Roman" panose="02020603050405020304" pitchFamily="18" charset="0"/>
              </a:rPr>
              <a:t>‘Habitus’ (</a:t>
            </a:r>
            <a:r>
              <a:rPr lang="en-US" sz="8000" dirty="0" err="1">
                <a:latin typeface="Times New Roman" panose="02020603050405020304" pitchFamily="18" charset="0"/>
                <a:cs typeface="Times New Roman" panose="02020603050405020304" pitchFamily="18" charset="0"/>
              </a:rPr>
              <a:t>Powercube</a:t>
            </a:r>
            <a:r>
              <a:rPr lang="en-US" sz="8000" dirty="0">
                <a:latin typeface="Times New Roman" panose="02020603050405020304" pitchFamily="18" charset="0"/>
                <a:cs typeface="Times New Roman" panose="02020603050405020304" pitchFamily="18" charset="0"/>
              </a:rPr>
              <a:t>, 2011, paras. 3–4) is the interplay of structure and agency over time.</a:t>
            </a:r>
          </a:p>
          <a:p>
            <a:pPr marL="0" indent="0">
              <a:buNone/>
            </a:pPr>
            <a:endParaRPr lang="en-US" sz="4200" dirty="0"/>
          </a:p>
          <a:p>
            <a:pPr marL="0" indent="0">
              <a:buNone/>
            </a:pPr>
            <a:endParaRPr lang="en-US" dirty="0"/>
          </a:p>
          <a:p>
            <a:pPr marL="0" indent="0">
              <a:buNone/>
            </a:pPr>
            <a:endParaRPr lang="en-US" dirty="0"/>
          </a:p>
        </p:txBody>
      </p:sp>
      <p:sp>
        <p:nvSpPr>
          <p:cNvPr id="5" name="Title 1">
            <a:extLst>
              <a:ext uri="{FF2B5EF4-FFF2-40B4-BE49-F238E27FC236}">
                <a16:creationId xmlns:a16="http://schemas.microsoft.com/office/drawing/2014/main" id="{C5D0B4F0-B546-725A-33D3-D8FACD16C52E}"/>
              </a:ext>
            </a:extLst>
          </p:cNvPr>
          <p:cNvSpPr txBox="1">
            <a:spLocks/>
          </p:cNvSpPr>
          <p:nvPr/>
        </p:nvSpPr>
        <p:spPr>
          <a:xfrm>
            <a:off x="838200" y="365125"/>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Times New Roman" panose="02020603050405020304" pitchFamily="18" charset="0"/>
                <a:cs typeface="Times New Roman" panose="02020603050405020304" pitchFamily="18" charset="0"/>
              </a:rPr>
              <a:t>Intersectional Comparisons</a:t>
            </a:r>
          </a:p>
        </p:txBody>
      </p:sp>
    </p:spTree>
    <p:extLst>
      <p:ext uri="{BB962C8B-B14F-4D97-AF65-F5344CB8AC3E}">
        <p14:creationId xmlns:p14="http://schemas.microsoft.com/office/powerpoint/2010/main" val="2199639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CC804F-F7A9-087A-C7DD-899FCA970365}"/>
              </a:ext>
            </a:extLst>
          </p:cNvPr>
          <p:cNvSpPr>
            <a:spLocks noGrp="1"/>
          </p:cNvSpPr>
          <p:nvPr>
            <p:ph idx="1"/>
          </p:nvPr>
        </p:nvSpPr>
        <p:spPr>
          <a:xfrm>
            <a:off x="838200" y="1755228"/>
            <a:ext cx="10332000" cy="4175790"/>
          </a:xfrm>
        </p:spPr>
        <p:txBody>
          <a:bodyPr>
            <a:normAutofit fontScale="92500" lnSpcReduction="20000"/>
          </a:bodyPr>
          <a:lstStyle/>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GB" sz="2200" dirty="0">
                <a:effectLst/>
                <a:latin typeface="Times New Roman" panose="02020603050405020304" pitchFamily="18" charset="0"/>
                <a:cs typeface="Times New Roman" panose="02020603050405020304" pitchFamily="18" charset="0"/>
              </a:rPr>
              <a:t>An </a:t>
            </a:r>
            <a:r>
              <a:rPr lang="en-GB" sz="2200" dirty="0">
                <a:latin typeface="Times New Roman" panose="02020603050405020304" pitchFamily="18" charset="0"/>
                <a:cs typeface="Times New Roman" panose="02020603050405020304" pitchFamily="18" charset="0"/>
              </a:rPr>
              <a:t>IRR report </a:t>
            </a:r>
            <a:r>
              <a:rPr lang="en-GB" sz="2200" dirty="0">
                <a:effectLst/>
                <a:latin typeface="Times New Roman" panose="02020603050405020304" pitchFamily="18" charset="0"/>
                <a:cs typeface="Times New Roman" panose="02020603050405020304" pitchFamily="18" charset="0"/>
              </a:rPr>
              <a:t>(Institute of Race Relations (IRR), 2020)</a:t>
            </a:r>
            <a:r>
              <a:rPr lang="en-US" sz="2200" dirty="0">
                <a:latin typeface="Times New Roman" panose="02020603050405020304" pitchFamily="18" charset="0"/>
                <a:cs typeface="Times New Roman" panose="02020603050405020304" pitchFamily="18" charset="0"/>
              </a:rPr>
              <a:t> found Black Caribbean boys are nearly four times more likely to receive a permanent school exclusion.</a:t>
            </a:r>
          </a:p>
          <a:p>
            <a:pPr marL="0" indent="0">
              <a:buNone/>
            </a:pPr>
            <a:r>
              <a:rPr lang="en-GB" sz="2200" dirty="0">
                <a:effectLst/>
                <a:latin typeface="Times New Roman" panose="02020603050405020304" pitchFamily="18" charset="0"/>
                <a:cs typeface="Times New Roman" panose="02020603050405020304" pitchFamily="18" charset="0"/>
              </a:rPr>
              <a:t>Government figures (Department for Education, 2024) </a:t>
            </a:r>
            <a:r>
              <a:rPr lang="en-US" sz="2200" dirty="0">
                <a:latin typeface="Times New Roman" panose="02020603050405020304" pitchFamily="18" charset="0"/>
                <a:cs typeface="Times New Roman" panose="02020603050405020304" pitchFamily="18" charset="0"/>
              </a:rPr>
              <a:t>show that this has improved compared </a:t>
            </a:r>
            <a:r>
              <a:rPr lang="en-US" sz="2200">
                <a:latin typeface="Times New Roman" panose="02020603050405020304" pitchFamily="18" charset="0"/>
                <a:cs typeface="Times New Roman" panose="02020603050405020304" pitchFamily="18" charset="0"/>
              </a:rPr>
              <a:t>to White </a:t>
            </a:r>
            <a:r>
              <a:rPr lang="en-US" sz="2200" dirty="0">
                <a:latin typeface="Times New Roman" panose="02020603050405020304" pitchFamily="18" charset="0"/>
                <a:cs typeface="Times New Roman" panose="02020603050405020304" pitchFamily="18" charset="0"/>
              </a:rPr>
              <a:t>working-class boys, but these results still suggest unfair exclusion (</a:t>
            </a:r>
            <a:r>
              <a:rPr lang="en-GB" sz="2200" dirty="0">
                <a:effectLst/>
                <a:latin typeface="Times New Roman" panose="02020603050405020304" pitchFamily="18" charset="0"/>
                <a:cs typeface="Times New Roman" panose="02020603050405020304" pitchFamily="18" charset="0"/>
              </a:rPr>
              <a:t>Siddique, 2020</a:t>
            </a:r>
            <a:r>
              <a:rPr lang="en-US" sz="2200" dirty="0">
                <a:latin typeface="Times New Roman" panose="02020603050405020304" pitchFamily="18" charset="0"/>
                <a:cs typeface="Times New Roman" panose="02020603050405020304" pitchFamily="18" charset="0"/>
              </a:rPr>
              <a:t>).</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u="sng" dirty="0">
                <a:latin typeface="Times New Roman" panose="02020603050405020304" pitchFamily="18" charset="0"/>
                <a:cs typeface="Times New Roman" panose="02020603050405020304" pitchFamily="18" charset="0"/>
              </a:rPr>
              <a:t>Black working-class boys are affected by:</a:t>
            </a:r>
          </a:p>
          <a:p>
            <a:pPr marL="0" indent="0">
              <a:buNone/>
            </a:pPr>
            <a:r>
              <a:rPr lang="en-US" sz="2200" dirty="0">
                <a:latin typeface="Times New Roman" panose="02020603050405020304" pitchFamily="18" charset="0"/>
                <a:cs typeface="Times New Roman" panose="02020603050405020304" pitchFamily="18" charset="0"/>
              </a:rPr>
              <a:t>Race and ‘racism’ (Macionis, 2010, p. 361) as well as:</a:t>
            </a:r>
          </a:p>
          <a:p>
            <a:r>
              <a:rPr lang="en-US" sz="2200" dirty="0">
                <a:latin typeface="Times New Roman" panose="02020603050405020304" pitchFamily="18" charset="0"/>
                <a:cs typeface="Times New Roman" panose="02020603050405020304" pitchFamily="18" charset="0"/>
              </a:rPr>
              <a:t>Class</a:t>
            </a:r>
          </a:p>
          <a:p>
            <a:r>
              <a:rPr lang="en-US" sz="2200" dirty="0">
                <a:latin typeface="Times New Roman" panose="02020603050405020304" pitchFamily="18" charset="0"/>
                <a:cs typeface="Times New Roman" panose="02020603050405020304" pitchFamily="18" charset="0"/>
              </a:rPr>
              <a:t>Gender</a:t>
            </a:r>
          </a:p>
          <a:p>
            <a:r>
              <a:rPr lang="en-US" sz="2200" dirty="0">
                <a:latin typeface="Times New Roman" panose="02020603050405020304" pitchFamily="18" charset="0"/>
                <a:cs typeface="Times New Roman" panose="02020603050405020304" pitchFamily="18" charset="0"/>
              </a:rPr>
              <a:t>Location</a:t>
            </a:r>
          </a:p>
          <a:p>
            <a:r>
              <a:rPr lang="en-US" sz="2200" dirty="0">
                <a:latin typeface="Times New Roman" panose="02020603050405020304" pitchFamily="18" charset="0"/>
                <a:cs typeface="Times New Roman" panose="02020603050405020304" pitchFamily="18" charset="0"/>
              </a:rPr>
              <a:t>‘Socio-economic status’ (Macionis, 2010, p. 634). Figures from the EHRC (2020) are an indicator that systemic racism still exists throughout the lives of Black people.</a:t>
            </a:r>
          </a:p>
          <a:p>
            <a:pPr marL="0" indent="0">
              <a:buNone/>
            </a:pPr>
            <a:endParaRPr lang="en-US" sz="3300"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
        <p:nvSpPr>
          <p:cNvPr id="5" name="Title 1">
            <a:extLst>
              <a:ext uri="{FF2B5EF4-FFF2-40B4-BE49-F238E27FC236}">
                <a16:creationId xmlns:a16="http://schemas.microsoft.com/office/drawing/2014/main" id="{0C8DC856-2D23-6F36-9250-0F8493AA7088}"/>
              </a:ext>
            </a:extLst>
          </p:cNvPr>
          <p:cNvSpPr>
            <a:spLocks noGrp="1"/>
          </p:cNvSpPr>
          <p:nvPr>
            <p:ph type="title"/>
          </p:nvPr>
        </p:nvSpPr>
        <p:spPr>
          <a:xfrm>
            <a:off x="838200" y="41563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dirty="0">
                <a:latin typeface="Times New Roman" panose="02020603050405020304" pitchFamily="18" charset="0"/>
                <a:cs typeface="Times New Roman" panose="02020603050405020304" pitchFamily="18" charset="0"/>
              </a:rPr>
              <a:t>Similarities and Differences</a:t>
            </a:r>
          </a:p>
        </p:txBody>
      </p:sp>
    </p:spTree>
    <p:extLst>
      <p:ext uri="{BB962C8B-B14F-4D97-AF65-F5344CB8AC3E}">
        <p14:creationId xmlns:p14="http://schemas.microsoft.com/office/powerpoint/2010/main" val="3761267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970C4-A193-89E9-A28C-947B4919E8EA}"/>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fontScale="90000"/>
          </a:bodyPr>
          <a:lstStyle/>
          <a:p>
            <a:pPr algn="ctr"/>
            <a:r>
              <a:rPr lang="en-US" dirty="0">
                <a:latin typeface="Times New Roman" panose="02020603050405020304" pitchFamily="18" charset="0"/>
                <a:cs typeface="Times New Roman" panose="02020603050405020304" pitchFamily="18" charset="0"/>
              </a:rPr>
              <a:t>After School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Employment and Education</a:t>
            </a:r>
          </a:p>
        </p:txBody>
      </p:sp>
      <p:sp>
        <p:nvSpPr>
          <p:cNvPr id="3" name="Content Placeholder 2">
            <a:extLst>
              <a:ext uri="{FF2B5EF4-FFF2-40B4-BE49-F238E27FC236}">
                <a16:creationId xmlns:a16="http://schemas.microsoft.com/office/drawing/2014/main" id="{A3770181-783F-8CD0-B4E7-E9E4E4DC1B2A}"/>
              </a:ext>
            </a:extLst>
          </p:cNvPr>
          <p:cNvSpPr>
            <a:spLocks noGrp="1"/>
          </p:cNvSpPr>
          <p:nvPr>
            <p:ph idx="1"/>
          </p:nvPr>
        </p:nvSpPr>
        <p:spPr>
          <a:xfrm>
            <a:off x="838200" y="1756064"/>
            <a:ext cx="10332000" cy="4661514"/>
          </a:xfrm>
        </p:spPr>
        <p:txBody>
          <a:bodyPr>
            <a:normAutofit/>
          </a:bodyPr>
          <a:lstStyle/>
          <a:p>
            <a:pPr marL="0" indent="0">
              <a:buNone/>
            </a:pPr>
            <a:endParaRPr lang="en-US" sz="20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‘U</a:t>
            </a:r>
            <a:r>
              <a:rPr lang="en-GB" sz="2000" b="0" i="0" u="none" strike="noStrike" dirty="0">
                <a:effectLst/>
                <a:latin typeface="Times New Roman" panose="02020603050405020304" pitchFamily="18" charset="0"/>
                <a:cs typeface="Times New Roman" panose="02020603050405020304" pitchFamily="18" charset="0"/>
              </a:rPr>
              <a:t>nemployment rates were significantly higher for ethnic minorities at 12.9 per cent compared with 6.3 per cent for White people.</a:t>
            </a:r>
          </a:p>
          <a:p>
            <a:pPr algn="just">
              <a:buFont typeface="Arial" panose="020B0604020202020204" pitchFamily="34" charset="0"/>
              <a:buChar char="•"/>
            </a:pPr>
            <a:r>
              <a:rPr lang="en-GB" sz="2000" b="0" i="0" u="none" strike="noStrike" dirty="0">
                <a:effectLst/>
                <a:latin typeface="Times New Roman" panose="02020603050405020304" pitchFamily="18" charset="0"/>
                <a:cs typeface="Times New Roman" panose="02020603050405020304" pitchFamily="18" charset="0"/>
              </a:rPr>
              <a:t>Black workers with degrees earn 23.1 per cent less on average than White workers.</a:t>
            </a:r>
          </a:p>
          <a:p>
            <a:pPr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a:t>
            </a:r>
            <a:r>
              <a:rPr lang="en-GB" sz="2000" b="0" i="0" u="none" strike="noStrike" dirty="0">
                <a:effectLst/>
                <a:latin typeface="Times New Roman" panose="02020603050405020304" pitchFamily="18" charset="0"/>
                <a:cs typeface="Times New Roman" panose="02020603050405020304" pitchFamily="18" charset="0"/>
              </a:rPr>
              <a:t>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pPr algn="just"/>
            <a:r>
              <a:rPr lang="en-GB" sz="2000" dirty="0">
                <a:latin typeface="Times New Roman" panose="02020603050405020304" pitchFamily="18" charset="0"/>
                <a:cs typeface="Times New Roman" panose="02020603050405020304" pitchFamily="18" charset="0"/>
              </a:rPr>
              <a:t>J</a:t>
            </a:r>
            <a:r>
              <a:rPr lang="en-GB" sz="2000" b="0" i="0" u="none" strike="noStrike" dirty="0">
                <a:effectLst/>
                <a:latin typeface="Times New Roman" panose="02020603050405020304" pitchFamily="18" charset="0"/>
                <a:cs typeface="Times New Roman" panose="02020603050405020304" pitchFamily="18" charset="0"/>
              </a:rPr>
              <a:t>ust 6 per cent of Black school leavers attended a ‘Russell Group’ university, compared with 12 per cent of mixed and Asian school leavers and 11 per cent of White school leavers.’</a:t>
            </a: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Figures: Cole (2024a); EHRC (2020) </a:t>
            </a:r>
          </a:p>
          <a:p>
            <a:pPr marL="0" indent="0">
              <a:buNone/>
            </a:pPr>
            <a:endParaRPr lang="en-US" dirty="0"/>
          </a:p>
        </p:txBody>
      </p:sp>
    </p:spTree>
    <p:extLst>
      <p:ext uri="{BB962C8B-B14F-4D97-AF65-F5344CB8AC3E}">
        <p14:creationId xmlns:p14="http://schemas.microsoft.com/office/powerpoint/2010/main" val="1193409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697A-E35F-135F-A5E3-BE95A2008043}"/>
              </a:ext>
            </a:extLst>
          </p:cNvPr>
          <p:cNvSpPr>
            <a:spLocks noGrp="1"/>
          </p:cNvSpPr>
          <p:nvPr>
            <p:ph type="title"/>
          </p:nvPr>
        </p:nvSpPr>
        <p:spPr>
          <a:xfrm>
            <a:off x="838200"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Multiple Disadvantages</a:t>
            </a:r>
          </a:p>
        </p:txBody>
      </p:sp>
      <p:sp>
        <p:nvSpPr>
          <p:cNvPr id="3" name="Content Placeholder 2">
            <a:extLst>
              <a:ext uri="{FF2B5EF4-FFF2-40B4-BE49-F238E27FC236}">
                <a16:creationId xmlns:a16="http://schemas.microsoft.com/office/drawing/2014/main" id="{78371633-01AA-895E-BAF8-92932E3485F4}"/>
              </a:ext>
            </a:extLst>
          </p:cNvPr>
          <p:cNvSpPr>
            <a:spLocks noGrp="1"/>
          </p:cNvSpPr>
          <p:nvPr>
            <p:ph idx="1"/>
          </p:nvPr>
        </p:nvSpPr>
        <p:spPr>
          <a:xfrm>
            <a:off x="838200" y="2088573"/>
            <a:ext cx="10515600" cy="3835150"/>
          </a:xfrm>
        </p:spPr>
        <p:txBody>
          <a:bodyPr>
            <a:normAutofit/>
          </a:bodyPr>
          <a:lstStyle/>
          <a:p>
            <a:r>
              <a:rPr lang="en-US" sz="2400" dirty="0">
                <a:latin typeface="Times New Roman" panose="02020603050405020304" pitchFamily="18" charset="0"/>
                <a:cs typeface="Times New Roman" panose="02020603050405020304" pitchFamily="18" charset="0"/>
              </a:rPr>
              <a:t>Experience is different for White and Black working-class boys </a:t>
            </a:r>
          </a:p>
          <a:p>
            <a:pPr marL="0" indent="0">
              <a:buNone/>
            </a:pPr>
            <a:r>
              <a:rPr lang="en-US" sz="2400" dirty="0">
                <a:latin typeface="Times New Roman" panose="02020603050405020304" pitchFamily="18" charset="0"/>
                <a:cs typeface="Times New Roman" panose="02020603050405020304" pitchFamily="18" charset="0"/>
              </a:rPr>
              <a:t>   </a:t>
            </a:r>
            <a:r>
              <a:rPr lang="en-US" sz="2400" u="sng" dirty="0">
                <a:latin typeface="Times New Roman" panose="02020603050405020304" pitchFamily="18" charset="0"/>
                <a:cs typeface="Times New Roman" panose="02020603050405020304" pitchFamily="18" charset="0"/>
              </a:rPr>
              <a:t>BUT</a:t>
            </a:r>
          </a:p>
          <a:p>
            <a:pPr algn="just"/>
            <a:r>
              <a:rPr lang="en-US" sz="2400" dirty="0">
                <a:latin typeface="Times New Roman" panose="02020603050405020304" pitchFamily="18" charset="0"/>
                <a:cs typeface="Times New Roman" panose="02020603050405020304" pitchFamily="18" charset="0"/>
              </a:rPr>
              <a:t>Both may be experiencing ‘unconscious </a:t>
            </a:r>
            <a:r>
              <a:rPr lang="en-US" sz="2400" dirty="0" err="1">
                <a:latin typeface="Times New Roman" panose="02020603050405020304" pitchFamily="18" charset="0"/>
                <a:cs typeface="Times New Roman" panose="02020603050405020304" pitchFamily="18" charset="0"/>
              </a:rPr>
              <a:t>bias’</a:t>
            </a:r>
            <a:r>
              <a:rPr lang="en-US" sz="2400" dirty="0">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rPr>
              <a:t>(The University of Edinburgh, 2024)</a:t>
            </a:r>
            <a:r>
              <a:rPr lang="en-US" sz="2400" dirty="0">
                <a:latin typeface="Times New Roman" panose="02020603050405020304" pitchFamily="18" charset="0"/>
                <a:cs typeface="Times New Roman" panose="02020603050405020304" pitchFamily="18" charset="0"/>
              </a:rPr>
              <a:t> from teaching professionals leading to similar ‘low expectations’ (</a:t>
            </a:r>
            <a:r>
              <a:rPr lang="en-US" sz="2400" dirty="0" err="1">
                <a:latin typeface="Times New Roman" panose="02020603050405020304" pitchFamily="18" charset="0"/>
                <a:cs typeface="Times New Roman" panose="02020603050405020304" pitchFamily="18" charset="0"/>
              </a:rPr>
              <a:t>Demie</a:t>
            </a:r>
            <a:r>
              <a:rPr lang="en-US" sz="2400" dirty="0">
                <a:latin typeface="Times New Roman" panose="02020603050405020304" pitchFamily="18" charset="0"/>
                <a:cs typeface="Times New Roman" panose="02020603050405020304" pitchFamily="18" charset="0"/>
              </a:rPr>
              <a:t>, 2019, p. 55) as noted in Willis’ (1977) study.</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Class overlooked by policy-makers (Malik, 2018, para. 6).</a:t>
            </a:r>
          </a:p>
          <a:p>
            <a:pPr marL="0" indent="0" algn="just">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Individuals are not necessarily to blame but </a:t>
            </a:r>
            <a:r>
              <a:rPr lang="en-US" sz="2400" u="sng" dirty="0">
                <a:latin typeface="Times New Roman" panose="02020603050405020304" pitchFamily="18" charset="0"/>
                <a:cs typeface="Times New Roman" panose="02020603050405020304" pitchFamily="18" charset="0"/>
              </a:rPr>
              <a:t>structural classism</a:t>
            </a:r>
            <a:r>
              <a:rPr lang="en-US" sz="2400" dirty="0">
                <a:latin typeface="Times New Roman" panose="02020603050405020304" pitchFamily="18" charset="0"/>
                <a:cs typeface="Times New Roman" panose="02020603050405020304" pitchFamily="18" charset="0"/>
              </a:rPr>
              <a:t> is. </a:t>
            </a:r>
          </a:p>
        </p:txBody>
      </p:sp>
    </p:spTree>
    <p:extLst>
      <p:ext uri="{BB962C8B-B14F-4D97-AF65-F5344CB8AC3E}">
        <p14:creationId xmlns:p14="http://schemas.microsoft.com/office/powerpoint/2010/main" val="4091857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A0652-2EF0-7B06-035B-BF955B131930}"/>
              </a:ext>
            </a:extLst>
          </p:cNvPr>
          <p:cNvSpPr>
            <a:spLocks noGrp="1"/>
          </p:cNvSpPr>
          <p:nvPr>
            <p:ph type="title"/>
          </p:nvPr>
        </p:nvSpPr>
        <p:spPr>
          <a:xfrm>
            <a:off x="835005" y="294602"/>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Curriculum of Knowledge</a:t>
            </a:r>
          </a:p>
        </p:txBody>
      </p:sp>
      <p:sp>
        <p:nvSpPr>
          <p:cNvPr id="3" name="Content Placeholder 2">
            <a:extLst>
              <a:ext uri="{FF2B5EF4-FFF2-40B4-BE49-F238E27FC236}">
                <a16:creationId xmlns:a16="http://schemas.microsoft.com/office/drawing/2014/main" id="{C087FB83-8B4B-B5B1-3474-B80FF56AD989}"/>
              </a:ext>
            </a:extLst>
          </p:cNvPr>
          <p:cNvSpPr>
            <a:spLocks noGrp="1"/>
          </p:cNvSpPr>
          <p:nvPr>
            <p:ph idx="1"/>
          </p:nvPr>
        </p:nvSpPr>
        <p:spPr>
          <a:xfrm>
            <a:off x="953037" y="665018"/>
            <a:ext cx="10279536" cy="5797776"/>
          </a:xfrm>
        </p:spPr>
        <p:txBody>
          <a:bodyPr>
            <a:noAutofit/>
          </a:bodyPr>
          <a:lstStyle/>
          <a:p>
            <a:pPr marL="0" indent="0" algn="just">
              <a:lnSpc>
                <a:spcPct val="150000"/>
              </a:lnSpc>
              <a:buNone/>
            </a:pPr>
            <a:endParaRPr lang="en-GB" sz="2000" dirty="0">
              <a:ea typeface="Calibri" panose="020F0502020204030204" pitchFamily="34" charset="0"/>
              <a:cs typeface="Times New Roman" panose="02020603050405020304" pitchFamily="18" charset="0"/>
            </a:endParaRPr>
          </a:p>
          <a:p>
            <a:pPr marL="0" indent="0" algn="just">
              <a:lnSpc>
                <a:spcPct val="150000"/>
              </a:lnSpc>
              <a:spcBef>
                <a:spcPts val="0"/>
              </a:spcBef>
              <a:buNone/>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All knowledge is shrouded in ideology’ according to </a:t>
            </a:r>
            <a:r>
              <a:rPr lang="en-GB" sz="1600" dirty="0">
                <a:latin typeface="Times New Roman" panose="02020603050405020304" pitchFamily="18" charset="0"/>
                <a:ea typeface="Calibri" panose="020F0502020204030204" pitchFamily="34" charset="0"/>
                <a:cs typeface="Times New Roman" panose="02020603050405020304" pitchFamily="18" charset="0"/>
              </a:rPr>
              <a:t>Davies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(1971, p. 272). Schools own, construct and disseminate that knowledge in a way that can alter a student’s opportunities and their ‘life course’ (Payne, 2021, pp. 127–128).</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latin typeface="Times New Roman" panose="02020603050405020304" pitchFamily="18" charset="0"/>
                <a:ea typeface="Calibri" panose="020F0502020204030204" pitchFamily="34" charset="0"/>
                <a:cs typeface="Times New Roman" panose="02020603050405020304" pitchFamily="18" charset="0"/>
              </a:rPr>
              <a:t>Academic testing can predict economic success (Jencks, 1979, p. 85) , but this is not about ability but the quality of schooling and working-class children struggling to adapt to the middle-class curriculum.</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Low grades have long been known to lead to higher dropout rates and can also shape teachers’ views of pupils and students’ views of themselves (Jencks, 1975, p. 157; Keddie, 1971, p. 135).</a:t>
            </a:r>
            <a:br>
              <a:rPr lang="en-GB" sz="1600" dirty="0">
                <a:latin typeface="Times New Roman" panose="02020603050405020304" pitchFamily="18" charset="0"/>
                <a:ea typeface="Calibri" panose="020F0502020204030204" pitchFamily="34" charset="0"/>
                <a:cs typeface="Times New Roman" panose="02020603050405020304" pitchFamily="18" charset="0"/>
              </a:rPr>
            </a:br>
            <a:endParaRPr lang="en-GB" sz="1600" dirty="0">
              <a:latin typeface="Times New Roman" panose="02020603050405020304" pitchFamily="18"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Practical applications of knowledge are limited in their value to the outside world, and how that knowledge is organised has implications for power and control (Bernstein, 1971, p. 47; Giddens, 1981, p. 309; Young, 1971a, p. 39; b, pp. 3–15). </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Educational policy has not addressed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why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working-class children are underrepresented in higher education (Bourke, 1994, p. 119).</a:t>
            </a:r>
          </a:p>
          <a:p>
            <a:pPr marL="0" indent="0">
              <a:spcBef>
                <a:spcPts val="0"/>
              </a:spcBef>
              <a:buNone/>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 lack of role models in the teaching profession and wider society in positions of authority. The cultural capital of the higher classes (Sullivan, 2002, pp. 3–4) leads to greater educational achievements, affecting socio-economic status and access to opportunities. </a:t>
            </a:r>
          </a:p>
          <a:p>
            <a:pPr>
              <a:lnSpc>
                <a:spcPct val="100000"/>
              </a:lnSpc>
              <a:spcBef>
                <a:spcPts val="0"/>
              </a:spcBef>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introduction of equal opportunities from a Fabian socialist </a:t>
            </a:r>
            <a:r>
              <a:rPr lang="en-GB" sz="1600" dirty="0">
                <a:latin typeface="Times New Roman" panose="02020603050405020304" pitchFamily="18" charset="0"/>
                <a:ea typeface="Calibri" panose="020F0502020204030204" pitchFamily="34" charset="0"/>
                <a:cs typeface="Times New Roman" panose="02020603050405020304" pitchFamily="18" charset="0"/>
              </a:rPr>
              <a:t>ideal</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has not created equal outcomes or a classless society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Bernbaum</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1977, pp. 14–15; Giddens, 1981, p. 66;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Ossowski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1998, pp. 152–154). </a:t>
            </a:r>
          </a:p>
          <a:p>
            <a:endParaRPr lang="en-GB" sz="1600" dirty="0">
              <a:effectLst/>
              <a:ea typeface="Calibri" panose="020F0502020204030204" pitchFamily="34" charset="0"/>
            </a:endParaRPr>
          </a:p>
          <a:p>
            <a:endParaRPr lang="en-GB" sz="2000" dirty="0">
              <a:effectLst/>
              <a:latin typeface="Times New Roman" panose="02020603050405020304" pitchFamily="18" charset="0"/>
              <a:ea typeface="Calibri" panose="020F0502020204030204" pitchFamily="34" charset="0"/>
            </a:endParaRPr>
          </a:p>
          <a:p>
            <a:pPr marL="0" indent="0" algn="just">
              <a:lnSpc>
                <a:spcPct val="15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70748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F2D0A-6CE3-DEAB-8CE1-7F73F0658DD0}"/>
              </a:ext>
            </a:extLst>
          </p:cNvPr>
          <p:cNvSpPr>
            <a:spLocks noGrp="1"/>
          </p:cNvSpPr>
          <p:nvPr>
            <p:ph type="title"/>
          </p:nvPr>
        </p:nvSpPr>
        <p:spPr>
          <a:xfrm>
            <a:off x="630936" y="639520"/>
            <a:ext cx="3429000" cy="1719072"/>
          </a:xfrm>
        </p:spPr>
        <p:txBody>
          <a:bodyPr anchor="b">
            <a:normAutofit/>
          </a:bodyPr>
          <a:lstStyle/>
          <a:p>
            <a:r>
              <a:rPr lang="en-US" sz="5400" dirty="0">
                <a:latin typeface="Times New Roman" panose="02020603050405020304" pitchFamily="18" charset="0"/>
                <a:cs typeface="Times New Roman" panose="02020603050405020304" pitchFamily="18" charset="0"/>
              </a:rPr>
              <a:t>Class Pay Gap 2023</a:t>
            </a:r>
          </a:p>
        </p:txBody>
      </p:sp>
      <p:sp>
        <p:nvSpPr>
          <p:cNvPr id="2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B8E87C-9368-4B66-FF13-29988EDD6BDD}"/>
              </a:ext>
            </a:extLst>
          </p:cNvPr>
          <p:cNvSpPr>
            <a:spLocks noGrp="1"/>
          </p:cNvSpPr>
          <p:nvPr>
            <p:ph idx="1"/>
          </p:nvPr>
        </p:nvSpPr>
        <p:spPr>
          <a:xfrm>
            <a:off x="630936" y="2974246"/>
            <a:ext cx="3429000" cy="3243674"/>
          </a:xfrm>
        </p:spPr>
        <p:txBody>
          <a:bodyPr anchor="t">
            <a:normAutofit lnSpcReduction="10000"/>
          </a:bodyPr>
          <a:lstStyle/>
          <a:p>
            <a:r>
              <a:rPr lang="en-GB" sz="1800" dirty="0">
                <a:latin typeface="Times New Roman" panose="02020603050405020304" pitchFamily="18" charset="0"/>
                <a:cs typeface="Times New Roman" panose="02020603050405020304" pitchFamily="18" charset="0"/>
              </a:rPr>
              <a:t>Working class professionals are paid 12% less than their middle-class peers, resulting in 1 in 8 days without pay.</a:t>
            </a:r>
          </a:p>
          <a:p>
            <a:r>
              <a:rPr lang="en-GB" sz="1800" dirty="0">
                <a:latin typeface="Times New Roman" panose="02020603050405020304" pitchFamily="18" charset="0"/>
                <a:cs typeface="Times New Roman" panose="02020603050405020304" pitchFamily="18" charset="0"/>
              </a:rPr>
              <a:t>There are additional disadvantages for females and some ethnic minority groups (Social Mobility Foundation, 2023, paras. 2, 6–7).</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cs typeface="Times New Roman" panose="02020603050405020304" pitchFamily="18" charset="0"/>
              </a:rPr>
              <a:t>Table: Social Mobility Foundation (2023, para. </a:t>
            </a:r>
            <a:r>
              <a:rPr lang="en-GB" sz="1800" dirty="0">
                <a:latin typeface="Times New Roman" panose="02020603050405020304" pitchFamily="18" charset="0"/>
                <a:cs typeface="Times New Roman" panose="02020603050405020304" pitchFamily="18" charset="0"/>
              </a:rPr>
              <a:t>7</a:t>
            </a:r>
            <a:r>
              <a:rPr lang="en-GB" sz="1800" dirty="0">
                <a:effectLst/>
                <a:latin typeface="Times New Roman" panose="02020603050405020304" pitchFamily="18" charset="0"/>
                <a:cs typeface="Times New Roman" panose="02020603050405020304" pitchFamily="18" charset="0"/>
              </a:rPr>
              <a:t>).</a:t>
            </a:r>
            <a:endParaRPr lang="en-GB" sz="1800" dirty="0">
              <a:latin typeface="Times New Roman" panose="02020603050405020304" pitchFamily="18" charset="0"/>
              <a:cs typeface="Times New Roman" panose="02020603050405020304" pitchFamily="18" charset="0"/>
            </a:endParaRPr>
          </a:p>
          <a:p>
            <a:endParaRPr lang="en-GB" sz="1500" dirty="0"/>
          </a:p>
          <a:p>
            <a:endParaRPr lang="en-US" sz="1500" dirty="0"/>
          </a:p>
        </p:txBody>
      </p:sp>
      <p:pic>
        <p:nvPicPr>
          <p:cNvPr id="9" name="Picture 8" descr="A screenshot of a graph&#10;&#10;Description automatically generated">
            <a:extLst>
              <a:ext uri="{FF2B5EF4-FFF2-40B4-BE49-F238E27FC236}">
                <a16:creationId xmlns:a16="http://schemas.microsoft.com/office/drawing/2014/main" id="{906E2552-B5EE-BC11-BD4D-8323DC9CF66E}"/>
              </a:ext>
            </a:extLst>
          </p:cNvPr>
          <p:cNvPicPr>
            <a:picLocks noChangeAspect="1"/>
          </p:cNvPicPr>
          <p:nvPr/>
        </p:nvPicPr>
        <p:blipFill>
          <a:blip r:embed="rId3"/>
          <a:stretch>
            <a:fillRect/>
          </a:stretch>
        </p:blipFill>
        <p:spPr>
          <a:xfrm>
            <a:off x="4265121" y="1211180"/>
            <a:ext cx="7292895" cy="4685684"/>
          </a:xfrm>
          <a:prstGeom prst="rect">
            <a:avLst/>
          </a:prstGeom>
        </p:spPr>
      </p:pic>
    </p:spTree>
    <p:extLst>
      <p:ext uri="{BB962C8B-B14F-4D97-AF65-F5344CB8AC3E}">
        <p14:creationId xmlns:p14="http://schemas.microsoft.com/office/powerpoint/2010/main" val="1007286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5791E-5E72-F19F-2E4E-597313C5284B}"/>
              </a:ext>
            </a:extLst>
          </p:cNvPr>
          <p:cNvSpPr>
            <a:spLocks noGrp="1"/>
          </p:cNvSpPr>
          <p:nvPr>
            <p:ph type="title"/>
          </p:nvPr>
        </p:nvSpPr>
        <p:spPr>
          <a:xfrm>
            <a:off x="871442" y="304800"/>
            <a:ext cx="4353116" cy="1137920"/>
          </a:xfrm>
        </p:spPr>
        <p:txBody>
          <a:bodyPr anchor="b">
            <a:normAutofit/>
          </a:bodyPr>
          <a:lstStyle/>
          <a:p>
            <a:pPr algn="ctr"/>
            <a:r>
              <a:rPr lang="en-US" dirty="0">
                <a:latin typeface="Times New Roman" panose="02020603050405020304" pitchFamily="18" charset="0"/>
                <a:cs typeface="Times New Roman" panose="02020603050405020304" pitchFamily="18" charset="0"/>
              </a:rPr>
              <a:t>Elite Britain</a:t>
            </a:r>
          </a:p>
        </p:txBody>
      </p:sp>
      <p:sp>
        <p:nvSpPr>
          <p:cNvPr id="3" name="Content Placeholder 2">
            <a:extLst>
              <a:ext uri="{FF2B5EF4-FFF2-40B4-BE49-F238E27FC236}">
                <a16:creationId xmlns:a16="http://schemas.microsoft.com/office/drawing/2014/main" id="{F4DCA9B9-D801-E4EF-64B9-9BEB04907F3E}"/>
              </a:ext>
            </a:extLst>
          </p:cNvPr>
          <p:cNvSpPr>
            <a:spLocks noGrp="1"/>
          </p:cNvSpPr>
          <p:nvPr>
            <p:ph idx="1"/>
          </p:nvPr>
        </p:nvSpPr>
        <p:spPr>
          <a:xfrm>
            <a:off x="871442" y="1807108"/>
            <a:ext cx="4353116" cy="4410663"/>
          </a:xfrm>
        </p:spPr>
        <p:txBody>
          <a:bodyPr anchor="t">
            <a:normAutofit fontScale="92500" lnSpcReduction="10000"/>
          </a:bodyPr>
          <a:lstStyle/>
          <a:p>
            <a:endParaRPr lang="en-US" sz="14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UK is increasingly divided.</a:t>
            </a:r>
          </a:p>
          <a:p>
            <a:r>
              <a:rPr lang="en-US" sz="2000" dirty="0">
                <a:latin typeface="Times New Roman" panose="02020603050405020304" pitchFamily="18" charset="0"/>
                <a:cs typeface="Times New Roman" panose="02020603050405020304" pitchFamily="18" charset="0"/>
              </a:rPr>
              <a:t>Power structures dominated by the 7% attending private schools and 1% graduated from Oxford or Cambridge.</a:t>
            </a:r>
          </a:p>
          <a:p>
            <a:r>
              <a:rPr lang="en-US" sz="2000" dirty="0">
                <a:latin typeface="Times New Roman" panose="02020603050405020304" pitchFamily="18" charset="0"/>
                <a:cs typeface="Times New Roman" panose="02020603050405020304" pitchFamily="18" charset="0"/>
              </a:rPr>
              <a:t>Politics, civil service and media from ‘socially exclusive list’.</a:t>
            </a:r>
          </a:p>
          <a:p>
            <a:r>
              <a:rPr lang="en-US" sz="2000" dirty="0">
                <a:latin typeface="Times New Roman" panose="02020603050405020304" pitchFamily="18" charset="0"/>
                <a:cs typeface="Times New Roman" panose="02020603050405020304" pitchFamily="18" charset="0"/>
              </a:rPr>
              <a:t>Education alone won’t solve all issues – is there room at the top? ‘Super rich’ (Dorling, 2019, pp. 1–25, ) above the middle classes.</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Figure 1: The Sutton Trust and Social Mobility Commission (2024, p. 4).</a:t>
            </a:r>
          </a:p>
        </p:txBody>
      </p:sp>
      <p:pic>
        <p:nvPicPr>
          <p:cNvPr id="6" name="Picture 5" descr="A screen shot of a phone&#10;&#10;Description automatically generated">
            <a:extLst>
              <a:ext uri="{FF2B5EF4-FFF2-40B4-BE49-F238E27FC236}">
                <a16:creationId xmlns:a16="http://schemas.microsoft.com/office/drawing/2014/main" id="{555302D3-A3B0-EA79-A63B-703EA4DD6D7E}"/>
              </a:ext>
            </a:extLst>
          </p:cNvPr>
          <p:cNvPicPr>
            <a:picLocks noChangeAspect="1"/>
          </p:cNvPicPr>
          <p:nvPr/>
        </p:nvPicPr>
        <p:blipFill>
          <a:blip r:embed="rId3"/>
          <a:stretch>
            <a:fillRect/>
          </a:stretch>
        </p:blipFill>
        <p:spPr>
          <a:xfrm>
            <a:off x="6806090" y="304800"/>
            <a:ext cx="3540462" cy="5531972"/>
          </a:xfrm>
          <a:prstGeom prst="rect">
            <a:avLst/>
          </a:prstGeom>
        </p:spPr>
      </p:pic>
    </p:spTree>
    <p:extLst>
      <p:ext uri="{BB962C8B-B14F-4D97-AF65-F5344CB8AC3E}">
        <p14:creationId xmlns:p14="http://schemas.microsoft.com/office/powerpoint/2010/main" val="3252234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tanding together&#10;&#10;Description automatically generated">
            <a:extLst>
              <a:ext uri="{FF2B5EF4-FFF2-40B4-BE49-F238E27FC236}">
                <a16:creationId xmlns:a16="http://schemas.microsoft.com/office/drawing/2014/main" id="{1A7E4E5D-14A8-F388-D1CD-308820ED7779}"/>
              </a:ext>
            </a:extLst>
          </p:cNvPr>
          <p:cNvPicPr>
            <a:picLocks noChangeAspect="1"/>
          </p:cNvPicPr>
          <p:nvPr/>
        </p:nvPicPr>
        <p:blipFill rotWithShape="1">
          <a:blip r:embed="rId3">
            <a:alphaModFix amt="60000"/>
          </a:blip>
          <a:srcRect l="16778" r="27028"/>
          <a:stretch/>
        </p:blipFill>
        <p:spPr>
          <a:xfrm>
            <a:off x="179450" y="182880"/>
            <a:ext cx="5915025" cy="6499784"/>
          </a:xfrm>
          <a:prstGeom prst="rect">
            <a:avLst/>
          </a:prstGeom>
        </p:spPr>
      </p:pic>
      <p:pic>
        <p:nvPicPr>
          <p:cNvPr id="13" name="Content Placeholder 12" descr="A black and white sign with white text&#10;&#10;Description automatically generated">
            <a:extLst>
              <a:ext uri="{FF2B5EF4-FFF2-40B4-BE49-F238E27FC236}">
                <a16:creationId xmlns:a16="http://schemas.microsoft.com/office/drawing/2014/main" id="{BCD2F211-6C66-10BE-185F-32847295F146}"/>
              </a:ext>
            </a:extLst>
          </p:cNvPr>
          <p:cNvPicPr>
            <a:picLocks noChangeAspect="1"/>
          </p:cNvPicPr>
          <p:nvPr/>
        </p:nvPicPr>
        <p:blipFill rotWithShape="1">
          <a:blip r:embed="rId4">
            <a:alphaModFix amt="60000"/>
          </a:blip>
          <a:srcRect t="6" r="-1" b="10436"/>
          <a:stretch/>
        </p:blipFill>
        <p:spPr>
          <a:xfrm>
            <a:off x="6095156" y="182880"/>
            <a:ext cx="5915025" cy="6499784"/>
          </a:xfrm>
          <a:prstGeom prst="rect">
            <a:avLst/>
          </a:prstGeom>
        </p:spPr>
      </p:pic>
      <p:sp>
        <p:nvSpPr>
          <p:cNvPr id="3" name="TextBox 2">
            <a:extLst>
              <a:ext uri="{FF2B5EF4-FFF2-40B4-BE49-F238E27FC236}">
                <a16:creationId xmlns:a16="http://schemas.microsoft.com/office/drawing/2014/main" id="{DE9B8301-F93A-AC61-6A3E-E2F411C6C227}"/>
              </a:ext>
            </a:extLst>
          </p:cNvPr>
          <p:cNvSpPr txBox="1"/>
          <p:nvPr/>
        </p:nvSpPr>
        <p:spPr>
          <a:xfrm>
            <a:off x="186544" y="6354834"/>
            <a:ext cx="4102011" cy="276999"/>
          </a:xfrm>
          <a:prstGeom prst="rect">
            <a:avLst/>
          </a:prstGeom>
          <a:noFill/>
        </p:spPr>
        <p:txBody>
          <a:bodyPr wrap="square" rtlCol="0">
            <a:spAutoFit/>
          </a:bodyPr>
          <a:lstStyle/>
          <a:p>
            <a:r>
              <a:rPr lang="en-US" sz="1200" dirty="0">
                <a:solidFill>
                  <a:schemeClr val="bg2"/>
                </a:solidFill>
                <a:latin typeface="Times New Roman" panose="02020603050405020304" pitchFamily="18" charset="0"/>
                <a:cs typeface="Times New Roman" panose="02020603050405020304" pitchFamily="18" charset="0"/>
              </a:rPr>
              <a:t>Image: </a:t>
            </a:r>
            <a:r>
              <a:rPr lang="en-GB" sz="1200" i="1" dirty="0">
                <a:solidFill>
                  <a:schemeClr val="bg2"/>
                </a:solidFill>
                <a:effectLst/>
                <a:latin typeface="Times New Roman" panose="02020603050405020304" pitchFamily="18" charset="0"/>
              </a:rPr>
              <a:t>Room at the top</a:t>
            </a:r>
            <a:r>
              <a:rPr lang="en-GB" sz="1200" dirty="0">
                <a:solidFill>
                  <a:schemeClr val="bg2"/>
                </a:solidFill>
                <a:effectLst/>
                <a:latin typeface="Times New Roman" panose="02020603050405020304" pitchFamily="18" charset="0"/>
              </a:rPr>
              <a:t>, 1958. Directed by J. Clayton).</a:t>
            </a:r>
            <a:endParaRPr lang="en-US" sz="1200" dirty="0">
              <a:solidFill>
                <a:schemeClr val="bg2"/>
              </a:solidFill>
            </a:endParaRPr>
          </a:p>
        </p:txBody>
      </p:sp>
    </p:spTree>
    <p:extLst>
      <p:ext uri="{BB962C8B-B14F-4D97-AF65-F5344CB8AC3E}">
        <p14:creationId xmlns:p14="http://schemas.microsoft.com/office/powerpoint/2010/main" val="3486818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06B8-B13F-8C95-E1FC-B799E415F217}"/>
              </a:ext>
            </a:extLst>
          </p:cNvPr>
          <p:cNvSpPr>
            <a:spLocks noGrp="1"/>
          </p:cNvSpPr>
          <p:nvPr>
            <p:ph type="title"/>
          </p:nvPr>
        </p:nvSpPr>
        <p:spPr>
          <a:xfrm>
            <a:off x="6096000" y="1339406"/>
            <a:ext cx="4966952" cy="618175"/>
          </a:xfrm>
          <a:solidFill>
            <a:schemeClr val="bg1"/>
          </a:solidFill>
        </p:spPr>
        <p:txBody>
          <a:bodyPr anchor="t">
            <a:normAutofit/>
          </a:bodyPr>
          <a:lstStyle/>
          <a:p>
            <a:pPr algn="ctr"/>
            <a:r>
              <a:rPr lang="en-US" sz="3200" dirty="0">
                <a:latin typeface="Times New Roman" panose="02020603050405020304" pitchFamily="18" charset="0"/>
                <a:cs typeface="Times New Roman" panose="02020603050405020304" pitchFamily="18" charset="0"/>
              </a:rPr>
              <a:t>‘The Silver Spoon’ </a:t>
            </a:r>
          </a:p>
        </p:txBody>
      </p:sp>
      <p:pic>
        <p:nvPicPr>
          <p:cNvPr id="5" name="Content Placeholder 4" descr="A spoon on a black surface&#10;&#10;Description automatically generated">
            <a:extLst>
              <a:ext uri="{FF2B5EF4-FFF2-40B4-BE49-F238E27FC236}">
                <a16:creationId xmlns:a16="http://schemas.microsoft.com/office/drawing/2014/main" id="{AEAEAEC6-A69B-0D4A-7B35-FBED8EAA23CF}"/>
              </a:ext>
            </a:extLst>
          </p:cNvPr>
          <p:cNvPicPr>
            <a:picLocks noChangeAspect="1"/>
          </p:cNvPicPr>
          <p:nvPr/>
        </p:nvPicPr>
        <p:blipFill rotWithShape="1">
          <a:blip r:embed="rId3"/>
          <a:srcRect t="5805" r="1" b="5329"/>
          <a:stretch/>
        </p:blipFill>
        <p:spPr>
          <a:xfrm>
            <a:off x="1" y="10"/>
            <a:ext cx="5312446"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E6FD025-275C-D845-8089-A8EE8F3DA600}"/>
              </a:ext>
            </a:extLst>
          </p:cNvPr>
          <p:cNvSpPr>
            <a:spLocks noGrp="1"/>
          </p:cNvSpPr>
          <p:nvPr>
            <p:ph idx="1"/>
          </p:nvPr>
        </p:nvSpPr>
        <p:spPr>
          <a:xfrm>
            <a:off x="5868557" y="2196661"/>
            <a:ext cx="5444382" cy="4169947"/>
          </a:xfrm>
        </p:spPr>
        <p:txBody>
          <a:bodyPr>
            <a:normAutofit lnSpcReduction="10000"/>
          </a:bodyPr>
          <a:lstStyle/>
          <a:p>
            <a:r>
              <a:rPr lang="en-US" sz="2000" dirty="0">
                <a:latin typeface="Times New Roman" panose="02020603050405020304" pitchFamily="18" charset="0"/>
                <a:cs typeface="Times New Roman" panose="02020603050405020304" pitchFamily="18" charset="0"/>
              </a:rPr>
              <a:t>Education and neoliberalism. Schools divide by design (Dorling, 2019, pp. 1–25, 54). </a:t>
            </a:r>
          </a:p>
          <a:p>
            <a:r>
              <a:rPr lang="en-US" sz="2000" dirty="0">
                <a:latin typeface="Times New Roman" panose="02020603050405020304" pitchFamily="18" charset="0"/>
                <a:cs typeface="Times New Roman" panose="02020603050405020304" pitchFamily="18" charset="0"/>
              </a:rPr>
              <a:t>Michael Young’s satire (1958, p. 160) </a:t>
            </a:r>
            <a:r>
              <a:rPr lang="en-US" sz="2000" i="1" dirty="0">
                <a:latin typeface="Times New Roman" panose="02020603050405020304" pitchFamily="18" charset="0"/>
                <a:cs typeface="Times New Roman" panose="02020603050405020304" pitchFamily="18" charset="0"/>
              </a:rPr>
              <a:t>The Rise in the Meritocracy </a:t>
            </a:r>
            <a:r>
              <a:rPr lang="en-GB" sz="2000" dirty="0">
                <a:effectLst/>
                <a:latin typeface="Times New Roman" panose="02020603050405020304" pitchFamily="18" charset="0"/>
                <a:cs typeface="Times New Roman" panose="02020603050405020304" pitchFamily="18" charset="0"/>
              </a:rPr>
              <a:t>(Johnson, 2024b, p. 9).</a:t>
            </a:r>
          </a:p>
          <a:p>
            <a:r>
              <a:rPr lang="en-US" sz="2000" dirty="0">
                <a:latin typeface="Times New Roman" panose="02020603050405020304" pitchFamily="18" charset="0"/>
                <a:cs typeface="Times New Roman" panose="02020603050405020304" pitchFamily="18" charset="0"/>
              </a:rPr>
              <a:t>Meritocracy is a fable that hard work and innate ability lead to achievements and life chances. People born with privilege with a ‘silver spoon’ (Young, 1958, p. xii) in their mouths pretend they have succeeded on merit. </a:t>
            </a:r>
            <a:endParaRPr lang="en-US" sz="2000" i="1"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Young’s work asks: what is school for? To produce identikit children fit for work or free thinkers who are leaders in their fields? </a:t>
            </a:r>
          </a:p>
          <a:p>
            <a:r>
              <a:rPr lang="en-US" sz="2000" dirty="0">
                <a:latin typeface="Times New Roman" panose="02020603050405020304" pitchFamily="18" charset="0"/>
                <a:cs typeface="Times New Roman" panose="02020603050405020304" pitchFamily="18" charset="0"/>
              </a:rPr>
              <a:t>Ideological and political barriers add to structural class and attitudinal barriers.</a:t>
            </a:r>
          </a:p>
          <a:p>
            <a:endParaRPr lang="en-US" sz="2000" dirty="0"/>
          </a:p>
        </p:txBody>
      </p:sp>
      <p:sp>
        <p:nvSpPr>
          <p:cNvPr id="4" name="TextBox 3">
            <a:extLst>
              <a:ext uri="{FF2B5EF4-FFF2-40B4-BE49-F238E27FC236}">
                <a16:creationId xmlns:a16="http://schemas.microsoft.com/office/drawing/2014/main" id="{704B011E-3ED8-B7DA-8D15-E5BD7B6FE063}"/>
              </a:ext>
            </a:extLst>
          </p:cNvPr>
          <p:cNvSpPr txBox="1"/>
          <p:nvPr/>
        </p:nvSpPr>
        <p:spPr>
          <a:xfrm>
            <a:off x="161267" y="6366608"/>
            <a:ext cx="2807585" cy="276999"/>
          </a:xfrm>
          <a:prstGeom prst="rect">
            <a:avLst/>
          </a:prstGeom>
          <a:noFill/>
        </p:spPr>
        <p:txBody>
          <a:bodyPr wrap="square" rtlCol="0">
            <a:spAutoFit/>
          </a:bodyPr>
          <a:lstStyle/>
          <a:p>
            <a:r>
              <a:rPr lang="en-US" sz="1200" dirty="0">
                <a:solidFill>
                  <a:schemeClr val="bg1"/>
                </a:solidFill>
                <a:latin typeface="Times New Roman" panose="02020603050405020304" pitchFamily="18" charset="0"/>
                <a:cs typeface="Times New Roman" panose="02020603050405020304" pitchFamily="18" charset="0"/>
              </a:rPr>
              <a:t>Image: Angel (2020).</a:t>
            </a:r>
          </a:p>
        </p:txBody>
      </p:sp>
    </p:spTree>
    <p:extLst>
      <p:ext uri="{BB962C8B-B14F-4D97-AF65-F5344CB8AC3E}">
        <p14:creationId xmlns:p14="http://schemas.microsoft.com/office/powerpoint/2010/main" val="1239138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23D68-14FF-C857-FE7E-109B5D846C61}"/>
              </a:ext>
            </a:extLst>
          </p:cNvPr>
          <p:cNvSpPr>
            <a:spLocks noGrp="1"/>
          </p:cNvSpPr>
          <p:nvPr>
            <p:ph type="title"/>
          </p:nvPr>
        </p:nvSpPr>
        <p:spPr>
          <a:xfrm>
            <a:off x="6708635" y="1138036"/>
            <a:ext cx="3672493" cy="1402470"/>
          </a:xfrm>
        </p:spPr>
        <p:txBody>
          <a:bodyPr anchor="t">
            <a:normAutofit/>
          </a:bodyPr>
          <a:lstStyle/>
          <a:p>
            <a:r>
              <a:rPr lang="en-US" sz="3200" dirty="0">
                <a:latin typeface="Times New Roman" panose="02020603050405020304" pitchFamily="18" charset="0"/>
                <a:cs typeface="Times New Roman" panose="02020603050405020304" pitchFamily="18" charset="0"/>
              </a:rPr>
              <a:t>Snobbery and Class</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62E6D3-465C-AB1D-5683-36853D361872}"/>
              </a:ext>
            </a:extLst>
          </p:cNvPr>
          <p:cNvSpPr>
            <a:spLocks noGrp="1"/>
          </p:cNvSpPr>
          <p:nvPr>
            <p:ph idx="1"/>
          </p:nvPr>
        </p:nvSpPr>
        <p:spPr>
          <a:xfrm>
            <a:off x="5868557" y="2110160"/>
            <a:ext cx="5718606" cy="3876693"/>
          </a:xfrm>
        </p:spPr>
        <p:txBody>
          <a:bodyPr>
            <a:normAutofit lnSpcReduction="10000"/>
          </a:bodyPr>
          <a:lstStyle/>
          <a:p>
            <a:pPr marL="0" indent="0">
              <a:buNone/>
            </a:pPr>
            <a:r>
              <a:rPr lang="en-GB" sz="2000" b="0" i="0" u="none" strike="noStrike" dirty="0">
                <a:effectLst/>
                <a:highlight>
                  <a:srgbClr val="FFFFFF"/>
                </a:highlight>
                <a:latin typeface="Times New Roman" panose="02020603050405020304" pitchFamily="18" charset="0"/>
                <a:cs typeface="Times New Roman" panose="02020603050405020304" pitchFamily="18" charset="0"/>
              </a:rPr>
              <a:t>‘I think the Sir thing slightly perpetuates one of our diseases in England, which is snobb</a:t>
            </a:r>
            <a:r>
              <a:rPr lang="en-GB" sz="2000" dirty="0">
                <a:highlight>
                  <a:srgbClr val="FFFFFF"/>
                </a:highlight>
                <a:latin typeface="Times New Roman" panose="02020603050405020304" pitchFamily="18" charset="0"/>
                <a:cs typeface="Times New Roman" panose="02020603050405020304" pitchFamily="18" charset="0"/>
              </a:rPr>
              <a:t>e</a:t>
            </a:r>
            <a:r>
              <a:rPr lang="en-GB" sz="2000" b="0" i="0" u="none" strike="noStrike" dirty="0">
                <a:effectLst/>
                <a:highlight>
                  <a:srgbClr val="FFFFFF"/>
                </a:highlight>
                <a:latin typeface="Times New Roman" panose="02020603050405020304" pitchFamily="18" charset="0"/>
                <a:cs typeface="Times New Roman" panose="02020603050405020304" pitchFamily="18" charset="0"/>
              </a:rPr>
              <a:t>ry’ (IMDb, 2024a).</a:t>
            </a:r>
          </a:p>
          <a:p>
            <a:pPr marL="0" indent="0">
              <a:buNone/>
            </a:pPr>
            <a:r>
              <a:rPr lang="en-GB" sz="2000" b="0" i="0" u="none" strike="noStrike" dirty="0">
                <a:effectLst/>
                <a:highlight>
                  <a:srgbClr val="FFFFFF"/>
                </a:highlight>
                <a:latin typeface="Times New Roman" panose="02020603050405020304" pitchFamily="18" charset="0"/>
                <a:cs typeface="Times New Roman" panose="02020603050405020304" pitchFamily="18" charset="0"/>
              </a:rPr>
              <a:t> – Albert Finney, the famous working-class actor, when asked why he turned down a knighthood.</a:t>
            </a:r>
          </a:p>
          <a:p>
            <a:pPr marL="0" indent="0">
              <a:buNone/>
            </a:pPr>
            <a:r>
              <a:rPr lang="en-US" sz="2000" dirty="0">
                <a:latin typeface="Times New Roman" panose="02020603050405020304" pitchFamily="18" charset="0"/>
                <a:cs typeface="Times New Roman" panose="02020603050405020304" pitchFamily="18" charset="0"/>
              </a:rPr>
              <a:t>Do we underestimate the effects of snobbery as prejudice? (Morgan, 2021, paras 5–6). It is important because it is tied to education, social class and social mobility and creates divisions.</a:t>
            </a:r>
          </a:p>
          <a:p>
            <a:pPr marL="0" indent="0">
              <a:buNone/>
            </a:pPr>
            <a:r>
              <a:rPr lang="en-US" sz="2000" dirty="0">
                <a:latin typeface="Times New Roman" panose="02020603050405020304" pitchFamily="18" charset="0"/>
                <a:cs typeface="Times New Roman" panose="02020603050405020304" pitchFamily="18" charset="0"/>
              </a:rPr>
              <a:t>Other stratified societies: ‘Caste system’ (Giddens 2009, cited in Warwick Booth, 2019, p. 29), but this is a different social division in its religious and historical origins.</a:t>
            </a:r>
          </a:p>
          <a:p>
            <a:pPr marL="0" indent="0">
              <a:buNone/>
            </a:pPr>
            <a:endParaRPr lang="en-US" sz="2000" dirty="0"/>
          </a:p>
        </p:txBody>
      </p:sp>
      <p:sp>
        <p:nvSpPr>
          <p:cNvPr id="6" name="TextBox 5">
            <a:extLst>
              <a:ext uri="{FF2B5EF4-FFF2-40B4-BE49-F238E27FC236}">
                <a16:creationId xmlns:a16="http://schemas.microsoft.com/office/drawing/2014/main" id="{60650EF0-4725-6F1F-6929-47CAA2A21907}"/>
              </a:ext>
            </a:extLst>
          </p:cNvPr>
          <p:cNvSpPr txBox="1"/>
          <p:nvPr/>
        </p:nvSpPr>
        <p:spPr>
          <a:xfrm>
            <a:off x="3440317" y="6382693"/>
            <a:ext cx="1511929" cy="338554"/>
          </a:xfrm>
          <a:prstGeom prst="rect">
            <a:avLst/>
          </a:prstGeom>
          <a:noFill/>
        </p:spPr>
        <p:txBody>
          <a:bodyPr wrap="square" rtlCol="0">
            <a:spAutoFit/>
          </a:bodyPr>
          <a:lstStyle/>
          <a:p>
            <a:r>
              <a:rPr lang="en-GB" sz="1600" dirty="0">
                <a:solidFill>
                  <a:schemeClr val="bg1"/>
                </a:solidFill>
                <a:effectLst/>
                <a:latin typeface="Times New Roman" panose="02020603050405020304" pitchFamily="18" charset="0"/>
              </a:rPr>
              <a:t>(</a:t>
            </a:r>
            <a:r>
              <a:rPr lang="en-GB" sz="1400" dirty="0">
                <a:solidFill>
                  <a:schemeClr val="bg1"/>
                </a:solidFill>
                <a:effectLst/>
                <a:latin typeface="Times New Roman" panose="02020603050405020304" pitchFamily="18" charset="0"/>
              </a:rPr>
              <a:t>IMDb, 2024b</a:t>
            </a:r>
            <a:r>
              <a:rPr lang="en-GB" sz="1600" dirty="0">
                <a:solidFill>
                  <a:schemeClr val="bg1"/>
                </a:solidFill>
                <a:effectLst/>
                <a:latin typeface="Times New Roman" panose="02020603050405020304" pitchFamily="18" charset="0"/>
              </a:rPr>
              <a:t>)</a:t>
            </a: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7" name="Picture 6" descr="A person in a suit smiling&#10;&#10;Description automatically generated">
            <a:extLst>
              <a:ext uri="{FF2B5EF4-FFF2-40B4-BE49-F238E27FC236}">
                <a16:creationId xmlns:a16="http://schemas.microsoft.com/office/drawing/2014/main" id="{FBF14430-B3B0-64CE-665C-1AB498062B7B}"/>
              </a:ext>
            </a:extLst>
          </p:cNvPr>
          <p:cNvPicPr>
            <a:picLocks noChangeAspect="1"/>
          </p:cNvPicPr>
          <p:nvPr/>
        </p:nvPicPr>
        <p:blipFill>
          <a:blip r:embed="rId3"/>
          <a:stretch>
            <a:fillRect/>
          </a:stretch>
        </p:blipFill>
        <p:spPr>
          <a:xfrm>
            <a:off x="-11714" y="0"/>
            <a:ext cx="4674235" cy="6858000"/>
          </a:xfrm>
          <a:prstGeom prst="rect">
            <a:avLst/>
          </a:prstGeom>
        </p:spPr>
      </p:pic>
      <p:sp>
        <p:nvSpPr>
          <p:cNvPr id="8" name="TextBox 7">
            <a:extLst>
              <a:ext uri="{FF2B5EF4-FFF2-40B4-BE49-F238E27FC236}">
                <a16:creationId xmlns:a16="http://schemas.microsoft.com/office/drawing/2014/main" id="{1C9D1052-ED72-1B03-46B3-3BC9C615E53B}"/>
              </a:ext>
            </a:extLst>
          </p:cNvPr>
          <p:cNvSpPr txBox="1"/>
          <p:nvPr/>
        </p:nvSpPr>
        <p:spPr>
          <a:xfrm>
            <a:off x="112140" y="6290360"/>
            <a:ext cx="2213264" cy="461665"/>
          </a:xfrm>
          <a:prstGeom prst="rect">
            <a:avLst/>
          </a:prstGeom>
          <a:noFill/>
        </p:spPr>
        <p:txBody>
          <a:bodyPr wrap="square" rtlCol="0">
            <a:spAutoFit/>
          </a:bodyPr>
          <a:lstStyle/>
          <a:p>
            <a:r>
              <a:rPr lang="en-GB" sz="1200" dirty="0">
                <a:solidFill>
                  <a:schemeClr val="bg1"/>
                </a:solidFill>
                <a:latin typeface="Times New Roman" panose="02020603050405020304" pitchFamily="18" charset="0"/>
              </a:rPr>
              <a:t>Image: Photograph of Albert Finney (</a:t>
            </a:r>
            <a:r>
              <a:rPr lang="en-GB" sz="1200" dirty="0">
                <a:solidFill>
                  <a:schemeClr val="bg1"/>
                </a:solidFill>
                <a:effectLst/>
                <a:latin typeface="Times New Roman" panose="02020603050405020304" pitchFamily="18" charset="0"/>
              </a:rPr>
              <a:t>Smith, 2000).</a:t>
            </a:r>
            <a:endParaRPr lang="en-US" sz="1200" dirty="0">
              <a:solidFill>
                <a:schemeClr val="bg1"/>
              </a:solidFill>
            </a:endParaRPr>
          </a:p>
        </p:txBody>
      </p:sp>
    </p:spTree>
    <p:extLst>
      <p:ext uri="{BB962C8B-B14F-4D97-AF65-F5344CB8AC3E}">
        <p14:creationId xmlns:p14="http://schemas.microsoft.com/office/powerpoint/2010/main" val="3360961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CF484-96A3-260C-88BB-F0D898AA2A6B}"/>
              </a:ext>
            </a:extLst>
          </p:cNvPr>
          <p:cNvSpPr>
            <a:spLocks noGrp="1"/>
          </p:cNvSpPr>
          <p:nvPr>
            <p:ph type="title"/>
          </p:nvPr>
        </p:nvSpPr>
        <p:spPr>
          <a:xfrm>
            <a:off x="838200"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normAutofit/>
          </a:bodyPr>
          <a:lstStyle/>
          <a:p>
            <a:pPr algn="ctr"/>
            <a:r>
              <a:rPr lang="en-US" sz="4000" dirty="0">
                <a:latin typeface="Times New Roman" panose="02020603050405020304" pitchFamily="18" charset="0"/>
                <a:cs typeface="Times New Roman" panose="02020603050405020304" pitchFamily="18" charset="0"/>
              </a:rPr>
              <a:t>Stigma and Stereotypes</a:t>
            </a:r>
          </a:p>
        </p:txBody>
      </p:sp>
      <p:sp>
        <p:nvSpPr>
          <p:cNvPr id="3" name="Content Placeholder 2">
            <a:extLst>
              <a:ext uri="{FF2B5EF4-FFF2-40B4-BE49-F238E27FC236}">
                <a16:creationId xmlns:a16="http://schemas.microsoft.com/office/drawing/2014/main" id="{A6A1DA11-F7B9-8586-2B58-67474EE5A719}"/>
              </a:ext>
            </a:extLst>
          </p:cNvPr>
          <p:cNvSpPr>
            <a:spLocks noGrp="1"/>
          </p:cNvSpPr>
          <p:nvPr>
            <p:ph idx="1"/>
          </p:nvPr>
        </p:nvSpPr>
        <p:spPr>
          <a:xfrm>
            <a:off x="838200" y="1825625"/>
            <a:ext cx="10332000" cy="4415784"/>
          </a:xfrm>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Exclusion is </a:t>
            </a:r>
            <a:r>
              <a:rPr lang="en-US" sz="2000" dirty="0" err="1">
                <a:latin typeface="Times New Roman" panose="02020603050405020304" pitchFamily="18" charset="0"/>
                <a:cs typeface="Times New Roman" panose="02020603050405020304" pitchFamily="18" charset="0"/>
              </a:rPr>
              <a:t>stigmatising</a:t>
            </a:r>
            <a:r>
              <a:rPr lang="en-US" sz="2000" dirty="0">
                <a:latin typeface="Times New Roman" panose="02020603050405020304" pitchFamily="18" charset="0"/>
                <a:cs typeface="Times New Roman" panose="02020603050405020304" pitchFamily="18" charset="0"/>
              </a:rPr>
              <a:t>, and stigma (Payne, 2021, pp. 207–208), which is the perception of deficient characteristics, excludes symbolically and tangibly from social participation.</a:t>
            </a:r>
          </a:p>
          <a:p>
            <a:pPr marL="0" indent="0" algn="just">
              <a:buNone/>
            </a:pPr>
            <a:r>
              <a:rPr lang="en-US" sz="2000" dirty="0">
                <a:latin typeface="Times New Roman" panose="02020603050405020304" pitchFamily="18" charset="0"/>
                <a:cs typeface="Times New Roman" panose="02020603050405020304" pitchFamily="18" charset="0"/>
              </a:rPr>
              <a:t>Stereotypes (Giddens &amp; Sutton, 2021, p. 974) are groups rigidly </a:t>
            </a:r>
            <a:r>
              <a:rPr lang="en-US" sz="2000" dirty="0" err="1">
                <a:latin typeface="Times New Roman" panose="02020603050405020304" pitchFamily="18" charset="0"/>
                <a:cs typeface="Times New Roman" panose="02020603050405020304" pitchFamily="18" charset="0"/>
              </a:rPr>
              <a:t>categorised</a:t>
            </a:r>
            <a:r>
              <a:rPr lang="en-US" sz="2000" dirty="0">
                <a:latin typeface="Times New Roman" panose="02020603050405020304" pitchFamily="18" charset="0"/>
                <a:cs typeface="Times New Roman" panose="02020603050405020304" pitchFamily="18" charset="0"/>
              </a:rPr>
              <a:t> without evidence and can be subject to unfair labelling as a result.</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White working class – portrayed as ‘chavs’ (Malik, 2018, para. 9; Pickering, 2013, p. 584). </a:t>
            </a:r>
          </a:p>
          <a:p>
            <a:pPr algn="just"/>
            <a:r>
              <a:rPr lang="en-US" sz="2000" dirty="0">
                <a:latin typeface="Times New Roman" panose="02020603050405020304" pitchFamily="18" charset="0"/>
                <a:cs typeface="Times New Roman" panose="02020603050405020304" pitchFamily="18" charset="0"/>
              </a:rPr>
              <a:t>Black working class (and middle class) – </a:t>
            </a:r>
            <a:r>
              <a:rPr lang="en-US" sz="2000" dirty="0" err="1">
                <a:latin typeface="Times New Roman" panose="02020603050405020304" pitchFamily="18" charset="0"/>
                <a:cs typeface="Times New Roman" panose="02020603050405020304" pitchFamily="18" charset="0"/>
              </a:rPr>
              <a:t>criminalised</a:t>
            </a:r>
            <a:r>
              <a:rPr lang="en-US" sz="2000" dirty="0">
                <a:latin typeface="Times New Roman" panose="02020603050405020304" pitchFamily="18" charset="0"/>
                <a:cs typeface="Times New Roman" panose="02020603050405020304" pitchFamily="18" charset="0"/>
              </a:rPr>
              <a:t> by the justice system </a:t>
            </a:r>
            <a:r>
              <a:rPr lang="en-GB" sz="2000" dirty="0">
                <a:effectLst/>
                <a:latin typeface="Times New Roman" panose="02020603050405020304" pitchFamily="18" charset="0"/>
                <a:cs typeface="Times New Roman" panose="02020603050405020304" pitchFamily="18" charset="0"/>
              </a:rPr>
              <a:t>(Channel 4 News, 2020).</a:t>
            </a:r>
            <a:endParaRPr lang="en-US" sz="2000" dirty="0">
              <a:latin typeface="Times New Roman" panose="02020603050405020304" pitchFamily="18" charset="0"/>
              <a:cs typeface="Times New Roman" panose="02020603050405020304" pitchFamily="18" charset="0"/>
            </a:endParaRPr>
          </a:p>
          <a:p>
            <a:pPr algn="just"/>
            <a:r>
              <a:rPr lang="en-US" sz="2000" dirty="0" err="1">
                <a:latin typeface="Times New Roman" panose="02020603050405020304" pitchFamily="18" charset="0"/>
                <a:cs typeface="Times New Roman" panose="02020603050405020304" pitchFamily="18" charset="0"/>
              </a:rPr>
              <a:t>Traveller</a:t>
            </a:r>
            <a:r>
              <a:rPr lang="en-US" sz="2000" dirty="0">
                <a:latin typeface="Times New Roman" panose="02020603050405020304" pitchFamily="18" charset="0"/>
                <a:cs typeface="Times New Roman" panose="02020603050405020304" pitchFamily="18" charset="0"/>
              </a:rPr>
              <a:t>, Roma and Gypsy pupils – viewed as untrustworthy </a:t>
            </a:r>
            <a:r>
              <a:rPr lang="en-GB" sz="2000" dirty="0">
                <a:effectLst/>
                <a:latin typeface="Times New Roman" panose="02020603050405020304" pitchFamily="18" charset="0"/>
                <a:cs typeface="Times New Roman" panose="02020603050405020304" pitchFamily="18" charset="0"/>
              </a:rPr>
              <a:t>(Powell, 2008, pp. 87–88)</a:t>
            </a:r>
            <a:r>
              <a:rPr lang="en-US" sz="2000" dirty="0">
                <a:latin typeface="Times New Roman" panose="02020603050405020304" pitchFamily="18" charset="0"/>
                <a:cs typeface="Times New Roman" panose="02020603050405020304" pitchFamily="18" charset="0"/>
              </a:rPr>
              <a:t>.</a:t>
            </a: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latin typeface="Times New Roman" panose="02020603050405020304" pitchFamily="18" charset="0"/>
                <a:cs typeface="Times New Roman" panose="02020603050405020304" pitchFamily="18" charset="0"/>
              </a:rPr>
              <a:t>All individuals within these groups are perceived as inferior, but their </a:t>
            </a:r>
            <a:r>
              <a:rPr lang="en-US" sz="2000" u="sng" dirty="0">
                <a:latin typeface="Times New Roman" panose="02020603050405020304" pitchFamily="18" charset="0"/>
                <a:cs typeface="Times New Roman" panose="02020603050405020304" pitchFamily="18" charset="0"/>
              </a:rPr>
              <a:t>low socio-economic status relates to class</a:t>
            </a:r>
            <a:r>
              <a:rPr lang="en-US" sz="200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3867004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C0F0-7E64-DF1C-3304-AE23691A26B9}"/>
              </a:ext>
            </a:extLst>
          </p:cNvPr>
          <p:cNvSpPr>
            <a:spLocks noGrp="1"/>
          </p:cNvSpPr>
          <p:nvPr>
            <p:ph type="title"/>
          </p:nvPr>
        </p:nvSpPr>
        <p:spPr>
          <a:xfrm>
            <a:off x="940158"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Levelling up – Why is it Important?</a:t>
            </a:r>
          </a:p>
        </p:txBody>
      </p:sp>
      <p:sp>
        <p:nvSpPr>
          <p:cNvPr id="3" name="Content Placeholder 2">
            <a:extLst>
              <a:ext uri="{FF2B5EF4-FFF2-40B4-BE49-F238E27FC236}">
                <a16:creationId xmlns:a16="http://schemas.microsoft.com/office/drawing/2014/main" id="{FF03DB9C-6FBC-026B-6FDD-4A6D285DEBA8}"/>
              </a:ext>
            </a:extLst>
          </p:cNvPr>
          <p:cNvSpPr>
            <a:spLocks noGrp="1"/>
          </p:cNvSpPr>
          <p:nvPr>
            <p:ph idx="1"/>
          </p:nvPr>
        </p:nvSpPr>
        <p:spPr>
          <a:xfrm>
            <a:off x="838200" y="1825625"/>
            <a:ext cx="10332000" cy="4351338"/>
          </a:xfrm>
        </p:spPr>
        <p:txBody>
          <a:bodyPr>
            <a:normAutofit/>
          </a:bodyPr>
          <a:lstStyle/>
          <a:p>
            <a:r>
              <a:rPr lang="en-US" sz="1900" dirty="0">
                <a:latin typeface="Times New Roman" panose="02020603050405020304" pitchFamily="18" charset="0"/>
                <a:cs typeface="Times New Roman" panose="02020603050405020304" pitchFamily="18" charset="0"/>
              </a:rPr>
              <a:t>UK Government says ‘levelling up’ is important to participation </a:t>
            </a:r>
            <a:r>
              <a:rPr lang="en-GB" sz="1900" dirty="0">
                <a:effectLst/>
                <a:latin typeface="Times New Roman" panose="02020603050405020304" pitchFamily="18" charset="0"/>
              </a:rPr>
              <a:t>(GOV.UK, no date)</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School exclusion leads to social exclusion (</a:t>
            </a:r>
            <a:r>
              <a:rPr lang="en-GB" sz="1900" dirty="0">
                <a:effectLst/>
                <a:latin typeface="Times New Roman" panose="02020603050405020304" pitchFamily="18" charset="0"/>
                <a:cs typeface="Times New Roman" panose="02020603050405020304" pitchFamily="18" charset="0"/>
              </a:rPr>
              <a:t>IPPR, 2017</a:t>
            </a:r>
            <a:r>
              <a:rPr lang="en-US" sz="1900" dirty="0">
                <a:latin typeface="Times New Roman" panose="02020603050405020304" pitchFamily="18" charset="0"/>
                <a:cs typeface="Times New Roman" panose="02020603050405020304" pitchFamily="18" charset="0"/>
              </a:rPr>
              <a:t>) and social problems such as increased risk of mental health issues and committing crime (</a:t>
            </a:r>
            <a:r>
              <a:rPr lang="en-US" sz="1900" dirty="0" err="1">
                <a:latin typeface="Times New Roman" panose="02020603050405020304" pitchFamily="18" charset="0"/>
                <a:cs typeface="Times New Roman" panose="02020603050405020304" pitchFamily="18" charset="0"/>
              </a:rPr>
              <a:t>Breakspeare</a:t>
            </a:r>
            <a:r>
              <a:rPr lang="en-US" sz="1900" dirty="0">
                <a:latin typeface="Times New Roman" panose="02020603050405020304" pitchFamily="18" charset="0"/>
                <a:cs typeface="Times New Roman" panose="02020603050405020304" pitchFamily="18" charset="0"/>
              </a:rPr>
              <a:t>, 2022, paras. 1–7;</a:t>
            </a:r>
            <a:r>
              <a:rPr lang="en-GB" sz="1900" dirty="0">
                <a:effectLst/>
                <a:latin typeface="Times New Roman" panose="02020603050405020304" pitchFamily="18" charset="0"/>
              </a:rPr>
              <a:t> Epstein </a:t>
            </a:r>
            <a:r>
              <a:rPr lang="en-GB" sz="1900" i="1" dirty="0">
                <a:effectLst/>
                <a:latin typeface="Times New Roman" panose="02020603050405020304" pitchFamily="18" charset="0"/>
              </a:rPr>
              <a:t>et al., </a:t>
            </a:r>
            <a:r>
              <a:rPr lang="en-GB" sz="1900" dirty="0">
                <a:effectLst/>
                <a:latin typeface="Times New Roman" panose="02020603050405020304" pitchFamily="18" charset="0"/>
              </a:rPr>
              <a:t>2019, pp. 1175–1176</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err="1">
                <a:latin typeface="Times New Roman" panose="02020603050405020304" pitchFamily="18" charset="0"/>
                <a:cs typeface="Times New Roman" panose="02020603050405020304" pitchFamily="18" charset="0"/>
              </a:rPr>
              <a:t>Recognising</a:t>
            </a:r>
            <a:r>
              <a:rPr lang="en-US" sz="1900" dirty="0">
                <a:latin typeface="Times New Roman" panose="02020603050405020304" pitchFamily="18" charset="0"/>
                <a:cs typeface="Times New Roman" panose="02020603050405020304" pitchFamily="18" charset="0"/>
              </a:rPr>
              <a:t>, as the UK Government has, that there is a problem with the underachievement of Black and White working-class pupils who are at risk of exclusion does not detract from either group. </a:t>
            </a:r>
            <a:r>
              <a:rPr lang="en-US" sz="1900" u="sng" dirty="0">
                <a:latin typeface="Times New Roman" panose="02020603050405020304" pitchFamily="18" charset="0"/>
                <a:cs typeface="Times New Roman" panose="02020603050405020304" pitchFamily="18" charset="0"/>
              </a:rPr>
              <a:t>It is not a ‘zero-sum game’</a:t>
            </a:r>
            <a:r>
              <a:rPr lang="en-US" sz="1900" dirty="0">
                <a:latin typeface="Times New Roman" panose="02020603050405020304" pitchFamily="18" charset="0"/>
                <a:cs typeface="Times New Roman" panose="02020603050405020304" pitchFamily="18" charset="0"/>
              </a:rPr>
              <a:t>  (</a:t>
            </a:r>
            <a:r>
              <a:rPr lang="en-GB" sz="1900" dirty="0">
                <a:effectLst/>
                <a:latin typeface="Times New Roman" panose="02020603050405020304" pitchFamily="18" charset="0"/>
              </a:rPr>
              <a:t>Malik, 2018, para.  9) </a:t>
            </a:r>
            <a:r>
              <a:rPr lang="en-GB" sz="1900" dirty="0">
                <a:latin typeface="Times New Roman" panose="02020603050405020304" pitchFamily="18" charset="0"/>
              </a:rPr>
              <a:t>used to score political points or cause </a:t>
            </a:r>
            <a:r>
              <a:rPr lang="en-GB" sz="1900" dirty="0">
                <a:effectLst/>
                <a:latin typeface="Times New Roman" panose="02020603050405020304" pitchFamily="18" charset="0"/>
              </a:rPr>
              <a:t>social division</a:t>
            </a:r>
            <a:r>
              <a:rPr lang="en-US" sz="1900" dirty="0">
                <a:latin typeface="Times New Roman" panose="02020603050405020304" pitchFamily="18" charset="0"/>
                <a:cs typeface="Times New Roman" panose="02020603050405020304" pitchFamily="18" charset="0"/>
              </a:rPr>
              <a:t>.</a:t>
            </a:r>
          </a:p>
          <a:p>
            <a:pPr marL="0" indent="0">
              <a:buNone/>
            </a:pPr>
            <a:endParaRPr lang="en-US" sz="1900"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ALL children should be given the help they need to succeed at school and beyond. Children are automatically disempowered in their position to adults despite having rights in international and UK law (</a:t>
            </a:r>
            <a:r>
              <a:rPr lang="en-GB" sz="1900" i="1" dirty="0">
                <a:effectLst/>
                <a:latin typeface="Times New Roman" panose="02020603050405020304" pitchFamily="18" charset="0"/>
                <a:cs typeface="Times New Roman" panose="02020603050405020304" pitchFamily="18" charset="0"/>
              </a:rPr>
              <a:t>Children Act 1989: Equality Act 2010</a:t>
            </a:r>
            <a:r>
              <a:rPr lang="en-GB" sz="1900" dirty="0">
                <a:effectLst/>
                <a:latin typeface="Times New Roman" panose="02020603050405020304" pitchFamily="18" charset="0"/>
                <a:cs typeface="Times New Roman" panose="02020603050405020304" pitchFamily="18" charset="0"/>
              </a:rPr>
              <a:t>a; United Nations, 1989</a:t>
            </a:r>
            <a:r>
              <a:rPr lang="en-US" sz="1900" dirty="0">
                <a:latin typeface="Times New Roman" panose="02020603050405020304" pitchFamily="18" charset="0"/>
                <a:cs typeface="Times New Roman" panose="02020603050405020304" pitchFamily="18" charset="0"/>
              </a:rPr>
              <a:t>).</a:t>
            </a:r>
          </a:p>
          <a:p>
            <a:pPr marL="0" indent="0">
              <a:buNone/>
            </a:pPr>
            <a:endParaRPr lang="en-US" dirty="0"/>
          </a:p>
        </p:txBody>
      </p:sp>
      <p:sp>
        <p:nvSpPr>
          <p:cNvPr id="10" name="Title 1">
            <a:extLst>
              <a:ext uri="{FF2B5EF4-FFF2-40B4-BE49-F238E27FC236}">
                <a16:creationId xmlns:a16="http://schemas.microsoft.com/office/drawing/2014/main" id="{DE9C552E-1903-F7DF-9FD5-95849BE608A8}"/>
              </a:ext>
            </a:extLst>
          </p:cNvPr>
          <p:cNvSpPr txBox="1">
            <a:spLocks/>
          </p:cNvSpPr>
          <p:nvPr/>
        </p:nvSpPr>
        <p:spPr>
          <a:xfrm>
            <a:off x="913800" y="365125"/>
            <a:ext cx="10440000" cy="1080000"/>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atin typeface="Times New Roman" panose="02020603050405020304" pitchFamily="18" charset="0"/>
                <a:cs typeface="Times New Roman" panose="02020603050405020304" pitchFamily="18" charset="0"/>
              </a:rPr>
              <a:t>Levelling up – Why is it Important?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348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C30FD-3AF9-4759-2A86-2AA773390919}"/>
              </a:ext>
            </a:extLst>
          </p:cNvPr>
          <p:cNvSpPr>
            <a:spLocks noGrp="1"/>
          </p:cNvSpPr>
          <p:nvPr>
            <p:ph type="title"/>
          </p:nvPr>
        </p:nvSpPr>
        <p:spPr>
          <a:xfrm>
            <a:off x="876000" y="393993"/>
            <a:ext cx="10440000" cy="1080000"/>
          </a:xfrm>
          <a:solidFill>
            <a:schemeClr val="bg1"/>
          </a:solidFill>
        </p:spPr>
        <p:txBody>
          <a:bodyPr>
            <a:normAutofit/>
          </a:bodyPr>
          <a:lstStyle/>
          <a:p>
            <a:pPr algn="ctr"/>
            <a:r>
              <a:rPr lang="en-US" dirty="0">
                <a:latin typeface="Times New Roman" panose="02020603050405020304" pitchFamily="18" charset="0"/>
                <a:cs typeface="Times New Roman" panose="02020603050405020304" pitchFamily="18" charset="0"/>
              </a:rPr>
              <a:t>Help to Overcome Barriers</a:t>
            </a:r>
          </a:p>
        </p:txBody>
      </p:sp>
      <p:pic>
        <p:nvPicPr>
          <p:cNvPr id="5" name="Content Placeholder 4" descr="A cartoon of a person and children watching a baseball game&#10;&#10;Description automatically generated">
            <a:extLst>
              <a:ext uri="{FF2B5EF4-FFF2-40B4-BE49-F238E27FC236}">
                <a16:creationId xmlns:a16="http://schemas.microsoft.com/office/drawing/2014/main" id="{FD9C8005-B6EE-FE2B-84A4-621FB27C9CD0}"/>
              </a:ext>
            </a:extLst>
          </p:cNvPr>
          <p:cNvPicPr>
            <a:picLocks noGrp="1" noChangeAspect="1"/>
          </p:cNvPicPr>
          <p:nvPr>
            <p:ph idx="1"/>
          </p:nvPr>
        </p:nvPicPr>
        <p:blipFill>
          <a:blip r:embed="rId3"/>
          <a:stretch>
            <a:fillRect/>
          </a:stretch>
        </p:blipFill>
        <p:spPr>
          <a:xfrm>
            <a:off x="2861434" y="1690688"/>
            <a:ext cx="6469132" cy="4116537"/>
          </a:xfrm>
        </p:spPr>
      </p:pic>
      <p:sp>
        <p:nvSpPr>
          <p:cNvPr id="3" name="TextBox 2">
            <a:extLst>
              <a:ext uri="{FF2B5EF4-FFF2-40B4-BE49-F238E27FC236}">
                <a16:creationId xmlns:a16="http://schemas.microsoft.com/office/drawing/2014/main" id="{B240807C-FC6D-B802-76D8-EE9298DEF29C}"/>
              </a:ext>
            </a:extLst>
          </p:cNvPr>
          <p:cNvSpPr txBox="1"/>
          <p:nvPr/>
        </p:nvSpPr>
        <p:spPr>
          <a:xfrm>
            <a:off x="9698615" y="2324533"/>
            <a:ext cx="1985962" cy="3416320"/>
          </a:xfrm>
          <a:prstGeom prst="rect">
            <a:avLst/>
          </a:prstGeom>
          <a:noFill/>
        </p:spPr>
        <p:txBody>
          <a:bodyPr wrap="square" rtlCol="0">
            <a:spAutoFit/>
          </a:bodyPr>
          <a:lstStyle/>
          <a:p>
            <a:r>
              <a:rPr lang="en-GB" sz="1800" dirty="0">
                <a:effectLst/>
                <a:latin typeface="Times New Roman" panose="02020603050405020304" pitchFamily="18" charset="0"/>
              </a:rPr>
              <a:t>Equity and Equality are often used interchangeably, but as the </a:t>
            </a:r>
            <a:r>
              <a:rPr lang="en-GB" dirty="0">
                <a:latin typeface="Times New Roman" panose="02020603050405020304" pitchFamily="18" charset="0"/>
              </a:rPr>
              <a:t>illustration</a:t>
            </a:r>
            <a:r>
              <a:rPr lang="en-GB" sz="1800" dirty="0">
                <a:effectLst/>
                <a:latin typeface="Times New Roman" panose="02020603050405020304" pitchFamily="18" charset="0"/>
              </a:rPr>
              <a:t> shows, equity is about fairness and helping people who need it in an appropriate way (Johnson, 2024b). </a:t>
            </a:r>
            <a:endParaRPr lang="en-US" dirty="0"/>
          </a:p>
        </p:txBody>
      </p:sp>
      <p:sp>
        <p:nvSpPr>
          <p:cNvPr id="4" name="TextBox 3">
            <a:extLst>
              <a:ext uri="{FF2B5EF4-FFF2-40B4-BE49-F238E27FC236}">
                <a16:creationId xmlns:a16="http://schemas.microsoft.com/office/drawing/2014/main" id="{DA2C4A28-487C-6C54-F2C0-C330C9DD64D4}"/>
              </a:ext>
            </a:extLst>
          </p:cNvPr>
          <p:cNvSpPr txBox="1"/>
          <p:nvPr/>
        </p:nvSpPr>
        <p:spPr>
          <a:xfrm>
            <a:off x="270164" y="6125453"/>
            <a:ext cx="2233611" cy="307777"/>
          </a:xfrm>
          <a:prstGeom prst="rect">
            <a:avLst/>
          </a:prstGeom>
          <a:noFill/>
        </p:spPr>
        <p:txBody>
          <a:bodyPr wrap="square" rtlCol="0">
            <a:spAutoFit/>
          </a:bodyPr>
          <a:lstStyle/>
          <a:p>
            <a:r>
              <a:rPr lang="en-GB" sz="1400" dirty="0">
                <a:effectLst/>
                <a:latin typeface="Times New Roman" panose="02020603050405020304" pitchFamily="18" charset="0"/>
              </a:rPr>
              <a:t>Image: </a:t>
            </a:r>
            <a:r>
              <a:rPr lang="en-GB" sz="1400" dirty="0" err="1">
                <a:effectLst/>
                <a:latin typeface="Times New Roman" panose="02020603050405020304" pitchFamily="18" charset="0"/>
              </a:rPr>
              <a:t>Macguire</a:t>
            </a:r>
            <a:r>
              <a:rPr lang="en-GB" sz="1400" dirty="0">
                <a:effectLst/>
                <a:latin typeface="Times New Roman" panose="02020603050405020304" pitchFamily="18" charset="0"/>
              </a:rPr>
              <a:t> (2016).</a:t>
            </a:r>
            <a:endParaRPr lang="en-US" sz="1400" dirty="0"/>
          </a:p>
        </p:txBody>
      </p:sp>
    </p:spTree>
    <p:extLst>
      <p:ext uri="{BB962C8B-B14F-4D97-AF65-F5344CB8AC3E}">
        <p14:creationId xmlns:p14="http://schemas.microsoft.com/office/powerpoint/2010/main" val="7680592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5876B-9411-9A35-315E-7AE066C36629}"/>
              </a:ext>
            </a:extLst>
          </p:cNvPr>
          <p:cNvSpPr>
            <a:spLocks noGrp="1"/>
          </p:cNvSpPr>
          <p:nvPr>
            <p:ph type="title"/>
          </p:nvPr>
        </p:nvSpPr>
        <p:spPr>
          <a:xfrm>
            <a:off x="934064" y="365126"/>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Solutions</a:t>
            </a:r>
          </a:p>
        </p:txBody>
      </p:sp>
      <p:sp>
        <p:nvSpPr>
          <p:cNvPr id="3" name="Content Placeholder 2">
            <a:extLst>
              <a:ext uri="{FF2B5EF4-FFF2-40B4-BE49-F238E27FC236}">
                <a16:creationId xmlns:a16="http://schemas.microsoft.com/office/drawing/2014/main" id="{E2FD9512-D755-D337-8A23-061F02D88CCC}"/>
              </a:ext>
            </a:extLst>
          </p:cNvPr>
          <p:cNvSpPr>
            <a:spLocks noGrp="1"/>
          </p:cNvSpPr>
          <p:nvPr>
            <p:ph idx="1"/>
          </p:nvPr>
        </p:nvSpPr>
        <p:spPr>
          <a:xfrm>
            <a:off x="838200" y="1776846"/>
            <a:ext cx="10332000" cy="4835622"/>
          </a:xfrm>
        </p:spPr>
        <p:txBody>
          <a:bodyPr>
            <a:noAutofit/>
          </a:bodyPr>
          <a:lstStyle/>
          <a:p>
            <a:pPr algn="just"/>
            <a:r>
              <a:rPr lang="en-US" sz="2000" dirty="0">
                <a:latin typeface="Times New Roman" panose="02020603050405020304" pitchFamily="18" charset="0"/>
                <a:cs typeface="Times New Roman" panose="02020603050405020304" pitchFamily="18" charset="0"/>
              </a:rPr>
              <a:t>Role models – more working-class as well as middle-class teachers </a:t>
            </a:r>
            <a:r>
              <a:rPr lang="en-GB" sz="2000" dirty="0">
                <a:effectLst/>
                <a:latin typeface="Times New Roman" panose="02020603050405020304" pitchFamily="18" charset="0"/>
                <a:cs typeface="Times New Roman" panose="02020603050405020304" pitchFamily="18" charset="0"/>
              </a:rPr>
              <a:t>(Loveless, 2023; Sewell, 2009, pp. 30–40).</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A balanced curriculum that reflects and values different knowledge </a:t>
            </a:r>
            <a:r>
              <a:rPr lang="en-GB" sz="2000" dirty="0">
                <a:effectLst/>
                <a:latin typeface="Times New Roman" panose="02020603050405020304" pitchFamily="18" charset="0"/>
                <a:cs typeface="Times New Roman" panose="02020603050405020304" pitchFamily="18" charset="0"/>
              </a:rPr>
              <a:t>(Bernstein, 1971; Davies, 1971).</a:t>
            </a: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latin typeface="Times New Roman" panose="02020603050405020304" pitchFamily="18" charset="0"/>
                <a:cs typeface="Times New Roman" panose="02020603050405020304" pitchFamily="18" charset="0"/>
              </a:rPr>
              <a:t>    </a:t>
            </a:r>
            <a:r>
              <a:rPr lang="en-US" sz="2000" u="sng" dirty="0">
                <a:latin typeface="Times New Roman" panose="02020603050405020304" pitchFamily="18" charset="0"/>
                <a:cs typeface="Times New Roman" panose="02020603050405020304" pitchFamily="18" charset="0"/>
              </a:rPr>
              <a:t>School staff training in:</a:t>
            </a:r>
          </a:p>
          <a:p>
            <a:pPr algn="just"/>
            <a:r>
              <a:rPr lang="en-US" sz="2000" dirty="0">
                <a:latin typeface="Times New Roman" panose="02020603050405020304" pitchFamily="18" charset="0"/>
                <a:cs typeface="Times New Roman" panose="02020603050405020304" pitchFamily="18" charset="0"/>
              </a:rPr>
              <a:t>Different types of discrimination, including class (</a:t>
            </a:r>
            <a:r>
              <a:rPr lang="en-GB" sz="2000" dirty="0">
                <a:effectLst/>
                <a:latin typeface="Times New Roman" panose="02020603050405020304" pitchFamily="18" charset="0"/>
                <a:cs typeface="Times New Roman" panose="02020603050405020304" pitchFamily="18" charset="0"/>
              </a:rPr>
              <a:t>Bromley, 2021; Gross, 2021; 2022) and positive engagement with parents.</a:t>
            </a:r>
          </a:p>
          <a:p>
            <a:pPr algn="just"/>
            <a:r>
              <a:rPr lang="en-US" sz="2000" dirty="0">
                <a:latin typeface="Times New Roman" panose="02020603050405020304" pitchFamily="18" charset="0"/>
                <a:cs typeface="Times New Roman" panose="02020603050405020304" pitchFamily="18" charset="0"/>
              </a:rPr>
              <a:t>Recognition of the intersectional interplay of structural and attitudinal barriers in education and beyond (</a:t>
            </a:r>
            <a:r>
              <a:rPr lang="en-GB" sz="2000" dirty="0">
                <a:effectLst/>
                <a:latin typeface="Times New Roman" panose="02020603050405020304" pitchFamily="18" charset="0"/>
                <a:cs typeface="Times New Roman" panose="02020603050405020304" pitchFamily="18" charset="0"/>
              </a:rPr>
              <a:t>Ferguson, 2017).</a:t>
            </a:r>
          </a:p>
          <a:p>
            <a:pPr algn="just"/>
            <a:r>
              <a:rPr lang="en-GB" sz="2000" dirty="0">
                <a:latin typeface="Times New Roman" panose="02020603050405020304" pitchFamily="18" charset="0"/>
                <a:cs typeface="Times New Roman" panose="02020603050405020304" pitchFamily="18" charset="0"/>
              </a:rPr>
              <a:t>Government and policymakers should focus less on socially constructed divisions and more on helping </a:t>
            </a:r>
            <a:r>
              <a:rPr lang="en-GB" sz="2000" u="sng" dirty="0">
                <a:latin typeface="Times New Roman" panose="02020603050405020304" pitchFamily="18" charset="0"/>
                <a:cs typeface="Times New Roman" panose="02020603050405020304" pitchFamily="18" charset="0"/>
              </a:rPr>
              <a:t>all</a:t>
            </a:r>
            <a:r>
              <a:rPr lang="en-GB" sz="2000" dirty="0">
                <a:latin typeface="Times New Roman" panose="02020603050405020304" pitchFamily="18" charset="0"/>
                <a:cs typeface="Times New Roman" panose="02020603050405020304" pitchFamily="18" charset="0"/>
              </a:rPr>
              <a:t> ‘unseen children’ by creating non-discriminatory classrooms (Ofsted, 2013; Henshaw, 2022).</a:t>
            </a:r>
          </a:p>
          <a:p>
            <a:pPr algn="just"/>
            <a:r>
              <a:rPr lang="en-GB" sz="2000" dirty="0">
                <a:latin typeface="Times New Roman" panose="02020603050405020304" pitchFamily="18" charset="0"/>
                <a:cs typeface="Times New Roman" panose="02020603050405020304" pitchFamily="18" charset="0"/>
              </a:rPr>
              <a:t>Children’s voices should be central to the decision-making processes that affect them </a:t>
            </a:r>
            <a:r>
              <a:rPr lang="en-GB" sz="2000" dirty="0">
                <a:effectLst/>
                <a:latin typeface="Times New Roman" panose="02020603050405020304" pitchFamily="18" charset="0"/>
                <a:cs typeface="Times New Roman" panose="02020603050405020304" pitchFamily="18" charset="0"/>
              </a:rPr>
              <a:t>(Cole, 2024c; </a:t>
            </a:r>
            <a:r>
              <a:rPr lang="en-GB" sz="2000" dirty="0" err="1">
                <a:effectLst/>
                <a:latin typeface="Times New Roman" panose="02020603050405020304" pitchFamily="18" charset="0"/>
                <a:cs typeface="Times New Roman" panose="02020603050405020304" pitchFamily="18" charset="0"/>
              </a:rPr>
              <a:t>Galletta</a:t>
            </a:r>
            <a:r>
              <a:rPr lang="en-GB" sz="2000" dirty="0">
                <a:effectLst/>
                <a:latin typeface="Times New Roman" panose="02020603050405020304" pitchFamily="18" charset="0"/>
                <a:cs typeface="Times New Roman" panose="02020603050405020304" pitchFamily="18" charset="0"/>
              </a:rPr>
              <a:t> &amp; Torre, 2019, p.</a:t>
            </a:r>
            <a:r>
              <a:rPr lang="en-GB" sz="2000" dirty="0">
                <a:latin typeface="Times New Roman" panose="02020603050405020304" pitchFamily="18" charset="0"/>
                <a:cs typeface="Times New Roman" panose="02020603050405020304" pitchFamily="18" charset="0"/>
              </a:rPr>
              <a:t>1; </a:t>
            </a:r>
            <a:r>
              <a:rPr lang="en-GB" sz="2000" dirty="0">
                <a:effectLst/>
                <a:latin typeface="Times New Roman" panose="02020603050405020304" pitchFamily="18" charset="0"/>
                <a:cs typeface="Times New Roman" panose="02020603050405020304" pitchFamily="18" charset="0"/>
              </a:rPr>
              <a:t>Welsh Government, 2022; Welsh Youth Parliament, 2024 ).</a:t>
            </a:r>
            <a:endParaRPr lang="en-US" sz="2000" dirty="0">
              <a:solidFill>
                <a:srgbClr val="FFFFFF"/>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61200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5E0D-6ABB-C248-2FF7-DB93F60FF534}"/>
              </a:ext>
            </a:extLst>
          </p:cNvPr>
          <p:cNvSpPr>
            <a:spLocks noGrp="1"/>
          </p:cNvSpPr>
          <p:nvPr>
            <p:ph type="title"/>
          </p:nvPr>
        </p:nvSpPr>
        <p:spPr>
          <a:xfrm>
            <a:off x="838199" y="365125"/>
            <a:ext cx="10440000"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i="1" dirty="0">
                <a:latin typeface="Times New Roman" panose="02020603050405020304" pitchFamily="18" charset="0"/>
                <a:cs typeface="Times New Roman" panose="02020603050405020304" pitchFamily="18" charset="0"/>
              </a:rPr>
              <a:t>Equality Act 2010</a:t>
            </a:r>
          </a:p>
        </p:txBody>
      </p:sp>
      <p:sp>
        <p:nvSpPr>
          <p:cNvPr id="3" name="Content Placeholder 2">
            <a:extLst>
              <a:ext uri="{FF2B5EF4-FFF2-40B4-BE49-F238E27FC236}">
                <a16:creationId xmlns:a16="http://schemas.microsoft.com/office/drawing/2014/main" id="{358EB99F-212F-7872-0F07-869370720FA6}"/>
              </a:ext>
            </a:extLst>
          </p:cNvPr>
          <p:cNvSpPr>
            <a:spLocks noGrp="1"/>
          </p:cNvSpPr>
          <p:nvPr>
            <p:ph idx="1"/>
          </p:nvPr>
        </p:nvSpPr>
        <p:spPr>
          <a:xfrm>
            <a:off x="1526795" y="2365930"/>
            <a:ext cx="9062807" cy="3393830"/>
          </a:xfrm>
        </p:spPr>
        <p:txBody>
          <a:bodyPr>
            <a:normAutofit fontScale="77500" lnSpcReduction="20000"/>
          </a:bodyPr>
          <a:lstStyle/>
          <a:p>
            <a:r>
              <a:rPr lang="en-US" sz="3200" dirty="0">
                <a:latin typeface="Times New Roman" panose="02020603050405020304" pitchFamily="18" charset="0"/>
                <a:cs typeface="Times New Roman" panose="02020603050405020304" pitchFamily="18" charset="0"/>
              </a:rPr>
              <a:t>Section 4 – 9 x Protected characteristics (</a:t>
            </a:r>
            <a:r>
              <a:rPr lang="en-US" sz="3200" i="1" dirty="0">
                <a:latin typeface="Times New Roman" panose="02020603050405020304" pitchFamily="18" charset="0"/>
                <a:cs typeface="Times New Roman" panose="02020603050405020304" pitchFamily="18" charset="0"/>
              </a:rPr>
              <a:t>Equality Act 2010a</a:t>
            </a:r>
            <a:r>
              <a:rPr lang="en-US" sz="3200" dirty="0">
                <a:latin typeface="Times New Roman" panose="02020603050405020304" pitchFamily="18" charset="0"/>
                <a:cs typeface="Times New Roman" panose="02020603050405020304" pitchFamily="18" charset="0"/>
              </a:rPr>
              <a:t>)</a:t>
            </a:r>
          </a:p>
          <a:p>
            <a:r>
              <a:rPr lang="en-US" sz="3200" dirty="0">
                <a:latin typeface="Times New Roman" panose="02020603050405020304" pitchFamily="18" charset="0"/>
                <a:cs typeface="Times New Roman" panose="02020603050405020304" pitchFamily="18" charset="0"/>
              </a:rPr>
              <a:t>#Makeit10 – A social media campaign to make class a protected characteristic </a:t>
            </a:r>
            <a:r>
              <a:rPr lang="en-GB" sz="3200" dirty="0">
                <a:effectLst/>
                <a:latin typeface="Times New Roman" panose="02020603050405020304" pitchFamily="18" charset="0"/>
                <a:cs typeface="Times New Roman" panose="02020603050405020304" pitchFamily="18" charset="0"/>
              </a:rPr>
              <a:t>(BPS Communications, 2022).</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Section 14 – Dual characteristics (</a:t>
            </a:r>
            <a:r>
              <a:rPr lang="en-US" sz="3200" i="1" dirty="0">
                <a:latin typeface="Times New Roman" panose="02020603050405020304" pitchFamily="18" charset="0"/>
                <a:cs typeface="Times New Roman" panose="02020603050405020304" pitchFamily="18" charset="0"/>
              </a:rPr>
              <a:t>Equality Act 2010b</a:t>
            </a:r>
            <a:r>
              <a:rPr lang="en-US" sz="3200" dirty="0">
                <a:latin typeface="Times New Roman" panose="02020603050405020304" pitchFamily="18" charset="0"/>
                <a:cs typeface="Times New Roman" panose="02020603050405020304" pitchFamily="18" charset="0"/>
              </a:rPr>
              <a:t>) – age + class.</a:t>
            </a:r>
          </a:p>
          <a:p>
            <a:endParaRPr lang="en-US" sz="3200" dirty="0">
              <a:latin typeface="Times New Roman" panose="02020603050405020304" pitchFamily="18" charset="0"/>
              <a:cs typeface="Times New Roman" panose="02020603050405020304" pitchFamily="18" charset="0"/>
            </a:endParaRPr>
          </a:p>
          <a:p>
            <a:r>
              <a:rPr lang="en-US" sz="3200" i="1" dirty="0">
                <a:latin typeface="Times New Roman" panose="02020603050405020304" pitchFamily="18" charset="0"/>
                <a:cs typeface="Times New Roman" panose="02020603050405020304" pitchFamily="18" charset="0"/>
              </a:rPr>
              <a:t>Education Act 2002 – </a:t>
            </a:r>
            <a:r>
              <a:rPr lang="en-US" sz="3200" dirty="0">
                <a:latin typeface="Times New Roman" panose="02020603050405020304" pitchFamily="18" charset="0"/>
                <a:cs typeface="Times New Roman" panose="02020603050405020304" pitchFamily="18" charset="0"/>
              </a:rPr>
              <a:t>Section 52 – exclusions</a:t>
            </a:r>
          </a:p>
          <a:p>
            <a:r>
              <a:rPr lang="en-US" sz="3200" dirty="0">
                <a:latin typeface="Times New Roman" panose="02020603050405020304" pitchFamily="18" charset="0"/>
                <a:cs typeface="Times New Roman" panose="02020603050405020304" pitchFamily="18" charset="0"/>
              </a:rPr>
              <a:t>Make guidelines on school exclusion fairer.</a:t>
            </a:r>
          </a:p>
          <a:p>
            <a:r>
              <a:rPr lang="en-US" sz="3200" dirty="0">
                <a:latin typeface="Times New Roman" panose="02020603050405020304" pitchFamily="18" charset="0"/>
                <a:cs typeface="Times New Roman" panose="02020603050405020304" pitchFamily="18" charset="0"/>
              </a:rPr>
              <a:t>Exclusion is a ‘social justice’ issue </a:t>
            </a:r>
            <a:r>
              <a:rPr lang="en-GB" sz="3200" dirty="0">
                <a:effectLst/>
                <a:latin typeface="Times New Roman" panose="02020603050405020304" pitchFamily="18" charset="0"/>
                <a:cs typeface="Times New Roman" panose="02020603050405020304" pitchFamily="18" charset="0"/>
              </a:rPr>
              <a:t>(</a:t>
            </a:r>
            <a:r>
              <a:rPr lang="en-GB" sz="3200" dirty="0" err="1">
                <a:effectLst/>
                <a:latin typeface="Times New Roman" panose="02020603050405020304" pitchFamily="18" charset="0"/>
                <a:cs typeface="Times New Roman" panose="02020603050405020304" pitchFamily="18" charset="0"/>
              </a:rPr>
              <a:t>Foldoy</a:t>
            </a:r>
            <a:r>
              <a:rPr lang="en-GB" sz="3200" dirty="0">
                <a:effectLst/>
                <a:latin typeface="Times New Roman" panose="02020603050405020304" pitchFamily="18" charset="0"/>
                <a:cs typeface="Times New Roman" panose="02020603050405020304" pitchFamily="18" charset="0"/>
              </a:rPr>
              <a:t>, 2019).</a:t>
            </a:r>
            <a:endParaRPr lang="en-US" sz="3200" dirty="0">
              <a:latin typeface="Times New Roman" panose="02020603050405020304" pitchFamily="18" charset="0"/>
              <a:cs typeface="Times New Roman" panose="02020603050405020304" pitchFamily="18" charset="0"/>
            </a:endParaRPr>
          </a:p>
          <a:p>
            <a:endParaRPr lang="en-US" sz="3600" dirty="0"/>
          </a:p>
        </p:txBody>
      </p:sp>
    </p:spTree>
    <p:extLst>
      <p:ext uri="{BB962C8B-B14F-4D97-AF65-F5344CB8AC3E}">
        <p14:creationId xmlns:p14="http://schemas.microsoft.com/office/powerpoint/2010/main" val="2607341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women posing for a photo&#10;&#10;Description automatically generated">
            <a:extLst>
              <a:ext uri="{FF2B5EF4-FFF2-40B4-BE49-F238E27FC236}">
                <a16:creationId xmlns:a16="http://schemas.microsoft.com/office/drawing/2014/main" id="{107F27C8-D2C8-1C61-6902-C5A132C0EC95}"/>
              </a:ext>
            </a:extLst>
          </p:cNvPr>
          <p:cNvPicPr>
            <a:picLocks noChangeAspect="1"/>
          </p:cNvPicPr>
          <p:nvPr/>
        </p:nvPicPr>
        <p:blipFill rotWithShape="1">
          <a:blip r:embed="rId3">
            <a:alphaModFix amt="35000"/>
          </a:blip>
          <a:srcRect r="444"/>
          <a:stretch/>
        </p:blipFill>
        <p:spPr>
          <a:xfrm>
            <a:off x="20" y="10170"/>
            <a:ext cx="12191980" cy="6857990"/>
          </a:xfrm>
          <a:prstGeom prst="rect">
            <a:avLst/>
          </a:prstGeom>
          <a:ln w="28575">
            <a:solidFill>
              <a:schemeClr val="tx1"/>
            </a:solidFill>
          </a:ln>
        </p:spPr>
      </p:pic>
      <p:sp>
        <p:nvSpPr>
          <p:cNvPr id="2" name="Title 1">
            <a:extLst>
              <a:ext uri="{FF2B5EF4-FFF2-40B4-BE49-F238E27FC236}">
                <a16:creationId xmlns:a16="http://schemas.microsoft.com/office/drawing/2014/main" id="{2992D1B3-126F-F11D-FF51-A800460A8B74}"/>
              </a:ext>
            </a:extLst>
          </p:cNvPr>
          <p:cNvSpPr>
            <a:spLocks noGrp="1"/>
          </p:cNvSpPr>
          <p:nvPr>
            <p:ph type="title"/>
          </p:nvPr>
        </p:nvSpPr>
        <p:spPr>
          <a:xfrm>
            <a:off x="838200" y="211237"/>
            <a:ext cx="10515600" cy="914095"/>
          </a:xfrm>
          <a:ln w="12700">
            <a:solidFill>
              <a:schemeClr val="tx1"/>
            </a:solidFill>
            <a:extLst>
              <a:ext uri="{C807C97D-BFC1-408E-A445-0C87EB9F89A2}">
                <ask:lineSketchStyleProps xmlns:ask="http://schemas.microsoft.com/office/drawing/2018/sketchyshapes">
                  <ask:type>
                    <ask:lineSketchNone/>
                  </ask:type>
                </ask:lineSketchStyleProps>
              </a:ext>
            </a:extLst>
          </a:ln>
          <a:effectLst>
            <a:softEdge rad="36515"/>
          </a:effectLst>
        </p:spPr>
        <p:txBody>
          <a:bodyPr>
            <a:normAutofit/>
          </a:bodyPr>
          <a:lstStyle/>
          <a:p>
            <a:pPr algn="ctr"/>
            <a:r>
              <a:rPr lang="en-US" dirty="0">
                <a:solidFill>
                  <a:srgbClr val="FFFFFF"/>
                </a:solidFill>
                <a:latin typeface="Times New Roman" panose="02020603050405020304" pitchFamily="18" charset="0"/>
                <a:cs typeface="Times New Roman" panose="02020603050405020304" pitchFamily="18" charset="0"/>
              </a:rPr>
              <a:t>Class as Unifier </a:t>
            </a:r>
          </a:p>
        </p:txBody>
      </p:sp>
      <p:sp>
        <p:nvSpPr>
          <p:cNvPr id="3" name="Content Placeholder 2">
            <a:extLst>
              <a:ext uri="{FF2B5EF4-FFF2-40B4-BE49-F238E27FC236}">
                <a16:creationId xmlns:a16="http://schemas.microsoft.com/office/drawing/2014/main" id="{7F4C3588-DD51-D9F0-D4FB-8A9C594B29AE}"/>
              </a:ext>
            </a:extLst>
          </p:cNvPr>
          <p:cNvSpPr>
            <a:spLocks noGrp="1"/>
          </p:cNvSpPr>
          <p:nvPr>
            <p:ph idx="1"/>
          </p:nvPr>
        </p:nvSpPr>
        <p:spPr>
          <a:xfrm>
            <a:off x="991672" y="1301848"/>
            <a:ext cx="10178527" cy="5037138"/>
          </a:xfrm>
        </p:spPr>
        <p:txBody>
          <a:bodyPr>
            <a:noAutofit/>
          </a:bodyPr>
          <a:lstStyle/>
          <a:p>
            <a:r>
              <a:rPr lang="en-US" sz="2000" dirty="0">
                <a:latin typeface="Times New Roman" panose="02020603050405020304" pitchFamily="18" charset="0"/>
                <a:cs typeface="Times New Roman" panose="02020603050405020304" pitchFamily="18" charset="0"/>
              </a:rPr>
              <a:t>Class remains a barrier haunting the corridors of power from Whitehall to academia. Class structural inequality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intersects with other barriers, not only attitudinal but ideological and political.</a:t>
            </a:r>
            <a:r>
              <a:rPr lang="en-GB" sz="2000" dirty="0">
                <a:effectLst/>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Intersectionality, like social reproduction, is a powerful tool of analysis that de-</a:t>
            </a:r>
            <a:r>
              <a:rPr lang="en-US" sz="2000" dirty="0" err="1">
                <a:latin typeface="Times New Roman" panose="02020603050405020304" pitchFamily="18" charset="0"/>
                <a:cs typeface="Times New Roman" panose="02020603050405020304" pitchFamily="18" charset="0"/>
              </a:rPr>
              <a:t>centres</a:t>
            </a:r>
            <a:r>
              <a:rPr lang="en-US" sz="2000" u="sng"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oppression (</a:t>
            </a:r>
            <a:r>
              <a:rPr lang="en-GB" sz="2000" dirty="0">
                <a:effectLst/>
                <a:latin typeface="Times New Roman" panose="02020603050405020304" pitchFamily="18" charset="0"/>
                <a:cs typeface="Times New Roman" panose="02020603050405020304" pitchFamily="18" charset="0"/>
              </a:rPr>
              <a:t>Bhattacharya &amp; Vogel, 2017; </a:t>
            </a:r>
            <a:r>
              <a:rPr lang="en-US" sz="2000" dirty="0">
                <a:latin typeface="Times New Roman" panose="02020603050405020304" pitchFamily="18" charset="0"/>
                <a:cs typeface="Times New Roman" panose="02020603050405020304" pitchFamily="18" charset="0"/>
              </a:rPr>
              <a:t>Romero, 2018).</a:t>
            </a:r>
            <a:r>
              <a:rPr lang="en-GB" sz="2000" dirty="0">
                <a:latin typeface="Times New Roman" panose="02020603050405020304" pitchFamily="18" charset="0"/>
                <a:cs typeface="Times New Roman" panose="02020603050405020304" pitchFamily="18" charset="0"/>
              </a:rPr>
              <a:t> But oppression needs to be re-centred and re-focused on class.</a:t>
            </a:r>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Eagleton (2018, p. 165) believes Marx is still relevant because he viewed the working class as ‘bearers of a universal emancipation’.</a:t>
            </a:r>
          </a:p>
          <a:p>
            <a:r>
              <a:rPr lang="en-US" sz="2000" dirty="0">
                <a:solidFill>
                  <a:srgbClr val="FFFFFF"/>
                </a:solidFill>
                <a:latin typeface="Times New Roman" panose="02020603050405020304" pitchFamily="18" charset="0"/>
                <a:cs typeface="Times New Roman" panose="02020603050405020304" pitchFamily="18" charset="0"/>
              </a:rPr>
              <a:t>Class awareness, not just ‘consciousness’ (Macionis, 2010, p. 670), can </a:t>
            </a:r>
            <a:r>
              <a:rPr lang="en-US" sz="2000" b="1" u="sng" dirty="0">
                <a:solidFill>
                  <a:srgbClr val="FFFFFF"/>
                </a:solidFill>
                <a:latin typeface="Times New Roman" panose="02020603050405020304" pitchFamily="18" charset="0"/>
                <a:cs typeface="Times New Roman" panose="02020603050405020304" pitchFamily="18" charset="0"/>
              </a:rPr>
              <a:t>unify </a:t>
            </a:r>
            <a:r>
              <a:rPr lang="en-US" sz="2000" dirty="0">
                <a:solidFill>
                  <a:srgbClr val="FFFFFF"/>
                </a:solidFill>
                <a:latin typeface="Times New Roman" panose="02020603050405020304" pitchFamily="18" charset="0"/>
                <a:cs typeface="Times New Roman" panose="02020603050405020304" pitchFamily="18" charset="0"/>
              </a:rPr>
              <a:t>ethnic groups and bring about social change. Julie Burchill (2023) has championed the working classes as the original ‘anti-racists’. David </a:t>
            </a:r>
            <a:r>
              <a:rPr lang="en-US" sz="2000" dirty="0" err="1">
                <a:solidFill>
                  <a:srgbClr val="FFFFFF"/>
                </a:solidFill>
                <a:latin typeface="Times New Roman" panose="02020603050405020304" pitchFamily="18" charset="0"/>
                <a:cs typeface="Times New Roman" panose="02020603050405020304" pitchFamily="18" charset="0"/>
              </a:rPr>
              <a:t>Olusoga</a:t>
            </a:r>
            <a:r>
              <a:rPr lang="en-US" sz="2000" dirty="0">
                <a:solidFill>
                  <a:srgbClr val="FFFFFF"/>
                </a:solidFill>
                <a:latin typeface="Times New Roman" panose="02020603050405020304" pitchFamily="18" charset="0"/>
                <a:cs typeface="Times New Roman" panose="02020603050405020304" pitchFamily="18" charset="0"/>
              </a:rPr>
              <a:t> (2019) said he was proud to be born ‘black and working </a:t>
            </a:r>
            <a:r>
              <a:rPr lang="en-US" sz="2000" dirty="0" err="1">
                <a:solidFill>
                  <a:srgbClr val="FFFFFF"/>
                </a:solidFill>
                <a:latin typeface="Times New Roman" panose="02020603050405020304" pitchFamily="18" charset="0"/>
                <a:cs typeface="Times New Roman" panose="02020603050405020304" pitchFamily="18" charset="0"/>
              </a:rPr>
              <a:t>class’</a:t>
            </a:r>
            <a:r>
              <a:rPr lang="en-US" sz="2000" dirty="0">
                <a:solidFill>
                  <a:srgbClr val="FFFFFF"/>
                </a:solidFill>
                <a:latin typeface="Times New Roman" panose="02020603050405020304" pitchFamily="18" charset="0"/>
                <a:cs typeface="Times New Roman" panose="02020603050405020304" pitchFamily="18" charset="0"/>
              </a:rPr>
              <a:t> – they are not opposing identities.</a:t>
            </a:r>
          </a:p>
          <a:p>
            <a:r>
              <a:rPr lang="en-US" sz="2000" dirty="0">
                <a:solidFill>
                  <a:srgbClr val="FFFFFF"/>
                </a:solidFill>
                <a:latin typeface="Times New Roman" panose="02020603050405020304" pitchFamily="18" charset="0"/>
                <a:cs typeface="Times New Roman" panose="02020603050405020304" pitchFamily="18" charset="0"/>
              </a:rPr>
              <a:t>Children must be at the </a:t>
            </a:r>
            <a:r>
              <a:rPr lang="en-US" sz="2000" dirty="0" err="1">
                <a:solidFill>
                  <a:srgbClr val="FFFFFF"/>
                </a:solidFill>
                <a:latin typeface="Times New Roman" panose="02020603050405020304" pitchFamily="18" charset="0"/>
                <a:cs typeface="Times New Roman" panose="02020603050405020304" pitchFamily="18" charset="0"/>
              </a:rPr>
              <a:t>centre</a:t>
            </a:r>
            <a:r>
              <a:rPr lang="en-US" sz="2000" dirty="0">
                <a:solidFill>
                  <a:srgbClr val="FFFFFF"/>
                </a:solidFill>
                <a:latin typeface="Times New Roman" panose="02020603050405020304" pitchFamily="18" charset="0"/>
                <a:cs typeface="Times New Roman" panose="02020603050405020304" pitchFamily="18" charset="0"/>
              </a:rPr>
              <a:t> of the conversation about them.</a:t>
            </a:r>
          </a:p>
          <a:p>
            <a:r>
              <a:rPr lang="en-US" sz="2000" dirty="0">
                <a:solidFill>
                  <a:srgbClr val="FFFFFF"/>
                </a:solidFill>
                <a:latin typeface="Times New Roman" panose="02020603050405020304" pitchFamily="18" charset="0"/>
                <a:cs typeface="Times New Roman" panose="02020603050405020304" pitchFamily="18" charset="0"/>
              </a:rPr>
              <a:t>Structural classism and the attitudes it creates can be challenged as a form of harmful discrimination that creates barriers to participation. Only then can the working-class identity – free from middle-class narratives – dare to proudly speak its name.</a:t>
            </a:r>
          </a:p>
        </p:txBody>
      </p:sp>
      <p:sp>
        <p:nvSpPr>
          <p:cNvPr id="6" name="TextBox 5">
            <a:extLst>
              <a:ext uri="{FF2B5EF4-FFF2-40B4-BE49-F238E27FC236}">
                <a16:creationId xmlns:a16="http://schemas.microsoft.com/office/drawing/2014/main" id="{0BA73B55-2950-4D31-5775-04B6C9404194}"/>
              </a:ext>
            </a:extLst>
          </p:cNvPr>
          <p:cNvSpPr txBox="1"/>
          <p:nvPr/>
        </p:nvSpPr>
        <p:spPr>
          <a:xfrm>
            <a:off x="9795641" y="6338986"/>
            <a:ext cx="224680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Image</a:t>
            </a:r>
            <a:r>
              <a:rPr lang="en-US" sz="1400" dirty="0"/>
              <a:t>: </a:t>
            </a:r>
            <a:r>
              <a:rPr lang="en-US" sz="1400" dirty="0">
                <a:latin typeface="Times New Roman" panose="02020603050405020304" pitchFamily="18" charset="0"/>
                <a:cs typeface="Times New Roman" panose="02020603050405020304" pitchFamily="18" charset="0"/>
              </a:rPr>
              <a:t>Spiked (2023)</a:t>
            </a:r>
          </a:p>
        </p:txBody>
      </p:sp>
    </p:spTree>
    <p:extLst>
      <p:ext uri="{BB962C8B-B14F-4D97-AF65-F5344CB8AC3E}">
        <p14:creationId xmlns:p14="http://schemas.microsoft.com/office/powerpoint/2010/main" val="854137359"/>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B469-89CC-4D3C-7034-0EAC31FA4431}"/>
              </a:ext>
            </a:extLst>
          </p:cNvPr>
          <p:cNvSpPr>
            <a:spLocks noGrp="1"/>
          </p:cNvSpPr>
          <p:nvPr>
            <p:ph type="title"/>
          </p:nvPr>
        </p:nvSpPr>
        <p:spPr>
          <a:xfrm>
            <a:off x="875999" y="365125"/>
            <a:ext cx="10440001" cy="1080000"/>
          </a:xfr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a:lstStyle/>
          <a:p>
            <a:pPr algn="ctr"/>
            <a:r>
              <a:rPr lang="en-US" dirty="0">
                <a:latin typeface="Times New Roman" panose="02020603050405020304" pitchFamily="18" charset="0"/>
                <a:cs typeface="Times New Roman" panose="02020603050405020304" pitchFamily="18" charset="0"/>
              </a:rPr>
              <a:t>Thank you for watching this presentation</a:t>
            </a:r>
          </a:p>
        </p:txBody>
      </p:sp>
      <p:sp>
        <p:nvSpPr>
          <p:cNvPr id="3" name="Content Placeholder 2">
            <a:extLst>
              <a:ext uri="{FF2B5EF4-FFF2-40B4-BE49-F238E27FC236}">
                <a16:creationId xmlns:a16="http://schemas.microsoft.com/office/drawing/2014/main" id="{B7645362-9157-E4F1-2617-41C8FA4B9D54}"/>
              </a:ext>
            </a:extLst>
          </p:cNvPr>
          <p:cNvSpPr>
            <a:spLocks noGrp="1"/>
          </p:cNvSpPr>
          <p:nvPr>
            <p:ph idx="1"/>
          </p:nvPr>
        </p:nvSpPr>
        <p:spPr>
          <a:xfrm>
            <a:off x="1006736" y="2102715"/>
            <a:ext cx="10178526" cy="4289949"/>
          </a:xfrm>
        </p:spPr>
        <p:txBody>
          <a:bodyPr>
            <a:normAutofit fontScale="92500" lnSpcReduction="10000"/>
          </a:bodyPr>
          <a:lstStyle/>
          <a:p>
            <a:pPr marL="0" indent="0">
              <a:buNone/>
            </a:pPr>
            <a:r>
              <a:rPr lang="en-US" dirty="0">
                <a:latin typeface="Times New Roman" panose="02020603050405020304" pitchFamily="18" charset="0"/>
                <a:cs typeface="Times New Roman" panose="02020603050405020304" pitchFamily="18" charset="0"/>
              </a:rPr>
              <a:t>If you have any questions, then please get in touch with me at the following details:</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Emma-Louise Johnson</a:t>
            </a:r>
          </a:p>
          <a:p>
            <a:pPr marL="0" indent="0">
              <a:buNone/>
            </a:pPr>
            <a:r>
              <a:rPr lang="en-US" dirty="0">
                <a:latin typeface="Times New Roman" panose="02020603050405020304" pitchFamily="18" charset="0"/>
                <a:cs typeface="Times New Roman" panose="02020603050405020304" pitchFamily="18" charset="0"/>
              </a:rPr>
              <a:t>Email: </a:t>
            </a:r>
            <a:r>
              <a:rPr lang="en-US" dirty="0">
                <a:latin typeface="Times New Roman" panose="02020603050405020304" pitchFamily="18" charset="0"/>
                <a:cs typeface="Times New Roman" panose="02020603050405020304" pitchFamily="18" charset="0"/>
                <a:hlinkClick r:id="rId3"/>
              </a:rPr>
              <a:t>elc-advocacy@outlook.com</a:t>
            </a: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Emma-Louise Johnson describes herself as an advocate for vulnerable adults and children, a working-class artist, a volunteer trustee of a Ugandan charity for disadvantaged children, and a mother of two boys with special needs. She is studying for her MA in Equity, Diversity and Inclusion at the University of Wales Trinity Saint David.</a:t>
            </a:r>
          </a:p>
          <a:p>
            <a:endParaRPr lang="en-US" dirty="0"/>
          </a:p>
        </p:txBody>
      </p:sp>
    </p:spTree>
    <p:extLst>
      <p:ext uri="{BB962C8B-B14F-4D97-AF65-F5344CB8AC3E}">
        <p14:creationId xmlns:p14="http://schemas.microsoft.com/office/powerpoint/2010/main" val="765492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D374-336A-8BFB-8867-2651715B4E5D}"/>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Further Questions for Discussion</a:t>
            </a:r>
          </a:p>
        </p:txBody>
      </p:sp>
      <p:sp>
        <p:nvSpPr>
          <p:cNvPr id="3" name="Content Placeholder 2">
            <a:extLst>
              <a:ext uri="{FF2B5EF4-FFF2-40B4-BE49-F238E27FC236}">
                <a16:creationId xmlns:a16="http://schemas.microsoft.com/office/drawing/2014/main" id="{9D80BD92-CBA7-840B-BB4B-1D8EB54B648F}"/>
              </a:ext>
            </a:extLst>
          </p:cNvPr>
          <p:cNvSpPr>
            <a:spLocks noGrp="1"/>
          </p:cNvSpPr>
          <p:nvPr>
            <p:ph idx="1"/>
          </p:nvPr>
        </p:nvSpPr>
        <p:spPr>
          <a:xfrm>
            <a:off x="1000297" y="2221644"/>
            <a:ext cx="10191406" cy="3628104"/>
          </a:xfrm>
        </p:spPr>
        <p:txBody>
          <a:bodyPr>
            <a:normAutofit/>
          </a:bodyPr>
          <a:lstStyle/>
          <a:p>
            <a:r>
              <a:rPr lang="en-US" dirty="0">
                <a:latin typeface="Times New Roman" panose="02020603050405020304" pitchFamily="18" charset="0"/>
                <a:cs typeface="Times New Roman" panose="02020603050405020304" pitchFamily="18" charset="0"/>
              </a:rPr>
              <a:t>Discuss the UK Government’s chosen categories of ethnicity for research and discussion. What are the impacts on social policy and cohesion?</a:t>
            </a:r>
          </a:p>
          <a:p>
            <a:r>
              <a:rPr lang="en-US" dirty="0">
                <a:latin typeface="Times New Roman" panose="02020603050405020304" pitchFamily="18" charset="0"/>
                <a:cs typeface="Times New Roman" panose="02020603050405020304" pitchFamily="18" charset="0"/>
              </a:rPr>
              <a:t>Should the Government collect data based on ethnic identity?</a:t>
            </a:r>
          </a:p>
          <a:p>
            <a:r>
              <a:rPr lang="en-US" dirty="0">
                <a:latin typeface="Times New Roman" panose="02020603050405020304" pitchFamily="18" charset="0"/>
                <a:cs typeface="Times New Roman" panose="02020603050405020304" pitchFamily="18" charset="0"/>
              </a:rPr>
              <a:t>What are the advantages and disadvantages of making class a protected characteristic under </a:t>
            </a:r>
            <a:r>
              <a:rPr lang="en-US" i="1" dirty="0">
                <a:latin typeface="Times New Roman" panose="02020603050405020304" pitchFamily="18" charset="0"/>
                <a:cs typeface="Times New Roman" panose="02020603050405020304" pitchFamily="18" charset="0"/>
              </a:rPr>
              <a:t>The Equality Act 2010</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What are the risks of exclusion for</a:t>
            </a:r>
            <a:r>
              <a:rPr lang="en-US" sz="2800" dirty="0">
                <a:latin typeface="Times New Roman" panose="02020603050405020304" pitchFamily="18" charset="0"/>
                <a:cs typeface="Times New Roman" panose="02020603050405020304" pitchFamily="18" charset="0"/>
              </a:rPr>
              <a:t> Gypsy, Roma and </a:t>
            </a:r>
            <a:r>
              <a:rPr lang="en-US" sz="2800" dirty="0" err="1">
                <a:latin typeface="Times New Roman" panose="02020603050405020304" pitchFamily="18" charset="0"/>
                <a:cs typeface="Times New Roman" panose="02020603050405020304" pitchFamily="18" charset="0"/>
              </a:rPr>
              <a:t>Traveller</a:t>
            </a:r>
            <a:r>
              <a:rPr lang="en-US" sz="2800" dirty="0">
                <a:latin typeface="Times New Roman" panose="02020603050405020304" pitchFamily="18" charset="0"/>
                <a:cs typeface="Times New Roman" panose="02020603050405020304" pitchFamily="18" charset="0"/>
              </a:rPr>
              <a:t> pupils </a:t>
            </a:r>
            <a:r>
              <a:rPr lang="en-US" dirty="0">
                <a:latin typeface="Times New Roman" panose="02020603050405020304" pitchFamily="18" charset="0"/>
                <a:cs typeface="Times New Roman" panose="02020603050405020304" pitchFamily="18" charset="0"/>
              </a:rPr>
              <a:t>in the UK?</a:t>
            </a:r>
          </a:p>
          <a:p>
            <a:endParaRPr lang="en-US" dirty="0"/>
          </a:p>
          <a:p>
            <a:endParaRPr lang="en-US" dirty="0"/>
          </a:p>
          <a:p>
            <a:endParaRPr lang="en-US" dirty="0"/>
          </a:p>
        </p:txBody>
      </p:sp>
    </p:spTree>
    <p:extLst>
      <p:ext uri="{BB962C8B-B14F-4D97-AF65-F5344CB8AC3E}">
        <p14:creationId xmlns:p14="http://schemas.microsoft.com/office/powerpoint/2010/main" val="40157749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341B-AA86-D137-BF31-89FAE0C12D26}"/>
              </a:ext>
            </a:extLst>
          </p:cNvPr>
          <p:cNvSpPr>
            <a:spLocks noGrp="1"/>
          </p:cNvSpPr>
          <p:nvPr>
            <p:ph type="title"/>
          </p:nvPr>
        </p:nvSpPr>
        <p:spPr>
          <a:xfrm>
            <a:off x="838200" y="365125"/>
            <a:ext cx="10515600" cy="930275"/>
          </a:xfrm>
        </p:spPr>
        <p:txBody>
          <a:bodyPr>
            <a:normAutofit/>
          </a:bodyPr>
          <a:lstStyle/>
          <a:p>
            <a:pPr algn="ctr"/>
            <a:r>
              <a:rPr lang="en-US" sz="2400" dirty="0">
                <a:latin typeface="Times New Roman" panose="02020603050405020304" pitchFamily="18" charset="0"/>
                <a:cs typeface="Times New Roman" panose="02020603050405020304" pitchFamily="18" charset="0"/>
              </a:rPr>
              <a:t>References</a:t>
            </a:r>
          </a:p>
        </p:txBody>
      </p:sp>
      <p:sp>
        <p:nvSpPr>
          <p:cNvPr id="7" name="TextBox 6">
            <a:extLst>
              <a:ext uri="{FF2B5EF4-FFF2-40B4-BE49-F238E27FC236}">
                <a16:creationId xmlns:a16="http://schemas.microsoft.com/office/drawing/2014/main" id="{6ACC13B6-5BAA-5DF6-1927-85B0D2698728}"/>
              </a:ext>
            </a:extLst>
          </p:cNvPr>
          <p:cNvSpPr txBox="1"/>
          <p:nvPr/>
        </p:nvSpPr>
        <p:spPr>
          <a:xfrm>
            <a:off x="930000" y="1394670"/>
            <a:ext cx="10332000" cy="6612516"/>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American Psychological Association (APA) (2023) </a:t>
            </a:r>
            <a:r>
              <a:rPr lang="en-GB" sz="1600" i="1" dirty="0">
                <a:latin typeface="Times New Roman" panose="02020603050405020304" pitchFamily="18" charset="0"/>
                <a:ea typeface="Times New Roman" panose="02020603050405020304" pitchFamily="18" charset="0"/>
              </a:rPr>
              <a:t>R</a:t>
            </a:r>
            <a:r>
              <a:rPr lang="en-GB" sz="1600" i="1" dirty="0">
                <a:effectLst/>
                <a:latin typeface="Times New Roman" panose="02020603050405020304" pitchFamily="18" charset="0"/>
                <a:ea typeface="Times New Roman" panose="02020603050405020304" pitchFamily="18" charset="0"/>
              </a:rPr>
              <a:t>ace and ethnicity.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https://www.apa.org/topics/</a:t>
            </a:r>
            <a:endParaRPr lang="en-GB" sz="1600" u="sng" dirty="0">
              <a:solidFill>
                <a:srgbClr val="467886"/>
              </a:solidFill>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Angel, R.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Silver spoon on black textile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https://unsplash.com/photos/silver-spoon-on-black-textile-ph9GV_xQlY8</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26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Bernbaum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G. (1977)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ideology in the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Macmillan.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Bernstein, B. (1971) ‘On the classification and framing of educational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47–69.</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Bhattacharya, T. &amp; Vogel, L.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reproduction theory: remapping class,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recentering</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oppression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Pluto Press.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Bloodworth, J.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Myth of meritocracy.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Biteback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Publishing: London</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Bourdieu, P. (1971) ‘Systems of education and systems of thought’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189–207.</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87321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94F5B1-9D46-F3CC-D87E-87C769D4E9E2}"/>
              </a:ext>
            </a:extLst>
          </p:cNvPr>
          <p:cNvSpPr txBox="1"/>
          <p:nvPr/>
        </p:nvSpPr>
        <p:spPr>
          <a:xfrm>
            <a:off x="930000" y="682319"/>
            <a:ext cx="10332000" cy="7023526"/>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Bourdieu, P. (1977) </a:t>
            </a:r>
            <a:r>
              <a:rPr lang="en-GB" sz="1600" i="1" dirty="0">
                <a:effectLst/>
                <a:latin typeface="Times New Roman" panose="02020603050405020304" pitchFamily="18" charset="0"/>
                <a:ea typeface="Times New Roman" panose="02020603050405020304" pitchFamily="18" charset="0"/>
              </a:rPr>
              <a:t>Outline of a theory of practice</a:t>
            </a:r>
            <a:r>
              <a:rPr lang="en-GB" sz="1600" dirty="0">
                <a:effectLst/>
                <a:latin typeface="Times New Roman" panose="02020603050405020304" pitchFamily="18" charset="0"/>
                <a:ea typeface="Times New Roman" panose="02020603050405020304" pitchFamily="18" charset="0"/>
              </a:rPr>
              <a:t>. Cambridge: Cambridge University Press.</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Bourdieu, P. (1984)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Distinction: a social critique of the judgement of taste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Cambridge, Mass: Harvard University Press.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Bourke, J. (1994)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Working class cultures in Britain, 1890–1960: gender, class, and 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BPS Communications (2022)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BPS launches new campaign to make social class a protected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characteristic.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https://www.bps.org.uk/news/bps-launches-new-campaign-make-social-class-protected-characteristic</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30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Breakspear, D. (2022) </a:t>
            </a:r>
            <a:r>
              <a:rPr lang="en-GB" sz="1600" i="1" dirty="0">
                <a:effectLst/>
                <a:latin typeface="Times New Roman" panose="02020603050405020304" pitchFamily="18" charset="0"/>
                <a:ea typeface="Times New Roman" panose="02020603050405020304" pitchFamily="18" charset="0"/>
              </a:rPr>
              <a:t>Time to break the school-to-prison pipeline</a:t>
            </a:r>
            <a:r>
              <a:rPr lang="en-GB" sz="1600" dirty="0">
                <a:effectLst/>
                <a:latin typeface="Times New Roman" panose="02020603050405020304" pitchFamily="18" charset="0"/>
                <a:ea typeface="Times New Roman" panose="02020603050405020304" pitchFamily="18" charset="0"/>
              </a:rPr>
              <a:t>.</a:t>
            </a:r>
            <a:r>
              <a:rPr lang="en-GB" sz="1600" i="1" dirty="0">
                <a:effectLst/>
                <a:latin typeface="Times New Roman" panose="02020603050405020304" pitchFamily="18" charset="0"/>
                <a:ea typeface="Times New Roman" panose="02020603050405020304" pitchFamily="18" charset="0"/>
              </a:rPr>
              <a:t> </a:t>
            </a:r>
            <a:r>
              <a:rPr lang="en-GB" sz="1600" dirty="0">
                <a:effectLst/>
                <a:latin typeface="Times New Roman" panose="02020603050405020304" pitchFamily="18" charset="0"/>
                <a:ea typeface="Times New Roman" panose="02020603050405020304" pitchFamily="18" charset="0"/>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https://revolving-doors.org.uk/time-to-break-the-school-to-prison-pipeline/</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Bromley, M.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Supporting the education of white working-class boys schools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at: https://www.headteacher-update.com/content/best-practice/supporting-the-education-of-white-working-class-boys/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Brown, P. (1987)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Schooling ordinary kids: inequality, unemployment, and the new vocationalism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Tavistock Publications.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692512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0"/>
            <a:ext cx="10332000" cy="10070514"/>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Burchill, J.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British working class is what real anti-racism looks like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https://www.spiked-online.com/2023/04/02/the-british-working-class-is-what-real-anti-racism-looks-like/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Carneiro, P.,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Cattan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Dearden, L., van der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Erve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Krutikova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&amp; Macmillan, L.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long shadow of deprivation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pp.1–71.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https://assets.publishing.service.gov.uk/media/5f76d4dce90e0715c9258c18/SMC_Long_shadow_of_deprivation_MAIN_REPORT_Accessible.pdf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Channel 4 News (2020) </a:t>
            </a:r>
            <a:r>
              <a:rPr lang="en-GB" sz="1600" i="1" dirty="0">
                <a:effectLst/>
                <a:latin typeface="Times New Roman" panose="02020603050405020304" pitchFamily="18" charset="0"/>
                <a:ea typeface="Times New Roman" panose="02020603050405020304" pitchFamily="18" charset="0"/>
              </a:rPr>
              <a:t>Black bank manager to sue Metropolitan Police for racial discrimination after 26-month nightmare</a:t>
            </a:r>
            <a:r>
              <a:rPr lang="en-GB" sz="1600" dirty="0">
                <a:effectLst/>
                <a:latin typeface="Times New Roman" panose="02020603050405020304" pitchFamily="18" charset="0"/>
                <a:ea typeface="Times New Roman" panose="02020603050405020304" pitchFamily="18" charset="0"/>
              </a:rPr>
              <a:t>. 12 Jun 2020.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https://www.youtube.com/watch?v=1x0G4NCBTzg</a:t>
            </a:r>
            <a:r>
              <a:rPr lang="en-GB" sz="1600" dirty="0">
                <a:effectLst/>
                <a:latin typeface="Times New Roman" panose="02020603050405020304" pitchFamily="18" charset="0"/>
                <a:ea typeface="Times New Roman" panose="02020603050405020304" pitchFamily="18" charset="0"/>
              </a:rPr>
              <a:t> (Accessed: 8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dirty="0">
                <a:effectLst/>
                <a:latin typeface="Times New Roman" panose="02020603050405020304" pitchFamily="18" charset="0"/>
                <a:ea typeface="Times New Roman" panose="02020603050405020304" pitchFamily="18" charset="0"/>
              </a:rPr>
              <a:t>Children Act 1989</a:t>
            </a:r>
            <a:r>
              <a:rPr lang="en-GB" sz="1600" dirty="0">
                <a:effectLst/>
                <a:latin typeface="Times New Roman" panose="02020603050405020304" pitchFamily="18" charset="0"/>
                <a:ea typeface="Times New Roman" panose="02020603050405020304" pitchFamily="18" charset="0"/>
              </a:rPr>
              <a:t>.c.4.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https://www.legislation.gov.uk/ukpga/1989/41/contents</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(2024a) ‘</a:t>
            </a:r>
            <a:r>
              <a:rPr lang="en-GB" sz="1600" i="1" dirty="0">
                <a:effectLst/>
                <a:latin typeface="Times New Roman" panose="02020603050405020304" pitchFamily="18" charset="0"/>
                <a:ea typeface="Times New Roman" panose="02020603050405020304" pitchFamily="18" charset="0"/>
              </a:rPr>
              <a:t>Session 3: Ethnicity and race’</a:t>
            </a:r>
            <a:r>
              <a:rPr lang="en-GB" sz="1600" dirty="0">
                <a:effectLst/>
                <a:latin typeface="Times New Roman" panose="02020603050405020304" pitchFamily="18" charset="0"/>
                <a:ea typeface="Times New Roman" panose="02020603050405020304" pitchFamily="18" charset="0"/>
              </a:rPr>
              <a:t> [Recorded Lecture]. </a:t>
            </a:r>
            <a:r>
              <a:rPr lang="en-GB" sz="1600" i="1" dirty="0">
                <a:effectLst/>
                <a:latin typeface="Times New Roman" panose="02020603050405020304" pitchFamily="18" charset="0"/>
                <a:ea typeface="Times New Roman" panose="02020603050405020304" pitchFamily="18" charset="0"/>
              </a:rPr>
              <a:t>ECED7005</a:t>
            </a:r>
            <a:r>
              <a:rPr lang="en-GB" sz="1600" dirty="0">
                <a:effectLst/>
                <a:latin typeface="Times New Roman" panose="02020603050405020304" pitchFamily="18" charset="0"/>
                <a:ea typeface="Times New Roman" panose="02020603050405020304" pitchFamily="18" charset="0"/>
              </a:rPr>
              <a:t>. UWTSD. 4 May.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=8330§ion=6 (Accessed: 15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(2024b) ‘</a:t>
            </a:r>
            <a:r>
              <a:rPr lang="en-GB" sz="1600" i="1" dirty="0">
                <a:effectLst/>
                <a:latin typeface="Times New Roman" panose="02020603050405020304" pitchFamily="18" charset="0"/>
                <a:ea typeface="Times New Roman" panose="02020603050405020304" pitchFamily="18" charset="0"/>
              </a:rPr>
              <a:t>Session 4: Class and social mobility</a:t>
            </a:r>
            <a:r>
              <a:rPr lang="en-GB" sz="1600" i="1" dirty="0">
                <a:latin typeface="Times New Roman" panose="02020603050405020304" pitchFamily="18" charset="0"/>
                <a:ea typeface="Times New Roman" panose="02020603050405020304" pitchFamily="18" charset="0"/>
              </a:rPr>
              <a:t>’</a:t>
            </a:r>
            <a:r>
              <a:rPr lang="en-GB" sz="1600" dirty="0">
                <a:effectLst/>
                <a:latin typeface="Times New Roman" panose="02020603050405020304" pitchFamily="18" charset="0"/>
                <a:ea typeface="Times New Roman" panose="02020603050405020304" pitchFamily="18" charset="0"/>
              </a:rPr>
              <a:t> [Lecture Slides]. </a:t>
            </a:r>
            <a:r>
              <a:rPr lang="en-GB" sz="1600" i="1" dirty="0">
                <a:effectLst/>
                <a:latin typeface="Times New Roman" panose="02020603050405020304" pitchFamily="18" charset="0"/>
                <a:ea typeface="Times New Roman" panose="02020603050405020304" pitchFamily="18" charset="0"/>
              </a:rPr>
              <a:t>ECED7009</a:t>
            </a:r>
            <a:r>
              <a:rPr lang="en-GB" sz="1600" dirty="0">
                <a:effectLst/>
                <a:latin typeface="Times New Roman" panose="02020603050405020304" pitchFamily="18" charset="0"/>
                <a:ea typeface="Times New Roman" panose="02020603050405020304" pitchFamily="18" charset="0"/>
              </a:rPr>
              <a:t>. UWTSD.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=11525§ion=7 (Accessed: 15 May 2024).</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0238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1049945" y="0"/>
            <a:ext cx="10332000" cy="8285410"/>
          </a:xfrm>
          <a:prstGeom prst="rect">
            <a:avLst/>
          </a:prstGeom>
          <a:noFill/>
        </p:spPr>
        <p:txBody>
          <a:bodyPr wrap="square">
            <a:spAutoFit/>
          </a:bodyPr>
          <a:lstStyle/>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Cole, S. (2024c) ‘</a:t>
            </a:r>
            <a:r>
              <a:rPr lang="en-GB" sz="1600" i="1" dirty="0">
                <a:effectLst/>
                <a:latin typeface="Times New Roman" panose="02020603050405020304" pitchFamily="18" charset="0"/>
                <a:ea typeface="Times New Roman" panose="02020603050405020304" pitchFamily="18" charset="0"/>
              </a:rPr>
              <a:t>Session 4: Youth and age</a:t>
            </a:r>
            <a:r>
              <a:rPr lang="en-GB" sz="1600" i="1" dirty="0">
                <a:latin typeface="Times New Roman" panose="02020603050405020304" pitchFamily="18" charset="0"/>
                <a:ea typeface="Times New Roman" panose="02020603050405020304" pitchFamily="18" charset="0"/>
              </a:rPr>
              <a:t>’</a:t>
            </a:r>
            <a:r>
              <a:rPr lang="en-GB" sz="1600" dirty="0">
                <a:effectLst/>
                <a:latin typeface="Times New Roman" panose="02020603050405020304" pitchFamily="18" charset="0"/>
                <a:ea typeface="Times New Roman" panose="02020603050405020304" pitchFamily="18" charset="0"/>
              </a:rPr>
              <a:t> [Recorded Lecture]. </a:t>
            </a:r>
            <a:r>
              <a:rPr lang="en-GB" sz="1600" i="1" dirty="0">
                <a:effectLst/>
                <a:latin typeface="Times New Roman" panose="02020603050405020304" pitchFamily="18" charset="0"/>
                <a:ea typeface="Times New Roman" panose="02020603050405020304" pitchFamily="18" charset="0"/>
              </a:rPr>
              <a:t>ECED7005</a:t>
            </a:r>
            <a:r>
              <a:rPr lang="en-GB" sz="1600" dirty="0">
                <a:effectLst/>
                <a:latin typeface="Times New Roman" panose="02020603050405020304" pitchFamily="18" charset="0"/>
                <a:ea typeface="Times New Roman" panose="02020603050405020304" pitchFamily="18" charset="0"/>
              </a:rPr>
              <a:t>. UWTSD. 11 May. Available at: https://</a:t>
            </a:r>
            <a:r>
              <a:rPr lang="en-GB" sz="1600" dirty="0" err="1">
                <a:effectLst/>
                <a:latin typeface="Times New Roman" panose="02020603050405020304" pitchFamily="18" charset="0"/>
                <a:ea typeface="Times New Roman" panose="02020603050405020304" pitchFamily="18" charset="0"/>
              </a:rPr>
              <a:t>moodle.uwtsd.ac.uk</a:t>
            </a:r>
            <a:r>
              <a:rPr lang="en-GB" sz="1600" dirty="0">
                <a:effectLst/>
                <a:latin typeface="Times New Roman" panose="02020603050405020304" pitchFamily="18" charset="0"/>
                <a:ea typeface="Times New Roman" panose="02020603050405020304" pitchFamily="18" charset="0"/>
              </a:rPr>
              <a:t>/course/</a:t>
            </a:r>
            <a:r>
              <a:rPr lang="en-GB" sz="1600" dirty="0" err="1">
                <a:effectLst/>
                <a:latin typeface="Times New Roman" panose="02020603050405020304" pitchFamily="18" charset="0"/>
                <a:ea typeface="Times New Roman" panose="02020603050405020304" pitchFamily="18" charset="0"/>
              </a:rPr>
              <a:t>view.php?id</a:t>
            </a:r>
            <a:r>
              <a:rPr lang="en-GB" sz="1600" dirty="0">
                <a:effectLst/>
                <a:latin typeface="Times New Roman" panose="02020603050405020304" pitchFamily="18" charset="0"/>
                <a:ea typeface="Times New Roman" panose="02020603050405020304" pitchFamily="18" charset="0"/>
              </a:rPr>
              <a:t>=8330§ion=6 (Accessed: 15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Davies, I. (1971) ‘The management of knowledge: a critique of the use of typologies in the sociology of education’,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267–287. </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Demie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F. (2019) ‘The experience of black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C</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aribbean pupils in school exclusion in England’,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Educational Review</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73(1), pp. 1–16.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https://doi.org/10.1080/00131911.2019.1590316</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Suspensions and permanent exclusions in England, Autumn term 2022/23</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https://explore-education-statistics.service.gov.uk/find-statistics/suspensions-and-permanent-exclusions-in-england</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Permanent exclusions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https://www.ethnicity-facts-figures.service.gov.uk/education-skills-and-training/absence-and-exclusions/permanent-exclusions/latest/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22 April 2024).</a:t>
            </a:r>
          </a:p>
          <a:p>
            <a:pPr marL="457200" indent="-457200">
              <a:lnSpc>
                <a:spcPct val="150000"/>
              </a:lnSpc>
              <a:spcAft>
                <a:spcPts val="1200"/>
              </a:spcAft>
            </a:pPr>
            <a:r>
              <a:rPr lang="en-GB" sz="1600" dirty="0">
                <a:effectLst/>
                <a:latin typeface="Times New Roman" panose="02020603050405020304" pitchFamily="18" charset="0"/>
              </a:rPr>
              <a:t>Dorling, D. (2019) </a:t>
            </a:r>
            <a:r>
              <a:rPr lang="en-GB" sz="1600" i="1" dirty="0">
                <a:effectLst/>
                <a:latin typeface="Times New Roman" panose="02020603050405020304" pitchFamily="18" charset="0"/>
              </a:rPr>
              <a:t>Inequality and the 1%</a:t>
            </a:r>
            <a:r>
              <a:rPr lang="en-GB" sz="1600" dirty="0">
                <a:effectLst/>
                <a:latin typeface="Times New Roman" panose="02020603050405020304" pitchFamily="18" charset="0"/>
              </a:rPr>
              <a:t>. London: Verso</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262402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25758"/>
            <a:ext cx="10332000" cy="9531905"/>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Eagleton, T. (2007)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Ideology: an introduction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Verso. Dorling, D. (2019)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Inequality and the 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Verso.</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Eagleton, T.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Why Marx was right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New Haven: Yale University Press.</a:t>
            </a:r>
          </a:p>
          <a:p>
            <a:pPr marL="457200" indent="-457200">
              <a:lnSpc>
                <a:spcPct val="150000"/>
              </a:lnSpc>
              <a:spcAft>
                <a:spcPts val="1200"/>
              </a:spcAft>
            </a:pPr>
            <a:r>
              <a:rPr lang="en-GB" sz="1600" i="1" dirty="0">
                <a:effectLst/>
                <a:latin typeface="Times New Roman" panose="02020603050405020304" pitchFamily="18" charset="0"/>
                <a:ea typeface="Times New Roman" panose="02020603050405020304" pitchFamily="18" charset="0"/>
              </a:rPr>
              <a:t>Education Act 2002</a:t>
            </a:r>
            <a:r>
              <a:rPr lang="en-GB" sz="1600" dirty="0">
                <a:effectLst/>
                <a:latin typeface="Times New Roman" panose="02020603050405020304" pitchFamily="18" charset="0"/>
                <a:ea typeface="Times New Roman" panose="02020603050405020304" pitchFamily="18" charset="0"/>
              </a:rPr>
              <a:t>.52.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https://www.legislation.gov.uk/ukpga/2002/32/section/52</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Education Committee (2014)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Underachievement in education by white working-class children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https://publications.parliament.uk/pa/cm201415/cmselect/cmeduc/142/14202.htm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Education Committee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How white working-class pupils have been let down, and how to change it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https://houseofcommons.shorthandstories.com/disadvantaged-white-working-class-pupils-/index.html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p>
          <a:p>
            <a:pPr marL="457200" indent="-457200">
              <a:lnSpc>
                <a:spcPct val="150000"/>
              </a:lnSpc>
              <a:spcAft>
                <a:spcPts val="1200"/>
              </a:spcAft>
            </a:pPr>
            <a:r>
              <a:rPr lang="en-GB" sz="1600" dirty="0">
                <a:effectLst/>
                <a:latin typeface="Times New Roman" panose="02020603050405020304" pitchFamily="18" charset="0"/>
              </a:rPr>
              <a:t>EHRC (2020) </a:t>
            </a:r>
            <a:r>
              <a:rPr lang="en-GB" sz="1600" i="1" dirty="0">
                <a:effectLst/>
                <a:latin typeface="Times New Roman" panose="02020603050405020304" pitchFamily="18" charset="0"/>
              </a:rPr>
              <a:t>Race report statistics. </a:t>
            </a:r>
            <a:r>
              <a:rPr lang="en-GB" sz="1600" dirty="0">
                <a:effectLst/>
                <a:latin typeface="Times New Roman" panose="02020603050405020304" pitchFamily="18" charset="0"/>
              </a:rPr>
              <a:t>Available at: </a:t>
            </a:r>
            <a:r>
              <a:rPr lang="en-GB" sz="1600" dirty="0">
                <a:effectLst/>
                <a:latin typeface="Times New Roman" panose="02020603050405020304" pitchFamily="18" charset="0"/>
                <a:hlinkClick r:id="rId5"/>
              </a:rPr>
              <a:t>https://www.equalityhumanrights.com/our-work/our-research/race-report-statistics </a:t>
            </a:r>
            <a:r>
              <a:rPr lang="en-GB" sz="1600" dirty="0">
                <a:effectLst/>
                <a:latin typeface="Times New Roman" panose="02020603050405020304" pitchFamily="18" charset="0"/>
              </a:rPr>
              <a:t> (Accessed: 10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Epstein, S., Roberts, E., Sedgwick, R., Polling, C., Finning, K., Ford, T., Dutta, R. &amp; Downs, J. (2019) ‘School absenteeism as a risk factor for self-harm and suicidal ideation in children and adolescents: a systematic review and meta-analysis’,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European Child &amp; Adolescent Psychiatry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29(29).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https://doi.org/10.1007/s00787-019-01327-3</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i="1"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00993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402280"/>
            <a:ext cx="10332000" cy="9162573"/>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Act 2010a.4</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https://www.legislation.gov.uk/ukpga/2010/15/section/4</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3 December 2023).</a:t>
            </a: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Act 2010b.14.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https://www.legislation.gov.uk/ukpga/2010/15/section/14/enacted</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9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Ferguson, D.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Working-class children get less of everything in education – including respect</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The Guardian,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21 November.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https://www.theguardian.com/education/2017/nov/21/english-class-system-shaped-in-schools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dirty="0" err="1">
                <a:effectLst/>
                <a:latin typeface="Times New Roman" panose="02020603050405020304" pitchFamily="18" charset="0"/>
                <a:ea typeface="Times New Roman" panose="02020603050405020304" pitchFamily="18" charset="0"/>
              </a:rPr>
              <a:t>Foldoy</a:t>
            </a:r>
            <a:r>
              <a:rPr lang="en-GB" sz="1600" dirty="0">
                <a:effectLst/>
                <a:latin typeface="Times New Roman" panose="02020603050405020304" pitchFamily="18" charset="0"/>
                <a:ea typeface="Times New Roman" panose="02020603050405020304" pitchFamily="18" charset="0"/>
              </a:rPr>
              <a:t>, O.K. (2019) </a:t>
            </a:r>
            <a:r>
              <a:rPr lang="en-GB" sz="1600" i="1" dirty="0">
                <a:effectLst/>
                <a:latin typeface="Times New Roman" panose="02020603050405020304" pitchFamily="18" charset="0"/>
                <a:ea typeface="Times New Roman" panose="02020603050405020304" pitchFamily="18" charset="0"/>
              </a:rPr>
              <a:t>JUSTICE launches report ‘A new model for challenging school exclusions’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https://justice.org.uk/a-new-model-for-challenging-school-exclusions/</a:t>
            </a:r>
            <a:r>
              <a:rPr lang="en-GB" sz="1600" dirty="0">
                <a:effectLst/>
                <a:latin typeface="Times New Roman" panose="02020603050405020304" pitchFamily="18" charset="0"/>
                <a:ea typeface="Times New Roman" panose="02020603050405020304" pitchFamily="18" charset="0"/>
              </a:rPr>
              <a:t> (Accessed: 9 May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Galletta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&amp; Torre, M.E. (2019) ‘Participatory action research in education’, in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Oxford Research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Encyclopedia</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https://doi.org/10.1093/acrefore/9780190264093.013.557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Giddens, A. (1981) </a:t>
            </a:r>
            <a:r>
              <a:rPr lang="en-GB" sz="1600" i="1" dirty="0">
                <a:effectLst/>
                <a:latin typeface="Times New Roman" panose="02020603050405020304" pitchFamily="18" charset="0"/>
                <a:ea typeface="Times New Roman" panose="02020603050405020304" pitchFamily="18" charset="0"/>
              </a:rPr>
              <a:t>The class structure of the advanced societies</a:t>
            </a:r>
            <a:r>
              <a:rPr lang="en-GB" sz="1600" dirty="0">
                <a:effectLst/>
                <a:latin typeface="Times New Roman" panose="02020603050405020304" pitchFamily="18" charset="0"/>
                <a:ea typeface="Times New Roman" panose="02020603050405020304" pitchFamily="18" charset="0"/>
              </a:rPr>
              <a:t>. 2nd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London: Hutchinson &amp; Co.</a:t>
            </a:r>
          </a:p>
          <a:p>
            <a:pPr>
              <a:lnSpc>
                <a:spcPct val="150000"/>
              </a:lnSpc>
              <a:spcAft>
                <a:spcPts val="1200"/>
              </a:spcAft>
            </a:pPr>
            <a:r>
              <a:rPr lang="en-GB" sz="1600" dirty="0">
                <a:effectLst/>
                <a:latin typeface="Times New Roman" panose="02020603050405020304" pitchFamily="18" charset="0"/>
                <a:ea typeface="Times New Roman" panose="02020603050405020304" pitchFamily="18" charset="0"/>
              </a:rPr>
              <a:t>Giddens, A. &amp; Sutton, P. (2021) </a:t>
            </a:r>
            <a:r>
              <a:rPr lang="en-GB" sz="1600" i="1" dirty="0">
                <a:effectLst/>
                <a:latin typeface="Times New Roman" panose="02020603050405020304" pitchFamily="18" charset="0"/>
                <a:ea typeface="Times New Roman" panose="02020603050405020304" pitchFamily="18" charset="0"/>
              </a:rPr>
              <a:t>Sociology.</a:t>
            </a:r>
            <a:r>
              <a:rPr lang="en-GB" sz="1600" dirty="0">
                <a:effectLst/>
                <a:latin typeface="Times New Roman" panose="02020603050405020304" pitchFamily="18" charset="0"/>
                <a:ea typeface="Times New Roman" panose="02020603050405020304" pitchFamily="18" charset="0"/>
              </a:rPr>
              <a:t> 9th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Cambridge: Polity Press.</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325806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302890"/>
            <a:ext cx="10332000" cy="7916078"/>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Goodwin, J., O’Connor, H.,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Droy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 &amp; Holmes, S. (2020) ‘Returning to YTS: the long-term impact of youth training scheme participation’,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Youth Studies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23(1), pp. 28–43.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https://doi.org/10.1080/13676261.2019.1710484</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GOV.UK (no date) </a:t>
            </a:r>
            <a:r>
              <a:rPr lang="en-GB" sz="1600" i="1" dirty="0">
                <a:effectLst/>
                <a:latin typeface="Times New Roman" panose="02020603050405020304" pitchFamily="18" charset="0"/>
                <a:ea typeface="Times New Roman" panose="02020603050405020304" pitchFamily="18" charset="0"/>
              </a:rPr>
              <a:t>Levelling up</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https://levellingup.campaign.gov.uk/</a:t>
            </a:r>
            <a:r>
              <a:rPr lang="en-GB" sz="1600" dirty="0">
                <a:effectLst/>
                <a:latin typeface="Times New Roman" panose="02020603050405020304" pitchFamily="18" charset="0"/>
                <a:ea typeface="Times New Roman" panose="02020603050405020304" pitchFamily="18" charset="0"/>
              </a:rPr>
              <a:t> (Accessed: 15 May 2024).</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GOV.UK (2021) </a:t>
            </a:r>
            <a:r>
              <a:rPr lang="en-GB" sz="1600" i="1" dirty="0">
                <a:effectLst/>
                <a:latin typeface="Times New Roman" panose="02020603050405020304" pitchFamily="18" charset="0"/>
                <a:ea typeface="Times New Roman" panose="02020603050405020304" pitchFamily="18" charset="0"/>
              </a:rPr>
              <a:t>List of ethnic groups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https://www.ethnicity-facts-figures.service.gov.uk/style-guide/ethnic-groups/</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Gross, J.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Reaching the unseen children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 pp.1–270.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https://doi.org/10.4324/9781003176442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Gross, J. (2022)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Can we close the gap for poor white 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https://www.teachingtimes.com/can-we-close-the-gap-for-poor-white-boys/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28 April 2024).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Hackney Gazette (2009)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Three of the early candidates for the Generating Genius program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[Photograph]. Stoke on Trent: Trentham Books.</a:t>
            </a:r>
            <a:endPar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679294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24759"/>
            <a:ext cx="10332000" cy="8808630"/>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Henshaw, P. (2021) </a:t>
            </a:r>
            <a:r>
              <a:rPr lang="en-GB" sz="1600" i="1" dirty="0">
                <a:effectLst/>
                <a:latin typeface="Times New Roman" panose="02020603050405020304" pitchFamily="18" charset="0"/>
                <a:ea typeface="Times New Roman" panose="02020603050405020304" pitchFamily="18" charset="0"/>
              </a:rPr>
              <a:t>Supplement: the many faces of our vulnerable learners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https://www.sec-ed.co.uk/content/downloads/supplement-the-many-faces-of-our-vulnerable-learners</a:t>
            </a:r>
            <a:r>
              <a:rPr lang="en-GB" sz="1600" dirty="0">
                <a:effectLst/>
                <a:latin typeface="Times New Roman" panose="02020603050405020304" pitchFamily="18" charset="0"/>
                <a:ea typeface="Times New Roman" panose="02020603050405020304" pitchFamily="18" charset="0"/>
              </a:rPr>
              <a:t> (Accessed: 16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Henshaw, P. (2022) </a:t>
            </a:r>
            <a:r>
              <a:rPr lang="en-GB" sz="1600" i="1" dirty="0">
                <a:effectLst/>
                <a:latin typeface="Times New Roman" panose="02020603050405020304" pitchFamily="18" charset="0"/>
                <a:ea typeface="Times New Roman" panose="02020603050405020304" pitchFamily="18" charset="0"/>
              </a:rPr>
              <a:t>Creating inclusive classrooms: intersectionality in curriculum and classroom diversity equality equity</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https://www.sec-ed.co.uk/content/best-practice/creating-inclusive-classrooms-intersectionality-in-curriculum-and-classroom/</a:t>
            </a:r>
            <a:r>
              <a:rPr lang="en-GB" sz="1600" dirty="0">
                <a:effectLst/>
                <a:latin typeface="Times New Roman" panose="02020603050405020304" pitchFamily="18" charset="0"/>
                <a:ea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IMDb (2024a)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Albert Finney – quotes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https://www.imdb.com/name/nm0001215/quotes/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Institute of Race Relations (IRR)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How black working-class youth are criminalised and excluded in the English school system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https://irr.org.uk/article/beyond-the-pru-to-prison-pipeline/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IPPR (2017)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Making the difference: breaking the link between school exclusion and social exclusion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https://issuu.com/ippr/docs/making-the-difference-report-octobe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23 January 2020).</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Jackson, B.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Isolating in solitude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https://www.istockphoto.com/photo/person-isolating-in-solitude-separated-behind-a-wall-gm1342631300-421969847?searchscope=image%2Cfilm</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24 April 2024).</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045477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59414"/>
            <a:ext cx="10332000" cy="7916078"/>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Janeb13.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Oscar Wilde, portrait, Irish writer image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https://pixabay.com/photos/oscar-wilde-portrait-irish-writer-1165561/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25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Jencks, C. (1975)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Inequality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Harmondsworth: Penguin Books.</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Jencks, C. (1979)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Who gets ahead? The determinants of economic success in America</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New York: Basic Books.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Johnson, E.-L. (2024a) ‘</a:t>
            </a:r>
            <a:r>
              <a:rPr lang="en-GB" sz="1600" dirty="0">
                <a:effectLst/>
                <a:latin typeface="Times New Roman" panose="02020603050405020304" pitchFamily="18" charset="0"/>
                <a:cs typeface="Times New Roman" panose="02020603050405020304" pitchFamily="18" charset="0"/>
              </a:rPr>
              <a:t>How does social (re)production impact upon life outcomes; critically reflect upon how the aspiration of individuals are mediated by their social environments.’, </a:t>
            </a:r>
            <a:r>
              <a:rPr lang="en-GB" sz="1600" i="1" dirty="0">
                <a:effectLst/>
                <a:latin typeface="Times New Roman" panose="02020603050405020304" pitchFamily="18" charset="0"/>
                <a:cs typeface="Times New Roman" panose="02020603050405020304" pitchFamily="18" charset="0"/>
              </a:rPr>
              <a:t>ECED7009: The Social (Re)Production of Inequality</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UWTSD. Unpublished essay.</a:t>
            </a: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Johnson, E.-L. (2024b) ‘</a:t>
            </a:r>
            <a:r>
              <a:rPr lang="en-GB" sz="1600" dirty="0">
                <a:effectLst/>
                <a:latin typeface="Times New Roman" panose="02020603050405020304" pitchFamily="18" charset="0"/>
                <a:cs typeface="Times New Roman" panose="02020603050405020304" pitchFamily="18" charset="0"/>
              </a:rPr>
              <a:t>Critically reflect upon what constitutes Equality and Equity and the implications for a group of your choice who are at risk of exclusion.’,</a:t>
            </a:r>
            <a:r>
              <a:rPr lang="en-GB" sz="1600" i="1" dirty="0">
                <a:effectLst/>
                <a:latin typeface="Times New Roman" panose="02020603050405020304" pitchFamily="18" charset="0"/>
                <a:cs typeface="Times New Roman" panose="02020603050405020304" pitchFamily="18" charset="0"/>
              </a:rPr>
              <a:t> ECED7009: The Social (Re)Production of Inequality</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UWTSD. Unpublished essay.</a:t>
            </a:r>
            <a:endParaRPr lang="en-GB" sz="1600" dirty="0">
              <a:effectLst/>
              <a:latin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Keddie, N. (1971) ‘Classroom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pp.133–160.</a:t>
            </a: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879552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79318"/>
            <a:ext cx="10332000" cy="8285410"/>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Kenton, W.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Working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https://www.investopedia.com/terms/w/working-class.asp</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p>
          <a:p>
            <a:pPr marL="457200" indent="-457200">
              <a:lnSpc>
                <a:spcPct val="150000"/>
              </a:lnSpc>
              <a:spcAft>
                <a:spcPts val="1200"/>
              </a:spcAft>
            </a:pPr>
            <a:r>
              <a:rPr lang="en-GB" sz="1600" dirty="0" err="1">
                <a:effectLst/>
                <a:latin typeface="Times New Roman" panose="02020603050405020304" pitchFamily="18" charset="0"/>
                <a:ea typeface="Times New Roman" panose="02020603050405020304" pitchFamily="18" charset="0"/>
              </a:rPr>
              <a:t>Laursen</a:t>
            </a:r>
            <a:r>
              <a:rPr lang="en-GB" sz="1600" dirty="0">
                <a:effectLst/>
                <a:latin typeface="Times New Roman" panose="02020603050405020304" pitchFamily="18" charset="0"/>
                <a:ea typeface="Times New Roman" panose="02020603050405020304" pitchFamily="18" charset="0"/>
              </a:rPr>
              <a:t>, B. &amp; </a:t>
            </a:r>
            <a:r>
              <a:rPr lang="en-GB" sz="1600" dirty="0" err="1">
                <a:effectLst/>
                <a:latin typeface="Times New Roman" panose="02020603050405020304" pitchFamily="18" charset="0"/>
                <a:ea typeface="Times New Roman" panose="02020603050405020304" pitchFamily="18" charset="0"/>
              </a:rPr>
              <a:t>Veenstra</a:t>
            </a:r>
            <a:r>
              <a:rPr lang="en-GB" sz="1600" dirty="0">
                <a:effectLst/>
                <a:latin typeface="Times New Roman" panose="02020603050405020304" pitchFamily="18" charset="0"/>
                <a:ea typeface="Times New Roman" panose="02020603050405020304" pitchFamily="18" charset="0"/>
              </a:rPr>
              <a:t>, R. (2021) ‘Toward understanding the functions of peer influence: a summary and synthesis of recent empirical research’, </a:t>
            </a:r>
            <a:r>
              <a:rPr lang="en-GB" sz="1600" i="1" dirty="0">
                <a:effectLst/>
                <a:latin typeface="Times New Roman" panose="02020603050405020304" pitchFamily="18" charset="0"/>
                <a:ea typeface="Times New Roman" panose="02020603050405020304" pitchFamily="18" charset="0"/>
              </a:rPr>
              <a:t>Journal of Research on Adolescence</a:t>
            </a:r>
            <a:r>
              <a:rPr lang="en-GB" sz="1600" dirty="0">
                <a:effectLst/>
                <a:latin typeface="Times New Roman" panose="02020603050405020304" pitchFamily="18" charset="0"/>
                <a:ea typeface="Times New Roman" panose="02020603050405020304" pitchFamily="18" charset="0"/>
              </a:rPr>
              <a:t>, 31(4), pp. 889–907.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https://doi.org/10.1111/jora.12606</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Levasseur, M., Richard, L., Gauvin, L. &amp; Raymond,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É</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(2010) ‘Inventory and analysis of definitions of social participation found in the aging literature: proposed taxonomy of social activities’,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Science &amp; Medicine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71(12), pp. 2141–2149.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https://doi.org/10.1016/j.socscimed.2010.09.041</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Linder, D.O.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Testimony of Oscar Wilde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 https://www.famous-trials.com/wilde/342-wildetestimony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12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Loveless, B.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Are teachers in the UK middle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https://www.educationcorner.com/are-teachers-in-the-uk-middle-class/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May 2024).</a:t>
            </a: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546347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247941"/>
            <a:ext cx="10332000" cy="7197227"/>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Macguire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Equality Vs equity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https://interactioninstitute.org/illustrating-equality-vs-equity/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28 April 2024).</a:t>
            </a:r>
          </a:p>
          <a:p>
            <a:pPr marL="457200" indent="-457200">
              <a:lnSpc>
                <a:spcPct val="150000"/>
              </a:lnSpc>
              <a:spcAft>
                <a:spcPts val="1200"/>
              </a:spcAft>
            </a:pPr>
            <a:r>
              <a:rPr lang="en-GB" sz="1600" dirty="0">
                <a:effectLst/>
                <a:latin typeface="Times New Roman" panose="02020603050405020304" pitchFamily="18" charset="0"/>
              </a:rPr>
              <a:t>Macionis, J.J. (2010) </a:t>
            </a:r>
            <a:r>
              <a:rPr lang="en-GB" sz="1600" i="1" dirty="0">
                <a:effectLst/>
                <a:latin typeface="Times New Roman" panose="02020603050405020304" pitchFamily="18" charset="0"/>
              </a:rPr>
              <a:t>Sociology</a:t>
            </a:r>
            <a:r>
              <a:rPr lang="en-GB" sz="1600" dirty="0">
                <a:effectLst/>
                <a:latin typeface="Times New Roman" panose="02020603050405020304" pitchFamily="18" charset="0"/>
              </a:rPr>
              <a:t>. 13th </a:t>
            </a:r>
            <a:r>
              <a:rPr lang="en-GB" sz="1600" dirty="0" err="1">
                <a:effectLst/>
                <a:latin typeface="Times New Roman" panose="02020603050405020304" pitchFamily="18" charset="0"/>
              </a:rPr>
              <a:t>edn</a:t>
            </a:r>
            <a:r>
              <a:rPr lang="en-GB" sz="1600" dirty="0">
                <a:effectLst/>
                <a:latin typeface="Times New Roman" panose="02020603050405020304" pitchFamily="18" charset="0"/>
              </a:rPr>
              <a:t>. Boston: Prentice Hall.</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Malik, K. (2018) ‘In British education, the central issue is class, not ethnicity’, </a:t>
            </a:r>
            <a:r>
              <a:rPr lang="en-GB" sz="1600" i="1" dirty="0">
                <a:effectLst/>
                <a:latin typeface="Times New Roman" panose="02020603050405020304" pitchFamily="18" charset="0"/>
                <a:ea typeface="Times New Roman" panose="02020603050405020304" pitchFamily="18" charset="0"/>
              </a:rPr>
              <a:t>The Guardian</a:t>
            </a:r>
            <a:r>
              <a:rPr lang="en-GB" sz="1600" dirty="0">
                <a:effectLst/>
                <a:latin typeface="Times New Roman" panose="02020603050405020304" pitchFamily="18" charset="0"/>
                <a:ea typeface="Times New Roman" panose="02020603050405020304" pitchFamily="18" charset="0"/>
              </a:rPr>
              <a:t>, 7 January.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https://www.theguardian.com/commentisfree/2018/jan/07/british-education-failure-white-working-class</a:t>
            </a:r>
            <a:r>
              <a:rPr lang="en-GB" sz="1600" dirty="0">
                <a:effectLst/>
                <a:latin typeface="Times New Roman" panose="02020603050405020304" pitchFamily="18" charset="0"/>
                <a:ea typeface="Times New Roman" panose="02020603050405020304" pitchFamily="18" charset="0"/>
              </a:rPr>
              <a:t> (Accessed: 16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Marx, K.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poverty of philosophy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https://www.amazon.co.uk/gp/product/B0CQY77V1H/ref=ppx_yo_dt_b_d_asin_title_351_o01?ie=UTF8&amp;psc=1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April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Marx, K. &amp; Engels, F. (2023a) </a:t>
            </a:r>
            <a:r>
              <a:rPr lang="en-GB" sz="1600" i="1" dirty="0">
                <a:effectLst/>
                <a:latin typeface="Times New Roman" panose="02020603050405020304" pitchFamily="18" charset="0"/>
                <a:ea typeface="Times New Roman" panose="02020603050405020304" pitchFamily="18" charset="0"/>
              </a:rPr>
              <a:t>Later writings of Marx and Engels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https://www.amazon.co.uk/gp/product/B0CKXFXN12/ref=ppx_yo_dt_b_search_asin_title?ie=UTF8&amp;psc=1</a:t>
            </a:r>
            <a:r>
              <a:rPr lang="en-GB" sz="1600" dirty="0">
                <a:effectLst/>
                <a:latin typeface="Times New Roman" panose="02020603050405020304" pitchFamily="18" charset="0"/>
                <a:ea typeface="Times New Roman" panose="02020603050405020304" pitchFamily="18" charset="0"/>
              </a:rPr>
              <a:t> (Accessed: 16 May 2024).</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102660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426027"/>
            <a:ext cx="10332000" cy="7935890"/>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Marx, K. &amp; Engels, F. (2023b)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German ideology: including theses on Feuerbach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https://www.amazon.co.uk/gp/product/B0CKFN7ZVY/ref=ppx_yo_dt_b_d_asin_title_351_o00?ie=UTF8&amp;psc=1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McIntosh, P. (1989a)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Some notes for facilitators on presenting my white privilege papers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https://www.nationalseedproject.org/Key-SEED-Texts/white-privilege-unpacking-the-invisible-knapsack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McIntosh, P. (1989b)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White privilege: unpacking the invisible 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https://www.nationalseedproject.org/Key-SEED-Texts/white-privilege-unpacking-the-invisible-knapsack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Morgan, D. (2021) </a:t>
            </a:r>
            <a:r>
              <a:rPr lang="en-GB" sz="1600" i="1" dirty="0">
                <a:effectLst/>
                <a:latin typeface="Times New Roman" panose="02020603050405020304" pitchFamily="18" charset="0"/>
                <a:ea typeface="Times New Roman" panose="02020603050405020304" pitchFamily="18" charset="0"/>
              </a:rPr>
              <a:t>Why snobbery matters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https://www.britsoc.co.uk/about/latest-news/2019/february/why-snobbery-matters/</a:t>
            </a:r>
            <a:r>
              <a:rPr lang="en-GB" sz="1600" dirty="0">
                <a:effectLst/>
                <a:latin typeface="Times New Roman" panose="02020603050405020304" pitchFamily="18" charset="0"/>
                <a:ea typeface="Times New Roman" panose="02020603050405020304" pitchFamily="18" charset="0"/>
              </a:rPr>
              <a:t> (Accessed 17: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Muntaner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 Ng, E., Chung, H. &amp; Prins, S.J. (2015) ‘Two decades of Neo-Marxist class analysis and health inequalities: a critical reconstruction’,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Social Theory &amp; Health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13(3-4), pp. 267–287.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https://link.springer.com/article/10.1057/sth.2015.17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a:t>
            </a: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527370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53325"/>
            <a:ext cx="10332000" cy="6304675"/>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Ofsted (2013)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Unseen children: educational access and achievement 20 years 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pp.1–108.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https://assets.publishing.service.gov.uk/media/5a7eacece5274a2e87db1320/Unseen_20children_20-_20access_20and_20achievement_2020_20years_20on.pdf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p>
          <a:p>
            <a:pPr marL="457200" indent="-457200">
              <a:lnSpc>
                <a:spcPct val="150000"/>
              </a:lnSpc>
              <a:spcAft>
                <a:spcPts val="1200"/>
              </a:spcAft>
            </a:pPr>
            <a:r>
              <a:rPr lang="en-GB" sz="1600" dirty="0" err="1">
                <a:effectLst/>
                <a:latin typeface="Times New Roman" panose="02020603050405020304" pitchFamily="18" charset="0"/>
              </a:rPr>
              <a:t>Olusoga</a:t>
            </a:r>
            <a:r>
              <a:rPr lang="en-GB" sz="1600" dirty="0">
                <a:effectLst/>
                <a:latin typeface="Times New Roman" panose="02020603050405020304" pitchFamily="18" charset="0"/>
              </a:rPr>
              <a:t>, D. (2019) ‘I was born black and working class. The identities need not be in opposition.’, </a:t>
            </a:r>
            <a:r>
              <a:rPr lang="en-GB" sz="1600" i="1" dirty="0">
                <a:effectLst/>
                <a:latin typeface="Times New Roman" panose="02020603050405020304" pitchFamily="18" charset="0"/>
              </a:rPr>
              <a:t>The Guardian</a:t>
            </a:r>
            <a:r>
              <a:rPr lang="en-GB" sz="1600" dirty="0">
                <a:effectLst/>
                <a:latin typeface="Times New Roman" panose="02020603050405020304" pitchFamily="18" charset="0"/>
              </a:rPr>
              <a:t>, 13 April. Available at: </a:t>
            </a:r>
            <a:r>
              <a:rPr lang="en-GB" sz="1600" dirty="0">
                <a:effectLst/>
                <a:latin typeface="Times New Roman" panose="02020603050405020304" pitchFamily="18" charset="0"/>
                <a:hlinkClick r:id="rId3"/>
              </a:rPr>
              <a:t>https://www.theguardian.com/commentisfree/2019/apr/13/i-was-born-black-and-working-class-the-identities-need-not-be-in-opposition </a:t>
            </a:r>
            <a:r>
              <a:rPr lang="en-GB" sz="1600" dirty="0">
                <a:effectLst/>
                <a:latin typeface="Times New Roman" panose="02020603050405020304" pitchFamily="18" charset="0"/>
              </a:rPr>
              <a:t>(Accessed: 19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Ossowski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(1998)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Class structure in the social consciousness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Abingdon: Routledge.</a:t>
            </a:r>
          </a:p>
          <a:p>
            <a:pPr>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Pakulski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J. &amp; Waters, M. (1996)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death of class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Payne, M.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An A–Z of social work theory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Los Angeles: Sage.</a:t>
            </a:r>
            <a:endParaRPr lang="en-GB" sz="1600" dirty="0">
              <a:effectLst/>
              <a:latin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Pickering, M. (2013) ‘Chavs: the demonization of the working class’, </a:t>
            </a:r>
            <a:r>
              <a:rPr lang="en-GB" sz="1600" i="1" dirty="0">
                <a:effectLst/>
                <a:latin typeface="Times New Roman" panose="02020603050405020304" pitchFamily="18" charset="0"/>
                <a:ea typeface="Times New Roman" panose="02020603050405020304" pitchFamily="18" charset="0"/>
              </a:rPr>
              <a:t>European Journal of Communication</a:t>
            </a:r>
            <a:r>
              <a:rPr lang="en-GB" sz="1600" dirty="0">
                <a:effectLst/>
                <a:latin typeface="Times New Roman" panose="02020603050405020304" pitchFamily="18" charset="0"/>
                <a:ea typeface="Times New Roman" panose="02020603050405020304" pitchFamily="18" charset="0"/>
              </a:rPr>
              <a:t>, 28(5), pp. 584–587.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https://doi.org/10.1177/0267323113494045</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Powell, R. (2008) ‘Understanding the stigmatization of gypsies: power and the dialectics of (dis)identification’, </a:t>
            </a:r>
            <a:r>
              <a:rPr lang="en-GB" sz="1600" i="1" dirty="0">
                <a:effectLst/>
                <a:latin typeface="Times New Roman" panose="02020603050405020304" pitchFamily="18" charset="0"/>
                <a:ea typeface="Times New Roman" panose="02020603050405020304" pitchFamily="18" charset="0"/>
              </a:rPr>
              <a:t>Housing, Theory and Society</a:t>
            </a:r>
            <a:r>
              <a:rPr lang="en-GB" sz="1600" dirty="0">
                <a:effectLst/>
                <a:latin typeface="Times New Roman" panose="02020603050405020304" pitchFamily="18" charset="0"/>
                <a:ea typeface="Times New Roman" panose="02020603050405020304" pitchFamily="18" charset="0"/>
              </a:rPr>
              <a:t>, 25(2), pp. 87–109.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https://doi.org/10.1080/14036090701657462</a:t>
            </a:r>
            <a:endParaRPr lang="en-GB" sz="1600" dirty="0">
              <a:effectLst/>
              <a:latin typeface="Times New Roman" panose="02020603050405020304" pitchFamily="18" charset="0"/>
              <a:ea typeface="Times New Roman" panose="02020603050405020304" pitchFamily="18" charset="0"/>
            </a:endParaRP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225878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819"/>
            <a:ext cx="10332000" cy="6869638"/>
          </a:xfrm>
          <a:prstGeom prst="rect">
            <a:avLst/>
          </a:prstGeom>
          <a:noFill/>
        </p:spPr>
        <p:txBody>
          <a:bodyPr wrap="square">
            <a:spAutoFit/>
          </a:bodyPr>
          <a:lstStyle/>
          <a:p>
            <a:pPr>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Power, M.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1977)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Cov</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er photograph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[Photograph]. Farnham: Ashgate Publishing</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Powercube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Bourdieu and ‘habitus’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https://www.powercube.net/other-forms-of-power/bourdieu-and-habitus/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Apr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Race Disparity Unit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Writing about 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https://www.ethnicity-facts-figures.service.gov.uk/style-guide/writing-about-ethnicity/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Romero, M.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Introducing intersectionality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Cambridge: Polity.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Room at the top</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(1958) Directed by J. Clayton.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https://www.imdb.com/title/tt0053226/</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23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Savage, M., Devine, F., Cunningham, N., Taylor, M., Li, Y.,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Hjellbrekke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J., Le Roux, B., Friedman, S. &amp; Miles, A. (2013) ‘A new model of social class? Findings from the BBC’s great British class survey experiment’,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Sociology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47 (2), pp. 219–250.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https://doi.org/10.1177/0038038513481128</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Schwarz, K.C. &amp; Williams, J.P.W. (2020) ‘Introduction to the social construction of identity and authenticity’, pp. 1–24. Available at:</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https://doi.org/10.4324/9780429027987-1</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047808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825858"/>
            <a:ext cx="10332000" cy="6192529"/>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rPr>
              <a:t>Sewell, T. (2009) </a:t>
            </a:r>
            <a:r>
              <a:rPr lang="en-GB" sz="1600" i="1" dirty="0">
                <a:effectLst/>
                <a:latin typeface="Times New Roman" panose="02020603050405020304" pitchFamily="18" charset="0"/>
              </a:rPr>
              <a:t>Generating genius: black boys in love, ritual and schooling</a:t>
            </a:r>
            <a:r>
              <a:rPr lang="en-GB" sz="1600" dirty="0">
                <a:effectLst/>
                <a:latin typeface="Times New Roman" panose="02020603050405020304" pitchFamily="18" charset="0"/>
              </a:rPr>
              <a:t>. </a:t>
            </a:r>
            <a:r>
              <a:rPr lang="en-GB" sz="1600" dirty="0">
                <a:latin typeface="Times New Roman" panose="02020603050405020304" pitchFamily="18" charset="0"/>
              </a:rPr>
              <a:t>Stoke on Trent</a:t>
            </a:r>
            <a:r>
              <a:rPr lang="en-GB" sz="1600" dirty="0">
                <a:effectLst/>
                <a:latin typeface="Times New Roman" panose="02020603050405020304" pitchFamily="18" charset="0"/>
              </a:rPr>
              <a:t>: Trentham Books.</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Sexual Offences Act 1967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.1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https://www.legislation.gov.uk/ukpga/1967/60/pdfs/ukpga_19670060_en.pdf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Sherard, R., Martin, T. &amp; Wilde, J.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life of Oscar Wilde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https://www.amazon.co.uk/gp/product/B01GGL8BBG/ref=ppx_yo_dt_b_d_asin_title_351_o00?ie=UTF8&amp;psc=1</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Siddique, H. (2020) ‘Black working-class pupils unfairly excluded in England, thinktank warns’,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Guardian,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28 September.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https://www.theguardian.com/education/2020/sep/28/black-working-class-pupils-unfairly-excluded-in-england-thinktank-warns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Simpson, E. (2023) ‘Canary in the mine: what white working-class underachievement reveals about processes of marginalisation in English secondary education’,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Studies in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 1–20.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https://doi.org/10.1080/09620214.2023.2274612</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7722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633740"/>
            <a:ext cx="10332000" cy="6038641"/>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Smith, P. (2000) </a:t>
            </a:r>
            <a:r>
              <a:rPr lang="en-GB" sz="1600" i="1" dirty="0">
                <a:effectLst/>
                <a:latin typeface="Times New Roman" panose="02020603050405020304" pitchFamily="18" charset="0"/>
                <a:ea typeface="Times New Roman" panose="02020603050405020304" pitchFamily="18" charset="0"/>
              </a:rPr>
              <a:t>Actor Albert Finney at the world premiere, in Los Angeles, of ‘Erin Brockovich’ in which he stars with Julia Roberts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https://www.shutterstock.com/image-photo/14mar2000-actor-albert-finney-world-premiere-99581669</a:t>
            </a:r>
            <a:r>
              <a:rPr lang="en-GB" sz="1600" dirty="0">
                <a:effectLst/>
                <a:latin typeface="Times New Roman" panose="02020603050405020304" pitchFamily="18" charset="0"/>
                <a:ea typeface="Times New Roman" panose="02020603050405020304" pitchFamily="18" charset="0"/>
              </a:rPr>
              <a:t> (Accessed: 3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Social Mobility Commission (2021)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Social Mobility Commission (SMC) responds to report on White working class pupils being ‘let down’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https://www.gov.uk/government/news/smc-responds-to-report-on-white-working-class-pupils-being-let-down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2024). </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Social Mobility Commission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State of the nation 2023: people and places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https://www.gov.uk/government/publications/state-of-the-nation-2023-people-and-places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11 December 2023).</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Social Mobility Foundation (2023) </a:t>
            </a:r>
            <a:r>
              <a:rPr lang="en-GB" sz="1600" i="1" dirty="0">
                <a:effectLst/>
                <a:latin typeface="Times New Roman" panose="02020603050405020304" pitchFamily="18" charset="0"/>
                <a:ea typeface="Times New Roman" panose="02020603050405020304" pitchFamily="18" charset="0"/>
              </a:rPr>
              <a:t>The class pay gap 2023. </a:t>
            </a:r>
            <a:r>
              <a:rPr lang="en-GB" sz="1600" dirty="0">
                <a:effectLst/>
                <a:latin typeface="Times New Roman" panose="02020603050405020304" pitchFamily="18" charset="0"/>
                <a:ea typeface="Times New Roman" panose="02020603050405020304" pitchFamily="18" charset="0"/>
              </a:rPr>
              <a:t>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https://www.socialmobility.org.uk/campaign/the-class-pay-gap-2023</a:t>
            </a:r>
            <a:r>
              <a:rPr lang="en-GB" sz="1600" dirty="0">
                <a:effectLst/>
                <a:latin typeface="Times New Roman" panose="02020603050405020304" pitchFamily="18" charset="0"/>
                <a:ea typeface="Times New Roman" panose="02020603050405020304" pitchFamily="18" charset="0"/>
              </a:rPr>
              <a:t> (Accessed: 10 May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Souvlis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G. &amp;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Marxism and intersectionality: an interview with Ashley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https://salvage.zone/marxism-and-intersectionality-an-interview-with-ashley-bohrer/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386896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556103"/>
            <a:ext cx="10332000" cy="7197227"/>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Spiked (2023) </a:t>
            </a:r>
            <a:r>
              <a:rPr lang="en-GB" sz="1600" i="1" dirty="0">
                <a:effectLst/>
                <a:latin typeface="Times New Roman" panose="02020603050405020304" pitchFamily="18" charset="0"/>
                <a:ea typeface="Times New Roman" panose="02020603050405020304" pitchFamily="18" charset="0"/>
              </a:rPr>
              <a:t>A group of children from different ethnic backgrounds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https://www.spiked-online.com/2023/04/02/the-british-working-class-is-what-real-anti-racism-looks-like/</a:t>
            </a:r>
            <a:r>
              <a:rPr lang="en-GB" sz="1600" dirty="0">
                <a:effectLst/>
                <a:latin typeface="Times New Roman" panose="02020603050405020304" pitchFamily="18" charset="0"/>
                <a:ea typeface="Times New Roman" panose="02020603050405020304" pitchFamily="18" charset="0"/>
              </a:rPr>
              <a:t> (Accessed: 22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Spiral Scratch (2019) </a:t>
            </a:r>
            <a:r>
              <a:rPr lang="en-GB" sz="1600" i="1" dirty="0">
                <a:effectLst/>
                <a:latin typeface="Times New Roman" panose="02020603050405020304" pitchFamily="18" charset="0"/>
                <a:ea typeface="Times New Roman" panose="02020603050405020304" pitchFamily="18" charset="0"/>
              </a:rPr>
              <a:t>Episode 5: where have all the subcultures gone? </a:t>
            </a:r>
            <a:r>
              <a:rPr lang="en-GB" sz="1600" dirty="0">
                <a:effectLst/>
                <a:latin typeface="Times New Roman" panose="02020603050405020304" pitchFamily="18" charset="0"/>
                <a:ea typeface="Times New Roman" panose="02020603050405020304" pitchFamily="18" charset="0"/>
              </a:rPr>
              <a:t>5 January. Available at</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 https://www.youtube.com/watch?v=dwMNyig6FJ8</a:t>
            </a:r>
            <a:r>
              <a:rPr lang="en-GB" sz="1600" dirty="0">
                <a:effectLst/>
                <a:latin typeface="Times New Roman" panose="02020603050405020304" pitchFamily="18" charset="0"/>
                <a:ea typeface="Times New Roman" panose="02020603050405020304" pitchFamily="18" charset="0"/>
              </a:rPr>
              <a:t> (Accessed: 11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Spurdens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E. &amp; Crabb, K.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40 years of British social attitudes: class identity and awareness still matter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https://natcen.ac.uk/news/40-years-british-social-attitudes-class-identity-and-awareness-still-matter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7 May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(2013) ‘Habitus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disjunctures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reflexivity and white working-class boys’ conceptions of status in learner and social identities’,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Sociological Research Online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18(3), pp. 1–12.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https://doi.org/10.5153/sro.2999</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(2014a) ‘The affront of the aspiration agenda: white working-class male narratives of ‘ordinariness’ in neoliberal times’,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Masculinities &amp; Social Change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3(2), pp. 88–118.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https://doi.org/10.4471/mcs.2014.46</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(2014b) ‘White working-class male narratives of ‘loyalty to self’ in discourses of aspiration’,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British Journal of Sociology of Education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37(5), pp. 663–683.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https://doi.org/10.1080/01425692.2014.982859</a:t>
            </a:r>
            <a:endPar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729210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612025"/>
            <a:ext cx="10332000" cy="6142066"/>
          </a:xfrm>
          <a:prstGeom prst="rect">
            <a:avLst/>
          </a:prstGeom>
          <a:noFill/>
        </p:spPr>
        <p:txBody>
          <a:bodyPr wrap="square">
            <a:spAutoFit/>
          </a:bodyPr>
          <a:lstStyle/>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(2015)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Identity, neoliberalism and aspiration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Abingdon: Routledge.</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Stahl, G. (2016) ‘The practice of ‘Othering’ in reaffirming white working-class boys’ conceptions of normative identities’,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Youth Studies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20(3), pp. 283–300.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https://doi.org/10.1080/13676261.2016.1212163</a:t>
            </a:r>
            <a:endParaRPr lang="en-GB" sz="1600" kern="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Sullivan, A. (2002)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Bourdieu and education: how useful is Bourdieu’s theory for researchers?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http://profalices.co.uk/wp-content/uploads/2021/03/Bourdieunetherlandsjournal.pdf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The Sutton Trust and Social Mobility Commission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Elitist Britain 2019</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pp. 1–105.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https://assets.publishing.service.gov.uk/media/5d0cd9a7ed915d094666a78d/Elitist_Britain_2019.pdf</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22 April 2024).</a:t>
            </a: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The University of Edinburgh (2024)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Unconscious Bias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https://equality-diversity.ed.ac.uk/students/unconscious-bias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5 May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Thompson, K. (2016)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Learning to labour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https://revisesociology.com/2016/01/25/learning-to-labour-paul-willis-summary-evaluation-research-methods/?utm_content=cmp-true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20 April 2024). Updated May 25, 2023.</a:t>
            </a:r>
          </a:p>
          <a:p>
            <a:pPr>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466549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30000" y="796296"/>
            <a:ext cx="10332000" cy="5926622"/>
          </a:xfrm>
          <a:prstGeom prst="rect">
            <a:avLst/>
          </a:prstGeom>
          <a:noFill/>
        </p:spPr>
        <p:txBody>
          <a:bodyPr wrap="square">
            <a:spAutoFit/>
          </a:bodyPr>
          <a:lstStyle/>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Thompson, K. (2017a) </a:t>
            </a:r>
            <a:r>
              <a:rPr lang="en-GB" sz="1600" i="1" dirty="0">
                <a:effectLst/>
                <a:latin typeface="Times New Roman" panose="02020603050405020304" pitchFamily="18" charset="0"/>
                <a:ea typeface="Times New Roman" panose="02020603050405020304" pitchFamily="18" charset="0"/>
              </a:rPr>
              <a:t>Pupil subcultures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3"/>
              </a:rPr>
              <a:t>https://revisesociology.com/2017/11/06/pupil-subcultures/</a:t>
            </a:r>
            <a:r>
              <a:rPr lang="en-GB" sz="1600" dirty="0">
                <a:effectLst/>
                <a:latin typeface="Times New Roman" panose="02020603050405020304" pitchFamily="18" charset="0"/>
                <a:ea typeface="Times New Roman" panose="02020603050405020304" pitchFamily="18" charset="0"/>
              </a:rPr>
              <a:t> (Accessed: 7 May 2024).</a:t>
            </a: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Thompson, K. (2017b) </a:t>
            </a:r>
            <a:r>
              <a:rPr lang="en-GB" sz="1600" i="1" dirty="0">
                <a:effectLst/>
                <a:latin typeface="Times New Roman" panose="02020603050405020304" pitchFamily="18" charset="0"/>
                <a:ea typeface="Times New Roman" panose="02020603050405020304" pitchFamily="18" charset="0"/>
              </a:rPr>
              <a:t>Tony Sewell – explaining black boys’ underachievement</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4"/>
              </a:rPr>
              <a:t>https://revisesociology.com/2017/07/22/tony-sewell-explaining-black-boys-underachievement/</a:t>
            </a:r>
            <a:r>
              <a:rPr lang="en-GB" sz="1600" dirty="0">
                <a:effectLst/>
                <a:latin typeface="Times New Roman" panose="02020603050405020304" pitchFamily="18" charset="0"/>
                <a:ea typeface="Times New Roman" panose="02020603050405020304" pitchFamily="18" charset="0"/>
              </a:rPr>
              <a:t> (Accessed: 11 May 2024).</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UK Parliament (2020) </a:t>
            </a:r>
            <a:r>
              <a:rPr lang="en-GB" sz="1600" i="1" dirty="0">
                <a:effectLst/>
                <a:latin typeface="Times New Roman" panose="02020603050405020304" pitchFamily="18" charset="0"/>
                <a:ea typeface="Times New Roman" panose="02020603050405020304" pitchFamily="18" charset="0"/>
              </a:rPr>
              <a:t>Going to school: key dates</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5"/>
              </a:rPr>
              <a:t>https://www.parliament.uk/about/living-heritage/transformingsociety/livinglearning/school/keydates/</a:t>
            </a:r>
            <a:r>
              <a:rPr lang="en-GB" sz="1600" dirty="0">
                <a:effectLst/>
                <a:latin typeface="Times New Roman" panose="02020603050405020304" pitchFamily="18" charset="0"/>
                <a:ea typeface="Times New Roman" panose="02020603050405020304" pitchFamily="18" charset="0"/>
              </a:rPr>
              <a:t> (Accessed: 25 April 2024).</a:t>
            </a:r>
          </a:p>
          <a:p>
            <a:pPr marL="457200" indent="-457200">
              <a:lnSpc>
                <a:spcPct val="150000"/>
              </a:lnSpc>
              <a:spcAft>
                <a:spcPts val="12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Umney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C. (2018)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Class matters: inequality and exploitation in 21st-century Britain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Pluto Press.</a:t>
            </a:r>
          </a:p>
          <a:p>
            <a:pPr marL="457200" indent="-457200">
              <a:lnSpc>
                <a:spcPct val="150000"/>
              </a:lnSpc>
              <a:spcAft>
                <a:spcPts val="1200"/>
              </a:spcAft>
            </a:pPr>
            <a:r>
              <a:rPr lang="en-GB" sz="1600" dirty="0">
                <a:effectLst/>
                <a:latin typeface="Times New Roman" panose="02020603050405020304" pitchFamily="18" charset="0"/>
                <a:ea typeface="Times New Roman" panose="02020603050405020304" pitchFamily="18" charset="0"/>
              </a:rPr>
              <a:t>United Nations (1989) </a:t>
            </a:r>
            <a:r>
              <a:rPr lang="en-GB" sz="1600" i="1" dirty="0">
                <a:effectLst/>
                <a:latin typeface="Times New Roman" panose="02020603050405020304" pitchFamily="18" charset="0"/>
                <a:ea typeface="Times New Roman" panose="02020603050405020304" pitchFamily="18" charset="0"/>
              </a:rPr>
              <a:t>Convention on the rights of the child</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6"/>
              </a:rPr>
              <a:t>https://www.ohchr.org/en/instruments-mechanisms/instruments/convention-rights-child</a:t>
            </a:r>
            <a:r>
              <a:rPr lang="en-GB" sz="1600" dirty="0">
                <a:effectLst/>
                <a:latin typeface="Times New Roman" panose="02020603050405020304" pitchFamily="18" charset="0"/>
                <a:ea typeface="Times New Roman" panose="02020603050405020304" pitchFamily="18" charset="0"/>
              </a:rPr>
              <a:t> (Accessed: 11 May 2024).</a:t>
            </a:r>
          </a:p>
          <a:p>
            <a:pPr>
              <a:lnSpc>
                <a:spcPct val="150000"/>
              </a:lnSpc>
              <a:spcAft>
                <a:spcPts val="1200"/>
              </a:spcAft>
            </a:pPr>
            <a:r>
              <a:rPr lang="en-GB" sz="1600" dirty="0">
                <a:effectLst/>
                <a:latin typeface="Times New Roman" panose="02020603050405020304" pitchFamily="18" charset="0"/>
                <a:ea typeface="Times New Roman" panose="02020603050405020304" pitchFamily="18" charset="0"/>
              </a:rPr>
              <a:t>Warwick-Booth, L. (2019) </a:t>
            </a:r>
            <a:r>
              <a:rPr lang="en-GB" sz="1600" i="1" dirty="0">
                <a:effectLst/>
                <a:latin typeface="Times New Roman" panose="02020603050405020304" pitchFamily="18" charset="0"/>
                <a:ea typeface="Times New Roman" panose="02020603050405020304" pitchFamily="18" charset="0"/>
              </a:rPr>
              <a:t>Social inequality.</a:t>
            </a:r>
            <a:r>
              <a:rPr lang="en-GB" sz="1600" dirty="0">
                <a:effectLst/>
                <a:latin typeface="Times New Roman" panose="02020603050405020304" pitchFamily="18" charset="0"/>
                <a:ea typeface="Times New Roman" panose="02020603050405020304" pitchFamily="18" charset="0"/>
              </a:rPr>
              <a:t> 2</a:t>
            </a:r>
            <a:r>
              <a:rPr lang="en-GB" sz="1600" baseline="30000" dirty="0">
                <a:effectLst/>
                <a:latin typeface="Times New Roman" panose="02020603050405020304" pitchFamily="18" charset="0"/>
                <a:ea typeface="Times New Roman" panose="02020603050405020304" pitchFamily="18" charset="0"/>
              </a:rPr>
              <a:t>nd</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edn</a:t>
            </a:r>
            <a:r>
              <a:rPr lang="en-GB" sz="1600" dirty="0">
                <a:effectLst/>
                <a:latin typeface="Times New Roman" panose="02020603050405020304" pitchFamily="18" charset="0"/>
                <a:ea typeface="Times New Roman" panose="02020603050405020304" pitchFamily="18" charset="0"/>
              </a:rPr>
              <a:t>. </a:t>
            </a:r>
            <a:r>
              <a:rPr lang="en-GB" sz="1600" dirty="0">
                <a:latin typeface="Times New Roman" panose="02020603050405020304" pitchFamily="18" charset="0"/>
                <a:ea typeface="Times New Roman" panose="02020603050405020304" pitchFamily="18" charset="0"/>
              </a:rPr>
              <a:t>T</a:t>
            </a:r>
            <a:r>
              <a:rPr lang="en-GB" sz="1600" dirty="0">
                <a:effectLst/>
                <a:latin typeface="Times New Roman" panose="02020603050405020304" pitchFamily="18" charset="0"/>
                <a:ea typeface="Times New Roman" panose="02020603050405020304" pitchFamily="18" charset="0"/>
              </a:rPr>
              <a:t>housand Oaks, CA: </a:t>
            </a:r>
            <a:r>
              <a:rPr lang="en-GB" sz="1600" dirty="0">
                <a:latin typeface="Times New Roman" panose="02020603050405020304" pitchFamily="18" charset="0"/>
                <a:ea typeface="Times New Roman" panose="02020603050405020304" pitchFamily="18" charset="0"/>
              </a:rPr>
              <a:t>Sage</a:t>
            </a:r>
            <a:r>
              <a:rPr lang="en-GB" sz="1600" dirty="0">
                <a:effectLst/>
                <a:latin typeface="Times New Roman" panose="02020603050405020304" pitchFamily="18" charset="0"/>
                <a:ea typeface="Times New Roman" panose="02020603050405020304" pitchFamily="18" charset="0"/>
              </a:rPr>
              <a:t>.</a:t>
            </a: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a:p>
            <a:pPr marL="457200" indent="-457200">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353768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7A804-2D30-72D8-3455-F5DEF18D3022}"/>
              </a:ext>
            </a:extLst>
          </p:cNvPr>
          <p:cNvSpPr txBox="1"/>
          <p:nvPr/>
        </p:nvSpPr>
        <p:spPr>
          <a:xfrm>
            <a:off x="919609" y="103909"/>
            <a:ext cx="10332000" cy="4510850"/>
          </a:xfrm>
          <a:prstGeom prst="rect">
            <a:avLst/>
          </a:prstGeom>
          <a:noFill/>
        </p:spPr>
        <p:txBody>
          <a:bodyPr wrap="square">
            <a:spAutoFit/>
          </a:bodyPr>
          <a:lstStyle/>
          <a:p>
            <a:pPr marL="457200" indent="-457200">
              <a:lnSpc>
                <a:spcPct val="150000"/>
              </a:lnSpc>
              <a:spcAft>
                <a:spcPts val="1200"/>
              </a:spcAft>
            </a:pPr>
            <a:endPar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Weber, M. (1978)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Economy and society: an outline of interpretive sociology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https://books.google.co.uk/books?redir_esc=y&amp;id=MILOksrhgrYC&amp;q=life+chances#v=onepage&amp;q=life%20chances&amp;f=false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8 January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Young, M.F.D. (1971a) ‘An approach to the study of curricula as socially organized knowledge’,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19–46.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spcAft>
                <a:spcPts val="12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Young, M.F.D. (1971b) ‘Introduction: Knowledge and control’, in M.F.D. Young (ed)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and control</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London: Collier-Macmillan, pp. 1–17.</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687775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42AB-6B3C-D8F9-34BE-EE86ADF53691}"/>
              </a:ext>
            </a:extLst>
          </p:cNvPr>
          <p:cNvSpPr>
            <a:spLocks noGrp="1"/>
          </p:cNvSpPr>
          <p:nvPr>
            <p:ph type="title"/>
          </p:nvPr>
        </p:nvSpPr>
        <p:spPr/>
        <p:txBody>
          <a:bodyPr>
            <a:normAutofit/>
          </a:bodyPr>
          <a:lstStyle/>
          <a:p>
            <a:pPr algn="ctr"/>
            <a:r>
              <a:rPr lang="en-US" sz="2400" dirty="0">
                <a:latin typeface="Times New Roman" panose="02020603050405020304" pitchFamily="18" charset="0"/>
                <a:cs typeface="Times New Roman" panose="02020603050405020304" pitchFamily="18" charset="0"/>
              </a:rPr>
              <a:t>Appendices</a:t>
            </a:r>
          </a:p>
        </p:txBody>
      </p:sp>
      <p:sp>
        <p:nvSpPr>
          <p:cNvPr id="3" name="Content Placeholder 2">
            <a:extLst>
              <a:ext uri="{FF2B5EF4-FFF2-40B4-BE49-F238E27FC236}">
                <a16:creationId xmlns:a16="http://schemas.microsoft.com/office/drawing/2014/main" id="{C4DF8086-AF99-2653-EEF8-F26D238C5F95}"/>
              </a:ext>
            </a:extLst>
          </p:cNvPr>
          <p:cNvSpPr>
            <a:spLocks noGrp="1"/>
          </p:cNvSpPr>
          <p:nvPr>
            <p:ph idx="1"/>
          </p:nvPr>
        </p:nvSpPr>
        <p:spPr>
          <a:xfrm>
            <a:off x="838200" y="1825625"/>
            <a:ext cx="10332000" cy="4351338"/>
          </a:xfrm>
        </p:spPr>
        <p:txBody>
          <a:bodyPr>
            <a:normAutofit/>
          </a:bodyPr>
          <a:lstStyle/>
          <a:p>
            <a:pPr marL="0" indent="0">
              <a:buNone/>
            </a:pPr>
            <a:r>
              <a:rPr lang="en-US" sz="1600" u="sng" dirty="0">
                <a:latin typeface="Times New Roman" panose="02020603050405020304" pitchFamily="18" charset="0"/>
                <a:cs typeface="Times New Roman" panose="02020603050405020304" pitchFamily="18" charset="0"/>
              </a:rPr>
              <a:t>Appendix 1.</a:t>
            </a:r>
          </a:p>
          <a:p>
            <a:pPr marL="0" indent="0" algn="just">
              <a:buNone/>
            </a:pPr>
            <a:endParaRPr lang="en-US" sz="1600" u="sng" dirty="0">
              <a:latin typeface="Times New Roman" panose="02020603050405020304" pitchFamily="18" charset="0"/>
              <a:cs typeface="Times New Roman" panose="02020603050405020304" pitchFamily="18" charset="0"/>
            </a:endParaRPr>
          </a:p>
          <a:p>
            <a:pPr marL="0" indent="0" algn="just">
              <a:buNone/>
            </a:pPr>
            <a:r>
              <a:rPr lang="en-US" sz="1600" dirty="0">
                <a:latin typeface="Times New Roman" panose="02020603050405020304" pitchFamily="18" charset="0"/>
                <a:cs typeface="Times New Roman" panose="02020603050405020304" pitchFamily="18" charset="0"/>
              </a:rPr>
              <a:t>Please see McIntosh’s (1989a, points 1–2; 1989b) notes on the responsible application of her phrase ‘white privilege’, which she recommends should not be used to make </a:t>
            </a:r>
            <a:r>
              <a:rPr lang="en-US" sz="1600" dirty="0" err="1">
                <a:latin typeface="Times New Roman" panose="02020603050405020304" pitchFamily="18" charset="0"/>
                <a:cs typeface="Times New Roman" panose="02020603050405020304" pitchFamily="18" charset="0"/>
              </a:rPr>
              <a:t>generalisations</a:t>
            </a:r>
            <a:r>
              <a:rPr lang="en-US" sz="1600" dirty="0">
                <a:latin typeface="Times New Roman" panose="02020603050405020304" pitchFamily="18" charset="0"/>
                <a:cs typeface="Times New Roman" panose="02020603050405020304" pitchFamily="18" charset="0"/>
              </a:rPr>
              <a:t> or to blame others.</a:t>
            </a:r>
          </a:p>
          <a:p>
            <a:pPr marL="0" indent="0" algn="just">
              <a:buNone/>
            </a:pPr>
            <a:endParaRPr lang="en-US" sz="1600" dirty="0">
              <a:latin typeface="Times New Roman" panose="02020603050405020304" pitchFamily="18" charset="0"/>
              <a:cs typeface="Times New Roman" panose="02020603050405020304" pitchFamily="18" charset="0"/>
            </a:endParaRPr>
          </a:p>
          <a:p>
            <a:pPr marL="0" indent="0" algn="just">
              <a:buNone/>
            </a:pPr>
            <a:r>
              <a:rPr lang="en-US" sz="1600" u="sng" dirty="0">
                <a:latin typeface="Times New Roman" panose="02020603050405020304" pitchFamily="18" charset="0"/>
                <a:cs typeface="Times New Roman" panose="02020603050405020304" pitchFamily="18" charset="0"/>
              </a:rPr>
              <a:t>Appendix 2.</a:t>
            </a:r>
          </a:p>
          <a:p>
            <a:pPr marL="0" indent="0" algn="just">
              <a:buNone/>
            </a:pPr>
            <a:r>
              <a:rPr lang="en-US" sz="1600" dirty="0">
                <a:latin typeface="Times New Roman" panose="02020603050405020304" pitchFamily="18" charset="0"/>
                <a:cs typeface="Times New Roman" panose="02020603050405020304" pitchFamily="18" charset="0"/>
              </a:rPr>
              <a:t>The terms ‘White’ and ‘Black’ working-class children are taken from the UK Government (</a:t>
            </a:r>
            <a:r>
              <a:rPr lang="en-GB" sz="1600" dirty="0">
                <a:effectLst/>
                <a:latin typeface="Times New Roman" panose="02020603050405020304" pitchFamily="18" charset="0"/>
                <a:cs typeface="Times New Roman" panose="02020603050405020304" pitchFamily="18" charset="0"/>
              </a:rPr>
              <a:t>GOV.UK, 2021; Education Committee, 2014</a:t>
            </a:r>
            <a:r>
              <a:rPr lang="en-US" sz="1600" dirty="0">
                <a:effectLst/>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paras. 7–21</a:t>
            </a:r>
            <a:r>
              <a:rPr lang="en-GB" sz="1600" dirty="0">
                <a:effectLst/>
                <a:latin typeface="Times New Roman" panose="02020603050405020304" pitchFamily="18" charset="0"/>
                <a:cs typeface="Times New Roman" panose="02020603050405020304" pitchFamily="18" charset="0"/>
              </a:rPr>
              <a:t>; 2021</a:t>
            </a:r>
            <a:r>
              <a:rPr lang="en-US" sz="1600" dirty="0">
                <a:latin typeface="Times New Roman" panose="02020603050405020304" pitchFamily="18" charset="0"/>
                <a:cs typeface="Times New Roman" panose="02020603050405020304" pitchFamily="18" charset="0"/>
              </a:rPr>
              <a:t>) and Ofsted (2013). Pupils’ class is based on eligibility for ‘free school meals’ (Ofsted, 2013, pp. 48–49) as an indicator of ‘socio-economic status’ (Macionis, 2010, p. 674) which is an indicator of reduced access to a variety of resources in society. </a:t>
            </a:r>
          </a:p>
        </p:txBody>
      </p:sp>
    </p:spTree>
    <p:extLst>
      <p:ext uri="{BB962C8B-B14F-4D97-AF65-F5344CB8AC3E}">
        <p14:creationId xmlns:p14="http://schemas.microsoft.com/office/powerpoint/2010/main" val="3699913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3598</TotalTime>
  <Words>8932</Words>
  <Application>Microsoft Macintosh PowerPoint</Application>
  <PresentationFormat>Widescreen</PresentationFormat>
  <Paragraphs>479</Paragraphs>
  <Slides>57</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Aptos</vt:lpstr>
      <vt:lpstr>Aptos Display</vt:lpstr>
      <vt:lpstr>Arial</vt:lpstr>
      <vt:lpstr>Calibri</vt:lpstr>
      <vt:lpstr>Times New Roman</vt:lpstr>
      <vt:lpstr>Office Theme</vt:lpstr>
      <vt:lpstr>ECED7005 – Dismantling Barriers Assessment 2</vt:lpstr>
      <vt:lpstr>Link to Presentation</vt:lpstr>
      <vt:lpstr>Dismantling Barriers</vt:lpstr>
      <vt:lpstr>PowerPoint Presentation</vt:lpstr>
      <vt:lpstr>Introduction</vt:lpstr>
      <vt:lpstr>Categories</vt:lpstr>
      <vt:lpstr>Definitions</vt:lpstr>
      <vt:lpstr>Barriers to Participation</vt:lpstr>
      <vt:lpstr>Class Matters</vt:lpstr>
      <vt:lpstr>Permanent Exclusions</vt:lpstr>
      <vt:lpstr>Report Findings: Permanent Exclusions</vt:lpstr>
      <vt:lpstr>Britain’s Class System</vt:lpstr>
      <vt:lpstr>Education and Inequalities</vt:lpstr>
      <vt:lpstr>Paul Willis (1977) Learning to Labour</vt:lpstr>
      <vt:lpstr>Later Studies</vt:lpstr>
      <vt:lpstr> </vt:lpstr>
      <vt:lpstr>Place, inclusion, and social mobility</vt:lpstr>
      <vt:lpstr>Intersectionality Vs Social Reproduction</vt:lpstr>
      <vt:lpstr>Intersectional Comparisons</vt:lpstr>
      <vt:lpstr>Similarities and Differences</vt:lpstr>
      <vt:lpstr>After School – Employment and Education</vt:lpstr>
      <vt:lpstr>Multiple Disadvantages</vt:lpstr>
      <vt:lpstr>Curriculum of Knowledge</vt:lpstr>
      <vt:lpstr>Class Pay Gap 2023</vt:lpstr>
      <vt:lpstr>Elite Britain</vt:lpstr>
      <vt:lpstr>PowerPoint Presentation</vt:lpstr>
      <vt:lpstr>‘The Silver Spoon’ </vt:lpstr>
      <vt:lpstr>Snobbery and Class</vt:lpstr>
      <vt:lpstr>Stigma and Stereotypes</vt:lpstr>
      <vt:lpstr>Levelling up – Why is it Important?</vt:lpstr>
      <vt:lpstr>Help to Overcome Barriers</vt:lpstr>
      <vt:lpstr>Solutions</vt:lpstr>
      <vt:lpstr>Equality Act 2010</vt:lpstr>
      <vt:lpstr>Class as Unifier </vt:lpstr>
      <vt:lpstr>Thank you for watching this presentation</vt:lpstr>
      <vt:lpstr>Further Questions for Discussion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Emma-Louise Johnson</dc:creator>
  <cp:lastModifiedBy>Emma Johnson</cp:lastModifiedBy>
  <cp:revision>1091</cp:revision>
  <cp:lastPrinted>2024-05-23T15:10:02Z</cp:lastPrinted>
  <dcterms:created xsi:type="dcterms:W3CDTF">2024-04-22T19:57:42Z</dcterms:created>
  <dcterms:modified xsi:type="dcterms:W3CDTF">2024-05-26T14:20:28Z</dcterms:modified>
</cp:coreProperties>
</file>