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5"/>
  </p:notesMasterIdLst>
  <p:sldIdLst>
    <p:sldId id="256" r:id="rId5"/>
    <p:sldId id="314" r:id="rId6"/>
    <p:sldId id="315" r:id="rId7"/>
    <p:sldId id="452" r:id="rId8"/>
    <p:sldId id="458" r:id="rId9"/>
    <p:sldId id="459" r:id="rId10"/>
    <p:sldId id="473" r:id="rId11"/>
    <p:sldId id="258" r:id="rId12"/>
    <p:sldId id="278" r:id="rId13"/>
    <p:sldId id="273" r:id="rId14"/>
    <p:sldId id="260" r:id="rId15"/>
    <p:sldId id="268" r:id="rId16"/>
    <p:sldId id="301" r:id="rId17"/>
    <p:sldId id="262" r:id="rId18"/>
    <p:sldId id="263" r:id="rId19"/>
    <p:sldId id="264" r:id="rId20"/>
    <p:sldId id="265" r:id="rId21"/>
    <p:sldId id="266" r:id="rId22"/>
    <p:sldId id="267" r:id="rId23"/>
    <p:sldId id="270" r:id="rId24"/>
    <p:sldId id="271" r:id="rId25"/>
    <p:sldId id="272" r:id="rId26"/>
    <p:sldId id="440" r:id="rId27"/>
    <p:sldId id="462" r:id="rId28"/>
    <p:sldId id="456" r:id="rId29"/>
    <p:sldId id="290" r:id="rId30"/>
    <p:sldId id="471" r:id="rId31"/>
    <p:sldId id="463" r:id="rId32"/>
    <p:sldId id="300" r:id="rId33"/>
    <p:sldId id="467" r:id="rId34"/>
    <p:sldId id="464" r:id="rId35"/>
    <p:sldId id="304" r:id="rId36"/>
    <p:sldId id="460" r:id="rId37"/>
    <p:sldId id="454" r:id="rId38"/>
    <p:sldId id="465" r:id="rId39"/>
    <p:sldId id="472" r:id="rId40"/>
    <p:sldId id="302" r:id="rId41"/>
    <p:sldId id="470" r:id="rId42"/>
    <p:sldId id="433" r:id="rId43"/>
    <p:sldId id="453" r:id="rId44"/>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0DEEF"/>
          </a:solidFill>
        </a:fill>
      </a:tcStyle>
    </a:wholeTbl>
    <a:band2H>
      <a:tcTxStyle/>
      <a:tcStyle>
        <a:tcBdr/>
        <a:fill>
          <a:solidFill>
            <a:srgbClr val="E9EFF7"/>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0DEEF"/>
          </a:solidFill>
        </a:fill>
      </a:tcStyle>
    </a:wholeTbl>
    <a:band2H>
      <a:tcTxStyle/>
      <a:tcStyle>
        <a:tcBdr/>
        <a:fill>
          <a:solidFill>
            <a:srgbClr val="E9EFF7"/>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a:tcStyle>
        <a:tcBdr/>
        <a:fill>
          <a:solidFill>
            <a:srgbClr val="F0F0F0"/>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CF821DB8-F4EB-4A41-A1BA-3FCAFE7338EE}"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a:tcStyle>
        <a:tcBdr/>
        <a:fill>
          <a:solidFill>
            <a:srgbClr val="EBF1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33BA23B1-9221-436E-865A-0063620EA4FD}"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2959" autoAdjust="0"/>
  </p:normalViewPr>
  <p:slideViewPr>
    <p:cSldViewPr snapToGrid="0">
      <p:cViewPr varScale="1">
        <p:scale>
          <a:sx n="68" d="100"/>
          <a:sy n="68" d="100"/>
        </p:scale>
        <p:origin x="1455"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6" name="Shape 86"/>
          <p:cNvSpPr>
            <a:spLocks noGrp="1" noRot="1" noChangeAspect="1"/>
          </p:cNvSpPr>
          <p:nvPr>
            <p:ph type="sldImg"/>
          </p:nvPr>
        </p:nvSpPr>
        <p:spPr>
          <a:xfrm>
            <a:off x="1143000" y="685800"/>
            <a:ext cx="4572000" cy="3429000"/>
          </a:xfrm>
          <a:prstGeom prst="rect">
            <a:avLst/>
          </a:prstGeom>
        </p:spPr>
        <p:txBody>
          <a:bodyPr/>
          <a:lstStyle/>
          <a:p>
            <a:endParaRPr/>
          </a:p>
        </p:txBody>
      </p:sp>
      <p:sp>
        <p:nvSpPr>
          <p:cNvPr id="87" name="Shape 87"/>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 name="Shape 90"/>
          <p:cNvSpPr>
            <a:spLocks noGrp="1" noRot="1" noChangeAspect="1"/>
          </p:cNvSpPr>
          <p:nvPr>
            <p:ph type="sldImg"/>
          </p:nvPr>
        </p:nvSpPr>
        <p:spPr>
          <a:prstGeom prst="rect">
            <a:avLst/>
          </a:prstGeom>
        </p:spPr>
        <p:txBody>
          <a:bodyPr/>
          <a:lstStyle/>
          <a:p>
            <a:endParaRPr/>
          </a:p>
        </p:txBody>
      </p:sp>
      <p:sp>
        <p:nvSpPr>
          <p:cNvPr id="91" name="Shape 91"/>
          <p:cNvSpPr>
            <a:spLocks noGrp="1"/>
          </p:cNvSpPr>
          <p:nvPr>
            <p:ph type="body" sz="quarter" idx="1"/>
          </p:nvPr>
        </p:nvSpPr>
        <p:spPr>
          <a:prstGeom prst="rect">
            <a:avLst/>
          </a:prstGeom>
        </p:spPr>
        <p:txBody>
          <a:bodyPr/>
          <a:lstStyle>
            <a:lvl1pPr>
              <a:defRPr sz="8000">
                <a:latin typeface="Comic Sans MS"/>
                <a:ea typeface="Comic Sans MS"/>
                <a:cs typeface="Comic Sans MS"/>
                <a:sym typeface="Comic Sans MS"/>
              </a:defRPr>
            </a:lvl1pPr>
          </a:lstStyle>
          <a:p>
            <a:r>
              <a:t>Welcome.</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845051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sz="1600">
                <a:latin typeface="Comic Sans MS"/>
                <a:ea typeface="Comic Sans MS"/>
                <a:cs typeface="Comic Sans MS"/>
                <a:sym typeface="Comic Sans MS"/>
              </a:defRPr>
            </a:pPr>
            <a:endParaRPr lang="en-GB" dirty="0"/>
          </a:p>
          <a:p>
            <a:endParaRPr lang="en-GB" dirty="0"/>
          </a:p>
        </p:txBody>
      </p:sp>
    </p:spTree>
    <p:extLst>
      <p:ext uri="{BB962C8B-B14F-4D97-AF65-F5344CB8AC3E}">
        <p14:creationId xmlns:p14="http://schemas.microsoft.com/office/powerpoint/2010/main" val="8469134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6524870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422245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626343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9355064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4868225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9151645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394018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4166835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25</a:t>
            </a:fld>
            <a:endParaRPr lang="en-US" dirty="0"/>
          </a:p>
        </p:txBody>
      </p:sp>
    </p:spTree>
    <p:extLst>
      <p:ext uri="{BB962C8B-B14F-4D97-AF65-F5344CB8AC3E}">
        <p14:creationId xmlns:p14="http://schemas.microsoft.com/office/powerpoint/2010/main" val="36603086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7462904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has people who ……..</a:t>
            </a:r>
          </a:p>
          <a:p>
            <a:endParaRPr lang="en-GB" dirty="0"/>
          </a:p>
          <a:p>
            <a:r>
              <a:rPr lang="en-GB" dirty="0"/>
              <a:t>Culture: </a:t>
            </a:r>
            <a:r>
              <a:rPr lang="en-GB" b="0" i="0" dirty="0">
                <a:solidFill>
                  <a:srgbClr val="202124"/>
                </a:solidFill>
                <a:effectLst/>
                <a:latin typeface="arial" panose="020B0604020202020204" pitchFamily="34" charset="0"/>
              </a:rPr>
              <a:t>the ideas, customs, and social behaviour of a particular people or society.</a:t>
            </a:r>
          </a:p>
          <a:p>
            <a:endParaRPr lang="en-GB" b="0" i="0" dirty="0">
              <a:solidFill>
                <a:srgbClr val="202124"/>
              </a:solidFill>
              <a:effectLst/>
              <a:latin typeface="arial" panose="020B0604020202020204" pitchFamily="34" charset="0"/>
            </a:endParaRPr>
          </a:p>
          <a:p>
            <a:r>
              <a:rPr lang="en-GB" b="0" i="0" dirty="0">
                <a:solidFill>
                  <a:srgbClr val="202124"/>
                </a:solidFill>
                <a:effectLst/>
                <a:latin typeface="arial" panose="020B0604020202020204" pitchFamily="34" charset="0"/>
              </a:rPr>
              <a:t>Ethnicity: the fact or state of belonging to a social group that has a common national or cultural tradition.</a:t>
            </a:r>
          </a:p>
          <a:p>
            <a:endParaRPr lang="en-GB" b="0" i="0" dirty="0">
              <a:solidFill>
                <a:srgbClr val="202124"/>
              </a:solidFill>
              <a:effectLst/>
              <a:latin typeface="arial" panose="020B0604020202020204" pitchFamily="34" charset="0"/>
            </a:endParaRPr>
          </a:p>
          <a:p>
            <a:r>
              <a:rPr lang="en-GB" b="0" i="0" dirty="0">
                <a:solidFill>
                  <a:srgbClr val="444444"/>
                </a:solidFill>
                <a:effectLst/>
                <a:latin typeface="Open Sans" panose="020B0606030504020204" pitchFamily="34" charset="0"/>
              </a:rPr>
              <a:t>The </a:t>
            </a:r>
            <a:r>
              <a:rPr lang="en-GB" b="1" i="0" dirty="0">
                <a:solidFill>
                  <a:srgbClr val="444444"/>
                </a:solidFill>
                <a:effectLst/>
                <a:latin typeface="Open Sans" panose="020B0606030504020204" pitchFamily="34" charset="0"/>
              </a:rPr>
              <a:t>main difference</a:t>
            </a:r>
            <a:r>
              <a:rPr lang="en-GB" b="0" i="0" dirty="0">
                <a:solidFill>
                  <a:srgbClr val="444444"/>
                </a:solidFill>
                <a:effectLst/>
                <a:latin typeface="Open Sans" panose="020B0606030504020204" pitchFamily="34" charset="0"/>
              </a:rPr>
              <a:t> between ethnicity and culture is that </a:t>
            </a:r>
            <a:r>
              <a:rPr lang="en-GB" b="1" i="0" dirty="0">
                <a:solidFill>
                  <a:srgbClr val="444444"/>
                </a:solidFill>
                <a:effectLst/>
                <a:latin typeface="Open Sans" panose="020B0606030504020204" pitchFamily="34" charset="0"/>
              </a:rPr>
              <a:t>ethnicity is the division of groups of people depending on their ancestry, culture or other special characteristics of the society in which he/she is born into</a:t>
            </a:r>
            <a:r>
              <a:rPr lang="en-GB" b="0" i="0" dirty="0">
                <a:solidFill>
                  <a:srgbClr val="444444"/>
                </a:solidFill>
                <a:effectLst/>
                <a:latin typeface="Open Sans" panose="020B0606030504020204" pitchFamily="34" charset="0"/>
              </a:rPr>
              <a:t>. </a:t>
            </a:r>
            <a:r>
              <a:rPr lang="en-GB" b="1" i="0" dirty="0">
                <a:solidFill>
                  <a:srgbClr val="444444"/>
                </a:solidFill>
                <a:effectLst/>
                <a:latin typeface="Open Sans" panose="020B0606030504020204" pitchFamily="34" charset="0"/>
              </a:rPr>
              <a:t>Culture</a:t>
            </a:r>
            <a:r>
              <a:rPr lang="en-GB" b="0" i="0" dirty="0">
                <a:solidFill>
                  <a:srgbClr val="444444"/>
                </a:solidFill>
                <a:effectLst/>
                <a:latin typeface="Open Sans" panose="020B0606030504020204" pitchFamily="34" charset="0"/>
              </a:rPr>
              <a:t>, on the other hand, </a:t>
            </a:r>
            <a:r>
              <a:rPr lang="en-GB" b="1" i="0" dirty="0">
                <a:solidFill>
                  <a:srgbClr val="444444"/>
                </a:solidFill>
                <a:effectLst/>
                <a:latin typeface="Open Sans" panose="020B0606030504020204" pitchFamily="34" charset="0"/>
              </a:rPr>
              <a:t>is a social phenomenon which explains the characteristics of a particular society</a:t>
            </a:r>
            <a:r>
              <a:rPr lang="en-GB" b="0" i="0" dirty="0">
                <a:solidFill>
                  <a:srgbClr val="444444"/>
                </a:solidFill>
                <a:effectLst/>
                <a:latin typeface="Open Sans" panose="020B0606030504020204" pitchFamily="34" charset="0"/>
              </a:rPr>
              <a:t>. However, an individual may inherit both an ethnicity and culture at birth, and he/she is able to change these in later years according to their will. These are not rigid social values. In this article, we are going to look at the difference between Ethnicity and Culture in detail. GIVE AN EXAMPPLE OF SOMEONE MOVING TO WALES. THE PERSON COULD EMBRACE WELSH CULTURE BUT ETHNICALLY THEY WOULD STILL BE ENGLISH.</a:t>
            </a:r>
          </a:p>
          <a:p>
            <a:r>
              <a:rPr lang="en-GB" b="0" i="0" dirty="0">
                <a:solidFill>
                  <a:srgbClr val="444444"/>
                </a:solidFill>
                <a:effectLst/>
                <a:latin typeface="Open Sans" panose="020B0606030504020204" pitchFamily="34" charset="0"/>
              </a:rPr>
              <a:t>SOCIAL PHENOMENON IS A KEY IDEA.</a:t>
            </a:r>
          </a:p>
          <a:p>
            <a:endParaRPr lang="en-GB" b="0" i="0" dirty="0">
              <a:solidFill>
                <a:srgbClr val="444444"/>
              </a:solidFill>
              <a:effectLst/>
              <a:latin typeface="Open Sans" panose="020B0606030504020204" pitchFamily="34" charset="0"/>
            </a:endParaRPr>
          </a:p>
          <a:p>
            <a:pPr>
              <a:defRPr sz="1400" b="1">
                <a:latin typeface="Comic Sans MS"/>
                <a:ea typeface="Comic Sans MS"/>
                <a:cs typeface="Comic Sans MS"/>
                <a:sym typeface="Comic Sans MS"/>
              </a:defRPr>
            </a:pPr>
            <a:r>
              <a:rPr lang="en-GB" dirty="0"/>
              <a:t>CHILDREN’S RIGHTS</a:t>
            </a:r>
          </a:p>
          <a:p>
            <a:pPr>
              <a:defRPr sz="1400" b="1">
                <a:latin typeface="Comic Sans MS"/>
                <a:ea typeface="Comic Sans MS"/>
                <a:cs typeface="Comic Sans MS"/>
                <a:sym typeface="Comic Sans MS"/>
              </a:defRPr>
            </a:pPr>
            <a:endParaRPr lang="en-GB" dirty="0"/>
          </a:p>
          <a:p>
            <a:pPr>
              <a:defRPr sz="1400" b="1">
                <a:latin typeface="Comic Sans MS"/>
                <a:ea typeface="Comic Sans MS"/>
                <a:cs typeface="Comic Sans MS"/>
                <a:sym typeface="Comic Sans MS"/>
              </a:defRPr>
            </a:pPr>
            <a:r>
              <a:rPr lang="en-GB" dirty="0"/>
              <a:t>ETHNICITY AND RACE</a:t>
            </a:r>
          </a:p>
          <a:p>
            <a:pPr>
              <a:defRPr sz="1400" b="1">
                <a:latin typeface="Comic Sans MS"/>
                <a:ea typeface="Comic Sans MS"/>
                <a:cs typeface="Comic Sans MS"/>
                <a:sym typeface="Comic Sans MS"/>
              </a:defRPr>
            </a:pPr>
            <a:endParaRPr lang="en-GB" dirty="0"/>
          </a:p>
          <a:p>
            <a:pPr>
              <a:defRPr sz="1400" b="1">
                <a:latin typeface="Comic Sans MS"/>
                <a:ea typeface="Comic Sans MS"/>
                <a:cs typeface="Comic Sans MS"/>
                <a:sym typeface="Comic Sans MS"/>
              </a:defRPr>
            </a:pPr>
            <a:r>
              <a:rPr lang="en-GB" dirty="0"/>
              <a:t>CULTURE AND LANGUAGE</a:t>
            </a:r>
          </a:p>
          <a:p>
            <a:pPr>
              <a:defRPr sz="1400" b="1">
                <a:latin typeface="Comic Sans MS"/>
                <a:ea typeface="Comic Sans MS"/>
                <a:cs typeface="Comic Sans MS"/>
                <a:sym typeface="Comic Sans MS"/>
              </a:defRPr>
            </a:pPr>
            <a:endParaRPr lang="en-GB" dirty="0"/>
          </a:p>
          <a:p>
            <a:pPr>
              <a:defRPr sz="1400" b="1">
                <a:latin typeface="Comic Sans MS"/>
                <a:ea typeface="Comic Sans MS"/>
                <a:cs typeface="Comic Sans MS"/>
                <a:sym typeface="Comic Sans MS"/>
              </a:defRPr>
            </a:pPr>
            <a:r>
              <a:rPr lang="en-GB" dirty="0"/>
              <a:t>ALN</a:t>
            </a:r>
          </a:p>
          <a:p>
            <a:pPr>
              <a:defRPr sz="1400" b="1">
                <a:latin typeface="Comic Sans MS"/>
                <a:ea typeface="Comic Sans MS"/>
                <a:cs typeface="Comic Sans MS"/>
                <a:sym typeface="Comic Sans MS"/>
              </a:defRPr>
            </a:pPr>
            <a:endParaRPr lang="en-GB" dirty="0"/>
          </a:p>
          <a:p>
            <a:pPr>
              <a:defRPr sz="1400" b="1">
                <a:latin typeface="Comic Sans MS"/>
                <a:ea typeface="Comic Sans MS"/>
                <a:cs typeface="Comic Sans MS"/>
                <a:sym typeface="Comic Sans MS"/>
              </a:defRPr>
            </a:pPr>
            <a:r>
              <a:rPr lang="en-GB" dirty="0"/>
              <a:t>BELIEFS</a:t>
            </a:r>
          </a:p>
          <a:p>
            <a:pPr>
              <a:defRPr sz="1400" b="1">
                <a:latin typeface="Comic Sans MS"/>
                <a:ea typeface="Comic Sans MS"/>
                <a:cs typeface="Comic Sans MS"/>
                <a:sym typeface="Comic Sans MS"/>
              </a:defRPr>
            </a:pPr>
            <a:endParaRPr lang="en-GB" dirty="0"/>
          </a:p>
          <a:p>
            <a:pPr>
              <a:defRPr sz="1400" b="1">
                <a:latin typeface="Comic Sans MS"/>
                <a:ea typeface="Comic Sans MS"/>
                <a:cs typeface="Comic Sans MS"/>
                <a:sym typeface="Comic Sans MS"/>
              </a:defRPr>
            </a:pPr>
            <a:r>
              <a:rPr lang="en-GB" dirty="0"/>
              <a:t>PROVISION AND THE ENVIRONMENT </a:t>
            </a:r>
          </a:p>
          <a:p>
            <a:pPr>
              <a:defRPr sz="1400" b="1">
                <a:latin typeface="Comic Sans MS"/>
                <a:ea typeface="Comic Sans MS"/>
                <a:cs typeface="Comic Sans MS"/>
                <a:sym typeface="Comic Sans MS"/>
              </a:defRPr>
            </a:pPr>
            <a:endParaRPr lang="en-GB" dirty="0"/>
          </a:p>
          <a:p>
            <a:pPr>
              <a:defRPr sz="1400" b="1">
                <a:latin typeface="Comic Sans MS"/>
                <a:ea typeface="Comic Sans MS"/>
                <a:cs typeface="Comic Sans MS"/>
                <a:sym typeface="Comic Sans MS"/>
              </a:defRPr>
            </a:pPr>
            <a:r>
              <a:rPr lang="en-GB" dirty="0"/>
              <a:t>IMMIGRANTS, REFUGEES AND ASYLUM SEEKERS</a:t>
            </a:r>
          </a:p>
          <a:p>
            <a:pPr>
              <a:defRPr sz="1400" b="1">
                <a:latin typeface="Comic Sans MS"/>
                <a:ea typeface="Comic Sans MS"/>
                <a:cs typeface="Comic Sans MS"/>
                <a:sym typeface="Comic Sans MS"/>
              </a:defRPr>
            </a:pPr>
            <a:endParaRPr lang="en-GB" dirty="0"/>
          </a:p>
          <a:p>
            <a:pPr>
              <a:defRPr sz="1400" b="1">
                <a:latin typeface="Comic Sans MS"/>
                <a:ea typeface="Comic Sans MS"/>
                <a:cs typeface="Comic Sans MS"/>
                <a:sym typeface="Comic Sans MS"/>
              </a:defRPr>
            </a:pPr>
            <a:r>
              <a:rPr lang="en-GB" dirty="0"/>
              <a:t>GYPSIES AND TRAVELLERS</a:t>
            </a:r>
          </a:p>
          <a:p>
            <a:pPr>
              <a:defRPr sz="1400" b="1">
                <a:latin typeface="Comic Sans MS"/>
                <a:ea typeface="Comic Sans MS"/>
                <a:cs typeface="Comic Sans MS"/>
                <a:sym typeface="Comic Sans MS"/>
              </a:defRPr>
            </a:pPr>
            <a:endParaRPr lang="en-GB" dirty="0"/>
          </a:p>
          <a:p>
            <a:pPr>
              <a:defRPr sz="1400" b="1">
                <a:latin typeface="Comic Sans MS"/>
                <a:ea typeface="Comic Sans MS"/>
                <a:cs typeface="Comic Sans MS"/>
                <a:sym typeface="Comic Sans MS"/>
              </a:defRPr>
            </a:pPr>
            <a:r>
              <a:rPr lang="en-GB" dirty="0"/>
              <a:t>ECONOMY AND POVERTY</a:t>
            </a:r>
          </a:p>
          <a:p>
            <a:pPr>
              <a:defRPr sz="1000" b="1">
                <a:latin typeface="Comic Sans MS"/>
                <a:ea typeface="Comic Sans MS"/>
                <a:cs typeface="Comic Sans MS"/>
                <a:sym typeface="Comic Sans MS"/>
              </a:defRPr>
            </a:pPr>
            <a:endParaRPr lang="en-GB" dirty="0"/>
          </a:p>
          <a:p>
            <a:pPr>
              <a:defRPr sz="1400" b="1">
                <a:latin typeface="Comic Sans MS"/>
                <a:ea typeface="Comic Sans MS"/>
                <a:cs typeface="Comic Sans MS"/>
                <a:sym typeface="Comic Sans MS"/>
              </a:defRPr>
            </a:pPr>
            <a:r>
              <a:rPr lang="en-GB" dirty="0"/>
              <a:t>FAMILY AND RELATIONS</a:t>
            </a:r>
          </a:p>
          <a:p>
            <a:pPr>
              <a:defRPr sz="1600">
                <a:latin typeface="Comic Sans MS"/>
                <a:ea typeface="Comic Sans MS"/>
                <a:cs typeface="Comic Sans MS"/>
                <a:sym typeface="Comic Sans MS"/>
              </a:defRPr>
            </a:pPr>
            <a:endParaRPr lang="en-GB" dirty="0"/>
          </a:p>
          <a:p>
            <a:endParaRPr lang="en-GB" dirty="0"/>
          </a:p>
        </p:txBody>
      </p:sp>
    </p:spTree>
    <p:extLst>
      <p:ext uri="{BB962C8B-B14F-4D97-AF65-F5344CB8AC3E}">
        <p14:creationId xmlns:p14="http://schemas.microsoft.com/office/powerpoint/2010/main" val="31414858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719980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29F78E4-7FD4-4E46-B4D4-9A1552BAE72E}" type="slidenum">
              <a:rPr lang="en-GB" smtClean="0"/>
              <a:t>34</a:t>
            </a:fld>
            <a:endParaRPr lang="en-GB" dirty="0"/>
          </a:p>
        </p:txBody>
      </p:sp>
    </p:spTree>
    <p:extLst>
      <p:ext uri="{BB962C8B-B14F-4D97-AF65-F5344CB8AC3E}">
        <p14:creationId xmlns:p14="http://schemas.microsoft.com/office/powerpoint/2010/main" val="5116181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6421028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 them do the same exercise as in the last </a:t>
            </a:r>
            <a:r>
              <a:rPr lang="en-GB"/>
              <a:t>session again.</a:t>
            </a:r>
            <a:endParaRPr lang="en-GB" dirty="0"/>
          </a:p>
        </p:txBody>
      </p:sp>
    </p:spTree>
    <p:extLst>
      <p:ext uri="{BB962C8B-B14F-4D97-AF65-F5344CB8AC3E}">
        <p14:creationId xmlns:p14="http://schemas.microsoft.com/office/powerpoint/2010/main" val="35059396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155997-F820-43A5-BE38-E3AE50B864C7}" type="slidenum">
              <a:rPr lang="en-GB" smtClean="0"/>
              <a:t>38</a:t>
            </a:fld>
            <a:endParaRPr lang="en-GB"/>
          </a:p>
        </p:txBody>
      </p:sp>
    </p:spTree>
    <p:extLst>
      <p:ext uri="{BB962C8B-B14F-4D97-AF65-F5344CB8AC3E}">
        <p14:creationId xmlns:p14="http://schemas.microsoft.com/office/powerpoint/2010/main" val="35917643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Point out that this works on the principle of “stage” not “age”.</a:t>
            </a:r>
          </a:p>
          <a:p>
            <a:endParaRPr lang="en-GB" b="1" dirty="0"/>
          </a:p>
          <a:p>
            <a:r>
              <a:rPr lang="en-GB" b="1" dirty="0"/>
              <a:t>Activity</a:t>
            </a:r>
          </a:p>
          <a:p>
            <a:r>
              <a:rPr lang="en-GB" dirty="0"/>
              <a:t>Students</a:t>
            </a:r>
            <a:r>
              <a:rPr lang="en-GB" baseline="0" dirty="0"/>
              <a:t> to read</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39</a:t>
            </a:fld>
            <a:endParaRPr lang="en-US" dirty="0"/>
          </a:p>
        </p:txBody>
      </p:sp>
    </p:spTree>
    <p:extLst>
      <p:ext uri="{BB962C8B-B14F-4D97-AF65-F5344CB8AC3E}">
        <p14:creationId xmlns:p14="http://schemas.microsoft.com/office/powerpoint/2010/main" val="12624534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x">
  <p:cSld name="Title Slide">
    <p:spTree>
      <p:nvGrpSpPr>
        <p:cNvPr id="1" name=""/>
        <p:cNvGrpSpPr/>
        <p:nvPr/>
      </p:nvGrpSpPr>
      <p:grpSpPr>
        <a:xfrm>
          <a:off x="0" y="0"/>
          <a:ext cx="0" cy="0"/>
          <a:chOff x="0" y="0"/>
          <a:chExt cx="0" cy="0"/>
        </a:xfrm>
      </p:grpSpPr>
      <p:pic>
        <p:nvPicPr>
          <p:cNvPr id="11" name="Picture 7" descr="Picture 7"/>
          <p:cNvPicPr>
            <a:picLocks noChangeAspect="1"/>
          </p:cNvPicPr>
          <p:nvPr/>
        </p:nvPicPr>
        <p:blipFill>
          <a:blip r:embed="rId2"/>
          <a:stretch>
            <a:fillRect/>
          </a:stretch>
        </p:blipFill>
        <p:spPr>
          <a:xfrm>
            <a:off x="0" y="0"/>
            <a:ext cx="9144000" cy="6858000"/>
          </a:xfrm>
          <a:prstGeom prst="rect">
            <a:avLst/>
          </a:prstGeom>
          <a:ln w="12700">
            <a:miter lim="400000"/>
          </a:ln>
        </p:spPr>
      </p:pic>
      <p:sp>
        <p:nvSpPr>
          <p:cNvPr id="12" name="Slide Number"/>
          <p:cNvSpPr txBox="1">
            <a:spLocks noGrp="1"/>
          </p:cNvSpPr>
          <p:nvPr>
            <p:ph type="sldNum" sz="quarter" idx="2"/>
          </p:nvPr>
        </p:nvSpPr>
        <p:spPr>
          <a:xfrm>
            <a:off x="6294578" y="6232198"/>
            <a:ext cx="258623" cy="248304"/>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3" name="Title Text"/>
          <p:cNvSpPr txBox="1">
            <a:spLocks noGrp="1"/>
          </p:cNvSpPr>
          <p:nvPr>
            <p:ph type="title"/>
          </p:nvPr>
        </p:nvSpPr>
        <p:spPr>
          <a:prstGeom prst="rect">
            <a:avLst/>
          </a:prstGeom>
        </p:spPr>
        <p:txBody>
          <a:bodyPr/>
          <a:lstStyle/>
          <a:p>
            <a:r>
              <a:t>Title Text</a:t>
            </a:r>
          </a:p>
        </p:txBody>
      </p:sp>
      <p:sp>
        <p:nvSpPr>
          <p:cNvPr id="34" name="Body Level One…"/>
          <p:cNvSpPr txBox="1">
            <a:spLocks noGrp="1"/>
          </p:cNvSpPr>
          <p:nvPr>
            <p:ph type="body" sz="half"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3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2" name="Title Text"/>
          <p:cNvSpPr txBox="1">
            <a:spLocks noGrp="1"/>
          </p:cNvSpPr>
          <p:nvPr>
            <p:ph type="title"/>
          </p:nvPr>
        </p:nvSpPr>
        <p:spPr>
          <a:xfrm>
            <a:off x="629841" y="365125"/>
            <a:ext cx="7886701" cy="1325564"/>
          </a:xfrm>
          <a:prstGeom prst="rect">
            <a:avLst/>
          </a:prstGeom>
        </p:spPr>
        <p:txBody>
          <a:bodyPr/>
          <a:lstStyle/>
          <a:p>
            <a:r>
              <a:t>Title Text</a:t>
            </a:r>
          </a:p>
        </p:txBody>
      </p:sp>
      <p:sp>
        <p:nvSpPr>
          <p:cNvPr id="43" name="Body Level One…"/>
          <p:cNvSpPr txBox="1">
            <a:spLocks noGrp="1"/>
          </p:cNvSpPr>
          <p:nvPr>
            <p:ph type="body" sz="quarter" idx="1"/>
          </p:nvPr>
        </p:nvSpPr>
        <p:spPr>
          <a:xfrm>
            <a:off x="629841" y="1681163"/>
            <a:ext cx="3868342" cy="823914"/>
          </a:xfrm>
          <a:prstGeom prst="rect">
            <a:avLst/>
          </a:prstGeom>
        </p:spPr>
        <p:txBody>
          <a:bodyPr anchor="b"/>
          <a:lstStyle>
            <a:lvl1pPr marL="0" indent="0">
              <a:buSzTx/>
              <a:buFontTx/>
              <a:buNone/>
              <a:defRPr sz="2400" b="1"/>
            </a:lvl1pPr>
            <a:lvl2pPr marL="0" indent="0">
              <a:buSzTx/>
              <a:buFontTx/>
              <a:buNone/>
              <a:defRPr sz="2400" b="1"/>
            </a:lvl2pPr>
            <a:lvl3pPr marL="0" indent="0">
              <a:buSzTx/>
              <a:buFontTx/>
              <a:buNone/>
              <a:defRPr sz="2400" b="1"/>
            </a:lvl3pPr>
            <a:lvl4pPr marL="0" indent="0">
              <a:buSzTx/>
              <a:buFontTx/>
              <a:buNone/>
              <a:defRPr sz="2400" b="1"/>
            </a:lvl4pPr>
            <a:lvl5pPr marL="0" indent="0">
              <a:buSzTx/>
              <a:buFont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44" name="Text Placeholder 4"/>
          <p:cNvSpPr>
            <a:spLocks noGrp="1"/>
          </p:cNvSpPr>
          <p:nvPr>
            <p:ph type="body" sz="quarter" idx="21"/>
          </p:nvPr>
        </p:nvSpPr>
        <p:spPr>
          <a:xfrm>
            <a:off x="4629148" y="1681163"/>
            <a:ext cx="3887394" cy="823914"/>
          </a:xfrm>
          <a:prstGeom prst="rect">
            <a:avLst/>
          </a:prstGeom>
        </p:spPr>
        <p:txBody>
          <a:bodyPr anchor="b"/>
          <a:lstStyle/>
          <a:p>
            <a:endParaRPr/>
          </a:p>
        </p:txBody>
      </p:sp>
      <p:sp>
        <p:nvSpPr>
          <p:cNvPr id="4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2" name="Title Text"/>
          <p:cNvSpPr txBox="1">
            <a:spLocks noGrp="1"/>
          </p:cNvSpPr>
          <p:nvPr>
            <p:ph type="title"/>
          </p:nvPr>
        </p:nvSpPr>
        <p:spPr>
          <a:prstGeom prst="rect">
            <a:avLst/>
          </a:prstGeom>
        </p:spPr>
        <p:txBody>
          <a:bodyPr/>
          <a:lstStyle/>
          <a:p>
            <a:r>
              <a:t>Title Text</a:t>
            </a:r>
          </a:p>
        </p:txBody>
      </p:sp>
      <p:sp>
        <p:nvSpPr>
          <p:cNvPr id="5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67" name="Title Text"/>
          <p:cNvSpPr txBox="1">
            <a:spLocks noGrp="1"/>
          </p:cNvSpPr>
          <p:nvPr>
            <p:ph type="title"/>
          </p:nvPr>
        </p:nvSpPr>
        <p:spPr>
          <a:xfrm>
            <a:off x="629841" y="457200"/>
            <a:ext cx="2949178" cy="1600200"/>
          </a:xfrm>
          <a:prstGeom prst="rect">
            <a:avLst/>
          </a:prstGeom>
        </p:spPr>
        <p:txBody>
          <a:bodyPr anchor="b"/>
          <a:lstStyle>
            <a:lvl1pPr>
              <a:defRPr sz="3200"/>
            </a:lvl1pPr>
          </a:lstStyle>
          <a:p>
            <a:r>
              <a:t>Title Text</a:t>
            </a:r>
          </a:p>
        </p:txBody>
      </p:sp>
      <p:sp>
        <p:nvSpPr>
          <p:cNvPr id="68" name="Body Level One…"/>
          <p:cNvSpPr txBox="1">
            <a:spLocks noGrp="1"/>
          </p:cNvSpPr>
          <p:nvPr>
            <p:ph type="body" sz="half" idx="1"/>
          </p:nvPr>
        </p:nvSpPr>
        <p:spPr>
          <a:xfrm>
            <a:off x="3887391" y="987425"/>
            <a:ext cx="4629152" cy="4873627"/>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r>
              <a:t>Body Level One</a:t>
            </a:r>
          </a:p>
          <a:p>
            <a:pPr lvl="1"/>
            <a:r>
              <a:t>Body Level Two</a:t>
            </a:r>
          </a:p>
          <a:p>
            <a:pPr lvl="2"/>
            <a:r>
              <a:t>Body Level Three</a:t>
            </a:r>
          </a:p>
          <a:p>
            <a:pPr lvl="3"/>
            <a:r>
              <a:t>Body Level Four</a:t>
            </a:r>
          </a:p>
          <a:p>
            <a:pPr lvl="4"/>
            <a:r>
              <a:t>Body Level Five</a:t>
            </a:r>
          </a:p>
        </p:txBody>
      </p:sp>
      <p:sp>
        <p:nvSpPr>
          <p:cNvPr id="69" name="Text Placeholder 3"/>
          <p:cNvSpPr>
            <a:spLocks noGrp="1"/>
          </p:cNvSpPr>
          <p:nvPr>
            <p:ph type="body" sz="quarter" idx="21"/>
          </p:nvPr>
        </p:nvSpPr>
        <p:spPr>
          <a:xfrm>
            <a:off x="629839" y="2057400"/>
            <a:ext cx="2949182" cy="3811588"/>
          </a:xfrm>
          <a:prstGeom prst="rect">
            <a:avLst/>
          </a:prstGeom>
        </p:spPr>
        <p:txBody>
          <a:bodyPr/>
          <a:lstStyle/>
          <a:p>
            <a:endParaRPr/>
          </a:p>
        </p:txBody>
      </p:sp>
      <p:sp>
        <p:nvSpPr>
          <p:cNvPr id="7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77" name="Title Text"/>
          <p:cNvSpPr txBox="1">
            <a:spLocks noGrp="1"/>
          </p:cNvSpPr>
          <p:nvPr>
            <p:ph type="title"/>
          </p:nvPr>
        </p:nvSpPr>
        <p:spPr>
          <a:xfrm>
            <a:off x="629841" y="457200"/>
            <a:ext cx="2949178" cy="1600200"/>
          </a:xfrm>
          <a:prstGeom prst="rect">
            <a:avLst/>
          </a:prstGeom>
        </p:spPr>
        <p:txBody>
          <a:bodyPr anchor="b"/>
          <a:lstStyle>
            <a:lvl1pPr>
              <a:defRPr sz="3200"/>
            </a:lvl1pPr>
          </a:lstStyle>
          <a:p>
            <a:r>
              <a:t>Title Text</a:t>
            </a:r>
          </a:p>
        </p:txBody>
      </p:sp>
      <p:sp>
        <p:nvSpPr>
          <p:cNvPr id="78" name="Picture Placeholder 2"/>
          <p:cNvSpPr>
            <a:spLocks noGrp="1"/>
          </p:cNvSpPr>
          <p:nvPr>
            <p:ph type="pic" sz="half" idx="21"/>
          </p:nvPr>
        </p:nvSpPr>
        <p:spPr>
          <a:xfrm>
            <a:off x="3887391" y="987425"/>
            <a:ext cx="4629152" cy="4873627"/>
          </a:xfrm>
          <a:prstGeom prst="rect">
            <a:avLst/>
          </a:prstGeom>
        </p:spPr>
        <p:txBody>
          <a:bodyPr lIns="91439" tIns="45719" rIns="91439" bIns="45719">
            <a:noAutofit/>
          </a:bodyPr>
          <a:lstStyle/>
          <a:p>
            <a:endParaRPr/>
          </a:p>
        </p:txBody>
      </p:sp>
      <p:sp>
        <p:nvSpPr>
          <p:cNvPr id="79" name="Body Level One…"/>
          <p:cNvSpPr txBox="1">
            <a:spLocks noGrp="1"/>
          </p:cNvSpPr>
          <p:nvPr>
            <p:ph type="body" sz="quarter" idx="1"/>
          </p:nvPr>
        </p:nvSpPr>
        <p:spPr>
          <a:xfrm>
            <a:off x="629841" y="2057400"/>
            <a:ext cx="2949178" cy="3811588"/>
          </a:xfrm>
          <a:prstGeom prst="rect">
            <a:avLst/>
          </a:prstGeom>
        </p:spPr>
        <p:txBody>
          <a:bodyPr/>
          <a:lstStyle>
            <a:lvl1pPr marL="0" indent="0">
              <a:buSzTx/>
              <a:buFontTx/>
              <a:buNone/>
              <a:defRPr sz="1600"/>
            </a:lvl1pPr>
            <a:lvl2pPr marL="0" indent="0">
              <a:buSzTx/>
              <a:buFontTx/>
              <a:buNone/>
              <a:defRPr sz="1600"/>
            </a:lvl2pPr>
            <a:lvl3pPr marL="0" indent="0">
              <a:buSzTx/>
              <a:buFontTx/>
              <a:buNone/>
              <a:defRPr sz="1600"/>
            </a:lvl3pPr>
            <a:lvl4pPr marL="0" indent="0">
              <a:buSzTx/>
              <a:buFontTx/>
              <a:buNone/>
              <a:defRPr sz="1600"/>
            </a:lvl4pPr>
            <a:lvl5pPr marL="0" indent="0">
              <a:buSzTx/>
              <a:buFontTx/>
              <a:buNone/>
              <a:defRPr sz="1600"/>
            </a:lvl5pPr>
          </a:lstStyle>
          <a:p>
            <a:r>
              <a:t>Body Level One</a:t>
            </a:r>
          </a:p>
          <a:p>
            <a:pPr lvl="1"/>
            <a:r>
              <a:t>Body Level Two</a:t>
            </a:r>
          </a:p>
          <a:p>
            <a:pPr lvl="2"/>
            <a:r>
              <a:t>Body Level Three</a:t>
            </a:r>
          </a:p>
          <a:p>
            <a:pPr lvl="3"/>
            <a:r>
              <a:t>Body Level Four</a:t>
            </a:r>
          </a:p>
          <a:p>
            <a:pPr lvl="4"/>
            <a:r>
              <a:t>Body Level Five</a:t>
            </a:r>
          </a:p>
        </p:txBody>
      </p:sp>
      <p:sp>
        <p:nvSpPr>
          <p:cNvPr id="8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cSld name="1_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540395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7944483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CD7F27-6A69-481D-8888-4E82C11EAE9F}" type="datetimeFigureOut">
              <a:rPr lang="en-GB" smtClean="0"/>
              <a:t>04/12/2023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8CB415-E930-4966-A47B-6B5C788DBCC6}" type="slidenum">
              <a:rPr lang="en-GB" smtClean="0"/>
              <a:t>‹#›</a:t>
            </a:fld>
            <a:endParaRPr lang="en-GB" dirty="0"/>
          </a:p>
        </p:txBody>
      </p:sp>
    </p:spTree>
    <p:extLst>
      <p:ext uri="{BB962C8B-B14F-4D97-AF65-F5344CB8AC3E}">
        <p14:creationId xmlns:p14="http://schemas.microsoft.com/office/powerpoint/2010/main" val="21326818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12/4/2023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2776793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5"/>
          <a:srcRect/>
          <a:stretch>
            <a:fillRect/>
          </a:stretch>
        </a:blip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628650" y="365125"/>
            <a:ext cx="7886700" cy="132556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nchor="ctr">
            <a:normAutofit/>
          </a:bodyPr>
          <a:lstStyle/>
          <a:p>
            <a:r>
              <a:t>Title Text</a:t>
            </a:r>
          </a:p>
        </p:txBody>
      </p:sp>
      <p:sp>
        <p:nvSpPr>
          <p:cNvPr id="3" name="Body Level One…"/>
          <p:cNvSpPr txBox="1">
            <a:spLocks noGrp="1"/>
          </p:cNvSpPr>
          <p:nvPr>
            <p:ph type="body" idx="1"/>
          </p:nvPr>
        </p:nvSpPr>
        <p:spPr>
          <a:xfrm>
            <a:off x="628650" y="1825625"/>
            <a:ext cx="3886200" cy="435133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8256728" y="6414762"/>
            <a:ext cx="258623" cy="248304"/>
          </a:xfrm>
          <a:prstGeom prst="rect">
            <a:avLst/>
          </a:prstGeom>
          <a:ln w="12700">
            <a:miter lim="400000"/>
          </a:ln>
        </p:spPr>
        <p:txBody>
          <a:bodyPr wrap="none" lIns="45718" tIns="45718" rIns="45718" bIns="45718" anchor="ctr">
            <a:spAutoFit/>
          </a:bodyPr>
          <a:lstStyle>
            <a:lvl1pPr algn="r">
              <a:defRPr sz="1200">
                <a:solidFill>
                  <a:srgbClr val="88888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ransition spd="med"/>
  <p:txStyles>
    <p:titleStyle>
      <a:lvl1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1pPr>
      <a:lvl2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2pPr>
      <a:lvl3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3pPr>
      <a:lvl4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4pPr>
      <a:lvl5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5pPr>
      <a:lvl6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6pPr>
      <a:lvl7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7pPr>
      <a:lvl8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8pPr>
      <a:lvl9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2pPr>
      <a:lvl3pPr marL="1234438" marR="0" indent="-320038"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1pPr>
      <a:lvl2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2pPr>
      <a:lvl3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3pPr>
      <a:lvl4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4pPr>
      <a:lvl5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5pPr>
      <a:lvl6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6pPr>
      <a:lvl7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7pPr>
      <a:lvl8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8pPr>
      <a:lvl9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hyperlink" Target="https://creativecommons.org/licenses/by-sa/3.0/" TargetMode="External"/><Relationship Id="rId4" Type="http://schemas.openxmlformats.org/officeDocument/2006/relationships/hyperlink" Target="https://webenglish.se/no-bullying/"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creativecommons.org/licenses/by-nc/3.0/" TargetMode="External"/><Relationship Id="rId5" Type="http://schemas.openxmlformats.org/officeDocument/2006/relationships/hyperlink" Target="https://www.freepngimg.com/png/27087-speaking-clipart" TargetMode="External"/><Relationship Id="rId4" Type="http://schemas.openxmlformats.org/officeDocument/2006/relationships/image" Target="../media/image16.png"/></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goodfreephotos.com/food/coffee-patterns-in-cup.jpg.php" TargetMode="External"/><Relationship Id="rId2" Type="http://schemas.openxmlformats.org/officeDocument/2006/relationships/image" Target="../media/image19.jp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5.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Planning%20an%20inclusive%20classroom.docx" TargetMode="External"/><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30.png"/><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image" Target="../media/image29.jpeg"/><Relationship Id="rId5" Type="http://schemas.openxmlformats.org/officeDocument/2006/relationships/image" Target="../media/image28.png"/><Relationship Id="rId4" Type="http://schemas.openxmlformats.org/officeDocument/2006/relationships/image" Target="../media/image27.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8" Type="http://schemas.openxmlformats.org/officeDocument/2006/relationships/image" Target="../media/image37.png"/><Relationship Id="rId13" Type="http://schemas.openxmlformats.org/officeDocument/2006/relationships/image" Target="../media/image42.png"/><Relationship Id="rId3" Type="http://schemas.openxmlformats.org/officeDocument/2006/relationships/image" Target="../media/image32.wmf"/><Relationship Id="rId7" Type="http://schemas.openxmlformats.org/officeDocument/2006/relationships/image" Target="../media/image36.jpeg"/><Relationship Id="rId12" Type="http://schemas.openxmlformats.org/officeDocument/2006/relationships/image" Target="../media/image41.png"/><Relationship Id="rId2" Type="http://schemas.openxmlformats.org/officeDocument/2006/relationships/notesSlide" Target="../notesSlides/notesSlide16.xml"/><Relationship Id="rId16" Type="http://schemas.openxmlformats.org/officeDocument/2006/relationships/image" Target="../media/image44.png"/><Relationship Id="rId1" Type="http://schemas.openxmlformats.org/officeDocument/2006/relationships/slideLayout" Target="../slideLayouts/slideLayout12.xml"/><Relationship Id="rId6" Type="http://schemas.openxmlformats.org/officeDocument/2006/relationships/image" Target="../media/image35.jpeg"/><Relationship Id="rId11" Type="http://schemas.openxmlformats.org/officeDocument/2006/relationships/image" Target="../media/image40.png"/><Relationship Id="rId5" Type="http://schemas.openxmlformats.org/officeDocument/2006/relationships/image" Target="../media/image34.wmf"/><Relationship Id="rId15" Type="http://schemas.openxmlformats.org/officeDocument/2006/relationships/hyperlink" Target="World%20Religions%20Record%20Sheet.docx" TargetMode="External"/><Relationship Id="rId10" Type="http://schemas.openxmlformats.org/officeDocument/2006/relationships/image" Target="../media/image39.png"/><Relationship Id="rId4" Type="http://schemas.openxmlformats.org/officeDocument/2006/relationships/image" Target="../media/image33.wmf"/><Relationship Id="rId9" Type="http://schemas.openxmlformats.org/officeDocument/2006/relationships/image" Target="../media/image38.png"/><Relationship Id="rId14" Type="http://schemas.openxmlformats.org/officeDocument/2006/relationships/image" Target="../media/image43.png"/></Relationships>
</file>

<file path=ppt/slides/_rels/slide35.xml.rels><?xml version="1.0" encoding="UTF-8" standalone="yes"?>
<Relationships xmlns="http://schemas.openxmlformats.org/package/2006/relationships"><Relationship Id="rId3" Type="http://schemas.openxmlformats.org/officeDocument/2006/relationships/image" Target="../media/image45.gif"/><Relationship Id="rId2" Type="http://schemas.openxmlformats.org/officeDocument/2006/relationships/notesSlide" Target="../notesSlides/notesSlide17.xml"/><Relationship Id="rId1" Type="http://schemas.openxmlformats.org/officeDocument/2006/relationships/slideLayout" Target="../slideLayouts/slideLayout12.xml"/><Relationship Id="rId4" Type="http://schemas.openxmlformats.org/officeDocument/2006/relationships/image" Target="../media/image6.png"/></Relationships>
</file>

<file path=ppt/slides/_rels/slide3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Comic Sans MS" panose="030F0702030302020204" pitchFamily="66" charset="0"/>
              </a:rPr>
              <a:t>ECAD4013</a:t>
            </a:r>
          </a:p>
        </p:txBody>
      </p:sp>
      <p:sp>
        <p:nvSpPr>
          <p:cNvPr id="3" name="Rectangle 2"/>
          <p:cNvSpPr/>
          <p:nvPr/>
        </p:nvSpPr>
        <p:spPr>
          <a:xfrm>
            <a:off x="-3670" y="3676920"/>
            <a:ext cx="9142246" cy="1323439"/>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12700">
                  <a:solidFill>
                    <a:srgbClr val="5B9BD5"/>
                  </a:solidFill>
                  <a:prstDash val="solid"/>
                </a:ln>
                <a:effectLst>
                  <a:outerShdw dist="38100" dir="2640000" algn="bl" rotWithShape="0">
                    <a:srgbClr val="5B9BD5"/>
                  </a:outerShdw>
                </a:effectLst>
                <a:uLnTx/>
                <a:uFillTx/>
                <a:latin typeface="Comic Sans MS" panose="030F0702030302020204" pitchFamily="66" charset="0"/>
                <a:ea typeface="+mn-ea"/>
                <a:cs typeface="+mn-cs"/>
              </a:rPr>
              <a:t>Learners, Schools and Communities: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12700">
                  <a:solidFill>
                    <a:srgbClr val="5B9BD5"/>
                  </a:solidFill>
                  <a:prstDash val="solid"/>
                </a:ln>
                <a:effectLst>
                  <a:outerShdw dist="38100" dir="2640000" algn="bl" rotWithShape="0">
                    <a:srgbClr val="5B9BD5"/>
                  </a:outerShdw>
                </a:effectLst>
                <a:uLnTx/>
                <a:uFillTx/>
                <a:latin typeface="Comic Sans MS" panose="030F0702030302020204" pitchFamily="66" charset="0"/>
                <a:ea typeface="+mn-ea"/>
                <a:cs typeface="+mn-cs"/>
              </a:rPr>
              <a:t>where am I teaching?</a:t>
            </a:r>
          </a:p>
        </p:txBody>
      </p:sp>
      <p:sp>
        <p:nvSpPr>
          <p:cNvPr id="4" name="Rectangle 3"/>
          <p:cNvSpPr/>
          <p:nvPr/>
        </p:nvSpPr>
        <p:spPr>
          <a:xfrm>
            <a:off x="294226" y="1770222"/>
            <a:ext cx="8555548" cy="1323439"/>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Dysgwyr</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 </a:t>
            </a: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Ysgolion</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 a </a:t>
            </a: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Chymunedau</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ble</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 </a:t>
            </a: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ydw</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 </a:t>
            </a: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i’n</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 </a:t>
            </a: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addysgu</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a:t>
            </a:r>
          </a:p>
        </p:txBody>
      </p:sp>
      <p:pic>
        <p:nvPicPr>
          <p:cNvPr id="7170" name="Picture 2" descr="Wales Map Flag | Wales map, Welsh flag, Wales flag">
            <a:extLst>
              <a:ext uri="{FF2B5EF4-FFF2-40B4-BE49-F238E27FC236}">
                <a16:creationId xmlns:a16="http://schemas.microsoft.com/office/drawing/2014/main" id="{DEB6A32B-B86E-4BF3-B2D3-653157B9FA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86616" y="208799"/>
            <a:ext cx="2850158" cy="16447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0702030"/>
      </p:ext>
    </p:extLst>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541189" y="860772"/>
            <a:ext cx="2911612" cy="2862322"/>
          </a:xfrm>
          <a:prstGeom prst="rect">
            <a:avLst/>
          </a:prstGeom>
          <a:noFill/>
        </p:spPr>
        <p:txBody>
          <a:bodyPr wrap="square" rtlCol="0">
            <a:spAutoFit/>
          </a:bodyPr>
          <a:lstStyle/>
          <a:p>
            <a:r>
              <a:rPr lang="en-GB" dirty="0">
                <a:latin typeface="Comic Sans MS" panose="030F0702030302020204" pitchFamily="66" charset="0"/>
              </a:rPr>
              <a:t>ECAD4009</a:t>
            </a:r>
          </a:p>
          <a:p>
            <a:r>
              <a:rPr lang="en-GB" dirty="0">
                <a:latin typeface="Comic Sans MS" panose="030F0702030302020204" pitchFamily="66" charset="0"/>
              </a:rPr>
              <a:t>Learners, schools and communities: where am I teaching?</a:t>
            </a:r>
          </a:p>
          <a:p>
            <a:r>
              <a:rPr lang="en-GB" dirty="0">
                <a:latin typeface="Comic Sans MS" panose="030F0702030302020204" pitchFamily="66" charset="0"/>
              </a:rPr>
              <a:t>ECAD4009</a:t>
            </a:r>
          </a:p>
          <a:p>
            <a:r>
              <a:rPr lang="cy-GB" dirty="0">
                <a:latin typeface="Comic Sans MS" panose="030F0702030302020204" pitchFamily="66" charset="0"/>
              </a:rPr>
              <a:t>Dysgwyr, Ysgolion a Chymunedau: ble ydwyf yn addysgu?</a:t>
            </a:r>
            <a:br>
              <a:rPr lang="cy-GB" sz="2800" dirty="0">
                <a:latin typeface="Comic Sans MS" panose="030F0702030302020204" pitchFamily="66" charset="0"/>
              </a:rPr>
            </a:br>
            <a:endParaRPr lang="en-GB" dirty="0">
              <a:latin typeface="Comic Sans MS" panose="030F0702030302020204" pitchFamily="66" charset="0"/>
            </a:endParaRPr>
          </a:p>
          <a:p>
            <a:endParaRPr lang="en-GB" dirty="0"/>
          </a:p>
        </p:txBody>
      </p:sp>
      <p:sp>
        <p:nvSpPr>
          <p:cNvPr id="2" name="TextBox 1"/>
          <p:cNvSpPr txBox="1"/>
          <p:nvPr/>
        </p:nvSpPr>
        <p:spPr>
          <a:xfrm>
            <a:off x="716472" y="3931861"/>
            <a:ext cx="3379451" cy="1477328"/>
          </a:xfrm>
          <a:prstGeom prst="rect">
            <a:avLst/>
          </a:prstGeom>
          <a:noFill/>
        </p:spPr>
        <p:txBody>
          <a:bodyPr wrap="none" rtlCol="0">
            <a:spAutoFit/>
          </a:bodyPr>
          <a:lstStyle/>
          <a:p>
            <a:r>
              <a:rPr lang="en-GB" dirty="0">
                <a:latin typeface="Comic Sans MS" panose="030F0702030302020204" pitchFamily="66" charset="0"/>
              </a:rPr>
              <a:t>D5</a:t>
            </a:r>
          </a:p>
          <a:p>
            <a:r>
              <a:rPr lang="en-GB" dirty="0">
                <a:latin typeface="Comic Sans MS" panose="030F0702030302020204" pitchFamily="66" charset="0"/>
              </a:rPr>
              <a:t>Diverse and Inclusive Schools</a:t>
            </a:r>
          </a:p>
          <a:p>
            <a:r>
              <a:rPr lang="en-GB" dirty="0">
                <a:latin typeface="Comic Sans MS" panose="030F0702030302020204" pitchFamily="66" charset="0"/>
              </a:rPr>
              <a:t>D5</a:t>
            </a:r>
          </a:p>
          <a:p>
            <a:r>
              <a:rPr lang="en-GB" dirty="0" err="1">
                <a:latin typeface="Comic Sans MS" panose="030F0702030302020204" pitchFamily="66" charset="0"/>
              </a:rPr>
              <a:t>Ysgolion</a:t>
            </a:r>
            <a:br>
              <a:rPr lang="en-GB" dirty="0"/>
            </a:br>
            <a:endParaRPr lang="en-GB"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072828" y="503806"/>
            <a:ext cx="4570740" cy="3428055"/>
          </a:xfrm>
          <a:prstGeom prst="rect">
            <a:avLst/>
          </a:prstGeom>
          <a:ln w="76200">
            <a:solidFill>
              <a:schemeClr val="accent1"/>
            </a:solidFill>
          </a:ln>
        </p:spPr>
      </p:pic>
    </p:spTree>
    <p:extLst>
      <p:ext uri="{BB962C8B-B14F-4D97-AF65-F5344CB8AC3E}">
        <p14:creationId xmlns:p14="http://schemas.microsoft.com/office/powerpoint/2010/main" val="2935785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A4731-63E2-C2A0-BD24-025341B1E949}"/>
              </a:ext>
            </a:extLst>
          </p:cNvPr>
          <p:cNvSpPr>
            <a:spLocks noGrp="1"/>
          </p:cNvSpPr>
          <p:nvPr>
            <p:ph type="title"/>
          </p:nvPr>
        </p:nvSpPr>
        <p:spPr>
          <a:xfrm>
            <a:off x="2468134" y="198114"/>
            <a:ext cx="4436331" cy="923022"/>
          </a:xfrm>
          <a:solidFill>
            <a:schemeClr val="accent1">
              <a:lumMod val="60000"/>
              <a:lumOff val="40000"/>
            </a:schemeClr>
          </a:solidFill>
          <a:ln>
            <a:solidFill>
              <a:schemeClr val="accent1"/>
            </a:solidFill>
          </a:ln>
        </p:spPr>
        <p:txBody>
          <a:bodyPr/>
          <a:lstStyle/>
          <a:p>
            <a:pPr algn="ctr"/>
            <a:r>
              <a:rPr lang="en-GB" dirty="0">
                <a:latin typeface="Comic Sans MS" panose="030F0702030302020204" pitchFamily="66" charset="0"/>
              </a:rPr>
              <a:t>Heddiw - Today</a:t>
            </a:r>
          </a:p>
        </p:txBody>
      </p:sp>
      <p:sp>
        <p:nvSpPr>
          <p:cNvPr id="3" name="Content Placeholder 2">
            <a:extLst>
              <a:ext uri="{FF2B5EF4-FFF2-40B4-BE49-F238E27FC236}">
                <a16:creationId xmlns:a16="http://schemas.microsoft.com/office/drawing/2014/main" id="{46ADC03E-3281-BAED-2715-1ECBA08EE3CB}"/>
              </a:ext>
            </a:extLst>
          </p:cNvPr>
          <p:cNvSpPr>
            <a:spLocks noGrp="1"/>
          </p:cNvSpPr>
          <p:nvPr>
            <p:ph sz="half" idx="1"/>
          </p:nvPr>
        </p:nvSpPr>
        <p:spPr>
          <a:xfrm>
            <a:off x="628650" y="1253331"/>
            <a:ext cx="3886200" cy="4351338"/>
          </a:xfrm>
        </p:spPr>
        <p:txBody>
          <a:bodyPr>
            <a:normAutofit lnSpcReduction="10000"/>
          </a:bodyPr>
          <a:lstStyle/>
          <a:p>
            <a:pPr marL="0" indent="0" algn="just" fontAlgn="base">
              <a:lnSpc>
                <a:spcPct val="107000"/>
              </a:lnSpc>
              <a:spcAft>
                <a:spcPts val="600"/>
              </a:spcAft>
              <a:buNone/>
            </a:pPr>
            <a:r>
              <a:rPr lang="cy-GB" sz="1350" u="sng" dirty="0">
                <a:latin typeface="Comic Sans MS" panose="030F0702030302020204" pitchFamily="66" charset="0"/>
                <a:ea typeface="Times New Roman" panose="02020603050405020304" pitchFamily="18" charset="0"/>
                <a:cs typeface="Calibri" panose="020F0502020204030204" pitchFamily="34" charset="0"/>
              </a:rPr>
              <a:t>Rhan 1: Amrywiaeth crefyddol</a:t>
            </a:r>
            <a:endParaRPr lang="en-GB" sz="1350" dirty="0">
              <a:latin typeface="Comic Sans MS" panose="030F0702030302020204" pitchFamily="66" charset="0"/>
              <a:ea typeface="DengXian" panose="02010600030101010101" pitchFamily="2" charset="-122"/>
              <a:cs typeface="Arial" panose="020B0604020202020204" pitchFamily="34" charset="0"/>
            </a:endParaRPr>
          </a:p>
          <a:p>
            <a:pPr marL="257175" indent="-257175" algn="just" fontAlgn="base">
              <a:buFont typeface="Symbol" panose="05050102010706020507" pitchFamily="18" charset="2"/>
              <a:buChar char=""/>
            </a:pPr>
            <a:r>
              <a:rPr lang="cy-GB" sz="1350" dirty="0">
                <a:latin typeface="Comic Sans MS" panose="030F0702030302020204" pitchFamily="66" charset="0"/>
                <a:ea typeface="DengXian" panose="02010600030101010101" pitchFamily="2" charset="-122"/>
              </a:rPr>
              <a:t>Ffeithiau a Ffigurau</a:t>
            </a:r>
            <a:endParaRPr lang="en-GB" sz="1350" dirty="0">
              <a:latin typeface="Comic Sans MS" panose="030F0702030302020204" pitchFamily="66" charset="0"/>
              <a:ea typeface="DengXian" panose="02010600030101010101" pitchFamily="2" charset="-122"/>
            </a:endParaRPr>
          </a:p>
          <a:p>
            <a:pPr marL="257175" indent="-257175" algn="just" fontAlgn="base">
              <a:buFont typeface="Symbol" panose="05050102010706020507" pitchFamily="18" charset="2"/>
              <a:buChar char=""/>
            </a:pPr>
            <a:r>
              <a:rPr lang="cy-GB" sz="1350" dirty="0">
                <a:latin typeface="Comic Sans MS" panose="030F0702030302020204" pitchFamily="66" charset="0"/>
                <a:ea typeface="DengXian" panose="02010600030101010101" pitchFamily="2" charset="-122"/>
              </a:rPr>
              <a:t>Gwybodaeth benodol am brif grefyddau Cymru</a:t>
            </a:r>
            <a:endParaRPr lang="en-GB" sz="1350" dirty="0">
              <a:latin typeface="Comic Sans MS" panose="030F0702030302020204" pitchFamily="66" charset="0"/>
              <a:ea typeface="DengXian" panose="02010600030101010101" pitchFamily="2" charset="-122"/>
            </a:endParaRPr>
          </a:p>
          <a:p>
            <a:pPr marL="257175" indent="-257175" algn="just" fontAlgn="base">
              <a:buFont typeface="Symbol" panose="05050102010706020507" pitchFamily="18" charset="2"/>
              <a:buChar char=""/>
            </a:pPr>
            <a:r>
              <a:rPr lang="cy-GB" sz="1350" dirty="0">
                <a:latin typeface="Comic Sans MS" panose="030F0702030302020204" pitchFamily="66" charset="0"/>
                <a:ea typeface="DengXian" panose="02010600030101010101" pitchFamily="2" charset="-122"/>
              </a:rPr>
              <a:t>Pethau i’w gwneud a’u hosgoi yn y dosbarth</a:t>
            </a:r>
            <a:endParaRPr lang="en-GB" sz="1350" dirty="0">
              <a:latin typeface="Comic Sans MS" panose="030F0702030302020204" pitchFamily="66" charset="0"/>
              <a:ea typeface="DengXian" panose="02010600030101010101" pitchFamily="2" charset="-122"/>
            </a:endParaRPr>
          </a:p>
          <a:p>
            <a:pPr marL="0" indent="0" algn="just" fontAlgn="base">
              <a:lnSpc>
                <a:spcPct val="107000"/>
              </a:lnSpc>
              <a:spcAft>
                <a:spcPts val="600"/>
              </a:spcAft>
              <a:buNone/>
            </a:pPr>
            <a:r>
              <a:rPr lang="cy-GB" sz="1350" dirty="0">
                <a:latin typeface="Comic Sans MS" panose="030F0702030302020204" pitchFamily="66" charset="0"/>
                <a:ea typeface="DengXian" panose="02010600030101010101" pitchFamily="2" charset="-122"/>
                <a:cs typeface="Calibri" panose="020F0502020204030204" pitchFamily="34" charset="0"/>
              </a:rPr>
              <a:t> </a:t>
            </a:r>
            <a:endParaRPr lang="en-GB" sz="1350" dirty="0">
              <a:latin typeface="Comic Sans MS" panose="030F0702030302020204" pitchFamily="66" charset="0"/>
              <a:ea typeface="DengXian" panose="02010600030101010101" pitchFamily="2" charset="-122"/>
              <a:cs typeface="Arial" panose="020B0604020202020204" pitchFamily="34" charset="0"/>
            </a:endParaRPr>
          </a:p>
          <a:p>
            <a:pPr marL="0" indent="0" algn="just" fontAlgn="base">
              <a:lnSpc>
                <a:spcPct val="107000"/>
              </a:lnSpc>
              <a:spcAft>
                <a:spcPts val="600"/>
              </a:spcAft>
              <a:buNone/>
            </a:pPr>
            <a:r>
              <a:rPr lang="cy-GB" sz="1350" u="sng" dirty="0">
                <a:latin typeface="Comic Sans MS" panose="030F0702030302020204" pitchFamily="66" charset="0"/>
                <a:ea typeface="DengXian" panose="02010600030101010101" pitchFamily="2" charset="-122"/>
                <a:cs typeface="Calibri" panose="020F0502020204030204" pitchFamily="34" charset="0"/>
              </a:rPr>
              <a:t>Rhan 2: Defnyddio llenyddiaeth</a:t>
            </a:r>
            <a:endParaRPr lang="en-GB" sz="1350" dirty="0">
              <a:latin typeface="Comic Sans MS" panose="030F0702030302020204" pitchFamily="66" charset="0"/>
              <a:ea typeface="DengXian" panose="02010600030101010101" pitchFamily="2" charset="-122"/>
              <a:cs typeface="Arial" panose="020B0604020202020204" pitchFamily="34" charset="0"/>
            </a:endParaRPr>
          </a:p>
          <a:p>
            <a:pPr marL="257175" indent="-257175" algn="just" fontAlgn="base">
              <a:buFont typeface="Symbol" panose="05050102010706020507" pitchFamily="18" charset="2"/>
              <a:buChar char=""/>
            </a:pPr>
            <a:r>
              <a:rPr lang="cy-GB" sz="1350" dirty="0">
                <a:latin typeface="Comic Sans MS" panose="030F0702030302020204" pitchFamily="66" charset="0"/>
                <a:ea typeface="DengXian" panose="02010600030101010101" pitchFamily="2" charset="-122"/>
              </a:rPr>
              <a:t>Llyfrau sy’n herio stereoteipiau ac annog amrywiaeth</a:t>
            </a:r>
            <a:endParaRPr lang="en-GB" sz="1350" dirty="0">
              <a:latin typeface="Comic Sans MS" panose="030F0702030302020204" pitchFamily="66" charset="0"/>
              <a:ea typeface="DengXian" panose="02010600030101010101" pitchFamily="2" charset="-122"/>
            </a:endParaRPr>
          </a:p>
          <a:p>
            <a:pPr marL="0" indent="0" algn="just" fontAlgn="base">
              <a:buNone/>
            </a:pPr>
            <a:endParaRPr lang="en-GB" sz="1350" dirty="0">
              <a:latin typeface="Comic Sans MS" panose="030F0702030302020204" pitchFamily="66" charset="0"/>
              <a:ea typeface="DengXian" panose="02010600030101010101" pitchFamily="2" charset="-122"/>
              <a:cs typeface="Arial" panose="020B0604020202020204" pitchFamily="34" charset="0"/>
            </a:endParaRPr>
          </a:p>
          <a:p>
            <a:pPr marL="0" indent="0" algn="just" fontAlgn="base">
              <a:lnSpc>
                <a:spcPct val="107000"/>
              </a:lnSpc>
              <a:spcAft>
                <a:spcPts val="600"/>
              </a:spcAft>
              <a:buNone/>
            </a:pPr>
            <a:r>
              <a:rPr lang="cy-GB" sz="1350" u="sng" dirty="0">
                <a:latin typeface="Comic Sans MS" panose="030F0702030302020204" pitchFamily="66" charset="0"/>
                <a:ea typeface="Times New Roman" panose="02020603050405020304" pitchFamily="18" charset="0"/>
                <a:cs typeface="Calibri" panose="020F0502020204030204" pitchFamily="34" charset="0"/>
              </a:rPr>
              <a:t>Rhan 3: Amrywiaeth</a:t>
            </a:r>
            <a:endParaRPr lang="en-GB" sz="1350" dirty="0">
              <a:latin typeface="Comic Sans MS" panose="030F0702030302020204" pitchFamily="66" charset="0"/>
              <a:ea typeface="DengXian" panose="02010600030101010101" pitchFamily="2" charset="-122"/>
              <a:cs typeface="Arial" panose="020B0604020202020204" pitchFamily="34" charset="0"/>
            </a:endParaRPr>
          </a:p>
          <a:p>
            <a:pPr marL="257175" indent="-257175" algn="just" fontAlgn="base">
              <a:buFont typeface="Symbol" panose="05050102010706020507" pitchFamily="18" charset="2"/>
              <a:buChar char=""/>
            </a:pPr>
            <a:r>
              <a:rPr lang="cy-GB" sz="1350" dirty="0">
                <a:latin typeface="Comic Sans MS" panose="030F0702030302020204" pitchFamily="66" charset="0"/>
                <a:ea typeface="DengXian" panose="02010600030101010101" pitchFamily="2" charset="-122"/>
              </a:rPr>
              <a:t>Archwilio anghenion dysgwyr o gefndiroedd diwylliannol, ieithyddol, crefyddol a </a:t>
            </a:r>
            <a:r>
              <a:rPr lang="cy-GB" sz="1350" dirty="0" err="1">
                <a:latin typeface="Comic Sans MS" panose="030F0702030302020204" pitchFamily="66" charset="0"/>
                <a:ea typeface="DengXian" panose="02010600030101010101" pitchFamily="2" charset="-122"/>
              </a:rPr>
              <a:t>sosio</a:t>
            </a:r>
            <a:r>
              <a:rPr lang="cy-GB" sz="1350" dirty="0">
                <a:latin typeface="Comic Sans MS" panose="030F0702030302020204" pitchFamily="66" charset="0"/>
                <a:ea typeface="DengXian" panose="02010600030101010101" pitchFamily="2" charset="-122"/>
              </a:rPr>
              <a:t>-economaidd amrywiol i sicrhau tegwch, a chydnabod y gall yr anghenion hyn newid mewn poblogaeth ysgol ddynamig</a:t>
            </a:r>
            <a:endParaRPr lang="en-GB" sz="1350" dirty="0">
              <a:latin typeface="Comic Sans MS" panose="030F0702030302020204" pitchFamily="66" charset="0"/>
              <a:ea typeface="DengXian" panose="02010600030101010101" pitchFamily="2" charset="-122"/>
            </a:endParaRPr>
          </a:p>
          <a:p>
            <a:endParaRPr lang="en-GB" dirty="0"/>
          </a:p>
        </p:txBody>
      </p:sp>
      <p:sp>
        <p:nvSpPr>
          <p:cNvPr id="4" name="Content Placeholder 3">
            <a:extLst>
              <a:ext uri="{FF2B5EF4-FFF2-40B4-BE49-F238E27FC236}">
                <a16:creationId xmlns:a16="http://schemas.microsoft.com/office/drawing/2014/main" id="{09F0A250-710E-96B6-5201-D409FB64ADC7}"/>
              </a:ext>
            </a:extLst>
          </p:cNvPr>
          <p:cNvSpPr>
            <a:spLocks noGrp="1"/>
          </p:cNvSpPr>
          <p:nvPr>
            <p:ph sz="half" idx="2"/>
          </p:nvPr>
        </p:nvSpPr>
        <p:spPr>
          <a:xfrm>
            <a:off x="4686300" y="1253331"/>
            <a:ext cx="3886200" cy="4351338"/>
          </a:xfrm>
        </p:spPr>
        <p:txBody>
          <a:bodyPr>
            <a:normAutofit lnSpcReduction="10000"/>
          </a:bodyPr>
          <a:lstStyle/>
          <a:p>
            <a:pPr marL="0" indent="0" algn="just" fontAlgn="base">
              <a:lnSpc>
                <a:spcPct val="107000"/>
              </a:lnSpc>
              <a:spcAft>
                <a:spcPts val="600"/>
              </a:spcAft>
              <a:buNone/>
            </a:pPr>
            <a:r>
              <a:rPr lang="en-GB" sz="1350" u="sng" dirty="0">
                <a:latin typeface="Comic Sans MS" panose="030F0702030302020204" pitchFamily="66" charset="0"/>
                <a:ea typeface="Times New Roman" panose="02020603050405020304" pitchFamily="18" charset="0"/>
                <a:cs typeface="Calibri" panose="020F0502020204030204" pitchFamily="34" charset="0"/>
              </a:rPr>
              <a:t>Part 1: </a:t>
            </a:r>
            <a:r>
              <a:rPr lang="en-GB" sz="1350" u="sng" dirty="0">
                <a:latin typeface="Comic Sans MS" panose="030F0702030302020204" pitchFamily="66" charset="0"/>
                <a:ea typeface="DengXian" panose="02010600030101010101" pitchFamily="2" charset="-122"/>
                <a:cs typeface="Calibri" panose="020F0502020204030204" pitchFamily="34" charset="0"/>
              </a:rPr>
              <a:t>Diversity</a:t>
            </a:r>
            <a:endParaRPr lang="en-GB" sz="1350" dirty="0">
              <a:latin typeface="Comic Sans MS" panose="030F0702030302020204" pitchFamily="66" charset="0"/>
              <a:ea typeface="DengXian" panose="02010600030101010101" pitchFamily="2" charset="-122"/>
              <a:cs typeface="Arial" panose="020B0604020202020204" pitchFamily="34" charset="0"/>
            </a:endParaRPr>
          </a:p>
          <a:p>
            <a:pPr marL="257175" indent="-257175" algn="just" fontAlgn="base">
              <a:buFont typeface="Symbol" panose="05050102010706020507" pitchFamily="18" charset="2"/>
              <a:buChar char=""/>
            </a:pPr>
            <a:r>
              <a:rPr lang="en-GB" sz="1350" dirty="0">
                <a:latin typeface="Comic Sans MS" panose="030F0702030302020204" pitchFamily="66" charset="0"/>
                <a:ea typeface="Times New Roman" panose="02020603050405020304" pitchFamily="18" charset="0"/>
                <a:cs typeface="Calibri" panose="020F0502020204030204" pitchFamily="34" charset="0"/>
              </a:rPr>
              <a:t>Explore the needs of learners from diverse cultural, linguistic, religious, and socio-economic backgrounds to ensure equity, and show an appreciation that these needs may change in a dynamic school population</a:t>
            </a:r>
          </a:p>
          <a:p>
            <a:pPr marL="0" indent="0" algn="just" fontAlgn="base">
              <a:lnSpc>
                <a:spcPct val="107000"/>
              </a:lnSpc>
              <a:spcAft>
                <a:spcPts val="600"/>
              </a:spcAft>
              <a:buNone/>
            </a:pPr>
            <a:r>
              <a:rPr lang="en-GB" sz="1350" u="sng" dirty="0">
                <a:latin typeface="Comic Sans MS" panose="030F0702030302020204" pitchFamily="66" charset="0"/>
                <a:ea typeface="DengXian" panose="02010600030101010101" pitchFamily="2" charset="-122"/>
                <a:cs typeface="Calibri" panose="020F0502020204030204" pitchFamily="34" charset="0"/>
              </a:rPr>
              <a:t>Part 2: Using literature</a:t>
            </a:r>
            <a:endParaRPr lang="en-GB" sz="1350" dirty="0">
              <a:latin typeface="Comic Sans MS" panose="030F0702030302020204" pitchFamily="66" charset="0"/>
              <a:ea typeface="DengXian" panose="02010600030101010101" pitchFamily="2" charset="-122"/>
              <a:cs typeface="Arial" panose="020B0604020202020204" pitchFamily="34" charset="0"/>
            </a:endParaRPr>
          </a:p>
          <a:p>
            <a:pPr marL="257175" indent="-257175" algn="just" fontAlgn="base">
              <a:buFont typeface="Symbol" panose="05050102010706020507" pitchFamily="18" charset="2"/>
              <a:buChar char=""/>
            </a:pPr>
            <a:r>
              <a:rPr lang="en-GB" sz="1350" dirty="0">
                <a:latin typeface="Comic Sans MS" panose="030F0702030302020204" pitchFamily="66" charset="0"/>
                <a:ea typeface="DengXian" panose="02010600030101010101" pitchFamily="2" charset="-122"/>
                <a:cs typeface="Calibri" panose="020F0502020204030204" pitchFamily="34" charset="0"/>
              </a:rPr>
              <a:t>Books that challenge stereotypes and encourage diversity</a:t>
            </a:r>
            <a:endParaRPr lang="en-GB" sz="1350" dirty="0">
              <a:latin typeface="Comic Sans MS" panose="030F0702030302020204" pitchFamily="66" charset="0"/>
              <a:ea typeface="DengXian" panose="02010600030101010101" pitchFamily="2" charset="-122"/>
            </a:endParaRPr>
          </a:p>
          <a:p>
            <a:pPr marL="0" indent="0" algn="just" fontAlgn="base">
              <a:lnSpc>
                <a:spcPct val="107000"/>
              </a:lnSpc>
              <a:spcAft>
                <a:spcPts val="600"/>
              </a:spcAft>
              <a:buNone/>
            </a:pPr>
            <a:r>
              <a:rPr lang="en-GB" sz="1350" u="sng" dirty="0">
                <a:latin typeface="Comic Sans MS" panose="030F0702030302020204" pitchFamily="66" charset="0"/>
                <a:ea typeface="Times New Roman" panose="02020603050405020304" pitchFamily="18" charset="0"/>
                <a:cs typeface="Calibri" panose="020F0502020204030204" pitchFamily="34" charset="0"/>
              </a:rPr>
              <a:t>Part 3: </a:t>
            </a:r>
            <a:r>
              <a:rPr lang="en-GB" sz="1350" u="sng" dirty="0">
                <a:latin typeface="Comic Sans MS" panose="030F0702030302020204" pitchFamily="66" charset="0"/>
                <a:ea typeface="DengXian" panose="02010600030101010101" pitchFamily="2" charset="-122"/>
                <a:cs typeface="Calibri" panose="020F0502020204030204" pitchFamily="34" charset="0"/>
              </a:rPr>
              <a:t>Religious diversity</a:t>
            </a:r>
            <a:endParaRPr lang="en-GB" sz="1350" dirty="0">
              <a:latin typeface="Comic Sans MS" panose="030F0702030302020204" pitchFamily="66" charset="0"/>
              <a:ea typeface="DengXian" panose="02010600030101010101" pitchFamily="2" charset="-122"/>
              <a:cs typeface="Arial" panose="020B0604020202020204" pitchFamily="34" charset="0"/>
            </a:endParaRPr>
          </a:p>
          <a:p>
            <a:pPr marL="257175" indent="-257175" algn="just" fontAlgn="base">
              <a:buFont typeface="Symbol" panose="05050102010706020507" pitchFamily="18" charset="2"/>
              <a:buChar char=""/>
            </a:pPr>
            <a:r>
              <a:rPr lang="en-GB" sz="1350" dirty="0">
                <a:latin typeface="Comic Sans MS" panose="030F0702030302020204" pitchFamily="66" charset="0"/>
                <a:ea typeface="DengXian" panose="02010600030101010101" pitchFamily="2" charset="-122"/>
                <a:cs typeface="Calibri" panose="020F0502020204030204" pitchFamily="34" charset="0"/>
              </a:rPr>
              <a:t>Facts and figures</a:t>
            </a:r>
            <a:endParaRPr lang="en-GB" sz="1350" dirty="0">
              <a:latin typeface="Comic Sans MS" panose="030F0702030302020204" pitchFamily="66" charset="0"/>
              <a:ea typeface="DengXian" panose="02010600030101010101" pitchFamily="2" charset="-122"/>
            </a:endParaRPr>
          </a:p>
          <a:p>
            <a:pPr marL="257175" indent="-257175" algn="just" fontAlgn="base">
              <a:buFont typeface="Symbol" panose="05050102010706020507" pitchFamily="18" charset="2"/>
              <a:buChar char=""/>
            </a:pPr>
            <a:r>
              <a:rPr lang="en-GB" sz="1350" dirty="0">
                <a:latin typeface="Comic Sans MS" panose="030F0702030302020204" pitchFamily="66" charset="0"/>
                <a:ea typeface="DengXian" panose="02010600030101010101" pitchFamily="2" charset="-122"/>
                <a:cs typeface="Calibri" panose="020F0502020204030204" pitchFamily="34" charset="0"/>
              </a:rPr>
              <a:t>Specific knowledge about the main religions in Wales</a:t>
            </a:r>
            <a:endParaRPr lang="en-GB" sz="1350" dirty="0">
              <a:latin typeface="Comic Sans MS" panose="030F0702030302020204" pitchFamily="66" charset="0"/>
              <a:ea typeface="DengXian" panose="02010600030101010101" pitchFamily="2" charset="-122"/>
            </a:endParaRPr>
          </a:p>
          <a:p>
            <a:pPr marL="257175" indent="-257175" algn="just" fontAlgn="base">
              <a:buFont typeface="Symbol" panose="05050102010706020507" pitchFamily="18" charset="2"/>
              <a:buChar char=""/>
            </a:pPr>
            <a:r>
              <a:rPr lang="en-GB" sz="1350" dirty="0">
                <a:latin typeface="Comic Sans MS" panose="030F0702030302020204" pitchFamily="66" charset="0"/>
                <a:ea typeface="DengXian" panose="02010600030101010101" pitchFamily="2" charset="-122"/>
                <a:cs typeface="Calibri" panose="020F0502020204030204" pitchFamily="34" charset="0"/>
              </a:rPr>
              <a:t>Classroom dos and don’ts</a:t>
            </a:r>
            <a:endParaRPr lang="en-GB" sz="1350" dirty="0">
              <a:latin typeface="Comic Sans MS" panose="030F0702030302020204" pitchFamily="66" charset="0"/>
              <a:ea typeface="DengXian" panose="02010600030101010101" pitchFamily="2" charset="-122"/>
            </a:endParaRPr>
          </a:p>
          <a:p>
            <a:endParaRPr lang="en-GB" dirty="0"/>
          </a:p>
        </p:txBody>
      </p:sp>
    </p:spTree>
    <p:extLst>
      <p:ext uri="{BB962C8B-B14F-4D97-AF65-F5344CB8AC3E}">
        <p14:creationId xmlns:p14="http://schemas.microsoft.com/office/powerpoint/2010/main" val="17719659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2">
            <a:extLst>
              <a:ext uri="{FF2B5EF4-FFF2-40B4-BE49-F238E27FC236}">
                <a16:creationId xmlns:a16="http://schemas.microsoft.com/office/drawing/2014/main" id="{49C56683-3225-2F4D-A2F9-9ED90121CCA7}"/>
              </a:ext>
            </a:extLst>
          </p:cNvPr>
          <p:cNvSpPr txBox="1"/>
          <p:nvPr/>
        </p:nvSpPr>
        <p:spPr>
          <a:xfrm>
            <a:off x="1523119" y="537749"/>
            <a:ext cx="6241123" cy="280076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p>
            <a:pPr algn="ctr">
              <a:defRPr sz="4400">
                <a:latin typeface="Comic Sans MS"/>
                <a:ea typeface="Comic Sans MS"/>
                <a:cs typeface="Comic Sans MS"/>
                <a:sym typeface="Comic Sans MS"/>
              </a:defRPr>
            </a:pPr>
            <a:r>
              <a:rPr lang="en-GB" dirty="0"/>
              <a:t>Wales is a diverse nation.</a:t>
            </a:r>
          </a:p>
          <a:p>
            <a:pPr algn="ctr">
              <a:defRPr sz="4400">
                <a:latin typeface="Comic Sans MS"/>
                <a:ea typeface="Comic Sans MS"/>
                <a:cs typeface="Comic Sans MS"/>
                <a:sym typeface="Comic Sans MS"/>
              </a:defRPr>
            </a:pPr>
            <a:r>
              <a:rPr lang="en-GB" dirty="0"/>
              <a:t>In which ways is it diverse?</a:t>
            </a:r>
            <a:endParaRPr dirty="0"/>
          </a:p>
        </p:txBody>
      </p:sp>
      <p:pic>
        <p:nvPicPr>
          <p:cNvPr id="6" name="Picture 4" descr="Picture 4">
            <a:extLst>
              <a:ext uri="{FF2B5EF4-FFF2-40B4-BE49-F238E27FC236}">
                <a16:creationId xmlns:a16="http://schemas.microsoft.com/office/drawing/2014/main" id="{B09E86BA-248D-FF02-9CBF-908721170019}"/>
              </a:ext>
            </a:extLst>
          </p:cNvPr>
          <p:cNvPicPr>
            <a:picLocks noChangeAspect="1"/>
          </p:cNvPicPr>
          <p:nvPr/>
        </p:nvPicPr>
        <p:blipFill rotWithShape="1">
          <a:blip r:embed="rId2"/>
          <a:srcRect b="8264"/>
          <a:stretch/>
        </p:blipFill>
        <p:spPr>
          <a:xfrm>
            <a:off x="3719177" y="3646308"/>
            <a:ext cx="1846736" cy="1696968"/>
          </a:xfrm>
          <a:prstGeom prst="rect">
            <a:avLst/>
          </a:prstGeom>
          <a:ln w="12700">
            <a:miter lim="400000"/>
          </a:ln>
        </p:spPr>
      </p:pic>
    </p:spTree>
    <p:extLst>
      <p:ext uri="{BB962C8B-B14F-4D97-AF65-F5344CB8AC3E}">
        <p14:creationId xmlns:p14="http://schemas.microsoft.com/office/powerpoint/2010/main" val="42231151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2">
            <a:extLst>
              <a:ext uri="{FF2B5EF4-FFF2-40B4-BE49-F238E27FC236}">
                <a16:creationId xmlns:a16="http://schemas.microsoft.com/office/drawing/2014/main" id="{49C56683-3225-2F4D-A2F9-9ED90121CCA7}"/>
              </a:ext>
            </a:extLst>
          </p:cNvPr>
          <p:cNvSpPr txBox="1"/>
          <p:nvPr/>
        </p:nvSpPr>
        <p:spPr>
          <a:xfrm>
            <a:off x="2717461" y="1865617"/>
            <a:ext cx="3709077" cy="212365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p>
            <a:pPr algn="ctr">
              <a:defRPr sz="4400">
                <a:latin typeface="Comic Sans MS"/>
                <a:ea typeface="Comic Sans MS"/>
                <a:cs typeface="Comic Sans MS"/>
                <a:sym typeface="Comic Sans MS"/>
              </a:defRPr>
            </a:pPr>
            <a:r>
              <a:rPr lang="en-GB" dirty="0"/>
              <a:t>Wales is a diverse nation.</a:t>
            </a:r>
          </a:p>
        </p:txBody>
      </p:sp>
      <p:sp>
        <p:nvSpPr>
          <p:cNvPr id="2" name="TextBox 1">
            <a:extLst>
              <a:ext uri="{FF2B5EF4-FFF2-40B4-BE49-F238E27FC236}">
                <a16:creationId xmlns:a16="http://schemas.microsoft.com/office/drawing/2014/main" id="{C79DCF05-03F9-F2A4-44A4-36E727CE9365}"/>
              </a:ext>
            </a:extLst>
          </p:cNvPr>
          <p:cNvSpPr txBox="1"/>
          <p:nvPr/>
        </p:nvSpPr>
        <p:spPr>
          <a:xfrm>
            <a:off x="737587" y="1668404"/>
            <a:ext cx="1979874"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3600" b="0" i="0" u="none" strike="noStrike" cap="none" spc="0" normalizeH="0" baseline="0" dirty="0">
                <a:ln>
                  <a:noFill/>
                </a:ln>
                <a:solidFill>
                  <a:srgbClr val="000000"/>
                </a:solidFill>
                <a:effectLst/>
                <a:uFillTx/>
                <a:latin typeface="Comic Sans MS" panose="030F0702030302020204" pitchFamily="66" charset="0"/>
                <a:sym typeface="Calibri"/>
              </a:rPr>
              <a:t>culture</a:t>
            </a:r>
          </a:p>
        </p:txBody>
      </p:sp>
      <p:sp>
        <p:nvSpPr>
          <p:cNvPr id="8" name="TextBox 7">
            <a:extLst>
              <a:ext uri="{FF2B5EF4-FFF2-40B4-BE49-F238E27FC236}">
                <a16:creationId xmlns:a16="http://schemas.microsoft.com/office/drawing/2014/main" id="{B92AF81D-0678-0F24-C6FC-A1E52EDEE9F2}"/>
              </a:ext>
            </a:extLst>
          </p:cNvPr>
          <p:cNvSpPr txBox="1"/>
          <p:nvPr/>
        </p:nvSpPr>
        <p:spPr>
          <a:xfrm>
            <a:off x="202755" y="3989271"/>
            <a:ext cx="3399185" cy="1200325"/>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cognitive / physical ability</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9" name="TextBox 8">
            <a:extLst>
              <a:ext uri="{FF2B5EF4-FFF2-40B4-BE49-F238E27FC236}">
                <a16:creationId xmlns:a16="http://schemas.microsoft.com/office/drawing/2014/main" id="{543C3FA2-0FDC-2F51-B80D-9812B7936CF1}"/>
              </a:ext>
            </a:extLst>
          </p:cNvPr>
          <p:cNvSpPr txBox="1"/>
          <p:nvPr/>
        </p:nvSpPr>
        <p:spPr>
          <a:xfrm>
            <a:off x="737587" y="401835"/>
            <a:ext cx="1979874"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language</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0" name="TextBox 9">
            <a:extLst>
              <a:ext uri="{FF2B5EF4-FFF2-40B4-BE49-F238E27FC236}">
                <a16:creationId xmlns:a16="http://schemas.microsoft.com/office/drawing/2014/main" id="{93DFEC73-B1AD-EC75-470D-A9C162A1F199}"/>
              </a:ext>
            </a:extLst>
          </p:cNvPr>
          <p:cNvSpPr txBox="1"/>
          <p:nvPr/>
        </p:nvSpPr>
        <p:spPr>
          <a:xfrm>
            <a:off x="6124491" y="361305"/>
            <a:ext cx="2642487"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body shape</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2" name="TextBox 11">
            <a:extLst>
              <a:ext uri="{FF2B5EF4-FFF2-40B4-BE49-F238E27FC236}">
                <a16:creationId xmlns:a16="http://schemas.microsoft.com/office/drawing/2014/main" id="{C6816845-63A8-4413-2DCF-D5E02DF9E103}"/>
              </a:ext>
            </a:extLst>
          </p:cNvPr>
          <p:cNvSpPr txBox="1"/>
          <p:nvPr/>
        </p:nvSpPr>
        <p:spPr>
          <a:xfrm>
            <a:off x="5988658" y="3989271"/>
            <a:ext cx="3155342" cy="1200325"/>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socioeconomic status</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3" name="TextBox 12">
            <a:extLst>
              <a:ext uri="{FF2B5EF4-FFF2-40B4-BE49-F238E27FC236}">
                <a16:creationId xmlns:a16="http://schemas.microsoft.com/office/drawing/2014/main" id="{E2FA7A4E-F94F-0581-00D6-CF741E7BD757}"/>
              </a:ext>
            </a:extLst>
          </p:cNvPr>
          <p:cNvSpPr txBox="1"/>
          <p:nvPr/>
        </p:nvSpPr>
        <p:spPr>
          <a:xfrm>
            <a:off x="6426538" y="1395211"/>
            <a:ext cx="1979874"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gender</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4" name="TextBox 13">
            <a:extLst>
              <a:ext uri="{FF2B5EF4-FFF2-40B4-BE49-F238E27FC236}">
                <a16:creationId xmlns:a16="http://schemas.microsoft.com/office/drawing/2014/main" id="{758E9ABB-77C6-043C-6878-1F0645C6C547}"/>
              </a:ext>
            </a:extLst>
          </p:cNvPr>
          <p:cNvSpPr txBox="1"/>
          <p:nvPr/>
        </p:nvSpPr>
        <p:spPr>
          <a:xfrm>
            <a:off x="3275937" y="367384"/>
            <a:ext cx="2366838"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ethnicity</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5" name="TextBox 14">
            <a:extLst>
              <a:ext uri="{FF2B5EF4-FFF2-40B4-BE49-F238E27FC236}">
                <a16:creationId xmlns:a16="http://schemas.microsoft.com/office/drawing/2014/main" id="{E13D88D1-FE48-591B-E4A6-735EBB225AFF}"/>
              </a:ext>
            </a:extLst>
          </p:cNvPr>
          <p:cNvSpPr txBox="1"/>
          <p:nvPr/>
        </p:nvSpPr>
        <p:spPr>
          <a:xfrm>
            <a:off x="737587" y="2566474"/>
            <a:ext cx="1979874" cy="1200325"/>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beliefs / religion</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6" name="TextBox 15">
            <a:extLst>
              <a:ext uri="{FF2B5EF4-FFF2-40B4-BE49-F238E27FC236}">
                <a16:creationId xmlns:a16="http://schemas.microsoft.com/office/drawing/2014/main" id="{2B4A0954-31A1-6F66-38E1-5CAA14809584}"/>
              </a:ext>
            </a:extLst>
          </p:cNvPr>
          <p:cNvSpPr txBox="1"/>
          <p:nvPr/>
        </p:nvSpPr>
        <p:spPr>
          <a:xfrm>
            <a:off x="6124491" y="2411495"/>
            <a:ext cx="2642487" cy="1200325"/>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family composition</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Tree>
    <p:extLst>
      <p:ext uri="{BB962C8B-B14F-4D97-AF65-F5344CB8AC3E}">
        <p14:creationId xmlns:p14="http://schemas.microsoft.com/office/powerpoint/2010/main" val="512528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anim calcmode="lin" valueType="num">
                                      <p:cBhvr additive="base">
                                        <p:cTn id="43" dur="500" fill="hold"/>
                                        <p:tgtEl>
                                          <p:spTgt spid="13"/>
                                        </p:tgtEl>
                                        <p:attrNameLst>
                                          <p:attrName>ppt_x</p:attrName>
                                        </p:attrNameLst>
                                      </p:cBhvr>
                                      <p:tavLst>
                                        <p:tav tm="0">
                                          <p:val>
                                            <p:strVal val="#ppt_x"/>
                                          </p:val>
                                        </p:tav>
                                        <p:tav tm="100000">
                                          <p:val>
                                            <p:strVal val="#ppt_x"/>
                                          </p:val>
                                        </p:tav>
                                      </p:tavLst>
                                    </p:anim>
                                    <p:anim calcmode="lin" valueType="num">
                                      <p:cBhvr additive="base">
                                        <p:cTn id="4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anim calcmode="lin" valueType="num">
                                      <p:cBhvr additive="base">
                                        <p:cTn id="49" dur="500" fill="hold"/>
                                        <p:tgtEl>
                                          <p:spTgt spid="10"/>
                                        </p:tgtEl>
                                        <p:attrNameLst>
                                          <p:attrName>ppt_x</p:attrName>
                                        </p:attrNameLst>
                                      </p:cBhvr>
                                      <p:tavLst>
                                        <p:tav tm="0">
                                          <p:val>
                                            <p:strVal val="#ppt_x"/>
                                          </p:val>
                                        </p:tav>
                                        <p:tav tm="100000">
                                          <p:val>
                                            <p:strVal val="#ppt_x"/>
                                          </p:val>
                                        </p:tav>
                                      </p:tavLst>
                                    </p:anim>
                                    <p:anim calcmode="lin" valueType="num">
                                      <p:cBhvr additive="base">
                                        <p:cTn id="5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6"/>
                                        </p:tgtEl>
                                        <p:attrNameLst>
                                          <p:attrName>style.visibility</p:attrName>
                                        </p:attrNameLst>
                                      </p:cBhvr>
                                      <p:to>
                                        <p:strVal val="visible"/>
                                      </p:to>
                                    </p:set>
                                    <p:anim calcmode="lin" valueType="num">
                                      <p:cBhvr additive="base">
                                        <p:cTn id="55" dur="500" fill="hold"/>
                                        <p:tgtEl>
                                          <p:spTgt spid="16"/>
                                        </p:tgtEl>
                                        <p:attrNameLst>
                                          <p:attrName>ppt_x</p:attrName>
                                        </p:attrNameLst>
                                      </p:cBhvr>
                                      <p:tavLst>
                                        <p:tav tm="0">
                                          <p:val>
                                            <p:strVal val="#ppt_x"/>
                                          </p:val>
                                        </p:tav>
                                        <p:tav tm="100000">
                                          <p:val>
                                            <p:strVal val="#ppt_x"/>
                                          </p:val>
                                        </p:tav>
                                      </p:tavLst>
                                    </p:anim>
                                    <p:anim calcmode="lin" valueType="num">
                                      <p:cBhvr additive="base">
                                        <p:cTn id="5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animBg="1"/>
      <p:bldP spid="9" grpId="0" animBg="1"/>
      <p:bldP spid="10" grpId="0" animBg="1"/>
      <p:bldP spid="12" grpId="0" animBg="1"/>
      <p:bldP spid="13" grpId="0" animBg="1"/>
      <p:bldP spid="14" grpId="0" animBg="1"/>
      <p:bldP spid="15" grpId="0" animBg="1"/>
      <p:bldP spid="1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B5184-6BF0-45FF-FC03-1EE8D21C4DF3}"/>
              </a:ext>
            </a:extLst>
          </p:cNvPr>
          <p:cNvSpPr>
            <a:spLocks noGrp="1"/>
          </p:cNvSpPr>
          <p:nvPr>
            <p:ph type="title"/>
          </p:nvPr>
        </p:nvSpPr>
        <p:spPr>
          <a:xfrm>
            <a:off x="3945988" y="365125"/>
            <a:ext cx="4569362" cy="1325564"/>
          </a:xfrm>
        </p:spPr>
        <p:txBody>
          <a:bodyPr/>
          <a:lstStyle/>
          <a:p>
            <a:r>
              <a:rPr lang="en-GB" dirty="0">
                <a:latin typeface="Comic Sans MS" panose="030F0702030302020204" pitchFamily="66" charset="0"/>
              </a:rPr>
              <a:t>Intersectionality</a:t>
            </a:r>
          </a:p>
        </p:txBody>
      </p:sp>
      <p:sp>
        <p:nvSpPr>
          <p:cNvPr id="4" name="Content Placeholder 3">
            <a:extLst>
              <a:ext uri="{FF2B5EF4-FFF2-40B4-BE49-F238E27FC236}">
                <a16:creationId xmlns:a16="http://schemas.microsoft.com/office/drawing/2014/main" id="{66A67BD8-75F6-D709-4AF4-58EB1DB3F04E}"/>
              </a:ext>
            </a:extLst>
          </p:cNvPr>
          <p:cNvSpPr>
            <a:spLocks noGrp="1"/>
          </p:cNvSpPr>
          <p:nvPr>
            <p:ph sz="half" idx="2"/>
          </p:nvPr>
        </p:nvSpPr>
        <p:spPr>
          <a:xfrm>
            <a:off x="647113" y="2346130"/>
            <a:ext cx="7723163" cy="4351338"/>
          </a:xfrm>
        </p:spPr>
        <p:txBody>
          <a:bodyPr>
            <a:normAutofit/>
          </a:bodyPr>
          <a:lstStyle/>
          <a:p>
            <a:r>
              <a:rPr lang="en-GB" b="0" i="0" dirty="0">
                <a:solidFill>
                  <a:srgbClr val="202124"/>
                </a:solidFill>
                <a:effectLst/>
                <a:latin typeface="Comic Sans MS" panose="030F0702030302020204" pitchFamily="66" charset="0"/>
              </a:rPr>
              <a:t>The concept of intersectionality describes the ways in which systems of inequality based on gender, race, ethnicity, sexual orientation, gender identity, disability, class and other forms of discrimination “intersect” to create unique dynamics and effects.</a:t>
            </a:r>
            <a:endParaRPr lang="en-GB" dirty="0">
              <a:latin typeface="Comic Sans MS" panose="030F0702030302020204" pitchFamily="66" charset="0"/>
            </a:endParaRPr>
          </a:p>
        </p:txBody>
      </p:sp>
    </p:spTree>
    <p:extLst>
      <p:ext uri="{BB962C8B-B14F-4D97-AF65-F5344CB8AC3E}">
        <p14:creationId xmlns:p14="http://schemas.microsoft.com/office/powerpoint/2010/main" val="12094471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 name="TextBox 1"/>
          <p:cNvSpPr txBox="1"/>
          <p:nvPr/>
        </p:nvSpPr>
        <p:spPr>
          <a:xfrm>
            <a:off x="2372691" y="3519251"/>
            <a:ext cx="6634570" cy="1754322"/>
          </a:xfrm>
          <a:prstGeom prst="rect">
            <a:avLst/>
          </a:prstGeom>
          <a:solidFill>
            <a:schemeClr val="accent1">
              <a:lumMod val="60000"/>
              <a:lumOff val="4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lvl1pPr algn="ctr">
              <a:defRPr sz="7200">
                <a:latin typeface="Comic Sans MS"/>
                <a:ea typeface="Comic Sans MS"/>
                <a:cs typeface="Comic Sans MS"/>
                <a:sym typeface="Comic Sans MS"/>
              </a:defRPr>
            </a:lvl1pPr>
          </a:lstStyle>
          <a:p>
            <a:r>
              <a:rPr sz="5400" dirty="0"/>
              <a:t>Your experiences</a:t>
            </a:r>
            <a:r>
              <a:rPr lang="en-GB" sz="5400" dirty="0"/>
              <a:t> of intersectionality?</a:t>
            </a:r>
            <a:endParaRPr sz="5400" dirty="0"/>
          </a:p>
        </p:txBody>
      </p:sp>
      <p:pic>
        <p:nvPicPr>
          <p:cNvPr id="3" name="Picture 2" descr="A picture containing clipart&#10;&#10;Description automatically generated">
            <a:extLst>
              <a:ext uri="{FF2B5EF4-FFF2-40B4-BE49-F238E27FC236}">
                <a16:creationId xmlns:a16="http://schemas.microsoft.com/office/drawing/2014/main" id="{E2443AB6-41E1-CB23-33A4-423A737B8796}"/>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43009" y="264141"/>
            <a:ext cx="3859364" cy="2849497"/>
          </a:xfrm>
          <a:prstGeom prst="rect">
            <a:avLst/>
          </a:prstGeom>
          <a:ln w="76200">
            <a:solidFill>
              <a:schemeClr val="accent1"/>
            </a:solidFill>
          </a:ln>
        </p:spPr>
      </p:pic>
      <p:sp>
        <p:nvSpPr>
          <p:cNvPr id="4" name="TextBox 3">
            <a:extLst>
              <a:ext uri="{FF2B5EF4-FFF2-40B4-BE49-F238E27FC236}">
                <a16:creationId xmlns:a16="http://schemas.microsoft.com/office/drawing/2014/main" id="{87FFC6C5-DBDD-9801-CC38-192CBC09A8C4}"/>
              </a:ext>
            </a:extLst>
          </p:cNvPr>
          <p:cNvSpPr txBox="1"/>
          <p:nvPr/>
        </p:nvSpPr>
        <p:spPr>
          <a:xfrm>
            <a:off x="1714500" y="5538787"/>
            <a:ext cx="5715000" cy="23082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r>
              <a:rPr lang="en-GB" sz="900">
                <a:hlinkClick r:id="rId4" tooltip="https://webenglish.se/no-bullying/"/>
              </a:rPr>
              <a:t>This Photo</a:t>
            </a:r>
            <a:r>
              <a:rPr lang="en-GB" sz="900"/>
              <a:t> by Unknown Author is licensed under </a:t>
            </a:r>
            <a:r>
              <a:rPr lang="en-GB" sz="900">
                <a:hlinkClick r:id="rId5" tooltip="https://creativecommons.org/licenses/by-sa/3.0/"/>
              </a:rPr>
              <a:t>CC BY-SA</a:t>
            </a:r>
            <a:endParaRPr lang="en-GB" sz="900"/>
          </a:p>
        </p:txBody>
      </p:sp>
      <p:pic>
        <p:nvPicPr>
          <p:cNvPr id="7" name="Picture 6" descr="A group of people&#10;&#10;Description automatically generated with low confidence">
            <a:extLst>
              <a:ext uri="{FF2B5EF4-FFF2-40B4-BE49-F238E27FC236}">
                <a16:creationId xmlns:a16="http://schemas.microsoft.com/office/drawing/2014/main" id="{CE60560F-3CF4-FCBB-D194-96B2ADF1292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059678" y="316200"/>
            <a:ext cx="3535682" cy="2797438"/>
          </a:xfrm>
          <a:prstGeom prst="rect">
            <a:avLst/>
          </a:prstGeom>
          <a:ln w="76200">
            <a:solidFill>
              <a:schemeClr val="accent1"/>
            </a:solidFill>
          </a:ln>
        </p:spPr>
      </p:pic>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 name="TextBox 1"/>
          <p:cNvSpPr txBox="1"/>
          <p:nvPr/>
        </p:nvSpPr>
        <p:spPr>
          <a:xfrm>
            <a:off x="553685" y="156948"/>
            <a:ext cx="8308758" cy="1077214"/>
          </a:xfrm>
          <a:prstGeom prst="rect">
            <a:avLst/>
          </a:prstGeom>
          <a:solidFill>
            <a:schemeClr val="accent1">
              <a:lumMod val="60000"/>
              <a:lumOff val="4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lgn="ctr">
              <a:defRPr b="1">
                <a:latin typeface="Comic Sans MS"/>
                <a:ea typeface="Comic Sans MS"/>
                <a:cs typeface="Comic Sans MS"/>
                <a:sym typeface="Comic Sans MS"/>
              </a:defRPr>
            </a:lvl1pPr>
          </a:lstStyle>
          <a:p>
            <a:r>
              <a:rPr lang="en-GB" sz="3200" b="0" dirty="0"/>
              <a:t>Schools need to </a:t>
            </a:r>
            <a:r>
              <a:rPr sz="3200" b="0" dirty="0"/>
              <a:t>consider these groups of learners when forming policies.</a:t>
            </a:r>
          </a:p>
        </p:txBody>
      </p:sp>
      <p:sp>
        <p:nvSpPr>
          <p:cNvPr id="162" name="TextBox 5"/>
          <p:cNvSpPr txBox="1"/>
          <p:nvPr/>
        </p:nvSpPr>
        <p:spPr>
          <a:xfrm>
            <a:off x="1598211" y="1352902"/>
            <a:ext cx="6353094" cy="61863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numCol="2">
            <a:spAutoFit/>
          </a:bodyPr>
          <a:lstStyle/>
          <a:p>
            <a:pPr marL="285750" indent="-285750">
              <a:buSzPct val="100000"/>
              <a:buFont typeface="Arial"/>
              <a:buChar char="•"/>
            </a:pPr>
            <a:r>
              <a:rPr dirty="0"/>
              <a:t>Children in difficult family situations, domestic abuse, violence, family strains.</a:t>
            </a:r>
          </a:p>
          <a:p>
            <a:pPr marL="285750" indent="-285750">
              <a:buSzPct val="100000"/>
              <a:buFont typeface="Arial"/>
              <a:buChar char="•"/>
            </a:pPr>
            <a:r>
              <a:rPr dirty="0"/>
              <a:t>Pupils with ALN</a:t>
            </a:r>
          </a:p>
          <a:p>
            <a:pPr marL="285750" indent="-285750">
              <a:buSzPct val="100000"/>
              <a:buFont typeface="Arial"/>
              <a:buChar char="•"/>
            </a:pPr>
            <a:r>
              <a:rPr dirty="0"/>
              <a:t>Pupils with disabilities</a:t>
            </a:r>
          </a:p>
          <a:p>
            <a:pPr marL="285750" indent="-285750">
              <a:buSzPct val="100000"/>
              <a:buFont typeface="Arial"/>
              <a:buChar char="•"/>
            </a:pPr>
            <a:r>
              <a:rPr dirty="0"/>
              <a:t>Children from ethnic minority groups</a:t>
            </a:r>
          </a:p>
          <a:p>
            <a:pPr marL="285750" indent="-285750">
              <a:buSzPct val="100000"/>
              <a:buFont typeface="Arial"/>
              <a:buChar char="•"/>
            </a:pPr>
            <a:r>
              <a:rPr dirty="0"/>
              <a:t>Children who seek asylum and children of refugees</a:t>
            </a:r>
          </a:p>
          <a:p>
            <a:pPr marL="285750" indent="-285750">
              <a:buSzPct val="100000"/>
              <a:buFont typeface="Arial"/>
              <a:buChar char="•"/>
            </a:pPr>
            <a:r>
              <a:rPr dirty="0"/>
              <a:t>Children of </a:t>
            </a:r>
            <a:r>
              <a:rPr dirty="0" err="1"/>
              <a:t>travellers</a:t>
            </a:r>
            <a:r>
              <a:rPr dirty="0"/>
              <a:t>, gypsies and Roma</a:t>
            </a:r>
          </a:p>
          <a:p>
            <a:pPr marL="285750" indent="-285750">
              <a:buSzPct val="100000"/>
              <a:buFont typeface="Arial"/>
              <a:buChar char="•"/>
            </a:pPr>
            <a:r>
              <a:rPr dirty="0"/>
              <a:t>Children of migrant workers</a:t>
            </a:r>
          </a:p>
          <a:p>
            <a:pPr marL="285750" indent="-285750">
              <a:buSzPct val="100000"/>
              <a:buFont typeface="Arial"/>
              <a:buChar char="•"/>
            </a:pPr>
            <a:r>
              <a:rPr dirty="0"/>
              <a:t>MAT Pupils</a:t>
            </a:r>
          </a:p>
          <a:p>
            <a:pPr marL="285750" indent="-285750">
              <a:buSzPct val="100000"/>
              <a:buFont typeface="Arial" panose="020B0604020202020204" pitchFamily="34" charset="0"/>
              <a:buChar char="•"/>
            </a:pPr>
            <a:r>
              <a:rPr dirty="0"/>
              <a:t>Children under the care of local authorities</a:t>
            </a:r>
          </a:p>
          <a:p>
            <a:pPr marL="285750" indent="-285750">
              <a:buSzPct val="100000"/>
              <a:buFont typeface="Arial"/>
              <a:buChar char="•"/>
            </a:pPr>
            <a:endParaRPr lang="en-GB" dirty="0"/>
          </a:p>
          <a:p>
            <a:pPr marL="285750" indent="-285750">
              <a:buSzPct val="100000"/>
              <a:buFont typeface="Arial"/>
              <a:buChar char="•"/>
            </a:pPr>
            <a:endParaRPr lang="en-GB" dirty="0"/>
          </a:p>
          <a:p>
            <a:pPr marL="285750" indent="-285750">
              <a:buSzPct val="100000"/>
              <a:buFont typeface="Arial"/>
              <a:buChar char="•"/>
            </a:pPr>
            <a:endParaRPr lang="en-GB" dirty="0"/>
          </a:p>
          <a:p>
            <a:pPr marL="285750" indent="-285750">
              <a:buSzPct val="100000"/>
              <a:buFont typeface="Arial"/>
              <a:buChar char="•"/>
            </a:pPr>
            <a:endParaRPr lang="en-GB" dirty="0"/>
          </a:p>
          <a:p>
            <a:pPr marL="285750" indent="-285750">
              <a:buSzPct val="100000"/>
              <a:buFont typeface="Arial"/>
              <a:buChar char="•"/>
            </a:pPr>
            <a:endParaRPr lang="en-GB" dirty="0"/>
          </a:p>
          <a:p>
            <a:pPr marL="285750" indent="-285750">
              <a:buSzPct val="100000"/>
              <a:buFont typeface="Arial"/>
              <a:buChar char="•"/>
            </a:pPr>
            <a:endParaRPr lang="en-GB" dirty="0"/>
          </a:p>
          <a:p>
            <a:pPr marL="285750" indent="-285750">
              <a:buSzPct val="100000"/>
              <a:buFont typeface="Arial"/>
              <a:buChar char="•"/>
            </a:pPr>
            <a:endParaRPr lang="en-GB" dirty="0"/>
          </a:p>
          <a:p>
            <a:pPr marL="285750" indent="-285750">
              <a:buSzPct val="100000"/>
              <a:buFont typeface="Arial"/>
              <a:buChar char="•"/>
            </a:pPr>
            <a:endParaRPr lang="en-GB" dirty="0"/>
          </a:p>
          <a:p>
            <a:pPr marL="285750" indent="-285750">
              <a:buSzPct val="100000"/>
              <a:buFont typeface="Arial"/>
              <a:buChar char="•"/>
            </a:pPr>
            <a:r>
              <a:rPr dirty="0"/>
              <a:t>Pupils with health care needs</a:t>
            </a:r>
          </a:p>
          <a:p>
            <a:pPr marL="285750" indent="-285750">
              <a:buSzPct val="100000"/>
              <a:buFont typeface="Arial"/>
              <a:buChar char="•"/>
            </a:pPr>
            <a:r>
              <a:rPr dirty="0"/>
              <a:t>Pupils who are pregnant or are young parents</a:t>
            </a:r>
          </a:p>
          <a:p>
            <a:pPr marL="285750" indent="-285750">
              <a:buSzPct val="100000"/>
              <a:buFont typeface="Arial"/>
              <a:buChar char="•"/>
            </a:pPr>
            <a:r>
              <a:rPr dirty="0"/>
              <a:t>Children and young people who have committed a crime</a:t>
            </a:r>
          </a:p>
          <a:p>
            <a:pPr marL="285750" indent="-285750">
              <a:buSzPct val="100000"/>
              <a:buFont typeface="Arial"/>
              <a:buChar char="•"/>
            </a:pPr>
            <a:r>
              <a:rPr dirty="0"/>
              <a:t>Young </a:t>
            </a:r>
            <a:r>
              <a:rPr dirty="0" err="1"/>
              <a:t>carers</a:t>
            </a:r>
            <a:endParaRPr lang="en-GB" dirty="0"/>
          </a:p>
          <a:p>
            <a:pPr marL="285750" indent="-285750">
              <a:buSzPct val="100000"/>
              <a:buFont typeface="Arial"/>
              <a:buChar char="•"/>
            </a:pPr>
            <a:r>
              <a:rPr dirty="0"/>
              <a:t>Lesbian pupils, gay, bisexual and transgender.</a:t>
            </a:r>
          </a:p>
          <a:p>
            <a:pPr marL="285750" indent="-285750">
              <a:buSzPct val="100000"/>
              <a:buFont typeface="Arial"/>
              <a:buChar char="•"/>
            </a:pPr>
            <a:r>
              <a:rPr dirty="0"/>
              <a:t>Children who refuse to go to school.</a:t>
            </a:r>
          </a:p>
          <a:p>
            <a:pPr marL="285750" indent="-285750">
              <a:buSzPct val="100000"/>
              <a:buFont typeface="Arial"/>
              <a:buChar char="•"/>
            </a:pPr>
            <a:r>
              <a:rPr dirty="0"/>
              <a:t>Pupils who perform or work</a:t>
            </a:r>
          </a:p>
          <a:p>
            <a:pPr marL="285750" indent="-285750">
              <a:buSzPct val="100000"/>
              <a:buFont typeface="Arial"/>
              <a:buChar char="•"/>
            </a:pPr>
            <a:endParaRPr dirty="0"/>
          </a:p>
          <a:p>
            <a:pPr marL="285750" indent="-285750">
              <a:buSzPct val="100000"/>
              <a:buFont typeface="Arial"/>
              <a:buChar char="•"/>
            </a:pPr>
            <a:endParaRPr dirty="0"/>
          </a:p>
          <a:p>
            <a:pPr marL="285750" indent="-285750">
              <a:buSzPct val="100000"/>
              <a:buFont typeface="Arial"/>
              <a:buChar char="•"/>
            </a:pPr>
            <a:endParaRPr dirty="0"/>
          </a:p>
          <a:p>
            <a:pPr marL="285750" indent="-285750">
              <a:buSzPct val="100000"/>
              <a:buFont typeface="Arial"/>
              <a:buChar char="•"/>
            </a:pPr>
            <a:endParaRPr dirty="0"/>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9" name="Picture 5" descr="Picture 5"/>
          <p:cNvPicPr>
            <a:picLocks noChangeAspect="1"/>
          </p:cNvPicPr>
          <p:nvPr/>
        </p:nvPicPr>
        <p:blipFill>
          <a:blip r:embed="rId3"/>
          <a:stretch>
            <a:fillRect/>
          </a:stretch>
        </p:blipFill>
        <p:spPr>
          <a:xfrm>
            <a:off x="368490" y="1187924"/>
            <a:ext cx="2907546" cy="2296804"/>
          </a:xfrm>
          <a:prstGeom prst="rect">
            <a:avLst/>
          </a:prstGeom>
          <a:ln w="12700">
            <a:miter lim="400000"/>
          </a:ln>
        </p:spPr>
      </p:pic>
      <p:pic>
        <p:nvPicPr>
          <p:cNvPr id="140" name="Picture 7" descr="Picture 7"/>
          <p:cNvPicPr>
            <a:picLocks noChangeAspect="1"/>
          </p:cNvPicPr>
          <p:nvPr/>
        </p:nvPicPr>
        <p:blipFill>
          <a:blip r:embed="rId4"/>
          <a:stretch>
            <a:fillRect/>
          </a:stretch>
        </p:blipFill>
        <p:spPr>
          <a:xfrm>
            <a:off x="5912989" y="3187747"/>
            <a:ext cx="2862523" cy="2296807"/>
          </a:xfrm>
          <a:prstGeom prst="rect">
            <a:avLst/>
          </a:prstGeom>
          <a:ln w="12700">
            <a:miter lim="400000"/>
          </a:ln>
        </p:spPr>
      </p:pic>
      <p:sp>
        <p:nvSpPr>
          <p:cNvPr id="141" name="TextBox 10"/>
          <p:cNvSpPr txBox="1"/>
          <p:nvPr/>
        </p:nvSpPr>
        <p:spPr>
          <a:xfrm>
            <a:off x="4317467" y="1496703"/>
            <a:ext cx="2816107" cy="72643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defRPr sz="3600">
                <a:latin typeface="Comic Sans MS"/>
                <a:ea typeface="Comic Sans MS"/>
                <a:cs typeface="Comic Sans MS"/>
                <a:sym typeface="Comic Sans MS"/>
              </a:defRPr>
            </a:lvl1pPr>
          </a:lstStyle>
          <a:p>
            <a:r>
              <a:rPr dirty="0"/>
              <a:t>Diversity</a:t>
            </a:r>
          </a:p>
        </p:txBody>
      </p:sp>
      <p:sp>
        <p:nvSpPr>
          <p:cNvPr id="142" name="Straight Arrow Connector 13"/>
          <p:cNvSpPr/>
          <p:nvPr/>
        </p:nvSpPr>
        <p:spPr>
          <a:xfrm flipH="1">
            <a:off x="3498375" y="2233683"/>
            <a:ext cx="1692326" cy="191070"/>
          </a:xfrm>
          <a:prstGeom prst="line">
            <a:avLst/>
          </a:prstGeom>
          <a:ln w="57150">
            <a:solidFill>
              <a:schemeClr val="accent2"/>
            </a:solidFill>
            <a:miter/>
            <a:tailEnd type="triangle"/>
          </a:ln>
        </p:spPr>
        <p:txBody>
          <a:bodyPr lIns="45718" tIns="45718" rIns="45718" bIns="45718"/>
          <a:lstStyle/>
          <a:p>
            <a:endParaRPr/>
          </a:p>
        </p:txBody>
      </p:sp>
      <p:sp>
        <p:nvSpPr>
          <p:cNvPr id="143" name="TextBox 15"/>
          <p:cNvSpPr txBox="1"/>
          <p:nvPr/>
        </p:nvSpPr>
        <p:spPr>
          <a:xfrm>
            <a:off x="1656154" y="4194412"/>
            <a:ext cx="3648049" cy="72643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defRPr sz="3600">
                <a:latin typeface="Comic Sans MS"/>
                <a:ea typeface="Comic Sans MS"/>
                <a:cs typeface="Comic Sans MS"/>
                <a:sym typeface="Comic Sans MS"/>
              </a:defRPr>
            </a:lvl1pPr>
          </a:lstStyle>
          <a:p>
            <a:r>
              <a:t>Inclusion</a:t>
            </a:r>
          </a:p>
        </p:txBody>
      </p:sp>
      <p:sp>
        <p:nvSpPr>
          <p:cNvPr id="144" name="Straight Arrow Connector 18"/>
          <p:cNvSpPr/>
          <p:nvPr/>
        </p:nvSpPr>
        <p:spPr>
          <a:xfrm flipV="1">
            <a:off x="3607558" y="4840742"/>
            <a:ext cx="2156348" cy="386352"/>
          </a:xfrm>
          <a:prstGeom prst="line">
            <a:avLst/>
          </a:prstGeom>
          <a:ln w="57150">
            <a:solidFill>
              <a:schemeClr val="accent1"/>
            </a:solidFill>
            <a:miter/>
            <a:tailEnd type="triangle"/>
          </a:ln>
        </p:spPr>
        <p:txBody>
          <a:bodyPr lIns="45718" tIns="45718" rIns="45718" bIns="45718"/>
          <a:lstStyle/>
          <a:p>
            <a:endParaRPr/>
          </a:p>
        </p:txBody>
      </p:sp>
      <p:sp>
        <p:nvSpPr>
          <p:cNvPr id="145" name="TextBox 8"/>
          <p:cNvSpPr txBox="1"/>
          <p:nvPr/>
        </p:nvSpPr>
        <p:spPr>
          <a:xfrm>
            <a:off x="368489" y="232010"/>
            <a:ext cx="8498008" cy="707882"/>
          </a:xfrm>
          <a:prstGeom prst="rect">
            <a:avLst/>
          </a:prstGeom>
          <a:solidFill>
            <a:schemeClr val="accent1">
              <a:lumMod val="60000"/>
              <a:lumOff val="40000"/>
            </a:schemeClr>
          </a:solidFill>
          <a:ln w="12700">
            <a:solidFill>
              <a:schemeClr val="accent1"/>
            </a:solidFill>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defRPr sz="4000">
                <a:latin typeface="Comic Sans MS"/>
                <a:ea typeface="Comic Sans MS"/>
                <a:cs typeface="Comic Sans MS"/>
                <a:sym typeface="Comic Sans MS"/>
              </a:defRPr>
            </a:lvl1pPr>
          </a:lstStyle>
          <a:p>
            <a:pPr algn="ctr"/>
            <a:r>
              <a:rPr dirty="0"/>
              <a:t>Principles of Inclusive Education</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iterate>
                                    <p:tmAbs val="0"/>
                                  </p:iterate>
                                  <p:childTnLst>
                                    <p:set>
                                      <p:cBhvr>
                                        <p:cTn id="6" fill="hold"/>
                                        <p:tgtEl>
                                          <p:spTgt spid="139"/>
                                        </p:tgtEl>
                                        <p:attrNameLst>
                                          <p:attrName>style.visibility</p:attrName>
                                        </p:attrNameLst>
                                      </p:cBhvr>
                                      <p:to>
                                        <p:strVal val="visible"/>
                                      </p:to>
                                    </p:set>
                                    <p:anim calcmode="lin" valueType="num">
                                      <p:cBhvr>
                                        <p:cTn id="7" dur="500" fill="hold"/>
                                        <p:tgtEl>
                                          <p:spTgt spid="139"/>
                                        </p:tgtEl>
                                        <p:attrNameLst>
                                          <p:attrName>ppt_x</p:attrName>
                                        </p:attrNameLst>
                                      </p:cBhvr>
                                      <p:tavLst>
                                        <p:tav tm="0">
                                          <p:val>
                                            <p:strVal val="#ppt_x"/>
                                          </p:val>
                                        </p:tav>
                                        <p:tav tm="100000">
                                          <p:val>
                                            <p:strVal val="#ppt_x"/>
                                          </p:val>
                                        </p:tav>
                                      </p:tavLst>
                                    </p:anim>
                                    <p:anim calcmode="lin" valueType="num">
                                      <p:cBhvr>
                                        <p:cTn id="8" dur="500" fill="hold"/>
                                        <p:tgtEl>
                                          <p:spTgt spid="13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iterate>
                                    <p:tmAbs val="0"/>
                                  </p:iterate>
                                  <p:childTnLst>
                                    <p:set>
                                      <p:cBhvr>
                                        <p:cTn id="12" fill="hold"/>
                                        <p:tgtEl>
                                          <p:spTgt spid="140"/>
                                        </p:tgtEl>
                                        <p:attrNameLst>
                                          <p:attrName>style.visibility</p:attrName>
                                        </p:attrNameLst>
                                      </p:cBhvr>
                                      <p:to>
                                        <p:strVal val="visible"/>
                                      </p:to>
                                    </p:set>
                                    <p:anim calcmode="lin" valueType="num">
                                      <p:cBhvr>
                                        <p:cTn id="13" dur="500" fill="hold"/>
                                        <p:tgtEl>
                                          <p:spTgt spid="140"/>
                                        </p:tgtEl>
                                        <p:attrNameLst>
                                          <p:attrName>ppt_x</p:attrName>
                                        </p:attrNameLst>
                                      </p:cBhvr>
                                      <p:tavLst>
                                        <p:tav tm="0">
                                          <p:val>
                                            <p:strVal val="#ppt_x"/>
                                          </p:val>
                                        </p:tav>
                                        <p:tav tm="100000">
                                          <p:val>
                                            <p:strVal val="#ppt_x"/>
                                          </p:val>
                                        </p:tav>
                                      </p:tavLst>
                                    </p:anim>
                                    <p:anim calcmode="lin" valueType="num">
                                      <p:cBhvr>
                                        <p:cTn id="14" dur="500" fill="hold"/>
                                        <p:tgtEl>
                                          <p:spTgt spid="14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9" grpId="0" animBg="1" advAuto="0"/>
      <p:bldP spid="140" grpId="0" animBg="1" advAuto="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 name="Picture 3" descr="Picture 3"/>
          <p:cNvPicPr>
            <a:picLocks noChangeAspect="1"/>
          </p:cNvPicPr>
          <p:nvPr/>
        </p:nvPicPr>
        <p:blipFill>
          <a:blip r:embed="rId2"/>
          <a:stretch>
            <a:fillRect/>
          </a:stretch>
        </p:blipFill>
        <p:spPr>
          <a:xfrm>
            <a:off x="58338" y="228236"/>
            <a:ext cx="6938811" cy="2127702"/>
          </a:xfrm>
          <a:prstGeom prst="rect">
            <a:avLst/>
          </a:prstGeom>
          <a:ln w="12700">
            <a:miter lim="400000"/>
          </a:ln>
        </p:spPr>
      </p:pic>
      <p:sp>
        <p:nvSpPr>
          <p:cNvPr id="103" name="Straight Arrow Connector 6"/>
          <p:cNvSpPr/>
          <p:nvPr/>
        </p:nvSpPr>
        <p:spPr>
          <a:xfrm>
            <a:off x="3612543" y="2274136"/>
            <a:ext cx="1563756" cy="906385"/>
          </a:xfrm>
          <a:prstGeom prst="line">
            <a:avLst/>
          </a:prstGeom>
          <a:ln w="38100">
            <a:solidFill>
              <a:schemeClr val="accent2"/>
            </a:solidFill>
            <a:miter/>
            <a:tailEnd type="triangle"/>
          </a:ln>
        </p:spPr>
        <p:txBody>
          <a:bodyPr lIns="45718" tIns="45718" rIns="45718" bIns="45718"/>
          <a:lstStyle/>
          <a:p>
            <a:endParaRPr/>
          </a:p>
        </p:txBody>
      </p:sp>
      <p:pic>
        <p:nvPicPr>
          <p:cNvPr id="4" name="Picture 3" descr="Picture 3">
            <a:extLst>
              <a:ext uri="{FF2B5EF4-FFF2-40B4-BE49-F238E27FC236}">
                <a16:creationId xmlns:a16="http://schemas.microsoft.com/office/drawing/2014/main" id="{7D76E37B-D8D6-80BD-742D-6E4DF132C15C}"/>
              </a:ext>
            </a:extLst>
          </p:cNvPr>
          <p:cNvPicPr>
            <a:picLocks noChangeAspect="1"/>
          </p:cNvPicPr>
          <p:nvPr/>
        </p:nvPicPr>
        <p:blipFill rotWithShape="1">
          <a:blip r:embed="rId3"/>
          <a:srcRect t="5818" b="5426"/>
          <a:stretch/>
        </p:blipFill>
        <p:spPr>
          <a:xfrm>
            <a:off x="5597718" y="2274137"/>
            <a:ext cx="3292519" cy="3291776"/>
          </a:xfrm>
          <a:prstGeom prst="rect">
            <a:avLst/>
          </a:prstGeom>
          <a:ln w="12700">
            <a:miter lim="400000"/>
          </a:ln>
        </p:spPr>
      </p:pic>
      <p:sp>
        <p:nvSpPr>
          <p:cNvPr id="2" name="TextBox 1">
            <a:extLst>
              <a:ext uri="{FF2B5EF4-FFF2-40B4-BE49-F238E27FC236}">
                <a16:creationId xmlns:a16="http://schemas.microsoft.com/office/drawing/2014/main" id="{F68BFD11-347D-CAE0-90A0-953BCA7ED5F0}"/>
              </a:ext>
            </a:extLst>
          </p:cNvPr>
          <p:cNvSpPr txBox="1"/>
          <p:nvPr/>
        </p:nvSpPr>
        <p:spPr>
          <a:xfrm>
            <a:off x="1264257" y="2767054"/>
            <a:ext cx="2631882" cy="1938988"/>
          </a:xfrm>
          <a:prstGeom prst="rect">
            <a:avLst/>
          </a:prstGeom>
          <a:solidFill>
            <a:schemeClr val="accent1">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4000" b="0" i="0" u="none" strike="noStrike" cap="none" spc="0" normalizeH="0" baseline="0" dirty="0">
                <a:ln>
                  <a:noFill/>
                </a:ln>
                <a:solidFill>
                  <a:srgbClr val="000000"/>
                </a:solidFill>
                <a:effectLst/>
                <a:uFillTx/>
                <a:latin typeface="Comic Sans MS" panose="030F0702030302020204" pitchFamily="66" charset="0"/>
                <a:sym typeface="Calibri"/>
              </a:rPr>
              <a:t>The Curriculum for Wales</a:t>
            </a:r>
          </a:p>
        </p:txBody>
      </p:sp>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4" name="Picture 1" descr="Picture 1"/>
          <p:cNvPicPr>
            <a:picLocks noChangeAspect="1"/>
          </p:cNvPicPr>
          <p:nvPr/>
        </p:nvPicPr>
        <p:blipFill>
          <a:blip r:embed="rId2"/>
          <a:stretch>
            <a:fillRect/>
          </a:stretch>
        </p:blipFill>
        <p:spPr>
          <a:xfrm>
            <a:off x="222635" y="406979"/>
            <a:ext cx="7069267" cy="4946368"/>
          </a:xfrm>
          <a:prstGeom prst="rect">
            <a:avLst/>
          </a:prstGeom>
          <a:ln w="12700">
            <a:miter lim="400000"/>
          </a:ln>
        </p:spPr>
      </p:pic>
      <p:sp>
        <p:nvSpPr>
          <p:cNvPr id="3" name="TextBox 10">
            <a:extLst>
              <a:ext uri="{FF2B5EF4-FFF2-40B4-BE49-F238E27FC236}">
                <a16:creationId xmlns:a16="http://schemas.microsoft.com/office/drawing/2014/main" id="{E5704F14-0DA5-F415-F2E8-0BE0A6CA9AEE}"/>
              </a:ext>
            </a:extLst>
          </p:cNvPr>
          <p:cNvSpPr txBox="1"/>
          <p:nvPr/>
        </p:nvSpPr>
        <p:spPr>
          <a:xfrm>
            <a:off x="7291902" y="1846560"/>
            <a:ext cx="1757330" cy="2308320"/>
          </a:xfrm>
          <a:prstGeom prst="rect">
            <a:avLst/>
          </a:prstGeom>
          <a:solidFill>
            <a:schemeClr val="accent1">
              <a:lumMod val="60000"/>
              <a:lumOff val="4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lvl1pPr>
              <a:defRPr sz="3600">
                <a:latin typeface="Comic Sans MS"/>
                <a:ea typeface="Comic Sans MS"/>
                <a:cs typeface="Comic Sans MS"/>
                <a:sym typeface="Comic Sans MS"/>
              </a:defRPr>
            </a:lvl1pPr>
          </a:lstStyle>
          <a:p>
            <a:pPr algn="ctr"/>
            <a:r>
              <a:rPr lang="en-GB" dirty="0"/>
              <a:t>Some of the terms used.</a:t>
            </a:r>
            <a:endParaRPr dirty="0"/>
          </a:p>
        </p:txBody>
      </p:sp>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 name="TextBox 1"/>
          <p:cNvSpPr txBox="1"/>
          <p:nvPr/>
        </p:nvSpPr>
        <p:spPr>
          <a:xfrm>
            <a:off x="135174" y="3429000"/>
            <a:ext cx="3776870" cy="2123654"/>
          </a:xfrm>
          <a:prstGeom prst="rect">
            <a:avLst/>
          </a:prstGeom>
          <a:solidFill>
            <a:schemeClr val="accent1">
              <a:lumMod val="60000"/>
              <a:lumOff val="4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lvl1pPr>
              <a:defRPr sz="4400">
                <a:latin typeface="Comic Sans MS"/>
                <a:ea typeface="Comic Sans MS"/>
                <a:cs typeface="Comic Sans MS"/>
                <a:sym typeface="Comic Sans MS"/>
              </a:defRPr>
            </a:lvl1pPr>
          </a:lstStyle>
          <a:p>
            <a:pPr algn="ctr"/>
            <a:r>
              <a:rPr dirty="0"/>
              <a:t>So why do we need to be inclusive?</a:t>
            </a:r>
          </a:p>
        </p:txBody>
      </p:sp>
      <p:pic>
        <p:nvPicPr>
          <p:cNvPr id="297" name="Picture 3" descr="Picture 3"/>
          <p:cNvPicPr>
            <a:picLocks noChangeAspect="1"/>
          </p:cNvPicPr>
          <p:nvPr/>
        </p:nvPicPr>
        <p:blipFill>
          <a:blip r:embed="rId2"/>
          <a:stretch>
            <a:fillRect/>
          </a:stretch>
        </p:blipFill>
        <p:spPr>
          <a:xfrm>
            <a:off x="4062650" y="272357"/>
            <a:ext cx="4722456" cy="497840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 name="TextBox 2"/>
          <p:cNvSpPr txBox="1"/>
          <p:nvPr/>
        </p:nvSpPr>
        <p:spPr>
          <a:xfrm>
            <a:off x="1546973" y="941697"/>
            <a:ext cx="6241123" cy="3477871"/>
          </a:xfrm>
          <a:prstGeom prst="rect">
            <a:avLst/>
          </a:prstGeom>
          <a:solidFill>
            <a:schemeClr val="accent1">
              <a:lumMod val="60000"/>
              <a:lumOff val="4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p>
            <a:pPr algn="ctr">
              <a:defRPr sz="4400">
                <a:latin typeface="Comic Sans MS"/>
                <a:ea typeface="Comic Sans MS"/>
                <a:cs typeface="Comic Sans MS"/>
                <a:sym typeface="Comic Sans MS"/>
              </a:defRPr>
            </a:pPr>
            <a:endParaRPr dirty="0"/>
          </a:p>
          <a:p>
            <a:pPr algn="ctr">
              <a:defRPr sz="4400">
                <a:latin typeface="Comic Sans MS"/>
                <a:ea typeface="Comic Sans MS"/>
                <a:cs typeface="Comic Sans MS"/>
                <a:sym typeface="Comic Sans MS"/>
              </a:defRPr>
            </a:pPr>
            <a:r>
              <a:rPr dirty="0"/>
              <a:t>Here are a few views held by </a:t>
            </a:r>
            <a:r>
              <a:rPr lang="en-GB" dirty="0"/>
              <a:t>various</a:t>
            </a:r>
            <a:r>
              <a:rPr dirty="0"/>
              <a:t> institutions in regard to inclusion.</a:t>
            </a:r>
          </a:p>
        </p:txBody>
      </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 name="Rectangle 1"/>
          <p:cNvSpPr txBox="1"/>
          <p:nvPr/>
        </p:nvSpPr>
        <p:spPr>
          <a:xfrm>
            <a:off x="1219427" y="1244102"/>
            <a:ext cx="7972691" cy="360098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nchor="ctr">
            <a:spAutoFit/>
          </a:bodyPr>
          <a:lstStyle/>
          <a:p>
            <a:pPr>
              <a:defRPr sz="2800">
                <a:solidFill>
                  <a:srgbClr val="312B39"/>
                </a:solidFill>
                <a:latin typeface="Arial"/>
                <a:ea typeface="Arial"/>
                <a:cs typeface="Arial"/>
                <a:sym typeface="Arial"/>
              </a:defRPr>
            </a:pPr>
            <a:endParaRPr dirty="0"/>
          </a:p>
          <a:p>
            <a:pPr>
              <a:defRPr sz="2800">
                <a:solidFill>
                  <a:srgbClr val="312B39"/>
                </a:solidFill>
                <a:latin typeface="Arial"/>
                <a:ea typeface="Arial"/>
                <a:cs typeface="Arial"/>
                <a:sym typeface="Arial"/>
              </a:defRPr>
            </a:pPr>
            <a:endParaRPr dirty="0"/>
          </a:p>
          <a:p>
            <a:pPr>
              <a:defRPr sz="2800">
                <a:solidFill>
                  <a:srgbClr val="312B39"/>
                </a:solidFill>
                <a:latin typeface="Arial"/>
                <a:ea typeface="Arial"/>
                <a:cs typeface="Arial"/>
                <a:sym typeface="Arial"/>
              </a:defRPr>
            </a:pPr>
            <a:r>
              <a:rPr dirty="0">
                <a:latin typeface="Comic Sans MS" panose="030F0702030302020204" pitchFamily="66" charset="0"/>
              </a:rPr>
              <a:t>Essentially, we believe that inclusive education</a:t>
            </a:r>
          </a:p>
          <a:p>
            <a:pPr>
              <a:defRPr sz="2800">
                <a:solidFill>
                  <a:srgbClr val="312B39"/>
                </a:solidFill>
                <a:latin typeface="Arial"/>
                <a:ea typeface="Arial"/>
                <a:cs typeface="Arial"/>
                <a:sym typeface="Arial"/>
              </a:defRPr>
            </a:pPr>
            <a:r>
              <a:rPr dirty="0">
                <a:latin typeface="Comic Sans MS" panose="030F0702030302020204" pitchFamily="66" charset="0"/>
              </a:rPr>
              <a:t>is about recognizing that children are equal,</a:t>
            </a:r>
          </a:p>
          <a:p>
            <a:pPr>
              <a:defRPr sz="2800">
                <a:solidFill>
                  <a:srgbClr val="312B39"/>
                </a:solidFill>
                <a:latin typeface="Arial"/>
                <a:ea typeface="Arial"/>
                <a:cs typeface="Arial"/>
                <a:sym typeface="Arial"/>
              </a:defRPr>
            </a:pPr>
            <a:r>
              <a:rPr dirty="0">
                <a:latin typeface="Comic Sans MS" panose="030F0702030302020204" pitchFamily="66" charset="0"/>
              </a:rPr>
              <a:t>and have equal rights. It should be a basic</a:t>
            </a:r>
          </a:p>
          <a:p>
            <a:pPr>
              <a:defRPr sz="2800">
                <a:solidFill>
                  <a:srgbClr val="312B39"/>
                </a:solidFill>
                <a:latin typeface="Arial"/>
                <a:ea typeface="Arial"/>
                <a:cs typeface="Arial"/>
                <a:sym typeface="Arial"/>
              </a:defRPr>
            </a:pPr>
            <a:r>
              <a:rPr dirty="0">
                <a:latin typeface="Comic Sans MS" panose="030F0702030302020204" pitchFamily="66" charset="0"/>
              </a:rPr>
              <a:t>starting point for educational and social policy</a:t>
            </a:r>
          </a:p>
          <a:p>
            <a:pPr>
              <a:defRPr sz="2800">
                <a:solidFill>
                  <a:srgbClr val="312B39"/>
                </a:solidFill>
                <a:latin typeface="Arial"/>
                <a:ea typeface="Arial"/>
                <a:cs typeface="Arial"/>
                <a:sym typeface="Arial"/>
              </a:defRPr>
            </a:pPr>
            <a:r>
              <a:rPr dirty="0">
                <a:latin typeface="Comic Sans MS" panose="030F0702030302020204" pitchFamily="66" charset="0"/>
              </a:rPr>
              <a:t>in modern society.</a:t>
            </a:r>
          </a:p>
          <a:p>
            <a:pPr>
              <a:defRPr sz="2800" b="1">
                <a:solidFill>
                  <a:srgbClr val="312B39"/>
                </a:solidFill>
                <a:latin typeface="Arial"/>
                <a:ea typeface="Arial"/>
                <a:cs typeface="Arial"/>
                <a:sym typeface="Arial"/>
              </a:defRPr>
            </a:pPr>
            <a:r>
              <a:rPr dirty="0">
                <a:latin typeface="Comic Sans MS" panose="030F0702030302020204" pitchFamily="66" charset="0"/>
              </a:rPr>
              <a:t>			</a:t>
            </a:r>
            <a:r>
              <a:rPr sz="3200" dirty="0">
                <a:solidFill>
                  <a:srgbClr val="333333"/>
                </a:solidFill>
                <a:latin typeface="Comic Sans MS" panose="030F0702030302020204" pitchFamily="66" charset="0"/>
              </a:rPr>
              <a:t>(The Equity Group, 2004)</a:t>
            </a:r>
          </a:p>
        </p:txBody>
      </p:sp>
      <p:sp>
        <p:nvSpPr>
          <p:cNvPr id="110" name="TextBox 3"/>
          <p:cNvSpPr txBox="1"/>
          <p:nvPr/>
        </p:nvSpPr>
        <p:spPr>
          <a:xfrm>
            <a:off x="234514" y="175230"/>
            <a:ext cx="4480563" cy="120032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p>
            <a:pPr>
              <a:defRPr b="1">
                <a:solidFill>
                  <a:srgbClr val="312B39"/>
                </a:solidFill>
                <a:latin typeface="Arial"/>
                <a:ea typeface="Arial"/>
                <a:cs typeface="Arial"/>
                <a:sym typeface="Arial"/>
              </a:defRPr>
            </a:pPr>
            <a:r>
              <a:rPr dirty="0">
                <a:latin typeface="Comic Sans MS" panose="030F0702030302020204" pitchFamily="66" charset="0"/>
              </a:rPr>
              <a:t>Equity Group – A group of members that are either disabled, parents of disabled children and various supporters based in Scotland. </a:t>
            </a:r>
          </a:p>
        </p:txBody>
      </p:sp>
    </p:spTree>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 name="Rectangle 1"/>
          <p:cNvSpPr txBox="1"/>
          <p:nvPr/>
        </p:nvSpPr>
        <p:spPr>
          <a:xfrm>
            <a:off x="335135" y="348935"/>
            <a:ext cx="8646874" cy="405383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nchor="ctr">
            <a:spAutoFit/>
          </a:bodyPr>
          <a:lstStyle/>
          <a:p>
            <a:pPr>
              <a:defRPr sz="2800">
                <a:solidFill>
                  <a:srgbClr val="312B39"/>
                </a:solidFill>
                <a:latin typeface="Comic Sans MS"/>
                <a:ea typeface="Comic Sans MS"/>
                <a:cs typeface="Comic Sans MS"/>
                <a:sym typeface="Comic Sans MS"/>
              </a:defRPr>
            </a:pPr>
            <a:r>
              <a:t>Inclusion is a process not a condition, or a state</a:t>
            </a:r>
            <a:endParaRPr>
              <a:latin typeface="Arial"/>
              <a:ea typeface="Arial"/>
              <a:cs typeface="Arial"/>
              <a:sym typeface="Arial"/>
            </a:endParaRPr>
          </a:p>
          <a:p>
            <a:pPr>
              <a:defRPr sz="2800">
                <a:solidFill>
                  <a:srgbClr val="312B39"/>
                </a:solidFill>
                <a:latin typeface="Comic Sans MS"/>
                <a:ea typeface="Comic Sans MS"/>
                <a:cs typeface="Comic Sans MS"/>
                <a:sym typeface="Comic Sans MS"/>
              </a:defRPr>
            </a:pPr>
            <a:r>
              <a:t>with an ending point. It is not a simple concept </a:t>
            </a:r>
            <a:endParaRPr>
              <a:latin typeface="Arial"/>
              <a:ea typeface="Arial"/>
              <a:cs typeface="Arial"/>
              <a:sym typeface="Arial"/>
            </a:endParaRPr>
          </a:p>
          <a:p>
            <a:pPr>
              <a:defRPr sz="2800">
                <a:solidFill>
                  <a:srgbClr val="312B39"/>
                </a:solidFill>
                <a:latin typeface="Comic Sans MS"/>
                <a:ea typeface="Comic Sans MS"/>
                <a:cs typeface="Comic Sans MS"/>
                <a:sym typeface="Comic Sans MS"/>
              </a:defRPr>
            </a:pPr>
            <a:r>
              <a:t>confined to issues of positioning. The key principles</a:t>
            </a:r>
            <a:endParaRPr>
              <a:latin typeface="Arial"/>
              <a:ea typeface="Arial"/>
              <a:cs typeface="Arial"/>
              <a:sym typeface="Arial"/>
            </a:endParaRPr>
          </a:p>
          <a:p>
            <a:pPr>
              <a:defRPr sz="2800">
                <a:solidFill>
                  <a:srgbClr val="312B39"/>
                </a:solidFill>
                <a:latin typeface="Comic Sans MS"/>
                <a:ea typeface="Comic Sans MS"/>
                <a:cs typeface="Comic Sans MS"/>
                <a:sym typeface="Comic Sans MS"/>
              </a:defRPr>
            </a:pPr>
            <a:r>
              <a:t>of inclusion includes valuing diversity, rights,</a:t>
            </a:r>
            <a:endParaRPr>
              <a:latin typeface="Arial"/>
              <a:ea typeface="Arial"/>
              <a:cs typeface="Arial"/>
              <a:sym typeface="Arial"/>
            </a:endParaRPr>
          </a:p>
          <a:p>
            <a:pPr>
              <a:defRPr sz="2800">
                <a:solidFill>
                  <a:srgbClr val="312B39"/>
                </a:solidFill>
                <a:latin typeface="Comic Sans MS"/>
                <a:ea typeface="Comic Sans MS"/>
                <a:cs typeface="Comic Sans MS"/>
                <a:sym typeface="Comic Sans MS"/>
              </a:defRPr>
            </a:pPr>
            <a:r>
              <a:t>dignity, individual needs, planning, shared</a:t>
            </a:r>
            <a:endParaRPr>
              <a:latin typeface="Arial"/>
              <a:ea typeface="Arial"/>
              <a:cs typeface="Arial"/>
              <a:sym typeface="Arial"/>
            </a:endParaRPr>
          </a:p>
          <a:p>
            <a:pPr>
              <a:defRPr sz="2800">
                <a:solidFill>
                  <a:srgbClr val="312B39"/>
                </a:solidFill>
                <a:latin typeface="Comic Sans MS"/>
                <a:ea typeface="Comic Sans MS"/>
                <a:cs typeface="Comic Sans MS"/>
                <a:sym typeface="Comic Sans MS"/>
              </a:defRPr>
            </a:pPr>
            <a:r>
              <a:t>responsibility, professional development and</a:t>
            </a:r>
            <a:endParaRPr>
              <a:latin typeface="Arial"/>
              <a:ea typeface="Arial"/>
              <a:cs typeface="Arial"/>
              <a:sym typeface="Arial"/>
            </a:endParaRPr>
          </a:p>
          <a:p>
            <a:pPr>
              <a:defRPr sz="2800">
                <a:solidFill>
                  <a:srgbClr val="312B39"/>
                </a:solidFill>
                <a:latin typeface="Comic Sans MS"/>
                <a:ea typeface="Comic Sans MS"/>
                <a:cs typeface="Comic Sans MS"/>
                <a:sym typeface="Comic Sans MS"/>
              </a:defRPr>
            </a:pPr>
            <a:r>
              <a:t>equal opportunities. </a:t>
            </a:r>
            <a:endParaRPr>
              <a:latin typeface="Arial"/>
              <a:ea typeface="Arial"/>
              <a:cs typeface="Arial"/>
              <a:sym typeface="Arial"/>
            </a:endParaRPr>
          </a:p>
          <a:p>
            <a:pPr>
              <a:defRPr sz="2800">
                <a:solidFill>
                  <a:srgbClr val="312B39"/>
                </a:solidFill>
                <a:latin typeface="Comic Sans MS"/>
                <a:ea typeface="Comic Sans MS"/>
                <a:cs typeface="Comic Sans MS"/>
                <a:sym typeface="Comic Sans MS"/>
              </a:defRPr>
            </a:pPr>
            <a:r>
              <a:t>					</a:t>
            </a:r>
            <a:r>
              <a:rPr>
                <a:solidFill>
                  <a:srgbClr val="333333"/>
                </a:solidFill>
              </a:rPr>
              <a:t>(Darlington, 2003, p2)</a:t>
            </a:r>
          </a:p>
        </p:txBody>
      </p:sp>
      <p:sp>
        <p:nvSpPr>
          <p:cNvPr id="113" name="TextBox 3"/>
          <p:cNvSpPr txBox="1"/>
          <p:nvPr/>
        </p:nvSpPr>
        <p:spPr>
          <a:xfrm>
            <a:off x="335135" y="4808767"/>
            <a:ext cx="8558432" cy="52321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defRPr sz="1400" b="1">
                <a:solidFill>
                  <a:srgbClr val="312B39"/>
                </a:solidFill>
                <a:latin typeface="Arial"/>
                <a:ea typeface="Arial"/>
                <a:cs typeface="Arial"/>
                <a:sym typeface="Arial"/>
              </a:defRPr>
            </a:lvl1pPr>
          </a:lstStyle>
          <a:p>
            <a:r>
              <a:rPr dirty="0">
                <a:latin typeface="Comic Sans MS" panose="030F0702030302020204" pitchFamily="66" charset="0"/>
              </a:rPr>
              <a:t>Chris Darlington is the president of the National Society of Special Educational Needs (NASEN), a national institute for professional workers who works within the field of inclusion. </a:t>
            </a:r>
          </a:p>
        </p:txBody>
      </p:sp>
    </p:spTree>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Rectangle 1"/>
          <p:cNvSpPr txBox="1"/>
          <p:nvPr/>
        </p:nvSpPr>
        <p:spPr>
          <a:xfrm>
            <a:off x="159452" y="1319809"/>
            <a:ext cx="9213416" cy="403186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nchor="ctr">
            <a:spAutoFit/>
          </a:bodyPr>
          <a:lstStyle/>
          <a:p>
            <a:pPr>
              <a:defRPr sz="3200">
                <a:solidFill>
                  <a:srgbClr val="312B39"/>
                </a:solidFill>
                <a:latin typeface="Arial"/>
                <a:ea typeface="Arial"/>
                <a:cs typeface="Arial"/>
                <a:sym typeface="Arial"/>
              </a:defRPr>
            </a:pPr>
            <a:r>
              <a:rPr dirty="0">
                <a:latin typeface="Comic Sans MS" panose="030F0702030302020204" pitchFamily="66" charset="0"/>
              </a:rPr>
              <a:t>Inclusive education should give opportunities </a:t>
            </a:r>
          </a:p>
          <a:p>
            <a:pPr>
              <a:defRPr sz="3200">
                <a:solidFill>
                  <a:srgbClr val="312B39"/>
                </a:solidFill>
                <a:latin typeface="Arial"/>
                <a:ea typeface="Arial"/>
                <a:cs typeface="Arial"/>
                <a:sym typeface="Arial"/>
              </a:defRPr>
            </a:pPr>
            <a:r>
              <a:rPr dirty="0">
                <a:latin typeface="Comic Sans MS" panose="030F0702030302020204" pitchFamily="66" charset="0"/>
              </a:rPr>
              <a:t>for learners to collaborate. We need to realize </a:t>
            </a:r>
          </a:p>
          <a:p>
            <a:pPr>
              <a:defRPr sz="3200">
                <a:solidFill>
                  <a:srgbClr val="312B39"/>
                </a:solidFill>
                <a:latin typeface="Arial"/>
                <a:ea typeface="Arial"/>
                <a:cs typeface="Arial"/>
                <a:sym typeface="Arial"/>
              </a:defRPr>
            </a:pPr>
            <a:r>
              <a:rPr dirty="0">
                <a:latin typeface="Comic Sans MS" panose="030F0702030302020204" pitchFamily="66" charset="0"/>
              </a:rPr>
              <a:t>that learning is better when individuals from </a:t>
            </a:r>
          </a:p>
          <a:p>
            <a:pPr>
              <a:defRPr sz="3200">
                <a:solidFill>
                  <a:srgbClr val="312B39"/>
                </a:solidFill>
                <a:latin typeface="Arial"/>
                <a:ea typeface="Arial"/>
                <a:cs typeface="Arial"/>
                <a:sym typeface="Arial"/>
              </a:defRPr>
            </a:pPr>
            <a:r>
              <a:rPr dirty="0">
                <a:latin typeface="Comic Sans MS" panose="030F0702030302020204" pitchFamily="66" charset="0"/>
              </a:rPr>
              <a:t>different skills and abilities share different </a:t>
            </a:r>
          </a:p>
          <a:p>
            <a:pPr>
              <a:defRPr sz="3200">
                <a:solidFill>
                  <a:srgbClr val="312B39"/>
                </a:solidFill>
                <a:latin typeface="Arial"/>
                <a:ea typeface="Arial"/>
                <a:cs typeface="Arial"/>
                <a:sym typeface="Arial"/>
              </a:defRPr>
            </a:pPr>
            <a:r>
              <a:rPr dirty="0">
                <a:latin typeface="Comic Sans MS" panose="030F0702030302020204" pitchFamily="66" charset="0"/>
              </a:rPr>
              <a:t>aspirations are encouraged to collaborate </a:t>
            </a:r>
          </a:p>
          <a:p>
            <a:pPr>
              <a:defRPr sz="3200">
                <a:solidFill>
                  <a:srgbClr val="312B39"/>
                </a:solidFill>
                <a:latin typeface="Arial"/>
                <a:ea typeface="Arial"/>
                <a:cs typeface="Arial"/>
                <a:sym typeface="Arial"/>
              </a:defRPr>
            </a:pPr>
            <a:r>
              <a:rPr dirty="0">
                <a:latin typeface="Comic Sans MS" panose="030F0702030302020204" pitchFamily="66" charset="0"/>
              </a:rPr>
              <a:t>on a joined project. </a:t>
            </a:r>
          </a:p>
          <a:p>
            <a:pPr>
              <a:defRPr sz="3200">
                <a:solidFill>
                  <a:srgbClr val="312B39"/>
                </a:solidFill>
                <a:latin typeface="Arial"/>
                <a:ea typeface="Arial"/>
                <a:cs typeface="Arial"/>
                <a:sym typeface="Arial"/>
              </a:defRPr>
            </a:pPr>
            <a:endParaRPr dirty="0">
              <a:latin typeface="Comic Sans MS" panose="030F0702030302020204" pitchFamily="66" charset="0"/>
            </a:endParaRPr>
          </a:p>
          <a:p>
            <a:pPr>
              <a:defRPr sz="3200">
                <a:solidFill>
                  <a:srgbClr val="333333"/>
                </a:solidFill>
                <a:latin typeface="Arial"/>
                <a:ea typeface="Arial"/>
                <a:cs typeface="Arial"/>
                <a:sym typeface="Arial"/>
              </a:defRPr>
            </a:pPr>
            <a:r>
              <a:rPr dirty="0">
                <a:latin typeface="Comic Sans MS" panose="030F0702030302020204" pitchFamily="66" charset="0"/>
              </a:rPr>
              <a:t>					(Aspis, 2004, p. 129)</a:t>
            </a:r>
          </a:p>
        </p:txBody>
      </p:sp>
      <p:sp>
        <p:nvSpPr>
          <p:cNvPr id="116" name="TextBox 3"/>
          <p:cNvSpPr txBox="1"/>
          <p:nvPr/>
        </p:nvSpPr>
        <p:spPr>
          <a:xfrm>
            <a:off x="278868" y="298061"/>
            <a:ext cx="8496415" cy="64632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p>
            <a:pPr>
              <a:defRPr b="1">
                <a:solidFill>
                  <a:srgbClr val="312B39"/>
                </a:solidFill>
                <a:latin typeface="Arial"/>
                <a:ea typeface="Arial"/>
                <a:cs typeface="Arial"/>
                <a:sym typeface="Arial"/>
              </a:defRPr>
            </a:pPr>
            <a:r>
              <a:rPr dirty="0">
                <a:latin typeface="Comic Sans MS" panose="030F0702030302020204" pitchFamily="66" charset="0"/>
              </a:rPr>
              <a:t>Simone Aspis</a:t>
            </a:r>
            <a:r>
              <a:rPr b="0" dirty="0">
                <a:latin typeface="Comic Sans MS" panose="030F0702030302020204" pitchFamily="66" charset="0"/>
              </a:rPr>
              <a:t>, describes herself as a ‘special school survivor’, and gives the following definition:</a:t>
            </a:r>
          </a:p>
        </p:txBody>
      </p:sp>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 name="Rectangle 1"/>
          <p:cNvSpPr txBox="1"/>
          <p:nvPr/>
        </p:nvSpPr>
        <p:spPr>
          <a:xfrm>
            <a:off x="504056" y="1109273"/>
            <a:ext cx="8224595" cy="446275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nchor="ctr">
            <a:spAutoFit/>
          </a:bodyPr>
          <a:lstStyle/>
          <a:p>
            <a:pPr>
              <a:defRPr sz="3600">
                <a:solidFill>
                  <a:srgbClr val="312B39"/>
                </a:solidFill>
                <a:latin typeface="Arial"/>
                <a:ea typeface="Arial"/>
                <a:cs typeface="Arial"/>
                <a:sym typeface="Arial"/>
              </a:defRPr>
            </a:pPr>
            <a:r>
              <a:rPr dirty="0">
                <a:latin typeface="Comic Sans MS" panose="030F0702030302020204" pitchFamily="66" charset="0"/>
              </a:rPr>
              <a:t>Schools which are supported by local educational authorities and others should be proactive in breaking down obstacles and barriers to learning and ensure opportunities to participate for all, so that no child is stopped or excluded from learning.</a:t>
            </a:r>
          </a:p>
          <a:p>
            <a:pPr>
              <a:defRPr sz="3200">
                <a:solidFill>
                  <a:srgbClr val="333333"/>
                </a:solidFill>
                <a:latin typeface="Arial"/>
                <a:ea typeface="Arial"/>
                <a:cs typeface="Arial"/>
                <a:sym typeface="Arial"/>
              </a:defRPr>
            </a:pPr>
            <a:r>
              <a:rPr dirty="0">
                <a:latin typeface="Comic Sans MS" panose="030F0702030302020204" pitchFamily="66" charset="0"/>
              </a:rPr>
              <a:t>			(</a:t>
            </a:r>
            <a:r>
              <a:rPr dirty="0" err="1">
                <a:latin typeface="Comic Sans MS" panose="030F0702030302020204" pitchFamily="66" charset="0"/>
              </a:rPr>
              <a:t>AdAS</a:t>
            </a:r>
            <a:r>
              <a:rPr dirty="0">
                <a:latin typeface="Comic Sans MS" panose="030F0702030302020204" pitchFamily="66" charset="0"/>
              </a:rPr>
              <a:t>, 2001b, paragraph 7)</a:t>
            </a:r>
          </a:p>
        </p:txBody>
      </p:sp>
      <p:sp>
        <p:nvSpPr>
          <p:cNvPr id="119" name="TextBox 3"/>
          <p:cNvSpPr txBox="1"/>
          <p:nvPr/>
        </p:nvSpPr>
        <p:spPr>
          <a:xfrm>
            <a:off x="261807" y="89807"/>
            <a:ext cx="8709095" cy="83099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defRPr>
                <a:solidFill>
                  <a:srgbClr val="312B39"/>
                </a:solidFill>
                <a:latin typeface="Arial"/>
                <a:ea typeface="Arial"/>
                <a:cs typeface="Arial"/>
                <a:sym typeface="Arial"/>
              </a:defRPr>
            </a:lvl1pPr>
          </a:lstStyle>
          <a:p>
            <a:r>
              <a:rPr sz="1600" dirty="0">
                <a:latin typeface="Comic Sans MS" panose="030F0702030302020204" pitchFamily="66" charset="0"/>
              </a:rPr>
              <a:t>The following response if from ‘</a:t>
            </a:r>
            <a:r>
              <a:rPr lang="en-GB" sz="1600" dirty="0">
                <a:latin typeface="Comic Sans MS" panose="030F0702030302020204" pitchFamily="66" charset="0"/>
              </a:rPr>
              <a:t>I</a:t>
            </a:r>
            <a:r>
              <a:rPr sz="1600" dirty="0" err="1">
                <a:latin typeface="Comic Sans MS" panose="030F0702030302020204" pitchFamily="66" charset="0"/>
              </a:rPr>
              <a:t>nclusive</a:t>
            </a:r>
            <a:r>
              <a:rPr sz="1600" dirty="0">
                <a:latin typeface="Comic Sans MS" panose="030F0702030302020204" pitchFamily="66" charset="0"/>
              </a:rPr>
              <a:t> Schooling’, (</a:t>
            </a:r>
            <a:r>
              <a:rPr sz="1600" dirty="0" err="1">
                <a:latin typeface="Comic Sans MS" panose="030F0702030302020204" pitchFamily="66" charset="0"/>
              </a:rPr>
              <a:t>AdAS</a:t>
            </a:r>
            <a:r>
              <a:rPr sz="1600" dirty="0">
                <a:latin typeface="Comic Sans MS" panose="030F0702030302020204" pitchFamily="66" charset="0"/>
              </a:rPr>
              <a:t>, 2001b), which is the official document that was published by the Education and Skills Section, (</a:t>
            </a:r>
            <a:r>
              <a:rPr sz="1600" dirty="0" err="1">
                <a:latin typeface="Comic Sans MS" panose="030F0702030302020204" pitchFamily="66" charset="0"/>
              </a:rPr>
              <a:t>AdAS</a:t>
            </a:r>
            <a:r>
              <a:rPr sz="1600" dirty="0">
                <a:latin typeface="Comic Sans MS" panose="030F0702030302020204" pitchFamily="66" charset="0"/>
              </a:rPr>
              <a:t>) following legal changes back in 2001 which reinforced children’s rights within mainstream settings.</a:t>
            </a:r>
          </a:p>
        </p:txBody>
      </p:sp>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 name="Rectangle 1"/>
          <p:cNvSpPr txBox="1"/>
          <p:nvPr/>
        </p:nvSpPr>
        <p:spPr>
          <a:xfrm>
            <a:off x="919178" y="470068"/>
            <a:ext cx="7210112" cy="526297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nchor="ctr">
            <a:spAutoFit/>
          </a:bodyPr>
          <a:lstStyle/>
          <a:p>
            <a:pPr>
              <a:defRPr sz="2800">
                <a:solidFill>
                  <a:srgbClr val="312B39"/>
                </a:solidFill>
                <a:latin typeface="Arial"/>
                <a:ea typeface="Arial"/>
                <a:cs typeface="Arial"/>
                <a:sym typeface="Arial"/>
              </a:defRPr>
            </a:pPr>
            <a:endParaRPr dirty="0"/>
          </a:p>
          <a:p>
            <a:pPr>
              <a:defRPr sz="2800">
                <a:solidFill>
                  <a:srgbClr val="312B39"/>
                </a:solidFill>
                <a:latin typeface="Arial"/>
                <a:ea typeface="Arial"/>
                <a:cs typeface="Arial"/>
                <a:sym typeface="Arial"/>
              </a:defRPr>
            </a:pPr>
            <a:r>
              <a:rPr dirty="0">
                <a:latin typeface="Comic Sans MS" panose="030F0702030302020204" pitchFamily="66" charset="0"/>
              </a:rPr>
              <a:t>Inclusion means to enable each and every learner to participate fully in all aspect of work and life within mainstream settings, whatever their needs.</a:t>
            </a:r>
          </a:p>
          <a:p>
            <a:pPr>
              <a:defRPr sz="2800">
                <a:solidFill>
                  <a:srgbClr val="312B39"/>
                </a:solidFill>
                <a:latin typeface="Arial"/>
                <a:ea typeface="Arial"/>
                <a:cs typeface="Arial"/>
                <a:sym typeface="Arial"/>
              </a:defRPr>
            </a:pPr>
            <a:r>
              <a:rPr dirty="0">
                <a:latin typeface="Comic Sans MS" panose="030F0702030302020204" pitchFamily="66" charset="0"/>
              </a:rPr>
              <a:t>Inclusion could also be considered as a continual process of breaking down barriers so that each child and young person can learn and participate, where exclusion on the other hand highlights the differences.</a:t>
            </a:r>
          </a:p>
          <a:p>
            <a:pPr algn="r">
              <a:defRPr sz="2800">
                <a:solidFill>
                  <a:srgbClr val="333333"/>
                </a:solidFill>
                <a:latin typeface="Arial"/>
                <a:ea typeface="Arial"/>
                <a:cs typeface="Arial"/>
                <a:sym typeface="Arial"/>
              </a:defRPr>
            </a:pPr>
            <a:r>
              <a:rPr dirty="0">
                <a:latin typeface="Comic Sans MS" panose="030F0702030302020204" pitchFamily="66" charset="0"/>
              </a:rPr>
              <a:t>(CSIE, 2018)</a:t>
            </a:r>
          </a:p>
        </p:txBody>
      </p:sp>
      <p:sp>
        <p:nvSpPr>
          <p:cNvPr id="122" name="TextBox 3"/>
          <p:cNvSpPr txBox="1"/>
          <p:nvPr/>
        </p:nvSpPr>
        <p:spPr>
          <a:xfrm>
            <a:off x="334595" y="136814"/>
            <a:ext cx="8549872" cy="64632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defRPr b="1">
                <a:solidFill>
                  <a:srgbClr val="312B39"/>
                </a:solidFill>
                <a:latin typeface="Arial"/>
                <a:ea typeface="Arial"/>
                <a:cs typeface="Arial"/>
                <a:sym typeface="Arial"/>
              </a:defRPr>
            </a:lvl1pPr>
          </a:lstStyle>
          <a:p>
            <a:r>
              <a:rPr dirty="0">
                <a:latin typeface="Comic Sans MS" panose="030F0702030302020204" pitchFamily="66" charset="0"/>
              </a:rPr>
              <a:t>CSIE –  Centre of Studies </a:t>
            </a:r>
            <a:r>
              <a:rPr dirty="0" err="1">
                <a:latin typeface="Comic Sans MS" panose="030F0702030302020204" pitchFamily="66" charset="0"/>
              </a:rPr>
              <a:t>fo</a:t>
            </a:r>
            <a:r>
              <a:rPr dirty="0">
                <a:latin typeface="Comic Sans MS" panose="030F0702030302020204" pitchFamily="66" charset="0"/>
              </a:rPr>
              <a:t> Inclusive Education (they promote growth in inclusive schools).</a:t>
            </a:r>
          </a:p>
        </p:txBody>
      </p:sp>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 name="TextBox 2"/>
          <p:cNvSpPr txBox="1"/>
          <p:nvPr/>
        </p:nvSpPr>
        <p:spPr>
          <a:xfrm>
            <a:off x="474752" y="2878417"/>
            <a:ext cx="2551680" cy="193898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p>
            <a:pPr algn="ctr">
              <a:defRPr sz="2400">
                <a:latin typeface="Comic Sans MS"/>
                <a:ea typeface="Comic Sans MS"/>
                <a:cs typeface="Comic Sans MS"/>
                <a:sym typeface="Comic Sans MS"/>
              </a:defRPr>
            </a:pPr>
            <a:r>
              <a:rPr lang="en-GB" dirty="0"/>
              <a:t>Natalie Jones, a former student at UWTSD</a:t>
            </a:r>
          </a:p>
          <a:p>
            <a:pPr>
              <a:defRPr sz="2400">
                <a:latin typeface="Comic Sans MS"/>
                <a:ea typeface="Comic Sans MS"/>
                <a:cs typeface="Comic Sans MS"/>
                <a:sym typeface="Comic Sans MS"/>
              </a:defRPr>
            </a:pPr>
            <a:r>
              <a:rPr dirty="0"/>
              <a:t>Watch her video and take notes.</a:t>
            </a:r>
          </a:p>
        </p:txBody>
      </p:sp>
      <p:sp>
        <p:nvSpPr>
          <p:cNvPr id="129" name="TextBox 4"/>
          <p:cNvSpPr txBox="1"/>
          <p:nvPr/>
        </p:nvSpPr>
        <p:spPr>
          <a:xfrm>
            <a:off x="1898035" y="1275742"/>
            <a:ext cx="7969534" cy="95410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p>
            <a:pPr>
              <a:defRPr sz="2800" u="sng">
                <a:solidFill>
                  <a:srgbClr val="0563C1"/>
                </a:solidFill>
                <a:uFill>
                  <a:solidFill>
                    <a:srgbClr val="0563C1"/>
                  </a:solidFill>
                </a:uFill>
              </a:defRPr>
            </a:pPr>
            <a:r>
              <a:rPr dirty="0">
                <a:solidFill>
                  <a:srgbClr val="0000FF"/>
                </a:solidFill>
                <a:uFill>
                  <a:solidFill>
                    <a:srgbClr val="0000FF"/>
                  </a:solidFill>
                </a:uFill>
              </a:rPr>
              <a:t>AfE21 Stage5 06NatalieJones – YouTube</a:t>
            </a:r>
          </a:p>
          <a:p>
            <a:pPr>
              <a:defRPr sz="2800"/>
            </a:pPr>
            <a:endParaRPr dirty="0">
              <a:solidFill>
                <a:srgbClr val="0000FF"/>
              </a:solidFill>
              <a:uFill>
                <a:solidFill>
                  <a:srgbClr val="0000FF"/>
                </a:solidFill>
              </a:uFill>
            </a:endParaRPr>
          </a:p>
        </p:txBody>
      </p:sp>
      <p:sp>
        <p:nvSpPr>
          <p:cNvPr id="130" name="TextBox 5"/>
          <p:cNvSpPr txBox="1"/>
          <p:nvPr/>
        </p:nvSpPr>
        <p:spPr>
          <a:xfrm>
            <a:off x="368489" y="232010"/>
            <a:ext cx="8498008" cy="802639"/>
          </a:xfrm>
          <a:prstGeom prst="rect">
            <a:avLst/>
          </a:prstGeom>
          <a:solidFill>
            <a:schemeClr val="accent1">
              <a:lumMod val="60000"/>
              <a:lumOff val="4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lgn="ctr">
              <a:defRPr sz="4000">
                <a:latin typeface="Comic Sans MS"/>
                <a:ea typeface="Comic Sans MS"/>
                <a:cs typeface="Comic Sans MS"/>
                <a:sym typeface="Comic Sans MS"/>
              </a:defRPr>
            </a:lvl1pPr>
          </a:lstStyle>
          <a:p>
            <a:r>
              <a:rPr dirty="0"/>
              <a:t>Principles of Inclusive Education</a:t>
            </a:r>
          </a:p>
        </p:txBody>
      </p:sp>
      <p:pic>
        <p:nvPicPr>
          <p:cNvPr id="131" name="Picture 2" descr="Picture 2"/>
          <p:cNvPicPr>
            <a:picLocks noChangeAspect="1"/>
          </p:cNvPicPr>
          <p:nvPr/>
        </p:nvPicPr>
        <p:blipFill>
          <a:blip r:embed="rId3"/>
          <a:stretch>
            <a:fillRect/>
          </a:stretch>
        </p:blipFill>
        <p:spPr>
          <a:xfrm>
            <a:off x="3409665" y="2229845"/>
            <a:ext cx="5381767" cy="3027246"/>
          </a:xfrm>
          <a:prstGeom prst="rect">
            <a:avLst/>
          </a:prstGeom>
          <a:ln w="12700">
            <a:solidFill>
              <a:schemeClr val="accent1"/>
            </a:solidFill>
            <a:miter lim="400000"/>
          </a:ln>
        </p:spPr>
      </p:pic>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 name="TextBox 2"/>
          <p:cNvSpPr txBox="1"/>
          <p:nvPr/>
        </p:nvSpPr>
        <p:spPr>
          <a:xfrm>
            <a:off x="269551" y="936354"/>
            <a:ext cx="4656106" cy="2123654"/>
          </a:xfrm>
          <a:prstGeom prst="rect">
            <a:avLst/>
          </a:prstGeom>
          <a:solidFill>
            <a:schemeClr val="accent1">
              <a:lumMod val="60000"/>
              <a:lumOff val="4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lvl1pPr algn="ctr">
              <a:defRPr sz="4400">
                <a:latin typeface="Comic Sans MS"/>
                <a:ea typeface="Comic Sans MS"/>
                <a:cs typeface="Comic Sans MS"/>
                <a:sym typeface="Comic Sans MS"/>
              </a:defRPr>
            </a:lvl1pPr>
          </a:lstStyle>
          <a:p>
            <a:r>
              <a:rPr lang="en-GB" dirty="0"/>
              <a:t>What were the key messages from Natalie?</a:t>
            </a:r>
            <a:endParaRPr dirty="0"/>
          </a:p>
        </p:txBody>
      </p:sp>
      <p:pic>
        <p:nvPicPr>
          <p:cNvPr id="135" name="Picture 4" descr="Picture 4"/>
          <p:cNvPicPr>
            <a:picLocks noChangeAspect="1"/>
          </p:cNvPicPr>
          <p:nvPr/>
        </p:nvPicPr>
        <p:blipFill rotWithShape="1">
          <a:blip r:embed="rId3"/>
          <a:srcRect b="8850"/>
          <a:stretch/>
        </p:blipFill>
        <p:spPr>
          <a:xfrm>
            <a:off x="2597604" y="3773255"/>
            <a:ext cx="1229862" cy="1122899"/>
          </a:xfrm>
          <a:prstGeom prst="rect">
            <a:avLst/>
          </a:prstGeom>
          <a:ln w="12700">
            <a:miter lim="400000"/>
          </a:ln>
        </p:spPr>
      </p:pic>
      <p:pic>
        <p:nvPicPr>
          <p:cNvPr id="3" name="Picture 2" descr="A picture containing statue&#10;&#10;Description automatically generated">
            <a:extLst>
              <a:ext uri="{FF2B5EF4-FFF2-40B4-BE49-F238E27FC236}">
                <a16:creationId xmlns:a16="http://schemas.microsoft.com/office/drawing/2014/main" id="{425FE4AC-7265-7E3F-8158-73CFCCD97E3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025224" y="818983"/>
            <a:ext cx="3906080" cy="4297680"/>
          </a:xfrm>
          <a:prstGeom prst="rect">
            <a:avLst/>
          </a:prstGeom>
        </p:spPr>
      </p:pic>
      <p:sp>
        <p:nvSpPr>
          <p:cNvPr id="4" name="TextBox 3">
            <a:extLst>
              <a:ext uri="{FF2B5EF4-FFF2-40B4-BE49-F238E27FC236}">
                <a16:creationId xmlns:a16="http://schemas.microsoft.com/office/drawing/2014/main" id="{680FC3B3-C690-0458-3953-95D35A5ACE9B}"/>
              </a:ext>
            </a:extLst>
          </p:cNvPr>
          <p:cNvSpPr txBox="1"/>
          <p:nvPr/>
        </p:nvSpPr>
        <p:spPr>
          <a:xfrm>
            <a:off x="1143000" y="6944176"/>
            <a:ext cx="3782657" cy="23082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r>
              <a:rPr lang="en-GB" sz="900">
                <a:hlinkClick r:id="rId5" tooltip="https://www.freepngimg.com/png/27087-speaking-clipart"/>
              </a:rPr>
              <a:t>This Photo</a:t>
            </a:r>
            <a:r>
              <a:rPr lang="en-GB" sz="900"/>
              <a:t> by Unknown Author is licensed under </a:t>
            </a:r>
            <a:r>
              <a:rPr lang="en-GB" sz="900">
                <a:hlinkClick r:id="rId6" tooltip="https://creativecommons.org/licenses/by-nc/3.0/"/>
              </a:rPr>
              <a:t>CC BY-NC</a:t>
            </a:r>
            <a:endParaRPr lang="en-GB" sz="900"/>
          </a:p>
        </p:txBody>
      </p:sp>
      <p:pic>
        <p:nvPicPr>
          <p:cNvPr id="2" name="Picture 1" descr="Public Domain Clip Art Image | briefcase | ID ...">
            <a:extLst>
              <a:ext uri="{FF2B5EF4-FFF2-40B4-BE49-F238E27FC236}">
                <a16:creationId xmlns:a16="http://schemas.microsoft.com/office/drawing/2014/main" id="{22848F7D-8DE7-3E4F-E6B9-B5685B3B69F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848617" y="4659628"/>
            <a:ext cx="1295383" cy="914070"/>
          </a:xfrm>
          <a:prstGeom prst="rect">
            <a:avLst/>
          </a:prstGeom>
        </p:spPr>
      </p:pic>
    </p:spTree>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7" name="Picture 1" descr="Picture 1"/>
          <p:cNvPicPr>
            <a:picLocks noChangeAspect="1"/>
          </p:cNvPicPr>
          <p:nvPr/>
        </p:nvPicPr>
        <p:blipFill>
          <a:blip r:embed="rId3"/>
          <a:stretch>
            <a:fillRect/>
          </a:stretch>
        </p:blipFill>
        <p:spPr>
          <a:xfrm>
            <a:off x="4429545" y="-119267"/>
            <a:ext cx="4136691" cy="5629522"/>
          </a:xfrm>
          <a:prstGeom prst="rect">
            <a:avLst/>
          </a:prstGeom>
          <a:ln w="12700">
            <a:miter lim="400000"/>
          </a:ln>
        </p:spPr>
      </p:pic>
      <p:sp>
        <p:nvSpPr>
          <p:cNvPr id="3" name="TextBox 5">
            <a:extLst>
              <a:ext uri="{FF2B5EF4-FFF2-40B4-BE49-F238E27FC236}">
                <a16:creationId xmlns:a16="http://schemas.microsoft.com/office/drawing/2014/main" id="{6118BF4A-5AA8-3690-A663-687D774C86C9}"/>
              </a:ext>
            </a:extLst>
          </p:cNvPr>
          <p:cNvSpPr txBox="1"/>
          <p:nvPr/>
        </p:nvSpPr>
        <p:spPr>
          <a:xfrm>
            <a:off x="853519" y="1194118"/>
            <a:ext cx="2422419" cy="1938988"/>
          </a:xfrm>
          <a:prstGeom prst="rect">
            <a:avLst/>
          </a:prstGeom>
          <a:solidFill>
            <a:schemeClr val="accent1">
              <a:lumMod val="60000"/>
              <a:lumOff val="4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lvl1pPr algn="ctr">
              <a:defRPr sz="4000">
                <a:latin typeface="Comic Sans MS"/>
                <a:ea typeface="Comic Sans MS"/>
                <a:cs typeface="Comic Sans MS"/>
                <a:sym typeface="Comic Sans MS"/>
              </a:defRPr>
            </a:lvl1pPr>
          </a:lstStyle>
          <a:p>
            <a:r>
              <a:rPr lang="en-GB" dirty="0"/>
              <a:t>Inclusive education???</a:t>
            </a:r>
            <a:endParaRPr dirty="0"/>
          </a:p>
        </p:txBody>
      </p:sp>
    </p:spTree>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B87AAB6-A7B8-9975-2160-8B35E5E6C016}"/>
              </a:ext>
            </a:extLst>
          </p:cNvPr>
          <p:cNvSpPr>
            <a:spLocks noGrp="1"/>
          </p:cNvSpPr>
          <p:nvPr>
            <p:ph type="body" idx="1"/>
          </p:nvPr>
        </p:nvSpPr>
        <p:spPr>
          <a:xfrm>
            <a:off x="2097838" y="1205934"/>
            <a:ext cx="4813994" cy="617934"/>
          </a:xfrm>
        </p:spPr>
        <p:txBody>
          <a:bodyPr>
            <a:noAutofit/>
          </a:bodyPr>
          <a:lstStyle/>
          <a:p>
            <a:pPr algn="ctr"/>
            <a:r>
              <a:rPr lang="cy-GB" sz="2700" dirty="0"/>
              <a:t>Coffi - </a:t>
            </a:r>
            <a:r>
              <a:rPr lang="cy-GB" sz="2700" dirty="0" err="1"/>
              <a:t>Coffee</a:t>
            </a:r>
            <a:endParaRPr lang="en-GB" sz="2700" dirty="0"/>
          </a:p>
        </p:txBody>
      </p:sp>
      <p:pic>
        <p:nvPicPr>
          <p:cNvPr id="6" name="Picture 5" descr="A cup of coffee&#10;&#10;Description automatically generated with medium confidence">
            <a:extLst>
              <a:ext uri="{FF2B5EF4-FFF2-40B4-BE49-F238E27FC236}">
                <a16:creationId xmlns:a16="http://schemas.microsoft.com/office/drawing/2014/main" id="{49F9202B-8D50-6604-0E3A-9E2A601C93C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368592" y="2208456"/>
            <a:ext cx="4339712" cy="2441089"/>
          </a:xfrm>
          <a:prstGeom prst="rect">
            <a:avLst/>
          </a:prstGeom>
        </p:spPr>
      </p:pic>
    </p:spTree>
    <p:extLst>
      <p:ext uri="{BB962C8B-B14F-4D97-AF65-F5344CB8AC3E}">
        <p14:creationId xmlns:p14="http://schemas.microsoft.com/office/powerpoint/2010/main" val="33256702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a:extLst>
              <a:ext uri="{FF2B5EF4-FFF2-40B4-BE49-F238E27FC236}">
                <a16:creationId xmlns:a16="http://schemas.microsoft.com/office/drawing/2014/main" id="{3958848E-1A45-9709-BFA6-7B39613F1EF6}"/>
              </a:ext>
            </a:extLst>
          </p:cNvPr>
          <p:cNvSpPr txBox="1"/>
          <p:nvPr/>
        </p:nvSpPr>
        <p:spPr>
          <a:xfrm>
            <a:off x="629232" y="457997"/>
            <a:ext cx="4655885" cy="4247313"/>
          </a:xfrm>
          <a:prstGeom prst="rect">
            <a:avLst/>
          </a:prstGeom>
          <a:solidFill>
            <a:schemeClr val="accent1">
              <a:lumMod val="60000"/>
              <a:lumOff val="4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lvl1pPr algn="ctr">
              <a:defRPr sz="4000">
                <a:latin typeface="Comic Sans MS"/>
                <a:ea typeface="Comic Sans MS"/>
                <a:cs typeface="Comic Sans MS"/>
                <a:sym typeface="Comic Sans MS"/>
              </a:defRPr>
            </a:lvl1pPr>
          </a:lstStyle>
          <a:p>
            <a:r>
              <a:rPr lang="en-GB" sz="5400" dirty="0"/>
              <a:t>How do you promote inclusivity in your FP classroom?</a:t>
            </a:r>
            <a:endParaRPr sz="5400" dirty="0"/>
          </a:p>
        </p:txBody>
      </p:sp>
      <p:pic>
        <p:nvPicPr>
          <p:cNvPr id="3" name="Picture 2" descr="Picture 2">
            <a:extLst>
              <a:ext uri="{FF2B5EF4-FFF2-40B4-BE49-F238E27FC236}">
                <a16:creationId xmlns:a16="http://schemas.microsoft.com/office/drawing/2014/main" id="{A58ED448-0D19-440A-C3C0-0B0273E3E753}"/>
              </a:ext>
            </a:extLst>
          </p:cNvPr>
          <p:cNvPicPr>
            <a:picLocks noChangeAspect="1"/>
          </p:cNvPicPr>
          <p:nvPr/>
        </p:nvPicPr>
        <p:blipFill>
          <a:blip r:embed="rId3"/>
          <a:stretch>
            <a:fillRect/>
          </a:stretch>
        </p:blipFill>
        <p:spPr>
          <a:xfrm rot="625052">
            <a:off x="5819596" y="282500"/>
            <a:ext cx="1651567" cy="2316018"/>
          </a:xfrm>
          <a:prstGeom prst="rect">
            <a:avLst/>
          </a:prstGeom>
          <a:ln w="12700">
            <a:solidFill>
              <a:schemeClr val="accent1"/>
            </a:solidFill>
            <a:miter lim="400000"/>
          </a:ln>
        </p:spPr>
      </p:pic>
      <p:sp>
        <p:nvSpPr>
          <p:cNvPr id="4" name="TextBox 3">
            <a:extLst>
              <a:ext uri="{FF2B5EF4-FFF2-40B4-BE49-F238E27FC236}">
                <a16:creationId xmlns:a16="http://schemas.microsoft.com/office/drawing/2014/main" id="{E943FBB6-3CFE-52A0-FAD6-9BE12BC8C383}"/>
              </a:ext>
            </a:extLst>
          </p:cNvPr>
          <p:cNvSpPr txBox="1"/>
          <p:nvPr/>
        </p:nvSpPr>
        <p:spPr>
          <a:xfrm>
            <a:off x="5762446" y="4243647"/>
            <a:ext cx="2352136" cy="92332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1800" b="0" i="0" u="none" strike="noStrike" cap="none" spc="0" normalizeH="0" baseline="0" dirty="0">
                <a:ln>
                  <a:noFill/>
                </a:ln>
                <a:solidFill>
                  <a:srgbClr val="000000"/>
                </a:solidFill>
                <a:effectLst/>
                <a:uFillTx/>
                <a:latin typeface="Comic Sans MS" panose="030F0702030302020204" pitchFamily="66" charset="0"/>
                <a:sym typeface="Calibri"/>
              </a:rPr>
              <a:t>Role models</a:t>
            </a:r>
          </a:p>
          <a:p>
            <a:pPr marL="0" marR="0" indent="0" algn="ctr" defTabSz="914400" rtl="0" fontAlgn="auto" latinLnBrk="0" hangingPunct="0">
              <a:lnSpc>
                <a:spcPct val="100000"/>
              </a:lnSpc>
              <a:spcBef>
                <a:spcPts val="0"/>
              </a:spcBef>
              <a:spcAft>
                <a:spcPts val="0"/>
              </a:spcAft>
              <a:buClrTx/>
              <a:buSzTx/>
              <a:buFontTx/>
              <a:buNone/>
              <a:tabLst/>
            </a:pPr>
            <a:r>
              <a:rPr lang="en-GB" dirty="0">
                <a:latin typeface="Comic Sans MS" panose="030F0702030302020204" pitchFamily="66" charset="0"/>
              </a:rPr>
              <a:t>Resources</a:t>
            </a:r>
          </a:p>
          <a:p>
            <a:pPr marL="0" marR="0" indent="0" algn="ctr" defTabSz="914400" rtl="0" fontAlgn="auto" latinLnBrk="0" hangingPunct="0">
              <a:lnSpc>
                <a:spcPct val="100000"/>
              </a:lnSpc>
              <a:spcBef>
                <a:spcPts val="0"/>
              </a:spcBef>
              <a:spcAft>
                <a:spcPts val="0"/>
              </a:spcAft>
              <a:buClrTx/>
              <a:buSzTx/>
              <a:buFontTx/>
              <a:buNone/>
              <a:tabLst/>
            </a:pPr>
            <a:r>
              <a:rPr kumimoji="0" lang="en-GB" sz="1800" b="0" i="0" u="none" strike="noStrike" cap="none" spc="0" normalizeH="0" baseline="0" dirty="0">
                <a:ln>
                  <a:noFill/>
                </a:ln>
                <a:solidFill>
                  <a:srgbClr val="000000"/>
                </a:solidFill>
                <a:effectLst/>
                <a:uFillTx/>
                <a:latin typeface="Comic Sans MS" panose="030F0702030302020204" pitchFamily="66" charset="0"/>
                <a:sym typeface="Calibri"/>
              </a:rPr>
              <a:t>Reading</a:t>
            </a:r>
          </a:p>
        </p:txBody>
      </p:sp>
      <p:pic>
        <p:nvPicPr>
          <p:cNvPr id="6" name="Picture 5" descr="Graphical user interface&#10;&#10;Description automatically generated with medium confidence">
            <a:extLst>
              <a:ext uri="{FF2B5EF4-FFF2-40B4-BE49-F238E27FC236}">
                <a16:creationId xmlns:a16="http://schemas.microsoft.com/office/drawing/2014/main" id="{6E5FE556-BFD6-8008-3A0F-2456A38C3BAB}"/>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r="2890"/>
          <a:stretch/>
        </p:blipFill>
        <p:spPr>
          <a:xfrm>
            <a:off x="6598482" y="1984613"/>
            <a:ext cx="2043127" cy="2034599"/>
          </a:xfrm>
          <a:prstGeom prst="rect">
            <a:avLst/>
          </a:prstGeom>
          <a:ln>
            <a:solidFill>
              <a:schemeClr val="accent1"/>
            </a:solidFill>
          </a:ln>
        </p:spPr>
      </p:pic>
    </p:spTree>
    <p:extLst>
      <p:ext uri="{BB962C8B-B14F-4D97-AF65-F5344CB8AC3E}">
        <p14:creationId xmlns:p14="http://schemas.microsoft.com/office/powerpoint/2010/main" val="1210449702"/>
      </p:ext>
    </p:extLst>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24739" y="330583"/>
            <a:ext cx="3868340" cy="823912"/>
          </a:xfrm>
          <a:solidFill>
            <a:schemeClr val="accent1">
              <a:lumMod val="60000"/>
              <a:lumOff val="40000"/>
            </a:schemeClr>
          </a:solidFill>
        </p:spPr>
        <p:txBody>
          <a:bodyPr>
            <a:normAutofit/>
          </a:bodyPr>
          <a:lstStyle/>
          <a:p>
            <a:pPr algn="ctr"/>
            <a:r>
              <a:rPr lang="cy-GB" sz="4000" b="0" dirty="0">
                <a:latin typeface="Comic Sans MS" panose="030F0702030302020204" pitchFamily="66" charset="0"/>
              </a:rPr>
              <a:t>Stereoteipiau</a:t>
            </a:r>
            <a:endParaRPr lang="en-GB" sz="4000" b="0" dirty="0">
              <a:latin typeface="Comic Sans MS" panose="030F0702030302020204" pitchFamily="66" charset="0"/>
            </a:endParaRPr>
          </a:p>
        </p:txBody>
      </p:sp>
      <p:sp>
        <p:nvSpPr>
          <p:cNvPr id="5" name="Text Placeholder 4"/>
          <p:cNvSpPr>
            <a:spLocks noGrp="1"/>
          </p:cNvSpPr>
          <p:nvPr>
            <p:ph type="body" sz="quarter" idx="3"/>
          </p:nvPr>
        </p:nvSpPr>
        <p:spPr>
          <a:xfrm>
            <a:off x="4750019" y="330583"/>
            <a:ext cx="3887391" cy="823912"/>
          </a:xfrm>
          <a:solidFill>
            <a:schemeClr val="accent1">
              <a:lumMod val="60000"/>
              <a:lumOff val="40000"/>
            </a:schemeClr>
          </a:solidFill>
          <a:ln>
            <a:solidFill>
              <a:schemeClr val="accent1"/>
            </a:solidFill>
          </a:ln>
        </p:spPr>
        <p:txBody>
          <a:bodyPr>
            <a:normAutofit/>
          </a:bodyPr>
          <a:lstStyle/>
          <a:p>
            <a:pPr algn="ctr"/>
            <a:r>
              <a:rPr lang="en-GB" sz="4000" b="0" dirty="0">
                <a:latin typeface="Comic Sans MS" panose="030F0702030302020204" pitchFamily="66" charset="0"/>
              </a:rPr>
              <a:t>Stereotypes</a:t>
            </a:r>
          </a:p>
        </p:txBody>
      </p:sp>
      <p:sp>
        <p:nvSpPr>
          <p:cNvPr id="8" name="Content Placeholder 3"/>
          <p:cNvSpPr>
            <a:spLocks noGrp="1"/>
          </p:cNvSpPr>
          <p:nvPr>
            <p:ph sz="half" idx="2"/>
          </p:nvPr>
        </p:nvSpPr>
        <p:spPr>
          <a:xfrm>
            <a:off x="414769" y="1154495"/>
            <a:ext cx="3867150" cy="4083050"/>
          </a:xfrm>
        </p:spPr>
        <p:txBody>
          <a:bodyPr/>
          <a:lstStyle/>
          <a:p>
            <a:r>
              <a:rPr lang="cy-GB" dirty="0">
                <a:latin typeface="Comic Sans MS" panose="030F0702030302020204" pitchFamily="66" charset="0"/>
              </a:rPr>
              <a:t>Byddwch yn ofalus o stereoteipiau! </a:t>
            </a:r>
          </a:p>
          <a:p>
            <a:endParaRPr lang="en-GB" dirty="0"/>
          </a:p>
        </p:txBody>
      </p:sp>
      <p:sp>
        <p:nvSpPr>
          <p:cNvPr id="9" name="Content Placeholder 3"/>
          <p:cNvSpPr>
            <a:spLocks noGrp="1"/>
          </p:cNvSpPr>
          <p:nvPr>
            <p:ph sz="half" idx="2"/>
          </p:nvPr>
        </p:nvSpPr>
        <p:spPr>
          <a:xfrm>
            <a:off x="4572000" y="1483757"/>
            <a:ext cx="4453958" cy="584194"/>
          </a:xfrm>
        </p:spPr>
        <p:txBody>
          <a:bodyPr/>
          <a:lstStyle/>
          <a:p>
            <a:r>
              <a:rPr lang="en-GB" dirty="0">
                <a:latin typeface="Comic Sans MS" panose="030F0702030302020204" pitchFamily="66" charset="0"/>
              </a:rPr>
              <a:t>Beware of stereo types!</a:t>
            </a:r>
          </a:p>
        </p:txBody>
      </p:sp>
      <p:sp>
        <p:nvSpPr>
          <p:cNvPr id="6" name="TextBox 5"/>
          <p:cNvSpPr txBox="1"/>
          <p:nvPr/>
        </p:nvSpPr>
        <p:spPr>
          <a:xfrm>
            <a:off x="6689951" y="3196020"/>
            <a:ext cx="1823605" cy="1788951"/>
          </a:xfrm>
          <a:prstGeom prst="rect">
            <a:avLst/>
          </a:prstGeom>
          <a:noFill/>
        </p:spPr>
        <p:txBody>
          <a:bodyPr wrap="square" rtlCol="0">
            <a:spAutoFit/>
          </a:bodyPr>
          <a:lstStyle/>
          <a:p>
            <a:pPr algn="ctr"/>
            <a:r>
              <a:rPr lang="en-GB" sz="1575" dirty="0">
                <a:latin typeface="Comic Sans MS" panose="030F0702030302020204" pitchFamily="66" charset="0"/>
              </a:rPr>
              <a:t>a </a:t>
            </a:r>
            <a:r>
              <a:rPr lang="en-GB" sz="1575" b="1" dirty="0">
                <a:latin typeface="Comic Sans MS" panose="030F0702030302020204" pitchFamily="66" charset="0"/>
              </a:rPr>
              <a:t>stereotype</a:t>
            </a:r>
            <a:r>
              <a:rPr lang="en-GB" sz="1575" dirty="0">
                <a:latin typeface="Comic Sans MS" panose="030F0702030302020204" pitchFamily="66" charset="0"/>
              </a:rPr>
              <a:t> is an over-generalized belief about a particular category of people.</a:t>
            </a:r>
          </a:p>
        </p:txBody>
      </p:sp>
      <p:sp>
        <p:nvSpPr>
          <p:cNvPr id="7" name="Content Placeholder 2"/>
          <p:cNvSpPr txBox="1">
            <a:spLocks/>
          </p:cNvSpPr>
          <p:nvPr/>
        </p:nvSpPr>
        <p:spPr>
          <a:xfrm>
            <a:off x="524739" y="3305908"/>
            <a:ext cx="2134055" cy="2108297"/>
          </a:xfrm>
          <a:prstGeom prst="rect">
            <a:avLst/>
          </a:prstGeom>
        </p:spPr>
        <p:txBody>
          <a:bodyPr vert="horz" lIns="51435" tIns="25718" rIns="51435" bIns="25718"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1575" dirty="0">
                <a:latin typeface="Comic Sans MS" panose="030F0702030302020204" pitchFamily="66" charset="0"/>
              </a:rPr>
              <a:t>mae stereoteip yn gred sydd wedi’i chyffredinoli’n ormodol </a:t>
            </a:r>
            <a:r>
              <a:rPr kumimoji="0" lang="cy-GB" sz="1575" b="0" i="0" u="none" strike="noStrike" kern="1200" cap="none" spc="0" normalizeH="0" baseline="0" noProof="0" dirty="0">
                <a:ln>
                  <a:noFill/>
                </a:ln>
                <a:solidFill>
                  <a:prstClr val="black"/>
                </a:solidFill>
                <a:effectLst/>
                <a:uLnTx/>
                <a:uFillTx/>
                <a:latin typeface="Comic Sans MS" panose="030F0702030302020204" pitchFamily="66" charset="0"/>
              </a:rPr>
              <a:t>am gategori penodol o bobl</a:t>
            </a:r>
            <a:r>
              <a:rPr lang="cy-GB" sz="1575" b="1" dirty="0">
                <a:latin typeface="Comic Sans MS" panose="030F0702030302020204" pitchFamily="66" charset="0"/>
              </a:rPr>
              <a:t>.</a:t>
            </a:r>
            <a:r>
              <a:rPr lang="cy-GB" sz="1575" dirty="0">
                <a:latin typeface="Comic Sans MS" panose="030F0702030302020204" pitchFamily="66" charset="0"/>
              </a:rPr>
              <a:t> </a:t>
            </a:r>
          </a:p>
          <a:p>
            <a:endParaRPr lang="cy-GB" sz="1575"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70100" y="2319040"/>
            <a:ext cx="3088100" cy="3032955"/>
          </a:xfrm>
          <a:prstGeom prst="rect">
            <a:avLst/>
          </a:prstGeom>
        </p:spPr>
      </p:pic>
    </p:spTree>
    <p:extLst>
      <p:ext uri="{BB962C8B-B14F-4D97-AF65-F5344CB8AC3E}">
        <p14:creationId xmlns:p14="http://schemas.microsoft.com/office/powerpoint/2010/main" val="1488191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7" name="Picture 3" descr="Picture 3"/>
          <p:cNvPicPr>
            <a:picLocks noChangeAspect="1"/>
          </p:cNvPicPr>
          <p:nvPr/>
        </p:nvPicPr>
        <p:blipFill rotWithShape="1">
          <a:blip r:embed="rId2"/>
          <a:srcRect t="18398"/>
          <a:stretch/>
        </p:blipFill>
        <p:spPr>
          <a:xfrm>
            <a:off x="2569110" y="225082"/>
            <a:ext cx="4264413" cy="3791245"/>
          </a:xfrm>
          <a:prstGeom prst="rect">
            <a:avLst/>
          </a:prstGeom>
          <a:ln w="12700">
            <a:miter lim="400000"/>
          </a:ln>
        </p:spPr>
      </p:pic>
      <p:sp>
        <p:nvSpPr>
          <p:cNvPr id="3" name="Text Placeholder 4">
            <a:extLst>
              <a:ext uri="{FF2B5EF4-FFF2-40B4-BE49-F238E27FC236}">
                <a16:creationId xmlns:a16="http://schemas.microsoft.com/office/drawing/2014/main" id="{4A7F2254-F556-9FAC-4587-0CF2FB7D1823}"/>
              </a:ext>
            </a:extLst>
          </p:cNvPr>
          <p:cNvSpPr txBox="1">
            <a:spLocks/>
          </p:cNvSpPr>
          <p:nvPr/>
        </p:nvSpPr>
        <p:spPr>
          <a:xfrm>
            <a:off x="5838245" y="1586180"/>
            <a:ext cx="3108806" cy="2831076"/>
          </a:xfrm>
          <a:prstGeom prst="rect">
            <a:avLst/>
          </a:prstGeom>
          <a:solidFill>
            <a:schemeClr val="accent1">
              <a:lumMod val="40000"/>
              <a:lumOff val="60000"/>
            </a:schemeClr>
          </a:solidFill>
        </p:spPr>
        <p:txBody>
          <a:bodyPr>
            <a:normAutofit fontScale="77500" lnSpcReduction="20000"/>
          </a:bodyPr>
          <a:lst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2pPr>
            <a:lvl3pPr marL="1234438" marR="0" indent="-320038"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9pPr>
          </a:lstStyle>
          <a:p>
            <a:pPr marL="0" indent="0" algn="ctr" hangingPunct="1">
              <a:buNone/>
            </a:pPr>
            <a:r>
              <a:rPr lang="en-GB" sz="4000" dirty="0">
                <a:latin typeface="Comic Sans MS" panose="030F0702030302020204" pitchFamily="66" charset="0"/>
              </a:rPr>
              <a:t>Where do our personal beliefs come from?</a:t>
            </a:r>
          </a:p>
          <a:p>
            <a:pPr marL="0" indent="0" algn="ctr" hangingPunct="1">
              <a:buNone/>
            </a:pPr>
            <a:r>
              <a:rPr lang="en-GB" sz="4000" dirty="0">
                <a:latin typeface="Comic Sans MS" panose="030F0702030302020204" pitchFamily="66" charset="0"/>
              </a:rPr>
              <a:t>How might they affect you in your role as a teacher?</a:t>
            </a:r>
          </a:p>
        </p:txBody>
      </p:sp>
      <p:pic>
        <p:nvPicPr>
          <p:cNvPr id="2" name="Picture 1" descr="Public Domain Clip Art Image | briefcase | ID ...">
            <a:extLst>
              <a:ext uri="{FF2B5EF4-FFF2-40B4-BE49-F238E27FC236}">
                <a16:creationId xmlns:a16="http://schemas.microsoft.com/office/drawing/2014/main" id="{00614304-820C-34CE-7A2F-B668D9B1924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85993" y="4573410"/>
            <a:ext cx="1295383" cy="914070"/>
          </a:xfrm>
          <a:prstGeom prst="rect">
            <a:avLst/>
          </a:prstGeom>
        </p:spPr>
      </p:pic>
    </p:spTree>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C10338B2-697C-6788-8AA2-A01C0CB592C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1607" y="1112742"/>
            <a:ext cx="8185612" cy="4373658"/>
          </a:xfrm>
          <a:prstGeom prst="rect">
            <a:avLst/>
          </a:prstGeom>
          <a:ln w="76200">
            <a:solidFill>
              <a:schemeClr val="accent1"/>
            </a:solidFill>
          </a:ln>
        </p:spPr>
      </p:pic>
      <p:sp>
        <p:nvSpPr>
          <p:cNvPr id="4" name="TextBox 3">
            <a:extLst>
              <a:ext uri="{FF2B5EF4-FFF2-40B4-BE49-F238E27FC236}">
                <a16:creationId xmlns:a16="http://schemas.microsoft.com/office/drawing/2014/main" id="{1722701F-11D0-0BD9-8854-6EEB39142301}"/>
              </a:ext>
            </a:extLst>
          </p:cNvPr>
          <p:cNvSpPr txBox="1"/>
          <p:nvPr/>
        </p:nvSpPr>
        <p:spPr>
          <a:xfrm>
            <a:off x="5076653" y="225083"/>
            <a:ext cx="3650566" cy="461661"/>
          </a:xfrm>
          <a:prstGeom prst="rect">
            <a:avLst/>
          </a:prstGeom>
          <a:solidFill>
            <a:schemeClr val="accent1">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2400" b="0" i="0" u="none" strike="noStrike" cap="none" spc="0" normalizeH="0" baseline="0" dirty="0">
                <a:ln>
                  <a:noFill/>
                </a:ln>
                <a:solidFill>
                  <a:srgbClr val="000000"/>
                </a:solidFill>
                <a:effectLst/>
                <a:uFillTx/>
                <a:latin typeface="Comic Sans MS" panose="030F0702030302020204" pitchFamily="66" charset="0"/>
                <a:sym typeface="Calibri"/>
              </a:rPr>
              <a:t>Levels of integration</a:t>
            </a:r>
          </a:p>
        </p:txBody>
      </p:sp>
    </p:spTree>
    <p:extLst>
      <p:ext uri="{BB962C8B-B14F-4D97-AF65-F5344CB8AC3E}">
        <p14:creationId xmlns:p14="http://schemas.microsoft.com/office/powerpoint/2010/main" val="2842972950"/>
      </p:ext>
    </p:extLst>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2">
            <a:extLst>
              <a:ext uri="{FF2B5EF4-FFF2-40B4-BE49-F238E27FC236}">
                <a16:creationId xmlns:a16="http://schemas.microsoft.com/office/drawing/2014/main" id="{49C56683-3225-2F4D-A2F9-9ED90121CCA7}"/>
              </a:ext>
            </a:extLst>
          </p:cNvPr>
          <p:cNvSpPr txBox="1"/>
          <p:nvPr/>
        </p:nvSpPr>
        <p:spPr>
          <a:xfrm>
            <a:off x="2674328" y="1672962"/>
            <a:ext cx="3709077" cy="138499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p>
            <a:pPr algn="ctr">
              <a:defRPr sz="4400">
                <a:latin typeface="Comic Sans MS"/>
                <a:ea typeface="Comic Sans MS"/>
                <a:cs typeface="Comic Sans MS"/>
                <a:sym typeface="Comic Sans MS"/>
              </a:defRPr>
            </a:pPr>
            <a:r>
              <a:rPr lang="en-GB" sz="2800" dirty="0"/>
              <a:t>How will you promote inclusivity for some of these  factors?</a:t>
            </a:r>
          </a:p>
        </p:txBody>
      </p:sp>
      <p:sp>
        <p:nvSpPr>
          <p:cNvPr id="2" name="TextBox 1">
            <a:extLst>
              <a:ext uri="{FF2B5EF4-FFF2-40B4-BE49-F238E27FC236}">
                <a16:creationId xmlns:a16="http://schemas.microsoft.com/office/drawing/2014/main" id="{C79DCF05-03F9-F2A4-44A4-36E727CE9365}"/>
              </a:ext>
            </a:extLst>
          </p:cNvPr>
          <p:cNvSpPr txBox="1"/>
          <p:nvPr/>
        </p:nvSpPr>
        <p:spPr>
          <a:xfrm>
            <a:off x="335021" y="1604122"/>
            <a:ext cx="1979874"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3600" b="0" i="0" u="none" strike="noStrike" cap="none" spc="0" normalizeH="0" baseline="0" dirty="0">
                <a:ln>
                  <a:noFill/>
                </a:ln>
                <a:solidFill>
                  <a:srgbClr val="000000"/>
                </a:solidFill>
                <a:effectLst/>
                <a:uFillTx/>
                <a:latin typeface="Comic Sans MS" panose="030F0702030302020204" pitchFamily="66" charset="0"/>
                <a:sym typeface="Calibri"/>
              </a:rPr>
              <a:t>culture</a:t>
            </a:r>
          </a:p>
        </p:txBody>
      </p:sp>
      <p:sp>
        <p:nvSpPr>
          <p:cNvPr id="8" name="TextBox 7">
            <a:extLst>
              <a:ext uri="{FF2B5EF4-FFF2-40B4-BE49-F238E27FC236}">
                <a16:creationId xmlns:a16="http://schemas.microsoft.com/office/drawing/2014/main" id="{B92AF81D-0678-0F24-C6FC-A1E52EDEE9F2}"/>
              </a:ext>
            </a:extLst>
          </p:cNvPr>
          <p:cNvSpPr txBox="1"/>
          <p:nvPr/>
        </p:nvSpPr>
        <p:spPr>
          <a:xfrm>
            <a:off x="938875" y="4018542"/>
            <a:ext cx="3399185" cy="1200325"/>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cognitive / physical ability</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9" name="TextBox 8">
            <a:extLst>
              <a:ext uri="{FF2B5EF4-FFF2-40B4-BE49-F238E27FC236}">
                <a16:creationId xmlns:a16="http://schemas.microsoft.com/office/drawing/2014/main" id="{543C3FA2-0FDC-2F51-B80D-9812B7936CF1}"/>
              </a:ext>
            </a:extLst>
          </p:cNvPr>
          <p:cNvSpPr txBox="1"/>
          <p:nvPr/>
        </p:nvSpPr>
        <p:spPr>
          <a:xfrm>
            <a:off x="737587" y="401835"/>
            <a:ext cx="1979874"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language</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0" name="TextBox 9">
            <a:extLst>
              <a:ext uri="{FF2B5EF4-FFF2-40B4-BE49-F238E27FC236}">
                <a16:creationId xmlns:a16="http://schemas.microsoft.com/office/drawing/2014/main" id="{93DFEC73-B1AD-EC75-470D-A9C162A1F199}"/>
              </a:ext>
            </a:extLst>
          </p:cNvPr>
          <p:cNvSpPr txBox="1"/>
          <p:nvPr/>
        </p:nvSpPr>
        <p:spPr>
          <a:xfrm>
            <a:off x="6124491" y="361305"/>
            <a:ext cx="2642487"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body shape</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2" name="TextBox 11">
            <a:extLst>
              <a:ext uri="{FF2B5EF4-FFF2-40B4-BE49-F238E27FC236}">
                <a16:creationId xmlns:a16="http://schemas.microsoft.com/office/drawing/2014/main" id="{C6816845-63A8-4413-2DCF-D5E02DF9E103}"/>
              </a:ext>
            </a:extLst>
          </p:cNvPr>
          <p:cNvSpPr txBox="1"/>
          <p:nvPr/>
        </p:nvSpPr>
        <p:spPr>
          <a:xfrm>
            <a:off x="5402062" y="4087038"/>
            <a:ext cx="3155342" cy="1200325"/>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socioeconomic status</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3" name="TextBox 12">
            <a:extLst>
              <a:ext uri="{FF2B5EF4-FFF2-40B4-BE49-F238E27FC236}">
                <a16:creationId xmlns:a16="http://schemas.microsoft.com/office/drawing/2014/main" id="{E2FA7A4E-F94F-0581-00D6-CF741E7BD757}"/>
              </a:ext>
            </a:extLst>
          </p:cNvPr>
          <p:cNvSpPr txBox="1"/>
          <p:nvPr/>
        </p:nvSpPr>
        <p:spPr>
          <a:xfrm>
            <a:off x="6742839" y="1617103"/>
            <a:ext cx="1979874"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gender</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4" name="TextBox 13">
            <a:extLst>
              <a:ext uri="{FF2B5EF4-FFF2-40B4-BE49-F238E27FC236}">
                <a16:creationId xmlns:a16="http://schemas.microsoft.com/office/drawing/2014/main" id="{758E9ABB-77C6-043C-6878-1F0645C6C547}"/>
              </a:ext>
            </a:extLst>
          </p:cNvPr>
          <p:cNvSpPr txBox="1"/>
          <p:nvPr/>
        </p:nvSpPr>
        <p:spPr>
          <a:xfrm>
            <a:off x="3275937" y="367384"/>
            <a:ext cx="2366838"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ethnicity</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5" name="TextBox 14">
            <a:extLst>
              <a:ext uri="{FF2B5EF4-FFF2-40B4-BE49-F238E27FC236}">
                <a16:creationId xmlns:a16="http://schemas.microsoft.com/office/drawing/2014/main" id="{E13D88D1-FE48-591B-E4A6-735EBB225AFF}"/>
              </a:ext>
            </a:extLst>
          </p:cNvPr>
          <p:cNvSpPr txBox="1"/>
          <p:nvPr/>
        </p:nvSpPr>
        <p:spPr>
          <a:xfrm>
            <a:off x="377021" y="2526749"/>
            <a:ext cx="1979874" cy="1200325"/>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beliefs / religion</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6" name="TextBox 15">
            <a:extLst>
              <a:ext uri="{FF2B5EF4-FFF2-40B4-BE49-F238E27FC236}">
                <a16:creationId xmlns:a16="http://schemas.microsoft.com/office/drawing/2014/main" id="{2B4A0954-31A1-6F66-38E1-5CAA14809584}"/>
              </a:ext>
            </a:extLst>
          </p:cNvPr>
          <p:cNvSpPr txBox="1"/>
          <p:nvPr/>
        </p:nvSpPr>
        <p:spPr>
          <a:xfrm>
            <a:off x="6411532" y="2770962"/>
            <a:ext cx="2642487" cy="1200325"/>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family composition</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3" name="TextBox 2">
            <a:extLst>
              <a:ext uri="{FF2B5EF4-FFF2-40B4-BE49-F238E27FC236}">
                <a16:creationId xmlns:a16="http://schemas.microsoft.com/office/drawing/2014/main" id="{DD2822B0-2248-4FF6-789C-6768A8348537}"/>
              </a:ext>
            </a:extLst>
          </p:cNvPr>
          <p:cNvSpPr txBox="1"/>
          <p:nvPr/>
        </p:nvSpPr>
        <p:spPr>
          <a:xfrm>
            <a:off x="2633431" y="3313424"/>
            <a:ext cx="3651849" cy="36932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tabLst/>
            </a:pPr>
            <a:r>
              <a:rPr kumimoji="0" lang="en-GB" sz="1800" b="0" i="0" u="none" strike="noStrike" cap="none" spc="0" normalizeH="0" baseline="0" dirty="0">
                <a:ln>
                  <a:noFill/>
                </a:ln>
                <a:solidFill>
                  <a:srgbClr val="000000"/>
                </a:solidFill>
                <a:effectLst/>
                <a:uFillTx/>
                <a:latin typeface="+mj-lt"/>
                <a:ea typeface="+mj-ea"/>
                <a:cs typeface="+mj-cs"/>
                <a:sym typeface="Calibri"/>
                <a:hlinkClick r:id="rId3" action="ppaction://hlinkfile"/>
              </a:rPr>
              <a:t>Planning an inclusive classroom.docx</a:t>
            </a:r>
            <a:endParaRPr kumimoji="0" lang="en-GB" sz="1800" b="0" i="0" u="none" strike="noStrike" cap="none" spc="0" normalizeH="0" baseline="0" dirty="0">
              <a:ln>
                <a:noFill/>
              </a:ln>
              <a:solidFill>
                <a:srgbClr val="000000"/>
              </a:solidFill>
              <a:effectLst/>
              <a:uFillTx/>
              <a:latin typeface="+mj-lt"/>
              <a:ea typeface="+mj-ea"/>
              <a:cs typeface="+mj-cs"/>
              <a:sym typeface="Calibri"/>
            </a:endParaRPr>
          </a:p>
        </p:txBody>
      </p:sp>
    </p:spTree>
    <p:extLst>
      <p:ext uri="{BB962C8B-B14F-4D97-AF65-F5344CB8AC3E}">
        <p14:creationId xmlns:p14="http://schemas.microsoft.com/office/powerpoint/2010/main" val="685451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anim calcmode="lin" valueType="num">
                                      <p:cBhvr additive="base">
                                        <p:cTn id="43" dur="500" fill="hold"/>
                                        <p:tgtEl>
                                          <p:spTgt spid="13"/>
                                        </p:tgtEl>
                                        <p:attrNameLst>
                                          <p:attrName>ppt_x</p:attrName>
                                        </p:attrNameLst>
                                      </p:cBhvr>
                                      <p:tavLst>
                                        <p:tav tm="0">
                                          <p:val>
                                            <p:strVal val="#ppt_x"/>
                                          </p:val>
                                        </p:tav>
                                        <p:tav tm="100000">
                                          <p:val>
                                            <p:strVal val="#ppt_x"/>
                                          </p:val>
                                        </p:tav>
                                      </p:tavLst>
                                    </p:anim>
                                    <p:anim calcmode="lin" valueType="num">
                                      <p:cBhvr additive="base">
                                        <p:cTn id="4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anim calcmode="lin" valueType="num">
                                      <p:cBhvr additive="base">
                                        <p:cTn id="49" dur="500" fill="hold"/>
                                        <p:tgtEl>
                                          <p:spTgt spid="10"/>
                                        </p:tgtEl>
                                        <p:attrNameLst>
                                          <p:attrName>ppt_x</p:attrName>
                                        </p:attrNameLst>
                                      </p:cBhvr>
                                      <p:tavLst>
                                        <p:tav tm="0">
                                          <p:val>
                                            <p:strVal val="#ppt_x"/>
                                          </p:val>
                                        </p:tav>
                                        <p:tav tm="100000">
                                          <p:val>
                                            <p:strVal val="#ppt_x"/>
                                          </p:val>
                                        </p:tav>
                                      </p:tavLst>
                                    </p:anim>
                                    <p:anim calcmode="lin" valueType="num">
                                      <p:cBhvr additive="base">
                                        <p:cTn id="5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6"/>
                                        </p:tgtEl>
                                        <p:attrNameLst>
                                          <p:attrName>style.visibility</p:attrName>
                                        </p:attrNameLst>
                                      </p:cBhvr>
                                      <p:to>
                                        <p:strVal val="visible"/>
                                      </p:to>
                                    </p:set>
                                    <p:anim calcmode="lin" valueType="num">
                                      <p:cBhvr additive="base">
                                        <p:cTn id="55" dur="500" fill="hold"/>
                                        <p:tgtEl>
                                          <p:spTgt spid="16"/>
                                        </p:tgtEl>
                                        <p:attrNameLst>
                                          <p:attrName>ppt_x</p:attrName>
                                        </p:attrNameLst>
                                      </p:cBhvr>
                                      <p:tavLst>
                                        <p:tav tm="0">
                                          <p:val>
                                            <p:strVal val="#ppt_x"/>
                                          </p:val>
                                        </p:tav>
                                        <p:tav tm="100000">
                                          <p:val>
                                            <p:strVal val="#ppt_x"/>
                                          </p:val>
                                        </p:tav>
                                      </p:tavLst>
                                    </p:anim>
                                    <p:anim calcmode="lin" valueType="num">
                                      <p:cBhvr additive="base">
                                        <p:cTn id="5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animBg="1"/>
      <p:bldP spid="9" grpId="0" animBg="1"/>
      <p:bldP spid="10" grpId="0" animBg="1"/>
      <p:bldP spid="12" grpId="0" animBg="1"/>
      <p:bldP spid="13" grpId="0" animBg="1"/>
      <p:bldP spid="14" grpId="0" animBg="1"/>
      <p:bldP spid="15" grpId="0" animBg="1"/>
      <p:bldP spid="16"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 name="TextBox 1"/>
          <p:cNvSpPr txBox="1"/>
          <p:nvPr/>
        </p:nvSpPr>
        <p:spPr>
          <a:xfrm>
            <a:off x="2523130" y="1864618"/>
            <a:ext cx="4113520" cy="156965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lvl1pPr>
              <a:defRPr sz="4400" b="1">
                <a:latin typeface="Comic Sans MS"/>
                <a:ea typeface="Comic Sans MS"/>
                <a:cs typeface="Comic Sans MS"/>
                <a:sym typeface="Comic Sans MS"/>
              </a:defRPr>
            </a:lvl1pPr>
          </a:lstStyle>
          <a:p>
            <a:pPr algn="ctr"/>
            <a:r>
              <a:rPr lang="en-GB" sz="2400" dirty="0"/>
              <a:t>What are the barriers to inclusive education?</a:t>
            </a:r>
          </a:p>
          <a:p>
            <a:pPr algn="ctr"/>
            <a:r>
              <a:rPr lang="en-GB" sz="2400" dirty="0"/>
              <a:t>How could you begin to mitigate some of them?</a:t>
            </a:r>
            <a:endParaRPr sz="2400" dirty="0"/>
          </a:p>
        </p:txBody>
      </p:sp>
      <p:sp>
        <p:nvSpPr>
          <p:cNvPr id="283" name="TextBox 2"/>
          <p:cNvSpPr txBox="1"/>
          <p:nvPr/>
        </p:nvSpPr>
        <p:spPr>
          <a:xfrm>
            <a:off x="154855" y="280161"/>
            <a:ext cx="1890423" cy="830993"/>
          </a:xfrm>
          <a:prstGeom prst="rect">
            <a:avLst/>
          </a:prstGeom>
          <a:solidFill>
            <a:schemeClr val="accent1">
              <a:lumMod val="60000"/>
              <a:lumOff val="40000"/>
            </a:schemeClr>
          </a:solidFill>
          <a:ln w="12700">
            <a:solidFill>
              <a:schemeClr val="accent1">
                <a:lumMod val="60000"/>
                <a:lumOff val="40000"/>
              </a:schemeClr>
            </a:solidFill>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defRPr sz="3600">
                <a:latin typeface="Comic Sans MS"/>
                <a:ea typeface="Comic Sans MS"/>
                <a:cs typeface="Comic Sans MS"/>
                <a:sym typeface="Comic Sans MS"/>
              </a:defRPr>
            </a:lvl1pPr>
          </a:lstStyle>
          <a:p>
            <a:pPr algn="ctr"/>
            <a:r>
              <a:rPr lang="en-GB" sz="2400" dirty="0"/>
              <a:t>Lack of f</a:t>
            </a:r>
            <a:r>
              <a:rPr sz="2400" dirty="0" err="1"/>
              <a:t>inance</a:t>
            </a:r>
            <a:endParaRPr sz="2400" dirty="0"/>
          </a:p>
        </p:txBody>
      </p:sp>
      <p:sp>
        <p:nvSpPr>
          <p:cNvPr id="284" name="TextBox 3"/>
          <p:cNvSpPr txBox="1"/>
          <p:nvPr/>
        </p:nvSpPr>
        <p:spPr>
          <a:xfrm>
            <a:off x="6041637" y="228472"/>
            <a:ext cx="2920167" cy="830993"/>
          </a:xfrm>
          <a:prstGeom prst="rect">
            <a:avLst/>
          </a:prstGeom>
          <a:solidFill>
            <a:schemeClr val="accent4">
              <a:lumMod val="40000"/>
              <a:lumOff val="6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defRPr sz="3600">
                <a:latin typeface="Comic Sans MS"/>
                <a:ea typeface="Comic Sans MS"/>
                <a:cs typeface="Comic Sans MS"/>
                <a:sym typeface="Comic Sans MS"/>
              </a:defRPr>
            </a:lvl1pPr>
          </a:lstStyle>
          <a:p>
            <a:pPr algn="ctr"/>
            <a:r>
              <a:rPr lang="en-GB" sz="2400" dirty="0"/>
              <a:t>Unable  to a</a:t>
            </a:r>
            <a:r>
              <a:rPr sz="2400" dirty="0" err="1"/>
              <a:t>ccess</a:t>
            </a:r>
            <a:r>
              <a:rPr sz="2400" dirty="0"/>
              <a:t>  services</a:t>
            </a:r>
          </a:p>
        </p:txBody>
      </p:sp>
      <p:sp>
        <p:nvSpPr>
          <p:cNvPr id="285" name="TextBox 4"/>
          <p:cNvSpPr txBox="1"/>
          <p:nvPr/>
        </p:nvSpPr>
        <p:spPr>
          <a:xfrm>
            <a:off x="6963726" y="3244531"/>
            <a:ext cx="1935482" cy="830993"/>
          </a:xfrm>
          <a:prstGeom prst="rect">
            <a:avLst/>
          </a:prstGeom>
          <a:solidFill>
            <a:srgbClr val="FFC000"/>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lvl1pPr>
              <a:defRPr sz="3600">
                <a:latin typeface="Comic Sans MS"/>
                <a:ea typeface="Comic Sans MS"/>
                <a:cs typeface="Comic Sans MS"/>
                <a:sym typeface="Comic Sans MS"/>
              </a:defRPr>
            </a:lvl1pPr>
          </a:lstStyle>
          <a:p>
            <a:pPr algn="ctr"/>
            <a:r>
              <a:rPr lang="en-GB" sz="2400" dirty="0"/>
              <a:t>Lack of r</a:t>
            </a:r>
            <a:r>
              <a:rPr sz="2400" dirty="0" err="1"/>
              <a:t>esources</a:t>
            </a:r>
            <a:endParaRPr sz="2400" dirty="0"/>
          </a:p>
        </p:txBody>
      </p:sp>
      <p:sp>
        <p:nvSpPr>
          <p:cNvPr id="286" name="TextBox 5"/>
          <p:cNvSpPr txBox="1"/>
          <p:nvPr/>
        </p:nvSpPr>
        <p:spPr>
          <a:xfrm>
            <a:off x="750466" y="4083718"/>
            <a:ext cx="2772622" cy="1569656"/>
          </a:xfrm>
          <a:prstGeom prst="rect">
            <a:avLst/>
          </a:prstGeom>
          <a:solidFill>
            <a:srgbClr val="FFC000"/>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lvl1pPr>
              <a:defRPr sz="3600">
                <a:latin typeface="Comic Sans MS"/>
                <a:ea typeface="Comic Sans MS"/>
                <a:cs typeface="Comic Sans MS"/>
                <a:sym typeface="Comic Sans MS"/>
              </a:defRPr>
            </a:lvl1pPr>
          </a:lstStyle>
          <a:p>
            <a:pPr algn="ctr"/>
            <a:r>
              <a:rPr lang="en-GB" sz="2400" dirty="0"/>
              <a:t>Lack of </a:t>
            </a:r>
            <a:r>
              <a:rPr sz="2400" dirty="0"/>
              <a:t>engagement</a:t>
            </a:r>
            <a:r>
              <a:rPr lang="en-GB" sz="2400" dirty="0"/>
              <a:t> from other stakeholders</a:t>
            </a:r>
            <a:endParaRPr sz="2400" dirty="0"/>
          </a:p>
        </p:txBody>
      </p:sp>
      <p:sp>
        <p:nvSpPr>
          <p:cNvPr id="289" name="TextBox 8"/>
          <p:cNvSpPr txBox="1"/>
          <p:nvPr/>
        </p:nvSpPr>
        <p:spPr>
          <a:xfrm>
            <a:off x="-49930" y="3144905"/>
            <a:ext cx="2825770" cy="830993"/>
          </a:xfrm>
          <a:prstGeom prst="rect">
            <a:avLst/>
          </a:prstGeom>
          <a:solidFill>
            <a:schemeClr val="accent6">
              <a:lumMod val="40000"/>
              <a:lumOff val="6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defRPr sz="3600">
                <a:latin typeface="Comic Sans MS"/>
                <a:ea typeface="Comic Sans MS"/>
                <a:cs typeface="Comic Sans MS"/>
                <a:sym typeface="Comic Sans MS"/>
              </a:defRPr>
            </a:lvl1pPr>
          </a:lstStyle>
          <a:p>
            <a:pPr algn="ctr"/>
            <a:r>
              <a:rPr lang="en-GB" sz="2400" dirty="0"/>
              <a:t>H</a:t>
            </a:r>
            <a:r>
              <a:rPr sz="2400" dirty="0" err="1"/>
              <a:t>ealth</a:t>
            </a:r>
            <a:r>
              <a:rPr sz="2400" dirty="0"/>
              <a:t> and </a:t>
            </a:r>
            <a:r>
              <a:rPr lang="en-GB" sz="2400" dirty="0"/>
              <a:t>s</a:t>
            </a:r>
            <a:r>
              <a:rPr sz="2400" dirty="0" err="1"/>
              <a:t>afety</a:t>
            </a:r>
            <a:r>
              <a:rPr lang="en-GB" sz="2400" dirty="0"/>
              <a:t> concerns</a:t>
            </a:r>
            <a:endParaRPr sz="2400" dirty="0"/>
          </a:p>
        </p:txBody>
      </p:sp>
      <p:sp>
        <p:nvSpPr>
          <p:cNvPr id="290" name="TextBox 9"/>
          <p:cNvSpPr txBox="1"/>
          <p:nvPr/>
        </p:nvSpPr>
        <p:spPr>
          <a:xfrm>
            <a:off x="134882" y="1527867"/>
            <a:ext cx="2456146" cy="1200325"/>
          </a:xfrm>
          <a:prstGeom prst="rect">
            <a:avLst/>
          </a:prstGeom>
          <a:solidFill>
            <a:schemeClr val="accent2">
              <a:lumMod val="60000"/>
              <a:lumOff val="4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defRPr sz="2000">
                <a:latin typeface="Comic Sans MS"/>
                <a:ea typeface="Comic Sans MS"/>
                <a:cs typeface="Comic Sans MS"/>
                <a:sym typeface="Comic Sans MS"/>
              </a:defRPr>
            </a:lvl1pPr>
          </a:lstStyle>
          <a:p>
            <a:pPr algn="ctr"/>
            <a:r>
              <a:rPr lang="en-GB" sz="2400" dirty="0"/>
              <a:t>Problems m</a:t>
            </a:r>
            <a:r>
              <a:rPr sz="2400" dirty="0" err="1"/>
              <a:t>eeting</a:t>
            </a:r>
            <a:r>
              <a:rPr sz="2400" dirty="0"/>
              <a:t> a wide variety of needs</a:t>
            </a:r>
          </a:p>
        </p:txBody>
      </p:sp>
      <p:sp>
        <p:nvSpPr>
          <p:cNvPr id="291" name="TextBox 10"/>
          <p:cNvSpPr txBox="1"/>
          <p:nvPr/>
        </p:nvSpPr>
        <p:spPr>
          <a:xfrm>
            <a:off x="2821103" y="175298"/>
            <a:ext cx="2920167" cy="1200325"/>
          </a:xfrm>
          <a:prstGeom prst="rect">
            <a:avLst/>
          </a:prstGeom>
          <a:solidFill>
            <a:schemeClr val="accent2">
              <a:lumMod val="60000"/>
              <a:lumOff val="4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lgn="ctr">
              <a:defRPr>
                <a:latin typeface="Comic Sans MS"/>
                <a:ea typeface="Comic Sans MS"/>
                <a:cs typeface="Comic Sans MS"/>
                <a:sym typeface="Comic Sans MS"/>
              </a:defRPr>
            </a:lvl1pPr>
          </a:lstStyle>
          <a:p>
            <a:r>
              <a:rPr sz="2400" dirty="0"/>
              <a:t>Lack of training and understanding for staff</a:t>
            </a:r>
            <a:r>
              <a:rPr dirty="0"/>
              <a:t>.</a:t>
            </a:r>
          </a:p>
        </p:txBody>
      </p:sp>
      <p:sp>
        <p:nvSpPr>
          <p:cNvPr id="292" name="TextBox 11"/>
          <p:cNvSpPr txBox="1"/>
          <p:nvPr/>
        </p:nvSpPr>
        <p:spPr>
          <a:xfrm>
            <a:off x="6963726" y="1112370"/>
            <a:ext cx="1819248" cy="830993"/>
          </a:xfrm>
          <a:prstGeom prst="rect">
            <a:avLst/>
          </a:prstGeom>
          <a:solidFill>
            <a:schemeClr val="accent6">
              <a:lumMod val="40000"/>
              <a:lumOff val="6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defRPr sz="3200"/>
            </a:lvl1pPr>
          </a:lstStyle>
          <a:p>
            <a:pPr algn="ctr"/>
            <a:r>
              <a:rPr sz="2400" dirty="0">
                <a:latin typeface="Comic Sans MS" panose="030F0702030302020204" pitchFamily="66" charset="0"/>
              </a:rPr>
              <a:t>Negative attitude</a:t>
            </a:r>
            <a:r>
              <a:rPr lang="en-GB" sz="2400" dirty="0">
                <a:latin typeface="Comic Sans MS" panose="030F0702030302020204" pitchFamily="66" charset="0"/>
              </a:rPr>
              <a:t>s</a:t>
            </a:r>
            <a:endParaRPr sz="2400" dirty="0">
              <a:latin typeface="Comic Sans MS" panose="030F0702030302020204" pitchFamily="66" charset="0"/>
            </a:endParaRPr>
          </a:p>
        </p:txBody>
      </p:sp>
      <p:sp>
        <p:nvSpPr>
          <p:cNvPr id="293" name="TextBox 12"/>
          <p:cNvSpPr txBox="1"/>
          <p:nvPr/>
        </p:nvSpPr>
        <p:spPr>
          <a:xfrm>
            <a:off x="3850164" y="4063458"/>
            <a:ext cx="4156150" cy="1569656"/>
          </a:xfrm>
          <a:prstGeom prst="rect">
            <a:avLst/>
          </a:prstGeom>
          <a:solidFill>
            <a:schemeClr val="accent4">
              <a:lumMod val="40000"/>
              <a:lumOff val="6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p>
            <a:pPr algn="ctr"/>
            <a:r>
              <a:rPr sz="2400" dirty="0">
                <a:latin typeface="Comic Sans MS" panose="030F0702030302020204" pitchFamily="66" charset="0"/>
              </a:rPr>
              <a:t>The belief that children from another culture cannot understand the language of mainstream education.</a:t>
            </a:r>
          </a:p>
        </p:txBody>
      </p:sp>
      <p:sp>
        <p:nvSpPr>
          <p:cNvPr id="294" name="TextBox 13"/>
          <p:cNvSpPr txBox="1"/>
          <p:nvPr/>
        </p:nvSpPr>
        <p:spPr>
          <a:xfrm>
            <a:off x="6616390" y="1997648"/>
            <a:ext cx="2630154" cy="1200325"/>
          </a:xfrm>
          <a:prstGeom prst="rect">
            <a:avLst/>
          </a:prstGeom>
          <a:solidFill>
            <a:schemeClr val="accent1">
              <a:lumMod val="60000"/>
              <a:lumOff val="4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defRPr sz="2800">
                <a:latin typeface="Comic Sans MS"/>
                <a:ea typeface="Comic Sans MS"/>
                <a:cs typeface="Comic Sans MS"/>
                <a:sym typeface="Comic Sans MS"/>
              </a:defRPr>
            </a:lvl1pPr>
          </a:lstStyle>
          <a:p>
            <a:pPr algn="ctr"/>
            <a:r>
              <a:rPr sz="2400" dirty="0"/>
              <a:t>Lack of communication with children</a:t>
            </a:r>
          </a:p>
        </p:txBody>
      </p:sp>
      <p:pic>
        <p:nvPicPr>
          <p:cNvPr id="2" name="Picture 1" descr="Public Domain Clip Art Image | briefcase | ID ...">
            <a:extLst>
              <a:ext uri="{FF2B5EF4-FFF2-40B4-BE49-F238E27FC236}">
                <a16:creationId xmlns:a16="http://schemas.microsoft.com/office/drawing/2014/main" id="{0CF8EC27-F64B-87F1-3C3C-DE42EEF91B5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68676" y="4783015"/>
            <a:ext cx="1078084" cy="760736"/>
          </a:xfrm>
          <a:prstGeom prst="rect">
            <a:avLst/>
          </a:prstGeom>
        </p:spPr>
      </p:pic>
    </p:spTree>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http://www.babette-cole.co.uk/wp-content/uploads/2013/09/International-Story-Telling.jpg">
            <a:extLst>
              <a:ext uri="{FF2B5EF4-FFF2-40B4-BE49-F238E27FC236}">
                <a16:creationId xmlns:a16="http://schemas.microsoft.com/office/drawing/2014/main" id="{24C8C295-1764-802A-92CD-90DBC8B25FC0}"/>
              </a:ext>
            </a:extLst>
          </p:cNvPr>
          <p:cNvPicPr>
            <a:picLocks noChangeAspect="1" noChangeArrowheads="1"/>
          </p:cNvPicPr>
          <p:nvPr/>
        </p:nvPicPr>
        <p:blipFill>
          <a:blip r:embed="rId2" cstate="print"/>
          <a:srcRect/>
          <a:stretch>
            <a:fillRect/>
          </a:stretch>
        </p:blipFill>
        <p:spPr bwMode="auto">
          <a:xfrm>
            <a:off x="2782476" y="79485"/>
            <a:ext cx="3485590" cy="3415881"/>
          </a:xfrm>
          <a:prstGeom prst="rect">
            <a:avLst/>
          </a:prstGeom>
          <a:noFill/>
          <a:ln>
            <a:solidFill>
              <a:schemeClr val="accent1">
                <a:lumMod val="75000"/>
              </a:schemeClr>
            </a:solidFill>
          </a:ln>
        </p:spPr>
      </p:pic>
      <p:sp>
        <p:nvSpPr>
          <p:cNvPr id="3" name="TextBox 1">
            <a:extLst>
              <a:ext uri="{FF2B5EF4-FFF2-40B4-BE49-F238E27FC236}">
                <a16:creationId xmlns:a16="http://schemas.microsoft.com/office/drawing/2014/main" id="{654D729C-ABAA-7A99-1907-59AE06C945FF}"/>
              </a:ext>
            </a:extLst>
          </p:cNvPr>
          <p:cNvSpPr txBox="1"/>
          <p:nvPr/>
        </p:nvSpPr>
        <p:spPr>
          <a:xfrm>
            <a:off x="6268066" y="2330244"/>
            <a:ext cx="2736767" cy="3046984"/>
          </a:xfrm>
          <a:prstGeom prst="rect">
            <a:avLst/>
          </a:prstGeom>
          <a:solidFill>
            <a:schemeClr val="accent5">
              <a:lumMod val="60000"/>
              <a:lumOff val="4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p>
            <a:pPr algn="ctr">
              <a:defRPr sz="4800">
                <a:latin typeface="Comic Sans MS"/>
                <a:ea typeface="Comic Sans MS"/>
                <a:cs typeface="Comic Sans MS"/>
                <a:sym typeface="Comic Sans MS"/>
              </a:defRPr>
            </a:pPr>
            <a:r>
              <a:rPr lang="en-GB" sz="3200" dirty="0"/>
              <a:t>Literature provides us with a way of introducing ideas to children</a:t>
            </a:r>
            <a:endParaRPr sz="3200" dirty="0"/>
          </a:p>
        </p:txBody>
      </p:sp>
    </p:spTree>
    <p:extLst>
      <p:ext uri="{BB962C8B-B14F-4D97-AF65-F5344CB8AC3E}">
        <p14:creationId xmlns:p14="http://schemas.microsoft.com/office/powerpoint/2010/main" val="122645918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D6E2870D-C1E1-B54A-BA04-D17453E10926}"/>
              </a:ext>
            </a:extLst>
          </p:cNvPr>
          <p:cNvSpPr txBox="1"/>
          <p:nvPr/>
        </p:nvSpPr>
        <p:spPr>
          <a:xfrm>
            <a:off x="4572000" y="563030"/>
            <a:ext cx="3709077" cy="4401201"/>
          </a:xfrm>
          <a:prstGeom prst="rect">
            <a:avLst/>
          </a:prstGeom>
          <a:solidFill>
            <a:schemeClr val="accent5">
              <a:lumMod val="60000"/>
              <a:lumOff val="4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p>
            <a:pPr algn="ctr">
              <a:defRPr sz="4400">
                <a:latin typeface="Comic Sans MS"/>
                <a:ea typeface="Comic Sans MS"/>
                <a:cs typeface="Comic Sans MS"/>
                <a:sym typeface="Comic Sans MS"/>
              </a:defRPr>
            </a:pPr>
            <a:r>
              <a:rPr lang="en-GB" sz="2800" dirty="0"/>
              <a:t>Here are some books that were written to promote inclusivity.</a:t>
            </a:r>
          </a:p>
          <a:p>
            <a:pPr marL="457200" indent="-457200">
              <a:buFont typeface="Arial" panose="020B0604020202020204" pitchFamily="34" charset="0"/>
              <a:buChar char="•"/>
              <a:defRPr sz="4400">
                <a:latin typeface="Comic Sans MS"/>
                <a:ea typeface="Comic Sans MS"/>
                <a:cs typeface="Comic Sans MS"/>
                <a:sym typeface="Comic Sans MS"/>
              </a:defRPr>
            </a:pPr>
            <a:r>
              <a:rPr lang="en-GB" sz="2800" dirty="0"/>
              <a:t>What messages do they send?</a:t>
            </a:r>
          </a:p>
          <a:p>
            <a:pPr marL="457200" indent="-457200">
              <a:buFont typeface="Arial" panose="020B0604020202020204" pitchFamily="34" charset="0"/>
              <a:buChar char="•"/>
              <a:defRPr sz="4400">
                <a:latin typeface="Comic Sans MS"/>
                <a:ea typeface="Comic Sans MS"/>
                <a:cs typeface="Comic Sans MS"/>
                <a:sym typeface="Comic Sans MS"/>
              </a:defRPr>
            </a:pPr>
            <a:r>
              <a:rPr lang="en-GB" sz="2800" dirty="0"/>
              <a:t>How would you use them in the classroom?</a:t>
            </a:r>
          </a:p>
          <a:p>
            <a:pPr marL="457200" indent="-457200">
              <a:buFont typeface="Arial" panose="020B0604020202020204" pitchFamily="34" charset="0"/>
              <a:buChar char="•"/>
              <a:defRPr sz="4400">
                <a:latin typeface="Comic Sans MS"/>
                <a:ea typeface="Comic Sans MS"/>
                <a:cs typeface="Comic Sans MS"/>
                <a:sym typeface="Comic Sans MS"/>
              </a:defRPr>
            </a:pPr>
            <a:r>
              <a:rPr lang="en-GB" sz="2800" dirty="0"/>
              <a:t>How would you read the story?</a:t>
            </a:r>
          </a:p>
        </p:txBody>
      </p:sp>
      <p:pic>
        <p:nvPicPr>
          <p:cNvPr id="3" name="Picture 2" descr="Graphical user interface&#10;&#10;Description automatically generated with medium confidence">
            <a:extLst>
              <a:ext uri="{FF2B5EF4-FFF2-40B4-BE49-F238E27FC236}">
                <a16:creationId xmlns:a16="http://schemas.microsoft.com/office/drawing/2014/main" id="{0659D0B6-BDDE-1A36-C0C2-D8567DADB689}"/>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r="2890"/>
          <a:stretch/>
        </p:blipFill>
        <p:spPr>
          <a:xfrm>
            <a:off x="1446525" y="1892164"/>
            <a:ext cx="2043127" cy="2034599"/>
          </a:xfrm>
          <a:prstGeom prst="rect">
            <a:avLst/>
          </a:prstGeom>
          <a:ln>
            <a:solidFill>
              <a:schemeClr val="accent1"/>
            </a:solidFill>
          </a:ln>
        </p:spPr>
      </p:pic>
      <p:pic>
        <p:nvPicPr>
          <p:cNvPr id="4" name="Picture 4" descr="Picture 4">
            <a:extLst>
              <a:ext uri="{FF2B5EF4-FFF2-40B4-BE49-F238E27FC236}">
                <a16:creationId xmlns:a16="http://schemas.microsoft.com/office/drawing/2014/main" id="{6DB19E1B-9FFB-818C-3384-DD37987CB297}"/>
              </a:ext>
            </a:extLst>
          </p:cNvPr>
          <p:cNvPicPr>
            <a:picLocks noChangeAspect="1"/>
          </p:cNvPicPr>
          <p:nvPr/>
        </p:nvPicPr>
        <p:blipFill rotWithShape="1">
          <a:blip r:embed="rId3"/>
          <a:srcRect b="8850"/>
          <a:stretch/>
        </p:blipFill>
        <p:spPr>
          <a:xfrm>
            <a:off x="7738948" y="4285089"/>
            <a:ext cx="1229862" cy="1122899"/>
          </a:xfrm>
          <a:prstGeom prst="rect">
            <a:avLst/>
          </a:prstGeom>
          <a:ln w="12700">
            <a:miter lim="400000"/>
          </a:ln>
        </p:spPr>
      </p:pic>
      <p:pic>
        <p:nvPicPr>
          <p:cNvPr id="6" name="Picture 5" descr="A poster of a group of people&#10;&#10;Description automatically generated with low confidence">
            <a:extLst>
              <a:ext uri="{FF2B5EF4-FFF2-40B4-BE49-F238E27FC236}">
                <a16:creationId xmlns:a16="http://schemas.microsoft.com/office/drawing/2014/main" id="{7E9E6013-591C-09CD-D74F-172A2E6F8F0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101840" y="343793"/>
            <a:ext cx="1440724" cy="2151438"/>
          </a:xfrm>
          <a:prstGeom prst="rect">
            <a:avLst/>
          </a:prstGeom>
        </p:spPr>
      </p:pic>
      <p:pic>
        <p:nvPicPr>
          <p:cNvPr id="8" name="Picture 7" descr="A picture containing text, box, several&#10;&#10;Description automatically generated">
            <a:extLst>
              <a:ext uri="{FF2B5EF4-FFF2-40B4-BE49-F238E27FC236}">
                <a16:creationId xmlns:a16="http://schemas.microsoft.com/office/drawing/2014/main" id="{3B1E947E-AE66-3D6C-EB90-BD76313A192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00286" y="3726760"/>
            <a:ext cx="1663603" cy="1788913"/>
          </a:xfrm>
          <a:prstGeom prst="rect">
            <a:avLst/>
          </a:prstGeom>
        </p:spPr>
      </p:pic>
      <p:pic>
        <p:nvPicPr>
          <p:cNvPr id="10" name="Picture 9" descr="A picture containing graphical user interface&#10;&#10;Description automatically generated">
            <a:extLst>
              <a:ext uri="{FF2B5EF4-FFF2-40B4-BE49-F238E27FC236}">
                <a16:creationId xmlns:a16="http://schemas.microsoft.com/office/drawing/2014/main" id="{7C950914-3624-3C1B-09FC-58D658E39DC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66354" y="3569214"/>
            <a:ext cx="1804765" cy="1992273"/>
          </a:xfrm>
          <a:prstGeom prst="rect">
            <a:avLst/>
          </a:prstGeom>
        </p:spPr>
      </p:pic>
      <p:pic>
        <p:nvPicPr>
          <p:cNvPr id="12" name="Picture 11" descr="Map&#10;&#10;Description automatically generated">
            <a:extLst>
              <a:ext uri="{FF2B5EF4-FFF2-40B4-BE49-F238E27FC236}">
                <a16:creationId xmlns:a16="http://schemas.microsoft.com/office/drawing/2014/main" id="{3CBCAD66-89B9-6171-0132-C0E98C21B60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65639" y="154992"/>
            <a:ext cx="1616309" cy="2346434"/>
          </a:xfrm>
          <a:prstGeom prst="rect">
            <a:avLst/>
          </a:prstGeom>
        </p:spPr>
      </p:pic>
    </p:spTree>
    <p:extLst>
      <p:ext uri="{BB962C8B-B14F-4D97-AF65-F5344CB8AC3E}">
        <p14:creationId xmlns:p14="http://schemas.microsoft.com/office/powerpoint/2010/main" val="3708489622"/>
      </p:ext>
    </p:extLst>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3" name="TextBox 1"/>
          <p:cNvSpPr txBox="1"/>
          <p:nvPr/>
        </p:nvSpPr>
        <p:spPr>
          <a:xfrm>
            <a:off x="1340713" y="1510180"/>
            <a:ext cx="6609609" cy="2554541"/>
          </a:xfrm>
          <a:prstGeom prst="rect">
            <a:avLst/>
          </a:prstGeom>
          <a:solidFill>
            <a:schemeClr val="accent5">
              <a:lumMod val="60000"/>
              <a:lumOff val="4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p>
            <a:pPr algn="ctr">
              <a:defRPr sz="4800">
                <a:latin typeface="Comic Sans MS"/>
                <a:ea typeface="Comic Sans MS"/>
                <a:cs typeface="Comic Sans MS"/>
                <a:sym typeface="Comic Sans MS"/>
              </a:defRPr>
            </a:pPr>
            <a:r>
              <a:rPr dirty="0"/>
              <a:t>“Inclusive culture in schools transforms communities.”</a:t>
            </a:r>
          </a:p>
          <a:p>
            <a:pPr algn="r">
              <a:defRPr sz="1600">
                <a:latin typeface="Comic Sans MS"/>
                <a:ea typeface="Comic Sans MS"/>
                <a:cs typeface="Comic Sans MS"/>
                <a:sym typeface="Comic Sans MS"/>
              </a:defRPr>
            </a:pPr>
            <a:r>
              <a:rPr dirty="0"/>
              <a:t>Heidi </a:t>
            </a:r>
            <a:r>
              <a:rPr dirty="0" err="1"/>
              <a:t>Heissenbuttel</a:t>
            </a:r>
            <a:r>
              <a:rPr dirty="0"/>
              <a:t>, </a:t>
            </a:r>
            <a:r>
              <a:rPr dirty="0" err="1"/>
              <a:t>TEDEXMileHhigh</a:t>
            </a:r>
            <a:endParaRPr dirty="0"/>
          </a:p>
        </p:txBody>
      </p:sp>
    </p:spTree>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18E0C-ABC6-8C65-1AFE-3DF4EE076E31}"/>
              </a:ext>
            </a:extLst>
          </p:cNvPr>
          <p:cNvSpPr>
            <a:spLocks noGrp="1"/>
          </p:cNvSpPr>
          <p:nvPr>
            <p:ph type="title"/>
          </p:nvPr>
        </p:nvSpPr>
        <p:spPr>
          <a:xfrm>
            <a:off x="1364770" y="2636748"/>
            <a:ext cx="2016784" cy="1325564"/>
          </a:xfrm>
        </p:spPr>
        <p:txBody>
          <a:bodyPr/>
          <a:lstStyle/>
          <a:p>
            <a:r>
              <a:rPr lang="cy-GB" dirty="0">
                <a:latin typeface="Comic Sans MS" panose="030F0702030302020204" pitchFamily="66" charset="0"/>
              </a:rPr>
              <a:t>Cinio</a:t>
            </a:r>
            <a:br>
              <a:rPr lang="en-GB" dirty="0">
                <a:latin typeface="Comic Sans MS" panose="030F0702030302020204" pitchFamily="66" charset="0"/>
              </a:rPr>
            </a:br>
            <a:r>
              <a:rPr lang="en-GB" dirty="0">
                <a:latin typeface="Comic Sans MS" panose="030F0702030302020204" pitchFamily="66" charset="0"/>
              </a:rPr>
              <a:t>Lunch</a:t>
            </a:r>
          </a:p>
        </p:txBody>
      </p:sp>
      <p:pic>
        <p:nvPicPr>
          <p:cNvPr id="4" name="Picture 3" descr="A picture containing clipart&#10;&#10;Description automatically generated">
            <a:extLst>
              <a:ext uri="{FF2B5EF4-FFF2-40B4-BE49-F238E27FC236}">
                <a16:creationId xmlns:a16="http://schemas.microsoft.com/office/drawing/2014/main" id="{D79AF9E8-2951-8E28-F676-5EE3DEDCA13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137287" y="1245371"/>
            <a:ext cx="4378063" cy="3798205"/>
          </a:xfrm>
          <a:prstGeom prst="rect">
            <a:avLst/>
          </a:prstGeom>
        </p:spPr>
      </p:pic>
    </p:spTree>
    <p:extLst>
      <p:ext uri="{BB962C8B-B14F-4D97-AF65-F5344CB8AC3E}">
        <p14:creationId xmlns:p14="http://schemas.microsoft.com/office/powerpoint/2010/main" val="1415424080"/>
      </p:ext>
    </p:extLst>
  </p:cSld>
  <p:clrMapOvr>
    <a:masterClrMapping/>
  </p:clrMapOvr>
  <p:transition spd="med"/>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1177" y="193305"/>
            <a:ext cx="7886700" cy="766338"/>
          </a:xfrm>
          <a:solidFill>
            <a:schemeClr val="accent5">
              <a:lumMod val="60000"/>
              <a:lumOff val="40000"/>
            </a:schemeClr>
          </a:solidFill>
          <a:ln>
            <a:solidFill>
              <a:schemeClr val="accent1">
                <a:lumMod val="60000"/>
                <a:lumOff val="40000"/>
              </a:schemeClr>
            </a:solidFill>
          </a:ln>
        </p:spPr>
        <p:txBody>
          <a:bodyPr/>
          <a:lstStyle/>
          <a:p>
            <a:pPr algn="ctr"/>
            <a:r>
              <a:rPr lang="en-GB" dirty="0">
                <a:latin typeface="Comic Sans MS" panose="030F0702030302020204" pitchFamily="66" charset="0"/>
              </a:rPr>
              <a:t>Major world religions</a:t>
            </a:r>
          </a:p>
        </p:txBody>
      </p:sp>
      <p:sp>
        <p:nvSpPr>
          <p:cNvPr id="3" name="Content Placeholder 2"/>
          <p:cNvSpPr>
            <a:spLocks noGrp="1"/>
          </p:cNvSpPr>
          <p:nvPr>
            <p:ph idx="1"/>
          </p:nvPr>
        </p:nvSpPr>
        <p:spPr>
          <a:xfrm>
            <a:off x="111262" y="3776106"/>
            <a:ext cx="1801728" cy="480637"/>
          </a:xfrm>
        </p:spPr>
        <p:txBody>
          <a:bodyPr>
            <a:normAutofit fontScale="85000" lnSpcReduction="10000"/>
          </a:bodyPr>
          <a:lstStyle/>
          <a:p>
            <a:pPr marL="0" indent="0" algn="ctr">
              <a:buNone/>
            </a:pPr>
            <a:r>
              <a:rPr lang="en-GB" dirty="0">
                <a:latin typeface="Comic Sans MS" panose="030F0702030302020204" pitchFamily="66" charset="0"/>
              </a:rPr>
              <a:t>Christianity</a:t>
            </a:r>
          </a:p>
        </p:txBody>
      </p:sp>
      <p:sp>
        <p:nvSpPr>
          <p:cNvPr id="4" name="Footer Placeholder 3"/>
          <p:cNvSpPr>
            <a:spLocks noGrp="1"/>
          </p:cNvSpPr>
          <p:nvPr>
            <p:ph type="ftr" sz="quarter" idx="11"/>
          </p:nvPr>
        </p:nvSpPr>
        <p:spPr>
          <a:xfrm>
            <a:off x="628650" y="5624513"/>
            <a:ext cx="5486400" cy="273844"/>
          </a:xfrm>
        </p:spPr>
        <p:txBody>
          <a:bodyPr/>
          <a:lstStyle/>
          <a:p>
            <a:pPr algn="l"/>
            <a:r>
              <a:rPr lang="en-US" dirty="0"/>
              <a:t>G1453556 CS2B RE Session 1 March 2016</a:t>
            </a:r>
            <a:endParaRPr lang="en-GB" dirty="0"/>
          </a:p>
        </p:txBody>
      </p:sp>
      <p:sp>
        <p:nvSpPr>
          <p:cNvPr id="5" name="Slide Number Placeholder 4"/>
          <p:cNvSpPr>
            <a:spLocks noGrp="1"/>
          </p:cNvSpPr>
          <p:nvPr>
            <p:ph type="sldNum" sz="quarter" idx="12"/>
          </p:nvPr>
        </p:nvSpPr>
        <p:spPr>
          <a:xfrm>
            <a:off x="8344474" y="6400417"/>
            <a:ext cx="170877" cy="276995"/>
          </a:xfrm>
        </p:spPr>
        <p:txBody>
          <a:bodyPr/>
          <a:lstStyle/>
          <a:p>
            <a:fld id="{EEAB545D-DABD-41F3-A966-7FF67DF2AE46}" type="slidenum">
              <a:rPr lang="en-GB" smtClean="0"/>
              <a:t>34</a:t>
            </a:fld>
            <a:endParaRPr lang="en-GB" dirty="0"/>
          </a:p>
        </p:txBody>
      </p:sp>
      <p:pic>
        <p:nvPicPr>
          <p:cNvPr id="8" name="Picture 13" descr="C:\Program Files\Microsoft Office\Clipart\Pub60Cor\so01568_.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15050" y="2001691"/>
            <a:ext cx="1153396" cy="11221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12" descr="C:\Program Files\Microsoft Office\Clipart\standard\stddir1\bd00113_.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862569" y="4686565"/>
            <a:ext cx="735077" cy="8052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1" descr="C:\Program Files\Microsoft Office\Clipart\standard\stddir1\bd07110_.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a:xfrm>
            <a:off x="415094" y="2562770"/>
            <a:ext cx="732166" cy="1016151"/>
          </a:xfrm>
          <a:prstGeom prst="rect">
            <a:avLst/>
          </a:prstGeom>
        </p:spPr>
      </p:pic>
      <p:sp>
        <p:nvSpPr>
          <p:cNvPr id="13" name="Content Placeholder 2"/>
          <p:cNvSpPr txBox="1">
            <a:spLocks/>
          </p:cNvSpPr>
          <p:nvPr/>
        </p:nvSpPr>
        <p:spPr>
          <a:xfrm>
            <a:off x="7228639" y="3776105"/>
            <a:ext cx="1801728" cy="480637"/>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100" dirty="0">
                <a:latin typeface="Comic Sans MS" panose="030F0702030302020204" pitchFamily="66" charset="0"/>
              </a:rPr>
              <a:t>Judaism</a:t>
            </a:r>
          </a:p>
        </p:txBody>
      </p:sp>
      <p:sp>
        <p:nvSpPr>
          <p:cNvPr id="14" name="Content Placeholder 2"/>
          <p:cNvSpPr txBox="1">
            <a:spLocks/>
          </p:cNvSpPr>
          <p:nvPr/>
        </p:nvSpPr>
        <p:spPr>
          <a:xfrm>
            <a:off x="5606504" y="3313408"/>
            <a:ext cx="1801728" cy="480637"/>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100" dirty="0">
                <a:latin typeface="Comic Sans MS" panose="030F0702030302020204" pitchFamily="66" charset="0"/>
              </a:rPr>
              <a:t>Islam</a:t>
            </a:r>
          </a:p>
        </p:txBody>
      </p:sp>
      <p:pic>
        <p:nvPicPr>
          <p:cNvPr id="15" name="Picture 1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377954" y="4055567"/>
            <a:ext cx="792224" cy="679332"/>
          </a:xfrm>
          <a:prstGeom prst="rect">
            <a:avLst/>
          </a:prstGeom>
        </p:spPr>
      </p:pic>
      <p:sp>
        <p:nvSpPr>
          <p:cNvPr id="16" name="Content Placeholder 2"/>
          <p:cNvSpPr txBox="1">
            <a:spLocks/>
          </p:cNvSpPr>
          <p:nvPr/>
        </p:nvSpPr>
        <p:spPr>
          <a:xfrm>
            <a:off x="1974713" y="3553726"/>
            <a:ext cx="1801728" cy="480637"/>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100" dirty="0">
                <a:latin typeface="Comic Sans MS" panose="030F0702030302020204" pitchFamily="66" charset="0"/>
              </a:rPr>
              <a:t>Hinduism</a:t>
            </a:r>
          </a:p>
        </p:txBody>
      </p:sp>
      <p:sp>
        <p:nvSpPr>
          <p:cNvPr id="22" name="Content Placeholder 2"/>
          <p:cNvSpPr txBox="1">
            <a:spLocks/>
          </p:cNvSpPr>
          <p:nvPr/>
        </p:nvSpPr>
        <p:spPr>
          <a:xfrm>
            <a:off x="3107183" y="2430768"/>
            <a:ext cx="1801728" cy="480637"/>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100" dirty="0">
                <a:latin typeface="Comic Sans MS" panose="030F0702030302020204" pitchFamily="66" charset="0"/>
              </a:rPr>
              <a:t>Sikhism</a:t>
            </a:r>
          </a:p>
        </p:txBody>
      </p:sp>
      <p:sp>
        <p:nvSpPr>
          <p:cNvPr id="23" name="Content Placeholder 2"/>
          <p:cNvSpPr txBox="1">
            <a:spLocks/>
          </p:cNvSpPr>
          <p:nvPr/>
        </p:nvSpPr>
        <p:spPr>
          <a:xfrm>
            <a:off x="4454815" y="4700310"/>
            <a:ext cx="1801728" cy="480637"/>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100" dirty="0">
                <a:latin typeface="Comic Sans MS" panose="030F0702030302020204" pitchFamily="66" charset="0"/>
              </a:rPr>
              <a:t>Buddhism</a:t>
            </a:r>
          </a:p>
        </p:txBody>
      </p:sp>
      <p:pic>
        <p:nvPicPr>
          <p:cNvPr id="11" name="Picture 10" descr="khanda - yellow orange | Flickr - Photo Sharing!"/>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938430" y="2840621"/>
            <a:ext cx="594041" cy="721587"/>
          </a:xfrm>
          <a:prstGeom prst="rect">
            <a:avLst/>
          </a:prstGeom>
        </p:spPr>
      </p:pic>
      <p:pic>
        <p:nvPicPr>
          <p:cNvPr id="12" name="Picture 11" descr="Description BuddhismBarnstarProposal3.png"/>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817832" y="3734842"/>
            <a:ext cx="901694" cy="901694"/>
          </a:xfrm>
          <a:prstGeom prst="rect">
            <a:avLst/>
          </a:prstGeom>
        </p:spPr>
      </p:pic>
      <p:pic>
        <p:nvPicPr>
          <p:cNvPr id="26" name="Picture 25" descr="Preview of your QR Code"/>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623386" y="4292815"/>
            <a:ext cx="740807" cy="655610"/>
          </a:xfrm>
          <a:prstGeom prst="rect">
            <a:avLst/>
          </a:prstGeom>
          <a:noFill/>
          <a:ln>
            <a:noFill/>
          </a:ln>
        </p:spPr>
      </p:pic>
      <p:pic>
        <p:nvPicPr>
          <p:cNvPr id="27" name="Picture 26" descr="Preview of your QR Code"/>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7276913" y="2239205"/>
            <a:ext cx="740807" cy="647128"/>
          </a:xfrm>
          <a:prstGeom prst="rect">
            <a:avLst/>
          </a:prstGeom>
          <a:noFill/>
          <a:ln>
            <a:noFill/>
          </a:ln>
        </p:spPr>
      </p:pic>
      <p:pic>
        <p:nvPicPr>
          <p:cNvPr id="28" name="Picture 27" descr="Preview of your QR Code"/>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7018064" y="4343886"/>
            <a:ext cx="780336" cy="630415"/>
          </a:xfrm>
          <a:prstGeom prst="rect">
            <a:avLst/>
          </a:prstGeom>
          <a:noFill/>
          <a:ln>
            <a:noFill/>
          </a:ln>
        </p:spPr>
      </p:pic>
      <p:pic>
        <p:nvPicPr>
          <p:cNvPr id="29" name="Picture 28" descr="Preview of your QR Code"/>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4613107" y="2615430"/>
            <a:ext cx="591608" cy="474494"/>
          </a:xfrm>
          <a:prstGeom prst="rect">
            <a:avLst/>
          </a:prstGeom>
          <a:noFill/>
          <a:ln>
            <a:noFill/>
          </a:ln>
        </p:spPr>
      </p:pic>
      <p:pic>
        <p:nvPicPr>
          <p:cNvPr id="30" name="Picture 29" descr="Preview of your QR Code"/>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4271222" y="4055568"/>
            <a:ext cx="522497" cy="474494"/>
          </a:xfrm>
          <a:prstGeom prst="rect">
            <a:avLst/>
          </a:prstGeom>
          <a:noFill/>
          <a:ln>
            <a:noFill/>
          </a:ln>
        </p:spPr>
      </p:pic>
      <p:pic>
        <p:nvPicPr>
          <p:cNvPr id="31" name="Picture 30" descr="Preview of your QR Code"/>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2302928" y="2977815"/>
            <a:ext cx="663151" cy="474494"/>
          </a:xfrm>
          <a:prstGeom prst="rect">
            <a:avLst/>
          </a:prstGeom>
          <a:noFill/>
          <a:ln>
            <a:noFill/>
          </a:ln>
        </p:spPr>
      </p:pic>
      <p:sp>
        <p:nvSpPr>
          <p:cNvPr id="18" name="TextBox 17">
            <a:extLst>
              <a:ext uri="{FF2B5EF4-FFF2-40B4-BE49-F238E27FC236}">
                <a16:creationId xmlns:a16="http://schemas.microsoft.com/office/drawing/2014/main" id="{B592C281-67BB-CEB5-E798-87623848806A}"/>
              </a:ext>
            </a:extLst>
          </p:cNvPr>
          <p:cNvSpPr txBox="1"/>
          <p:nvPr/>
        </p:nvSpPr>
        <p:spPr>
          <a:xfrm>
            <a:off x="1974713" y="1200726"/>
            <a:ext cx="4690708" cy="36932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1800" b="0" i="0" u="none" strike="noStrike" cap="none" spc="0" normalizeH="0" baseline="0" dirty="0">
                <a:ln>
                  <a:noFill/>
                </a:ln>
                <a:solidFill>
                  <a:srgbClr val="000000"/>
                </a:solidFill>
                <a:effectLst/>
                <a:uFillTx/>
                <a:latin typeface="+mj-lt"/>
                <a:ea typeface="+mj-ea"/>
                <a:cs typeface="+mj-cs"/>
                <a:sym typeface="Calibri"/>
                <a:hlinkClick r:id="rId15" action="ppaction://hlinkfile"/>
              </a:rPr>
              <a:t>World Religions Record Sheet.docx</a:t>
            </a:r>
            <a:endParaRPr kumimoji="0" lang="en-GB" sz="1800" b="0" i="0" u="none" strike="noStrike" cap="none" spc="0" normalizeH="0" baseline="0" dirty="0">
              <a:ln>
                <a:noFill/>
              </a:ln>
              <a:solidFill>
                <a:srgbClr val="000000"/>
              </a:solidFill>
              <a:effectLst/>
              <a:uFillTx/>
              <a:latin typeface="+mj-lt"/>
              <a:ea typeface="+mj-ea"/>
              <a:cs typeface="+mj-cs"/>
              <a:sym typeface="Calibri"/>
            </a:endParaRPr>
          </a:p>
        </p:txBody>
      </p:sp>
      <p:pic>
        <p:nvPicPr>
          <p:cNvPr id="6" name="Picture 5" descr="Public Domain Clip Art Image | briefcase | ID ...">
            <a:extLst>
              <a:ext uri="{FF2B5EF4-FFF2-40B4-BE49-F238E27FC236}">
                <a16:creationId xmlns:a16="http://schemas.microsoft.com/office/drawing/2014/main" id="{2B2D1310-19C0-4D96-699F-E9C5E245CEAF}"/>
              </a:ext>
            </a:extLst>
          </p:cNvPr>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4451641" y="5014102"/>
            <a:ext cx="861121" cy="607639"/>
          </a:xfrm>
          <a:prstGeom prst="rect">
            <a:avLst/>
          </a:prstGeom>
        </p:spPr>
      </p:pic>
    </p:spTree>
    <p:extLst>
      <p:ext uri="{BB962C8B-B14F-4D97-AF65-F5344CB8AC3E}">
        <p14:creationId xmlns:p14="http://schemas.microsoft.com/office/powerpoint/2010/main" val="6651784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B4725-B650-0ED5-B199-F0CCB0A82849}"/>
              </a:ext>
            </a:extLst>
          </p:cNvPr>
          <p:cNvSpPr>
            <a:spLocks noGrp="1"/>
          </p:cNvSpPr>
          <p:nvPr>
            <p:ph type="title"/>
          </p:nvPr>
        </p:nvSpPr>
        <p:spPr>
          <a:xfrm>
            <a:off x="5866226" y="2334602"/>
            <a:ext cx="3078187" cy="1325564"/>
          </a:xfrm>
        </p:spPr>
        <p:txBody>
          <a:bodyPr>
            <a:noAutofit/>
          </a:bodyPr>
          <a:lstStyle/>
          <a:p>
            <a:pPr algn="ctr"/>
            <a:r>
              <a:rPr lang="en-GB" sz="3600" dirty="0">
                <a:latin typeface="Comic Sans MS" panose="030F0702030302020204" pitchFamily="66" charset="0"/>
              </a:rPr>
              <a:t>How might what you have just learnt impact on you in the classroom?</a:t>
            </a:r>
          </a:p>
        </p:txBody>
      </p:sp>
      <p:pic>
        <p:nvPicPr>
          <p:cNvPr id="4" name="Picture 3" descr="religious symbols by supostabme on DeviantArt">
            <a:extLst>
              <a:ext uri="{FF2B5EF4-FFF2-40B4-BE49-F238E27FC236}">
                <a16:creationId xmlns:a16="http://schemas.microsoft.com/office/drawing/2014/main" id="{D1809D54-4813-CDE4-5742-EC7B07C97DE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22155" y="199514"/>
            <a:ext cx="2469835" cy="2227201"/>
          </a:xfrm>
          <a:prstGeom prst="rect">
            <a:avLst/>
          </a:prstGeom>
        </p:spPr>
      </p:pic>
      <p:pic>
        <p:nvPicPr>
          <p:cNvPr id="5" name="Picture 4" descr="Picture 4">
            <a:extLst>
              <a:ext uri="{FF2B5EF4-FFF2-40B4-BE49-F238E27FC236}">
                <a16:creationId xmlns:a16="http://schemas.microsoft.com/office/drawing/2014/main" id="{3339C2E3-66D6-6DC4-1803-97DC226E3044}"/>
              </a:ext>
            </a:extLst>
          </p:cNvPr>
          <p:cNvPicPr>
            <a:picLocks noChangeAspect="1"/>
          </p:cNvPicPr>
          <p:nvPr/>
        </p:nvPicPr>
        <p:blipFill rotWithShape="1">
          <a:blip r:embed="rId4"/>
          <a:srcRect b="8850"/>
          <a:stretch/>
        </p:blipFill>
        <p:spPr>
          <a:xfrm>
            <a:off x="3821773" y="3478237"/>
            <a:ext cx="1683294" cy="1536895"/>
          </a:xfrm>
          <a:prstGeom prst="rect">
            <a:avLst/>
          </a:prstGeom>
          <a:ln w="12700">
            <a:miter lim="400000"/>
          </a:ln>
        </p:spPr>
      </p:pic>
    </p:spTree>
    <p:extLst>
      <p:ext uri="{BB962C8B-B14F-4D97-AF65-F5344CB8AC3E}">
        <p14:creationId xmlns:p14="http://schemas.microsoft.com/office/powerpoint/2010/main" val="1439587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C10338B2-697C-6788-8AA2-A01C0CB592C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1607" y="1112742"/>
            <a:ext cx="8185612" cy="4373658"/>
          </a:xfrm>
          <a:prstGeom prst="rect">
            <a:avLst/>
          </a:prstGeom>
          <a:ln w="76200">
            <a:solidFill>
              <a:schemeClr val="accent1"/>
            </a:solidFill>
          </a:ln>
        </p:spPr>
      </p:pic>
      <p:sp>
        <p:nvSpPr>
          <p:cNvPr id="4" name="TextBox 3">
            <a:extLst>
              <a:ext uri="{FF2B5EF4-FFF2-40B4-BE49-F238E27FC236}">
                <a16:creationId xmlns:a16="http://schemas.microsoft.com/office/drawing/2014/main" id="{1722701F-11D0-0BD9-8854-6EEB39142301}"/>
              </a:ext>
            </a:extLst>
          </p:cNvPr>
          <p:cNvSpPr txBox="1"/>
          <p:nvPr/>
        </p:nvSpPr>
        <p:spPr>
          <a:xfrm>
            <a:off x="5076653" y="225083"/>
            <a:ext cx="3650566" cy="461661"/>
          </a:xfrm>
          <a:prstGeom prst="rect">
            <a:avLst/>
          </a:prstGeom>
          <a:solidFill>
            <a:schemeClr val="accent1">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2400" b="0" i="0" u="none" strike="noStrike" cap="none" spc="0" normalizeH="0" baseline="0" dirty="0">
                <a:ln>
                  <a:noFill/>
                </a:ln>
                <a:solidFill>
                  <a:srgbClr val="000000"/>
                </a:solidFill>
                <a:effectLst/>
                <a:uFillTx/>
                <a:latin typeface="Comic Sans MS" panose="030F0702030302020204" pitchFamily="66" charset="0"/>
                <a:sym typeface="Calibri"/>
              </a:rPr>
              <a:t>Levels of integration</a:t>
            </a:r>
          </a:p>
        </p:txBody>
      </p:sp>
    </p:spTree>
    <p:extLst>
      <p:ext uri="{BB962C8B-B14F-4D97-AF65-F5344CB8AC3E}">
        <p14:creationId xmlns:p14="http://schemas.microsoft.com/office/powerpoint/2010/main" val="2119635467"/>
      </p:ext>
    </p:extLst>
  </p:cSld>
  <p:clrMapOvr>
    <a:masterClrMapping/>
  </p:clrMapOvr>
  <p:transition spd="med"/>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9" name="TextBox 2"/>
          <p:cNvSpPr txBox="1"/>
          <p:nvPr/>
        </p:nvSpPr>
        <p:spPr>
          <a:xfrm>
            <a:off x="1123891" y="514066"/>
            <a:ext cx="7452343" cy="452431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p>
            <a:pPr algn="ctr">
              <a:defRPr sz="3600" b="1">
                <a:latin typeface="Comic Sans MS"/>
                <a:ea typeface="Comic Sans MS"/>
                <a:cs typeface="Comic Sans MS"/>
                <a:sym typeface="Comic Sans MS"/>
              </a:defRPr>
            </a:pPr>
            <a:r>
              <a:rPr dirty="0"/>
              <a:t>Question yourself.</a:t>
            </a:r>
            <a:endParaRPr lang="en-GB" dirty="0"/>
          </a:p>
          <a:p>
            <a:pPr algn="ctr">
              <a:defRPr sz="3600" b="1">
                <a:latin typeface="Comic Sans MS"/>
                <a:ea typeface="Comic Sans MS"/>
                <a:cs typeface="Comic Sans MS"/>
                <a:sym typeface="Comic Sans MS"/>
              </a:defRPr>
            </a:pPr>
            <a:endParaRPr dirty="0"/>
          </a:p>
          <a:p>
            <a:pPr>
              <a:defRPr sz="2400">
                <a:latin typeface="Comic Sans MS"/>
                <a:ea typeface="Comic Sans MS"/>
                <a:cs typeface="Comic Sans MS"/>
                <a:sym typeface="Comic Sans MS"/>
              </a:defRPr>
            </a:pPr>
            <a:r>
              <a:rPr dirty="0"/>
              <a:t>Is your classroom inclusive?</a:t>
            </a:r>
          </a:p>
          <a:p>
            <a:pPr>
              <a:defRPr sz="2400">
                <a:latin typeface="Comic Sans MS"/>
                <a:ea typeface="Comic Sans MS"/>
                <a:cs typeface="Comic Sans MS"/>
                <a:sym typeface="Comic Sans MS"/>
              </a:defRPr>
            </a:pPr>
            <a:r>
              <a:rPr dirty="0"/>
              <a:t>Are your resources inclusive?</a:t>
            </a:r>
          </a:p>
          <a:p>
            <a:pPr>
              <a:defRPr sz="2400">
                <a:latin typeface="Comic Sans MS"/>
                <a:ea typeface="Comic Sans MS"/>
                <a:cs typeface="Comic Sans MS"/>
                <a:sym typeface="Comic Sans MS"/>
              </a:defRPr>
            </a:pPr>
            <a:r>
              <a:rPr dirty="0"/>
              <a:t>Are you using inclusive teaching strategies?</a:t>
            </a:r>
            <a:br>
              <a:rPr dirty="0"/>
            </a:br>
            <a:r>
              <a:rPr dirty="0"/>
              <a:t>Are you raising inclusive children?</a:t>
            </a:r>
          </a:p>
          <a:p>
            <a:pPr>
              <a:defRPr sz="2400">
                <a:latin typeface="Comic Sans MS"/>
                <a:ea typeface="Comic Sans MS"/>
                <a:cs typeface="Comic Sans MS"/>
                <a:sym typeface="Comic Sans MS"/>
              </a:defRPr>
            </a:pPr>
            <a:r>
              <a:rPr dirty="0"/>
              <a:t>Are you raising ethical, informed citizens?</a:t>
            </a:r>
          </a:p>
          <a:p>
            <a:pPr>
              <a:defRPr sz="2400">
                <a:latin typeface="Comic Sans MS"/>
                <a:ea typeface="Comic Sans MS"/>
                <a:cs typeface="Comic Sans MS"/>
                <a:sym typeface="Comic Sans MS"/>
              </a:defRPr>
            </a:pPr>
            <a:r>
              <a:rPr dirty="0"/>
              <a:t>Are you promoting an inclusive school community?</a:t>
            </a:r>
          </a:p>
          <a:p>
            <a:pPr>
              <a:defRPr sz="2400">
                <a:latin typeface="Comic Sans MS"/>
                <a:ea typeface="Comic Sans MS"/>
                <a:cs typeface="Comic Sans MS"/>
                <a:sym typeface="Comic Sans MS"/>
              </a:defRPr>
            </a:pPr>
            <a:r>
              <a:rPr dirty="0"/>
              <a:t>Are you ready for an inclusive future?</a:t>
            </a:r>
          </a:p>
          <a:p>
            <a:pPr>
              <a:defRPr sz="2400">
                <a:latin typeface="Comic Sans MS"/>
                <a:ea typeface="Comic Sans MS"/>
                <a:cs typeface="Comic Sans MS"/>
                <a:sym typeface="Comic Sans MS"/>
              </a:defRPr>
            </a:pPr>
            <a:r>
              <a:rPr dirty="0"/>
              <a:t>Are you ready for a challenge</a:t>
            </a:r>
            <a:r>
              <a:rPr b="1" dirty="0"/>
              <a:t>?</a:t>
            </a:r>
          </a:p>
          <a:p>
            <a:pPr algn="ctr">
              <a:defRPr sz="2400" b="1">
                <a:latin typeface="Comic Sans MS"/>
                <a:ea typeface="Comic Sans MS"/>
                <a:cs typeface="Comic Sans MS"/>
                <a:sym typeface="Comic Sans MS"/>
              </a:defRPr>
            </a:pPr>
            <a:endParaRPr dirty="0"/>
          </a:p>
        </p:txBody>
      </p:sp>
    </p:spTree>
  </p:cSld>
  <p:clrMapOvr>
    <a:masterClrMapping/>
  </p:clrMapOvr>
  <p:transition spd="med"/>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200124" y="1142975"/>
            <a:ext cx="2901255" cy="617934"/>
          </a:xfrm>
        </p:spPr>
        <p:txBody>
          <a:bodyPr>
            <a:normAutofit/>
          </a:bodyPr>
          <a:lstStyle/>
          <a:p>
            <a:pPr algn="ctr"/>
            <a:r>
              <a:rPr lang="en-GB" sz="2700" b="0" dirty="0">
                <a:latin typeface="Comic Sans MS" panose="030F0702030302020204" pitchFamily="66" charset="0"/>
              </a:rPr>
              <a:t>Cyfeirnodau</a:t>
            </a:r>
          </a:p>
        </p:txBody>
      </p:sp>
      <p:sp>
        <p:nvSpPr>
          <p:cNvPr id="5" name="Text Placeholder 4"/>
          <p:cNvSpPr>
            <a:spLocks noGrp="1"/>
          </p:cNvSpPr>
          <p:nvPr>
            <p:ph type="body" sz="quarter" idx="3"/>
          </p:nvPr>
        </p:nvSpPr>
        <p:spPr>
          <a:xfrm>
            <a:off x="6084149" y="1106060"/>
            <a:ext cx="2915543" cy="617934"/>
          </a:xfrm>
        </p:spPr>
        <p:txBody>
          <a:bodyPr>
            <a:normAutofit/>
          </a:bodyPr>
          <a:lstStyle/>
          <a:p>
            <a:pPr algn="ctr"/>
            <a:r>
              <a:rPr lang="en-GB" sz="2700" b="0" dirty="0">
                <a:latin typeface="Comic Sans MS" panose="030F0702030302020204" pitchFamily="66" charset="0"/>
              </a:rPr>
              <a:t>References</a:t>
            </a:r>
          </a:p>
        </p:txBody>
      </p:sp>
      <p:sp>
        <p:nvSpPr>
          <p:cNvPr id="9" name="Content Placeholder 3"/>
          <p:cNvSpPr>
            <a:spLocks noGrp="1"/>
          </p:cNvSpPr>
          <p:nvPr>
            <p:ph sz="half" idx="2"/>
          </p:nvPr>
        </p:nvSpPr>
        <p:spPr>
          <a:xfrm>
            <a:off x="402968" y="2230901"/>
            <a:ext cx="3986152" cy="3062288"/>
          </a:xfrm>
        </p:spPr>
        <p:txBody>
          <a:bodyPr>
            <a:normAutofit fontScale="32500" lnSpcReduction="20000"/>
          </a:bodyPr>
          <a:lstStyle/>
          <a:p>
            <a:pPr>
              <a:lnSpc>
                <a:spcPct val="150000"/>
              </a:lnSpc>
            </a:pPr>
            <a:r>
              <a:rPr lang="en-US" sz="3000" dirty="0">
                <a:effectLst/>
                <a:latin typeface="Comic Sans MS" panose="030F0702030302020204" pitchFamily="66" charset="0"/>
                <a:ea typeface="Times New Roman" panose="02020603050405020304" pitchFamily="18" charset="0"/>
              </a:rPr>
              <a:t>Banks, J. (2010) Approaches to Multicultural Curriculum </a:t>
            </a:r>
            <a:r>
              <a:rPr lang="en-US" sz="3000" dirty="0" err="1">
                <a:effectLst/>
                <a:latin typeface="Comic Sans MS" panose="030F0702030302020204" pitchFamily="66" charset="0"/>
                <a:ea typeface="Times New Roman" panose="02020603050405020304" pitchFamily="18" charset="0"/>
              </a:rPr>
              <a:t>Refom</a:t>
            </a:r>
            <a:r>
              <a:rPr lang="en-US" sz="3000" dirty="0">
                <a:effectLst/>
                <a:latin typeface="Comic Sans MS" panose="030F0702030302020204" pitchFamily="66" charset="0"/>
                <a:ea typeface="Times New Roman" panose="02020603050405020304" pitchFamily="18" charset="0"/>
              </a:rPr>
              <a:t> in </a:t>
            </a:r>
            <a:r>
              <a:rPr lang="en-US" sz="3000" i="1" dirty="0">
                <a:effectLst/>
                <a:latin typeface="Comic Sans MS" panose="030F0702030302020204" pitchFamily="66" charset="0"/>
                <a:ea typeface="Times New Roman" panose="02020603050405020304" pitchFamily="18" charset="0"/>
              </a:rPr>
              <a:t>Beyond Heroes and </a:t>
            </a:r>
            <a:r>
              <a:rPr lang="en-US" sz="3000" i="1" dirty="0" err="1">
                <a:effectLst/>
                <a:latin typeface="Comic Sans MS" panose="030F0702030302020204" pitchFamily="66" charset="0"/>
                <a:ea typeface="Times New Roman" panose="02020603050405020304" pitchFamily="18" charset="0"/>
              </a:rPr>
              <a:t>Holidays:School</a:t>
            </a:r>
            <a:r>
              <a:rPr lang="en-US" sz="3000" i="1" dirty="0">
                <a:effectLst/>
                <a:latin typeface="Comic Sans MS" panose="030F0702030302020204" pitchFamily="66" charset="0"/>
                <a:ea typeface="Times New Roman" panose="02020603050405020304" pitchFamily="18" charset="0"/>
              </a:rPr>
              <a:t> Staff, Family and Community Development: Overview</a:t>
            </a:r>
            <a:r>
              <a:rPr lang="en-US" sz="3000" dirty="0">
                <a:effectLst/>
                <a:latin typeface="Comic Sans MS" panose="030F0702030302020204" pitchFamily="66" charset="0"/>
                <a:ea typeface="Times New Roman" panose="02020603050405020304" pitchFamily="18" charset="0"/>
              </a:rPr>
              <a:t> p. 37</a:t>
            </a:r>
          </a:p>
          <a:p>
            <a:pPr>
              <a:lnSpc>
                <a:spcPct val="150000"/>
              </a:lnSpc>
            </a:pPr>
            <a:r>
              <a:rPr lang="en-GB" sz="3000" dirty="0">
                <a:effectLst/>
                <a:latin typeface="Comic Sans MS" panose="030F0702030302020204" pitchFamily="66" charset="0"/>
                <a:ea typeface="Times New Roman" panose="02020603050405020304" pitchFamily="18" charset="0"/>
              </a:rPr>
              <a:t>Brownlee, J.L. et al. (2021) </a:t>
            </a:r>
            <a:r>
              <a:rPr lang="en-GB" sz="3000" b="0" i="0" dirty="0">
                <a:effectLst/>
                <a:latin typeface="Comic Sans MS" panose="030F0702030302020204" pitchFamily="66" charset="0"/>
              </a:rPr>
              <a:t>What influences teachers’ support for children’s reasoning </a:t>
            </a:r>
            <a:br>
              <a:rPr lang="en-GB" sz="3000" dirty="0">
                <a:latin typeface="Comic Sans MS" panose="030F0702030302020204" pitchFamily="66" charset="0"/>
              </a:rPr>
            </a:br>
            <a:r>
              <a:rPr lang="en-GB" sz="3000" b="0" i="0" dirty="0">
                <a:effectLst/>
                <a:latin typeface="Comic Sans MS" panose="030F0702030302020204" pitchFamily="66" charset="0"/>
              </a:rPr>
              <a:t>about social inclusion in primary school education </a:t>
            </a:r>
            <a:br>
              <a:rPr lang="en-GB" sz="3000" dirty="0">
                <a:latin typeface="Comic Sans MS" panose="030F0702030302020204" pitchFamily="66" charset="0"/>
              </a:rPr>
            </a:br>
            <a:r>
              <a:rPr lang="en-GB" sz="3000" b="0" i="0" dirty="0">
                <a:effectLst/>
                <a:latin typeface="Comic Sans MS" panose="030F0702030302020204" pitchFamily="66" charset="0"/>
              </a:rPr>
              <a:t>classrooms? in </a:t>
            </a:r>
            <a:r>
              <a:rPr lang="en-GB" sz="3000" b="0" i="1" dirty="0">
                <a:effectLst/>
                <a:latin typeface="Comic Sans MS" panose="030F0702030302020204" pitchFamily="66" charset="0"/>
              </a:rPr>
              <a:t>The Australian Educational Researcher</a:t>
            </a:r>
            <a:br>
              <a:rPr lang="en-GB" sz="3000" dirty="0">
                <a:latin typeface="Comic Sans MS" panose="030F0702030302020204" pitchFamily="66" charset="0"/>
              </a:rPr>
            </a:br>
            <a:r>
              <a:rPr lang="en-GB" sz="3000" b="0" i="0" dirty="0">
                <a:effectLst/>
                <a:latin typeface="Comic Sans MS" panose="030F0702030302020204" pitchFamily="66" charset="0"/>
              </a:rPr>
              <a:t>https://doi.org/10.1007/s13384-021-00434-y</a:t>
            </a:r>
            <a:endParaRPr lang="en-GB" sz="3000" dirty="0">
              <a:effectLst/>
              <a:latin typeface="Comic Sans MS" panose="030F0702030302020204" pitchFamily="66" charset="0"/>
              <a:ea typeface="Times New Roman" panose="02020603050405020304" pitchFamily="18" charset="0"/>
            </a:endParaRPr>
          </a:p>
          <a:p>
            <a:pPr>
              <a:lnSpc>
                <a:spcPct val="150000"/>
              </a:lnSpc>
            </a:pPr>
            <a:r>
              <a:rPr lang="en-US" sz="3000" dirty="0">
                <a:latin typeface="Comic Sans MS" panose="030F0702030302020204" pitchFamily="66" charset="0"/>
                <a:ea typeface="Times New Roman" panose="02020603050405020304" pitchFamily="18" charset="0"/>
              </a:rPr>
              <a:t>Thompson, N. (2011) </a:t>
            </a:r>
            <a:r>
              <a:rPr lang="en-US" sz="3000" i="1" dirty="0">
                <a:latin typeface="Comic Sans MS" panose="030F0702030302020204" pitchFamily="66" charset="0"/>
                <a:ea typeface="Times New Roman" panose="02020603050405020304" pitchFamily="18" charset="0"/>
              </a:rPr>
              <a:t>Promoting Equality: Working with Difference and Diversity</a:t>
            </a:r>
            <a:r>
              <a:rPr lang="en-US" sz="3000" dirty="0">
                <a:latin typeface="Comic Sans MS" panose="030F0702030302020204" pitchFamily="66" charset="0"/>
                <a:ea typeface="Times New Roman" panose="02020603050405020304" pitchFamily="18" charset="0"/>
              </a:rPr>
              <a:t>.  Basingstoke: Palgrave </a:t>
            </a:r>
            <a:r>
              <a:rPr lang="en-US" sz="3000" dirty="0" err="1">
                <a:latin typeface="Comic Sans MS" panose="030F0702030302020204" pitchFamily="66" charset="0"/>
                <a:ea typeface="Times New Roman" panose="02020603050405020304" pitchFamily="18" charset="0"/>
              </a:rPr>
              <a:t>Macmilllan</a:t>
            </a:r>
            <a:r>
              <a:rPr lang="en-US" sz="3000" dirty="0">
                <a:latin typeface="Comic Sans MS" panose="030F0702030302020204" pitchFamily="66" charset="0"/>
                <a:ea typeface="Times New Roman" panose="02020603050405020304" pitchFamily="18" charset="0"/>
              </a:rPr>
              <a:t>.</a:t>
            </a:r>
            <a:endParaRPr lang="en-GB" sz="3000" dirty="0">
              <a:latin typeface="Comic Sans MS" panose="030F0702030302020204" pitchFamily="66" charset="0"/>
              <a:ea typeface="Times New Roman" panose="02020603050405020304" pitchFamily="18" charset="0"/>
            </a:endParaRPr>
          </a:p>
          <a:p>
            <a:endParaRPr lang="en-GB" dirty="0"/>
          </a:p>
        </p:txBody>
      </p:sp>
      <p:sp>
        <p:nvSpPr>
          <p:cNvPr id="2" name="TextBox 1">
            <a:extLst>
              <a:ext uri="{FF2B5EF4-FFF2-40B4-BE49-F238E27FC236}">
                <a16:creationId xmlns:a16="http://schemas.microsoft.com/office/drawing/2014/main" id="{F8622AE4-F9E5-595A-3793-478D7657D00F}"/>
              </a:ext>
            </a:extLst>
          </p:cNvPr>
          <p:cNvSpPr txBox="1"/>
          <p:nvPr/>
        </p:nvSpPr>
        <p:spPr>
          <a:xfrm>
            <a:off x="5082989" y="1984266"/>
            <a:ext cx="3526971" cy="4039567"/>
          </a:xfrm>
          <a:prstGeom prst="rect">
            <a:avLst/>
          </a:prstGeom>
          <a:noFill/>
        </p:spPr>
        <p:txBody>
          <a:bodyPr wrap="square" rtlCol="0">
            <a:spAutoFit/>
          </a:bodyPr>
          <a:lstStyle/>
          <a:p>
            <a:pPr marL="214313" indent="-214313" fontAlgn="base">
              <a:lnSpc>
                <a:spcPct val="150000"/>
              </a:lnSpc>
              <a:buFont typeface="Wingdings" panose="05000000000000000000" pitchFamily="2" charset="2"/>
              <a:buChar char="v"/>
            </a:pPr>
            <a:r>
              <a:rPr lang="en-US" sz="1350" dirty="0" err="1">
                <a:latin typeface="Comic Sans MS" panose="030F0702030302020204" pitchFamily="66" charset="0"/>
                <a:ea typeface="Times New Roman" panose="02020603050405020304" pitchFamily="18" charset="0"/>
              </a:rPr>
              <a:t>Mae'n</a:t>
            </a:r>
            <a:r>
              <a:rPr lang="en-US" sz="1350" dirty="0">
                <a:latin typeface="Comic Sans MS" panose="030F0702030302020204" pitchFamily="66" charset="0"/>
                <a:ea typeface="Times New Roman" panose="02020603050405020304" pitchFamily="18" charset="0"/>
              </a:rPr>
              <a:t> iawn bod </a:t>
            </a:r>
            <a:r>
              <a:rPr lang="en-US" sz="1350" dirty="0" err="1">
                <a:latin typeface="Comic Sans MS" panose="030F0702030302020204" pitchFamily="66" charset="0"/>
                <a:ea typeface="Times New Roman" panose="02020603050405020304" pitchFamily="18" charset="0"/>
              </a:rPr>
              <a:t>yn</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wahanol</a:t>
            </a:r>
            <a:r>
              <a:rPr lang="en-US" sz="1350" dirty="0">
                <a:latin typeface="Comic Sans MS" panose="030F0702030302020204" pitchFamily="66" charset="0"/>
                <a:ea typeface="Times New Roman" panose="02020603050405020304" pitchFamily="18" charset="0"/>
              </a:rPr>
              <a:t> - It's ok to be different (Amazon)</a:t>
            </a:r>
            <a:endParaRPr lang="en-GB" sz="1350" dirty="0">
              <a:latin typeface="Comic Sans MS" panose="030F0702030302020204" pitchFamily="66" charset="0"/>
              <a:ea typeface="Times New Roman" panose="02020603050405020304" pitchFamily="18" charset="0"/>
            </a:endParaRPr>
          </a:p>
          <a:p>
            <a:pPr marL="214313" indent="-214313" fontAlgn="base">
              <a:lnSpc>
                <a:spcPct val="150000"/>
              </a:lnSpc>
              <a:buFont typeface="Wingdings" panose="05000000000000000000" pitchFamily="2" charset="2"/>
              <a:buChar char="v"/>
            </a:pPr>
            <a:r>
              <a:rPr lang="en-US" sz="1350" dirty="0" err="1">
                <a:latin typeface="Comic Sans MS" panose="030F0702030302020204" pitchFamily="66" charset="0"/>
                <a:ea typeface="Times New Roman" panose="02020603050405020304" pitchFamily="18" charset="0"/>
              </a:rPr>
              <a:t>Gyda'n</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gilydd</a:t>
            </a:r>
            <a:r>
              <a:rPr lang="en-US" sz="1350" dirty="0">
                <a:latin typeface="Comic Sans MS" panose="030F0702030302020204" pitchFamily="66" charset="0"/>
                <a:ea typeface="Times New Roman" panose="02020603050405020304" pitchFamily="18" charset="0"/>
              </a:rPr>
              <a:t> - Together we can (Amazon)</a:t>
            </a:r>
            <a:endParaRPr lang="en-GB" sz="1350" dirty="0">
              <a:latin typeface="Comic Sans MS" panose="030F0702030302020204" pitchFamily="66" charset="0"/>
              <a:ea typeface="Times New Roman" panose="02020603050405020304" pitchFamily="18" charset="0"/>
            </a:endParaRPr>
          </a:p>
          <a:p>
            <a:pPr marL="214313" indent="-214313" fontAlgn="base">
              <a:lnSpc>
                <a:spcPct val="150000"/>
              </a:lnSpc>
              <a:buFont typeface="Wingdings" panose="05000000000000000000" pitchFamily="2" charset="2"/>
              <a:buChar char="v"/>
            </a:pPr>
            <a:r>
              <a:rPr lang="en-US" sz="1350" dirty="0" err="1">
                <a:latin typeface="Comic Sans MS" panose="030F0702030302020204" pitchFamily="66" charset="0"/>
                <a:ea typeface="Times New Roman" panose="02020603050405020304" pitchFamily="18" charset="0"/>
              </a:rPr>
              <a:t>Seren</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orau'r</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sér</a:t>
            </a:r>
            <a:r>
              <a:rPr lang="en-US" sz="1350" dirty="0">
                <a:latin typeface="Comic Sans MS" panose="030F0702030302020204" pitchFamily="66" charset="0"/>
                <a:ea typeface="Times New Roman" panose="02020603050405020304" pitchFamily="18" charset="0"/>
              </a:rPr>
              <a:t> - Super Duper you (Amazon)</a:t>
            </a:r>
            <a:endParaRPr lang="en-GB" sz="1350" dirty="0">
              <a:latin typeface="Comic Sans MS" panose="030F0702030302020204" pitchFamily="66" charset="0"/>
              <a:ea typeface="Times New Roman" panose="02020603050405020304" pitchFamily="18" charset="0"/>
            </a:endParaRPr>
          </a:p>
          <a:p>
            <a:pPr marL="214313" indent="-214313" fontAlgn="base">
              <a:lnSpc>
                <a:spcPct val="150000"/>
              </a:lnSpc>
              <a:buFont typeface="Wingdings" panose="05000000000000000000" pitchFamily="2" charset="2"/>
              <a:buChar char="v"/>
            </a:pPr>
            <a:r>
              <a:rPr lang="en-US" sz="1350" dirty="0" err="1">
                <a:latin typeface="Comic Sans MS" panose="030F0702030302020204" pitchFamily="66" charset="0"/>
                <a:ea typeface="Times New Roman" panose="02020603050405020304" pitchFamily="18" charset="0"/>
              </a:rPr>
              <a:t>Dwy</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droed</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chwith</a:t>
            </a:r>
            <a:r>
              <a:rPr lang="en-US" sz="1350" dirty="0">
                <a:latin typeface="Comic Sans MS" panose="030F0702030302020204" pitchFamily="66" charset="0"/>
                <a:ea typeface="Times New Roman" panose="02020603050405020304" pitchFamily="18" charset="0"/>
              </a:rPr>
              <a:t> - Two left feet , Jenny Sullivan (Amazon)</a:t>
            </a:r>
            <a:endParaRPr lang="en-GB" sz="1350" dirty="0">
              <a:latin typeface="Comic Sans MS" panose="030F0702030302020204" pitchFamily="66" charset="0"/>
              <a:ea typeface="Times New Roman" panose="02020603050405020304" pitchFamily="18" charset="0"/>
            </a:endParaRPr>
          </a:p>
          <a:p>
            <a:pPr marL="214313" indent="-214313" fontAlgn="base">
              <a:lnSpc>
                <a:spcPct val="150000"/>
              </a:lnSpc>
              <a:buFont typeface="Wingdings" panose="05000000000000000000" pitchFamily="2" charset="2"/>
              <a:buChar char="v"/>
            </a:pPr>
            <a:r>
              <a:rPr lang="en-US" sz="1350" dirty="0" err="1">
                <a:latin typeface="Comic Sans MS" panose="030F0702030302020204" pitchFamily="66" charset="0"/>
                <a:ea typeface="Times New Roman" panose="02020603050405020304" pitchFamily="18" charset="0"/>
              </a:rPr>
              <a:t>Anhygoel</a:t>
            </a:r>
            <a:r>
              <a:rPr lang="en-US" sz="1350" dirty="0">
                <a:latin typeface="Comic Sans MS" panose="030F0702030302020204" pitchFamily="66" charset="0"/>
                <a:ea typeface="Times New Roman" panose="02020603050405020304" pitchFamily="18" charset="0"/>
              </a:rPr>
              <a:t> - Amazing, Steve Anthony (Amazon)</a:t>
            </a:r>
            <a:endParaRPr lang="en-GB" sz="1350" dirty="0">
              <a:latin typeface="Comic Sans MS" panose="030F0702030302020204" pitchFamily="66" charset="0"/>
              <a:ea typeface="Times New Roman" panose="02020603050405020304" pitchFamily="18" charset="0"/>
            </a:endParaRPr>
          </a:p>
          <a:p>
            <a:pPr marL="214313" indent="-214313" fontAlgn="base">
              <a:lnSpc>
                <a:spcPct val="150000"/>
              </a:lnSpc>
              <a:buFont typeface="Wingdings" panose="05000000000000000000" pitchFamily="2" charset="2"/>
              <a:buChar char="v"/>
            </a:pPr>
            <a:r>
              <a:rPr lang="en-US" sz="1350" dirty="0" err="1">
                <a:latin typeface="Comic Sans MS" panose="030F0702030302020204" pitchFamily="66" charset="0"/>
                <a:ea typeface="Times New Roman" panose="02020603050405020304" pitchFamily="18" charset="0"/>
              </a:rPr>
              <a:t>Cwmwl</a:t>
            </a:r>
            <a:r>
              <a:rPr lang="en-US" sz="1350" dirty="0">
                <a:latin typeface="Comic Sans MS" panose="030F0702030302020204" pitchFamily="66" charset="0"/>
                <a:ea typeface="Times New Roman" panose="02020603050405020304" pitchFamily="18" charset="0"/>
              </a:rPr>
              <a:t> Cai a </a:t>
            </a:r>
            <a:r>
              <a:rPr lang="en-US" sz="1350" dirty="0" err="1">
                <a:latin typeface="Comic Sans MS" panose="030F0702030302020204" pitchFamily="66" charset="0"/>
                <a:ea typeface="Times New Roman" panose="02020603050405020304" pitchFamily="18" charset="0"/>
              </a:rPr>
              <a:t>Ti'n</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siwr</a:t>
            </a:r>
            <a:r>
              <a:rPr lang="en-US" sz="1350" dirty="0">
                <a:latin typeface="Comic Sans MS" panose="030F0702030302020204" pitchFamily="66" charset="0"/>
                <a:ea typeface="Times New Roman" panose="02020603050405020304" pitchFamily="18" charset="0"/>
              </a:rPr>
              <a:t> o </a:t>
            </a:r>
            <a:r>
              <a:rPr lang="en-US" sz="1350" dirty="0" err="1">
                <a:latin typeface="Comic Sans MS" panose="030F0702030302020204" pitchFamily="66" charset="0"/>
                <a:ea typeface="Times New Roman" panose="02020603050405020304" pitchFamily="18" charset="0"/>
              </a:rPr>
              <a:t>dyfu</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Alecs</a:t>
            </a:r>
            <a:r>
              <a:rPr lang="en-US" sz="1350" dirty="0">
                <a:latin typeface="Comic Sans MS" panose="030F0702030302020204" pitchFamily="66" charset="0"/>
                <a:ea typeface="Times New Roman" panose="02020603050405020304" pitchFamily="18" charset="0"/>
              </a:rPr>
              <a:t> (dal </a:t>
            </a:r>
            <a:r>
              <a:rPr lang="en-US" sz="1350" dirty="0" err="1">
                <a:latin typeface="Comic Sans MS" panose="030F0702030302020204" pitchFamily="66" charset="0"/>
                <a:ea typeface="Times New Roman" panose="02020603050405020304" pitchFamily="18" charset="0"/>
              </a:rPr>
              <a:t>yn</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edrych</a:t>
            </a:r>
            <a:r>
              <a:rPr lang="en-US" sz="1350" dirty="0">
                <a:latin typeface="Comic Sans MS" panose="030F0702030302020204" pitchFamily="66" charset="0"/>
                <a:ea typeface="Times New Roman" panose="02020603050405020304" pitchFamily="18" charset="0"/>
              </a:rPr>
              <a:t> am y </a:t>
            </a:r>
            <a:r>
              <a:rPr lang="en-US" sz="1350" dirty="0" err="1">
                <a:latin typeface="Comic Sans MS" panose="030F0702030302020204" pitchFamily="66" charset="0"/>
                <a:ea typeface="Times New Roman" panose="02020603050405020304" pitchFamily="18" charset="0"/>
              </a:rPr>
              <a:t>rhain</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yn</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Saesneg</a:t>
            </a:r>
            <a:r>
              <a:rPr lang="en-US" sz="1350" dirty="0">
                <a:latin typeface="Comic Sans MS" panose="030F0702030302020204" pitchFamily="66" charset="0"/>
                <a:ea typeface="Times New Roman" panose="02020603050405020304" pitchFamily="18" charset="0"/>
              </a:rPr>
              <a:t>)</a:t>
            </a:r>
            <a:endParaRPr lang="en-GB" sz="1350" dirty="0">
              <a:latin typeface="Comic Sans MS" panose="030F0702030302020204" pitchFamily="66" charset="0"/>
              <a:ea typeface="Times New Roman" panose="02020603050405020304" pitchFamily="18" charset="0"/>
            </a:endParaRPr>
          </a:p>
          <a:p>
            <a:endParaRPr lang="en-GB" sz="1350" dirty="0"/>
          </a:p>
        </p:txBody>
      </p:sp>
      <p:pic>
        <p:nvPicPr>
          <p:cNvPr id="4" name="Picture 3">
            <a:extLst>
              <a:ext uri="{FF2B5EF4-FFF2-40B4-BE49-F238E27FC236}">
                <a16:creationId xmlns:a16="http://schemas.microsoft.com/office/drawing/2014/main" id="{5A838D32-D41E-6E71-8C9F-445F3AC5DA5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71790" y="221178"/>
            <a:ext cx="2129494" cy="1597121"/>
          </a:xfrm>
          <a:prstGeom prst="rect">
            <a:avLst/>
          </a:prstGeom>
          <a:ln w="76200">
            <a:solidFill>
              <a:schemeClr val="accent1"/>
            </a:solidFill>
          </a:ln>
        </p:spPr>
      </p:pic>
    </p:spTree>
    <p:extLst>
      <p:ext uri="{BB962C8B-B14F-4D97-AF65-F5344CB8AC3E}">
        <p14:creationId xmlns:p14="http://schemas.microsoft.com/office/powerpoint/2010/main" val="1035275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36554" y="1105187"/>
            <a:ext cx="2901255" cy="617934"/>
          </a:xfrm>
        </p:spPr>
        <p:txBody>
          <a:bodyPr>
            <a:normAutofit fontScale="25000" lnSpcReduction="20000"/>
          </a:bodyPr>
          <a:lstStyle/>
          <a:p>
            <a:endParaRPr lang="en-GB" b="0" dirty="0"/>
          </a:p>
          <a:p>
            <a:r>
              <a:rPr lang="cy-GB" sz="3300" b="0" dirty="0">
                <a:latin typeface="Comic Sans MS" panose="030F0702030302020204" pitchFamily="66" charset="0"/>
              </a:rPr>
              <a:t>Adolygu a myfyrio ar eich dysgu eich hun</a:t>
            </a:r>
            <a:r>
              <a:rPr lang="en-GB" sz="3300" b="0" dirty="0">
                <a:latin typeface="Comic Sans MS" panose="030F0702030302020204" pitchFamily="66" charset="0"/>
              </a:rPr>
              <a:t>
</a:t>
            </a:r>
            <a:endParaRPr lang="cy-GB" sz="3300" dirty="0">
              <a:latin typeface="Comic Sans MS" panose="030F0702030302020204" pitchFamily="66" charset="0"/>
            </a:endParaRPr>
          </a:p>
        </p:txBody>
      </p:sp>
      <p:sp>
        <p:nvSpPr>
          <p:cNvPr id="5" name="Text Placeholder 4"/>
          <p:cNvSpPr>
            <a:spLocks noGrp="1"/>
          </p:cNvSpPr>
          <p:nvPr>
            <p:ph type="body" sz="quarter" idx="3"/>
          </p:nvPr>
        </p:nvSpPr>
        <p:spPr>
          <a:xfrm>
            <a:off x="4705516" y="1105187"/>
            <a:ext cx="2915543" cy="617934"/>
          </a:xfrm>
        </p:spPr>
        <p:txBody>
          <a:bodyPr>
            <a:normAutofit fontScale="25000" lnSpcReduction="20000"/>
          </a:bodyPr>
          <a:lstStyle/>
          <a:p>
            <a:pPr algn="ctr"/>
            <a:r>
              <a:rPr lang="en-GB" b="0" dirty="0"/>
              <a:t>Review and reflect on your own learning</a:t>
            </a:r>
          </a:p>
        </p:txBody>
      </p:sp>
      <p:pic>
        <p:nvPicPr>
          <p:cNvPr id="10" name="Picture 9" descr="Table&#10;&#10;Description automatically generated">
            <a:extLst>
              <a:ext uri="{FF2B5EF4-FFF2-40B4-BE49-F238E27FC236}">
                <a16:creationId xmlns:a16="http://schemas.microsoft.com/office/drawing/2014/main" id="{D4624E42-EB61-4CD0-ACF9-74A2297C74C6}"/>
              </a:ext>
            </a:extLst>
          </p:cNvPr>
          <p:cNvPicPr>
            <a:picLocks noChangeAspect="1"/>
          </p:cNvPicPr>
          <p:nvPr/>
        </p:nvPicPr>
        <p:blipFill>
          <a:blip r:embed="rId3"/>
          <a:stretch>
            <a:fillRect/>
          </a:stretch>
        </p:blipFill>
        <p:spPr>
          <a:xfrm>
            <a:off x="2429356" y="1888836"/>
            <a:ext cx="4552319" cy="3080329"/>
          </a:xfrm>
          <a:prstGeom prst="rect">
            <a:avLst/>
          </a:prstGeom>
        </p:spPr>
      </p:pic>
    </p:spTree>
    <p:extLst>
      <p:ext uri="{BB962C8B-B14F-4D97-AF65-F5344CB8AC3E}">
        <p14:creationId xmlns:p14="http://schemas.microsoft.com/office/powerpoint/2010/main" val="256198322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4">
            <a:extLst>
              <a:ext uri="{FF2B5EF4-FFF2-40B4-BE49-F238E27FC236}">
                <a16:creationId xmlns:a16="http://schemas.microsoft.com/office/drawing/2014/main" id="{89CE7A3A-C873-C407-1A3A-44C9AD603831}"/>
              </a:ext>
            </a:extLst>
          </p:cNvPr>
          <p:cNvSpPr txBox="1">
            <a:spLocks/>
          </p:cNvSpPr>
          <p:nvPr/>
        </p:nvSpPr>
        <p:spPr>
          <a:xfrm>
            <a:off x="5334514" y="571995"/>
            <a:ext cx="2915543" cy="617934"/>
          </a:xfrm>
          <a:prstGeom prst="rect">
            <a:avLst/>
          </a:prstGeom>
        </p:spPr>
        <p:txBody>
          <a:bodyPr>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2100" dirty="0"/>
              <a:t>The Qualified Teacher Status (QTS) standards this session will help you meet</a:t>
            </a:r>
          </a:p>
        </p:txBody>
      </p:sp>
      <p:pic>
        <p:nvPicPr>
          <p:cNvPr id="4" name="Picture 3" descr="Graphical user interface, application, Word&#10;&#10;Description automatically generated">
            <a:extLst>
              <a:ext uri="{FF2B5EF4-FFF2-40B4-BE49-F238E27FC236}">
                <a16:creationId xmlns:a16="http://schemas.microsoft.com/office/drawing/2014/main" id="{39D21B4A-DA3A-1320-84B1-F06FF8CC5EFF}"/>
              </a:ext>
            </a:extLst>
          </p:cNvPr>
          <p:cNvPicPr>
            <a:picLocks noChangeAspect="1"/>
          </p:cNvPicPr>
          <p:nvPr/>
        </p:nvPicPr>
        <p:blipFill rotWithShape="1">
          <a:blip r:embed="rId2">
            <a:extLst>
              <a:ext uri="{28A0092B-C50C-407E-A947-70E740481C1C}">
                <a14:useLocalDpi xmlns:a14="http://schemas.microsoft.com/office/drawing/2010/main" val="0"/>
              </a:ext>
            </a:extLst>
          </a:blip>
          <a:srcRect l="17846" t="29174" r="53539" b="16595"/>
          <a:stretch/>
        </p:blipFill>
        <p:spPr>
          <a:xfrm>
            <a:off x="5096482" y="1295700"/>
            <a:ext cx="3400403" cy="4296208"/>
          </a:xfrm>
          <a:prstGeom prst="rect">
            <a:avLst/>
          </a:prstGeom>
        </p:spPr>
      </p:pic>
    </p:spTree>
    <p:extLst>
      <p:ext uri="{BB962C8B-B14F-4D97-AF65-F5344CB8AC3E}">
        <p14:creationId xmlns:p14="http://schemas.microsoft.com/office/powerpoint/2010/main" val="3786174768"/>
      </p:ext>
    </p:extLst>
  </p:cSld>
  <p:clrMapOvr>
    <a:masterClrMapping/>
  </p:clrMapOvr>
</p:sld>
</file>

<file path=ppt/theme/theme1.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Props1.xml><?xml version="1.0" encoding="utf-8"?>
<ds:datastoreItem xmlns:ds="http://schemas.openxmlformats.org/officeDocument/2006/customXml" ds:itemID="{1C5FC475-CED7-40AF-BDA6-254255F4B6EA}">
  <ds:schemaRefs>
    <ds:schemaRef ds:uri="http://schemas.microsoft.com/sharepoint/v3/contenttype/forms"/>
  </ds:schemaRefs>
</ds:datastoreItem>
</file>

<file path=customXml/itemProps2.xml><?xml version="1.0" encoding="utf-8"?>
<ds:datastoreItem xmlns:ds="http://schemas.openxmlformats.org/officeDocument/2006/customXml" ds:itemID="{D7B34E87-23F3-4845-BBE6-4A9DCE8F73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088C2B1-389C-4A4D-8A98-D6607A1DB91A}">
  <ds:schemaRefs>
    <ds:schemaRef ds:uri="http://schemas.microsoft.com/office/2006/metadata/properties"/>
    <ds:schemaRef ds:uri="http://schemas.microsoft.com/office/infopath/2007/PartnerControls"/>
    <ds:schemaRef ds:uri="92c24619-d6d5-42cf-b618-23d930ad9f20"/>
    <ds:schemaRef ds:uri="8ee9550b-f5f4-4dde-bce5-39f4ba45c2f1"/>
  </ds:schemaRefs>
</ds:datastoreItem>
</file>

<file path=docProps/app.xml><?xml version="1.0" encoding="utf-8"?>
<Properties xmlns="http://schemas.openxmlformats.org/officeDocument/2006/extended-properties" xmlns:vt="http://schemas.openxmlformats.org/officeDocument/2006/docPropsVTypes">
  <TotalTime>444</TotalTime>
  <Words>1715</Words>
  <Application>Microsoft Office PowerPoint</Application>
  <PresentationFormat>On-screen Show (4:3)</PresentationFormat>
  <Paragraphs>244</Paragraphs>
  <Slides>40</Slides>
  <Notes>20</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Office Theme</vt:lpstr>
      <vt:lpstr>PowerPoint Presentation</vt:lpstr>
      <vt:lpstr>ECAD4013</vt:lpstr>
      <vt:lpstr>PowerPoint Presentation</vt:lpstr>
      <vt:lpstr>Heddiw - Today</vt:lpstr>
      <vt:lpstr>PowerPoint Presentation</vt:lpstr>
      <vt:lpstr>PowerPoint Presentation</vt:lpstr>
      <vt:lpstr>Intersectionality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Cinio Lunch</vt:lpstr>
      <vt:lpstr>Major world religions</vt:lpstr>
      <vt:lpstr>How might what you have just learnt impact on you in the classroom?</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Jayne Morgan</dc:creator>
  <cp:lastModifiedBy>Jayne Morgan</cp:lastModifiedBy>
  <cp:revision>66</cp:revision>
  <dcterms:modified xsi:type="dcterms:W3CDTF">2023-12-05T06:54:07Z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