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89422E-B3D1-4880-B60E-CA60A72813D0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DFA9042-5784-4E64-9F4C-08F29CAD3254}">
      <dgm:prSet/>
      <dgm:spPr/>
      <dgm:t>
        <a:bodyPr/>
        <a:lstStyle/>
        <a:p>
          <a:r>
            <a:rPr lang="en-GB">
              <a:latin typeface="Times New Roman" panose="02020603050405020304" pitchFamily="18" charset="0"/>
              <a:cs typeface="Times New Roman" panose="02020603050405020304" pitchFamily="18" charset="0"/>
            </a:rPr>
            <a:t>Well-planned and cost-effective.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DCA4D6-4983-423C-AC3B-96330EC27A03}" type="parTrans" cxnId="{62E82458-4ED5-4E9C-B40C-D3D292E65A4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0D00BC-5BE1-4210-98B1-91B2F0E14F28}" type="sibTrans" cxnId="{62E82458-4ED5-4E9C-B40C-D3D292E65A4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380BBF-A887-4E31-B6D4-F0E9D89BD25F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Strong market base due to demand for gourmet events and sustainable, winter-themed cuisine.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D4563A-67F1-4D35-936A-2084A9146111}" type="parTrans" cxnId="{7A90224F-BABD-4848-B673-DC63C2C2375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D100C0-27AF-4053-9F49-AA5F817BC376}" type="sibTrans" cxnId="{7A90224F-BABD-4848-B673-DC63C2C2375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DD4248-F921-49CB-A63C-6BCC056486D6}">
      <dgm:prSet/>
      <dgm:spPr/>
      <dgm:t>
        <a:bodyPr/>
        <a:lstStyle/>
        <a:p>
          <a:r>
            <a:rPr lang="en-GB" dirty="0">
              <a:latin typeface="Times New Roman" panose="02020603050405020304" pitchFamily="18" charset="0"/>
              <a:cs typeface="Times New Roman" panose="02020603050405020304" pitchFamily="18" charset="0"/>
            </a:rPr>
            <a:t>Birmingham's NEC's logistical capabilities benefit both local and foreign guests.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8D2CCD-2176-41E1-9176-FF996685B8EA}" type="parTrans" cxnId="{AD1B987A-17B4-4810-BDEC-2E79E6107F5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99068C-0AE3-47CD-AA0F-6B47A1E33FB5}" type="sibTrans" cxnId="{AD1B987A-17B4-4810-BDEC-2E79E6107F5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95512D-7A14-4D8A-9E09-1F51A68ADD2A}">
      <dgm:prSet/>
      <dgm:spPr/>
      <dgm:t>
        <a:bodyPr/>
        <a:lstStyle/>
        <a:p>
          <a:r>
            <a:rPr lang="en-GB">
              <a:latin typeface="Times New Roman" panose="02020603050405020304" pitchFamily="18" charset="0"/>
              <a:cs typeface="Times New Roman" panose="02020603050405020304" pitchFamily="18" charset="0"/>
            </a:rPr>
            <a:t>Unique experience with sustainable methods, cultural diversity, and seasonal foods.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450283-23D8-4B49-A7DA-DC828E498D0B}" type="parTrans" cxnId="{D7A9D320-FF1B-409A-8A24-7D62EA9148C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B3D18A-05B8-4FB5-8998-125478569838}" type="sibTrans" cxnId="{D7A9D320-FF1B-409A-8A24-7D62EA9148C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9F550B-5E2F-4A5B-80D3-34565D9958E5}">
      <dgm:prSet/>
      <dgm:spPr/>
      <dgm:t>
        <a:bodyPr/>
        <a:lstStyle/>
        <a:p>
          <a:r>
            <a:rPr lang="en-GB">
              <a:latin typeface="Times New Roman" panose="02020603050405020304" pitchFamily="18" charset="0"/>
              <a:cs typeface="Times New Roman" panose="02020603050405020304" pitchFamily="18" charset="0"/>
            </a:rPr>
            <a:t>Expected surplus due to scheduled sales exceeding costs.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30AC13-E55F-44DC-BDB5-B25AC2740635}" type="parTrans" cxnId="{E384B9FB-7BFF-4A9A-AEBD-FC056DD32D7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5E5576-3E02-40EC-AC77-F1835F89B7B8}" type="sibTrans" cxnId="{E384B9FB-7BFF-4A9A-AEBD-FC056DD32D7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5AA1C2-94D6-4A40-A420-BE54C9FD8AC1}">
      <dgm:prSet/>
      <dgm:spPr/>
      <dgm:t>
        <a:bodyPr/>
        <a:lstStyle/>
        <a:p>
          <a:r>
            <a:rPr lang="en-GB">
              <a:latin typeface="Times New Roman" panose="02020603050405020304" pitchFamily="18" charset="0"/>
              <a:cs typeface="Times New Roman" panose="02020603050405020304" pitchFamily="18" charset="0"/>
            </a:rPr>
            <a:t>Promotes culinary innovation and sustainability.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DA06FE-404A-4C8E-A8C8-D24D1FF7554B}" type="parTrans" cxnId="{9AC8EBB2-2622-4822-824C-81EF66B2EF3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108544-D8C3-493E-872C-E0B2929646F9}" type="sibTrans" cxnId="{9AC8EBB2-2622-4822-824C-81EF66B2EF3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D21730-842A-4364-B6D8-250EFE5427A1}" type="pres">
      <dgm:prSet presAssocID="{E489422E-B3D1-4880-B60E-CA60A72813D0}" presName="linear" presStyleCnt="0">
        <dgm:presLayoutVars>
          <dgm:animLvl val="lvl"/>
          <dgm:resizeHandles val="exact"/>
        </dgm:presLayoutVars>
      </dgm:prSet>
      <dgm:spPr/>
    </dgm:pt>
    <dgm:pt modelId="{5B0E6474-9651-4861-9D9A-06921A02CD16}" type="pres">
      <dgm:prSet presAssocID="{EDFA9042-5784-4E64-9F4C-08F29CAD3254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98FE65BC-83C2-4588-B7BB-B9B7B82524C4}" type="pres">
      <dgm:prSet presAssocID="{8E0D00BC-5BE1-4210-98B1-91B2F0E14F28}" presName="spacer" presStyleCnt="0"/>
      <dgm:spPr/>
    </dgm:pt>
    <dgm:pt modelId="{A6EE8E33-865A-4293-A411-44BE0CE920E6}" type="pres">
      <dgm:prSet presAssocID="{F1380BBF-A887-4E31-B6D4-F0E9D89BD25F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C06CEB59-78DD-4CF5-A50F-7CFFEDFEDEF0}" type="pres">
      <dgm:prSet presAssocID="{D0D100C0-27AF-4053-9F49-AA5F817BC376}" presName="spacer" presStyleCnt="0"/>
      <dgm:spPr/>
    </dgm:pt>
    <dgm:pt modelId="{96D00EB3-8405-4C43-8AAB-9FDB09DC1255}" type="pres">
      <dgm:prSet presAssocID="{FBDD4248-F921-49CB-A63C-6BCC056486D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CAC12EC-08E7-4241-90CF-0B8DE8EF319E}" type="pres">
      <dgm:prSet presAssocID="{0C99068C-0AE3-47CD-AA0F-6B47A1E33FB5}" presName="spacer" presStyleCnt="0"/>
      <dgm:spPr/>
    </dgm:pt>
    <dgm:pt modelId="{47500489-F873-4BD1-A345-86CF4DF42F3F}" type="pres">
      <dgm:prSet presAssocID="{1195512D-7A14-4D8A-9E09-1F51A68ADD2A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709F3053-0C2D-4535-8339-43B25E253AC3}" type="pres">
      <dgm:prSet presAssocID="{20B3D18A-05B8-4FB5-8998-125478569838}" presName="spacer" presStyleCnt="0"/>
      <dgm:spPr/>
    </dgm:pt>
    <dgm:pt modelId="{5FAA957C-B658-4F5B-A901-199CEFB574C1}" type="pres">
      <dgm:prSet presAssocID="{6B9F550B-5E2F-4A5B-80D3-34565D9958E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49256840-8FB0-4DE9-B678-BA6F37FA5AEA}" type="pres">
      <dgm:prSet presAssocID="{F55E5576-3E02-40EC-AC77-F1835F89B7B8}" presName="spacer" presStyleCnt="0"/>
      <dgm:spPr/>
    </dgm:pt>
    <dgm:pt modelId="{02EB394B-B921-4256-8E02-BC551E0D9ED7}" type="pres">
      <dgm:prSet presAssocID="{985AA1C2-94D6-4A40-A420-BE54C9FD8AC1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98F64110-0ABA-4AFC-8725-7324A002C194}" type="presOf" srcId="{6B9F550B-5E2F-4A5B-80D3-34565D9958E5}" destId="{5FAA957C-B658-4F5B-A901-199CEFB574C1}" srcOrd="0" destOrd="0" presId="urn:microsoft.com/office/officeart/2005/8/layout/vList2"/>
    <dgm:cxn modelId="{44BCA61A-84AF-4970-8AE5-616DD9CDB6AB}" type="presOf" srcId="{F1380BBF-A887-4E31-B6D4-F0E9D89BD25F}" destId="{A6EE8E33-865A-4293-A411-44BE0CE920E6}" srcOrd="0" destOrd="0" presId="urn:microsoft.com/office/officeart/2005/8/layout/vList2"/>
    <dgm:cxn modelId="{D7A9D320-FF1B-409A-8A24-7D62EA9148CB}" srcId="{E489422E-B3D1-4880-B60E-CA60A72813D0}" destId="{1195512D-7A14-4D8A-9E09-1F51A68ADD2A}" srcOrd="3" destOrd="0" parTransId="{41450283-23D8-4B49-A7DA-DC828E498D0B}" sibTransId="{20B3D18A-05B8-4FB5-8998-125478569838}"/>
    <dgm:cxn modelId="{DE840B60-3B50-4CC8-A464-1205A51628A3}" type="presOf" srcId="{FBDD4248-F921-49CB-A63C-6BCC056486D6}" destId="{96D00EB3-8405-4C43-8AAB-9FDB09DC1255}" srcOrd="0" destOrd="0" presId="urn:microsoft.com/office/officeart/2005/8/layout/vList2"/>
    <dgm:cxn modelId="{7A90224F-BABD-4848-B673-DC63C2C2375D}" srcId="{E489422E-B3D1-4880-B60E-CA60A72813D0}" destId="{F1380BBF-A887-4E31-B6D4-F0E9D89BD25F}" srcOrd="1" destOrd="0" parTransId="{81D4563A-67F1-4D35-936A-2084A9146111}" sibTransId="{D0D100C0-27AF-4053-9F49-AA5F817BC376}"/>
    <dgm:cxn modelId="{62E82458-4ED5-4E9C-B40C-D3D292E65A4D}" srcId="{E489422E-B3D1-4880-B60E-CA60A72813D0}" destId="{EDFA9042-5784-4E64-9F4C-08F29CAD3254}" srcOrd="0" destOrd="0" parTransId="{E5DCA4D6-4983-423C-AC3B-96330EC27A03}" sibTransId="{8E0D00BC-5BE1-4210-98B1-91B2F0E14F28}"/>
    <dgm:cxn modelId="{AD1B987A-17B4-4810-BDEC-2E79E6107F59}" srcId="{E489422E-B3D1-4880-B60E-CA60A72813D0}" destId="{FBDD4248-F921-49CB-A63C-6BCC056486D6}" srcOrd="2" destOrd="0" parTransId="{568D2CCD-2176-41E1-9176-FF996685B8EA}" sibTransId="{0C99068C-0AE3-47CD-AA0F-6B47A1E33FB5}"/>
    <dgm:cxn modelId="{D4D5E0A9-01BD-4A56-97A7-CE4498992EC7}" type="presOf" srcId="{EDFA9042-5784-4E64-9F4C-08F29CAD3254}" destId="{5B0E6474-9651-4861-9D9A-06921A02CD16}" srcOrd="0" destOrd="0" presId="urn:microsoft.com/office/officeart/2005/8/layout/vList2"/>
    <dgm:cxn modelId="{D69D9DAA-3E89-4872-86C3-6F8A7250B771}" type="presOf" srcId="{1195512D-7A14-4D8A-9E09-1F51A68ADD2A}" destId="{47500489-F873-4BD1-A345-86CF4DF42F3F}" srcOrd="0" destOrd="0" presId="urn:microsoft.com/office/officeart/2005/8/layout/vList2"/>
    <dgm:cxn modelId="{9AC8EBB2-2622-4822-824C-81EF66B2EF39}" srcId="{E489422E-B3D1-4880-B60E-CA60A72813D0}" destId="{985AA1C2-94D6-4A40-A420-BE54C9FD8AC1}" srcOrd="5" destOrd="0" parTransId="{91DA06FE-404A-4C8E-A8C8-D24D1FF7554B}" sibTransId="{7A108544-D8C3-493E-872C-E0B2929646F9}"/>
    <dgm:cxn modelId="{E46A2EE4-0165-48E0-8890-00120C28B743}" type="presOf" srcId="{E489422E-B3D1-4880-B60E-CA60A72813D0}" destId="{19D21730-842A-4364-B6D8-250EFE5427A1}" srcOrd="0" destOrd="0" presId="urn:microsoft.com/office/officeart/2005/8/layout/vList2"/>
    <dgm:cxn modelId="{F09791F9-1E74-4676-AC99-A9F42DB9B7A3}" type="presOf" srcId="{985AA1C2-94D6-4A40-A420-BE54C9FD8AC1}" destId="{02EB394B-B921-4256-8E02-BC551E0D9ED7}" srcOrd="0" destOrd="0" presId="urn:microsoft.com/office/officeart/2005/8/layout/vList2"/>
    <dgm:cxn modelId="{E384B9FB-7BFF-4A9A-AEBD-FC056DD32D7A}" srcId="{E489422E-B3D1-4880-B60E-CA60A72813D0}" destId="{6B9F550B-5E2F-4A5B-80D3-34565D9958E5}" srcOrd="4" destOrd="0" parTransId="{E230AC13-E55F-44DC-BDB5-B25AC2740635}" sibTransId="{F55E5576-3E02-40EC-AC77-F1835F89B7B8}"/>
    <dgm:cxn modelId="{807C87C8-8615-4D70-9FD6-0C4B246870F1}" type="presParOf" srcId="{19D21730-842A-4364-B6D8-250EFE5427A1}" destId="{5B0E6474-9651-4861-9D9A-06921A02CD16}" srcOrd="0" destOrd="0" presId="urn:microsoft.com/office/officeart/2005/8/layout/vList2"/>
    <dgm:cxn modelId="{B300A9EE-4668-4F52-BA06-B68E44F45815}" type="presParOf" srcId="{19D21730-842A-4364-B6D8-250EFE5427A1}" destId="{98FE65BC-83C2-4588-B7BB-B9B7B82524C4}" srcOrd="1" destOrd="0" presId="urn:microsoft.com/office/officeart/2005/8/layout/vList2"/>
    <dgm:cxn modelId="{F12BEC7F-8147-4594-A4DE-D61E5FB376C0}" type="presParOf" srcId="{19D21730-842A-4364-B6D8-250EFE5427A1}" destId="{A6EE8E33-865A-4293-A411-44BE0CE920E6}" srcOrd="2" destOrd="0" presId="urn:microsoft.com/office/officeart/2005/8/layout/vList2"/>
    <dgm:cxn modelId="{2DA01D3D-1F14-4CBE-9511-669F144AD52F}" type="presParOf" srcId="{19D21730-842A-4364-B6D8-250EFE5427A1}" destId="{C06CEB59-78DD-4CF5-A50F-7CFFEDFEDEF0}" srcOrd="3" destOrd="0" presId="urn:microsoft.com/office/officeart/2005/8/layout/vList2"/>
    <dgm:cxn modelId="{D7CF4710-0C0B-4ADB-AFE3-BE7DA549CE35}" type="presParOf" srcId="{19D21730-842A-4364-B6D8-250EFE5427A1}" destId="{96D00EB3-8405-4C43-8AAB-9FDB09DC1255}" srcOrd="4" destOrd="0" presId="urn:microsoft.com/office/officeart/2005/8/layout/vList2"/>
    <dgm:cxn modelId="{D9ECD2F6-3684-4261-9D63-13307E555CCF}" type="presParOf" srcId="{19D21730-842A-4364-B6D8-250EFE5427A1}" destId="{9CAC12EC-08E7-4241-90CF-0B8DE8EF319E}" srcOrd="5" destOrd="0" presId="urn:microsoft.com/office/officeart/2005/8/layout/vList2"/>
    <dgm:cxn modelId="{24155CEF-A766-4B62-A6E3-851D74B95A49}" type="presParOf" srcId="{19D21730-842A-4364-B6D8-250EFE5427A1}" destId="{47500489-F873-4BD1-A345-86CF4DF42F3F}" srcOrd="6" destOrd="0" presId="urn:microsoft.com/office/officeart/2005/8/layout/vList2"/>
    <dgm:cxn modelId="{D6B127F0-3B2B-4EE3-81A8-4AC98B7DC7AD}" type="presParOf" srcId="{19D21730-842A-4364-B6D8-250EFE5427A1}" destId="{709F3053-0C2D-4535-8339-43B25E253AC3}" srcOrd="7" destOrd="0" presId="urn:microsoft.com/office/officeart/2005/8/layout/vList2"/>
    <dgm:cxn modelId="{7D6A192B-253D-4780-8288-185D2325755E}" type="presParOf" srcId="{19D21730-842A-4364-B6D8-250EFE5427A1}" destId="{5FAA957C-B658-4F5B-A901-199CEFB574C1}" srcOrd="8" destOrd="0" presId="urn:microsoft.com/office/officeart/2005/8/layout/vList2"/>
    <dgm:cxn modelId="{3377D62F-6BD3-4755-94AF-135DAF7D963A}" type="presParOf" srcId="{19D21730-842A-4364-B6D8-250EFE5427A1}" destId="{49256840-8FB0-4DE9-B678-BA6F37FA5AEA}" srcOrd="9" destOrd="0" presId="urn:microsoft.com/office/officeart/2005/8/layout/vList2"/>
    <dgm:cxn modelId="{5A8656C6-30B0-4170-9812-5F44B95BADD3}" type="presParOf" srcId="{19D21730-842A-4364-B6D8-250EFE5427A1}" destId="{02EB394B-B921-4256-8E02-BC551E0D9ED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0E6474-9651-4861-9D9A-06921A02CD16}">
      <dsp:nvSpPr>
        <dsp:cNvPr id="0" name=""/>
        <dsp:cNvSpPr/>
      </dsp:nvSpPr>
      <dsp:spPr>
        <a:xfrm>
          <a:off x="0" y="58909"/>
          <a:ext cx="6666833" cy="83655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Well-planned and cost-effective.</a:t>
          </a:r>
          <a:endParaRPr lang="en-US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99746"/>
        <a:ext cx="6585159" cy="754876"/>
      </dsp:txXfrm>
    </dsp:sp>
    <dsp:sp modelId="{A6EE8E33-865A-4293-A411-44BE0CE920E6}">
      <dsp:nvSpPr>
        <dsp:cNvPr id="0" name=""/>
        <dsp:cNvSpPr/>
      </dsp:nvSpPr>
      <dsp:spPr>
        <a:xfrm>
          <a:off x="0" y="958819"/>
          <a:ext cx="6666833" cy="836550"/>
        </a:xfrm>
        <a:prstGeom prst="roundRect">
          <a:avLst/>
        </a:prstGeom>
        <a:gradFill rotWithShape="0">
          <a:gsLst>
            <a:gs pos="0">
              <a:schemeClr val="accent5">
                <a:hueOff val="425424"/>
                <a:satOff val="-4778"/>
                <a:lumOff val="-102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425424"/>
                <a:satOff val="-4778"/>
                <a:lumOff val="-102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425424"/>
                <a:satOff val="-4778"/>
                <a:lumOff val="-102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Strong market base due to demand for gourmet events and sustainable, winter-themed cuisine.</a:t>
          </a:r>
          <a:endParaRPr lang="en-US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999656"/>
        <a:ext cx="6585159" cy="754876"/>
      </dsp:txXfrm>
    </dsp:sp>
    <dsp:sp modelId="{96D00EB3-8405-4C43-8AAB-9FDB09DC1255}">
      <dsp:nvSpPr>
        <dsp:cNvPr id="0" name=""/>
        <dsp:cNvSpPr/>
      </dsp:nvSpPr>
      <dsp:spPr>
        <a:xfrm>
          <a:off x="0" y="1858730"/>
          <a:ext cx="6666833" cy="836550"/>
        </a:xfrm>
        <a:prstGeom prst="roundRect">
          <a:avLst/>
        </a:prstGeom>
        <a:gradFill rotWithShape="0">
          <a:gsLst>
            <a:gs pos="0">
              <a:schemeClr val="accent5">
                <a:hueOff val="850848"/>
                <a:satOff val="-9556"/>
                <a:lumOff val="-20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850848"/>
                <a:satOff val="-9556"/>
                <a:lumOff val="-20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850848"/>
                <a:satOff val="-9556"/>
                <a:lumOff val="-20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Birmingham's NEC's logistical capabilities benefit both local and foreign guests.</a:t>
          </a:r>
          <a:endParaRPr lang="en-US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1899567"/>
        <a:ext cx="6585159" cy="754876"/>
      </dsp:txXfrm>
    </dsp:sp>
    <dsp:sp modelId="{47500489-F873-4BD1-A345-86CF4DF42F3F}">
      <dsp:nvSpPr>
        <dsp:cNvPr id="0" name=""/>
        <dsp:cNvSpPr/>
      </dsp:nvSpPr>
      <dsp:spPr>
        <a:xfrm>
          <a:off x="0" y="2758640"/>
          <a:ext cx="6666833" cy="836550"/>
        </a:xfrm>
        <a:prstGeom prst="roundRect">
          <a:avLst/>
        </a:prstGeom>
        <a:gradFill rotWithShape="0">
          <a:gsLst>
            <a:gs pos="0">
              <a:schemeClr val="accent5">
                <a:hueOff val="1276272"/>
                <a:satOff val="-14335"/>
                <a:lumOff val="-30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276272"/>
                <a:satOff val="-14335"/>
                <a:lumOff val="-30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276272"/>
                <a:satOff val="-14335"/>
                <a:lumOff val="-30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Unique experience with sustainable methods, cultural diversity, and seasonal foods.</a:t>
          </a:r>
          <a:endParaRPr lang="en-US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2799477"/>
        <a:ext cx="6585159" cy="754876"/>
      </dsp:txXfrm>
    </dsp:sp>
    <dsp:sp modelId="{5FAA957C-B658-4F5B-A901-199CEFB574C1}">
      <dsp:nvSpPr>
        <dsp:cNvPr id="0" name=""/>
        <dsp:cNvSpPr/>
      </dsp:nvSpPr>
      <dsp:spPr>
        <a:xfrm>
          <a:off x="0" y="3658550"/>
          <a:ext cx="6666833" cy="836550"/>
        </a:xfrm>
        <a:prstGeom prst="roundRect">
          <a:avLst/>
        </a:prstGeom>
        <a:gradFill rotWithShape="0">
          <a:gsLst>
            <a:gs pos="0">
              <a:schemeClr val="accent5">
                <a:hueOff val="1701696"/>
                <a:satOff val="-19113"/>
                <a:lumOff val="-407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701696"/>
                <a:satOff val="-19113"/>
                <a:lumOff val="-407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701696"/>
                <a:satOff val="-19113"/>
                <a:lumOff val="-407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Expected surplus due to scheduled sales exceeding costs.</a:t>
          </a:r>
          <a:endParaRPr lang="en-US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3699387"/>
        <a:ext cx="6585159" cy="754876"/>
      </dsp:txXfrm>
    </dsp:sp>
    <dsp:sp modelId="{02EB394B-B921-4256-8E02-BC551E0D9ED7}">
      <dsp:nvSpPr>
        <dsp:cNvPr id="0" name=""/>
        <dsp:cNvSpPr/>
      </dsp:nvSpPr>
      <dsp:spPr>
        <a:xfrm>
          <a:off x="0" y="4558460"/>
          <a:ext cx="6666833" cy="836550"/>
        </a:xfrm>
        <a:prstGeom prst="roundRect">
          <a:avLst/>
        </a:prstGeom>
        <a:gradFill rotWithShape="0">
          <a:gsLst>
            <a:gs pos="0">
              <a:schemeClr val="accent5">
                <a:hueOff val="2127120"/>
                <a:satOff val="-23891"/>
                <a:lumOff val="-509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2127120"/>
                <a:satOff val="-23891"/>
                <a:lumOff val="-509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2127120"/>
                <a:satOff val="-23891"/>
                <a:lumOff val="-509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Promotes culinary innovation and sustainability.</a:t>
          </a:r>
          <a:endParaRPr lang="en-US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837" y="4599297"/>
        <a:ext cx="6585159" cy="7548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C9C01-4956-1D38-B828-8F4026512F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1C51CB-4B5B-F6C4-2F1D-CD387EB997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E4418-9D6E-DE4B-63B8-1390B811F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4D2C8-8036-1781-0DE4-17E113E7C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9CDA7-E7F3-631E-6651-4CA96564F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076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1BD47-43C0-1C2B-A562-F23F6AEDB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E6645-21A0-8B86-5947-CB55EA7F7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4C6FC-026A-2B10-90C8-ED1F796AF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AD5B5E-C802-5CA0-6350-C56A57CA2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5AE272-E9BA-BAAD-D910-B286B86A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512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D5048-B720-3D9B-50A2-D1DC33B3C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8B221-05A0-AF2F-79CD-8C21D4C96D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EE299-E6B0-A9E6-BCFB-55EC87763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94C903-C14A-015E-2955-DE896C33A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4B20F1-7EB2-30C4-6EB3-F698E1297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386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C9E71-DCDC-544A-84B4-54C92EEB5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8F896-BC11-96E3-29D1-D1DBE47144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86CF01-5768-AA2D-2C56-7241E7CEA3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821850-0929-4C6B-9E35-A28559B5D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449E7B-CCC9-0138-C426-C03FA0CF5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C5207-F4BE-F826-CF25-6CF726472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90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50EF2-29E0-0870-2269-0E1170004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02D0AC-8D88-BBF2-D32E-1FCDBDB00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4230B4-FD22-3723-7F55-7347FAD24C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83B46C-3D46-AC91-FCE8-D4DAA3574C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A457DB-4396-4C1E-A375-36B5E1325D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E19881-7579-E5D4-6A0D-B9C52D69D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B9C1CB-B54F-D4D3-9809-65F8A54AD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BD36A0-491E-97FC-7226-4991B8B26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43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F5266-4968-E5A3-8236-80A1AF87C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F254CB-260C-0A99-7110-37ACCF135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0EFE21-C2B6-DEAD-FD8D-B73A3FF37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0EE6F6-7B0D-97D1-2D86-D06A28C02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955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EEE3F1-D7B0-EA62-BF8B-13E9B14C2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39772D-DDD6-CCA1-A2BC-C73301FA7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FAD0E5-3A6E-BFF0-813A-79205AE77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037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1294A-72CF-C414-7F32-A9D4052C4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895CF-7F9F-5469-BB98-C370752CD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4EB9B6-7A0A-3A96-50EA-67341A27C7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C1AEB3-1297-3DB9-91C9-48C04D950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7F65-EED3-ECC1-9BCC-B522DAA19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E6073A-B15C-3ABA-0A88-82E387934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821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F0FC3-743C-12F9-BA56-4D29D0DAE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9E162A-B92F-D9EA-FB76-A95333EE61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B443BC-039A-569F-329F-ED548E271A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717ABE-2F18-DFD7-F6F1-D2D19AE56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05B8F0-D46E-5B90-63F2-1404A8768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28878A-B8A5-35A9-7806-C2CBBC1B4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310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EEFF0-E6A1-392D-F698-A08792DFC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06B3F5-0417-4BCE-F643-23D8D8AF7F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FBCE8D-48CB-E6ED-652B-2BC47147A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07458-407F-E41B-BBA0-226646D9D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B2D9F7-0DF1-4B39-1CDD-9734E50C7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2D165D-C181-5BD9-D571-E47208F20C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0C6ABA-A58B-45C6-42F4-87E206A8C2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649EF-2596-916C-A1F5-2A17E8E59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156CB-7A1E-C1DF-C142-1B580A9E4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FEE455-0062-3CA4-594E-7CFC980A7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347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9D968A-F96D-F94E-5131-EB83A5D6D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81A43-1939-572F-AF0E-997E1D56A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54488-6951-92D7-732B-2AE053831A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C2FC94-60C0-4681-AD77-859D3B3C75B5}" type="datetimeFigureOut">
              <a:rPr lang="en-GB" smtClean="0"/>
              <a:t>09/11/2024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C6CA5D-757C-3D60-1A25-41438609A0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2AD04-F4BA-9CCD-DE90-DE4AF2D1B0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18BF79-CB89-4C9A-B54F-B925A690A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300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sv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henec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chefs in a large room&#10;&#10;Description automatically generated">
            <a:extLst>
              <a:ext uri="{FF2B5EF4-FFF2-40B4-BE49-F238E27FC236}">
                <a16:creationId xmlns:a16="http://schemas.microsoft.com/office/drawing/2014/main" id="{CE249972-927B-EBA6-A3D5-691D2015417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091" r="2645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77327D-12DD-C333-B849-9F1D8BABF2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400" dirty="0">
                <a:solidFill>
                  <a:schemeClr val="bg1"/>
                </a:solidFill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International Meetings Management for the Hotel Industry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6590EF-84F6-FBB5-3ABA-16B9D3ABB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sz="2000" b="1" dirty="0">
                <a:solidFill>
                  <a:schemeClr val="bg1"/>
                </a:solidFill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BMIH6007</a:t>
            </a:r>
          </a:p>
          <a:p>
            <a:pPr algn="l"/>
            <a:r>
              <a:rPr lang="en-GB" sz="2000" b="1" dirty="0">
                <a:solidFill>
                  <a:schemeClr val="bg1"/>
                </a:solidFill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By  2126298</a:t>
            </a:r>
          </a:p>
          <a:p>
            <a:pPr algn="l"/>
            <a:r>
              <a:rPr lang="en-GB" sz="2000" b="1" dirty="0">
                <a:solidFill>
                  <a:schemeClr val="bg1"/>
                </a:solidFill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Roxana </a:t>
            </a:r>
            <a:r>
              <a:rPr lang="en-GB" sz="2000" b="1" dirty="0" err="1">
                <a:solidFill>
                  <a:schemeClr val="bg1"/>
                </a:solidFill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Jurj</a:t>
            </a:r>
            <a:endParaRPr lang="en-GB" sz="2000" b="1" dirty="0">
              <a:solidFill>
                <a:schemeClr val="bg1"/>
              </a:solidFill>
              <a:latin typeface="Bahnschrift SemiBold Condensed" panose="020B0502040204020203" pitchFamily="34" charset="0"/>
              <a:cs typeface="Times New Roman" panose="02020603050405020304" pitchFamily="18" charset="0"/>
            </a:endParaRPr>
          </a:p>
          <a:p>
            <a:pPr algn="l"/>
            <a:r>
              <a:rPr lang="en-GB" sz="2000" b="1">
                <a:solidFill>
                  <a:schemeClr val="bg1"/>
                </a:solidFill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Lecturer: Kathryn Flynn</a:t>
            </a:r>
            <a:endParaRPr lang="en-GB" sz="2000" b="1" dirty="0">
              <a:solidFill>
                <a:schemeClr val="bg1"/>
              </a:solidFill>
              <a:latin typeface="Bahnschrift SemiBold Condensed" panose="020B0502040204020203" pitchFamily="34" charset="0"/>
              <a:cs typeface="Times New Roman" panose="02020603050405020304" pitchFamily="18" charset="0"/>
            </a:endParaRPr>
          </a:p>
          <a:p>
            <a:pPr algn="l"/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5616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08849-DBB9-6FFA-C110-DD8BB41F6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Introduction</a:t>
            </a:r>
          </a:p>
        </p:txBody>
      </p:sp>
      <p:pic>
        <p:nvPicPr>
          <p:cNvPr id="5" name="Content Placeholder 4" descr="Snowflake with solid fill">
            <a:extLst>
              <a:ext uri="{FF2B5EF4-FFF2-40B4-BE49-F238E27FC236}">
                <a16:creationId xmlns:a16="http://schemas.microsoft.com/office/drawing/2014/main" id="{84F63D7A-F57C-350B-880E-FE7041FC88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086" y="113506"/>
            <a:ext cx="914400" cy="914400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D909B9-5117-F26F-B0D7-09E1813DFE66}"/>
              </a:ext>
            </a:extLst>
          </p:cNvPr>
          <p:cNvSpPr txBox="1"/>
          <p:nvPr/>
        </p:nvSpPr>
        <p:spPr>
          <a:xfrm>
            <a:off x="5388654" y="1593965"/>
            <a:ext cx="6411686" cy="45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Winter culinary trends are discussed at the International Winter Cuisine Conference with chefs, restaurateurs, and food business executives.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Demonstrations and expert discussions cover sustainable food sourcing, inventive winter meals, and seasonal eating (Fox et al., 2014).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Corporate travel and the hospitality industry benefit from MICE (Meetings, Incentives, Conferences, and Exhibitions).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events benefit the UK economy, as attendees spent £4.9 billion in 2021 (Statista, 2023).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Post-pandemic conferences like this promote eco-friendly and innovative hotel strategies.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event's winter cuisine focus matches increased demand for seasonal cuisines and distinctive dining experiences.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promotes culinary collaboration and information sharing through MICE (Vargas et al., 2021).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FBEBBC-DC73-D547-2183-DDD956C731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428" y="2557782"/>
            <a:ext cx="4202112" cy="29116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8F46D9-2D4E-4D34-3D08-0BB253C75F48}"/>
              </a:ext>
            </a:extLst>
          </p:cNvPr>
          <p:cNvSpPr txBox="1"/>
          <p:nvPr/>
        </p:nvSpPr>
        <p:spPr>
          <a:xfrm>
            <a:off x="435428" y="5633979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Statista (2023). Expenditure on business events in the UK 2021. </a:t>
            </a:r>
          </a:p>
        </p:txBody>
      </p:sp>
    </p:spTree>
    <p:extLst>
      <p:ext uri="{BB962C8B-B14F-4D97-AF65-F5344CB8AC3E}">
        <p14:creationId xmlns:p14="http://schemas.microsoft.com/office/powerpoint/2010/main" val="3760208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ook with a spoon and fork&#10;&#10;Description automatically generated">
            <a:extLst>
              <a:ext uri="{FF2B5EF4-FFF2-40B4-BE49-F238E27FC236}">
                <a16:creationId xmlns:a16="http://schemas.microsoft.com/office/drawing/2014/main" id="{62548183-BEAF-AA15-FCD8-358F319023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784" r="16104" b="2"/>
          <a:stretch/>
        </p:blipFill>
        <p:spPr>
          <a:xfrm>
            <a:off x="-1" y="-2"/>
            <a:ext cx="5410198" cy="6858002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7D63E3-B76D-61F1-3AFB-8C0B0C2CE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Event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EB745-C989-05E3-8EFE-ECC48081B6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902" y="1872343"/>
            <a:ext cx="5771797" cy="4876799"/>
          </a:xfrm>
        </p:spPr>
        <p:txBody>
          <a:bodyPr anchor="ctr"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Skilled chefs collaborate at the International Winter Food Conference to promote seasonal foods, sustainability, and winter operations' environmental impact (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Caraher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Coveney, 2016).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Live demos of winter products like hearty meats, root vegetables, and festive spices coincide with sustainable food trends.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Sustainable winter procurement, waste reduction, and supply chain efficiency are covered in expert seminars (Hall and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Gossling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2016).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conference targets chefs, restaurateurs, and food professionals who set trends, find new suppliers, and improve cooking (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Chatzipavlou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2024).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Winter meals that meet consumer demand for comfort foods distinguish the event from other culinary festivals (O'Toole, 2011).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Birmingham's NEC, with its wide venues and easy access, has hosted successful culinary shows including the BBC Good Food Show Winter (NEC Group, 2024).</a:t>
            </a:r>
          </a:p>
          <a:p>
            <a:endParaRPr lang="en-GB" sz="1100" dirty="0"/>
          </a:p>
        </p:txBody>
      </p:sp>
      <p:pic>
        <p:nvPicPr>
          <p:cNvPr id="6" name="Content Placeholder 4" descr="Snowflake with solid fill">
            <a:extLst>
              <a:ext uri="{FF2B5EF4-FFF2-40B4-BE49-F238E27FC236}">
                <a16:creationId xmlns:a16="http://schemas.microsoft.com/office/drawing/2014/main" id="{BFBDA92D-A1CD-FD62-12B7-6AA5989029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086" y="11350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871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BAAD40-AA61-C5F4-1452-D848F277F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Marketing factors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B7D6C-645F-3151-FA3D-3AE4C246E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5"/>
            <a:ext cx="6713552" cy="4548145"/>
          </a:xfrm>
        </p:spPr>
        <p:txBody>
          <a:bodyPr anchor="t">
            <a:normAutofit fontScale="85000"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 choose sustainable, seasonal food, making the International Winter Cuisine Conference popular (</a:t>
            </a:r>
            <a:r>
              <a:rPr lang="en-GB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Beersbeer</a:t>
            </a: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2018).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Studies demonstrate food festivals, culinary demos, and gourmet events attract professionals and foodies, growing the worldwide food and beverage business (</a:t>
            </a:r>
            <a:r>
              <a:rPr lang="en-GB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Beersbeer</a:t>
            </a: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2018).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Comfort food and seasonal specialities are popular in winter-themed eating, which emphasises eco-friendly techniques and local sourcing (</a:t>
            </a:r>
            <a:r>
              <a:rPr lang="en-GB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Caraher</a:t>
            </a: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Coveney, 2016).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conference focusses on winter cuisine and sustainability, unlike the Skills for Chefs Conference and BBC Good Food Show Winter 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Winter foodies could be reached by culinary journals, food bloggers, and influencers promoting seasonal, sustainable cuisine.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media, targeted email marketing, and winter tourism destination partnerships will boost worldwide promotion and attract local and international players (Jin, Lee and Lee, 2013).</a:t>
            </a:r>
          </a:p>
        </p:txBody>
      </p:sp>
      <p:pic>
        <p:nvPicPr>
          <p:cNvPr id="6" name="Picture 5" descr="A group of people standing around a phone with a megaphone&#10;&#10;Description automatically generated">
            <a:extLst>
              <a:ext uri="{FF2B5EF4-FFF2-40B4-BE49-F238E27FC236}">
                <a16:creationId xmlns:a16="http://schemas.microsoft.com/office/drawing/2014/main" id="{01109718-B15B-2EAD-EFBF-0EEE7ECA2D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52" r="19439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pic>
        <p:nvPicPr>
          <p:cNvPr id="4" name="Content Placeholder 4" descr="Snowflake with solid fill">
            <a:extLst>
              <a:ext uri="{FF2B5EF4-FFF2-40B4-BE49-F238E27FC236}">
                <a16:creationId xmlns:a16="http://schemas.microsoft.com/office/drawing/2014/main" id="{0BF4CD36-614A-E098-6B01-DB65B914D5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086" y="11350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300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B0F31-AB97-43B0-5A38-A5A45AECA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>
                <a:latin typeface="Bahnschrift SemiBold Condensed" panose="020B0502040204020203" pitchFamily="34" charset="0"/>
                <a:cs typeface="Times New Roman" panose="02020603050405020304" pitchFamily="18" charset="0"/>
              </a:rPr>
              <a:t>The operational side</a:t>
            </a:r>
          </a:p>
        </p:txBody>
      </p:sp>
      <p:pic>
        <p:nvPicPr>
          <p:cNvPr id="6" name="Picture 5" descr="A large building with a lawn and trees&#10;&#10;Description automatically generated">
            <a:extLst>
              <a:ext uri="{FF2B5EF4-FFF2-40B4-BE49-F238E27FC236}">
                <a16:creationId xmlns:a16="http://schemas.microsoft.com/office/drawing/2014/main" id="{FA8A305D-F3E1-F8B8-D98D-EEC3E74ED0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7536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00B84-5A4E-BFBC-18A9-9ED5C78DC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789464"/>
          </a:xfrm>
        </p:spPr>
        <p:txBody>
          <a:bodyPr anchor="ctr">
            <a:normAutofit/>
          </a:bodyPr>
          <a:lstStyle/>
          <a:p>
            <a:pPr algn="just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20 connected halls that can hold 100,000 people, Birmingham's NEC is appropriate for the International Winter Cuisine Conference (The NEC, 2023).</a:t>
            </a:r>
          </a:p>
          <a:p>
            <a:pPr algn="just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with big food events like the BBC Good Food Show Winter makes the NEC suitable for gourmet demos and tastings.</a:t>
            </a:r>
          </a:p>
          <a:p>
            <a:pPr algn="just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its closeness to Birmingham International Airport, the NEC is suitable for domestic and international access, food and live demo facilities, and accessibility.</a:t>
            </a:r>
          </a:p>
          <a:p>
            <a:pPr algn="just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Audio-visual technicians, culinary experts, and taster catering teams are needed for a successful event (Dowson and Bassett, 2015).</a:t>
            </a:r>
          </a:p>
          <a:p>
            <a:pPr algn="just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Live broadcasting is handled by technology workers, and winter cuisine experts boost learning.</a:t>
            </a:r>
          </a:p>
          <a:p>
            <a:pPr algn="just"/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Hilton and Crowne Plaza hotels offer extensive accommodation, good road and rail links to UK cities and health permits maintain UK safety requirements.</a:t>
            </a:r>
          </a:p>
        </p:txBody>
      </p:sp>
      <p:pic>
        <p:nvPicPr>
          <p:cNvPr id="4" name="Content Placeholder 4" descr="Snowflake with solid fill">
            <a:extLst>
              <a:ext uri="{FF2B5EF4-FFF2-40B4-BE49-F238E27FC236}">
                <a16:creationId xmlns:a16="http://schemas.microsoft.com/office/drawing/2014/main" id="{277151F1-4EDD-9963-3FEA-B9479E4A4D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086" y="113506"/>
            <a:ext cx="914400" cy="914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A42DA36-664C-636D-F602-C68C245C5C34}"/>
              </a:ext>
            </a:extLst>
          </p:cNvPr>
          <p:cNvSpPr txBox="1"/>
          <p:nvPr/>
        </p:nvSpPr>
        <p:spPr>
          <a:xfrm>
            <a:off x="6901543" y="3051406"/>
            <a:ext cx="62048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Exhibition World. (2023). Birmingham NEC reports its biggest year for new events.</a:t>
            </a:r>
          </a:p>
        </p:txBody>
      </p:sp>
    </p:spTree>
    <p:extLst>
      <p:ext uri="{BB962C8B-B14F-4D97-AF65-F5344CB8AC3E}">
        <p14:creationId xmlns:p14="http://schemas.microsoft.com/office/powerpoint/2010/main" val="604710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D96B1C-F402-F0FD-A6EC-5AAE43707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>
                <a:latin typeface="Bahnschrift SemiBold Condensed" panose="020B0502040204020203" pitchFamily="34" charset="0"/>
              </a:rPr>
              <a:t>Sustainable and Cultural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EEFB7-65BC-571F-BA84-2D71B6FDA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seasonal, local foods will promote sustainability and reduce food transportation impacts at the conference (Lee and </a:t>
            </a:r>
            <a:r>
              <a:rPr lang="en-GB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Slcum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2015).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Chefs promote local, fresh ingredients to reduce carbon emissions.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Chefs from diverse origins will demonstrate winter dishes from different places to promote intercultural contact.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Eastern European stews and Scandinavian root vegetables will inspire learners to use winter ingredients creatively in modern cuisine.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Recycle, compost, use biodegradable packaging, and cut trip emissions via virtual attendance (Page and Connell, 2012).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event promotes sustainable packaging and low-use plastics, following environmental best practises.</a:t>
            </a:r>
          </a:p>
        </p:txBody>
      </p:sp>
      <p:pic>
        <p:nvPicPr>
          <p:cNvPr id="6" name="Picture 5" descr="A hand holding a green planet&#10;&#10;Description automatically generated">
            <a:extLst>
              <a:ext uri="{FF2B5EF4-FFF2-40B4-BE49-F238E27FC236}">
                <a16:creationId xmlns:a16="http://schemas.microsoft.com/office/drawing/2014/main" id="{E7CC4576-D530-F16E-0941-7D7B4845B1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447" r="16300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pic>
        <p:nvPicPr>
          <p:cNvPr id="4" name="Content Placeholder 4" descr="Snowflake with solid fill">
            <a:extLst>
              <a:ext uri="{FF2B5EF4-FFF2-40B4-BE49-F238E27FC236}">
                <a16:creationId xmlns:a16="http://schemas.microsoft.com/office/drawing/2014/main" id="{39A5801D-ED55-191C-2898-9D99F290B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086" y="113506"/>
            <a:ext cx="914400" cy="914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C0423C-6C21-FD46-D2B7-C7A746DB4E1F}"/>
              </a:ext>
            </a:extLst>
          </p:cNvPr>
          <p:cNvSpPr txBox="1"/>
          <p:nvPr/>
        </p:nvSpPr>
        <p:spPr>
          <a:xfrm>
            <a:off x="7679871" y="6396325"/>
            <a:ext cx="61504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Harris, C. (2023). </a:t>
            </a:r>
            <a:r>
              <a:rPr lang="en-GB" sz="12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Pioneering sustainability: A blueprint for businesses</a:t>
            </a:r>
          </a:p>
          <a:p>
            <a:r>
              <a:rPr lang="en-GB" sz="12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 the 21st century</a:t>
            </a:r>
            <a:r>
              <a:rPr lang="en-GB" sz="12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613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50040-E789-3BE4-8401-0240D7E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Financial forecasts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BEE83D2-9E68-711A-7B1F-0418749073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2778" y="1942307"/>
            <a:ext cx="5159224" cy="3836534"/>
          </a:xfrm>
        </p:spPr>
      </p:pic>
      <p:pic>
        <p:nvPicPr>
          <p:cNvPr id="4" name="Content Placeholder 4" descr="Snowflake with solid fill">
            <a:extLst>
              <a:ext uri="{FF2B5EF4-FFF2-40B4-BE49-F238E27FC236}">
                <a16:creationId xmlns:a16="http://schemas.microsoft.com/office/drawing/2014/main" id="{F360F392-3945-AAE3-6BF7-E25CB729B3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086" y="113506"/>
            <a:ext cx="914400" cy="914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F28BDC-470E-5227-636E-8103D59D26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898764"/>
            <a:ext cx="5056550" cy="25066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39FFAF-CB91-C5AA-87E6-44B0116917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1346" y="4712505"/>
            <a:ext cx="2624398" cy="135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474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676A77-5B53-4DE7-B171-1DEC22144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  <a:latin typeface="Bahnschrift SemiBold Condensed" panose="020B0502040204020203" pitchFamily="34" charset="0"/>
              </a:rPr>
              <a:t>Conclusion</a:t>
            </a:r>
          </a:p>
        </p:txBody>
      </p:sp>
      <p:pic>
        <p:nvPicPr>
          <p:cNvPr id="4" name="Content Placeholder 4" descr="Snowflake with solid fill">
            <a:extLst>
              <a:ext uri="{FF2B5EF4-FFF2-40B4-BE49-F238E27FC236}">
                <a16:creationId xmlns:a16="http://schemas.microsoft.com/office/drawing/2014/main" id="{F37322BD-2F97-E463-3C75-421A72A12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086" y="113506"/>
            <a:ext cx="914400" cy="914400"/>
          </a:xfrm>
          <a:prstGeom prst="rect">
            <a:avLst/>
          </a:prstGeom>
        </p:spPr>
      </p:pic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79A0F2C-D3BF-D2C2-3B87-F10F902256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550653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62570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7476F-6A62-878A-8DA1-FA52E3CEA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C0AA62-F6A7-875D-22EE-BA35DA04A1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171" y="1825625"/>
            <a:ext cx="11157857" cy="4667250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Beersbeer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2018. Food tourism and regional development. Networks, products and trajectories. </a:t>
            </a:r>
          </a:p>
          <a:p>
            <a:pPr algn="just"/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Caraher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and Coveney, J. eds., 2016. Food poverty and insecurity: International food inequalities. Cham: Springer.</a:t>
            </a:r>
          </a:p>
          <a:p>
            <a:pPr algn="just"/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Chatzipavlou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M., Karayiannis, D.,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Chaloulakou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Georgakopoulou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E. and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Poulia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K.A., 2024. Implementation of sustainable food service systems in hospitals to achieve current sustainability goals: A scoping review. Clinical Nutrition ESPEN.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Dowson, R. and Bassett, D., 2015. Event planning and Management: A practical handbook for pr and events professionals. Kogan Page Publishers.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Fox, D.,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Gouthro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M.B.,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Morakabati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Y. and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Brackstone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J., 2014. Doing events research: From theory to practice. Routledge.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Hall, C.M. and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Gössling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2016. Food tourism and regional development. Networks, products and trajectories.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Jin, N., Lee, H. and Lee, S., 2013. Event quality, perceived value, destination image, and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behavioral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intention of sports events: The case of the IAAF World Championship, Daegu, 2011. Asia Pacific Journal of Tourism Research, 18(8), pp.849-864.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Lee, S.S. and Slocum, S., 2015, January. Understanding the role of local food in the meeting industry: An exploratory study of meeting planners' perception of local food in sustainable meeting planning. In Journal of Convention &amp; Event Tourism (Vol. 16, No. 1, pp. 45-60). Routledge.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 GROUP  (2024). Good Food Show Winter. [online] Available at: https://www.thenec.co.uk/whats-on/good-food-show-winter/ [Accessed 7 Oct. 2024].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O’Toole, W. (2011) Events feasibility and development: from strategy to operations. Elsevier: Oxford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Page, S.J. and Connell, J., 2012. The Routledge handbook of events. London: Routledge.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Statista (2023). Expenditure on business events in the UK 2021. [online] Statista. Available at: https://www.statista.com/statistics/621831/business-event-market-value-delegate-spend-united-kingdom-uk/.</a:t>
            </a: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NEC (n.d.). Home. [online] Available at: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https://www.thenec.co.uk/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/ [Accessed 7 Oct. 2024].</a:t>
            </a:r>
          </a:p>
          <a:p>
            <a:pPr algn="l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NEC (2023). </a:t>
            </a:r>
            <a:r>
              <a:rPr lang="en-GB" b="0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Our Halls</a:t>
            </a:r>
            <a:r>
              <a:rPr lang="en-GB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 [online] Available at: https://www.thenec.co.uk/organisers/our-halls/ [Accessed 1 Nov. 2024].</a:t>
            </a:r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‌Vargas, A.M., de Moura, A.P., Deliza, R. and Cunha, L.M. (2021). The Role of Local Seasonal Foods in Enhancing Sustainable Food Consumption: A Systematic Literature Review. Foods, [online] 10(9), p.2206.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doi:https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://doi.org/10.3390/foods10092206.</a:t>
            </a:r>
          </a:p>
          <a:p>
            <a:endParaRPr lang="en-GB" dirty="0"/>
          </a:p>
        </p:txBody>
      </p:sp>
      <p:pic>
        <p:nvPicPr>
          <p:cNvPr id="4" name="Content Placeholder 4" descr="Snowflake with solid fill">
            <a:extLst>
              <a:ext uri="{FF2B5EF4-FFF2-40B4-BE49-F238E27FC236}">
                <a16:creationId xmlns:a16="http://schemas.microsoft.com/office/drawing/2014/main" id="{BB550D69-E325-2BA3-7604-7B62DD0F96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086" y="11350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94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F1B92-CA0E-3924-7071-8EDA8509C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Thank you!</a:t>
            </a:r>
          </a:p>
        </p:txBody>
      </p:sp>
      <p:pic>
        <p:nvPicPr>
          <p:cNvPr id="4" name="Content Placeholder 4" descr="Snowflake with solid fill">
            <a:extLst>
              <a:ext uri="{FF2B5EF4-FFF2-40B4-BE49-F238E27FC236}">
                <a16:creationId xmlns:a16="http://schemas.microsoft.com/office/drawing/2014/main" id="{412F3E45-A20A-EAE4-CF27-F7508635D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086" y="113506"/>
            <a:ext cx="914400" cy="914400"/>
          </a:xfrm>
          <a:prstGeom prst="rect">
            <a:avLst/>
          </a:prstGeom>
        </p:spPr>
      </p:pic>
      <p:pic>
        <p:nvPicPr>
          <p:cNvPr id="5" name="Content Placeholder 4" descr="Snowflake with solid fill">
            <a:extLst>
              <a:ext uri="{FF2B5EF4-FFF2-40B4-BE49-F238E27FC236}">
                <a16:creationId xmlns:a16="http://schemas.microsoft.com/office/drawing/2014/main" id="{2EE3CCFA-3EEB-79B9-ED08-4DBD292F3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03429" y="5719763"/>
            <a:ext cx="914400" cy="914400"/>
          </a:xfrm>
          <a:prstGeom prst="rect">
            <a:avLst/>
          </a:prstGeom>
        </p:spPr>
      </p:pic>
      <p:pic>
        <p:nvPicPr>
          <p:cNvPr id="6" name="Content Placeholder 4" descr="Snowflake with solid fill">
            <a:extLst>
              <a:ext uri="{FF2B5EF4-FFF2-40B4-BE49-F238E27FC236}">
                <a16:creationId xmlns:a16="http://schemas.microsoft.com/office/drawing/2014/main" id="{8353CC28-16C9-3AE0-FB1F-C5C2CD7D7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4171" y="5830094"/>
            <a:ext cx="914400" cy="914400"/>
          </a:xfrm>
          <a:prstGeom prst="rect">
            <a:avLst/>
          </a:prstGeom>
        </p:spPr>
      </p:pic>
      <p:pic>
        <p:nvPicPr>
          <p:cNvPr id="7" name="Content Placeholder 4" descr="Snowflake with solid fill">
            <a:extLst>
              <a:ext uri="{FF2B5EF4-FFF2-40B4-BE49-F238E27FC236}">
                <a16:creationId xmlns:a16="http://schemas.microsoft.com/office/drawing/2014/main" id="{1A713D47-CF1B-4CA1-E19E-A4B817406E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03429" y="12904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019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1355</Words>
  <Application>Microsoft Office PowerPoint</Application>
  <PresentationFormat>Widescreen</PresentationFormat>
  <Paragraphs>70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Aptos</vt:lpstr>
      <vt:lpstr>Aptos Display</vt:lpstr>
      <vt:lpstr>Arial</vt:lpstr>
      <vt:lpstr>Bahnschrift SemiBold Condensed</vt:lpstr>
      <vt:lpstr>Calibri</vt:lpstr>
      <vt:lpstr>Times New Roman</vt:lpstr>
      <vt:lpstr>Wingdings</vt:lpstr>
      <vt:lpstr>Office Theme</vt:lpstr>
      <vt:lpstr>International Meetings Management for the Hotel Industry </vt:lpstr>
      <vt:lpstr>Introduction</vt:lpstr>
      <vt:lpstr>Event description</vt:lpstr>
      <vt:lpstr>Marketing factors</vt:lpstr>
      <vt:lpstr>The operational side</vt:lpstr>
      <vt:lpstr>Sustainable and Cultural Considerations</vt:lpstr>
      <vt:lpstr>Financial forecasts</vt:lpstr>
      <vt:lpstr>Conclusion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revision>8</cp:revision>
  <dcterms:created xsi:type="dcterms:W3CDTF">2024-10-29T23:07:02Z</dcterms:created>
  <dcterms:modified xsi:type="dcterms:W3CDTF">2024-11-09T18:25:58Z</dcterms:modified>
</cp:coreProperties>
</file>