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79" r:id="rId2"/>
    <p:sldId id="257" r:id="rId3"/>
    <p:sldId id="280" r:id="rId4"/>
    <p:sldId id="260" r:id="rId5"/>
    <p:sldId id="262" r:id="rId6"/>
    <p:sldId id="268" r:id="rId7"/>
    <p:sldId id="269" r:id="rId8"/>
    <p:sldId id="270" r:id="rId9"/>
    <p:sldId id="271" r:id="rId10"/>
    <p:sldId id="272" r:id="rId11"/>
    <p:sldId id="273" r:id="rId12"/>
    <p:sldId id="274" r:id="rId13"/>
    <p:sldId id="275" r:id="rId14"/>
    <p:sldId id="277" r:id="rId15"/>
    <p:sldId id="27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824" autoAdjust="0"/>
  </p:normalViewPr>
  <p:slideViewPr>
    <p:cSldViewPr snapToGrid="0">
      <p:cViewPr varScale="1">
        <p:scale>
          <a:sx n="63" d="100"/>
          <a:sy n="63" d="100"/>
        </p:scale>
        <p:origin x="1454" y="62"/>
      </p:cViewPr>
      <p:guideLst/>
    </p:cSldViewPr>
  </p:slideViewPr>
  <p:notesTextViewPr>
    <p:cViewPr>
      <p:scale>
        <a:sx n="50" d="100"/>
        <a:sy n="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ata5.xml.rels><?xml version="1.0" encoding="UTF-8" standalone="yes"?>
<Relationships xmlns="http://schemas.openxmlformats.org/package/2006/relationships"><Relationship Id="rId1" Type="http://schemas.openxmlformats.org/officeDocument/2006/relationships/image" Target="../media/image10.jpeg"/></Relationships>
</file>

<file path=ppt/diagrams/_rels/data6.xml.rels><?xml version="1.0" encoding="UTF-8" standalone="yes"?>
<Relationships xmlns="http://schemas.openxmlformats.org/package/2006/relationships"><Relationship Id="rId1" Type="http://schemas.openxmlformats.org/officeDocument/2006/relationships/image" Target="../media/image11.jpeg"/></Relationships>
</file>

<file path=ppt/diagrams/_rels/data7.xml.rels><?xml version="1.0" encoding="UTF-8" standalone="yes"?>
<Relationships xmlns="http://schemas.openxmlformats.org/package/2006/relationships"><Relationship Id="rId1" Type="http://schemas.openxmlformats.org/officeDocument/2006/relationships/image" Target="../media/image12.jpeg"/></Relationships>
</file>

<file path=ppt/diagrams/_rels/data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rawing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533226-DEC7-48B0-8457-AC31AEBA268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8611B4-95EC-49C9-AC03-9656428AFB28}">
      <dgm:prSet/>
      <dgm:spPr/>
      <dgm:t>
        <a:bodyPr/>
        <a:lstStyle/>
        <a:p>
          <a:pPr algn="ctr"/>
          <a:r>
            <a:rPr lang="en-US" dirty="0"/>
            <a:t>Student Name: Jahangir Ali-Khan</a:t>
          </a:r>
        </a:p>
      </dgm:t>
    </dgm:pt>
    <dgm:pt modelId="{091273DD-985F-48C9-9AD1-060A7C787863}" type="parTrans" cxnId="{7BBB2AA6-D005-4BEB-B344-520947F2AA5F}">
      <dgm:prSet/>
      <dgm:spPr/>
      <dgm:t>
        <a:bodyPr/>
        <a:lstStyle/>
        <a:p>
          <a:endParaRPr lang="en-US"/>
        </a:p>
      </dgm:t>
    </dgm:pt>
    <dgm:pt modelId="{CEBD65D6-9144-4104-937A-F2A44FCB3179}" type="sibTrans" cxnId="{7BBB2AA6-D005-4BEB-B344-520947F2AA5F}">
      <dgm:prSet/>
      <dgm:spPr/>
      <dgm:t>
        <a:bodyPr/>
        <a:lstStyle/>
        <a:p>
          <a:endParaRPr lang="en-US"/>
        </a:p>
      </dgm:t>
    </dgm:pt>
    <dgm:pt modelId="{EA6DAD54-625E-43D1-B799-ECEF304F683A}">
      <dgm:prSet/>
      <dgm:spPr/>
      <dgm:t>
        <a:bodyPr/>
        <a:lstStyle/>
        <a:p>
          <a:r>
            <a:rPr lang="en-US" dirty="0"/>
            <a:t>Student ID: 2029152</a:t>
          </a:r>
        </a:p>
      </dgm:t>
    </dgm:pt>
    <dgm:pt modelId="{80997331-D43E-4196-AF78-2436C3AAB68F}" type="parTrans" cxnId="{BF4062C4-F483-408B-8392-3076F71DC187}">
      <dgm:prSet/>
      <dgm:spPr/>
      <dgm:t>
        <a:bodyPr/>
        <a:lstStyle/>
        <a:p>
          <a:endParaRPr lang="en-US"/>
        </a:p>
      </dgm:t>
    </dgm:pt>
    <dgm:pt modelId="{C88D9221-0D4F-481D-8161-33817BB17818}" type="sibTrans" cxnId="{BF4062C4-F483-408B-8392-3076F71DC187}">
      <dgm:prSet/>
      <dgm:spPr/>
      <dgm:t>
        <a:bodyPr/>
        <a:lstStyle/>
        <a:p>
          <a:endParaRPr lang="en-US"/>
        </a:p>
      </dgm:t>
    </dgm:pt>
    <dgm:pt modelId="{52D18849-76C0-46FB-888E-75125C2221EF}">
      <dgm:prSet/>
      <dgm:spPr/>
      <dgm:t>
        <a:bodyPr/>
        <a:lstStyle/>
        <a:p>
          <a:r>
            <a:rPr lang="en-US" dirty="0"/>
            <a:t>Module Name: Contemporary Themes in the Hotel and Hospitality Sector (BMIH6001)</a:t>
          </a:r>
        </a:p>
        <a:p>
          <a:endParaRPr lang="en-US" dirty="0"/>
        </a:p>
      </dgm:t>
    </dgm:pt>
    <dgm:pt modelId="{733543AD-5F6D-44E5-9DDC-4F2453F70047}" type="parTrans" cxnId="{EBB0B5F4-C3A3-4E14-8A96-2CDF3973C781}">
      <dgm:prSet/>
      <dgm:spPr/>
      <dgm:t>
        <a:bodyPr/>
        <a:lstStyle/>
        <a:p>
          <a:endParaRPr lang="en-US"/>
        </a:p>
      </dgm:t>
    </dgm:pt>
    <dgm:pt modelId="{0EA6FDC8-9828-4A74-A45D-7FC81517AB93}" type="sibTrans" cxnId="{EBB0B5F4-C3A3-4E14-8A96-2CDF3973C781}">
      <dgm:prSet/>
      <dgm:spPr/>
      <dgm:t>
        <a:bodyPr/>
        <a:lstStyle/>
        <a:p>
          <a:endParaRPr lang="en-US"/>
        </a:p>
      </dgm:t>
    </dgm:pt>
    <dgm:pt modelId="{95805EF6-3A03-45DC-8E42-51A24C26C74B}">
      <dgm:prSet/>
      <dgm:spPr/>
      <dgm:t>
        <a:bodyPr/>
        <a:lstStyle/>
        <a:p>
          <a:r>
            <a:rPr lang="en-US" dirty="0"/>
            <a:t>Lecturer Name: Natalie Brailsford</a:t>
          </a:r>
        </a:p>
      </dgm:t>
    </dgm:pt>
    <dgm:pt modelId="{72C00420-0BC4-4583-832B-DA3319AF80EF}" type="parTrans" cxnId="{8E787C3C-4522-486E-BC6E-977176112FA0}">
      <dgm:prSet/>
      <dgm:spPr/>
      <dgm:t>
        <a:bodyPr/>
        <a:lstStyle/>
        <a:p>
          <a:endParaRPr lang="en-US"/>
        </a:p>
      </dgm:t>
    </dgm:pt>
    <dgm:pt modelId="{AEDE2B08-5A83-478F-B2F7-EB6569B0886C}" type="sibTrans" cxnId="{8E787C3C-4522-486E-BC6E-977176112FA0}">
      <dgm:prSet/>
      <dgm:spPr/>
      <dgm:t>
        <a:bodyPr/>
        <a:lstStyle/>
        <a:p>
          <a:endParaRPr lang="en-US"/>
        </a:p>
      </dgm:t>
    </dgm:pt>
    <dgm:pt modelId="{621BCFD4-5DB4-4745-BF8D-366FE82463DA}" type="pres">
      <dgm:prSet presAssocID="{0E533226-DEC7-48B0-8457-AC31AEBA268F}" presName="root" presStyleCnt="0">
        <dgm:presLayoutVars>
          <dgm:dir/>
          <dgm:resizeHandles val="exact"/>
        </dgm:presLayoutVars>
      </dgm:prSet>
      <dgm:spPr/>
    </dgm:pt>
    <dgm:pt modelId="{E3C66F24-582E-4443-BA0A-595E44FDBD87}" type="pres">
      <dgm:prSet presAssocID="{2D8611B4-95EC-49C9-AC03-9656428AFB28}" presName="compNode" presStyleCnt="0"/>
      <dgm:spPr/>
    </dgm:pt>
    <dgm:pt modelId="{651489D7-96F2-4599-9435-1E15A4BF144C}" type="pres">
      <dgm:prSet presAssocID="{2D8611B4-95EC-49C9-AC03-9656428AFB2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1B4CC8B3-2D60-47EE-9AF0-EEC29A2604A9}" type="pres">
      <dgm:prSet presAssocID="{2D8611B4-95EC-49C9-AC03-9656428AFB28}" presName="spaceRect" presStyleCnt="0"/>
      <dgm:spPr/>
    </dgm:pt>
    <dgm:pt modelId="{BCFA1140-D00D-4AE4-8B37-58577F9B3E4F}" type="pres">
      <dgm:prSet presAssocID="{2D8611B4-95EC-49C9-AC03-9656428AFB28}" presName="textRect" presStyleLbl="revTx" presStyleIdx="0" presStyleCnt="4">
        <dgm:presLayoutVars>
          <dgm:chMax val="1"/>
          <dgm:chPref val="1"/>
        </dgm:presLayoutVars>
      </dgm:prSet>
      <dgm:spPr/>
    </dgm:pt>
    <dgm:pt modelId="{3A9982A2-D02C-44E1-BBFC-9CB13046C03D}" type="pres">
      <dgm:prSet presAssocID="{CEBD65D6-9144-4104-937A-F2A44FCB3179}" presName="sibTrans" presStyleCnt="0"/>
      <dgm:spPr/>
    </dgm:pt>
    <dgm:pt modelId="{2351FBF1-D8F6-4A2D-A8B2-30AD50B86DFD}" type="pres">
      <dgm:prSet presAssocID="{EA6DAD54-625E-43D1-B799-ECEF304F683A}" presName="compNode" presStyleCnt="0"/>
      <dgm:spPr/>
    </dgm:pt>
    <dgm:pt modelId="{A88A9A08-D5EB-4AFC-8886-A8BEDF782833}" type="pres">
      <dgm:prSet presAssocID="{EA6DAD54-625E-43D1-B799-ECEF304F68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57EBD2DA-BD4E-4DDB-ADF3-F26D175444EE}" type="pres">
      <dgm:prSet presAssocID="{EA6DAD54-625E-43D1-B799-ECEF304F683A}" presName="spaceRect" presStyleCnt="0"/>
      <dgm:spPr/>
    </dgm:pt>
    <dgm:pt modelId="{5D000017-6297-49A1-9BCF-DB29BB0EC927}" type="pres">
      <dgm:prSet presAssocID="{EA6DAD54-625E-43D1-B799-ECEF304F683A}" presName="textRect" presStyleLbl="revTx" presStyleIdx="1" presStyleCnt="4">
        <dgm:presLayoutVars>
          <dgm:chMax val="1"/>
          <dgm:chPref val="1"/>
        </dgm:presLayoutVars>
      </dgm:prSet>
      <dgm:spPr/>
    </dgm:pt>
    <dgm:pt modelId="{AC34F68C-84EE-450F-AB69-D7D3EBFB868E}" type="pres">
      <dgm:prSet presAssocID="{C88D9221-0D4F-481D-8161-33817BB17818}" presName="sibTrans" presStyleCnt="0"/>
      <dgm:spPr/>
    </dgm:pt>
    <dgm:pt modelId="{E7E5D73F-6E25-42FD-8DB2-0E2228102375}" type="pres">
      <dgm:prSet presAssocID="{52D18849-76C0-46FB-888E-75125C2221EF}" presName="compNode" presStyleCnt="0"/>
      <dgm:spPr/>
    </dgm:pt>
    <dgm:pt modelId="{BBBDA415-B1DB-474C-8143-6F5051D929B7}" type="pres">
      <dgm:prSet presAssocID="{52D18849-76C0-46FB-888E-75125C2221E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ine"/>
        </a:ext>
      </dgm:extLst>
    </dgm:pt>
    <dgm:pt modelId="{72911D88-255A-4F89-8C57-E13D2E3D098D}" type="pres">
      <dgm:prSet presAssocID="{52D18849-76C0-46FB-888E-75125C2221EF}" presName="spaceRect" presStyleCnt="0"/>
      <dgm:spPr/>
    </dgm:pt>
    <dgm:pt modelId="{9A09CDC2-02E9-48F9-9168-15B46DE90787}" type="pres">
      <dgm:prSet presAssocID="{52D18849-76C0-46FB-888E-75125C2221EF}" presName="textRect" presStyleLbl="revTx" presStyleIdx="2" presStyleCnt="4" custScaleX="220086">
        <dgm:presLayoutVars>
          <dgm:chMax val="1"/>
          <dgm:chPref val="1"/>
        </dgm:presLayoutVars>
      </dgm:prSet>
      <dgm:spPr/>
    </dgm:pt>
    <dgm:pt modelId="{CC8D13BA-76A0-42E6-A213-50340721FD52}" type="pres">
      <dgm:prSet presAssocID="{0EA6FDC8-9828-4A74-A45D-7FC81517AB93}" presName="sibTrans" presStyleCnt="0"/>
      <dgm:spPr/>
    </dgm:pt>
    <dgm:pt modelId="{4C7742DE-C8F9-4E96-9611-B4013987D8F5}" type="pres">
      <dgm:prSet presAssocID="{95805EF6-3A03-45DC-8E42-51A24C26C74B}" presName="compNode" presStyleCnt="0"/>
      <dgm:spPr/>
    </dgm:pt>
    <dgm:pt modelId="{E7248AAE-8063-4EC3-8118-C086DC1EA6A2}" type="pres">
      <dgm:prSet presAssocID="{95805EF6-3A03-45DC-8E42-51A24C26C7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35B60D81-45B2-4F13-8D72-AC01081F767D}" type="pres">
      <dgm:prSet presAssocID="{95805EF6-3A03-45DC-8E42-51A24C26C74B}" presName="spaceRect" presStyleCnt="0"/>
      <dgm:spPr/>
    </dgm:pt>
    <dgm:pt modelId="{6C0FF9C4-8C5B-4C13-8F37-D726EEE14A45}" type="pres">
      <dgm:prSet presAssocID="{95805EF6-3A03-45DC-8E42-51A24C26C74B}" presName="textRect" presStyleLbl="revTx" presStyleIdx="3" presStyleCnt="4">
        <dgm:presLayoutVars>
          <dgm:chMax val="1"/>
          <dgm:chPref val="1"/>
        </dgm:presLayoutVars>
      </dgm:prSet>
      <dgm:spPr/>
    </dgm:pt>
  </dgm:ptLst>
  <dgm:cxnLst>
    <dgm:cxn modelId="{E13E623A-3725-438E-8191-417962912969}" type="presOf" srcId="{2D8611B4-95EC-49C9-AC03-9656428AFB28}" destId="{BCFA1140-D00D-4AE4-8B37-58577F9B3E4F}" srcOrd="0" destOrd="0" presId="urn:microsoft.com/office/officeart/2018/2/layout/IconLabelList"/>
    <dgm:cxn modelId="{8E787C3C-4522-486E-BC6E-977176112FA0}" srcId="{0E533226-DEC7-48B0-8457-AC31AEBA268F}" destId="{95805EF6-3A03-45DC-8E42-51A24C26C74B}" srcOrd="3" destOrd="0" parTransId="{72C00420-0BC4-4583-832B-DA3319AF80EF}" sibTransId="{AEDE2B08-5A83-478F-B2F7-EB6569B0886C}"/>
    <dgm:cxn modelId="{B8AEF03C-19DB-4B04-8726-FAC92D3C0B06}" type="presOf" srcId="{0E533226-DEC7-48B0-8457-AC31AEBA268F}" destId="{621BCFD4-5DB4-4745-BF8D-366FE82463DA}" srcOrd="0" destOrd="0" presId="urn:microsoft.com/office/officeart/2018/2/layout/IconLabelList"/>
    <dgm:cxn modelId="{7BBB2AA6-D005-4BEB-B344-520947F2AA5F}" srcId="{0E533226-DEC7-48B0-8457-AC31AEBA268F}" destId="{2D8611B4-95EC-49C9-AC03-9656428AFB28}" srcOrd="0" destOrd="0" parTransId="{091273DD-985F-48C9-9AD1-060A7C787863}" sibTransId="{CEBD65D6-9144-4104-937A-F2A44FCB3179}"/>
    <dgm:cxn modelId="{BF4062C4-F483-408B-8392-3076F71DC187}" srcId="{0E533226-DEC7-48B0-8457-AC31AEBA268F}" destId="{EA6DAD54-625E-43D1-B799-ECEF304F683A}" srcOrd="1" destOrd="0" parTransId="{80997331-D43E-4196-AF78-2436C3AAB68F}" sibTransId="{C88D9221-0D4F-481D-8161-33817BB17818}"/>
    <dgm:cxn modelId="{07EDD7CE-F7C5-4F21-8801-6B3811E89099}" type="presOf" srcId="{52D18849-76C0-46FB-888E-75125C2221EF}" destId="{9A09CDC2-02E9-48F9-9168-15B46DE90787}" srcOrd="0" destOrd="0" presId="urn:microsoft.com/office/officeart/2018/2/layout/IconLabelList"/>
    <dgm:cxn modelId="{B8704CDB-EC94-4D35-9E5B-EDFE70F7AC99}" type="presOf" srcId="{95805EF6-3A03-45DC-8E42-51A24C26C74B}" destId="{6C0FF9C4-8C5B-4C13-8F37-D726EEE14A45}" srcOrd="0" destOrd="0" presId="urn:microsoft.com/office/officeart/2018/2/layout/IconLabelList"/>
    <dgm:cxn modelId="{EBB0B5F4-C3A3-4E14-8A96-2CDF3973C781}" srcId="{0E533226-DEC7-48B0-8457-AC31AEBA268F}" destId="{52D18849-76C0-46FB-888E-75125C2221EF}" srcOrd="2" destOrd="0" parTransId="{733543AD-5F6D-44E5-9DDC-4F2453F70047}" sibTransId="{0EA6FDC8-9828-4A74-A45D-7FC81517AB93}"/>
    <dgm:cxn modelId="{D4511AF7-1020-4C3D-B84B-2749B8DD62B8}" type="presOf" srcId="{EA6DAD54-625E-43D1-B799-ECEF304F683A}" destId="{5D000017-6297-49A1-9BCF-DB29BB0EC927}" srcOrd="0" destOrd="0" presId="urn:microsoft.com/office/officeart/2018/2/layout/IconLabelList"/>
    <dgm:cxn modelId="{C2C26DF1-E59F-4FE3-9BAA-8BCA89F5EB9B}" type="presParOf" srcId="{621BCFD4-5DB4-4745-BF8D-366FE82463DA}" destId="{E3C66F24-582E-4443-BA0A-595E44FDBD87}" srcOrd="0" destOrd="0" presId="urn:microsoft.com/office/officeart/2018/2/layout/IconLabelList"/>
    <dgm:cxn modelId="{DBF3DEEA-E701-4851-92C7-DB399ABB7E1F}" type="presParOf" srcId="{E3C66F24-582E-4443-BA0A-595E44FDBD87}" destId="{651489D7-96F2-4599-9435-1E15A4BF144C}" srcOrd="0" destOrd="0" presId="urn:microsoft.com/office/officeart/2018/2/layout/IconLabelList"/>
    <dgm:cxn modelId="{BFBAD526-125D-450C-A63B-396F14CE26AD}" type="presParOf" srcId="{E3C66F24-582E-4443-BA0A-595E44FDBD87}" destId="{1B4CC8B3-2D60-47EE-9AF0-EEC29A2604A9}" srcOrd="1" destOrd="0" presId="urn:microsoft.com/office/officeart/2018/2/layout/IconLabelList"/>
    <dgm:cxn modelId="{38289D41-82EB-4A23-8033-6E1C5E8B7DB4}" type="presParOf" srcId="{E3C66F24-582E-4443-BA0A-595E44FDBD87}" destId="{BCFA1140-D00D-4AE4-8B37-58577F9B3E4F}" srcOrd="2" destOrd="0" presId="urn:microsoft.com/office/officeart/2018/2/layout/IconLabelList"/>
    <dgm:cxn modelId="{696ECC29-6753-4B36-A635-FBF239F7A444}" type="presParOf" srcId="{621BCFD4-5DB4-4745-BF8D-366FE82463DA}" destId="{3A9982A2-D02C-44E1-BBFC-9CB13046C03D}" srcOrd="1" destOrd="0" presId="urn:microsoft.com/office/officeart/2018/2/layout/IconLabelList"/>
    <dgm:cxn modelId="{BCD42358-BD3E-4E31-99AD-A2C415EA505F}" type="presParOf" srcId="{621BCFD4-5DB4-4745-BF8D-366FE82463DA}" destId="{2351FBF1-D8F6-4A2D-A8B2-30AD50B86DFD}" srcOrd="2" destOrd="0" presId="urn:microsoft.com/office/officeart/2018/2/layout/IconLabelList"/>
    <dgm:cxn modelId="{6D3B7F56-C475-4015-A29F-E5D71FF484A2}" type="presParOf" srcId="{2351FBF1-D8F6-4A2D-A8B2-30AD50B86DFD}" destId="{A88A9A08-D5EB-4AFC-8886-A8BEDF782833}" srcOrd="0" destOrd="0" presId="urn:microsoft.com/office/officeart/2018/2/layout/IconLabelList"/>
    <dgm:cxn modelId="{7408422A-71CB-4B1D-9C20-C5A45C9799F9}" type="presParOf" srcId="{2351FBF1-D8F6-4A2D-A8B2-30AD50B86DFD}" destId="{57EBD2DA-BD4E-4DDB-ADF3-F26D175444EE}" srcOrd="1" destOrd="0" presId="urn:microsoft.com/office/officeart/2018/2/layout/IconLabelList"/>
    <dgm:cxn modelId="{B5F1866F-E0A3-4099-A80F-0266DCAAAB52}" type="presParOf" srcId="{2351FBF1-D8F6-4A2D-A8B2-30AD50B86DFD}" destId="{5D000017-6297-49A1-9BCF-DB29BB0EC927}" srcOrd="2" destOrd="0" presId="urn:microsoft.com/office/officeart/2018/2/layout/IconLabelList"/>
    <dgm:cxn modelId="{A50F90FB-8D84-4E46-BE7E-540054DDD4A3}" type="presParOf" srcId="{621BCFD4-5DB4-4745-BF8D-366FE82463DA}" destId="{AC34F68C-84EE-450F-AB69-D7D3EBFB868E}" srcOrd="3" destOrd="0" presId="urn:microsoft.com/office/officeart/2018/2/layout/IconLabelList"/>
    <dgm:cxn modelId="{FA5C80FC-B3A1-4A34-BABA-84CFBC341AB6}" type="presParOf" srcId="{621BCFD4-5DB4-4745-BF8D-366FE82463DA}" destId="{E7E5D73F-6E25-42FD-8DB2-0E2228102375}" srcOrd="4" destOrd="0" presId="urn:microsoft.com/office/officeart/2018/2/layout/IconLabelList"/>
    <dgm:cxn modelId="{D5BC6312-7F71-4275-80BA-8C550A08BA4A}" type="presParOf" srcId="{E7E5D73F-6E25-42FD-8DB2-0E2228102375}" destId="{BBBDA415-B1DB-474C-8143-6F5051D929B7}" srcOrd="0" destOrd="0" presId="urn:microsoft.com/office/officeart/2018/2/layout/IconLabelList"/>
    <dgm:cxn modelId="{B7859A19-7376-4E3C-A547-3575ADB3AE11}" type="presParOf" srcId="{E7E5D73F-6E25-42FD-8DB2-0E2228102375}" destId="{72911D88-255A-4F89-8C57-E13D2E3D098D}" srcOrd="1" destOrd="0" presId="urn:microsoft.com/office/officeart/2018/2/layout/IconLabelList"/>
    <dgm:cxn modelId="{92184074-F020-4FFE-B19E-7C4730844630}" type="presParOf" srcId="{E7E5D73F-6E25-42FD-8DB2-0E2228102375}" destId="{9A09CDC2-02E9-48F9-9168-15B46DE90787}" srcOrd="2" destOrd="0" presId="urn:microsoft.com/office/officeart/2018/2/layout/IconLabelList"/>
    <dgm:cxn modelId="{176DBE20-68CA-434F-909F-D01F074F88B5}" type="presParOf" srcId="{621BCFD4-5DB4-4745-BF8D-366FE82463DA}" destId="{CC8D13BA-76A0-42E6-A213-50340721FD52}" srcOrd="5" destOrd="0" presId="urn:microsoft.com/office/officeart/2018/2/layout/IconLabelList"/>
    <dgm:cxn modelId="{C5A226C7-0646-4FF5-8A55-EBBE182E8677}" type="presParOf" srcId="{621BCFD4-5DB4-4745-BF8D-366FE82463DA}" destId="{4C7742DE-C8F9-4E96-9611-B4013987D8F5}" srcOrd="6" destOrd="0" presId="urn:microsoft.com/office/officeart/2018/2/layout/IconLabelList"/>
    <dgm:cxn modelId="{9BEAA1F6-5455-4434-84F3-AF279BEB9E61}" type="presParOf" srcId="{4C7742DE-C8F9-4E96-9611-B4013987D8F5}" destId="{E7248AAE-8063-4EC3-8118-C086DC1EA6A2}" srcOrd="0" destOrd="0" presId="urn:microsoft.com/office/officeart/2018/2/layout/IconLabelList"/>
    <dgm:cxn modelId="{EC1885B5-E588-438A-9640-8FD72D345C73}" type="presParOf" srcId="{4C7742DE-C8F9-4E96-9611-B4013987D8F5}" destId="{35B60D81-45B2-4F13-8D72-AC01081F767D}" srcOrd="1" destOrd="0" presId="urn:microsoft.com/office/officeart/2018/2/layout/IconLabelList"/>
    <dgm:cxn modelId="{E275D58A-5FDD-4C30-8A0F-957F0617CA49}" type="presParOf" srcId="{4C7742DE-C8F9-4E96-9611-B4013987D8F5}" destId="{6C0FF9C4-8C5B-4C13-8F37-D726EEE14A4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5AEAB2-5322-4D75-843F-7969E3520B4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8FDFB4BE-4224-499F-BDDF-645333317343}">
      <dgm:prSet/>
      <dgm:spPr/>
      <dgm:t>
        <a:bodyPr/>
        <a:lstStyle/>
        <a:p>
          <a:r>
            <a:rPr lang="en-US" b="1" dirty="0"/>
            <a:t>Introduction</a:t>
          </a:r>
          <a:endParaRPr lang="en-GB" b="1" dirty="0"/>
        </a:p>
      </dgm:t>
    </dgm:pt>
    <dgm:pt modelId="{214B73CA-B802-470A-A5A5-2A648A295435}" type="parTrans" cxnId="{B2B6FF91-46A6-4788-A016-EAA9031A19E9}">
      <dgm:prSet/>
      <dgm:spPr/>
      <dgm:t>
        <a:bodyPr/>
        <a:lstStyle/>
        <a:p>
          <a:endParaRPr lang="en-GB"/>
        </a:p>
      </dgm:t>
    </dgm:pt>
    <dgm:pt modelId="{3BBA0224-FFCA-4AA8-A010-601A87876FD2}" type="sibTrans" cxnId="{B2B6FF91-46A6-4788-A016-EAA9031A19E9}">
      <dgm:prSet/>
      <dgm:spPr/>
      <dgm:t>
        <a:bodyPr/>
        <a:lstStyle/>
        <a:p>
          <a:endParaRPr lang="en-GB"/>
        </a:p>
      </dgm:t>
    </dgm:pt>
    <dgm:pt modelId="{EEFFC3B7-5999-4D0B-A670-23A8D14099F0}">
      <dgm:prSet/>
      <dgm:spPr/>
      <dgm:t>
        <a:bodyPr/>
        <a:lstStyle/>
        <a:p>
          <a:r>
            <a:rPr lang="en-US" b="1" dirty="0"/>
            <a:t>Future Policy and Management Options</a:t>
          </a:r>
          <a:endParaRPr lang="en-GB" b="1" dirty="0"/>
        </a:p>
      </dgm:t>
    </dgm:pt>
    <dgm:pt modelId="{8EF16707-3F70-4F68-9534-A5169B1E9A3C}" type="parTrans" cxnId="{EC34C0F2-293C-41AD-9CEC-F667DE0E4A98}">
      <dgm:prSet/>
      <dgm:spPr/>
      <dgm:t>
        <a:bodyPr/>
        <a:lstStyle/>
        <a:p>
          <a:endParaRPr lang="en-GB"/>
        </a:p>
      </dgm:t>
    </dgm:pt>
    <dgm:pt modelId="{398A2D8C-1E04-4C18-8965-9F9DDFC9A1CD}" type="sibTrans" cxnId="{EC34C0F2-293C-41AD-9CEC-F667DE0E4A98}">
      <dgm:prSet/>
      <dgm:spPr/>
      <dgm:t>
        <a:bodyPr/>
        <a:lstStyle/>
        <a:p>
          <a:endParaRPr lang="en-GB"/>
        </a:p>
      </dgm:t>
    </dgm:pt>
    <dgm:pt modelId="{2C46BBF9-5D93-45BA-8B5B-72A67D6821BD}">
      <dgm:prSet/>
      <dgm:spPr/>
      <dgm:t>
        <a:bodyPr/>
        <a:lstStyle/>
        <a:p>
          <a:r>
            <a:rPr lang="en-US" b="1" dirty="0"/>
            <a:t>Literature Review</a:t>
          </a:r>
          <a:endParaRPr lang="en-GB" b="1" dirty="0"/>
        </a:p>
      </dgm:t>
    </dgm:pt>
    <dgm:pt modelId="{D8CEBF54-80E0-4B16-AB15-F0865343AC14}" type="parTrans" cxnId="{81D1D585-DB44-4F73-8F2F-00506701A294}">
      <dgm:prSet/>
      <dgm:spPr/>
      <dgm:t>
        <a:bodyPr/>
        <a:lstStyle/>
        <a:p>
          <a:endParaRPr lang="en-GB"/>
        </a:p>
      </dgm:t>
    </dgm:pt>
    <dgm:pt modelId="{C696D3AA-9334-47C7-BE8F-103CC4120DD5}" type="sibTrans" cxnId="{81D1D585-DB44-4F73-8F2F-00506701A294}">
      <dgm:prSet/>
      <dgm:spPr/>
      <dgm:t>
        <a:bodyPr/>
        <a:lstStyle/>
        <a:p>
          <a:endParaRPr lang="en-GB"/>
        </a:p>
      </dgm:t>
    </dgm:pt>
    <dgm:pt modelId="{626E3569-EC6B-4E3E-966E-5BDB766EDC81}">
      <dgm:prSet/>
      <dgm:spPr/>
      <dgm:t>
        <a:bodyPr/>
        <a:lstStyle/>
        <a:p>
          <a:r>
            <a:rPr lang="en-US" b="1" dirty="0"/>
            <a:t>Application to the Hotel and Hospitality Sector</a:t>
          </a:r>
          <a:endParaRPr lang="en-GB" b="1" dirty="0"/>
        </a:p>
      </dgm:t>
    </dgm:pt>
    <dgm:pt modelId="{05549403-CD78-4CEE-8E1B-110ED9D9A5AD}" type="parTrans" cxnId="{B709FB0E-6ECA-41DD-953C-2CE674C6FCB8}">
      <dgm:prSet/>
      <dgm:spPr/>
      <dgm:t>
        <a:bodyPr/>
        <a:lstStyle/>
        <a:p>
          <a:endParaRPr lang="en-GB"/>
        </a:p>
      </dgm:t>
    </dgm:pt>
    <dgm:pt modelId="{2F226329-B03A-4A7B-A322-74B64B1C046D}" type="sibTrans" cxnId="{B709FB0E-6ECA-41DD-953C-2CE674C6FCB8}">
      <dgm:prSet/>
      <dgm:spPr/>
      <dgm:t>
        <a:bodyPr/>
        <a:lstStyle/>
        <a:p>
          <a:endParaRPr lang="en-GB"/>
        </a:p>
      </dgm:t>
    </dgm:pt>
    <dgm:pt modelId="{9E0E98BB-C0C3-4CF0-B46B-5A23297C64A9}">
      <dgm:prSet/>
      <dgm:spPr/>
      <dgm:t>
        <a:bodyPr/>
        <a:lstStyle/>
        <a:p>
          <a:r>
            <a:rPr lang="en-US" b="1" dirty="0"/>
            <a:t>Conclusion</a:t>
          </a:r>
          <a:endParaRPr lang="en-GB" b="1" dirty="0"/>
        </a:p>
      </dgm:t>
    </dgm:pt>
    <dgm:pt modelId="{ACA2B8A3-ADBA-40B9-9325-865E3CF7410D}" type="parTrans" cxnId="{75BD927B-0E76-4F2E-8B33-C4177802D2C5}">
      <dgm:prSet/>
      <dgm:spPr/>
      <dgm:t>
        <a:bodyPr/>
        <a:lstStyle/>
        <a:p>
          <a:endParaRPr lang="en-GB"/>
        </a:p>
      </dgm:t>
    </dgm:pt>
    <dgm:pt modelId="{5919860A-720E-4505-944E-4AB009A708AE}" type="sibTrans" cxnId="{75BD927B-0E76-4F2E-8B33-C4177802D2C5}">
      <dgm:prSet/>
      <dgm:spPr/>
      <dgm:t>
        <a:bodyPr/>
        <a:lstStyle/>
        <a:p>
          <a:endParaRPr lang="en-GB"/>
        </a:p>
      </dgm:t>
    </dgm:pt>
    <dgm:pt modelId="{B463DF14-BB15-4BA4-8708-F8C89FE38B09}" type="pres">
      <dgm:prSet presAssocID="{445AEAB2-5322-4D75-843F-7969E3520B45}" presName="diagram" presStyleCnt="0">
        <dgm:presLayoutVars>
          <dgm:dir/>
          <dgm:resizeHandles val="exact"/>
        </dgm:presLayoutVars>
      </dgm:prSet>
      <dgm:spPr/>
    </dgm:pt>
    <dgm:pt modelId="{02B2C226-491B-4A2E-B8B1-B0C51C178982}" type="pres">
      <dgm:prSet presAssocID="{8FDFB4BE-4224-499F-BDDF-645333317343}" presName="node" presStyleLbl="node1" presStyleIdx="0" presStyleCnt="5">
        <dgm:presLayoutVars>
          <dgm:bulletEnabled val="1"/>
        </dgm:presLayoutVars>
      </dgm:prSet>
      <dgm:spPr/>
    </dgm:pt>
    <dgm:pt modelId="{089D8F7A-6842-491A-8485-B1FF7BD55AF9}" type="pres">
      <dgm:prSet presAssocID="{3BBA0224-FFCA-4AA8-A010-601A87876FD2}" presName="sibTrans" presStyleCnt="0"/>
      <dgm:spPr/>
    </dgm:pt>
    <dgm:pt modelId="{7B2AB41C-B01A-4678-9A41-EEF0A189A170}" type="pres">
      <dgm:prSet presAssocID="{2C46BBF9-5D93-45BA-8B5B-72A67D6821BD}" presName="node" presStyleLbl="node1" presStyleIdx="1" presStyleCnt="5">
        <dgm:presLayoutVars>
          <dgm:bulletEnabled val="1"/>
        </dgm:presLayoutVars>
      </dgm:prSet>
      <dgm:spPr/>
    </dgm:pt>
    <dgm:pt modelId="{6CB29468-76C0-447C-A1B4-F1441D0EC1AC}" type="pres">
      <dgm:prSet presAssocID="{C696D3AA-9334-47C7-BE8F-103CC4120DD5}" presName="sibTrans" presStyleCnt="0"/>
      <dgm:spPr/>
    </dgm:pt>
    <dgm:pt modelId="{86247357-4DB0-4094-8C1A-E092AC9A2033}" type="pres">
      <dgm:prSet presAssocID="{626E3569-EC6B-4E3E-966E-5BDB766EDC81}" presName="node" presStyleLbl="node1" presStyleIdx="2" presStyleCnt="5">
        <dgm:presLayoutVars>
          <dgm:bulletEnabled val="1"/>
        </dgm:presLayoutVars>
      </dgm:prSet>
      <dgm:spPr/>
    </dgm:pt>
    <dgm:pt modelId="{247C419F-5E9B-4D9F-94B2-485C5728EA8D}" type="pres">
      <dgm:prSet presAssocID="{2F226329-B03A-4A7B-A322-74B64B1C046D}" presName="sibTrans" presStyleCnt="0"/>
      <dgm:spPr/>
    </dgm:pt>
    <dgm:pt modelId="{900C9B80-06CE-4C16-9D36-37C6D57B24D2}" type="pres">
      <dgm:prSet presAssocID="{EEFFC3B7-5999-4D0B-A670-23A8D14099F0}" presName="node" presStyleLbl="node1" presStyleIdx="3" presStyleCnt="5">
        <dgm:presLayoutVars>
          <dgm:bulletEnabled val="1"/>
        </dgm:presLayoutVars>
      </dgm:prSet>
      <dgm:spPr/>
    </dgm:pt>
    <dgm:pt modelId="{611C082E-5ED0-471F-8127-DA7C4CD63EC8}" type="pres">
      <dgm:prSet presAssocID="{398A2D8C-1E04-4C18-8965-9F9DDFC9A1CD}" presName="sibTrans" presStyleCnt="0"/>
      <dgm:spPr/>
    </dgm:pt>
    <dgm:pt modelId="{81CC5C80-493F-4FFC-9441-78543A64B0D7}" type="pres">
      <dgm:prSet presAssocID="{9E0E98BB-C0C3-4CF0-B46B-5A23297C64A9}" presName="node" presStyleLbl="node1" presStyleIdx="4" presStyleCnt="5">
        <dgm:presLayoutVars>
          <dgm:bulletEnabled val="1"/>
        </dgm:presLayoutVars>
      </dgm:prSet>
      <dgm:spPr/>
    </dgm:pt>
  </dgm:ptLst>
  <dgm:cxnLst>
    <dgm:cxn modelId="{B709FB0E-6ECA-41DD-953C-2CE674C6FCB8}" srcId="{445AEAB2-5322-4D75-843F-7969E3520B45}" destId="{626E3569-EC6B-4E3E-966E-5BDB766EDC81}" srcOrd="2" destOrd="0" parTransId="{05549403-CD78-4CEE-8E1B-110ED9D9A5AD}" sibTransId="{2F226329-B03A-4A7B-A322-74B64B1C046D}"/>
    <dgm:cxn modelId="{7C652F10-AF15-4A5A-9324-0FF066A0BE9F}" type="presOf" srcId="{9E0E98BB-C0C3-4CF0-B46B-5A23297C64A9}" destId="{81CC5C80-493F-4FFC-9441-78543A64B0D7}" srcOrd="0" destOrd="0" presId="urn:microsoft.com/office/officeart/2005/8/layout/default"/>
    <dgm:cxn modelId="{DBCB9B28-A6BF-4B76-AFB6-0998C3FF24FE}" type="presOf" srcId="{445AEAB2-5322-4D75-843F-7969E3520B45}" destId="{B463DF14-BB15-4BA4-8708-F8C89FE38B09}" srcOrd="0" destOrd="0" presId="urn:microsoft.com/office/officeart/2005/8/layout/default"/>
    <dgm:cxn modelId="{990B0C66-6304-404D-94BB-2E35A642E8F4}" type="presOf" srcId="{EEFFC3B7-5999-4D0B-A670-23A8D14099F0}" destId="{900C9B80-06CE-4C16-9D36-37C6D57B24D2}" srcOrd="0" destOrd="0" presId="urn:microsoft.com/office/officeart/2005/8/layout/default"/>
    <dgm:cxn modelId="{C4AE5246-CE54-4FA6-941E-6F2B58F0AAB5}" type="presOf" srcId="{8FDFB4BE-4224-499F-BDDF-645333317343}" destId="{02B2C226-491B-4A2E-B8B1-B0C51C178982}" srcOrd="0" destOrd="0" presId="urn:microsoft.com/office/officeart/2005/8/layout/default"/>
    <dgm:cxn modelId="{75BD927B-0E76-4F2E-8B33-C4177802D2C5}" srcId="{445AEAB2-5322-4D75-843F-7969E3520B45}" destId="{9E0E98BB-C0C3-4CF0-B46B-5A23297C64A9}" srcOrd="4" destOrd="0" parTransId="{ACA2B8A3-ADBA-40B9-9325-865E3CF7410D}" sibTransId="{5919860A-720E-4505-944E-4AB009A708AE}"/>
    <dgm:cxn modelId="{81D1D585-DB44-4F73-8F2F-00506701A294}" srcId="{445AEAB2-5322-4D75-843F-7969E3520B45}" destId="{2C46BBF9-5D93-45BA-8B5B-72A67D6821BD}" srcOrd="1" destOrd="0" parTransId="{D8CEBF54-80E0-4B16-AB15-F0865343AC14}" sibTransId="{C696D3AA-9334-47C7-BE8F-103CC4120DD5}"/>
    <dgm:cxn modelId="{B2B6FF91-46A6-4788-A016-EAA9031A19E9}" srcId="{445AEAB2-5322-4D75-843F-7969E3520B45}" destId="{8FDFB4BE-4224-499F-BDDF-645333317343}" srcOrd="0" destOrd="0" parTransId="{214B73CA-B802-470A-A5A5-2A648A295435}" sibTransId="{3BBA0224-FFCA-4AA8-A010-601A87876FD2}"/>
    <dgm:cxn modelId="{DA0C8D9D-A3A3-4741-9931-AEA2B213059C}" type="presOf" srcId="{2C46BBF9-5D93-45BA-8B5B-72A67D6821BD}" destId="{7B2AB41C-B01A-4678-9A41-EEF0A189A170}" srcOrd="0" destOrd="0" presId="urn:microsoft.com/office/officeart/2005/8/layout/default"/>
    <dgm:cxn modelId="{8CA9A4E8-73FF-4AC0-8595-2C7DBA375878}" type="presOf" srcId="{626E3569-EC6B-4E3E-966E-5BDB766EDC81}" destId="{86247357-4DB0-4094-8C1A-E092AC9A2033}" srcOrd="0" destOrd="0" presId="urn:microsoft.com/office/officeart/2005/8/layout/default"/>
    <dgm:cxn modelId="{EC34C0F2-293C-41AD-9CEC-F667DE0E4A98}" srcId="{445AEAB2-5322-4D75-843F-7969E3520B45}" destId="{EEFFC3B7-5999-4D0B-A670-23A8D14099F0}" srcOrd="3" destOrd="0" parTransId="{8EF16707-3F70-4F68-9534-A5169B1E9A3C}" sibTransId="{398A2D8C-1E04-4C18-8965-9F9DDFC9A1CD}"/>
    <dgm:cxn modelId="{1141CDDF-1E47-43A3-966B-2524DB2199F7}" type="presParOf" srcId="{B463DF14-BB15-4BA4-8708-F8C89FE38B09}" destId="{02B2C226-491B-4A2E-B8B1-B0C51C178982}" srcOrd="0" destOrd="0" presId="urn:microsoft.com/office/officeart/2005/8/layout/default"/>
    <dgm:cxn modelId="{DF542B6C-C23C-4AF1-BE4A-6AB6AC9F42E1}" type="presParOf" srcId="{B463DF14-BB15-4BA4-8708-F8C89FE38B09}" destId="{089D8F7A-6842-491A-8485-B1FF7BD55AF9}" srcOrd="1" destOrd="0" presId="urn:microsoft.com/office/officeart/2005/8/layout/default"/>
    <dgm:cxn modelId="{0FCC79E9-6EF8-495E-8D1B-5325D50155EE}" type="presParOf" srcId="{B463DF14-BB15-4BA4-8708-F8C89FE38B09}" destId="{7B2AB41C-B01A-4678-9A41-EEF0A189A170}" srcOrd="2" destOrd="0" presId="urn:microsoft.com/office/officeart/2005/8/layout/default"/>
    <dgm:cxn modelId="{377E7E3A-F87B-41C2-89B8-76E0EF22D266}" type="presParOf" srcId="{B463DF14-BB15-4BA4-8708-F8C89FE38B09}" destId="{6CB29468-76C0-447C-A1B4-F1441D0EC1AC}" srcOrd="3" destOrd="0" presId="urn:microsoft.com/office/officeart/2005/8/layout/default"/>
    <dgm:cxn modelId="{8640E162-C1E3-4204-B46B-8655C7C29492}" type="presParOf" srcId="{B463DF14-BB15-4BA4-8708-F8C89FE38B09}" destId="{86247357-4DB0-4094-8C1A-E092AC9A2033}" srcOrd="4" destOrd="0" presId="urn:microsoft.com/office/officeart/2005/8/layout/default"/>
    <dgm:cxn modelId="{12C8D899-70DC-468D-8A28-4FDE15968DB8}" type="presParOf" srcId="{B463DF14-BB15-4BA4-8708-F8C89FE38B09}" destId="{247C419F-5E9B-4D9F-94B2-485C5728EA8D}" srcOrd="5" destOrd="0" presId="urn:microsoft.com/office/officeart/2005/8/layout/default"/>
    <dgm:cxn modelId="{0CBA0260-AD36-4CB2-80A2-06FDC4898C48}" type="presParOf" srcId="{B463DF14-BB15-4BA4-8708-F8C89FE38B09}" destId="{900C9B80-06CE-4C16-9D36-37C6D57B24D2}" srcOrd="6" destOrd="0" presId="urn:microsoft.com/office/officeart/2005/8/layout/default"/>
    <dgm:cxn modelId="{68472A42-566A-4C4F-BE27-648F91260FED}" type="presParOf" srcId="{B463DF14-BB15-4BA4-8708-F8C89FE38B09}" destId="{611C082E-5ED0-471F-8127-DA7C4CD63EC8}" srcOrd="7" destOrd="0" presId="urn:microsoft.com/office/officeart/2005/8/layout/default"/>
    <dgm:cxn modelId="{626367DD-0F5B-4A9B-85ED-89D37E9F5BE8}" type="presParOf" srcId="{B463DF14-BB15-4BA4-8708-F8C89FE38B09}" destId="{81CC5C80-493F-4FFC-9441-78543A64B0D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324019-EF68-4FE2-A131-DE9DC1FBD910}"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US"/>
        </a:p>
      </dgm:t>
    </dgm:pt>
    <dgm:pt modelId="{67A6E952-0A0E-4C18-874A-11321D850E89}">
      <dgm:prSet/>
      <dgm:spPr/>
      <dgm:t>
        <a:bodyPr/>
        <a:lstStyle/>
        <a:p>
          <a:r>
            <a:rPr lang="en-GB" dirty="0"/>
            <a:t>Truong et al., (2020) pointed out the growing interdependence between the advancements in technology and the satisfaction of the guests in the hospitality industry.</a:t>
          </a:r>
        </a:p>
      </dgm:t>
    </dgm:pt>
    <dgm:pt modelId="{4023769C-0A58-4B1F-A587-375670DDF761}" type="parTrans" cxnId="{A8829C64-898F-424C-A667-EBDA8DE8D90E}">
      <dgm:prSet/>
      <dgm:spPr/>
      <dgm:t>
        <a:bodyPr/>
        <a:lstStyle/>
        <a:p>
          <a:endParaRPr lang="en-GB"/>
        </a:p>
      </dgm:t>
    </dgm:pt>
    <dgm:pt modelId="{28FA14DB-3E66-4CCE-94FE-9B9537E456F4}" type="sibTrans" cxnId="{A8829C64-898F-424C-A667-EBDA8DE8D90E}">
      <dgm:prSet/>
      <dgm:spPr/>
      <dgm:t>
        <a:bodyPr/>
        <a:lstStyle/>
        <a:p>
          <a:endParaRPr lang="en-GB"/>
        </a:p>
      </dgm:t>
    </dgm:pt>
    <dgm:pt modelId="{298A7133-4AC2-4C62-90A7-C7C01F051490}">
      <dgm:prSet/>
      <dgm:spPr/>
      <dgm:t>
        <a:bodyPr/>
        <a:lstStyle/>
        <a:p>
          <a:r>
            <a:rPr lang="en-GB" dirty="0"/>
            <a:t>Technological innovation has digitally disrupted the hotel industry and transformed the traditional operations of hotels, leading to a better guest experience and more efficient processes (Thakur, 2022).</a:t>
          </a:r>
        </a:p>
      </dgm:t>
    </dgm:pt>
    <dgm:pt modelId="{538B4D90-A567-49D0-9EC3-6E332F40DDC0}" type="parTrans" cxnId="{CB60A548-43EA-4DB6-9882-1D4FF77B2839}">
      <dgm:prSet/>
      <dgm:spPr/>
      <dgm:t>
        <a:bodyPr/>
        <a:lstStyle/>
        <a:p>
          <a:endParaRPr lang="en-GB"/>
        </a:p>
      </dgm:t>
    </dgm:pt>
    <dgm:pt modelId="{EED44AB6-4F07-4AB1-B39A-18608DE500DD}" type="sibTrans" cxnId="{CB60A548-43EA-4DB6-9882-1D4FF77B2839}">
      <dgm:prSet/>
      <dgm:spPr/>
      <dgm:t>
        <a:bodyPr/>
        <a:lstStyle/>
        <a:p>
          <a:endParaRPr lang="en-GB"/>
        </a:p>
      </dgm:t>
    </dgm:pt>
    <dgm:pt modelId="{BC96F898-0F65-4F83-9DDD-7D75CAB7CA20}">
      <dgm:prSet/>
      <dgm:spPr/>
      <dgm:t>
        <a:bodyPr/>
        <a:lstStyle/>
        <a:p>
          <a:r>
            <a:rPr lang="en-GB" dirty="0"/>
            <a:t>Technology implementation is no longer a luxury but a prerequisite UK hotel to stay ahead of the competitive curve.</a:t>
          </a:r>
        </a:p>
      </dgm:t>
    </dgm:pt>
    <dgm:pt modelId="{AB7B5F20-F5A3-4F06-AAEC-C59F1F34C043}" type="parTrans" cxnId="{AADA6F33-F9C4-4C7E-96CF-EDF45143EAE2}">
      <dgm:prSet/>
      <dgm:spPr/>
      <dgm:t>
        <a:bodyPr/>
        <a:lstStyle/>
        <a:p>
          <a:endParaRPr lang="en-GB"/>
        </a:p>
      </dgm:t>
    </dgm:pt>
    <dgm:pt modelId="{1E6C227A-004B-434F-A6EA-2F35A32079A2}" type="sibTrans" cxnId="{AADA6F33-F9C4-4C7E-96CF-EDF45143EAE2}">
      <dgm:prSet/>
      <dgm:spPr/>
      <dgm:t>
        <a:bodyPr/>
        <a:lstStyle/>
        <a:p>
          <a:endParaRPr lang="en-GB"/>
        </a:p>
      </dgm:t>
    </dgm:pt>
    <dgm:pt modelId="{2EE4397F-9CD6-4AE2-B561-D245759F109C}">
      <dgm:prSet/>
      <dgm:spPr/>
      <dgm:t>
        <a:bodyPr/>
        <a:lstStyle/>
        <a:p>
          <a:r>
            <a:rPr lang="en-GB" dirty="0"/>
            <a:t>UK's hotel industry focuses on providing the best customer experiences, and technology is the key to reaching it.</a:t>
          </a:r>
        </a:p>
      </dgm:t>
    </dgm:pt>
    <dgm:pt modelId="{21589A6E-FD5C-4A7A-8E31-EC824B483D40}" type="parTrans" cxnId="{A7B8B064-1781-48AA-B10B-52F272ECE5A6}">
      <dgm:prSet/>
      <dgm:spPr/>
      <dgm:t>
        <a:bodyPr/>
        <a:lstStyle/>
        <a:p>
          <a:endParaRPr lang="en-GB"/>
        </a:p>
      </dgm:t>
    </dgm:pt>
    <dgm:pt modelId="{90959F4C-2BAA-4193-871F-BB79A771F70E}" type="sibTrans" cxnId="{A7B8B064-1781-48AA-B10B-52F272ECE5A6}">
      <dgm:prSet/>
      <dgm:spPr/>
      <dgm:t>
        <a:bodyPr/>
        <a:lstStyle/>
        <a:p>
          <a:endParaRPr lang="en-GB"/>
        </a:p>
      </dgm:t>
    </dgm:pt>
    <dgm:pt modelId="{5BE508CC-3506-4751-AA73-B74807D66EBB}" type="pres">
      <dgm:prSet presAssocID="{F4324019-EF68-4FE2-A131-DE9DC1FBD910}" presName="linear" presStyleCnt="0">
        <dgm:presLayoutVars>
          <dgm:animLvl val="lvl"/>
          <dgm:resizeHandles val="exact"/>
        </dgm:presLayoutVars>
      </dgm:prSet>
      <dgm:spPr/>
    </dgm:pt>
    <dgm:pt modelId="{8DA0FA4E-5003-4D61-93EB-C5429EE1F2A9}" type="pres">
      <dgm:prSet presAssocID="{67A6E952-0A0E-4C18-874A-11321D850E89}" presName="parentText" presStyleLbl="node1" presStyleIdx="0" presStyleCnt="4">
        <dgm:presLayoutVars>
          <dgm:chMax val="0"/>
          <dgm:bulletEnabled val="1"/>
        </dgm:presLayoutVars>
      </dgm:prSet>
      <dgm:spPr/>
    </dgm:pt>
    <dgm:pt modelId="{9E878E84-EDE7-4E2E-9136-6854E8C33EB7}" type="pres">
      <dgm:prSet presAssocID="{28FA14DB-3E66-4CCE-94FE-9B9537E456F4}" presName="spacer" presStyleCnt="0"/>
      <dgm:spPr/>
    </dgm:pt>
    <dgm:pt modelId="{DF4884A8-8D6F-4340-85B4-06E3B4BF8422}" type="pres">
      <dgm:prSet presAssocID="{298A7133-4AC2-4C62-90A7-C7C01F051490}" presName="parentText" presStyleLbl="node1" presStyleIdx="1" presStyleCnt="4">
        <dgm:presLayoutVars>
          <dgm:chMax val="0"/>
          <dgm:bulletEnabled val="1"/>
        </dgm:presLayoutVars>
      </dgm:prSet>
      <dgm:spPr/>
    </dgm:pt>
    <dgm:pt modelId="{A6378D8C-F8E1-4A53-8728-4CF672775FAE}" type="pres">
      <dgm:prSet presAssocID="{EED44AB6-4F07-4AB1-B39A-18608DE500DD}" presName="spacer" presStyleCnt="0"/>
      <dgm:spPr/>
    </dgm:pt>
    <dgm:pt modelId="{5E1A4072-13AC-4FFA-8C6D-BEFFFAE9ACBC}" type="pres">
      <dgm:prSet presAssocID="{BC96F898-0F65-4F83-9DDD-7D75CAB7CA20}" presName="parentText" presStyleLbl="node1" presStyleIdx="2" presStyleCnt="4">
        <dgm:presLayoutVars>
          <dgm:chMax val="0"/>
          <dgm:bulletEnabled val="1"/>
        </dgm:presLayoutVars>
      </dgm:prSet>
      <dgm:spPr/>
    </dgm:pt>
    <dgm:pt modelId="{33AF634D-336A-4AED-88E0-EFCB34D953F5}" type="pres">
      <dgm:prSet presAssocID="{1E6C227A-004B-434F-A6EA-2F35A32079A2}" presName="spacer" presStyleCnt="0"/>
      <dgm:spPr/>
    </dgm:pt>
    <dgm:pt modelId="{9A8DE74C-A854-4CD7-8E1D-EFDC16556BF7}" type="pres">
      <dgm:prSet presAssocID="{2EE4397F-9CD6-4AE2-B561-D245759F109C}" presName="parentText" presStyleLbl="node1" presStyleIdx="3" presStyleCnt="4">
        <dgm:presLayoutVars>
          <dgm:chMax val="0"/>
          <dgm:bulletEnabled val="1"/>
        </dgm:presLayoutVars>
      </dgm:prSet>
      <dgm:spPr/>
    </dgm:pt>
  </dgm:ptLst>
  <dgm:cxnLst>
    <dgm:cxn modelId="{3621A705-496C-4966-AB6D-74E9E4A7AFE5}" type="presOf" srcId="{F4324019-EF68-4FE2-A131-DE9DC1FBD910}" destId="{5BE508CC-3506-4751-AA73-B74807D66EBB}" srcOrd="0" destOrd="0" presId="urn:microsoft.com/office/officeart/2005/8/layout/vList2"/>
    <dgm:cxn modelId="{2E17BD11-9A9B-4F25-A1C2-E881DA7BADF3}" type="presOf" srcId="{2EE4397F-9CD6-4AE2-B561-D245759F109C}" destId="{9A8DE74C-A854-4CD7-8E1D-EFDC16556BF7}" srcOrd="0" destOrd="0" presId="urn:microsoft.com/office/officeart/2005/8/layout/vList2"/>
    <dgm:cxn modelId="{AADA6F33-F9C4-4C7E-96CF-EDF45143EAE2}" srcId="{F4324019-EF68-4FE2-A131-DE9DC1FBD910}" destId="{BC96F898-0F65-4F83-9DDD-7D75CAB7CA20}" srcOrd="2" destOrd="0" parTransId="{AB7B5F20-F5A3-4F06-AAEC-C59F1F34C043}" sibTransId="{1E6C227A-004B-434F-A6EA-2F35A32079A2}"/>
    <dgm:cxn modelId="{A8829C64-898F-424C-A667-EBDA8DE8D90E}" srcId="{F4324019-EF68-4FE2-A131-DE9DC1FBD910}" destId="{67A6E952-0A0E-4C18-874A-11321D850E89}" srcOrd="0" destOrd="0" parTransId="{4023769C-0A58-4B1F-A587-375670DDF761}" sibTransId="{28FA14DB-3E66-4CCE-94FE-9B9537E456F4}"/>
    <dgm:cxn modelId="{A7B8B064-1781-48AA-B10B-52F272ECE5A6}" srcId="{F4324019-EF68-4FE2-A131-DE9DC1FBD910}" destId="{2EE4397F-9CD6-4AE2-B561-D245759F109C}" srcOrd="3" destOrd="0" parTransId="{21589A6E-FD5C-4A7A-8E31-EC824B483D40}" sibTransId="{90959F4C-2BAA-4193-871F-BB79A771F70E}"/>
    <dgm:cxn modelId="{CB60A548-43EA-4DB6-9882-1D4FF77B2839}" srcId="{F4324019-EF68-4FE2-A131-DE9DC1FBD910}" destId="{298A7133-4AC2-4C62-90A7-C7C01F051490}" srcOrd="1" destOrd="0" parTransId="{538B4D90-A567-49D0-9EC3-6E332F40DDC0}" sibTransId="{EED44AB6-4F07-4AB1-B39A-18608DE500DD}"/>
    <dgm:cxn modelId="{C71F849D-D20C-4C5B-9BC1-C4ABD2A6D834}" type="presOf" srcId="{298A7133-4AC2-4C62-90A7-C7C01F051490}" destId="{DF4884A8-8D6F-4340-85B4-06E3B4BF8422}" srcOrd="0" destOrd="0" presId="urn:microsoft.com/office/officeart/2005/8/layout/vList2"/>
    <dgm:cxn modelId="{CF51CFE2-110A-4AF5-9E10-693C6286953F}" type="presOf" srcId="{BC96F898-0F65-4F83-9DDD-7D75CAB7CA20}" destId="{5E1A4072-13AC-4FFA-8C6D-BEFFFAE9ACBC}" srcOrd="0" destOrd="0" presId="urn:microsoft.com/office/officeart/2005/8/layout/vList2"/>
    <dgm:cxn modelId="{CB508AFD-5C16-4A8B-8010-A92E1ADBBB70}" type="presOf" srcId="{67A6E952-0A0E-4C18-874A-11321D850E89}" destId="{8DA0FA4E-5003-4D61-93EB-C5429EE1F2A9}" srcOrd="0" destOrd="0" presId="urn:microsoft.com/office/officeart/2005/8/layout/vList2"/>
    <dgm:cxn modelId="{F3FB56B4-91A8-4E9E-8943-26F0718EE23F}" type="presParOf" srcId="{5BE508CC-3506-4751-AA73-B74807D66EBB}" destId="{8DA0FA4E-5003-4D61-93EB-C5429EE1F2A9}" srcOrd="0" destOrd="0" presId="urn:microsoft.com/office/officeart/2005/8/layout/vList2"/>
    <dgm:cxn modelId="{C3278003-CA48-454E-A647-51F712F01AB1}" type="presParOf" srcId="{5BE508CC-3506-4751-AA73-B74807D66EBB}" destId="{9E878E84-EDE7-4E2E-9136-6854E8C33EB7}" srcOrd="1" destOrd="0" presId="urn:microsoft.com/office/officeart/2005/8/layout/vList2"/>
    <dgm:cxn modelId="{473FAD84-67E6-4A4D-A161-DC42E9EFA1C0}" type="presParOf" srcId="{5BE508CC-3506-4751-AA73-B74807D66EBB}" destId="{DF4884A8-8D6F-4340-85B4-06E3B4BF8422}" srcOrd="2" destOrd="0" presId="urn:microsoft.com/office/officeart/2005/8/layout/vList2"/>
    <dgm:cxn modelId="{EFD6C114-A01E-4C4E-BC14-0E67D53D92B9}" type="presParOf" srcId="{5BE508CC-3506-4751-AA73-B74807D66EBB}" destId="{A6378D8C-F8E1-4A53-8728-4CF672775FAE}" srcOrd="3" destOrd="0" presId="urn:microsoft.com/office/officeart/2005/8/layout/vList2"/>
    <dgm:cxn modelId="{68234329-656C-46D8-9DFD-908DBFAC4512}" type="presParOf" srcId="{5BE508CC-3506-4751-AA73-B74807D66EBB}" destId="{5E1A4072-13AC-4FFA-8C6D-BEFFFAE9ACBC}" srcOrd="4" destOrd="0" presId="urn:microsoft.com/office/officeart/2005/8/layout/vList2"/>
    <dgm:cxn modelId="{C41A1597-CF6E-4D94-84BC-222ABBC37C36}" type="presParOf" srcId="{5BE508CC-3506-4751-AA73-B74807D66EBB}" destId="{33AF634D-336A-4AED-88E0-EFCB34D953F5}" srcOrd="5" destOrd="0" presId="urn:microsoft.com/office/officeart/2005/8/layout/vList2"/>
    <dgm:cxn modelId="{6C67C498-5B46-4E32-A6C5-5CCD70E33019}" type="presParOf" srcId="{5BE508CC-3506-4751-AA73-B74807D66EBB}" destId="{9A8DE74C-A854-4CD7-8E1D-EFDC16556BF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D5C399-BF6D-41A2-8240-00B4A4CB043F}" type="doc">
      <dgm:prSet loTypeId="urn:microsoft.com/office/officeart/2005/8/layout/hList7" loCatId="picture" qsTypeId="urn:microsoft.com/office/officeart/2005/8/quickstyle/simple1" qsCatId="simple" csTypeId="urn:microsoft.com/office/officeart/2005/8/colors/colorful1" csCatId="colorful" phldr="1"/>
      <dgm:spPr/>
      <dgm:t>
        <a:bodyPr/>
        <a:lstStyle/>
        <a:p>
          <a:endParaRPr lang="en-US"/>
        </a:p>
      </dgm:t>
    </dgm:pt>
    <dgm:pt modelId="{6F79EDC2-0B37-41C5-BBA6-E37F775763BB}">
      <dgm:prSet custT="1"/>
      <dgm:spPr/>
      <dgm:t>
        <a:bodyPr/>
        <a:lstStyle/>
        <a:p>
          <a:r>
            <a:rPr lang="en-GB" sz="1800" b="0" dirty="0"/>
            <a:t>Technological Innovations in Guest Experiences</a:t>
          </a:r>
          <a:endParaRPr lang="en-US" sz="1800" b="0" dirty="0"/>
        </a:p>
      </dgm:t>
    </dgm:pt>
    <dgm:pt modelId="{EAB13C2B-A4DF-456B-A274-7A6F35442E27}" type="sibTrans" cxnId="{3B089580-EE1D-4632-943C-2E0BA418E45B}">
      <dgm:prSet/>
      <dgm:spPr/>
      <dgm:t>
        <a:bodyPr/>
        <a:lstStyle/>
        <a:p>
          <a:endParaRPr lang="en-US"/>
        </a:p>
      </dgm:t>
    </dgm:pt>
    <dgm:pt modelId="{47BC4D96-AB53-40FD-906A-6DC78D1A4A96}" type="parTrans" cxnId="{3B089580-EE1D-4632-943C-2E0BA418E45B}">
      <dgm:prSet/>
      <dgm:spPr/>
      <dgm:t>
        <a:bodyPr/>
        <a:lstStyle/>
        <a:p>
          <a:endParaRPr lang="en-US"/>
        </a:p>
      </dgm:t>
    </dgm:pt>
    <dgm:pt modelId="{5E573005-DA65-4787-A717-21E1B5462F88}">
      <dgm:prSet custT="1"/>
      <dgm:spPr/>
      <dgm:t>
        <a:bodyPr/>
        <a:lstStyle/>
        <a:p>
          <a:r>
            <a:rPr lang="en-GB" sz="1800" b="0" dirty="0"/>
            <a:t>Operational Efficiency Through Technology</a:t>
          </a:r>
          <a:endParaRPr lang="en-US" sz="1800" b="0" dirty="0"/>
        </a:p>
      </dgm:t>
    </dgm:pt>
    <dgm:pt modelId="{7A867A52-1828-45F7-B5F8-57D59AA8EF57}" type="sibTrans" cxnId="{CEA73331-8938-463C-943E-199DD73143A9}">
      <dgm:prSet/>
      <dgm:spPr/>
      <dgm:t>
        <a:bodyPr/>
        <a:lstStyle/>
        <a:p>
          <a:endParaRPr lang="en-US"/>
        </a:p>
      </dgm:t>
    </dgm:pt>
    <dgm:pt modelId="{1849F88C-E736-4923-A5BC-1C2BBCCA8861}" type="parTrans" cxnId="{CEA73331-8938-463C-943E-199DD73143A9}">
      <dgm:prSet/>
      <dgm:spPr/>
      <dgm:t>
        <a:bodyPr/>
        <a:lstStyle/>
        <a:p>
          <a:endParaRPr lang="en-US"/>
        </a:p>
      </dgm:t>
    </dgm:pt>
    <dgm:pt modelId="{96AAFF48-1F72-485B-B746-F9E478AC7A8D}">
      <dgm:prSet custT="1"/>
      <dgm:spPr/>
      <dgm:t>
        <a:bodyPr/>
        <a:lstStyle/>
        <a:p>
          <a:r>
            <a:rPr lang="en-GB" sz="1800" b="0" dirty="0"/>
            <a:t>Enhancing Guest Satisfaction and Loyalty</a:t>
          </a:r>
          <a:endParaRPr lang="en-US" sz="1800" b="0" dirty="0"/>
        </a:p>
      </dgm:t>
    </dgm:pt>
    <dgm:pt modelId="{437B2385-6D77-46F0-98F3-308AECCA54CF}" type="parTrans" cxnId="{6524D994-7D27-4B0A-A605-4D83AD8E3540}">
      <dgm:prSet/>
      <dgm:spPr/>
      <dgm:t>
        <a:bodyPr/>
        <a:lstStyle/>
        <a:p>
          <a:endParaRPr lang="en-GB"/>
        </a:p>
      </dgm:t>
    </dgm:pt>
    <dgm:pt modelId="{AD810C26-7A6C-4644-8DFF-FB948CD0A8B0}" type="sibTrans" cxnId="{6524D994-7D27-4B0A-A605-4D83AD8E3540}">
      <dgm:prSet/>
      <dgm:spPr/>
      <dgm:t>
        <a:bodyPr/>
        <a:lstStyle/>
        <a:p>
          <a:endParaRPr lang="en-GB"/>
        </a:p>
      </dgm:t>
    </dgm:pt>
    <dgm:pt modelId="{6192FC6B-36EB-4459-AA1F-2E88932C7226}" type="pres">
      <dgm:prSet presAssocID="{40D5C399-BF6D-41A2-8240-00B4A4CB043F}" presName="Name0" presStyleCnt="0">
        <dgm:presLayoutVars>
          <dgm:dir/>
          <dgm:resizeHandles val="exact"/>
        </dgm:presLayoutVars>
      </dgm:prSet>
      <dgm:spPr/>
    </dgm:pt>
    <dgm:pt modelId="{1AE763C9-7576-4BF7-81BA-893141164342}" type="pres">
      <dgm:prSet presAssocID="{40D5C399-BF6D-41A2-8240-00B4A4CB043F}" presName="fgShape" presStyleLbl="fgShp" presStyleIdx="0" presStyleCnt="1"/>
      <dgm:spPr/>
    </dgm:pt>
    <dgm:pt modelId="{A8D5BB26-08D9-43C1-B500-8AC08C544F11}" type="pres">
      <dgm:prSet presAssocID="{40D5C399-BF6D-41A2-8240-00B4A4CB043F}" presName="linComp" presStyleCnt="0"/>
      <dgm:spPr/>
    </dgm:pt>
    <dgm:pt modelId="{8CAE3BD8-FB23-49DE-A924-310572B1F3E9}" type="pres">
      <dgm:prSet presAssocID="{6F79EDC2-0B37-41C5-BBA6-E37F775763BB}" presName="compNode" presStyleCnt="0"/>
      <dgm:spPr/>
    </dgm:pt>
    <dgm:pt modelId="{9804308B-388A-4667-ACBA-10E5A8F3CEC2}" type="pres">
      <dgm:prSet presAssocID="{6F79EDC2-0B37-41C5-BBA6-E37F775763BB}" presName="bkgdShape" presStyleLbl="node1" presStyleIdx="0" presStyleCnt="3"/>
      <dgm:spPr/>
    </dgm:pt>
    <dgm:pt modelId="{95334598-0C25-47C8-906F-CD2240CDC7DE}" type="pres">
      <dgm:prSet presAssocID="{6F79EDC2-0B37-41C5-BBA6-E37F775763BB}" presName="nodeTx" presStyleLbl="node1" presStyleIdx="0" presStyleCnt="3">
        <dgm:presLayoutVars>
          <dgm:bulletEnabled val="1"/>
        </dgm:presLayoutVars>
      </dgm:prSet>
      <dgm:spPr/>
    </dgm:pt>
    <dgm:pt modelId="{5F27B51A-5E1B-4A7F-BB61-6C5EFC0BAA24}" type="pres">
      <dgm:prSet presAssocID="{6F79EDC2-0B37-41C5-BBA6-E37F775763BB}" presName="invisiNode" presStyleLbl="node1" presStyleIdx="0" presStyleCnt="3"/>
      <dgm:spPr/>
    </dgm:pt>
    <dgm:pt modelId="{75E99C78-5D5E-4EC1-B851-48934F62B880}" type="pres">
      <dgm:prSet presAssocID="{6F79EDC2-0B37-41C5-BBA6-E37F775763BB}"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66223832-14BF-46F8-84AE-97DB818A4375}" type="pres">
      <dgm:prSet presAssocID="{EAB13C2B-A4DF-456B-A274-7A6F35442E27}" presName="sibTrans" presStyleLbl="sibTrans2D1" presStyleIdx="0" presStyleCnt="0"/>
      <dgm:spPr/>
    </dgm:pt>
    <dgm:pt modelId="{4B65A339-8CE7-4B06-8CA4-C09A5C1FBCA7}" type="pres">
      <dgm:prSet presAssocID="{96AAFF48-1F72-485B-B746-F9E478AC7A8D}" presName="compNode" presStyleCnt="0"/>
      <dgm:spPr/>
    </dgm:pt>
    <dgm:pt modelId="{0E26DA5B-0093-4865-9761-60CCCA4F8C6F}" type="pres">
      <dgm:prSet presAssocID="{96AAFF48-1F72-485B-B746-F9E478AC7A8D}" presName="bkgdShape" presStyleLbl="node1" presStyleIdx="1" presStyleCnt="3"/>
      <dgm:spPr/>
    </dgm:pt>
    <dgm:pt modelId="{3790C203-8355-4D85-BD94-F65AF0B139D7}" type="pres">
      <dgm:prSet presAssocID="{96AAFF48-1F72-485B-B746-F9E478AC7A8D}" presName="nodeTx" presStyleLbl="node1" presStyleIdx="1" presStyleCnt="3">
        <dgm:presLayoutVars>
          <dgm:bulletEnabled val="1"/>
        </dgm:presLayoutVars>
      </dgm:prSet>
      <dgm:spPr/>
    </dgm:pt>
    <dgm:pt modelId="{B7A03AF0-6036-4400-B045-7E8F8159F585}" type="pres">
      <dgm:prSet presAssocID="{96AAFF48-1F72-485B-B746-F9E478AC7A8D}" presName="invisiNode" presStyleLbl="node1" presStyleIdx="1" presStyleCnt="3"/>
      <dgm:spPr/>
    </dgm:pt>
    <dgm:pt modelId="{0AFB560A-6F5B-4A57-8A31-1985B3120502}" type="pres">
      <dgm:prSet presAssocID="{96AAFF48-1F72-485B-B746-F9E478AC7A8D}"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30000" r="-30000"/>
          </a:stretch>
        </a:blipFill>
      </dgm:spPr>
    </dgm:pt>
    <dgm:pt modelId="{FF444930-1801-469D-968F-CB8CECD79636}" type="pres">
      <dgm:prSet presAssocID="{AD810C26-7A6C-4644-8DFF-FB948CD0A8B0}" presName="sibTrans" presStyleLbl="sibTrans2D1" presStyleIdx="0" presStyleCnt="0"/>
      <dgm:spPr/>
    </dgm:pt>
    <dgm:pt modelId="{3D9AE359-F2F6-4BFA-83F4-CD9C46FE51F0}" type="pres">
      <dgm:prSet presAssocID="{5E573005-DA65-4787-A717-21E1B5462F88}" presName="compNode" presStyleCnt="0"/>
      <dgm:spPr/>
    </dgm:pt>
    <dgm:pt modelId="{3F572205-A65D-48BA-BADF-3DF01A692686}" type="pres">
      <dgm:prSet presAssocID="{5E573005-DA65-4787-A717-21E1B5462F88}" presName="bkgdShape" presStyleLbl="node1" presStyleIdx="2" presStyleCnt="3"/>
      <dgm:spPr/>
    </dgm:pt>
    <dgm:pt modelId="{E4818DCD-115F-404A-9051-F3AA1F5F1825}" type="pres">
      <dgm:prSet presAssocID="{5E573005-DA65-4787-A717-21E1B5462F88}" presName="nodeTx" presStyleLbl="node1" presStyleIdx="2" presStyleCnt="3">
        <dgm:presLayoutVars>
          <dgm:bulletEnabled val="1"/>
        </dgm:presLayoutVars>
      </dgm:prSet>
      <dgm:spPr/>
    </dgm:pt>
    <dgm:pt modelId="{1D56F694-CA63-43D2-9FAC-0F9AF5F797BF}" type="pres">
      <dgm:prSet presAssocID="{5E573005-DA65-4787-A717-21E1B5462F88}" presName="invisiNode" presStyleLbl="node1" presStyleIdx="2" presStyleCnt="3"/>
      <dgm:spPr/>
    </dgm:pt>
    <dgm:pt modelId="{07E054F8-3E5C-48A5-BD68-62787CBEA5B8}" type="pres">
      <dgm:prSet presAssocID="{5E573005-DA65-4787-A717-21E1B5462F88}"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47000" r="-47000"/>
          </a:stretch>
        </a:blipFill>
      </dgm:spPr>
    </dgm:pt>
  </dgm:ptLst>
  <dgm:cxnLst>
    <dgm:cxn modelId="{65D34114-F215-40C4-B694-4A2C1D9AB7EE}" type="presOf" srcId="{AD810C26-7A6C-4644-8DFF-FB948CD0A8B0}" destId="{FF444930-1801-469D-968F-CB8CECD79636}" srcOrd="0" destOrd="0" presId="urn:microsoft.com/office/officeart/2005/8/layout/hList7"/>
    <dgm:cxn modelId="{CEA73331-8938-463C-943E-199DD73143A9}" srcId="{40D5C399-BF6D-41A2-8240-00B4A4CB043F}" destId="{5E573005-DA65-4787-A717-21E1B5462F88}" srcOrd="2" destOrd="0" parTransId="{1849F88C-E736-4923-A5BC-1C2BBCCA8861}" sibTransId="{7A867A52-1828-45F7-B5F8-57D59AA8EF57}"/>
    <dgm:cxn modelId="{97B90532-C0FF-479D-A9F3-5585DA48FCDE}" type="presOf" srcId="{96AAFF48-1F72-485B-B746-F9E478AC7A8D}" destId="{0E26DA5B-0093-4865-9761-60CCCA4F8C6F}" srcOrd="0" destOrd="0" presId="urn:microsoft.com/office/officeart/2005/8/layout/hList7"/>
    <dgm:cxn modelId="{3D83123B-D1D7-4A6C-928C-1E7C6D2416D2}" type="presOf" srcId="{EAB13C2B-A4DF-456B-A274-7A6F35442E27}" destId="{66223832-14BF-46F8-84AE-97DB818A4375}" srcOrd="0" destOrd="0" presId="urn:microsoft.com/office/officeart/2005/8/layout/hList7"/>
    <dgm:cxn modelId="{51C0366B-785B-49E7-8821-98B2C7544594}" type="presOf" srcId="{5E573005-DA65-4787-A717-21E1B5462F88}" destId="{3F572205-A65D-48BA-BADF-3DF01A692686}" srcOrd="0" destOrd="0" presId="urn:microsoft.com/office/officeart/2005/8/layout/hList7"/>
    <dgm:cxn modelId="{7B2D7C71-499F-4311-B97E-682252173456}" type="presOf" srcId="{5E573005-DA65-4787-A717-21E1B5462F88}" destId="{E4818DCD-115F-404A-9051-F3AA1F5F1825}" srcOrd="1" destOrd="0" presId="urn:microsoft.com/office/officeart/2005/8/layout/hList7"/>
    <dgm:cxn modelId="{9F49EE55-D50B-42AF-BDDA-D520184DE0CF}" type="presOf" srcId="{96AAFF48-1F72-485B-B746-F9E478AC7A8D}" destId="{3790C203-8355-4D85-BD94-F65AF0B139D7}" srcOrd="1" destOrd="0" presId="urn:microsoft.com/office/officeart/2005/8/layout/hList7"/>
    <dgm:cxn modelId="{EC1E0478-3CDD-431F-80C1-E2B8A850D89F}" type="presOf" srcId="{40D5C399-BF6D-41A2-8240-00B4A4CB043F}" destId="{6192FC6B-36EB-4459-AA1F-2E88932C7226}" srcOrd="0" destOrd="0" presId="urn:microsoft.com/office/officeart/2005/8/layout/hList7"/>
    <dgm:cxn modelId="{3B089580-EE1D-4632-943C-2E0BA418E45B}" srcId="{40D5C399-BF6D-41A2-8240-00B4A4CB043F}" destId="{6F79EDC2-0B37-41C5-BBA6-E37F775763BB}" srcOrd="0" destOrd="0" parTransId="{47BC4D96-AB53-40FD-906A-6DC78D1A4A96}" sibTransId="{EAB13C2B-A4DF-456B-A274-7A6F35442E27}"/>
    <dgm:cxn modelId="{6524D994-7D27-4B0A-A605-4D83AD8E3540}" srcId="{40D5C399-BF6D-41A2-8240-00B4A4CB043F}" destId="{96AAFF48-1F72-485B-B746-F9E478AC7A8D}" srcOrd="1" destOrd="0" parTransId="{437B2385-6D77-46F0-98F3-308AECCA54CF}" sibTransId="{AD810C26-7A6C-4644-8DFF-FB948CD0A8B0}"/>
    <dgm:cxn modelId="{4EF290A8-DD33-46AA-ADFB-5B8FE6B45E2C}" type="presOf" srcId="{6F79EDC2-0B37-41C5-BBA6-E37F775763BB}" destId="{95334598-0C25-47C8-906F-CD2240CDC7DE}" srcOrd="1" destOrd="0" presId="urn:microsoft.com/office/officeart/2005/8/layout/hList7"/>
    <dgm:cxn modelId="{E5BAA3F0-B081-4A15-A0DB-7FA2C2C1CFBB}" type="presOf" srcId="{6F79EDC2-0B37-41C5-BBA6-E37F775763BB}" destId="{9804308B-388A-4667-ACBA-10E5A8F3CEC2}" srcOrd="0" destOrd="0" presId="urn:microsoft.com/office/officeart/2005/8/layout/hList7"/>
    <dgm:cxn modelId="{54442132-F3B1-495A-A176-5EF3F9F8ECC1}" type="presParOf" srcId="{6192FC6B-36EB-4459-AA1F-2E88932C7226}" destId="{1AE763C9-7576-4BF7-81BA-893141164342}" srcOrd="0" destOrd="0" presId="urn:microsoft.com/office/officeart/2005/8/layout/hList7"/>
    <dgm:cxn modelId="{0713E6C1-C51A-4CCA-B644-CD155BB4816C}" type="presParOf" srcId="{6192FC6B-36EB-4459-AA1F-2E88932C7226}" destId="{A8D5BB26-08D9-43C1-B500-8AC08C544F11}" srcOrd="1" destOrd="0" presId="urn:microsoft.com/office/officeart/2005/8/layout/hList7"/>
    <dgm:cxn modelId="{130B152F-E3FC-44DD-9FB7-A925AFB5F364}" type="presParOf" srcId="{A8D5BB26-08D9-43C1-B500-8AC08C544F11}" destId="{8CAE3BD8-FB23-49DE-A924-310572B1F3E9}" srcOrd="0" destOrd="0" presId="urn:microsoft.com/office/officeart/2005/8/layout/hList7"/>
    <dgm:cxn modelId="{F317EFAE-9457-444A-BCF3-ABB61C53A3A4}" type="presParOf" srcId="{8CAE3BD8-FB23-49DE-A924-310572B1F3E9}" destId="{9804308B-388A-4667-ACBA-10E5A8F3CEC2}" srcOrd="0" destOrd="0" presId="urn:microsoft.com/office/officeart/2005/8/layout/hList7"/>
    <dgm:cxn modelId="{DF572EE5-2E02-4ECA-AC27-9DCA6562E968}" type="presParOf" srcId="{8CAE3BD8-FB23-49DE-A924-310572B1F3E9}" destId="{95334598-0C25-47C8-906F-CD2240CDC7DE}" srcOrd="1" destOrd="0" presId="urn:microsoft.com/office/officeart/2005/8/layout/hList7"/>
    <dgm:cxn modelId="{0F187F82-0D34-4E4C-B400-85EDF0531567}" type="presParOf" srcId="{8CAE3BD8-FB23-49DE-A924-310572B1F3E9}" destId="{5F27B51A-5E1B-4A7F-BB61-6C5EFC0BAA24}" srcOrd="2" destOrd="0" presId="urn:microsoft.com/office/officeart/2005/8/layout/hList7"/>
    <dgm:cxn modelId="{3E731675-9801-4A40-9416-6A2947AFF681}" type="presParOf" srcId="{8CAE3BD8-FB23-49DE-A924-310572B1F3E9}" destId="{75E99C78-5D5E-4EC1-B851-48934F62B880}" srcOrd="3" destOrd="0" presId="urn:microsoft.com/office/officeart/2005/8/layout/hList7"/>
    <dgm:cxn modelId="{FBDCF68E-9DB7-4829-A45B-2EE01ED88EBD}" type="presParOf" srcId="{A8D5BB26-08D9-43C1-B500-8AC08C544F11}" destId="{66223832-14BF-46F8-84AE-97DB818A4375}" srcOrd="1" destOrd="0" presId="urn:microsoft.com/office/officeart/2005/8/layout/hList7"/>
    <dgm:cxn modelId="{E8A896D9-6DCD-4CF8-B5E9-7A5E002B468E}" type="presParOf" srcId="{A8D5BB26-08D9-43C1-B500-8AC08C544F11}" destId="{4B65A339-8CE7-4B06-8CA4-C09A5C1FBCA7}" srcOrd="2" destOrd="0" presId="urn:microsoft.com/office/officeart/2005/8/layout/hList7"/>
    <dgm:cxn modelId="{BF854075-C61D-479E-9B8C-11D449999D43}" type="presParOf" srcId="{4B65A339-8CE7-4B06-8CA4-C09A5C1FBCA7}" destId="{0E26DA5B-0093-4865-9761-60CCCA4F8C6F}" srcOrd="0" destOrd="0" presId="urn:microsoft.com/office/officeart/2005/8/layout/hList7"/>
    <dgm:cxn modelId="{7519F60B-ED5F-4CB9-A6C9-7DEF7533871A}" type="presParOf" srcId="{4B65A339-8CE7-4B06-8CA4-C09A5C1FBCA7}" destId="{3790C203-8355-4D85-BD94-F65AF0B139D7}" srcOrd="1" destOrd="0" presId="urn:microsoft.com/office/officeart/2005/8/layout/hList7"/>
    <dgm:cxn modelId="{06EF526B-3187-4367-984F-9031AB3063F6}" type="presParOf" srcId="{4B65A339-8CE7-4B06-8CA4-C09A5C1FBCA7}" destId="{B7A03AF0-6036-4400-B045-7E8F8159F585}" srcOrd="2" destOrd="0" presId="urn:microsoft.com/office/officeart/2005/8/layout/hList7"/>
    <dgm:cxn modelId="{F6216E6B-A00C-41CE-B870-95BAA2553466}" type="presParOf" srcId="{4B65A339-8CE7-4B06-8CA4-C09A5C1FBCA7}" destId="{0AFB560A-6F5B-4A57-8A31-1985B3120502}" srcOrd="3" destOrd="0" presId="urn:microsoft.com/office/officeart/2005/8/layout/hList7"/>
    <dgm:cxn modelId="{04CB63BC-8249-4EF4-ADFB-503114CEA186}" type="presParOf" srcId="{A8D5BB26-08D9-43C1-B500-8AC08C544F11}" destId="{FF444930-1801-469D-968F-CB8CECD79636}" srcOrd="3" destOrd="0" presId="urn:microsoft.com/office/officeart/2005/8/layout/hList7"/>
    <dgm:cxn modelId="{98B165BF-2DC3-4692-8C0F-4695BBED61A7}" type="presParOf" srcId="{A8D5BB26-08D9-43C1-B500-8AC08C544F11}" destId="{3D9AE359-F2F6-4BFA-83F4-CD9C46FE51F0}" srcOrd="4" destOrd="0" presId="urn:microsoft.com/office/officeart/2005/8/layout/hList7"/>
    <dgm:cxn modelId="{D23EC05A-2A0D-4279-ABD4-57A05EE12F1B}" type="presParOf" srcId="{3D9AE359-F2F6-4BFA-83F4-CD9C46FE51F0}" destId="{3F572205-A65D-48BA-BADF-3DF01A692686}" srcOrd="0" destOrd="0" presId="urn:microsoft.com/office/officeart/2005/8/layout/hList7"/>
    <dgm:cxn modelId="{B81E5192-E984-4047-8396-A35EB62F2F61}" type="presParOf" srcId="{3D9AE359-F2F6-4BFA-83F4-CD9C46FE51F0}" destId="{E4818DCD-115F-404A-9051-F3AA1F5F1825}" srcOrd="1" destOrd="0" presId="urn:microsoft.com/office/officeart/2005/8/layout/hList7"/>
    <dgm:cxn modelId="{07E30B7B-5FA5-476E-B344-450AF005C45A}" type="presParOf" srcId="{3D9AE359-F2F6-4BFA-83F4-CD9C46FE51F0}" destId="{1D56F694-CA63-43D2-9FAC-0F9AF5F797BF}" srcOrd="2" destOrd="0" presId="urn:microsoft.com/office/officeart/2005/8/layout/hList7"/>
    <dgm:cxn modelId="{A08260C9-C11D-407F-ADA7-4E57A60CF66C}" type="presParOf" srcId="{3D9AE359-F2F6-4BFA-83F4-CD9C46FE51F0}" destId="{07E054F8-3E5C-48A5-BD68-62787CBEA5B8}"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46478A1-7F38-46E3-B403-31545B27B27A}" type="doc">
      <dgm:prSet loTypeId="urn:microsoft.com/office/officeart/2011/layout/CircleProcess" loCatId="process" qsTypeId="urn:microsoft.com/office/officeart/2005/8/quickstyle/simple1" qsCatId="simple" csTypeId="urn:microsoft.com/office/officeart/2005/8/colors/colorful2" csCatId="colorful" phldr="1"/>
      <dgm:spPr/>
      <dgm:t>
        <a:bodyPr/>
        <a:lstStyle/>
        <a:p>
          <a:endParaRPr lang="en-US"/>
        </a:p>
      </dgm:t>
    </dgm:pt>
    <dgm:pt modelId="{948A197B-549C-45B7-8758-2062BCE16E21}" type="pres">
      <dgm:prSet presAssocID="{846478A1-7F38-46E3-B403-31545B27B27A}" presName="Name0" presStyleCnt="0">
        <dgm:presLayoutVars>
          <dgm:chMax val="11"/>
          <dgm:chPref val="11"/>
          <dgm:dir/>
          <dgm:resizeHandles/>
        </dgm:presLayoutVars>
      </dgm:prSet>
      <dgm:spPr/>
    </dgm:pt>
  </dgm:ptLst>
  <dgm:cxnLst>
    <dgm:cxn modelId="{97C6FC1E-72EA-4E2D-8839-82025418F9C4}" type="presOf" srcId="{846478A1-7F38-46E3-B403-31545B27B27A}" destId="{948A197B-549C-45B7-8758-2062BCE16E21}" srcOrd="0" destOrd="0" presId="urn:microsoft.com/office/officeart/2011/layout/CircleProcess"/>
  </dgm:cxnLst>
  <dgm:bg>
    <a:blipFill>
      <a:blip xmlns:r="http://schemas.openxmlformats.org/officeDocument/2006/relationships" r:embed="rId1">
        <a:extLst>
          <a:ext uri="{28A0092B-C50C-407E-A947-70E740481C1C}">
            <a14:useLocalDpi xmlns:a14="http://schemas.microsoft.com/office/drawing/2010/main" val="0"/>
          </a:ext>
        </a:extLst>
      </a:blip>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6478A1-7F38-46E3-B403-31545B27B27A}" type="doc">
      <dgm:prSet loTypeId="urn:microsoft.com/office/officeart/2011/layout/CircleProcess" loCatId="process" qsTypeId="urn:microsoft.com/office/officeart/2005/8/quickstyle/simple1" qsCatId="simple" csTypeId="urn:microsoft.com/office/officeart/2005/8/colors/colorful2" csCatId="colorful" phldr="1"/>
      <dgm:spPr/>
      <dgm:t>
        <a:bodyPr/>
        <a:lstStyle/>
        <a:p>
          <a:endParaRPr lang="en-US"/>
        </a:p>
      </dgm:t>
    </dgm:pt>
    <dgm:pt modelId="{948A197B-549C-45B7-8758-2062BCE16E21}" type="pres">
      <dgm:prSet presAssocID="{846478A1-7F38-46E3-B403-31545B27B27A}" presName="Name0" presStyleCnt="0">
        <dgm:presLayoutVars>
          <dgm:chMax val="11"/>
          <dgm:chPref val="11"/>
          <dgm:dir/>
          <dgm:resizeHandles/>
        </dgm:presLayoutVars>
      </dgm:prSet>
      <dgm:spPr/>
    </dgm:pt>
  </dgm:ptLst>
  <dgm:cxnLst>
    <dgm:cxn modelId="{97C6FC1E-72EA-4E2D-8839-82025418F9C4}" type="presOf" srcId="{846478A1-7F38-46E3-B403-31545B27B27A}" destId="{948A197B-549C-45B7-8758-2062BCE16E21}" srcOrd="0" destOrd="0" presId="urn:microsoft.com/office/officeart/2011/layout/CircleProcess"/>
  </dgm:cxnLst>
  <dgm:bg>
    <a:blipFill>
      <a:blip xmlns:r="http://schemas.openxmlformats.org/officeDocument/2006/relationships" r:embed="rId1">
        <a:extLst>
          <a:ext uri="{28A0092B-C50C-407E-A947-70E740481C1C}">
            <a14:useLocalDpi xmlns:a14="http://schemas.microsoft.com/office/drawing/2010/main" val="0"/>
          </a:ext>
        </a:extLst>
      </a:blip>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46478A1-7F38-46E3-B403-31545B27B27A}" type="doc">
      <dgm:prSet loTypeId="urn:microsoft.com/office/officeart/2011/layout/CircleProcess" loCatId="process" qsTypeId="urn:microsoft.com/office/officeart/2005/8/quickstyle/simple1" qsCatId="simple" csTypeId="urn:microsoft.com/office/officeart/2005/8/colors/colorful2" csCatId="colorful" phldr="1"/>
      <dgm:spPr/>
      <dgm:t>
        <a:bodyPr/>
        <a:lstStyle/>
        <a:p>
          <a:endParaRPr lang="en-US"/>
        </a:p>
      </dgm:t>
    </dgm:pt>
    <dgm:pt modelId="{948A197B-549C-45B7-8758-2062BCE16E21}" type="pres">
      <dgm:prSet presAssocID="{846478A1-7F38-46E3-B403-31545B27B27A}" presName="Name0" presStyleCnt="0">
        <dgm:presLayoutVars>
          <dgm:chMax val="11"/>
          <dgm:chPref val="11"/>
          <dgm:dir/>
          <dgm:resizeHandles/>
        </dgm:presLayoutVars>
      </dgm:prSet>
      <dgm:spPr/>
    </dgm:pt>
  </dgm:ptLst>
  <dgm:cxnLst>
    <dgm:cxn modelId="{97C6FC1E-72EA-4E2D-8839-82025418F9C4}" type="presOf" srcId="{846478A1-7F38-46E3-B403-31545B27B27A}" destId="{948A197B-549C-45B7-8758-2062BCE16E21}" srcOrd="0" destOrd="0" presId="urn:microsoft.com/office/officeart/2011/layout/CircleProcess"/>
  </dgm:cxnLst>
  <dgm:bg>
    <a:blipFill>
      <a:blip xmlns:r="http://schemas.openxmlformats.org/officeDocument/2006/relationships" r:embed="rId1">
        <a:extLst>
          <a:ext uri="{28A0092B-C50C-407E-A947-70E740481C1C}">
            <a14:useLocalDpi xmlns:a14="http://schemas.microsoft.com/office/drawing/2010/main" val="0"/>
          </a:ext>
        </a:extLst>
      </a:blip>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4E4FFBA-3E3B-419D-A275-2E2091ED40C1}" type="doc">
      <dgm:prSet loTypeId="urn:microsoft.com/office/officeart/2005/8/layout/process4" loCatId="list" qsTypeId="urn:microsoft.com/office/officeart/2005/8/quickstyle/simple1" qsCatId="simple" csTypeId="urn:microsoft.com/office/officeart/2005/8/colors/colorful1" csCatId="colorful" phldr="1"/>
      <dgm:spPr/>
      <dgm:t>
        <a:bodyPr/>
        <a:lstStyle/>
        <a:p>
          <a:endParaRPr lang="en-GB"/>
        </a:p>
      </dgm:t>
    </dgm:pt>
    <dgm:pt modelId="{A7203B36-73C4-4886-A7B1-A655297311A4}">
      <dgm:prSet phldrT="[Text]"/>
      <dgm:spPr/>
      <dgm:t>
        <a:bodyPr/>
        <a:lstStyle/>
        <a:p>
          <a:pPr>
            <a:buFont typeface="Symbol" panose="05050102010706020507" pitchFamily="18" charset="2"/>
            <a:buChar char=""/>
          </a:pPr>
          <a:r>
            <a:rPr lang="en-GB" b="1" dirty="0">
              <a:latin typeface="Arial" panose="020B0604020202020204" pitchFamily="34" charset="0"/>
              <a:cs typeface="Arial" panose="020B0604020202020204" pitchFamily="34" charset="0"/>
            </a:rPr>
            <a:t>Smart Thermostats and Lighting Automation</a:t>
          </a:r>
          <a:r>
            <a:rPr lang="en-GB" dirty="0">
              <a:latin typeface="Arial" panose="020B0604020202020204" pitchFamily="34" charset="0"/>
              <a:cs typeface="Arial" panose="020B0604020202020204" pitchFamily="34" charset="0"/>
            </a:rPr>
            <a:t>: More efficient energy use and lowering of the cost of energy (</a:t>
          </a:r>
          <a:r>
            <a:rPr lang="en-GB" dirty="0" err="1">
              <a:latin typeface="Arial" panose="020B0604020202020204" pitchFamily="34" charset="0"/>
              <a:cs typeface="Arial" panose="020B0604020202020204" pitchFamily="34" charset="0"/>
            </a:rPr>
            <a:t>Alnawas</a:t>
          </a:r>
          <a:r>
            <a:rPr lang="en-GB" dirty="0">
              <a:latin typeface="Arial" panose="020B0604020202020204" pitchFamily="34" charset="0"/>
              <a:cs typeface="Arial" panose="020B0604020202020204" pitchFamily="34" charset="0"/>
            </a:rPr>
            <a:t> &amp; Hemsley-Brown, 2019).</a:t>
          </a:r>
        </a:p>
      </dgm:t>
    </dgm:pt>
    <dgm:pt modelId="{C2B444D9-EA1D-419F-908B-71F0151A9D0E}" type="parTrans" cxnId="{6E51A5C8-F37D-41C5-90EA-775904D4784E}">
      <dgm:prSet/>
      <dgm:spPr/>
      <dgm:t>
        <a:bodyPr/>
        <a:lstStyle/>
        <a:p>
          <a:endParaRPr lang="en-GB"/>
        </a:p>
      </dgm:t>
    </dgm:pt>
    <dgm:pt modelId="{B90CFE3B-1414-48A8-A8B7-2CEC2F5E2AA7}" type="sibTrans" cxnId="{6E51A5C8-F37D-41C5-90EA-775904D4784E}">
      <dgm:prSet/>
      <dgm:spPr/>
      <dgm:t>
        <a:bodyPr/>
        <a:lstStyle/>
        <a:p>
          <a:endParaRPr lang="en-GB"/>
        </a:p>
      </dgm:t>
    </dgm:pt>
    <dgm:pt modelId="{31B7F516-94C9-4FF7-BDEB-DC078941E889}">
      <dgm:prSet/>
      <dgm:spPr/>
      <dgm:t>
        <a:bodyPr/>
        <a:lstStyle/>
        <a:p>
          <a:pPr>
            <a:buFont typeface="Symbol" panose="05050102010706020507" pitchFamily="18" charset="2"/>
            <a:buChar char=""/>
          </a:pPr>
          <a:r>
            <a:rPr lang="en-GB" b="1" dirty="0">
              <a:latin typeface="Arial" panose="020B0604020202020204" pitchFamily="34" charset="0"/>
              <a:cs typeface="Arial" panose="020B0604020202020204" pitchFamily="34" charset="0"/>
            </a:rPr>
            <a:t>CRM Systems</a:t>
          </a:r>
          <a:r>
            <a:rPr lang="en-GB" dirty="0">
              <a:latin typeface="Arial" panose="020B0604020202020204" pitchFamily="34" charset="0"/>
              <a:cs typeface="Arial" panose="020B0604020202020204" pitchFamily="34" charset="0"/>
            </a:rPr>
            <a:t>: A variety of individualised services tailored according to guests' tastes (</a:t>
          </a:r>
          <a:r>
            <a:rPr lang="en-GB" dirty="0" err="1">
              <a:latin typeface="Arial" panose="020B0604020202020204" pitchFamily="34" charset="0"/>
              <a:cs typeface="Arial" panose="020B0604020202020204" pitchFamily="34" charset="0"/>
            </a:rPr>
            <a:t>Bharwani</a:t>
          </a:r>
          <a:r>
            <a:rPr lang="en-GB" dirty="0">
              <a:latin typeface="Arial" panose="020B0604020202020204" pitchFamily="34" charset="0"/>
              <a:cs typeface="Arial" panose="020B0604020202020204" pitchFamily="34" charset="0"/>
            </a:rPr>
            <a:t>, &amp; Mathews, 2021, </a:t>
          </a:r>
          <a:r>
            <a:rPr lang="en-GB" dirty="0" err="1">
              <a:latin typeface="Arial" panose="020B0604020202020204" pitchFamily="34" charset="0"/>
              <a:cs typeface="Arial" panose="020B0604020202020204" pitchFamily="34" charset="0"/>
            </a:rPr>
            <a:t>Stringam</a:t>
          </a:r>
          <a:r>
            <a:rPr lang="en-GB" dirty="0">
              <a:latin typeface="Arial" panose="020B0604020202020204" pitchFamily="34" charset="0"/>
              <a:cs typeface="Arial" panose="020B0604020202020204" pitchFamily="34" charset="0"/>
            </a:rPr>
            <a:t> &amp; Gerdes, 2021).</a:t>
          </a:r>
        </a:p>
      </dgm:t>
    </dgm:pt>
    <dgm:pt modelId="{317D4F4C-65F3-46D1-BEC8-40E5D54F1EC9}" type="parTrans" cxnId="{124CD2CF-F56C-40B4-8DAF-7E36F96F85D9}">
      <dgm:prSet/>
      <dgm:spPr/>
      <dgm:t>
        <a:bodyPr/>
        <a:lstStyle/>
        <a:p>
          <a:endParaRPr lang="en-GB"/>
        </a:p>
      </dgm:t>
    </dgm:pt>
    <dgm:pt modelId="{0B2FF96A-0621-49CC-99E7-515639E2A60A}" type="sibTrans" cxnId="{124CD2CF-F56C-40B4-8DAF-7E36F96F85D9}">
      <dgm:prSet/>
      <dgm:spPr/>
      <dgm:t>
        <a:bodyPr/>
        <a:lstStyle/>
        <a:p>
          <a:endParaRPr lang="en-GB"/>
        </a:p>
      </dgm:t>
    </dgm:pt>
    <dgm:pt modelId="{C39B4230-A225-4332-A80A-262E6DEACFEE}">
      <dgm:prSet/>
      <dgm:spPr/>
      <dgm:t>
        <a:bodyPr/>
        <a:lstStyle/>
        <a:p>
          <a:pPr>
            <a:buFont typeface="Symbol" panose="05050102010706020507" pitchFamily="18" charset="2"/>
            <a:buChar char=""/>
          </a:pPr>
          <a:r>
            <a:rPr lang="en-GB" b="1" dirty="0">
              <a:latin typeface="Arial" panose="020B0604020202020204" pitchFamily="34" charset="0"/>
              <a:cs typeface="Arial" panose="020B0604020202020204" pitchFamily="34" charset="0"/>
            </a:rPr>
            <a:t>Hotel ERP Systems</a:t>
          </a:r>
          <a:r>
            <a:rPr lang="en-GB" dirty="0">
              <a:latin typeface="Arial" panose="020B0604020202020204" pitchFamily="34" charset="0"/>
              <a:cs typeface="Arial" panose="020B0604020202020204" pitchFamily="34" charset="0"/>
            </a:rPr>
            <a:t>: The centralised data for informed decision-making and profitability are the main benefits of the centralised data (Novak and Hoffman, 2019; Lipkin, 2016).</a:t>
          </a:r>
        </a:p>
      </dgm:t>
    </dgm:pt>
    <dgm:pt modelId="{E3378EDD-816B-4CC5-B2A6-E86F55C35BBE}" type="parTrans" cxnId="{8EF3F00E-9BDE-447B-B47A-68AE89ECBF63}">
      <dgm:prSet/>
      <dgm:spPr/>
      <dgm:t>
        <a:bodyPr/>
        <a:lstStyle/>
        <a:p>
          <a:endParaRPr lang="en-GB"/>
        </a:p>
      </dgm:t>
    </dgm:pt>
    <dgm:pt modelId="{BD82DF5C-801A-4111-9B2D-95CBB8BCE3C9}" type="sibTrans" cxnId="{8EF3F00E-9BDE-447B-B47A-68AE89ECBF63}">
      <dgm:prSet/>
      <dgm:spPr/>
      <dgm:t>
        <a:bodyPr/>
        <a:lstStyle/>
        <a:p>
          <a:endParaRPr lang="en-GB"/>
        </a:p>
      </dgm:t>
    </dgm:pt>
    <dgm:pt modelId="{72363222-B4BE-4B0A-A875-E6E94C6DD229}" type="pres">
      <dgm:prSet presAssocID="{34E4FFBA-3E3B-419D-A275-2E2091ED40C1}" presName="Name0" presStyleCnt="0">
        <dgm:presLayoutVars>
          <dgm:dir/>
          <dgm:animLvl val="lvl"/>
          <dgm:resizeHandles val="exact"/>
        </dgm:presLayoutVars>
      </dgm:prSet>
      <dgm:spPr/>
    </dgm:pt>
    <dgm:pt modelId="{17173A05-57FD-4253-90B4-53C148338EFE}" type="pres">
      <dgm:prSet presAssocID="{C39B4230-A225-4332-A80A-262E6DEACFEE}" presName="boxAndChildren" presStyleCnt="0"/>
      <dgm:spPr/>
    </dgm:pt>
    <dgm:pt modelId="{8D7E6A5A-0901-48AC-A697-D2E82FDB254D}" type="pres">
      <dgm:prSet presAssocID="{C39B4230-A225-4332-A80A-262E6DEACFEE}" presName="parentTextBox" presStyleLbl="node1" presStyleIdx="0" presStyleCnt="3"/>
      <dgm:spPr/>
    </dgm:pt>
    <dgm:pt modelId="{A7FD2E53-29D1-4D1F-B912-B44843BEA083}" type="pres">
      <dgm:prSet presAssocID="{0B2FF96A-0621-49CC-99E7-515639E2A60A}" presName="sp" presStyleCnt="0"/>
      <dgm:spPr/>
    </dgm:pt>
    <dgm:pt modelId="{9F406E33-8A7D-4957-9499-C8770F7975F5}" type="pres">
      <dgm:prSet presAssocID="{31B7F516-94C9-4FF7-BDEB-DC078941E889}" presName="arrowAndChildren" presStyleCnt="0"/>
      <dgm:spPr/>
    </dgm:pt>
    <dgm:pt modelId="{1368901B-D5D9-4B16-8806-19AF0C65257F}" type="pres">
      <dgm:prSet presAssocID="{31B7F516-94C9-4FF7-BDEB-DC078941E889}" presName="parentTextArrow" presStyleLbl="node1" presStyleIdx="1" presStyleCnt="3"/>
      <dgm:spPr/>
    </dgm:pt>
    <dgm:pt modelId="{D43E9AA5-E7ED-4E1B-AA97-F328AC0E9278}" type="pres">
      <dgm:prSet presAssocID="{B90CFE3B-1414-48A8-A8B7-2CEC2F5E2AA7}" presName="sp" presStyleCnt="0"/>
      <dgm:spPr/>
    </dgm:pt>
    <dgm:pt modelId="{F8442E8E-30E4-4BAF-AA88-980A70F93E4A}" type="pres">
      <dgm:prSet presAssocID="{A7203B36-73C4-4886-A7B1-A655297311A4}" presName="arrowAndChildren" presStyleCnt="0"/>
      <dgm:spPr/>
    </dgm:pt>
    <dgm:pt modelId="{DB5979F8-4EB7-41CA-A83D-D7A33D73E65A}" type="pres">
      <dgm:prSet presAssocID="{A7203B36-73C4-4886-A7B1-A655297311A4}" presName="parentTextArrow" presStyleLbl="node1" presStyleIdx="2" presStyleCnt="3"/>
      <dgm:spPr/>
    </dgm:pt>
  </dgm:ptLst>
  <dgm:cxnLst>
    <dgm:cxn modelId="{9FAFB20B-8845-4ACA-B6DB-1C0E37A30F1F}" type="presOf" srcId="{31B7F516-94C9-4FF7-BDEB-DC078941E889}" destId="{1368901B-D5D9-4B16-8806-19AF0C65257F}" srcOrd="0" destOrd="0" presId="urn:microsoft.com/office/officeart/2005/8/layout/process4"/>
    <dgm:cxn modelId="{8EF3F00E-9BDE-447B-B47A-68AE89ECBF63}" srcId="{34E4FFBA-3E3B-419D-A275-2E2091ED40C1}" destId="{C39B4230-A225-4332-A80A-262E6DEACFEE}" srcOrd="2" destOrd="0" parTransId="{E3378EDD-816B-4CC5-B2A6-E86F55C35BBE}" sibTransId="{BD82DF5C-801A-4111-9B2D-95CBB8BCE3C9}"/>
    <dgm:cxn modelId="{6881BB61-36B8-42C1-AC21-409BDC930AF1}" type="presOf" srcId="{A7203B36-73C4-4886-A7B1-A655297311A4}" destId="{DB5979F8-4EB7-41CA-A83D-D7A33D73E65A}" srcOrd="0" destOrd="0" presId="urn:microsoft.com/office/officeart/2005/8/layout/process4"/>
    <dgm:cxn modelId="{D709B974-04F2-4ADA-8BEF-4E29DBFEC5EB}" type="presOf" srcId="{C39B4230-A225-4332-A80A-262E6DEACFEE}" destId="{8D7E6A5A-0901-48AC-A697-D2E82FDB254D}" srcOrd="0" destOrd="0" presId="urn:microsoft.com/office/officeart/2005/8/layout/process4"/>
    <dgm:cxn modelId="{D627E5C3-96D5-468A-B13E-6A6E0684895E}" type="presOf" srcId="{34E4FFBA-3E3B-419D-A275-2E2091ED40C1}" destId="{72363222-B4BE-4B0A-A875-E6E94C6DD229}" srcOrd="0" destOrd="0" presId="urn:microsoft.com/office/officeart/2005/8/layout/process4"/>
    <dgm:cxn modelId="{6E51A5C8-F37D-41C5-90EA-775904D4784E}" srcId="{34E4FFBA-3E3B-419D-A275-2E2091ED40C1}" destId="{A7203B36-73C4-4886-A7B1-A655297311A4}" srcOrd="0" destOrd="0" parTransId="{C2B444D9-EA1D-419F-908B-71F0151A9D0E}" sibTransId="{B90CFE3B-1414-48A8-A8B7-2CEC2F5E2AA7}"/>
    <dgm:cxn modelId="{124CD2CF-F56C-40B4-8DAF-7E36F96F85D9}" srcId="{34E4FFBA-3E3B-419D-A275-2E2091ED40C1}" destId="{31B7F516-94C9-4FF7-BDEB-DC078941E889}" srcOrd="1" destOrd="0" parTransId="{317D4F4C-65F3-46D1-BEC8-40E5D54F1EC9}" sibTransId="{0B2FF96A-0621-49CC-99E7-515639E2A60A}"/>
    <dgm:cxn modelId="{18C67B16-8F2B-429E-BCE6-6259F550C03F}" type="presParOf" srcId="{72363222-B4BE-4B0A-A875-E6E94C6DD229}" destId="{17173A05-57FD-4253-90B4-53C148338EFE}" srcOrd="0" destOrd="0" presId="urn:microsoft.com/office/officeart/2005/8/layout/process4"/>
    <dgm:cxn modelId="{B02B1154-823B-45CA-9D95-EF5A1799C8B3}" type="presParOf" srcId="{17173A05-57FD-4253-90B4-53C148338EFE}" destId="{8D7E6A5A-0901-48AC-A697-D2E82FDB254D}" srcOrd="0" destOrd="0" presId="urn:microsoft.com/office/officeart/2005/8/layout/process4"/>
    <dgm:cxn modelId="{189E924D-6F5E-45E6-8850-D707AF061FAE}" type="presParOf" srcId="{72363222-B4BE-4B0A-A875-E6E94C6DD229}" destId="{A7FD2E53-29D1-4D1F-B912-B44843BEA083}" srcOrd="1" destOrd="0" presId="urn:microsoft.com/office/officeart/2005/8/layout/process4"/>
    <dgm:cxn modelId="{1E6AC8A6-82DD-4E82-AD9C-F80CAA00225D}" type="presParOf" srcId="{72363222-B4BE-4B0A-A875-E6E94C6DD229}" destId="{9F406E33-8A7D-4957-9499-C8770F7975F5}" srcOrd="2" destOrd="0" presId="urn:microsoft.com/office/officeart/2005/8/layout/process4"/>
    <dgm:cxn modelId="{955E3307-A5C1-4B5F-AFD6-88E3DBEAE008}" type="presParOf" srcId="{9F406E33-8A7D-4957-9499-C8770F7975F5}" destId="{1368901B-D5D9-4B16-8806-19AF0C65257F}" srcOrd="0" destOrd="0" presId="urn:microsoft.com/office/officeart/2005/8/layout/process4"/>
    <dgm:cxn modelId="{0054123C-7AB5-4A01-9111-56D7F2873B78}" type="presParOf" srcId="{72363222-B4BE-4B0A-A875-E6E94C6DD229}" destId="{D43E9AA5-E7ED-4E1B-AA97-F328AC0E9278}" srcOrd="3" destOrd="0" presId="urn:microsoft.com/office/officeart/2005/8/layout/process4"/>
    <dgm:cxn modelId="{2C58FB56-994C-4032-A148-E41B4B4F29B3}" type="presParOf" srcId="{72363222-B4BE-4B0A-A875-E6E94C6DD229}" destId="{F8442E8E-30E4-4BAF-AA88-980A70F93E4A}" srcOrd="4" destOrd="0" presId="urn:microsoft.com/office/officeart/2005/8/layout/process4"/>
    <dgm:cxn modelId="{1DB684CB-D16B-4D2A-A533-E3BE04F6485E}" type="presParOf" srcId="{F8442E8E-30E4-4BAF-AA88-980A70F93E4A}" destId="{DB5979F8-4EB7-41CA-A83D-D7A33D73E65A}"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1A293D9-2543-425B-839C-44C831BE540E}" type="doc">
      <dgm:prSet loTypeId="urn:microsoft.com/office/officeart/2005/8/layout/process4" loCatId="list" qsTypeId="urn:microsoft.com/office/officeart/2005/8/quickstyle/simple1" qsCatId="simple" csTypeId="urn:microsoft.com/office/officeart/2005/8/colors/colorful1" csCatId="colorful" phldr="1"/>
      <dgm:spPr/>
      <dgm:t>
        <a:bodyPr/>
        <a:lstStyle/>
        <a:p>
          <a:endParaRPr lang="en-GB"/>
        </a:p>
      </dgm:t>
    </dgm:pt>
    <dgm:pt modelId="{12718CBE-9099-470E-B39C-9D4D88E15982}">
      <dgm:prSet phldrT="[Text]"/>
      <dgm:spPr/>
      <dgm:t>
        <a:bodyPr/>
        <a:lstStyle/>
        <a:p>
          <a:pPr algn="just"/>
          <a:r>
            <a:rPr lang="en-GB" dirty="0"/>
            <a:t>The government's support for the development of the digital infrastructure has a great impact on the technology's adoption in the hotel industry (Moutinho and Vargas-Sanchez, 2018).</a:t>
          </a:r>
        </a:p>
      </dgm:t>
    </dgm:pt>
    <dgm:pt modelId="{4AF7DF06-473B-48B2-90DC-4C781760E82C}" type="parTrans" cxnId="{378FCEB2-3A8A-4A33-94B1-1420585DC6C4}">
      <dgm:prSet/>
      <dgm:spPr/>
      <dgm:t>
        <a:bodyPr/>
        <a:lstStyle/>
        <a:p>
          <a:endParaRPr lang="en-GB"/>
        </a:p>
      </dgm:t>
    </dgm:pt>
    <dgm:pt modelId="{BDC9C5B4-5CC1-4B01-819F-CB0970D31729}" type="sibTrans" cxnId="{378FCEB2-3A8A-4A33-94B1-1420585DC6C4}">
      <dgm:prSet/>
      <dgm:spPr/>
      <dgm:t>
        <a:bodyPr/>
        <a:lstStyle/>
        <a:p>
          <a:endParaRPr lang="en-GB"/>
        </a:p>
      </dgm:t>
    </dgm:pt>
    <dgm:pt modelId="{12158D95-FF2B-44D6-8AA5-EC8075C822F1}">
      <dgm:prSet/>
      <dgm:spPr/>
      <dgm:t>
        <a:bodyPr/>
        <a:lstStyle/>
        <a:p>
          <a:pPr algn="just"/>
          <a:r>
            <a:rPr lang="en-GB" dirty="0"/>
            <a:t>Data privacy regulations, such as GDPR, have a significant role in the governance of guest data by hotels which they can collect and use required the compliance measures (Elliott, 2020).</a:t>
          </a:r>
        </a:p>
      </dgm:t>
    </dgm:pt>
    <dgm:pt modelId="{ACF15161-1E7B-41D7-AD40-3C8439D1C284}" type="parTrans" cxnId="{9E15B143-7B4A-454E-BA25-35315A5A2AE8}">
      <dgm:prSet/>
      <dgm:spPr/>
      <dgm:t>
        <a:bodyPr/>
        <a:lstStyle/>
        <a:p>
          <a:endParaRPr lang="en-GB"/>
        </a:p>
      </dgm:t>
    </dgm:pt>
    <dgm:pt modelId="{CEDABA78-E1A3-4CCD-B05E-2CC93C0A4F72}" type="sibTrans" cxnId="{9E15B143-7B4A-454E-BA25-35315A5A2AE8}">
      <dgm:prSet/>
      <dgm:spPr/>
      <dgm:t>
        <a:bodyPr/>
        <a:lstStyle/>
        <a:p>
          <a:endParaRPr lang="en-GB"/>
        </a:p>
      </dgm:t>
    </dgm:pt>
    <dgm:pt modelId="{F821E502-6F24-410C-87F1-564DFDCC8D53}">
      <dgm:prSet/>
      <dgm:spPr/>
      <dgm:t>
        <a:bodyPr/>
        <a:lstStyle/>
        <a:p>
          <a:pPr algn="just"/>
          <a:r>
            <a:rPr lang="en-GB" dirty="0"/>
            <a:t>Implementation of data protection policies requires serious expenditure in cybersecurity measures (Raul, 2021).</a:t>
          </a:r>
        </a:p>
      </dgm:t>
    </dgm:pt>
    <dgm:pt modelId="{2C51A749-D38A-4906-A268-D249EBF5BA25}" type="parTrans" cxnId="{BDF25A41-BC00-49EA-9F66-B2A69F2F2977}">
      <dgm:prSet/>
      <dgm:spPr/>
      <dgm:t>
        <a:bodyPr/>
        <a:lstStyle/>
        <a:p>
          <a:endParaRPr lang="en-GB"/>
        </a:p>
      </dgm:t>
    </dgm:pt>
    <dgm:pt modelId="{8701832E-6F6C-4CC1-B1BE-0C8696891F5F}" type="sibTrans" cxnId="{BDF25A41-BC00-49EA-9F66-B2A69F2F2977}">
      <dgm:prSet/>
      <dgm:spPr/>
      <dgm:t>
        <a:bodyPr/>
        <a:lstStyle/>
        <a:p>
          <a:endParaRPr lang="en-GB"/>
        </a:p>
      </dgm:t>
    </dgm:pt>
    <dgm:pt modelId="{FA1C5EAE-0282-481A-AB5D-A137039882A8}" type="pres">
      <dgm:prSet presAssocID="{C1A293D9-2543-425B-839C-44C831BE540E}" presName="Name0" presStyleCnt="0">
        <dgm:presLayoutVars>
          <dgm:dir/>
          <dgm:animLvl val="lvl"/>
          <dgm:resizeHandles val="exact"/>
        </dgm:presLayoutVars>
      </dgm:prSet>
      <dgm:spPr/>
    </dgm:pt>
    <dgm:pt modelId="{41C70708-8A81-4A24-932F-511B7899CC44}" type="pres">
      <dgm:prSet presAssocID="{F821E502-6F24-410C-87F1-564DFDCC8D53}" presName="boxAndChildren" presStyleCnt="0"/>
      <dgm:spPr/>
    </dgm:pt>
    <dgm:pt modelId="{49A3E516-E533-431D-BCE1-550B75CE3D72}" type="pres">
      <dgm:prSet presAssocID="{F821E502-6F24-410C-87F1-564DFDCC8D53}" presName="parentTextBox" presStyleLbl="node1" presStyleIdx="0" presStyleCnt="3"/>
      <dgm:spPr/>
    </dgm:pt>
    <dgm:pt modelId="{50F280D6-69C5-41D6-A058-4259232AD729}" type="pres">
      <dgm:prSet presAssocID="{CEDABA78-E1A3-4CCD-B05E-2CC93C0A4F72}" presName="sp" presStyleCnt="0"/>
      <dgm:spPr/>
    </dgm:pt>
    <dgm:pt modelId="{5C48CEE2-7486-46D1-992B-4B86A63EDC82}" type="pres">
      <dgm:prSet presAssocID="{12158D95-FF2B-44D6-8AA5-EC8075C822F1}" presName="arrowAndChildren" presStyleCnt="0"/>
      <dgm:spPr/>
    </dgm:pt>
    <dgm:pt modelId="{0B9A37CF-12FF-4A8E-8E19-FEFADE9E5E9B}" type="pres">
      <dgm:prSet presAssocID="{12158D95-FF2B-44D6-8AA5-EC8075C822F1}" presName="parentTextArrow" presStyleLbl="node1" presStyleIdx="1" presStyleCnt="3"/>
      <dgm:spPr/>
    </dgm:pt>
    <dgm:pt modelId="{627CA4AA-D6A2-4C0E-8A12-B729263437A8}" type="pres">
      <dgm:prSet presAssocID="{BDC9C5B4-5CC1-4B01-819F-CB0970D31729}" presName="sp" presStyleCnt="0"/>
      <dgm:spPr/>
    </dgm:pt>
    <dgm:pt modelId="{B754F0FA-EB6A-4DCA-9F97-F368F945D8F9}" type="pres">
      <dgm:prSet presAssocID="{12718CBE-9099-470E-B39C-9D4D88E15982}" presName="arrowAndChildren" presStyleCnt="0"/>
      <dgm:spPr/>
    </dgm:pt>
    <dgm:pt modelId="{F49BD8D0-1609-4319-8C47-A2A0F203E0BA}" type="pres">
      <dgm:prSet presAssocID="{12718CBE-9099-470E-B39C-9D4D88E15982}" presName="parentTextArrow" presStyleLbl="node1" presStyleIdx="2" presStyleCnt="3"/>
      <dgm:spPr/>
    </dgm:pt>
  </dgm:ptLst>
  <dgm:cxnLst>
    <dgm:cxn modelId="{BDF25A41-BC00-49EA-9F66-B2A69F2F2977}" srcId="{C1A293D9-2543-425B-839C-44C831BE540E}" destId="{F821E502-6F24-410C-87F1-564DFDCC8D53}" srcOrd="2" destOrd="0" parTransId="{2C51A749-D38A-4906-A268-D249EBF5BA25}" sibTransId="{8701832E-6F6C-4CC1-B1BE-0C8696891F5F}"/>
    <dgm:cxn modelId="{9E15B143-7B4A-454E-BA25-35315A5A2AE8}" srcId="{C1A293D9-2543-425B-839C-44C831BE540E}" destId="{12158D95-FF2B-44D6-8AA5-EC8075C822F1}" srcOrd="1" destOrd="0" parTransId="{ACF15161-1E7B-41D7-AD40-3C8439D1C284}" sibTransId="{CEDABA78-E1A3-4CCD-B05E-2CC93C0A4F72}"/>
    <dgm:cxn modelId="{B82B5B73-CE1F-4A0D-8632-703E61C463B6}" type="presOf" srcId="{12718CBE-9099-470E-B39C-9D4D88E15982}" destId="{F49BD8D0-1609-4319-8C47-A2A0F203E0BA}" srcOrd="0" destOrd="0" presId="urn:microsoft.com/office/officeart/2005/8/layout/process4"/>
    <dgm:cxn modelId="{EC723A59-A15E-4335-B659-DDA63F18F6D7}" type="presOf" srcId="{C1A293D9-2543-425B-839C-44C831BE540E}" destId="{FA1C5EAE-0282-481A-AB5D-A137039882A8}" srcOrd="0" destOrd="0" presId="urn:microsoft.com/office/officeart/2005/8/layout/process4"/>
    <dgm:cxn modelId="{93907B95-B9F8-4778-AED9-581AA4D3D5C7}" type="presOf" srcId="{F821E502-6F24-410C-87F1-564DFDCC8D53}" destId="{49A3E516-E533-431D-BCE1-550B75CE3D72}" srcOrd="0" destOrd="0" presId="urn:microsoft.com/office/officeart/2005/8/layout/process4"/>
    <dgm:cxn modelId="{378FCEB2-3A8A-4A33-94B1-1420585DC6C4}" srcId="{C1A293D9-2543-425B-839C-44C831BE540E}" destId="{12718CBE-9099-470E-B39C-9D4D88E15982}" srcOrd="0" destOrd="0" parTransId="{4AF7DF06-473B-48B2-90DC-4C781760E82C}" sibTransId="{BDC9C5B4-5CC1-4B01-819F-CB0970D31729}"/>
    <dgm:cxn modelId="{979CB2FC-87AD-4DF0-89CD-FC8E78F0CFFB}" type="presOf" srcId="{12158D95-FF2B-44D6-8AA5-EC8075C822F1}" destId="{0B9A37CF-12FF-4A8E-8E19-FEFADE9E5E9B}" srcOrd="0" destOrd="0" presId="urn:microsoft.com/office/officeart/2005/8/layout/process4"/>
    <dgm:cxn modelId="{76E3F1EA-6FC3-462F-817C-25A3D4BCC453}" type="presParOf" srcId="{FA1C5EAE-0282-481A-AB5D-A137039882A8}" destId="{41C70708-8A81-4A24-932F-511B7899CC44}" srcOrd="0" destOrd="0" presId="urn:microsoft.com/office/officeart/2005/8/layout/process4"/>
    <dgm:cxn modelId="{9FD4CEBB-840A-4374-81DF-C985C91FE65A}" type="presParOf" srcId="{41C70708-8A81-4A24-932F-511B7899CC44}" destId="{49A3E516-E533-431D-BCE1-550B75CE3D72}" srcOrd="0" destOrd="0" presId="urn:microsoft.com/office/officeart/2005/8/layout/process4"/>
    <dgm:cxn modelId="{B62E733B-185E-4944-A057-C964DDF1918A}" type="presParOf" srcId="{FA1C5EAE-0282-481A-AB5D-A137039882A8}" destId="{50F280D6-69C5-41D6-A058-4259232AD729}" srcOrd="1" destOrd="0" presId="urn:microsoft.com/office/officeart/2005/8/layout/process4"/>
    <dgm:cxn modelId="{1450D9E5-E538-453B-A5E2-CD7753D2018D}" type="presParOf" srcId="{FA1C5EAE-0282-481A-AB5D-A137039882A8}" destId="{5C48CEE2-7486-46D1-992B-4B86A63EDC82}" srcOrd="2" destOrd="0" presId="urn:microsoft.com/office/officeart/2005/8/layout/process4"/>
    <dgm:cxn modelId="{AF9F5651-4BF5-4F03-BF71-30E85DAC741D}" type="presParOf" srcId="{5C48CEE2-7486-46D1-992B-4B86A63EDC82}" destId="{0B9A37CF-12FF-4A8E-8E19-FEFADE9E5E9B}" srcOrd="0" destOrd="0" presId="urn:microsoft.com/office/officeart/2005/8/layout/process4"/>
    <dgm:cxn modelId="{CA49BED4-5297-456E-817E-F988FDDBAAA3}" type="presParOf" srcId="{FA1C5EAE-0282-481A-AB5D-A137039882A8}" destId="{627CA4AA-D6A2-4C0E-8A12-B729263437A8}" srcOrd="3" destOrd="0" presId="urn:microsoft.com/office/officeart/2005/8/layout/process4"/>
    <dgm:cxn modelId="{2F892137-A46E-47D2-8062-3D1A0A7909E9}" type="presParOf" srcId="{FA1C5EAE-0282-481A-AB5D-A137039882A8}" destId="{B754F0FA-EB6A-4DCA-9F97-F368F945D8F9}" srcOrd="4" destOrd="0" presId="urn:microsoft.com/office/officeart/2005/8/layout/process4"/>
    <dgm:cxn modelId="{B566BD28-D0D7-4836-B0CF-37D5A0FF9624}" type="presParOf" srcId="{B754F0FA-EB6A-4DCA-9F97-F368F945D8F9}" destId="{F49BD8D0-1609-4319-8C47-A2A0F203E0B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64A20B8-8783-4A1A-BFC7-C5FA22054289}"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GB"/>
        </a:p>
      </dgm:t>
    </dgm:pt>
    <dgm:pt modelId="{58F8B0DE-3B61-40C3-887F-97820DE6CD2E}">
      <dgm:prSet phldrT="[Text]"/>
      <dgm:spPr/>
      <dgm:t>
        <a:bodyPr/>
        <a:lstStyle/>
        <a:p>
          <a:pPr algn="just"/>
          <a:r>
            <a:rPr lang="en-GB" dirty="0"/>
            <a:t>Economic conditions have an impact on technology investments and AI chatbots are seen as cost-saving opportunities (Camilleri and Camilleri, 2018).</a:t>
          </a:r>
        </a:p>
      </dgm:t>
    </dgm:pt>
    <dgm:pt modelId="{66B09CF2-DD47-4B9F-A1E2-654F3034AB56}" type="parTrans" cxnId="{BF2CBD3B-EE83-4712-A7DA-E5256D4FFB04}">
      <dgm:prSet/>
      <dgm:spPr/>
      <dgm:t>
        <a:bodyPr/>
        <a:lstStyle/>
        <a:p>
          <a:endParaRPr lang="en-GB"/>
        </a:p>
      </dgm:t>
    </dgm:pt>
    <dgm:pt modelId="{F038E594-6578-4E76-A3FB-FE74B1DAC661}" type="sibTrans" cxnId="{BF2CBD3B-EE83-4712-A7DA-E5256D4FFB04}">
      <dgm:prSet/>
      <dgm:spPr/>
      <dgm:t>
        <a:bodyPr/>
        <a:lstStyle/>
        <a:p>
          <a:endParaRPr lang="en-GB"/>
        </a:p>
      </dgm:t>
    </dgm:pt>
    <dgm:pt modelId="{E7FB3081-2422-4325-ACC0-AB52CBBA8741}">
      <dgm:prSet/>
      <dgm:spPr/>
      <dgm:t>
        <a:bodyPr/>
        <a:lstStyle/>
        <a:p>
          <a:pPr algn="just"/>
          <a:r>
            <a:rPr lang="en-GB" dirty="0"/>
            <a:t>As economic downturns involve budget issues related to technological investments (</a:t>
          </a:r>
          <a:r>
            <a:rPr lang="en-GB" dirty="0" err="1"/>
            <a:t>Vanhove</a:t>
          </a:r>
          <a:r>
            <a:rPr lang="en-GB" dirty="0"/>
            <a:t>, 2022).</a:t>
          </a:r>
        </a:p>
      </dgm:t>
    </dgm:pt>
    <dgm:pt modelId="{147136C9-91D6-46F9-AF7C-73A8DB6B4559}" type="parTrans" cxnId="{D2661B2F-E393-4F21-A4E6-8E0F1F9E18BE}">
      <dgm:prSet/>
      <dgm:spPr/>
      <dgm:t>
        <a:bodyPr/>
        <a:lstStyle/>
        <a:p>
          <a:endParaRPr lang="en-GB"/>
        </a:p>
      </dgm:t>
    </dgm:pt>
    <dgm:pt modelId="{F1EFA172-7EE2-43C9-A17B-24262AD82091}" type="sibTrans" cxnId="{D2661B2F-E393-4F21-A4E6-8E0F1F9E18BE}">
      <dgm:prSet/>
      <dgm:spPr/>
      <dgm:t>
        <a:bodyPr/>
        <a:lstStyle/>
        <a:p>
          <a:endParaRPr lang="en-GB"/>
        </a:p>
      </dgm:t>
    </dgm:pt>
    <dgm:pt modelId="{59DDA5B8-713E-4DB7-B7FD-8C93F250EB47}">
      <dgm:prSet/>
      <dgm:spPr/>
      <dgm:t>
        <a:bodyPr/>
        <a:lstStyle/>
        <a:p>
          <a:pPr algn="just"/>
          <a:r>
            <a:rPr lang="en-GB" dirty="0"/>
            <a:t>Essentially, higher level technology adoption strategy and cloud-based solutions will be viable and affordable for small sized hotels (Thakur, 2022).</a:t>
          </a:r>
        </a:p>
      </dgm:t>
    </dgm:pt>
    <dgm:pt modelId="{0F7A6333-F054-44F2-80C3-A4944FE6030B}" type="parTrans" cxnId="{7B02AC09-FB56-483C-8E97-7618656FFFD1}">
      <dgm:prSet/>
      <dgm:spPr/>
      <dgm:t>
        <a:bodyPr/>
        <a:lstStyle/>
        <a:p>
          <a:endParaRPr lang="en-GB"/>
        </a:p>
      </dgm:t>
    </dgm:pt>
    <dgm:pt modelId="{53FCD2A8-BBA6-47A5-A42C-A4F40C13D54C}" type="sibTrans" cxnId="{7B02AC09-FB56-483C-8E97-7618656FFFD1}">
      <dgm:prSet/>
      <dgm:spPr/>
      <dgm:t>
        <a:bodyPr/>
        <a:lstStyle/>
        <a:p>
          <a:endParaRPr lang="en-GB"/>
        </a:p>
      </dgm:t>
    </dgm:pt>
    <dgm:pt modelId="{3E25DB32-DCFF-416D-8A45-587C8524661C}" type="pres">
      <dgm:prSet presAssocID="{364A20B8-8783-4A1A-BFC7-C5FA22054289}" presName="Name0" presStyleCnt="0">
        <dgm:presLayoutVars>
          <dgm:dir/>
          <dgm:animLvl val="lvl"/>
          <dgm:resizeHandles val="exact"/>
        </dgm:presLayoutVars>
      </dgm:prSet>
      <dgm:spPr/>
    </dgm:pt>
    <dgm:pt modelId="{054CAD7C-2C76-427C-AA07-0F485CDD88A4}" type="pres">
      <dgm:prSet presAssocID="{59DDA5B8-713E-4DB7-B7FD-8C93F250EB47}" presName="boxAndChildren" presStyleCnt="0"/>
      <dgm:spPr/>
    </dgm:pt>
    <dgm:pt modelId="{476E8FC8-B100-40E3-BFA9-B5D4DEA40F43}" type="pres">
      <dgm:prSet presAssocID="{59DDA5B8-713E-4DB7-B7FD-8C93F250EB47}" presName="parentTextBox" presStyleLbl="node1" presStyleIdx="0" presStyleCnt="3"/>
      <dgm:spPr/>
    </dgm:pt>
    <dgm:pt modelId="{6A2D2F0A-109A-46AF-B3C6-C88FAF4B49A0}" type="pres">
      <dgm:prSet presAssocID="{F1EFA172-7EE2-43C9-A17B-24262AD82091}" presName="sp" presStyleCnt="0"/>
      <dgm:spPr/>
    </dgm:pt>
    <dgm:pt modelId="{E60C8D80-CC7E-40B0-8432-7B3AE033FD4A}" type="pres">
      <dgm:prSet presAssocID="{E7FB3081-2422-4325-ACC0-AB52CBBA8741}" presName="arrowAndChildren" presStyleCnt="0"/>
      <dgm:spPr/>
    </dgm:pt>
    <dgm:pt modelId="{F359E69A-F833-4118-9745-B996D91A4FBB}" type="pres">
      <dgm:prSet presAssocID="{E7FB3081-2422-4325-ACC0-AB52CBBA8741}" presName="parentTextArrow" presStyleLbl="node1" presStyleIdx="1" presStyleCnt="3"/>
      <dgm:spPr/>
    </dgm:pt>
    <dgm:pt modelId="{647A3399-2332-4F05-8A5D-F97178BD071A}" type="pres">
      <dgm:prSet presAssocID="{F038E594-6578-4E76-A3FB-FE74B1DAC661}" presName="sp" presStyleCnt="0"/>
      <dgm:spPr/>
    </dgm:pt>
    <dgm:pt modelId="{9B7547C4-CE09-4C79-A986-EC83EDE1578E}" type="pres">
      <dgm:prSet presAssocID="{58F8B0DE-3B61-40C3-887F-97820DE6CD2E}" presName="arrowAndChildren" presStyleCnt="0"/>
      <dgm:spPr/>
    </dgm:pt>
    <dgm:pt modelId="{DA7A4D19-9F80-4CB3-A528-0FDCA0B63000}" type="pres">
      <dgm:prSet presAssocID="{58F8B0DE-3B61-40C3-887F-97820DE6CD2E}" presName="parentTextArrow" presStyleLbl="node1" presStyleIdx="2" presStyleCnt="3"/>
      <dgm:spPr/>
    </dgm:pt>
  </dgm:ptLst>
  <dgm:cxnLst>
    <dgm:cxn modelId="{7B02AC09-FB56-483C-8E97-7618656FFFD1}" srcId="{364A20B8-8783-4A1A-BFC7-C5FA22054289}" destId="{59DDA5B8-713E-4DB7-B7FD-8C93F250EB47}" srcOrd="2" destOrd="0" parTransId="{0F7A6333-F054-44F2-80C3-A4944FE6030B}" sibTransId="{53FCD2A8-BBA6-47A5-A42C-A4F40C13D54C}"/>
    <dgm:cxn modelId="{D2661B2F-E393-4F21-A4E6-8E0F1F9E18BE}" srcId="{364A20B8-8783-4A1A-BFC7-C5FA22054289}" destId="{E7FB3081-2422-4325-ACC0-AB52CBBA8741}" srcOrd="1" destOrd="0" parTransId="{147136C9-91D6-46F9-AF7C-73A8DB6B4559}" sibTransId="{F1EFA172-7EE2-43C9-A17B-24262AD82091}"/>
    <dgm:cxn modelId="{7941453A-0CC0-43BC-BA93-8AA5039490D1}" type="presOf" srcId="{364A20B8-8783-4A1A-BFC7-C5FA22054289}" destId="{3E25DB32-DCFF-416D-8A45-587C8524661C}" srcOrd="0" destOrd="0" presId="urn:microsoft.com/office/officeart/2005/8/layout/process4"/>
    <dgm:cxn modelId="{BF2CBD3B-EE83-4712-A7DA-E5256D4FFB04}" srcId="{364A20B8-8783-4A1A-BFC7-C5FA22054289}" destId="{58F8B0DE-3B61-40C3-887F-97820DE6CD2E}" srcOrd="0" destOrd="0" parTransId="{66B09CF2-DD47-4B9F-A1E2-654F3034AB56}" sibTransId="{F038E594-6578-4E76-A3FB-FE74B1DAC661}"/>
    <dgm:cxn modelId="{160B8A51-D819-4582-A90E-81BA67361DAF}" type="presOf" srcId="{E7FB3081-2422-4325-ACC0-AB52CBBA8741}" destId="{F359E69A-F833-4118-9745-B996D91A4FBB}" srcOrd="0" destOrd="0" presId="urn:microsoft.com/office/officeart/2005/8/layout/process4"/>
    <dgm:cxn modelId="{F18859B3-F973-4A3E-AC3E-9BD5BFC9CC2E}" type="presOf" srcId="{58F8B0DE-3B61-40C3-887F-97820DE6CD2E}" destId="{DA7A4D19-9F80-4CB3-A528-0FDCA0B63000}" srcOrd="0" destOrd="0" presId="urn:microsoft.com/office/officeart/2005/8/layout/process4"/>
    <dgm:cxn modelId="{B7EA5AEA-3F3E-46F8-8130-D5173652692A}" type="presOf" srcId="{59DDA5B8-713E-4DB7-B7FD-8C93F250EB47}" destId="{476E8FC8-B100-40E3-BFA9-B5D4DEA40F43}" srcOrd="0" destOrd="0" presId="urn:microsoft.com/office/officeart/2005/8/layout/process4"/>
    <dgm:cxn modelId="{92C4C298-34BE-49FF-A3ED-45967CCCE778}" type="presParOf" srcId="{3E25DB32-DCFF-416D-8A45-587C8524661C}" destId="{054CAD7C-2C76-427C-AA07-0F485CDD88A4}" srcOrd="0" destOrd="0" presId="urn:microsoft.com/office/officeart/2005/8/layout/process4"/>
    <dgm:cxn modelId="{23040DF0-5F82-43DE-B9D8-AD6C03655F4C}" type="presParOf" srcId="{054CAD7C-2C76-427C-AA07-0F485CDD88A4}" destId="{476E8FC8-B100-40E3-BFA9-B5D4DEA40F43}" srcOrd="0" destOrd="0" presId="urn:microsoft.com/office/officeart/2005/8/layout/process4"/>
    <dgm:cxn modelId="{8AC711CF-10BC-4F8C-B4A1-5848FC9A6A22}" type="presParOf" srcId="{3E25DB32-DCFF-416D-8A45-587C8524661C}" destId="{6A2D2F0A-109A-46AF-B3C6-C88FAF4B49A0}" srcOrd="1" destOrd="0" presId="urn:microsoft.com/office/officeart/2005/8/layout/process4"/>
    <dgm:cxn modelId="{7831A2AB-00A0-4051-A71F-3108FD95BBC5}" type="presParOf" srcId="{3E25DB32-DCFF-416D-8A45-587C8524661C}" destId="{E60C8D80-CC7E-40B0-8432-7B3AE033FD4A}" srcOrd="2" destOrd="0" presId="urn:microsoft.com/office/officeart/2005/8/layout/process4"/>
    <dgm:cxn modelId="{BBE5D3A9-CBF9-4577-AE35-071AFED5A4FB}" type="presParOf" srcId="{E60C8D80-CC7E-40B0-8432-7B3AE033FD4A}" destId="{F359E69A-F833-4118-9745-B996D91A4FBB}" srcOrd="0" destOrd="0" presId="urn:microsoft.com/office/officeart/2005/8/layout/process4"/>
    <dgm:cxn modelId="{D5D695CE-A202-4FB4-8E2B-9406F180E0E8}" type="presParOf" srcId="{3E25DB32-DCFF-416D-8A45-587C8524661C}" destId="{647A3399-2332-4F05-8A5D-F97178BD071A}" srcOrd="3" destOrd="0" presId="urn:microsoft.com/office/officeart/2005/8/layout/process4"/>
    <dgm:cxn modelId="{782DDBD3-B7FB-4C38-AC66-E27C8E4FAE68}" type="presParOf" srcId="{3E25DB32-DCFF-416D-8A45-587C8524661C}" destId="{9B7547C4-CE09-4C79-A986-EC83EDE1578E}" srcOrd="4" destOrd="0" presId="urn:microsoft.com/office/officeart/2005/8/layout/process4"/>
    <dgm:cxn modelId="{3CC1AAC5-3C38-4EF9-8DF3-F6EAF9646C17}" type="presParOf" srcId="{9B7547C4-CE09-4C79-A986-EC83EDE1578E}" destId="{DA7A4D19-9F80-4CB3-A528-0FDCA0B63000}"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1A293D9-2543-425B-839C-44C831BE540E}"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GB"/>
        </a:p>
      </dgm:t>
    </dgm:pt>
    <dgm:pt modelId="{5C2400AB-F153-4151-B419-26CC6A8079A9}">
      <dgm:prSet/>
      <dgm:spPr/>
      <dgm:t>
        <a:bodyPr/>
        <a:lstStyle/>
        <a:p>
          <a:pPr algn="just"/>
          <a:r>
            <a:rPr lang="en-GB" dirty="0"/>
            <a:t>Millennials and Gen Z customers with changing expectations contribute to technology adoption aimed at user-friendly internet communication (Sharpley and Telfer 2014).</a:t>
          </a:r>
        </a:p>
      </dgm:t>
    </dgm:pt>
    <dgm:pt modelId="{4C4418D1-C5E3-4F6C-84AD-C7D1A0F0E64D}" type="parTrans" cxnId="{2653B82B-E8C6-43B8-A13B-CE7606BDCD76}">
      <dgm:prSet/>
      <dgm:spPr/>
      <dgm:t>
        <a:bodyPr/>
        <a:lstStyle/>
        <a:p>
          <a:endParaRPr lang="en-GB"/>
        </a:p>
      </dgm:t>
    </dgm:pt>
    <dgm:pt modelId="{B40E9FD7-B4EE-46FD-8009-40C405E96028}" type="sibTrans" cxnId="{2653B82B-E8C6-43B8-A13B-CE7606BDCD76}">
      <dgm:prSet/>
      <dgm:spPr/>
      <dgm:t>
        <a:bodyPr/>
        <a:lstStyle/>
        <a:p>
          <a:endParaRPr lang="en-GB"/>
        </a:p>
      </dgm:t>
    </dgm:pt>
    <dgm:pt modelId="{D48A66D1-6692-4053-BC42-51DABFECC5B0}">
      <dgm:prSet/>
      <dgm:spPr/>
      <dgm:t>
        <a:bodyPr/>
        <a:lstStyle/>
        <a:p>
          <a:pPr algn="just"/>
          <a:r>
            <a:rPr lang="en-GB" dirty="0"/>
            <a:t>The awareness of environmental consequences which leads to the implementation of green technologies for energy conservation and sustainability is one of the factors.</a:t>
          </a:r>
        </a:p>
      </dgm:t>
    </dgm:pt>
    <dgm:pt modelId="{13D5992B-8A69-459A-88BA-F19EA534E292}" type="parTrans" cxnId="{B0079164-0A0A-4344-9CDF-418DEFBD9AD5}">
      <dgm:prSet/>
      <dgm:spPr/>
      <dgm:t>
        <a:bodyPr/>
        <a:lstStyle/>
        <a:p>
          <a:endParaRPr lang="en-GB"/>
        </a:p>
      </dgm:t>
    </dgm:pt>
    <dgm:pt modelId="{B6E1FC70-A1A0-4496-B8ED-FCA2DC72DA36}" type="sibTrans" cxnId="{B0079164-0A0A-4344-9CDF-418DEFBD9AD5}">
      <dgm:prSet/>
      <dgm:spPr/>
      <dgm:t>
        <a:bodyPr/>
        <a:lstStyle/>
        <a:p>
          <a:endParaRPr lang="en-GB"/>
        </a:p>
      </dgm:t>
    </dgm:pt>
    <dgm:pt modelId="{4EC38627-71F8-4465-8594-F002869071AF}">
      <dgm:prSet/>
      <dgm:spPr/>
      <dgm:t>
        <a:bodyPr/>
        <a:lstStyle/>
        <a:p>
          <a:pPr algn="just"/>
          <a:r>
            <a:rPr lang="en-GB" dirty="0"/>
            <a:t>The importance of a balance between technological innovations and inclusivity issues can hardly be overemphasized as it allows the accommodation of different guests' preferences (Lipkin, 2016).</a:t>
          </a:r>
        </a:p>
      </dgm:t>
    </dgm:pt>
    <dgm:pt modelId="{D16F905C-5B53-4E45-9FDA-5C47FEDA939E}" type="parTrans" cxnId="{A52CA2C8-41C6-49EA-A778-35CB55153E75}">
      <dgm:prSet/>
      <dgm:spPr/>
      <dgm:t>
        <a:bodyPr/>
        <a:lstStyle/>
        <a:p>
          <a:endParaRPr lang="en-GB"/>
        </a:p>
      </dgm:t>
    </dgm:pt>
    <dgm:pt modelId="{7DEB166D-649B-4958-8DA6-F122ED72BA95}" type="sibTrans" cxnId="{A52CA2C8-41C6-49EA-A778-35CB55153E75}">
      <dgm:prSet/>
      <dgm:spPr/>
      <dgm:t>
        <a:bodyPr/>
        <a:lstStyle/>
        <a:p>
          <a:endParaRPr lang="en-GB"/>
        </a:p>
      </dgm:t>
    </dgm:pt>
    <dgm:pt modelId="{C3B23875-FC15-4D85-A2FC-4C508FCDE4B0}" type="pres">
      <dgm:prSet presAssocID="{C1A293D9-2543-425B-839C-44C831BE540E}" presName="Name0" presStyleCnt="0">
        <dgm:presLayoutVars>
          <dgm:chMax val="7"/>
          <dgm:chPref val="7"/>
          <dgm:dir/>
        </dgm:presLayoutVars>
      </dgm:prSet>
      <dgm:spPr/>
    </dgm:pt>
    <dgm:pt modelId="{9FADD2DA-1F9E-4463-88E3-89020D1AE4AD}" type="pres">
      <dgm:prSet presAssocID="{C1A293D9-2543-425B-839C-44C831BE540E}" presName="Name1" presStyleCnt="0"/>
      <dgm:spPr/>
    </dgm:pt>
    <dgm:pt modelId="{B6CBDA46-EEF3-4220-9808-005F6BADB20E}" type="pres">
      <dgm:prSet presAssocID="{C1A293D9-2543-425B-839C-44C831BE540E}" presName="cycle" presStyleCnt="0"/>
      <dgm:spPr/>
    </dgm:pt>
    <dgm:pt modelId="{DB74D3B8-0C8C-41A5-922A-E7015E0DD8F7}" type="pres">
      <dgm:prSet presAssocID="{C1A293D9-2543-425B-839C-44C831BE540E}" presName="srcNode" presStyleLbl="node1" presStyleIdx="0" presStyleCnt="3"/>
      <dgm:spPr/>
    </dgm:pt>
    <dgm:pt modelId="{FADE1868-D900-4029-A19D-0C24A25A0A61}" type="pres">
      <dgm:prSet presAssocID="{C1A293D9-2543-425B-839C-44C831BE540E}" presName="conn" presStyleLbl="parChTrans1D2" presStyleIdx="0" presStyleCnt="1"/>
      <dgm:spPr/>
    </dgm:pt>
    <dgm:pt modelId="{4F3A8216-1759-456C-85E5-B6DE4A8C7069}" type="pres">
      <dgm:prSet presAssocID="{C1A293D9-2543-425B-839C-44C831BE540E}" presName="extraNode" presStyleLbl="node1" presStyleIdx="0" presStyleCnt="3"/>
      <dgm:spPr/>
    </dgm:pt>
    <dgm:pt modelId="{FE3BB8E2-7554-4DC7-978F-D30F1FF68C67}" type="pres">
      <dgm:prSet presAssocID="{C1A293D9-2543-425B-839C-44C831BE540E}" presName="dstNode" presStyleLbl="node1" presStyleIdx="0" presStyleCnt="3"/>
      <dgm:spPr/>
    </dgm:pt>
    <dgm:pt modelId="{8E1FEB9B-EA7D-49C0-BA92-33E88EAB24DA}" type="pres">
      <dgm:prSet presAssocID="{5C2400AB-F153-4151-B419-26CC6A8079A9}" presName="text_1" presStyleLbl="node1" presStyleIdx="0" presStyleCnt="3">
        <dgm:presLayoutVars>
          <dgm:bulletEnabled val="1"/>
        </dgm:presLayoutVars>
      </dgm:prSet>
      <dgm:spPr/>
    </dgm:pt>
    <dgm:pt modelId="{69AE4ABA-8762-41C5-B280-7ADC6A19C445}" type="pres">
      <dgm:prSet presAssocID="{5C2400AB-F153-4151-B419-26CC6A8079A9}" presName="accent_1" presStyleCnt="0"/>
      <dgm:spPr/>
    </dgm:pt>
    <dgm:pt modelId="{0586017C-ACA1-4E7E-9D13-9B7925E33440}" type="pres">
      <dgm:prSet presAssocID="{5C2400AB-F153-4151-B419-26CC6A8079A9}" presName="accentRepeatNode" presStyleLbl="solidFgAcc1" presStyleIdx="0" presStyleCnt="3"/>
      <dgm:spPr/>
    </dgm:pt>
    <dgm:pt modelId="{FDE2056D-26D1-4DA0-89A7-32FD7ED232EF}" type="pres">
      <dgm:prSet presAssocID="{D48A66D1-6692-4053-BC42-51DABFECC5B0}" presName="text_2" presStyleLbl="node1" presStyleIdx="1" presStyleCnt="3">
        <dgm:presLayoutVars>
          <dgm:bulletEnabled val="1"/>
        </dgm:presLayoutVars>
      </dgm:prSet>
      <dgm:spPr/>
    </dgm:pt>
    <dgm:pt modelId="{07CF2640-6CDE-45B6-95D7-1999A899EFBF}" type="pres">
      <dgm:prSet presAssocID="{D48A66D1-6692-4053-BC42-51DABFECC5B0}" presName="accent_2" presStyleCnt="0"/>
      <dgm:spPr/>
    </dgm:pt>
    <dgm:pt modelId="{1EF021C7-21E6-40CA-8A07-E943ABEEC9A9}" type="pres">
      <dgm:prSet presAssocID="{D48A66D1-6692-4053-BC42-51DABFECC5B0}" presName="accentRepeatNode" presStyleLbl="solidFgAcc1" presStyleIdx="1" presStyleCnt="3"/>
      <dgm:spPr/>
    </dgm:pt>
    <dgm:pt modelId="{65A8FB6E-F458-4FEC-90D7-1384DE0A6D08}" type="pres">
      <dgm:prSet presAssocID="{4EC38627-71F8-4465-8594-F002869071AF}" presName="text_3" presStyleLbl="node1" presStyleIdx="2" presStyleCnt="3">
        <dgm:presLayoutVars>
          <dgm:bulletEnabled val="1"/>
        </dgm:presLayoutVars>
      </dgm:prSet>
      <dgm:spPr/>
    </dgm:pt>
    <dgm:pt modelId="{9DB2DD31-2836-4914-9F04-BAB502E23FF1}" type="pres">
      <dgm:prSet presAssocID="{4EC38627-71F8-4465-8594-F002869071AF}" presName="accent_3" presStyleCnt="0"/>
      <dgm:spPr/>
    </dgm:pt>
    <dgm:pt modelId="{CDBEDD15-5024-4F78-8241-959A5020583A}" type="pres">
      <dgm:prSet presAssocID="{4EC38627-71F8-4465-8594-F002869071AF}" presName="accentRepeatNode" presStyleLbl="solidFgAcc1" presStyleIdx="2" presStyleCnt="3"/>
      <dgm:spPr/>
    </dgm:pt>
  </dgm:ptLst>
  <dgm:cxnLst>
    <dgm:cxn modelId="{2653B82B-E8C6-43B8-A13B-CE7606BDCD76}" srcId="{C1A293D9-2543-425B-839C-44C831BE540E}" destId="{5C2400AB-F153-4151-B419-26CC6A8079A9}" srcOrd="0" destOrd="0" parTransId="{4C4418D1-C5E3-4F6C-84AD-C7D1A0F0E64D}" sibTransId="{B40E9FD7-B4EE-46FD-8009-40C405E96028}"/>
    <dgm:cxn modelId="{F29DA542-B2A0-4D5C-A72E-53AA006E45AC}" type="presOf" srcId="{5C2400AB-F153-4151-B419-26CC6A8079A9}" destId="{8E1FEB9B-EA7D-49C0-BA92-33E88EAB24DA}" srcOrd="0" destOrd="0" presId="urn:microsoft.com/office/officeart/2008/layout/VerticalCurvedList"/>
    <dgm:cxn modelId="{B0079164-0A0A-4344-9CDF-418DEFBD9AD5}" srcId="{C1A293D9-2543-425B-839C-44C831BE540E}" destId="{D48A66D1-6692-4053-BC42-51DABFECC5B0}" srcOrd="1" destOrd="0" parTransId="{13D5992B-8A69-459A-88BA-F19EA534E292}" sibTransId="{B6E1FC70-A1A0-4496-B8ED-FCA2DC72DA36}"/>
    <dgm:cxn modelId="{80C3504A-14DF-4EFA-A9AF-3ACA913A8E6A}" type="presOf" srcId="{D48A66D1-6692-4053-BC42-51DABFECC5B0}" destId="{FDE2056D-26D1-4DA0-89A7-32FD7ED232EF}" srcOrd="0" destOrd="0" presId="urn:microsoft.com/office/officeart/2008/layout/VerticalCurvedList"/>
    <dgm:cxn modelId="{18526093-78F2-438B-87B7-4F58BBB0E3EA}" type="presOf" srcId="{4EC38627-71F8-4465-8594-F002869071AF}" destId="{65A8FB6E-F458-4FEC-90D7-1384DE0A6D08}" srcOrd="0" destOrd="0" presId="urn:microsoft.com/office/officeart/2008/layout/VerticalCurvedList"/>
    <dgm:cxn modelId="{E94868BF-C189-44D4-BFE8-FECE224ACED2}" type="presOf" srcId="{B40E9FD7-B4EE-46FD-8009-40C405E96028}" destId="{FADE1868-D900-4029-A19D-0C24A25A0A61}" srcOrd="0" destOrd="0" presId="urn:microsoft.com/office/officeart/2008/layout/VerticalCurvedList"/>
    <dgm:cxn modelId="{A52CA2C8-41C6-49EA-A778-35CB55153E75}" srcId="{C1A293D9-2543-425B-839C-44C831BE540E}" destId="{4EC38627-71F8-4465-8594-F002869071AF}" srcOrd="2" destOrd="0" parTransId="{D16F905C-5B53-4E45-9FDA-5C47FEDA939E}" sibTransId="{7DEB166D-649B-4958-8DA6-F122ED72BA95}"/>
    <dgm:cxn modelId="{C9D8AED2-C68A-4B23-9F90-86992BA7B609}" type="presOf" srcId="{C1A293D9-2543-425B-839C-44C831BE540E}" destId="{C3B23875-FC15-4D85-A2FC-4C508FCDE4B0}" srcOrd="0" destOrd="0" presId="urn:microsoft.com/office/officeart/2008/layout/VerticalCurvedList"/>
    <dgm:cxn modelId="{B54285DA-43FB-4F83-97BC-1A8BAAAEC4D3}" type="presParOf" srcId="{C3B23875-FC15-4D85-A2FC-4C508FCDE4B0}" destId="{9FADD2DA-1F9E-4463-88E3-89020D1AE4AD}" srcOrd="0" destOrd="0" presId="urn:microsoft.com/office/officeart/2008/layout/VerticalCurvedList"/>
    <dgm:cxn modelId="{A2088BB5-3A8B-4F9C-B098-16545EC8A3CE}" type="presParOf" srcId="{9FADD2DA-1F9E-4463-88E3-89020D1AE4AD}" destId="{B6CBDA46-EEF3-4220-9808-005F6BADB20E}" srcOrd="0" destOrd="0" presId="urn:microsoft.com/office/officeart/2008/layout/VerticalCurvedList"/>
    <dgm:cxn modelId="{C660C0BA-982D-4603-A266-7B95CD49E854}" type="presParOf" srcId="{B6CBDA46-EEF3-4220-9808-005F6BADB20E}" destId="{DB74D3B8-0C8C-41A5-922A-E7015E0DD8F7}" srcOrd="0" destOrd="0" presId="urn:microsoft.com/office/officeart/2008/layout/VerticalCurvedList"/>
    <dgm:cxn modelId="{F9229D33-4242-44EA-BBC4-8BB70A7C0ADA}" type="presParOf" srcId="{B6CBDA46-EEF3-4220-9808-005F6BADB20E}" destId="{FADE1868-D900-4029-A19D-0C24A25A0A61}" srcOrd="1" destOrd="0" presId="urn:microsoft.com/office/officeart/2008/layout/VerticalCurvedList"/>
    <dgm:cxn modelId="{FF0B831D-89EC-4B59-B942-04EE069D1B18}" type="presParOf" srcId="{B6CBDA46-EEF3-4220-9808-005F6BADB20E}" destId="{4F3A8216-1759-456C-85E5-B6DE4A8C7069}" srcOrd="2" destOrd="0" presId="urn:microsoft.com/office/officeart/2008/layout/VerticalCurvedList"/>
    <dgm:cxn modelId="{77AE1260-9886-4FFB-A33D-27F9C5F022DB}" type="presParOf" srcId="{B6CBDA46-EEF3-4220-9808-005F6BADB20E}" destId="{FE3BB8E2-7554-4DC7-978F-D30F1FF68C67}" srcOrd="3" destOrd="0" presId="urn:microsoft.com/office/officeart/2008/layout/VerticalCurvedList"/>
    <dgm:cxn modelId="{DA1DBD5E-6E02-485B-A940-49CB089DB4F0}" type="presParOf" srcId="{9FADD2DA-1F9E-4463-88E3-89020D1AE4AD}" destId="{8E1FEB9B-EA7D-49C0-BA92-33E88EAB24DA}" srcOrd="1" destOrd="0" presId="urn:microsoft.com/office/officeart/2008/layout/VerticalCurvedList"/>
    <dgm:cxn modelId="{535B33E2-6DAB-4B45-9BF2-912DEFDDA1B6}" type="presParOf" srcId="{9FADD2DA-1F9E-4463-88E3-89020D1AE4AD}" destId="{69AE4ABA-8762-41C5-B280-7ADC6A19C445}" srcOrd="2" destOrd="0" presId="urn:microsoft.com/office/officeart/2008/layout/VerticalCurvedList"/>
    <dgm:cxn modelId="{264C5EA4-C145-4E12-802A-82544042F323}" type="presParOf" srcId="{69AE4ABA-8762-41C5-B280-7ADC6A19C445}" destId="{0586017C-ACA1-4E7E-9D13-9B7925E33440}" srcOrd="0" destOrd="0" presId="urn:microsoft.com/office/officeart/2008/layout/VerticalCurvedList"/>
    <dgm:cxn modelId="{A9D3C676-2F98-433F-83D0-E65569E99601}" type="presParOf" srcId="{9FADD2DA-1F9E-4463-88E3-89020D1AE4AD}" destId="{FDE2056D-26D1-4DA0-89A7-32FD7ED232EF}" srcOrd="3" destOrd="0" presId="urn:microsoft.com/office/officeart/2008/layout/VerticalCurvedList"/>
    <dgm:cxn modelId="{EF0B1C2C-7827-4897-8A90-41DAE4D37B26}" type="presParOf" srcId="{9FADD2DA-1F9E-4463-88E3-89020D1AE4AD}" destId="{07CF2640-6CDE-45B6-95D7-1999A899EFBF}" srcOrd="4" destOrd="0" presId="urn:microsoft.com/office/officeart/2008/layout/VerticalCurvedList"/>
    <dgm:cxn modelId="{D4B8DA90-3524-4447-91C9-644D4DDDBBB8}" type="presParOf" srcId="{07CF2640-6CDE-45B6-95D7-1999A899EFBF}" destId="{1EF021C7-21E6-40CA-8A07-E943ABEEC9A9}" srcOrd="0" destOrd="0" presId="urn:microsoft.com/office/officeart/2008/layout/VerticalCurvedList"/>
    <dgm:cxn modelId="{3A28F13A-EC94-48DE-909B-CE1594A00916}" type="presParOf" srcId="{9FADD2DA-1F9E-4463-88E3-89020D1AE4AD}" destId="{65A8FB6E-F458-4FEC-90D7-1384DE0A6D08}" srcOrd="5" destOrd="0" presId="urn:microsoft.com/office/officeart/2008/layout/VerticalCurvedList"/>
    <dgm:cxn modelId="{931B56C5-83BF-441F-8E0B-0A2B22455056}" type="presParOf" srcId="{9FADD2DA-1F9E-4463-88E3-89020D1AE4AD}" destId="{9DB2DD31-2836-4914-9F04-BAB502E23FF1}" srcOrd="6" destOrd="0" presId="urn:microsoft.com/office/officeart/2008/layout/VerticalCurvedList"/>
    <dgm:cxn modelId="{29B14CA2-0041-4361-90D9-5DA4B46E51A2}" type="presParOf" srcId="{9DB2DD31-2836-4914-9F04-BAB502E23FF1}" destId="{CDBEDD15-5024-4F78-8241-959A5020583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64A20B8-8783-4A1A-BFC7-C5FA22054289}" type="doc">
      <dgm:prSet loTypeId="urn:microsoft.com/office/officeart/2008/layout/VerticalCurvedList" loCatId="list" qsTypeId="urn:microsoft.com/office/officeart/2005/8/quickstyle/simple1" qsCatId="simple" csTypeId="urn:microsoft.com/office/officeart/2005/8/colors/colorful5" csCatId="colorful" phldr="1"/>
      <dgm:spPr/>
      <dgm:t>
        <a:bodyPr/>
        <a:lstStyle/>
        <a:p>
          <a:endParaRPr lang="en-GB"/>
        </a:p>
      </dgm:t>
    </dgm:pt>
    <dgm:pt modelId="{59463700-8706-4154-8F75-D4EE6DB2C19C}">
      <dgm:prSet/>
      <dgm:spPr/>
      <dgm:t>
        <a:bodyPr/>
        <a:lstStyle/>
        <a:p>
          <a:pPr algn="just"/>
          <a:r>
            <a:rPr lang="en-GB" dirty="0"/>
            <a:t>Rapid development of technologies drives for perpetual investment into the systems refinement and the integration of new solutions into them (</a:t>
          </a:r>
          <a:r>
            <a:rPr lang="en-GB" dirty="0" err="1"/>
            <a:t>Pencarelli</a:t>
          </a:r>
          <a:r>
            <a:rPr lang="en-GB" dirty="0"/>
            <a:t>, 2020).</a:t>
          </a:r>
        </a:p>
      </dgm:t>
    </dgm:pt>
    <dgm:pt modelId="{C3090AD6-6F08-45AF-A643-B585AAA11461}" type="parTrans" cxnId="{0C729F91-E372-4312-B5B5-3684EE940482}">
      <dgm:prSet/>
      <dgm:spPr/>
      <dgm:t>
        <a:bodyPr/>
        <a:lstStyle/>
        <a:p>
          <a:endParaRPr lang="en-GB"/>
        </a:p>
      </dgm:t>
    </dgm:pt>
    <dgm:pt modelId="{0EFCDD7C-E515-45A1-A1F5-49E8EB91BD4F}" type="sibTrans" cxnId="{0C729F91-E372-4312-B5B5-3684EE940482}">
      <dgm:prSet/>
      <dgm:spPr/>
      <dgm:t>
        <a:bodyPr/>
        <a:lstStyle/>
        <a:p>
          <a:endParaRPr lang="en-GB"/>
        </a:p>
      </dgm:t>
    </dgm:pt>
    <dgm:pt modelId="{C260E894-4C2A-4181-ABA7-9F184DC7B890}">
      <dgm:prSet/>
      <dgm:spPr/>
      <dgm:t>
        <a:bodyPr/>
        <a:lstStyle/>
        <a:p>
          <a:pPr algn="just"/>
          <a:r>
            <a:rPr lang="en-GB" dirty="0"/>
            <a:t>Technology becomes divisive for hotels as it plays the role of a differentiator between hotels by bringing out the competitive edge and exclusive revenue-driving gains (</a:t>
          </a:r>
          <a:r>
            <a:rPr lang="en-GB" dirty="0" err="1"/>
            <a:t>Buhalis</a:t>
          </a:r>
          <a:r>
            <a:rPr lang="en-GB" dirty="0"/>
            <a:t>, 2019).</a:t>
          </a:r>
        </a:p>
      </dgm:t>
    </dgm:pt>
    <dgm:pt modelId="{52F115DE-2D42-4837-A04F-03754BF3AD9C}" type="parTrans" cxnId="{0FC02C5A-49C6-4A59-B4B9-8E4E3A5D1B99}">
      <dgm:prSet/>
      <dgm:spPr/>
      <dgm:t>
        <a:bodyPr/>
        <a:lstStyle/>
        <a:p>
          <a:endParaRPr lang="en-GB"/>
        </a:p>
      </dgm:t>
    </dgm:pt>
    <dgm:pt modelId="{12A2D943-B8D9-4C7D-ABE9-C97FEF1FE6D8}" type="sibTrans" cxnId="{0FC02C5A-49C6-4A59-B4B9-8E4E3A5D1B99}">
      <dgm:prSet/>
      <dgm:spPr/>
      <dgm:t>
        <a:bodyPr/>
        <a:lstStyle/>
        <a:p>
          <a:endParaRPr lang="en-GB"/>
        </a:p>
      </dgm:t>
    </dgm:pt>
    <dgm:pt modelId="{3892C715-8D98-4DCB-AC0B-982BD8E07D8D}">
      <dgm:prSet/>
      <dgm:spPr/>
      <dgm:t>
        <a:bodyPr/>
        <a:lstStyle/>
        <a:p>
          <a:pPr algn="just"/>
          <a:r>
            <a:rPr lang="en-GB" dirty="0"/>
            <a:t>The compliance with legal regulations like GDPR and accessibility standards is a challenge and an opportunity for hotels which are using digital means (Huang et al. , 2017).</a:t>
          </a:r>
        </a:p>
      </dgm:t>
    </dgm:pt>
    <dgm:pt modelId="{62C4BABE-1885-4D8B-B84D-889240D9F26A}" type="parTrans" cxnId="{1B7C1FE9-0981-492A-8286-59829E159911}">
      <dgm:prSet/>
      <dgm:spPr/>
      <dgm:t>
        <a:bodyPr/>
        <a:lstStyle/>
        <a:p>
          <a:endParaRPr lang="en-GB"/>
        </a:p>
      </dgm:t>
    </dgm:pt>
    <dgm:pt modelId="{22A516C9-B077-4DF9-9B6D-7E1ABAB8CCE9}" type="sibTrans" cxnId="{1B7C1FE9-0981-492A-8286-59829E159911}">
      <dgm:prSet/>
      <dgm:spPr/>
      <dgm:t>
        <a:bodyPr/>
        <a:lstStyle/>
        <a:p>
          <a:endParaRPr lang="en-GB"/>
        </a:p>
      </dgm:t>
    </dgm:pt>
    <dgm:pt modelId="{0766D1A0-2E31-43F8-877A-6E73839FBA0F}" type="pres">
      <dgm:prSet presAssocID="{364A20B8-8783-4A1A-BFC7-C5FA22054289}" presName="Name0" presStyleCnt="0">
        <dgm:presLayoutVars>
          <dgm:chMax val="7"/>
          <dgm:chPref val="7"/>
          <dgm:dir/>
        </dgm:presLayoutVars>
      </dgm:prSet>
      <dgm:spPr/>
    </dgm:pt>
    <dgm:pt modelId="{30B71750-35E1-4E50-8ADE-629AC87AA61F}" type="pres">
      <dgm:prSet presAssocID="{364A20B8-8783-4A1A-BFC7-C5FA22054289}" presName="Name1" presStyleCnt="0"/>
      <dgm:spPr/>
    </dgm:pt>
    <dgm:pt modelId="{8C477B73-CD26-46EB-AC81-F8F055708062}" type="pres">
      <dgm:prSet presAssocID="{364A20B8-8783-4A1A-BFC7-C5FA22054289}" presName="cycle" presStyleCnt="0"/>
      <dgm:spPr/>
    </dgm:pt>
    <dgm:pt modelId="{E0528648-C4D7-4433-A59A-1C2EBD110C5F}" type="pres">
      <dgm:prSet presAssocID="{364A20B8-8783-4A1A-BFC7-C5FA22054289}" presName="srcNode" presStyleLbl="node1" presStyleIdx="0" presStyleCnt="3"/>
      <dgm:spPr/>
    </dgm:pt>
    <dgm:pt modelId="{4FEDC804-44F0-43ED-9006-16008B969023}" type="pres">
      <dgm:prSet presAssocID="{364A20B8-8783-4A1A-BFC7-C5FA22054289}" presName="conn" presStyleLbl="parChTrans1D2" presStyleIdx="0" presStyleCnt="1"/>
      <dgm:spPr/>
    </dgm:pt>
    <dgm:pt modelId="{8D245AF5-98A4-40AE-B951-E9ADF2D1B52B}" type="pres">
      <dgm:prSet presAssocID="{364A20B8-8783-4A1A-BFC7-C5FA22054289}" presName="extraNode" presStyleLbl="node1" presStyleIdx="0" presStyleCnt="3"/>
      <dgm:spPr/>
    </dgm:pt>
    <dgm:pt modelId="{4A76266B-8102-4EB7-A0AE-EE9D78D8602A}" type="pres">
      <dgm:prSet presAssocID="{364A20B8-8783-4A1A-BFC7-C5FA22054289}" presName="dstNode" presStyleLbl="node1" presStyleIdx="0" presStyleCnt="3"/>
      <dgm:spPr/>
    </dgm:pt>
    <dgm:pt modelId="{A698CF8C-4AC2-493C-8B18-F4C098E93E03}" type="pres">
      <dgm:prSet presAssocID="{59463700-8706-4154-8F75-D4EE6DB2C19C}" presName="text_1" presStyleLbl="node1" presStyleIdx="0" presStyleCnt="3">
        <dgm:presLayoutVars>
          <dgm:bulletEnabled val="1"/>
        </dgm:presLayoutVars>
      </dgm:prSet>
      <dgm:spPr/>
    </dgm:pt>
    <dgm:pt modelId="{3DED9392-2103-4C56-AC67-60F9178B2984}" type="pres">
      <dgm:prSet presAssocID="{59463700-8706-4154-8F75-D4EE6DB2C19C}" presName="accent_1" presStyleCnt="0"/>
      <dgm:spPr/>
    </dgm:pt>
    <dgm:pt modelId="{B6F1F3B0-66E1-4A3C-A494-CBB3890762D8}" type="pres">
      <dgm:prSet presAssocID="{59463700-8706-4154-8F75-D4EE6DB2C19C}" presName="accentRepeatNode" presStyleLbl="solidFgAcc1" presStyleIdx="0" presStyleCnt="3"/>
      <dgm:spPr/>
    </dgm:pt>
    <dgm:pt modelId="{BA251D8D-63FF-40A3-993F-2CB4FDC3A2A9}" type="pres">
      <dgm:prSet presAssocID="{C260E894-4C2A-4181-ABA7-9F184DC7B890}" presName="text_2" presStyleLbl="node1" presStyleIdx="1" presStyleCnt="3">
        <dgm:presLayoutVars>
          <dgm:bulletEnabled val="1"/>
        </dgm:presLayoutVars>
      </dgm:prSet>
      <dgm:spPr/>
    </dgm:pt>
    <dgm:pt modelId="{3F5ACF42-C19D-423B-9CFE-C7738961F4F8}" type="pres">
      <dgm:prSet presAssocID="{C260E894-4C2A-4181-ABA7-9F184DC7B890}" presName="accent_2" presStyleCnt="0"/>
      <dgm:spPr/>
    </dgm:pt>
    <dgm:pt modelId="{7BEDA7CF-0B03-4AE9-B690-08213C244CCE}" type="pres">
      <dgm:prSet presAssocID="{C260E894-4C2A-4181-ABA7-9F184DC7B890}" presName="accentRepeatNode" presStyleLbl="solidFgAcc1" presStyleIdx="1" presStyleCnt="3"/>
      <dgm:spPr/>
    </dgm:pt>
    <dgm:pt modelId="{E8A653A8-E38A-4C55-9C6C-3D0AE1004500}" type="pres">
      <dgm:prSet presAssocID="{3892C715-8D98-4DCB-AC0B-982BD8E07D8D}" presName="text_3" presStyleLbl="node1" presStyleIdx="2" presStyleCnt="3">
        <dgm:presLayoutVars>
          <dgm:bulletEnabled val="1"/>
        </dgm:presLayoutVars>
      </dgm:prSet>
      <dgm:spPr/>
    </dgm:pt>
    <dgm:pt modelId="{4B7751B7-D5A0-46E9-89BC-71237E081F5A}" type="pres">
      <dgm:prSet presAssocID="{3892C715-8D98-4DCB-AC0B-982BD8E07D8D}" presName="accent_3" presStyleCnt="0"/>
      <dgm:spPr/>
    </dgm:pt>
    <dgm:pt modelId="{E8D68D5C-8A21-44F7-A209-94C689E1A53F}" type="pres">
      <dgm:prSet presAssocID="{3892C715-8D98-4DCB-AC0B-982BD8E07D8D}" presName="accentRepeatNode" presStyleLbl="solidFgAcc1" presStyleIdx="2" presStyleCnt="3"/>
      <dgm:spPr/>
    </dgm:pt>
  </dgm:ptLst>
  <dgm:cxnLst>
    <dgm:cxn modelId="{EF32D155-6D3D-41A8-9F33-D0C9BA2F0D41}" type="presOf" srcId="{364A20B8-8783-4A1A-BFC7-C5FA22054289}" destId="{0766D1A0-2E31-43F8-877A-6E73839FBA0F}" srcOrd="0" destOrd="0" presId="urn:microsoft.com/office/officeart/2008/layout/VerticalCurvedList"/>
    <dgm:cxn modelId="{0FC02C5A-49C6-4A59-B4B9-8E4E3A5D1B99}" srcId="{364A20B8-8783-4A1A-BFC7-C5FA22054289}" destId="{C260E894-4C2A-4181-ABA7-9F184DC7B890}" srcOrd="1" destOrd="0" parTransId="{52F115DE-2D42-4837-A04F-03754BF3AD9C}" sibTransId="{12A2D943-B8D9-4C7D-ABE9-C97FEF1FE6D8}"/>
    <dgm:cxn modelId="{D1C1788D-9E38-4597-9D5E-EDA6D9E96C79}" type="presOf" srcId="{3892C715-8D98-4DCB-AC0B-982BD8E07D8D}" destId="{E8A653A8-E38A-4C55-9C6C-3D0AE1004500}" srcOrd="0" destOrd="0" presId="urn:microsoft.com/office/officeart/2008/layout/VerticalCurvedList"/>
    <dgm:cxn modelId="{0C729F91-E372-4312-B5B5-3684EE940482}" srcId="{364A20B8-8783-4A1A-BFC7-C5FA22054289}" destId="{59463700-8706-4154-8F75-D4EE6DB2C19C}" srcOrd="0" destOrd="0" parTransId="{C3090AD6-6F08-45AF-A643-B585AAA11461}" sibTransId="{0EFCDD7C-E515-45A1-A1F5-49E8EB91BD4F}"/>
    <dgm:cxn modelId="{A091EFB1-1A97-4264-952B-3F398797C89F}" type="presOf" srcId="{59463700-8706-4154-8F75-D4EE6DB2C19C}" destId="{A698CF8C-4AC2-493C-8B18-F4C098E93E03}" srcOrd="0" destOrd="0" presId="urn:microsoft.com/office/officeart/2008/layout/VerticalCurvedList"/>
    <dgm:cxn modelId="{A22D08C6-A4A3-4AB3-8CAC-A157423CA4CC}" type="presOf" srcId="{0EFCDD7C-E515-45A1-A1F5-49E8EB91BD4F}" destId="{4FEDC804-44F0-43ED-9006-16008B969023}" srcOrd="0" destOrd="0" presId="urn:microsoft.com/office/officeart/2008/layout/VerticalCurvedList"/>
    <dgm:cxn modelId="{1B7C1FE9-0981-492A-8286-59829E159911}" srcId="{364A20B8-8783-4A1A-BFC7-C5FA22054289}" destId="{3892C715-8D98-4DCB-AC0B-982BD8E07D8D}" srcOrd="2" destOrd="0" parTransId="{62C4BABE-1885-4D8B-B84D-889240D9F26A}" sibTransId="{22A516C9-B077-4DF9-9B6D-7E1ABAB8CCE9}"/>
    <dgm:cxn modelId="{85211CFD-1779-433C-BB98-9716F777A040}" type="presOf" srcId="{C260E894-4C2A-4181-ABA7-9F184DC7B890}" destId="{BA251D8D-63FF-40A3-993F-2CB4FDC3A2A9}" srcOrd="0" destOrd="0" presId="urn:microsoft.com/office/officeart/2008/layout/VerticalCurvedList"/>
    <dgm:cxn modelId="{EE3AC5C5-EF92-43CB-83FE-A5AFBA7FB494}" type="presParOf" srcId="{0766D1A0-2E31-43F8-877A-6E73839FBA0F}" destId="{30B71750-35E1-4E50-8ADE-629AC87AA61F}" srcOrd="0" destOrd="0" presId="urn:microsoft.com/office/officeart/2008/layout/VerticalCurvedList"/>
    <dgm:cxn modelId="{64239060-9A49-4521-9C8E-FE5014C4FA0A}" type="presParOf" srcId="{30B71750-35E1-4E50-8ADE-629AC87AA61F}" destId="{8C477B73-CD26-46EB-AC81-F8F055708062}" srcOrd="0" destOrd="0" presId="urn:microsoft.com/office/officeart/2008/layout/VerticalCurvedList"/>
    <dgm:cxn modelId="{1141BE3B-75F5-4146-B461-02C3F7541B3C}" type="presParOf" srcId="{8C477B73-CD26-46EB-AC81-F8F055708062}" destId="{E0528648-C4D7-4433-A59A-1C2EBD110C5F}" srcOrd="0" destOrd="0" presId="urn:microsoft.com/office/officeart/2008/layout/VerticalCurvedList"/>
    <dgm:cxn modelId="{66A0A322-0D5F-43B0-AC21-94F462711D4B}" type="presParOf" srcId="{8C477B73-CD26-46EB-AC81-F8F055708062}" destId="{4FEDC804-44F0-43ED-9006-16008B969023}" srcOrd="1" destOrd="0" presId="urn:microsoft.com/office/officeart/2008/layout/VerticalCurvedList"/>
    <dgm:cxn modelId="{5BAA74DC-F984-4144-999F-CEAC27EE8E06}" type="presParOf" srcId="{8C477B73-CD26-46EB-AC81-F8F055708062}" destId="{8D245AF5-98A4-40AE-B951-E9ADF2D1B52B}" srcOrd="2" destOrd="0" presId="urn:microsoft.com/office/officeart/2008/layout/VerticalCurvedList"/>
    <dgm:cxn modelId="{ED65AA27-B104-49DE-90CC-CEB6C1724249}" type="presParOf" srcId="{8C477B73-CD26-46EB-AC81-F8F055708062}" destId="{4A76266B-8102-4EB7-A0AE-EE9D78D8602A}" srcOrd="3" destOrd="0" presId="urn:microsoft.com/office/officeart/2008/layout/VerticalCurvedList"/>
    <dgm:cxn modelId="{84D80505-E72F-48A6-B10C-F96E0AC800BC}" type="presParOf" srcId="{30B71750-35E1-4E50-8ADE-629AC87AA61F}" destId="{A698CF8C-4AC2-493C-8B18-F4C098E93E03}" srcOrd="1" destOrd="0" presId="urn:microsoft.com/office/officeart/2008/layout/VerticalCurvedList"/>
    <dgm:cxn modelId="{0EB520E5-CEF2-4B6C-B82F-ABA2E28E5EA7}" type="presParOf" srcId="{30B71750-35E1-4E50-8ADE-629AC87AA61F}" destId="{3DED9392-2103-4C56-AC67-60F9178B2984}" srcOrd="2" destOrd="0" presId="urn:microsoft.com/office/officeart/2008/layout/VerticalCurvedList"/>
    <dgm:cxn modelId="{3BE259B2-B765-42A4-B865-A73A17380EBE}" type="presParOf" srcId="{3DED9392-2103-4C56-AC67-60F9178B2984}" destId="{B6F1F3B0-66E1-4A3C-A494-CBB3890762D8}" srcOrd="0" destOrd="0" presId="urn:microsoft.com/office/officeart/2008/layout/VerticalCurvedList"/>
    <dgm:cxn modelId="{F64AFE22-DFD9-43D8-91AF-5764EDBBFA6C}" type="presParOf" srcId="{30B71750-35E1-4E50-8ADE-629AC87AA61F}" destId="{BA251D8D-63FF-40A3-993F-2CB4FDC3A2A9}" srcOrd="3" destOrd="0" presId="urn:microsoft.com/office/officeart/2008/layout/VerticalCurvedList"/>
    <dgm:cxn modelId="{AAA442C9-0CC8-4521-8010-74733CF479A7}" type="presParOf" srcId="{30B71750-35E1-4E50-8ADE-629AC87AA61F}" destId="{3F5ACF42-C19D-423B-9CFE-C7738961F4F8}" srcOrd="4" destOrd="0" presId="urn:microsoft.com/office/officeart/2008/layout/VerticalCurvedList"/>
    <dgm:cxn modelId="{D387EAC8-B3E6-4FA7-AAFD-7CEF794D4BD0}" type="presParOf" srcId="{3F5ACF42-C19D-423B-9CFE-C7738961F4F8}" destId="{7BEDA7CF-0B03-4AE9-B690-08213C244CCE}" srcOrd="0" destOrd="0" presId="urn:microsoft.com/office/officeart/2008/layout/VerticalCurvedList"/>
    <dgm:cxn modelId="{EA2509E7-A4AF-4294-9CB3-460A33179601}" type="presParOf" srcId="{30B71750-35E1-4E50-8ADE-629AC87AA61F}" destId="{E8A653A8-E38A-4C55-9C6C-3D0AE1004500}" srcOrd="5" destOrd="0" presId="urn:microsoft.com/office/officeart/2008/layout/VerticalCurvedList"/>
    <dgm:cxn modelId="{786D69AC-00D6-4824-A654-E8D54063BFFB}" type="presParOf" srcId="{30B71750-35E1-4E50-8ADE-629AC87AA61F}" destId="{4B7751B7-D5A0-46E9-89BC-71237E081F5A}" srcOrd="6" destOrd="0" presId="urn:microsoft.com/office/officeart/2008/layout/VerticalCurvedList"/>
    <dgm:cxn modelId="{392EEC87-5558-40DA-A237-6BD46504A86A}" type="presParOf" srcId="{4B7751B7-D5A0-46E9-89BC-71237E081F5A}" destId="{E8D68D5C-8A21-44F7-A209-94C689E1A53F}"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1A293D9-2543-425B-839C-44C831BE540E}" type="doc">
      <dgm:prSet loTypeId="urn:microsoft.com/office/officeart/2005/8/layout/process4" loCatId="list" qsTypeId="urn:microsoft.com/office/officeart/2005/8/quickstyle/simple1" qsCatId="simple" csTypeId="urn:microsoft.com/office/officeart/2005/8/colors/colorful1" csCatId="colorful" phldr="1"/>
      <dgm:spPr/>
      <dgm:t>
        <a:bodyPr/>
        <a:lstStyle/>
        <a:p>
          <a:endParaRPr lang="en-GB"/>
        </a:p>
      </dgm:t>
    </dgm:pt>
    <dgm:pt modelId="{7DD1EB55-FE52-415C-86EF-47BDFAAFF78E}">
      <dgm:prSet/>
      <dgm:spPr/>
      <dgm:t>
        <a:bodyPr/>
        <a:lstStyle/>
        <a:p>
          <a:pPr algn="just"/>
          <a:r>
            <a:rPr lang="en-GB" dirty="0"/>
            <a:t>Compliance with a range of regulations on privacy, data protection, and cybersecurity is both a challenge and a chance for hotels with the help of online channels (Tung and Law 2017).</a:t>
          </a:r>
        </a:p>
      </dgm:t>
    </dgm:pt>
    <dgm:pt modelId="{D8C0A5B3-FA3C-47DA-B8E6-AABF132650D7}" type="parTrans" cxnId="{2FF851A1-A37A-4DE4-9723-50B12F2C089A}">
      <dgm:prSet/>
      <dgm:spPr/>
      <dgm:t>
        <a:bodyPr/>
        <a:lstStyle/>
        <a:p>
          <a:endParaRPr lang="en-GB"/>
        </a:p>
      </dgm:t>
    </dgm:pt>
    <dgm:pt modelId="{D2F46F3B-A942-4804-A018-D6D1A46327DE}" type="sibTrans" cxnId="{2FF851A1-A37A-4DE4-9723-50B12F2C089A}">
      <dgm:prSet/>
      <dgm:spPr/>
      <dgm:t>
        <a:bodyPr/>
        <a:lstStyle/>
        <a:p>
          <a:endParaRPr lang="en-GB"/>
        </a:p>
      </dgm:t>
    </dgm:pt>
    <dgm:pt modelId="{4799670E-693C-43E7-BFF3-4464561FAA84}">
      <dgm:prSet/>
      <dgm:spPr/>
      <dgm:t>
        <a:bodyPr/>
        <a:lstStyle/>
        <a:p>
          <a:pPr algn="just"/>
          <a:r>
            <a:rPr lang="en-GB" dirty="0"/>
            <a:t>With the advent of contactless payment and biometric authentication systems, there are increasing fears regarding the data privacy and consent for the users (Elliott 2020).</a:t>
          </a:r>
        </a:p>
      </dgm:t>
    </dgm:pt>
    <dgm:pt modelId="{4A8C517E-D291-4B3E-B186-08AC3B14D130}" type="parTrans" cxnId="{33373F32-FAD2-4072-9141-12F8B0C5C55F}">
      <dgm:prSet/>
      <dgm:spPr/>
      <dgm:t>
        <a:bodyPr/>
        <a:lstStyle/>
        <a:p>
          <a:endParaRPr lang="en-GB"/>
        </a:p>
      </dgm:t>
    </dgm:pt>
    <dgm:pt modelId="{F8F5517C-E9FF-42FE-A26F-4B9F528F6FAA}" type="sibTrans" cxnId="{33373F32-FAD2-4072-9141-12F8B0C5C55F}">
      <dgm:prSet/>
      <dgm:spPr/>
      <dgm:t>
        <a:bodyPr/>
        <a:lstStyle/>
        <a:p>
          <a:endParaRPr lang="en-GB"/>
        </a:p>
      </dgm:t>
    </dgm:pt>
    <dgm:pt modelId="{0CF251E0-6DD8-42C7-9CAD-138EFFD2E485}">
      <dgm:prSet/>
      <dgm:spPr/>
      <dgm:t>
        <a:bodyPr/>
        <a:lstStyle/>
        <a:p>
          <a:pPr algn="just"/>
          <a:r>
            <a:rPr lang="en-GB" dirty="0"/>
            <a:t>Effective data governance and risk management measures are vital to avoid legal liabilities and to keep the guest.</a:t>
          </a:r>
        </a:p>
      </dgm:t>
    </dgm:pt>
    <dgm:pt modelId="{27BA8AF9-8558-41BF-A39B-17C956AAE6B1}" type="parTrans" cxnId="{479F8EC5-3875-4EEE-AEF9-FC053E4FC739}">
      <dgm:prSet/>
      <dgm:spPr/>
      <dgm:t>
        <a:bodyPr/>
        <a:lstStyle/>
        <a:p>
          <a:endParaRPr lang="en-GB"/>
        </a:p>
      </dgm:t>
    </dgm:pt>
    <dgm:pt modelId="{0E56A860-D215-49B8-B644-45C4B5575621}" type="sibTrans" cxnId="{479F8EC5-3875-4EEE-AEF9-FC053E4FC739}">
      <dgm:prSet/>
      <dgm:spPr/>
      <dgm:t>
        <a:bodyPr/>
        <a:lstStyle/>
        <a:p>
          <a:endParaRPr lang="en-GB"/>
        </a:p>
      </dgm:t>
    </dgm:pt>
    <dgm:pt modelId="{FA1C5EAE-0282-481A-AB5D-A137039882A8}" type="pres">
      <dgm:prSet presAssocID="{C1A293D9-2543-425B-839C-44C831BE540E}" presName="Name0" presStyleCnt="0">
        <dgm:presLayoutVars>
          <dgm:dir/>
          <dgm:animLvl val="lvl"/>
          <dgm:resizeHandles val="exact"/>
        </dgm:presLayoutVars>
      </dgm:prSet>
      <dgm:spPr/>
    </dgm:pt>
    <dgm:pt modelId="{61D6DC24-E5CD-43A0-956C-4D20F839FECC}" type="pres">
      <dgm:prSet presAssocID="{0CF251E0-6DD8-42C7-9CAD-138EFFD2E485}" presName="boxAndChildren" presStyleCnt="0"/>
      <dgm:spPr/>
    </dgm:pt>
    <dgm:pt modelId="{93002B13-E6AC-4DA7-A6E1-9EDF7C501473}" type="pres">
      <dgm:prSet presAssocID="{0CF251E0-6DD8-42C7-9CAD-138EFFD2E485}" presName="parentTextBox" presStyleLbl="node1" presStyleIdx="0" presStyleCnt="3"/>
      <dgm:spPr/>
    </dgm:pt>
    <dgm:pt modelId="{A2C7E9A1-1992-404B-B776-5C082571C258}" type="pres">
      <dgm:prSet presAssocID="{F8F5517C-E9FF-42FE-A26F-4B9F528F6FAA}" presName="sp" presStyleCnt="0"/>
      <dgm:spPr/>
    </dgm:pt>
    <dgm:pt modelId="{92DAF561-3F9E-4D9A-BB08-F2158960CFB1}" type="pres">
      <dgm:prSet presAssocID="{4799670E-693C-43E7-BFF3-4464561FAA84}" presName="arrowAndChildren" presStyleCnt="0"/>
      <dgm:spPr/>
    </dgm:pt>
    <dgm:pt modelId="{91B410B4-2842-475B-8BC0-246C597F577F}" type="pres">
      <dgm:prSet presAssocID="{4799670E-693C-43E7-BFF3-4464561FAA84}" presName="parentTextArrow" presStyleLbl="node1" presStyleIdx="1" presStyleCnt="3"/>
      <dgm:spPr/>
    </dgm:pt>
    <dgm:pt modelId="{5466C172-362D-498B-9EDF-EFB500120D6D}" type="pres">
      <dgm:prSet presAssocID="{D2F46F3B-A942-4804-A018-D6D1A46327DE}" presName="sp" presStyleCnt="0"/>
      <dgm:spPr/>
    </dgm:pt>
    <dgm:pt modelId="{8E7DABDB-1B7B-40C9-981A-A254F563540C}" type="pres">
      <dgm:prSet presAssocID="{7DD1EB55-FE52-415C-86EF-47BDFAAFF78E}" presName="arrowAndChildren" presStyleCnt="0"/>
      <dgm:spPr/>
    </dgm:pt>
    <dgm:pt modelId="{B06BBE93-407A-4787-B016-F8578C46E8FB}" type="pres">
      <dgm:prSet presAssocID="{7DD1EB55-FE52-415C-86EF-47BDFAAFF78E}" presName="parentTextArrow" presStyleLbl="node1" presStyleIdx="2" presStyleCnt="3"/>
      <dgm:spPr/>
    </dgm:pt>
  </dgm:ptLst>
  <dgm:cxnLst>
    <dgm:cxn modelId="{5532580A-5AED-44A6-A05A-88FF675FAE10}" type="presOf" srcId="{7DD1EB55-FE52-415C-86EF-47BDFAAFF78E}" destId="{B06BBE93-407A-4787-B016-F8578C46E8FB}" srcOrd="0" destOrd="0" presId="urn:microsoft.com/office/officeart/2005/8/layout/process4"/>
    <dgm:cxn modelId="{33373F32-FAD2-4072-9141-12F8B0C5C55F}" srcId="{C1A293D9-2543-425B-839C-44C831BE540E}" destId="{4799670E-693C-43E7-BFF3-4464561FAA84}" srcOrd="1" destOrd="0" parTransId="{4A8C517E-D291-4B3E-B186-08AC3B14D130}" sibTransId="{F8F5517C-E9FF-42FE-A26F-4B9F528F6FAA}"/>
    <dgm:cxn modelId="{1AC99165-9404-45EC-BF35-26FC06B2D513}" type="presOf" srcId="{0CF251E0-6DD8-42C7-9CAD-138EFFD2E485}" destId="{93002B13-E6AC-4DA7-A6E1-9EDF7C501473}" srcOrd="0" destOrd="0" presId="urn:microsoft.com/office/officeart/2005/8/layout/process4"/>
    <dgm:cxn modelId="{354AA957-FF30-4068-8B10-50D915AA2410}" type="presOf" srcId="{4799670E-693C-43E7-BFF3-4464561FAA84}" destId="{91B410B4-2842-475B-8BC0-246C597F577F}" srcOrd="0" destOrd="0" presId="urn:microsoft.com/office/officeart/2005/8/layout/process4"/>
    <dgm:cxn modelId="{EC723A59-A15E-4335-B659-DDA63F18F6D7}" type="presOf" srcId="{C1A293D9-2543-425B-839C-44C831BE540E}" destId="{FA1C5EAE-0282-481A-AB5D-A137039882A8}" srcOrd="0" destOrd="0" presId="urn:microsoft.com/office/officeart/2005/8/layout/process4"/>
    <dgm:cxn modelId="{2FF851A1-A37A-4DE4-9723-50B12F2C089A}" srcId="{C1A293D9-2543-425B-839C-44C831BE540E}" destId="{7DD1EB55-FE52-415C-86EF-47BDFAAFF78E}" srcOrd="0" destOrd="0" parTransId="{D8C0A5B3-FA3C-47DA-B8E6-AABF132650D7}" sibTransId="{D2F46F3B-A942-4804-A018-D6D1A46327DE}"/>
    <dgm:cxn modelId="{479F8EC5-3875-4EEE-AEF9-FC053E4FC739}" srcId="{C1A293D9-2543-425B-839C-44C831BE540E}" destId="{0CF251E0-6DD8-42C7-9CAD-138EFFD2E485}" srcOrd="2" destOrd="0" parTransId="{27BA8AF9-8558-41BF-A39B-17C956AAE6B1}" sibTransId="{0E56A860-D215-49B8-B644-45C4B5575621}"/>
    <dgm:cxn modelId="{DEFA7045-C406-4E9E-ADD9-FC06AFB26DD7}" type="presParOf" srcId="{FA1C5EAE-0282-481A-AB5D-A137039882A8}" destId="{61D6DC24-E5CD-43A0-956C-4D20F839FECC}" srcOrd="0" destOrd="0" presId="urn:microsoft.com/office/officeart/2005/8/layout/process4"/>
    <dgm:cxn modelId="{77FBF1CD-FE97-42C0-B821-641AC8BDAAA5}" type="presParOf" srcId="{61D6DC24-E5CD-43A0-956C-4D20F839FECC}" destId="{93002B13-E6AC-4DA7-A6E1-9EDF7C501473}" srcOrd="0" destOrd="0" presId="urn:microsoft.com/office/officeart/2005/8/layout/process4"/>
    <dgm:cxn modelId="{024C720F-0848-4DC8-998D-A1C481C5D8C1}" type="presParOf" srcId="{FA1C5EAE-0282-481A-AB5D-A137039882A8}" destId="{A2C7E9A1-1992-404B-B776-5C082571C258}" srcOrd="1" destOrd="0" presId="urn:microsoft.com/office/officeart/2005/8/layout/process4"/>
    <dgm:cxn modelId="{0E8127A3-B499-4A99-9A64-5404CC1F8392}" type="presParOf" srcId="{FA1C5EAE-0282-481A-AB5D-A137039882A8}" destId="{92DAF561-3F9E-4D9A-BB08-F2158960CFB1}" srcOrd="2" destOrd="0" presId="urn:microsoft.com/office/officeart/2005/8/layout/process4"/>
    <dgm:cxn modelId="{9743826F-5D71-4748-813E-4CDB1B015872}" type="presParOf" srcId="{92DAF561-3F9E-4D9A-BB08-F2158960CFB1}" destId="{91B410B4-2842-475B-8BC0-246C597F577F}" srcOrd="0" destOrd="0" presId="urn:microsoft.com/office/officeart/2005/8/layout/process4"/>
    <dgm:cxn modelId="{F7604E89-0AB9-45D3-AE0A-12151AA58480}" type="presParOf" srcId="{FA1C5EAE-0282-481A-AB5D-A137039882A8}" destId="{5466C172-362D-498B-9EDF-EFB500120D6D}" srcOrd="3" destOrd="0" presId="urn:microsoft.com/office/officeart/2005/8/layout/process4"/>
    <dgm:cxn modelId="{12EA35C5-BED6-49B7-8D05-5434C50F002B}" type="presParOf" srcId="{FA1C5EAE-0282-481A-AB5D-A137039882A8}" destId="{8E7DABDB-1B7B-40C9-981A-A254F563540C}" srcOrd="4" destOrd="0" presId="urn:microsoft.com/office/officeart/2005/8/layout/process4"/>
    <dgm:cxn modelId="{204BE314-B527-4A71-8F8C-228EAACE8585}" type="presParOf" srcId="{8E7DABDB-1B7B-40C9-981A-A254F563540C}" destId="{B06BBE93-407A-4787-B016-F8578C46E8F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64A20B8-8783-4A1A-BFC7-C5FA22054289}"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GB"/>
        </a:p>
      </dgm:t>
    </dgm:pt>
    <dgm:pt modelId="{061871C7-1C20-40CC-8EA3-BD6D8488D08A}">
      <dgm:prSet/>
      <dgm:spPr/>
      <dgm:t>
        <a:bodyPr/>
        <a:lstStyle/>
        <a:p>
          <a:pPr algn="just"/>
          <a:r>
            <a:rPr lang="en-GB" dirty="0"/>
            <a:t>The hearth of sustainability thinking is the investment in green technologies </a:t>
          </a:r>
          <a:r>
            <a:rPr lang="en-GB" dirty="0" err="1"/>
            <a:t>centered</a:t>
          </a:r>
          <a:r>
            <a:rPr lang="en-GB" dirty="0"/>
            <a:t> on the energy efficiency and waste reduction (</a:t>
          </a:r>
          <a:r>
            <a:rPr lang="en-GB" dirty="0" err="1"/>
            <a:t>Schuckert</a:t>
          </a:r>
          <a:r>
            <a:rPr lang="en-GB" dirty="0"/>
            <a:t> et al., 2015).</a:t>
          </a:r>
        </a:p>
      </dgm:t>
    </dgm:pt>
    <dgm:pt modelId="{03CCA75A-575A-4B8B-A48F-336168FD79DF}" type="parTrans" cxnId="{577E7FD4-FAF3-4C06-9F42-4AE809333116}">
      <dgm:prSet/>
      <dgm:spPr/>
      <dgm:t>
        <a:bodyPr/>
        <a:lstStyle/>
        <a:p>
          <a:endParaRPr lang="en-GB"/>
        </a:p>
      </dgm:t>
    </dgm:pt>
    <dgm:pt modelId="{6FF28395-455A-4838-97F9-ADE7343FFC16}" type="sibTrans" cxnId="{577E7FD4-FAF3-4C06-9F42-4AE809333116}">
      <dgm:prSet/>
      <dgm:spPr/>
      <dgm:t>
        <a:bodyPr/>
        <a:lstStyle/>
        <a:p>
          <a:endParaRPr lang="en-GB"/>
        </a:p>
      </dgm:t>
    </dgm:pt>
    <dgm:pt modelId="{50A6C79D-1D37-4ABF-8F2B-DF99070C272A}">
      <dgm:prSet/>
      <dgm:spPr/>
      <dgm:t>
        <a:bodyPr/>
        <a:lstStyle/>
        <a:p>
          <a:pPr algn="just"/>
          <a:r>
            <a:rPr lang="en-GB" dirty="0"/>
            <a:t>The high initial cost barriers of green technology implementations in hotels can make it difficult for teams to install them, hence the need for balance between short-term expenses and long-term benefits (Elliott, 2020).</a:t>
          </a:r>
        </a:p>
      </dgm:t>
    </dgm:pt>
    <dgm:pt modelId="{C1406965-FB87-40BD-A203-9269181CF7F7}" type="parTrans" cxnId="{5B0D37BF-EE4D-4EEA-B370-98543B5B3EB4}">
      <dgm:prSet/>
      <dgm:spPr/>
      <dgm:t>
        <a:bodyPr/>
        <a:lstStyle/>
        <a:p>
          <a:endParaRPr lang="en-GB"/>
        </a:p>
      </dgm:t>
    </dgm:pt>
    <dgm:pt modelId="{E3D7B5C6-84CE-45A1-9757-2382D0DED99A}" type="sibTrans" cxnId="{5B0D37BF-EE4D-4EEA-B370-98543B5B3EB4}">
      <dgm:prSet/>
      <dgm:spPr/>
      <dgm:t>
        <a:bodyPr/>
        <a:lstStyle/>
        <a:p>
          <a:endParaRPr lang="en-GB"/>
        </a:p>
      </dgm:t>
    </dgm:pt>
    <dgm:pt modelId="{F1353D81-6773-4113-894B-4719B0271B04}">
      <dgm:prSet/>
      <dgm:spPr/>
      <dgm:t>
        <a:bodyPr/>
        <a:lstStyle/>
        <a:p>
          <a:pPr algn="just"/>
          <a:r>
            <a:rPr lang="en-GB" dirty="0"/>
            <a:t>Working together with the e-waste disposal agencies is the responsible way to dispose of the outdated IT facilities (Han et al., 2021).</a:t>
          </a:r>
        </a:p>
      </dgm:t>
    </dgm:pt>
    <dgm:pt modelId="{F2BB6714-2285-4085-A1F0-827B81D7EC2B}" type="parTrans" cxnId="{D4753E54-FE60-48BD-AB6D-3C53D0446150}">
      <dgm:prSet/>
      <dgm:spPr/>
      <dgm:t>
        <a:bodyPr/>
        <a:lstStyle/>
        <a:p>
          <a:endParaRPr lang="en-GB"/>
        </a:p>
      </dgm:t>
    </dgm:pt>
    <dgm:pt modelId="{D6F23D39-5A57-445C-ADA9-8655B460A0FD}" type="sibTrans" cxnId="{D4753E54-FE60-48BD-AB6D-3C53D0446150}">
      <dgm:prSet/>
      <dgm:spPr/>
      <dgm:t>
        <a:bodyPr/>
        <a:lstStyle/>
        <a:p>
          <a:endParaRPr lang="en-GB"/>
        </a:p>
      </dgm:t>
    </dgm:pt>
    <dgm:pt modelId="{3E25DB32-DCFF-416D-8A45-587C8524661C}" type="pres">
      <dgm:prSet presAssocID="{364A20B8-8783-4A1A-BFC7-C5FA22054289}" presName="Name0" presStyleCnt="0">
        <dgm:presLayoutVars>
          <dgm:dir/>
          <dgm:animLvl val="lvl"/>
          <dgm:resizeHandles val="exact"/>
        </dgm:presLayoutVars>
      </dgm:prSet>
      <dgm:spPr/>
    </dgm:pt>
    <dgm:pt modelId="{4B95B79C-E709-4DA3-B687-C32A8FEC7D0C}" type="pres">
      <dgm:prSet presAssocID="{F1353D81-6773-4113-894B-4719B0271B04}" presName="boxAndChildren" presStyleCnt="0"/>
      <dgm:spPr/>
    </dgm:pt>
    <dgm:pt modelId="{27204364-A652-4138-A9C1-C4ABFC328300}" type="pres">
      <dgm:prSet presAssocID="{F1353D81-6773-4113-894B-4719B0271B04}" presName="parentTextBox" presStyleLbl="node1" presStyleIdx="0" presStyleCnt="3"/>
      <dgm:spPr/>
    </dgm:pt>
    <dgm:pt modelId="{DB6A66BF-3DF2-40D4-A513-E7B6C72F77C2}" type="pres">
      <dgm:prSet presAssocID="{E3D7B5C6-84CE-45A1-9757-2382D0DED99A}" presName="sp" presStyleCnt="0"/>
      <dgm:spPr/>
    </dgm:pt>
    <dgm:pt modelId="{EA02177A-2530-4746-8186-4B449A3A555D}" type="pres">
      <dgm:prSet presAssocID="{50A6C79D-1D37-4ABF-8F2B-DF99070C272A}" presName="arrowAndChildren" presStyleCnt="0"/>
      <dgm:spPr/>
    </dgm:pt>
    <dgm:pt modelId="{FA86349F-F1CC-40FE-B8C3-9AD838347954}" type="pres">
      <dgm:prSet presAssocID="{50A6C79D-1D37-4ABF-8F2B-DF99070C272A}" presName="parentTextArrow" presStyleLbl="node1" presStyleIdx="1" presStyleCnt="3"/>
      <dgm:spPr/>
    </dgm:pt>
    <dgm:pt modelId="{320F903A-383E-4639-98AE-1E960B08F6BF}" type="pres">
      <dgm:prSet presAssocID="{6FF28395-455A-4838-97F9-ADE7343FFC16}" presName="sp" presStyleCnt="0"/>
      <dgm:spPr/>
    </dgm:pt>
    <dgm:pt modelId="{EFF40940-D229-4EEE-9051-4D582F7F7B02}" type="pres">
      <dgm:prSet presAssocID="{061871C7-1C20-40CC-8EA3-BD6D8488D08A}" presName="arrowAndChildren" presStyleCnt="0"/>
      <dgm:spPr/>
    </dgm:pt>
    <dgm:pt modelId="{74DD1EBE-D144-418C-8C96-E76D27DEB63F}" type="pres">
      <dgm:prSet presAssocID="{061871C7-1C20-40CC-8EA3-BD6D8488D08A}" presName="parentTextArrow" presStyleLbl="node1" presStyleIdx="2" presStyleCnt="3"/>
      <dgm:spPr/>
    </dgm:pt>
  </dgm:ptLst>
  <dgm:cxnLst>
    <dgm:cxn modelId="{00A70404-7E4B-4BEE-B012-96DAD2013E0A}" type="presOf" srcId="{50A6C79D-1D37-4ABF-8F2B-DF99070C272A}" destId="{FA86349F-F1CC-40FE-B8C3-9AD838347954}" srcOrd="0" destOrd="0" presId="urn:microsoft.com/office/officeart/2005/8/layout/process4"/>
    <dgm:cxn modelId="{7941453A-0CC0-43BC-BA93-8AA5039490D1}" type="presOf" srcId="{364A20B8-8783-4A1A-BFC7-C5FA22054289}" destId="{3E25DB32-DCFF-416D-8A45-587C8524661C}" srcOrd="0" destOrd="0" presId="urn:microsoft.com/office/officeart/2005/8/layout/process4"/>
    <dgm:cxn modelId="{D4753E54-FE60-48BD-AB6D-3C53D0446150}" srcId="{364A20B8-8783-4A1A-BFC7-C5FA22054289}" destId="{F1353D81-6773-4113-894B-4719B0271B04}" srcOrd="2" destOrd="0" parTransId="{F2BB6714-2285-4085-A1F0-827B81D7EC2B}" sibTransId="{D6F23D39-5A57-445C-ADA9-8655B460A0FD}"/>
    <dgm:cxn modelId="{2830CE81-7D2B-4C2E-93DC-18FEB9F942F1}" type="presOf" srcId="{F1353D81-6773-4113-894B-4719B0271B04}" destId="{27204364-A652-4138-A9C1-C4ABFC328300}" srcOrd="0" destOrd="0" presId="urn:microsoft.com/office/officeart/2005/8/layout/process4"/>
    <dgm:cxn modelId="{5B0D37BF-EE4D-4EEA-B370-98543B5B3EB4}" srcId="{364A20B8-8783-4A1A-BFC7-C5FA22054289}" destId="{50A6C79D-1D37-4ABF-8F2B-DF99070C272A}" srcOrd="1" destOrd="0" parTransId="{C1406965-FB87-40BD-A203-9269181CF7F7}" sibTransId="{E3D7B5C6-84CE-45A1-9757-2382D0DED99A}"/>
    <dgm:cxn modelId="{577E7FD4-FAF3-4C06-9F42-4AE809333116}" srcId="{364A20B8-8783-4A1A-BFC7-C5FA22054289}" destId="{061871C7-1C20-40CC-8EA3-BD6D8488D08A}" srcOrd="0" destOrd="0" parTransId="{03CCA75A-575A-4B8B-A48F-336168FD79DF}" sibTransId="{6FF28395-455A-4838-97F9-ADE7343FFC16}"/>
    <dgm:cxn modelId="{CD0185F5-3CF7-483D-86A5-4FA72653EF0E}" type="presOf" srcId="{061871C7-1C20-40CC-8EA3-BD6D8488D08A}" destId="{74DD1EBE-D144-418C-8C96-E76D27DEB63F}" srcOrd="0" destOrd="0" presId="urn:microsoft.com/office/officeart/2005/8/layout/process4"/>
    <dgm:cxn modelId="{4E193ECA-F942-4689-A7CC-D08788C095B8}" type="presParOf" srcId="{3E25DB32-DCFF-416D-8A45-587C8524661C}" destId="{4B95B79C-E709-4DA3-B687-C32A8FEC7D0C}" srcOrd="0" destOrd="0" presId="urn:microsoft.com/office/officeart/2005/8/layout/process4"/>
    <dgm:cxn modelId="{92B31523-988B-4CEE-BB5A-CCCFB2DDFB6D}" type="presParOf" srcId="{4B95B79C-E709-4DA3-B687-C32A8FEC7D0C}" destId="{27204364-A652-4138-A9C1-C4ABFC328300}" srcOrd="0" destOrd="0" presId="urn:microsoft.com/office/officeart/2005/8/layout/process4"/>
    <dgm:cxn modelId="{7850C264-1C58-4721-BBA9-AFBC65F112CD}" type="presParOf" srcId="{3E25DB32-DCFF-416D-8A45-587C8524661C}" destId="{DB6A66BF-3DF2-40D4-A513-E7B6C72F77C2}" srcOrd="1" destOrd="0" presId="urn:microsoft.com/office/officeart/2005/8/layout/process4"/>
    <dgm:cxn modelId="{C792E32F-70B9-4D34-843F-91E8EB3686B4}" type="presParOf" srcId="{3E25DB32-DCFF-416D-8A45-587C8524661C}" destId="{EA02177A-2530-4746-8186-4B449A3A555D}" srcOrd="2" destOrd="0" presId="urn:microsoft.com/office/officeart/2005/8/layout/process4"/>
    <dgm:cxn modelId="{087F386E-F763-4C7F-8E72-10C4CDFC93A7}" type="presParOf" srcId="{EA02177A-2530-4746-8186-4B449A3A555D}" destId="{FA86349F-F1CC-40FE-B8C3-9AD838347954}" srcOrd="0" destOrd="0" presId="urn:microsoft.com/office/officeart/2005/8/layout/process4"/>
    <dgm:cxn modelId="{E4709C5C-DC3F-4D63-A43A-68C0FBB83412}" type="presParOf" srcId="{3E25DB32-DCFF-416D-8A45-587C8524661C}" destId="{320F903A-383E-4639-98AE-1E960B08F6BF}" srcOrd="3" destOrd="0" presId="urn:microsoft.com/office/officeart/2005/8/layout/process4"/>
    <dgm:cxn modelId="{75D5CE67-FA83-4229-8F32-657FA120C566}" type="presParOf" srcId="{3E25DB32-DCFF-416D-8A45-587C8524661C}" destId="{EFF40940-D229-4EEE-9051-4D582F7F7B02}" srcOrd="4" destOrd="0" presId="urn:microsoft.com/office/officeart/2005/8/layout/process4"/>
    <dgm:cxn modelId="{38BE2400-6C52-4B06-924C-2CD5EBBBFC31}" type="presParOf" srcId="{EFF40940-D229-4EEE-9051-4D582F7F7B02}" destId="{74DD1EBE-D144-418C-8C96-E76D27DEB63F}"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0D5C399-BF6D-41A2-8240-00B4A4CB043F}" type="doc">
      <dgm:prSet loTypeId="urn:microsoft.com/office/officeart/2005/8/layout/hList7" loCatId="picture" qsTypeId="urn:microsoft.com/office/officeart/2005/8/quickstyle/simple1" qsCatId="simple" csTypeId="urn:microsoft.com/office/officeart/2005/8/colors/colorful1" csCatId="colorful" phldr="1"/>
      <dgm:spPr/>
      <dgm:t>
        <a:bodyPr/>
        <a:lstStyle/>
        <a:p>
          <a:endParaRPr lang="en-US"/>
        </a:p>
      </dgm:t>
    </dgm:pt>
    <dgm:pt modelId="{96AAFF48-1F72-485B-B746-F9E478AC7A8D}">
      <dgm:prSet custT="1"/>
      <dgm:spPr/>
      <dgm:t>
        <a:bodyPr/>
        <a:lstStyle/>
        <a:p>
          <a:r>
            <a:rPr lang="en-GB" sz="1800" dirty="0"/>
            <a:t>Funding for Sustainable Technology Solutions</a:t>
          </a:r>
          <a:endParaRPr lang="en-US" sz="1800" b="0" dirty="0"/>
        </a:p>
      </dgm:t>
    </dgm:pt>
    <dgm:pt modelId="{437B2385-6D77-46F0-98F3-308AECCA54CF}" type="parTrans" cxnId="{6524D994-7D27-4B0A-A605-4D83AD8E3540}">
      <dgm:prSet/>
      <dgm:spPr/>
      <dgm:t>
        <a:bodyPr/>
        <a:lstStyle/>
        <a:p>
          <a:endParaRPr lang="en-GB"/>
        </a:p>
      </dgm:t>
    </dgm:pt>
    <dgm:pt modelId="{AD810C26-7A6C-4644-8DFF-FB948CD0A8B0}" type="sibTrans" cxnId="{6524D994-7D27-4B0A-A605-4D83AD8E3540}">
      <dgm:prSet/>
      <dgm:spPr/>
      <dgm:t>
        <a:bodyPr/>
        <a:lstStyle/>
        <a:p>
          <a:endParaRPr lang="en-GB"/>
        </a:p>
      </dgm:t>
    </dgm:pt>
    <dgm:pt modelId="{5F227868-DE83-48F6-9E87-6DA37A3C16BC}">
      <dgm:prSet custT="1"/>
      <dgm:spPr/>
      <dgm:t>
        <a:bodyPr/>
        <a:lstStyle/>
        <a:p>
          <a:r>
            <a:rPr lang="en-GB" sz="1800" dirty="0"/>
            <a:t>Digital Literacy and Training</a:t>
          </a:r>
          <a:endParaRPr lang="en-US" sz="1800" b="0" dirty="0"/>
        </a:p>
      </dgm:t>
    </dgm:pt>
    <dgm:pt modelId="{AE9BBC9A-9179-4C43-9AB9-21D930AAB64E}" type="parTrans" cxnId="{F0AE16A0-F1FF-4049-9599-3086F9A4BF91}">
      <dgm:prSet/>
      <dgm:spPr/>
      <dgm:t>
        <a:bodyPr/>
        <a:lstStyle/>
        <a:p>
          <a:endParaRPr lang="en-GB"/>
        </a:p>
      </dgm:t>
    </dgm:pt>
    <dgm:pt modelId="{4CDD8106-7AE8-4928-A805-8E57AAF93B98}" type="sibTrans" cxnId="{F0AE16A0-F1FF-4049-9599-3086F9A4BF91}">
      <dgm:prSet/>
      <dgm:spPr/>
      <dgm:t>
        <a:bodyPr/>
        <a:lstStyle/>
        <a:p>
          <a:endParaRPr lang="en-GB"/>
        </a:p>
      </dgm:t>
    </dgm:pt>
    <dgm:pt modelId="{F364E87A-BD29-4DB6-8A8C-F28229B80692}">
      <dgm:prSet custT="1"/>
      <dgm:spPr/>
      <dgm:t>
        <a:bodyPr/>
        <a:lstStyle/>
        <a:p>
          <a:r>
            <a:rPr lang="en-GB" sz="1800" dirty="0"/>
            <a:t>Investment in Data Security and Privacy Measures </a:t>
          </a:r>
          <a:endParaRPr lang="en-US" sz="1800" b="0" dirty="0"/>
        </a:p>
      </dgm:t>
    </dgm:pt>
    <dgm:pt modelId="{DACF714F-C6E7-48A6-8CA0-6B2A737744BB}" type="parTrans" cxnId="{46C0D5A9-7263-44CE-875F-0230D678796E}">
      <dgm:prSet/>
      <dgm:spPr/>
      <dgm:t>
        <a:bodyPr/>
        <a:lstStyle/>
        <a:p>
          <a:endParaRPr lang="en-GB"/>
        </a:p>
      </dgm:t>
    </dgm:pt>
    <dgm:pt modelId="{B9790560-2023-4BCD-ACB5-6AC38D157F70}" type="sibTrans" cxnId="{46C0D5A9-7263-44CE-875F-0230D678796E}">
      <dgm:prSet/>
      <dgm:spPr/>
      <dgm:t>
        <a:bodyPr/>
        <a:lstStyle/>
        <a:p>
          <a:endParaRPr lang="en-GB"/>
        </a:p>
      </dgm:t>
    </dgm:pt>
    <dgm:pt modelId="{6192FC6B-36EB-4459-AA1F-2E88932C7226}" type="pres">
      <dgm:prSet presAssocID="{40D5C399-BF6D-41A2-8240-00B4A4CB043F}" presName="Name0" presStyleCnt="0">
        <dgm:presLayoutVars>
          <dgm:dir/>
          <dgm:resizeHandles val="exact"/>
        </dgm:presLayoutVars>
      </dgm:prSet>
      <dgm:spPr/>
    </dgm:pt>
    <dgm:pt modelId="{1AE763C9-7576-4BF7-81BA-893141164342}" type="pres">
      <dgm:prSet presAssocID="{40D5C399-BF6D-41A2-8240-00B4A4CB043F}" presName="fgShape" presStyleLbl="fgShp" presStyleIdx="0" presStyleCnt="1"/>
      <dgm:spPr/>
    </dgm:pt>
    <dgm:pt modelId="{A8D5BB26-08D9-43C1-B500-8AC08C544F11}" type="pres">
      <dgm:prSet presAssocID="{40D5C399-BF6D-41A2-8240-00B4A4CB043F}" presName="linComp" presStyleCnt="0"/>
      <dgm:spPr/>
    </dgm:pt>
    <dgm:pt modelId="{4B65A339-8CE7-4B06-8CA4-C09A5C1FBCA7}" type="pres">
      <dgm:prSet presAssocID="{96AAFF48-1F72-485B-B746-F9E478AC7A8D}" presName="compNode" presStyleCnt="0"/>
      <dgm:spPr/>
    </dgm:pt>
    <dgm:pt modelId="{0E26DA5B-0093-4865-9761-60CCCA4F8C6F}" type="pres">
      <dgm:prSet presAssocID="{96AAFF48-1F72-485B-B746-F9E478AC7A8D}" presName="bkgdShape" presStyleLbl="node1" presStyleIdx="0" presStyleCnt="3"/>
      <dgm:spPr/>
    </dgm:pt>
    <dgm:pt modelId="{3790C203-8355-4D85-BD94-F65AF0B139D7}" type="pres">
      <dgm:prSet presAssocID="{96AAFF48-1F72-485B-B746-F9E478AC7A8D}" presName="nodeTx" presStyleLbl="node1" presStyleIdx="0" presStyleCnt="3">
        <dgm:presLayoutVars>
          <dgm:bulletEnabled val="1"/>
        </dgm:presLayoutVars>
      </dgm:prSet>
      <dgm:spPr/>
    </dgm:pt>
    <dgm:pt modelId="{B7A03AF0-6036-4400-B045-7E8F8159F585}" type="pres">
      <dgm:prSet presAssocID="{96AAFF48-1F72-485B-B746-F9E478AC7A8D}" presName="invisiNode" presStyleLbl="node1" presStyleIdx="0" presStyleCnt="3"/>
      <dgm:spPr/>
    </dgm:pt>
    <dgm:pt modelId="{0AFB560A-6F5B-4A57-8A31-1985B3120502}" type="pres">
      <dgm:prSet presAssocID="{96AAFF48-1F72-485B-B746-F9E478AC7A8D}"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50000" r="-50000"/>
          </a:stretch>
        </a:blipFill>
      </dgm:spPr>
    </dgm:pt>
    <dgm:pt modelId="{84FB7764-AF13-4BEB-887A-2A4114FCE5BD}" type="pres">
      <dgm:prSet presAssocID="{AD810C26-7A6C-4644-8DFF-FB948CD0A8B0}" presName="sibTrans" presStyleLbl="sibTrans2D1" presStyleIdx="0" presStyleCnt="0"/>
      <dgm:spPr/>
    </dgm:pt>
    <dgm:pt modelId="{EB12FF5F-C82C-4B47-B117-04EF8AEE6CDC}" type="pres">
      <dgm:prSet presAssocID="{F364E87A-BD29-4DB6-8A8C-F28229B80692}" presName="compNode" presStyleCnt="0"/>
      <dgm:spPr/>
    </dgm:pt>
    <dgm:pt modelId="{C063F26E-D067-4B98-914E-E9F4EA53E653}" type="pres">
      <dgm:prSet presAssocID="{F364E87A-BD29-4DB6-8A8C-F28229B80692}" presName="bkgdShape" presStyleLbl="node1" presStyleIdx="1" presStyleCnt="3"/>
      <dgm:spPr/>
    </dgm:pt>
    <dgm:pt modelId="{B41A4E8F-BFC1-4F1A-AFDA-4CC2CC1AC487}" type="pres">
      <dgm:prSet presAssocID="{F364E87A-BD29-4DB6-8A8C-F28229B80692}" presName="nodeTx" presStyleLbl="node1" presStyleIdx="1" presStyleCnt="3">
        <dgm:presLayoutVars>
          <dgm:bulletEnabled val="1"/>
        </dgm:presLayoutVars>
      </dgm:prSet>
      <dgm:spPr/>
    </dgm:pt>
    <dgm:pt modelId="{CC1D2D90-DBE7-4ED6-A0C4-0508977BBAC0}" type="pres">
      <dgm:prSet presAssocID="{F364E87A-BD29-4DB6-8A8C-F28229B80692}" presName="invisiNode" presStyleLbl="node1" presStyleIdx="1" presStyleCnt="3"/>
      <dgm:spPr/>
    </dgm:pt>
    <dgm:pt modelId="{D7B77945-79C0-43F0-89B1-C5E115F9C657}" type="pres">
      <dgm:prSet presAssocID="{F364E87A-BD29-4DB6-8A8C-F28229B80692}"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117000" r="-117000"/>
          </a:stretch>
        </a:blipFill>
      </dgm:spPr>
    </dgm:pt>
    <dgm:pt modelId="{A1BCD59F-804C-49CD-AC54-C441370C7F66}" type="pres">
      <dgm:prSet presAssocID="{B9790560-2023-4BCD-ACB5-6AC38D157F70}" presName="sibTrans" presStyleLbl="sibTrans2D1" presStyleIdx="0" presStyleCnt="0"/>
      <dgm:spPr/>
    </dgm:pt>
    <dgm:pt modelId="{F2BB9021-A7EE-42FA-8110-73B0E655A0DD}" type="pres">
      <dgm:prSet presAssocID="{5F227868-DE83-48F6-9E87-6DA37A3C16BC}" presName="compNode" presStyleCnt="0"/>
      <dgm:spPr/>
    </dgm:pt>
    <dgm:pt modelId="{BE5C41F1-3457-440B-A91C-1591A00B7BAE}" type="pres">
      <dgm:prSet presAssocID="{5F227868-DE83-48F6-9E87-6DA37A3C16BC}" presName="bkgdShape" presStyleLbl="node1" presStyleIdx="2" presStyleCnt="3" custLinFactNeighborX="17348" custLinFactNeighborY="2679"/>
      <dgm:spPr/>
    </dgm:pt>
    <dgm:pt modelId="{16D91726-7F36-4E70-9E52-F9218FEC1FDC}" type="pres">
      <dgm:prSet presAssocID="{5F227868-DE83-48F6-9E87-6DA37A3C16BC}" presName="nodeTx" presStyleLbl="node1" presStyleIdx="2" presStyleCnt="3">
        <dgm:presLayoutVars>
          <dgm:bulletEnabled val="1"/>
        </dgm:presLayoutVars>
      </dgm:prSet>
      <dgm:spPr/>
    </dgm:pt>
    <dgm:pt modelId="{52BFD670-080E-435B-A2E1-1C90C8E5FED5}" type="pres">
      <dgm:prSet presAssocID="{5F227868-DE83-48F6-9E87-6DA37A3C16BC}" presName="invisiNode" presStyleLbl="node1" presStyleIdx="2" presStyleCnt="3"/>
      <dgm:spPr/>
    </dgm:pt>
    <dgm:pt modelId="{FB2A0912-FB30-4160-993F-C9891BE660EE}" type="pres">
      <dgm:prSet presAssocID="{5F227868-DE83-48F6-9E87-6DA37A3C16BC}"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39000" r="-39000"/>
          </a:stretch>
        </a:blipFill>
      </dgm:spPr>
    </dgm:pt>
  </dgm:ptLst>
  <dgm:cxnLst>
    <dgm:cxn modelId="{19CC2905-8F89-4670-86A5-4F946DA463BC}" type="presOf" srcId="{5F227868-DE83-48F6-9E87-6DA37A3C16BC}" destId="{16D91726-7F36-4E70-9E52-F9218FEC1FDC}" srcOrd="1" destOrd="0" presId="urn:microsoft.com/office/officeart/2005/8/layout/hList7"/>
    <dgm:cxn modelId="{F185430D-6DD6-4511-88EB-DEBA138FBBE9}" type="presOf" srcId="{F364E87A-BD29-4DB6-8A8C-F28229B80692}" destId="{C063F26E-D067-4B98-914E-E9F4EA53E653}" srcOrd="0" destOrd="0" presId="urn:microsoft.com/office/officeart/2005/8/layout/hList7"/>
    <dgm:cxn modelId="{FCC12E27-8FBE-486B-A438-4D506B2A0AF7}" type="presOf" srcId="{F364E87A-BD29-4DB6-8A8C-F28229B80692}" destId="{B41A4E8F-BFC1-4F1A-AFDA-4CC2CC1AC487}" srcOrd="1" destOrd="0" presId="urn:microsoft.com/office/officeart/2005/8/layout/hList7"/>
    <dgm:cxn modelId="{97B90532-C0FF-479D-A9F3-5585DA48FCDE}" type="presOf" srcId="{96AAFF48-1F72-485B-B746-F9E478AC7A8D}" destId="{0E26DA5B-0093-4865-9761-60CCCA4F8C6F}" srcOrd="0" destOrd="0" presId="urn:microsoft.com/office/officeart/2005/8/layout/hList7"/>
    <dgm:cxn modelId="{CB8DD140-4D75-4760-8B22-4A741B8006A1}" type="presOf" srcId="{5F227868-DE83-48F6-9E87-6DA37A3C16BC}" destId="{BE5C41F1-3457-440B-A91C-1591A00B7BAE}" srcOrd="0" destOrd="0" presId="urn:microsoft.com/office/officeart/2005/8/layout/hList7"/>
    <dgm:cxn modelId="{31AD8F55-FAF0-490B-B4EF-7D48C8CC07B2}" type="presOf" srcId="{B9790560-2023-4BCD-ACB5-6AC38D157F70}" destId="{A1BCD59F-804C-49CD-AC54-C441370C7F66}" srcOrd="0" destOrd="0" presId="urn:microsoft.com/office/officeart/2005/8/layout/hList7"/>
    <dgm:cxn modelId="{9F49EE55-D50B-42AF-BDDA-D520184DE0CF}" type="presOf" srcId="{96AAFF48-1F72-485B-B746-F9E478AC7A8D}" destId="{3790C203-8355-4D85-BD94-F65AF0B139D7}" srcOrd="1" destOrd="0" presId="urn:microsoft.com/office/officeart/2005/8/layout/hList7"/>
    <dgm:cxn modelId="{EC1E0478-3CDD-431F-80C1-E2B8A850D89F}" type="presOf" srcId="{40D5C399-BF6D-41A2-8240-00B4A4CB043F}" destId="{6192FC6B-36EB-4459-AA1F-2E88932C7226}" srcOrd="0" destOrd="0" presId="urn:microsoft.com/office/officeart/2005/8/layout/hList7"/>
    <dgm:cxn modelId="{6524D994-7D27-4B0A-A605-4D83AD8E3540}" srcId="{40D5C399-BF6D-41A2-8240-00B4A4CB043F}" destId="{96AAFF48-1F72-485B-B746-F9E478AC7A8D}" srcOrd="0" destOrd="0" parTransId="{437B2385-6D77-46F0-98F3-308AECCA54CF}" sibTransId="{AD810C26-7A6C-4644-8DFF-FB948CD0A8B0}"/>
    <dgm:cxn modelId="{F0AE16A0-F1FF-4049-9599-3086F9A4BF91}" srcId="{40D5C399-BF6D-41A2-8240-00B4A4CB043F}" destId="{5F227868-DE83-48F6-9E87-6DA37A3C16BC}" srcOrd="2" destOrd="0" parTransId="{AE9BBC9A-9179-4C43-9AB9-21D930AAB64E}" sibTransId="{4CDD8106-7AE8-4928-A805-8E57AAF93B98}"/>
    <dgm:cxn modelId="{46C0D5A9-7263-44CE-875F-0230D678796E}" srcId="{40D5C399-BF6D-41A2-8240-00B4A4CB043F}" destId="{F364E87A-BD29-4DB6-8A8C-F28229B80692}" srcOrd="1" destOrd="0" parTransId="{DACF714F-C6E7-48A6-8CA0-6B2A737744BB}" sibTransId="{B9790560-2023-4BCD-ACB5-6AC38D157F70}"/>
    <dgm:cxn modelId="{46C17EBA-87CE-4F6E-B048-988A53CCFFF2}" type="presOf" srcId="{AD810C26-7A6C-4644-8DFF-FB948CD0A8B0}" destId="{84FB7764-AF13-4BEB-887A-2A4114FCE5BD}" srcOrd="0" destOrd="0" presId="urn:microsoft.com/office/officeart/2005/8/layout/hList7"/>
    <dgm:cxn modelId="{54442132-F3B1-495A-A176-5EF3F9F8ECC1}" type="presParOf" srcId="{6192FC6B-36EB-4459-AA1F-2E88932C7226}" destId="{1AE763C9-7576-4BF7-81BA-893141164342}" srcOrd="0" destOrd="0" presId="urn:microsoft.com/office/officeart/2005/8/layout/hList7"/>
    <dgm:cxn modelId="{0713E6C1-C51A-4CCA-B644-CD155BB4816C}" type="presParOf" srcId="{6192FC6B-36EB-4459-AA1F-2E88932C7226}" destId="{A8D5BB26-08D9-43C1-B500-8AC08C544F11}" srcOrd="1" destOrd="0" presId="urn:microsoft.com/office/officeart/2005/8/layout/hList7"/>
    <dgm:cxn modelId="{E8A896D9-6DCD-4CF8-B5E9-7A5E002B468E}" type="presParOf" srcId="{A8D5BB26-08D9-43C1-B500-8AC08C544F11}" destId="{4B65A339-8CE7-4B06-8CA4-C09A5C1FBCA7}" srcOrd="0" destOrd="0" presId="urn:microsoft.com/office/officeart/2005/8/layout/hList7"/>
    <dgm:cxn modelId="{BF854075-C61D-479E-9B8C-11D449999D43}" type="presParOf" srcId="{4B65A339-8CE7-4B06-8CA4-C09A5C1FBCA7}" destId="{0E26DA5B-0093-4865-9761-60CCCA4F8C6F}" srcOrd="0" destOrd="0" presId="urn:microsoft.com/office/officeart/2005/8/layout/hList7"/>
    <dgm:cxn modelId="{7519F60B-ED5F-4CB9-A6C9-7DEF7533871A}" type="presParOf" srcId="{4B65A339-8CE7-4B06-8CA4-C09A5C1FBCA7}" destId="{3790C203-8355-4D85-BD94-F65AF0B139D7}" srcOrd="1" destOrd="0" presId="urn:microsoft.com/office/officeart/2005/8/layout/hList7"/>
    <dgm:cxn modelId="{06EF526B-3187-4367-984F-9031AB3063F6}" type="presParOf" srcId="{4B65A339-8CE7-4B06-8CA4-C09A5C1FBCA7}" destId="{B7A03AF0-6036-4400-B045-7E8F8159F585}" srcOrd="2" destOrd="0" presId="urn:microsoft.com/office/officeart/2005/8/layout/hList7"/>
    <dgm:cxn modelId="{F6216E6B-A00C-41CE-B870-95BAA2553466}" type="presParOf" srcId="{4B65A339-8CE7-4B06-8CA4-C09A5C1FBCA7}" destId="{0AFB560A-6F5B-4A57-8A31-1985B3120502}" srcOrd="3" destOrd="0" presId="urn:microsoft.com/office/officeart/2005/8/layout/hList7"/>
    <dgm:cxn modelId="{058F6337-F117-47E2-AA6F-CF2D46F59734}" type="presParOf" srcId="{A8D5BB26-08D9-43C1-B500-8AC08C544F11}" destId="{84FB7764-AF13-4BEB-887A-2A4114FCE5BD}" srcOrd="1" destOrd="0" presId="urn:microsoft.com/office/officeart/2005/8/layout/hList7"/>
    <dgm:cxn modelId="{D6FE49AC-9CE0-48A6-8861-9CC40A05A0A0}" type="presParOf" srcId="{A8D5BB26-08D9-43C1-B500-8AC08C544F11}" destId="{EB12FF5F-C82C-4B47-B117-04EF8AEE6CDC}" srcOrd="2" destOrd="0" presId="urn:microsoft.com/office/officeart/2005/8/layout/hList7"/>
    <dgm:cxn modelId="{1C461661-5F88-4472-A33E-21BF5BDD4695}" type="presParOf" srcId="{EB12FF5F-C82C-4B47-B117-04EF8AEE6CDC}" destId="{C063F26E-D067-4B98-914E-E9F4EA53E653}" srcOrd="0" destOrd="0" presId="urn:microsoft.com/office/officeart/2005/8/layout/hList7"/>
    <dgm:cxn modelId="{FC98C25E-F5FC-45C2-8AF9-FE769918EE40}" type="presParOf" srcId="{EB12FF5F-C82C-4B47-B117-04EF8AEE6CDC}" destId="{B41A4E8F-BFC1-4F1A-AFDA-4CC2CC1AC487}" srcOrd="1" destOrd="0" presId="urn:microsoft.com/office/officeart/2005/8/layout/hList7"/>
    <dgm:cxn modelId="{4EB58B61-FE77-442E-8A1B-5BAB34147554}" type="presParOf" srcId="{EB12FF5F-C82C-4B47-B117-04EF8AEE6CDC}" destId="{CC1D2D90-DBE7-4ED6-A0C4-0508977BBAC0}" srcOrd="2" destOrd="0" presId="urn:microsoft.com/office/officeart/2005/8/layout/hList7"/>
    <dgm:cxn modelId="{AE57E568-3436-4137-B4B3-0E369553DC2E}" type="presParOf" srcId="{EB12FF5F-C82C-4B47-B117-04EF8AEE6CDC}" destId="{D7B77945-79C0-43F0-89B1-C5E115F9C657}" srcOrd="3" destOrd="0" presId="urn:microsoft.com/office/officeart/2005/8/layout/hList7"/>
    <dgm:cxn modelId="{0037B586-C4CA-4861-ADCB-4303CA6926B5}" type="presParOf" srcId="{A8D5BB26-08D9-43C1-B500-8AC08C544F11}" destId="{A1BCD59F-804C-49CD-AC54-C441370C7F66}" srcOrd="3" destOrd="0" presId="urn:microsoft.com/office/officeart/2005/8/layout/hList7"/>
    <dgm:cxn modelId="{77AC5371-063F-4C24-A57A-2E64F310568B}" type="presParOf" srcId="{A8D5BB26-08D9-43C1-B500-8AC08C544F11}" destId="{F2BB9021-A7EE-42FA-8110-73B0E655A0DD}" srcOrd="4" destOrd="0" presId="urn:microsoft.com/office/officeart/2005/8/layout/hList7"/>
    <dgm:cxn modelId="{F6BFACA1-2882-4B86-8630-9EC2FF93DF61}" type="presParOf" srcId="{F2BB9021-A7EE-42FA-8110-73B0E655A0DD}" destId="{BE5C41F1-3457-440B-A91C-1591A00B7BAE}" srcOrd="0" destOrd="0" presId="urn:microsoft.com/office/officeart/2005/8/layout/hList7"/>
    <dgm:cxn modelId="{4DBFAFB5-8590-4785-8AE1-BDC8B6BFF8E6}" type="presParOf" srcId="{F2BB9021-A7EE-42FA-8110-73B0E655A0DD}" destId="{16D91726-7F36-4E70-9E52-F9218FEC1FDC}" srcOrd="1" destOrd="0" presId="urn:microsoft.com/office/officeart/2005/8/layout/hList7"/>
    <dgm:cxn modelId="{337A5F2F-78C4-40BB-B4FE-76EDA1B6F8EB}" type="presParOf" srcId="{F2BB9021-A7EE-42FA-8110-73B0E655A0DD}" destId="{52BFD670-080E-435B-A2E1-1C90C8E5FED5}" srcOrd="2" destOrd="0" presId="urn:microsoft.com/office/officeart/2005/8/layout/hList7"/>
    <dgm:cxn modelId="{50D6FBE0-0FC3-4AFD-9D22-E4B7FFDB0AB8}" type="presParOf" srcId="{F2BB9021-A7EE-42FA-8110-73B0E655A0DD}" destId="{FB2A0912-FB30-4160-993F-C9891BE660EE}"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489D7-96F2-4599-9435-1E15A4BF144C}">
      <dsp:nvSpPr>
        <dsp:cNvPr id="0" name=""/>
        <dsp:cNvSpPr/>
      </dsp:nvSpPr>
      <dsp:spPr>
        <a:xfrm>
          <a:off x="856700" y="939094"/>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FA1140-D00D-4AE4-8B37-58577F9B3E4F}">
      <dsp:nvSpPr>
        <dsp:cNvPr id="0" name=""/>
        <dsp:cNvSpPr/>
      </dsp:nvSpPr>
      <dsp:spPr>
        <a:xfrm>
          <a:off x="361700" y="201914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dirty="0"/>
            <a:t>Student Name: Jahangir Ali-Khan</a:t>
          </a:r>
        </a:p>
      </dsp:txBody>
      <dsp:txXfrm>
        <a:off x="361700" y="2019143"/>
        <a:ext cx="1800000" cy="720000"/>
      </dsp:txXfrm>
    </dsp:sp>
    <dsp:sp modelId="{A88A9A08-D5EB-4AFC-8886-A8BEDF782833}">
      <dsp:nvSpPr>
        <dsp:cNvPr id="0" name=""/>
        <dsp:cNvSpPr/>
      </dsp:nvSpPr>
      <dsp:spPr>
        <a:xfrm>
          <a:off x="2971700" y="939094"/>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000017-6297-49A1-9BCF-DB29BB0EC927}">
      <dsp:nvSpPr>
        <dsp:cNvPr id="0" name=""/>
        <dsp:cNvSpPr/>
      </dsp:nvSpPr>
      <dsp:spPr>
        <a:xfrm>
          <a:off x="2476700" y="201914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dirty="0"/>
            <a:t>Student ID: 2029152</a:t>
          </a:r>
        </a:p>
      </dsp:txBody>
      <dsp:txXfrm>
        <a:off x="2476700" y="2019143"/>
        <a:ext cx="1800000" cy="720000"/>
      </dsp:txXfrm>
    </dsp:sp>
    <dsp:sp modelId="{BBBDA415-B1DB-474C-8143-6F5051D929B7}">
      <dsp:nvSpPr>
        <dsp:cNvPr id="0" name=""/>
        <dsp:cNvSpPr/>
      </dsp:nvSpPr>
      <dsp:spPr>
        <a:xfrm>
          <a:off x="6167475" y="939094"/>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09CDC2-02E9-48F9-9168-15B46DE90787}">
      <dsp:nvSpPr>
        <dsp:cNvPr id="0" name=""/>
        <dsp:cNvSpPr/>
      </dsp:nvSpPr>
      <dsp:spPr>
        <a:xfrm>
          <a:off x="4591701" y="2019143"/>
          <a:ext cx="39615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dirty="0"/>
            <a:t>Module Name: Contemporary Themes in the Hotel and Hospitality Sector (BMIH6001)</a:t>
          </a:r>
        </a:p>
        <a:p>
          <a:pPr marL="0" lvl="0" indent="0" algn="ctr" defTabSz="666750">
            <a:lnSpc>
              <a:spcPct val="90000"/>
            </a:lnSpc>
            <a:spcBef>
              <a:spcPct val="0"/>
            </a:spcBef>
            <a:spcAft>
              <a:spcPct val="35000"/>
            </a:spcAft>
            <a:buNone/>
          </a:pPr>
          <a:endParaRPr lang="en-US" sz="1500" kern="1200" dirty="0"/>
        </a:p>
      </dsp:txBody>
      <dsp:txXfrm>
        <a:off x="4591701" y="2019143"/>
        <a:ext cx="3961548" cy="720000"/>
      </dsp:txXfrm>
    </dsp:sp>
    <dsp:sp modelId="{E7248AAE-8063-4EC3-8118-C086DC1EA6A2}">
      <dsp:nvSpPr>
        <dsp:cNvPr id="0" name=""/>
        <dsp:cNvSpPr/>
      </dsp:nvSpPr>
      <dsp:spPr>
        <a:xfrm>
          <a:off x="9363248" y="939094"/>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0FF9C4-8C5B-4C13-8F37-D726EEE14A45}">
      <dsp:nvSpPr>
        <dsp:cNvPr id="0" name=""/>
        <dsp:cNvSpPr/>
      </dsp:nvSpPr>
      <dsp:spPr>
        <a:xfrm>
          <a:off x="8868249" y="201914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dirty="0"/>
            <a:t>Lecturer Name: Natalie Brailsford</a:t>
          </a:r>
        </a:p>
      </dsp:txBody>
      <dsp:txXfrm>
        <a:off x="8868249" y="2019143"/>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2C226-491B-4A2E-B8B1-B0C51C178982}">
      <dsp:nvSpPr>
        <dsp:cNvPr id="0" name=""/>
        <dsp:cNvSpPr/>
      </dsp:nvSpPr>
      <dsp:spPr>
        <a:xfrm>
          <a:off x="990972" y="1242"/>
          <a:ext cx="2827501" cy="1696501"/>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dirty="0"/>
            <a:t>Introduction</a:t>
          </a:r>
          <a:endParaRPr lang="en-GB" sz="2700" b="1" kern="1200" dirty="0"/>
        </a:p>
      </dsp:txBody>
      <dsp:txXfrm>
        <a:off x="990972" y="1242"/>
        <a:ext cx="2827501" cy="1696501"/>
      </dsp:txXfrm>
    </dsp:sp>
    <dsp:sp modelId="{7B2AB41C-B01A-4678-9A41-EEF0A189A170}">
      <dsp:nvSpPr>
        <dsp:cNvPr id="0" name=""/>
        <dsp:cNvSpPr/>
      </dsp:nvSpPr>
      <dsp:spPr>
        <a:xfrm>
          <a:off x="4101224" y="1242"/>
          <a:ext cx="2827501" cy="1696501"/>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dirty="0"/>
            <a:t>Literature Review</a:t>
          </a:r>
          <a:endParaRPr lang="en-GB" sz="2700" b="1" kern="1200" dirty="0"/>
        </a:p>
      </dsp:txBody>
      <dsp:txXfrm>
        <a:off x="4101224" y="1242"/>
        <a:ext cx="2827501" cy="1696501"/>
      </dsp:txXfrm>
    </dsp:sp>
    <dsp:sp modelId="{86247357-4DB0-4094-8C1A-E092AC9A2033}">
      <dsp:nvSpPr>
        <dsp:cNvPr id="0" name=""/>
        <dsp:cNvSpPr/>
      </dsp:nvSpPr>
      <dsp:spPr>
        <a:xfrm>
          <a:off x="7211476" y="1242"/>
          <a:ext cx="2827501" cy="1696501"/>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dirty="0"/>
            <a:t>Application to the Hotel and Hospitality Sector</a:t>
          </a:r>
          <a:endParaRPr lang="en-GB" sz="2700" b="1" kern="1200" dirty="0"/>
        </a:p>
      </dsp:txBody>
      <dsp:txXfrm>
        <a:off x="7211476" y="1242"/>
        <a:ext cx="2827501" cy="1696501"/>
      </dsp:txXfrm>
    </dsp:sp>
    <dsp:sp modelId="{900C9B80-06CE-4C16-9D36-37C6D57B24D2}">
      <dsp:nvSpPr>
        <dsp:cNvPr id="0" name=""/>
        <dsp:cNvSpPr/>
      </dsp:nvSpPr>
      <dsp:spPr>
        <a:xfrm>
          <a:off x="2546098" y="1980494"/>
          <a:ext cx="2827501" cy="1696501"/>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dirty="0"/>
            <a:t>Future Policy and Management Options</a:t>
          </a:r>
          <a:endParaRPr lang="en-GB" sz="2700" b="1" kern="1200" dirty="0"/>
        </a:p>
      </dsp:txBody>
      <dsp:txXfrm>
        <a:off x="2546098" y="1980494"/>
        <a:ext cx="2827501" cy="1696501"/>
      </dsp:txXfrm>
    </dsp:sp>
    <dsp:sp modelId="{81CC5C80-493F-4FFC-9441-78543A64B0D7}">
      <dsp:nvSpPr>
        <dsp:cNvPr id="0" name=""/>
        <dsp:cNvSpPr/>
      </dsp:nvSpPr>
      <dsp:spPr>
        <a:xfrm>
          <a:off x="5656350" y="1980494"/>
          <a:ext cx="2827501" cy="1696501"/>
        </a:xfrm>
        <a:prstGeom prst="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dirty="0"/>
            <a:t>Conclusion</a:t>
          </a:r>
          <a:endParaRPr lang="en-GB" sz="2700" b="1" kern="1200" dirty="0"/>
        </a:p>
      </dsp:txBody>
      <dsp:txXfrm>
        <a:off x="5656350" y="1980494"/>
        <a:ext cx="2827501" cy="16965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A0FA4E-5003-4D61-93EB-C5429EE1F2A9}">
      <dsp:nvSpPr>
        <dsp:cNvPr id="0" name=""/>
        <dsp:cNvSpPr/>
      </dsp:nvSpPr>
      <dsp:spPr>
        <a:xfrm>
          <a:off x="0" y="89301"/>
          <a:ext cx="9488556" cy="1061775"/>
        </a:xfrm>
        <a:prstGeom prst="round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Truong et al., (2020) pointed out the growing interdependence between the advancements in technology and the satisfaction of the guests in the hospitality industry.</a:t>
          </a:r>
        </a:p>
      </dsp:txBody>
      <dsp:txXfrm>
        <a:off x="51832" y="141133"/>
        <a:ext cx="9384892" cy="958111"/>
      </dsp:txXfrm>
    </dsp:sp>
    <dsp:sp modelId="{DF4884A8-8D6F-4340-85B4-06E3B4BF8422}">
      <dsp:nvSpPr>
        <dsp:cNvPr id="0" name=""/>
        <dsp:cNvSpPr/>
      </dsp:nvSpPr>
      <dsp:spPr>
        <a:xfrm>
          <a:off x="0" y="1208677"/>
          <a:ext cx="9488556" cy="1061775"/>
        </a:xfrm>
        <a:prstGeom prst="round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Technological innovation has digitally disrupted the hotel industry and transformed the traditional operations of hotels, leading to a better guest experience and more efficient processes (Thakur, 2022).</a:t>
          </a:r>
        </a:p>
      </dsp:txBody>
      <dsp:txXfrm>
        <a:off x="51832" y="1260509"/>
        <a:ext cx="9384892" cy="958111"/>
      </dsp:txXfrm>
    </dsp:sp>
    <dsp:sp modelId="{5E1A4072-13AC-4FFA-8C6D-BEFFFAE9ACBC}">
      <dsp:nvSpPr>
        <dsp:cNvPr id="0" name=""/>
        <dsp:cNvSpPr/>
      </dsp:nvSpPr>
      <dsp:spPr>
        <a:xfrm>
          <a:off x="0" y="2328052"/>
          <a:ext cx="9488556" cy="1061775"/>
        </a:xfrm>
        <a:prstGeom prst="round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Technology implementation is no longer a luxury but a prerequisite UK hotel to stay ahead of the competitive curve.</a:t>
          </a:r>
        </a:p>
      </dsp:txBody>
      <dsp:txXfrm>
        <a:off x="51832" y="2379884"/>
        <a:ext cx="9384892" cy="958111"/>
      </dsp:txXfrm>
    </dsp:sp>
    <dsp:sp modelId="{9A8DE74C-A854-4CD7-8E1D-EFDC16556BF7}">
      <dsp:nvSpPr>
        <dsp:cNvPr id="0" name=""/>
        <dsp:cNvSpPr/>
      </dsp:nvSpPr>
      <dsp:spPr>
        <a:xfrm>
          <a:off x="0" y="3447427"/>
          <a:ext cx="9488556" cy="1061775"/>
        </a:xfrm>
        <a:prstGeom prst="roundRect">
          <a:avLst/>
        </a:prstGeom>
        <a:solidFill>
          <a:schemeClr val="lt1">
            <a:hueOff val="0"/>
            <a:satOff val="0"/>
            <a:lumOff val="0"/>
            <a:alphaOff val="0"/>
          </a:schemeClr>
        </a:solidFill>
        <a:ln w="2222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UK's hotel industry focuses on providing the best customer experiences, and technology is the key to reaching it.</a:t>
          </a:r>
        </a:p>
      </dsp:txBody>
      <dsp:txXfrm>
        <a:off x="51832" y="3499259"/>
        <a:ext cx="9384892" cy="958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4308B-388A-4667-ACBA-10E5A8F3CEC2}">
      <dsp:nvSpPr>
        <dsp:cNvPr id="0" name=""/>
        <dsp:cNvSpPr/>
      </dsp:nvSpPr>
      <dsp:spPr>
        <a:xfrm>
          <a:off x="1660" y="0"/>
          <a:ext cx="2583542" cy="4601818"/>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kern="1200" dirty="0"/>
            <a:t>Technological Innovations in Guest Experiences</a:t>
          </a:r>
          <a:endParaRPr lang="en-US" sz="1800" b="0" kern="1200" dirty="0"/>
        </a:p>
      </dsp:txBody>
      <dsp:txXfrm>
        <a:off x="1660" y="1840727"/>
        <a:ext cx="2583542" cy="1840727"/>
      </dsp:txXfrm>
    </dsp:sp>
    <dsp:sp modelId="{75E99C78-5D5E-4EC1-B851-48934F62B880}">
      <dsp:nvSpPr>
        <dsp:cNvPr id="0" name=""/>
        <dsp:cNvSpPr/>
      </dsp:nvSpPr>
      <dsp:spPr>
        <a:xfrm>
          <a:off x="527229" y="276109"/>
          <a:ext cx="1532405" cy="153240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E26DA5B-0093-4865-9761-60CCCA4F8C6F}">
      <dsp:nvSpPr>
        <dsp:cNvPr id="0" name=""/>
        <dsp:cNvSpPr/>
      </dsp:nvSpPr>
      <dsp:spPr>
        <a:xfrm>
          <a:off x="2662709" y="0"/>
          <a:ext cx="2583542" cy="4601818"/>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kern="1200" dirty="0"/>
            <a:t>Enhancing Guest Satisfaction and Loyalty</a:t>
          </a:r>
          <a:endParaRPr lang="en-US" sz="1800" b="0" kern="1200" dirty="0"/>
        </a:p>
      </dsp:txBody>
      <dsp:txXfrm>
        <a:off x="2662709" y="1840727"/>
        <a:ext cx="2583542" cy="1840727"/>
      </dsp:txXfrm>
    </dsp:sp>
    <dsp:sp modelId="{0AFB560A-6F5B-4A57-8A31-1985B3120502}">
      <dsp:nvSpPr>
        <dsp:cNvPr id="0" name=""/>
        <dsp:cNvSpPr/>
      </dsp:nvSpPr>
      <dsp:spPr>
        <a:xfrm>
          <a:off x="3188278" y="276109"/>
          <a:ext cx="1532405" cy="1532405"/>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0000" r="-30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F572205-A65D-48BA-BADF-3DF01A692686}">
      <dsp:nvSpPr>
        <dsp:cNvPr id="0" name=""/>
        <dsp:cNvSpPr/>
      </dsp:nvSpPr>
      <dsp:spPr>
        <a:xfrm>
          <a:off x="5323758" y="0"/>
          <a:ext cx="2583542" cy="4601818"/>
        </a:xfrm>
        <a:prstGeom prst="roundRect">
          <a:avLst>
            <a:gd name="adj" fmla="val 1000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kern="1200" dirty="0"/>
            <a:t>Operational Efficiency Through Technology</a:t>
          </a:r>
          <a:endParaRPr lang="en-US" sz="1800" b="0" kern="1200" dirty="0"/>
        </a:p>
      </dsp:txBody>
      <dsp:txXfrm>
        <a:off x="5323758" y="1840727"/>
        <a:ext cx="2583542" cy="1840727"/>
      </dsp:txXfrm>
    </dsp:sp>
    <dsp:sp modelId="{07E054F8-3E5C-48A5-BD68-62787CBEA5B8}">
      <dsp:nvSpPr>
        <dsp:cNvPr id="0" name=""/>
        <dsp:cNvSpPr/>
      </dsp:nvSpPr>
      <dsp:spPr>
        <a:xfrm>
          <a:off x="5849327" y="276109"/>
          <a:ext cx="1532405" cy="1532405"/>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47000" r="-47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AE763C9-7576-4BF7-81BA-893141164342}">
      <dsp:nvSpPr>
        <dsp:cNvPr id="0" name=""/>
        <dsp:cNvSpPr/>
      </dsp:nvSpPr>
      <dsp:spPr>
        <a:xfrm>
          <a:off x="316358" y="3681454"/>
          <a:ext cx="7276245" cy="690272"/>
        </a:xfrm>
        <a:prstGeom prst="leftRightArrow">
          <a:avLst/>
        </a:prstGeom>
        <a:solidFill>
          <a:schemeClr val="accent2">
            <a:tint val="4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E6A5A-0901-48AC-A697-D2E82FDB254D}">
      <dsp:nvSpPr>
        <dsp:cNvPr id="0" name=""/>
        <dsp:cNvSpPr/>
      </dsp:nvSpPr>
      <dsp:spPr>
        <a:xfrm>
          <a:off x="0" y="3232098"/>
          <a:ext cx="6718852" cy="1060846"/>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Font typeface="Symbol" panose="05050102010706020507" pitchFamily="18" charset="2"/>
            <a:buNone/>
          </a:pPr>
          <a:r>
            <a:rPr lang="en-GB" sz="1900" b="1" kern="1200" dirty="0">
              <a:latin typeface="Arial" panose="020B0604020202020204" pitchFamily="34" charset="0"/>
              <a:cs typeface="Arial" panose="020B0604020202020204" pitchFamily="34" charset="0"/>
            </a:rPr>
            <a:t>Hotel ERP Systems</a:t>
          </a:r>
          <a:r>
            <a:rPr lang="en-GB" sz="1900" kern="1200" dirty="0">
              <a:latin typeface="Arial" panose="020B0604020202020204" pitchFamily="34" charset="0"/>
              <a:cs typeface="Arial" panose="020B0604020202020204" pitchFamily="34" charset="0"/>
            </a:rPr>
            <a:t>: The centralised data for informed decision-making and profitability are the main benefits of the centralised data (Novak and Hoffman, 2019; Lipkin, 2016).</a:t>
          </a:r>
        </a:p>
      </dsp:txBody>
      <dsp:txXfrm>
        <a:off x="0" y="3232098"/>
        <a:ext cx="6718852" cy="1060846"/>
      </dsp:txXfrm>
    </dsp:sp>
    <dsp:sp modelId="{1368901B-D5D9-4B16-8806-19AF0C65257F}">
      <dsp:nvSpPr>
        <dsp:cNvPr id="0" name=""/>
        <dsp:cNvSpPr/>
      </dsp:nvSpPr>
      <dsp:spPr>
        <a:xfrm rot="10800000">
          <a:off x="0" y="1616428"/>
          <a:ext cx="6718852" cy="1631582"/>
        </a:xfrm>
        <a:prstGeom prst="upArrowCallou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Font typeface="Symbol" panose="05050102010706020507" pitchFamily="18" charset="2"/>
            <a:buNone/>
          </a:pPr>
          <a:r>
            <a:rPr lang="en-GB" sz="1900" b="1" kern="1200" dirty="0">
              <a:latin typeface="Arial" panose="020B0604020202020204" pitchFamily="34" charset="0"/>
              <a:cs typeface="Arial" panose="020B0604020202020204" pitchFamily="34" charset="0"/>
            </a:rPr>
            <a:t>CRM Systems</a:t>
          </a:r>
          <a:r>
            <a:rPr lang="en-GB" sz="1900" kern="1200" dirty="0">
              <a:latin typeface="Arial" panose="020B0604020202020204" pitchFamily="34" charset="0"/>
              <a:cs typeface="Arial" panose="020B0604020202020204" pitchFamily="34" charset="0"/>
            </a:rPr>
            <a:t>: A variety of individualised services tailored according to guests' tastes (</a:t>
          </a:r>
          <a:r>
            <a:rPr lang="en-GB" sz="1900" kern="1200" dirty="0" err="1">
              <a:latin typeface="Arial" panose="020B0604020202020204" pitchFamily="34" charset="0"/>
              <a:cs typeface="Arial" panose="020B0604020202020204" pitchFamily="34" charset="0"/>
            </a:rPr>
            <a:t>Bharwani</a:t>
          </a:r>
          <a:r>
            <a:rPr lang="en-GB" sz="1900" kern="1200" dirty="0">
              <a:latin typeface="Arial" panose="020B0604020202020204" pitchFamily="34" charset="0"/>
              <a:cs typeface="Arial" panose="020B0604020202020204" pitchFamily="34" charset="0"/>
            </a:rPr>
            <a:t>, &amp; Mathews, 2021, </a:t>
          </a:r>
          <a:r>
            <a:rPr lang="en-GB" sz="1900" kern="1200" dirty="0" err="1">
              <a:latin typeface="Arial" panose="020B0604020202020204" pitchFamily="34" charset="0"/>
              <a:cs typeface="Arial" panose="020B0604020202020204" pitchFamily="34" charset="0"/>
            </a:rPr>
            <a:t>Stringam</a:t>
          </a:r>
          <a:r>
            <a:rPr lang="en-GB" sz="1900" kern="1200" dirty="0">
              <a:latin typeface="Arial" panose="020B0604020202020204" pitchFamily="34" charset="0"/>
              <a:cs typeface="Arial" panose="020B0604020202020204" pitchFamily="34" charset="0"/>
            </a:rPr>
            <a:t> &amp; Gerdes, 2021).</a:t>
          </a:r>
        </a:p>
      </dsp:txBody>
      <dsp:txXfrm rot="10800000">
        <a:off x="0" y="1616428"/>
        <a:ext cx="6718852" cy="1060153"/>
      </dsp:txXfrm>
    </dsp:sp>
    <dsp:sp modelId="{DB5979F8-4EB7-41CA-A83D-D7A33D73E65A}">
      <dsp:nvSpPr>
        <dsp:cNvPr id="0" name=""/>
        <dsp:cNvSpPr/>
      </dsp:nvSpPr>
      <dsp:spPr>
        <a:xfrm rot="10800000">
          <a:off x="0" y="758"/>
          <a:ext cx="6718852" cy="1631582"/>
        </a:xfrm>
        <a:prstGeom prst="upArrowCallou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Font typeface="Symbol" panose="05050102010706020507" pitchFamily="18" charset="2"/>
            <a:buNone/>
          </a:pPr>
          <a:r>
            <a:rPr lang="en-GB" sz="1900" b="1" kern="1200" dirty="0">
              <a:latin typeface="Arial" panose="020B0604020202020204" pitchFamily="34" charset="0"/>
              <a:cs typeface="Arial" panose="020B0604020202020204" pitchFamily="34" charset="0"/>
            </a:rPr>
            <a:t>Smart Thermostats and Lighting Automation</a:t>
          </a:r>
          <a:r>
            <a:rPr lang="en-GB" sz="1900" kern="1200" dirty="0">
              <a:latin typeface="Arial" panose="020B0604020202020204" pitchFamily="34" charset="0"/>
              <a:cs typeface="Arial" panose="020B0604020202020204" pitchFamily="34" charset="0"/>
            </a:rPr>
            <a:t>: More efficient energy use and lowering of the cost of energy (</a:t>
          </a:r>
          <a:r>
            <a:rPr lang="en-GB" sz="1900" kern="1200" dirty="0" err="1">
              <a:latin typeface="Arial" panose="020B0604020202020204" pitchFamily="34" charset="0"/>
              <a:cs typeface="Arial" panose="020B0604020202020204" pitchFamily="34" charset="0"/>
            </a:rPr>
            <a:t>Alnawas</a:t>
          </a:r>
          <a:r>
            <a:rPr lang="en-GB" sz="1900" kern="1200" dirty="0">
              <a:latin typeface="Arial" panose="020B0604020202020204" pitchFamily="34" charset="0"/>
              <a:cs typeface="Arial" panose="020B0604020202020204" pitchFamily="34" charset="0"/>
            </a:rPr>
            <a:t> &amp; Hemsley-Brown, 2019).</a:t>
          </a:r>
        </a:p>
      </dsp:txBody>
      <dsp:txXfrm rot="10800000">
        <a:off x="0" y="758"/>
        <a:ext cx="6718852" cy="10601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3E516-E533-431D-BCE1-550B75CE3D72}">
      <dsp:nvSpPr>
        <dsp:cNvPr id="0" name=""/>
        <dsp:cNvSpPr/>
      </dsp:nvSpPr>
      <dsp:spPr>
        <a:xfrm>
          <a:off x="0" y="2855258"/>
          <a:ext cx="5708720" cy="937159"/>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GB" sz="1600" kern="1200" dirty="0"/>
            <a:t>Implementation of data protection policies requires serious expenditure in cybersecurity measures (Raul, 2021).</a:t>
          </a:r>
        </a:p>
      </dsp:txBody>
      <dsp:txXfrm>
        <a:off x="0" y="2855258"/>
        <a:ext cx="5708720" cy="937159"/>
      </dsp:txXfrm>
    </dsp:sp>
    <dsp:sp modelId="{0B9A37CF-12FF-4A8E-8E19-FEFADE9E5E9B}">
      <dsp:nvSpPr>
        <dsp:cNvPr id="0" name=""/>
        <dsp:cNvSpPr/>
      </dsp:nvSpPr>
      <dsp:spPr>
        <a:xfrm rot="10800000">
          <a:off x="0" y="1427964"/>
          <a:ext cx="5708720" cy="1441351"/>
        </a:xfrm>
        <a:prstGeom prst="upArrowCallou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GB" sz="1600" kern="1200" dirty="0"/>
            <a:t>Data privacy regulations, such as GDPR, have a significant role in the governance of guest data by hotels which they can collect and use required the compliance measures (Elliott, 2020).</a:t>
          </a:r>
        </a:p>
      </dsp:txBody>
      <dsp:txXfrm rot="10800000">
        <a:off x="0" y="1427964"/>
        <a:ext cx="5708720" cy="936547"/>
      </dsp:txXfrm>
    </dsp:sp>
    <dsp:sp modelId="{F49BD8D0-1609-4319-8C47-A2A0F203E0BA}">
      <dsp:nvSpPr>
        <dsp:cNvPr id="0" name=""/>
        <dsp:cNvSpPr/>
      </dsp:nvSpPr>
      <dsp:spPr>
        <a:xfrm rot="10800000">
          <a:off x="0" y="670"/>
          <a:ext cx="5708720" cy="1441351"/>
        </a:xfrm>
        <a:prstGeom prst="upArrowCallou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GB" sz="1600" kern="1200" dirty="0"/>
            <a:t>The government's support for the development of the digital infrastructure has a great impact on the technology's adoption in the hotel industry (Moutinho and Vargas-Sanchez, 2018).</a:t>
          </a:r>
        </a:p>
      </dsp:txBody>
      <dsp:txXfrm rot="10800000">
        <a:off x="0" y="670"/>
        <a:ext cx="5708720" cy="93654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6E8FC8-B100-40E3-BFA9-B5D4DEA40F43}">
      <dsp:nvSpPr>
        <dsp:cNvPr id="0" name=""/>
        <dsp:cNvSpPr/>
      </dsp:nvSpPr>
      <dsp:spPr>
        <a:xfrm>
          <a:off x="0" y="2855258"/>
          <a:ext cx="5880996" cy="937159"/>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just" defTabSz="755650">
            <a:lnSpc>
              <a:spcPct val="90000"/>
            </a:lnSpc>
            <a:spcBef>
              <a:spcPct val="0"/>
            </a:spcBef>
            <a:spcAft>
              <a:spcPct val="35000"/>
            </a:spcAft>
            <a:buNone/>
          </a:pPr>
          <a:r>
            <a:rPr lang="en-GB" sz="1700" kern="1200" dirty="0"/>
            <a:t>Essentially, higher level technology adoption strategy and cloud-based solutions will be viable and affordable for small sized hotels (Thakur, 2022).</a:t>
          </a:r>
        </a:p>
      </dsp:txBody>
      <dsp:txXfrm>
        <a:off x="0" y="2855258"/>
        <a:ext cx="5880996" cy="937159"/>
      </dsp:txXfrm>
    </dsp:sp>
    <dsp:sp modelId="{F359E69A-F833-4118-9745-B996D91A4FBB}">
      <dsp:nvSpPr>
        <dsp:cNvPr id="0" name=""/>
        <dsp:cNvSpPr/>
      </dsp:nvSpPr>
      <dsp:spPr>
        <a:xfrm rot="10800000">
          <a:off x="0" y="1427964"/>
          <a:ext cx="5880996" cy="1441351"/>
        </a:xfrm>
        <a:prstGeom prst="upArrowCallout">
          <a:avLst/>
        </a:prstGeom>
        <a:solidFill>
          <a:schemeClr val="accent5">
            <a:hueOff val="1063560"/>
            <a:satOff val="-11946"/>
            <a:lumOff val="-254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just" defTabSz="755650">
            <a:lnSpc>
              <a:spcPct val="90000"/>
            </a:lnSpc>
            <a:spcBef>
              <a:spcPct val="0"/>
            </a:spcBef>
            <a:spcAft>
              <a:spcPct val="35000"/>
            </a:spcAft>
            <a:buNone/>
          </a:pPr>
          <a:r>
            <a:rPr lang="en-GB" sz="1700" kern="1200" dirty="0"/>
            <a:t>As economic downturns involve budget issues related to technological investments (</a:t>
          </a:r>
          <a:r>
            <a:rPr lang="en-GB" sz="1700" kern="1200" dirty="0" err="1"/>
            <a:t>Vanhove</a:t>
          </a:r>
          <a:r>
            <a:rPr lang="en-GB" sz="1700" kern="1200" dirty="0"/>
            <a:t>, 2022).</a:t>
          </a:r>
        </a:p>
      </dsp:txBody>
      <dsp:txXfrm rot="10800000">
        <a:off x="0" y="1427964"/>
        <a:ext cx="5880996" cy="936547"/>
      </dsp:txXfrm>
    </dsp:sp>
    <dsp:sp modelId="{DA7A4D19-9F80-4CB3-A528-0FDCA0B63000}">
      <dsp:nvSpPr>
        <dsp:cNvPr id="0" name=""/>
        <dsp:cNvSpPr/>
      </dsp:nvSpPr>
      <dsp:spPr>
        <a:xfrm rot="10800000">
          <a:off x="0" y="670"/>
          <a:ext cx="5880996" cy="1441351"/>
        </a:xfrm>
        <a:prstGeom prst="upArrowCallout">
          <a:avLst/>
        </a:prstGeom>
        <a:solidFill>
          <a:schemeClr val="accent5">
            <a:hueOff val="2127120"/>
            <a:satOff val="-23891"/>
            <a:lumOff val="-509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just" defTabSz="755650">
            <a:lnSpc>
              <a:spcPct val="90000"/>
            </a:lnSpc>
            <a:spcBef>
              <a:spcPct val="0"/>
            </a:spcBef>
            <a:spcAft>
              <a:spcPct val="35000"/>
            </a:spcAft>
            <a:buNone/>
          </a:pPr>
          <a:r>
            <a:rPr lang="en-GB" sz="1700" kern="1200" dirty="0"/>
            <a:t>Economic conditions have an impact on technology investments and AI chatbots are seen as cost-saving opportunities (Camilleri and Camilleri, 2018).</a:t>
          </a:r>
        </a:p>
      </dsp:txBody>
      <dsp:txXfrm rot="10800000">
        <a:off x="0" y="670"/>
        <a:ext cx="5880996" cy="9365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DE1868-D900-4029-A19D-0C24A25A0A61}">
      <dsp:nvSpPr>
        <dsp:cNvPr id="0" name=""/>
        <dsp:cNvSpPr/>
      </dsp:nvSpPr>
      <dsp:spPr>
        <a:xfrm>
          <a:off x="-4287831" y="-657811"/>
          <a:ext cx="5108711" cy="5108711"/>
        </a:xfrm>
        <a:prstGeom prst="blockArc">
          <a:avLst>
            <a:gd name="adj1" fmla="val 18900000"/>
            <a:gd name="adj2" fmla="val 2700000"/>
            <a:gd name="adj3" fmla="val 423"/>
          </a:avLst>
        </a:prstGeom>
        <a:noFill/>
        <a:ln w="22225" cap="rnd"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E1FEB9B-EA7D-49C0-BA92-33E88EAB24DA}">
      <dsp:nvSpPr>
        <dsp:cNvPr id="0" name=""/>
        <dsp:cNvSpPr/>
      </dsp:nvSpPr>
      <dsp:spPr>
        <a:xfrm>
          <a:off x="527917" y="379308"/>
          <a:ext cx="5129894" cy="758617"/>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2153"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kern="1200" dirty="0"/>
            <a:t>Millennials and Gen Z customers with changing expectations contribute to technology adoption aimed at user-friendly internet communication (Sharpley and Telfer 2014).</a:t>
          </a:r>
        </a:p>
      </dsp:txBody>
      <dsp:txXfrm>
        <a:off x="527917" y="379308"/>
        <a:ext cx="5129894" cy="758617"/>
      </dsp:txXfrm>
    </dsp:sp>
    <dsp:sp modelId="{0586017C-ACA1-4E7E-9D13-9B7925E33440}">
      <dsp:nvSpPr>
        <dsp:cNvPr id="0" name=""/>
        <dsp:cNvSpPr/>
      </dsp:nvSpPr>
      <dsp:spPr>
        <a:xfrm>
          <a:off x="53781" y="284481"/>
          <a:ext cx="948272" cy="948272"/>
        </a:xfrm>
        <a:prstGeom prst="ellipse">
          <a:avLst/>
        </a:prstGeom>
        <a:solidFill>
          <a:schemeClr val="lt1">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DE2056D-26D1-4DA0-89A7-32FD7ED232EF}">
      <dsp:nvSpPr>
        <dsp:cNvPr id="0" name=""/>
        <dsp:cNvSpPr/>
      </dsp:nvSpPr>
      <dsp:spPr>
        <a:xfrm>
          <a:off x="803675" y="1517235"/>
          <a:ext cx="4854137" cy="758617"/>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2153"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kern="1200" dirty="0"/>
            <a:t>The awareness of environmental consequences which leads to the implementation of green technologies for energy conservation and sustainability is one of the factors.</a:t>
          </a:r>
        </a:p>
      </dsp:txBody>
      <dsp:txXfrm>
        <a:off x="803675" y="1517235"/>
        <a:ext cx="4854137" cy="758617"/>
      </dsp:txXfrm>
    </dsp:sp>
    <dsp:sp modelId="{1EF021C7-21E6-40CA-8A07-E943ABEEC9A9}">
      <dsp:nvSpPr>
        <dsp:cNvPr id="0" name=""/>
        <dsp:cNvSpPr/>
      </dsp:nvSpPr>
      <dsp:spPr>
        <a:xfrm>
          <a:off x="329539" y="1422408"/>
          <a:ext cx="948272" cy="948272"/>
        </a:xfrm>
        <a:prstGeom prst="ellipse">
          <a:avLst/>
        </a:prstGeom>
        <a:solidFill>
          <a:schemeClr val="lt1">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A8FB6E-F458-4FEC-90D7-1384DE0A6D08}">
      <dsp:nvSpPr>
        <dsp:cNvPr id="0" name=""/>
        <dsp:cNvSpPr/>
      </dsp:nvSpPr>
      <dsp:spPr>
        <a:xfrm>
          <a:off x="527917" y="2655162"/>
          <a:ext cx="5129894" cy="758617"/>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2153"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kern="1200" dirty="0"/>
            <a:t>The importance of a balance between technological innovations and inclusivity issues can hardly be overemphasized as it allows the accommodation of different guests' preferences (Lipkin, 2016).</a:t>
          </a:r>
        </a:p>
      </dsp:txBody>
      <dsp:txXfrm>
        <a:off x="527917" y="2655162"/>
        <a:ext cx="5129894" cy="758617"/>
      </dsp:txXfrm>
    </dsp:sp>
    <dsp:sp modelId="{CDBEDD15-5024-4F78-8241-959A5020583A}">
      <dsp:nvSpPr>
        <dsp:cNvPr id="0" name=""/>
        <dsp:cNvSpPr/>
      </dsp:nvSpPr>
      <dsp:spPr>
        <a:xfrm>
          <a:off x="53781" y="2560335"/>
          <a:ext cx="948272" cy="948272"/>
        </a:xfrm>
        <a:prstGeom prst="ellipse">
          <a:avLst/>
        </a:prstGeom>
        <a:solidFill>
          <a:schemeClr val="lt1">
            <a:hueOff val="0"/>
            <a:satOff val="0"/>
            <a:lumOff val="0"/>
            <a:alphaOff val="0"/>
          </a:schemeClr>
        </a:solidFill>
        <a:ln w="2222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DC804-44F0-43ED-9006-16008B969023}">
      <dsp:nvSpPr>
        <dsp:cNvPr id="0" name=""/>
        <dsp:cNvSpPr/>
      </dsp:nvSpPr>
      <dsp:spPr>
        <a:xfrm>
          <a:off x="-4287831" y="-657811"/>
          <a:ext cx="5108711" cy="5108711"/>
        </a:xfrm>
        <a:prstGeom prst="blockArc">
          <a:avLst>
            <a:gd name="adj1" fmla="val 18900000"/>
            <a:gd name="adj2" fmla="val 2700000"/>
            <a:gd name="adj3" fmla="val 423"/>
          </a:avLst>
        </a:prstGeom>
        <a:noFill/>
        <a:ln w="22225"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698CF8C-4AC2-493C-8B18-F4C098E93E03}">
      <dsp:nvSpPr>
        <dsp:cNvPr id="0" name=""/>
        <dsp:cNvSpPr/>
      </dsp:nvSpPr>
      <dsp:spPr>
        <a:xfrm>
          <a:off x="527917" y="379308"/>
          <a:ext cx="5302171" cy="758617"/>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2153"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kern="1200" dirty="0"/>
            <a:t>Rapid development of technologies drives for perpetual investment into the systems refinement and the integration of new solutions into them (</a:t>
          </a:r>
          <a:r>
            <a:rPr lang="en-GB" sz="1300" kern="1200" dirty="0" err="1"/>
            <a:t>Pencarelli</a:t>
          </a:r>
          <a:r>
            <a:rPr lang="en-GB" sz="1300" kern="1200" dirty="0"/>
            <a:t>, 2020).</a:t>
          </a:r>
        </a:p>
      </dsp:txBody>
      <dsp:txXfrm>
        <a:off x="527917" y="379308"/>
        <a:ext cx="5302171" cy="758617"/>
      </dsp:txXfrm>
    </dsp:sp>
    <dsp:sp modelId="{B6F1F3B0-66E1-4A3C-A494-CBB3890762D8}">
      <dsp:nvSpPr>
        <dsp:cNvPr id="0" name=""/>
        <dsp:cNvSpPr/>
      </dsp:nvSpPr>
      <dsp:spPr>
        <a:xfrm>
          <a:off x="53781" y="284481"/>
          <a:ext cx="948272" cy="948272"/>
        </a:xfrm>
        <a:prstGeom prst="ellipse">
          <a:avLst/>
        </a:prstGeom>
        <a:solidFill>
          <a:schemeClr val="lt1">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A251D8D-63FF-40A3-993F-2CB4FDC3A2A9}">
      <dsp:nvSpPr>
        <dsp:cNvPr id="0" name=""/>
        <dsp:cNvSpPr/>
      </dsp:nvSpPr>
      <dsp:spPr>
        <a:xfrm>
          <a:off x="803675" y="1517235"/>
          <a:ext cx="5026414" cy="758617"/>
        </a:xfrm>
        <a:prstGeom prst="rect">
          <a:avLst/>
        </a:prstGeom>
        <a:solidFill>
          <a:schemeClr val="accent5">
            <a:hueOff val="1063560"/>
            <a:satOff val="-11946"/>
            <a:lumOff val="-254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2153"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kern="1200" dirty="0"/>
            <a:t>Technology becomes divisive for hotels as it plays the role of a differentiator between hotels by bringing out the competitive edge and exclusive revenue-driving gains (</a:t>
          </a:r>
          <a:r>
            <a:rPr lang="en-GB" sz="1300" kern="1200" dirty="0" err="1"/>
            <a:t>Buhalis</a:t>
          </a:r>
          <a:r>
            <a:rPr lang="en-GB" sz="1300" kern="1200" dirty="0"/>
            <a:t>, 2019).</a:t>
          </a:r>
        </a:p>
      </dsp:txBody>
      <dsp:txXfrm>
        <a:off x="803675" y="1517235"/>
        <a:ext cx="5026414" cy="758617"/>
      </dsp:txXfrm>
    </dsp:sp>
    <dsp:sp modelId="{7BEDA7CF-0B03-4AE9-B690-08213C244CCE}">
      <dsp:nvSpPr>
        <dsp:cNvPr id="0" name=""/>
        <dsp:cNvSpPr/>
      </dsp:nvSpPr>
      <dsp:spPr>
        <a:xfrm>
          <a:off x="329539" y="1422408"/>
          <a:ext cx="948272" cy="948272"/>
        </a:xfrm>
        <a:prstGeom prst="ellipse">
          <a:avLst/>
        </a:prstGeom>
        <a:solidFill>
          <a:schemeClr val="lt1">
            <a:hueOff val="0"/>
            <a:satOff val="0"/>
            <a:lumOff val="0"/>
            <a:alphaOff val="0"/>
          </a:schemeClr>
        </a:solidFill>
        <a:ln w="22225" cap="rnd" cmpd="sng" algn="ctr">
          <a:solidFill>
            <a:schemeClr val="accent5">
              <a:hueOff val="1063560"/>
              <a:satOff val="-11946"/>
              <a:lumOff val="-2549"/>
              <a:alphaOff val="0"/>
            </a:schemeClr>
          </a:solidFill>
          <a:prstDash val="solid"/>
        </a:ln>
        <a:effectLst/>
      </dsp:spPr>
      <dsp:style>
        <a:lnRef idx="2">
          <a:scrgbClr r="0" g="0" b="0"/>
        </a:lnRef>
        <a:fillRef idx="1">
          <a:scrgbClr r="0" g="0" b="0"/>
        </a:fillRef>
        <a:effectRef idx="0">
          <a:scrgbClr r="0" g="0" b="0"/>
        </a:effectRef>
        <a:fontRef idx="minor"/>
      </dsp:style>
    </dsp:sp>
    <dsp:sp modelId="{E8A653A8-E38A-4C55-9C6C-3D0AE1004500}">
      <dsp:nvSpPr>
        <dsp:cNvPr id="0" name=""/>
        <dsp:cNvSpPr/>
      </dsp:nvSpPr>
      <dsp:spPr>
        <a:xfrm>
          <a:off x="527917" y="2655162"/>
          <a:ext cx="5302171" cy="758617"/>
        </a:xfrm>
        <a:prstGeom prst="rect">
          <a:avLst/>
        </a:prstGeom>
        <a:solidFill>
          <a:schemeClr val="accent5">
            <a:hueOff val="2127120"/>
            <a:satOff val="-23891"/>
            <a:lumOff val="-509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2153" tIns="33020" rIns="33020" bIns="33020" numCol="1" spcCol="1270" anchor="ctr" anchorCtr="0">
          <a:noAutofit/>
        </a:bodyPr>
        <a:lstStyle/>
        <a:p>
          <a:pPr marL="0" lvl="0" indent="0" algn="just" defTabSz="577850">
            <a:lnSpc>
              <a:spcPct val="90000"/>
            </a:lnSpc>
            <a:spcBef>
              <a:spcPct val="0"/>
            </a:spcBef>
            <a:spcAft>
              <a:spcPct val="35000"/>
            </a:spcAft>
            <a:buNone/>
          </a:pPr>
          <a:r>
            <a:rPr lang="en-GB" sz="1300" kern="1200" dirty="0"/>
            <a:t>The compliance with legal regulations like GDPR and accessibility standards is a challenge and an opportunity for hotels which are using digital means (Huang et al. , 2017).</a:t>
          </a:r>
        </a:p>
      </dsp:txBody>
      <dsp:txXfrm>
        <a:off x="527917" y="2655162"/>
        <a:ext cx="5302171" cy="758617"/>
      </dsp:txXfrm>
    </dsp:sp>
    <dsp:sp modelId="{E8D68D5C-8A21-44F7-A209-94C689E1A53F}">
      <dsp:nvSpPr>
        <dsp:cNvPr id="0" name=""/>
        <dsp:cNvSpPr/>
      </dsp:nvSpPr>
      <dsp:spPr>
        <a:xfrm>
          <a:off x="53781" y="2560335"/>
          <a:ext cx="948272" cy="948272"/>
        </a:xfrm>
        <a:prstGeom prst="ellipse">
          <a:avLst/>
        </a:prstGeom>
        <a:solidFill>
          <a:schemeClr val="lt1">
            <a:hueOff val="0"/>
            <a:satOff val="0"/>
            <a:lumOff val="0"/>
            <a:alphaOff val="0"/>
          </a:schemeClr>
        </a:solidFill>
        <a:ln w="22225" cap="rnd" cmpd="sng" algn="ctr">
          <a:solidFill>
            <a:schemeClr val="accent5">
              <a:hueOff val="2127120"/>
              <a:satOff val="-23891"/>
              <a:lumOff val="-5098"/>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002B13-E6AC-4DA7-A6E1-9EDF7C501473}">
      <dsp:nvSpPr>
        <dsp:cNvPr id="0" name=""/>
        <dsp:cNvSpPr/>
      </dsp:nvSpPr>
      <dsp:spPr>
        <a:xfrm>
          <a:off x="0" y="2855258"/>
          <a:ext cx="5708720" cy="937159"/>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GB" sz="1600" kern="1200" dirty="0"/>
            <a:t>Effective data governance and risk management measures are vital to avoid legal liabilities and to keep the guest.</a:t>
          </a:r>
        </a:p>
      </dsp:txBody>
      <dsp:txXfrm>
        <a:off x="0" y="2855258"/>
        <a:ext cx="5708720" cy="937159"/>
      </dsp:txXfrm>
    </dsp:sp>
    <dsp:sp modelId="{91B410B4-2842-475B-8BC0-246C597F577F}">
      <dsp:nvSpPr>
        <dsp:cNvPr id="0" name=""/>
        <dsp:cNvSpPr/>
      </dsp:nvSpPr>
      <dsp:spPr>
        <a:xfrm rot="10800000">
          <a:off x="0" y="1427964"/>
          <a:ext cx="5708720" cy="1441351"/>
        </a:xfrm>
        <a:prstGeom prst="upArrowCallou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GB" sz="1600" kern="1200" dirty="0"/>
            <a:t>With the advent of contactless payment and biometric authentication systems, there are increasing fears regarding the data privacy and consent for the users (Elliott 2020).</a:t>
          </a:r>
        </a:p>
      </dsp:txBody>
      <dsp:txXfrm rot="10800000">
        <a:off x="0" y="1427964"/>
        <a:ext cx="5708720" cy="936547"/>
      </dsp:txXfrm>
    </dsp:sp>
    <dsp:sp modelId="{B06BBE93-407A-4787-B016-F8578C46E8FB}">
      <dsp:nvSpPr>
        <dsp:cNvPr id="0" name=""/>
        <dsp:cNvSpPr/>
      </dsp:nvSpPr>
      <dsp:spPr>
        <a:xfrm rot="10800000">
          <a:off x="0" y="670"/>
          <a:ext cx="5708720" cy="1441351"/>
        </a:xfrm>
        <a:prstGeom prst="upArrowCallou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GB" sz="1600" kern="1200" dirty="0"/>
            <a:t>Compliance with a range of regulations on privacy, data protection, and cybersecurity is both a challenge and a chance for hotels with the help of online channels (Tung and Law 2017).</a:t>
          </a:r>
        </a:p>
      </dsp:txBody>
      <dsp:txXfrm rot="10800000">
        <a:off x="0" y="670"/>
        <a:ext cx="5708720" cy="93654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204364-A652-4138-A9C1-C4ABFC328300}">
      <dsp:nvSpPr>
        <dsp:cNvPr id="0" name=""/>
        <dsp:cNvSpPr/>
      </dsp:nvSpPr>
      <dsp:spPr>
        <a:xfrm>
          <a:off x="0" y="2855258"/>
          <a:ext cx="5880996" cy="937159"/>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just" defTabSz="622300">
            <a:lnSpc>
              <a:spcPct val="90000"/>
            </a:lnSpc>
            <a:spcBef>
              <a:spcPct val="0"/>
            </a:spcBef>
            <a:spcAft>
              <a:spcPct val="35000"/>
            </a:spcAft>
            <a:buNone/>
          </a:pPr>
          <a:r>
            <a:rPr lang="en-GB" sz="1400" kern="1200" dirty="0"/>
            <a:t>Working together with the e-waste disposal agencies is the responsible way to dispose of the outdated IT facilities (Han et al., 2021).</a:t>
          </a:r>
        </a:p>
      </dsp:txBody>
      <dsp:txXfrm>
        <a:off x="0" y="2855258"/>
        <a:ext cx="5880996" cy="937159"/>
      </dsp:txXfrm>
    </dsp:sp>
    <dsp:sp modelId="{FA86349F-F1CC-40FE-B8C3-9AD838347954}">
      <dsp:nvSpPr>
        <dsp:cNvPr id="0" name=""/>
        <dsp:cNvSpPr/>
      </dsp:nvSpPr>
      <dsp:spPr>
        <a:xfrm rot="10800000">
          <a:off x="0" y="1427964"/>
          <a:ext cx="5880996" cy="1441351"/>
        </a:xfrm>
        <a:prstGeom prst="upArrowCallout">
          <a:avLst/>
        </a:prstGeom>
        <a:solidFill>
          <a:schemeClr val="accent5">
            <a:hueOff val="1063560"/>
            <a:satOff val="-11946"/>
            <a:lumOff val="-254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just" defTabSz="622300">
            <a:lnSpc>
              <a:spcPct val="90000"/>
            </a:lnSpc>
            <a:spcBef>
              <a:spcPct val="0"/>
            </a:spcBef>
            <a:spcAft>
              <a:spcPct val="35000"/>
            </a:spcAft>
            <a:buNone/>
          </a:pPr>
          <a:r>
            <a:rPr lang="en-GB" sz="1400" kern="1200" dirty="0"/>
            <a:t>The high initial cost barriers of green technology implementations in hotels can make it difficult for teams to install them, hence the need for balance between short-term expenses and long-term benefits (Elliott, 2020).</a:t>
          </a:r>
        </a:p>
      </dsp:txBody>
      <dsp:txXfrm rot="10800000">
        <a:off x="0" y="1427964"/>
        <a:ext cx="5880996" cy="936547"/>
      </dsp:txXfrm>
    </dsp:sp>
    <dsp:sp modelId="{74DD1EBE-D144-418C-8C96-E76D27DEB63F}">
      <dsp:nvSpPr>
        <dsp:cNvPr id="0" name=""/>
        <dsp:cNvSpPr/>
      </dsp:nvSpPr>
      <dsp:spPr>
        <a:xfrm rot="10800000">
          <a:off x="0" y="670"/>
          <a:ext cx="5880996" cy="1441351"/>
        </a:xfrm>
        <a:prstGeom prst="upArrowCallout">
          <a:avLst/>
        </a:prstGeom>
        <a:solidFill>
          <a:schemeClr val="accent5">
            <a:hueOff val="2127120"/>
            <a:satOff val="-23891"/>
            <a:lumOff val="-509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just" defTabSz="622300">
            <a:lnSpc>
              <a:spcPct val="90000"/>
            </a:lnSpc>
            <a:spcBef>
              <a:spcPct val="0"/>
            </a:spcBef>
            <a:spcAft>
              <a:spcPct val="35000"/>
            </a:spcAft>
            <a:buNone/>
          </a:pPr>
          <a:r>
            <a:rPr lang="en-GB" sz="1400" kern="1200" dirty="0"/>
            <a:t>The hearth of sustainability thinking is the investment in green technologies </a:t>
          </a:r>
          <a:r>
            <a:rPr lang="en-GB" sz="1400" kern="1200" dirty="0" err="1"/>
            <a:t>centered</a:t>
          </a:r>
          <a:r>
            <a:rPr lang="en-GB" sz="1400" kern="1200" dirty="0"/>
            <a:t> on the energy efficiency and waste reduction (</a:t>
          </a:r>
          <a:r>
            <a:rPr lang="en-GB" sz="1400" kern="1200" dirty="0" err="1"/>
            <a:t>Schuckert</a:t>
          </a:r>
          <a:r>
            <a:rPr lang="en-GB" sz="1400" kern="1200" dirty="0"/>
            <a:t> et al., 2015).</a:t>
          </a:r>
        </a:p>
      </dsp:txBody>
      <dsp:txXfrm rot="10800000">
        <a:off x="0" y="670"/>
        <a:ext cx="5880996" cy="93654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6DA5B-0093-4865-9761-60CCCA4F8C6F}">
      <dsp:nvSpPr>
        <dsp:cNvPr id="0" name=""/>
        <dsp:cNvSpPr/>
      </dsp:nvSpPr>
      <dsp:spPr>
        <a:xfrm>
          <a:off x="1660" y="0"/>
          <a:ext cx="2583542" cy="4601818"/>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Funding for Sustainable Technology Solutions</a:t>
          </a:r>
          <a:endParaRPr lang="en-US" sz="1800" b="0" kern="1200" dirty="0"/>
        </a:p>
      </dsp:txBody>
      <dsp:txXfrm>
        <a:off x="1660" y="1840727"/>
        <a:ext cx="2583542" cy="1840727"/>
      </dsp:txXfrm>
    </dsp:sp>
    <dsp:sp modelId="{0AFB560A-6F5B-4A57-8A31-1985B3120502}">
      <dsp:nvSpPr>
        <dsp:cNvPr id="0" name=""/>
        <dsp:cNvSpPr/>
      </dsp:nvSpPr>
      <dsp:spPr>
        <a:xfrm>
          <a:off x="527229" y="276109"/>
          <a:ext cx="1532405" cy="153240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50000" r="-50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63F26E-D067-4B98-914E-E9F4EA53E653}">
      <dsp:nvSpPr>
        <dsp:cNvPr id="0" name=""/>
        <dsp:cNvSpPr/>
      </dsp:nvSpPr>
      <dsp:spPr>
        <a:xfrm>
          <a:off x="2662709" y="0"/>
          <a:ext cx="2583542" cy="4601818"/>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Investment in Data Security and Privacy Measures </a:t>
          </a:r>
          <a:endParaRPr lang="en-US" sz="1800" b="0" kern="1200" dirty="0"/>
        </a:p>
      </dsp:txBody>
      <dsp:txXfrm>
        <a:off x="2662709" y="1840727"/>
        <a:ext cx="2583542" cy="1840727"/>
      </dsp:txXfrm>
    </dsp:sp>
    <dsp:sp modelId="{D7B77945-79C0-43F0-89B1-C5E115F9C657}">
      <dsp:nvSpPr>
        <dsp:cNvPr id="0" name=""/>
        <dsp:cNvSpPr/>
      </dsp:nvSpPr>
      <dsp:spPr>
        <a:xfrm>
          <a:off x="3188278" y="276109"/>
          <a:ext cx="1532405" cy="1532405"/>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17000" r="-117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5C41F1-3457-440B-A91C-1591A00B7BAE}">
      <dsp:nvSpPr>
        <dsp:cNvPr id="0" name=""/>
        <dsp:cNvSpPr/>
      </dsp:nvSpPr>
      <dsp:spPr>
        <a:xfrm>
          <a:off x="5325419" y="0"/>
          <a:ext cx="2583542" cy="4601818"/>
        </a:xfrm>
        <a:prstGeom prst="roundRect">
          <a:avLst>
            <a:gd name="adj" fmla="val 10000"/>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Digital Literacy and Training</a:t>
          </a:r>
          <a:endParaRPr lang="en-US" sz="1800" b="0" kern="1200" dirty="0"/>
        </a:p>
      </dsp:txBody>
      <dsp:txXfrm>
        <a:off x="5325419" y="1840727"/>
        <a:ext cx="2583542" cy="1840727"/>
      </dsp:txXfrm>
    </dsp:sp>
    <dsp:sp modelId="{FB2A0912-FB30-4160-993F-C9891BE660EE}">
      <dsp:nvSpPr>
        <dsp:cNvPr id="0" name=""/>
        <dsp:cNvSpPr/>
      </dsp:nvSpPr>
      <dsp:spPr>
        <a:xfrm>
          <a:off x="5849327" y="276109"/>
          <a:ext cx="1532405" cy="1532405"/>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9000" r="-3900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AE763C9-7576-4BF7-81BA-893141164342}">
      <dsp:nvSpPr>
        <dsp:cNvPr id="0" name=""/>
        <dsp:cNvSpPr/>
      </dsp:nvSpPr>
      <dsp:spPr>
        <a:xfrm>
          <a:off x="316358" y="3681454"/>
          <a:ext cx="7276245" cy="690272"/>
        </a:xfrm>
        <a:prstGeom prst="leftRightArrow">
          <a:avLst/>
        </a:prstGeom>
        <a:solidFill>
          <a:schemeClr val="accent2">
            <a:tint val="4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C4AFDE-864A-4BF8-BA44-83DBA2FDE33F}" type="datetimeFigureOut">
              <a:rPr lang="en-GB" smtClean="0"/>
              <a:t>28/05/2024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916DE8-25FE-43FD-8ABF-8485B805D933}" type="slidenum">
              <a:rPr lang="en-GB" smtClean="0"/>
              <a:t>‹#›</a:t>
            </a:fld>
            <a:endParaRPr lang="en-GB"/>
          </a:p>
        </p:txBody>
      </p:sp>
    </p:spTree>
    <p:extLst>
      <p:ext uri="{BB962C8B-B14F-4D97-AF65-F5344CB8AC3E}">
        <p14:creationId xmlns:p14="http://schemas.microsoft.com/office/powerpoint/2010/main" val="499464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2DE070-A906-4A8F-B6E2-C443629183E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84247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2DE070-A906-4A8F-B6E2-C443629183E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363024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0"/>
              </a:spcAft>
              <a:buFont typeface="Symbol" panose="05050102010706020507" pitchFamily="18" charset="2"/>
              <a:buNone/>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2DE070-A906-4A8F-B6E2-C443629183E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11222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2DE070-A906-4A8F-B6E2-C443629183E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30614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2DE070-A906-4A8F-B6E2-C443629183E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74497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2DE070-A906-4A8F-B6E2-C443629183E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448107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2DE070-A906-4A8F-B6E2-C443629183E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469278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0"/>
              </a:spcAft>
              <a:buFont typeface="Symbol" panose="05050102010706020507" pitchFamily="18" charset="2"/>
              <a:buChar char=""/>
            </a:pPr>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2DE070-A906-4A8F-B6E2-C443629183E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88693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F2DE070-A906-4A8F-B6E2-C443629183E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5743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Vrinda" panose="020B0502040204020203" pitchFamily="34" charset="0"/>
              </a:rPr>
              <a:t>.</a:t>
            </a:r>
          </a:p>
          <a:p>
            <a:endParaRPr lang="en-GB" dirty="0"/>
          </a:p>
        </p:txBody>
      </p:sp>
      <p:sp>
        <p:nvSpPr>
          <p:cNvPr id="4" name="Slide Number Placeholder 3"/>
          <p:cNvSpPr>
            <a:spLocks noGrp="1"/>
          </p:cNvSpPr>
          <p:nvPr>
            <p:ph type="sldNum" sz="quarter" idx="5"/>
          </p:nvPr>
        </p:nvSpPr>
        <p:spPr/>
        <p:txBody>
          <a:bodyPr/>
          <a:lstStyle/>
          <a:p>
            <a:fld id="{09916DE8-25FE-43FD-8ABF-8485B805D933}" type="slidenum">
              <a:rPr lang="en-GB" smtClean="0"/>
              <a:t>13</a:t>
            </a:fld>
            <a:endParaRPr lang="en-GB"/>
          </a:p>
        </p:txBody>
      </p:sp>
    </p:spTree>
    <p:extLst>
      <p:ext uri="{BB962C8B-B14F-4D97-AF65-F5344CB8AC3E}">
        <p14:creationId xmlns:p14="http://schemas.microsoft.com/office/powerpoint/2010/main" val="3211482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Vrinda" panose="020B0502040204020203" pitchFamily="34" charset="0"/>
              </a:rPr>
              <a:t> </a:t>
            </a:r>
          </a:p>
          <a:p>
            <a:endParaRPr lang="en-GB" dirty="0"/>
          </a:p>
        </p:txBody>
      </p:sp>
      <p:sp>
        <p:nvSpPr>
          <p:cNvPr id="4" name="Slide Number Placeholder 3"/>
          <p:cNvSpPr>
            <a:spLocks noGrp="1"/>
          </p:cNvSpPr>
          <p:nvPr>
            <p:ph type="sldNum" sz="quarter" idx="5"/>
          </p:nvPr>
        </p:nvSpPr>
        <p:spPr/>
        <p:txBody>
          <a:bodyPr/>
          <a:lstStyle/>
          <a:p>
            <a:fld id="{09916DE8-25FE-43FD-8ABF-8485B805D933}" type="slidenum">
              <a:rPr lang="en-GB" smtClean="0"/>
              <a:t>15</a:t>
            </a:fld>
            <a:endParaRPr lang="en-GB"/>
          </a:p>
        </p:txBody>
      </p:sp>
    </p:spTree>
    <p:extLst>
      <p:ext uri="{BB962C8B-B14F-4D97-AF65-F5344CB8AC3E}">
        <p14:creationId xmlns:p14="http://schemas.microsoft.com/office/powerpoint/2010/main" val="2861002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16C9D07-3987-46E9-B31A-4C56D864CF4A}" type="datetimeFigureOut">
              <a:rPr lang="en-US" smtClean="0"/>
              <a:t>5/28/2024</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5DD4750A-438F-4FA0-A1C2-8AAE51700912}" type="slidenum">
              <a:rPr lang="en-US" smtClean="0"/>
              <a:t>‹#›</a:t>
            </a:fld>
            <a:endParaRPr lang="en-US"/>
          </a:p>
        </p:txBody>
      </p:sp>
    </p:spTree>
    <p:extLst>
      <p:ext uri="{BB962C8B-B14F-4D97-AF65-F5344CB8AC3E}">
        <p14:creationId xmlns:p14="http://schemas.microsoft.com/office/powerpoint/2010/main" val="3146906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6C9D07-3987-46E9-B31A-4C56D864CF4A}"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2734592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16C9D07-3987-46E9-B31A-4C56D864CF4A}" type="datetimeFigureOut">
              <a:rPr lang="en-US" smtClean="0"/>
              <a:t>5/28/2024</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5DD4750A-438F-4FA0-A1C2-8AAE51700912}" type="slidenum">
              <a:rPr lang="en-US" smtClean="0"/>
              <a:t>‹#›</a:t>
            </a:fld>
            <a:endParaRPr lang="en-US"/>
          </a:p>
        </p:txBody>
      </p:sp>
    </p:spTree>
    <p:extLst>
      <p:ext uri="{BB962C8B-B14F-4D97-AF65-F5344CB8AC3E}">
        <p14:creationId xmlns:p14="http://schemas.microsoft.com/office/powerpoint/2010/main" val="2616010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6C9D07-3987-46E9-B31A-4C56D864CF4A}"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85054726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6C9D07-3987-46E9-B31A-4C56D864CF4A}" type="datetimeFigureOut">
              <a:rPr lang="en-US" smtClean="0"/>
              <a:t>5/28/2024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1567702630"/>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6C9D07-3987-46E9-B31A-4C56D864CF4A}" type="datetimeFigureOut">
              <a:rPr lang="en-US" smtClean="0"/>
              <a:t>5/28/2024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1266598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6C9D07-3987-46E9-B31A-4C56D864CF4A}" type="datetimeFigureOut">
              <a:rPr lang="en-US" smtClean="0"/>
              <a:t>5/28/2024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2561437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16C9D07-3987-46E9-B31A-4C56D864CF4A}" type="datetimeFigureOut">
              <a:rPr lang="en-US" smtClean="0"/>
              <a:t>5/28/2024</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5DD4750A-438F-4FA0-A1C2-8AAE51700912}" type="slidenum">
              <a:rPr lang="en-US" smtClean="0"/>
              <a:t>‹#›</a:t>
            </a:fld>
            <a:endParaRPr lang="en-US"/>
          </a:p>
        </p:txBody>
      </p:sp>
    </p:spTree>
    <p:extLst>
      <p:ext uri="{BB962C8B-B14F-4D97-AF65-F5344CB8AC3E}">
        <p14:creationId xmlns:p14="http://schemas.microsoft.com/office/powerpoint/2010/main" val="386702176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6C9D07-3987-46E9-B31A-4C56D864CF4A}"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1227088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6C9D07-3987-46E9-B31A-4C56D864CF4A}"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D4750A-438F-4FA0-A1C2-8AAE51700912}" type="slidenum">
              <a:rPr lang="en-US" smtClean="0"/>
              <a:t>‹#›</a:t>
            </a:fld>
            <a:endParaRPr lang="en-US"/>
          </a:p>
        </p:txBody>
      </p:sp>
    </p:spTree>
    <p:extLst>
      <p:ext uri="{BB962C8B-B14F-4D97-AF65-F5344CB8AC3E}">
        <p14:creationId xmlns:p14="http://schemas.microsoft.com/office/powerpoint/2010/main" val="3508829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16C9D07-3987-46E9-B31A-4C56D864CF4A}" type="datetimeFigureOut">
              <a:rPr lang="en-US" smtClean="0"/>
              <a:t>5/28/2024</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5DD4750A-438F-4FA0-A1C2-8AAE51700912}" type="slidenum">
              <a:rPr lang="en-US" smtClean="0"/>
              <a:t>‹#›</a:t>
            </a:fld>
            <a:endParaRPr lang="en-US"/>
          </a:p>
        </p:txBody>
      </p:sp>
    </p:spTree>
    <p:extLst>
      <p:ext uri="{BB962C8B-B14F-4D97-AF65-F5344CB8AC3E}">
        <p14:creationId xmlns:p14="http://schemas.microsoft.com/office/powerpoint/2010/main" val="2171274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16C9D07-3987-46E9-B31A-4C56D864CF4A}" type="datetimeFigureOut">
              <a:rPr lang="en-US" smtClean="0"/>
              <a:t>5/28/2024</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5DD4750A-438F-4FA0-A1C2-8AAE51700912}"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6633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14.xml"/><Relationship Id="rId3" Type="http://schemas.openxmlformats.org/officeDocument/2006/relationships/diagramData" Target="../diagrams/data13.xml"/><Relationship Id="rId7" Type="http://schemas.microsoft.com/office/2007/relationships/diagramDrawing" Target="../diagrams/drawing13.xml"/><Relationship Id="rId12" Type="http://schemas.microsoft.com/office/2007/relationships/diagramDrawing" Target="../diagrams/drawing14.xml"/><Relationship Id="rId2" Type="http://schemas.openxmlformats.org/officeDocument/2006/relationships/notesSlide" Target="../notesSlides/notesSlide8.xml"/><Relationship Id="rId1" Type="http://schemas.openxmlformats.org/officeDocument/2006/relationships/slideLayout" Target="../slideLayouts/slideLayout5.xml"/><Relationship Id="rId6" Type="http://schemas.openxmlformats.org/officeDocument/2006/relationships/diagramColors" Target="../diagrams/colors13.xml"/><Relationship Id="rId11" Type="http://schemas.openxmlformats.org/officeDocument/2006/relationships/diagramColors" Target="../diagrams/colors14.xml"/><Relationship Id="rId5" Type="http://schemas.openxmlformats.org/officeDocument/2006/relationships/diagramQuickStyle" Target="../diagrams/quickStyle13.xml"/><Relationship Id="rId10" Type="http://schemas.openxmlformats.org/officeDocument/2006/relationships/diagramQuickStyle" Target="../diagrams/quickStyle14.xml"/><Relationship Id="rId4" Type="http://schemas.openxmlformats.org/officeDocument/2006/relationships/diagramLayout" Target="../diagrams/layout13.xml"/><Relationship Id="rId9" Type="http://schemas.openxmlformats.org/officeDocument/2006/relationships/diagramLayout" Target="../diagrams/layout1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5FCD6-FD12-D3F0-BE3D-16F1FA6EB7ED}"/>
              </a:ext>
            </a:extLst>
          </p:cNvPr>
          <p:cNvSpPr>
            <a:spLocks noGrp="1"/>
          </p:cNvSpPr>
          <p:nvPr>
            <p:ph type="title"/>
          </p:nvPr>
        </p:nvSpPr>
        <p:spPr/>
        <p:txBody>
          <a:bodyPr/>
          <a:lstStyle/>
          <a:p>
            <a:pPr algn="ctr"/>
            <a:r>
              <a:rPr lang="en-US" dirty="0"/>
              <a:t>Profile </a:t>
            </a:r>
            <a:endParaRPr lang="en-GB" dirty="0"/>
          </a:p>
        </p:txBody>
      </p:sp>
      <p:graphicFrame>
        <p:nvGraphicFramePr>
          <p:cNvPr id="4" name="Content Placeholder 2">
            <a:extLst>
              <a:ext uri="{FF2B5EF4-FFF2-40B4-BE49-F238E27FC236}">
                <a16:creationId xmlns:a16="http://schemas.microsoft.com/office/drawing/2014/main" id="{756D5A26-5164-D829-83A9-8C0ED572853F}"/>
              </a:ext>
            </a:extLst>
          </p:cNvPr>
          <p:cNvGraphicFramePr>
            <a:graphicFrameLocks noGrp="1"/>
          </p:cNvGraphicFramePr>
          <p:nvPr>
            <p:ph idx="1"/>
            <p:extLst>
              <p:ext uri="{D42A27DB-BD31-4B8C-83A1-F6EECF244321}">
                <p14:modId xmlns:p14="http://schemas.microsoft.com/office/powerpoint/2010/main" val="2417681585"/>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491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83F1FFD-1AA8-4EC2-97B9-FEC7564F48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sp>
        <p:nvSpPr>
          <p:cNvPr id="73" name="Rectangle 72">
            <a:extLst>
              <a:ext uri="{FF2B5EF4-FFF2-40B4-BE49-F238E27FC236}">
                <a16:creationId xmlns:a16="http://schemas.microsoft.com/office/drawing/2014/main" id="{8FF0F8A7-C9E3-49D9-A67E-09FF582C7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7F4C1F1-2D82-4564-9C4C-986475B37266}"/>
              </a:ext>
            </a:extLst>
          </p:cNvPr>
          <p:cNvSpPr>
            <a:spLocks noGrp="1"/>
          </p:cNvSpPr>
          <p:nvPr>
            <p:ph type="ctrTitle"/>
          </p:nvPr>
        </p:nvSpPr>
        <p:spPr>
          <a:xfrm>
            <a:off x="8163339" y="1005839"/>
            <a:ext cx="3379304" cy="4467309"/>
          </a:xfrm>
        </p:spPr>
        <p:txBody>
          <a:bodyPr>
            <a:normAutofit/>
          </a:bodyPr>
          <a:lstStyle/>
          <a:p>
            <a:pPr algn="ctr">
              <a:lnSpc>
                <a:spcPct val="90000"/>
              </a:lnSpc>
            </a:pPr>
            <a:r>
              <a:rPr lang="en-US" sz="2800" dirty="0">
                <a:solidFill>
                  <a:srgbClr val="FFFFFF"/>
                </a:solidFill>
              </a:rPr>
              <a:t>“Impact of Embracing Technology to Enhance Guest Experiences and Streamline Operations in the Hotel Industry of the UK"</a:t>
            </a:r>
          </a:p>
        </p:txBody>
      </p:sp>
      <p:grpSp>
        <p:nvGrpSpPr>
          <p:cNvPr id="75" name="Group 74">
            <a:extLst>
              <a:ext uri="{FF2B5EF4-FFF2-40B4-BE49-F238E27FC236}">
                <a16:creationId xmlns:a16="http://schemas.microsoft.com/office/drawing/2014/main" id="{A4274C20-A98B-4AC3-B16A-B7F41CB582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76" name="Rectangle 75">
              <a:extLst>
                <a:ext uri="{FF2B5EF4-FFF2-40B4-BE49-F238E27FC236}">
                  <a16:creationId xmlns:a16="http://schemas.microsoft.com/office/drawing/2014/main" id="{43ECC69B-2243-424A-8237-CF490F8B0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76">
              <a:extLst>
                <a:ext uri="{FF2B5EF4-FFF2-40B4-BE49-F238E27FC236}">
                  <a16:creationId xmlns:a16="http://schemas.microsoft.com/office/drawing/2014/main" id="{6D2EA3B9-3D17-4510-8464-E74F67267C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Rectangle 77">
              <a:extLst>
                <a:ext uri="{FF2B5EF4-FFF2-40B4-BE49-F238E27FC236}">
                  <a16:creationId xmlns:a16="http://schemas.microsoft.com/office/drawing/2014/main" id="{AA5DFA43-F31D-4C31-8826-6B40A21C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a:extLst>
              <a:ext uri="{FF2B5EF4-FFF2-40B4-BE49-F238E27FC236}">
                <a16:creationId xmlns:a16="http://schemas.microsoft.com/office/drawing/2014/main" id="{D715C445-9EBD-B4D2-D347-5EBC568C5532}"/>
              </a:ext>
            </a:extLst>
          </p:cNvPr>
          <p:cNvPicPr>
            <a:picLocks noChangeAspect="1"/>
          </p:cNvPicPr>
          <p:nvPr/>
        </p:nvPicPr>
        <p:blipFill>
          <a:blip r:embed="rId2"/>
          <a:stretch>
            <a:fillRect/>
          </a:stretch>
        </p:blipFill>
        <p:spPr>
          <a:xfrm>
            <a:off x="446533" y="723900"/>
            <a:ext cx="7273616" cy="5666666"/>
          </a:xfrm>
          <a:prstGeom prst="rect">
            <a:avLst/>
          </a:prstGeom>
        </p:spPr>
      </p:pic>
    </p:spTree>
    <p:extLst>
      <p:ext uri="{BB962C8B-B14F-4D97-AF65-F5344CB8AC3E}">
        <p14:creationId xmlns:p14="http://schemas.microsoft.com/office/powerpoint/2010/main" val="4911121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A899C-51AB-31D5-3840-2BE89B07386E}"/>
              </a:ext>
            </a:extLst>
          </p:cNvPr>
          <p:cNvSpPr>
            <a:spLocks noGrp="1"/>
          </p:cNvSpPr>
          <p:nvPr>
            <p:ph type="title"/>
          </p:nvPr>
        </p:nvSpPr>
        <p:spPr/>
        <p:txBody>
          <a:bodyPr/>
          <a:lstStyle/>
          <a:p>
            <a:pPr algn="ctr"/>
            <a:r>
              <a:rPr lang="en-US" dirty="0">
                <a:solidFill>
                  <a:srgbClr val="FFFEFF"/>
                </a:solidFill>
              </a:rPr>
              <a:t>Topics to be Discussed</a:t>
            </a:r>
            <a:endParaRPr lang="en-GB" dirty="0"/>
          </a:p>
        </p:txBody>
      </p:sp>
      <p:graphicFrame>
        <p:nvGraphicFramePr>
          <p:cNvPr id="6" name="Content Placeholder 2">
            <a:extLst>
              <a:ext uri="{FF2B5EF4-FFF2-40B4-BE49-F238E27FC236}">
                <a16:creationId xmlns:a16="http://schemas.microsoft.com/office/drawing/2014/main" id="{E5E14EA5-182F-E54C-89E4-C6E373D5B8C1}"/>
              </a:ext>
            </a:extLst>
          </p:cNvPr>
          <p:cNvGraphicFramePr>
            <a:graphicFrameLocks noGrp="1"/>
          </p:cNvGraphicFramePr>
          <p:nvPr>
            <p:ph idx="1"/>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6936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5686E-FB9E-46B4-98E6-52B42A1B3DCB}"/>
              </a:ext>
            </a:extLst>
          </p:cNvPr>
          <p:cNvSpPr>
            <a:spLocks noGrp="1"/>
          </p:cNvSpPr>
          <p:nvPr>
            <p:ph type="title"/>
          </p:nvPr>
        </p:nvSpPr>
        <p:spPr>
          <a:xfrm>
            <a:off x="581192" y="702156"/>
            <a:ext cx="11029616" cy="1013800"/>
          </a:xfrm>
        </p:spPr>
        <p:txBody>
          <a:bodyPr>
            <a:normAutofit/>
          </a:bodyPr>
          <a:lstStyle/>
          <a:p>
            <a:pPr algn="ctr"/>
            <a:r>
              <a:rPr lang="en-US" dirty="0">
                <a:solidFill>
                  <a:srgbClr val="FFFEFF"/>
                </a:solidFill>
              </a:rPr>
              <a:t>Introduction</a:t>
            </a:r>
          </a:p>
        </p:txBody>
      </p:sp>
      <p:graphicFrame>
        <p:nvGraphicFramePr>
          <p:cNvPr id="5" name="Content Placeholder 2">
            <a:extLst>
              <a:ext uri="{FF2B5EF4-FFF2-40B4-BE49-F238E27FC236}">
                <a16:creationId xmlns:a16="http://schemas.microsoft.com/office/drawing/2014/main" id="{9FA471E9-8F55-4C0D-90B5-741492033685}"/>
              </a:ext>
            </a:extLst>
          </p:cNvPr>
          <p:cNvGraphicFramePr>
            <a:graphicFrameLocks noGrp="1"/>
          </p:cNvGraphicFramePr>
          <p:nvPr>
            <p:ph idx="1"/>
            <p:extLst>
              <p:ext uri="{D42A27DB-BD31-4B8C-83A1-F6EECF244321}">
                <p14:modId xmlns:p14="http://schemas.microsoft.com/office/powerpoint/2010/main" val="2988554693"/>
              </p:ext>
            </p:extLst>
          </p:nvPr>
        </p:nvGraphicFramePr>
        <p:xfrm>
          <a:off x="1126435" y="1948071"/>
          <a:ext cx="9488556" cy="4598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3423915"/>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a:ea typeface="+mn-ea"/>
              <a:cs typeface="+mn-cs"/>
            </a:endParaRPr>
          </a:p>
        </p:txBody>
      </p:sp>
      <p:sp>
        <p:nvSpPr>
          <p:cNvPr id="2" name="Title 1">
            <a:extLst>
              <a:ext uri="{FF2B5EF4-FFF2-40B4-BE49-F238E27FC236}">
                <a16:creationId xmlns:a16="http://schemas.microsoft.com/office/drawing/2014/main" id="{2C916FB0-CE89-4749-858A-F62C35B6FE51}"/>
              </a:ext>
            </a:extLst>
          </p:cNvPr>
          <p:cNvSpPr>
            <a:spLocks noGrp="1"/>
          </p:cNvSpPr>
          <p:nvPr>
            <p:ph type="title"/>
          </p:nvPr>
        </p:nvSpPr>
        <p:spPr>
          <a:xfrm>
            <a:off x="537973" y="2794174"/>
            <a:ext cx="3115597" cy="1319349"/>
          </a:xfrm>
        </p:spPr>
        <p:txBody>
          <a:bodyPr anchor="t">
            <a:normAutofit/>
          </a:bodyPr>
          <a:lstStyle/>
          <a:p>
            <a:r>
              <a:rPr lang="en-US" sz="4000" dirty="0">
                <a:solidFill>
                  <a:schemeClr val="accent2"/>
                </a:solidFill>
              </a:rPr>
              <a:t>Literature </a:t>
            </a:r>
            <a:br>
              <a:rPr lang="en-US" sz="4000" dirty="0">
                <a:solidFill>
                  <a:schemeClr val="accent2"/>
                </a:solidFill>
              </a:rPr>
            </a:br>
            <a:r>
              <a:rPr lang="en-US" sz="4000" dirty="0">
                <a:solidFill>
                  <a:schemeClr val="accent2"/>
                </a:solidFill>
              </a:rPr>
              <a:t>review</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Content Placeholder 3">
            <a:extLst>
              <a:ext uri="{FF2B5EF4-FFF2-40B4-BE49-F238E27FC236}">
                <a16:creationId xmlns:a16="http://schemas.microsoft.com/office/drawing/2014/main" id="{4ED70FAD-15B1-4862-BB57-5AADA4F82693}"/>
              </a:ext>
            </a:extLst>
          </p:cNvPr>
          <p:cNvGraphicFramePr>
            <a:graphicFrameLocks noGrp="1"/>
          </p:cNvGraphicFramePr>
          <p:nvPr>
            <p:ph idx="1"/>
            <p:extLst>
              <p:ext uri="{D42A27DB-BD31-4B8C-83A1-F6EECF244321}">
                <p14:modId xmlns:p14="http://schemas.microsoft.com/office/powerpoint/2010/main" val="495855050"/>
              </p:ext>
            </p:extLst>
          </p:nvPr>
        </p:nvGraphicFramePr>
        <p:xfrm>
          <a:off x="3836505" y="1152940"/>
          <a:ext cx="7908962" cy="4601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47202132"/>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9D35C-1FE7-48E2-9A1B-407B92A3F323}"/>
              </a:ext>
            </a:extLst>
          </p:cNvPr>
          <p:cNvSpPr>
            <a:spLocks noGrp="1"/>
          </p:cNvSpPr>
          <p:nvPr>
            <p:ph type="title"/>
          </p:nvPr>
        </p:nvSpPr>
        <p:spPr/>
        <p:txBody>
          <a:bodyPr>
            <a:normAutofit/>
          </a:bodyPr>
          <a:lstStyle/>
          <a:p>
            <a:pPr lvl="0" algn="ctr"/>
            <a:r>
              <a:rPr lang="en-GB" sz="2800" b="1" dirty="0"/>
              <a:t>Technological Innovations in Guest Experiences</a:t>
            </a:r>
            <a:endParaRPr lang="en-US" sz="2800" b="1" dirty="0"/>
          </a:p>
        </p:txBody>
      </p:sp>
      <p:graphicFrame>
        <p:nvGraphicFramePr>
          <p:cNvPr id="4" name="Content Placeholder 3">
            <a:extLst>
              <a:ext uri="{FF2B5EF4-FFF2-40B4-BE49-F238E27FC236}">
                <a16:creationId xmlns:a16="http://schemas.microsoft.com/office/drawing/2014/main" id="{5EA6EA0D-590F-409A-87DB-AF3AA03BE882}"/>
              </a:ext>
            </a:extLst>
          </p:cNvPr>
          <p:cNvGraphicFramePr>
            <a:graphicFrameLocks noGrp="1"/>
          </p:cNvGraphicFramePr>
          <p:nvPr>
            <p:ph sz="half" idx="1"/>
            <p:extLst>
              <p:ext uri="{D42A27DB-BD31-4B8C-83A1-F6EECF244321}">
                <p14:modId xmlns:p14="http://schemas.microsoft.com/office/powerpoint/2010/main" val="534669143"/>
              </p:ext>
            </p:extLst>
          </p:nvPr>
        </p:nvGraphicFramePr>
        <p:xfrm>
          <a:off x="795130" y="2676938"/>
          <a:ext cx="3909392" cy="27299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61750C99-9F70-8A20-1036-69EBEDB76AFB}"/>
              </a:ext>
            </a:extLst>
          </p:cNvPr>
          <p:cNvSpPr>
            <a:spLocks noGrp="1"/>
          </p:cNvSpPr>
          <p:nvPr>
            <p:ph sz="half" idx="2"/>
          </p:nvPr>
        </p:nvSpPr>
        <p:spPr>
          <a:xfrm>
            <a:off x="5049078" y="2213113"/>
            <a:ext cx="6771861" cy="4267200"/>
          </a:xfrm>
        </p:spPr>
        <p:txBody>
          <a:bodyPr>
            <a:normAutofit fontScale="92500"/>
          </a:bodyPr>
          <a:lstStyle/>
          <a:p>
            <a:r>
              <a:rPr lang="en-US" sz="2400" b="1" dirty="0">
                <a:solidFill>
                  <a:schemeClr val="accent1">
                    <a:lumMod val="75000"/>
                  </a:schemeClr>
                </a:solidFill>
              </a:rPr>
              <a:t>Mobile Application</a:t>
            </a:r>
            <a:r>
              <a:rPr lang="en-US" sz="2400" dirty="0"/>
              <a:t>: Swift check-in/out, </a:t>
            </a:r>
            <a:r>
              <a:rPr lang="en-GB" sz="2400" dirty="0"/>
              <a:t>individualised</a:t>
            </a:r>
            <a:r>
              <a:rPr lang="en-US" sz="2400" dirty="0"/>
              <a:t> recommendations, and remote management (</a:t>
            </a:r>
            <a:r>
              <a:rPr lang="en-US" sz="2400" dirty="0" err="1"/>
              <a:t>Alnawas</a:t>
            </a:r>
            <a:r>
              <a:rPr lang="en-US" sz="2400" dirty="0"/>
              <a:t> and Hemsley-Brown, 2019; Thakur, 2022).</a:t>
            </a:r>
          </a:p>
          <a:p>
            <a:r>
              <a:rPr lang="en-US" sz="2400" b="1" dirty="0">
                <a:solidFill>
                  <a:schemeClr val="accent1">
                    <a:lumMod val="75000"/>
                  </a:schemeClr>
                </a:solidFill>
              </a:rPr>
              <a:t>AI: </a:t>
            </a:r>
            <a:r>
              <a:rPr lang="en-US" sz="2400" dirty="0"/>
              <a:t>Maintain a streamlined procedure of immigration and emigration, which allows clients to select their room preferences and use a digital room key (Wright &amp; Snook, 2017; </a:t>
            </a:r>
            <a:r>
              <a:rPr lang="en-US" sz="2400" dirty="0" err="1"/>
              <a:t>Kapiki</a:t>
            </a:r>
            <a:r>
              <a:rPr lang="en-US" sz="2400" dirty="0"/>
              <a:t>, 2021).</a:t>
            </a:r>
          </a:p>
          <a:p>
            <a:r>
              <a:rPr lang="en-US" sz="2400" b="1" dirty="0">
                <a:solidFill>
                  <a:schemeClr val="accent1">
                    <a:lumMod val="75000"/>
                  </a:schemeClr>
                </a:solidFill>
              </a:rPr>
              <a:t>IoT and Smart Devices: </a:t>
            </a:r>
            <a:r>
              <a:rPr lang="en-US" sz="2400" dirty="0"/>
              <a:t>Allow guests to find the comfort level of the room settings according to their own preferences (</a:t>
            </a:r>
            <a:r>
              <a:rPr lang="en-US" sz="2400" dirty="0" err="1"/>
              <a:t>Pelet</a:t>
            </a:r>
            <a:r>
              <a:rPr lang="en-US" sz="2400" dirty="0"/>
              <a:t> et al., 2021; Chen et al., 2019)</a:t>
            </a:r>
          </a:p>
          <a:p>
            <a:endParaRPr lang="en-GB" dirty="0"/>
          </a:p>
        </p:txBody>
      </p:sp>
    </p:spTree>
    <p:extLst>
      <p:ext uri="{BB962C8B-B14F-4D97-AF65-F5344CB8AC3E}">
        <p14:creationId xmlns:p14="http://schemas.microsoft.com/office/powerpoint/2010/main" val="2896941618"/>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9D35C-1FE7-48E2-9A1B-407B92A3F323}"/>
              </a:ext>
            </a:extLst>
          </p:cNvPr>
          <p:cNvSpPr>
            <a:spLocks noGrp="1"/>
          </p:cNvSpPr>
          <p:nvPr>
            <p:ph type="title"/>
          </p:nvPr>
        </p:nvSpPr>
        <p:spPr/>
        <p:txBody>
          <a:bodyPr>
            <a:normAutofit/>
          </a:bodyPr>
          <a:lstStyle/>
          <a:p>
            <a:pPr lvl="0" algn="ctr"/>
            <a:r>
              <a:rPr lang="en-US" sz="2800" b="1" dirty="0"/>
              <a:t>Enhancing Guest Satisfaction and Loyalty</a:t>
            </a:r>
          </a:p>
        </p:txBody>
      </p:sp>
      <p:graphicFrame>
        <p:nvGraphicFramePr>
          <p:cNvPr id="4" name="Content Placeholder 3">
            <a:extLst>
              <a:ext uri="{FF2B5EF4-FFF2-40B4-BE49-F238E27FC236}">
                <a16:creationId xmlns:a16="http://schemas.microsoft.com/office/drawing/2014/main" id="{5EA6EA0D-590F-409A-87DB-AF3AA03BE882}"/>
              </a:ext>
            </a:extLst>
          </p:cNvPr>
          <p:cNvGraphicFramePr>
            <a:graphicFrameLocks noGrp="1"/>
          </p:cNvGraphicFramePr>
          <p:nvPr>
            <p:ph sz="half" idx="1"/>
            <p:extLst>
              <p:ext uri="{D42A27DB-BD31-4B8C-83A1-F6EECF244321}">
                <p14:modId xmlns:p14="http://schemas.microsoft.com/office/powerpoint/2010/main" val="2110531966"/>
              </p:ext>
            </p:extLst>
          </p:nvPr>
        </p:nvGraphicFramePr>
        <p:xfrm>
          <a:off x="795130" y="2676938"/>
          <a:ext cx="3909392" cy="27299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61750C99-9F70-8A20-1036-69EBEDB76AFB}"/>
              </a:ext>
            </a:extLst>
          </p:cNvPr>
          <p:cNvSpPr>
            <a:spLocks noGrp="1"/>
          </p:cNvSpPr>
          <p:nvPr>
            <p:ph sz="half" idx="2"/>
          </p:nvPr>
        </p:nvSpPr>
        <p:spPr>
          <a:xfrm>
            <a:off x="4982818" y="2067339"/>
            <a:ext cx="6838122" cy="4412974"/>
          </a:xfrm>
        </p:spPr>
        <p:txBody>
          <a:bodyPr>
            <a:normAutofit fontScale="92500" lnSpcReduction="20000"/>
          </a:bodyPr>
          <a:lstStyle/>
          <a:p>
            <a:pPr algn="just">
              <a:lnSpc>
                <a:spcPct val="110000"/>
              </a:lnSpc>
            </a:pPr>
            <a:r>
              <a:rPr lang="en-US" sz="2400" b="1" dirty="0">
                <a:solidFill>
                  <a:schemeClr val="accent1">
                    <a:lumMod val="75000"/>
                  </a:schemeClr>
                </a:solidFill>
              </a:rPr>
              <a:t>Meeting Millennial Demands: Technology adoption is in line with the modification of travellers features (</a:t>
            </a:r>
            <a:r>
              <a:rPr lang="en-US" sz="2400" b="1" dirty="0" err="1">
                <a:solidFill>
                  <a:schemeClr val="accent1">
                    <a:lumMod val="75000"/>
                  </a:schemeClr>
                </a:solidFill>
              </a:rPr>
              <a:t>Kapiki</a:t>
            </a:r>
            <a:r>
              <a:rPr lang="en-US" sz="2400" b="1" dirty="0">
                <a:solidFill>
                  <a:schemeClr val="accent1">
                    <a:lumMod val="75000"/>
                  </a:schemeClr>
                </a:solidFill>
              </a:rPr>
              <a:t>, 2021).</a:t>
            </a:r>
          </a:p>
          <a:p>
            <a:pPr algn="just">
              <a:lnSpc>
                <a:spcPct val="110000"/>
              </a:lnSpc>
            </a:pPr>
            <a:r>
              <a:rPr lang="en-US" sz="2400" b="1" dirty="0">
                <a:solidFill>
                  <a:schemeClr val="tx1"/>
                </a:solidFill>
              </a:rPr>
              <a:t>Impact of COVID-19: This implies the necessity of contactless options for the guests for their convenience (Thakur, 2022).</a:t>
            </a:r>
          </a:p>
          <a:p>
            <a:pPr algn="just">
              <a:lnSpc>
                <a:spcPct val="110000"/>
              </a:lnSpc>
            </a:pPr>
            <a:r>
              <a:rPr lang="en-US" sz="2400" b="1" dirty="0">
                <a:solidFill>
                  <a:schemeClr val="accent1">
                    <a:lumMod val="75000"/>
                  </a:schemeClr>
                </a:solidFill>
              </a:rPr>
              <a:t>Mobile Apps </a:t>
            </a:r>
            <a:r>
              <a:rPr lang="en-US" sz="2400" b="1" dirty="0" err="1">
                <a:solidFill>
                  <a:schemeClr val="accent1">
                    <a:lumMod val="75000"/>
                  </a:schemeClr>
                </a:solidFill>
              </a:rPr>
              <a:t>Personalisation</a:t>
            </a:r>
            <a:r>
              <a:rPr lang="en-US" sz="2400" b="1" dirty="0">
                <a:solidFill>
                  <a:schemeClr val="accent1">
                    <a:lumMod val="75000"/>
                  </a:schemeClr>
                </a:solidFill>
              </a:rPr>
              <a:t> through the control of the guest offer more satisfaction and loyalty (Hoyer et al., 2020).</a:t>
            </a:r>
          </a:p>
          <a:p>
            <a:pPr algn="just">
              <a:lnSpc>
                <a:spcPct val="110000"/>
              </a:lnSpc>
            </a:pPr>
            <a:r>
              <a:rPr lang="en-US" sz="2400" b="1" dirty="0">
                <a:solidFill>
                  <a:schemeClr val="tx1"/>
                </a:solidFill>
              </a:rPr>
              <a:t>Customers are more satisfied when connecting with their phones to keyless entry gates which are the key apps (Novak &amp; Hoffman, 2019).</a:t>
            </a:r>
          </a:p>
          <a:p>
            <a:endParaRPr lang="en-GB" dirty="0"/>
          </a:p>
        </p:txBody>
      </p:sp>
    </p:spTree>
    <p:extLst>
      <p:ext uri="{BB962C8B-B14F-4D97-AF65-F5344CB8AC3E}">
        <p14:creationId xmlns:p14="http://schemas.microsoft.com/office/powerpoint/2010/main" val="2145865704"/>
      </p:ext>
    </p:extLst>
  </p:cSld>
  <p:clrMapOvr>
    <a:masterClrMapping/>
  </p:clrMapOvr>
  <p:transition spd="slow">
    <p:wheel spokes="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9D35C-1FE7-48E2-9A1B-407B92A3F323}"/>
              </a:ext>
            </a:extLst>
          </p:cNvPr>
          <p:cNvSpPr>
            <a:spLocks noGrp="1"/>
          </p:cNvSpPr>
          <p:nvPr>
            <p:ph type="title"/>
          </p:nvPr>
        </p:nvSpPr>
        <p:spPr/>
        <p:txBody>
          <a:bodyPr>
            <a:normAutofit/>
          </a:bodyPr>
          <a:lstStyle/>
          <a:p>
            <a:pPr lvl="0" algn="ctr"/>
            <a:r>
              <a:rPr lang="en-US" sz="2800" b="1" dirty="0"/>
              <a:t>Operational Efficiency Through Technology</a:t>
            </a:r>
          </a:p>
        </p:txBody>
      </p:sp>
      <p:graphicFrame>
        <p:nvGraphicFramePr>
          <p:cNvPr id="4" name="Content Placeholder 3">
            <a:extLst>
              <a:ext uri="{FF2B5EF4-FFF2-40B4-BE49-F238E27FC236}">
                <a16:creationId xmlns:a16="http://schemas.microsoft.com/office/drawing/2014/main" id="{5EA6EA0D-590F-409A-87DB-AF3AA03BE882}"/>
              </a:ext>
            </a:extLst>
          </p:cNvPr>
          <p:cNvGraphicFramePr>
            <a:graphicFrameLocks noGrp="1"/>
          </p:cNvGraphicFramePr>
          <p:nvPr>
            <p:ph sz="half" idx="1"/>
            <p:extLst>
              <p:ext uri="{D42A27DB-BD31-4B8C-83A1-F6EECF244321}">
                <p14:modId xmlns:p14="http://schemas.microsoft.com/office/powerpoint/2010/main" val="2580334614"/>
              </p:ext>
            </p:extLst>
          </p:nvPr>
        </p:nvGraphicFramePr>
        <p:xfrm>
          <a:off x="450574" y="2623930"/>
          <a:ext cx="4214191" cy="30214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4">
            <a:extLst>
              <a:ext uri="{FF2B5EF4-FFF2-40B4-BE49-F238E27FC236}">
                <a16:creationId xmlns:a16="http://schemas.microsoft.com/office/drawing/2014/main" id="{2281F63B-97F7-C7CF-12A4-EDB9216C737B}"/>
              </a:ext>
            </a:extLst>
          </p:cNvPr>
          <p:cNvGraphicFramePr>
            <a:graphicFrameLocks noGrp="1"/>
          </p:cNvGraphicFramePr>
          <p:nvPr>
            <p:ph sz="half" idx="2"/>
            <p:extLst>
              <p:ext uri="{D42A27DB-BD31-4B8C-83A1-F6EECF244321}">
                <p14:modId xmlns:p14="http://schemas.microsoft.com/office/powerpoint/2010/main" val="4095569486"/>
              </p:ext>
            </p:extLst>
          </p:nvPr>
        </p:nvGraphicFramePr>
        <p:xfrm>
          <a:off x="5128591" y="2199862"/>
          <a:ext cx="6718852" cy="429370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766211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9D35C-1FE7-48E2-9A1B-407B92A3F323}"/>
              </a:ext>
            </a:extLst>
          </p:cNvPr>
          <p:cNvSpPr>
            <a:spLocks noGrp="1"/>
          </p:cNvSpPr>
          <p:nvPr>
            <p:ph type="title"/>
          </p:nvPr>
        </p:nvSpPr>
        <p:spPr/>
        <p:txBody>
          <a:bodyPr>
            <a:normAutofit/>
          </a:bodyPr>
          <a:lstStyle/>
          <a:p>
            <a:pPr lvl="0" algn="ctr"/>
            <a:r>
              <a:rPr lang="en-GB" sz="2800" b="1" dirty="0"/>
              <a:t>PESTEL Analysis </a:t>
            </a:r>
            <a:endParaRPr lang="en-US" sz="2800" b="1" dirty="0"/>
          </a:p>
        </p:txBody>
      </p:sp>
      <p:sp>
        <p:nvSpPr>
          <p:cNvPr id="7" name="Text Placeholder 6">
            <a:extLst>
              <a:ext uri="{FF2B5EF4-FFF2-40B4-BE49-F238E27FC236}">
                <a16:creationId xmlns:a16="http://schemas.microsoft.com/office/drawing/2014/main" id="{35FDAAB7-63D3-68C4-899D-5458A6FFB5BB}"/>
              </a:ext>
            </a:extLst>
          </p:cNvPr>
          <p:cNvSpPr>
            <a:spLocks noGrp="1"/>
          </p:cNvSpPr>
          <p:nvPr>
            <p:ph type="body" idx="1"/>
          </p:nvPr>
        </p:nvSpPr>
        <p:spPr/>
        <p:txBody>
          <a:bodyPr/>
          <a:lstStyle/>
          <a:p>
            <a:pPr algn="ctr"/>
            <a:r>
              <a:rPr lang="en-US" b="1" dirty="0"/>
              <a:t>Political Factors</a:t>
            </a:r>
            <a:endParaRPr lang="en-GB" b="1" dirty="0"/>
          </a:p>
        </p:txBody>
      </p:sp>
      <p:graphicFrame>
        <p:nvGraphicFramePr>
          <p:cNvPr id="11" name="Content Placeholder 10">
            <a:extLst>
              <a:ext uri="{FF2B5EF4-FFF2-40B4-BE49-F238E27FC236}">
                <a16:creationId xmlns:a16="http://schemas.microsoft.com/office/drawing/2014/main" id="{C48A2967-EFDC-B4CA-AFCC-05878BC8DA45}"/>
              </a:ext>
            </a:extLst>
          </p:cNvPr>
          <p:cNvGraphicFramePr>
            <a:graphicFrameLocks noGrp="1"/>
          </p:cNvGraphicFramePr>
          <p:nvPr>
            <p:ph sz="half" idx="2"/>
            <p:extLst>
              <p:ext uri="{D42A27DB-BD31-4B8C-83A1-F6EECF244321}">
                <p14:modId xmlns:p14="http://schemas.microsoft.com/office/powerpoint/2010/main" val="1685662962"/>
              </p:ext>
            </p:extLst>
          </p:nvPr>
        </p:nvGraphicFramePr>
        <p:xfrm>
          <a:off x="265043" y="2925763"/>
          <a:ext cx="5708720" cy="3793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 Placeholder 8">
            <a:extLst>
              <a:ext uri="{FF2B5EF4-FFF2-40B4-BE49-F238E27FC236}">
                <a16:creationId xmlns:a16="http://schemas.microsoft.com/office/drawing/2014/main" id="{350717B9-81FB-CC6F-15A8-A8C136527194}"/>
              </a:ext>
            </a:extLst>
          </p:cNvPr>
          <p:cNvSpPr>
            <a:spLocks noGrp="1"/>
          </p:cNvSpPr>
          <p:nvPr>
            <p:ph type="body" sz="quarter" idx="3"/>
          </p:nvPr>
        </p:nvSpPr>
        <p:spPr/>
        <p:txBody>
          <a:bodyPr/>
          <a:lstStyle/>
          <a:p>
            <a:pPr algn="ctr"/>
            <a:r>
              <a:rPr lang="en-US" b="1" dirty="0"/>
              <a:t>Economic Factors</a:t>
            </a:r>
            <a:endParaRPr lang="en-GB" b="1" dirty="0"/>
          </a:p>
        </p:txBody>
      </p:sp>
      <p:graphicFrame>
        <p:nvGraphicFramePr>
          <p:cNvPr id="12" name="Content Placeholder 11">
            <a:extLst>
              <a:ext uri="{FF2B5EF4-FFF2-40B4-BE49-F238E27FC236}">
                <a16:creationId xmlns:a16="http://schemas.microsoft.com/office/drawing/2014/main" id="{7532CEF3-5A84-9C19-5663-5E8059F0CB02}"/>
              </a:ext>
            </a:extLst>
          </p:cNvPr>
          <p:cNvGraphicFramePr>
            <a:graphicFrameLocks noGrp="1"/>
          </p:cNvGraphicFramePr>
          <p:nvPr>
            <p:ph sz="quarter" idx="4"/>
            <p:extLst>
              <p:ext uri="{D42A27DB-BD31-4B8C-83A1-F6EECF244321}">
                <p14:modId xmlns:p14="http://schemas.microsoft.com/office/powerpoint/2010/main" val="4094201487"/>
              </p:ext>
            </p:extLst>
          </p:nvPr>
        </p:nvGraphicFramePr>
        <p:xfrm>
          <a:off x="6218238" y="2925763"/>
          <a:ext cx="5880997" cy="379308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32012968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9D35C-1FE7-48E2-9A1B-407B92A3F323}"/>
              </a:ext>
            </a:extLst>
          </p:cNvPr>
          <p:cNvSpPr>
            <a:spLocks noGrp="1"/>
          </p:cNvSpPr>
          <p:nvPr>
            <p:ph type="title"/>
          </p:nvPr>
        </p:nvSpPr>
        <p:spPr/>
        <p:txBody>
          <a:bodyPr>
            <a:normAutofit/>
          </a:bodyPr>
          <a:lstStyle/>
          <a:p>
            <a:pPr lvl="0" algn="ctr"/>
            <a:r>
              <a:rPr lang="en-GB" sz="2800" b="1" dirty="0"/>
              <a:t>PESTEL Analysis </a:t>
            </a:r>
            <a:endParaRPr lang="en-US" sz="2800" b="1" dirty="0"/>
          </a:p>
        </p:txBody>
      </p:sp>
      <p:sp>
        <p:nvSpPr>
          <p:cNvPr id="7" name="Text Placeholder 6">
            <a:extLst>
              <a:ext uri="{FF2B5EF4-FFF2-40B4-BE49-F238E27FC236}">
                <a16:creationId xmlns:a16="http://schemas.microsoft.com/office/drawing/2014/main" id="{35FDAAB7-63D3-68C4-899D-5458A6FFB5BB}"/>
              </a:ext>
            </a:extLst>
          </p:cNvPr>
          <p:cNvSpPr>
            <a:spLocks noGrp="1"/>
          </p:cNvSpPr>
          <p:nvPr>
            <p:ph type="body" idx="1"/>
          </p:nvPr>
        </p:nvSpPr>
        <p:spPr/>
        <p:txBody>
          <a:bodyPr/>
          <a:lstStyle/>
          <a:p>
            <a:pPr algn="ctr"/>
            <a:r>
              <a:rPr lang="en-US" b="1" dirty="0"/>
              <a:t>Social Factors</a:t>
            </a:r>
            <a:endParaRPr lang="en-GB" b="1" dirty="0"/>
          </a:p>
        </p:txBody>
      </p:sp>
      <p:graphicFrame>
        <p:nvGraphicFramePr>
          <p:cNvPr id="11" name="Content Placeholder 10">
            <a:extLst>
              <a:ext uri="{FF2B5EF4-FFF2-40B4-BE49-F238E27FC236}">
                <a16:creationId xmlns:a16="http://schemas.microsoft.com/office/drawing/2014/main" id="{C48A2967-EFDC-B4CA-AFCC-05878BC8DA45}"/>
              </a:ext>
            </a:extLst>
          </p:cNvPr>
          <p:cNvGraphicFramePr>
            <a:graphicFrameLocks noGrp="1"/>
          </p:cNvGraphicFramePr>
          <p:nvPr>
            <p:ph sz="half" idx="2"/>
            <p:extLst>
              <p:ext uri="{D42A27DB-BD31-4B8C-83A1-F6EECF244321}">
                <p14:modId xmlns:p14="http://schemas.microsoft.com/office/powerpoint/2010/main" val="1043873964"/>
              </p:ext>
            </p:extLst>
          </p:nvPr>
        </p:nvGraphicFramePr>
        <p:xfrm>
          <a:off x="265043" y="2925763"/>
          <a:ext cx="5708720" cy="3793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 Placeholder 8">
            <a:extLst>
              <a:ext uri="{FF2B5EF4-FFF2-40B4-BE49-F238E27FC236}">
                <a16:creationId xmlns:a16="http://schemas.microsoft.com/office/drawing/2014/main" id="{350717B9-81FB-CC6F-15A8-A8C136527194}"/>
              </a:ext>
            </a:extLst>
          </p:cNvPr>
          <p:cNvSpPr>
            <a:spLocks noGrp="1"/>
          </p:cNvSpPr>
          <p:nvPr>
            <p:ph type="body" sz="quarter" idx="3"/>
          </p:nvPr>
        </p:nvSpPr>
        <p:spPr/>
        <p:txBody>
          <a:bodyPr/>
          <a:lstStyle/>
          <a:p>
            <a:pPr algn="ctr"/>
            <a:r>
              <a:rPr lang="en-US" b="1" dirty="0"/>
              <a:t>Technological Factors</a:t>
            </a:r>
            <a:endParaRPr lang="en-GB" b="1" dirty="0"/>
          </a:p>
        </p:txBody>
      </p:sp>
      <p:graphicFrame>
        <p:nvGraphicFramePr>
          <p:cNvPr id="12" name="Content Placeholder 11">
            <a:extLst>
              <a:ext uri="{FF2B5EF4-FFF2-40B4-BE49-F238E27FC236}">
                <a16:creationId xmlns:a16="http://schemas.microsoft.com/office/drawing/2014/main" id="{7532CEF3-5A84-9C19-5663-5E8059F0CB02}"/>
              </a:ext>
            </a:extLst>
          </p:cNvPr>
          <p:cNvGraphicFramePr>
            <a:graphicFrameLocks noGrp="1"/>
          </p:cNvGraphicFramePr>
          <p:nvPr>
            <p:ph sz="quarter" idx="4"/>
            <p:extLst>
              <p:ext uri="{D42A27DB-BD31-4B8C-83A1-F6EECF244321}">
                <p14:modId xmlns:p14="http://schemas.microsoft.com/office/powerpoint/2010/main" val="4185171255"/>
              </p:ext>
            </p:extLst>
          </p:nvPr>
        </p:nvGraphicFramePr>
        <p:xfrm>
          <a:off x="6218238" y="2925763"/>
          <a:ext cx="5880997" cy="379308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91600866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9D35C-1FE7-48E2-9A1B-407B92A3F323}"/>
              </a:ext>
            </a:extLst>
          </p:cNvPr>
          <p:cNvSpPr>
            <a:spLocks noGrp="1"/>
          </p:cNvSpPr>
          <p:nvPr>
            <p:ph type="title"/>
          </p:nvPr>
        </p:nvSpPr>
        <p:spPr/>
        <p:txBody>
          <a:bodyPr>
            <a:normAutofit/>
          </a:bodyPr>
          <a:lstStyle/>
          <a:p>
            <a:pPr lvl="0" algn="ctr"/>
            <a:r>
              <a:rPr lang="en-GB" sz="2800" b="1" dirty="0"/>
              <a:t>PESTEL Analysis </a:t>
            </a:r>
            <a:endParaRPr lang="en-US" sz="2800" b="1" dirty="0"/>
          </a:p>
        </p:txBody>
      </p:sp>
      <p:sp>
        <p:nvSpPr>
          <p:cNvPr id="7" name="Text Placeholder 6">
            <a:extLst>
              <a:ext uri="{FF2B5EF4-FFF2-40B4-BE49-F238E27FC236}">
                <a16:creationId xmlns:a16="http://schemas.microsoft.com/office/drawing/2014/main" id="{35FDAAB7-63D3-68C4-899D-5458A6FFB5BB}"/>
              </a:ext>
            </a:extLst>
          </p:cNvPr>
          <p:cNvSpPr>
            <a:spLocks noGrp="1"/>
          </p:cNvSpPr>
          <p:nvPr>
            <p:ph type="body" idx="1"/>
          </p:nvPr>
        </p:nvSpPr>
        <p:spPr/>
        <p:txBody>
          <a:bodyPr/>
          <a:lstStyle/>
          <a:p>
            <a:pPr algn="ctr"/>
            <a:r>
              <a:rPr lang="en-US" b="1" dirty="0"/>
              <a:t>Legal Factors</a:t>
            </a:r>
            <a:endParaRPr lang="en-GB" b="1" dirty="0"/>
          </a:p>
        </p:txBody>
      </p:sp>
      <p:graphicFrame>
        <p:nvGraphicFramePr>
          <p:cNvPr id="11" name="Content Placeholder 10">
            <a:extLst>
              <a:ext uri="{FF2B5EF4-FFF2-40B4-BE49-F238E27FC236}">
                <a16:creationId xmlns:a16="http://schemas.microsoft.com/office/drawing/2014/main" id="{C48A2967-EFDC-B4CA-AFCC-05878BC8DA45}"/>
              </a:ext>
            </a:extLst>
          </p:cNvPr>
          <p:cNvGraphicFramePr>
            <a:graphicFrameLocks noGrp="1"/>
          </p:cNvGraphicFramePr>
          <p:nvPr>
            <p:ph sz="half" idx="2"/>
            <p:extLst>
              <p:ext uri="{D42A27DB-BD31-4B8C-83A1-F6EECF244321}">
                <p14:modId xmlns:p14="http://schemas.microsoft.com/office/powerpoint/2010/main" val="1688898028"/>
              </p:ext>
            </p:extLst>
          </p:nvPr>
        </p:nvGraphicFramePr>
        <p:xfrm>
          <a:off x="265043" y="2925763"/>
          <a:ext cx="5708720" cy="37930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 Placeholder 8">
            <a:extLst>
              <a:ext uri="{FF2B5EF4-FFF2-40B4-BE49-F238E27FC236}">
                <a16:creationId xmlns:a16="http://schemas.microsoft.com/office/drawing/2014/main" id="{350717B9-81FB-CC6F-15A8-A8C136527194}"/>
              </a:ext>
            </a:extLst>
          </p:cNvPr>
          <p:cNvSpPr>
            <a:spLocks noGrp="1"/>
          </p:cNvSpPr>
          <p:nvPr>
            <p:ph type="body" sz="quarter" idx="3"/>
          </p:nvPr>
        </p:nvSpPr>
        <p:spPr/>
        <p:txBody>
          <a:bodyPr/>
          <a:lstStyle/>
          <a:p>
            <a:pPr algn="ctr"/>
            <a:r>
              <a:rPr lang="en-US" b="1" dirty="0"/>
              <a:t>Environmental Factors</a:t>
            </a:r>
            <a:endParaRPr lang="en-GB" b="1" dirty="0"/>
          </a:p>
        </p:txBody>
      </p:sp>
      <p:graphicFrame>
        <p:nvGraphicFramePr>
          <p:cNvPr id="12" name="Content Placeholder 11">
            <a:extLst>
              <a:ext uri="{FF2B5EF4-FFF2-40B4-BE49-F238E27FC236}">
                <a16:creationId xmlns:a16="http://schemas.microsoft.com/office/drawing/2014/main" id="{7532CEF3-5A84-9C19-5663-5E8059F0CB02}"/>
              </a:ext>
            </a:extLst>
          </p:cNvPr>
          <p:cNvGraphicFramePr>
            <a:graphicFrameLocks noGrp="1"/>
          </p:cNvGraphicFramePr>
          <p:nvPr>
            <p:ph sz="quarter" idx="4"/>
            <p:extLst>
              <p:ext uri="{D42A27DB-BD31-4B8C-83A1-F6EECF244321}">
                <p14:modId xmlns:p14="http://schemas.microsoft.com/office/powerpoint/2010/main" val="906359236"/>
              </p:ext>
            </p:extLst>
          </p:nvPr>
        </p:nvGraphicFramePr>
        <p:xfrm>
          <a:off x="6218238" y="2925763"/>
          <a:ext cx="5880997" cy="379308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71421179"/>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B7D02C-F642-492B-8E97-FDE1C0FDA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 name="Title 1">
            <a:extLst>
              <a:ext uri="{FF2B5EF4-FFF2-40B4-BE49-F238E27FC236}">
                <a16:creationId xmlns:a16="http://schemas.microsoft.com/office/drawing/2014/main" id="{2C916FB0-CE89-4749-858A-F62C35B6FE51}"/>
              </a:ext>
            </a:extLst>
          </p:cNvPr>
          <p:cNvSpPr>
            <a:spLocks noGrp="1"/>
          </p:cNvSpPr>
          <p:nvPr>
            <p:ph type="title"/>
          </p:nvPr>
        </p:nvSpPr>
        <p:spPr>
          <a:xfrm>
            <a:off x="581193" y="1507414"/>
            <a:ext cx="2808780" cy="3903332"/>
          </a:xfrm>
        </p:spPr>
        <p:txBody>
          <a:bodyPr anchor="t">
            <a:normAutofit/>
          </a:bodyPr>
          <a:lstStyle/>
          <a:p>
            <a:pPr algn="ctr"/>
            <a:r>
              <a:rPr lang="en-US" sz="2400" b="1" dirty="0">
                <a:solidFill>
                  <a:schemeClr val="accent2"/>
                </a:solidFill>
              </a:rPr>
              <a:t>Future Policies</a:t>
            </a:r>
            <a:br>
              <a:rPr lang="en-US" sz="2400" b="1" dirty="0">
                <a:solidFill>
                  <a:schemeClr val="accent2"/>
                </a:solidFill>
              </a:rPr>
            </a:br>
            <a:br>
              <a:rPr lang="en-US" sz="2400" b="1" dirty="0">
                <a:solidFill>
                  <a:schemeClr val="accent2"/>
                </a:solidFill>
              </a:rPr>
            </a:br>
            <a:r>
              <a:rPr lang="en-US" sz="2400" b="1" dirty="0">
                <a:solidFill>
                  <a:schemeClr val="accent2"/>
                </a:solidFill>
              </a:rPr>
              <a:t> and</a:t>
            </a:r>
            <a:br>
              <a:rPr lang="en-US" sz="2400" b="1" dirty="0">
                <a:solidFill>
                  <a:schemeClr val="accent2"/>
                </a:solidFill>
              </a:rPr>
            </a:br>
            <a:br>
              <a:rPr lang="en-US" sz="2400" b="1" dirty="0">
                <a:solidFill>
                  <a:schemeClr val="accent2"/>
                </a:solidFill>
              </a:rPr>
            </a:br>
            <a:r>
              <a:rPr lang="en-US" sz="2400" b="1" dirty="0">
                <a:solidFill>
                  <a:schemeClr val="accent2"/>
                </a:solidFill>
              </a:rPr>
              <a:t> Management Options </a:t>
            </a:r>
          </a:p>
        </p:txBody>
      </p:sp>
      <p:sp>
        <p:nvSpPr>
          <p:cNvPr id="10" name="Rectangle 9">
            <a:extLst>
              <a:ext uri="{FF2B5EF4-FFF2-40B4-BE49-F238E27FC236}">
                <a16:creationId xmlns:a16="http://schemas.microsoft.com/office/drawing/2014/main" id="{A2D0BA34-24BC-4C63-945A-90AA854E1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Content Placeholder 3">
            <a:extLst>
              <a:ext uri="{FF2B5EF4-FFF2-40B4-BE49-F238E27FC236}">
                <a16:creationId xmlns:a16="http://schemas.microsoft.com/office/drawing/2014/main" id="{4ED70FAD-15B1-4862-BB57-5AADA4F82693}"/>
              </a:ext>
            </a:extLst>
          </p:cNvPr>
          <p:cNvGraphicFramePr>
            <a:graphicFrameLocks noGrp="1"/>
          </p:cNvGraphicFramePr>
          <p:nvPr>
            <p:ph idx="1"/>
            <p:extLst>
              <p:ext uri="{D42A27DB-BD31-4B8C-83A1-F6EECF244321}">
                <p14:modId xmlns:p14="http://schemas.microsoft.com/office/powerpoint/2010/main" val="326969123"/>
              </p:ext>
            </p:extLst>
          </p:nvPr>
        </p:nvGraphicFramePr>
        <p:xfrm>
          <a:off x="3836505" y="1152940"/>
          <a:ext cx="7908962" cy="4601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Rectangle 11">
            <a:extLst>
              <a:ext uri="{FF2B5EF4-FFF2-40B4-BE49-F238E27FC236}">
                <a16:creationId xmlns:a16="http://schemas.microsoft.com/office/drawing/2014/main" id="{0647415D-11C2-4BA0-A3EE-E0DA219B3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68675863"/>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C2465-42E0-F0A0-04FB-6A3DF25489D1}"/>
              </a:ext>
            </a:extLst>
          </p:cNvPr>
          <p:cNvSpPr>
            <a:spLocks noGrp="1"/>
          </p:cNvSpPr>
          <p:nvPr>
            <p:ph type="title"/>
          </p:nvPr>
        </p:nvSpPr>
        <p:spPr/>
        <p:txBody>
          <a:bodyPr/>
          <a:lstStyle/>
          <a:p>
            <a:pPr algn="ctr"/>
            <a:r>
              <a:rPr lang="en-US" dirty="0"/>
              <a:t>Conclusion</a:t>
            </a:r>
            <a:endParaRPr lang="en-GB" dirty="0"/>
          </a:p>
        </p:txBody>
      </p:sp>
      <p:sp>
        <p:nvSpPr>
          <p:cNvPr id="5" name="Content Placeholder 4">
            <a:extLst>
              <a:ext uri="{FF2B5EF4-FFF2-40B4-BE49-F238E27FC236}">
                <a16:creationId xmlns:a16="http://schemas.microsoft.com/office/drawing/2014/main" id="{22D78709-8FB9-44AC-8113-458C7E286885}"/>
              </a:ext>
            </a:extLst>
          </p:cNvPr>
          <p:cNvSpPr>
            <a:spLocks noGrp="1"/>
          </p:cNvSpPr>
          <p:nvPr>
            <p:ph idx="1"/>
          </p:nvPr>
        </p:nvSpPr>
        <p:spPr/>
        <p:txBody>
          <a:bodyPr/>
          <a:lstStyle/>
          <a:p>
            <a:pPr marL="0" lvl="0" indent="0" algn="just">
              <a:buNone/>
            </a:pPr>
            <a:r>
              <a:rPr lang="en-GB" sz="2400" dirty="0">
                <a:solidFill>
                  <a:schemeClr val="tx1"/>
                </a:solidFill>
              </a:rPr>
              <a:t>Tech opportunity should be taken into regard as next policy measures and management efforts should be in line with the challenges that this opportunity imposes. The public and private sectors should put priority in the sustainability innovations that cater for the environment and economy for the long-term benefits. Data security and privacy measures are the priority as they are the foundation of guest trust and the basis of regulations. Besides digital literacy and cybersecurity programs, the technology needs to be implemented in a way that ensures the safety of guest data information</a:t>
            </a:r>
          </a:p>
          <a:p>
            <a:pPr marL="0" indent="0">
              <a:buNone/>
            </a:pPr>
            <a:endParaRPr lang="en-GB" dirty="0"/>
          </a:p>
        </p:txBody>
      </p:sp>
    </p:spTree>
    <p:extLst>
      <p:ext uri="{BB962C8B-B14F-4D97-AF65-F5344CB8AC3E}">
        <p14:creationId xmlns:p14="http://schemas.microsoft.com/office/powerpoint/2010/main" val="31326023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a:ea typeface="+mn-ea"/>
              <a:cs typeface="+mn-cs"/>
            </a:endParaRPr>
          </a:p>
        </p:txBody>
      </p:sp>
      <p:sp>
        <p:nvSpPr>
          <p:cNvPr id="22" name="Rectangle 21">
            <a:extLst>
              <a:ext uri="{FF2B5EF4-FFF2-40B4-BE49-F238E27FC236}">
                <a16:creationId xmlns:a16="http://schemas.microsoft.com/office/drawing/2014/main" id="{4179E790-E691-4202-B7FA-62924FC8D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065EE0A0-4DA6-4AA2-A475-14DB03C55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65523"/>
            <a:ext cx="11303626" cy="2045243"/>
          </a:xfrm>
          <a:prstGeom prst="rect">
            <a:avLst/>
          </a:prstGeom>
          <a:solidFill>
            <a:schemeClr val="tx2"/>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3D905B7A-F91B-4900-A643-5B5C7BFAA910}"/>
              </a:ext>
            </a:extLst>
          </p:cNvPr>
          <p:cNvSpPr>
            <a:spLocks noGrp="1"/>
          </p:cNvSpPr>
          <p:nvPr>
            <p:ph type="ctrTitle"/>
          </p:nvPr>
        </p:nvSpPr>
        <p:spPr>
          <a:xfrm>
            <a:off x="502582" y="2037368"/>
            <a:ext cx="10965141" cy="895244"/>
          </a:xfrm>
        </p:spPr>
        <p:txBody>
          <a:bodyPr>
            <a:normAutofit/>
          </a:bodyPr>
          <a:lstStyle/>
          <a:p>
            <a:pPr algn="ctr"/>
            <a:r>
              <a:rPr lang="en-US" sz="4000" dirty="0">
                <a:solidFill>
                  <a:schemeClr val="tx1"/>
                </a:solidFill>
              </a:rPr>
              <a:t>Thank You!!!</a:t>
            </a:r>
          </a:p>
        </p:txBody>
      </p:sp>
    </p:spTree>
    <p:extLst>
      <p:ext uri="{BB962C8B-B14F-4D97-AF65-F5344CB8AC3E}">
        <p14:creationId xmlns:p14="http://schemas.microsoft.com/office/powerpoint/2010/main" val="87851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625F7-1404-AC07-0E33-0360B64F8B8A}"/>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CA89E43C-956E-D046-9D7B-AA690C17D788}"/>
              </a:ext>
            </a:extLst>
          </p:cNvPr>
          <p:cNvSpPr>
            <a:spLocks noGrp="1"/>
          </p:cNvSpPr>
          <p:nvPr>
            <p:ph idx="1"/>
          </p:nvPr>
        </p:nvSpPr>
        <p:spPr>
          <a:xfrm>
            <a:off x="581192" y="2180496"/>
            <a:ext cx="11029616" cy="4432339"/>
          </a:xfrm>
        </p:spPr>
        <p:txBody>
          <a:bodyPr>
            <a:normAutofit fontScale="47500" lnSpcReduction="20000"/>
          </a:bodyPr>
          <a:lstStyle/>
          <a:p>
            <a:pPr marL="0" marR="0" algn="l">
              <a:lnSpc>
                <a:spcPct val="150000"/>
              </a:lnSpc>
              <a:spcBef>
                <a:spcPts val="0"/>
              </a:spcBef>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Alnawas</a:t>
            </a:r>
            <a:r>
              <a:rPr lang="en-GB" sz="1800" dirty="0">
                <a:effectLst/>
                <a:latin typeface="Arial" panose="020B0604020202020204" pitchFamily="34" charset="0"/>
                <a:ea typeface="Times New Roman" panose="02020603050405020304" pitchFamily="18" charset="0"/>
                <a:cs typeface="Arial" panose="020B0604020202020204" pitchFamily="34" charset="0"/>
              </a:rPr>
              <a:t>, I. and Hemsley-Brown, J. (2019) ‘Examining the key dimensions of customer experience quality in the hotel industry’, </a:t>
            </a:r>
            <a:r>
              <a:rPr lang="en-GB" sz="1800" i="1" dirty="0">
                <a:effectLst/>
                <a:latin typeface="Arial" panose="020B0604020202020204" pitchFamily="34" charset="0"/>
                <a:ea typeface="Times New Roman" panose="02020603050405020304" pitchFamily="18" charset="0"/>
                <a:cs typeface="Arial" panose="020B0604020202020204" pitchFamily="34" charset="0"/>
              </a:rPr>
              <a:t>Journal of Hospitality Marketing &amp; Management</a:t>
            </a:r>
            <a:r>
              <a:rPr lang="en-GB" sz="1800" dirty="0">
                <a:effectLst/>
                <a:latin typeface="Arial" panose="020B0604020202020204" pitchFamily="34" charset="0"/>
                <a:ea typeface="Times New Roman" panose="02020603050405020304" pitchFamily="18" charset="0"/>
                <a:cs typeface="Arial" panose="020B0604020202020204" pitchFamily="34" charset="0"/>
              </a:rPr>
              <a:t>, 28(7), pp. 833–861.</a:t>
            </a:r>
            <a:endParaRPr lang="en-GB" sz="1800" dirty="0">
              <a:effectLst/>
              <a:latin typeface="Arial" panose="020B0604020202020204" pitchFamily="34" charset="0"/>
              <a:ea typeface="Calibri" panose="020F0502020204030204" pitchFamily="34" charset="0"/>
              <a:cs typeface="Vrinda" panose="020B0502040204020203" pitchFamily="34" charset="0"/>
            </a:endParaRPr>
          </a:p>
          <a:p>
            <a:pPr marL="0" marR="0" algn="l">
              <a:lnSpc>
                <a:spcPct val="150000"/>
              </a:lnSpc>
              <a:spcBef>
                <a:spcPts val="0"/>
              </a:spcBef>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Battour</a:t>
            </a:r>
            <a:r>
              <a:rPr lang="en-GB" sz="1800" dirty="0">
                <a:effectLst/>
                <a:latin typeface="Arial" panose="020B0604020202020204" pitchFamily="34" charset="0"/>
                <a:ea typeface="Times New Roman" panose="02020603050405020304" pitchFamily="18" charset="0"/>
                <a:cs typeface="Arial" panose="020B0604020202020204" pitchFamily="34" charset="0"/>
              </a:rPr>
              <a:t>, M. and Ismail, M. N. (2016) ‘Halal tourism: Concepts, practises, challenges and future’, </a:t>
            </a:r>
            <a:r>
              <a:rPr lang="en-GB" sz="1800" i="1" dirty="0">
                <a:effectLst/>
                <a:latin typeface="Arial" panose="020B0604020202020204" pitchFamily="34" charset="0"/>
                <a:ea typeface="Times New Roman" panose="02020603050405020304" pitchFamily="18" charset="0"/>
                <a:cs typeface="Arial" panose="020B0604020202020204" pitchFamily="34" charset="0"/>
              </a:rPr>
              <a:t>Tourism management perspectives</a:t>
            </a:r>
            <a:r>
              <a:rPr lang="en-GB" sz="1800" dirty="0">
                <a:effectLst/>
                <a:latin typeface="Arial" panose="020B0604020202020204" pitchFamily="34" charset="0"/>
                <a:ea typeface="Times New Roman" panose="02020603050405020304" pitchFamily="18" charset="0"/>
                <a:cs typeface="Arial" panose="020B0604020202020204" pitchFamily="34" charset="0"/>
              </a:rPr>
              <a:t>, 19, pp. 150–154. </a:t>
            </a:r>
            <a:r>
              <a:rPr lang="en-GB" sz="1800" dirty="0" err="1">
                <a:effectLst/>
                <a:latin typeface="Arial" panose="020B0604020202020204" pitchFamily="34" charset="0"/>
                <a:ea typeface="Times New Roman" panose="02020603050405020304" pitchFamily="18" charset="0"/>
                <a:cs typeface="Arial" panose="020B0604020202020204" pitchFamily="34" charset="0"/>
              </a:rPr>
              <a:t>doi</a:t>
            </a:r>
            <a:r>
              <a:rPr lang="en-GB" sz="1800" dirty="0">
                <a:effectLst/>
                <a:latin typeface="Arial" panose="020B0604020202020204" pitchFamily="34" charset="0"/>
                <a:ea typeface="Times New Roman" panose="02020603050405020304" pitchFamily="18" charset="0"/>
                <a:cs typeface="Arial" panose="020B0604020202020204" pitchFamily="34" charset="0"/>
              </a:rPr>
              <a:t>: 10.1016/j.tmp.2015.12.008.</a:t>
            </a:r>
            <a:endParaRPr lang="en-GB" sz="1800" dirty="0">
              <a:effectLst/>
              <a:latin typeface="Arial" panose="020B0604020202020204" pitchFamily="34" charset="0"/>
              <a:ea typeface="Calibri" panose="020F0502020204030204" pitchFamily="34" charset="0"/>
              <a:cs typeface="Vrinda" panose="020B0502040204020203" pitchFamily="34" charset="0"/>
            </a:endParaRPr>
          </a:p>
          <a:p>
            <a:pPr marL="0" marR="0" algn="l">
              <a:lnSpc>
                <a:spcPct val="150000"/>
              </a:lnSpc>
              <a:spcBef>
                <a:spcPts val="0"/>
              </a:spcBef>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Bharwani</a:t>
            </a:r>
            <a:r>
              <a:rPr lang="en-GB" sz="1800" dirty="0">
                <a:effectLst/>
                <a:latin typeface="Arial" panose="020B0604020202020204" pitchFamily="34" charset="0"/>
                <a:ea typeface="Times New Roman" panose="02020603050405020304" pitchFamily="18" charset="0"/>
                <a:cs typeface="Arial" panose="020B0604020202020204" pitchFamily="34" charset="0"/>
              </a:rPr>
              <a:t>, S. and Mathews, D. (2021) ‘Techno-business strategies for enhancing guest experience in luxury hotels: a managerial perspective’, </a:t>
            </a:r>
            <a:r>
              <a:rPr lang="en-GB" sz="1800" i="1" dirty="0">
                <a:effectLst/>
                <a:latin typeface="Arial" panose="020B0604020202020204" pitchFamily="34" charset="0"/>
                <a:ea typeface="Times New Roman" panose="02020603050405020304" pitchFamily="18" charset="0"/>
                <a:cs typeface="Arial" panose="020B0604020202020204" pitchFamily="34" charset="0"/>
              </a:rPr>
              <a:t>Worldwide Hospitality and Tourism Themes</a:t>
            </a:r>
            <a:r>
              <a:rPr lang="en-GB" sz="1800" dirty="0">
                <a:effectLst/>
                <a:latin typeface="Arial" panose="020B0604020202020204" pitchFamily="34" charset="0"/>
                <a:ea typeface="Times New Roman" panose="02020603050405020304" pitchFamily="18" charset="0"/>
                <a:cs typeface="Arial" panose="020B0604020202020204" pitchFamily="34" charset="0"/>
              </a:rPr>
              <a:t>, 13, pp. 168–185.</a:t>
            </a:r>
            <a:endParaRPr lang="en-GB" sz="1800" dirty="0">
              <a:effectLst/>
              <a:latin typeface="Arial" panose="020B0604020202020204" pitchFamily="34" charset="0"/>
              <a:ea typeface="Calibri" panose="020F0502020204030204" pitchFamily="34" charset="0"/>
              <a:cs typeface="Vrinda" panose="020B0502040204020203" pitchFamily="34" charset="0"/>
            </a:endParaRPr>
          </a:p>
          <a:p>
            <a:pPr marL="0" marR="0" algn="l">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Bonnet, G. and </a:t>
            </a:r>
            <a:r>
              <a:rPr lang="en-GB" sz="1800" dirty="0" err="1">
                <a:effectLst/>
                <a:latin typeface="Arial" panose="020B0604020202020204" pitchFamily="34" charset="0"/>
                <a:ea typeface="Times New Roman" panose="02020603050405020304" pitchFamily="18" charset="0"/>
                <a:cs typeface="Arial" panose="020B0604020202020204" pitchFamily="34" charset="0"/>
              </a:rPr>
              <a:t>Mcafee</a:t>
            </a:r>
            <a:r>
              <a:rPr lang="en-GB" sz="1800" dirty="0">
                <a:effectLst/>
                <a:latin typeface="Arial" panose="020B0604020202020204" pitchFamily="34" charset="0"/>
                <a:ea typeface="Times New Roman" panose="02020603050405020304" pitchFamily="18" charset="0"/>
                <a:cs typeface="Arial" panose="020B0604020202020204" pitchFamily="34" charset="0"/>
              </a:rPr>
              <a:t>, D. (2014) </a:t>
            </a:r>
            <a:r>
              <a:rPr lang="en-GB" sz="1800" i="1" dirty="0">
                <a:effectLst/>
                <a:latin typeface="Arial" panose="020B0604020202020204" pitchFamily="34" charset="0"/>
                <a:ea typeface="Times New Roman" panose="02020603050405020304" pitchFamily="18" charset="0"/>
                <a:cs typeface="Arial" panose="020B0604020202020204" pitchFamily="34" charset="0"/>
              </a:rPr>
              <a:t>The UK hotel sector is going through an important transformation due to the involvement of technology </a:t>
            </a:r>
            <a:r>
              <a:rPr lang="en-GB" sz="1800" i="1" dirty="0" err="1">
                <a:effectLst/>
                <a:latin typeface="Arial" panose="020B0604020202020204" pitchFamily="34" charset="0"/>
                <a:ea typeface="Times New Roman" panose="02020603050405020304" pitchFamily="18" charset="0"/>
                <a:cs typeface="Arial" panose="020B0604020202020204" pitchFamily="34" charset="0"/>
              </a:rPr>
              <a:t>wWesterman</a:t>
            </a:r>
            <a:r>
              <a:rPr lang="en-GB" sz="1800" dirty="0">
                <a:effectLst/>
                <a:latin typeface="Arial" panose="020B0604020202020204" pitchFamily="34" charset="0"/>
                <a:ea typeface="Times New Roman" panose="02020603050405020304" pitchFamily="18" charset="0"/>
                <a:cs typeface="Arial" panose="020B0604020202020204" pitchFamily="34" charset="0"/>
              </a:rPr>
              <a:t>. Harvard Business Press.</a:t>
            </a:r>
            <a:endParaRPr lang="en-GB" sz="1800" dirty="0">
              <a:effectLst/>
              <a:latin typeface="Arial" panose="020B0604020202020204" pitchFamily="34" charset="0"/>
              <a:ea typeface="Calibri" panose="020F0502020204030204" pitchFamily="34" charset="0"/>
              <a:cs typeface="Vrinda" panose="020B0502040204020203" pitchFamily="34" charset="0"/>
            </a:endParaRPr>
          </a:p>
          <a:p>
            <a:pPr marL="0" marR="0" algn="l">
              <a:lnSpc>
                <a:spcPct val="150000"/>
              </a:lnSpc>
              <a:spcBef>
                <a:spcPts val="0"/>
              </a:spcBef>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Buhalis</a:t>
            </a:r>
            <a:r>
              <a:rPr lang="en-GB" sz="1800" dirty="0">
                <a:effectLst/>
                <a:latin typeface="Arial" panose="020B0604020202020204" pitchFamily="34" charset="0"/>
                <a:ea typeface="Times New Roman" panose="02020603050405020304" pitchFamily="18" charset="0"/>
                <a:cs typeface="Arial" panose="020B0604020202020204" pitchFamily="34" charset="0"/>
              </a:rPr>
              <a:t>, D. (2019) ‘Technology in tourism-from information communication technologies to </a:t>
            </a:r>
            <a:r>
              <a:rPr lang="en-GB" sz="1800" dirty="0" err="1">
                <a:effectLst/>
                <a:latin typeface="Arial" panose="020B0604020202020204" pitchFamily="34" charset="0"/>
                <a:ea typeface="Times New Roman" panose="02020603050405020304" pitchFamily="18" charset="0"/>
                <a:cs typeface="Arial" panose="020B0604020202020204" pitchFamily="34" charset="0"/>
              </a:rPr>
              <a:t>eTourism</a:t>
            </a:r>
            <a:r>
              <a:rPr lang="en-GB" sz="1800" dirty="0">
                <a:effectLst/>
                <a:latin typeface="Arial" panose="020B0604020202020204" pitchFamily="34" charset="0"/>
                <a:ea typeface="Times New Roman" panose="02020603050405020304" pitchFamily="18" charset="0"/>
                <a:cs typeface="Arial" panose="020B0604020202020204" pitchFamily="34" charset="0"/>
              </a:rPr>
              <a:t> and smart tourism towards ambient intelligence tourism: a perspective article’, </a:t>
            </a:r>
            <a:r>
              <a:rPr lang="en-GB" sz="1800" i="1" dirty="0">
                <a:effectLst/>
                <a:latin typeface="Arial" panose="020B0604020202020204" pitchFamily="34" charset="0"/>
                <a:ea typeface="Times New Roman" panose="02020603050405020304" pitchFamily="18" charset="0"/>
                <a:cs typeface="Arial" panose="020B0604020202020204" pitchFamily="34" charset="0"/>
              </a:rPr>
              <a:t>Tourism Review</a:t>
            </a:r>
            <a:r>
              <a:rPr lang="en-GB" sz="1800" dirty="0">
                <a:effectLst/>
                <a:latin typeface="Arial" panose="020B0604020202020204" pitchFamily="34" charset="0"/>
                <a:ea typeface="Times New Roman" panose="02020603050405020304" pitchFamily="18" charset="0"/>
                <a:cs typeface="Arial" panose="020B0604020202020204" pitchFamily="34" charset="0"/>
              </a:rPr>
              <a:t>, 75(1), pp.      267–272.</a:t>
            </a:r>
            <a:endParaRPr lang="en-GB" sz="1800" dirty="0">
              <a:effectLst/>
              <a:latin typeface="Arial" panose="020B0604020202020204" pitchFamily="34" charset="0"/>
              <a:ea typeface="Calibri" panose="020F0502020204030204" pitchFamily="34" charset="0"/>
              <a:cs typeface="Vrinda" panose="020B0502040204020203" pitchFamily="34" charset="0"/>
            </a:endParaRPr>
          </a:p>
          <a:p>
            <a:pPr marL="0" marR="0" algn="l">
              <a:lnSpc>
                <a:spcPct val="150000"/>
              </a:lnSpc>
              <a:spcBef>
                <a:spcPts val="0"/>
              </a:spcBef>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Buhalis</a:t>
            </a:r>
            <a:r>
              <a:rPr lang="en-GB" sz="1800" dirty="0">
                <a:effectLst/>
                <a:latin typeface="Arial" panose="020B0604020202020204" pitchFamily="34" charset="0"/>
                <a:ea typeface="Times New Roman" panose="02020603050405020304" pitchFamily="18" charset="0"/>
                <a:cs typeface="Arial" panose="020B0604020202020204" pitchFamily="34" charset="0"/>
              </a:rPr>
              <a:t>, D. and Leung, R. (2018) ‘Smart hospitality-Interconnectivity and interoperability towards an ecosystem’, </a:t>
            </a:r>
            <a:r>
              <a:rPr lang="en-GB" sz="1800" i="1" dirty="0">
                <a:effectLst/>
                <a:latin typeface="Arial" panose="020B0604020202020204" pitchFamily="34" charset="0"/>
                <a:ea typeface="Times New Roman" panose="02020603050405020304" pitchFamily="18" charset="0"/>
                <a:cs typeface="Arial" panose="020B0604020202020204" pitchFamily="34" charset="0"/>
              </a:rPr>
              <a:t>International Journal of Hospitality Management</a:t>
            </a:r>
            <a:r>
              <a:rPr lang="en-GB" sz="1800" dirty="0">
                <a:effectLst/>
                <a:latin typeface="Arial" panose="020B0604020202020204" pitchFamily="34" charset="0"/>
                <a:ea typeface="Times New Roman" panose="02020603050405020304" pitchFamily="18" charset="0"/>
                <a:cs typeface="Arial" panose="020B0604020202020204" pitchFamily="34" charset="0"/>
              </a:rPr>
              <a:t>, 71, pp. 41–50.</a:t>
            </a:r>
            <a:endParaRPr lang="en-GB" sz="1800" dirty="0">
              <a:effectLst/>
              <a:latin typeface="Arial" panose="020B0604020202020204" pitchFamily="34" charset="0"/>
              <a:ea typeface="Calibri" panose="020F0502020204030204" pitchFamily="34" charset="0"/>
              <a:cs typeface="Vrinda" panose="020B0502040204020203" pitchFamily="34" charset="0"/>
            </a:endParaRPr>
          </a:p>
          <a:p>
            <a:pPr marL="0" marR="0" algn="l">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Camilleri, M. A. and Camilleri, M. A. (2018) </a:t>
            </a:r>
            <a:r>
              <a:rPr lang="en-GB" sz="1800" i="1" dirty="0">
                <a:effectLst/>
                <a:latin typeface="Arial" panose="020B0604020202020204" pitchFamily="34" charset="0"/>
                <a:ea typeface="Times New Roman" panose="02020603050405020304" pitchFamily="18" charset="0"/>
                <a:cs typeface="Arial" panose="020B0604020202020204" pitchFamily="34" charset="0"/>
              </a:rPr>
              <a:t>The tourism industry: An overview</a:t>
            </a:r>
            <a:r>
              <a:rPr lang="en-GB" sz="1800" dirty="0">
                <a:effectLst/>
                <a:latin typeface="Arial" panose="020B0604020202020204" pitchFamily="34" charset="0"/>
                <a:ea typeface="Times New Roman" panose="02020603050405020304" pitchFamily="18" charset="0"/>
                <a:cs typeface="Arial" panose="020B0604020202020204" pitchFamily="34" charset="0"/>
              </a:rPr>
              <a:t>. Springer International Publishing.</a:t>
            </a:r>
            <a:endParaRPr lang="en-GB" sz="1800" dirty="0">
              <a:effectLst/>
              <a:latin typeface="Arial" panose="020B0604020202020204" pitchFamily="34" charset="0"/>
              <a:ea typeface="Calibri" panose="020F0502020204030204" pitchFamily="34" charset="0"/>
              <a:cs typeface="Vrinda" panose="020B0502040204020203" pitchFamily="34" charset="0"/>
            </a:endParaRPr>
          </a:p>
          <a:p>
            <a:pPr marL="0" marR="0" algn="l">
              <a:lnSpc>
                <a:spcPct val="150000"/>
              </a:lnSpc>
              <a:spcBef>
                <a:spcPts val="0"/>
              </a:spcBef>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Černá</a:t>
            </a:r>
            <a:r>
              <a:rPr lang="en-GB" sz="1800" dirty="0">
                <a:effectLst/>
                <a:latin typeface="Arial" panose="020B0604020202020204" pitchFamily="34" charset="0"/>
                <a:ea typeface="Times New Roman" panose="02020603050405020304" pitchFamily="18" charset="0"/>
                <a:cs typeface="Arial" panose="020B0604020202020204" pitchFamily="34" charset="0"/>
              </a:rPr>
              <a:t>, J. </a:t>
            </a:r>
            <a:r>
              <a:rPr lang="en-GB" sz="1800" i="1" dirty="0">
                <a:effectLst/>
                <a:latin typeface="Arial" panose="020B0604020202020204" pitchFamily="34" charset="0"/>
                <a:ea typeface="Times New Roman" panose="02020603050405020304" pitchFamily="18" charset="0"/>
                <a:cs typeface="Arial" panose="020B0604020202020204" pitchFamily="34" charset="0"/>
              </a:rPr>
              <a:t>et al.</a:t>
            </a:r>
            <a:r>
              <a:rPr lang="en-GB" sz="1800" dirty="0">
                <a:effectLst/>
                <a:latin typeface="Arial" panose="020B0604020202020204" pitchFamily="34" charset="0"/>
                <a:ea typeface="Times New Roman" panose="02020603050405020304" pitchFamily="18" charset="0"/>
                <a:cs typeface="Arial" panose="020B0604020202020204" pitchFamily="34" charset="0"/>
              </a:rPr>
              <a:t> (2022) ‘Transformation of marketing macro-economic environment of tourism with emphasis on changes in mobility during COVID-19 pandemic’, </a:t>
            </a:r>
            <a:r>
              <a:rPr lang="en-GB" sz="1800" i="1" dirty="0">
                <a:effectLst/>
                <a:latin typeface="Arial" panose="020B0604020202020204" pitchFamily="34" charset="0"/>
                <a:ea typeface="Times New Roman" panose="02020603050405020304" pitchFamily="18" charset="0"/>
                <a:cs typeface="Arial" panose="020B0604020202020204" pitchFamily="34" charset="0"/>
              </a:rPr>
              <a:t>LOGI – Scientific Journal on Transport and Logistics</a:t>
            </a:r>
            <a:r>
              <a:rPr lang="en-GB" sz="1800" dirty="0">
                <a:effectLst/>
                <a:latin typeface="Arial" panose="020B0604020202020204" pitchFamily="34" charset="0"/>
                <a:ea typeface="Times New Roman" panose="02020603050405020304" pitchFamily="18" charset="0"/>
                <a:cs typeface="Arial" panose="020B0604020202020204" pitchFamily="34" charset="0"/>
              </a:rPr>
              <a:t>, 13(1), pp. 186–197. </a:t>
            </a:r>
            <a:r>
              <a:rPr lang="en-GB" sz="1800" dirty="0" err="1">
                <a:effectLst/>
                <a:latin typeface="Arial" panose="020B0604020202020204" pitchFamily="34" charset="0"/>
                <a:ea typeface="Times New Roman" panose="02020603050405020304" pitchFamily="18" charset="0"/>
                <a:cs typeface="Arial" panose="020B0604020202020204" pitchFamily="34" charset="0"/>
              </a:rPr>
              <a:t>doi</a:t>
            </a:r>
            <a:r>
              <a:rPr lang="en-GB" sz="1800" dirty="0">
                <a:effectLst/>
                <a:latin typeface="Arial" panose="020B0604020202020204" pitchFamily="34" charset="0"/>
                <a:ea typeface="Times New Roman" panose="02020603050405020304" pitchFamily="18" charset="0"/>
                <a:cs typeface="Arial" panose="020B0604020202020204" pitchFamily="34" charset="0"/>
              </a:rPr>
              <a:t>: 10.2478/logi-2022-0017.</a:t>
            </a:r>
            <a:endParaRPr lang="en-GB" sz="1800" dirty="0">
              <a:effectLst/>
              <a:latin typeface="Arial" panose="020B0604020202020204" pitchFamily="34" charset="0"/>
              <a:ea typeface="Calibri" panose="020F0502020204030204" pitchFamily="34" charset="0"/>
              <a:cs typeface="Vrinda" panose="020B0502040204020203" pitchFamily="34" charset="0"/>
            </a:endParaRPr>
          </a:p>
          <a:p>
            <a:pPr marL="0" marR="0" algn="l">
              <a:lnSpc>
                <a:spcPct val="150000"/>
              </a:lnSpc>
              <a:spcBef>
                <a:spcPts val="0"/>
              </a:spcBef>
              <a:spcAft>
                <a:spcPts val="800"/>
              </a:spcAft>
            </a:pPr>
            <a:r>
              <a:rPr lang="en-GB" sz="1800" dirty="0" err="1">
                <a:effectLst/>
                <a:latin typeface="Arial" panose="020B0604020202020204" pitchFamily="34" charset="0"/>
                <a:ea typeface="Times New Roman" panose="02020603050405020304" pitchFamily="18" charset="0"/>
                <a:cs typeface="Arial" panose="020B0604020202020204" pitchFamily="34" charset="0"/>
              </a:rPr>
              <a:t>Chisty</a:t>
            </a:r>
            <a:r>
              <a:rPr lang="en-GB" sz="1800" dirty="0">
                <a:effectLst/>
                <a:latin typeface="Arial" panose="020B0604020202020204" pitchFamily="34" charset="0"/>
                <a:ea typeface="Times New Roman" panose="02020603050405020304" pitchFamily="18" charset="0"/>
                <a:cs typeface="Arial" panose="020B0604020202020204" pitchFamily="34" charset="0"/>
              </a:rPr>
              <a:t>, N. M. A., </a:t>
            </a:r>
            <a:r>
              <a:rPr lang="en-GB" sz="1800" dirty="0" err="1">
                <a:effectLst/>
                <a:latin typeface="Arial" panose="020B0604020202020204" pitchFamily="34" charset="0"/>
                <a:ea typeface="Times New Roman" panose="02020603050405020304" pitchFamily="18" charset="0"/>
                <a:cs typeface="Arial" panose="020B0604020202020204" pitchFamily="34" charset="0"/>
              </a:rPr>
              <a:t>Baddam</a:t>
            </a:r>
            <a:r>
              <a:rPr lang="en-GB" sz="1800" dirty="0">
                <a:effectLst/>
                <a:latin typeface="Arial" panose="020B0604020202020204" pitchFamily="34" charset="0"/>
                <a:ea typeface="Times New Roman" panose="02020603050405020304" pitchFamily="18" charset="0"/>
                <a:cs typeface="Arial" panose="020B0604020202020204" pitchFamily="34" charset="0"/>
              </a:rPr>
              <a:t>, P. R. and Amin, R. (2022) ‘Strategic Approaches to Safeguarding the Digital Future: Insights into Next-Generation Cybersecurity’, </a:t>
            </a:r>
            <a:r>
              <a:rPr lang="en-GB" sz="1800" i="1" dirty="0">
                <a:effectLst/>
                <a:latin typeface="Arial" panose="020B0604020202020204" pitchFamily="34" charset="0"/>
                <a:ea typeface="Times New Roman" panose="02020603050405020304" pitchFamily="18" charset="0"/>
                <a:cs typeface="Arial" panose="020B0604020202020204" pitchFamily="34" charset="0"/>
              </a:rPr>
              <a:t>Insights into Next-Generation Cybersecurity. Engineering International</a:t>
            </a:r>
            <a:r>
              <a:rPr lang="en-GB" sz="1800" dirty="0">
                <a:effectLst/>
                <a:latin typeface="Arial" panose="020B0604020202020204" pitchFamily="34" charset="0"/>
                <a:ea typeface="Times New Roman" panose="02020603050405020304" pitchFamily="18" charset="0"/>
                <a:cs typeface="Arial" panose="020B0604020202020204" pitchFamily="34" charset="0"/>
              </a:rPr>
              <a:t>, 10(2), pp. 69–84.</a:t>
            </a:r>
            <a:endParaRPr lang="en-GB" sz="1800" dirty="0">
              <a:effectLst/>
              <a:latin typeface="Arial" panose="020B0604020202020204" pitchFamily="34" charset="0"/>
              <a:ea typeface="Calibri" panose="020F0502020204030204" pitchFamily="34" charset="0"/>
              <a:cs typeface="Vrinda" panose="020B0502040204020203" pitchFamily="34" charset="0"/>
            </a:endParaRPr>
          </a:p>
          <a:p>
            <a:pPr marL="0" marR="0" algn="l">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Chopra, A. and Chaudhary, M. (2020) </a:t>
            </a:r>
            <a:r>
              <a:rPr lang="en-GB" sz="1800" i="1" dirty="0">
                <a:effectLst/>
                <a:latin typeface="Arial" panose="020B0604020202020204" pitchFamily="34" charset="0"/>
                <a:ea typeface="Times New Roman" panose="02020603050405020304" pitchFamily="18" charset="0"/>
                <a:cs typeface="Arial" panose="020B0604020202020204" pitchFamily="34" charset="0"/>
              </a:rPr>
              <a:t>Implementing an Information Security Management System. Implementing an Information Security Management System</a:t>
            </a:r>
            <a:r>
              <a:rPr lang="en-GB" sz="1800" dirty="0">
                <a:effectLst/>
                <a:latin typeface="Arial" panose="020B0604020202020204" pitchFamily="34" charset="0"/>
                <a:ea typeface="Times New Roman" panose="02020603050405020304" pitchFamily="18"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Vrinda" panose="020B0502040204020203" pitchFamily="34" charset="0"/>
            </a:endParaRPr>
          </a:p>
          <a:p>
            <a:pPr marL="0" marR="0" algn="l">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Dwyer, L., Forsyth, P. and </a:t>
            </a:r>
            <a:r>
              <a:rPr lang="en-GB" sz="1800" dirty="0" err="1">
                <a:effectLst/>
                <a:latin typeface="Arial" panose="020B0604020202020204" pitchFamily="34" charset="0"/>
                <a:ea typeface="Times New Roman" panose="02020603050405020304" pitchFamily="18" charset="0"/>
                <a:cs typeface="Arial" panose="020B0604020202020204" pitchFamily="34" charset="0"/>
              </a:rPr>
              <a:t>Spurr</a:t>
            </a:r>
            <a:r>
              <a:rPr lang="en-GB" sz="1800" dirty="0">
                <a:effectLst/>
                <a:latin typeface="Arial" panose="020B0604020202020204" pitchFamily="34" charset="0"/>
                <a:ea typeface="Times New Roman" panose="02020603050405020304" pitchFamily="18" charset="0"/>
                <a:cs typeface="Arial" panose="020B0604020202020204" pitchFamily="34" charset="0"/>
              </a:rPr>
              <a:t>, R. (2016) ‘Tourism economics and policy analysis: Contributions and legacy of the Sustainable Tourism Cooperative Research Centre’, </a:t>
            </a:r>
            <a:r>
              <a:rPr lang="en-GB" sz="1800" i="1" dirty="0">
                <a:effectLst/>
                <a:latin typeface="Arial" panose="020B0604020202020204" pitchFamily="34" charset="0"/>
                <a:ea typeface="Times New Roman" panose="02020603050405020304" pitchFamily="18" charset="0"/>
                <a:cs typeface="Arial" panose="020B0604020202020204" pitchFamily="34" charset="0"/>
              </a:rPr>
              <a:t>Journal of hospitality and tourism management</a:t>
            </a:r>
            <a:r>
              <a:rPr lang="en-GB" sz="1800" dirty="0">
                <a:effectLst/>
                <a:latin typeface="Arial" panose="020B0604020202020204" pitchFamily="34" charset="0"/>
                <a:ea typeface="Times New Roman" panose="02020603050405020304" pitchFamily="18" charset="0"/>
                <a:cs typeface="Arial" panose="020B0604020202020204" pitchFamily="34" charset="0"/>
              </a:rPr>
              <a:t>, 26, pp. 91–99. </a:t>
            </a:r>
            <a:r>
              <a:rPr lang="en-GB" sz="1800" dirty="0" err="1">
                <a:effectLst/>
                <a:latin typeface="Arial" panose="020B0604020202020204" pitchFamily="34" charset="0"/>
                <a:ea typeface="Times New Roman" panose="02020603050405020304" pitchFamily="18" charset="0"/>
                <a:cs typeface="Arial" panose="020B0604020202020204" pitchFamily="34" charset="0"/>
              </a:rPr>
              <a:t>doi</a:t>
            </a:r>
            <a:r>
              <a:rPr lang="en-GB" sz="1800" dirty="0">
                <a:effectLst/>
                <a:latin typeface="Arial" panose="020B0604020202020204" pitchFamily="34" charset="0"/>
                <a:ea typeface="Times New Roman" panose="02020603050405020304" pitchFamily="18" charset="0"/>
                <a:cs typeface="Arial" panose="020B0604020202020204" pitchFamily="34" charset="0"/>
              </a:rPr>
              <a:t>: 10.1016/j.jhtm.2016.01.003.</a:t>
            </a:r>
            <a:endParaRPr lang="en-GB" sz="1800" dirty="0">
              <a:effectLst/>
              <a:latin typeface="Arial" panose="020B0604020202020204" pitchFamily="34" charset="0"/>
              <a:ea typeface="Calibri" panose="020F0502020204030204" pitchFamily="34" charset="0"/>
              <a:cs typeface="Vrinda" panose="020B0502040204020203" pitchFamily="34" charset="0"/>
            </a:endParaRPr>
          </a:p>
          <a:p>
            <a:pPr marL="0" marR="0" algn="l">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Elliott, J. (2020) </a:t>
            </a:r>
            <a:r>
              <a:rPr lang="en-GB" sz="1800" i="1" dirty="0">
                <a:effectLst/>
                <a:latin typeface="Arial" panose="020B0604020202020204" pitchFamily="34" charset="0"/>
                <a:ea typeface="Times New Roman" panose="02020603050405020304" pitchFamily="18" charset="0"/>
                <a:cs typeface="Arial" panose="020B0604020202020204" pitchFamily="34" charset="0"/>
              </a:rPr>
              <a:t>Tourism: Politics and public sector management</a:t>
            </a:r>
            <a:r>
              <a:rPr lang="en-GB" sz="1800" dirty="0">
                <a:effectLst/>
                <a:latin typeface="Arial" panose="020B0604020202020204" pitchFamily="34" charset="0"/>
                <a:ea typeface="Times New Roman" panose="02020603050405020304" pitchFamily="18" charset="0"/>
                <a:cs typeface="Arial" panose="020B0604020202020204" pitchFamily="34" charset="0"/>
              </a:rPr>
              <a:t>. Routledge.</a:t>
            </a:r>
            <a:endParaRPr lang="en-GB" sz="1800" dirty="0">
              <a:effectLst/>
              <a:latin typeface="Arial" panose="020B0604020202020204" pitchFamily="34" charset="0"/>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9879131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Dividend">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595</TotalTime>
  <Words>1554</Words>
  <Application>Microsoft Office PowerPoint</Application>
  <PresentationFormat>Widescreen</PresentationFormat>
  <Paragraphs>94</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Gill Sans MT</vt:lpstr>
      <vt:lpstr>Symbol</vt:lpstr>
      <vt:lpstr>Wingdings 2</vt:lpstr>
      <vt:lpstr>Dividend</vt:lpstr>
      <vt:lpstr>Profile </vt:lpstr>
      <vt:lpstr>“Impact of Embracing Technology to Enhance Guest Experiences and Streamline Operations in the Hotel Industry of the UK"</vt:lpstr>
      <vt:lpstr>Topics to be Discussed</vt:lpstr>
      <vt:lpstr>Introduction</vt:lpstr>
      <vt:lpstr>Literature  review</vt:lpstr>
      <vt:lpstr>Technological Innovations in Guest Experiences</vt:lpstr>
      <vt:lpstr>Enhancing Guest Satisfaction and Loyalty</vt:lpstr>
      <vt:lpstr>Operational Efficiency Through Technology</vt:lpstr>
      <vt:lpstr>PESTEL Analysis </vt:lpstr>
      <vt:lpstr>PESTEL Analysis </vt:lpstr>
      <vt:lpstr>PESTEL Analysis </vt:lpstr>
      <vt:lpstr>Future Policies   and   Management Options </vt:lpstr>
      <vt:lpstr>Conclusion</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Mukta Khan (2029151)</cp:lastModifiedBy>
  <cp:revision>30</cp:revision>
  <dcterms:created xsi:type="dcterms:W3CDTF">2024-05-12T10:56:30Z</dcterms:created>
  <dcterms:modified xsi:type="dcterms:W3CDTF">2024-05-28T18:06:37Z</dcterms:modified>
</cp:coreProperties>
</file>