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1"/>
  </p:sldMasterIdLst>
  <p:notesMasterIdLst>
    <p:notesMasterId r:id="rId21"/>
  </p:notesMasterIdLst>
  <p:sldIdLst>
    <p:sldId id="293" r:id="rId2"/>
    <p:sldId id="265" r:id="rId3"/>
    <p:sldId id="294" r:id="rId4"/>
    <p:sldId id="266" r:id="rId5"/>
    <p:sldId id="267" r:id="rId6"/>
    <p:sldId id="270" r:id="rId7"/>
    <p:sldId id="272" r:id="rId8"/>
    <p:sldId id="273" r:id="rId9"/>
    <p:sldId id="274" r:id="rId10"/>
    <p:sldId id="271" r:id="rId11"/>
    <p:sldId id="275" r:id="rId12"/>
    <p:sldId id="276" r:id="rId13"/>
    <p:sldId id="277" r:id="rId14"/>
    <p:sldId id="278" r:id="rId15"/>
    <p:sldId id="288" r:id="rId16"/>
    <p:sldId id="289" r:id="rId17"/>
    <p:sldId id="280" r:id="rId18"/>
    <p:sldId id="295" r:id="rId19"/>
    <p:sldId id="290"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39" d="100"/>
          <a:sy n="139" d="100"/>
        </p:scale>
        <p:origin x="-52" y="-18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0DD6B1-D892-4D07-8E57-EFB5AA6CA1B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B452A8E-6464-49B6-A359-8502B987138F}">
      <dgm:prSet/>
      <dgm:spPr/>
      <dgm:t>
        <a:bodyPr/>
        <a:lstStyle/>
        <a:p>
          <a:r>
            <a:rPr lang="en-US" dirty="0"/>
            <a:t>Refer to handout</a:t>
          </a:r>
        </a:p>
      </dgm:t>
    </dgm:pt>
    <dgm:pt modelId="{BFE5B563-182D-49D3-9E49-865F1027C56A}" type="parTrans" cxnId="{4CC93768-42CC-407D-8E61-406C1676F63E}">
      <dgm:prSet/>
      <dgm:spPr/>
      <dgm:t>
        <a:bodyPr/>
        <a:lstStyle/>
        <a:p>
          <a:endParaRPr lang="en-US"/>
        </a:p>
      </dgm:t>
    </dgm:pt>
    <dgm:pt modelId="{97BB4142-9FC1-471A-B436-05486A7A61C5}" type="sibTrans" cxnId="{4CC93768-42CC-407D-8E61-406C1676F63E}">
      <dgm:prSet/>
      <dgm:spPr/>
      <dgm:t>
        <a:bodyPr/>
        <a:lstStyle/>
        <a:p>
          <a:endParaRPr lang="en-US"/>
        </a:p>
      </dgm:t>
    </dgm:pt>
    <dgm:pt modelId="{874D4D9B-6B30-4E76-B4CD-5993543D084C}">
      <dgm:prSet/>
      <dgm:spPr/>
      <dgm:t>
        <a:bodyPr/>
        <a:lstStyle/>
        <a:p>
          <a:r>
            <a:rPr lang="en-US" dirty="0"/>
            <a:t>What are your thoughts on the Eat Well Guide – you can be honest!</a:t>
          </a:r>
        </a:p>
      </dgm:t>
    </dgm:pt>
    <dgm:pt modelId="{F9D211F4-3287-4E74-AEF1-231B3C04C24E}" type="parTrans" cxnId="{2B814C21-F630-4709-8E78-7E07150ED971}">
      <dgm:prSet/>
      <dgm:spPr/>
      <dgm:t>
        <a:bodyPr/>
        <a:lstStyle/>
        <a:p>
          <a:endParaRPr lang="en-US"/>
        </a:p>
      </dgm:t>
    </dgm:pt>
    <dgm:pt modelId="{ECC28A44-5D2A-4AF2-8560-963308FE4115}" type="sibTrans" cxnId="{2B814C21-F630-4709-8E78-7E07150ED971}">
      <dgm:prSet/>
      <dgm:spPr/>
      <dgm:t>
        <a:bodyPr/>
        <a:lstStyle/>
        <a:p>
          <a:endParaRPr lang="en-US"/>
        </a:p>
      </dgm:t>
    </dgm:pt>
    <dgm:pt modelId="{40BD66BC-0A2F-402A-8DBD-E4A6C61AE97E}" type="pres">
      <dgm:prSet presAssocID="{CB0DD6B1-D892-4D07-8E57-EFB5AA6CA1B0}" presName="root" presStyleCnt="0">
        <dgm:presLayoutVars>
          <dgm:dir/>
          <dgm:resizeHandles val="exact"/>
        </dgm:presLayoutVars>
      </dgm:prSet>
      <dgm:spPr/>
    </dgm:pt>
    <dgm:pt modelId="{CC535888-16FF-4317-AD61-989CE559D945}" type="pres">
      <dgm:prSet presAssocID="{0B452A8E-6464-49B6-A359-8502B987138F}" presName="compNode" presStyleCnt="0"/>
      <dgm:spPr/>
    </dgm:pt>
    <dgm:pt modelId="{9C7B0D73-10A3-4EE0-A8F6-828B89A648A4}" type="pres">
      <dgm:prSet presAssocID="{0B452A8E-6464-49B6-A359-8502B987138F}" presName="bgRect" presStyleLbl="bgShp" presStyleIdx="0" presStyleCnt="2"/>
      <dgm:spPr/>
    </dgm:pt>
    <dgm:pt modelId="{FF4897CE-0FEE-4D75-B6D0-FDDEB3CDDDDA}" type="pres">
      <dgm:prSet presAssocID="{0B452A8E-6464-49B6-A359-8502B987138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26E7CBA8-BD17-49E8-8A2D-AA2D79C4EB50}" type="pres">
      <dgm:prSet presAssocID="{0B452A8E-6464-49B6-A359-8502B987138F}" presName="spaceRect" presStyleCnt="0"/>
      <dgm:spPr/>
    </dgm:pt>
    <dgm:pt modelId="{E92C36D8-09CC-47F5-A73F-C70B6930C7E0}" type="pres">
      <dgm:prSet presAssocID="{0B452A8E-6464-49B6-A359-8502B987138F}" presName="parTx" presStyleLbl="revTx" presStyleIdx="0" presStyleCnt="2">
        <dgm:presLayoutVars>
          <dgm:chMax val="0"/>
          <dgm:chPref val="0"/>
        </dgm:presLayoutVars>
      </dgm:prSet>
      <dgm:spPr/>
    </dgm:pt>
    <dgm:pt modelId="{7E93D52D-5FD4-4CCD-B099-2438D088E488}" type="pres">
      <dgm:prSet presAssocID="{97BB4142-9FC1-471A-B436-05486A7A61C5}" presName="sibTrans" presStyleCnt="0"/>
      <dgm:spPr/>
    </dgm:pt>
    <dgm:pt modelId="{839509CE-9BE1-4E4A-A78C-78EE7EBA534D}" type="pres">
      <dgm:prSet presAssocID="{874D4D9B-6B30-4E76-B4CD-5993543D084C}" presName="compNode" presStyleCnt="0"/>
      <dgm:spPr/>
    </dgm:pt>
    <dgm:pt modelId="{A1D8A84E-BCA9-47D8-8AD8-05AF60682D33}" type="pres">
      <dgm:prSet presAssocID="{874D4D9B-6B30-4E76-B4CD-5993543D084C}" presName="bgRect" presStyleLbl="bgShp" presStyleIdx="1" presStyleCnt="2"/>
      <dgm:spPr/>
    </dgm:pt>
    <dgm:pt modelId="{D84D7C7A-DCAB-4226-8DED-DF5155A8025E}" type="pres">
      <dgm:prSet presAssocID="{874D4D9B-6B30-4E76-B4CD-5993543D084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vocado"/>
        </a:ext>
      </dgm:extLst>
    </dgm:pt>
    <dgm:pt modelId="{B27A204B-5122-442E-B692-9D6FB4B30864}" type="pres">
      <dgm:prSet presAssocID="{874D4D9B-6B30-4E76-B4CD-5993543D084C}" presName="spaceRect" presStyleCnt="0"/>
      <dgm:spPr/>
    </dgm:pt>
    <dgm:pt modelId="{BB20DE58-ACC5-4B10-8968-920D11458698}" type="pres">
      <dgm:prSet presAssocID="{874D4D9B-6B30-4E76-B4CD-5993543D084C}" presName="parTx" presStyleLbl="revTx" presStyleIdx="1" presStyleCnt="2">
        <dgm:presLayoutVars>
          <dgm:chMax val="0"/>
          <dgm:chPref val="0"/>
        </dgm:presLayoutVars>
      </dgm:prSet>
      <dgm:spPr/>
    </dgm:pt>
  </dgm:ptLst>
  <dgm:cxnLst>
    <dgm:cxn modelId="{2B814C21-F630-4709-8E78-7E07150ED971}" srcId="{CB0DD6B1-D892-4D07-8E57-EFB5AA6CA1B0}" destId="{874D4D9B-6B30-4E76-B4CD-5993543D084C}" srcOrd="1" destOrd="0" parTransId="{F9D211F4-3287-4E74-AEF1-231B3C04C24E}" sibTransId="{ECC28A44-5D2A-4AF2-8560-963308FE4115}"/>
    <dgm:cxn modelId="{4373B22E-5FCA-4C56-B934-6F0D3B7D9B9C}" type="presOf" srcId="{874D4D9B-6B30-4E76-B4CD-5993543D084C}" destId="{BB20DE58-ACC5-4B10-8968-920D11458698}" srcOrd="0" destOrd="0" presId="urn:microsoft.com/office/officeart/2018/2/layout/IconVerticalSolidList"/>
    <dgm:cxn modelId="{54331048-4052-4D56-B8F6-B572D361571E}" type="presOf" srcId="{0B452A8E-6464-49B6-A359-8502B987138F}" destId="{E92C36D8-09CC-47F5-A73F-C70B6930C7E0}" srcOrd="0" destOrd="0" presId="urn:microsoft.com/office/officeart/2018/2/layout/IconVerticalSolidList"/>
    <dgm:cxn modelId="{4CC93768-42CC-407D-8E61-406C1676F63E}" srcId="{CB0DD6B1-D892-4D07-8E57-EFB5AA6CA1B0}" destId="{0B452A8E-6464-49B6-A359-8502B987138F}" srcOrd="0" destOrd="0" parTransId="{BFE5B563-182D-49D3-9E49-865F1027C56A}" sibTransId="{97BB4142-9FC1-471A-B436-05486A7A61C5}"/>
    <dgm:cxn modelId="{F573E9B5-43AC-44C5-9A66-BECACD227EB8}" type="presOf" srcId="{CB0DD6B1-D892-4D07-8E57-EFB5AA6CA1B0}" destId="{40BD66BC-0A2F-402A-8DBD-E4A6C61AE97E}" srcOrd="0" destOrd="0" presId="urn:microsoft.com/office/officeart/2018/2/layout/IconVerticalSolidList"/>
    <dgm:cxn modelId="{261D689E-3E1E-4EC7-ADF7-1EAE7E967C79}" type="presParOf" srcId="{40BD66BC-0A2F-402A-8DBD-E4A6C61AE97E}" destId="{CC535888-16FF-4317-AD61-989CE559D945}" srcOrd="0" destOrd="0" presId="urn:microsoft.com/office/officeart/2018/2/layout/IconVerticalSolidList"/>
    <dgm:cxn modelId="{15409B7B-43E5-40CD-B73D-6232451C1809}" type="presParOf" srcId="{CC535888-16FF-4317-AD61-989CE559D945}" destId="{9C7B0D73-10A3-4EE0-A8F6-828B89A648A4}" srcOrd="0" destOrd="0" presId="urn:microsoft.com/office/officeart/2018/2/layout/IconVerticalSolidList"/>
    <dgm:cxn modelId="{3F3E0851-DCC0-4558-83CE-C747ED8CE096}" type="presParOf" srcId="{CC535888-16FF-4317-AD61-989CE559D945}" destId="{FF4897CE-0FEE-4D75-B6D0-FDDEB3CDDDDA}" srcOrd="1" destOrd="0" presId="urn:microsoft.com/office/officeart/2018/2/layout/IconVerticalSolidList"/>
    <dgm:cxn modelId="{607179A4-A344-4ED5-BF40-B0BFB9497F4F}" type="presParOf" srcId="{CC535888-16FF-4317-AD61-989CE559D945}" destId="{26E7CBA8-BD17-49E8-8A2D-AA2D79C4EB50}" srcOrd="2" destOrd="0" presId="urn:microsoft.com/office/officeart/2018/2/layout/IconVerticalSolidList"/>
    <dgm:cxn modelId="{C3D95CA4-BB46-4B26-B5B6-315C14EBF327}" type="presParOf" srcId="{CC535888-16FF-4317-AD61-989CE559D945}" destId="{E92C36D8-09CC-47F5-A73F-C70B6930C7E0}" srcOrd="3" destOrd="0" presId="urn:microsoft.com/office/officeart/2018/2/layout/IconVerticalSolidList"/>
    <dgm:cxn modelId="{36D36BF8-B317-4FF7-BCDB-BD3D4EA7DBB6}" type="presParOf" srcId="{40BD66BC-0A2F-402A-8DBD-E4A6C61AE97E}" destId="{7E93D52D-5FD4-4CCD-B099-2438D088E488}" srcOrd="1" destOrd="0" presId="urn:microsoft.com/office/officeart/2018/2/layout/IconVerticalSolidList"/>
    <dgm:cxn modelId="{F3D79B05-8FED-40E9-98ED-6BE5DEF3600E}" type="presParOf" srcId="{40BD66BC-0A2F-402A-8DBD-E4A6C61AE97E}" destId="{839509CE-9BE1-4E4A-A78C-78EE7EBA534D}" srcOrd="2" destOrd="0" presId="urn:microsoft.com/office/officeart/2018/2/layout/IconVerticalSolidList"/>
    <dgm:cxn modelId="{23263B5F-CED6-4B67-A513-1E6EE33AB6C3}" type="presParOf" srcId="{839509CE-9BE1-4E4A-A78C-78EE7EBA534D}" destId="{A1D8A84E-BCA9-47D8-8AD8-05AF60682D33}" srcOrd="0" destOrd="0" presId="urn:microsoft.com/office/officeart/2018/2/layout/IconVerticalSolidList"/>
    <dgm:cxn modelId="{2CF33BA1-A52A-485C-B49C-610D096AD8EF}" type="presParOf" srcId="{839509CE-9BE1-4E4A-A78C-78EE7EBA534D}" destId="{D84D7C7A-DCAB-4226-8DED-DF5155A8025E}" srcOrd="1" destOrd="0" presId="urn:microsoft.com/office/officeart/2018/2/layout/IconVerticalSolidList"/>
    <dgm:cxn modelId="{9A370888-1254-4778-A4CC-9AF5EA439AB5}" type="presParOf" srcId="{839509CE-9BE1-4E4A-A78C-78EE7EBA534D}" destId="{B27A204B-5122-442E-B692-9D6FB4B30864}" srcOrd="2" destOrd="0" presId="urn:microsoft.com/office/officeart/2018/2/layout/IconVerticalSolidList"/>
    <dgm:cxn modelId="{922B1F0F-7937-4438-8AEE-DC64D1F0CC30}" type="presParOf" srcId="{839509CE-9BE1-4E4A-A78C-78EE7EBA534D}" destId="{BB20DE58-ACC5-4B10-8968-920D1145869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B0D73-10A3-4EE0-A8F6-828B89A648A4}">
      <dsp:nvSpPr>
        <dsp:cNvPr id="0" name=""/>
        <dsp:cNvSpPr/>
      </dsp:nvSpPr>
      <dsp:spPr>
        <a:xfrm>
          <a:off x="0" y="653692"/>
          <a:ext cx="7290197" cy="1206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4897CE-0FEE-4D75-B6D0-FDDEB3CDDDDA}">
      <dsp:nvSpPr>
        <dsp:cNvPr id="0" name=""/>
        <dsp:cNvSpPr/>
      </dsp:nvSpPr>
      <dsp:spPr>
        <a:xfrm>
          <a:off x="365062" y="925226"/>
          <a:ext cx="663749" cy="6637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92C36D8-09CC-47F5-A73F-C70B6930C7E0}">
      <dsp:nvSpPr>
        <dsp:cNvPr id="0" name=""/>
        <dsp:cNvSpPr/>
      </dsp:nvSpPr>
      <dsp:spPr>
        <a:xfrm>
          <a:off x="1393874" y="653692"/>
          <a:ext cx="5896322" cy="1206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722" tIns="127722" rIns="127722" bIns="127722" numCol="1" spcCol="1270" anchor="ctr" anchorCtr="0">
          <a:noAutofit/>
        </a:bodyPr>
        <a:lstStyle/>
        <a:p>
          <a:pPr marL="0" lvl="0" indent="0" algn="l" defTabSz="1111250">
            <a:lnSpc>
              <a:spcPct val="90000"/>
            </a:lnSpc>
            <a:spcBef>
              <a:spcPct val="0"/>
            </a:spcBef>
            <a:spcAft>
              <a:spcPct val="35000"/>
            </a:spcAft>
            <a:buNone/>
          </a:pPr>
          <a:r>
            <a:rPr lang="en-US" sz="2500" kern="1200" dirty="0"/>
            <a:t>Refer to handout</a:t>
          </a:r>
        </a:p>
      </dsp:txBody>
      <dsp:txXfrm>
        <a:off x="1393874" y="653692"/>
        <a:ext cx="5896322" cy="1206817"/>
      </dsp:txXfrm>
    </dsp:sp>
    <dsp:sp modelId="{A1D8A84E-BCA9-47D8-8AD8-05AF60682D33}">
      <dsp:nvSpPr>
        <dsp:cNvPr id="0" name=""/>
        <dsp:cNvSpPr/>
      </dsp:nvSpPr>
      <dsp:spPr>
        <a:xfrm>
          <a:off x="0" y="2162214"/>
          <a:ext cx="7290197" cy="1206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4D7C7A-DCAB-4226-8DED-DF5155A8025E}">
      <dsp:nvSpPr>
        <dsp:cNvPr id="0" name=""/>
        <dsp:cNvSpPr/>
      </dsp:nvSpPr>
      <dsp:spPr>
        <a:xfrm>
          <a:off x="365062" y="2433748"/>
          <a:ext cx="663749" cy="6637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20DE58-ACC5-4B10-8968-920D11458698}">
      <dsp:nvSpPr>
        <dsp:cNvPr id="0" name=""/>
        <dsp:cNvSpPr/>
      </dsp:nvSpPr>
      <dsp:spPr>
        <a:xfrm>
          <a:off x="1393874" y="2162214"/>
          <a:ext cx="5896322" cy="1206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722" tIns="127722" rIns="127722" bIns="127722" numCol="1" spcCol="1270" anchor="ctr" anchorCtr="0">
          <a:noAutofit/>
        </a:bodyPr>
        <a:lstStyle/>
        <a:p>
          <a:pPr marL="0" lvl="0" indent="0" algn="l" defTabSz="1111250">
            <a:lnSpc>
              <a:spcPct val="90000"/>
            </a:lnSpc>
            <a:spcBef>
              <a:spcPct val="0"/>
            </a:spcBef>
            <a:spcAft>
              <a:spcPct val="35000"/>
            </a:spcAft>
            <a:buNone/>
          </a:pPr>
          <a:r>
            <a:rPr lang="en-US" sz="2500" kern="1200" dirty="0"/>
            <a:t>What are your thoughts on the Eat Well Guide – you can be honest!</a:t>
          </a:r>
        </a:p>
      </dsp:txBody>
      <dsp:txXfrm>
        <a:off x="1393874" y="2162214"/>
        <a:ext cx="5896322" cy="120681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E771A5C-4228-4F4C-A767-33CED25952F2}" type="datetimeFigureOut">
              <a:rPr lang="en-US" smtClean="0"/>
              <a:t>8/14/2025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6F783C8-F7DD-CD45-94D8-DEF0C797D7E9}" type="slidenum">
              <a:rPr lang="en-US" smtClean="0"/>
              <a:t>‹#›</a:t>
            </a:fld>
            <a:endParaRPr lang="en-US" dirty="0"/>
          </a:p>
        </p:txBody>
      </p:sp>
    </p:spTree>
    <p:extLst>
      <p:ext uri="{BB962C8B-B14F-4D97-AF65-F5344CB8AC3E}">
        <p14:creationId xmlns:p14="http://schemas.microsoft.com/office/powerpoint/2010/main" val="25605205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C653C82B-A3A3-4C3E-ABAF-AFDFC38CF8AE}" type="datetimeFigureOut">
              <a:rPr lang="en-US" smtClean="0"/>
              <a:t>8/14/2025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E8EF2E8-9384-4BD6-8E86-80495328AC22}" type="slidenum">
              <a:rPr lang="en-US" smtClean="0"/>
              <a:t>‹#›</a:t>
            </a:fld>
            <a:endParaRPr lang="en-US" dirty="0"/>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5144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53C82B-A3A3-4C3E-ABAF-AFDFC38CF8AE}" type="datetimeFigureOut">
              <a:rPr lang="en-US" smtClean="0"/>
              <a:t>8/14/2025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708592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53C82B-A3A3-4C3E-ABAF-AFDFC38CF8AE}" type="datetimeFigureOut">
              <a:rPr lang="en-US" smtClean="0"/>
              <a:t>8/14/2025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E8EF2E8-9384-4BD6-8E86-80495328AC22}" type="slidenum">
              <a:rPr lang="en-US" smtClean="0"/>
              <a:t>‹#›</a:t>
            </a:fld>
            <a:endParaRPr lang="en-US" dirty="0"/>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51992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653C82B-A3A3-4C3E-ABAF-AFDFC38CF8AE}" type="datetimeFigureOut">
              <a:rPr lang="en-US" smtClean="0"/>
              <a:t>8/14/2025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2172096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653C82B-A3A3-4C3E-ABAF-AFDFC38CF8AE}" type="datetimeFigureOut">
              <a:rPr lang="en-US" smtClean="0"/>
              <a:t>8/14/2025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4006945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653C82B-A3A3-4C3E-ABAF-AFDFC38CF8AE}" type="datetimeFigureOut">
              <a:rPr lang="en-US" smtClean="0"/>
              <a:t>8/14/2025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551088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53C82B-A3A3-4C3E-ABAF-AFDFC38CF8AE}" type="datetimeFigureOut">
              <a:rPr lang="en-US" smtClean="0"/>
              <a:t>8/14/2025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33635158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653C82B-A3A3-4C3E-ABAF-AFDFC38CF8AE}" type="datetimeFigureOut">
              <a:rPr lang="en-US" smtClean="0"/>
              <a:t>8/14/2025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2558568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653C82B-A3A3-4C3E-ABAF-AFDFC38CF8AE}" type="datetimeFigureOut">
              <a:rPr lang="en-US" smtClean="0"/>
              <a:t>8/14/2025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E8EF2E8-9384-4BD6-8E86-80495328AC22}" type="slidenum">
              <a:rPr lang="en-US" smtClean="0"/>
              <a:t>‹#›</a:t>
            </a:fld>
            <a:endParaRPr lang="en-US" dirty="0"/>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2734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53C82B-A3A3-4C3E-ABAF-AFDFC38CF8AE}" type="datetimeFigureOut">
              <a:rPr lang="en-US" smtClean="0"/>
              <a:t>8/14/2025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2453925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53C82B-A3A3-4C3E-ABAF-AFDFC38CF8AE}" type="datetimeFigureOut">
              <a:rPr lang="en-US" smtClean="0"/>
              <a:t>8/14/2025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E8EF2E8-9384-4BD6-8E86-80495328AC22}" type="slidenum">
              <a:rPr lang="en-US" smtClean="0"/>
              <a:t>‹#›</a:t>
            </a:fld>
            <a:endParaRPr lang="en-US" dirty="0"/>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34442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hree Pictures">
    <p:spTree>
      <p:nvGrpSpPr>
        <p:cNvPr id="1" name=""/>
        <p:cNvGrpSpPr/>
        <p:nvPr/>
      </p:nvGrpSpPr>
      <p:grpSpPr>
        <a:xfrm>
          <a:off x="0" y="0"/>
          <a:ext cx="0" cy="0"/>
          <a:chOff x="0" y="0"/>
          <a:chExt cx="0" cy="0"/>
        </a:xfrm>
      </p:grpSpPr>
      <p:sp>
        <p:nvSpPr>
          <p:cNvPr id="13" name="Text Placeholder 15"/>
          <p:cNvSpPr>
            <a:spLocks noGrp="1"/>
          </p:cNvSpPr>
          <p:nvPr>
            <p:ph type="body" sz="quarter" idx="13"/>
          </p:nvPr>
        </p:nvSpPr>
        <p:spPr>
          <a:xfrm>
            <a:off x="500400" y="712800"/>
            <a:ext cx="4071600" cy="5359406"/>
          </a:xfrm>
          <a:prstGeom prst="roundRect">
            <a:avLst>
              <a:gd name="adj" fmla="val 9365"/>
            </a:avLst>
          </a:prstGeom>
          <a:gradFill>
            <a:gsLst>
              <a:gs pos="0">
                <a:schemeClr val="accent1">
                  <a:alpha val="90000"/>
                </a:schemeClr>
              </a:gs>
              <a:gs pos="100000">
                <a:schemeClr val="accent1">
                  <a:alpha val="80000"/>
                </a:schemeClr>
              </a:gs>
            </a:gsLst>
            <a:lin ang="5400000" scaled="0"/>
          </a:gradFill>
          <a:ln w="25400">
            <a:solidFill>
              <a:schemeClr val="accent1"/>
            </a:solidFill>
          </a:ln>
        </p:spPr>
        <p:txBody>
          <a:bodyPr lIns="180000" tIns="90000" rIns="180000" bIns="90000"/>
          <a:lstStyle>
            <a:lvl1pPr marL="0" indent="0">
              <a:spcBef>
                <a:spcPts val="0"/>
              </a:spcBef>
              <a:buNone/>
              <a:defRPr sz="1800" b="0">
                <a:solidFill>
                  <a:schemeClr val="tx2"/>
                </a:solidFill>
                <a:latin typeface="Century Gothic" pitchFamily="34" charset="0"/>
              </a:defRPr>
            </a:lvl1pPr>
            <a:lvl2pPr marL="0" indent="0">
              <a:buFont typeface="Arial" pitchFamily="34" charset="0"/>
              <a:buNone/>
              <a:defRPr sz="1800">
                <a:latin typeface="Century Gothic" pitchFamily="34" charset="0"/>
              </a:defRPr>
            </a:lvl2pPr>
            <a:lvl3pPr marL="0" indent="0">
              <a:buFont typeface="Arial" pitchFamily="34" charset="0"/>
              <a:buNone/>
              <a:defRPr sz="1800">
                <a:latin typeface="Century Gothic" pitchFamily="34" charset="0"/>
              </a:defRPr>
            </a:lvl3pPr>
            <a:lvl4pPr marL="0" indent="0">
              <a:buFont typeface="Arial" pitchFamily="34" charset="0"/>
              <a:buNone/>
              <a:defRPr sz="1800">
                <a:latin typeface="Century Gothic" pitchFamily="34" charset="0"/>
              </a:defRPr>
            </a:lvl4pPr>
            <a:lvl5pPr marL="0" indent="0" algn="l">
              <a:buFont typeface="Arial" pitchFamily="34" charset="0"/>
              <a:buNone/>
              <a:defRPr sz="1800">
                <a:latin typeface="Century Gothic" pitchFamily="34" charset="0"/>
              </a:defRPr>
            </a:lvl5pPr>
          </a:lstStyle>
          <a:p>
            <a:pPr lvl="0"/>
            <a:r>
              <a:rPr lang="en-US" dirty="0"/>
              <a:t>Click to edit Master text styles</a:t>
            </a:r>
          </a:p>
        </p:txBody>
      </p:sp>
    </p:spTree>
    <p:extLst>
      <p:ext uri="{BB962C8B-B14F-4D97-AF65-F5344CB8AC3E}">
        <p14:creationId xmlns:p14="http://schemas.microsoft.com/office/powerpoint/2010/main" val="1263153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653C82B-A3A3-4C3E-ABAF-AFDFC38CF8AE}" type="datetimeFigureOut">
              <a:rPr lang="en-US" smtClean="0"/>
              <a:t>8/14/2025</a:t>
            </a:fld>
            <a:endParaRPr lang="en-US" dirty="0"/>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E8EF2E8-9384-4BD6-8E86-80495328AC22}" type="slidenum">
              <a:rPr lang="en-US" smtClean="0"/>
              <a:t>‹#›</a:t>
            </a:fld>
            <a:endParaRPr lang="en-US" dirty="0"/>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5497178"/>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 id="2147483787" r:id="rId12"/>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gov.uk/government/groups/scientific-advisory-committee-on-nutri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gov.uk/government/publications/sacn-carbohydrates-and-health-repor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Introduction to Healthy Eating</a:t>
            </a:r>
            <a:endParaRPr lang="en-US" dirty="0"/>
          </a:p>
        </p:txBody>
      </p:sp>
      <p:sp>
        <p:nvSpPr>
          <p:cNvPr id="3" name="Content Placeholder 2"/>
          <p:cNvSpPr>
            <a:spLocks noGrp="1"/>
          </p:cNvSpPr>
          <p:nvPr>
            <p:ph idx="1"/>
          </p:nvPr>
        </p:nvSpPr>
        <p:spPr/>
        <p:txBody>
          <a:bodyPr>
            <a:normAutofit/>
          </a:bodyPr>
          <a:lstStyle/>
          <a:p>
            <a:pPr marL="0" indent="0">
              <a:buNone/>
            </a:pPr>
            <a:endParaRPr lang="en-GB" dirty="0"/>
          </a:p>
          <a:p>
            <a:r>
              <a:rPr lang="en-GB" dirty="0"/>
              <a:t>In this session:-</a:t>
            </a:r>
          </a:p>
          <a:p>
            <a:endParaRPr lang="en-GB" dirty="0"/>
          </a:p>
          <a:p>
            <a:r>
              <a:rPr lang="en-GB" dirty="0"/>
              <a:t>Consider the UK Guidelines for a healthy diet</a:t>
            </a:r>
          </a:p>
          <a:p>
            <a:endParaRPr lang="en-GB" dirty="0"/>
          </a:p>
          <a:p>
            <a:r>
              <a:rPr lang="en-GB" dirty="0"/>
              <a:t>Consider recommended servings per day and portion sizes.</a:t>
            </a:r>
          </a:p>
          <a:p>
            <a:endParaRPr lang="en-GB" dirty="0"/>
          </a:p>
          <a:p>
            <a:r>
              <a:rPr lang="en-GB" dirty="0"/>
              <a:t>On a scale of 1-10 (1 being poor and 10 being excellent) how would you rate your own diet?</a:t>
            </a:r>
            <a:endParaRPr lang="en-US" dirty="0"/>
          </a:p>
        </p:txBody>
      </p:sp>
    </p:spTree>
    <p:extLst>
      <p:ext uri="{BB962C8B-B14F-4D97-AF65-F5344CB8AC3E}">
        <p14:creationId xmlns:p14="http://schemas.microsoft.com/office/powerpoint/2010/main" val="3116725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r>
              <a:rPr lang="en-US" dirty="0"/>
              <a:t>Scientific Advisory Committee on Nutrition</a:t>
            </a:r>
          </a:p>
        </p:txBody>
      </p:sp>
      <p:sp>
        <p:nvSpPr>
          <p:cNvPr id="6" name="Rectangle 2"/>
          <p:cNvSpPr>
            <a:spLocks noGrp="1" noChangeArrowheads="1"/>
          </p:cNvSpPr>
          <p:nvPr>
            <p:ph idx="1"/>
          </p:nvPr>
        </p:nvSpPr>
        <p:spPr bwMode="auto">
          <a:xfrm>
            <a:off x="768096" y="2286000"/>
            <a:ext cx="6013703" cy="4023360"/>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133308" tIns="179331" rIns="0" bIns="179331"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100" b="0" i="0" u="none" strike="noStrike" cap="none" normalizeH="0" baseline="0" dirty="0">
                <a:ln>
                  <a:noFill/>
                </a:ln>
                <a:effectLst/>
                <a:latin typeface="nta"/>
              </a:rPr>
              <a:t>SACN advises on:</a:t>
            </a:r>
          </a:p>
          <a:p>
            <a:pPr marL="0" marR="0" lvl="0" indent="0" defTabSz="914400" rtl="0" eaLnBrk="0" fontAlgn="base" latinLnBrk="0" hangingPunct="0">
              <a:spcBef>
                <a:spcPct val="0"/>
              </a:spcBef>
              <a:spcAft>
                <a:spcPts val="600"/>
              </a:spcAft>
              <a:buClrTx/>
              <a:buSzTx/>
              <a:buFontTx/>
              <a:buNone/>
              <a:tabLst/>
            </a:pPr>
            <a:endParaRPr kumimoji="0" lang="en-US" altLang="en-US" sz="11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1100" b="0" i="0" u="none" strike="noStrike" cap="none" normalizeH="0" baseline="0" dirty="0">
                <a:ln>
                  <a:noFill/>
                </a:ln>
                <a:effectLst/>
                <a:latin typeface="nta"/>
              </a:rPr>
              <a:t>nutrient content of individual foods, and on diet as a whole including the definition of a </a:t>
            </a:r>
          </a:p>
          <a:p>
            <a:pPr marL="0" marR="0" lvl="0" indent="0" defTabSz="914400" rtl="0" eaLnBrk="0" fontAlgn="base" latinLnBrk="0" hangingPunct="0">
              <a:spcBef>
                <a:spcPct val="0"/>
              </a:spcBef>
              <a:spcAft>
                <a:spcPts val="600"/>
              </a:spcAft>
              <a:buClrTx/>
              <a:buSzTx/>
              <a:buFontTx/>
              <a:buChar char="•"/>
              <a:tabLst/>
            </a:pPr>
            <a:r>
              <a:rPr kumimoji="0" lang="en-US" altLang="en-US" sz="1100" b="0" i="0" u="none" strike="noStrike" cap="none" normalizeH="0" baseline="0" dirty="0">
                <a:ln>
                  <a:noFill/>
                </a:ln>
                <a:effectLst/>
                <a:latin typeface="nta"/>
              </a:rPr>
              <a:t>balanced diet, and the nutritional status of people</a:t>
            </a:r>
          </a:p>
          <a:p>
            <a:pPr marL="0" marR="0" lvl="0" indent="0" defTabSz="914400" rtl="0" eaLnBrk="0" fontAlgn="base" latinLnBrk="0" hangingPunct="0">
              <a:spcBef>
                <a:spcPct val="0"/>
              </a:spcBef>
              <a:spcAft>
                <a:spcPts val="600"/>
              </a:spcAft>
              <a:buClrTx/>
              <a:buSzTx/>
              <a:buFontTx/>
              <a:buChar char="•"/>
              <a:tabLst/>
            </a:pPr>
            <a:endParaRPr kumimoji="0" lang="en-US" altLang="en-US" sz="1100" b="0" i="0" u="none" strike="noStrike" cap="none" normalizeH="0" baseline="0" dirty="0">
              <a:ln>
                <a:noFill/>
              </a:ln>
              <a:effectLst/>
              <a:latin typeface="nta"/>
            </a:endParaRPr>
          </a:p>
          <a:p>
            <a:pPr marL="0" marR="0" lvl="0" indent="0" defTabSz="914400" rtl="0" eaLnBrk="0" fontAlgn="base" latinLnBrk="0" hangingPunct="0">
              <a:spcBef>
                <a:spcPct val="0"/>
              </a:spcBef>
              <a:spcAft>
                <a:spcPts val="600"/>
              </a:spcAft>
              <a:buClrTx/>
              <a:buSzTx/>
              <a:buFontTx/>
              <a:buChar char="•"/>
              <a:tabLst/>
            </a:pPr>
            <a:r>
              <a:rPr kumimoji="0" lang="en-US" altLang="en-US" sz="1100" b="0" i="0" u="none" strike="noStrike" cap="none" normalizeH="0" baseline="0" dirty="0">
                <a:ln>
                  <a:noFill/>
                </a:ln>
                <a:effectLst/>
                <a:latin typeface="nta"/>
              </a:rPr>
              <a:t>nutritional status of people in the UK and how it may be monitored</a:t>
            </a:r>
          </a:p>
          <a:p>
            <a:pPr marL="0" marR="0" lvl="0" indent="0" defTabSz="914400" rtl="0" eaLnBrk="0" fontAlgn="base" latinLnBrk="0" hangingPunct="0">
              <a:spcBef>
                <a:spcPct val="0"/>
              </a:spcBef>
              <a:spcAft>
                <a:spcPts val="600"/>
              </a:spcAft>
              <a:buClrTx/>
              <a:buSzTx/>
              <a:buFontTx/>
              <a:buChar char="•"/>
              <a:tabLst/>
            </a:pPr>
            <a:endParaRPr kumimoji="0" lang="en-US" altLang="en-US" sz="1100" b="0" i="0" u="none" strike="noStrike" cap="none" normalizeH="0" baseline="0" dirty="0">
              <a:ln>
                <a:noFill/>
              </a:ln>
              <a:effectLst/>
              <a:latin typeface="nta"/>
            </a:endParaRPr>
          </a:p>
          <a:p>
            <a:pPr marL="0" marR="0" lvl="0" indent="0" defTabSz="914400" rtl="0" eaLnBrk="0" fontAlgn="base" latinLnBrk="0" hangingPunct="0">
              <a:spcBef>
                <a:spcPct val="0"/>
              </a:spcBef>
              <a:spcAft>
                <a:spcPts val="600"/>
              </a:spcAft>
              <a:buClrTx/>
              <a:buSzTx/>
              <a:buFontTx/>
              <a:buChar char="•"/>
              <a:tabLst/>
            </a:pPr>
            <a:r>
              <a:rPr kumimoji="0" lang="en-US" altLang="en-US" sz="1100" b="0" i="0" u="none" strike="noStrike" cap="none" normalizeH="0" baseline="0" dirty="0">
                <a:ln>
                  <a:noFill/>
                </a:ln>
                <a:effectLst/>
                <a:latin typeface="nta"/>
              </a:rPr>
              <a:t>nutritional issues which affect wider public health policy issues including conditions where</a:t>
            </a:r>
          </a:p>
          <a:p>
            <a:pPr marL="0" marR="0" lvl="0" indent="0" defTabSz="914400" rtl="0" eaLnBrk="0" fontAlgn="base" latinLnBrk="0" hangingPunct="0">
              <a:spcBef>
                <a:spcPct val="0"/>
              </a:spcBef>
              <a:spcAft>
                <a:spcPts val="600"/>
              </a:spcAft>
              <a:buClrTx/>
              <a:buSzTx/>
              <a:buFontTx/>
              <a:buChar char="•"/>
              <a:tabLst/>
            </a:pPr>
            <a:r>
              <a:rPr kumimoji="0" lang="en-US" altLang="en-US" sz="1100" b="0" i="0" u="none" strike="noStrike" cap="none" normalizeH="0" baseline="0" dirty="0">
                <a:ln>
                  <a:noFill/>
                </a:ln>
                <a:effectLst/>
                <a:latin typeface="nta"/>
              </a:rPr>
              <a:t> nutritional status is one of a number of risk factors (e.g. cardiovascular disease, cancer, </a:t>
            </a:r>
          </a:p>
          <a:p>
            <a:pPr marL="0" marR="0" lvl="0" indent="0" defTabSz="914400" rtl="0" eaLnBrk="0" fontAlgn="base" latinLnBrk="0" hangingPunct="0">
              <a:spcBef>
                <a:spcPct val="0"/>
              </a:spcBef>
              <a:spcAft>
                <a:spcPts val="600"/>
              </a:spcAft>
              <a:buClrTx/>
              <a:buSzTx/>
              <a:buFontTx/>
              <a:buChar char="•"/>
              <a:tabLst/>
            </a:pPr>
            <a:r>
              <a:rPr kumimoji="0" lang="en-US" altLang="en-US" sz="1100" b="0" i="0" u="none" strike="noStrike" cap="none" normalizeH="0" baseline="0" dirty="0">
                <a:ln>
                  <a:noFill/>
                </a:ln>
                <a:effectLst/>
                <a:latin typeface="nta"/>
              </a:rPr>
              <a:t>osteoporosis and/or obesity)</a:t>
            </a:r>
          </a:p>
          <a:p>
            <a:pPr marL="0" marR="0" lvl="0" indent="0" defTabSz="914400" rtl="0" eaLnBrk="0" fontAlgn="base" latinLnBrk="0" hangingPunct="0">
              <a:spcBef>
                <a:spcPct val="0"/>
              </a:spcBef>
              <a:spcAft>
                <a:spcPts val="600"/>
              </a:spcAft>
              <a:buClrTx/>
              <a:buSzTx/>
              <a:buFontTx/>
              <a:buChar char="•"/>
              <a:tabLst/>
            </a:pPr>
            <a:endParaRPr kumimoji="0" lang="en-US" altLang="en-US" sz="1100" b="0" i="0" u="none" strike="noStrike" cap="none" normalizeH="0" baseline="0" dirty="0">
              <a:ln>
                <a:noFill/>
              </a:ln>
              <a:effectLst/>
              <a:latin typeface="nta"/>
            </a:endParaRPr>
          </a:p>
          <a:p>
            <a:pPr marL="0" marR="0" lvl="0" indent="0" defTabSz="914400" rtl="0" eaLnBrk="0" fontAlgn="base" latinLnBrk="0" hangingPunct="0">
              <a:spcBef>
                <a:spcPct val="0"/>
              </a:spcBef>
              <a:spcAft>
                <a:spcPts val="600"/>
              </a:spcAft>
              <a:buClrTx/>
              <a:buSzTx/>
              <a:buFontTx/>
              <a:buChar char="•"/>
              <a:tabLst/>
            </a:pPr>
            <a:r>
              <a:rPr kumimoji="0" lang="en-US" altLang="en-US" sz="1100" b="0" i="0" u="none" strike="noStrike" cap="none" normalizeH="0" baseline="0" dirty="0">
                <a:ln>
                  <a:noFill/>
                </a:ln>
                <a:effectLst/>
                <a:latin typeface="nta"/>
              </a:rPr>
              <a:t>nutrition of vulnerable groups (e.g. infants and the elderly) and health inequality issues</a:t>
            </a:r>
          </a:p>
          <a:p>
            <a:pPr marL="0" marR="0" lvl="0" indent="0" defTabSz="914400" rtl="0" eaLnBrk="0" fontAlgn="base" latinLnBrk="0" hangingPunct="0">
              <a:spcBef>
                <a:spcPct val="0"/>
              </a:spcBef>
              <a:spcAft>
                <a:spcPts val="600"/>
              </a:spcAft>
              <a:buClrTx/>
              <a:buSzTx/>
              <a:buFontTx/>
              <a:buChar char="•"/>
              <a:tabLst/>
            </a:pPr>
            <a:r>
              <a:rPr kumimoji="0" lang="en-US" altLang="en-US" sz="1100" b="0" i="0" u="none" strike="noStrike" cap="none" normalizeH="0" baseline="0" dirty="0">
                <a:ln>
                  <a:noFill/>
                </a:ln>
                <a:effectLst/>
                <a:latin typeface="nta"/>
              </a:rPr>
              <a:t>research requirements for the above</a:t>
            </a:r>
          </a:p>
          <a:p>
            <a:pPr marL="0" marR="0" lvl="0" indent="0" defTabSz="914400" rtl="0" eaLnBrk="0" fontAlgn="base" latinLnBrk="0" hangingPunct="0">
              <a:spcBef>
                <a:spcPct val="0"/>
              </a:spcBef>
              <a:spcAft>
                <a:spcPts val="600"/>
              </a:spcAft>
              <a:buClrTx/>
              <a:buSzTx/>
              <a:buFontTx/>
              <a:buNone/>
              <a:tabLst/>
            </a:pPr>
            <a:endParaRPr kumimoji="0" lang="en-US" altLang="en-US" sz="1100" b="0" i="0" u="none" strike="noStrike" cap="none" normalizeH="0" baseline="0" dirty="0">
              <a:ln>
                <a:noFill/>
              </a:ln>
              <a:effectLst/>
              <a:latin typeface="Arial" panose="020B0604020202020204" pitchFamily="34" charset="0"/>
            </a:endParaRPr>
          </a:p>
        </p:txBody>
      </p:sp>
      <p:sp>
        <p:nvSpPr>
          <p:cNvPr id="11" name="Rectangle 10">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75155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r>
              <a:rPr lang="en-GB" dirty="0"/>
              <a:t>SACN</a:t>
            </a:r>
          </a:p>
        </p:txBody>
      </p:sp>
      <p:sp>
        <p:nvSpPr>
          <p:cNvPr id="3" name="Content Placeholder 2"/>
          <p:cNvSpPr>
            <a:spLocks noGrp="1"/>
          </p:cNvSpPr>
          <p:nvPr>
            <p:ph idx="1"/>
          </p:nvPr>
        </p:nvSpPr>
        <p:spPr>
          <a:xfrm>
            <a:off x="768096" y="2286000"/>
            <a:ext cx="6013703" cy="4023360"/>
          </a:xfrm>
        </p:spPr>
        <p:txBody>
          <a:bodyPr>
            <a:normAutofit/>
          </a:bodyPr>
          <a:lstStyle/>
          <a:p>
            <a:endParaRPr lang="en-GB" sz="1700" dirty="0">
              <a:hlinkClick r:id="rId2"/>
            </a:endParaRPr>
          </a:p>
          <a:p>
            <a:endParaRPr lang="en-GB" sz="1700" dirty="0">
              <a:hlinkClick r:id="rId2"/>
            </a:endParaRPr>
          </a:p>
          <a:p>
            <a:r>
              <a:rPr lang="en-GB" sz="1700" dirty="0">
                <a:hlinkClick r:id="rId2"/>
              </a:rPr>
              <a:t>https://www.gov.uk/government/groups/scientific-advisory-committee-on-nutrition</a:t>
            </a:r>
            <a:endParaRPr lang="en-GB" sz="1700" dirty="0"/>
          </a:p>
          <a:p>
            <a:endParaRPr lang="en-GB" sz="1700" dirty="0"/>
          </a:p>
          <a:p>
            <a:r>
              <a:rPr lang="en-GB" sz="1700" dirty="0"/>
              <a:t>SACN published a report in 2008 that outlines what we should be eating</a:t>
            </a:r>
          </a:p>
          <a:p>
            <a:endParaRPr lang="en-GB" sz="1700" dirty="0"/>
          </a:p>
          <a:p>
            <a:r>
              <a:rPr lang="en-GB" sz="1700" dirty="0"/>
              <a:t>There are also some updates – sugar , meat portions, fat, CHO, Vitamin D.</a:t>
            </a:r>
          </a:p>
          <a:p>
            <a:r>
              <a:rPr lang="en-GB" sz="1700" dirty="0"/>
              <a:t>Covid 19 and nutrition has been reviewed recently.</a:t>
            </a:r>
          </a:p>
          <a:p>
            <a:endParaRPr lang="en-GB" sz="1700" dirty="0"/>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55588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768096" y="585216"/>
            <a:ext cx="7290054" cy="1499616"/>
          </a:xfrm>
        </p:spPr>
        <p:txBody>
          <a:bodyPr>
            <a:normAutofit/>
          </a:bodyPr>
          <a:lstStyle/>
          <a:p>
            <a:r>
              <a:rPr lang="en-GB" dirty="0"/>
              <a:t>Summary of Dietary Recommendations (SACN, 2008)</a:t>
            </a:r>
            <a:endParaRPr lang="en-US"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684364762"/>
              </p:ext>
            </p:extLst>
          </p:nvPr>
        </p:nvGraphicFramePr>
        <p:xfrm>
          <a:off x="767953" y="2432623"/>
          <a:ext cx="7290199" cy="3729479"/>
        </p:xfrm>
        <a:graphic>
          <a:graphicData uri="http://schemas.openxmlformats.org/drawingml/2006/table">
            <a:tbl>
              <a:tblPr firstRow="1" bandRow="1">
                <a:solidFill>
                  <a:schemeClr val="bg1">
                    <a:lumMod val="95000"/>
                  </a:schemeClr>
                </a:solidFill>
                <a:tableStyleId>{5C22544A-7EE6-4342-B048-85BDC9FD1C3A}</a:tableStyleId>
              </a:tblPr>
              <a:tblGrid>
                <a:gridCol w="1693086">
                  <a:extLst>
                    <a:ext uri="{9D8B030D-6E8A-4147-A177-3AD203B41FA5}">
                      <a16:colId xmlns:a16="http://schemas.microsoft.com/office/drawing/2014/main" val="20000"/>
                    </a:ext>
                  </a:extLst>
                </a:gridCol>
                <a:gridCol w="1796657">
                  <a:extLst>
                    <a:ext uri="{9D8B030D-6E8A-4147-A177-3AD203B41FA5}">
                      <a16:colId xmlns:a16="http://schemas.microsoft.com/office/drawing/2014/main" val="20001"/>
                    </a:ext>
                  </a:extLst>
                </a:gridCol>
                <a:gridCol w="1558250">
                  <a:extLst>
                    <a:ext uri="{9D8B030D-6E8A-4147-A177-3AD203B41FA5}">
                      <a16:colId xmlns:a16="http://schemas.microsoft.com/office/drawing/2014/main" val="20002"/>
                    </a:ext>
                  </a:extLst>
                </a:gridCol>
                <a:gridCol w="2242206">
                  <a:extLst>
                    <a:ext uri="{9D8B030D-6E8A-4147-A177-3AD203B41FA5}">
                      <a16:colId xmlns:a16="http://schemas.microsoft.com/office/drawing/2014/main" val="20003"/>
                    </a:ext>
                  </a:extLst>
                </a:gridCol>
              </a:tblGrid>
              <a:tr h="814182">
                <a:tc gridSpan="2">
                  <a:txBody>
                    <a:bodyPr/>
                    <a:lstStyle/>
                    <a:p>
                      <a:r>
                        <a:rPr lang="en-GB" sz="2000" b="0" cap="none" spc="0" dirty="0">
                          <a:solidFill>
                            <a:schemeClr val="bg1"/>
                          </a:solidFill>
                        </a:rPr>
                        <a:t>Recommendation</a:t>
                      </a:r>
                      <a:endParaRPr lang="en-US" sz="2000" b="0" cap="none" spc="0" dirty="0">
                        <a:solidFill>
                          <a:schemeClr val="bg1"/>
                        </a:solidFill>
                      </a:endParaRPr>
                    </a:p>
                  </a:txBody>
                  <a:tcPr marL="112560" marR="112560" marT="112560" marB="56280" anchor="ctr">
                    <a:lnL w="12700" cmpd="sng">
                      <a:noFill/>
                    </a:lnL>
                    <a:lnR w="12700" cmpd="sng">
                      <a:noFill/>
                    </a:lnR>
                    <a:lnT w="19050" cap="flat" cmpd="sng" algn="ctr">
                      <a:noFill/>
                      <a:prstDash val="solid"/>
                    </a:lnT>
                    <a:lnB w="38100" cmpd="sng">
                      <a:noFill/>
                    </a:lnB>
                    <a:solidFill>
                      <a:schemeClr val="accent2"/>
                    </a:solidFill>
                  </a:tcPr>
                </a:tc>
                <a:tc hMerge="1">
                  <a:txBody>
                    <a:bodyPr/>
                    <a:lstStyle/>
                    <a:p>
                      <a:endParaRPr lang="en-US"/>
                    </a:p>
                  </a:txBody>
                  <a:tcPr/>
                </a:tc>
                <a:tc>
                  <a:txBody>
                    <a:bodyPr/>
                    <a:lstStyle/>
                    <a:p>
                      <a:r>
                        <a:rPr lang="en-GB" sz="2000" b="0" cap="none" spc="0" dirty="0">
                          <a:solidFill>
                            <a:schemeClr val="bg1"/>
                          </a:solidFill>
                        </a:rPr>
                        <a:t>Population group</a:t>
                      </a:r>
                      <a:endParaRPr lang="en-US" sz="2000" b="0" cap="none" spc="0" dirty="0">
                        <a:solidFill>
                          <a:schemeClr val="bg1"/>
                        </a:solidFill>
                      </a:endParaRPr>
                    </a:p>
                  </a:txBody>
                  <a:tcPr marL="112560" marR="112560" marT="112560" marB="56280"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2000" b="0" cap="none" spc="0" dirty="0">
                          <a:solidFill>
                            <a:schemeClr val="bg1"/>
                          </a:solidFill>
                        </a:rPr>
                        <a:t>Reason for recommendation</a:t>
                      </a:r>
                      <a:endParaRPr lang="en-US" sz="2000" b="0" cap="none" spc="0" dirty="0">
                        <a:solidFill>
                          <a:schemeClr val="bg1"/>
                        </a:solidFill>
                      </a:endParaRPr>
                    </a:p>
                  </a:txBody>
                  <a:tcPr marL="112560" marR="112560" marT="112560" marB="56280"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10000"/>
                  </a:ext>
                </a:extLst>
              </a:tr>
              <a:tr h="2915297">
                <a:tc>
                  <a:txBody>
                    <a:bodyPr/>
                    <a:lstStyle/>
                    <a:p>
                      <a:r>
                        <a:rPr lang="en-GB" sz="1500" cap="none" spc="0" dirty="0">
                          <a:solidFill>
                            <a:schemeClr val="tx1"/>
                          </a:solidFill>
                        </a:rPr>
                        <a:t>Fruit &amp; vegetables</a:t>
                      </a:r>
                    </a:p>
                    <a:p>
                      <a:endParaRPr lang="en-GB" sz="1500" cap="none" spc="0" dirty="0">
                        <a:solidFill>
                          <a:schemeClr val="tx1"/>
                        </a:solidFill>
                      </a:endParaRPr>
                    </a:p>
                    <a:p>
                      <a:endParaRPr lang="en-GB" sz="1500" cap="none" spc="0" dirty="0">
                        <a:solidFill>
                          <a:schemeClr val="tx1"/>
                        </a:solidFill>
                      </a:endParaRPr>
                    </a:p>
                    <a:p>
                      <a:r>
                        <a:rPr lang="en-GB" sz="1500" cap="none" spc="0" dirty="0">
                          <a:solidFill>
                            <a:schemeClr val="tx1"/>
                          </a:solidFill>
                        </a:rPr>
                        <a:t>Oily fish</a:t>
                      </a:r>
                    </a:p>
                    <a:p>
                      <a:endParaRPr lang="en-GB" sz="1500" cap="none" spc="0" dirty="0">
                        <a:solidFill>
                          <a:schemeClr val="tx1"/>
                        </a:solidFill>
                      </a:endParaRPr>
                    </a:p>
                    <a:p>
                      <a:endParaRPr lang="en-GB" sz="1500" cap="none" spc="0" dirty="0">
                        <a:solidFill>
                          <a:schemeClr val="tx1"/>
                        </a:solidFill>
                      </a:endParaRPr>
                    </a:p>
                    <a:p>
                      <a:endParaRPr lang="en-GB" sz="1500" cap="none" spc="0" dirty="0">
                        <a:solidFill>
                          <a:schemeClr val="tx1"/>
                        </a:solidFill>
                      </a:endParaRPr>
                    </a:p>
                    <a:p>
                      <a:r>
                        <a:rPr lang="en-GB" sz="1500" cap="none" spc="0" dirty="0">
                          <a:solidFill>
                            <a:schemeClr val="tx1"/>
                          </a:solidFill>
                        </a:rPr>
                        <a:t>Red &amp; processed meat (see following slide)</a:t>
                      </a:r>
                      <a:endParaRPr lang="en-US" sz="1500" cap="none" spc="0" dirty="0">
                        <a:solidFill>
                          <a:schemeClr val="tx1"/>
                        </a:solidFill>
                      </a:endParaRPr>
                    </a:p>
                  </a:txBody>
                  <a:tcPr marL="112560" marR="112560" marT="112560" marB="56280">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500" cap="none" spc="0" dirty="0">
                          <a:solidFill>
                            <a:schemeClr val="tx1"/>
                          </a:solidFill>
                        </a:rPr>
                        <a:t>At least 5 x 80g portions/day</a:t>
                      </a:r>
                    </a:p>
                    <a:p>
                      <a:endParaRPr lang="en-GB" sz="1500" cap="none" spc="0" dirty="0">
                        <a:solidFill>
                          <a:schemeClr val="tx1"/>
                        </a:solidFill>
                      </a:endParaRPr>
                    </a:p>
                    <a:p>
                      <a:endParaRPr lang="en-GB" sz="1500" cap="none" spc="0" dirty="0">
                        <a:solidFill>
                          <a:schemeClr val="tx1"/>
                        </a:solidFill>
                      </a:endParaRPr>
                    </a:p>
                    <a:p>
                      <a:r>
                        <a:rPr lang="en-GB" sz="1500" cap="none" spc="0" dirty="0">
                          <a:solidFill>
                            <a:schemeClr val="tx1"/>
                          </a:solidFill>
                        </a:rPr>
                        <a:t>At least 1 portion/week (140g)</a:t>
                      </a:r>
                    </a:p>
                    <a:p>
                      <a:endParaRPr lang="en-GB" sz="1500" cap="none" spc="0" dirty="0">
                        <a:solidFill>
                          <a:schemeClr val="tx1"/>
                        </a:solidFill>
                      </a:endParaRPr>
                    </a:p>
                    <a:p>
                      <a:r>
                        <a:rPr lang="en-GB" sz="1500" cap="none" spc="0" dirty="0">
                          <a:solidFill>
                            <a:schemeClr val="tx1"/>
                          </a:solidFill>
                        </a:rPr>
                        <a:t>Reduce population average to 90g/day – maybe 70g!</a:t>
                      </a:r>
                    </a:p>
                  </a:txBody>
                  <a:tcPr marL="112560" marR="112560" marT="112560" marB="56280">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500" cap="none" spc="0" dirty="0">
                          <a:solidFill>
                            <a:schemeClr val="tx1"/>
                          </a:solidFill>
                        </a:rPr>
                        <a:t>Adults</a:t>
                      </a:r>
                    </a:p>
                    <a:p>
                      <a:endParaRPr lang="en-GB" sz="1500" cap="none" spc="0" dirty="0">
                        <a:solidFill>
                          <a:schemeClr val="tx1"/>
                        </a:solidFill>
                      </a:endParaRPr>
                    </a:p>
                    <a:p>
                      <a:endParaRPr lang="en-GB" sz="1500" cap="none" spc="0" dirty="0">
                        <a:solidFill>
                          <a:schemeClr val="tx1"/>
                        </a:solidFill>
                      </a:endParaRPr>
                    </a:p>
                    <a:p>
                      <a:endParaRPr lang="en-GB" sz="1500" cap="none" spc="0" dirty="0">
                        <a:solidFill>
                          <a:schemeClr val="tx1"/>
                        </a:solidFill>
                      </a:endParaRPr>
                    </a:p>
                    <a:p>
                      <a:endParaRPr lang="en-GB" sz="1500" cap="none" spc="0" dirty="0">
                        <a:solidFill>
                          <a:schemeClr val="tx1"/>
                        </a:solidFill>
                      </a:endParaRPr>
                    </a:p>
                    <a:p>
                      <a:r>
                        <a:rPr lang="en-GB" sz="1500" cap="none" spc="0" dirty="0">
                          <a:solidFill>
                            <a:schemeClr val="tx1"/>
                          </a:solidFill>
                        </a:rPr>
                        <a:t>Adults</a:t>
                      </a:r>
                    </a:p>
                    <a:p>
                      <a:endParaRPr lang="en-GB" sz="1500" cap="none" spc="0" dirty="0">
                        <a:solidFill>
                          <a:schemeClr val="tx1"/>
                        </a:solidFill>
                      </a:endParaRPr>
                    </a:p>
                    <a:p>
                      <a:endParaRPr lang="en-GB" sz="1500" cap="none" spc="0" dirty="0">
                        <a:solidFill>
                          <a:schemeClr val="tx1"/>
                        </a:solidFill>
                      </a:endParaRPr>
                    </a:p>
                    <a:p>
                      <a:r>
                        <a:rPr lang="en-GB" sz="1500" cap="none" spc="0" dirty="0">
                          <a:solidFill>
                            <a:schemeClr val="tx1"/>
                          </a:solidFill>
                        </a:rPr>
                        <a:t>All red meat consumers</a:t>
                      </a:r>
                    </a:p>
                    <a:p>
                      <a:endParaRPr lang="en-GB" sz="1500" cap="none" spc="0" dirty="0">
                        <a:solidFill>
                          <a:schemeClr val="tx1"/>
                        </a:solidFill>
                      </a:endParaRPr>
                    </a:p>
                  </a:txBody>
                  <a:tcPr marL="112560" marR="112560" marT="112560" marB="56280">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500" cap="none" spc="0" dirty="0">
                          <a:solidFill>
                            <a:schemeClr val="tx1"/>
                          </a:solidFill>
                        </a:rPr>
                        <a:t>Reduce risk of some</a:t>
                      </a:r>
                      <a:r>
                        <a:rPr lang="en-GB" sz="1500" cap="none" spc="0" baseline="0" dirty="0">
                          <a:solidFill>
                            <a:schemeClr val="tx1"/>
                          </a:solidFill>
                        </a:rPr>
                        <a:t> cancers, CVD &amp; many other chronic conditions</a:t>
                      </a:r>
                    </a:p>
                    <a:p>
                      <a:endParaRPr lang="en-GB" sz="1500" cap="none" spc="0" baseline="0" dirty="0">
                        <a:solidFill>
                          <a:schemeClr val="tx1"/>
                        </a:solidFill>
                      </a:endParaRPr>
                    </a:p>
                    <a:p>
                      <a:r>
                        <a:rPr lang="en-GB" sz="1500" cap="none" spc="0" baseline="0" dirty="0">
                          <a:solidFill>
                            <a:schemeClr val="tx1"/>
                          </a:solidFill>
                        </a:rPr>
                        <a:t>Reduce risk of CVD</a:t>
                      </a:r>
                    </a:p>
                    <a:p>
                      <a:endParaRPr lang="en-GB" sz="1500" cap="none" spc="0" baseline="0" dirty="0">
                        <a:solidFill>
                          <a:schemeClr val="tx1"/>
                        </a:solidFill>
                      </a:endParaRPr>
                    </a:p>
                    <a:p>
                      <a:endParaRPr lang="en-GB" sz="1500" cap="none" spc="0" baseline="0" dirty="0">
                        <a:solidFill>
                          <a:schemeClr val="tx1"/>
                        </a:solidFill>
                      </a:endParaRPr>
                    </a:p>
                    <a:p>
                      <a:r>
                        <a:rPr lang="en-GB" sz="1500" cap="none" spc="0" baseline="0" dirty="0">
                          <a:solidFill>
                            <a:schemeClr val="tx1"/>
                          </a:solidFill>
                        </a:rPr>
                        <a:t>To reduce cancer risk</a:t>
                      </a:r>
                      <a:endParaRPr lang="en-US" sz="1500" cap="none" spc="0" dirty="0">
                        <a:solidFill>
                          <a:schemeClr val="tx1"/>
                        </a:solidFill>
                      </a:endParaRPr>
                    </a:p>
                  </a:txBody>
                  <a:tcPr marL="112560" marR="112560" marT="112560" marB="56280">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509798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Red meat recommendations</a:t>
            </a:r>
            <a:endParaRPr lang="en-US" sz="3600" dirty="0"/>
          </a:p>
        </p:txBody>
      </p:sp>
      <p:sp>
        <p:nvSpPr>
          <p:cNvPr id="3" name="Content Placeholder 2"/>
          <p:cNvSpPr>
            <a:spLocks noGrp="1"/>
          </p:cNvSpPr>
          <p:nvPr>
            <p:ph idx="1"/>
          </p:nvPr>
        </p:nvSpPr>
        <p:spPr/>
        <p:txBody>
          <a:bodyPr>
            <a:normAutofit/>
          </a:bodyPr>
          <a:lstStyle/>
          <a:p>
            <a:r>
              <a:rPr lang="en-US" dirty="0"/>
              <a:t>If you eat more than 90g of red or processed meat a day it is recommended that you cut down. Ninety grams is the equivalent of about three thin-cut slices of roast beef, lamb or pork, where each slice is the about the size of half a piece of sliced bread. </a:t>
            </a:r>
          </a:p>
          <a:p>
            <a:endParaRPr lang="en-US" dirty="0"/>
          </a:p>
          <a:p>
            <a:r>
              <a:rPr lang="en-US" dirty="0"/>
              <a:t>It is recommended that you cut down to 70g, which is the average adult daily consumption of red and processed meat in the UK. This could help reduce your risk of bowel cancer. </a:t>
            </a:r>
          </a:p>
          <a:p>
            <a:r>
              <a:rPr lang="en-US" dirty="0"/>
              <a:t>It is also argued that cutting down on red meat will also be more sustainable – a subject we will come back to in future years</a:t>
            </a:r>
          </a:p>
          <a:p>
            <a:pPr marL="0" indent="0">
              <a:buNone/>
            </a:pPr>
            <a:r>
              <a:rPr lang="en-GB" sz="1700" dirty="0"/>
              <a:t>				</a:t>
            </a:r>
            <a:endParaRPr lang="en-US" sz="1700" dirty="0"/>
          </a:p>
        </p:txBody>
      </p:sp>
    </p:spTree>
    <p:extLst>
      <p:ext uri="{BB962C8B-B14F-4D97-AF65-F5344CB8AC3E}">
        <p14:creationId xmlns:p14="http://schemas.microsoft.com/office/powerpoint/2010/main" val="2149625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768096" y="585216"/>
            <a:ext cx="4400295" cy="1499616"/>
          </a:xfrm>
        </p:spPr>
        <p:txBody>
          <a:bodyPr>
            <a:normAutofit/>
          </a:bodyPr>
          <a:lstStyle/>
          <a:p>
            <a:r>
              <a:rPr lang="en-GB" sz="3700" dirty="0"/>
              <a:t>Summary of Dietary Recommendations (SACN, 2008)</a:t>
            </a:r>
            <a:endParaRPr lang="en-US" sz="3700" dirty="0"/>
          </a:p>
        </p:txBody>
      </p:sp>
      <p:sp>
        <p:nvSpPr>
          <p:cNvPr id="19" name="Rectangle 14">
            <a:extLst>
              <a:ext uri="{FF2B5EF4-FFF2-40B4-BE49-F238E27FC236}">
                <a16:creationId xmlns:a16="http://schemas.microsoft.com/office/drawing/2014/main" id="{CA4D39DB-AFA4-47BA-A7F2-13A71D210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2"/>
            <a:ext cx="3493008"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Content Placeholder 11">
            <a:extLst>
              <a:ext uri="{FF2B5EF4-FFF2-40B4-BE49-F238E27FC236}">
                <a16:creationId xmlns:a16="http://schemas.microsoft.com/office/drawing/2014/main" id="{707F21F6-1AF2-9318-65E9-A8BE873E1925}"/>
              </a:ext>
            </a:extLst>
          </p:cNvPr>
          <p:cNvSpPr>
            <a:spLocks noGrp="1"/>
          </p:cNvSpPr>
          <p:nvPr>
            <p:ph idx="1"/>
          </p:nvPr>
        </p:nvSpPr>
        <p:spPr>
          <a:xfrm>
            <a:off x="6016117" y="585216"/>
            <a:ext cx="2645282" cy="5586984"/>
          </a:xfrm>
        </p:spPr>
        <p:txBody>
          <a:bodyPr anchor="ctr">
            <a:normAutofit/>
          </a:bodyPr>
          <a:lstStyle/>
          <a:p>
            <a:endParaRPr lang="en-US" sz="1700" dirty="0">
              <a:solidFill>
                <a:srgbClr val="FFFFFF"/>
              </a:solidFill>
            </a:endParaRPr>
          </a:p>
        </p:txBody>
      </p:sp>
      <p:graphicFrame>
        <p:nvGraphicFramePr>
          <p:cNvPr id="21" name="Content Placeholder 6"/>
          <p:cNvGraphicFramePr>
            <a:graphicFrameLocks/>
          </p:cNvGraphicFramePr>
          <p:nvPr>
            <p:extLst>
              <p:ext uri="{D42A27DB-BD31-4B8C-83A1-F6EECF244321}">
                <p14:modId xmlns:p14="http://schemas.microsoft.com/office/powerpoint/2010/main" val="1633210047"/>
              </p:ext>
            </p:extLst>
          </p:nvPr>
        </p:nvGraphicFramePr>
        <p:xfrm>
          <a:off x="768096" y="2504362"/>
          <a:ext cx="4400296" cy="3449478"/>
        </p:xfrm>
        <a:graphic>
          <a:graphicData uri="http://schemas.openxmlformats.org/drawingml/2006/table">
            <a:tbl>
              <a:tblPr firstRow="1" bandRow="1">
                <a:solidFill>
                  <a:schemeClr val="bg1"/>
                </a:solidFill>
                <a:tableStyleId>{5C22544A-7EE6-4342-B048-85BDC9FD1C3A}</a:tableStyleId>
              </a:tblPr>
              <a:tblGrid>
                <a:gridCol w="1025855">
                  <a:extLst>
                    <a:ext uri="{9D8B030D-6E8A-4147-A177-3AD203B41FA5}">
                      <a16:colId xmlns:a16="http://schemas.microsoft.com/office/drawing/2014/main" val="20000"/>
                    </a:ext>
                  </a:extLst>
                </a:gridCol>
                <a:gridCol w="1106473">
                  <a:extLst>
                    <a:ext uri="{9D8B030D-6E8A-4147-A177-3AD203B41FA5}">
                      <a16:colId xmlns:a16="http://schemas.microsoft.com/office/drawing/2014/main" val="20001"/>
                    </a:ext>
                  </a:extLst>
                </a:gridCol>
                <a:gridCol w="940120">
                  <a:extLst>
                    <a:ext uri="{9D8B030D-6E8A-4147-A177-3AD203B41FA5}">
                      <a16:colId xmlns:a16="http://schemas.microsoft.com/office/drawing/2014/main" val="20002"/>
                    </a:ext>
                  </a:extLst>
                </a:gridCol>
                <a:gridCol w="1327848">
                  <a:extLst>
                    <a:ext uri="{9D8B030D-6E8A-4147-A177-3AD203B41FA5}">
                      <a16:colId xmlns:a16="http://schemas.microsoft.com/office/drawing/2014/main" val="20003"/>
                    </a:ext>
                  </a:extLst>
                </a:gridCol>
              </a:tblGrid>
              <a:tr h="520862">
                <a:tc gridSpan="2">
                  <a:txBody>
                    <a:bodyPr/>
                    <a:lstStyle/>
                    <a:p>
                      <a:r>
                        <a:rPr lang="en-GB" sz="1100" b="0" cap="none" spc="0" dirty="0">
                          <a:solidFill>
                            <a:schemeClr val="bg1"/>
                          </a:solidFill>
                        </a:rPr>
                        <a:t>Recommendation</a:t>
                      </a:r>
                      <a:endParaRPr lang="en-US" sz="1100" b="0" cap="none" spc="0" dirty="0">
                        <a:solidFill>
                          <a:schemeClr val="bg1"/>
                        </a:solidFill>
                      </a:endParaRPr>
                    </a:p>
                  </a:txBody>
                  <a:tcPr marL="95819" marR="73707" marT="73707" marB="73707"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hMerge="1">
                  <a:txBody>
                    <a:bodyPr/>
                    <a:lstStyle/>
                    <a:p>
                      <a:endParaRPr lang="en-US"/>
                    </a:p>
                  </a:txBody>
                  <a:tcPr/>
                </a:tc>
                <a:tc>
                  <a:txBody>
                    <a:bodyPr/>
                    <a:lstStyle/>
                    <a:p>
                      <a:r>
                        <a:rPr lang="en-GB" sz="1100" b="0" cap="none" spc="0" dirty="0">
                          <a:solidFill>
                            <a:schemeClr val="bg1"/>
                          </a:solidFill>
                        </a:rPr>
                        <a:t>Population group</a:t>
                      </a:r>
                      <a:endParaRPr lang="en-US" sz="1100" b="0" cap="none" spc="0" dirty="0">
                        <a:solidFill>
                          <a:schemeClr val="bg1"/>
                        </a:solidFill>
                      </a:endParaRPr>
                    </a:p>
                  </a:txBody>
                  <a:tcPr marL="95819" marR="73707" marT="73707" marB="73707"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r>
                        <a:rPr lang="en-GB" sz="1100" b="0" cap="none" spc="0" dirty="0">
                          <a:solidFill>
                            <a:schemeClr val="bg1"/>
                          </a:solidFill>
                        </a:rPr>
                        <a:t>Reason for recommendation</a:t>
                      </a:r>
                      <a:endParaRPr lang="en-US" sz="1100" b="0" cap="none" spc="0" dirty="0">
                        <a:solidFill>
                          <a:schemeClr val="bg1"/>
                        </a:solidFill>
                      </a:endParaRPr>
                    </a:p>
                  </a:txBody>
                  <a:tcPr marL="95819" marR="73707" marT="73707" marB="73707"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10000"/>
                  </a:ext>
                </a:extLst>
              </a:tr>
              <a:tr h="2928616">
                <a:tc>
                  <a:txBody>
                    <a:bodyPr/>
                    <a:lstStyle/>
                    <a:p>
                      <a:r>
                        <a:rPr lang="en-GB" sz="1100" i="0" cap="none" spc="0" dirty="0">
                          <a:solidFill>
                            <a:schemeClr val="tx1"/>
                          </a:solidFill>
                        </a:rPr>
                        <a:t>Free</a:t>
                      </a:r>
                      <a:r>
                        <a:rPr lang="en-GB" sz="1100" i="0" cap="none" spc="0" baseline="0" dirty="0">
                          <a:solidFill>
                            <a:schemeClr val="tx1"/>
                          </a:solidFill>
                        </a:rPr>
                        <a:t> sugars </a:t>
                      </a:r>
                      <a:r>
                        <a:rPr lang="en-GB" sz="1100" i="1" cap="none" spc="0" baseline="0" dirty="0">
                          <a:solidFill>
                            <a:schemeClr val="tx1"/>
                          </a:solidFill>
                        </a:rPr>
                        <a:t>(*see notes on following slide-NEW SACN Guideline available)</a:t>
                      </a:r>
                      <a:endParaRPr lang="en-GB" sz="1100" i="1" cap="none" spc="0" dirty="0">
                        <a:solidFill>
                          <a:schemeClr val="tx1"/>
                        </a:solidFill>
                      </a:endParaRPr>
                    </a:p>
                    <a:p>
                      <a:endParaRPr lang="en-GB" sz="1100" cap="none" spc="0" dirty="0">
                        <a:solidFill>
                          <a:schemeClr val="tx1"/>
                        </a:solidFill>
                      </a:endParaRPr>
                    </a:p>
                    <a:p>
                      <a:r>
                        <a:rPr lang="en-GB" sz="1100" cap="none" spc="0" dirty="0">
                          <a:solidFill>
                            <a:schemeClr val="tx1"/>
                          </a:solidFill>
                        </a:rPr>
                        <a:t>Fat</a:t>
                      </a:r>
                    </a:p>
                    <a:p>
                      <a:endParaRPr lang="en-GB" sz="1100" cap="none" spc="0" dirty="0">
                        <a:solidFill>
                          <a:schemeClr val="tx1"/>
                        </a:solidFill>
                      </a:endParaRPr>
                    </a:p>
                    <a:p>
                      <a:endParaRPr lang="en-GB" sz="1100" cap="none" spc="0" dirty="0">
                        <a:solidFill>
                          <a:schemeClr val="tx1"/>
                        </a:solidFill>
                      </a:endParaRPr>
                    </a:p>
                    <a:p>
                      <a:endParaRPr lang="en-GB" sz="1100" cap="none" spc="0" dirty="0">
                        <a:solidFill>
                          <a:schemeClr val="tx1"/>
                        </a:solidFill>
                      </a:endParaRPr>
                    </a:p>
                    <a:p>
                      <a:r>
                        <a:rPr lang="en-GB" sz="1100" cap="none" spc="0" dirty="0">
                          <a:solidFill>
                            <a:schemeClr val="tx1"/>
                          </a:solidFill>
                        </a:rPr>
                        <a:t>Saturated</a:t>
                      </a:r>
                      <a:r>
                        <a:rPr lang="en-GB" sz="1100" cap="none" spc="0" baseline="0" dirty="0">
                          <a:solidFill>
                            <a:schemeClr val="tx1"/>
                          </a:solidFill>
                        </a:rPr>
                        <a:t> fat</a:t>
                      </a:r>
                      <a:endParaRPr lang="en-GB" sz="1100" cap="none" spc="0" dirty="0">
                        <a:solidFill>
                          <a:schemeClr val="tx1"/>
                        </a:solidFill>
                      </a:endParaRPr>
                    </a:p>
                  </a:txBody>
                  <a:tcPr marL="95819" marR="73707" marT="73707" marB="73707">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r>
                        <a:rPr lang="en-GB" sz="1100" cap="none" spc="0" dirty="0">
                          <a:solidFill>
                            <a:schemeClr val="tx1"/>
                          </a:solidFill>
                        </a:rPr>
                        <a:t>No more than 5% of daily energy intake</a:t>
                      </a:r>
                    </a:p>
                    <a:p>
                      <a:endParaRPr lang="en-GB" sz="1100" cap="none" spc="0" dirty="0">
                        <a:solidFill>
                          <a:schemeClr val="tx1"/>
                        </a:solidFill>
                      </a:endParaRPr>
                    </a:p>
                    <a:p>
                      <a:endParaRPr lang="en-GB" sz="1100" cap="none" spc="0" dirty="0">
                        <a:solidFill>
                          <a:schemeClr val="tx1"/>
                        </a:solidFill>
                      </a:endParaRPr>
                    </a:p>
                    <a:p>
                      <a:endParaRPr lang="en-GB" sz="1100" cap="none" spc="0" dirty="0">
                        <a:solidFill>
                          <a:schemeClr val="tx1"/>
                        </a:solidFill>
                      </a:endParaRPr>
                    </a:p>
                    <a:p>
                      <a:r>
                        <a:rPr lang="en-GB" sz="1100" cap="none" spc="0" dirty="0">
                          <a:solidFill>
                            <a:schemeClr val="tx1"/>
                          </a:solidFill>
                        </a:rPr>
                        <a:t>Population</a:t>
                      </a:r>
                      <a:r>
                        <a:rPr lang="en-GB" sz="1100" cap="none" spc="0" baseline="0" dirty="0">
                          <a:solidFill>
                            <a:schemeClr val="tx1"/>
                          </a:solidFill>
                        </a:rPr>
                        <a:t> average 35% food energy (max)</a:t>
                      </a:r>
                    </a:p>
                    <a:p>
                      <a:endParaRPr lang="en-GB" sz="1100" cap="none" spc="0" baseline="0" dirty="0">
                        <a:solidFill>
                          <a:schemeClr val="tx1"/>
                        </a:solidFill>
                      </a:endParaRPr>
                    </a:p>
                    <a:p>
                      <a:r>
                        <a:rPr lang="en-GB" sz="1100" cap="none" spc="0" baseline="0" dirty="0">
                          <a:solidFill>
                            <a:schemeClr val="tx1"/>
                          </a:solidFill>
                        </a:rPr>
                        <a:t>Population average 11% food energy (max)</a:t>
                      </a:r>
                      <a:endParaRPr lang="en-GB" sz="1100" cap="none" spc="0" dirty="0">
                        <a:solidFill>
                          <a:schemeClr val="tx1"/>
                        </a:solidFill>
                      </a:endParaRPr>
                    </a:p>
                  </a:txBody>
                  <a:tcPr marL="95819" marR="73707" marT="73707" marB="7370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r>
                        <a:rPr lang="en-GB" sz="1100" cap="none" spc="0" dirty="0">
                          <a:solidFill>
                            <a:schemeClr val="tx1"/>
                          </a:solidFill>
                        </a:rPr>
                        <a:t>Adults and children</a:t>
                      </a:r>
                    </a:p>
                    <a:p>
                      <a:endParaRPr lang="en-GB" sz="1100" cap="none" spc="0" dirty="0">
                        <a:solidFill>
                          <a:schemeClr val="tx1"/>
                        </a:solidFill>
                      </a:endParaRPr>
                    </a:p>
                    <a:p>
                      <a:endParaRPr lang="en-GB" sz="1100" cap="none" spc="0" dirty="0">
                        <a:solidFill>
                          <a:schemeClr val="tx1"/>
                        </a:solidFill>
                      </a:endParaRPr>
                    </a:p>
                    <a:p>
                      <a:endParaRPr lang="en-GB" sz="1100" cap="none" spc="0" dirty="0">
                        <a:solidFill>
                          <a:schemeClr val="tx1"/>
                        </a:solidFill>
                      </a:endParaRPr>
                    </a:p>
                    <a:p>
                      <a:endParaRPr lang="en-GB" sz="1100" cap="none" spc="0" dirty="0">
                        <a:solidFill>
                          <a:schemeClr val="tx1"/>
                        </a:solidFill>
                      </a:endParaRPr>
                    </a:p>
                    <a:p>
                      <a:r>
                        <a:rPr lang="en-GB" sz="1100" cap="none" spc="0" dirty="0">
                          <a:solidFill>
                            <a:schemeClr val="tx1"/>
                          </a:solidFill>
                        </a:rPr>
                        <a:t>Adults</a:t>
                      </a:r>
                      <a:r>
                        <a:rPr lang="en-GB" sz="1100" cap="none" spc="0" baseline="0" dirty="0">
                          <a:solidFill>
                            <a:schemeClr val="tx1"/>
                          </a:solidFill>
                        </a:rPr>
                        <a:t> and children</a:t>
                      </a:r>
                      <a:endParaRPr lang="en-GB" sz="1100" cap="none" spc="0" dirty="0">
                        <a:solidFill>
                          <a:schemeClr val="tx1"/>
                        </a:solidFill>
                      </a:endParaRPr>
                    </a:p>
                    <a:p>
                      <a:endParaRPr lang="en-GB" sz="1100" cap="none" spc="0" dirty="0">
                        <a:solidFill>
                          <a:schemeClr val="tx1"/>
                        </a:solidFill>
                      </a:endParaRPr>
                    </a:p>
                    <a:p>
                      <a:endParaRPr lang="en-GB" sz="1100" cap="none" spc="0" dirty="0">
                        <a:solidFill>
                          <a:schemeClr val="tx1"/>
                        </a:solidFill>
                      </a:endParaRPr>
                    </a:p>
                    <a:p>
                      <a:endParaRPr lang="en-GB" sz="1100" cap="none" spc="0" dirty="0">
                        <a:solidFill>
                          <a:schemeClr val="tx1"/>
                        </a:solidFill>
                      </a:endParaRPr>
                    </a:p>
                    <a:p>
                      <a:r>
                        <a:rPr lang="en-GB" sz="1100" cap="none" spc="0" dirty="0">
                          <a:solidFill>
                            <a:schemeClr val="tx1"/>
                          </a:solidFill>
                        </a:rPr>
                        <a:t>Adults</a:t>
                      </a:r>
                      <a:r>
                        <a:rPr lang="en-GB" sz="1100" cap="none" spc="0" baseline="0" dirty="0">
                          <a:solidFill>
                            <a:schemeClr val="tx1"/>
                          </a:solidFill>
                        </a:rPr>
                        <a:t> and children</a:t>
                      </a:r>
                      <a:endParaRPr lang="en-GB" sz="1100" cap="none" spc="0" dirty="0">
                        <a:solidFill>
                          <a:schemeClr val="tx1"/>
                        </a:solidFill>
                      </a:endParaRPr>
                    </a:p>
                  </a:txBody>
                  <a:tcPr marL="95819" marR="73707" marT="73707" marB="7370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r>
                        <a:rPr lang="en-GB" sz="1100" cap="none" spc="0" dirty="0">
                          <a:solidFill>
                            <a:schemeClr val="tx1"/>
                          </a:solidFill>
                        </a:rPr>
                        <a:t>Reduce risk of</a:t>
                      </a:r>
                      <a:r>
                        <a:rPr lang="en-GB" sz="1100" cap="none" spc="0" baseline="0" dirty="0">
                          <a:solidFill>
                            <a:schemeClr val="tx1"/>
                          </a:solidFill>
                        </a:rPr>
                        <a:t> dental decay, obesity and type II diabetes.</a:t>
                      </a:r>
                    </a:p>
                    <a:p>
                      <a:endParaRPr lang="en-GB" sz="1100" cap="none" spc="0" baseline="0" dirty="0">
                        <a:solidFill>
                          <a:schemeClr val="tx1"/>
                        </a:solidFill>
                      </a:endParaRPr>
                    </a:p>
                    <a:p>
                      <a:endParaRPr lang="en-GB" sz="1100" cap="none" spc="0" baseline="0" dirty="0">
                        <a:solidFill>
                          <a:schemeClr val="tx1"/>
                        </a:solidFill>
                      </a:endParaRPr>
                    </a:p>
                    <a:p>
                      <a:r>
                        <a:rPr lang="en-GB" sz="1100" cap="none" spc="0" baseline="0" dirty="0">
                          <a:solidFill>
                            <a:schemeClr val="tx1"/>
                          </a:solidFill>
                        </a:rPr>
                        <a:t>Reduce risk of CVD and reduce energy density of diets.</a:t>
                      </a:r>
                    </a:p>
                    <a:p>
                      <a:endParaRPr lang="en-GB" sz="1100" cap="none" spc="0" baseline="0" dirty="0">
                        <a:solidFill>
                          <a:schemeClr val="tx1"/>
                        </a:solidFill>
                      </a:endParaRPr>
                    </a:p>
                    <a:p>
                      <a:endParaRPr lang="en-US" sz="1100" cap="none" spc="0" dirty="0">
                        <a:solidFill>
                          <a:schemeClr val="tx1"/>
                        </a:solidFill>
                      </a:endParaRPr>
                    </a:p>
                    <a:p>
                      <a:r>
                        <a:rPr lang="en-US" sz="1100" cap="none" spc="0" dirty="0">
                          <a:solidFill>
                            <a:schemeClr val="tx1"/>
                          </a:solidFill>
                        </a:rPr>
                        <a:t>Reduce risk of CVD and reduce energy density of diets.</a:t>
                      </a:r>
                    </a:p>
                  </a:txBody>
                  <a:tcPr marL="95819" marR="73707" marT="73707" marB="73707">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19050" cap="flat" cmpd="sng" algn="ctr">
                      <a:solidFill>
                        <a:schemeClr val="tx1"/>
                      </a:solidFill>
                      <a:prstDash val="solid"/>
                    </a:lnB>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208606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4550113" cy="1499616"/>
          </a:xfrm>
        </p:spPr>
        <p:txBody>
          <a:bodyPr>
            <a:normAutofit/>
          </a:bodyPr>
          <a:lstStyle/>
          <a:p>
            <a:r>
              <a:rPr lang="en-US" sz="3700" dirty="0"/>
              <a:t>SACN Carbohydrates and Health Report (2015)</a:t>
            </a:r>
          </a:p>
        </p:txBody>
      </p:sp>
      <p:sp>
        <p:nvSpPr>
          <p:cNvPr id="3" name="Content Placeholder 2"/>
          <p:cNvSpPr>
            <a:spLocks noGrp="1"/>
          </p:cNvSpPr>
          <p:nvPr>
            <p:ph idx="1"/>
          </p:nvPr>
        </p:nvSpPr>
        <p:spPr>
          <a:xfrm>
            <a:off x="768096" y="2286000"/>
            <a:ext cx="4550113" cy="4023360"/>
          </a:xfrm>
        </p:spPr>
        <p:txBody>
          <a:bodyPr>
            <a:normAutofit/>
          </a:bodyPr>
          <a:lstStyle/>
          <a:p>
            <a:r>
              <a:rPr lang="en-US" sz="1700" dirty="0"/>
              <a:t>Free sugars are those added to food (e.g. sucrose (table sugar), glucose) or those naturally present in honey, syrups and unsweetened fruit juices, but exclude lactose in milk and milk products. </a:t>
            </a:r>
          </a:p>
          <a:p>
            <a:endParaRPr lang="en-US" sz="1700" dirty="0"/>
          </a:p>
          <a:p>
            <a:r>
              <a:rPr lang="en-US" sz="1700" dirty="0"/>
              <a:t>SACN –recommended free sugars account for no more than 5% of daily energy intake. This is: </a:t>
            </a:r>
          </a:p>
          <a:p>
            <a:pPr lvl="1"/>
            <a:r>
              <a:rPr lang="en-US" sz="1700" dirty="0"/>
              <a:t>  19g or 5 sugar cubes for children aged 4 to 6, </a:t>
            </a:r>
          </a:p>
          <a:p>
            <a:pPr lvl="1"/>
            <a:r>
              <a:rPr lang="en-US" sz="1700" dirty="0"/>
              <a:t>  24g or 6 sugar cubes for children aged 7 to 10, </a:t>
            </a:r>
          </a:p>
          <a:p>
            <a:pPr lvl="1"/>
            <a:r>
              <a:rPr lang="en-US" sz="1700" dirty="0"/>
              <a:t>  30g or 7 sugar cubes for 11 years and over, based on average population diets. </a:t>
            </a:r>
          </a:p>
          <a:p>
            <a:endParaRPr lang="en-US" sz="1700" dirty="0"/>
          </a:p>
        </p:txBody>
      </p:sp>
      <p:pic>
        <p:nvPicPr>
          <p:cNvPr id="5" name="Picture 4" descr="Three glasses of bubble milk tea">
            <a:extLst>
              <a:ext uri="{FF2B5EF4-FFF2-40B4-BE49-F238E27FC236}">
                <a16:creationId xmlns:a16="http://schemas.microsoft.com/office/drawing/2014/main" id="{0D1A1BB1-215E-4096-AEDF-47F338068969}"/>
              </a:ext>
            </a:extLst>
          </p:cNvPr>
          <p:cNvPicPr>
            <a:picLocks noChangeAspect="1"/>
          </p:cNvPicPr>
          <p:nvPr/>
        </p:nvPicPr>
        <p:blipFill rotWithShape="1">
          <a:blip r:embed="rId2"/>
          <a:srcRect l="11595" r="54535" b="-1"/>
          <a:stretch/>
        </p:blipFill>
        <p:spPr>
          <a:xfrm>
            <a:off x="5664199" y="10"/>
            <a:ext cx="3479800" cy="6857990"/>
          </a:xfrm>
          <a:prstGeom prst="rect">
            <a:avLst/>
          </a:prstGeom>
        </p:spPr>
      </p:pic>
    </p:spTree>
    <p:extLst>
      <p:ext uri="{BB962C8B-B14F-4D97-AF65-F5344CB8AC3E}">
        <p14:creationId xmlns:p14="http://schemas.microsoft.com/office/powerpoint/2010/main" val="1000451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768096" y="585216"/>
            <a:ext cx="4400295" cy="1499616"/>
          </a:xfrm>
        </p:spPr>
        <p:txBody>
          <a:bodyPr>
            <a:normAutofit/>
          </a:bodyPr>
          <a:lstStyle/>
          <a:p>
            <a:r>
              <a:rPr lang="en-GB" sz="3700" dirty="0"/>
              <a:t>Summary of Dietary Recommendations (SACN, 2008)</a:t>
            </a:r>
            <a:endParaRPr lang="en-US" sz="3700" dirty="0"/>
          </a:p>
        </p:txBody>
      </p:sp>
      <p:sp>
        <p:nvSpPr>
          <p:cNvPr id="15" name="Rectangle 14">
            <a:extLst>
              <a:ext uri="{FF2B5EF4-FFF2-40B4-BE49-F238E27FC236}">
                <a16:creationId xmlns:a16="http://schemas.microsoft.com/office/drawing/2014/main" id="{CA4D39DB-AFA4-47BA-A7F2-13A71D210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2"/>
            <a:ext cx="3493008"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ntent Placeholder 11">
            <a:extLst>
              <a:ext uri="{FF2B5EF4-FFF2-40B4-BE49-F238E27FC236}">
                <a16:creationId xmlns:a16="http://schemas.microsoft.com/office/drawing/2014/main" id="{90D4B93D-7167-D61E-8ABD-EFA59DE013CD}"/>
              </a:ext>
            </a:extLst>
          </p:cNvPr>
          <p:cNvSpPr>
            <a:spLocks noGrp="1"/>
          </p:cNvSpPr>
          <p:nvPr>
            <p:ph idx="1"/>
          </p:nvPr>
        </p:nvSpPr>
        <p:spPr>
          <a:xfrm>
            <a:off x="6016117" y="585216"/>
            <a:ext cx="2645282" cy="5586984"/>
          </a:xfrm>
        </p:spPr>
        <p:txBody>
          <a:bodyPr anchor="ctr">
            <a:normAutofit/>
          </a:bodyPr>
          <a:lstStyle/>
          <a:p>
            <a:endParaRPr lang="en-US" sz="1700" dirty="0">
              <a:solidFill>
                <a:srgbClr val="FFFFFF"/>
              </a:solidFill>
            </a:endParaRPr>
          </a:p>
        </p:txBody>
      </p:sp>
      <p:graphicFrame>
        <p:nvGraphicFramePr>
          <p:cNvPr id="10" name="Content Placeholder 6"/>
          <p:cNvGraphicFramePr>
            <a:graphicFrameLocks/>
          </p:cNvGraphicFramePr>
          <p:nvPr>
            <p:extLst>
              <p:ext uri="{D42A27DB-BD31-4B8C-83A1-F6EECF244321}">
                <p14:modId xmlns:p14="http://schemas.microsoft.com/office/powerpoint/2010/main" val="86344903"/>
              </p:ext>
            </p:extLst>
          </p:nvPr>
        </p:nvGraphicFramePr>
        <p:xfrm>
          <a:off x="768096" y="2722347"/>
          <a:ext cx="4400296" cy="3013507"/>
        </p:xfrm>
        <a:graphic>
          <a:graphicData uri="http://schemas.openxmlformats.org/drawingml/2006/table">
            <a:tbl>
              <a:tblPr firstRow="1" bandRow="1">
                <a:solidFill>
                  <a:schemeClr val="bg1">
                    <a:lumMod val="95000"/>
                  </a:schemeClr>
                </a:solidFill>
                <a:tableStyleId>{5C22544A-7EE6-4342-B048-85BDC9FD1C3A}</a:tableStyleId>
              </a:tblPr>
              <a:tblGrid>
                <a:gridCol w="912468">
                  <a:extLst>
                    <a:ext uri="{9D8B030D-6E8A-4147-A177-3AD203B41FA5}">
                      <a16:colId xmlns:a16="http://schemas.microsoft.com/office/drawing/2014/main" val="20000"/>
                    </a:ext>
                  </a:extLst>
                </a:gridCol>
                <a:gridCol w="1014220">
                  <a:extLst>
                    <a:ext uri="{9D8B030D-6E8A-4147-A177-3AD203B41FA5}">
                      <a16:colId xmlns:a16="http://schemas.microsoft.com/office/drawing/2014/main" val="20001"/>
                    </a:ext>
                  </a:extLst>
                </a:gridCol>
                <a:gridCol w="1014220">
                  <a:extLst>
                    <a:ext uri="{9D8B030D-6E8A-4147-A177-3AD203B41FA5}">
                      <a16:colId xmlns:a16="http://schemas.microsoft.com/office/drawing/2014/main" val="20002"/>
                    </a:ext>
                  </a:extLst>
                </a:gridCol>
                <a:gridCol w="1459388">
                  <a:extLst>
                    <a:ext uri="{9D8B030D-6E8A-4147-A177-3AD203B41FA5}">
                      <a16:colId xmlns:a16="http://schemas.microsoft.com/office/drawing/2014/main" val="20003"/>
                    </a:ext>
                  </a:extLst>
                </a:gridCol>
              </a:tblGrid>
              <a:tr h="529928">
                <a:tc gridSpan="2">
                  <a:txBody>
                    <a:bodyPr/>
                    <a:lstStyle/>
                    <a:p>
                      <a:r>
                        <a:rPr lang="en-GB" sz="1300" b="0" cap="none" spc="0" dirty="0">
                          <a:solidFill>
                            <a:schemeClr val="bg1"/>
                          </a:solidFill>
                        </a:rPr>
                        <a:t>Recommendation</a:t>
                      </a:r>
                      <a:endParaRPr lang="en-US" sz="1300" b="0" cap="none" spc="0" dirty="0">
                        <a:solidFill>
                          <a:schemeClr val="bg1"/>
                        </a:solidFill>
                      </a:endParaRPr>
                    </a:p>
                  </a:txBody>
                  <a:tcPr marL="73262" marR="73262" marT="73262" marB="36631" anchor="ctr">
                    <a:lnL w="12700" cmpd="sng">
                      <a:noFill/>
                    </a:lnL>
                    <a:lnR w="12700" cmpd="sng">
                      <a:noFill/>
                    </a:lnR>
                    <a:lnT w="19050" cap="flat" cmpd="sng" algn="ctr">
                      <a:noFill/>
                      <a:prstDash val="solid"/>
                    </a:lnT>
                    <a:lnB w="38100" cmpd="sng">
                      <a:noFill/>
                    </a:lnB>
                    <a:solidFill>
                      <a:schemeClr val="accent2"/>
                    </a:solidFill>
                  </a:tcPr>
                </a:tc>
                <a:tc hMerge="1">
                  <a:txBody>
                    <a:bodyPr/>
                    <a:lstStyle/>
                    <a:p>
                      <a:endParaRPr lang="en-US"/>
                    </a:p>
                  </a:txBody>
                  <a:tcPr/>
                </a:tc>
                <a:tc>
                  <a:txBody>
                    <a:bodyPr/>
                    <a:lstStyle/>
                    <a:p>
                      <a:r>
                        <a:rPr lang="en-GB" sz="1300" b="0" cap="none" spc="0" dirty="0">
                          <a:solidFill>
                            <a:schemeClr val="bg1"/>
                          </a:solidFill>
                        </a:rPr>
                        <a:t>Population group</a:t>
                      </a:r>
                      <a:endParaRPr lang="en-US" sz="1300" b="0" cap="none" spc="0" dirty="0">
                        <a:solidFill>
                          <a:schemeClr val="bg1"/>
                        </a:solidFill>
                      </a:endParaRPr>
                    </a:p>
                  </a:txBody>
                  <a:tcPr marL="73262" marR="73262" marT="73262" marB="36631"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1300" b="0" cap="none" spc="0" dirty="0">
                          <a:solidFill>
                            <a:schemeClr val="bg1"/>
                          </a:solidFill>
                        </a:rPr>
                        <a:t>Reason for recommendation</a:t>
                      </a:r>
                      <a:endParaRPr lang="en-US" sz="1300" b="0" cap="none" spc="0" dirty="0">
                        <a:solidFill>
                          <a:schemeClr val="bg1"/>
                        </a:solidFill>
                      </a:endParaRPr>
                    </a:p>
                  </a:txBody>
                  <a:tcPr marL="73262" marR="73262" marT="73262" marB="36631"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10000"/>
                  </a:ext>
                </a:extLst>
              </a:tr>
              <a:tr h="248357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000" cap="none" spc="0" dirty="0">
                          <a:solidFill>
                            <a:schemeClr val="tx1"/>
                          </a:solidFill>
                        </a:rPr>
                        <a:t>Fibre </a:t>
                      </a:r>
                      <a:r>
                        <a:rPr lang="en-GB" sz="1000" i="1" cap="none" spc="0" baseline="0" dirty="0">
                          <a:solidFill>
                            <a:schemeClr val="tx1"/>
                          </a:solidFill>
                        </a:rPr>
                        <a:t>(*see notes on following slide-NEW SACN Guideline available)</a:t>
                      </a:r>
                      <a:endParaRPr lang="en-GB" sz="1000" i="1" cap="none" spc="0" dirty="0">
                        <a:solidFill>
                          <a:schemeClr val="tx1"/>
                        </a:solidFill>
                      </a:endParaRPr>
                    </a:p>
                    <a:p>
                      <a:endParaRPr lang="en-GB" sz="1000" cap="none" spc="0" dirty="0">
                        <a:solidFill>
                          <a:schemeClr val="tx1"/>
                        </a:solidFill>
                      </a:endParaRPr>
                    </a:p>
                    <a:p>
                      <a:r>
                        <a:rPr lang="en-GB" sz="1000" cap="none" spc="0" dirty="0">
                          <a:solidFill>
                            <a:schemeClr val="tx1"/>
                          </a:solidFill>
                        </a:rPr>
                        <a:t>Alcohol</a:t>
                      </a:r>
                    </a:p>
                    <a:p>
                      <a:endParaRPr lang="en-GB" sz="1000" cap="none" spc="0" dirty="0">
                        <a:solidFill>
                          <a:schemeClr val="tx1"/>
                        </a:solidFill>
                      </a:endParaRPr>
                    </a:p>
                    <a:p>
                      <a:endParaRPr lang="en-GB" sz="1000" cap="none" spc="0" dirty="0">
                        <a:solidFill>
                          <a:schemeClr val="tx1"/>
                        </a:solidFill>
                      </a:endParaRPr>
                    </a:p>
                    <a:p>
                      <a:endParaRPr lang="en-GB" sz="1000" cap="none" spc="0" dirty="0">
                        <a:solidFill>
                          <a:schemeClr val="tx1"/>
                        </a:solidFill>
                      </a:endParaRPr>
                    </a:p>
                    <a:p>
                      <a:endParaRPr lang="en-GB" sz="1000" cap="none" spc="0" dirty="0">
                        <a:solidFill>
                          <a:schemeClr val="tx1"/>
                        </a:solidFill>
                      </a:endParaRPr>
                    </a:p>
                    <a:p>
                      <a:endParaRPr lang="en-GB" sz="1000" cap="none" spc="0" dirty="0">
                        <a:solidFill>
                          <a:schemeClr val="tx1"/>
                        </a:solidFill>
                      </a:endParaRPr>
                    </a:p>
                    <a:p>
                      <a:r>
                        <a:rPr lang="en-GB" sz="1000" cap="none" spc="0" dirty="0">
                          <a:solidFill>
                            <a:schemeClr val="tx1"/>
                          </a:solidFill>
                        </a:rPr>
                        <a:t>Salt (sodium</a:t>
                      </a:r>
                      <a:r>
                        <a:rPr lang="en-GB" sz="1000" cap="none" spc="0" baseline="0" dirty="0">
                          <a:solidFill>
                            <a:schemeClr val="tx1"/>
                          </a:solidFill>
                        </a:rPr>
                        <a:t> chloride)</a:t>
                      </a:r>
                      <a:endParaRPr lang="en-GB" sz="1000" cap="none" spc="0" dirty="0">
                        <a:solidFill>
                          <a:schemeClr val="tx1"/>
                        </a:solidFill>
                      </a:endParaRPr>
                    </a:p>
                  </a:txBody>
                  <a:tcPr marL="73262" marR="73262" marT="73262" marB="36631">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000" cap="none" spc="0" dirty="0">
                          <a:solidFill>
                            <a:schemeClr val="tx1"/>
                          </a:solidFill>
                        </a:rPr>
                        <a:t>30g/day </a:t>
                      </a:r>
                    </a:p>
                    <a:p>
                      <a:endParaRPr lang="en-GB" sz="1000" cap="none" spc="0" dirty="0">
                        <a:solidFill>
                          <a:schemeClr val="tx1"/>
                        </a:solidFill>
                      </a:endParaRPr>
                    </a:p>
                    <a:p>
                      <a:endParaRPr lang="en-GB" sz="1000" cap="none" spc="0" dirty="0">
                        <a:solidFill>
                          <a:schemeClr val="tx1"/>
                        </a:solidFill>
                      </a:endParaRPr>
                    </a:p>
                    <a:p>
                      <a:endParaRPr lang="en-GB" sz="1000" cap="none" spc="0" dirty="0">
                        <a:solidFill>
                          <a:schemeClr val="tx1"/>
                        </a:solidFill>
                      </a:endParaRPr>
                    </a:p>
                    <a:p>
                      <a:endParaRPr lang="en-GB" sz="1000" cap="none" spc="0" dirty="0">
                        <a:solidFill>
                          <a:schemeClr val="tx1"/>
                        </a:solidFill>
                      </a:endParaRPr>
                    </a:p>
                    <a:p>
                      <a:r>
                        <a:rPr lang="en-GB" sz="1000" cap="none" spc="0" dirty="0">
                          <a:solidFill>
                            <a:schemeClr val="tx1"/>
                          </a:solidFill>
                        </a:rPr>
                        <a:t>No more than 14</a:t>
                      </a:r>
                      <a:r>
                        <a:rPr lang="en-GB" sz="1000" cap="none" spc="0" baseline="0" dirty="0">
                          <a:solidFill>
                            <a:schemeClr val="tx1"/>
                          </a:solidFill>
                        </a:rPr>
                        <a:t> units /week</a:t>
                      </a:r>
                      <a:endParaRPr lang="en-GB" sz="1000" cap="none" spc="0" dirty="0">
                        <a:solidFill>
                          <a:schemeClr val="tx1"/>
                        </a:solidFill>
                      </a:endParaRPr>
                    </a:p>
                    <a:p>
                      <a:endParaRPr lang="en-GB" sz="1000" cap="none" spc="0" dirty="0">
                        <a:solidFill>
                          <a:schemeClr val="tx1"/>
                        </a:solidFill>
                      </a:endParaRPr>
                    </a:p>
                    <a:p>
                      <a:endParaRPr lang="en-GB" sz="1000" cap="none" spc="0" dirty="0">
                        <a:solidFill>
                          <a:schemeClr val="tx1"/>
                        </a:solidFill>
                      </a:endParaRPr>
                    </a:p>
                    <a:p>
                      <a:r>
                        <a:rPr lang="en-GB" sz="1000" cap="none" spc="0" dirty="0">
                          <a:solidFill>
                            <a:schemeClr val="tx1"/>
                          </a:solidFill>
                        </a:rPr>
                        <a:t>Reduce population average to a maximum of 6g/day</a:t>
                      </a:r>
                    </a:p>
                  </a:txBody>
                  <a:tcPr marL="73262" marR="73262" marT="73262" marB="36631">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000" cap="none" spc="0" dirty="0">
                          <a:solidFill>
                            <a:schemeClr val="tx1"/>
                          </a:solidFill>
                        </a:rPr>
                        <a:t>Adults</a:t>
                      </a:r>
                    </a:p>
                    <a:p>
                      <a:endParaRPr lang="en-GB" sz="1000" cap="none" spc="0" dirty="0">
                        <a:solidFill>
                          <a:schemeClr val="tx1"/>
                        </a:solidFill>
                      </a:endParaRPr>
                    </a:p>
                    <a:p>
                      <a:endParaRPr lang="en-GB" sz="1000" cap="none" spc="0" dirty="0">
                        <a:solidFill>
                          <a:schemeClr val="tx1"/>
                        </a:solidFill>
                      </a:endParaRPr>
                    </a:p>
                    <a:p>
                      <a:endParaRPr lang="en-GB" sz="1000" cap="none" spc="0" dirty="0">
                        <a:solidFill>
                          <a:schemeClr val="tx1"/>
                        </a:solidFill>
                      </a:endParaRPr>
                    </a:p>
                    <a:p>
                      <a:endParaRPr lang="en-GB" sz="1000" cap="none" spc="0" dirty="0">
                        <a:solidFill>
                          <a:schemeClr val="tx1"/>
                        </a:solidFill>
                      </a:endParaRPr>
                    </a:p>
                    <a:p>
                      <a:r>
                        <a:rPr lang="en-GB" sz="1000" cap="none" spc="0" dirty="0">
                          <a:solidFill>
                            <a:schemeClr val="tx1"/>
                          </a:solidFill>
                        </a:rPr>
                        <a:t>Adult men / women</a:t>
                      </a:r>
                    </a:p>
                    <a:p>
                      <a:endParaRPr lang="en-GB" sz="1000" cap="none" spc="0" dirty="0">
                        <a:solidFill>
                          <a:schemeClr val="tx1"/>
                        </a:solidFill>
                      </a:endParaRPr>
                    </a:p>
                    <a:p>
                      <a:endParaRPr lang="en-GB" sz="1000" cap="none" spc="0" dirty="0">
                        <a:solidFill>
                          <a:schemeClr val="tx1"/>
                        </a:solidFill>
                      </a:endParaRPr>
                    </a:p>
                    <a:p>
                      <a:endParaRPr lang="en-GB" sz="1000" cap="none" spc="0" dirty="0">
                        <a:solidFill>
                          <a:schemeClr val="tx1"/>
                        </a:solidFill>
                      </a:endParaRPr>
                    </a:p>
                    <a:p>
                      <a:endParaRPr lang="en-GB" sz="1000" cap="none" spc="0" dirty="0">
                        <a:solidFill>
                          <a:schemeClr val="tx1"/>
                        </a:solidFill>
                      </a:endParaRPr>
                    </a:p>
                    <a:p>
                      <a:r>
                        <a:rPr lang="en-GB" sz="1000" cap="none" spc="0" dirty="0">
                          <a:solidFill>
                            <a:schemeClr val="tx1"/>
                          </a:solidFill>
                        </a:rPr>
                        <a:t>Adults</a:t>
                      </a:r>
                    </a:p>
                  </a:txBody>
                  <a:tcPr marL="73262" marR="73262" marT="73262" marB="36631">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000" cap="none" spc="0" dirty="0">
                          <a:solidFill>
                            <a:schemeClr val="tx1"/>
                          </a:solidFill>
                        </a:rPr>
                        <a:t>To improve gastrointestinal health</a:t>
                      </a:r>
                    </a:p>
                    <a:p>
                      <a:endParaRPr lang="en-US" sz="1000" cap="none" spc="0" dirty="0">
                        <a:solidFill>
                          <a:schemeClr val="tx1"/>
                        </a:solidFill>
                      </a:endParaRPr>
                    </a:p>
                    <a:p>
                      <a:r>
                        <a:rPr lang="en-US" sz="1000" cap="none" spc="0" dirty="0">
                          <a:solidFill>
                            <a:schemeClr val="tx1"/>
                          </a:solidFill>
                        </a:rPr>
                        <a:t>Reduce risk of liver disease, CVD, cancers, injury from accidents and violence</a:t>
                      </a:r>
                    </a:p>
                    <a:p>
                      <a:endParaRPr lang="en-US" sz="1000" cap="none" spc="0" dirty="0">
                        <a:solidFill>
                          <a:schemeClr val="tx1"/>
                        </a:solidFill>
                      </a:endParaRPr>
                    </a:p>
                    <a:p>
                      <a:r>
                        <a:rPr lang="en-US" sz="1000" cap="none" spc="0" dirty="0">
                          <a:solidFill>
                            <a:schemeClr val="tx1"/>
                          </a:solidFill>
                        </a:rPr>
                        <a:t>Reduce risk of hypertension and CVD</a:t>
                      </a:r>
                    </a:p>
                  </a:txBody>
                  <a:tcPr marL="73262" marR="73262" marT="73262" marB="36631">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602575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4550113" cy="1499616"/>
          </a:xfrm>
        </p:spPr>
        <p:txBody>
          <a:bodyPr>
            <a:normAutofit/>
          </a:bodyPr>
          <a:lstStyle/>
          <a:p>
            <a:r>
              <a:rPr lang="en-US" sz="3700" dirty="0"/>
              <a:t>SACN Carbohydrates and Health Report (2015)</a:t>
            </a:r>
          </a:p>
        </p:txBody>
      </p:sp>
      <p:sp>
        <p:nvSpPr>
          <p:cNvPr id="3" name="Content Placeholder 2"/>
          <p:cNvSpPr>
            <a:spLocks noGrp="1"/>
          </p:cNvSpPr>
          <p:nvPr>
            <p:ph idx="1"/>
          </p:nvPr>
        </p:nvSpPr>
        <p:spPr>
          <a:xfrm>
            <a:off x="768096" y="2286000"/>
            <a:ext cx="4550113" cy="4023360"/>
          </a:xfrm>
        </p:spPr>
        <p:txBody>
          <a:bodyPr>
            <a:normAutofit/>
          </a:bodyPr>
          <a:lstStyle/>
          <a:p>
            <a:r>
              <a:rPr lang="en-US" dirty="0"/>
              <a:t>The current recommendation that </a:t>
            </a:r>
            <a:r>
              <a:rPr lang="en-US" b="1" dirty="0"/>
              <a:t>starchy carbohydrates</a:t>
            </a:r>
            <a:r>
              <a:rPr lang="en-US" dirty="0"/>
              <a:t>, </a:t>
            </a:r>
            <a:r>
              <a:rPr lang="en-US" u="sng" dirty="0"/>
              <a:t>wholegrain where possible</a:t>
            </a:r>
            <a:r>
              <a:rPr lang="en-US" dirty="0"/>
              <a:t>, should form 50% of daily calorie intake is maintained.</a:t>
            </a:r>
          </a:p>
          <a:p>
            <a:pPr marL="0" indent="0">
              <a:buNone/>
            </a:pPr>
            <a:r>
              <a:rPr lang="en-US" dirty="0"/>
              <a:t> </a:t>
            </a:r>
          </a:p>
          <a:p>
            <a:r>
              <a:rPr lang="en-US" dirty="0"/>
              <a:t>Ages 16 and over: 30g fibre a day </a:t>
            </a:r>
          </a:p>
          <a:p>
            <a:r>
              <a:rPr lang="en-US" dirty="0"/>
              <a:t>Ages 11- to 15: 25g fibre a day </a:t>
            </a:r>
          </a:p>
          <a:p>
            <a:r>
              <a:rPr lang="en-US" dirty="0"/>
              <a:t>Ages 5- to 11: 20g  fibre a day </a:t>
            </a:r>
          </a:p>
          <a:p>
            <a:r>
              <a:rPr lang="en-US" dirty="0"/>
              <a:t>Ages 2 to 5: 15g fibre a day</a:t>
            </a:r>
          </a:p>
          <a:p>
            <a:endParaRPr lang="en-US" dirty="0"/>
          </a:p>
        </p:txBody>
      </p:sp>
      <p:pic>
        <p:nvPicPr>
          <p:cNvPr id="5" name="Picture 4" descr="Multi-coloured woollen balls">
            <a:extLst>
              <a:ext uri="{FF2B5EF4-FFF2-40B4-BE49-F238E27FC236}">
                <a16:creationId xmlns:a16="http://schemas.microsoft.com/office/drawing/2014/main" id="{9BC4F94D-B900-8A3F-806E-25D73565D9B0}"/>
              </a:ext>
            </a:extLst>
          </p:cNvPr>
          <p:cNvPicPr>
            <a:picLocks noChangeAspect="1"/>
          </p:cNvPicPr>
          <p:nvPr/>
        </p:nvPicPr>
        <p:blipFill rotWithShape="1">
          <a:blip r:embed="rId2"/>
          <a:srcRect l="31533" r="34597" b="-1"/>
          <a:stretch/>
        </p:blipFill>
        <p:spPr>
          <a:xfrm>
            <a:off x="5664199" y="10"/>
            <a:ext cx="3479800" cy="6857990"/>
          </a:xfrm>
          <a:prstGeom prst="rect">
            <a:avLst/>
          </a:prstGeom>
        </p:spPr>
      </p:pic>
    </p:spTree>
    <p:extLst>
      <p:ext uri="{BB962C8B-B14F-4D97-AF65-F5344CB8AC3E}">
        <p14:creationId xmlns:p14="http://schemas.microsoft.com/office/powerpoint/2010/main" val="1615124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r>
              <a:rPr lang="en-US" dirty="0"/>
              <a:t>SACN Carbohydrates and Health Report (2015)</a:t>
            </a:r>
          </a:p>
        </p:txBody>
      </p:sp>
      <p:sp>
        <p:nvSpPr>
          <p:cNvPr id="3" name="Content Placeholder 2"/>
          <p:cNvSpPr>
            <a:spLocks noGrp="1"/>
          </p:cNvSpPr>
          <p:nvPr>
            <p:ph idx="1"/>
          </p:nvPr>
        </p:nvSpPr>
        <p:spPr>
          <a:xfrm>
            <a:off x="768096" y="2286000"/>
            <a:ext cx="6013703" cy="4023360"/>
          </a:xfrm>
        </p:spPr>
        <p:txBody>
          <a:bodyPr>
            <a:normAutofit/>
          </a:bodyPr>
          <a:lstStyle/>
          <a:p>
            <a:r>
              <a:rPr lang="en-US" dirty="0"/>
              <a:t>See link below for recently published SACN report (2015) on carbohydrates and health-</a:t>
            </a:r>
          </a:p>
          <a:p>
            <a:endParaRPr lang="en-US" dirty="0"/>
          </a:p>
          <a:p>
            <a:r>
              <a:rPr lang="en-US" dirty="0">
                <a:hlinkClick r:id="rId2"/>
              </a:rPr>
              <a:t>https://www.gov.uk/government/publications/sacn-carbohydrates-and-health-report</a:t>
            </a:r>
            <a:endParaRPr lang="en-US" dirty="0"/>
          </a:p>
          <a:p>
            <a:endParaRPr lang="en-US" dirty="0"/>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83891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768096" y="585216"/>
            <a:ext cx="7290054" cy="1499616"/>
          </a:xfrm>
        </p:spPr>
        <p:txBody>
          <a:bodyPr>
            <a:normAutofit/>
          </a:bodyPr>
          <a:lstStyle/>
          <a:p>
            <a:r>
              <a:rPr lang="en-GB" dirty="0"/>
              <a:t>Summary of Dietary Recommendations (SACN, 2008)</a:t>
            </a:r>
            <a:endParaRPr lang="en-US"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235485527"/>
              </p:ext>
            </p:extLst>
          </p:nvPr>
        </p:nvGraphicFramePr>
        <p:xfrm>
          <a:off x="767953" y="2402431"/>
          <a:ext cx="7290198" cy="3789863"/>
        </p:xfrm>
        <a:graphic>
          <a:graphicData uri="http://schemas.openxmlformats.org/drawingml/2006/table">
            <a:tbl>
              <a:tblPr firstRow="1" bandRow="1">
                <a:solidFill>
                  <a:schemeClr val="bg1">
                    <a:lumMod val="95000"/>
                  </a:schemeClr>
                </a:solidFill>
                <a:tableStyleId>{5C22544A-7EE6-4342-B048-85BDC9FD1C3A}</a:tableStyleId>
              </a:tblPr>
              <a:tblGrid>
                <a:gridCol w="1540495">
                  <a:extLst>
                    <a:ext uri="{9D8B030D-6E8A-4147-A177-3AD203B41FA5}">
                      <a16:colId xmlns:a16="http://schemas.microsoft.com/office/drawing/2014/main" val="20000"/>
                    </a:ext>
                  </a:extLst>
                </a:gridCol>
                <a:gridCol w="1734745">
                  <a:extLst>
                    <a:ext uri="{9D8B030D-6E8A-4147-A177-3AD203B41FA5}">
                      <a16:colId xmlns:a16="http://schemas.microsoft.com/office/drawing/2014/main" val="20001"/>
                    </a:ext>
                  </a:extLst>
                </a:gridCol>
                <a:gridCol w="1644488">
                  <a:extLst>
                    <a:ext uri="{9D8B030D-6E8A-4147-A177-3AD203B41FA5}">
                      <a16:colId xmlns:a16="http://schemas.microsoft.com/office/drawing/2014/main" val="20002"/>
                    </a:ext>
                  </a:extLst>
                </a:gridCol>
                <a:gridCol w="2370470">
                  <a:extLst>
                    <a:ext uri="{9D8B030D-6E8A-4147-A177-3AD203B41FA5}">
                      <a16:colId xmlns:a16="http://schemas.microsoft.com/office/drawing/2014/main" val="20003"/>
                    </a:ext>
                  </a:extLst>
                </a:gridCol>
              </a:tblGrid>
              <a:tr h="840099">
                <a:tc gridSpan="2">
                  <a:txBody>
                    <a:bodyPr/>
                    <a:lstStyle/>
                    <a:p>
                      <a:r>
                        <a:rPr lang="en-GB" sz="2000" b="1" cap="none" spc="0" dirty="0">
                          <a:solidFill>
                            <a:schemeClr val="tx1"/>
                          </a:solidFill>
                        </a:rPr>
                        <a:t>Recommendation</a:t>
                      </a:r>
                      <a:endParaRPr lang="en-US" sz="2000" b="1" cap="none" spc="0" dirty="0">
                        <a:solidFill>
                          <a:schemeClr val="tx1"/>
                        </a:solidFill>
                      </a:endParaRPr>
                    </a:p>
                  </a:txBody>
                  <a:tcPr marL="79112" marR="113018" marT="22604" marB="169527" anchor="b">
                    <a:lnL w="12700" cmpd="sng">
                      <a:noFill/>
                    </a:lnL>
                    <a:lnR w="12700" cmpd="sng">
                      <a:noFill/>
                    </a:lnR>
                    <a:lnT w="9525" cap="flat" cmpd="sng" algn="ctr">
                      <a:noFill/>
                      <a:prstDash val="solid"/>
                    </a:lnT>
                    <a:lnB w="38100" cmpd="sng">
                      <a:noFill/>
                    </a:lnB>
                    <a:solidFill>
                      <a:schemeClr val="bg1">
                        <a:lumMod val="95000"/>
                      </a:schemeClr>
                    </a:solidFill>
                  </a:tcPr>
                </a:tc>
                <a:tc hMerge="1">
                  <a:txBody>
                    <a:bodyPr/>
                    <a:lstStyle/>
                    <a:p>
                      <a:endParaRPr lang="en-US"/>
                    </a:p>
                  </a:txBody>
                  <a:tcPr/>
                </a:tc>
                <a:tc>
                  <a:txBody>
                    <a:bodyPr/>
                    <a:lstStyle/>
                    <a:p>
                      <a:r>
                        <a:rPr lang="en-GB" sz="2000" b="1" cap="none" spc="0" dirty="0">
                          <a:solidFill>
                            <a:schemeClr val="tx1"/>
                          </a:solidFill>
                        </a:rPr>
                        <a:t>Population group</a:t>
                      </a:r>
                      <a:endParaRPr lang="en-US" sz="2000" b="1" cap="none" spc="0" dirty="0">
                        <a:solidFill>
                          <a:schemeClr val="tx1"/>
                        </a:solidFill>
                      </a:endParaRPr>
                    </a:p>
                  </a:txBody>
                  <a:tcPr marL="79112" marR="113018" marT="22604" marB="169527"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2000" b="1" cap="none" spc="0" dirty="0">
                          <a:solidFill>
                            <a:schemeClr val="tx1"/>
                          </a:solidFill>
                        </a:rPr>
                        <a:t>Reason for recommendation</a:t>
                      </a:r>
                      <a:endParaRPr lang="en-US" sz="2000" b="1" cap="none" spc="0" dirty="0">
                        <a:solidFill>
                          <a:schemeClr val="tx1"/>
                        </a:solidFill>
                      </a:endParaRPr>
                    </a:p>
                  </a:txBody>
                  <a:tcPr marL="79112" marR="113018" marT="22604" marB="169527"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10000"/>
                  </a:ext>
                </a:extLst>
              </a:tr>
              <a:tr h="2949764">
                <a:tc>
                  <a:txBody>
                    <a:bodyPr/>
                    <a:lstStyle/>
                    <a:p>
                      <a:r>
                        <a:rPr lang="en-GB" sz="1500" cap="none" spc="0" dirty="0">
                          <a:solidFill>
                            <a:schemeClr val="tx1"/>
                          </a:solidFill>
                        </a:rPr>
                        <a:t>Vitamins</a:t>
                      </a:r>
                      <a:r>
                        <a:rPr lang="en-GB" sz="1500" cap="none" spc="0" baseline="0" dirty="0">
                          <a:solidFill>
                            <a:schemeClr val="tx1"/>
                          </a:solidFill>
                        </a:rPr>
                        <a:t> and minerals</a:t>
                      </a:r>
                    </a:p>
                    <a:p>
                      <a:endParaRPr lang="en-GB" sz="1500" cap="none" spc="0" baseline="0" dirty="0">
                        <a:solidFill>
                          <a:schemeClr val="tx1"/>
                        </a:solidFill>
                      </a:endParaRPr>
                    </a:p>
                    <a:p>
                      <a:endParaRPr lang="en-GB" sz="1500" cap="none" spc="0" baseline="0" dirty="0">
                        <a:solidFill>
                          <a:schemeClr val="tx1"/>
                        </a:solidFill>
                      </a:endParaRPr>
                    </a:p>
                    <a:p>
                      <a:endParaRPr lang="en-GB" sz="1500" cap="none" spc="0" baseline="0" dirty="0">
                        <a:solidFill>
                          <a:schemeClr val="tx1"/>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500" cap="none" spc="0" baseline="0" dirty="0">
                          <a:solidFill>
                            <a:schemeClr val="tx1"/>
                          </a:solidFill>
                        </a:rPr>
                        <a:t>Vitamin D</a:t>
                      </a:r>
                    </a:p>
                    <a:p>
                      <a:pPr marL="0" marR="0" indent="0" algn="l" defTabSz="914400" rtl="0" eaLnBrk="1" fontAlgn="auto" latinLnBrk="0" hangingPunct="1">
                        <a:lnSpc>
                          <a:spcPct val="100000"/>
                        </a:lnSpc>
                        <a:spcBef>
                          <a:spcPts val="0"/>
                        </a:spcBef>
                        <a:spcAft>
                          <a:spcPts val="0"/>
                        </a:spcAft>
                        <a:buClrTx/>
                        <a:buSzTx/>
                        <a:buFontTx/>
                        <a:buNone/>
                        <a:tabLst/>
                        <a:defRPr/>
                      </a:pPr>
                      <a:r>
                        <a:rPr lang="en-GB" sz="1500" i="1" cap="none" spc="0" baseline="0" dirty="0">
                          <a:solidFill>
                            <a:schemeClr val="tx1"/>
                          </a:solidFill>
                        </a:rPr>
                        <a:t>(*see notes on following slide-NEW SACN Guideline available)</a:t>
                      </a:r>
                      <a:endParaRPr lang="en-GB" sz="1500" i="1" cap="none" spc="0" dirty="0">
                        <a:solidFill>
                          <a:schemeClr val="tx1"/>
                        </a:solidFill>
                      </a:endParaRPr>
                    </a:p>
                    <a:p>
                      <a:endParaRPr lang="en-GB" sz="1500" cap="none" spc="0" dirty="0">
                        <a:solidFill>
                          <a:schemeClr val="tx1"/>
                        </a:solidFill>
                      </a:endParaRPr>
                    </a:p>
                  </a:txBody>
                  <a:tcPr marL="79112" marR="113018" marT="22604" marB="169527">
                    <a:lnL w="12700" cap="flat" cmpd="sng" algn="ctr">
                      <a:solidFill>
                        <a:schemeClr val="tx1"/>
                      </a:solidFill>
                      <a:prstDash val="solid"/>
                    </a:lnL>
                    <a:lnR w="12700" cmpd="sng">
                      <a:noFill/>
                      <a:prstDash val="solid"/>
                    </a:lnR>
                    <a:lnT w="38100" cmpd="sng">
                      <a:noFill/>
                    </a:lnT>
                    <a:lnB w="12700" cmpd="sng">
                      <a:noFill/>
                      <a:prstDash val="solid"/>
                    </a:lnB>
                    <a:solidFill>
                      <a:schemeClr val="bg1">
                        <a:lumMod val="95000"/>
                      </a:schemeClr>
                    </a:solidFill>
                  </a:tcPr>
                </a:tc>
                <a:tc>
                  <a:txBody>
                    <a:bodyPr/>
                    <a:lstStyle/>
                    <a:p>
                      <a:r>
                        <a:rPr lang="en-GB" sz="1500" cap="none" spc="0" dirty="0">
                          <a:solidFill>
                            <a:schemeClr val="tx1"/>
                          </a:solidFill>
                        </a:rPr>
                        <a:t>Dietary</a:t>
                      </a:r>
                      <a:r>
                        <a:rPr lang="en-GB" sz="1500" cap="none" spc="0" baseline="0" dirty="0">
                          <a:solidFill>
                            <a:schemeClr val="tx1"/>
                          </a:solidFill>
                        </a:rPr>
                        <a:t> Reference Values</a:t>
                      </a:r>
                      <a:endParaRPr lang="en-GB" sz="1500" cap="none" spc="0" dirty="0">
                        <a:solidFill>
                          <a:schemeClr val="tx1"/>
                        </a:solidFill>
                      </a:endParaRPr>
                    </a:p>
                    <a:p>
                      <a:endParaRPr lang="en-GB" sz="1500" cap="none" spc="0" dirty="0">
                        <a:solidFill>
                          <a:schemeClr val="tx1"/>
                        </a:solidFill>
                      </a:endParaRPr>
                    </a:p>
                    <a:p>
                      <a:endParaRPr lang="en-GB" sz="1500" cap="none" spc="0" dirty="0">
                        <a:solidFill>
                          <a:schemeClr val="tx1"/>
                        </a:solidFill>
                      </a:endParaRPr>
                    </a:p>
                    <a:p>
                      <a:r>
                        <a:rPr lang="en-GB" sz="1500" cap="none" spc="0" dirty="0">
                          <a:solidFill>
                            <a:schemeClr val="tx1"/>
                          </a:solidFill>
                        </a:rPr>
                        <a:t>Dietary Reference Values set for whole population (see following slide)</a:t>
                      </a:r>
                    </a:p>
                    <a:p>
                      <a:endParaRPr lang="en-GB" sz="1500" cap="none" spc="0" dirty="0">
                        <a:solidFill>
                          <a:schemeClr val="tx1"/>
                        </a:solidFill>
                      </a:endParaRPr>
                    </a:p>
                  </a:txBody>
                  <a:tcPr marL="79112" marR="113018" marT="22604" marB="169527">
                    <a:lnL w="12700" cmpd="sng">
                      <a:noFill/>
                      <a:prstDash val="solid"/>
                    </a:lnL>
                    <a:lnR w="12700" cmpd="sng">
                      <a:noFill/>
                      <a:prstDash val="solid"/>
                    </a:lnR>
                    <a:lnT w="38100" cmpd="sng">
                      <a:noFill/>
                    </a:lnT>
                    <a:lnB w="12700" cmpd="sng">
                      <a:noFill/>
                      <a:prstDash val="solid"/>
                    </a:lnB>
                    <a:solidFill>
                      <a:schemeClr val="bg1">
                        <a:lumMod val="95000"/>
                      </a:schemeClr>
                    </a:solidFill>
                  </a:tcPr>
                </a:tc>
                <a:tc>
                  <a:txBody>
                    <a:bodyPr/>
                    <a:lstStyle/>
                    <a:p>
                      <a:r>
                        <a:rPr lang="en-GB" sz="1500" cap="none" spc="0" dirty="0">
                          <a:solidFill>
                            <a:schemeClr val="tx1"/>
                          </a:solidFill>
                        </a:rPr>
                        <a:t>Adults</a:t>
                      </a:r>
                      <a:r>
                        <a:rPr lang="en-GB" sz="1500" cap="none" spc="0" baseline="0" dirty="0">
                          <a:solidFill>
                            <a:schemeClr val="tx1"/>
                          </a:solidFill>
                        </a:rPr>
                        <a:t> and children</a:t>
                      </a:r>
                      <a:endParaRPr lang="en-GB" sz="1500" cap="none" spc="0" dirty="0">
                        <a:solidFill>
                          <a:schemeClr val="tx1"/>
                        </a:solidFill>
                      </a:endParaRPr>
                    </a:p>
                    <a:p>
                      <a:endParaRPr lang="en-GB" sz="1500" cap="none" spc="0" dirty="0">
                        <a:solidFill>
                          <a:schemeClr val="tx1"/>
                        </a:solidFill>
                      </a:endParaRPr>
                    </a:p>
                    <a:p>
                      <a:endParaRPr lang="en-GB" sz="1500" cap="none" spc="0" dirty="0">
                        <a:solidFill>
                          <a:schemeClr val="tx1"/>
                        </a:solidFill>
                      </a:endParaRPr>
                    </a:p>
                    <a:p>
                      <a:endParaRPr lang="en-GB" sz="1500" cap="none" spc="0" dirty="0">
                        <a:solidFill>
                          <a:schemeClr val="tx1"/>
                        </a:solidFill>
                      </a:endParaRPr>
                    </a:p>
                    <a:p>
                      <a:r>
                        <a:rPr lang="en-GB" sz="1500" cap="none" spc="0" dirty="0">
                          <a:solidFill>
                            <a:schemeClr val="tx1"/>
                          </a:solidFill>
                        </a:rPr>
                        <a:t>Adults</a:t>
                      </a:r>
                      <a:r>
                        <a:rPr lang="en-GB" sz="1500" cap="none" spc="0" baseline="0" dirty="0">
                          <a:solidFill>
                            <a:schemeClr val="tx1"/>
                          </a:solidFill>
                        </a:rPr>
                        <a:t> and children</a:t>
                      </a:r>
                      <a:endParaRPr lang="en-GB" sz="1500" cap="none" spc="0" dirty="0">
                        <a:solidFill>
                          <a:schemeClr val="tx1"/>
                        </a:solidFill>
                      </a:endParaRPr>
                    </a:p>
                  </a:txBody>
                  <a:tcPr marL="79112" marR="113018" marT="22604" marB="169527">
                    <a:lnL w="12700" cmpd="sng">
                      <a:noFill/>
                      <a:prstDash val="solid"/>
                    </a:lnL>
                    <a:lnR w="12700" cmpd="sng">
                      <a:noFill/>
                      <a:prstDash val="solid"/>
                    </a:lnR>
                    <a:lnT w="38100" cmpd="sng">
                      <a:noFill/>
                    </a:lnT>
                    <a:lnB w="12700" cmpd="sng">
                      <a:noFill/>
                      <a:prstDash val="solid"/>
                    </a:lnB>
                    <a:solidFill>
                      <a:schemeClr val="bg1">
                        <a:lumMod val="95000"/>
                      </a:schemeClr>
                    </a:solidFill>
                  </a:tcPr>
                </a:tc>
                <a:tc>
                  <a:txBody>
                    <a:bodyPr/>
                    <a:lstStyle/>
                    <a:p>
                      <a:r>
                        <a:rPr lang="en-US" sz="1500" cap="none" spc="0" dirty="0">
                          <a:solidFill>
                            <a:schemeClr val="tx1"/>
                          </a:solidFill>
                        </a:rPr>
                        <a:t>To promote</a:t>
                      </a:r>
                      <a:r>
                        <a:rPr lang="en-US" sz="1500" cap="none" spc="0" baseline="0" dirty="0">
                          <a:solidFill>
                            <a:schemeClr val="tx1"/>
                          </a:solidFill>
                        </a:rPr>
                        <a:t> optimum health and prevent deficiency</a:t>
                      </a:r>
                      <a:endParaRPr lang="en-US" sz="1500" cap="none" spc="0" dirty="0">
                        <a:solidFill>
                          <a:schemeClr val="tx1"/>
                        </a:solidFill>
                      </a:endParaRPr>
                    </a:p>
                    <a:p>
                      <a:endParaRPr lang="en-US" sz="1500" cap="none" spc="0" dirty="0">
                        <a:solidFill>
                          <a:schemeClr val="tx1"/>
                        </a:solidFill>
                      </a:endParaRPr>
                    </a:p>
                    <a:p>
                      <a:endParaRPr lang="en-US" sz="1500" cap="none" spc="0" dirty="0">
                        <a:solidFill>
                          <a:schemeClr val="tx1"/>
                        </a:solidFill>
                      </a:endParaRPr>
                    </a:p>
                    <a:p>
                      <a:r>
                        <a:rPr lang="en-US" sz="1500" cap="none" spc="0" dirty="0">
                          <a:solidFill>
                            <a:schemeClr val="tx1"/>
                          </a:solidFill>
                        </a:rPr>
                        <a:t>To prevent osteoporosis in adults and rickets in children</a:t>
                      </a:r>
                    </a:p>
                  </a:txBody>
                  <a:tcPr marL="79112" marR="113018" marT="22604" marB="169527">
                    <a:lnL w="12700" cmpd="sng">
                      <a:noFill/>
                      <a:prstDash val="solid"/>
                    </a:lnL>
                    <a:lnR w="12700" cmpd="sng">
                      <a:noFill/>
                      <a:prstDash val="solid"/>
                    </a:lnR>
                    <a:lnT w="38100" cmpd="sng">
                      <a:noFill/>
                    </a:lnT>
                    <a:lnB w="12700" cmpd="sng">
                      <a:noFill/>
                      <a:prstDash val="solid"/>
                    </a:lnB>
                    <a:solidFill>
                      <a:schemeClr val="bg1">
                        <a:lumMod val="95000"/>
                      </a:schemeClr>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623984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4550113" cy="1499616"/>
          </a:xfrm>
        </p:spPr>
        <p:txBody>
          <a:bodyPr>
            <a:normAutofit/>
          </a:bodyPr>
          <a:lstStyle/>
          <a:p>
            <a:r>
              <a:rPr lang="en-US" sz="3700" dirty="0"/>
              <a:t> SACN Vitamin D and Health Report (2015)</a:t>
            </a:r>
            <a:br>
              <a:rPr lang="en-US" sz="3700" dirty="0"/>
            </a:br>
            <a:endParaRPr lang="en-US" sz="3700" dirty="0"/>
          </a:p>
        </p:txBody>
      </p:sp>
      <p:sp>
        <p:nvSpPr>
          <p:cNvPr id="3" name="Content Placeholder 2"/>
          <p:cNvSpPr>
            <a:spLocks noGrp="1"/>
          </p:cNvSpPr>
          <p:nvPr>
            <p:ph idx="1"/>
          </p:nvPr>
        </p:nvSpPr>
        <p:spPr>
          <a:xfrm>
            <a:off x="768096" y="2286000"/>
            <a:ext cx="4550113" cy="4023360"/>
          </a:xfrm>
        </p:spPr>
        <p:txBody>
          <a:bodyPr>
            <a:normAutofit/>
          </a:bodyPr>
          <a:lstStyle/>
          <a:p>
            <a:r>
              <a:rPr lang="en-US" sz="1400" dirty="0"/>
              <a:t>SACN proposed a dietary intake of 10micrograms of vitamin D per day for every one aged above 4 years.</a:t>
            </a:r>
          </a:p>
          <a:p>
            <a:r>
              <a:rPr lang="en-US" sz="1400" dirty="0"/>
              <a:t>In 2019 and again during Covid this was recommended for everyone</a:t>
            </a:r>
          </a:p>
          <a:p>
            <a:endParaRPr lang="en-US" sz="1400" dirty="0"/>
          </a:p>
          <a:p>
            <a:r>
              <a:rPr lang="en-US" sz="1400" dirty="0"/>
              <a:t>How many of you take a supplement?</a:t>
            </a:r>
          </a:p>
          <a:p>
            <a:endParaRPr lang="en-US" sz="1400" dirty="0"/>
          </a:p>
          <a:p>
            <a:r>
              <a:rPr lang="en-US" sz="1400" dirty="0"/>
              <a:t>Safe Intakes are set for children in the range 8.5-10 μg/d at ages 0 to &lt; 1 year, </a:t>
            </a:r>
          </a:p>
          <a:p>
            <a:r>
              <a:rPr lang="en-US" sz="1400" dirty="0"/>
              <a:t>and 10 μg/d at ages 1 to &lt; 4 years. </a:t>
            </a:r>
          </a:p>
          <a:p>
            <a:endParaRPr lang="en-US" sz="1400" dirty="0"/>
          </a:p>
          <a:p>
            <a:r>
              <a:rPr lang="en-US" sz="1400" dirty="0"/>
              <a:t>Data are insufficient to set RNIs for children 0-3 years.</a:t>
            </a:r>
          </a:p>
          <a:p>
            <a:endParaRPr lang="en-US" sz="1400" dirty="0"/>
          </a:p>
          <a:p>
            <a:endParaRPr lang="en-US" sz="1400" dirty="0"/>
          </a:p>
          <a:p>
            <a:endParaRPr lang="en-US" sz="1400" dirty="0"/>
          </a:p>
        </p:txBody>
      </p:sp>
      <p:pic>
        <p:nvPicPr>
          <p:cNvPr id="12" name="Picture 11" descr="Molecular structure and periodic table on a desk">
            <a:extLst>
              <a:ext uri="{FF2B5EF4-FFF2-40B4-BE49-F238E27FC236}">
                <a16:creationId xmlns:a16="http://schemas.microsoft.com/office/drawing/2014/main" id="{47EB84A9-FB41-90A6-ADB7-FB7C0775E693}"/>
              </a:ext>
            </a:extLst>
          </p:cNvPr>
          <p:cNvPicPr>
            <a:picLocks noChangeAspect="1"/>
          </p:cNvPicPr>
          <p:nvPr/>
        </p:nvPicPr>
        <p:blipFill rotWithShape="1">
          <a:blip r:embed="rId2"/>
          <a:srcRect l="16308" r="49822" b="-1"/>
          <a:stretch/>
        </p:blipFill>
        <p:spPr>
          <a:xfrm>
            <a:off x="5664199" y="10"/>
            <a:ext cx="3479800" cy="6857990"/>
          </a:xfrm>
          <a:prstGeom prst="rect">
            <a:avLst/>
          </a:prstGeom>
        </p:spPr>
      </p:pic>
    </p:spTree>
    <p:extLst>
      <p:ext uri="{BB962C8B-B14F-4D97-AF65-F5344CB8AC3E}">
        <p14:creationId xmlns:p14="http://schemas.microsoft.com/office/powerpoint/2010/main" val="3850980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r>
              <a:rPr lang="en-US" dirty="0"/>
              <a:t>DRAFT SACN Vitamin D and Health Report (2016)</a:t>
            </a:r>
          </a:p>
        </p:txBody>
      </p:sp>
      <p:sp>
        <p:nvSpPr>
          <p:cNvPr id="3" name="Content Placeholder 2"/>
          <p:cNvSpPr>
            <a:spLocks noGrp="1"/>
          </p:cNvSpPr>
          <p:nvPr>
            <p:ph idx="1"/>
          </p:nvPr>
        </p:nvSpPr>
        <p:spPr>
          <a:xfrm>
            <a:off x="768096" y="2286000"/>
            <a:ext cx="6013703" cy="4023360"/>
          </a:xfrm>
        </p:spPr>
        <p:txBody>
          <a:bodyPr>
            <a:normAutofit/>
          </a:bodyPr>
          <a:lstStyle/>
          <a:p>
            <a:r>
              <a:rPr lang="en-US" dirty="0"/>
              <a:t>See link below for Vitamin D report and executive summary-</a:t>
            </a:r>
          </a:p>
          <a:p>
            <a:endParaRPr lang="en-US" dirty="0"/>
          </a:p>
          <a:p>
            <a:r>
              <a:rPr lang="en-US" dirty="0"/>
              <a:t>https://www.gov.uk/government/publications/sacn-vitamin-d-and-health-report</a:t>
            </a:r>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75313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768096" y="585216"/>
            <a:ext cx="7290054" cy="1499616"/>
          </a:xfrm>
        </p:spPr>
        <p:txBody>
          <a:bodyPr>
            <a:normAutofit/>
          </a:bodyPr>
          <a:lstStyle/>
          <a:p>
            <a:r>
              <a:rPr lang="en-GB" dirty="0"/>
              <a:t>Summary of Dietary Recommendations (SACN, 2008)</a:t>
            </a:r>
            <a:endParaRPr lang="en-US"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851139185"/>
              </p:ext>
            </p:extLst>
          </p:nvPr>
        </p:nvGraphicFramePr>
        <p:xfrm>
          <a:off x="767953" y="2736022"/>
          <a:ext cx="7290198" cy="3122683"/>
        </p:xfrm>
        <a:graphic>
          <a:graphicData uri="http://schemas.openxmlformats.org/drawingml/2006/table">
            <a:tbl>
              <a:tblPr firstRow="1" bandRow="1">
                <a:solidFill>
                  <a:schemeClr val="bg1">
                    <a:lumMod val="95000"/>
                  </a:schemeClr>
                </a:solidFill>
                <a:tableStyleId>{5C22544A-7EE6-4342-B048-85BDC9FD1C3A}</a:tableStyleId>
              </a:tblPr>
              <a:tblGrid>
                <a:gridCol w="1482896">
                  <a:extLst>
                    <a:ext uri="{9D8B030D-6E8A-4147-A177-3AD203B41FA5}">
                      <a16:colId xmlns:a16="http://schemas.microsoft.com/office/drawing/2014/main" val="20000"/>
                    </a:ext>
                  </a:extLst>
                </a:gridCol>
                <a:gridCol w="1778247">
                  <a:extLst>
                    <a:ext uri="{9D8B030D-6E8A-4147-A177-3AD203B41FA5}">
                      <a16:colId xmlns:a16="http://schemas.microsoft.com/office/drawing/2014/main" val="20001"/>
                    </a:ext>
                  </a:extLst>
                </a:gridCol>
                <a:gridCol w="1650262">
                  <a:extLst>
                    <a:ext uri="{9D8B030D-6E8A-4147-A177-3AD203B41FA5}">
                      <a16:colId xmlns:a16="http://schemas.microsoft.com/office/drawing/2014/main" val="20002"/>
                    </a:ext>
                  </a:extLst>
                </a:gridCol>
                <a:gridCol w="2378793">
                  <a:extLst>
                    <a:ext uri="{9D8B030D-6E8A-4147-A177-3AD203B41FA5}">
                      <a16:colId xmlns:a16="http://schemas.microsoft.com/office/drawing/2014/main" val="20003"/>
                    </a:ext>
                  </a:extLst>
                </a:gridCol>
              </a:tblGrid>
              <a:tr h="843049">
                <a:tc gridSpan="2">
                  <a:txBody>
                    <a:bodyPr/>
                    <a:lstStyle/>
                    <a:p>
                      <a:r>
                        <a:rPr lang="en-GB" sz="2000" b="1" cap="none" spc="0" dirty="0">
                          <a:solidFill>
                            <a:schemeClr val="tx1"/>
                          </a:solidFill>
                        </a:rPr>
                        <a:t>Recommendation</a:t>
                      </a:r>
                      <a:endParaRPr lang="en-US" sz="2000" b="1" cap="none" spc="0" dirty="0">
                        <a:solidFill>
                          <a:schemeClr val="tx1"/>
                        </a:solidFill>
                      </a:endParaRPr>
                    </a:p>
                  </a:txBody>
                  <a:tcPr marL="79390" marR="113415" marT="22683" marB="170122" anchor="b">
                    <a:lnL w="12700" cmpd="sng">
                      <a:noFill/>
                    </a:lnL>
                    <a:lnR w="12700" cmpd="sng">
                      <a:noFill/>
                    </a:lnR>
                    <a:lnT w="9525" cap="flat" cmpd="sng" algn="ctr">
                      <a:noFill/>
                      <a:prstDash val="solid"/>
                    </a:lnT>
                    <a:lnB w="38100" cmpd="sng">
                      <a:noFill/>
                    </a:lnB>
                    <a:solidFill>
                      <a:schemeClr val="bg1">
                        <a:lumMod val="95000"/>
                      </a:schemeClr>
                    </a:solidFill>
                  </a:tcPr>
                </a:tc>
                <a:tc hMerge="1">
                  <a:txBody>
                    <a:bodyPr/>
                    <a:lstStyle/>
                    <a:p>
                      <a:endParaRPr lang="en-US"/>
                    </a:p>
                  </a:txBody>
                  <a:tcPr/>
                </a:tc>
                <a:tc>
                  <a:txBody>
                    <a:bodyPr/>
                    <a:lstStyle/>
                    <a:p>
                      <a:r>
                        <a:rPr lang="en-GB" sz="2000" b="1" cap="none" spc="0" dirty="0">
                          <a:solidFill>
                            <a:schemeClr val="tx1"/>
                          </a:solidFill>
                        </a:rPr>
                        <a:t>Population group</a:t>
                      </a:r>
                      <a:endParaRPr lang="en-US" sz="2000" b="1" cap="none" spc="0" dirty="0">
                        <a:solidFill>
                          <a:schemeClr val="tx1"/>
                        </a:solidFill>
                      </a:endParaRPr>
                    </a:p>
                  </a:txBody>
                  <a:tcPr marL="79390" marR="113415" marT="22683" marB="170122"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2000" b="1" cap="none" spc="0" dirty="0">
                          <a:solidFill>
                            <a:schemeClr val="tx1"/>
                          </a:solidFill>
                        </a:rPr>
                        <a:t>Reason for recommendation</a:t>
                      </a:r>
                      <a:endParaRPr lang="en-US" sz="2000" b="1" cap="none" spc="0" dirty="0">
                        <a:solidFill>
                          <a:schemeClr val="tx1"/>
                        </a:solidFill>
                      </a:endParaRPr>
                    </a:p>
                  </a:txBody>
                  <a:tcPr marL="79390" marR="113415" marT="22683" marB="170122"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10000"/>
                  </a:ext>
                </a:extLst>
              </a:tr>
              <a:tr h="2279634">
                <a:tc>
                  <a:txBody>
                    <a:bodyPr/>
                    <a:lstStyle/>
                    <a:p>
                      <a:r>
                        <a:rPr lang="en-GB" sz="1500" cap="none" spc="0" dirty="0">
                          <a:solidFill>
                            <a:schemeClr val="tx1"/>
                          </a:solidFill>
                        </a:rPr>
                        <a:t>Energy</a:t>
                      </a:r>
                      <a:r>
                        <a:rPr lang="en-GB" sz="1500" cap="none" spc="0" baseline="0" dirty="0">
                          <a:solidFill>
                            <a:schemeClr val="tx1"/>
                          </a:solidFill>
                        </a:rPr>
                        <a:t> intake</a:t>
                      </a:r>
                    </a:p>
                    <a:p>
                      <a:endParaRPr lang="en-GB" sz="1500" cap="none" spc="0" baseline="0" dirty="0">
                        <a:solidFill>
                          <a:schemeClr val="tx1"/>
                        </a:solidFill>
                      </a:endParaRPr>
                    </a:p>
                    <a:p>
                      <a:endParaRPr lang="en-GB" sz="1500" cap="none" spc="0" baseline="0" dirty="0">
                        <a:solidFill>
                          <a:schemeClr val="tx1"/>
                        </a:solidFill>
                      </a:endParaRPr>
                    </a:p>
                    <a:p>
                      <a:endParaRPr lang="en-GB" sz="1500" cap="none" spc="0" baseline="0" dirty="0">
                        <a:solidFill>
                          <a:schemeClr val="tx1"/>
                        </a:solidFill>
                      </a:endParaRPr>
                    </a:p>
                    <a:p>
                      <a:endParaRPr lang="en-GB" sz="1500" cap="none" spc="0" baseline="0" dirty="0">
                        <a:solidFill>
                          <a:schemeClr val="tx1"/>
                        </a:solidFill>
                      </a:endParaRPr>
                    </a:p>
                    <a:p>
                      <a:endParaRPr lang="en-GB" sz="1500" cap="none" spc="0" baseline="0" dirty="0">
                        <a:solidFill>
                          <a:schemeClr val="tx1"/>
                        </a:solidFill>
                      </a:endParaRPr>
                    </a:p>
                    <a:p>
                      <a:endParaRPr lang="en-GB" sz="1500" cap="none" spc="0" baseline="0" dirty="0">
                        <a:solidFill>
                          <a:schemeClr val="tx1"/>
                        </a:solidFill>
                      </a:endParaRPr>
                    </a:p>
                    <a:p>
                      <a:endParaRPr lang="en-GB" sz="1500" cap="none" spc="0" baseline="0" dirty="0">
                        <a:solidFill>
                          <a:schemeClr val="tx1"/>
                        </a:solidFill>
                      </a:endParaRPr>
                    </a:p>
                    <a:p>
                      <a:r>
                        <a:rPr lang="en-GB" sz="1500" cap="none" spc="0" baseline="0" dirty="0">
                          <a:solidFill>
                            <a:schemeClr val="tx1"/>
                          </a:solidFill>
                        </a:rPr>
                        <a:t>Body weight</a:t>
                      </a:r>
                    </a:p>
                  </a:txBody>
                  <a:tcPr marL="79390" marR="113415" marT="22683" marB="170122">
                    <a:lnL w="12700" cap="flat" cmpd="sng" algn="ctr">
                      <a:solidFill>
                        <a:schemeClr val="accent1"/>
                      </a:solidFill>
                      <a:prstDash val="solid"/>
                    </a:lnL>
                    <a:lnR w="12700" cmpd="sng">
                      <a:noFill/>
                      <a:prstDash val="solid"/>
                    </a:lnR>
                    <a:lnT w="38100" cmpd="sng">
                      <a:noFill/>
                    </a:lnT>
                    <a:lnB w="12700" cmpd="sng">
                      <a:noFill/>
                      <a:prstDash val="solid"/>
                    </a:lnB>
                    <a:solidFill>
                      <a:schemeClr val="bg1">
                        <a:lumMod val="95000"/>
                      </a:schemeClr>
                    </a:solidFill>
                  </a:tcPr>
                </a:tc>
                <a:tc>
                  <a:txBody>
                    <a:bodyPr/>
                    <a:lstStyle/>
                    <a:p>
                      <a:r>
                        <a:rPr lang="en-GB" sz="1500" cap="none" spc="0" dirty="0">
                          <a:solidFill>
                            <a:schemeClr val="tx1"/>
                          </a:solidFill>
                        </a:rPr>
                        <a:t>EAR</a:t>
                      </a:r>
                      <a:r>
                        <a:rPr lang="en-GB" sz="1500" cap="none" spc="0" baseline="0" dirty="0">
                          <a:solidFill>
                            <a:schemeClr val="tx1"/>
                          </a:solidFill>
                        </a:rPr>
                        <a:t> for men: see following slide</a:t>
                      </a:r>
                    </a:p>
                    <a:p>
                      <a:endParaRPr lang="en-GB" sz="1500" cap="none" spc="0" baseline="0" dirty="0">
                        <a:solidFill>
                          <a:schemeClr val="tx1"/>
                        </a:solidFill>
                      </a:endParaRPr>
                    </a:p>
                    <a:p>
                      <a:r>
                        <a:rPr lang="en-GB" sz="1500" cap="none" spc="0" baseline="0" dirty="0">
                          <a:solidFill>
                            <a:schemeClr val="tx1"/>
                          </a:solidFill>
                        </a:rPr>
                        <a:t>EAR for women: see following slide</a:t>
                      </a:r>
                    </a:p>
                    <a:p>
                      <a:endParaRPr lang="en-GB" sz="1500" cap="none" spc="0" baseline="0" dirty="0">
                        <a:solidFill>
                          <a:schemeClr val="tx1"/>
                        </a:solidFill>
                      </a:endParaRPr>
                    </a:p>
                    <a:p>
                      <a:r>
                        <a:rPr lang="en-GB" sz="1500" cap="none" spc="0" baseline="0" dirty="0">
                          <a:solidFill>
                            <a:schemeClr val="tx1"/>
                          </a:solidFill>
                        </a:rPr>
                        <a:t>Body Mass Index (BMI) between 18.5-24.9 kg/M</a:t>
                      </a:r>
                      <a:r>
                        <a:rPr lang="en-GB" sz="1500" cap="none" spc="0" baseline="30000" dirty="0">
                          <a:solidFill>
                            <a:schemeClr val="tx1"/>
                          </a:solidFill>
                        </a:rPr>
                        <a:t>2</a:t>
                      </a:r>
                      <a:r>
                        <a:rPr lang="en-GB" sz="1500" cap="none" spc="0" baseline="0" dirty="0">
                          <a:solidFill>
                            <a:schemeClr val="tx1"/>
                          </a:solidFill>
                        </a:rPr>
                        <a:t> </a:t>
                      </a:r>
                      <a:endParaRPr lang="en-GB" sz="1500" cap="none" spc="0" dirty="0">
                        <a:solidFill>
                          <a:schemeClr val="tx1"/>
                        </a:solidFill>
                      </a:endParaRPr>
                    </a:p>
                  </a:txBody>
                  <a:tcPr marL="79390" marR="113415" marT="22683" marB="170122">
                    <a:lnL w="12700" cmpd="sng">
                      <a:noFill/>
                      <a:prstDash val="solid"/>
                    </a:lnL>
                    <a:lnR w="12700" cmpd="sng">
                      <a:noFill/>
                      <a:prstDash val="solid"/>
                    </a:lnR>
                    <a:lnT w="38100" cmpd="sng">
                      <a:noFill/>
                    </a:lnT>
                    <a:lnB w="12700" cmpd="sng">
                      <a:noFill/>
                      <a:prstDash val="solid"/>
                    </a:lnB>
                    <a:solidFill>
                      <a:schemeClr val="bg1">
                        <a:lumMod val="95000"/>
                      </a:schemeClr>
                    </a:solidFill>
                  </a:tcPr>
                </a:tc>
                <a:tc>
                  <a:txBody>
                    <a:bodyPr/>
                    <a:lstStyle/>
                    <a:p>
                      <a:r>
                        <a:rPr lang="en-GB" sz="1500" cap="none" spc="0" dirty="0">
                          <a:solidFill>
                            <a:schemeClr val="tx1"/>
                          </a:solidFill>
                        </a:rPr>
                        <a:t>Adults</a:t>
                      </a:r>
                      <a:r>
                        <a:rPr lang="en-GB" sz="1500" cap="none" spc="0" baseline="0" dirty="0">
                          <a:solidFill>
                            <a:schemeClr val="tx1"/>
                          </a:solidFill>
                        </a:rPr>
                        <a:t> </a:t>
                      </a:r>
                      <a:endParaRPr lang="en-GB" sz="1500" cap="none" spc="0" dirty="0">
                        <a:solidFill>
                          <a:schemeClr val="tx1"/>
                        </a:solidFill>
                      </a:endParaRPr>
                    </a:p>
                  </a:txBody>
                  <a:tcPr marL="79390" marR="113415" marT="22683" marB="170122">
                    <a:lnL w="12700" cmpd="sng">
                      <a:noFill/>
                      <a:prstDash val="solid"/>
                    </a:lnL>
                    <a:lnR w="12700" cmpd="sng">
                      <a:noFill/>
                      <a:prstDash val="solid"/>
                    </a:lnR>
                    <a:lnT w="38100" cmpd="sng">
                      <a:noFill/>
                    </a:lnT>
                    <a:lnB w="12700" cmpd="sng">
                      <a:noFill/>
                      <a:prstDash val="solid"/>
                    </a:lnB>
                    <a:solidFill>
                      <a:schemeClr val="bg1">
                        <a:lumMod val="95000"/>
                      </a:schemeClr>
                    </a:solidFill>
                  </a:tcPr>
                </a:tc>
                <a:tc>
                  <a:txBody>
                    <a:bodyPr/>
                    <a:lstStyle/>
                    <a:p>
                      <a:r>
                        <a:rPr lang="en-US" sz="1500" cap="none" spc="0" dirty="0">
                          <a:solidFill>
                            <a:schemeClr val="tx1"/>
                          </a:solidFill>
                        </a:rPr>
                        <a:t>Reduce risk of chronic diseases</a:t>
                      </a:r>
                      <a:r>
                        <a:rPr lang="en-US" sz="1500" cap="none" spc="0" baseline="0" dirty="0">
                          <a:solidFill>
                            <a:schemeClr val="tx1"/>
                          </a:solidFill>
                        </a:rPr>
                        <a:t> i.e. CVD, some cancers and type II diabetes.</a:t>
                      </a:r>
                    </a:p>
                    <a:p>
                      <a:r>
                        <a:rPr lang="en-US" sz="1500" cap="none" spc="0" baseline="0" dirty="0">
                          <a:solidFill>
                            <a:schemeClr val="tx1"/>
                          </a:solidFill>
                        </a:rPr>
                        <a:t>Reduce risk of obesity.</a:t>
                      </a:r>
                      <a:endParaRPr lang="en-US" sz="1500" cap="none" spc="0" dirty="0">
                        <a:solidFill>
                          <a:schemeClr val="tx1"/>
                        </a:solidFill>
                      </a:endParaRPr>
                    </a:p>
                  </a:txBody>
                  <a:tcPr marL="79390" marR="113415" marT="22683" marB="170122">
                    <a:lnL w="12700" cmpd="sng">
                      <a:noFill/>
                      <a:prstDash val="solid"/>
                    </a:lnL>
                    <a:lnR w="12700" cmpd="sng">
                      <a:noFill/>
                      <a:prstDash val="solid"/>
                    </a:lnR>
                    <a:lnT w="38100" cmpd="sng">
                      <a:noFill/>
                    </a:lnT>
                    <a:lnB w="12700" cmpd="sng">
                      <a:noFill/>
                      <a:prstDash val="solid"/>
                    </a:lnB>
                    <a:solidFill>
                      <a:schemeClr val="bg1">
                        <a:lumMod val="95000"/>
                      </a:schemeClr>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9862045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Placeholder 1"/>
          <p:cNvSpPr>
            <a:spLocks noGrp="1"/>
          </p:cNvSpPr>
          <p:nvPr>
            <p:ph type="body" sz="quarter" idx="13"/>
          </p:nvPr>
        </p:nvSpPr>
        <p:spPr bwMode="auto">
          <a:xfrm>
            <a:off x="1828800" y="381000"/>
            <a:ext cx="6408738" cy="6048375"/>
          </a:xfrm>
          <a:prstGeom prst="roundRect">
            <a:avLst>
              <a:gd name="adj" fmla="val 9366"/>
            </a:avLst>
          </a:prstGeom>
          <a:gradFill rotWithShape="0">
            <a:gsLst>
              <a:gs pos="0">
                <a:schemeClr val="accent1">
                  <a:alpha val="89998"/>
                </a:schemeClr>
              </a:gs>
              <a:gs pos="100000">
                <a:schemeClr val="accent1">
                  <a:alpha val="79999"/>
                </a:schemeClr>
              </a:gs>
            </a:gsLst>
            <a:lin/>
          </a:gradFill>
          <a:ln>
            <a:round/>
            <a:headEnd/>
            <a:tailEnd/>
          </a:ln>
        </p:spPr>
        <p:txBody>
          <a:bodyPr vert="horz" wrap="square" numCol="1" anchor="t" anchorCtr="0" compatLnSpc="1">
            <a:prstTxWarp prst="textNoShape">
              <a:avLst/>
            </a:prstTxWarp>
          </a:bodyPr>
          <a:lstStyle/>
          <a:p>
            <a:pPr>
              <a:spcBef>
                <a:spcPct val="0"/>
              </a:spcBef>
            </a:pPr>
            <a:r>
              <a:rPr lang="en-GB" b="1" dirty="0">
                <a:latin typeface="Century Gothic" charset="0"/>
              </a:rPr>
              <a:t>EARs</a:t>
            </a:r>
          </a:p>
          <a:p>
            <a:pPr>
              <a:spcBef>
                <a:spcPct val="0"/>
              </a:spcBef>
            </a:pPr>
            <a:endParaRPr lang="en-GB" dirty="0">
              <a:latin typeface="Century Gothic" charset="0"/>
            </a:endParaRPr>
          </a:p>
          <a:p>
            <a:pPr>
              <a:spcBef>
                <a:spcPct val="0"/>
              </a:spcBef>
            </a:pPr>
            <a:r>
              <a:rPr lang="en-GB" u="sng" dirty="0">
                <a:latin typeface="Century Gothic" charset="0"/>
              </a:rPr>
              <a:t>Adults</a:t>
            </a:r>
          </a:p>
          <a:p>
            <a:pPr>
              <a:spcBef>
                <a:spcPct val="0"/>
              </a:spcBef>
            </a:pPr>
            <a:endParaRPr lang="en-GB" dirty="0">
              <a:latin typeface="Century Gothic" charset="0"/>
            </a:endParaRPr>
          </a:p>
          <a:p>
            <a:pPr>
              <a:spcBef>
                <a:spcPct val="0"/>
              </a:spcBef>
            </a:pPr>
            <a:endParaRPr lang="en-GB" dirty="0">
              <a:latin typeface="Century Gothic" charset="0"/>
            </a:endParaRPr>
          </a:p>
        </p:txBody>
      </p:sp>
      <p:graphicFrame>
        <p:nvGraphicFramePr>
          <p:cNvPr id="5" name="Table 4"/>
          <p:cNvGraphicFramePr>
            <a:graphicFrameLocks noGrp="1"/>
          </p:cNvGraphicFramePr>
          <p:nvPr/>
        </p:nvGraphicFramePr>
        <p:xfrm>
          <a:off x="755650" y="1844675"/>
          <a:ext cx="5616575" cy="2592391"/>
        </p:xfrm>
        <a:graphic>
          <a:graphicData uri="http://schemas.openxmlformats.org/drawingml/2006/table">
            <a:tbl>
              <a:tblPr/>
              <a:tblGrid>
                <a:gridCol w="1050254">
                  <a:extLst>
                    <a:ext uri="{9D8B030D-6E8A-4147-A177-3AD203B41FA5}">
                      <a16:colId xmlns:a16="http://schemas.microsoft.com/office/drawing/2014/main" val="20000"/>
                    </a:ext>
                  </a:extLst>
                </a:gridCol>
                <a:gridCol w="1141580">
                  <a:extLst>
                    <a:ext uri="{9D8B030D-6E8A-4147-A177-3AD203B41FA5}">
                      <a16:colId xmlns:a16="http://schemas.microsoft.com/office/drawing/2014/main" val="20001"/>
                    </a:ext>
                  </a:extLst>
                </a:gridCol>
                <a:gridCol w="1141580">
                  <a:extLst>
                    <a:ext uri="{9D8B030D-6E8A-4147-A177-3AD203B41FA5}">
                      <a16:colId xmlns:a16="http://schemas.microsoft.com/office/drawing/2014/main" val="20002"/>
                    </a:ext>
                  </a:extLst>
                </a:gridCol>
                <a:gridCol w="1068002">
                  <a:extLst>
                    <a:ext uri="{9D8B030D-6E8A-4147-A177-3AD203B41FA5}">
                      <a16:colId xmlns:a16="http://schemas.microsoft.com/office/drawing/2014/main" val="20003"/>
                    </a:ext>
                  </a:extLst>
                </a:gridCol>
                <a:gridCol w="1215159">
                  <a:extLst>
                    <a:ext uri="{9D8B030D-6E8A-4147-A177-3AD203B41FA5}">
                      <a16:colId xmlns:a16="http://schemas.microsoft.com/office/drawing/2014/main" val="20004"/>
                    </a:ext>
                  </a:extLst>
                </a:gridCol>
              </a:tblGrid>
              <a:tr h="338874">
                <a:tc>
                  <a:txBody>
                    <a:bodyPr/>
                    <a:lstStyle/>
                    <a:p>
                      <a:pPr algn="ctr" fontAlgn="b"/>
                      <a:r>
                        <a:rPr lang="en-GB" sz="1200" b="1" i="0" u="none" strike="noStrike" dirty="0">
                          <a:solidFill>
                            <a:srgbClr val="000000"/>
                          </a:solidFill>
                          <a:effectLst/>
                          <a:latin typeface="Century Gothic" pitchFamily="34" charset="0"/>
                        </a:rPr>
                        <a:t>Years</a:t>
                      </a:r>
                    </a:p>
                  </a:txBody>
                  <a:tcPr marL="9525" marR="9525" marT="9525" marB="0" anchor="b">
                    <a:lnL>
                      <a:noFill/>
                    </a:lnL>
                    <a:lnR>
                      <a:noFill/>
                    </a:lnR>
                    <a:lnT>
                      <a:noFill/>
                    </a:lnT>
                    <a:lnB>
                      <a:noFill/>
                    </a:lnB>
                  </a:tcPr>
                </a:tc>
                <a:tc>
                  <a:txBody>
                    <a:bodyPr/>
                    <a:lstStyle/>
                    <a:p>
                      <a:pPr algn="ctr" fontAlgn="b"/>
                      <a:r>
                        <a:rPr lang="en-GB" sz="1200" b="1" i="0" u="none" strike="noStrike" dirty="0">
                          <a:solidFill>
                            <a:srgbClr val="000000"/>
                          </a:solidFill>
                          <a:effectLst/>
                          <a:latin typeface="Century Gothic" pitchFamily="34" charset="0"/>
                        </a:rPr>
                        <a:t>Men (MJ)</a:t>
                      </a:r>
                    </a:p>
                  </a:txBody>
                  <a:tcPr marL="9525" marR="9525" marT="9525" marB="0" anchor="b">
                    <a:lnL>
                      <a:noFill/>
                    </a:lnL>
                    <a:lnR>
                      <a:noFill/>
                    </a:lnR>
                    <a:lnT>
                      <a:noFill/>
                    </a:lnT>
                    <a:lnB>
                      <a:noFill/>
                    </a:lnB>
                    <a:solidFill>
                      <a:srgbClr val="DCE6F1"/>
                    </a:solidFill>
                  </a:tcPr>
                </a:tc>
                <a:tc>
                  <a:txBody>
                    <a:bodyPr/>
                    <a:lstStyle/>
                    <a:p>
                      <a:pPr algn="ctr" fontAlgn="b"/>
                      <a:r>
                        <a:rPr lang="en-GB" sz="1200" b="1" i="0" u="none" strike="noStrike" dirty="0">
                          <a:solidFill>
                            <a:srgbClr val="000000"/>
                          </a:solidFill>
                          <a:effectLst/>
                          <a:latin typeface="Century Gothic" pitchFamily="34" charset="0"/>
                        </a:rPr>
                        <a:t>Men (kcal)</a:t>
                      </a:r>
                    </a:p>
                  </a:txBody>
                  <a:tcPr marL="9525" marR="9525" marT="9525" marB="0" anchor="b">
                    <a:lnL>
                      <a:noFill/>
                    </a:lnL>
                    <a:lnR>
                      <a:noFill/>
                    </a:lnR>
                    <a:lnT>
                      <a:noFill/>
                    </a:lnT>
                    <a:lnB>
                      <a:noFill/>
                    </a:lnB>
                    <a:solidFill>
                      <a:srgbClr val="DCE6F1"/>
                    </a:solidFill>
                  </a:tcPr>
                </a:tc>
                <a:tc>
                  <a:txBody>
                    <a:bodyPr/>
                    <a:lstStyle/>
                    <a:p>
                      <a:pPr algn="ctr" fontAlgn="b"/>
                      <a:r>
                        <a:rPr lang="en-GB" sz="1200" b="1" i="0" u="none" strike="noStrike" dirty="0">
                          <a:solidFill>
                            <a:srgbClr val="000000"/>
                          </a:solidFill>
                          <a:effectLst/>
                          <a:latin typeface="Century Gothic" pitchFamily="34" charset="0"/>
                        </a:rPr>
                        <a:t>Women (MJ)</a:t>
                      </a:r>
                    </a:p>
                  </a:txBody>
                  <a:tcPr marL="9525" marR="9525" marT="9525" marB="0" anchor="b">
                    <a:lnL>
                      <a:noFill/>
                    </a:lnL>
                    <a:lnR>
                      <a:noFill/>
                    </a:lnR>
                    <a:lnT>
                      <a:noFill/>
                    </a:lnT>
                    <a:lnB>
                      <a:noFill/>
                    </a:lnB>
                    <a:solidFill>
                      <a:srgbClr val="F2DCDB"/>
                    </a:solidFill>
                  </a:tcPr>
                </a:tc>
                <a:tc>
                  <a:txBody>
                    <a:bodyPr/>
                    <a:lstStyle/>
                    <a:p>
                      <a:pPr algn="ctr" fontAlgn="b"/>
                      <a:r>
                        <a:rPr lang="en-GB" sz="1200" b="1" i="0" u="none" strike="noStrike" dirty="0">
                          <a:solidFill>
                            <a:srgbClr val="000000"/>
                          </a:solidFill>
                          <a:effectLst/>
                          <a:latin typeface="Century Gothic" pitchFamily="34" charset="0"/>
                        </a:rPr>
                        <a:t>Women (kcal)</a:t>
                      </a:r>
                    </a:p>
                  </a:txBody>
                  <a:tcPr marL="9525" marR="9525" marT="9525" marB="0" anchor="b">
                    <a:lnL>
                      <a:noFill/>
                    </a:lnL>
                    <a:lnR>
                      <a:noFill/>
                    </a:lnR>
                    <a:lnT>
                      <a:noFill/>
                    </a:lnT>
                    <a:lnB>
                      <a:noFill/>
                    </a:lnB>
                    <a:solidFill>
                      <a:srgbClr val="F2DCDB"/>
                    </a:solidFill>
                  </a:tcPr>
                </a:tc>
                <a:extLst>
                  <a:ext uri="{0D108BD9-81ED-4DB2-BD59-A6C34878D82A}">
                    <a16:rowId xmlns:a16="http://schemas.microsoft.com/office/drawing/2014/main" val="10000"/>
                  </a:ext>
                </a:extLst>
              </a:tr>
              <a:tr h="321931">
                <a:tc>
                  <a:txBody>
                    <a:bodyPr/>
                    <a:lstStyle/>
                    <a:p>
                      <a:pPr algn="ctr" fontAlgn="b"/>
                      <a:r>
                        <a:rPr lang="en-GB" sz="1200" b="0" i="0" u="none" strike="noStrike" dirty="0">
                          <a:solidFill>
                            <a:srgbClr val="000000"/>
                          </a:solidFill>
                          <a:effectLst/>
                          <a:latin typeface="Century Gothic" pitchFamily="34" charset="0"/>
                        </a:rPr>
                        <a:t>19-24</a:t>
                      </a:r>
                    </a:p>
                  </a:txBody>
                  <a:tcPr marL="9525" marR="9525" marT="9525" marB="0" anchor="b">
                    <a:lnL>
                      <a:noFill/>
                    </a:lnL>
                    <a:lnR>
                      <a:noFill/>
                    </a:lnR>
                    <a:lnT>
                      <a:noFill/>
                    </a:lnT>
                    <a:lnB>
                      <a:noFill/>
                    </a:lnB>
                  </a:tcPr>
                </a:tc>
                <a:tc>
                  <a:txBody>
                    <a:bodyPr/>
                    <a:lstStyle/>
                    <a:p>
                      <a:pPr algn="ctr" fontAlgn="b"/>
                      <a:r>
                        <a:rPr lang="en-GB" sz="1200" b="0" i="0" u="none" strike="noStrike" dirty="0">
                          <a:solidFill>
                            <a:srgbClr val="000000"/>
                          </a:solidFill>
                          <a:effectLst/>
                          <a:latin typeface="Century Gothic" pitchFamily="34" charset="0"/>
                        </a:rPr>
                        <a:t>11.6</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2772</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9.1</a:t>
                      </a:r>
                    </a:p>
                  </a:txBody>
                  <a:tcPr marL="9525" marR="9525" marT="9525" marB="0" anchor="b">
                    <a:lnL>
                      <a:noFill/>
                    </a:lnL>
                    <a:lnR>
                      <a:noFill/>
                    </a:lnR>
                    <a:lnT>
                      <a:noFill/>
                    </a:lnT>
                    <a:lnB>
                      <a:noFill/>
                    </a:lnB>
                    <a:solidFill>
                      <a:srgbClr val="F2DCDB"/>
                    </a:solidFill>
                  </a:tcPr>
                </a:tc>
                <a:tc>
                  <a:txBody>
                    <a:bodyPr/>
                    <a:lstStyle/>
                    <a:p>
                      <a:pPr algn="ctr" fontAlgn="b"/>
                      <a:r>
                        <a:rPr lang="en-GB" sz="1200" b="0" i="0" u="none" strike="noStrike" dirty="0">
                          <a:solidFill>
                            <a:srgbClr val="000000"/>
                          </a:solidFill>
                          <a:effectLst/>
                          <a:latin typeface="Century Gothic" pitchFamily="34" charset="0"/>
                        </a:rPr>
                        <a:t>2175</a:t>
                      </a:r>
                    </a:p>
                  </a:txBody>
                  <a:tcPr marL="9525" marR="9525" marT="9525" marB="0" anchor="b">
                    <a:lnL>
                      <a:noFill/>
                    </a:lnL>
                    <a:lnR>
                      <a:noFill/>
                    </a:lnR>
                    <a:lnT>
                      <a:noFill/>
                    </a:lnT>
                    <a:lnB>
                      <a:noFill/>
                    </a:lnB>
                    <a:solidFill>
                      <a:srgbClr val="F2DCDB"/>
                    </a:solidFill>
                  </a:tcPr>
                </a:tc>
                <a:extLst>
                  <a:ext uri="{0D108BD9-81ED-4DB2-BD59-A6C34878D82A}">
                    <a16:rowId xmlns:a16="http://schemas.microsoft.com/office/drawing/2014/main" val="10001"/>
                  </a:ext>
                </a:extLst>
              </a:tr>
              <a:tr h="321931">
                <a:tc>
                  <a:txBody>
                    <a:bodyPr/>
                    <a:lstStyle/>
                    <a:p>
                      <a:pPr algn="ctr" fontAlgn="b"/>
                      <a:r>
                        <a:rPr lang="en-GB" sz="1200" b="0" i="0" u="none" strike="noStrike" dirty="0">
                          <a:solidFill>
                            <a:srgbClr val="000000"/>
                          </a:solidFill>
                          <a:effectLst/>
                          <a:latin typeface="Century Gothic" pitchFamily="34" charset="0"/>
                        </a:rPr>
                        <a:t>25-34</a:t>
                      </a:r>
                    </a:p>
                  </a:txBody>
                  <a:tcPr marL="9525" marR="9525" marT="9525" marB="0" anchor="b">
                    <a:lnL>
                      <a:noFill/>
                    </a:lnL>
                    <a:lnR>
                      <a:noFill/>
                    </a:lnR>
                    <a:lnT>
                      <a:noFill/>
                    </a:lnT>
                    <a:lnB>
                      <a:noFill/>
                    </a:lnB>
                  </a:tcPr>
                </a:tc>
                <a:tc>
                  <a:txBody>
                    <a:bodyPr/>
                    <a:lstStyle/>
                    <a:p>
                      <a:pPr algn="ctr" fontAlgn="b"/>
                      <a:r>
                        <a:rPr lang="en-GB" sz="1200" b="0" i="0" u="none" strike="noStrike" dirty="0">
                          <a:solidFill>
                            <a:srgbClr val="000000"/>
                          </a:solidFill>
                          <a:effectLst/>
                          <a:latin typeface="Century Gothic" pitchFamily="34" charset="0"/>
                        </a:rPr>
                        <a:t>11.5</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2749</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9.1</a:t>
                      </a:r>
                    </a:p>
                  </a:txBody>
                  <a:tcPr marL="9525" marR="9525" marT="9525" marB="0" anchor="b">
                    <a:lnL>
                      <a:noFill/>
                    </a:lnL>
                    <a:lnR>
                      <a:noFill/>
                    </a:lnR>
                    <a:lnT>
                      <a:noFill/>
                    </a:lnT>
                    <a:lnB>
                      <a:noFill/>
                    </a:lnB>
                    <a:solidFill>
                      <a:srgbClr val="F2DCDB"/>
                    </a:solidFill>
                  </a:tcPr>
                </a:tc>
                <a:tc>
                  <a:txBody>
                    <a:bodyPr/>
                    <a:lstStyle/>
                    <a:p>
                      <a:pPr algn="ctr" fontAlgn="b"/>
                      <a:r>
                        <a:rPr lang="en-GB" sz="1200" b="0" i="0" u="none" strike="noStrike" dirty="0">
                          <a:solidFill>
                            <a:srgbClr val="000000"/>
                          </a:solidFill>
                          <a:effectLst/>
                          <a:latin typeface="Century Gothic" pitchFamily="34" charset="0"/>
                        </a:rPr>
                        <a:t>2175</a:t>
                      </a:r>
                    </a:p>
                  </a:txBody>
                  <a:tcPr marL="9525" marR="9525" marT="9525" marB="0" anchor="b">
                    <a:lnL>
                      <a:noFill/>
                    </a:lnL>
                    <a:lnR>
                      <a:noFill/>
                    </a:lnR>
                    <a:lnT>
                      <a:noFill/>
                    </a:lnT>
                    <a:lnB>
                      <a:noFill/>
                    </a:lnB>
                    <a:solidFill>
                      <a:srgbClr val="F2DCDB"/>
                    </a:solidFill>
                  </a:tcPr>
                </a:tc>
                <a:extLst>
                  <a:ext uri="{0D108BD9-81ED-4DB2-BD59-A6C34878D82A}">
                    <a16:rowId xmlns:a16="http://schemas.microsoft.com/office/drawing/2014/main" val="10002"/>
                  </a:ext>
                </a:extLst>
              </a:tr>
              <a:tr h="321931">
                <a:tc>
                  <a:txBody>
                    <a:bodyPr/>
                    <a:lstStyle/>
                    <a:p>
                      <a:pPr algn="ctr" fontAlgn="b"/>
                      <a:r>
                        <a:rPr lang="en-GB" sz="1200" b="0" i="0" u="none" strike="noStrike" dirty="0">
                          <a:solidFill>
                            <a:srgbClr val="000000"/>
                          </a:solidFill>
                          <a:effectLst/>
                          <a:latin typeface="Century Gothic" pitchFamily="34" charset="0"/>
                        </a:rPr>
                        <a:t>35-44</a:t>
                      </a:r>
                    </a:p>
                  </a:txBody>
                  <a:tcPr marL="9525" marR="9525" marT="9525" marB="0" anchor="b">
                    <a:lnL>
                      <a:noFill/>
                    </a:lnL>
                    <a:lnR>
                      <a:noFill/>
                    </a:lnR>
                    <a:lnT>
                      <a:noFill/>
                    </a:lnT>
                    <a:lnB>
                      <a:noFill/>
                    </a:lnB>
                  </a:tcPr>
                </a:tc>
                <a:tc>
                  <a:txBody>
                    <a:bodyPr/>
                    <a:lstStyle/>
                    <a:p>
                      <a:pPr algn="ctr" fontAlgn="b"/>
                      <a:r>
                        <a:rPr lang="en-GB" sz="1200" b="0" i="0" u="none" strike="noStrike" dirty="0">
                          <a:solidFill>
                            <a:srgbClr val="000000"/>
                          </a:solidFill>
                          <a:effectLst/>
                          <a:latin typeface="Century Gothic" pitchFamily="34" charset="0"/>
                        </a:rPr>
                        <a:t>11.0</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2629</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8.8</a:t>
                      </a:r>
                    </a:p>
                  </a:txBody>
                  <a:tcPr marL="9525" marR="9525" marT="9525" marB="0" anchor="b">
                    <a:lnL>
                      <a:noFill/>
                    </a:lnL>
                    <a:lnR>
                      <a:noFill/>
                    </a:lnR>
                    <a:lnT>
                      <a:noFill/>
                    </a:lnT>
                    <a:lnB>
                      <a:noFill/>
                    </a:lnB>
                    <a:solidFill>
                      <a:srgbClr val="F2DCDB"/>
                    </a:solidFill>
                  </a:tcPr>
                </a:tc>
                <a:tc>
                  <a:txBody>
                    <a:bodyPr/>
                    <a:lstStyle/>
                    <a:p>
                      <a:pPr algn="ctr" fontAlgn="b"/>
                      <a:r>
                        <a:rPr lang="en-GB" sz="1200" b="0" i="0" u="none" strike="noStrike" dirty="0">
                          <a:solidFill>
                            <a:srgbClr val="000000"/>
                          </a:solidFill>
                          <a:effectLst/>
                          <a:latin typeface="Century Gothic" pitchFamily="34" charset="0"/>
                        </a:rPr>
                        <a:t>2103</a:t>
                      </a:r>
                    </a:p>
                  </a:txBody>
                  <a:tcPr marL="9525" marR="9525" marT="9525" marB="0" anchor="b">
                    <a:lnL>
                      <a:noFill/>
                    </a:lnL>
                    <a:lnR>
                      <a:noFill/>
                    </a:lnR>
                    <a:lnT>
                      <a:noFill/>
                    </a:lnT>
                    <a:lnB>
                      <a:noFill/>
                    </a:lnB>
                    <a:solidFill>
                      <a:srgbClr val="F2DCDB"/>
                    </a:solidFill>
                  </a:tcPr>
                </a:tc>
                <a:extLst>
                  <a:ext uri="{0D108BD9-81ED-4DB2-BD59-A6C34878D82A}">
                    <a16:rowId xmlns:a16="http://schemas.microsoft.com/office/drawing/2014/main" val="10003"/>
                  </a:ext>
                </a:extLst>
              </a:tr>
              <a:tr h="321931">
                <a:tc>
                  <a:txBody>
                    <a:bodyPr/>
                    <a:lstStyle/>
                    <a:p>
                      <a:pPr algn="ctr" fontAlgn="b"/>
                      <a:r>
                        <a:rPr lang="en-GB" sz="1200" b="0" i="0" u="none" strike="noStrike" dirty="0">
                          <a:solidFill>
                            <a:srgbClr val="000000"/>
                          </a:solidFill>
                          <a:effectLst/>
                          <a:latin typeface="Century Gothic" pitchFamily="34" charset="0"/>
                        </a:rPr>
                        <a:t>45-54</a:t>
                      </a:r>
                    </a:p>
                  </a:txBody>
                  <a:tcPr marL="9525" marR="9525" marT="9525" marB="0" anchor="b">
                    <a:lnL>
                      <a:noFill/>
                    </a:lnL>
                    <a:lnR>
                      <a:noFill/>
                    </a:lnR>
                    <a:lnT>
                      <a:noFill/>
                    </a:lnT>
                    <a:lnB>
                      <a:noFill/>
                    </a:lnB>
                  </a:tcPr>
                </a:tc>
                <a:tc>
                  <a:txBody>
                    <a:bodyPr/>
                    <a:lstStyle/>
                    <a:p>
                      <a:pPr algn="ctr" fontAlgn="b"/>
                      <a:r>
                        <a:rPr lang="en-GB" sz="1200" b="0" i="0" u="none" strike="noStrike" dirty="0">
                          <a:solidFill>
                            <a:srgbClr val="000000"/>
                          </a:solidFill>
                          <a:effectLst/>
                          <a:latin typeface="Century Gothic" pitchFamily="34" charset="0"/>
                        </a:rPr>
                        <a:t>10.8</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2581</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8.8</a:t>
                      </a:r>
                    </a:p>
                  </a:txBody>
                  <a:tcPr marL="9525" marR="9525" marT="9525" marB="0" anchor="b">
                    <a:lnL>
                      <a:noFill/>
                    </a:lnL>
                    <a:lnR>
                      <a:noFill/>
                    </a:lnR>
                    <a:lnT>
                      <a:noFill/>
                    </a:lnT>
                    <a:lnB>
                      <a:noFill/>
                    </a:lnB>
                    <a:solidFill>
                      <a:srgbClr val="F2DCDB"/>
                    </a:solidFill>
                  </a:tcPr>
                </a:tc>
                <a:tc>
                  <a:txBody>
                    <a:bodyPr/>
                    <a:lstStyle/>
                    <a:p>
                      <a:pPr algn="ctr" fontAlgn="b"/>
                      <a:r>
                        <a:rPr lang="en-GB" sz="1200" b="0" i="0" u="none" strike="noStrike" dirty="0">
                          <a:solidFill>
                            <a:srgbClr val="000000"/>
                          </a:solidFill>
                          <a:effectLst/>
                          <a:latin typeface="Century Gothic" pitchFamily="34" charset="0"/>
                        </a:rPr>
                        <a:t>2103</a:t>
                      </a:r>
                    </a:p>
                  </a:txBody>
                  <a:tcPr marL="9525" marR="9525" marT="9525" marB="0" anchor="b">
                    <a:lnL>
                      <a:noFill/>
                    </a:lnL>
                    <a:lnR>
                      <a:noFill/>
                    </a:lnR>
                    <a:lnT>
                      <a:noFill/>
                    </a:lnT>
                    <a:lnB>
                      <a:noFill/>
                    </a:lnB>
                    <a:solidFill>
                      <a:srgbClr val="F2DCDB"/>
                    </a:solidFill>
                  </a:tcPr>
                </a:tc>
                <a:extLst>
                  <a:ext uri="{0D108BD9-81ED-4DB2-BD59-A6C34878D82A}">
                    <a16:rowId xmlns:a16="http://schemas.microsoft.com/office/drawing/2014/main" val="10004"/>
                  </a:ext>
                </a:extLst>
              </a:tr>
              <a:tr h="321931">
                <a:tc>
                  <a:txBody>
                    <a:bodyPr/>
                    <a:lstStyle/>
                    <a:p>
                      <a:pPr algn="ctr" fontAlgn="b"/>
                      <a:r>
                        <a:rPr lang="en-GB" sz="1200" b="0" i="0" u="none" strike="noStrike" dirty="0">
                          <a:solidFill>
                            <a:srgbClr val="000000"/>
                          </a:solidFill>
                          <a:effectLst/>
                          <a:latin typeface="Century Gothic" pitchFamily="34" charset="0"/>
                        </a:rPr>
                        <a:t>55-64</a:t>
                      </a:r>
                    </a:p>
                  </a:txBody>
                  <a:tcPr marL="9525" marR="9525" marT="9525" marB="0" anchor="b">
                    <a:lnL>
                      <a:noFill/>
                    </a:lnL>
                    <a:lnR>
                      <a:noFill/>
                    </a:lnR>
                    <a:lnT>
                      <a:noFill/>
                    </a:lnT>
                    <a:lnB>
                      <a:noFill/>
                    </a:lnB>
                  </a:tcPr>
                </a:tc>
                <a:tc>
                  <a:txBody>
                    <a:bodyPr/>
                    <a:lstStyle/>
                    <a:p>
                      <a:pPr algn="ctr" fontAlgn="b"/>
                      <a:r>
                        <a:rPr lang="en-GB" sz="1200" b="0" i="0" u="none" strike="noStrike" dirty="0">
                          <a:solidFill>
                            <a:srgbClr val="000000"/>
                          </a:solidFill>
                          <a:effectLst/>
                          <a:latin typeface="Century Gothic" pitchFamily="34" charset="0"/>
                        </a:rPr>
                        <a:t>10.8</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2581</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8.7</a:t>
                      </a:r>
                    </a:p>
                  </a:txBody>
                  <a:tcPr marL="9525" marR="9525" marT="9525" marB="0" anchor="b">
                    <a:lnL>
                      <a:noFill/>
                    </a:lnL>
                    <a:lnR>
                      <a:noFill/>
                    </a:lnR>
                    <a:lnT>
                      <a:noFill/>
                    </a:lnT>
                    <a:lnB>
                      <a:noFill/>
                    </a:lnB>
                    <a:solidFill>
                      <a:srgbClr val="F2DCDB"/>
                    </a:solidFill>
                  </a:tcPr>
                </a:tc>
                <a:tc>
                  <a:txBody>
                    <a:bodyPr/>
                    <a:lstStyle/>
                    <a:p>
                      <a:pPr algn="ctr" fontAlgn="b"/>
                      <a:r>
                        <a:rPr lang="en-GB" sz="1200" b="0" i="0" u="none" strike="noStrike" dirty="0">
                          <a:solidFill>
                            <a:srgbClr val="000000"/>
                          </a:solidFill>
                          <a:effectLst/>
                          <a:latin typeface="Century Gothic" pitchFamily="34" charset="0"/>
                        </a:rPr>
                        <a:t>2079</a:t>
                      </a:r>
                    </a:p>
                  </a:txBody>
                  <a:tcPr marL="9525" marR="9525" marT="9525" marB="0" anchor="b">
                    <a:lnL>
                      <a:noFill/>
                    </a:lnL>
                    <a:lnR>
                      <a:noFill/>
                    </a:lnR>
                    <a:lnT>
                      <a:noFill/>
                    </a:lnT>
                    <a:lnB>
                      <a:noFill/>
                    </a:lnB>
                    <a:solidFill>
                      <a:srgbClr val="F2DCDB"/>
                    </a:solidFill>
                  </a:tcPr>
                </a:tc>
                <a:extLst>
                  <a:ext uri="{0D108BD9-81ED-4DB2-BD59-A6C34878D82A}">
                    <a16:rowId xmlns:a16="http://schemas.microsoft.com/office/drawing/2014/main" val="10005"/>
                  </a:ext>
                </a:extLst>
              </a:tr>
              <a:tr h="321931">
                <a:tc>
                  <a:txBody>
                    <a:bodyPr/>
                    <a:lstStyle/>
                    <a:p>
                      <a:pPr algn="ctr" fontAlgn="b"/>
                      <a:r>
                        <a:rPr lang="en-GB" sz="1200" b="0" i="0" u="none" strike="noStrike" dirty="0">
                          <a:solidFill>
                            <a:srgbClr val="000000"/>
                          </a:solidFill>
                          <a:effectLst/>
                          <a:latin typeface="Century Gothic" pitchFamily="34" charset="0"/>
                        </a:rPr>
                        <a:t>65-74</a:t>
                      </a:r>
                    </a:p>
                  </a:txBody>
                  <a:tcPr marL="9525" marR="9525" marT="9525" marB="0" anchor="b">
                    <a:lnL>
                      <a:noFill/>
                    </a:lnL>
                    <a:lnR>
                      <a:noFill/>
                    </a:lnR>
                    <a:lnT>
                      <a:noFill/>
                    </a:lnT>
                    <a:lnB>
                      <a:noFill/>
                    </a:lnB>
                  </a:tcPr>
                </a:tc>
                <a:tc>
                  <a:txBody>
                    <a:bodyPr/>
                    <a:lstStyle/>
                    <a:p>
                      <a:pPr algn="ctr" fontAlgn="b"/>
                      <a:r>
                        <a:rPr lang="en-GB" sz="1200" b="0" i="0" u="none" strike="noStrike" dirty="0">
                          <a:solidFill>
                            <a:srgbClr val="000000"/>
                          </a:solidFill>
                          <a:effectLst/>
                          <a:latin typeface="Century Gothic" pitchFamily="34" charset="0"/>
                        </a:rPr>
                        <a:t>9.8</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2342</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8.0</a:t>
                      </a:r>
                    </a:p>
                  </a:txBody>
                  <a:tcPr marL="9525" marR="9525" marT="9525" marB="0" anchor="b">
                    <a:lnL>
                      <a:noFill/>
                    </a:lnL>
                    <a:lnR>
                      <a:noFill/>
                    </a:lnR>
                    <a:lnT>
                      <a:noFill/>
                    </a:lnT>
                    <a:lnB>
                      <a:noFill/>
                    </a:lnB>
                    <a:solidFill>
                      <a:srgbClr val="F2DCDB"/>
                    </a:solidFill>
                  </a:tcPr>
                </a:tc>
                <a:tc>
                  <a:txBody>
                    <a:bodyPr/>
                    <a:lstStyle/>
                    <a:p>
                      <a:pPr algn="ctr" fontAlgn="b"/>
                      <a:r>
                        <a:rPr lang="en-GB" sz="1200" b="0" i="0" u="none" strike="noStrike" dirty="0">
                          <a:solidFill>
                            <a:srgbClr val="000000"/>
                          </a:solidFill>
                          <a:effectLst/>
                          <a:latin typeface="Century Gothic" pitchFamily="34" charset="0"/>
                        </a:rPr>
                        <a:t>1912</a:t>
                      </a:r>
                    </a:p>
                  </a:txBody>
                  <a:tcPr marL="9525" marR="9525" marT="9525" marB="0" anchor="b">
                    <a:lnL>
                      <a:noFill/>
                    </a:lnL>
                    <a:lnR>
                      <a:noFill/>
                    </a:lnR>
                    <a:lnT>
                      <a:noFill/>
                    </a:lnT>
                    <a:lnB>
                      <a:noFill/>
                    </a:lnB>
                    <a:solidFill>
                      <a:srgbClr val="F2DCDB"/>
                    </a:solidFill>
                  </a:tcPr>
                </a:tc>
                <a:extLst>
                  <a:ext uri="{0D108BD9-81ED-4DB2-BD59-A6C34878D82A}">
                    <a16:rowId xmlns:a16="http://schemas.microsoft.com/office/drawing/2014/main" val="10006"/>
                  </a:ext>
                </a:extLst>
              </a:tr>
              <a:tr h="321931">
                <a:tc>
                  <a:txBody>
                    <a:bodyPr/>
                    <a:lstStyle/>
                    <a:p>
                      <a:pPr algn="ctr" fontAlgn="b"/>
                      <a:r>
                        <a:rPr lang="en-GB" sz="1200" b="0" i="0" u="none" strike="noStrike" dirty="0">
                          <a:solidFill>
                            <a:srgbClr val="000000"/>
                          </a:solidFill>
                          <a:effectLst/>
                          <a:latin typeface="Century Gothic" pitchFamily="34" charset="0"/>
                        </a:rPr>
                        <a:t>75+</a:t>
                      </a:r>
                    </a:p>
                  </a:txBody>
                  <a:tcPr marL="9525" marR="9525" marT="9525" marB="0" anchor="b">
                    <a:lnL>
                      <a:noFill/>
                    </a:lnL>
                    <a:lnR>
                      <a:noFill/>
                    </a:lnR>
                    <a:lnT>
                      <a:noFill/>
                    </a:lnT>
                    <a:lnB>
                      <a:noFill/>
                    </a:lnB>
                  </a:tcPr>
                </a:tc>
                <a:tc>
                  <a:txBody>
                    <a:bodyPr/>
                    <a:lstStyle/>
                    <a:p>
                      <a:pPr algn="ctr" fontAlgn="b"/>
                      <a:r>
                        <a:rPr lang="en-GB" sz="1200" b="0" i="0" u="none" strike="noStrike" dirty="0">
                          <a:solidFill>
                            <a:srgbClr val="000000"/>
                          </a:solidFill>
                          <a:effectLst/>
                          <a:latin typeface="Century Gothic" pitchFamily="34" charset="0"/>
                        </a:rPr>
                        <a:t>9.6</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2294</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7.7</a:t>
                      </a:r>
                    </a:p>
                  </a:txBody>
                  <a:tcPr marL="9525" marR="9525" marT="9525" marB="0" anchor="b">
                    <a:lnL>
                      <a:noFill/>
                    </a:lnL>
                    <a:lnR>
                      <a:noFill/>
                    </a:lnR>
                    <a:lnT>
                      <a:noFill/>
                    </a:lnT>
                    <a:lnB>
                      <a:noFill/>
                    </a:lnB>
                    <a:solidFill>
                      <a:srgbClr val="F2DCDB"/>
                    </a:solidFill>
                  </a:tcPr>
                </a:tc>
                <a:tc>
                  <a:txBody>
                    <a:bodyPr/>
                    <a:lstStyle/>
                    <a:p>
                      <a:pPr algn="ctr" fontAlgn="b"/>
                      <a:r>
                        <a:rPr lang="en-GB" sz="1200" b="0" i="0" u="none" strike="noStrike" dirty="0">
                          <a:solidFill>
                            <a:srgbClr val="000000"/>
                          </a:solidFill>
                          <a:effectLst/>
                          <a:latin typeface="Century Gothic" pitchFamily="34" charset="0"/>
                        </a:rPr>
                        <a:t>1840</a:t>
                      </a:r>
                    </a:p>
                  </a:txBody>
                  <a:tcPr marL="9525" marR="9525" marT="9525" marB="0" anchor="b">
                    <a:lnL>
                      <a:noFill/>
                    </a:lnL>
                    <a:lnR>
                      <a:noFill/>
                    </a:lnR>
                    <a:lnT>
                      <a:noFill/>
                    </a:lnT>
                    <a:lnB>
                      <a:noFill/>
                    </a:lnB>
                    <a:solidFill>
                      <a:srgbClr val="F2DCDB"/>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12333081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Balance of good health</a:t>
            </a:r>
          </a:p>
        </p:txBody>
      </p:sp>
      <p:sp>
        <p:nvSpPr>
          <p:cNvPr id="5" name="Content Placeholder 4"/>
          <p:cNvSpPr>
            <a:spLocks noGrp="1"/>
          </p:cNvSpPr>
          <p:nvPr>
            <p:ph idx="1"/>
          </p:nvPr>
        </p:nvSpPr>
        <p:spPr/>
        <p:txBody>
          <a:bodyPr/>
          <a:lstStyle/>
          <a:p>
            <a:endParaRPr lang="en-US" dirty="0"/>
          </a:p>
        </p:txBody>
      </p:sp>
      <p:pic>
        <p:nvPicPr>
          <p:cNvPr id="3" name="Picture 2"/>
          <p:cNvPicPr>
            <a:picLocks noChangeAspect="1"/>
          </p:cNvPicPr>
          <p:nvPr/>
        </p:nvPicPr>
        <p:blipFill>
          <a:blip r:embed="rId2"/>
          <a:stretch>
            <a:fillRect/>
          </a:stretch>
        </p:blipFill>
        <p:spPr>
          <a:xfrm>
            <a:off x="1600200" y="2514600"/>
            <a:ext cx="5803900" cy="3314700"/>
          </a:xfrm>
          <a:prstGeom prst="rect">
            <a:avLst/>
          </a:prstGeom>
        </p:spPr>
      </p:pic>
    </p:spTree>
    <p:extLst>
      <p:ext uri="{BB962C8B-B14F-4D97-AF65-F5344CB8AC3E}">
        <p14:creationId xmlns:p14="http://schemas.microsoft.com/office/powerpoint/2010/main" val="39450782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Introduction to Healthy Eating</a:t>
            </a:r>
          </a:p>
        </p:txBody>
      </p:sp>
      <p:sp>
        <p:nvSpPr>
          <p:cNvPr id="3" name="Content Placeholder 2"/>
          <p:cNvSpPr>
            <a:spLocks noGrp="1"/>
          </p:cNvSpPr>
          <p:nvPr>
            <p:ph idx="1"/>
          </p:nvPr>
        </p:nvSpPr>
        <p:spPr/>
        <p:txBody>
          <a:bodyPr/>
          <a:lstStyle/>
          <a:p>
            <a:r>
              <a:rPr lang="en-GB" dirty="0"/>
              <a:t>Having reviewed the dietary recommendations set by SACN on behalf of the UK government, on a scale of 1-10 (1 being poor and 10 being excellent) how would you rate your own diet?  </a:t>
            </a:r>
          </a:p>
          <a:p>
            <a:endParaRPr lang="en-GB" dirty="0"/>
          </a:p>
          <a:p>
            <a:r>
              <a:rPr lang="en-GB" dirty="0"/>
              <a:t>Has this changed compared to the score you previously decided?</a:t>
            </a:r>
            <a:endParaRPr lang="en-US" dirty="0"/>
          </a:p>
          <a:p>
            <a:endParaRPr lang="en-US" dirty="0"/>
          </a:p>
        </p:txBody>
      </p:sp>
      <p:pic>
        <p:nvPicPr>
          <p:cNvPr id="4" name="Picture 4" descr="12680 DH Eatwell ENGLISH_A3 poster_v02_PRI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8913"/>
            <a:ext cx="9144000" cy="6465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324918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77077-9C41-F4FC-D36E-35A6A7AFC71C}"/>
              </a:ext>
            </a:extLst>
          </p:cNvPr>
          <p:cNvSpPr>
            <a:spLocks noGrp="1"/>
          </p:cNvSpPr>
          <p:nvPr>
            <p:ph type="title"/>
          </p:nvPr>
        </p:nvSpPr>
        <p:spPr/>
        <p:txBody>
          <a:bodyPr/>
          <a:lstStyle/>
          <a:p>
            <a:r>
              <a:rPr lang="en-GB" dirty="0"/>
              <a:t>Eat well guide</a:t>
            </a:r>
          </a:p>
        </p:txBody>
      </p:sp>
      <p:pic>
        <p:nvPicPr>
          <p:cNvPr id="4" name="Content Placeholder 3">
            <a:extLst>
              <a:ext uri="{FF2B5EF4-FFF2-40B4-BE49-F238E27FC236}">
                <a16:creationId xmlns:a16="http://schemas.microsoft.com/office/drawing/2014/main" id="{C2717548-ACC0-40E1-72B7-5D38A4E80A98}"/>
              </a:ext>
            </a:extLst>
          </p:cNvPr>
          <p:cNvPicPr>
            <a:picLocks noGrp="1" noChangeAspect="1"/>
          </p:cNvPicPr>
          <p:nvPr>
            <p:ph idx="1"/>
          </p:nvPr>
        </p:nvPicPr>
        <p:blipFill>
          <a:blip r:embed="rId2"/>
          <a:stretch>
            <a:fillRect/>
          </a:stretch>
        </p:blipFill>
        <p:spPr>
          <a:xfrm>
            <a:off x="838200" y="1676400"/>
            <a:ext cx="6858000" cy="6196012"/>
          </a:xfrm>
          <a:prstGeom prst="rect">
            <a:avLst/>
          </a:prstGeom>
        </p:spPr>
      </p:pic>
    </p:spTree>
    <p:extLst>
      <p:ext uri="{BB962C8B-B14F-4D97-AF65-F5344CB8AC3E}">
        <p14:creationId xmlns:p14="http://schemas.microsoft.com/office/powerpoint/2010/main" val="14329214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normAutofit/>
          </a:bodyPr>
          <a:lstStyle/>
          <a:p>
            <a:r>
              <a:rPr lang="en-US" dirty="0"/>
              <a:t>Eat Well Guide </a:t>
            </a:r>
          </a:p>
        </p:txBody>
      </p:sp>
      <p:graphicFrame>
        <p:nvGraphicFramePr>
          <p:cNvPr id="5" name="Content Placeholder 2">
            <a:extLst>
              <a:ext uri="{FF2B5EF4-FFF2-40B4-BE49-F238E27FC236}">
                <a16:creationId xmlns:a16="http://schemas.microsoft.com/office/drawing/2014/main" id="{F8F75DAD-D8BE-DAAE-0C6B-C2247BC23DB2}"/>
              </a:ext>
            </a:extLst>
          </p:cNvPr>
          <p:cNvGraphicFramePr>
            <a:graphicFrameLocks noGrp="1"/>
          </p:cNvGraphicFramePr>
          <p:nvPr>
            <p:ph idx="1"/>
            <p:extLst>
              <p:ext uri="{D42A27DB-BD31-4B8C-83A1-F6EECF244321}">
                <p14:modId xmlns:p14="http://schemas.microsoft.com/office/powerpoint/2010/main" val="2537552550"/>
              </p:ext>
            </p:extLst>
          </p:nvPr>
        </p:nvGraphicFramePr>
        <p:xfrm>
          <a:off x="767953" y="2286000"/>
          <a:ext cx="7290197"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6345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7273</TotalTime>
  <Words>1215</Words>
  <Application>Microsoft Office PowerPoint</Application>
  <PresentationFormat>On-screen Show (4:3)</PresentationFormat>
  <Paragraphs>273</Paragraphs>
  <Slides>19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nta</vt:lpstr>
      <vt:lpstr>Arial</vt:lpstr>
      <vt:lpstr>Calibri</vt:lpstr>
      <vt:lpstr>Century Gothic</vt:lpstr>
      <vt:lpstr>Tw Cen MT</vt:lpstr>
      <vt:lpstr>Tw Cen MT Condensed</vt:lpstr>
      <vt:lpstr>Wingdings 3</vt:lpstr>
      <vt:lpstr>Integral</vt:lpstr>
      <vt:lpstr>Introduction to Healthy Eating</vt:lpstr>
      <vt:lpstr>Scientific Advisory Committee on Nutrition</vt:lpstr>
      <vt:lpstr>SACN</vt:lpstr>
      <vt:lpstr>Summary of Dietary Recommendations (SACN, 2008)</vt:lpstr>
      <vt:lpstr>Red meat recommendations</vt:lpstr>
      <vt:lpstr>Summary of Dietary Recommendations (SACN, 2008)</vt:lpstr>
      <vt:lpstr>SACN Carbohydrates and Health Report (2015)</vt:lpstr>
      <vt:lpstr>Summary of Dietary Recommendations (SACN, 2008)</vt:lpstr>
      <vt:lpstr>SACN Carbohydrates and Health Report (2015)</vt:lpstr>
      <vt:lpstr>SACN Carbohydrates and Health Report (2015)</vt:lpstr>
      <vt:lpstr>Summary of Dietary Recommendations (SACN, 2008)</vt:lpstr>
      <vt:lpstr> SACN Vitamin D and Health Report (2015) </vt:lpstr>
      <vt:lpstr>DRAFT SACN Vitamin D and Health Report (2016)</vt:lpstr>
      <vt:lpstr>Summary of Dietary Recommendations (SACN, 2008)</vt:lpstr>
      <vt:lpstr>PowerPoint Presentation</vt:lpstr>
      <vt:lpstr>Balance of good health</vt:lpstr>
      <vt:lpstr>Introduction to Healthy Eating</vt:lpstr>
      <vt:lpstr>Eat well guide</vt:lpstr>
      <vt:lpstr>Eat Well Guide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for Health (SHSS4067)</dc:title>
  <dc:creator>Administrator</dc:creator>
  <cp:lastModifiedBy>Chris Cashin</cp:lastModifiedBy>
  <cp:revision>40</cp:revision>
  <dcterms:created xsi:type="dcterms:W3CDTF">2015-09-08T08:55:21Z</dcterms:created>
  <dcterms:modified xsi:type="dcterms:W3CDTF">2025-08-15T08:35:01Z</dcterms:modified>
</cp:coreProperties>
</file>