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0B96E1-3FE3-4074-FC2F-811026851D71}" v="108" dt="2026-10-18T20:46:13.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311" autoAdjust="0"/>
  </p:normalViewPr>
  <p:slideViewPr>
    <p:cSldViewPr snapToGrid="0">
      <p:cViewPr varScale="1">
        <p:scale>
          <a:sx n="57" d="100"/>
          <a:sy n="57" d="100"/>
        </p:scale>
        <p:origin x="992"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reen Akhtar (2214675)" userId="S::2214675@student.uwtsd.ac.uk::1b771cbc-eacf-4dd9-9a1b-3b5fca253d84" providerId="AD" clId="Web-{1D0B96E1-3FE3-4074-FC2F-811026851D71}"/>
    <pc:docChg chg="modSld">
      <pc:chgData name="Amreen Akhtar (2214675)" userId="S::2214675@student.uwtsd.ac.uk::1b771cbc-eacf-4dd9-9a1b-3b5fca253d84" providerId="AD" clId="Web-{1D0B96E1-3FE3-4074-FC2F-811026851D71}" dt="2026-10-18T20:46:13.859" v="88" actId="20577"/>
      <pc:docMkLst>
        <pc:docMk/>
      </pc:docMkLst>
      <pc:sldChg chg="addSp delSp modSp">
        <pc:chgData name="Amreen Akhtar (2214675)" userId="S::2214675@student.uwtsd.ac.uk::1b771cbc-eacf-4dd9-9a1b-3b5fca253d84" providerId="AD" clId="Web-{1D0B96E1-3FE3-4074-FC2F-811026851D71}" dt="2026-10-18T20:46:13.859" v="88" actId="20577"/>
        <pc:sldMkLst>
          <pc:docMk/>
          <pc:sldMk cId="1609574990" sldId="256"/>
        </pc:sldMkLst>
        <pc:spChg chg="mod">
          <ac:chgData name="Amreen Akhtar (2214675)" userId="S::2214675@student.uwtsd.ac.uk::1b771cbc-eacf-4dd9-9a1b-3b5fca253d84" providerId="AD" clId="Web-{1D0B96E1-3FE3-4074-FC2F-811026851D71}" dt="2026-10-18T20:46:13.859" v="88" actId="20577"/>
          <ac:spMkLst>
            <pc:docMk/>
            <pc:sldMk cId="1609574990" sldId="256"/>
            <ac:spMk id="3" creationId="{00000000-0000-0000-0000-000000000000}"/>
          </ac:spMkLst>
        </pc:spChg>
        <pc:spChg chg="add del mod">
          <ac:chgData name="Amreen Akhtar (2214675)" userId="S::2214675@student.uwtsd.ac.uk::1b771cbc-eacf-4dd9-9a1b-3b5fca253d84" providerId="AD" clId="Web-{1D0B96E1-3FE3-4074-FC2F-811026851D71}" dt="2026-10-18T20:40:11.783" v="43"/>
          <ac:spMkLst>
            <pc:docMk/>
            <pc:sldMk cId="1609574990" sldId="256"/>
            <ac:spMk id="4" creationId="{80D8E378-FF6B-B7D3-98AB-CEE38AE296F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F3FF54-EADB-4BFC-92C6-26FD491C2DB4}"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1480AC-31D3-4C7A-9BB3-3CCBC0472553}" type="slidenum">
              <a:rPr lang="en-GB" smtClean="0"/>
              <a:t>‹#›</a:t>
            </a:fld>
            <a:endParaRPr lang="en-GB"/>
          </a:p>
        </p:txBody>
      </p:sp>
    </p:spTree>
    <p:extLst>
      <p:ext uri="{BB962C8B-B14F-4D97-AF65-F5344CB8AC3E}">
        <p14:creationId xmlns:p14="http://schemas.microsoft.com/office/powerpoint/2010/main" val="3533171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 everyone. I have prepared this presentation to examine quality assurance and service improvement in the context of the Lucy Letby case at England's Countess of Chester Hospital. I intend to highlight the organisational measures to safeguard vulnerable patients, such as clinical governance, incident reporting, leadership and escalation of concerns. The analysis uses existing quality-management models to examine the potential negative impact on patient safety when healthcare systems have weaknesses. It also takes into account relevant policies and the implications for provision and suggestions for improvement in practice. It highlights individual responsibility and organisational accountability and draws out lessons for safer, more transparent and accountable healthcare services from the evidence in the official inquiry documents.</a:t>
            </a:r>
          </a:p>
        </p:txBody>
      </p:sp>
      <p:sp>
        <p:nvSpPr>
          <p:cNvPr id="4" name="Slide Number Placeholder 3"/>
          <p:cNvSpPr>
            <a:spLocks noGrp="1"/>
          </p:cNvSpPr>
          <p:nvPr>
            <p:ph type="sldNum" sz="quarter" idx="10"/>
          </p:nvPr>
        </p:nvSpPr>
        <p:spPr/>
        <p:txBody>
          <a:bodyPr/>
          <a:lstStyle/>
          <a:p>
            <a:fld id="{F61480AC-31D3-4C7A-9BB3-3CCBC0472553}" type="slidenum">
              <a:rPr lang="en-GB" smtClean="0"/>
              <a:t>1</a:t>
            </a:fld>
            <a:endParaRPr lang="en-GB"/>
          </a:p>
        </p:txBody>
      </p:sp>
    </p:spTree>
    <p:extLst>
      <p:ext uri="{BB962C8B-B14F-4D97-AF65-F5344CB8AC3E}">
        <p14:creationId xmlns:p14="http://schemas.microsoft.com/office/powerpoint/2010/main" val="3816188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Lucy Letby was a neonatal nurse at the Countess of Chester Hospital in 2015 and 2016 when serious criminal offences against infants took place. Her convictions set the context in crime, as the wider issues of hospital management, staff conduct, safeguarding and concern raising were explored in the subsequent Thirlwall Inquiry. The issues make this case especially relevant to quality assurance, as the healthcare organisations need to be aware of the risks and take appropriate action. This presentation will consider the effectiveness of organisational safeguards but will not presume that each governance failure led to an individual offence. The goal is to find lessons that are based on evidence and could be used to enhance accountability, communication and patient safety.</a:t>
            </a:r>
          </a:p>
        </p:txBody>
      </p:sp>
      <p:sp>
        <p:nvSpPr>
          <p:cNvPr id="4" name="Slide Number Placeholder 3"/>
          <p:cNvSpPr>
            <a:spLocks noGrp="1"/>
          </p:cNvSpPr>
          <p:nvPr>
            <p:ph type="sldNum" sz="quarter" idx="10"/>
          </p:nvPr>
        </p:nvSpPr>
        <p:spPr/>
        <p:txBody>
          <a:bodyPr/>
          <a:lstStyle/>
          <a:p>
            <a:fld id="{F61480AC-31D3-4C7A-9BB3-3CCBC0472553}" type="slidenum">
              <a:rPr lang="en-GB" smtClean="0"/>
              <a:t>2</a:t>
            </a:fld>
            <a:endParaRPr lang="en-GB"/>
          </a:p>
        </p:txBody>
      </p:sp>
    </p:spTree>
    <p:extLst>
      <p:ext uri="{BB962C8B-B14F-4D97-AF65-F5344CB8AC3E}">
        <p14:creationId xmlns:p14="http://schemas.microsoft.com/office/powerpoint/2010/main" val="12793899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term quality assurance refers to the systematic processes used to monitor standards of healthcare and identify risks and ways of improving service delivery. Clinical governance is the link between the professional responsibility and the organisational responsibility for patient safety and quality. Effective arrangements should involve the ability to report incidents, having clear escalation routes, audits that are regular and appropriate responses from senior leaders. In the Lucy Letby case, these principles are used to evaluate the effectiveness of concerns to have been recognised, communicated, and addressed. Formal policy is not necessarily indicative of a safe service. They need to be implemented, monitored and corrected. As a result, quality assurance should evaluate practice and outcomes, not just documented procedures or assurances of the organisation.</a:t>
            </a:r>
          </a:p>
        </p:txBody>
      </p:sp>
      <p:sp>
        <p:nvSpPr>
          <p:cNvPr id="4" name="Slide Number Placeholder 3"/>
          <p:cNvSpPr>
            <a:spLocks noGrp="1"/>
          </p:cNvSpPr>
          <p:nvPr>
            <p:ph type="sldNum" sz="quarter" idx="10"/>
          </p:nvPr>
        </p:nvSpPr>
        <p:spPr/>
        <p:txBody>
          <a:bodyPr/>
          <a:lstStyle/>
          <a:p>
            <a:fld id="{F61480AC-31D3-4C7A-9BB3-3CCBC0472553}" type="slidenum">
              <a:rPr lang="en-GB" smtClean="0"/>
              <a:t>3</a:t>
            </a:fld>
            <a:endParaRPr lang="en-GB"/>
          </a:p>
        </p:txBody>
      </p:sp>
    </p:spTree>
    <p:extLst>
      <p:ext uri="{BB962C8B-B14F-4D97-AF65-F5344CB8AC3E}">
        <p14:creationId xmlns:p14="http://schemas.microsoft.com/office/powerpoint/2010/main" val="35886534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case of Lucy Letby serves as a good illustration of some of the organisational issues pertinent to healthcare quality assurance. Leadership and governance are critical because the manager needs to make sure that issues of serious concern are investigated and followed up accordingly. Communication is also a critical issue, and information relating to potential risks needs to be communicated to individuals with the power to act. Staff may not feel able to raise concerns as they are not encouraged to do so in a workplace culture that discourages challenge. Safeguarding arrangements need to therefore contain clear duties and effective escalation procedures. The Thirlwall Inquiry offers evidence for consideration of these issues in the context of the organisation of the hospital (Department of Health and Social Care, 2026a). These factors should be considered and assessed collectively.</a:t>
            </a:r>
          </a:p>
        </p:txBody>
      </p:sp>
      <p:sp>
        <p:nvSpPr>
          <p:cNvPr id="4" name="Slide Number Placeholder 3"/>
          <p:cNvSpPr>
            <a:spLocks noGrp="1"/>
          </p:cNvSpPr>
          <p:nvPr>
            <p:ph type="sldNum" sz="quarter" idx="10"/>
          </p:nvPr>
        </p:nvSpPr>
        <p:spPr/>
        <p:txBody>
          <a:bodyPr/>
          <a:lstStyle/>
          <a:p>
            <a:fld id="{F61480AC-31D3-4C7A-9BB3-3CCBC0472553}" type="slidenum">
              <a:rPr lang="en-GB" smtClean="0"/>
              <a:t>4</a:t>
            </a:fld>
            <a:endParaRPr lang="en-GB"/>
          </a:p>
        </p:txBody>
      </p:sp>
    </p:spTree>
    <p:extLst>
      <p:ext uri="{BB962C8B-B14F-4D97-AF65-F5344CB8AC3E}">
        <p14:creationId xmlns:p14="http://schemas.microsoft.com/office/powerpoint/2010/main" val="7858241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Swiss Cheese Model, a concept developed by Reason (2000), identifies ways in which adverse events can occur when adverse events in one or more protective barriers come together. Examples in healthcare of these barriers are clinical monitoring, incident reporting, senior review and external oversight. These safeguards should assist in identifying or controlling risks that were not addressed by previous safeguards. The model can be used to consider whether any concerns were identified, and whether the necessary organisational safeguards were effective, in the case of Lucy Letby. The model has its drawbacks, however, as it cannot determine criminal liability by itself or offer explanations for all the events. It is used here to assist in a critical study of patient-safety systems and their efficacy.</a:t>
            </a:r>
          </a:p>
        </p:txBody>
      </p:sp>
      <p:sp>
        <p:nvSpPr>
          <p:cNvPr id="4" name="Slide Number Placeholder 3"/>
          <p:cNvSpPr>
            <a:spLocks noGrp="1"/>
          </p:cNvSpPr>
          <p:nvPr>
            <p:ph type="sldNum" sz="quarter" idx="10"/>
          </p:nvPr>
        </p:nvSpPr>
        <p:spPr/>
        <p:txBody>
          <a:bodyPr/>
          <a:lstStyle/>
          <a:p>
            <a:fld id="{F61480AC-31D3-4C7A-9BB3-3CCBC0472553}" type="slidenum">
              <a:rPr lang="en-GB" smtClean="0"/>
              <a:t>5</a:t>
            </a:fld>
            <a:endParaRPr lang="en-GB"/>
          </a:p>
        </p:txBody>
      </p:sp>
    </p:spTree>
    <p:extLst>
      <p:ext uri="{BB962C8B-B14F-4D97-AF65-F5344CB8AC3E}">
        <p14:creationId xmlns:p14="http://schemas.microsoft.com/office/powerpoint/2010/main" val="2754499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Root Cause Analysis is a systematic method for conducting an investigation of an incident and determining factors that could lead to unsafe care. A Fishbone Diagram can be used to help with this approach to identifying causes, and </a:t>
            </a:r>
            <a:r>
              <a:rPr lang="en-US" sz="1200" kern="1200" dirty="0" err="1">
                <a:solidFill>
                  <a:schemeClr val="tx1"/>
                </a:solidFill>
                <a:effectLst/>
                <a:latin typeface="+mn-lt"/>
                <a:ea typeface="+mn-ea"/>
                <a:cs typeface="+mn-cs"/>
              </a:rPr>
              <a:t>categorises</a:t>
            </a:r>
            <a:r>
              <a:rPr lang="en-US" sz="1200" kern="1200" dirty="0">
                <a:solidFill>
                  <a:schemeClr val="tx1"/>
                </a:solidFill>
                <a:effectLst/>
                <a:latin typeface="+mn-lt"/>
                <a:ea typeface="+mn-ea"/>
                <a:cs typeface="+mn-cs"/>
              </a:rPr>
              <a:t> them into Areas of the Problem, including People, Process, Management, Resources and Communication. These tools can be used to examine the documentation, escalation and review of clinical concerns in the Lucy Letby case. But investigators need to differentiate between what they know and what they may be inferring, and need not assume that all the deficiencies led to a specific result. The NHS Patient Safety Incident Response Framework supports the NHS to learn from the incident and to proportionately investigate (NHS England, 2022a). Recommendations should detail responsibilities and measurable steps which will improve safety.</a:t>
            </a:r>
          </a:p>
        </p:txBody>
      </p:sp>
      <p:sp>
        <p:nvSpPr>
          <p:cNvPr id="4" name="Slide Number Placeholder 3"/>
          <p:cNvSpPr>
            <a:spLocks noGrp="1"/>
          </p:cNvSpPr>
          <p:nvPr>
            <p:ph type="sldNum" sz="quarter" idx="10"/>
          </p:nvPr>
        </p:nvSpPr>
        <p:spPr/>
        <p:txBody>
          <a:bodyPr/>
          <a:lstStyle/>
          <a:p>
            <a:fld id="{F61480AC-31D3-4C7A-9BB3-3CCBC0472553}" type="slidenum">
              <a:rPr lang="en-GB" smtClean="0"/>
              <a:t>6</a:t>
            </a:fld>
            <a:endParaRPr lang="en-GB"/>
          </a:p>
        </p:txBody>
      </p:sp>
    </p:spTree>
    <p:extLst>
      <p:ext uri="{BB962C8B-B14F-4D97-AF65-F5344CB8AC3E}">
        <p14:creationId xmlns:p14="http://schemas.microsoft.com/office/powerpoint/2010/main" val="3144303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Donabedian</a:t>
            </a:r>
            <a:r>
              <a:rPr lang="en-US" sz="1200" kern="1200" dirty="0">
                <a:solidFill>
                  <a:schemeClr val="tx1"/>
                </a:solidFill>
                <a:effectLst/>
                <a:latin typeface="+mn-lt"/>
                <a:ea typeface="+mn-ea"/>
                <a:cs typeface="+mn-cs"/>
              </a:rPr>
              <a:t> Model evaluates the quality of healthcare in terms of structure, process and outcomes (</a:t>
            </a:r>
            <a:r>
              <a:rPr lang="en-US" sz="1200" kern="1200" dirty="0" err="1">
                <a:solidFill>
                  <a:schemeClr val="tx1"/>
                </a:solidFill>
                <a:effectLst/>
                <a:latin typeface="+mn-lt"/>
                <a:ea typeface="+mn-ea"/>
                <a:cs typeface="+mn-cs"/>
              </a:rPr>
              <a:t>Ayanian</a:t>
            </a:r>
            <a:r>
              <a:rPr lang="en-US" sz="1200" kern="1200" dirty="0">
                <a:solidFill>
                  <a:schemeClr val="tx1"/>
                </a:solidFill>
                <a:effectLst/>
                <a:latin typeface="+mn-lt"/>
                <a:ea typeface="+mn-ea"/>
                <a:cs typeface="+mn-cs"/>
              </a:rPr>
              <a:t> and Markel, 2016). Structure relates to the organisational conditions that enable care to be provided, for example, staffing arrangements, leadership and governance arrangements. Process looks at the way care is given, how concerns are recorded and whether the escalation policy is effective. Outcomes are patient safety, preventable harm and family experiences. The model is applied to the Lucy Letby case to show the difference between having safeguards and their implementation. For instance, the reporting policy is a structural feature, and timely investigation is a process. The model is suitable for a comprehensive assessment, but should be used in the context of the clinical situation.</a:t>
            </a:r>
          </a:p>
        </p:txBody>
      </p:sp>
      <p:sp>
        <p:nvSpPr>
          <p:cNvPr id="4" name="Slide Number Placeholder 3"/>
          <p:cNvSpPr>
            <a:spLocks noGrp="1"/>
          </p:cNvSpPr>
          <p:nvPr>
            <p:ph type="sldNum" sz="quarter" idx="10"/>
          </p:nvPr>
        </p:nvSpPr>
        <p:spPr/>
        <p:txBody>
          <a:bodyPr/>
          <a:lstStyle/>
          <a:p>
            <a:fld id="{F61480AC-31D3-4C7A-9BB3-3CCBC0472553}" type="slidenum">
              <a:rPr lang="en-GB" smtClean="0"/>
              <a:t>7</a:t>
            </a:fld>
            <a:endParaRPr lang="en-GB"/>
          </a:p>
        </p:txBody>
      </p:sp>
    </p:spTree>
    <p:extLst>
      <p:ext uri="{BB962C8B-B14F-4D97-AF65-F5344CB8AC3E}">
        <p14:creationId xmlns:p14="http://schemas.microsoft.com/office/powerpoint/2010/main" val="8591515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takes into account the interdependence of various parts of the system and how they relate to the performance of the system as a whole within Systems Theory. In healthcare, the responsibilities of clinicians, nurses, managers and external regulators have been linked together in respect of patient safety. A problem that is recognised by one professional cannot always lead to protection when there is no communication, or the information is not communicated to the right decision-maker. Organisational culture also plays a part in whether or not employees can question decisions and report risks. NHS England's guidance on patient safety and speaking up highlights learning and listening to concerns (NHS England 2022a, 2022b). However, accountability has to go hand in hand with a supportive culture, which requires decisions to be documented and effective escalation procedures.</a:t>
            </a:r>
          </a:p>
        </p:txBody>
      </p:sp>
      <p:sp>
        <p:nvSpPr>
          <p:cNvPr id="4" name="Slide Number Placeholder 3"/>
          <p:cNvSpPr>
            <a:spLocks noGrp="1"/>
          </p:cNvSpPr>
          <p:nvPr>
            <p:ph type="sldNum" sz="quarter" idx="10"/>
          </p:nvPr>
        </p:nvSpPr>
        <p:spPr/>
        <p:txBody>
          <a:bodyPr/>
          <a:lstStyle/>
          <a:p>
            <a:fld id="{F61480AC-31D3-4C7A-9BB3-3CCBC0472553}" type="slidenum">
              <a:rPr lang="en-GB" smtClean="0"/>
              <a:t>8</a:t>
            </a:fld>
            <a:endParaRPr lang="en-GB"/>
          </a:p>
        </p:txBody>
      </p:sp>
    </p:spTree>
    <p:extLst>
      <p:ext uri="{BB962C8B-B14F-4D97-AF65-F5344CB8AC3E}">
        <p14:creationId xmlns:p14="http://schemas.microsoft.com/office/powerpoint/2010/main" val="555397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are a number of regulatory and policy frameworks that are relevant to this case. The CQC (2025) expect providers to have in place effective governance systems to monitor and improve quality and safety as set out in regulation 17. NHS England's national speaking up policy sets out the standards for the arrangements in place to enable staff to raise concerns (NHS England, 2022b). The Patient Safety Incident Response Framework aims to encourage a proportionate investigation and organisational learning (NHS England, 2022a). But it is these frameworks which are only effective when implemented correctly. If concerns are not addressed or recommendations are not implemented, then policies will not be able to protect patients. It is important to remember the current system is provided as a guide for future improvement and shouldn't be used retroactively as a requirement for events of 2015–2016.</a:t>
            </a:r>
          </a:p>
        </p:txBody>
      </p:sp>
      <p:sp>
        <p:nvSpPr>
          <p:cNvPr id="4" name="Slide Number Placeholder 3"/>
          <p:cNvSpPr>
            <a:spLocks noGrp="1"/>
          </p:cNvSpPr>
          <p:nvPr>
            <p:ph type="sldNum" sz="quarter" idx="10"/>
          </p:nvPr>
        </p:nvSpPr>
        <p:spPr/>
        <p:txBody>
          <a:bodyPr/>
          <a:lstStyle/>
          <a:p>
            <a:fld id="{F61480AC-31D3-4C7A-9BB3-3CCBC0472553}" type="slidenum">
              <a:rPr lang="en-GB" smtClean="0"/>
              <a:t>9</a:t>
            </a:fld>
            <a:endParaRPr lang="en-GB"/>
          </a:p>
        </p:txBody>
      </p:sp>
    </p:spTree>
    <p:extLst>
      <p:ext uri="{BB962C8B-B14F-4D97-AF65-F5344CB8AC3E}">
        <p14:creationId xmlns:p14="http://schemas.microsoft.com/office/powerpoint/2010/main" val="8897500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impact of poor quality assurance goes beyond the immediate clinical impact. Poor risk identification and delayed escalation may negatively impact patient safety and result in unnecessary risks to patients. Lack of effectiveness can also result in the need for more resources, such as management attention, regulatory review and organisational recovery. All of these consequences show why efficiency should be more about providing safe and effective care and not just about lowering costs. Equity is also of special concern in neonatal services because newborns rely entirely on the care of health and protection from health systems. Staff also provide the family with accurate information and correct responses to concerns. These consequences are explored in the Department of Health and Social Care (2026a) Thirlwall Inquiry, which provides an important foundation for further investigation of this and for strengthening accountability.</a:t>
            </a:r>
          </a:p>
        </p:txBody>
      </p:sp>
      <p:sp>
        <p:nvSpPr>
          <p:cNvPr id="4" name="Slide Number Placeholder 3"/>
          <p:cNvSpPr>
            <a:spLocks noGrp="1"/>
          </p:cNvSpPr>
          <p:nvPr>
            <p:ph type="sldNum" sz="quarter" idx="10"/>
          </p:nvPr>
        </p:nvSpPr>
        <p:spPr/>
        <p:txBody>
          <a:bodyPr/>
          <a:lstStyle/>
          <a:p>
            <a:fld id="{F61480AC-31D3-4C7A-9BB3-3CCBC0472553}" type="slidenum">
              <a:rPr lang="en-GB" smtClean="0"/>
              <a:t>10</a:t>
            </a:fld>
            <a:endParaRPr lang="en-GB"/>
          </a:p>
        </p:txBody>
      </p:sp>
    </p:spTree>
    <p:extLst>
      <p:ext uri="{BB962C8B-B14F-4D97-AF65-F5344CB8AC3E}">
        <p14:creationId xmlns:p14="http://schemas.microsoft.com/office/powerpoint/2010/main" val="2918494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Lessons from the case should be taken up in service improvement and put into practice as safeguards. First, there is a need for healthcare organisations to have clear escalation processes in place and ensure that any repeated clinical concerns are reviewed in a timely manner. Second, action plans should be documented and responsibilities assigned to the appropriate person or persons, with outstanding actions being monitored. Third, staff should be provided with convenient speaking-up procedures and feedback on how their concerns have been taken into account. Fourth, in multidisciplinary investigations, the vulnerabilities of the system should be detected, and families should be engaged in the investigation. Proportionate investigation and organisational learning are supported by NHS England's patient-safety framework (NHS England, 2022a). Finally, it is important to evaluate if corrective actions have led to better practice. To ensure that improvements are sustained, clear responsibilities, realistic deadlines and regular oversight are needed for these recommendations.</a:t>
            </a:r>
          </a:p>
        </p:txBody>
      </p:sp>
      <p:sp>
        <p:nvSpPr>
          <p:cNvPr id="4" name="Slide Number Placeholder 3"/>
          <p:cNvSpPr>
            <a:spLocks noGrp="1"/>
          </p:cNvSpPr>
          <p:nvPr>
            <p:ph type="sldNum" sz="quarter" idx="10"/>
          </p:nvPr>
        </p:nvSpPr>
        <p:spPr/>
        <p:txBody>
          <a:bodyPr/>
          <a:lstStyle/>
          <a:p>
            <a:fld id="{F61480AC-31D3-4C7A-9BB3-3CCBC0472553}" type="slidenum">
              <a:rPr lang="en-GB" smtClean="0"/>
              <a:t>11</a:t>
            </a:fld>
            <a:endParaRPr lang="en-GB"/>
          </a:p>
        </p:txBody>
      </p:sp>
    </p:spTree>
    <p:extLst>
      <p:ext uri="{BB962C8B-B14F-4D97-AF65-F5344CB8AC3E}">
        <p14:creationId xmlns:p14="http://schemas.microsoft.com/office/powerpoint/2010/main" val="39556403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Measurable indicators must be part of an effective improvement plan to evaluate its implementation. Escalation performance could be monitored by measuring the time between a concern being recorded and its clinical review. The effectiveness of speaking-up arrangements can be assessed by staff surveys and feedback on management of reports. Agreed actions should be evaluated during incident investigations as to whether or not those actions are executed and whether subsequent risk is reduced. Overdue high-risk actions could be identified by governance reviews, and consideration could be given to whether any delays are being challenged at senior level. Family input could be used to evaluate the clarity and sensitivity of communication. These are recommendations, not actual results from the hospital. Consistent monitoring would allow organisations to better understand their weaknesses, make necessary changes to interventions, and provide accountability to patients for their safety.</a:t>
            </a:r>
          </a:p>
        </p:txBody>
      </p:sp>
      <p:sp>
        <p:nvSpPr>
          <p:cNvPr id="4" name="Slide Number Placeholder 3"/>
          <p:cNvSpPr>
            <a:spLocks noGrp="1"/>
          </p:cNvSpPr>
          <p:nvPr>
            <p:ph type="sldNum" sz="quarter" idx="10"/>
          </p:nvPr>
        </p:nvSpPr>
        <p:spPr/>
        <p:txBody>
          <a:bodyPr/>
          <a:lstStyle/>
          <a:p>
            <a:fld id="{F61480AC-31D3-4C7A-9BB3-3CCBC0472553}" type="slidenum">
              <a:rPr lang="en-GB" smtClean="0"/>
              <a:t>12</a:t>
            </a:fld>
            <a:endParaRPr lang="en-GB"/>
          </a:p>
        </p:txBody>
      </p:sp>
    </p:spTree>
    <p:extLst>
      <p:ext uri="{BB962C8B-B14F-4D97-AF65-F5344CB8AC3E}">
        <p14:creationId xmlns:p14="http://schemas.microsoft.com/office/powerpoint/2010/main" val="31281100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make a critical evaluation, it is necessary to understand the usefulness and limitations of quality-management models. The Swiss Cheese Model is a tool that can be used to understand how multiple organisational weaknesses combine, and the structured approach of root cause analysis can be used to look at contributing factors. These strategies should not be applied with the assumption that all negative events are caused by an unintended system failure. Systems-based learning should be taken into account with established criminal convictions and appropriate individual accountability as they apply to the Lucy Letby case. Another major takeaway is that written policies are not enough to ensure safety. They are effective if they are put in place, supervised and led by management, staff have been trained in appropriate behaviours, and there is evidence of the improvement actions reducing risks (Reason, 2000; NHS England, 2022a).</a:t>
            </a:r>
          </a:p>
        </p:txBody>
      </p:sp>
      <p:sp>
        <p:nvSpPr>
          <p:cNvPr id="4" name="Slide Number Placeholder 3"/>
          <p:cNvSpPr>
            <a:spLocks noGrp="1"/>
          </p:cNvSpPr>
          <p:nvPr>
            <p:ph type="sldNum" sz="quarter" idx="10"/>
          </p:nvPr>
        </p:nvSpPr>
        <p:spPr/>
        <p:txBody>
          <a:bodyPr/>
          <a:lstStyle/>
          <a:p>
            <a:fld id="{F61480AC-31D3-4C7A-9BB3-3CCBC0472553}" type="slidenum">
              <a:rPr lang="en-GB" smtClean="0"/>
              <a:t>13</a:t>
            </a:fld>
            <a:endParaRPr lang="en-GB"/>
          </a:p>
        </p:txBody>
      </p:sp>
    </p:spTree>
    <p:extLst>
      <p:ext uri="{BB962C8B-B14F-4D97-AF65-F5344CB8AC3E}">
        <p14:creationId xmlns:p14="http://schemas.microsoft.com/office/powerpoint/2010/main" val="10937214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presentation should build on the analysis found in the other components to become a coherent piece of work, supported by evidence. It should start with an introduction to the case and the reasons why it is relevant to quality assurance and service improvement. The primary question should be discussed critically, identifying factors, existing theories and policy implications, and differentiating between facts and interpretation. The improvement plan needs to detail practical actions, stakeholders who will be responsible for them, deadlines and measurable outcomes. The conclusion should assess the ability of the recommendations to improve safety and organisational learning. The overall lesson from the case is the need to act on concerns, to have good governance and to ensure that improvement actions are taken and assessed, not just recorded.</a:t>
            </a:r>
          </a:p>
        </p:txBody>
      </p:sp>
      <p:sp>
        <p:nvSpPr>
          <p:cNvPr id="4" name="Slide Number Placeholder 3"/>
          <p:cNvSpPr>
            <a:spLocks noGrp="1"/>
          </p:cNvSpPr>
          <p:nvPr>
            <p:ph type="sldNum" sz="quarter" idx="10"/>
          </p:nvPr>
        </p:nvSpPr>
        <p:spPr/>
        <p:txBody>
          <a:bodyPr/>
          <a:lstStyle/>
          <a:p>
            <a:fld id="{F61480AC-31D3-4C7A-9BB3-3CCBC0472553}" type="slidenum">
              <a:rPr lang="en-GB" smtClean="0"/>
              <a:t>14</a:t>
            </a:fld>
            <a:endParaRPr lang="en-GB"/>
          </a:p>
        </p:txBody>
      </p:sp>
    </p:spTree>
    <p:extLst>
      <p:ext uri="{BB962C8B-B14F-4D97-AF65-F5344CB8AC3E}">
        <p14:creationId xmlns:p14="http://schemas.microsoft.com/office/powerpoint/2010/main" val="114019065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BBB6AB20-36D1-421E-A17C-44AAEAE9626A}"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7706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3620282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92852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22668370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5A714C-97FA-4CBF-8566-D0B2397A6C57}" type="datetimeFigureOut">
              <a:rPr lang="en-GB" smtClean="0"/>
              <a:t>18/10/2026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B6AB20-36D1-421E-A17C-44AAEAE9626A}"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71895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55A714C-97FA-4CBF-8566-D0B2397A6C57}" type="datetimeFigureOut">
              <a:rPr lang="en-GB" smtClean="0"/>
              <a:t>18/10/2026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B6AB20-36D1-421E-A17C-44AAEAE9626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9229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A714C-97FA-4CBF-8566-D0B2397A6C57}" type="datetimeFigureOut">
              <a:rPr lang="en-GB" smtClean="0"/>
              <a:t>18/10/2026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1290439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29289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1033980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55A714C-97FA-4CBF-8566-D0B2397A6C57}" type="datetimeFigureOut">
              <a:rPr lang="en-GB" smtClean="0"/>
              <a:t>18/10/2026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655368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104915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97979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Tree>
    <p:extLst>
      <p:ext uri="{BB962C8B-B14F-4D97-AF65-F5344CB8AC3E}">
        <p14:creationId xmlns:p14="http://schemas.microsoft.com/office/powerpoint/2010/main" val="3584552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6385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22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7409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5A714C-97FA-4CBF-8566-D0B2397A6C57}" type="datetimeFigureOut">
              <a:rPr lang="en-GB" smtClean="0"/>
              <a:t>18/10/2026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B6AB20-36D1-421E-A17C-44AAEAE9626A}"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158286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55A714C-97FA-4CBF-8566-D0B2397A6C57}" type="datetimeFigureOut">
              <a:rPr lang="en-GB" smtClean="0"/>
              <a:t>18/10/2026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BB6AB20-36D1-421E-A17C-44AAEAE9626A}" type="slidenum">
              <a:rPr lang="en-GB" smtClean="0"/>
              <a:t>‹#›</a:t>
            </a:fld>
            <a:endParaRPr lang="en-GB"/>
          </a:p>
        </p:txBody>
      </p:sp>
    </p:spTree>
    <p:extLst>
      <p:ext uri="{BB962C8B-B14F-4D97-AF65-F5344CB8AC3E}">
        <p14:creationId xmlns:p14="http://schemas.microsoft.com/office/powerpoint/2010/main" val="15160371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628079"/>
            <a:ext cx="6815669" cy="1800921"/>
          </a:xfrm>
        </p:spPr>
        <p:txBody>
          <a:bodyPr>
            <a:normAutofit fontScale="90000"/>
          </a:bodyPr>
          <a:lstStyle/>
          <a:p>
            <a:br>
              <a:rPr lang="en-US" b="1" dirty="0"/>
            </a:br>
            <a:br>
              <a:rPr lang="en-US" b="1" dirty="0"/>
            </a:br>
            <a:r>
              <a:rPr lang="en-US" b="1" dirty="0"/>
              <a:t>Quality Assurance and Service Improvements</a:t>
            </a:r>
            <a:endParaRPr lang="en-GB" dirty="0"/>
          </a:p>
        </p:txBody>
      </p:sp>
      <p:sp>
        <p:nvSpPr>
          <p:cNvPr id="3" name="Subtitle 2"/>
          <p:cNvSpPr>
            <a:spLocks noGrp="1"/>
          </p:cNvSpPr>
          <p:nvPr>
            <p:ph type="subTitle" idx="1"/>
          </p:nvPr>
        </p:nvSpPr>
        <p:spPr>
          <a:xfrm>
            <a:off x="2692398" y="3431056"/>
            <a:ext cx="6815669" cy="1640019"/>
          </a:xfrm>
        </p:spPr>
        <p:txBody>
          <a:bodyPr>
            <a:normAutofit fontScale="92500" lnSpcReduction="10000"/>
          </a:bodyPr>
          <a:lstStyle/>
          <a:p>
            <a:r>
              <a:rPr lang="en-US" b="1" dirty="0"/>
              <a:t>A Critical Analysis of the Lucy Letby Case</a:t>
            </a:r>
          </a:p>
          <a:p>
            <a:r>
              <a:rPr lang="en-US" dirty="0"/>
              <a:t>Countess of Chester Hospital, United Kingdom</a:t>
            </a:r>
          </a:p>
          <a:p>
            <a:r>
              <a:rPr lang="en-US" dirty="0"/>
              <a:t>Module: LCHS7006 – Quality Assurance and Service </a:t>
            </a:r>
            <a:r>
              <a:rPr lang="en-US"/>
              <a:t>Improvements</a:t>
            </a:r>
          </a:p>
          <a:p>
            <a:r>
              <a:rPr lang="en-US" b="1" dirty="0" err="1"/>
              <a:t>Name:Amreen</a:t>
            </a:r>
            <a:r>
              <a:rPr lang="en-US" b="1" dirty="0"/>
              <a:t> Akhtar ID:2214675</a:t>
            </a:r>
          </a:p>
        </p:txBody>
      </p:sp>
    </p:spTree>
    <p:extLst>
      <p:ext uri="{BB962C8B-B14F-4D97-AF65-F5344CB8AC3E}">
        <p14:creationId xmlns:p14="http://schemas.microsoft.com/office/powerpoint/2010/main" val="1609574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781412"/>
            <a:ext cx="9601196" cy="791378"/>
          </a:xfrm>
        </p:spPr>
        <p:txBody>
          <a:bodyPr/>
          <a:lstStyle/>
          <a:p>
            <a:r>
              <a:rPr lang="en-US" b="1" dirty="0">
                <a:solidFill>
                  <a:schemeClr val="tx1"/>
                </a:solidFill>
              </a:rPr>
              <a:t>Background and case overview</a:t>
            </a:r>
            <a:endParaRPr lang="en-GB" b="1" dirty="0">
              <a:solidFill>
                <a:schemeClr val="tx1"/>
              </a:solidFill>
            </a:endParaRPr>
          </a:p>
        </p:txBody>
      </p:sp>
      <p:pic>
        <p:nvPicPr>
          <p:cNvPr id="4" name="Content Placeholder 3"/>
          <p:cNvPicPr>
            <a:picLocks noGrp="1"/>
          </p:cNvPicPr>
          <p:nvPr>
            <p:ph idx="1"/>
          </p:nvPr>
        </p:nvPicPr>
        <p:blipFill>
          <a:blip r:embed="rId3"/>
          <a:stretch>
            <a:fillRect/>
          </a:stretch>
        </p:blipFill>
        <p:spPr>
          <a:xfrm>
            <a:off x="4453495" y="1955928"/>
            <a:ext cx="7315834" cy="4016088"/>
          </a:xfrm>
          <a:prstGeom prst="rect">
            <a:avLst/>
          </a:prstGeom>
        </p:spPr>
      </p:pic>
      <p:sp>
        <p:nvSpPr>
          <p:cNvPr id="5" name="Rectangle 4"/>
          <p:cNvSpPr/>
          <p:nvPr/>
        </p:nvSpPr>
        <p:spPr>
          <a:xfrm>
            <a:off x="754529" y="2465611"/>
            <a:ext cx="3735354" cy="3785652"/>
          </a:xfrm>
          <a:prstGeom prst="rect">
            <a:avLst/>
          </a:prstGeom>
        </p:spPr>
        <p:txBody>
          <a:bodyPr wrap="square">
            <a:spAutoFit/>
          </a:bodyPr>
          <a:lstStyle/>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Lucy Letby worked as a neonatal nurse at the Countess of Chester Hospital.</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She was convicted of seven murders and seven attempted murders involving infants.</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case raised serious questions about hospital leadership, clinical governance and safeguarding.</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Thirlwall Inquiry examined the circumstances surrounding the events and the responses of relevant staff and organisations.</a:t>
            </a:r>
          </a:p>
          <a:p>
            <a:endParaRPr lang="en-US" sz="1600" dirty="0">
              <a:latin typeface="Times New Roman" panose="02020603050405020304" pitchFamily="18" charset="0"/>
              <a:ea typeface="Times New Roman" panose="02020603050405020304" pitchFamily="18" charset="0"/>
            </a:endParaRPr>
          </a:p>
          <a:p>
            <a:r>
              <a:rPr lang="en-US" sz="1600" dirty="0">
                <a:latin typeface="Times New Roman" panose="02020603050405020304" pitchFamily="18" charset="0"/>
                <a:ea typeface="Times New Roman" panose="02020603050405020304" pitchFamily="18" charset="0"/>
              </a:rPr>
              <a:t>Sources: Department of Health and Social Care (2023, 2026a).</a:t>
            </a:r>
          </a:p>
        </p:txBody>
      </p:sp>
    </p:spTree>
    <p:extLst>
      <p:ext uri="{BB962C8B-B14F-4D97-AF65-F5344CB8AC3E}">
        <p14:creationId xmlns:p14="http://schemas.microsoft.com/office/powerpoint/2010/main" val="2185285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68970"/>
          </a:xfrm>
        </p:spPr>
        <p:txBody>
          <a:bodyPr/>
          <a:lstStyle/>
          <a:p>
            <a:r>
              <a:rPr lang="en-US" b="1" dirty="0"/>
              <a:t>Quality assurance in healthcare</a:t>
            </a:r>
          </a:p>
        </p:txBody>
      </p:sp>
      <p:sp>
        <p:nvSpPr>
          <p:cNvPr id="3" name="Content Placeholder 2"/>
          <p:cNvSpPr>
            <a:spLocks noGrp="1"/>
          </p:cNvSpPr>
          <p:nvPr>
            <p:ph idx="1"/>
          </p:nvPr>
        </p:nvSpPr>
        <p:spPr/>
        <p:txBody>
          <a:bodyPr>
            <a:normAutofit fontScale="92500" lnSpcReduction="10000"/>
          </a:bodyPr>
          <a:lstStyle/>
          <a:p>
            <a:pPr lvl="0">
              <a:lnSpc>
                <a:spcPct val="120000"/>
              </a:lnSpc>
            </a:pPr>
            <a:r>
              <a:rPr lang="en-US" sz="2000" dirty="0"/>
              <a:t>Quality assurance involves monitoring standards, identifying risks and checking whether services deliver safe and effective care.</a:t>
            </a:r>
          </a:p>
          <a:p>
            <a:pPr lvl="0">
              <a:lnSpc>
                <a:spcPct val="120000"/>
              </a:lnSpc>
            </a:pPr>
            <a:r>
              <a:rPr lang="en-US" sz="2000" dirty="0"/>
              <a:t>Clinical governance establishes organisational responsibility for maintaining and improving service quality.</a:t>
            </a:r>
          </a:p>
          <a:p>
            <a:pPr lvl="0">
              <a:lnSpc>
                <a:spcPct val="120000"/>
              </a:lnSpc>
            </a:pPr>
            <a:r>
              <a:rPr lang="en-US" sz="2000" dirty="0"/>
              <a:t>Effective systems require reliable reporting, clear escalation procedures and appropriate managerial oversight.</a:t>
            </a:r>
          </a:p>
          <a:p>
            <a:pPr lvl="0">
              <a:lnSpc>
                <a:spcPct val="120000"/>
              </a:lnSpc>
            </a:pPr>
            <a:r>
              <a:rPr lang="en-US" sz="2000" dirty="0"/>
              <a:t>Policies are insufficient unless staff implement them and leaders act on the evidence they receive.</a:t>
            </a:r>
          </a:p>
          <a:p>
            <a:pPr marL="0" indent="0">
              <a:lnSpc>
                <a:spcPct val="120000"/>
              </a:lnSpc>
              <a:buNone/>
            </a:pPr>
            <a:r>
              <a:rPr lang="en-US" sz="2000" dirty="0"/>
              <a:t>Sources: Care Quality Commission (2025); NHS England (2022a).</a:t>
            </a:r>
          </a:p>
        </p:txBody>
      </p:sp>
    </p:spTree>
    <p:extLst>
      <p:ext uri="{BB962C8B-B14F-4D97-AF65-F5344CB8AC3E}">
        <p14:creationId xmlns:p14="http://schemas.microsoft.com/office/powerpoint/2010/main" val="90777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846667"/>
          </a:xfrm>
        </p:spPr>
        <p:txBody>
          <a:bodyPr>
            <a:normAutofit/>
          </a:bodyPr>
          <a:lstStyle/>
          <a:p>
            <a:r>
              <a:rPr lang="en-US" b="1" dirty="0"/>
              <a:t>Root Causes and Contributing Factors</a:t>
            </a:r>
            <a:endParaRPr lang="en-GB" b="1" dirty="0"/>
          </a:p>
        </p:txBody>
      </p:sp>
      <p:sp>
        <p:nvSpPr>
          <p:cNvPr id="3" name="Content Placeholder 2"/>
          <p:cNvSpPr>
            <a:spLocks noGrp="1"/>
          </p:cNvSpPr>
          <p:nvPr>
            <p:ph idx="1"/>
          </p:nvPr>
        </p:nvSpPr>
        <p:spPr>
          <a:xfrm>
            <a:off x="1295401" y="2556932"/>
            <a:ext cx="9800062" cy="3318936"/>
          </a:xfrm>
        </p:spPr>
        <p:txBody>
          <a:bodyPr>
            <a:normAutofit fontScale="92500"/>
          </a:bodyPr>
          <a:lstStyle/>
          <a:p>
            <a:pPr lvl="0">
              <a:lnSpc>
                <a:spcPct val="120000"/>
              </a:lnSpc>
            </a:pPr>
            <a:r>
              <a:rPr lang="en-US" sz="1600" dirty="0">
                <a:solidFill>
                  <a:schemeClr val="tx1"/>
                </a:solidFill>
              </a:rPr>
              <a:t>Leadership and governance: Concerns require timely investigation, clear decisions and effective follow-up by responsible managers.</a:t>
            </a:r>
          </a:p>
          <a:p>
            <a:pPr lvl="0">
              <a:lnSpc>
                <a:spcPct val="120000"/>
              </a:lnSpc>
            </a:pPr>
            <a:r>
              <a:rPr lang="en-US" sz="1600" dirty="0">
                <a:solidFill>
                  <a:schemeClr val="tx1"/>
                </a:solidFill>
              </a:rPr>
              <a:t>Communication and escalation: Important clinical information must reach the appropriate decision-makers without unnecessary delays.</a:t>
            </a:r>
          </a:p>
          <a:p>
            <a:pPr lvl="0">
              <a:lnSpc>
                <a:spcPct val="120000"/>
              </a:lnSpc>
            </a:pPr>
            <a:r>
              <a:rPr lang="en-US" sz="1600" dirty="0">
                <a:solidFill>
                  <a:schemeClr val="tx1"/>
                </a:solidFill>
              </a:rPr>
              <a:t>Safety culture: Staff should feel able to challenge decisions and raise concerns about potential risks.</a:t>
            </a:r>
          </a:p>
          <a:p>
            <a:pPr lvl="0">
              <a:lnSpc>
                <a:spcPct val="120000"/>
              </a:lnSpc>
            </a:pPr>
            <a:r>
              <a:rPr lang="en-US" sz="1600" dirty="0">
                <a:solidFill>
                  <a:schemeClr val="tx1"/>
                </a:solidFill>
              </a:rPr>
              <a:t>Safeguarding and accountability: Vulnerable infants require reliable protective systems and clearly assigned responsibilities.</a:t>
            </a:r>
          </a:p>
          <a:p>
            <a:pPr lvl="0">
              <a:lnSpc>
                <a:spcPct val="120000"/>
              </a:lnSpc>
            </a:pPr>
            <a:r>
              <a:rPr lang="en-US" sz="1600" dirty="0">
                <a:solidFill>
                  <a:schemeClr val="tx1"/>
                </a:solidFill>
              </a:rPr>
              <a:t>Organisational learning: Repeated warning signs should be investigated collectively rather than treated as unrelated incidents.</a:t>
            </a:r>
          </a:p>
          <a:p>
            <a:pPr marL="0" indent="0">
              <a:lnSpc>
                <a:spcPct val="120000"/>
              </a:lnSpc>
              <a:buNone/>
            </a:pPr>
            <a:r>
              <a:rPr lang="en-US" sz="1600" dirty="0">
                <a:solidFill>
                  <a:schemeClr val="tx1"/>
                </a:solidFill>
              </a:rPr>
              <a:t>Sources: Department of Health and Social Care (2023, 2026a).</a:t>
            </a:r>
          </a:p>
        </p:txBody>
      </p:sp>
    </p:spTree>
    <p:extLst>
      <p:ext uri="{BB962C8B-B14F-4D97-AF65-F5344CB8AC3E}">
        <p14:creationId xmlns:p14="http://schemas.microsoft.com/office/powerpoint/2010/main" val="3947919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768609"/>
          </a:xfrm>
        </p:spPr>
        <p:txBody>
          <a:bodyPr/>
          <a:lstStyle/>
          <a:p>
            <a:r>
              <a:rPr lang="en-US" b="1" dirty="0"/>
              <a:t>Applying the Swiss Cheese Model</a:t>
            </a:r>
          </a:p>
        </p:txBody>
      </p:sp>
      <p:pic>
        <p:nvPicPr>
          <p:cNvPr id="4" name="Content Placeholder 3"/>
          <p:cNvPicPr>
            <a:picLocks noGrp="1"/>
          </p:cNvPicPr>
          <p:nvPr>
            <p:ph idx="1"/>
          </p:nvPr>
        </p:nvPicPr>
        <p:blipFill>
          <a:blip r:embed="rId3"/>
          <a:stretch>
            <a:fillRect/>
          </a:stretch>
        </p:blipFill>
        <p:spPr>
          <a:xfrm>
            <a:off x="4876436" y="2543742"/>
            <a:ext cx="6301999" cy="3317875"/>
          </a:xfrm>
          <a:prstGeom prst="rect">
            <a:avLst/>
          </a:prstGeom>
        </p:spPr>
      </p:pic>
      <p:sp>
        <p:nvSpPr>
          <p:cNvPr id="5" name="Rectangle 4"/>
          <p:cNvSpPr/>
          <p:nvPr/>
        </p:nvSpPr>
        <p:spPr>
          <a:xfrm>
            <a:off x="701398" y="2543742"/>
            <a:ext cx="4175038" cy="3539430"/>
          </a:xfrm>
          <a:prstGeom prst="rect">
            <a:avLst/>
          </a:prstGeom>
        </p:spPr>
        <p:txBody>
          <a:bodyPr wrap="square">
            <a:spAutoFit/>
          </a:bodyPr>
          <a:lstStyle/>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Swiss Cheese Model explains how weaknesses in several safety barriers can align and allow harm to occur.</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Clinical monitoring, incident reporting, escalation and management review represent different protective layers.</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Each layer should identify risks that earlier safeguards have not resolved.</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The model encourages examination of organisational weaknesses rather than focusing exclusively on individual actions.</a:t>
            </a:r>
          </a:p>
          <a:p>
            <a:pPr marL="342900" marR="0" lvl="0" indent="-342900">
              <a:buSzPts val="1000"/>
              <a:buFont typeface="Symbol" panose="05050102010706020507" pitchFamily="18" charset="2"/>
              <a:buChar char=""/>
              <a:tabLst>
                <a:tab pos="457200" algn="l"/>
              </a:tabLst>
            </a:pPr>
            <a:r>
              <a:rPr lang="en-US" sz="1600" dirty="0">
                <a:latin typeface="Times New Roman" panose="02020603050405020304" pitchFamily="18" charset="0"/>
                <a:ea typeface="Times New Roman" panose="02020603050405020304" pitchFamily="18" charset="0"/>
              </a:rPr>
              <a:t>Its limitations must be recognised because it does not independently explain deliberate criminal behaviour.</a:t>
            </a:r>
          </a:p>
        </p:txBody>
      </p:sp>
      <p:sp>
        <p:nvSpPr>
          <p:cNvPr id="6" name="Rectangle 5"/>
          <p:cNvSpPr/>
          <p:nvPr/>
        </p:nvSpPr>
        <p:spPr>
          <a:xfrm>
            <a:off x="5231363" y="5944672"/>
            <a:ext cx="6096000" cy="276999"/>
          </a:xfrm>
          <a:prstGeom prst="rect">
            <a:avLst/>
          </a:prstGeom>
        </p:spPr>
        <p:txBody>
          <a:bodyPr>
            <a:spAutoFit/>
          </a:bodyPr>
          <a:lstStyle/>
          <a:p>
            <a:r>
              <a:rPr lang="en-US" sz="1200" dirty="0">
                <a:latin typeface="Times New Roman" panose="02020603050405020304" pitchFamily="18" charset="0"/>
                <a:ea typeface="Times New Roman" panose="02020603050405020304" pitchFamily="18" charset="0"/>
              </a:rPr>
              <a:t>Source: Reason (2000); applied to the case using Department of Health and Social Care (2026a).</a:t>
            </a:r>
          </a:p>
        </p:txBody>
      </p:sp>
    </p:spTree>
    <p:extLst>
      <p:ext uri="{BB962C8B-B14F-4D97-AF65-F5344CB8AC3E}">
        <p14:creationId xmlns:p14="http://schemas.microsoft.com/office/powerpoint/2010/main" val="1972765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1069692"/>
          </a:xfrm>
        </p:spPr>
        <p:txBody>
          <a:bodyPr>
            <a:noAutofit/>
          </a:bodyPr>
          <a:lstStyle/>
          <a:p>
            <a:r>
              <a:rPr lang="en-US" sz="3600" b="1" dirty="0"/>
              <a:t>Root Cause Analysis and the Fishbone Diagram</a:t>
            </a:r>
            <a:endParaRPr lang="en-GB" sz="3600" b="1" dirty="0"/>
          </a:p>
        </p:txBody>
      </p:sp>
      <p:sp>
        <p:nvSpPr>
          <p:cNvPr id="3" name="Content Placeholder 2"/>
          <p:cNvSpPr>
            <a:spLocks noGrp="1"/>
          </p:cNvSpPr>
          <p:nvPr>
            <p:ph idx="1"/>
          </p:nvPr>
        </p:nvSpPr>
        <p:spPr/>
        <p:txBody>
          <a:bodyPr>
            <a:normAutofit fontScale="92500" lnSpcReduction="10000"/>
          </a:bodyPr>
          <a:lstStyle/>
          <a:p>
            <a:pPr lvl="0">
              <a:lnSpc>
                <a:spcPct val="120000"/>
              </a:lnSpc>
            </a:pPr>
            <a:r>
              <a:rPr lang="en-US" sz="1800" dirty="0">
                <a:solidFill>
                  <a:schemeClr val="tx1"/>
                </a:solidFill>
              </a:rPr>
              <a:t>Root Cause Analysis examines how and why a safety incident occurred and identifies opportunities to prevent recurrence.</a:t>
            </a:r>
          </a:p>
          <a:p>
            <a:pPr lvl="0">
              <a:lnSpc>
                <a:spcPct val="120000"/>
              </a:lnSpc>
            </a:pPr>
            <a:r>
              <a:rPr lang="en-US" sz="1800" dirty="0">
                <a:solidFill>
                  <a:schemeClr val="tx1"/>
                </a:solidFill>
              </a:rPr>
              <a:t>A Fishbone Diagram </a:t>
            </a:r>
            <a:r>
              <a:rPr lang="en-US" sz="1800" dirty="0" err="1">
                <a:solidFill>
                  <a:schemeClr val="tx1"/>
                </a:solidFill>
              </a:rPr>
              <a:t>organises</a:t>
            </a:r>
            <a:r>
              <a:rPr lang="en-US" sz="1800" dirty="0">
                <a:solidFill>
                  <a:schemeClr val="tx1"/>
                </a:solidFill>
              </a:rPr>
              <a:t> possible contributing factors into categories such as people, processes, management and communication.</a:t>
            </a:r>
          </a:p>
          <a:p>
            <a:pPr lvl="0">
              <a:lnSpc>
                <a:spcPct val="120000"/>
              </a:lnSpc>
            </a:pPr>
            <a:r>
              <a:rPr lang="en-US" sz="1800" dirty="0">
                <a:solidFill>
                  <a:schemeClr val="tx1"/>
                </a:solidFill>
              </a:rPr>
              <a:t>The case can be examined through clinical escalation, incident reporting, leadership decisions and safeguarding arrangements.</a:t>
            </a:r>
          </a:p>
          <a:p>
            <a:pPr lvl="0">
              <a:lnSpc>
                <a:spcPct val="120000"/>
              </a:lnSpc>
            </a:pPr>
            <a:r>
              <a:rPr lang="en-US" sz="1800" dirty="0">
                <a:solidFill>
                  <a:schemeClr val="tx1"/>
                </a:solidFill>
              </a:rPr>
              <a:t>Conclusions must be supported by evidence rather than assumptions about causation.</a:t>
            </a:r>
          </a:p>
          <a:p>
            <a:pPr lvl="0">
              <a:lnSpc>
                <a:spcPct val="120000"/>
              </a:lnSpc>
            </a:pPr>
            <a:r>
              <a:rPr lang="en-US" sz="1800" dirty="0">
                <a:solidFill>
                  <a:schemeClr val="tx1"/>
                </a:solidFill>
              </a:rPr>
              <a:t>Improvement actions should have named owners, deadlines and measurable outcomes.</a:t>
            </a:r>
          </a:p>
          <a:p>
            <a:pPr marL="0" indent="0">
              <a:lnSpc>
                <a:spcPct val="120000"/>
              </a:lnSpc>
              <a:buNone/>
            </a:pPr>
            <a:r>
              <a:rPr lang="en-US" sz="1800" dirty="0">
                <a:solidFill>
                  <a:schemeClr val="tx1"/>
                </a:solidFill>
              </a:rPr>
              <a:t>Sources: NHS England (2022a); Department of Health and Social Care (2026a).</a:t>
            </a:r>
          </a:p>
        </p:txBody>
      </p:sp>
    </p:spTree>
    <p:extLst>
      <p:ext uri="{BB962C8B-B14F-4D97-AF65-F5344CB8AC3E}">
        <p14:creationId xmlns:p14="http://schemas.microsoft.com/office/powerpoint/2010/main" val="380148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802063"/>
          </a:xfrm>
        </p:spPr>
        <p:txBody>
          <a:bodyPr/>
          <a:lstStyle/>
          <a:p>
            <a:r>
              <a:rPr lang="en-US" b="1" dirty="0"/>
              <a:t>Applying the </a:t>
            </a:r>
            <a:r>
              <a:rPr lang="en-US" b="1" dirty="0" err="1"/>
              <a:t>Donabedian</a:t>
            </a:r>
            <a:r>
              <a:rPr lang="en-US" b="1" dirty="0"/>
              <a:t> Model</a:t>
            </a:r>
          </a:p>
        </p:txBody>
      </p:sp>
      <p:sp>
        <p:nvSpPr>
          <p:cNvPr id="3" name="Content Placeholder 2"/>
          <p:cNvSpPr>
            <a:spLocks noGrp="1"/>
          </p:cNvSpPr>
          <p:nvPr>
            <p:ph idx="1"/>
          </p:nvPr>
        </p:nvSpPr>
        <p:spPr>
          <a:xfrm>
            <a:off x="1295400" y="2556932"/>
            <a:ext cx="9766609" cy="3620844"/>
          </a:xfrm>
        </p:spPr>
        <p:txBody>
          <a:bodyPr>
            <a:normAutofit fontScale="92500"/>
          </a:bodyPr>
          <a:lstStyle/>
          <a:p>
            <a:pPr lvl="0">
              <a:lnSpc>
                <a:spcPct val="120000"/>
              </a:lnSpc>
            </a:pPr>
            <a:r>
              <a:rPr lang="en-US" sz="1800" dirty="0">
                <a:solidFill>
                  <a:schemeClr val="tx1"/>
                </a:solidFill>
              </a:rPr>
              <a:t>Structure: Examines staffing, leadership, governance arrangements and the resources available to maintain safe neonatal care.</a:t>
            </a:r>
          </a:p>
          <a:p>
            <a:pPr lvl="0">
              <a:lnSpc>
                <a:spcPct val="120000"/>
              </a:lnSpc>
            </a:pPr>
            <a:r>
              <a:rPr lang="en-US" sz="1800" dirty="0">
                <a:solidFill>
                  <a:schemeClr val="tx1"/>
                </a:solidFill>
              </a:rPr>
              <a:t>Process: Evaluates clinical monitoring, incident reporting, escalation procedures and communication between professionals.</a:t>
            </a:r>
          </a:p>
          <a:p>
            <a:pPr lvl="0">
              <a:lnSpc>
                <a:spcPct val="120000"/>
              </a:lnSpc>
            </a:pPr>
            <a:r>
              <a:rPr lang="en-US" sz="1800" dirty="0">
                <a:solidFill>
                  <a:schemeClr val="tx1"/>
                </a:solidFill>
              </a:rPr>
              <a:t>Outcomes: Considers patient safety, preventable harm, family experiences and organisational learning.</a:t>
            </a:r>
          </a:p>
          <a:p>
            <a:pPr lvl="0">
              <a:lnSpc>
                <a:spcPct val="120000"/>
              </a:lnSpc>
            </a:pPr>
            <a:r>
              <a:rPr lang="en-US" sz="1800" dirty="0">
                <a:solidFill>
                  <a:schemeClr val="tx1"/>
                </a:solidFill>
              </a:rPr>
              <a:t>The model connects organisational conditions and care processes with the outcomes experienced by patients.</a:t>
            </a:r>
          </a:p>
          <a:p>
            <a:pPr lvl="0">
              <a:lnSpc>
                <a:spcPct val="120000"/>
              </a:lnSpc>
            </a:pPr>
            <a:r>
              <a:rPr lang="en-US" sz="1800" dirty="0">
                <a:solidFill>
                  <a:schemeClr val="tx1"/>
                </a:solidFill>
              </a:rPr>
              <a:t>Its application must consider contextual factors rather than assuming that one organisational weakness explains every outcome.</a:t>
            </a:r>
          </a:p>
          <a:p>
            <a:pPr marL="0" indent="0">
              <a:lnSpc>
                <a:spcPct val="120000"/>
              </a:lnSpc>
              <a:buNone/>
            </a:pPr>
            <a:r>
              <a:rPr lang="en-US" sz="1800" dirty="0">
                <a:solidFill>
                  <a:schemeClr val="tx1"/>
                </a:solidFill>
              </a:rPr>
              <a:t>Source: </a:t>
            </a:r>
            <a:r>
              <a:rPr lang="en-US" sz="1800" dirty="0" err="1">
                <a:solidFill>
                  <a:schemeClr val="tx1"/>
                </a:solidFill>
              </a:rPr>
              <a:t>Ayanian</a:t>
            </a:r>
            <a:r>
              <a:rPr lang="en-US" sz="1800" dirty="0">
                <a:solidFill>
                  <a:schemeClr val="tx1"/>
                </a:solidFill>
              </a:rPr>
              <a:t> and Markel (2016).</a:t>
            </a:r>
          </a:p>
        </p:txBody>
      </p:sp>
    </p:spTree>
    <p:extLst>
      <p:ext uri="{BB962C8B-B14F-4D97-AF65-F5344CB8AC3E}">
        <p14:creationId xmlns:p14="http://schemas.microsoft.com/office/powerpoint/2010/main" val="7437013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1197" cy="835517"/>
          </a:xfrm>
        </p:spPr>
        <p:txBody>
          <a:bodyPr>
            <a:noAutofit/>
          </a:bodyPr>
          <a:lstStyle/>
          <a:p>
            <a:r>
              <a:rPr lang="en-US" sz="3600" b="1" dirty="0"/>
              <a:t>Systems Theory and Organisational Culture</a:t>
            </a:r>
          </a:p>
        </p:txBody>
      </p:sp>
      <p:sp>
        <p:nvSpPr>
          <p:cNvPr id="3" name="Content Placeholder 2"/>
          <p:cNvSpPr>
            <a:spLocks noGrp="1"/>
          </p:cNvSpPr>
          <p:nvPr>
            <p:ph idx="1"/>
          </p:nvPr>
        </p:nvSpPr>
        <p:spPr>
          <a:xfrm>
            <a:off x="1059366" y="2556932"/>
            <a:ext cx="10024945" cy="3643146"/>
          </a:xfrm>
        </p:spPr>
        <p:txBody>
          <a:bodyPr>
            <a:normAutofit/>
          </a:bodyPr>
          <a:lstStyle/>
          <a:p>
            <a:pPr lvl="0">
              <a:lnSpc>
                <a:spcPct val="120000"/>
              </a:lnSpc>
            </a:pPr>
            <a:r>
              <a:rPr lang="en-US" sz="1800" dirty="0">
                <a:solidFill>
                  <a:schemeClr val="tx1"/>
                </a:solidFill>
              </a:rPr>
              <a:t>Systems Theory views healthcare as an interconnected network of professionals, managers, policies and regulatory bodies.</a:t>
            </a:r>
          </a:p>
          <a:p>
            <a:pPr lvl="0">
              <a:lnSpc>
                <a:spcPct val="120000"/>
              </a:lnSpc>
            </a:pPr>
            <a:r>
              <a:rPr lang="en-US" sz="1800" dirty="0">
                <a:solidFill>
                  <a:schemeClr val="tx1"/>
                </a:solidFill>
              </a:rPr>
              <a:t>Patient safety depends on effective communication and cooperation across organisational boundaries.</a:t>
            </a:r>
          </a:p>
          <a:p>
            <a:pPr lvl="0">
              <a:lnSpc>
                <a:spcPct val="120000"/>
              </a:lnSpc>
            </a:pPr>
            <a:r>
              <a:rPr lang="en-US" sz="1800" dirty="0">
                <a:solidFill>
                  <a:schemeClr val="tx1"/>
                </a:solidFill>
              </a:rPr>
              <a:t>Staff must be able to challenge decisions and report concerns without inappropriate barriers.</a:t>
            </a:r>
          </a:p>
          <a:p>
            <a:pPr lvl="0">
              <a:lnSpc>
                <a:spcPct val="120000"/>
              </a:lnSpc>
            </a:pPr>
            <a:r>
              <a:rPr lang="en-US" sz="1800" dirty="0">
                <a:solidFill>
                  <a:schemeClr val="tx1"/>
                </a:solidFill>
              </a:rPr>
              <a:t>Leadership should promote transparency, learning and clearly assigned responsibility for unresolved risks.</a:t>
            </a:r>
          </a:p>
          <a:p>
            <a:pPr lvl="0">
              <a:lnSpc>
                <a:spcPct val="120000"/>
              </a:lnSpc>
            </a:pPr>
            <a:r>
              <a:rPr lang="en-US" sz="1800" dirty="0">
                <a:solidFill>
                  <a:schemeClr val="tx1"/>
                </a:solidFill>
              </a:rPr>
              <a:t>System-wide improvement requires examining relationships and information flows, alongside individual professional responsibilities.</a:t>
            </a:r>
          </a:p>
          <a:p>
            <a:pPr marL="0" indent="0">
              <a:lnSpc>
                <a:spcPct val="120000"/>
              </a:lnSpc>
              <a:buNone/>
            </a:pPr>
            <a:r>
              <a:rPr lang="en-US" sz="1800" dirty="0">
                <a:solidFill>
                  <a:schemeClr val="tx1"/>
                </a:solidFill>
              </a:rPr>
              <a:t>Sources: NHS England (2022a, 2022b); Department of Health and Social Care (2026a).</a:t>
            </a:r>
          </a:p>
        </p:txBody>
      </p:sp>
    </p:spTree>
    <p:extLst>
      <p:ext uri="{BB962C8B-B14F-4D97-AF65-F5344CB8AC3E}">
        <p14:creationId xmlns:p14="http://schemas.microsoft.com/office/powerpoint/2010/main" val="3747849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701702"/>
          </a:xfrm>
        </p:spPr>
        <p:txBody>
          <a:bodyPr>
            <a:normAutofit fontScale="90000"/>
          </a:bodyPr>
          <a:lstStyle/>
          <a:p>
            <a:r>
              <a:rPr lang="en-US" b="1" dirty="0"/>
              <a:t>Policy and Regulatory Issues</a:t>
            </a:r>
          </a:p>
        </p:txBody>
      </p:sp>
      <p:sp>
        <p:nvSpPr>
          <p:cNvPr id="3" name="Content Placeholder 2"/>
          <p:cNvSpPr>
            <a:spLocks noGrp="1"/>
          </p:cNvSpPr>
          <p:nvPr>
            <p:ph idx="1"/>
          </p:nvPr>
        </p:nvSpPr>
        <p:spPr>
          <a:xfrm>
            <a:off x="1295401" y="2556932"/>
            <a:ext cx="9833516" cy="3587390"/>
          </a:xfrm>
        </p:spPr>
        <p:txBody>
          <a:bodyPr>
            <a:normAutofit/>
          </a:bodyPr>
          <a:lstStyle/>
          <a:p>
            <a:pPr lvl="0"/>
            <a:r>
              <a:rPr lang="en-US" sz="1800" dirty="0">
                <a:solidFill>
                  <a:schemeClr val="tx1"/>
                </a:solidFill>
              </a:rPr>
              <a:t>Regulation 17: Requires effective governance and auditing systems to monitor and improve service quality and safety.</a:t>
            </a:r>
          </a:p>
          <a:p>
            <a:pPr lvl="0"/>
            <a:r>
              <a:rPr lang="en-US" sz="1800" dirty="0">
                <a:solidFill>
                  <a:schemeClr val="tx1"/>
                </a:solidFill>
              </a:rPr>
              <a:t>Freedom to Speak Up: Supports arrangements for staff to raise concerns and contribute to organisational learning.</a:t>
            </a:r>
          </a:p>
          <a:p>
            <a:pPr lvl="0"/>
            <a:r>
              <a:rPr lang="en-US" sz="1800" dirty="0">
                <a:solidFill>
                  <a:schemeClr val="tx1"/>
                </a:solidFill>
              </a:rPr>
              <a:t>Patient Safety Incident Response Framework: Promotes proportionate investigations and system-based learning.</a:t>
            </a:r>
          </a:p>
          <a:p>
            <a:pPr lvl="0"/>
            <a:r>
              <a:rPr lang="en-US" sz="1800" dirty="0">
                <a:solidFill>
                  <a:schemeClr val="tx1"/>
                </a:solidFill>
              </a:rPr>
              <a:t>Safeguarding procedures: Require appropriate action when credible concerns about potential harm arise.</a:t>
            </a:r>
          </a:p>
          <a:p>
            <a:pPr lvl="0"/>
            <a:r>
              <a:rPr lang="en-US" sz="1800" dirty="0">
                <a:solidFill>
                  <a:schemeClr val="tx1"/>
                </a:solidFill>
              </a:rPr>
              <a:t>Implementation and accountability: Policies must be evaluated through evidence of action, outcomes and sustained improvement.</a:t>
            </a:r>
          </a:p>
          <a:p>
            <a:pPr marL="0" indent="0">
              <a:buNone/>
            </a:pPr>
            <a:r>
              <a:rPr lang="en-US" sz="1800" dirty="0">
                <a:solidFill>
                  <a:schemeClr val="tx1"/>
                </a:solidFill>
              </a:rPr>
              <a:t>Sources: Care Quality Commission (2025); NHS England (2022a, 2022b).</a:t>
            </a:r>
          </a:p>
        </p:txBody>
      </p:sp>
    </p:spTree>
    <p:extLst>
      <p:ext uri="{BB962C8B-B14F-4D97-AF65-F5344CB8AC3E}">
        <p14:creationId xmlns:p14="http://schemas.microsoft.com/office/powerpoint/2010/main" val="28638218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02062"/>
          </a:xfrm>
        </p:spPr>
        <p:txBody>
          <a:bodyPr>
            <a:normAutofit fontScale="90000"/>
          </a:bodyPr>
          <a:lstStyle/>
          <a:p>
            <a:r>
              <a:rPr lang="en-US" b="1" dirty="0">
                <a:solidFill>
                  <a:schemeClr val="tx1"/>
                </a:solidFill>
              </a:rPr>
              <a:t>Impact on Quality, Efficiency and Equity</a:t>
            </a:r>
            <a:endParaRPr lang="en-GB" b="1" dirty="0">
              <a:solidFill>
                <a:schemeClr val="tx1"/>
              </a:solidFill>
            </a:endParaRPr>
          </a:p>
        </p:txBody>
      </p:sp>
      <p:sp>
        <p:nvSpPr>
          <p:cNvPr id="3" name="Content Placeholder 2"/>
          <p:cNvSpPr>
            <a:spLocks noGrp="1"/>
          </p:cNvSpPr>
          <p:nvPr>
            <p:ph idx="1"/>
          </p:nvPr>
        </p:nvSpPr>
        <p:spPr>
          <a:xfrm>
            <a:off x="1115122" y="2556932"/>
            <a:ext cx="10013795" cy="3587390"/>
          </a:xfrm>
        </p:spPr>
        <p:txBody>
          <a:bodyPr>
            <a:normAutofit lnSpcReduction="10000"/>
          </a:bodyPr>
          <a:lstStyle/>
          <a:p>
            <a:pPr lvl="0">
              <a:lnSpc>
                <a:spcPct val="120000"/>
              </a:lnSpc>
            </a:pPr>
            <a:r>
              <a:rPr lang="en-US" sz="1800" dirty="0">
                <a:solidFill>
                  <a:schemeClr val="tx1"/>
                </a:solidFill>
              </a:rPr>
              <a:t>Quality and safety: Weaknesses in risk identification and escalation can expose patients to avoidable harm.</a:t>
            </a:r>
          </a:p>
          <a:p>
            <a:pPr lvl="0">
              <a:lnSpc>
                <a:spcPct val="120000"/>
              </a:lnSpc>
            </a:pPr>
            <a:r>
              <a:rPr lang="en-US" sz="1800" dirty="0">
                <a:solidFill>
                  <a:schemeClr val="tx1"/>
                </a:solidFill>
              </a:rPr>
              <a:t>Efficiency: Delayed investigations and ineffective governance can increase organisational costs and divert resources from patient care.</a:t>
            </a:r>
          </a:p>
          <a:p>
            <a:pPr lvl="0">
              <a:lnSpc>
                <a:spcPct val="120000"/>
              </a:lnSpc>
            </a:pPr>
            <a:r>
              <a:rPr lang="en-US" sz="1800" dirty="0">
                <a:solidFill>
                  <a:schemeClr val="tx1"/>
                </a:solidFill>
              </a:rPr>
              <a:t>Equity: Vulnerable infants depend on reliable safeguarding systems because they cannot independently communicate concerns or protect themselves.</a:t>
            </a:r>
          </a:p>
          <a:p>
            <a:pPr lvl="0">
              <a:lnSpc>
                <a:spcPct val="120000"/>
              </a:lnSpc>
            </a:pPr>
            <a:r>
              <a:rPr lang="en-US" sz="1800" dirty="0">
                <a:solidFill>
                  <a:schemeClr val="tx1"/>
                </a:solidFill>
              </a:rPr>
              <a:t>Family experience: Poor communication and delayed responses can undermine trust and intensify distress.</a:t>
            </a:r>
          </a:p>
          <a:p>
            <a:pPr lvl="0">
              <a:lnSpc>
                <a:spcPct val="120000"/>
              </a:lnSpc>
            </a:pPr>
            <a:r>
              <a:rPr lang="en-US" sz="1800" dirty="0">
                <a:solidFill>
                  <a:schemeClr val="tx1"/>
                </a:solidFill>
              </a:rPr>
              <a:t>Public confidence: Serious failures in healthcare governance can damage confidence in hospitals and the wider NHS.</a:t>
            </a:r>
          </a:p>
          <a:p>
            <a:pPr marL="0" indent="0">
              <a:lnSpc>
                <a:spcPct val="120000"/>
              </a:lnSpc>
              <a:buNone/>
            </a:pPr>
            <a:r>
              <a:rPr lang="en-US" sz="1800" dirty="0">
                <a:solidFill>
                  <a:schemeClr val="tx1"/>
                </a:solidFill>
              </a:rPr>
              <a:t>Sources: Department of Health and Social Care (2026a); NHS England (2022a).</a:t>
            </a:r>
          </a:p>
        </p:txBody>
      </p:sp>
    </p:spTree>
    <p:extLst>
      <p:ext uri="{BB962C8B-B14F-4D97-AF65-F5344CB8AC3E}">
        <p14:creationId xmlns:p14="http://schemas.microsoft.com/office/powerpoint/2010/main" val="5846837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Recommendations for Service Improvement</a:t>
            </a:r>
          </a:p>
        </p:txBody>
      </p:sp>
      <p:sp>
        <p:nvSpPr>
          <p:cNvPr id="3" name="Content Placeholder 2"/>
          <p:cNvSpPr>
            <a:spLocks noGrp="1"/>
          </p:cNvSpPr>
          <p:nvPr>
            <p:ph idx="1"/>
          </p:nvPr>
        </p:nvSpPr>
        <p:spPr>
          <a:xfrm>
            <a:off x="970156" y="2556931"/>
            <a:ext cx="10214517" cy="3520483"/>
          </a:xfrm>
        </p:spPr>
        <p:txBody>
          <a:bodyPr>
            <a:normAutofit fontScale="85000" lnSpcReduction="20000"/>
          </a:bodyPr>
          <a:lstStyle/>
          <a:p>
            <a:pPr lvl="0"/>
            <a:r>
              <a:rPr lang="en-US" dirty="0">
                <a:solidFill>
                  <a:schemeClr val="tx1"/>
                </a:solidFill>
              </a:rPr>
              <a:t>Strengthen escalation: Establish clear procedures for reviewing repeated unexpected deterioration and unresolved clinical concerns.</a:t>
            </a:r>
          </a:p>
          <a:p>
            <a:pPr lvl="0"/>
            <a:r>
              <a:rPr lang="en-US" dirty="0">
                <a:solidFill>
                  <a:schemeClr val="tx1"/>
                </a:solidFill>
              </a:rPr>
              <a:t>Improve governance: Record decisions, assign responsibilities and monitor outstanding high-risk actions.</a:t>
            </a:r>
          </a:p>
          <a:p>
            <a:pPr lvl="0"/>
            <a:r>
              <a:rPr lang="en-US" dirty="0">
                <a:solidFill>
                  <a:schemeClr val="tx1"/>
                </a:solidFill>
              </a:rPr>
              <a:t>Support speaking up: Provide accessible reporting routes, appropriate protection and timely feedback to staff.</a:t>
            </a:r>
          </a:p>
          <a:p>
            <a:pPr lvl="0"/>
            <a:r>
              <a:rPr lang="en-US" dirty="0">
                <a:solidFill>
                  <a:schemeClr val="tx1"/>
                </a:solidFill>
              </a:rPr>
              <a:t>Improve incident learning: Conduct proportionate multidisciplinary reviews and involve families appropriately.</a:t>
            </a:r>
          </a:p>
          <a:p>
            <a:pPr lvl="0"/>
            <a:r>
              <a:rPr lang="en-US" dirty="0">
                <a:solidFill>
                  <a:schemeClr val="tx1"/>
                </a:solidFill>
              </a:rPr>
              <a:t>Measure effectiveness: Evaluate whether corrective actions improve patient safety and reduce identified risks.</a:t>
            </a:r>
          </a:p>
          <a:p>
            <a:pPr marL="0" indent="0">
              <a:buNone/>
            </a:pPr>
            <a:r>
              <a:rPr lang="en-US" dirty="0">
                <a:solidFill>
                  <a:schemeClr val="tx1"/>
                </a:solidFill>
              </a:rPr>
              <a:t>Sources: NHS England (2022a, 2022b); Care Quality Commission (2025).</a:t>
            </a:r>
          </a:p>
        </p:txBody>
      </p:sp>
    </p:spTree>
    <p:extLst>
      <p:ext uri="{BB962C8B-B14F-4D97-AF65-F5344CB8AC3E}">
        <p14:creationId xmlns:p14="http://schemas.microsoft.com/office/powerpoint/2010/main" val="1602230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757458"/>
          </a:xfrm>
        </p:spPr>
        <p:txBody>
          <a:bodyPr>
            <a:normAutofit fontScale="90000"/>
          </a:bodyPr>
          <a:lstStyle/>
          <a:p>
            <a:r>
              <a:rPr lang="en-US" b="1" dirty="0">
                <a:solidFill>
                  <a:schemeClr val="tx1"/>
                </a:solidFill>
              </a:rPr>
              <a:t>Implementation and Evaluation Plan</a:t>
            </a:r>
            <a:endParaRPr lang="en-GB" b="1" dirty="0">
              <a:solidFill>
                <a:schemeClr val="tx1"/>
              </a:solidFill>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38783885"/>
              </p:ext>
            </p:extLst>
          </p:nvPr>
        </p:nvGraphicFramePr>
        <p:xfrm>
          <a:off x="903515" y="1962615"/>
          <a:ext cx="10515600" cy="3723058"/>
        </p:xfrm>
        <a:graphic>
          <a:graphicData uri="http://schemas.openxmlformats.org/drawingml/2006/table">
            <a:tbl>
              <a:tblPr firstRow="1" firstCol="1" bandRow="1">
                <a:tableStyleId>{5C22544A-7EE6-4342-B048-85BDC9FD1C3A}</a:tableStyleId>
              </a:tblPr>
              <a:tblGrid>
                <a:gridCol w="5257800">
                  <a:extLst>
                    <a:ext uri="{9D8B030D-6E8A-4147-A177-3AD203B41FA5}">
                      <a16:colId xmlns:a16="http://schemas.microsoft.com/office/drawing/2014/main" val="1913977524"/>
                    </a:ext>
                  </a:extLst>
                </a:gridCol>
                <a:gridCol w="5257800">
                  <a:extLst>
                    <a:ext uri="{9D8B030D-6E8A-4147-A177-3AD203B41FA5}">
                      <a16:colId xmlns:a16="http://schemas.microsoft.com/office/drawing/2014/main" val="1758043083"/>
                    </a:ext>
                  </a:extLst>
                </a:gridCol>
              </a:tblGrid>
              <a:tr h="355293">
                <a:tc>
                  <a:txBody>
                    <a:bodyPr/>
                    <a:lstStyle/>
                    <a:p>
                      <a:pPr marL="0" marR="0" algn="ctr">
                        <a:lnSpc>
                          <a:spcPct val="107000"/>
                        </a:lnSpc>
                      </a:pPr>
                      <a:r>
                        <a:rPr lang="en-US" sz="2000" dirty="0">
                          <a:effectLst/>
                        </a:rPr>
                        <a:t>Improvement Priority</a:t>
                      </a:r>
                      <a:endParaRPr lang="en-US"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2000" dirty="0">
                          <a:effectLst/>
                        </a:rPr>
                        <a:t>Suggested Performance Measure</a:t>
                      </a:r>
                      <a:endParaRPr lang="en-US"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899407204"/>
                  </a:ext>
                </a:extLst>
              </a:tr>
              <a:tr h="673553">
                <a:tc>
                  <a:txBody>
                    <a:bodyPr/>
                    <a:lstStyle/>
                    <a:p>
                      <a:pPr marL="0" marR="0" algn="ctr">
                        <a:lnSpc>
                          <a:spcPct val="107000"/>
                        </a:lnSpc>
                      </a:pPr>
                      <a:r>
                        <a:rPr lang="en-US" sz="1800" dirty="0">
                          <a:effectLst/>
                        </a:rPr>
                        <a:t>Escalation</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Time between recording a concern and appropriate clinical review</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16581406"/>
                  </a:ext>
                </a:extLst>
              </a:tr>
              <a:tr h="673553">
                <a:tc>
                  <a:txBody>
                    <a:bodyPr/>
                    <a:lstStyle/>
                    <a:p>
                      <a:pPr marL="0" marR="0" algn="ctr">
                        <a:lnSpc>
                          <a:spcPct val="107000"/>
                        </a:lnSpc>
                      </a:pPr>
                      <a:r>
                        <a:rPr lang="en-US" sz="1800">
                          <a:effectLst/>
                        </a:rPr>
                        <a:t>Speaking up</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Staff confidence in reporting concerns and receiving feedback</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20599518"/>
                  </a:ext>
                </a:extLst>
              </a:tr>
              <a:tr h="673553">
                <a:tc>
                  <a:txBody>
                    <a:bodyPr/>
                    <a:lstStyle/>
                    <a:p>
                      <a:pPr marL="0" marR="0" algn="ctr">
                        <a:lnSpc>
                          <a:spcPct val="107000"/>
                        </a:lnSpc>
                      </a:pPr>
                      <a:r>
                        <a:rPr lang="en-US" sz="1800">
                          <a:effectLst/>
                        </a:rPr>
                        <a:t>Incident learning</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Completion and effectiveness of agreed improvement actions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584090589"/>
                  </a:ext>
                </a:extLst>
              </a:tr>
              <a:tr h="673553">
                <a:tc>
                  <a:txBody>
                    <a:bodyPr/>
                    <a:lstStyle/>
                    <a:p>
                      <a:pPr marL="0" marR="0" algn="ctr">
                        <a:lnSpc>
                          <a:spcPct val="107000"/>
                        </a:lnSpc>
                      </a:pPr>
                      <a:r>
                        <a:rPr lang="en-US" sz="1800">
                          <a:effectLst/>
                        </a:rPr>
                        <a:t>Governance</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Number of overdue high-risk actions and evidence of board scrutiny</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468424643"/>
                  </a:ext>
                </a:extLst>
              </a:tr>
              <a:tr h="673553">
                <a:tc>
                  <a:txBody>
                    <a:bodyPr/>
                    <a:lstStyle/>
                    <a:p>
                      <a:pPr marL="0" marR="0" algn="ctr">
                        <a:lnSpc>
                          <a:spcPct val="107000"/>
                        </a:lnSpc>
                      </a:pPr>
                      <a:r>
                        <a:rPr lang="en-US" sz="1800">
                          <a:effectLst/>
                        </a:rPr>
                        <a:t>Family involvement</a:t>
                      </a:r>
                      <a:endParaRPr lang="en-US" sz="180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tc>
                  <a:txBody>
                    <a:bodyPr/>
                    <a:lstStyle/>
                    <a:p>
                      <a:pPr marL="0" marR="0" algn="ctr">
                        <a:lnSpc>
                          <a:spcPct val="107000"/>
                        </a:lnSpc>
                      </a:pPr>
                      <a:r>
                        <a:rPr lang="en-US" sz="1800" dirty="0">
                          <a:effectLst/>
                        </a:rPr>
                        <a:t>Feedback on communication and participation in reviews</a:t>
                      </a:r>
                      <a:endParaRPr lang="en-US"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743377273"/>
                  </a:ext>
                </a:extLst>
              </a:tr>
            </a:tbl>
          </a:graphicData>
        </a:graphic>
      </p:graphicFrame>
      <p:sp>
        <p:nvSpPr>
          <p:cNvPr id="5" name="Rectangle 4"/>
          <p:cNvSpPr/>
          <p:nvPr/>
        </p:nvSpPr>
        <p:spPr>
          <a:xfrm>
            <a:off x="1088571" y="5718407"/>
            <a:ext cx="8074089" cy="369332"/>
          </a:xfrm>
          <a:prstGeom prst="rect">
            <a:avLst/>
          </a:prstGeom>
        </p:spPr>
        <p:txBody>
          <a:bodyPr wrap="square">
            <a:spAutoFit/>
          </a:bodyPr>
          <a:lstStyle/>
          <a:p>
            <a:r>
              <a:rPr lang="en-US" dirty="0">
                <a:latin typeface="Times New Roman" panose="02020603050405020304" pitchFamily="18" charset="0"/>
                <a:ea typeface="Times New Roman" panose="02020603050405020304" pitchFamily="18" charset="0"/>
              </a:rPr>
              <a:t>Sources: NHS England (2022a, 2022b); Care Quality Commission (2025).</a:t>
            </a:r>
          </a:p>
        </p:txBody>
      </p:sp>
    </p:spTree>
    <p:extLst>
      <p:ext uri="{BB962C8B-B14F-4D97-AF65-F5344CB8AC3E}">
        <p14:creationId xmlns:p14="http://schemas.microsoft.com/office/powerpoint/2010/main" val="42044102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114297"/>
          </a:xfrm>
        </p:spPr>
        <p:txBody>
          <a:bodyPr>
            <a:normAutofit fontScale="90000"/>
          </a:bodyPr>
          <a:lstStyle/>
          <a:p>
            <a:r>
              <a:rPr lang="en-US" b="1" dirty="0"/>
              <a:t>Critical Evaluation and Lessons for Healthcare Organisations</a:t>
            </a:r>
          </a:p>
        </p:txBody>
      </p:sp>
      <p:sp>
        <p:nvSpPr>
          <p:cNvPr id="3" name="Content Placeholder 2"/>
          <p:cNvSpPr>
            <a:spLocks noGrp="1"/>
          </p:cNvSpPr>
          <p:nvPr>
            <p:ph idx="1"/>
          </p:nvPr>
        </p:nvSpPr>
        <p:spPr>
          <a:xfrm>
            <a:off x="1295401" y="2556931"/>
            <a:ext cx="9601196" cy="3631995"/>
          </a:xfrm>
        </p:spPr>
        <p:txBody>
          <a:bodyPr>
            <a:normAutofit fontScale="70000" lnSpcReduction="20000"/>
          </a:bodyPr>
          <a:lstStyle/>
          <a:p>
            <a:pPr lvl="0">
              <a:lnSpc>
                <a:spcPct val="120000"/>
              </a:lnSpc>
            </a:pPr>
            <a:r>
              <a:rPr lang="en-US" dirty="0">
                <a:solidFill>
                  <a:schemeClr val="tx1"/>
                </a:solidFill>
              </a:rPr>
              <a:t>Strength of systems-based analysis: Examining leadership, communication and governance helps identify organisational weaknesses rather than focusing only on individual actions.</a:t>
            </a:r>
          </a:p>
          <a:p>
            <a:pPr lvl="0">
              <a:lnSpc>
                <a:spcPct val="120000"/>
              </a:lnSpc>
            </a:pPr>
            <a:r>
              <a:rPr lang="en-US" dirty="0">
                <a:solidFill>
                  <a:schemeClr val="tx1"/>
                </a:solidFill>
              </a:rPr>
              <a:t>Limitations of models: The Swiss Cheese Model and root cause analysis support structured investigation but cannot, by themselves, explain every aspect of deliberate criminal behaviour.</a:t>
            </a:r>
          </a:p>
          <a:p>
            <a:pPr lvl="0">
              <a:lnSpc>
                <a:spcPct val="120000"/>
              </a:lnSpc>
            </a:pPr>
            <a:r>
              <a:rPr lang="en-US" dirty="0">
                <a:solidFill>
                  <a:schemeClr val="tx1"/>
                </a:solidFill>
              </a:rPr>
              <a:t>Importance of accountability: System improvement must not remove individual accountability where misconduct or criminal actions are established.</a:t>
            </a:r>
          </a:p>
          <a:p>
            <a:pPr lvl="0">
              <a:lnSpc>
                <a:spcPct val="120000"/>
              </a:lnSpc>
            </a:pPr>
            <a:r>
              <a:rPr lang="en-US" dirty="0">
                <a:solidFill>
                  <a:schemeClr val="tx1"/>
                </a:solidFill>
              </a:rPr>
              <a:t>Organisational learning: Policies are effective only when staff follow them, and leaders respond appropriately to concerns.</a:t>
            </a:r>
          </a:p>
          <a:p>
            <a:pPr lvl="0">
              <a:lnSpc>
                <a:spcPct val="120000"/>
              </a:lnSpc>
            </a:pPr>
            <a:r>
              <a:rPr lang="en-US" dirty="0">
                <a:solidFill>
                  <a:schemeClr val="tx1"/>
                </a:solidFill>
              </a:rPr>
              <a:t>Transferable lesson: Healthcare providers need transparent decision-making, reliable escalation and evidence that corrective actions work.</a:t>
            </a:r>
          </a:p>
          <a:p>
            <a:pPr marL="0" indent="0">
              <a:lnSpc>
                <a:spcPct val="120000"/>
              </a:lnSpc>
              <a:buNone/>
            </a:pPr>
            <a:r>
              <a:rPr lang="en-US" dirty="0">
                <a:solidFill>
                  <a:schemeClr val="tx1"/>
                </a:solidFill>
              </a:rPr>
              <a:t>Sources: Reason (2000); NHS England (2022a); Department of Health and Social Care (2026a).</a:t>
            </a:r>
          </a:p>
        </p:txBody>
      </p:sp>
    </p:spTree>
    <p:extLst>
      <p:ext uri="{BB962C8B-B14F-4D97-AF65-F5344CB8AC3E}">
        <p14:creationId xmlns:p14="http://schemas.microsoft.com/office/powerpoint/2010/main" val="14973440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612492"/>
          </a:xfrm>
        </p:spPr>
        <p:txBody>
          <a:bodyPr>
            <a:normAutofit fontScale="90000"/>
          </a:bodyPr>
          <a:lstStyle/>
          <a:p>
            <a:r>
              <a:rPr lang="en-US" b="1" dirty="0"/>
              <a:t>Structure &amp; Conclusion</a:t>
            </a:r>
          </a:p>
        </p:txBody>
      </p:sp>
      <p:sp>
        <p:nvSpPr>
          <p:cNvPr id="3" name="Content Placeholder 2"/>
          <p:cNvSpPr>
            <a:spLocks noGrp="1"/>
          </p:cNvSpPr>
          <p:nvPr>
            <p:ph idx="1"/>
          </p:nvPr>
        </p:nvSpPr>
        <p:spPr>
          <a:xfrm>
            <a:off x="1048215" y="2556931"/>
            <a:ext cx="10169912" cy="3598541"/>
          </a:xfrm>
        </p:spPr>
        <p:txBody>
          <a:bodyPr>
            <a:normAutofit fontScale="70000" lnSpcReduction="20000"/>
          </a:bodyPr>
          <a:lstStyle/>
          <a:p>
            <a:pPr lvl="0">
              <a:lnSpc>
                <a:spcPct val="120000"/>
              </a:lnSpc>
            </a:pPr>
            <a:r>
              <a:rPr lang="en-US" dirty="0">
                <a:solidFill>
                  <a:schemeClr val="tx1"/>
                </a:solidFill>
              </a:rPr>
              <a:t>Introduction and case background: Establish the case, the quality-assurance problem and the purpose of the follow-up work.</a:t>
            </a:r>
          </a:p>
          <a:p>
            <a:pPr lvl="0">
              <a:lnSpc>
                <a:spcPct val="120000"/>
              </a:lnSpc>
            </a:pPr>
            <a:r>
              <a:rPr lang="en-US" dirty="0">
                <a:solidFill>
                  <a:schemeClr val="tx1"/>
                </a:solidFill>
              </a:rPr>
              <a:t>Critical analysis: Examine root causes, governance weaknesses and relevant quality-management theories.</a:t>
            </a:r>
          </a:p>
          <a:p>
            <a:pPr lvl="0">
              <a:lnSpc>
                <a:spcPct val="120000"/>
              </a:lnSpc>
            </a:pPr>
            <a:r>
              <a:rPr lang="en-US" dirty="0">
                <a:solidFill>
                  <a:schemeClr val="tx1"/>
                </a:solidFill>
              </a:rPr>
              <a:t>Policy and practice: Evaluate applicable safeguarding, reporting and patient-safety policies.</a:t>
            </a:r>
          </a:p>
          <a:p>
            <a:pPr lvl="0">
              <a:lnSpc>
                <a:spcPct val="120000"/>
              </a:lnSpc>
            </a:pPr>
            <a:r>
              <a:rPr lang="en-US" dirty="0">
                <a:solidFill>
                  <a:schemeClr val="tx1"/>
                </a:solidFill>
              </a:rPr>
              <a:t>Improvement plan: Present practical recommendations, responsible stakeholders, implementation timescales and evaluation measures.</a:t>
            </a:r>
          </a:p>
          <a:p>
            <a:pPr lvl="0">
              <a:lnSpc>
                <a:spcPct val="120000"/>
              </a:lnSpc>
            </a:pPr>
            <a:r>
              <a:rPr lang="en-US" dirty="0">
                <a:solidFill>
                  <a:schemeClr val="tx1"/>
                </a:solidFill>
              </a:rPr>
              <a:t>Conclusion: Explain how stronger governance, effective escalation and organisational learning can support safer care.</a:t>
            </a:r>
          </a:p>
          <a:p>
            <a:pPr marL="0" indent="0">
              <a:lnSpc>
                <a:spcPct val="120000"/>
              </a:lnSpc>
              <a:buNone/>
            </a:pPr>
            <a:r>
              <a:rPr lang="en-US" dirty="0">
                <a:solidFill>
                  <a:schemeClr val="tx1"/>
                </a:solidFill>
              </a:rPr>
              <a:t>Overall conclusion: Quality assurance requires more than policies; it requires effective implementation, accountability and demonstrable improvement.</a:t>
            </a:r>
          </a:p>
        </p:txBody>
      </p:sp>
    </p:spTree>
    <p:extLst>
      <p:ext uri="{BB962C8B-B14F-4D97-AF65-F5344CB8AC3E}">
        <p14:creationId xmlns:p14="http://schemas.microsoft.com/office/powerpoint/2010/main" val="12194018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824366"/>
          </a:xfrm>
        </p:spPr>
        <p:txBody>
          <a:bodyPr/>
          <a:lstStyle/>
          <a:p>
            <a:r>
              <a:rPr lang="en-US" b="1" dirty="0">
                <a:solidFill>
                  <a:schemeClr val="tx1"/>
                </a:solidFill>
              </a:rPr>
              <a:t>References </a:t>
            </a:r>
            <a:endParaRPr lang="en-GB" b="1" dirty="0">
              <a:solidFill>
                <a:schemeClr val="tx1"/>
              </a:solidFill>
            </a:endParaRPr>
          </a:p>
        </p:txBody>
      </p:sp>
      <p:sp>
        <p:nvSpPr>
          <p:cNvPr id="3" name="Content Placeholder 2"/>
          <p:cNvSpPr>
            <a:spLocks noGrp="1"/>
          </p:cNvSpPr>
          <p:nvPr>
            <p:ph idx="1"/>
          </p:nvPr>
        </p:nvSpPr>
        <p:spPr>
          <a:xfrm>
            <a:off x="925551" y="2556932"/>
            <a:ext cx="10292576" cy="3587390"/>
          </a:xfrm>
        </p:spPr>
        <p:txBody>
          <a:bodyPr>
            <a:normAutofit fontScale="92500"/>
          </a:bodyPr>
          <a:lstStyle/>
          <a:p>
            <a:r>
              <a:rPr lang="en-US" sz="1200" dirty="0" err="1">
                <a:solidFill>
                  <a:schemeClr val="tx1"/>
                </a:solidFill>
                <a:latin typeface="Times New Roman" panose="02020603050405020304" pitchFamily="18" charset="0"/>
                <a:cs typeface="Times New Roman" panose="02020603050405020304" pitchFamily="18" charset="0"/>
              </a:rPr>
              <a:t>Ayanian</a:t>
            </a:r>
            <a:r>
              <a:rPr lang="en-US" sz="1200" dirty="0">
                <a:solidFill>
                  <a:schemeClr val="tx1"/>
                </a:solidFill>
                <a:latin typeface="Times New Roman" panose="02020603050405020304" pitchFamily="18" charset="0"/>
                <a:cs typeface="Times New Roman" panose="02020603050405020304" pitchFamily="18" charset="0"/>
              </a:rPr>
              <a:t>, J.Z. and Markel, H. (2016) ‘</a:t>
            </a:r>
            <a:r>
              <a:rPr lang="en-US" sz="1200" dirty="0" err="1">
                <a:solidFill>
                  <a:schemeClr val="tx1"/>
                </a:solidFill>
                <a:latin typeface="Times New Roman" panose="02020603050405020304" pitchFamily="18" charset="0"/>
                <a:cs typeface="Times New Roman" panose="02020603050405020304" pitchFamily="18" charset="0"/>
              </a:rPr>
              <a:t>Donabedian’s</a:t>
            </a:r>
            <a:r>
              <a:rPr lang="en-US" sz="1200" dirty="0">
                <a:solidFill>
                  <a:schemeClr val="tx1"/>
                </a:solidFill>
                <a:latin typeface="Times New Roman" panose="02020603050405020304" pitchFamily="18" charset="0"/>
                <a:cs typeface="Times New Roman" panose="02020603050405020304" pitchFamily="18" charset="0"/>
              </a:rPr>
              <a:t> lasting framework for health care quality’, New England Journal of Medicine, 375(3), pp. 205–207. Available at: </a:t>
            </a:r>
            <a:r>
              <a:rPr lang="en-US" sz="1200" u="sng" dirty="0">
                <a:solidFill>
                  <a:schemeClr val="tx1"/>
                </a:solidFill>
                <a:latin typeface="Times New Roman" panose="02020603050405020304" pitchFamily="18" charset="0"/>
                <a:cs typeface="Times New Roman" panose="02020603050405020304" pitchFamily="18" charset="0"/>
              </a:rPr>
              <a:t>https://doi.org/10.1056/NEJMp1605101</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Care Quality Commission (2025) Regulation 17: Good governance. Available at: </a:t>
            </a:r>
            <a:r>
              <a:rPr lang="en-US" sz="1200" u="sng" dirty="0">
                <a:solidFill>
                  <a:schemeClr val="tx1"/>
                </a:solidFill>
                <a:latin typeface="Times New Roman" panose="02020603050405020304" pitchFamily="18" charset="0"/>
                <a:cs typeface="Times New Roman" panose="02020603050405020304" pitchFamily="18" charset="0"/>
              </a:rPr>
              <a:t>https://www.cqc.org.uk/guidance-providers/regulations/regulation-17-good-governance</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Department of Health and Social Care (2023) Thirlwall Inquiry: terms of reference. Available at: </a:t>
            </a:r>
            <a:r>
              <a:rPr lang="en-US" sz="1200" u="sng" dirty="0">
                <a:solidFill>
                  <a:schemeClr val="tx1"/>
                </a:solidFill>
                <a:latin typeface="Times New Roman" panose="02020603050405020304" pitchFamily="18" charset="0"/>
                <a:cs typeface="Times New Roman" panose="02020603050405020304" pitchFamily="18" charset="0"/>
              </a:rPr>
              <a:t>https://www.gov.uk/government/publications/thirlwall-inquiry-terms-of-reference</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Department of Health and Social Care (2026a) Thirlwall Inquiry report. Available at: </a:t>
            </a:r>
            <a:r>
              <a:rPr lang="en-US" sz="1200" u="sng" dirty="0">
                <a:solidFill>
                  <a:schemeClr val="tx1"/>
                </a:solidFill>
                <a:latin typeface="Times New Roman" panose="02020603050405020304" pitchFamily="18" charset="0"/>
                <a:cs typeface="Times New Roman" panose="02020603050405020304" pitchFamily="18" charset="0"/>
              </a:rPr>
              <a:t>https://www.gov.uk/government/publications/thirlwall-inquiry-report</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NHS England (2022a) Patient Safety Incident Response Framework.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https://www.england.nhs.uk/long-read/patient-safety-incident-response-framework/</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NHS England (2022b) The national speak up policy.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https://www.england.nhs.uk/publication/the-national-speak-up-policy/</a:t>
            </a:r>
            <a:endParaRPr lang="en-US" sz="1200" dirty="0">
              <a:solidFill>
                <a:schemeClr val="tx1"/>
              </a:solidFill>
              <a:latin typeface="Times New Roman" panose="02020603050405020304" pitchFamily="18" charset="0"/>
              <a:cs typeface="Times New Roman" panose="02020603050405020304" pitchFamily="18" charset="0"/>
            </a:endParaRPr>
          </a:p>
          <a:p>
            <a:r>
              <a:rPr lang="en-US" sz="1200" dirty="0">
                <a:solidFill>
                  <a:schemeClr val="tx1"/>
                </a:solidFill>
                <a:latin typeface="Times New Roman" panose="02020603050405020304" pitchFamily="18" charset="0"/>
                <a:cs typeface="Times New Roman" panose="02020603050405020304" pitchFamily="18" charset="0"/>
              </a:rPr>
              <a:t>NHS England (2022c) The NHS Patient Safety Strategy.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https://www.england.nhs.uk/patient-safety/the-nhs-patient-safety-strategy/</a:t>
            </a:r>
            <a:r>
              <a:rPr lang="en-US" sz="1200" dirty="0">
                <a:solidFill>
                  <a:schemeClr val="tx1"/>
                </a:solidFill>
                <a:latin typeface="Times New Roman" panose="02020603050405020304" pitchFamily="18" charset="0"/>
                <a:cs typeface="Times New Roman" panose="02020603050405020304" pitchFamily="18" charset="0"/>
              </a:rPr>
              <a:t> (Accessed: 15 October 2026).</a:t>
            </a:r>
          </a:p>
          <a:p>
            <a:r>
              <a:rPr lang="en-US" sz="1200" dirty="0">
                <a:solidFill>
                  <a:schemeClr val="tx1"/>
                </a:solidFill>
                <a:latin typeface="Times New Roman" panose="02020603050405020304" pitchFamily="18" charset="0"/>
                <a:cs typeface="Times New Roman" panose="02020603050405020304" pitchFamily="18" charset="0"/>
              </a:rPr>
              <a:t>NHS England (2025) Patient safety culture.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https://www.england.nhs.uk/patient-safety/patient-safety-culture/</a:t>
            </a:r>
            <a:r>
              <a:rPr lang="en-US" sz="1200" dirty="0">
                <a:solidFill>
                  <a:schemeClr val="tx1"/>
                </a:solidFill>
                <a:latin typeface="Times New Roman" panose="02020603050405020304" pitchFamily="18" charset="0"/>
                <a:cs typeface="Times New Roman" panose="02020603050405020304" pitchFamily="18" charset="0"/>
              </a:rPr>
              <a:t> (Accessed: 15 October 2026).</a:t>
            </a:r>
          </a:p>
          <a:p>
            <a:r>
              <a:rPr lang="en-US" sz="1200" dirty="0">
                <a:solidFill>
                  <a:schemeClr val="tx1"/>
                </a:solidFill>
                <a:latin typeface="Times New Roman" panose="02020603050405020304" pitchFamily="18" charset="0"/>
                <a:cs typeface="Times New Roman" panose="02020603050405020304" pitchFamily="18" charset="0"/>
              </a:rPr>
              <a:t>NHS England (2026) Patient safety incident response standards. Available at: </a:t>
            </a:r>
            <a:r>
              <a:rPr lang="en-US" sz="1200" u="sng" dirty="0">
                <a:solidFill>
                  <a:schemeClr val="tx1"/>
                </a:solidFill>
                <a:latin typeface="Times New Roman" panose="02020603050405020304" pitchFamily="18" charset="0"/>
                <a:cs typeface="Times New Roman" panose="02020603050405020304" pitchFamily="18" charset="0"/>
              </a:rPr>
              <a:t>https://www.england.nhs.uk/long-read/patient-safety-incident-response-standards/</a:t>
            </a:r>
            <a:r>
              <a:rPr lang="en-US" sz="1200" dirty="0">
                <a:solidFill>
                  <a:schemeClr val="tx1"/>
                </a:solidFill>
                <a:latin typeface="Times New Roman" panose="02020603050405020304" pitchFamily="18" charset="0"/>
                <a:cs typeface="Times New Roman" panose="02020603050405020304" pitchFamily="18" charset="0"/>
              </a:rPr>
              <a:t> (Accessed: 15 October 2026).</a:t>
            </a:r>
          </a:p>
          <a:p>
            <a:r>
              <a:rPr lang="en-US" sz="1200" dirty="0">
                <a:solidFill>
                  <a:schemeClr val="tx1"/>
                </a:solidFill>
                <a:latin typeface="Times New Roman" panose="02020603050405020304" pitchFamily="18" charset="0"/>
                <a:cs typeface="Times New Roman" panose="02020603050405020304" pitchFamily="18" charset="0"/>
              </a:rPr>
              <a:t>Reason, J. (2000) ‘Human error: models and management’, BMJ, 320(7237), pp. 768–770. Available at: </a:t>
            </a:r>
            <a:r>
              <a:rPr lang="en-US" sz="1200" u="sng" dirty="0">
                <a:solidFill>
                  <a:schemeClr val="tx1"/>
                </a:solidFill>
                <a:latin typeface="Times New Roman" panose="02020603050405020304" pitchFamily="18" charset="0"/>
                <a:cs typeface="Times New Roman" panose="02020603050405020304" pitchFamily="18" charset="0"/>
              </a:rPr>
              <a:t>https://doi.org/10.1136/bmj.320.7237.768</a:t>
            </a:r>
            <a:r>
              <a:rPr lang="en-US" sz="1200" dirty="0">
                <a:solidFill>
                  <a:schemeClr val="tx1"/>
                </a:solidFill>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366931640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43</TotalTime>
  <Words>3686</Words>
  <Application>Microsoft Office PowerPoint</Application>
  <PresentationFormat>Widescreen</PresentationFormat>
  <Paragraphs>140</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Organic</vt:lpstr>
      <vt:lpstr>  Quality Assurance and Service Improvements</vt:lpstr>
      <vt:lpstr>Background and case overview</vt:lpstr>
      <vt:lpstr>Quality assurance in healthcare</vt:lpstr>
      <vt:lpstr>Root Causes and Contributing Factors</vt:lpstr>
      <vt:lpstr>Applying the Swiss Cheese Model</vt:lpstr>
      <vt:lpstr>Root Cause Analysis and the Fishbone Diagram</vt:lpstr>
      <vt:lpstr>Applying the Donabedian Model</vt:lpstr>
      <vt:lpstr>Systems Theory and Organisational Culture</vt:lpstr>
      <vt:lpstr>Policy and Regulatory Issues</vt:lpstr>
      <vt:lpstr>Impact on Quality, Efficiency and Equity</vt:lpstr>
      <vt:lpstr>Recommendations for Service Improvement</vt:lpstr>
      <vt:lpstr>Implementation and Evaluation Plan</vt:lpstr>
      <vt:lpstr>Critical Evaluation and Lessons for Healthcare Organisations</vt:lpstr>
      <vt:lpstr>Structure &amp; 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c:title>
  <cp:revision>63</cp:revision>
  <dcterms:created xsi:type="dcterms:W3CDTF">2026-10-15T16:39:45Z</dcterms:created>
  <dcterms:modified xsi:type="dcterms:W3CDTF">2026-10-18T20:46:14Z</dcterms:modified>
</cp:coreProperties>
</file>