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13"/>
  </p:notesMasterIdLst>
  <p:sldIdLst>
    <p:sldId id="256" r:id="rId2"/>
    <p:sldId id="257" r:id="rId3"/>
    <p:sldId id="258" r:id="rId4"/>
    <p:sldId id="259" r:id="rId5"/>
    <p:sldId id="260" r:id="rId6"/>
    <p:sldId id="266" r:id="rId7"/>
    <p:sldId id="267" r:id="rId8"/>
    <p:sldId id="261" r:id="rId9"/>
    <p:sldId id="262" r:id="rId10"/>
    <p:sldId id="265" r:id="rId11"/>
    <p:sldId id="264"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AF7DF3-F556-45A5-B8AB-B6CA1B4F189D}" v="3" dt="2026-02-16T05:26:51.7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0" d="100"/>
          <a:sy n="50" d="100"/>
        </p:scale>
        <p:origin x="112" y="26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hmar mahmood" userId="fb8dc9d6c855b1c6" providerId="LiveId" clId="{15937FD7-509B-4209-B953-B4E8C6E2954E}"/>
    <pc:docChg chg="custSel delSld modSld sldOrd">
      <pc:chgData name="ahmar mahmood" userId="fb8dc9d6c855b1c6" providerId="LiveId" clId="{15937FD7-509B-4209-B953-B4E8C6E2954E}" dt="2026-02-16T05:54:00.154" v="137" actId="20577"/>
      <pc:docMkLst>
        <pc:docMk/>
      </pc:docMkLst>
      <pc:sldChg chg="modSp mod">
        <pc:chgData name="ahmar mahmood" userId="fb8dc9d6c855b1c6" providerId="LiveId" clId="{15937FD7-509B-4209-B953-B4E8C6E2954E}" dt="2026-02-16T05:45:17.054" v="64" actId="207"/>
        <pc:sldMkLst>
          <pc:docMk/>
          <pc:sldMk cId="0" sldId="256"/>
        </pc:sldMkLst>
        <pc:spChg chg="mod">
          <ac:chgData name="ahmar mahmood" userId="fb8dc9d6c855b1c6" providerId="LiveId" clId="{15937FD7-509B-4209-B953-B4E8C6E2954E}" dt="2026-02-16T05:45:17.054" v="64" actId="207"/>
          <ac:spMkLst>
            <pc:docMk/>
            <pc:sldMk cId="0" sldId="256"/>
            <ac:spMk id="2" creationId="{00000000-0000-0000-0000-000000000000}"/>
          </ac:spMkLst>
        </pc:spChg>
      </pc:sldChg>
      <pc:sldChg chg="addSp modSp mod">
        <pc:chgData name="ahmar mahmood" userId="fb8dc9d6c855b1c6" providerId="LiveId" clId="{15937FD7-509B-4209-B953-B4E8C6E2954E}" dt="2026-02-16T05:20:25.150" v="25"/>
        <pc:sldMkLst>
          <pc:docMk/>
          <pc:sldMk cId="0" sldId="257"/>
        </pc:sldMkLst>
        <pc:spChg chg="mod">
          <ac:chgData name="ahmar mahmood" userId="fb8dc9d6c855b1c6" providerId="LiveId" clId="{15937FD7-509B-4209-B953-B4E8C6E2954E}" dt="2026-02-16T05:18:20.125" v="23" actId="1076"/>
          <ac:spMkLst>
            <pc:docMk/>
            <pc:sldMk cId="0" sldId="257"/>
            <ac:spMk id="5" creationId="{D2F79E7E-E0F6-4734-1AEB-1B9931EC72DB}"/>
          </ac:spMkLst>
        </pc:spChg>
        <pc:spChg chg="add mod">
          <ac:chgData name="ahmar mahmood" userId="fb8dc9d6c855b1c6" providerId="LiveId" clId="{15937FD7-509B-4209-B953-B4E8C6E2954E}" dt="2026-02-16T05:20:25.150" v="25"/>
          <ac:spMkLst>
            <pc:docMk/>
            <pc:sldMk cId="0" sldId="257"/>
            <ac:spMk id="6" creationId="{FD86CE7F-F6F1-1798-AB28-EB0FF8F1C9B1}"/>
          </ac:spMkLst>
        </pc:spChg>
      </pc:sldChg>
      <pc:sldChg chg="modSp mod">
        <pc:chgData name="ahmar mahmood" userId="fb8dc9d6c855b1c6" providerId="LiveId" clId="{15937FD7-509B-4209-B953-B4E8C6E2954E}" dt="2026-02-16T05:47:38.434" v="71"/>
        <pc:sldMkLst>
          <pc:docMk/>
          <pc:sldMk cId="0" sldId="258"/>
        </pc:sldMkLst>
        <pc:spChg chg="mod">
          <ac:chgData name="ahmar mahmood" userId="fb8dc9d6c855b1c6" providerId="LiveId" clId="{15937FD7-509B-4209-B953-B4E8C6E2954E}" dt="2026-02-16T05:47:38.434" v="71"/>
          <ac:spMkLst>
            <pc:docMk/>
            <pc:sldMk cId="0" sldId="258"/>
            <ac:spMk id="2" creationId="{00000000-0000-0000-0000-000000000000}"/>
          </ac:spMkLst>
        </pc:spChg>
      </pc:sldChg>
      <pc:sldChg chg="modSp mod">
        <pc:chgData name="ahmar mahmood" userId="fb8dc9d6c855b1c6" providerId="LiveId" clId="{15937FD7-509B-4209-B953-B4E8C6E2954E}" dt="2026-02-16T05:48:08.198" v="73"/>
        <pc:sldMkLst>
          <pc:docMk/>
          <pc:sldMk cId="0" sldId="259"/>
        </pc:sldMkLst>
        <pc:spChg chg="mod">
          <ac:chgData name="ahmar mahmood" userId="fb8dc9d6c855b1c6" providerId="LiveId" clId="{15937FD7-509B-4209-B953-B4E8C6E2954E}" dt="2026-02-16T05:48:08.198" v="73"/>
          <ac:spMkLst>
            <pc:docMk/>
            <pc:sldMk cId="0" sldId="259"/>
            <ac:spMk id="2" creationId="{00000000-0000-0000-0000-000000000000}"/>
          </ac:spMkLst>
        </pc:spChg>
        <pc:spChg chg="mod">
          <ac:chgData name="ahmar mahmood" userId="fb8dc9d6c855b1c6" providerId="LiveId" clId="{15937FD7-509B-4209-B953-B4E8C6E2954E}" dt="2026-02-16T05:21:25.997" v="31" actId="20577"/>
          <ac:spMkLst>
            <pc:docMk/>
            <pc:sldMk cId="0" sldId="259"/>
            <ac:spMk id="3" creationId="{00000000-0000-0000-0000-000000000000}"/>
          </ac:spMkLst>
        </pc:spChg>
      </pc:sldChg>
      <pc:sldChg chg="modSp mod">
        <pc:chgData name="ahmar mahmood" userId="fb8dc9d6c855b1c6" providerId="LiveId" clId="{15937FD7-509B-4209-B953-B4E8C6E2954E}" dt="2026-02-16T05:49:14.509" v="74"/>
        <pc:sldMkLst>
          <pc:docMk/>
          <pc:sldMk cId="0" sldId="260"/>
        </pc:sldMkLst>
        <pc:spChg chg="mod">
          <ac:chgData name="ahmar mahmood" userId="fb8dc9d6c855b1c6" providerId="LiveId" clId="{15937FD7-509B-4209-B953-B4E8C6E2954E}" dt="2026-02-16T05:49:14.509" v="74"/>
          <ac:spMkLst>
            <pc:docMk/>
            <pc:sldMk cId="0" sldId="260"/>
            <ac:spMk id="2" creationId="{00000000-0000-0000-0000-000000000000}"/>
          </ac:spMkLst>
        </pc:spChg>
        <pc:spChg chg="mod">
          <ac:chgData name="ahmar mahmood" userId="fb8dc9d6c855b1c6" providerId="LiveId" clId="{15937FD7-509B-4209-B953-B4E8C6E2954E}" dt="2026-02-16T05:24:57.993" v="46"/>
          <ac:spMkLst>
            <pc:docMk/>
            <pc:sldMk cId="0" sldId="260"/>
            <ac:spMk id="3" creationId="{00000000-0000-0000-0000-000000000000}"/>
          </ac:spMkLst>
        </pc:spChg>
      </pc:sldChg>
      <pc:sldChg chg="modSp mod">
        <pc:chgData name="ahmar mahmood" userId="fb8dc9d6c855b1c6" providerId="LiveId" clId="{15937FD7-509B-4209-B953-B4E8C6E2954E}" dt="2026-02-16T05:49:52.221" v="75"/>
        <pc:sldMkLst>
          <pc:docMk/>
          <pc:sldMk cId="0" sldId="261"/>
        </pc:sldMkLst>
        <pc:spChg chg="mod">
          <ac:chgData name="ahmar mahmood" userId="fb8dc9d6c855b1c6" providerId="LiveId" clId="{15937FD7-509B-4209-B953-B4E8C6E2954E}" dt="2026-02-16T05:49:52.221" v="75"/>
          <ac:spMkLst>
            <pc:docMk/>
            <pc:sldMk cId="0" sldId="261"/>
            <ac:spMk id="2" creationId="{00000000-0000-0000-0000-000000000000}"/>
          </ac:spMkLst>
        </pc:spChg>
        <pc:spChg chg="mod">
          <ac:chgData name="ahmar mahmood" userId="fb8dc9d6c855b1c6" providerId="LiveId" clId="{15937FD7-509B-4209-B953-B4E8C6E2954E}" dt="2026-02-16T05:26:53.359" v="55" actId="20577"/>
          <ac:spMkLst>
            <pc:docMk/>
            <pc:sldMk cId="0" sldId="261"/>
            <ac:spMk id="3" creationId="{00000000-0000-0000-0000-000000000000}"/>
          </ac:spMkLst>
        </pc:spChg>
      </pc:sldChg>
      <pc:sldChg chg="modSp mod">
        <pc:chgData name="ahmar mahmood" userId="fb8dc9d6c855b1c6" providerId="LiveId" clId="{15937FD7-509B-4209-B953-B4E8C6E2954E}" dt="2026-02-16T05:52:42.501" v="109" actId="20577"/>
        <pc:sldMkLst>
          <pc:docMk/>
          <pc:sldMk cId="0" sldId="262"/>
        </pc:sldMkLst>
        <pc:spChg chg="mod">
          <ac:chgData name="ahmar mahmood" userId="fb8dc9d6c855b1c6" providerId="LiveId" clId="{15937FD7-509B-4209-B953-B4E8C6E2954E}" dt="2026-02-16T05:50:33.053" v="76"/>
          <ac:spMkLst>
            <pc:docMk/>
            <pc:sldMk cId="0" sldId="262"/>
            <ac:spMk id="2" creationId="{00000000-0000-0000-0000-000000000000}"/>
          </ac:spMkLst>
        </pc:spChg>
        <pc:spChg chg="mod">
          <ac:chgData name="ahmar mahmood" userId="fb8dc9d6c855b1c6" providerId="LiveId" clId="{15937FD7-509B-4209-B953-B4E8C6E2954E}" dt="2026-02-16T05:52:42.501" v="109" actId="20577"/>
          <ac:spMkLst>
            <pc:docMk/>
            <pc:sldMk cId="0" sldId="262"/>
            <ac:spMk id="3" creationId="{00000000-0000-0000-0000-000000000000}"/>
          </ac:spMkLst>
        </pc:spChg>
      </pc:sldChg>
      <pc:sldChg chg="del">
        <pc:chgData name="ahmar mahmood" userId="fb8dc9d6c855b1c6" providerId="LiveId" clId="{15937FD7-509B-4209-B953-B4E8C6E2954E}" dt="2026-02-16T05:12:26.039" v="19" actId="2696"/>
        <pc:sldMkLst>
          <pc:docMk/>
          <pc:sldMk cId="0" sldId="263"/>
        </pc:sldMkLst>
      </pc:sldChg>
      <pc:sldChg chg="modSp mod">
        <pc:chgData name="ahmar mahmood" userId="fb8dc9d6c855b1c6" providerId="LiveId" clId="{15937FD7-509B-4209-B953-B4E8C6E2954E}" dt="2026-02-16T05:54:00.154" v="137" actId="20577"/>
        <pc:sldMkLst>
          <pc:docMk/>
          <pc:sldMk cId="0" sldId="264"/>
        </pc:sldMkLst>
        <pc:spChg chg="mod">
          <ac:chgData name="ahmar mahmood" userId="fb8dc9d6c855b1c6" providerId="LiveId" clId="{15937FD7-509B-4209-B953-B4E8C6E2954E}" dt="2026-02-16T05:54:00.154" v="137" actId="20577"/>
          <ac:spMkLst>
            <pc:docMk/>
            <pc:sldMk cId="0" sldId="264"/>
            <ac:spMk id="2" creationId="{00000000-0000-0000-0000-000000000000}"/>
          </ac:spMkLst>
        </pc:spChg>
        <pc:spChg chg="mod">
          <ac:chgData name="ahmar mahmood" userId="fb8dc9d6c855b1c6" providerId="LiveId" clId="{15937FD7-509B-4209-B953-B4E8C6E2954E}" dt="2026-02-16T05:53:48.479" v="120" actId="2711"/>
          <ac:spMkLst>
            <pc:docMk/>
            <pc:sldMk cId="0" sldId="264"/>
            <ac:spMk id="3" creationId="{00000000-0000-0000-0000-000000000000}"/>
          </ac:spMkLst>
        </pc:spChg>
      </pc:sldChg>
      <pc:sldChg chg="modSp mod ord">
        <pc:chgData name="ahmar mahmood" userId="fb8dc9d6c855b1c6" providerId="LiveId" clId="{15937FD7-509B-4209-B953-B4E8C6E2954E}" dt="2026-02-16T05:53:13.556" v="119" actId="20577"/>
        <pc:sldMkLst>
          <pc:docMk/>
          <pc:sldMk cId="0" sldId="265"/>
        </pc:sldMkLst>
        <pc:spChg chg="mod">
          <ac:chgData name="ahmar mahmood" userId="fb8dc9d6c855b1c6" providerId="LiveId" clId="{15937FD7-509B-4209-B953-B4E8C6E2954E}" dt="2026-02-16T05:53:13.556" v="119" actId="20577"/>
          <ac:spMkLst>
            <pc:docMk/>
            <pc:sldMk cId="0" sldId="265"/>
            <ac:spMk id="2" creationId="{00000000-0000-0000-0000-000000000000}"/>
          </ac:spMkLst>
        </pc:spChg>
        <pc:spChg chg="mod">
          <ac:chgData name="ahmar mahmood" userId="fb8dc9d6c855b1c6" providerId="LiveId" clId="{15937FD7-509B-4209-B953-B4E8C6E2954E}" dt="2026-02-16T05:12:13.061" v="17" actId="27636"/>
          <ac:spMkLst>
            <pc:docMk/>
            <pc:sldMk cId="0" sldId="265"/>
            <ac:spMk id="3" creationId="{00000000-0000-0000-0000-000000000000}"/>
          </ac:spMkLst>
        </pc:spChg>
      </pc:sldChg>
      <pc:sldChg chg="modSp mod ord modNotesTx">
        <pc:chgData name="ahmar mahmood" userId="fb8dc9d6c855b1c6" providerId="LiveId" clId="{15937FD7-509B-4209-B953-B4E8C6E2954E}" dt="2026-02-16T05:26:11.581" v="48" actId="20577"/>
        <pc:sldMkLst>
          <pc:docMk/>
          <pc:sldMk cId="1550778626" sldId="267"/>
        </pc:sldMkLst>
        <pc:spChg chg="mod">
          <ac:chgData name="ahmar mahmood" userId="fb8dc9d6c855b1c6" providerId="LiveId" clId="{15937FD7-509B-4209-B953-B4E8C6E2954E}" dt="2026-02-16T05:25:52.666" v="47" actId="1076"/>
          <ac:spMkLst>
            <pc:docMk/>
            <pc:sldMk cId="1550778626" sldId="267"/>
            <ac:spMk id="4" creationId="{044E41E3-72DF-2413-C555-7528235923A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image" Target="../media/image3.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image" Target="../media/image3.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20C0C1-E9C0-476D-AF5C-E300E52AA40E}" type="doc">
      <dgm:prSet loTypeId="urn:microsoft.com/office/officeart/2024/3/layout/verticalVisualTextBlock1" loCatId="Picture" qsTypeId="urn:microsoft.com/office/officeart/2005/8/quickstyle/simple4" qsCatId="simple" csTypeId="urn:microsoft.com/office/officeart/2005/8/colors/colorful5" csCatId="colorful" phldr="1"/>
      <dgm:spPr/>
      <dgm:t>
        <a:bodyPr/>
        <a:lstStyle/>
        <a:p>
          <a:endParaRPr lang="en-GB"/>
        </a:p>
      </dgm:t>
    </dgm:pt>
    <dgm:pt modelId="{0199669F-0ACF-42D8-8B78-FAF274122AD0}">
      <dgm:prSet/>
      <dgm:spPr/>
      <dgm:t>
        <a:bodyPr/>
        <a:lstStyle/>
        <a:p>
          <a:pPr>
            <a:defRPr b="1"/>
          </a:pPr>
          <a:r>
            <a:rPr lang="en-GB"/>
            <a:t>Emotional Challenges</a:t>
          </a:r>
        </a:p>
      </dgm:t>
    </dgm:pt>
    <dgm:pt modelId="{7AB4688D-6FB6-4343-B934-401EC08E581B}" type="parTrans" cxnId="{D10192F4-2241-4F4C-8E54-B495B3E80E92}">
      <dgm:prSet/>
      <dgm:spPr/>
      <dgm:t>
        <a:bodyPr/>
        <a:lstStyle/>
        <a:p>
          <a:endParaRPr lang="en-GB"/>
        </a:p>
      </dgm:t>
    </dgm:pt>
    <dgm:pt modelId="{A9B697F2-3C9A-48D1-80E1-2458B83E2658}" type="sibTrans" cxnId="{D10192F4-2241-4F4C-8E54-B495B3E80E92}">
      <dgm:prSet/>
      <dgm:spPr/>
      <dgm:t>
        <a:bodyPr/>
        <a:lstStyle/>
        <a:p>
          <a:pPr>
            <a:defRPr b="1"/>
          </a:pPr>
          <a:endParaRPr lang="en-GB"/>
        </a:p>
      </dgm:t>
    </dgm:pt>
    <dgm:pt modelId="{F9E0EF28-BA06-4BE8-BF65-B7E375024A4D}">
      <dgm:prSet/>
      <dgm:spPr/>
      <dgm:t>
        <a:bodyPr/>
        <a:lstStyle/>
        <a:p>
          <a:r>
            <a:rPr lang="en-GB"/>
            <a:t>She faces hidden grief and persistent stress, which may lead to depression and emotional struggles.</a:t>
          </a:r>
        </a:p>
      </dgm:t>
    </dgm:pt>
    <dgm:pt modelId="{EB8A6438-F73E-48D5-83AC-AFC3958335B1}" type="parTrans" cxnId="{1A680F9C-44D1-4C90-A096-8AE6A6768A9E}">
      <dgm:prSet/>
      <dgm:spPr/>
      <dgm:t>
        <a:bodyPr/>
        <a:lstStyle/>
        <a:p>
          <a:endParaRPr lang="en-GB"/>
        </a:p>
      </dgm:t>
    </dgm:pt>
    <dgm:pt modelId="{1C358FB2-C96B-4BD7-80FD-C08B262D3FDA}" type="sibTrans" cxnId="{1A680F9C-44D1-4C90-A096-8AE6A6768A9E}">
      <dgm:prSet/>
      <dgm:spPr/>
      <dgm:t>
        <a:bodyPr/>
        <a:lstStyle/>
        <a:p>
          <a:endParaRPr lang="en-GB"/>
        </a:p>
      </dgm:t>
    </dgm:pt>
    <dgm:pt modelId="{597D0719-5EE8-4DB2-842A-DAAAFF266951}">
      <dgm:prSet/>
      <dgm:spPr/>
      <dgm:t>
        <a:bodyPr/>
        <a:lstStyle/>
        <a:p>
          <a:pPr>
            <a:defRPr b="1"/>
          </a:pPr>
          <a:r>
            <a:rPr lang="en-GB"/>
            <a:t>Social Isolation</a:t>
          </a:r>
        </a:p>
      </dgm:t>
    </dgm:pt>
    <dgm:pt modelId="{2F1F2C1A-825D-40CF-BE0C-85BB08BC87E2}" type="parTrans" cxnId="{54414563-C362-431D-A92C-9D105480C3FB}">
      <dgm:prSet/>
      <dgm:spPr/>
      <dgm:t>
        <a:bodyPr/>
        <a:lstStyle/>
        <a:p>
          <a:endParaRPr lang="en-GB"/>
        </a:p>
      </dgm:t>
    </dgm:pt>
    <dgm:pt modelId="{4994B040-96CD-40B4-8634-1D2F77C9CDBA}" type="sibTrans" cxnId="{54414563-C362-431D-A92C-9D105480C3FB}">
      <dgm:prSet/>
      <dgm:spPr/>
      <dgm:t>
        <a:bodyPr/>
        <a:lstStyle/>
        <a:p>
          <a:pPr>
            <a:defRPr b="1"/>
          </a:pPr>
          <a:endParaRPr lang="en-GB"/>
        </a:p>
      </dgm:t>
    </dgm:pt>
    <dgm:pt modelId="{84B31705-833A-460A-B0F0-7CE1F09C7E22}">
      <dgm:prSet/>
      <dgm:spPr/>
      <dgm:t>
        <a:bodyPr/>
        <a:lstStyle/>
        <a:p>
          <a:r>
            <a:rPr lang="en-GB"/>
            <a:t>She feels isolated from friends and believes she is different from everyone else, deepening her loneliness.</a:t>
          </a:r>
        </a:p>
      </dgm:t>
    </dgm:pt>
    <dgm:pt modelId="{8C56A36B-6DA9-4A65-93E8-7E3CFCBC9A0C}" type="parTrans" cxnId="{A444B430-D6A7-4C79-ACBE-64AC47AC81A8}">
      <dgm:prSet/>
      <dgm:spPr/>
      <dgm:t>
        <a:bodyPr/>
        <a:lstStyle/>
        <a:p>
          <a:endParaRPr lang="en-GB"/>
        </a:p>
      </dgm:t>
    </dgm:pt>
    <dgm:pt modelId="{92BB9EE5-67F2-4374-8E7F-69D14C736479}" type="sibTrans" cxnId="{A444B430-D6A7-4C79-ACBE-64AC47AC81A8}">
      <dgm:prSet/>
      <dgm:spPr/>
      <dgm:t>
        <a:bodyPr/>
        <a:lstStyle/>
        <a:p>
          <a:endParaRPr lang="en-GB"/>
        </a:p>
      </dgm:t>
    </dgm:pt>
    <dgm:pt modelId="{2FB164AC-B5D2-46C5-9563-EAD99AAE2BF6}">
      <dgm:prSet/>
      <dgm:spPr/>
      <dgm:t>
        <a:bodyPr/>
        <a:lstStyle/>
        <a:p>
          <a:pPr>
            <a:defRPr b="1"/>
          </a:pPr>
          <a:r>
            <a:rPr lang="en-GB"/>
            <a:t>Academic Difficulties</a:t>
          </a:r>
        </a:p>
      </dgm:t>
    </dgm:pt>
    <dgm:pt modelId="{BEB88453-D0DC-4AFC-9447-E132CCB0ECB7}" type="parTrans" cxnId="{694BD9CF-6A0B-44E0-B172-AD23054CD339}">
      <dgm:prSet/>
      <dgm:spPr/>
      <dgm:t>
        <a:bodyPr/>
        <a:lstStyle/>
        <a:p>
          <a:endParaRPr lang="en-GB"/>
        </a:p>
      </dgm:t>
    </dgm:pt>
    <dgm:pt modelId="{F197B0E0-DB61-457A-85A5-1761B3AD289C}" type="sibTrans" cxnId="{694BD9CF-6A0B-44E0-B172-AD23054CD339}">
      <dgm:prSet/>
      <dgm:spPr/>
      <dgm:t>
        <a:bodyPr/>
        <a:lstStyle/>
        <a:p>
          <a:endParaRPr lang="en-GB"/>
        </a:p>
      </dgm:t>
    </dgm:pt>
    <dgm:pt modelId="{8C7B4D76-79E4-4794-8C91-5E97620245C6}">
      <dgm:prSet/>
      <dgm:spPr/>
      <dgm:t>
        <a:bodyPr/>
        <a:lstStyle/>
        <a:p>
          <a:r>
            <a:rPr lang="en-GB"/>
            <a:t>Her school performance suffers as worry about home makes it hard to concentrate and her grades slip.</a:t>
          </a:r>
        </a:p>
      </dgm:t>
    </dgm:pt>
    <dgm:pt modelId="{40A76478-CCF9-4276-9E61-8B5071D1D920}" type="parTrans" cxnId="{CF71625A-01D2-4436-A52B-0A7A3054C010}">
      <dgm:prSet/>
      <dgm:spPr/>
      <dgm:t>
        <a:bodyPr/>
        <a:lstStyle/>
        <a:p>
          <a:endParaRPr lang="en-GB"/>
        </a:p>
      </dgm:t>
    </dgm:pt>
    <dgm:pt modelId="{E87C6FB2-DD52-494F-BC08-50CDB76EE830}" type="sibTrans" cxnId="{CF71625A-01D2-4436-A52B-0A7A3054C010}">
      <dgm:prSet/>
      <dgm:spPr/>
      <dgm:t>
        <a:bodyPr/>
        <a:lstStyle/>
        <a:p>
          <a:endParaRPr lang="en-GB"/>
        </a:p>
      </dgm:t>
    </dgm:pt>
    <dgm:pt modelId="{6BDF3631-BA85-468A-B445-287306200C2D}" type="pres">
      <dgm:prSet presAssocID="{6E20C0C1-E9C0-476D-AF5C-E300E52AA40E}" presName="Root" presStyleCnt="0">
        <dgm:presLayoutVars>
          <dgm:dir/>
          <dgm:resizeHandles val="exact"/>
        </dgm:presLayoutVars>
      </dgm:prSet>
      <dgm:spPr/>
    </dgm:pt>
    <dgm:pt modelId="{F1D5096E-E506-45CA-BEF6-35E8CDC9FD56}" type="pres">
      <dgm:prSet presAssocID="{0199669F-0ACF-42D8-8B78-FAF274122AD0}" presName="Composite" presStyleCnt="0"/>
      <dgm:spPr/>
    </dgm:pt>
    <dgm:pt modelId="{6A0070EA-D53C-447A-BD4C-94C7EEA116D7}" type="pres">
      <dgm:prSet presAssocID="{0199669F-0ACF-42D8-8B78-FAF274122AD0}"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35751" r="-2" b="-2"/>
          <a:stretch>
            <a:fillRect l="-28000" r="-28000"/>
          </a:stretch>
        </a:blipFill>
      </dgm:spPr>
      <dgm:extLst>
        <a:ext uri="{E40237B7-FDA0-4F09-8148-C483321AD2D9}">
          <dgm14:cNvPr xmlns:dgm14="http://schemas.microsoft.com/office/drawing/2010/diagram" id="0" name="" descr="Man with hand on face"/>
        </a:ext>
      </dgm:extLst>
    </dgm:pt>
    <dgm:pt modelId="{C0244287-75E3-4152-B550-3E3D3AAEA071}" type="pres">
      <dgm:prSet presAssocID="{0199669F-0ACF-42D8-8B78-FAF274122AD0}" presName="Subtitle" presStyleLbl="revTx" presStyleIdx="0" presStyleCnt="6">
        <dgm:presLayoutVars>
          <dgm:chMax val="0"/>
          <dgm:bulletEnabled/>
        </dgm:presLayoutVars>
      </dgm:prSet>
      <dgm:spPr/>
    </dgm:pt>
    <dgm:pt modelId="{5B6F3B71-1397-4251-8322-303C8E88DF23}" type="pres">
      <dgm:prSet presAssocID="{0199669F-0ACF-42D8-8B78-FAF274122AD0}" presName="Description" presStyleLbl="revTx" presStyleIdx="1" presStyleCnt="6">
        <dgm:presLayoutVars>
          <dgm:bulletEnabled/>
        </dgm:presLayoutVars>
      </dgm:prSet>
      <dgm:spPr/>
    </dgm:pt>
    <dgm:pt modelId="{A3872865-97F5-4AB1-AD12-C048340B68C0}" type="pres">
      <dgm:prSet presAssocID="{A9B697F2-3C9A-48D1-80E1-2458B83E2658}" presName="sibTrans" presStyleLbl="sibTrans2D1" presStyleIdx="0" presStyleCnt="0"/>
      <dgm:spPr/>
    </dgm:pt>
    <dgm:pt modelId="{FAF43BEA-1BC0-4F1C-A2BF-C1F2EF4644DD}" type="pres">
      <dgm:prSet presAssocID="{597D0719-5EE8-4DB2-842A-DAAAFF266951}" presName="Composite" presStyleCnt="0"/>
      <dgm:spPr/>
    </dgm:pt>
    <dgm:pt modelId="{1AB93DED-E089-4846-964D-60AC39D01815}" type="pres">
      <dgm:prSet presAssocID="{597D0719-5EE8-4DB2-842A-DAAAFF266951}"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3536" r="29715" b="1"/>
          <a:stretch>
            <a:fillRect l="-25000" r="-25000"/>
          </a:stretch>
        </a:blipFill>
      </dgm:spPr>
      <dgm:extLst>
        <a:ext uri="{E40237B7-FDA0-4F09-8148-C483321AD2D9}">
          <dgm14:cNvPr xmlns:dgm14="http://schemas.microsoft.com/office/drawing/2010/diagram" id="0" name="" descr="Ontario, Canada"/>
        </a:ext>
      </dgm:extLst>
    </dgm:pt>
    <dgm:pt modelId="{8855DAC0-FE25-43C5-8E7A-55E911FB3CBA}" type="pres">
      <dgm:prSet presAssocID="{597D0719-5EE8-4DB2-842A-DAAAFF266951}" presName="Subtitle" presStyleLbl="revTx" presStyleIdx="2" presStyleCnt="6">
        <dgm:presLayoutVars>
          <dgm:chMax val="0"/>
          <dgm:bulletEnabled/>
        </dgm:presLayoutVars>
      </dgm:prSet>
      <dgm:spPr/>
    </dgm:pt>
    <dgm:pt modelId="{AD558ABD-7D4F-4FBE-9DBC-76BB3126A2ED}" type="pres">
      <dgm:prSet presAssocID="{597D0719-5EE8-4DB2-842A-DAAAFF266951}" presName="Description" presStyleLbl="revTx" presStyleIdx="3" presStyleCnt="6">
        <dgm:presLayoutVars>
          <dgm:bulletEnabled/>
        </dgm:presLayoutVars>
      </dgm:prSet>
      <dgm:spPr/>
    </dgm:pt>
    <dgm:pt modelId="{A7B295CD-75D9-46FD-A88E-1EB41C9D87F9}" type="pres">
      <dgm:prSet presAssocID="{4994B040-96CD-40B4-8634-1D2F77C9CDBA}" presName="sibTrans" presStyleLbl="sibTrans2D1" presStyleIdx="0" presStyleCnt="0"/>
      <dgm:spPr/>
    </dgm:pt>
    <dgm:pt modelId="{8A89A769-7C3A-485B-AA76-5D3AF60D0AA6}" type="pres">
      <dgm:prSet presAssocID="{2FB164AC-B5D2-46C5-9563-EAD99AAE2BF6}" presName="Composite" presStyleCnt="0"/>
      <dgm:spPr/>
    </dgm:pt>
    <dgm:pt modelId="{79C3624C-4984-46A7-BCDA-D6417818428E}" type="pres">
      <dgm:prSet presAssocID="{2FB164AC-B5D2-46C5-9563-EAD99AAE2BF6}"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9360" r="24139" b="-1"/>
          <a:stretch>
            <a:fillRect l="-25000" r="-25000"/>
          </a:stretch>
        </a:blipFill>
      </dgm:spPr>
      <dgm:extLst>
        <a:ext uri="{E40237B7-FDA0-4F09-8148-C483321AD2D9}">
          <dgm14:cNvPr xmlns:dgm14="http://schemas.microsoft.com/office/drawing/2010/diagram" id="0" name="" descr="Businessman and paperwork"/>
        </a:ext>
      </dgm:extLst>
    </dgm:pt>
    <dgm:pt modelId="{CA004F02-E1CB-4C42-A215-AD831981B5F4}" type="pres">
      <dgm:prSet presAssocID="{2FB164AC-B5D2-46C5-9563-EAD99AAE2BF6}" presName="Subtitle" presStyleLbl="revTx" presStyleIdx="4" presStyleCnt="6">
        <dgm:presLayoutVars>
          <dgm:chMax val="0"/>
          <dgm:bulletEnabled/>
        </dgm:presLayoutVars>
      </dgm:prSet>
      <dgm:spPr/>
    </dgm:pt>
    <dgm:pt modelId="{A986A455-1541-4D38-B1F9-E3F5FC1CA485}" type="pres">
      <dgm:prSet presAssocID="{2FB164AC-B5D2-46C5-9563-EAD99AAE2BF6}" presName="Description" presStyleLbl="revTx" presStyleIdx="5" presStyleCnt="6">
        <dgm:presLayoutVars>
          <dgm:bulletEnabled/>
        </dgm:presLayoutVars>
      </dgm:prSet>
      <dgm:spPr/>
    </dgm:pt>
  </dgm:ptLst>
  <dgm:cxnLst>
    <dgm:cxn modelId="{91161F24-EAFA-4107-907C-24A113101DBF}" type="presOf" srcId="{F9E0EF28-BA06-4BE8-BF65-B7E375024A4D}" destId="{5B6F3B71-1397-4251-8322-303C8E88DF23}" srcOrd="0" destOrd="0" presId="urn:microsoft.com/office/officeart/2024/3/layout/verticalVisualTextBlock1"/>
    <dgm:cxn modelId="{A444B430-D6A7-4C79-ACBE-64AC47AC81A8}" srcId="{597D0719-5EE8-4DB2-842A-DAAAFF266951}" destId="{84B31705-833A-460A-B0F0-7CE1F09C7E22}" srcOrd="0" destOrd="0" parTransId="{8C56A36B-6DA9-4A65-93E8-7E3CFCBC9A0C}" sibTransId="{92BB9EE5-67F2-4374-8E7F-69D14C736479}"/>
    <dgm:cxn modelId="{5A034D34-DFCC-4300-854C-D5B356CDDD49}" type="presOf" srcId="{8C7B4D76-79E4-4794-8C91-5E97620245C6}" destId="{A986A455-1541-4D38-B1F9-E3F5FC1CA485}" srcOrd="0" destOrd="0" presId="urn:microsoft.com/office/officeart/2024/3/layout/verticalVisualTextBlock1"/>
    <dgm:cxn modelId="{54414563-C362-431D-A92C-9D105480C3FB}" srcId="{6E20C0C1-E9C0-476D-AF5C-E300E52AA40E}" destId="{597D0719-5EE8-4DB2-842A-DAAAFF266951}" srcOrd="1" destOrd="0" parTransId="{2F1F2C1A-825D-40CF-BE0C-85BB08BC87E2}" sibTransId="{4994B040-96CD-40B4-8634-1D2F77C9CDBA}"/>
    <dgm:cxn modelId="{CF71625A-01D2-4436-A52B-0A7A3054C010}" srcId="{2FB164AC-B5D2-46C5-9563-EAD99AAE2BF6}" destId="{8C7B4D76-79E4-4794-8C91-5E97620245C6}" srcOrd="0" destOrd="0" parTransId="{40A76478-CCF9-4276-9E61-8B5071D1D920}" sibTransId="{E87C6FB2-DD52-494F-BC08-50CDB76EE830}"/>
    <dgm:cxn modelId="{CDF20891-CE28-424A-8ECD-320AD5CD5ABD}" type="presOf" srcId="{2FB164AC-B5D2-46C5-9563-EAD99AAE2BF6}" destId="{CA004F02-E1CB-4C42-A215-AD831981B5F4}" srcOrd="0" destOrd="0" presId="urn:microsoft.com/office/officeart/2024/3/layout/verticalVisualTextBlock1"/>
    <dgm:cxn modelId="{1A680F9C-44D1-4C90-A096-8AE6A6768A9E}" srcId="{0199669F-0ACF-42D8-8B78-FAF274122AD0}" destId="{F9E0EF28-BA06-4BE8-BF65-B7E375024A4D}" srcOrd="0" destOrd="0" parTransId="{EB8A6438-F73E-48D5-83AC-AFC3958335B1}" sibTransId="{1C358FB2-C96B-4BD7-80FD-C08B262D3FDA}"/>
    <dgm:cxn modelId="{4EEDD39E-89B7-454D-A796-09C8E2D9A94D}" type="presOf" srcId="{6E20C0C1-E9C0-476D-AF5C-E300E52AA40E}" destId="{6BDF3631-BA85-468A-B445-287306200C2D}" srcOrd="0" destOrd="0" presId="urn:microsoft.com/office/officeart/2024/3/layout/verticalVisualTextBlock1"/>
    <dgm:cxn modelId="{85A5D0AF-DB7E-418B-8527-8D6A22B0F909}" type="presOf" srcId="{A9B697F2-3C9A-48D1-80E1-2458B83E2658}" destId="{A3872865-97F5-4AB1-AD12-C048340B68C0}" srcOrd="0" destOrd="0" presId="urn:microsoft.com/office/officeart/2024/3/layout/verticalVisualTextBlock1"/>
    <dgm:cxn modelId="{08A617C6-EB22-4B97-A99D-ABE6899121DF}" type="presOf" srcId="{0199669F-0ACF-42D8-8B78-FAF274122AD0}" destId="{C0244287-75E3-4152-B550-3E3D3AAEA071}" srcOrd="0" destOrd="0" presId="urn:microsoft.com/office/officeart/2024/3/layout/verticalVisualTextBlock1"/>
    <dgm:cxn modelId="{2BA353CE-FFAF-4087-9BA3-4E4A3D854FFE}" type="presOf" srcId="{84B31705-833A-460A-B0F0-7CE1F09C7E22}" destId="{AD558ABD-7D4F-4FBE-9DBC-76BB3126A2ED}" srcOrd="0" destOrd="0" presId="urn:microsoft.com/office/officeart/2024/3/layout/verticalVisualTextBlock1"/>
    <dgm:cxn modelId="{694BD9CF-6A0B-44E0-B172-AD23054CD339}" srcId="{6E20C0C1-E9C0-476D-AF5C-E300E52AA40E}" destId="{2FB164AC-B5D2-46C5-9563-EAD99AAE2BF6}" srcOrd="2" destOrd="0" parTransId="{BEB88453-D0DC-4AFC-9447-E132CCB0ECB7}" sibTransId="{F197B0E0-DB61-457A-85A5-1761B3AD289C}"/>
    <dgm:cxn modelId="{661EDBD0-D8DA-41B6-8542-72B16283EFE2}" type="presOf" srcId="{597D0719-5EE8-4DB2-842A-DAAAFF266951}" destId="{8855DAC0-FE25-43C5-8E7A-55E911FB3CBA}" srcOrd="0" destOrd="0" presId="urn:microsoft.com/office/officeart/2024/3/layout/verticalVisualTextBlock1"/>
    <dgm:cxn modelId="{A1C2E9E3-9897-47C5-A71A-AF7F8903E2CD}" type="presOf" srcId="{4994B040-96CD-40B4-8634-1D2F77C9CDBA}" destId="{A7B295CD-75D9-46FD-A88E-1EB41C9D87F9}" srcOrd="0" destOrd="0" presId="urn:microsoft.com/office/officeart/2024/3/layout/verticalVisualTextBlock1"/>
    <dgm:cxn modelId="{D10192F4-2241-4F4C-8E54-B495B3E80E92}" srcId="{6E20C0C1-E9C0-476D-AF5C-E300E52AA40E}" destId="{0199669F-0ACF-42D8-8B78-FAF274122AD0}" srcOrd="0" destOrd="0" parTransId="{7AB4688D-6FB6-4343-B934-401EC08E581B}" sibTransId="{A9B697F2-3C9A-48D1-80E1-2458B83E2658}"/>
    <dgm:cxn modelId="{DBD12AF8-65A5-4618-9741-68AEEEBD8688}" type="presParOf" srcId="{6BDF3631-BA85-468A-B445-287306200C2D}" destId="{F1D5096E-E506-45CA-BEF6-35E8CDC9FD56}" srcOrd="0" destOrd="0" presId="urn:microsoft.com/office/officeart/2024/3/layout/verticalVisualTextBlock1"/>
    <dgm:cxn modelId="{B1AF3781-12CF-4E51-B906-DF6B0267D624}" type="presParOf" srcId="{F1D5096E-E506-45CA-BEF6-35E8CDC9FD56}" destId="{6A0070EA-D53C-447A-BD4C-94C7EEA116D7}" srcOrd="0" destOrd="0" presId="urn:microsoft.com/office/officeart/2024/3/layout/verticalVisualTextBlock1"/>
    <dgm:cxn modelId="{A7819EAE-D439-423E-B985-5E21F3B825A7}" type="presParOf" srcId="{F1D5096E-E506-45CA-BEF6-35E8CDC9FD56}" destId="{C0244287-75E3-4152-B550-3E3D3AAEA071}" srcOrd="1" destOrd="0" presId="urn:microsoft.com/office/officeart/2024/3/layout/verticalVisualTextBlock1"/>
    <dgm:cxn modelId="{E634C707-464D-4C18-A1FE-8417B461CBCC}" type="presParOf" srcId="{F1D5096E-E506-45CA-BEF6-35E8CDC9FD56}" destId="{5B6F3B71-1397-4251-8322-303C8E88DF23}" srcOrd="2" destOrd="0" presId="urn:microsoft.com/office/officeart/2024/3/layout/verticalVisualTextBlock1"/>
    <dgm:cxn modelId="{195D274B-9D0D-448E-8611-5714E1CB061F}" type="presParOf" srcId="{6BDF3631-BA85-468A-B445-287306200C2D}" destId="{A3872865-97F5-4AB1-AD12-C048340B68C0}" srcOrd="1" destOrd="0" presId="urn:microsoft.com/office/officeart/2024/3/layout/verticalVisualTextBlock1"/>
    <dgm:cxn modelId="{2E254D77-F90B-4125-99A3-4DF42BA34EAB}" type="presParOf" srcId="{6BDF3631-BA85-468A-B445-287306200C2D}" destId="{FAF43BEA-1BC0-4F1C-A2BF-C1F2EF4644DD}" srcOrd="2" destOrd="0" presId="urn:microsoft.com/office/officeart/2024/3/layout/verticalVisualTextBlock1"/>
    <dgm:cxn modelId="{0FEEF666-1F94-4FFE-B5F6-F1D36F273FC9}" type="presParOf" srcId="{FAF43BEA-1BC0-4F1C-A2BF-C1F2EF4644DD}" destId="{1AB93DED-E089-4846-964D-60AC39D01815}" srcOrd="0" destOrd="0" presId="urn:microsoft.com/office/officeart/2024/3/layout/verticalVisualTextBlock1"/>
    <dgm:cxn modelId="{5B06278F-8ED7-4D47-927C-DA3C65D8CF42}" type="presParOf" srcId="{FAF43BEA-1BC0-4F1C-A2BF-C1F2EF4644DD}" destId="{8855DAC0-FE25-43C5-8E7A-55E911FB3CBA}" srcOrd="1" destOrd="0" presId="urn:microsoft.com/office/officeart/2024/3/layout/verticalVisualTextBlock1"/>
    <dgm:cxn modelId="{9E7EFCC3-F3F6-4A66-9D0C-A1116C08681D}" type="presParOf" srcId="{FAF43BEA-1BC0-4F1C-A2BF-C1F2EF4644DD}" destId="{AD558ABD-7D4F-4FBE-9DBC-76BB3126A2ED}" srcOrd="2" destOrd="0" presId="urn:microsoft.com/office/officeart/2024/3/layout/verticalVisualTextBlock1"/>
    <dgm:cxn modelId="{A4AB7D9F-A079-4608-BCD8-127A9DA8F74B}" type="presParOf" srcId="{6BDF3631-BA85-468A-B445-287306200C2D}" destId="{A7B295CD-75D9-46FD-A88E-1EB41C9D87F9}" srcOrd="3" destOrd="0" presId="urn:microsoft.com/office/officeart/2024/3/layout/verticalVisualTextBlock1"/>
    <dgm:cxn modelId="{A3880AA3-AAED-4400-B43C-B2044768B670}" type="presParOf" srcId="{6BDF3631-BA85-468A-B445-287306200C2D}" destId="{8A89A769-7C3A-485B-AA76-5D3AF60D0AA6}" srcOrd="4" destOrd="0" presId="urn:microsoft.com/office/officeart/2024/3/layout/verticalVisualTextBlock1"/>
    <dgm:cxn modelId="{E9C10617-A55A-4EE2-BC80-1F421BC6AE8C}" type="presParOf" srcId="{8A89A769-7C3A-485B-AA76-5D3AF60D0AA6}" destId="{79C3624C-4984-46A7-BCDA-D6417818428E}" srcOrd="0" destOrd="0" presId="urn:microsoft.com/office/officeart/2024/3/layout/verticalVisualTextBlock1"/>
    <dgm:cxn modelId="{DB43F788-60EC-4BE0-8567-738AF47160A3}" type="presParOf" srcId="{8A89A769-7C3A-485B-AA76-5D3AF60D0AA6}" destId="{CA004F02-E1CB-4C42-A215-AD831981B5F4}" srcOrd="1" destOrd="0" presId="urn:microsoft.com/office/officeart/2024/3/layout/verticalVisualTextBlock1"/>
    <dgm:cxn modelId="{DC2CE631-E3C9-4553-BFF9-E80D38088110}" type="presParOf" srcId="{8A89A769-7C3A-485B-AA76-5D3AF60D0AA6}" destId="{A986A455-1541-4D38-B1F9-E3F5FC1CA485}"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0070EA-D53C-447A-BD4C-94C7EEA116D7}">
      <dsp:nvSpPr>
        <dsp:cNvPr id="0" name=""/>
        <dsp:cNvSpPr/>
      </dsp:nvSpPr>
      <dsp:spPr>
        <a:xfrm>
          <a:off x="0" y="0"/>
          <a:ext cx="1486792" cy="1486792"/>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35751" r="-2" b="-2"/>
          <a:stretch>
            <a:fillRect l="-28000" r="-28000"/>
          </a:stretch>
        </a:blipFill>
        <a:ln>
          <a:noFill/>
        </a:ln>
        <a:effectLst/>
      </dsp:spPr>
      <dsp:style>
        <a:lnRef idx="0">
          <a:scrgbClr r="0" g="0" b="0"/>
        </a:lnRef>
        <a:fillRef idx="3">
          <a:scrgbClr r="0" g="0" b="0"/>
        </a:fillRef>
        <a:effectRef idx="2">
          <a:scrgbClr r="0" g="0" b="0"/>
        </a:effectRef>
        <a:fontRef idx="minor">
          <a:schemeClr val="lt1"/>
        </a:fontRef>
      </dsp:style>
    </dsp:sp>
    <dsp:sp modelId="{C0244287-75E3-4152-B550-3E3D3AAEA071}">
      <dsp:nvSpPr>
        <dsp:cNvPr id="0" name=""/>
        <dsp:cNvSpPr/>
      </dsp:nvSpPr>
      <dsp:spPr>
        <a:xfrm>
          <a:off x="1666792" y="0"/>
          <a:ext cx="2897025" cy="306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Emotional Challenges</a:t>
          </a:r>
        </a:p>
      </dsp:txBody>
      <dsp:txXfrm>
        <a:off x="1666792" y="0"/>
        <a:ext cx="2897025" cy="306512"/>
      </dsp:txXfrm>
    </dsp:sp>
    <dsp:sp modelId="{5B6F3B71-1397-4251-8322-303C8E88DF23}">
      <dsp:nvSpPr>
        <dsp:cNvPr id="0" name=""/>
        <dsp:cNvSpPr/>
      </dsp:nvSpPr>
      <dsp:spPr>
        <a:xfrm>
          <a:off x="1666792" y="306512"/>
          <a:ext cx="2897025" cy="1180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GB" sz="1400" kern="1200"/>
            <a:t>She faces hidden grief and persistent stress, which may lead to depression and emotional struggles.</a:t>
          </a:r>
        </a:p>
      </dsp:txBody>
      <dsp:txXfrm>
        <a:off x="1666792" y="306512"/>
        <a:ext cx="2897025" cy="1180280"/>
      </dsp:txXfrm>
    </dsp:sp>
    <dsp:sp modelId="{1AB93DED-E089-4846-964D-60AC39D01815}">
      <dsp:nvSpPr>
        <dsp:cNvPr id="0" name=""/>
        <dsp:cNvSpPr/>
      </dsp:nvSpPr>
      <dsp:spPr>
        <a:xfrm>
          <a:off x="0" y="1605736"/>
          <a:ext cx="1486792" cy="1486792"/>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3536" r="29715" b="1"/>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8855DAC0-FE25-43C5-8E7A-55E911FB3CBA}">
      <dsp:nvSpPr>
        <dsp:cNvPr id="0" name=""/>
        <dsp:cNvSpPr/>
      </dsp:nvSpPr>
      <dsp:spPr>
        <a:xfrm>
          <a:off x="1666792" y="1605736"/>
          <a:ext cx="2897025" cy="306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Social Isolation</a:t>
          </a:r>
        </a:p>
      </dsp:txBody>
      <dsp:txXfrm>
        <a:off x="1666792" y="1605736"/>
        <a:ext cx="2897025" cy="306512"/>
      </dsp:txXfrm>
    </dsp:sp>
    <dsp:sp modelId="{AD558ABD-7D4F-4FBE-9DBC-76BB3126A2ED}">
      <dsp:nvSpPr>
        <dsp:cNvPr id="0" name=""/>
        <dsp:cNvSpPr/>
      </dsp:nvSpPr>
      <dsp:spPr>
        <a:xfrm>
          <a:off x="1666792" y="1912248"/>
          <a:ext cx="2897025" cy="1180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GB" sz="1400" kern="1200"/>
            <a:t>She feels isolated from friends and believes she is different from everyone else, deepening her loneliness.</a:t>
          </a:r>
        </a:p>
      </dsp:txBody>
      <dsp:txXfrm>
        <a:off x="1666792" y="1912248"/>
        <a:ext cx="2897025" cy="1180280"/>
      </dsp:txXfrm>
    </dsp:sp>
    <dsp:sp modelId="{79C3624C-4984-46A7-BCDA-D6417818428E}">
      <dsp:nvSpPr>
        <dsp:cNvPr id="0" name=""/>
        <dsp:cNvSpPr/>
      </dsp:nvSpPr>
      <dsp:spPr>
        <a:xfrm>
          <a:off x="0" y="3211472"/>
          <a:ext cx="1486792" cy="1486792"/>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9360" r="24139" b="-1"/>
          <a:stretch>
            <a:fillRect l="-25000" r="-25000"/>
          </a:stretch>
        </a:blipFill>
        <a:ln>
          <a:noFill/>
        </a:ln>
        <a:effectLst/>
      </dsp:spPr>
      <dsp:style>
        <a:lnRef idx="0">
          <a:scrgbClr r="0" g="0" b="0"/>
        </a:lnRef>
        <a:fillRef idx="3">
          <a:scrgbClr r="0" g="0" b="0"/>
        </a:fillRef>
        <a:effectRef idx="2">
          <a:scrgbClr r="0" g="0" b="0"/>
        </a:effectRef>
        <a:fontRef idx="minor">
          <a:schemeClr val="lt1"/>
        </a:fontRef>
      </dsp:style>
    </dsp:sp>
    <dsp:sp modelId="{CA004F02-E1CB-4C42-A215-AD831981B5F4}">
      <dsp:nvSpPr>
        <dsp:cNvPr id="0" name=""/>
        <dsp:cNvSpPr/>
      </dsp:nvSpPr>
      <dsp:spPr>
        <a:xfrm>
          <a:off x="1666792" y="3211472"/>
          <a:ext cx="2897025" cy="3065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90000"/>
            </a:lnSpc>
            <a:spcBef>
              <a:spcPct val="0"/>
            </a:spcBef>
            <a:spcAft>
              <a:spcPct val="35000"/>
            </a:spcAft>
            <a:buNone/>
            <a:defRPr b="1"/>
          </a:pPr>
          <a:r>
            <a:rPr lang="en-GB" sz="1800" kern="1200"/>
            <a:t>Academic Difficulties</a:t>
          </a:r>
        </a:p>
      </dsp:txBody>
      <dsp:txXfrm>
        <a:off x="1666792" y="3211472"/>
        <a:ext cx="2897025" cy="306512"/>
      </dsp:txXfrm>
    </dsp:sp>
    <dsp:sp modelId="{A986A455-1541-4D38-B1F9-E3F5FC1CA485}">
      <dsp:nvSpPr>
        <dsp:cNvPr id="0" name=""/>
        <dsp:cNvSpPr/>
      </dsp:nvSpPr>
      <dsp:spPr>
        <a:xfrm>
          <a:off x="1666792" y="3517985"/>
          <a:ext cx="2897025" cy="1180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90000"/>
            </a:lnSpc>
            <a:spcBef>
              <a:spcPct val="0"/>
            </a:spcBef>
            <a:spcAft>
              <a:spcPct val="35000"/>
            </a:spcAft>
            <a:buNone/>
          </a:pPr>
          <a:r>
            <a:rPr lang="en-GB" sz="1400" kern="1200"/>
            <a:t>Her school performance suffers as worry about home makes it hard to concentrate and her grades slip.</a:t>
          </a:r>
        </a:p>
      </dsp:txBody>
      <dsp:txXfrm>
        <a:off x="1666792" y="3517985"/>
        <a:ext cx="2897025" cy="1180280"/>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7D5060-0068-4D71-AA89-4BAA8852BF2C}" type="datetimeFigureOut">
              <a:rPr lang="en-GB" smtClean="0"/>
              <a:t>16/02/2026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C0C91F-0C34-4A1E-B9F6-434402321136}" type="slidenum">
              <a:rPr lang="en-GB" smtClean="0"/>
              <a:t>‹#›</a:t>
            </a:fld>
            <a:endParaRPr lang="en-GB"/>
          </a:p>
        </p:txBody>
      </p:sp>
    </p:spTree>
    <p:extLst>
      <p:ext uri="{BB962C8B-B14F-4D97-AF65-F5344CB8AC3E}">
        <p14:creationId xmlns:p14="http://schemas.microsoft.com/office/powerpoint/2010/main" val="3909731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Microsoft 365 content library
Emotionally: She is experiencing buried grief, constant stress, and may be depressed. Socially: She feels cut off from friends and different from everyone else. At school: Her grades are slipping as it is difficult to focus while worried about home (The Children's Society, 2013).</a:t>
            </a:r>
          </a:p>
        </p:txBody>
      </p:sp>
      <p:sp>
        <p:nvSpPr>
          <p:cNvPr id="4" name="Slide Number Placeholder 3"/>
          <p:cNvSpPr>
            <a:spLocks noGrp="1"/>
          </p:cNvSpPr>
          <p:nvPr>
            <p:ph type="sldNum" sz="quarter" idx="5"/>
          </p:nvPr>
        </p:nvSpPr>
        <p:spPr/>
        <p:txBody>
          <a:bodyPr/>
          <a:lstStyle/>
          <a:p>
            <a:fld id="{B4F7F258-0F0E-4B55-8829-DF80F3BD076A}" type="slidenum">
              <a:rPr lang="en-GB" smtClean="0"/>
              <a:t>6</a:t>
            </a:fld>
            <a:endParaRPr lang="en-GB"/>
          </a:p>
        </p:txBody>
      </p:sp>
    </p:spTree>
    <p:extLst>
      <p:ext uri="{BB962C8B-B14F-4D97-AF65-F5344CB8AC3E}">
        <p14:creationId xmlns:p14="http://schemas.microsoft.com/office/powerpoint/2010/main" val="738810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1C0C91F-0C34-4A1E-B9F6-434402321136}" type="slidenum">
              <a:rPr lang="en-GB" smtClean="0"/>
              <a:t>7</a:t>
            </a:fld>
            <a:endParaRPr lang="en-GB"/>
          </a:p>
        </p:txBody>
      </p:sp>
    </p:spTree>
    <p:extLst>
      <p:ext uri="{BB962C8B-B14F-4D97-AF65-F5344CB8AC3E}">
        <p14:creationId xmlns:p14="http://schemas.microsoft.com/office/powerpoint/2010/main" val="1000580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GB"/>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C1FF6DA9-008F-8B48-92A6-B652298478BF}" type="slidenum">
              <a:rPr lang="en-US" smtClean="0"/>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8123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35686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GB"/>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1975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54250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300835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29877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17625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30119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5BCAD085-E8A6-8845-BD4E-CB4CCA059FC4}" type="datetimeFigureOut">
              <a:rPr lang="en-US" smtClean="0"/>
              <a:t>2/16/2026</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902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47348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626983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BCAD085-E8A6-8845-BD4E-CB4CCA059FC4}" type="datetimeFigureOut">
              <a:rPr lang="en-US" smtClean="0"/>
              <a:t>2/16/2026</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36080867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Video 4" descr="Floating Numbers And Letters On Top Of A Book">
            <a:extLst>
              <a:ext uri="{FF2B5EF4-FFF2-40B4-BE49-F238E27FC236}">
                <a16:creationId xmlns:a16="http://schemas.microsoft.com/office/drawing/2014/main" id="{38526E0D-2188-1098-E675-0A39DF521F13}"/>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7270" r="17516" b="-1"/>
          <a:stretch>
            <a:fillRect/>
          </a:stretch>
        </p:blipFill>
        <p:spPr>
          <a:xfrm>
            <a:off x="-2285" y="10"/>
            <a:ext cx="9143999" cy="6857990"/>
          </a:xfrm>
          <a:prstGeom prst="rect">
            <a:avLst/>
          </a:prstGeom>
        </p:spPr>
      </p:pic>
      <p:sp>
        <p:nvSpPr>
          <p:cNvPr id="2" name="Title 1"/>
          <p:cNvSpPr>
            <a:spLocks noGrp="1"/>
          </p:cNvSpPr>
          <p:nvPr>
            <p:ph type="ctrTitle"/>
          </p:nvPr>
        </p:nvSpPr>
        <p:spPr>
          <a:xfrm>
            <a:off x="241299" y="554845"/>
            <a:ext cx="7992669" cy="3902673"/>
          </a:xfrm>
        </p:spPr>
        <p:txBody>
          <a:bodyPr anchor="t">
            <a:normAutofit/>
          </a:bodyPr>
          <a:lstStyle/>
          <a:p>
            <a:pPr algn="l"/>
            <a:r>
              <a:rPr lang="en-GB" sz="4500" b="1">
                <a:solidFill>
                  <a:schemeClr val="tx1">
                    <a:lumMod val="95000"/>
                    <a:lumOff val="5000"/>
                  </a:schemeClr>
                </a:solidFill>
                <a:latin typeface="ADLaM Display" panose="02010000000000000000" pitchFamily="2" charset="0"/>
                <a:ea typeface="ADLaM Display" panose="02010000000000000000" pitchFamily="2" charset="0"/>
                <a:cs typeface="ADLaM Display" panose="02010000000000000000" pitchFamily="2" charset="0"/>
              </a:rPr>
              <a:t>The Impact of Caregiving on Adolescent Development: Jenny's Case Study and Bowlby's Attachment Theory</a:t>
            </a:r>
          </a:p>
        </p:txBody>
      </p:sp>
      <p:sp>
        <p:nvSpPr>
          <p:cNvPr id="3" name="Subtitle 2"/>
          <p:cNvSpPr>
            <a:spLocks noGrp="1"/>
          </p:cNvSpPr>
          <p:nvPr>
            <p:ph type="subTitle" idx="1"/>
          </p:nvPr>
        </p:nvSpPr>
        <p:spPr>
          <a:xfrm>
            <a:off x="236642" y="3737589"/>
            <a:ext cx="8008722" cy="2155484"/>
          </a:xfrm>
        </p:spPr>
        <p:txBody>
          <a:bodyPr anchor="b">
            <a:noAutofit/>
          </a:bodyPr>
          <a:lstStyle/>
          <a:p>
            <a:pPr algn="l">
              <a:lnSpc>
                <a:spcPct val="90000"/>
              </a:lnSpc>
            </a:pPr>
            <a:r>
              <a:rPr lang="en-GB" sz="2800" dirty="0">
                <a:solidFill>
                  <a:srgbClr val="FFFFFF"/>
                </a:solidFill>
              </a:rPr>
              <a:t>Mohammed Ahmar Mahmood</a:t>
            </a:r>
          </a:p>
          <a:p>
            <a:pPr algn="l">
              <a:lnSpc>
                <a:spcPct val="90000"/>
              </a:lnSpc>
            </a:pPr>
            <a:r>
              <a:rPr lang="en-GB" sz="2800" dirty="0">
                <a:solidFill>
                  <a:srgbClr val="FFFFFF"/>
                </a:solidFill>
              </a:rPr>
              <a:t>Student Number: 2434188</a:t>
            </a:r>
          </a:p>
          <a:p>
            <a:pPr algn="l">
              <a:lnSpc>
                <a:spcPct val="90000"/>
              </a:lnSpc>
            </a:pPr>
            <a:r>
              <a:rPr lang="en-GB" sz="2800" dirty="0">
                <a:solidFill>
                  <a:srgbClr val="FFFFFF"/>
                </a:solidFill>
              </a:rPr>
              <a:t>Module: Psychology in Health and Social Care (LCHS4010)</a:t>
            </a:r>
          </a:p>
          <a:p>
            <a:pPr algn="l">
              <a:lnSpc>
                <a:spcPct val="90000"/>
              </a:lnSpc>
            </a:pPr>
            <a:r>
              <a:rPr lang="en-GB" sz="2800" dirty="0">
                <a:solidFill>
                  <a:srgbClr val="FFFFFF"/>
                </a:solidFill>
              </a:rPr>
              <a:t>Assessment 1: Individual Presentation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8645"/>
            <a:ext cx="6571343" cy="1049235"/>
          </a:xfrm>
        </p:spPr>
        <p:txBody>
          <a:bodyPr/>
          <a:lstStyle/>
          <a:p>
            <a:r>
              <a:rPr dirty="0"/>
              <a:t>Introduction</a:t>
            </a:r>
          </a:p>
        </p:txBody>
      </p:sp>
      <p:sp>
        <p:nvSpPr>
          <p:cNvPr id="3" name="Content Placeholder 2"/>
          <p:cNvSpPr>
            <a:spLocks noGrp="1"/>
          </p:cNvSpPr>
          <p:nvPr>
            <p:ph idx="1"/>
          </p:nvPr>
        </p:nvSpPr>
        <p:spPr>
          <a:xfrm>
            <a:off x="106472" y="1039661"/>
            <a:ext cx="8229600" cy="4221270"/>
          </a:xfrm>
        </p:spPr>
        <p:txBody>
          <a:bodyPr>
            <a:normAutofit/>
          </a:bodyPr>
          <a:lstStyle/>
          <a:p>
            <a:r>
              <a:rPr lang="en-GB" dirty="0"/>
              <a:t>The goal of this presentation is to use Bowlby's attachment theory to explain Jenny's development and to suggest interventions that research supports. The core theory is Bowlby's attachment theory (Bowlby, 1969). </a:t>
            </a:r>
          </a:p>
          <a:p>
            <a:endParaRPr lang="en-GB" dirty="0"/>
          </a:p>
          <a:p>
            <a:r>
              <a:rPr lang="en-GB" dirty="0"/>
              <a:t>Jenny's background</a:t>
            </a:r>
          </a:p>
          <a:p>
            <a:r>
              <a:rPr lang="en-GB" dirty="0"/>
              <a:t>She is 16 plus has cared for her mother for five years, beginning after her father died. Her mother has limited mobility and problems with memory but also emotion control. Jenny has faced multiple losses - the death of a parent, broken attachment ties and the loss of a typical adolescence because of her caregiving duties. </a:t>
            </a:r>
          </a:p>
          <a:p>
            <a:endParaRPr lang="en-GB" dirty="0"/>
          </a:p>
        </p:txBody>
      </p:sp>
      <p:sp>
        <p:nvSpPr>
          <p:cNvPr id="5" name="TextBox 4">
            <a:extLst>
              <a:ext uri="{FF2B5EF4-FFF2-40B4-BE49-F238E27FC236}">
                <a16:creationId xmlns:a16="http://schemas.microsoft.com/office/drawing/2014/main" id="{D2F79E7E-E0F6-4734-1AEB-1B9931EC72DB}"/>
              </a:ext>
            </a:extLst>
          </p:cNvPr>
          <p:cNvSpPr txBox="1"/>
          <p:nvPr/>
        </p:nvSpPr>
        <p:spPr>
          <a:xfrm>
            <a:off x="4490582" y="5027361"/>
            <a:ext cx="4653418" cy="923330"/>
          </a:xfrm>
          <a:prstGeom prst="rect">
            <a:avLst/>
          </a:prstGeom>
          <a:noFill/>
        </p:spPr>
        <p:txBody>
          <a:bodyPr wrap="square">
            <a:spAutoFit/>
          </a:bodyPr>
          <a:lstStyle/>
          <a:p>
            <a:r>
              <a:rPr lang="en-GB" dirty="0"/>
              <a:t>Main question - How does long term caregiving plus broken attachment bonds affect an adolescent's growth as well as health?</a:t>
            </a:r>
          </a:p>
        </p:txBody>
      </p:sp>
      <p:sp>
        <p:nvSpPr>
          <p:cNvPr id="6" name="TextBox 5">
            <a:extLst>
              <a:ext uri="{FF2B5EF4-FFF2-40B4-BE49-F238E27FC236}">
                <a16:creationId xmlns:a16="http://schemas.microsoft.com/office/drawing/2014/main" id="{FD86CE7F-F6F1-1798-AB28-EB0FF8F1C9B1}"/>
              </a:ext>
            </a:extLst>
          </p:cNvPr>
          <p:cNvSpPr txBox="1"/>
          <p:nvPr/>
        </p:nvSpPr>
        <p:spPr>
          <a:xfrm>
            <a:off x="0" y="5489026"/>
            <a:ext cx="4296427" cy="646331"/>
          </a:xfrm>
          <a:prstGeom prst="rect">
            <a:avLst/>
          </a:prstGeom>
          <a:noFill/>
        </p:spPr>
        <p:txBody>
          <a:bodyPr wrap="square">
            <a:spAutoFit/>
          </a:bodyPr>
          <a:lstStyle/>
          <a:p>
            <a:r>
              <a:rPr lang="en-GB"/>
              <a:t>Bowlby, J. (1969). Attachment and Loss: Vol. 1. Attachment. London: Hogarth Press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1" y="575920"/>
            <a:ext cx="6571343" cy="1049235"/>
          </a:xfrm>
        </p:spPr>
        <p:txBody>
          <a:bodyPr/>
          <a:lstStyle/>
          <a:p>
            <a:r>
              <a:rPr lang="en-GB" dirty="0"/>
              <a:t>Bowlby’s Attachment Theory – Key Concepts</a:t>
            </a:r>
            <a:endParaRPr dirty="0"/>
          </a:p>
        </p:txBody>
      </p:sp>
      <p:sp>
        <p:nvSpPr>
          <p:cNvPr id="3" name="Content Placeholder 2"/>
          <p:cNvSpPr>
            <a:spLocks noGrp="1"/>
          </p:cNvSpPr>
          <p:nvPr>
            <p:ph idx="1"/>
          </p:nvPr>
        </p:nvSpPr>
        <p:spPr/>
        <p:txBody>
          <a:bodyPr>
            <a:normAutofit fontScale="85000" lnSpcReduction="10000"/>
          </a:bodyPr>
          <a:lstStyle/>
          <a:p>
            <a:r>
              <a:rPr lang="en-GB" dirty="0"/>
              <a:t>Bowlby’s Theory The. Basics.</a:t>
            </a:r>
          </a:p>
          <a:p>
            <a:r>
              <a:rPr lang="en-GB" dirty="0"/>
              <a:t>Three key ideas. I'm going to be talking about. Are </a:t>
            </a:r>
          </a:p>
          <a:p>
            <a:r>
              <a:rPr lang="en-GB" dirty="0"/>
              <a:t>Internal working models. For example.</a:t>
            </a:r>
          </a:p>
          <a:p>
            <a:r>
              <a:rPr lang="en-GB" dirty="0"/>
              <a:t>mental templates of relationships built from early experiences.</a:t>
            </a:r>
          </a:p>
          <a:p>
            <a:r>
              <a:rPr lang="en-GB" dirty="0"/>
              <a:t>Secure base. Is. Someone who makes you feel safe enough to explore.</a:t>
            </a:r>
          </a:p>
          <a:p>
            <a:r>
              <a:rPr lang="en-GB" dirty="0"/>
              <a:t>3. Attachment styles</a:t>
            </a:r>
          </a:p>
          <a:p>
            <a:r>
              <a:rPr lang="en-GB" dirty="0"/>
              <a:t>Are  Patterns of connecting secure avoidant. And ambivalent an Disorganised.</a:t>
            </a:r>
          </a:p>
          <a:p>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Applying Attachment Theory to Jenny’s Experience</a:t>
            </a:r>
            <a:endParaRPr dirty="0"/>
          </a:p>
        </p:txBody>
      </p:sp>
      <p:sp>
        <p:nvSpPr>
          <p:cNvPr id="3" name="Content Placeholder 2"/>
          <p:cNvSpPr>
            <a:spLocks noGrp="1"/>
          </p:cNvSpPr>
          <p:nvPr>
            <p:ph idx="1"/>
          </p:nvPr>
        </p:nvSpPr>
        <p:spPr/>
        <p:txBody>
          <a:bodyPr>
            <a:normAutofit fontScale="85000" lnSpcReduction="10000"/>
          </a:bodyPr>
          <a:lstStyle/>
          <a:p>
            <a:r>
              <a:rPr lang="en-GB" dirty="0"/>
              <a:t>Slide 4. What went wrong for Jenny?</a:t>
            </a:r>
          </a:p>
          <a:p>
            <a:r>
              <a:rPr lang="en-GB" dirty="0"/>
              <a:t>Her dad died when she was 11. It is unfortunate. for when you're figuring out who you are. At that point, she lost her primary secure base. And also a mum couldn't step in. Because. Physical problems and depression meant no replacement secure base. That means Jenny was left emotionally stranded. The roles we’re flipped. Became the parent instead of the child.. Parentification: when a child takes on adult caring roles Barnett, B. and Parker, G. (1998). 'The parentified child: Early competence or childhood deprivation?', </a:t>
            </a:r>
            <a:r>
              <a:rPr lang="en-GB" i="1" dirty="0"/>
              <a:t>Child Psychology and Psychiatry Review</a:t>
            </a:r>
            <a:r>
              <a:rPr lang="en-GB" dirty="0"/>
              <a:t>, 3(4), pp. 146-155. How she sees the world from her point of view. My needs Do. Not Matter. Add. For others People. Let you down.</a:t>
            </a:r>
          </a:p>
          <a:p>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on Adolescent Development</a:t>
            </a:r>
            <a:endParaRPr dirty="0"/>
          </a:p>
        </p:txBody>
      </p:sp>
      <p:sp>
        <p:nvSpPr>
          <p:cNvPr id="3" name="Content Placeholder 2"/>
          <p:cNvSpPr>
            <a:spLocks noGrp="1"/>
          </p:cNvSpPr>
          <p:nvPr>
            <p:ph idx="1"/>
          </p:nvPr>
        </p:nvSpPr>
        <p:spPr/>
        <p:txBody>
          <a:bodyPr>
            <a:normAutofit fontScale="85000" lnSpcReduction="10000"/>
          </a:bodyPr>
          <a:lstStyle/>
          <a:p>
            <a:r>
              <a:rPr lang="en-GB" dirty="0"/>
              <a:t>What she missed? Slide 5.</a:t>
            </a:r>
          </a:p>
          <a:p>
            <a:r>
              <a:rPr lang="en-GB" dirty="0"/>
              <a:t>In Normal Adolescence. An average teen</a:t>
            </a:r>
          </a:p>
          <a:p>
            <a:r>
              <a:rPr lang="en-GB" dirty="0"/>
              <a:t>Pulling away from parents gradually. Trying things out, make mistakes. And also working out who you really are. in Adolescence It is about finding yourself.</a:t>
            </a:r>
          </a:p>
          <a:p>
            <a:r>
              <a:rPr lang="en-GB" dirty="0"/>
              <a:t>For Jenny. She had to grow up overnight. She had no time for friends, hobbies, or self discovery. Her Caregiving. Took Over. Her life.</a:t>
            </a:r>
          </a:p>
          <a:p>
            <a:r>
              <a:rPr lang="en-GB" dirty="0"/>
              <a:t>One protective factor. A close bond with her dad. Before he died might help her bounce back. Rutter, M. (2012). 'Resilience as a dynamic concept', Development and Psychopathology, 24(2), pp. 335-344.</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4225" y="443732"/>
            <a:ext cx="608265"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0"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2477" y="540921"/>
            <a:ext cx="3730436"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2" name="Rectangle 21">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9144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9C81717-2DDA-065B-8396-E7DD6E924418}"/>
              </a:ext>
            </a:extLst>
          </p:cNvPr>
          <p:cNvSpPr>
            <a:spLocks noGrp="1"/>
          </p:cNvSpPr>
          <p:nvPr>
            <p:ph type="title"/>
          </p:nvPr>
        </p:nvSpPr>
        <p:spPr>
          <a:xfrm>
            <a:off x="847703" y="1193800"/>
            <a:ext cx="2394787" cy="4699000"/>
          </a:xfrm>
        </p:spPr>
        <p:txBody>
          <a:bodyPr anchor="ctr">
            <a:normAutofit/>
          </a:bodyPr>
          <a:lstStyle/>
          <a:p>
            <a:r>
              <a:rPr lang="en-GB"/>
              <a:t>What She Missed?</a:t>
            </a:r>
          </a:p>
        </p:txBody>
      </p:sp>
      <p:cxnSp>
        <p:nvCxnSpPr>
          <p:cNvPr id="24" name="Straight Connector 23">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6"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421" y="6007878"/>
            <a:ext cx="2625537"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4" name="Content Placeholder 4">
            <a:extLst>
              <a:ext uri="{FF2B5EF4-FFF2-40B4-BE49-F238E27FC236}">
                <a16:creationId xmlns:a16="http://schemas.microsoft.com/office/drawing/2014/main" id="{35F17915-DA3A-4D0B-ABCD-B462C31F66A0}"/>
              </a:ext>
            </a:extLst>
          </p:cNvPr>
          <p:cNvGraphicFramePr>
            <a:graphicFrameLocks noGrp="1"/>
          </p:cNvGraphicFramePr>
          <p:nvPr>
            <p:ph idx="1"/>
            <p:extLst>
              <p:ext uri="{D42A27DB-BD31-4B8C-83A1-F6EECF244321}">
                <p14:modId xmlns:p14="http://schemas.microsoft.com/office/powerpoint/2010/main" val="3226323249"/>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3732477" y="1193800"/>
          <a:ext cx="4563818" cy="469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4406438"/>
      </p:ext>
    </p:extLst>
  </p:cSld>
  <p:clrMapOvr>
    <a:overrideClrMapping bg1="dk1" tx1="lt1" bg2="dk2" tx2="lt2" accent1="accent1" accent2="accent2" accent3="accent3" accent4="accent4" accent5="accent5" accent6="accent6" hlink="hlink" folHlink="folHlink"/>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5" name="Picture 34">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37" name="Straight Connector 36">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1" name="Rectangle 40">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weet little blonde haired girl, sits cross-legged on an exam table as she talks with her female doctor of Asian decent.  She holds her foot nervously but smiles while looking downward.  The doctor is dressed casually in a light pink t-shirt and has a stethoscope around her neck.">
            <a:extLst>
              <a:ext uri="{FF2B5EF4-FFF2-40B4-BE49-F238E27FC236}">
                <a16:creationId xmlns:a16="http://schemas.microsoft.com/office/drawing/2014/main" id="{5EB2489C-AECC-4E9F-AAD6-D97EB7B87A54}"/>
              </a:ext>
            </a:extLst>
          </p:cNvPr>
          <p:cNvPicPr>
            <a:picLocks noGrp="1" noChangeAspect="1"/>
          </p:cNvPicPr>
          <p:nvPr>
            <p:ph sz="half" idx="1"/>
          </p:nvPr>
        </p:nvPicPr>
        <p:blipFill>
          <a:blip r:embed="rId4">
            <a:alphaModFix amt="50000"/>
            <a:grayscl/>
          </a:blip>
          <a:srcRect r="11001" b="-1"/>
          <a:stretch>
            <a:fillRect/>
          </a:stretch>
        </p:blipFill>
        <p:spPr>
          <a:xfrm>
            <a:off x="228" y="10"/>
            <a:ext cx="9143772" cy="6857990"/>
          </a:xfrm>
          <a:prstGeom prst="rect">
            <a:avLst/>
          </a:prstGeom>
        </p:spPr>
      </p:pic>
      <p:sp>
        <p:nvSpPr>
          <p:cNvPr id="43"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4225" y="443732"/>
            <a:ext cx="608265"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5"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2477" y="540921"/>
            <a:ext cx="3730436"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7" name="Rectangle 46">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9144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5160557-75C8-59CB-A333-07DE4963B07C}"/>
              </a:ext>
            </a:extLst>
          </p:cNvPr>
          <p:cNvSpPr>
            <a:spLocks noGrp="1"/>
          </p:cNvSpPr>
          <p:nvPr>
            <p:ph type="title"/>
          </p:nvPr>
        </p:nvSpPr>
        <p:spPr>
          <a:xfrm>
            <a:off x="847703" y="1193800"/>
            <a:ext cx="2394787" cy="4699000"/>
          </a:xfrm>
        </p:spPr>
        <p:txBody>
          <a:bodyPr vert="horz" lIns="91440" tIns="45720" rIns="91440" bIns="45720" rtlCol="0" anchor="ctr">
            <a:normAutofit/>
          </a:bodyPr>
          <a:lstStyle/>
          <a:p>
            <a:pPr defTabSz="914400"/>
            <a:r>
              <a:rPr lang="en-US"/>
              <a:t>What Would Actually Help</a:t>
            </a:r>
          </a:p>
        </p:txBody>
      </p:sp>
      <p:cxnSp>
        <p:nvCxnSpPr>
          <p:cNvPr id="49" name="Straight Connector 48">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44E41E3-72DF-2413-C555-7528235923A8}"/>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156214" y="247764"/>
            <a:ext cx="4563818" cy="5163214"/>
          </a:xfrm>
        </p:spPr>
        <p:txBody>
          <a:bodyPr>
            <a:normAutofit fontScale="92500" lnSpcReduction="10000"/>
          </a:bodyPr>
          <a:lstStyle/>
          <a:p>
            <a:pPr marL="0" indent="0">
              <a:spcBef>
                <a:spcPts val="2500"/>
              </a:spcBef>
              <a:buFont typeface="Arial" panose="020B0604020202020204" pitchFamily="34" charset="0"/>
              <a:buNone/>
            </a:pPr>
            <a:r>
              <a:rPr lang="en-GB" sz="1400" b="1" dirty="0"/>
              <a:t>Young Carers Assessment</a:t>
            </a:r>
          </a:p>
          <a:p>
            <a:pPr marL="0" lvl="1" indent="0">
              <a:buFont typeface="Arial" panose="020B0604020202020204" pitchFamily="34" charset="0"/>
              <a:buNone/>
            </a:pPr>
            <a:r>
              <a:rPr lang="en-GB" sz="1400" dirty="0"/>
              <a:t>An assessment by a social worker identifies the specific needs of a young carer and helps tailor support.</a:t>
            </a:r>
          </a:p>
          <a:p>
            <a:pPr marL="0" indent="0">
              <a:spcBef>
                <a:spcPts val="2500"/>
              </a:spcBef>
              <a:buFont typeface="Arial" panose="020B0604020202020204" pitchFamily="34" charset="0"/>
              <a:buNone/>
            </a:pPr>
            <a:r>
              <a:rPr lang="en-GB" sz="1400" b="1" dirty="0"/>
              <a:t>Grief and Emotional Support</a:t>
            </a:r>
          </a:p>
          <a:p>
            <a:pPr marL="0" lvl="1" indent="0">
              <a:buFont typeface="Arial" panose="020B0604020202020204" pitchFamily="34" charset="0"/>
              <a:buNone/>
            </a:pPr>
            <a:r>
              <a:rPr lang="en-GB" sz="1400" dirty="0"/>
              <a:t>Grief counselling from a specialist helps young carers process loss and emotional challenges.</a:t>
            </a:r>
          </a:p>
          <a:p>
            <a:pPr marL="0" indent="0">
              <a:spcBef>
                <a:spcPts val="2500"/>
              </a:spcBef>
              <a:buFont typeface="Arial" panose="020B0604020202020204" pitchFamily="34" charset="0"/>
              <a:buNone/>
            </a:pPr>
            <a:r>
              <a:rPr lang="en-GB" sz="1400" b="1" dirty="0"/>
              <a:t>Respite and Peer Connection</a:t>
            </a:r>
          </a:p>
          <a:p>
            <a:pPr marL="0" lvl="1" indent="0">
              <a:buFont typeface="Arial" panose="020B0604020202020204" pitchFamily="34" charset="0"/>
              <a:buNone/>
            </a:pPr>
            <a:r>
              <a:rPr lang="en-GB" sz="1400" dirty="0"/>
              <a:t>Respite care and young carers groups provide relief and peer support, helping carers relax and connect with others.</a:t>
            </a:r>
          </a:p>
          <a:p>
            <a:pPr marL="0" indent="0">
              <a:spcBef>
                <a:spcPts val="2500"/>
              </a:spcBef>
              <a:buFont typeface="Arial" panose="020B0604020202020204" pitchFamily="34" charset="0"/>
              <a:buNone/>
            </a:pPr>
            <a:r>
              <a:rPr lang="en-GB" sz="1400" b="1" dirty="0"/>
              <a:t>Mentoring and Family Therapy</a:t>
            </a:r>
          </a:p>
          <a:p>
            <a:pPr marL="0" lvl="1" indent="0">
              <a:buFont typeface="Arial" panose="020B0604020202020204" pitchFamily="34" charset="0"/>
              <a:buNone/>
            </a:pPr>
            <a:r>
              <a:rPr lang="en-GB" sz="1400" dirty="0"/>
              <a:t>Mentors and family therapy offer consistent adult support and address family role reversals for healthier relationships.</a:t>
            </a:r>
          </a:p>
          <a:p>
            <a:pPr marL="0" lvl="1" indent="0">
              <a:buFont typeface="Arial" panose="020B0604020202020204" pitchFamily="34" charset="0"/>
              <a:buNone/>
            </a:pPr>
            <a:endParaRPr lang="en-GB" sz="1400" dirty="0"/>
          </a:p>
          <a:p>
            <a:pPr marL="0" lvl="1" indent="0">
              <a:buNone/>
            </a:pPr>
            <a:r>
              <a:rPr lang="en-GB" sz="1400" dirty="0"/>
              <a:t>Let her be a teenager again while getting her mum sorted </a:t>
            </a:r>
            <a:r>
              <a:rPr lang="en-GB" dirty="0"/>
              <a:t>Bowlby, J. (1988). </a:t>
            </a:r>
            <a:r>
              <a:rPr lang="en-GB" i="1" dirty="0"/>
              <a:t>A Secure Base: Parent-child Attachment and Healthy Human Development</a:t>
            </a:r>
            <a:r>
              <a:rPr lang="en-GB" dirty="0"/>
              <a:t>. London: Routledge.</a:t>
            </a:r>
            <a:endParaRPr lang="en-GB" sz="1400" dirty="0"/>
          </a:p>
        </p:txBody>
      </p:sp>
      <p:sp>
        <p:nvSpPr>
          <p:cNvPr id="51"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421" y="6007878"/>
            <a:ext cx="2625537"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550778626"/>
      </p:ext>
    </p:extLst>
  </p:cSld>
  <p:clrMapOvr>
    <a:overrideClrMapping bg1="dk1" tx1="lt1" bg2="dk2" tx2="lt2" accent1="accent1" accent2="accent2" accent3="accent3" accent4="accent4" accent5="accent5" accent6="accent6" hlink="hlink" folHlink="folHlink"/>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Nature vs Nurture in Jenny’s Development</a:t>
            </a:r>
            <a:endParaRPr dirty="0"/>
          </a:p>
        </p:txBody>
      </p:sp>
      <p:sp>
        <p:nvSpPr>
          <p:cNvPr id="3" name="Content Placeholder 2"/>
          <p:cNvSpPr>
            <a:spLocks noGrp="1"/>
          </p:cNvSpPr>
          <p:nvPr>
            <p:ph idx="1"/>
          </p:nvPr>
        </p:nvSpPr>
        <p:spPr>
          <a:xfrm>
            <a:off x="1443491" y="2015733"/>
            <a:ext cx="6571343" cy="3746089"/>
          </a:xfrm>
        </p:spPr>
        <p:txBody>
          <a:bodyPr>
            <a:normAutofit fontScale="77500" lnSpcReduction="20000"/>
          </a:bodyPr>
          <a:lstStyle/>
          <a:p>
            <a:r>
              <a:rPr lang="en-GB" dirty="0"/>
              <a:t>Slide 7. Nature or nurture? </a:t>
            </a:r>
          </a:p>
          <a:p>
            <a:r>
              <a:rPr lang="en-GB" dirty="0"/>
              <a:t>Environment. Nurture.</a:t>
            </a:r>
          </a:p>
          <a:p>
            <a:r>
              <a:rPr lang="en-GB" dirty="0"/>
              <a:t>Five years of stress and unmet needs. And possibly pull isolated, judged.</a:t>
            </a:r>
          </a:p>
          <a:p>
            <a:r>
              <a:rPr lang="en-GB" dirty="0"/>
              <a:t>Biology. Nature.</a:t>
            </a:r>
          </a:p>
          <a:p>
            <a:r>
              <a:rPr lang="en-GB" dirty="0"/>
              <a:t>Teenage brains are still developing. Especially the prefrontal cortex.</a:t>
            </a:r>
          </a:p>
          <a:p>
            <a:r>
              <a:rPr lang="en-GB" dirty="0"/>
              <a:t>Makes her extra sensitive to stress. Blakemore, S.J. (2012). 'Imaging brain development: The adolescent brain', </a:t>
            </a:r>
            <a:r>
              <a:rPr lang="en-GB" i="1" dirty="0" err="1"/>
              <a:t>NeuroImage</a:t>
            </a:r>
            <a:r>
              <a:rPr lang="en-GB" dirty="0"/>
              <a:t>, 61(2), pp. </a:t>
            </a:r>
            <a:r>
              <a:rPr lang="en-GB"/>
              <a:t>397-406. </a:t>
            </a:r>
          </a:p>
          <a:p>
            <a:r>
              <a:rPr lang="en-GB" dirty="0"/>
              <a:t>Student pressure </a:t>
            </a:r>
            <a:r>
              <a:rPr lang="en-GB" dirty="0" err="1"/>
              <a:t>rewries</a:t>
            </a:r>
            <a:r>
              <a:rPr lang="en-GB" dirty="0"/>
              <a:t> how her body handles stress long term.</a:t>
            </a:r>
          </a:p>
          <a:p>
            <a:r>
              <a:rPr lang="en-GB" dirty="0"/>
              <a:t>Conclusion is that Her biology makes her especially vulnerable to her environment. . Effective help needs to change her situation and support how she copes</a:t>
            </a:r>
          </a:p>
          <a:p>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Bowlby’s Attachment Theory</a:t>
            </a:r>
            <a:endParaRPr dirty="0"/>
          </a:p>
        </p:txBody>
      </p:sp>
      <p:sp>
        <p:nvSpPr>
          <p:cNvPr id="3" name="Content Placeholder 2"/>
          <p:cNvSpPr>
            <a:spLocks noGrp="1"/>
          </p:cNvSpPr>
          <p:nvPr>
            <p:ph idx="1"/>
          </p:nvPr>
        </p:nvSpPr>
        <p:spPr/>
        <p:txBody>
          <a:bodyPr>
            <a:normAutofit fontScale="55000" lnSpcReduction="20000"/>
          </a:bodyPr>
          <a:lstStyle/>
          <a:p>
            <a:r>
              <a:rPr lang="en-GB" dirty="0"/>
              <a:t>Does this theory actually work?</a:t>
            </a:r>
          </a:p>
          <a:p>
            <a:r>
              <a:rPr lang="en-GB" dirty="0"/>
              <a:t>Where Bowlby helps </a:t>
            </a:r>
          </a:p>
          <a:p>
            <a:r>
              <a:rPr lang="en-GB" dirty="0"/>
              <a:t>Explains why losing her dad and her mum. Unavailability hit so hard.</a:t>
            </a:r>
          </a:p>
          <a:p>
            <a:r>
              <a:rPr lang="en-GB" dirty="0"/>
              <a:t>Gives a clear direction rebuild. Safer relationships.</a:t>
            </a:r>
          </a:p>
          <a:p>
            <a:r>
              <a:rPr lang="en-GB" dirty="0"/>
              <a:t>Why connections matter for mental health?</a:t>
            </a:r>
          </a:p>
          <a:p>
            <a:endParaRPr lang="en-GB" dirty="0"/>
          </a:p>
          <a:p>
            <a:r>
              <a:rPr lang="en-GB" dirty="0"/>
              <a:t>Negatives are.</a:t>
            </a:r>
          </a:p>
          <a:p>
            <a:r>
              <a:rPr lang="en-GB" dirty="0"/>
              <a:t>Two Western and it assumes families look a certain way. It is also too focused on early childhood. Teenagers can change. It misses the big picture and doesn't ask why young carers exist. It ignores gender and doesn't explain why girls usually end up caring.</a:t>
            </a:r>
          </a:p>
          <a:p>
            <a:endParaRPr lang="en-GB" dirty="0"/>
          </a:p>
          <a:p>
            <a:r>
              <a:rPr lang="en-GB" dirty="0"/>
              <a:t>An alternative is </a:t>
            </a:r>
            <a:r>
              <a:rPr lang="en-GB" dirty="0" err="1"/>
              <a:t>vogaski</a:t>
            </a:r>
            <a:r>
              <a:rPr lang="en-GB" dirty="0"/>
              <a:t> theory. It is better at community and social change, </a:t>
            </a:r>
            <a:r>
              <a:rPr lang="en-GB" dirty="0" err="1"/>
              <a:t>butworse</a:t>
            </a:r>
            <a:r>
              <a:rPr lang="en-GB" dirty="0"/>
              <a:t> at explaining the emotional damage.</a:t>
            </a:r>
          </a:p>
          <a:p>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conclution</a:t>
            </a:r>
            <a:endParaRPr dirty="0"/>
          </a:p>
        </p:txBody>
      </p:sp>
      <p:sp>
        <p:nvSpPr>
          <p:cNvPr id="3" name="Content Placeholder 2"/>
          <p:cNvSpPr>
            <a:spLocks noGrp="1"/>
          </p:cNvSpPr>
          <p:nvPr>
            <p:ph idx="1"/>
          </p:nvPr>
        </p:nvSpPr>
        <p:spPr/>
        <p:txBody>
          <a:bodyPr>
            <a:normAutofit fontScale="92500" lnSpcReduction="10000"/>
          </a:bodyPr>
          <a:lstStyle/>
          <a:p>
            <a:r>
              <a:rPr lang="en-GB" dirty="0"/>
              <a:t>Conclusion. Does this theory help us understand Jenny Mostly it shows how her dad died and. Becoming their career. Knocked her off track. It points to what she needs, people she can trust, permission to need help, age appropriate support. But it's not the full picture. We'd miss loads if we ignored. Poverty. Gender. Expectations. And why? Services leave young carers to cope alone.</a:t>
            </a:r>
          </a:p>
          <a:p>
            <a:r>
              <a:rPr lang="en-GB" dirty="0"/>
              <a:t>Practitioners should remember. To not. See the capable young carer. To see the kid who lost too much, too young. How about actually changing her situation </a:t>
            </a:r>
            <a:r>
              <a:rPr lang="en-GB" dirty="0" err="1"/>
              <a:t>butnot</a:t>
            </a:r>
            <a:r>
              <a:rPr lang="en-GB" dirty="0"/>
              <a:t> just talking about it?</a:t>
            </a:r>
          </a:p>
          <a:p>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Refrence</a:t>
            </a:r>
            <a:r>
              <a:rPr lang="en-GB" dirty="0"/>
              <a:t> list</a:t>
            </a:r>
            <a:br>
              <a:rPr lang="en-GB" dirty="0"/>
            </a:br>
            <a:endParaRPr dirty="0"/>
          </a:p>
        </p:txBody>
      </p:sp>
      <p:sp>
        <p:nvSpPr>
          <p:cNvPr id="3" name="Content Placeholder 2"/>
          <p:cNvSpPr>
            <a:spLocks noGrp="1"/>
          </p:cNvSpPr>
          <p:nvPr>
            <p:ph idx="1"/>
          </p:nvPr>
        </p:nvSpPr>
        <p:spPr>
          <a:xfrm>
            <a:off x="1443491" y="2015733"/>
            <a:ext cx="6571343" cy="3764581"/>
          </a:xfrm>
        </p:spPr>
        <p:txBody>
          <a:bodyPr>
            <a:normAutofit fontScale="25000" lnSpcReduction="20000"/>
          </a:bodyPr>
          <a:lstStyle/>
          <a:p>
            <a:endParaRPr lang="en-GB" dirty="0"/>
          </a:p>
          <a:p>
            <a:r>
              <a:rPr lang="en-GB" dirty="0">
                <a:latin typeface="+mj-lt"/>
              </a:rPr>
              <a:t>---</a:t>
            </a:r>
          </a:p>
          <a:p>
            <a:endParaRPr lang="en-GB" dirty="0">
              <a:latin typeface="+mj-lt"/>
            </a:endParaRPr>
          </a:p>
          <a:p>
            <a:r>
              <a:rPr lang="en-GB" dirty="0">
                <a:latin typeface="+mj-lt"/>
              </a:rPr>
              <a:t>## **Reference List**</a:t>
            </a:r>
          </a:p>
          <a:p>
            <a:endParaRPr lang="en-GB" dirty="0">
              <a:latin typeface="+mj-lt"/>
            </a:endParaRPr>
          </a:p>
          <a:p>
            <a:r>
              <a:rPr lang="en-GB" dirty="0">
                <a:latin typeface="+mj-lt"/>
              </a:rPr>
              <a:t>Barnett, B. and Parker, G. (1998). 'The parentified child: Early competence or childhood deprivation?', *Child Psychology and Psychiatry Review*, 3(4), pp. 146-155.</a:t>
            </a:r>
          </a:p>
          <a:p>
            <a:endParaRPr lang="en-GB" dirty="0">
              <a:latin typeface="+mj-lt"/>
            </a:endParaRPr>
          </a:p>
          <a:p>
            <a:r>
              <a:rPr lang="en-GB" dirty="0">
                <a:latin typeface="+mj-lt"/>
              </a:rPr>
              <a:t>Blakemore, S.J. (2012). 'Imaging brain development: The adolescent brain', *</a:t>
            </a:r>
            <a:r>
              <a:rPr lang="en-GB" dirty="0" err="1">
                <a:latin typeface="+mj-lt"/>
              </a:rPr>
              <a:t>NeuroImage</a:t>
            </a:r>
            <a:r>
              <a:rPr lang="en-GB" dirty="0">
                <a:latin typeface="+mj-lt"/>
              </a:rPr>
              <a:t>*, 61(2), pp. 397-406.</a:t>
            </a:r>
          </a:p>
          <a:p>
            <a:endParaRPr lang="en-GB" dirty="0">
              <a:latin typeface="+mj-lt"/>
            </a:endParaRPr>
          </a:p>
          <a:p>
            <a:r>
              <a:rPr lang="en-GB" dirty="0">
                <a:latin typeface="+mj-lt"/>
              </a:rPr>
              <a:t>Bowlby, J. (1969). *Attachment and Loss: Vol. 1. Attachment*. London: Hogarth Press.</a:t>
            </a:r>
          </a:p>
          <a:p>
            <a:endParaRPr lang="en-GB" dirty="0">
              <a:latin typeface="+mj-lt"/>
            </a:endParaRPr>
          </a:p>
          <a:p>
            <a:r>
              <a:rPr lang="en-GB" dirty="0">
                <a:latin typeface="+mj-lt"/>
              </a:rPr>
              <a:t>Bowlby, J. (1988). *A Secure Base: Parent-child Attachment and Healthy Human Development*. London: Routledge.</a:t>
            </a:r>
          </a:p>
          <a:p>
            <a:endParaRPr lang="en-GB" dirty="0">
              <a:latin typeface="+mj-lt"/>
            </a:endParaRPr>
          </a:p>
          <a:p>
            <a:r>
              <a:rPr lang="en-GB" dirty="0">
                <a:latin typeface="+mj-lt"/>
              </a:rPr>
              <a:t>Rutter, M. (2012). 'Resilience as a dynamic concept', *Development and Psychopathology*, 24(2), pp. 335-344.</a:t>
            </a:r>
          </a:p>
          <a:p>
            <a:endParaRPr lang="en-GB" dirty="0">
              <a:latin typeface="+mj-lt"/>
            </a:endParaRPr>
          </a:p>
          <a:p>
            <a:r>
              <a:rPr lang="en-GB" dirty="0">
                <a:latin typeface="+mj-lt"/>
              </a:rPr>
              <a:t>The Children's Society (2013). *Hidden from View: The Experiences of Young Carers in England*. London: The Children's Society.</a:t>
            </a:r>
          </a:p>
          <a:p>
            <a:endParaRPr lang="en-GB" dirty="0"/>
          </a:p>
          <a:p>
            <a:r>
              <a:rPr lang="en-GB" dirty="0"/>
              <a:t>---</a:t>
            </a:r>
            <a:endParaRPr dirty="0"/>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113</TotalTime>
  <Words>1300</Words>
  <Application>Microsoft Office PowerPoint</Application>
  <PresentationFormat>On-screen Show (4:3)</PresentationFormat>
  <Paragraphs>92</Paragraphs>
  <Slides>11</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ADLaM Display</vt:lpstr>
      <vt:lpstr>Aptos</vt:lpstr>
      <vt:lpstr>Arial</vt:lpstr>
      <vt:lpstr>Gill Sans MT</vt:lpstr>
      <vt:lpstr>Gallery</vt:lpstr>
      <vt:lpstr>The Impact of Caregiving on Adolescent Development: Jenny's Case Study and Bowlby's Attachment Theory</vt:lpstr>
      <vt:lpstr>Introduction</vt:lpstr>
      <vt:lpstr>Bowlby’s Attachment Theory – Key Concepts</vt:lpstr>
      <vt:lpstr>Applying Attachment Theory to Jenny’s Experience</vt:lpstr>
      <vt:lpstr>Impact on Adolescent Development</vt:lpstr>
      <vt:lpstr>What She Missed?</vt:lpstr>
      <vt:lpstr>What Would Actually Help</vt:lpstr>
      <vt:lpstr>Nature vs Nurture in Jenny’s Development</vt:lpstr>
      <vt:lpstr>Evaluation of Bowlby’s Attachment Theory</vt:lpstr>
      <vt:lpstr>conclution</vt:lpstr>
      <vt:lpstr>Refrence list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ahmar mahmood</cp:lastModifiedBy>
  <cp:revision>2</cp:revision>
  <dcterms:created xsi:type="dcterms:W3CDTF">2013-01-27T09:14:16Z</dcterms:created>
  <dcterms:modified xsi:type="dcterms:W3CDTF">2026-02-16T05:54:06Z</dcterms:modified>
  <cp:category/>
</cp:coreProperties>
</file>