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  <p:sldMasterId id="2147483685" r:id="rId4"/>
  </p:sldMasterIdLst>
  <p:notesMasterIdLst>
    <p:notesMasterId r:id="rId19"/>
  </p:notesMasterIdLst>
  <p:sldIdLst>
    <p:sldId id="621" r:id="rId5"/>
    <p:sldId id="618" r:id="rId6"/>
    <p:sldId id="629" r:id="rId7"/>
    <p:sldId id="634" r:id="rId8"/>
    <p:sldId id="633" r:id="rId9"/>
    <p:sldId id="619" r:id="rId10"/>
    <p:sldId id="285" r:id="rId11"/>
    <p:sldId id="635" r:id="rId12"/>
    <p:sldId id="624" r:id="rId13"/>
    <p:sldId id="627" r:id="rId14"/>
    <p:sldId id="625" r:id="rId15"/>
    <p:sldId id="431" r:id="rId16"/>
    <p:sldId id="612" r:id="rId17"/>
    <p:sldId id="626" r:id="rId1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99" autoAdjust="0"/>
    <p:restoredTop sz="51332" autoAdjust="0"/>
  </p:normalViewPr>
  <p:slideViewPr>
    <p:cSldViewPr>
      <p:cViewPr varScale="1">
        <p:scale>
          <a:sx n="114" d="100"/>
          <a:sy n="114" d="100"/>
        </p:scale>
        <p:origin x="155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165012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789026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F38699-4B03-4757-A8E8-1F226612475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09E87F9-8765-46C6-8985-8FCF401F1DB2}" type="slidenum">
              <a:rPr lang="en-GB" altLang="en-US" smtClean="0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831286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96621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26178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6615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99784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965093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421328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5664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99656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57171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64042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505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15/02/2024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1079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StudentServices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module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15/02/2024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1760" y="548680"/>
            <a:ext cx="53260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b="1" dirty="0"/>
              <a:t>WELCOME!!!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6496E4-3263-4B1E-8ED4-B1FA9DCEF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156" y="1822884"/>
            <a:ext cx="4825688" cy="32122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Activity 1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021881" y="1233145"/>
            <a:ext cx="5879946" cy="4176712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Speak to the person next to you and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find out the following: 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their age, profession, background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why they are on this programme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their goals for work and study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two interesting things about them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Take it in turns to introduce your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classmate to the whole class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55" y="1124744"/>
            <a:ext cx="2834930" cy="4258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3840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61954" y="4553743"/>
            <a:ext cx="2468166" cy="25564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altLang="en-US" sz="3600" b="1" dirty="0"/>
              <a:t>Activity 2</a:t>
            </a: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endParaRPr lang="en-US" altLang="en-US" sz="3100" b="1" dirty="0"/>
          </a:p>
        </p:txBody>
      </p:sp>
      <p:pic>
        <p:nvPicPr>
          <p:cNvPr id="8" name="Picture 7" descr="A person looking at a tablet&#10;&#10;Description automatically generated">
            <a:extLst>
              <a:ext uri="{FF2B5EF4-FFF2-40B4-BE49-F238E27FC236}">
                <a16:creationId xmlns:a16="http://schemas.microsoft.com/office/drawing/2014/main" id="{591E5E84-6682-60CD-4EFA-A4C80F434F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3"/>
          <a:stretch/>
        </p:blipFill>
        <p:spPr>
          <a:xfrm>
            <a:off x="-108520" y="10"/>
            <a:ext cx="9252520" cy="3754648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331821" y="3736410"/>
            <a:ext cx="6363887" cy="3105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r>
              <a:rPr lang="en-US" altLang="en-US" sz="2000" b="1" dirty="0"/>
              <a:t>In groups of 3-4 students, discuss the following: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what would a perfect learning environment look like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how would you want your classmates to behave to ensure everyone is getting the most out of the university learning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endParaRPr lang="en-US" altLang="en-US" sz="1600" b="1" dirty="0"/>
          </a:p>
          <a:p>
            <a:pPr marL="0" indent="-228600" eaLnBrk="1" hangingPunct="1">
              <a:lnSpc>
                <a:spcPct val="90000"/>
              </a:lnSpc>
              <a:spcAft>
                <a:spcPts val="0"/>
              </a:spcAft>
            </a:pPr>
            <a:endParaRPr lang="en-US" sz="1600" dirty="0"/>
          </a:p>
          <a:p>
            <a:pPr marL="0" indent="-228600" eaLnBrk="1" hangingPunct="1">
              <a:lnSpc>
                <a:spcPct val="90000"/>
              </a:lnSpc>
              <a:defRPr/>
            </a:pPr>
            <a:endParaRPr lang="en-US" altLang="en-US" sz="16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6484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fontAlgn="auto">
              <a:spcBef>
                <a:spcPts val="0"/>
              </a:spcBef>
              <a:spcAft>
                <a:spcPts val="600"/>
              </a:spcAft>
              <a:buNone/>
              <a:defRPr/>
            </a:pPr>
            <a:fld id="{4EAF49C8-D4EC-4CDF-9D19-8D049255FCFE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  <a:cs typeface="+mn-cs"/>
              </a:rPr>
              <a:pPr algn="r" fontAlgn="auto"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4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291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02B0F-7DF9-9ED2-C6EE-6C2B19E1F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916832"/>
            <a:ext cx="8229600" cy="1143000"/>
          </a:xfrm>
        </p:spPr>
        <p:txBody>
          <a:bodyPr/>
          <a:lstStyle/>
          <a:p>
            <a:r>
              <a:rPr lang="en-GB" altLang="en-US" sz="4400" b="1" dirty="0"/>
              <a:t>Rules and General Housekeeping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B0E75-E1A4-72C3-D865-30F2EC9AB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 smtClean="0"/>
              <a:pPr>
                <a:defRPr/>
              </a:pPr>
              <a:t>15/02/2024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38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46088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80400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to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4" y="116632"/>
            <a:ext cx="8907892" cy="9938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268760"/>
            <a:ext cx="8611385" cy="3575934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Student Services team  (</a:t>
            </a:r>
            <a:r>
              <a:rPr lang="en-GB" b="1" dirty="0">
                <a:hlinkClick r:id="rId3"/>
              </a:rPr>
              <a:t>LondonStudentServices@uwtsd.ac.uk</a:t>
            </a:r>
            <a:r>
              <a:rPr lang="en-GB" dirty="0"/>
              <a:t>)</a:t>
            </a:r>
            <a:r>
              <a:rPr lang="en-GB" b="1" dirty="0"/>
              <a:t> </a:t>
            </a:r>
            <a:r>
              <a:rPr lang="en-GB" dirty="0"/>
              <a:t>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16632"/>
            <a:ext cx="8611385" cy="903634"/>
          </a:xfrm>
        </p:spPr>
        <p:txBody>
          <a:bodyPr/>
          <a:lstStyle/>
          <a:p>
            <a:r>
              <a:rPr lang="en-GB" b="1" dirty="0"/>
              <a:t>Student Engagement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124744"/>
            <a:ext cx="8611385" cy="4464496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55000" lnSpcReduction="20000"/>
          </a:bodyPr>
          <a:lstStyle/>
          <a:p>
            <a:r>
              <a:rPr lang="en-GB" sz="5100" dirty="0"/>
              <a:t>Engagement is measured through class attendance, Moodle engagement, and Teams activity.</a:t>
            </a:r>
          </a:p>
          <a:p>
            <a:r>
              <a:rPr lang="en-GB" sz="5100" dirty="0"/>
              <a:t>If you fall behind, you will be contact by the University to help you to re-engage.</a:t>
            </a:r>
          </a:p>
          <a:p>
            <a:r>
              <a:rPr lang="en-GB" sz="5100" dirty="0"/>
              <a:t>Failure to re-engage could result in being withdrawn from your programme.</a:t>
            </a:r>
          </a:p>
          <a:p>
            <a:r>
              <a:rPr lang="en-GB" sz="5100" dirty="0"/>
              <a:t>It is important that you attend and complete all scheduled and timetabled learning and teaching activities.</a:t>
            </a:r>
          </a:p>
          <a:p>
            <a:r>
              <a:rPr lang="en-GB" sz="5100" dirty="0"/>
              <a:t>The full Student Engagement Policy can be found in the Academic Quality Handbook.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944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Rules and General Housekeeping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33043" y="1412776"/>
            <a:ext cx="8569200" cy="5040312"/>
          </a:xfrm>
        </p:spPr>
        <p:txBody>
          <a:bodyPr/>
          <a:lstStyle/>
          <a:p>
            <a:r>
              <a:rPr lang="en-GB" altLang="en-US" sz="2800" dirty="0"/>
              <a:t>Respect the classroom environment</a:t>
            </a:r>
          </a:p>
          <a:p>
            <a:pPr lvl="1"/>
            <a:r>
              <a:rPr lang="en-GB" altLang="en-US" sz="2400" dirty="0"/>
              <a:t>Only one person speaking at a time (lecturer or student, unless it’s pair/group work) </a:t>
            </a:r>
          </a:p>
          <a:p>
            <a:pPr lvl="1"/>
            <a:r>
              <a:rPr lang="en-GB" altLang="en-US" sz="2400" dirty="0"/>
              <a:t>Do not eat in the classroom</a:t>
            </a:r>
          </a:p>
          <a:p>
            <a:pPr lvl="1"/>
            <a:r>
              <a:rPr lang="en-GB" altLang="en-US" sz="2400" dirty="0"/>
              <a:t>Do not leave any rubbish behind</a:t>
            </a:r>
          </a:p>
          <a:p>
            <a:pPr lvl="1"/>
            <a:r>
              <a:rPr lang="en-GB" altLang="en-US" sz="2400" dirty="0"/>
              <a:t>Mobile phone set to silent / switched-off </a:t>
            </a:r>
          </a:p>
          <a:p>
            <a:pPr lvl="1"/>
            <a:endParaRPr lang="en-GB" altLang="en-US" sz="1800" dirty="0"/>
          </a:p>
          <a:p>
            <a:endParaRPr lang="en-GB" altLang="en-US" sz="18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Rules and General Housekeeping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57200" y="908844"/>
            <a:ext cx="8229600" cy="5040312"/>
          </a:xfrm>
        </p:spPr>
        <p:txBody>
          <a:bodyPr/>
          <a:lstStyle/>
          <a:p>
            <a:r>
              <a:rPr lang="en-GB" altLang="en-US" sz="2800" dirty="0"/>
              <a:t>Come prepared</a:t>
            </a:r>
          </a:p>
          <a:p>
            <a:pPr lvl="1"/>
            <a:r>
              <a:rPr lang="en-GB" altLang="en-US" sz="2400" dirty="0"/>
              <a:t>Remember to have a pen and some paper to take notes; even though materials are available on Moodle, nothing beats the old-fashioned way of learning – by taking notes </a:t>
            </a:r>
          </a:p>
          <a:p>
            <a:pPr lvl="1"/>
            <a:r>
              <a:rPr lang="en-GB" altLang="en-US" sz="2400" dirty="0"/>
              <a:t>If you miss a class, make sure you find out what was covered and try to catch up</a:t>
            </a:r>
          </a:p>
          <a:p>
            <a:pPr lvl="1"/>
            <a:r>
              <a:rPr lang="en-GB" altLang="en-US" sz="2400" dirty="0"/>
              <a:t>Check the Weekly Schedule to have an idea of what topic(s) will be discussed in class and read a little about it online </a:t>
            </a:r>
          </a:p>
          <a:p>
            <a:pPr lvl="1"/>
            <a:endParaRPr lang="en-GB" altLang="en-US" sz="1800" dirty="0"/>
          </a:p>
          <a:p>
            <a:pPr lvl="1"/>
            <a:endParaRPr lang="en-GB" altLang="en-US" sz="1800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57204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/>
              <a:t>LEARNING AND TEACHING STRATEGIES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413"/>
            <a:ext cx="8229600" cy="3916362"/>
          </a:xfrm>
        </p:spPr>
        <p:txBody>
          <a:bodyPr/>
          <a:lstStyle/>
          <a:p>
            <a:pPr>
              <a:defRPr/>
            </a:pPr>
            <a:r>
              <a:rPr lang="en-GB" sz="2000" b="1" dirty="0"/>
              <a:t>Lectures</a:t>
            </a:r>
          </a:p>
          <a:p>
            <a:pPr lvl="1">
              <a:defRPr/>
            </a:pPr>
            <a:r>
              <a:rPr lang="en-GB" sz="2000" dirty="0"/>
              <a:t>For the explanation of key themes and concepts</a:t>
            </a:r>
          </a:p>
          <a:p>
            <a:pPr lvl="2">
              <a:defRPr/>
            </a:pPr>
            <a:r>
              <a:rPr lang="en-GB" sz="1600" dirty="0"/>
              <a:t>principally lecturer talking but feel free to ask questions</a:t>
            </a:r>
          </a:p>
          <a:p>
            <a:pPr>
              <a:defRPr/>
            </a:pPr>
            <a:r>
              <a:rPr lang="en-GB" sz="2000" b="1" dirty="0"/>
              <a:t>Workshops</a:t>
            </a:r>
          </a:p>
          <a:p>
            <a:pPr lvl="1">
              <a:defRPr/>
            </a:pPr>
            <a:r>
              <a:rPr lang="en-GB" sz="2000" dirty="0"/>
              <a:t>Various activities and cases</a:t>
            </a:r>
          </a:p>
          <a:p>
            <a:pPr>
              <a:defRPr/>
            </a:pPr>
            <a:r>
              <a:rPr lang="en-GB" sz="2000" b="1" dirty="0"/>
              <a:t>Moodle</a:t>
            </a:r>
          </a:p>
          <a:p>
            <a:pPr lvl="1">
              <a:defRPr/>
            </a:pPr>
            <a:r>
              <a:rPr lang="en-GB" sz="2000" dirty="0"/>
              <a:t>Pages devoted to the module</a:t>
            </a:r>
          </a:p>
          <a:p>
            <a:pPr lvl="1">
              <a:defRPr/>
            </a:pPr>
            <a:r>
              <a:rPr lang="en-GB" sz="2000" dirty="0"/>
              <a:t>Resources: slides, links, videos, etc. </a:t>
            </a:r>
          </a:p>
          <a:p>
            <a:pPr lvl="1">
              <a:defRPr/>
            </a:pPr>
            <a:r>
              <a:rPr lang="en-GB" sz="2000" dirty="0"/>
              <a:t>Communication</a:t>
            </a:r>
          </a:p>
          <a:p>
            <a:pPr>
              <a:defRPr/>
            </a:pPr>
            <a:r>
              <a:rPr lang="en-GB" sz="2000" b="1" dirty="0"/>
              <a:t>Reading/personal study </a:t>
            </a:r>
            <a:r>
              <a:rPr lang="en-GB" sz="2000" dirty="0"/>
              <a:t>– see Online Resources List on Moodle</a:t>
            </a:r>
          </a:p>
          <a:p>
            <a:pPr lvl="1">
              <a:defRPr/>
            </a:pPr>
            <a:r>
              <a:rPr lang="en-GB" sz="2000" dirty="0"/>
              <a:t>Most important of all!!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6AC8A14-ACC9-4950-BA75-D32E0CADA2AF}" type="datetime1">
              <a:rPr lang="en-GB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40962" name="Title 1"/>
          <p:cNvSpPr>
            <a:spLocks noGrp="1"/>
          </p:cNvSpPr>
          <p:nvPr>
            <p:ph type="title" idx="4294967295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idx="4294967295"/>
          </p:nvPr>
        </p:nvSpPr>
        <p:spPr>
          <a:xfrm>
            <a:off x="736599" y="1340768"/>
            <a:ext cx="7961313" cy="4033837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To learn study/research strategies and software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     skills to cope with effective study in Higher Education.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To learn to take responsibility for your own learning. 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To gain confidence and competence as effective employees by developing a range of employability skills such as reflection, time management and presentation skills.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1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F7CE8A-5A37-4E36-934B-9790F5F3E111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849A8CA-2E65-42F0-A218-F0489CA062D2}" type="datetime1">
              <a:rPr lang="en-GB" smtClean="0"/>
              <a:pPr>
                <a:defRPr/>
              </a:pPr>
              <a:t>15/02/2024</a:t>
            </a:fld>
            <a:endParaRPr lang="en-GB"/>
          </a:p>
        </p:txBody>
      </p:sp>
      <p:sp>
        <p:nvSpPr>
          <p:cNvPr id="19459" name="Rectangle 2"/>
          <p:cNvSpPr>
            <a:spLocks noGrp="1"/>
          </p:cNvSpPr>
          <p:nvPr>
            <p:ph type="title"/>
          </p:nvPr>
        </p:nvSpPr>
        <p:spPr>
          <a:xfrm>
            <a:off x="424645" y="-23437"/>
            <a:ext cx="8229600" cy="1143000"/>
          </a:xfrm>
        </p:spPr>
        <p:txBody>
          <a:bodyPr/>
          <a:lstStyle/>
          <a:p>
            <a:r>
              <a:rPr lang="en-GB" altLang="en-US" sz="4000" b="1" dirty="0"/>
              <a:t>Assignments</a:t>
            </a:r>
          </a:p>
        </p:txBody>
      </p:sp>
      <p:sp>
        <p:nvSpPr>
          <p:cNvPr id="19460" name="Rectangle 3"/>
          <p:cNvSpPr>
            <a:spLocks noGrp="1"/>
          </p:cNvSpPr>
          <p:nvPr>
            <p:ph type="body" idx="1"/>
          </p:nvPr>
        </p:nvSpPr>
        <p:spPr>
          <a:xfrm>
            <a:off x="457200" y="1138545"/>
            <a:ext cx="8229600" cy="3916362"/>
          </a:xfrm>
        </p:spPr>
        <p:txBody>
          <a:bodyPr/>
          <a:lstStyle/>
          <a:p>
            <a:r>
              <a:rPr lang="en-GB" altLang="en-US" sz="2800" dirty="0"/>
              <a:t>One component made up of two tasks: </a:t>
            </a:r>
          </a:p>
          <a:p>
            <a:pPr lvl="1"/>
            <a:r>
              <a:rPr lang="en-GB" altLang="en-US" sz="2000" dirty="0"/>
              <a:t>An individual presentation (in week 7) </a:t>
            </a:r>
          </a:p>
          <a:p>
            <a:pPr lvl="1"/>
            <a:r>
              <a:rPr lang="en-GB" altLang="en-US" sz="2000" dirty="0"/>
              <a:t>A written reflective report (1500 words) – to be submitted during the assessment period (week 11) </a:t>
            </a:r>
          </a:p>
          <a:p>
            <a:r>
              <a:rPr lang="en-GB" altLang="en-US" sz="2800" dirty="0"/>
              <a:t>Details will be discussed in detail in week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007F42-C833-45A8-8A51-5CFA017C193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r="10226"/>
          <a:stretch/>
        </p:blipFill>
        <p:spPr>
          <a:xfrm>
            <a:off x="5724128" y="3284984"/>
            <a:ext cx="2732724" cy="217895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34280-588E-4BA8-8C9A-7484E12EC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Hopefully this is you in a year’s time!</a:t>
            </a:r>
            <a:endParaRPr lang="en-GB" sz="32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AE021-2BEB-48D8-ACA2-A8B001BC9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15/02/2024</a:t>
            </a:fld>
            <a:endParaRPr lang="en-GB"/>
          </a:p>
        </p:txBody>
      </p:sp>
      <p:pic>
        <p:nvPicPr>
          <p:cNvPr id="5" name="Picture 2" descr="E:\WORK\01 - TSD\ads\photos of students\8616251744_1708243a8b_z.jpg">
            <a:extLst>
              <a:ext uri="{FF2B5EF4-FFF2-40B4-BE49-F238E27FC236}">
                <a16:creationId xmlns:a16="http://schemas.microsoft.com/office/drawing/2014/main" id="{AD46D274-CCB8-49C3-B534-345180045F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7638"/>
            <a:ext cx="5869958" cy="39163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545682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</TotalTime>
  <Words>641</Words>
  <Application>Microsoft Office PowerPoint</Application>
  <PresentationFormat>On-screen Show (4:3)</PresentationFormat>
  <Paragraphs>99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Myriad Pro</vt:lpstr>
      <vt:lpstr>Arial</vt:lpstr>
      <vt:lpstr>Calibri</vt:lpstr>
      <vt:lpstr>Wingdings</vt:lpstr>
      <vt:lpstr>1_20140311PresentationUWTSDTemplate</vt:lpstr>
      <vt:lpstr>20140311PresentationUWTSDTemplate</vt:lpstr>
      <vt:lpstr>2_20140311PresentationUWTSDTemplate</vt:lpstr>
      <vt:lpstr>3_20140311PresentationUWTSDTemplate</vt:lpstr>
      <vt:lpstr> LCHS4001 Academic and Employability Skills (ACE)  </vt:lpstr>
      <vt:lpstr>PowerPoint Presentation</vt:lpstr>
      <vt:lpstr>Activity 1</vt:lpstr>
      <vt:lpstr>Activity 2    </vt:lpstr>
      <vt:lpstr>Rules and General Housekeeping</vt:lpstr>
      <vt:lpstr>Punctuality and attendance</vt:lpstr>
      <vt:lpstr>Student Engagement Requirements</vt:lpstr>
      <vt:lpstr>Student Engagement Policy</vt:lpstr>
      <vt:lpstr>Rules and General Housekeeping</vt:lpstr>
      <vt:lpstr>Rules and General Housekeeping</vt:lpstr>
      <vt:lpstr>LEARNING AND TEACHING STRATEGIES</vt:lpstr>
      <vt:lpstr>Module Aims </vt:lpstr>
      <vt:lpstr>Assignments</vt:lpstr>
      <vt:lpstr>Hopefully this is you in a year’s time!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Lizeta Demetriou</cp:lastModifiedBy>
  <cp:revision>368</cp:revision>
  <dcterms:created xsi:type="dcterms:W3CDTF">2012-10-20T16:04:33Z</dcterms:created>
  <dcterms:modified xsi:type="dcterms:W3CDTF">2024-02-15T08:21:41Z</dcterms:modified>
</cp:coreProperties>
</file>