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7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theme/theme18.xml" ContentType="application/vnd.openxmlformats-officedocument.theme+xml"/>
  <Override PartName="/ppt/theme/theme1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4" r:id="rId8"/>
    <p:sldMasterId id="2147483756" r:id="rId9"/>
    <p:sldMasterId id="2147483768" r:id="rId10"/>
    <p:sldMasterId id="2147483780" r:id="rId11"/>
    <p:sldMasterId id="2147483792" r:id="rId12"/>
    <p:sldMasterId id="2147483804" r:id="rId13"/>
    <p:sldMasterId id="2147483828" r:id="rId14"/>
    <p:sldMasterId id="2147483840" r:id="rId15"/>
    <p:sldMasterId id="2147483852" r:id="rId16"/>
    <p:sldMasterId id="2147483864" r:id="rId17"/>
    <p:sldMasterId id="2147483876" r:id="rId18"/>
  </p:sldMasterIdLst>
  <p:notesMasterIdLst>
    <p:notesMasterId r:id="rId42"/>
  </p:notesMasterIdLst>
  <p:sldIdLst>
    <p:sldId id="257" r:id="rId19"/>
    <p:sldId id="282" r:id="rId20"/>
    <p:sldId id="259" r:id="rId21"/>
    <p:sldId id="261" r:id="rId22"/>
    <p:sldId id="262" r:id="rId23"/>
    <p:sldId id="263" r:id="rId24"/>
    <p:sldId id="264" r:id="rId25"/>
    <p:sldId id="265" r:id="rId26"/>
    <p:sldId id="266" r:id="rId27"/>
    <p:sldId id="267" r:id="rId28"/>
    <p:sldId id="268" r:id="rId29"/>
    <p:sldId id="269" r:id="rId30"/>
    <p:sldId id="270" r:id="rId31"/>
    <p:sldId id="271" r:id="rId32"/>
    <p:sldId id="273" r:id="rId33"/>
    <p:sldId id="274" r:id="rId34"/>
    <p:sldId id="275" r:id="rId35"/>
    <p:sldId id="276" r:id="rId36"/>
    <p:sldId id="277" r:id="rId37"/>
    <p:sldId id="278" r:id="rId38"/>
    <p:sldId id="284" r:id="rId39"/>
    <p:sldId id="281" r:id="rId40"/>
    <p:sldId id="283" r:id="rId4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94671" autoAdjust="0"/>
  </p:normalViewPr>
  <p:slideViewPr>
    <p:cSldViewPr>
      <p:cViewPr varScale="1">
        <p:scale>
          <a:sx n="66" d="100"/>
          <a:sy n="66" d="100"/>
        </p:scale>
        <p:origin x="1289" y="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8.xml"/><Relationship Id="rId39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3.xml"/><Relationship Id="rId34" Type="http://schemas.openxmlformats.org/officeDocument/2006/relationships/slide" Target="slides/slide16.xml"/><Relationship Id="rId42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7.xml"/><Relationship Id="rId33" Type="http://schemas.openxmlformats.org/officeDocument/2006/relationships/slide" Target="slides/slide15.xml"/><Relationship Id="rId38" Type="http://schemas.openxmlformats.org/officeDocument/2006/relationships/slide" Target="slides/slide20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" Target="slides/slide2.xml"/><Relationship Id="rId29" Type="http://schemas.openxmlformats.org/officeDocument/2006/relationships/slide" Target="slides/slide11.xml"/><Relationship Id="rId41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6.xml"/><Relationship Id="rId32" Type="http://schemas.openxmlformats.org/officeDocument/2006/relationships/slide" Target="slides/slide14.xml"/><Relationship Id="rId37" Type="http://schemas.openxmlformats.org/officeDocument/2006/relationships/slide" Target="slides/slide19.xml"/><Relationship Id="rId40" Type="http://schemas.openxmlformats.org/officeDocument/2006/relationships/slide" Target="slides/slide22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5.xml"/><Relationship Id="rId28" Type="http://schemas.openxmlformats.org/officeDocument/2006/relationships/slide" Target="slides/slide10.xml"/><Relationship Id="rId36" Type="http://schemas.openxmlformats.org/officeDocument/2006/relationships/slide" Target="slides/slide18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1.xml"/><Relationship Id="rId31" Type="http://schemas.openxmlformats.org/officeDocument/2006/relationships/slide" Target="slides/slide13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4.xml"/><Relationship Id="rId27" Type="http://schemas.openxmlformats.org/officeDocument/2006/relationships/slide" Target="slides/slide9.xml"/><Relationship Id="rId30" Type="http://schemas.openxmlformats.org/officeDocument/2006/relationships/slide" Target="slides/slide12.xml"/><Relationship Id="rId35" Type="http://schemas.openxmlformats.org/officeDocument/2006/relationships/slide" Target="slides/slide17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912FA3-F898-4174-B12A-090F1D2CB3E4}" type="datetimeFigureOut">
              <a:rPr lang="en-GB" smtClean="0"/>
              <a:t>05/03/2018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3CB01B-45B5-4F36-AD16-3C5E406C0C6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26325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Karl Krall (far right) researching telepathy between man and dog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08DC52-9215-47BA-AF49-ECE73D2AA23A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1481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08DC52-9215-47BA-AF49-ECE73D2AA23A}" type="slidenum">
              <a:rPr lang="en-GB" smtClean="0">
                <a:solidFill>
                  <a:prstClr val="black"/>
                </a:solidFill>
              </a:rPr>
              <a:pPr/>
              <a:t>3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8767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900" dirty="0"/>
          </a:p>
          <a:p>
            <a:endParaRPr lang="en-GB" sz="900" dirty="0"/>
          </a:p>
          <a:p>
            <a:endParaRPr lang="en-GB" sz="900" dirty="0"/>
          </a:p>
          <a:p>
            <a:endParaRPr lang="en-GB" sz="900" dirty="0"/>
          </a:p>
          <a:p>
            <a:endParaRPr lang="en-GB" sz="900" dirty="0"/>
          </a:p>
          <a:p>
            <a:endParaRPr lang="en-GB" sz="900" dirty="0"/>
          </a:p>
          <a:p>
            <a:r>
              <a:rPr lang="en-GB" sz="900" dirty="0"/>
              <a:t>*</a:t>
            </a:r>
          </a:p>
          <a:p>
            <a:endParaRPr lang="en-GB" sz="900" dirty="0"/>
          </a:p>
          <a:p>
            <a:r>
              <a:rPr lang="en-GB" sz="900" dirty="0"/>
              <a:t>http://science-fair-coach.com/wp-content/uploads/2011/10/Slide3.jpg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B01B-45B5-4F36-AD16-3C5E406C0C62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27616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Note</a:t>
            </a:r>
            <a:r>
              <a:rPr lang="en-GB" dirty="0"/>
              <a:t>:</a:t>
            </a:r>
            <a:r>
              <a:rPr lang="en-GB" baseline="0" dirty="0"/>
              <a:t> the examples given here are all </a:t>
            </a:r>
            <a:r>
              <a:rPr lang="en-GB" b="1" baseline="0" dirty="0"/>
              <a:t>one-tailed hypotheses</a:t>
            </a:r>
            <a:r>
              <a:rPr lang="en-GB" baseline="0" dirty="0"/>
              <a:t> since they predict the direction of the expected difference between the experimental conditions, rather than simply predicting that there will be a difference (in which case the hypothesis would be </a:t>
            </a:r>
            <a:r>
              <a:rPr lang="en-GB" b="1" baseline="0" dirty="0"/>
              <a:t>two-tailed</a:t>
            </a:r>
            <a:r>
              <a:rPr lang="en-GB" baseline="0" dirty="0"/>
              <a:t>).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08DC52-9215-47BA-AF49-ECE73D2AA23A}" type="slidenum">
              <a:rPr lang="en-GB" smtClean="0">
                <a:solidFill>
                  <a:prstClr val="black"/>
                </a:solidFill>
              </a:rPr>
              <a:pPr/>
              <a:t>10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30886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08DC52-9215-47BA-AF49-ECE73D2AA23A}" type="slidenum">
              <a:rPr lang="en-GB" smtClean="0">
                <a:solidFill>
                  <a:prstClr val="black"/>
                </a:solidFill>
              </a:rPr>
              <a:pPr/>
              <a:t>14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0692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854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9713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107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37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4324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097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656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8683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6913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4013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0962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4360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3271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05381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0104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8348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4305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9781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76677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91785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87323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3085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31397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32815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578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0991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207286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10622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70249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1411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36951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56341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72285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549211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97535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008001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78207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58392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30326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20639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95041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9052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7274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47965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39610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87637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78161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689097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95237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09401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69601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21823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16577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408150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136733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78639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51773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52451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904295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975241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74160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00355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60936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52803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033934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80847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04137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187674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71417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53564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770142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2787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16941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09455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09528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416943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11895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925719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22314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40226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422853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220054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65095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20063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77097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754211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218030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073463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5066641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2529406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781737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087846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938925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201304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72293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723152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8416462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663606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245602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430722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671844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146405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4266051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634903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621285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9414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3623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837438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481082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093818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282492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147578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144722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521756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879856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4369736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19243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1210193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808574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91305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8829558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0466075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702291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8542754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4636077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335786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409854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471916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76891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923106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1017391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1429046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877166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913135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23831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030487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591514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721862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876904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0730751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77772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956853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9888001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51347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5901851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653993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624932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849188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966189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233187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817156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012133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328490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8680839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206255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076911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726433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01649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0033382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6316642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406625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951205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834524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884915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655519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553563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615887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643307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301484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851654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359905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627239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431267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169132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655183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18665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308005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054063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2623006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4898599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0253216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354587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861304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480394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3614619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5517787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965665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7735994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4013126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003293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751223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0517477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074965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572204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559675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8666588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378243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6826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509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651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177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9444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428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6321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674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571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535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685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664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301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901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860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446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857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0442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BF5D7-D962-4B29-B1DC-EC1252C9293B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05/03/2018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4FAB3-6A16-4AEE-9477-B6B89F2A503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934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6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4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5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7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9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Experimental Methods &amp; Behavioural Research</a:t>
            </a:r>
          </a:p>
        </p:txBody>
      </p:sp>
      <p:pic>
        <p:nvPicPr>
          <p:cNvPr id="1026" name="Picture 2" descr="http://www.weirdexperiments.com/Experiment_1_farb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315" b="22835"/>
          <a:stretch/>
        </p:blipFill>
        <p:spPr bwMode="auto">
          <a:xfrm>
            <a:off x="971600" y="1772816"/>
            <a:ext cx="7403962" cy="452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82390" y="6069796"/>
            <a:ext cx="298671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>
                <a:solidFill>
                  <a:prstClr val="white"/>
                </a:solidFill>
              </a:rPr>
              <a:t>http://www.weirdexperiments.com/Experiment_1_farb.jpg</a:t>
            </a:r>
          </a:p>
        </p:txBody>
      </p:sp>
      <p:sp>
        <p:nvSpPr>
          <p:cNvPr id="2" name="Rectangle 1"/>
          <p:cNvSpPr/>
          <p:nvPr/>
        </p:nvSpPr>
        <p:spPr>
          <a:xfrm>
            <a:off x="1260100" y="2967335"/>
            <a:ext cx="6623801" cy="33239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100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 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F496E4-45D7-44E8-8ACA-32C621A7D52A}"/>
              </a:ext>
            </a:extLst>
          </p:cNvPr>
          <p:cNvSpPr txBox="1"/>
          <p:nvPr/>
        </p:nvSpPr>
        <p:spPr>
          <a:xfrm>
            <a:off x="5508104" y="6398696"/>
            <a:ext cx="29899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Andy Coard UWTSD Lampeter</a:t>
            </a:r>
          </a:p>
        </p:txBody>
      </p:sp>
    </p:spTree>
    <p:extLst>
      <p:ext uri="{BB962C8B-B14F-4D97-AF65-F5344CB8AC3E}">
        <p14:creationId xmlns:p14="http://schemas.microsoft.com/office/powerpoint/2010/main" val="15635091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rgbClr val="0070C0"/>
                </a:solidFill>
              </a:rPr>
              <a:t>Aims of the Presentation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>
                <a:solidFill>
                  <a:schemeClr val="accent1"/>
                </a:solidFill>
              </a:rPr>
              <a:t>Part 1</a:t>
            </a:r>
            <a:r>
              <a:rPr lang="en-GB" dirty="0"/>
              <a:t> (Last session)</a:t>
            </a:r>
          </a:p>
          <a:p>
            <a:pPr marL="0" indent="0">
              <a:buNone/>
            </a:pPr>
            <a:r>
              <a:rPr lang="en-GB" dirty="0"/>
              <a:t>To examine practical and ethical issues associated with applying the scientific method to the study of human behaviour</a:t>
            </a:r>
          </a:p>
          <a:p>
            <a:endParaRPr lang="en-GB" dirty="0"/>
          </a:p>
          <a:p>
            <a:r>
              <a:rPr lang="en-GB" b="1" dirty="0">
                <a:solidFill>
                  <a:schemeClr val="accent1"/>
                </a:solidFill>
              </a:rPr>
              <a:t>Part 2</a:t>
            </a:r>
            <a:r>
              <a:rPr lang="en-GB" dirty="0"/>
              <a:t> (Today’s session)</a:t>
            </a:r>
          </a:p>
          <a:p>
            <a:pPr marL="0" indent="0">
              <a:buNone/>
            </a:pPr>
            <a:r>
              <a:rPr lang="en-GB" dirty="0"/>
              <a:t>To consider different </a:t>
            </a:r>
            <a:r>
              <a:rPr lang="en-GB" b="1" dirty="0"/>
              <a:t>experimental designs</a:t>
            </a:r>
            <a:r>
              <a:rPr lang="en-GB" dirty="0"/>
              <a:t> used for controlling participant variables</a:t>
            </a:r>
          </a:p>
          <a:p>
            <a:pPr marL="0" indent="0">
              <a:buNone/>
            </a:pPr>
            <a:r>
              <a:rPr lang="en-GB" sz="3200" dirty="0"/>
              <a:t>(Ideally, the only relevant difference between groups of participants will be due to the effects of the </a:t>
            </a:r>
            <a:r>
              <a:rPr lang="en-GB" sz="3200" b="1" dirty="0"/>
              <a:t>Independent Variable</a:t>
            </a:r>
            <a:r>
              <a:rPr lang="en-GB" sz="3200" dirty="0"/>
              <a:t>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60862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 idx="4294967295"/>
          </p:nvPr>
        </p:nvSpPr>
        <p:spPr>
          <a:xfrm>
            <a:off x="649796" y="332656"/>
            <a:ext cx="7772400" cy="1470025"/>
          </a:xfrm>
        </p:spPr>
        <p:txBody>
          <a:bodyPr/>
          <a:lstStyle/>
          <a:p>
            <a:r>
              <a:rPr lang="en-GB" sz="4000" b="1" dirty="0">
                <a:solidFill>
                  <a:srgbClr val="0070C0"/>
                </a:solidFill>
              </a:rPr>
              <a:t>How the Scientific Method Works</a:t>
            </a:r>
            <a:br>
              <a:rPr lang="en-GB" dirty="0"/>
            </a:br>
            <a:r>
              <a:rPr lang="en-GB" sz="2800" dirty="0"/>
              <a:t>(The Underlying Rationale)</a:t>
            </a:r>
            <a:r>
              <a:rPr lang="en-GB" dirty="0"/>
              <a:t>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916832"/>
            <a:ext cx="6984776" cy="4528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919923" y="6086221"/>
            <a:ext cx="306686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dirty="0">
                <a:solidFill>
                  <a:prstClr val="white"/>
                </a:solidFill>
              </a:rPr>
              <a:t>http://dimanagul.files.wordpress.com/2012/10/movfrankenstein.jpg</a:t>
            </a:r>
          </a:p>
        </p:txBody>
      </p:sp>
    </p:spTree>
    <p:extLst>
      <p:ext uri="{BB962C8B-B14F-4D97-AF65-F5344CB8AC3E}">
        <p14:creationId xmlns:p14="http://schemas.microsoft.com/office/powerpoint/2010/main" val="31786652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Requirements of a Good Experiment </a:t>
            </a:r>
          </a:p>
        </p:txBody>
      </p:sp>
      <p:sp>
        <p:nvSpPr>
          <p:cNvPr id="17" name="Content Placeholder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   Needs to be </a:t>
            </a:r>
            <a:r>
              <a:rPr lang="en-GB" b="1" dirty="0"/>
              <a:t>replicable </a:t>
            </a:r>
            <a:r>
              <a:rPr lang="en-GB" dirty="0"/>
              <a:t>(and so falsifiable)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   Needs to have </a:t>
            </a:r>
            <a:r>
              <a:rPr lang="en-GB" b="1" dirty="0"/>
              <a:t>validity</a:t>
            </a:r>
          </a:p>
          <a:p>
            <a:endParaRPr lang="en-GB" dirty="0"/>
          </a:p>
          <a:p>
            <a:r>
              <a:rPr lang="en-GB" dirty="0"/>
              <a:t>   Ability to </a:t>
            </a:r>
            <a:r>
              <a:rPr lang="en-GB" b="1" dirty="0"/>
              <a:t>generalise</a:t>
            </a:r>
            <a:r>
              <a:rPr lang="en-GB" dirty="0"/>
              <a:t> the findings</a:t>
            </a:r>
          </a:p>
          <a:p>
            <a:pPr marL="0" indent="0">
              <a:buNone/>
            </a:pPr>
            <a:r>
              <a:rPr lang="en-GB" dirty="0"/>
              <a:t>      (sampling technique will be important)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37" t="19426" r="18657" b="18167"/>
          <a:stretch/>
        </p:blipFill>
        <p:spPr bwMode="auto">
          <a:xfrm>
            <a:off x="395536" y="1700808"/>
            <a:ext cx="503019" cy="49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946" y="2852936"/>
            <a:ext cx="500063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96" y="4005064"/>
            <a:ext cx="506413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898555" y="6165304"/>
            <a:ext cx="69138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prstClr val="black"/>
                </a:solidFill>
              </a:rPr>
              <a:t>(What is the difference between reliability &amp; validity?)</a:t>
            </a:r>
          </a:p>
        </p:txBody>
      </p:sp>
    </p:spTree>
    <p:extLst>
      <p:ext uri="{BB962C8B-B14F-4D97-AF65-F5344CB8AC3E}">
        <p14:creationId xmlns:p14="http://schemas.microsoft.com/office/powerpoint/2010/main" val="18798856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Autofit/>
          </a:bodyPr>
          <a:lstStyle/>
          <a:p>
            <a:r>
              <a:rPr lang="en-GB" sz="4000" b="1" dirty="0">
                <a:solidFill>
                  <a:srgbClr val="0070C0"/>
                </a:solidFill>
              </a:rPr>
              <a:t>The Scientific Method</a:t>
            </a:r>
            <a:br>
              <a:rPr lang="en-GB" sz="6000" dirty="0"/>
            </a:br>
            <a:endParaRPr lang="en-GB" sz="6000" dirty="0"/>
          </a:p>
        </p:txBody>
      </p:sp>
      <p:pic>
        <p:nvPicPr>
          <p:cNvPr id="6147" name="Picture 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5656" y="1561406"/>
            <a:ext cx="6336704" cy="4752528"/>
          </a:xfrm>
        </p:spPr>
      </p:pic>
      <p:sp>
        <p:nvSpPr>
          <p:cNvPr id="11" name="TextBox 10"/>
          <p:cNvSpPr txBox="1"/>
          <p:nvPr/>
        </p:nvSpPr>
        <p:spPr>
          <a:xfrm>
            <a:off x="1547664" y="6093296"/>
            <a:ext cx="18473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800" dirty="0">
              <a:solidFill>
                <a:prstClr val="black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475656" y="1556792"/>
            <a:ext cx="3744416" cy="5543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422245" y="1418473"/>
            <a:ext cx="40858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prstClr val="black"/>
                </a:solidFill>
              </a:rPr>
              <a:t>    </a:t>
            </a:r>
            <a:r>
              <a:rPr lang="en-GB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Process;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5888" y="1988840"/>
            <a:ext cx="2191882" cy="1420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6254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Stages of the Scientific Method</a:t>
            </a:r>
            <a:br>
              <a:rPr lang="en-GB" dirty="0">
                <a:solidFill>
                  <a:srgbClr val="0070C0"/>
                </a:solidFill>
              </a:rPr>
            </a:br>
            <a:endParaRPr lang="en-GB" dirty="0">
              <a:solidFill>
                <a:srgbClr val="0070C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251" y="1484784"/>
            <a:ext cx="6667500" cy="453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238250" y="645333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800" dirty="0">
                <a:solidFill>
                  <a:prstClr val="black"/>
                </a:solidFill>
              </a:rPr>
              <a:t>http://nbmpub.com/blog/wp-content/uploads/2013/05/method1.jpg</a:t>
            </a:r>
          </a:p>
        </p:txBody>
      </p:sp>
    </p:spTree>
    <p:extLst>
      <p:ext uri="{BB962C8B-B14F-4D97-AF65-F5344CB8AC3E}">
        <p14:creationId xmlns:p14="http://schemas.microsoft.com/office/powerpoint/2010/main" val="25876074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4294967295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26" r="1108"/>
          <a:stretch/>
        </p:blipFill>
        <p:spPr>
          <a:xfrm>
            <a:off x="1115616" y="980728"/>
            <a:ext cx="6912768" cy="5755589"/>
          </a:xfrm>
        </p:spPr>
      </p:pic>
      <p:sp>
        <p:nvSpPr>
          <p:cNvPr id="6" name="TextBox 5"/>
          <p:cNvSpPr txBox="1"/>
          <p:nvPr/>
        </p:nvSpPr>
        <p:spPr>
          <a:xfrm>
            <a:off x="1259632" y="246311"/>
            <a:ext cx="74578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rgbClr val="0070C0"/>
                </a:solidFill>
              </a:rPr>
              <a:t>Summary of the Scientific Method</a:t>
            </a:r>
          </a:p>
        </p:txBody>
      </p:sp>
    </p:spTree>
    <p:extLst>
      <p:ext uri="{BB962C8B-B14F-4D97-AF65-F5344CB8AC3E}">
        <p14:creationId xmlns:p14="http://schemas.microsoft.com/office/powerpoint/2010/main" val="7552145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rgbClr val="0070C0"/>
                </a:solidFill>
              </a:rPr>
              <a:t>What Constitutes an Experiment?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A scientific experiment aims to demonstrate </a:t>
            </a:r>
            <a:r>
              <a:rPr lang="en-GB" b="1" dirty="0"/>
              <a:t>cause and effect </a:t>
            </a:r>
            <a:r>
              <a:rPr lang="en-GB" dirty="0"/>
              <a:t>relationships between specific variables</a:t>
            </a:r>
          </a:p>
          <a:p>
            <a:endParaRPr lang="en-GB" dirty="0"/>
          </a:p>
          <a:p>
            <a:r>
              <a:rPr lang="en-GB" dirty="0"/>
              <a:t>An experiment deliberately manipulates one variable to see its influence on another</a:t>
            </a:r>
          </a:p>
          <a:p>
            <a:endParaRPr lang="en-GB" dirty="0"/>
          </a:p>
          <a:p>
            <a:r>
              <a:rPr lang="en-GB" dirty="0"/>
              <a:t>The variable being manipulated is the </a:t>
            </a:r>
            <a:r>
              <a:rPr lang="en-GB" b="1" dirty="0"/>
              <a:t>independent variable</a:t>
            </a:r>
            <a:r>
              <a:rPr lang="en-GB" dirty="0"/>
              <a:t> (IV) and the one being influenced is the </a:t>
            </a:r>
            <a:r>
              <a:rPr lang="en-GB" b="1" dirty="0"/>
              <a:t>dependent variable </a:t>
            </a:r>
            <a:r>
              <a:rPr lang="en-GB" dirty="0"/>
              <a:t>(DV)</a:t>
            </a:r>
          </a:p>
        </p:txBody>
      </p:sp>
    </p:spTree>
    <p:extLst>
      <p:ext uri="{BB962C8B-B14F-4D97-AF65-F5344CB8AC3E}">
        <p14:creationId xmlns:p14="http://schemas.microsoft.com/office/powerpoint/2010/main" val="4403216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79E48994-297D-4B2C-8B16-9114DE101EFF}"/>
              </a:ext>
            </a:extLst>
          </p:cNvPr>
          <p:cNvSpPr/>
          <p:nvPr/>
        </p:nvSpPr>
        <p:spPr>
          <a:xfrm>
            <a:off x="6012160" y="4797152"/>
            <a:ext cx="2880319" cy="1728192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DB2847-D1B4-44D4-8DDD-8498E9293AE7}"/>
              </a:ext>
            </a:extLst>
          </p:cNvPr>
          <p:cNvSpPr txBox="1"/>
          <p:nvPr/>
        </p:nvSpPr>
        <p:spPr>
          <a:xfrm>
            <a:off x="6588224" y="5229200"/>
            <a:ext cx="181318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Dependent</a:t>
            </a:r>
          </a:p>
          <a:p>
            <a:r>
              <a:rPr lang="en-GB" sz="2800" dirty="0"/>
              <a:t>Variable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D98A7B27-4F7B-41CB-A6FE-2E90A43688D2}"/>
              </a:ext>
            </a:extLst>
          </p:cNvPr>
          <p:cNvSpPr/>
          <p:nvPr/>
        </p:nvSpPr>
        <p:spPr>
          <a:xfrm>
            <a:off x="395536" y="3030987"/>
            <a:ext cx="3006976" cy="1694157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11560" y="1412776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The </a:t>
            </a:r>
            <a:r>
              <a:rPr lang="en-GB" b="1" dirty="0"/>
              <a:t>independent variable</a:t>
            </a:r>
            <a:r>
              <a:rPr lang="en-GB" dirty="0"/>
              <a:t> (IV) and </a:t>
            </a:r>
            <a:r>
              <a:rPr lang="en-GB" b="1" dirty="0"/>
              <a:t>dependent variable</a:t>
            </a:r>
            <a:r>
              <a:rPr lang="en-GB" dirty="0"/>
              <a:t> (DV) are implicitly stated within the prediction, or </a:t>
            </a:r>
            <a:r>
              <a:rPr lang="en-GB" b="1" dirty="0"/>
              <a:t>experimental hypothesis</a:t>
            </a:r>
          </a:p>
          <a:p>
            <a:endParaRPr lang="en-GB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96E885-B81B-4877-B018-090C2DAB86FE}"/>
              </a:ext>
            </a:extLst>
          </p:cNvPr>
          <p:cNvSpPr txBox="1"/>
          <p:nvPr/>
        </p:nvSpPr>
        <p:spPr>
          <a:xfrm>
            <a:off x="665226" y="3371283"/>
            <a:ext cx="26836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The Independent</a:t>
            </a:r>
          </a:p>
          <a:p>
            <a:r>
              <a:rPr lang="en-GB" sz="2800" dirty="0"/>
              <a:t>       Variable 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4000" b="1" dirty="0">
                <a:solidFill>
                  <a:srgbClr val="0070C0"/>
                </a:solidFill>
              </a:rPr>
              <a:t>The Scientific Method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9C3C57-D684-4321-8146-04331909816B}"/>
              </a:ext>
            </a:extLst>
          </p:cNvPr>
          <p:cNvSpPr txBox="1"/>
          <p:nvPr/>
        </p:nvSpPr>
        <p:spPr>
          <a:xfrm>
            <a:off x="3821880" y="4077072"/>
            <a:ext cx="21902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Influences</a:t>
            </a:r>
          </a:p>
          <a:p>
            <a:r>
              <a:rPr lang="en-GB" sz="2800" dirty="0"/>
              <a:t>Change in the</a:t>
            </a:r>
          </a:p>
        </p:txBody>
      </p:sp>
      <p:cxnSp>
        <p:nvCxnSpPr>
          <p:cNvPr id="16" name="Connector: Elbow 15">
            <a:extLst>
              <a:ext uri="{FF2B5EF4-FFF2-40B4-BE49-F238E27FC236}">
                <a16:creationId xmlns:a16="http://schemas.microsoft.com/office/drawing/2014/main" id="{7E2DB386-6F1B-4F5A-8BC6-00A30EDA0245}"/>
              </a:ext>
            </a:extLst>
          </p:cNvPr>
          <p:cNvCxnSpPr>
            <a:cxnSpLocks/>
            <a:stCxn id="11" idx="6"/>
          </p:cNvCxnSpPr>
          <p:nvPr/>
        </p:nvCxnSpPr>
        <p:spPr>
          <a:xfrm>
            <a:off x="3402512" y="3878066"/>
            <a:ext cx="2465632" cy="1828187"/>
          </a:xfrm>
          <a:prstGeom prst="bentConnector3">
            <a:avLst>
              <a:gd name="adj1" fmla="val 56337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21075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What Do Experimental Hypotheses Look Like?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Males create longer passwords than females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  <a:p>
            <a:r>
              <a:rPr lang="en-GB" dirty="0"/>
              <a:t>Cyclists in groups will have faster lap times than lone cyclists</a:t>
            </a:r>
          </a:p>
          <a:p>
            <a:endParaRPr lang="en-GB" dirty="0"/>
          </a:p>
          <a:p>
            <a:r>
              <a:rPr lang="en-GB" dirty="0"/>
              <a:t>People are more likely to come to a risky decision in a group than when making decisions alone</a:t>
            </a:r>
          </a:p>
          <a:p>
            <a:pPr marL="0" indent="0">
              <a:buNone/>
            </a:pPr>
            <a:endParaRPr lang="en-GB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GB" dirty="0"/>
              <a:t>    </a:t>
            </a:r>
            <a:r>
              <a:rPr lang="en-GB" sz="2000" dirty="0"/>
              <a:t>(See if you can identify possible IV’s &amp; DV’s for the above examples)</a:t>
            </a: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33211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67544" y="21328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Experimental Methods Used in  Behavioural Research</a:t>
            </a:r>
          </a:p>
        </p:txBody>
      </p:sp>
    </p:spTree>
    <p:extLst>
      <p:ext uri="{BB962C8B-B14F-4D97-AF65-F5344CB8AC3E}">
        <p14:creationId xmlns:p14="http://schemas.microsoft.com/office/powerpoint/2010/main" val="18368953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3523" y="242121"/>
            <a:ext cx="4470024" cy="908720"/>
          </a:xfrm>
        </p:spPr>
        <p:txBody>
          <a:bodyPr>
            <a:normAutofit fontScale="90000"/>
          </a:bodyPr>
          <a:lstStyle/>
          <a:p>
            <a:r>
              <a:rPr lang="en-GB" sz="3100" b="1" dirty="0">
                <a:solidFill>
                  <a:srgbClr val="0070C0"/>
                </a:solidFill>
              </a:rPr>
              <a:t>Laboratory Experiments</a:t>
            </a:r>
            <a:br>
              <a:rPr lang="en-GB" sz="3100" b="1" dirty="0">
                <a:solidFill>
                  <a:srgbClr val="0070C0"/>
                </a:solidFill>
              </a:rPr>
            </a:br>
            <a:endParaRPr lang="en-GB" sz="31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7544" y="1994022"/>
            <a:ext cx="4038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      </a:t>
            </a:r>
          </a:p>
          <a:p>
            <a:pPr marL="0" indent="0">
              <a:buNone/>
            </a:pPr>
            <a:r>
              <a:rPr lang="en-GB" b="1" dirty="0"/>
              <a:t>         </a:t>
            </a:r>
          </a:p>
          <a:p>
            <a:pPr marL="0" indent="0">
              <a:buNone/>
            </a:pPr>
            <a:r>
              <a:rPr lang="en-GB" b="1" dirty="0"/>
              <a:t> </a:t>
            </a:r>
            <a:r>
              <a:rPr lang="en-GB" dirty="0"/>
              <a:t>Field Studies;</a:t>
            </a:r>
          </a:p>
          <a:p>
            <a:r>
              <a:rPr lang="en-GB" b="1" dirty="0">
                <a:solidFill>
                  <a:srgbClr val="0070C0"/>
                </a:solidFill>
              </a:rPr>
              <a:t>Natural Experiments</a:t>
            </a:r>
          </a:p>
          <a:p>
            <a:pPr marL="0" indent="0">
              <a:buNone/>
            </a:pPr>
            <a:r>
              <a:rPr lang="en-GB" dirty="0"/>
              <a:t>   </a:t>
            </a:r>
            <a:r>
              <a:rPr lang="en-GB" sz="2400" dirty="0"/>
              <a:t>(e.g. Saint Helena Study)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sz="half" idx="2"/>
          </p:nvPr>
        </p:nvSpPr>
        <p:spPr>
          <a:xfrm>
            <a:off x="4644008" y="1958276"/>
            <a:ext cx="4499992" cy="4525963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b="1" dirty="0">
                <a:solidFill>
                  <a:srgbClr val="0070C0"/>
                </a:solidFill>
              </a:rPr>
              <a:t>Naturalistic Experiments</a:t>
            </a:r>
          </a:p>
          <a:p>
            <a:pPr marL="0" indent="0">
              <a:buNone/>
            </a:pPr>
            <a:r>
              <a:rPr lang="en-GB" dirty="0"/>
              <a:t>    </a:t>
            </a:r>
            <a:r>
              <a:rPr lang="en-GB" sz="2400" dirty="0"/>
              <a:t>(e.g. Lost Letter Technique)</a:t>
            </a:r>
            <a:r>
              <a:rPr lang="en-GB" dirty="0"/>
              <a:t>    </a:t>
            </a:r>
          </a:p>
          <a:p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8438" y="4725144"/>
            <a:ext cx="2736304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59512" y="6102832"/>
            <a:ext cx="24274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prstClr val="black"/>
                </a:solidFill>
              </a:rPr>
              <a:t>http://i.huffpost.com/gen/1362683/images/o-LETTER-WINDSHIELD-CAR-facebook.jpg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600155"/>
            <a:ext cx="1267544" cy="1911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211791" y="6511374"/>
            <a:ext cx="17281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prstClr val="black"/>
                </a:solidFill>
              </a:rPr>
              <a:t>http://slawomirgrochowski.pl/wp-content/uploads/2013/09/books.jpg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651" y="1104601"/>
            <a:ext cx="2376264" cy="1596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992651" y="2405079"/>
            <a:ext cx="24992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prstClr val="white"/>
                </a:solidFill>
              </a:rPr>
              <a:t>http://images.mentalfloss.com/sites/default/files/styles/article_640x430/public/stanley-milgram.png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94720" y="1309221"/>
            <a:ext cx="48420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prstClr val="black"/>
                </a:solidFill>
              </a:rPr>
              <a:t>(e.g. Milgram’s Studies of Obedience)</a:t>
            </a:r>
          </a:p>
        </p:txBody>
      </p:sp>
    </p:spTree>
    <p:extLst>
      <p:ext uri="{BB962C8B-B14F-4D97-AF65-F5344CB8AC3E}">
        <p14:creationId xmlns:p14="http://schemas.microsoft.com/office/powerpoint/2010/main" val="31795289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 </a:t>
            </a:r>
            <a:r>
              <a:rPr lang="en-GB" sz="4000" b="1" dirty="0">
                <a:solidFill>
                  <a:srgbClr val="0070C0"/>
                </a:solidFill>
              </a:rPr>
              <a:t>Laboratory Experiment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     </a:t>
            </a:r>
            <a:r>
              <a:rPr lang="en-GB" sz="3200" b="1" dirty="0"/>
              <a:t>Advantages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sz="2600" dirty="0"/>
              <a:t>Tight control of variables</a:t>
            </a:r>
          </a:p>
          <a:p>
            <a:endParaRPr lang="en-GB" sz="2600" dirty="0"/>
          </a:p>
          <a:p>
            <a:r>
              <a:rPr lang="en-GB" sz="2600" dirty="0"/>
              <a:t>In some cases artificiality is not problematic</a:t>
            </a:r>
          </a:p>
          <a:p>
            <a:r>
              <a:rPr lang="en-GB" sz="2600" dirty="0"/>
              <a:t>Can establish </a:t>
            </a:r>
            <a:r>
              <a:rPr lang="en-GB" sz="2600" b="1" dirty="0"/>
              <a:t>cause and effect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499992" y="1635727"/>
            <a:ext cx="4644008" cy="5257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       </a:t>
            </a:r>
            <a:r>
              <a:rPr lang="en-GB" sz="3200" b="1" dirty="0"/>
              <a:t>Disadvantages</a:t>
            </a:r>
          </a:p>
          <a:p>
            <a:endParaRPr lang="en-GB" dirty="0"/>
          </a:p>
          <a:p>
            <a:r>
              <a:rPr lang="en-GB" sz="2600" dirty="0"/>
              <a:t>Tight control may limit range of behaviour</a:t>
            </a:r>
          </a:p>
          <a:p>
            <a:r>
              <a:rPr lang="en-GB" sz="2600" dirty="0"/>
              <a:t>Artificiality issues – may distort behaviour</a:t>
            </a:r>
          </a:p>
          <a:p>
            <a:r>
              <a:rPr lang="en-GB" sz="2600" dirty="0"/>
              <a:t>Do findings </a:t>
            </a:r>
            <a:r>
              <a:rPr lang="en-GB" sz="2600" b="1" dirty="0"/>
              <a:t>generalise</a:t>
            </a:r>
            <a:r>
              <a:rPr lang="en-GB" sz="2600" dirty="0"/>
              <a:t> to real world?</a:t>
            </a:r>
          </a:p>
          <a:p>
            <a:pPr marL="0" indent="0">
              <a:buNone/>
            </a:pPr>
            <a:r>
              <a:rPr lang="en-GB" sz="2600" dirty="0"/>
              <a:t>     (Issues of </a:t>
            </a:r>
            <a:r>
              <a:rPr lang="en-GB" sz="2600" b="1" dirty="0"/>
              <a:t>ecological validity</a:t>
            </a:r>
            <a:r>
              <a:rPr lang="en-GB" sz="2600" dirty="0"/>
              <a:t>)</a:t>
            </a:r>
          </a:p>
          <a:p>
            <a:pPr marL="0" indent="0">
              <a:buNone/>
            </a:pPr>
            <a:r>
              <a:rPr lang="en-GB" dirty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32333824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792088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                </a:t>
            </a:r>
            <a:r>
              <a:rPr lang="en-GB" b="1" dirty="0">
                <a:solidFill>
                  <a:srgbClr val="0070C0"/>
                </a:solidFill>
              </a:rPr>
              <a:t>Natural Experiment </a:t>
            </a:r>
            <a:br>
              <a:rPr lang="en-GB" dirty="0"/>
            </a:br>
            <a:endParaRPr lang="en-GB" sz="27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899592" y="1772816"/>
            <a:ext cx="4040188" cy="639762"/>
          </a:xfrm>
        </p:spPr>
        <p:txBody>
          <a:bodyPr>
            <a:normAutofit/>
          </a:bodyPr>
          <a:lstStyle/>
          <a:p>
            <a:r>
              <a:rPr lang="en-GB" sz="3200" dirty="0"/>
              <a:t>Advantages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467544" y="2564904"/>
            <a:ext cx="4176464" cy="4104456"/>
          </a:xfrm>
        </p:spPr>
        <p:txBody>
          <a:bodyPr>
            <a:normAutofit/>
          </a:bodyPr>
          <a:lstStyle/>
          <a:p>
            <a:r>
              <a:rPr lang="en-GB" sz="2800" dirty="0"/>
              <a:t>Takes advantage of naturally occurring circumstances</a:t>
            </a:r>
          </a:p>
          <a:p>
            <a:r>
              <a:rPr lang="en-GB" sz="2800" dirty="0"/>
              <a:t>Reduced </a:t>
            </a:r>
            <a:r>
              <a:rPr lang="en-GB" sz="2800" b="1" dirty="0"/>
              <a:t>ethical issues</a:t>
            </a:r>
            <a:r>
              <a:rPr lang="en-GB" sz="2800" dirty="0"/>
              <a:t>?</a:t>
            </a:r>
          </a:p>
          <a:p>
            <a:endParaRPr lang="en-GB" sz="2800" dirty="0"/>
          </a:p>
          <a:p>
            <a:r>
              <a:rPr lang="en-GB" sz="2800" b="1" dirty="0"/>
              <a:t>Ecological validity</a:t>
            </a:r>
          </a:p>
          <a:p>
            <a:r>
              <a:rPr lang="en-GB" sz="2800" dirty="0"/>
              <a:t>Greater </a:t>
            </a:r>
            <a:r>
              <a:rPr lang="en-GB" sz="2800" b="1" dirty="0"/>
              <a:t>generalisability</a:t>
            </a:r>
            <a:r>
              <a:rPr lang="en-GB" sz="2800" dirty="0"/>
              <a:t>?</a:t>
            </a:r>
          </a:p>
          <a:p>
            <a:endParaRPr lang="en-GB" sz="2800" dirty="0"/>
          </a:p>
          <a:p>
            <a:endParaRPr lang="en-GB" sz="280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5077912" y="1772816"/>
            <a:ext cx="4041775" cy="639762"/>
          </a:xfrm>
        </p:spPr>
        <p:txBody>
          <a:bodyPr>
            <a:normAutofit/>
          </a:bodyPr>
          <a:lstStyle/>
          <a:p>
            <a:r>
              <a:rPr lang="en-GB" sz="3200" dirty="0"/>
              <a:t>Disadvantages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4644008" y="2492896"/>
            <a:ext cx="4041775" cy="3951288"/>
          </a:xfrm>
        </p:spPr>
        <p:txBody>
          <a:bodyPr>
            <a:normAutofit/>
          </a:bodyPr>
          <a:lstStyle/>
          <a:p>
            <a:r>
              <a:rPr lang="en-GB" sz="2800" dirty="0"/>
              <a:t>Lack of control over variables</a:t>
            </a:r>
          </a:p>
          <a:p>
            <a:endParaRPr lang="en-GB" sz="2800" dirty="0"/>
          </a:p>
          <a:p>
            <a:r>
              <a:rPr lang="en-GB" sz="2800" dirty="0"/>
              <a:t>Participants may be unaware they are part of an investigation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3000" y="868206"/>
            <a:ext cx="900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</a:rPr>
              <a:t>(Not a true experiment as IV is not manipulated and variables are not   controlled – sometimes called a quasi-experiment)</a:t>
            </a:r>
          </a:p>
        </p:txBody>
      </p:sp>
    </p:spTree>
    <p:extLst>
      <p:ext uri="{BB962C8B-B14F-4D97-AF65-F5344CB8AC3E}">
        <p14:creationId xmlns:p14="http://schemas.microsoft.com/office/powerpoint/2010/main" val="10075169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Naturalistic Experiment</a:t>
            </a:r>
            <a:br>
              <a:rPr lang="en-GB" dirty="0"/>
            </a:br>
            <a:r>
              <a:rPr lang="en-GB" sz="2700" b="1" dirty="0">
                <a:solidFill>
                  <a:srgbClr val="0070C0"/>
                </a:solidFill>
              </a:rPr>
              <a:t>(Ability to manipulate variables in a real world setting)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467544" y="1412776"/>
            <a:ext cx="4040188" cy="639762"/>
          </a:xfrm>
        </p:spPr>
        <p:txBody>
          <a:bodyPr>
            <a:normAutofit/>
          </a:bodyPr>
          <a:lstStyle/>
          <a:p>
            <a:r>
              <a:rPr lang="en-GB" sz="3200" dirty="0"/>
              <a:t>Advantages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114800" cy="4509586"/>
          </a:xfrm>
        </p:spPr>
        <p:txBody>
          <a:bodyPr>
            <a:normAutofit/>
          </a:bodyPr>
          <a:lstStyle/>
          <a:p>
            <a:r>
              <a:rPr lang="en-GB" sz="2800" dirty="0"/>
              <a:t>Ability to manipulate IV </a:t>
            </a:r>
          </a:p>
          <a:p>
            <a:endParaRPr lang="en-GB" sz="2800" dirty="0"/>
          </a:p>
          <a:p>
            <a:r>
              <a:rPr lang="en-GB" sz="2800" b="1" dirty="0"/>
              <a:t>Ecological validity </a:t>
            </a:r>
            <a:r>
              <a:rPr lang="en-GB" sz="2800" dirty="0"/>
              <a:t>- real world setting</a:t>
            </a:r>
          </a:p>
          <a:p>
            <a:endParaRPr lang="en-GB" sz="2800" dirty="0"/>
          </a:p>
          <a:p>
            <a:r>
              <a:rPr lang="en-GB" sz="2800" dirty="0"/>
              <a:t>Greater </a:t>
            </a:r>
            <a:r>
              <a:rPr lang="en-GB" sz="2800" b="1" dirty="0"/>
              <a:t>generalisability</a:t>
            </a:r>
            <a:r>
              <a:rPr lang="en-GB" sz="2800" dirty="0"/>
              <a:t>?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4597631" y="1355362"/>
            <a:ext cx="4041775" cy="639762"/>
          </a:xfrm>
        </p:spPr>
        <p:txBody>
          <a:bodyPr>
            <a:normAutofit/>
          </a:bodyPr>
          <a:lstStyle/>
          <a:p>
            <a:r>
              <a:rPr lang="en-GB" sz="3200" dirty="0"/>
              <a:t>Disadvantages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4645025" y="2174874"/>
            <a:ext cx="4391471" cy="4422477"/>
          </a:xfrm>
        </p:spPr>
        <p:txBody>
          <a:bodyPr>
            <a:normAutofit/>
          </a:bodyPr>
          <a:lstStyle/>
          <a:p>
            <a:r>
              <a:rPr lang="en-GB" sz="2800" dirty="0"/>
              <a:t>Lacking tight control of variables</a:t>
            </a:r>
          </a:p>
          <a:p>
            <a:r>
              <a:rPr lang="en-GB" sz="2800" b="1" dirty="0"/>
              <a:t>Ethics</a:t>
            </a:r>
            <a:r>
              <a:rPr lang="en-GB" sz="2800" dirty="0"/>
              <a:t> - Participants likely to be unaware part of an investigation (issues of consent, deception, debriefing etc.)  </a:t>
            </a:r>
          </a:p>
        </p:txBody>
      </p:sp>
    </p:spTree>
    <p:extLst>
      <p:ext uri="{BB962C8B-B14F-4D97-AF65-F5344CB8AC3E}">
        <p14:creationId xmlns:p14="http://schemas.microsoft.com/office/powerpoint/2010/main" val="27025752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179512" y="0"/>
            <a:ext cx="8748464" cy="1470794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Different Types of Experimental Design</a:t>
            </a:r>
            <a:br>
              <a:rPr lang="en-GB" dirty="0"/>
            </a:br>
            <a:r>
              <a:rPr lang="en-GB" sz="2700" b="1" dirty="0">
                <a:solidFill>
                  <a:srgbClr val="0070C0"/>
                </a:solidFill>
              </a:rPr>
              <a:t>(Controlling Participant Variables)</a:t>
            </a:r>
          </a:p>
        </p:txBody>
      </p:sp>
      <p:sp>
        <p:nvSpPr>
          <p:cNvPr id="12" name="Content Placeholder 11"/>
          <p:cNvSpPr>
            <a:spLocks noGrp="1"/>
          </p:cNvSpPr>
          <p:nvPr>
            <p:ph sz="half" idx="1"/>
          </p:nvPr>
        </p:nvSpPr>
        <p:spPr>
          <a:xfrm>
            <a:off x="755576" y="3284984"/>
            <a:ext cx="8388424" cy="3229819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/>
              <a:t>Independent Measures</a:t>
            </a:r>
          </a:p>
          <a:p>
            <a:pPr marL="0" indent="0">
              <a:buNone/>
            </a:pPr>
            <a:r>
              <a:rPr lang="en-GB" dirty="0"/>
              <a:t>    (Different participants serving in each group)</a:t>
            </a:r>
          </a:p>
          <a:p>
            <a:endParaRPr lang="en-GB" dirty="0"/>
          </a:p>
          <a:p>
            <a:r>
              <a:rPr lang="en-GB" b="1" dirty="0"/>
              <a:t>Repeated Measures</a:t>
            </a:r>
          </a:p>
          <a:p>
            <a:pPr marL="0" indent="0">
              <a:buNone/>
            </a:pPr>
            <a:r>
              <a:rPr lang="en-GB" dirty="0"/>
              <a:t>     (Each person participates in all conditions)</a:t>
            </a:r>
          </a:p>
          <a:p>
            <a:endParaRPr lang="en-GB" dirty="0"/>
          </a:p>
          <a:p>
            <a:r>
              <a:rPr lang="en-GB" b="1" dirty="0"/>
              <a:t>Matched Pairs</a:t>
            </a:r>
          </a:p>
          <a:p>
            <a:pPr marL="0" indent="0">
              <a:buNone/>
            </a:pPr>
            <a:r>
              <a:rPr lang="en-GB" dirty="0"/>
              <a:t>     (Participants matched for relevant variables)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45"/>
          <a:stretch/>
        </p:blipFill>
        <p:spPr bwMode="auto">
          <a:xfrm>
            <a:off x="4211960" y="1556792"/>
            <a:ext cx="3960439" cy="1466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214695" y="2813367"/>
            <a:ext cx="39604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prstClr val="black"/>
                </a:solidFill>
              </a:rPr>
              <a:t>http://www.nationmultimedia.com/2008/02/15/entertainment/images/30065544-01.jpg</a:t>
            </a:r>
          </a:p>
        </p:txBody>
      </p:sp>
      <p:sp>
        <p:nvSpPr>
          <p:cNvPr id="5" name="Rectangle 4"/>
          <p:cNvSpPr/>
          <p:nvPr/>
        </p:nvSpPr>
        <p:spPr>
          <a:xfrm>
            <a:off x="971600" y="1556792"/>
            <a:ext cx="3240360" cy="14662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1151620" y="1622610"/>
            <a:ext cx="288032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Participants have different skill sets &amp; abilities</a:t>
            </a:r>
          </a:p>
        </p:txBody>
      </p:sp>
    </p:spTree>
    <p:extLst>
      <p:ext uri="{BB962C8B-B14F-4D97-AF65-F5344CB8AC3E}">
        <p14:creationId xmlns:p14="http://schemas.microsoft.com/office/powerpoint/2010/main" val="36623071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70C0"/>
                </a:solidFill>
              </a:rPr>
              <a:t>Independent measures</a:t>
            </a:r>
            <a:br>
              <a:rPr lang="en-GB" dirty="0"/>
            </a:br>
            <a:r>
              <a:rPr lang="en-GB" sz="2700" b="1" dirty="0">
                <a:solidFill>
                  <a:srgbClr val="0070C0"/>
                </a:solidFill>
              </a:rPr>
              <a:t>(Different Participants Serving in Each Group)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Advantages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Like </a:t>
            </a:r>
            <a:r>
              <a:rPr lang="en-GB" b="1" dirty="0"/>
              <a:t>Matched Pairs</a:t>
            </a:r>
            <a:r>
              <a:rPr lang="en-GB" dirty="0"/>
              <a:t> can be used when not possible to use </a:t>
            </a:r>
            <a:r>
              <a:rPr lang="en-GB" b="1" dirty="0"/>
              <a:t>Repeated Measures</a:t>
            </a:r>
            <a:r>
              <a:rPr lang="en-GB" dirty="0"/>
              <a:t> design</a:t>
            </a:r>
          </a:p>
          <a:p>
            <a:r>
              <a:rPr lang="en-GB" dirty="0"/>
              <a:t>Quick and easy to run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Disadvantages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 dirty="0"/>
              <a:t>The least successful method for controlling participant variables – this is not a problem if sample is large enough</a:t>
            </a:r>
          </a:p>
          <a:p>
            <a:endParaRPr lang="en-GB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254938"/>
            <a:ext cx="5832648" cy="2233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12319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79512" y="332656"/>
            <a:ext cx="8795320" cy="114300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70C0"/>
                </a:solidFill>
              </a:rPr>
              <a:t>Repeated Measures</a:t>
            </a:r>
            <a:br>
              <a:rPr lang="en-GB" dirty="0"/>
            </a:br>
            <a:r>
              <a:rPr lang="en-GB" sz="2700" b="1" dirty="0">
                <a:solidFill>
                  <a:srgbClr val="0070C0"/>
                </a:solidFill>
              </a:rPr>
              <a:t>(Each Person Participates in all Conditions of Experiment)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Advantages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467544" y="1916832"/>
            <a:ext cx="4040188" cy="3951288"/>
          </a:xfrm>
        </p:spPr>
        <p:txBody>
          <a:bodyPr/>
          <a:lstStyle/>
          <a:p>
            <a:endParaRPr lang="en-GB" dirty="0"/>
          </a:p>
          <a:p>
            <a:r>
              <a:rPr lang="en-GB" dirty="0"/>
              <a:t>Offers the best control for participant variables</a:t>
            </a:r>
          </a:p>
          <a:p>
            <a:r>
              <a:rPr lang="en-GB" dirty="0"/>
              <a:t>Generates a lot of data 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Disadvantages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4"/>
          </p:nvPr>
        </p:nvSpPr>
        <p:spPr>
          <a:xfrm>
            <a:off x="4645025" y="1844824"/>
            <a:ext cx="4498975" cy="3951288"/>
          </a:xfrm>
        </p:spPr>
        <p:txBody>
          <a:bodyPr/>
          <a:lstStyle/>
          <a:p>
            <a:endParaRPr lang="en-GB" dirty="0"/>
          </a:p>
          <a:p>
            <a:r>
              <a:rPr lang="en-GB" dirty="0"/>
              <a:t>Not always suitable           </a:t>
            </a:r>
          </a:p>
          <a:p>
            <a:pPr marL="0" indent="0">
              <a:buNone/>
            </a:pPr>
            <a:r>
              <a:rPr lang="en-GB" dirty="0"/>
              <a:t>     (E.g. single solution problems) </a:t>
            </a:r>
          </a:p>
          <a:p>
            <a:pPr marL="0" indent="0">
              <a:buNone/>
            </a:pPr>
            <a:r>
              <a:rPr lang="en-GB" dirty="0"/>
              <a:t>     </a:t>
            </a:r>
          </a:p>
          <a:p>
            <a:r>
              <a:rPr lang="en-GB" b="1" dirty="0"/>
              <a:t>Order  Effects</a:t>
            </a:r>
            <a:r>
              <a:rPr lang="en-GB" dirty="0"/>
              <a:t> </a:t>
            </a:r>
          </a:p>
          <a:p>
            <a:pPr marL="0" indent="0">
              <a:buNone/>
            </a:pPr>
            <a:r>
              <a:rPr lang="en-GB" dirty="0"/>
              <a:t>     E.g. boredom, practice, fatigue</a:t>
            </a:r>
          </a:p>
          <a:p>
            <a:pPr marL="0" indent="0">
              <a:buNone/>
            </a:pPr>
            <a:r>
              <a:rPr lang="en-GB" dirty="0"/>
              <a:t>      (need for </a:t>
            </a:r>
            <a:r>
              <a:rPr lang="en-GB" b="1" dirty="0"/>
              <a:t>counterbalancing)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FA12BF5-AEBF-4BF1-B6A9-99C4C35216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1150" y="3710558"/>
            <a:ext cx="2814786" cy="2814786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165848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70C0"/>
                </a:solidFill>
              </a:rPr>
              <a:t>Matched Pairs</a:t>
            </a:r>
            <a:br>
              <a:rPr lang="en-GB" dirty="0">
                <a:solidFill>
                  <a:srgbClr val="0070C0"/>
                </a:solidFill>
              </a:rPr>
            </a:br>
            <a:r>
              <a:rPr lang="en-GB" sz="2700" b="1" dirty="0">
                <a:solidFill>
                  <a:srgbClr val="0070C0"/>
                </a:solidFill>
              </a:rPr>
              <a:t>(Participants Are Matched for Variables Relevant to the Study)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Advantages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Useful when not possible to use Repeated Measures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Disadvantages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 dirty="0"/>
              <a:t>Although attempts to combine advantages of the other two designs, can never be sure that all the variables important to the outcome have been matched for</a:t>
            </a:r>
          </a:p>
          <a:p>
            <a:r>
              <a:rPr lang="en-GB" dirty="0"/>
              <a:t>Process of matching can be very time consuming</a:t>
            </a:r>
          </a:p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162315"/>
            <a:ext cx="4035425" cy="297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07476" y="5921846"/>
            <a:ext cx="429957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dirty="0">
                <a:solidFill>
                  <a:prstClr val="black"/>
                </a:solidFill>
              </a:rPr>
              <a:t>https://s-media-cache-ak0.pinimg.com/564x/c2/9d/06/c29d06eadc6e74520e7a6d7ad315e51a.jpg</a:t>
            </a:r>
          </a:p>
        </p:txBody>
      </p:sp>
    </p:spTree>
    <p:extLst>
      <p:ext uri="{BB962C8B-B14F-4D97-AF65-F5344CB8AC3E}">
        <p14:creationId xmlns:p14="http://schemas.microsoft.com/office/powerpoint/2010/main" val="7410866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rgbClr val="0070C0"/>
                </a:solidFill>
              </a:rPr>
              <a:t>Summing Up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323528" y="1556792"/>
            <a:ext cx="8686800" cy="4525963"/>
          </a:xfrm>
        </p:spPr>
        <p:txBody>
          <a:bodyPr>
            <a:normAutofit/>
          </a:bodyPr>
          <a:lstStyle/>
          <a:p>
            <a:r>
              <a:rPr lang="en-GB" sz="2800" dirty="0"/>
              <a:t>With careful design, it is possible to apply the scientific method to the study of human behaviour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/>
              <a:t>Scientific research improves  both prediction and understanding of human behaviour  </a:t>
            </a:r>
          </a:p>
          <a:p>
            <a:endParaRPr lang="en-GB" sz="2800" dirty="0"/>
          </a:p>
          <a:p>
            <a:r>
              <a:rPr lang="en-GB" sz="2800" dirty="0"/>
              <a:t>We cannot predict behaviour with certainty, but we can make statements about how individuals and groups are likely to behave under given circumstances</a:t>
            </a:r>
          </a:p>
        </p:txBody>
      </p:sp>
    </p:spTree>
    <p:extLst>
      <p:ext uri="{BB962C8B-B14F-4D97-AF65-F5344CB8AC3E}">
        <p14:creationId xmlns:p14="http://schemas.microsoft.com/office/powerpoint/2010/main" val="30886530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26841A8-5533-4DA5-A931-11B6D120AB09}"/>
              </a:ext>
            </a:extLst>
          </p:cNvPr>
          <p:cNvSpPr txBox="1"/>
          <p:nvPr/>
        </p:nvSpPr>
        <p:spPr>
          <a:xfrm>
            <a:off x="1115616" y="692696"/>
            <a:ext cx="16562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solidFill>
                  <a:srgbClr val="0070C0"/>
                </a:solidFill>
                <a:latin typeface="+mj-lt"/>
              </a:rPr>
              <a:t>Finally: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9506142-006B-43CE-A936-4D04DD854BBA}"/>
              </a:ext>
            </a:extLst>
          </p:cNvPr>
          <p:cNvSpPr txBox="1"/>
          <p:nvPr/>
        </p:nvSpPr>
        <p:spPr>
          <a:xfrm>
            <a:off x="1104041" y="1764099"/>
            <a:ext cx="662473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Be aware that applying the experimental method to the study of behaviour has its critics – there is an ideological position which takes a greater </a:t>
            </a:r>
            <a:r>
              <a:rPr lang="en-GB" sz="2800" b="1" dirty="0"/>
              <a:t>qualitative </a:t>
            </a:r>
            <a:r>
              <a:rPr lang="en-GB" sz="2800" dirty="0"/>
              <a:t>stance, as opposed to a </a:t>
            </a:r>
            <a:r>
              <a:rPr lang="en-GB" sz="2800" b="1" dirty="0"/>
              <a:t>quantitative </a:t>
            </a:r>
            <a:r>
              <a:rPr lang="en-GB" sz="2800" dirty="0"/>
              <a:t>one.</a:t>
            </a:r>
          </a:p>
          <a:p>
            <a:endParaRPr lang="en-GB" sz="2800" dirty="0"/>
          </a:p>
          <a:p>
            <a:r>
              <a:rPr lang="en-GB" sz="2800" dirty="0"/>
              <a:t>Common sense would dictate choosing the appropriate method for the research in question, not being tied to one approach exclusively. </a:t>
            </a:r>
          </a:p>
        </p:txBody>
      </p:sp>
    </p:spTree>
    <p:extLst>
      <p:ext uri="{BB962C8B-B14F-4D97-AF65-F5344CB8AC3E}">
        <p14:creationId xmlns:p14="http://schemas.microsoft.com/office/powerpoint/2010/main" val="22598658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rgbClr val="0070C0"/>
                </a:solidFill>
              </a:rPr>
              <a:t>References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Bernard, H. R. 2006 </a:t>
            </a:r>
            <a:r>
              <a:rPr lang="en-GB" i="1" dirty="0"/>
              <a:t>Research Methods in     Anthropology:  Qualitative and Quantitative Approaches.</a:t>
            </a:r>
            <a:r>
              <a:rPr lang="en-GB" dirty="0"/>
              <a:t> Oxford: Alta Mira Press.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Coolican, H. 1994 </a:t>
            </a:r>
            <a:r>
              <a:rPr lang="en-GB" i="1" dirty="0"/>
              <a:t>Research Methods and     Statistics in Psychology.  </a:t>
            </a:r>
            <a:r>
              <a:rPr lang="en-GB" dirty="0"/>
              <a:t>London: Hodder &amp; Stoughton.   </a:t>
            </a:r>
          </a:p>
        </p:txBody>
      </p:sp>
    </p:spTree>
    <p:extLst>
      <p:ext uri="{BB962C8B-B14F-4D97-AF65-F5344CB8AC3E}">
        <p14:creationId xmlns:p14="http://schemas.microsoft.com/office/powerpoint/2010/main" val="20824743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827584" y="2276872"/>
            <a:ext cx="748883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9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</a:rPr>
              <a:t>The End</a:t>
            </a:r>
            <a:endParaRPr lang="en-US" sz="9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9552" y="6525344"/>
            <a:ext cx="169790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/>
              <a:t>http://i.imgur.com/m3fh5S9.jpg</a:t>
            </a:r>
          </a:p>
        </p:txBody>
      </p:sp>
    </p:spTree>
    <p:extLst>
      <p:ext uri="{BB962C8B-B14F-4D97-AF65-F5344CB8AC3E}">
        <p14:creationId xmlns:p14="http://schemas.microsoft.com/office/powerpoint/2010/main" val="327455259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6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7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8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9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10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1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2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3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5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14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16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17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18_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890</TotalTime>
  <Words>1052</Words>
  <Application>Microsoft Office PowerPoint</Application>
  <PresentationFormat>On-screen Show (4:3)</PresentationFormat>
  <Paragraphs>174</Paragraphs>
  <Slides>23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18</vt:i4>
      </vt:variant>
      <vt:variant>
        <vt:lpstr>Slide Titles</vt:lpstr>
      </vt:variant>
      <vt:variant>
        <vt:i4>23</vt:i4>
      </vt:variant>
    </vt:vector>
  </HeadingPairs>
  <TitlesOfParts>
    <vt:vector size="43" baseType="lpstr">
      <vt:lpstr>Arial</vt:lpstr>
      <vt:lpstr>Calibri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9_Office Theme</vt:lpstr>
      <vt:lpstr>10_Office Theme</vt:lpstr>
      <vt:lpstr>11_Office Theme</vt:lpstr>
      <vt:lpstr>12_Office Theme</vt:lpstr>
      <vt:lpstr>13_Office Theme</vt:lpstr>
      <vt:lpstr>15_Office Theme</vt:lpstr>
      <vt:lpstr>14_Office Theme</vt:lpstr>
      <vt:lpstr>16_Office Theme</vt:lpstr>
      <vt:lpstr>17_Office Theme</vt:lpstr>
      <vt:lpstr>18_Office Theme</vt:lpstr>
      <vt:lpstr>Experimental Methods &amp; Behavioural Research</vt:lpstr>
      <vt:lpstr>Aims of the Presentation</vt:lpstr>
      <vt:lpstr>How the Scientific Method Works (The Underlying Rationale) </vt:lpstr>
      <vt:lpstr>Requirements of a Good Experiment </vt:lpstr>
      <vt:lpstr>The Scientific Method </vt:lpstr>
      <vt:lpstr>Stages of the Scientific Method </vt:lpstr>
      <vt:lpstr>PowerPoint Presentation</vt:lpstr>
      <vt:lpstr>What Constitutes an Experiment?</vt:lpstr>
      <vt:lpstr>The Scientific Method</vt:lpstr>
      <vt:lpstr>What Do Experimental Hypotheses Look Like?</vt:lpstr>
      <vt:lpstr>Experimental Methods Used in  Behavioural Research</vt:lpstr>
      <vt:lpstr>Laboratory Experiments </vt:lpstr>
      <vt:lpstr> Laboratory Experiment</vt:lpstr>
      <vt:lpstr>                Natural Experiment  </vt:lpstr>
      <vt:lpstr>Naturalistic Experiment (Ability to manipulate variables in a real world setting)</vt:lpstr>
      <vt:lpstr>Different Types of Experimental Design (Controlling Participant Variables)</vt:lpstr>
      <vt:lpstr>Independent measures (Different Participants Serving in Each Group)</vt:lpstr>
      <vt:lpstr>Repeated Measures (Each Person Participates in all Conditions of Experiment)</vt:lpstr>
      <vt:lpstr>Matched Pairs (Participants Are Matched for Variables Relevant to the Study)</vt:lpstr>
      <vt:lpstr>Summing Up</vt:lpstr>
      <vt:lpstr>PowerPoint Presentation</vt:lpstr>
      <vt:lpstr>References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Ros Coard</cp:lastModifiedBy>
  <cp:revision>60</cp:revision>
  <dcterms:created xsi:type="dcterms:W3CDTF">2016-02-15T10:42:21Z</dcterms:created>
  <dcterms:modified xsi:type="dcterms:W3CDTF">2018-03-05T11:09:48Z</dcterms:modified>
</cp:coreProperties>
</file>