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770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844861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3928166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E8E1BD-A98B-4A74-8CDD-F98A488C70EA}" type="datetimeFigureOut">
              <a:rPr lang="en-GB" smtClean="0"/>
              <a:t>15/09/2017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1675870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E8E1BD-A98B-4A74-8CDD-F98A488C70EA}" type="datetimeFigureOut">
              <a:rPr lang="en-GB" smtClean="0"/>
              <a:t>15/09/2017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2041970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E8E1BD-A98B-4A74-8CDD-F98A488C70EA}" type="datetimeFigureOut">
              <a:rPr lang="en-GB" smtClean="0"/>
              <a:t>15/09/2017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4181752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E8E1BD-A98B-4A74-8CDD-F98A488C70EA}" type="datetimeFigureOut">
              <a:rPr lang="en-GB" smtClean="0"/>
              <a:t>15/09/2017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918875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0E8E1BD-A98B-4A74-8CDD-F98A488C70EA}" type="datetimeFigureOut">
              <a:rPr lang="en-GB" smtClean="0"/>
              <a:t>15/09/2017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152724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0E8E1BD-A98B-4A74-8CDD-F98A488C70EA}" type="datetimeFigureOut">
              <a:rPr lang="en-GB" smtClean="0"/>
              <a:t>15/09/2017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2731368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0E8E1BD-A98B-4A74-8CDD-F98A488C70EA}" type="datetimeFigureOut">
              <a:rPr lang="en-GB" smtClean="0"/>
              <a:t>15/09/2017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2201910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2727190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70003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1542799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20566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40139068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2498510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8E1BD-A98B-4A74-8CDD-F98A488C70EA}" type="datetimeFigureOut">
              <a:rPr lang="en-GB" smtClean="0"/>
              <a:t>15/09/2017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2E3BB-E23F-4A87-A098-1704117E42CB}" type="slidenum">
              <a:rPr lang="en-GB" smtClean="0"/>
              <a:t>‹#›</a:t>
            </a:fld>
            <a:endParaRPr lang="en-GB"/>
          </a:p>
        </p:txBody>
      </p:sp>
    </p:spTree>
    <p:extLst>
      <p:ext uri="{BB962C8B-B14F-4D97-AF65-F5344CB8AC3E}">
        <p14:creationId xmlns:p14="http://schemas.microsoft.com/office/powerpoint/2010/main" val="2300264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0E8E1BD-A98B-4A74-8CDD-F98A488C70EA}" type="datetimeFigureOut">
              <a:rPr lang="en-GB" smtClean="0"/>
              <a:t>15/09/2017</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4C2E3BB-E23F-4A87-A098-1704117E42CB}" type="slidenum">
              <a:rPr lang="en-GB" smtClean="0"/>
              <a:t>‹#›</a:t>
            </a:fld>
            <a:endParaRPr lang="en-GB"/>
          </a:p>
        </p:txBody>
      </p:sp>
    </p:spTree>
    <p:extLst>
      <p:ext uri="{BB962C8B-B14F-4D97-AF65-F5344CB8AC3E}">
        <p14:creationId xmlns:p14="http://schemas.microsoft.com/office/powerpoint/2010/main" val="177411543"/>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loom's Taxonomy of Music Edu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0" y="-21377"/>
            <a:ext cx="3851049" cy="333039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14" name="Rectangle 13"/>
          <p:cNvSpPr/>
          <p:nvPr/>
        </p:nvSpPr>
        <p:spPr>
          <a:xfrm>
            <a:off x="9369733" y="6310334"/>
            <a:ext cx="2822266" cy="547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1202858</a:t>
            </a:r>
          </a:p>
        </p:txBody>
      </p:sp>
      <p:sp>
        <p:nvSpPr>
          <p:cNvPr id="16" name="AutoShape 4" descr="Image result for critical thinking"/>
          <p:cNvSpPr>
            <a:spLocks noChangeAspect="1" noChangeArrowheads="1"/>
          </p:cNvSpPr>
          <p:nvPr/>
        </p:nvSpPr>
        <p:spPr bwMode="auto">
          <a:xfrm>
            <a:off x="-1026319" y="74890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17" name="AutoShape 6" descr="Image result for critical thinking"/>
          <p:cNvSpPr>
            <a:spLocks noChangeAspect="1" noChangeArrowheads="1"/>
          </p:cNvSpPr>
          <p:nvPr/>
        </p:nvSpPr>
        <p:spPr bwMode="auto">
          <a:xfrm>
            <a:off x="-912019" y="863207"/>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2" name="Flowchart: Process 1">
            <a:extLst>
              <a:ext uri="{FF2B5EF4-FFF2-40B4-BE49-F238E27FC236}">
                <a16:creationId xmlns:a16="http://schemas.microsoft.com/office/drawing/2014/main" id="{E9BDBD8C-4359-4F47-BEE7-AA882206457B}"/>
              </a:ext>
            </a:extLst>
          </p:cNvPr>
          <p:cNvSpPr/>
          <p:nvPr/>
        </p:nvSpPr>
        <p:spPr>
          <a:xfrm>
            <a:off x="4116715" y="163393"/>
            <a:ext cx="3683895" cy="3145629"/>
          </a:xfrm>
          <a:prstGeom prst="flowChartProcess">
            <a:avLst/>
          </a:prstGeom>
          <a:solidFill>
            <a:schemeClr val="accent1">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sz="1400" b="1" dirty="0">
                <a:solidFill>
                  <a:schemeClr val="accent1">
                    <a:lumMod val="75000"/>
                  </a:schemeClr>
                </a:solidFill>
                <a:latin typeface="Arial" panose="020B0604020202020204" pitchFamily="34" charset="0"/>
                <a:cs typeface="Arial" panose="020B0604020202020204" pitchFamily="34" charset="0"/>
              </a:rPr>
              <a:t> </a:t>
            </a:r>
            <a:r>
              <a:rPr lang="en-GB" sz="1400" b="1" dirty="0">
                <a:solidFill>
                  <a:schemeClr val="tx1">
                    <a:lumMod val="95000"/>
                  </a:schemeClr>
                </a:solidFill>
                <a:latin typeface="Arial" panose="020B0604020202020204" pitchFamily="34" charset="0"/>
                <a:cs typeface="Arial" panose="020B0604020202020204" pitchFamily="34" charset="0"/>
              </a:rPr>
              <a:t>Have an open mind when it comes to others opinion, be curious and ask questions.  It is important not to believe everything but to investigate and research and think for yourself. It is important to question your opinions what? How? Where? When? When starting to critical think. What evidence backs up your answer and how did you come to the conclusion.  </a:t>
            </a:r>
            <a:endParaRPr lang="en-GB" sz="1400" dirty="0">
              <a:solidFill>
                <a:schemeClr val="tx1">
                  <a:lumMod val="95000"/>
                </a:schemeClr>
              </a:solidFill>
              <a:latin typeface="Arial" panose="020B0604020202020204" pitchFamily="34" charset="0"/>
              <a:cs typeface="Arial" panose="020B0604020202020204" pitchFamily="34" charset="0"/>
            </a:endParaRPr>
          </a:p>
        </p:txBody>
      </p:sp>
      <p:sp>
        <p:nvSpPr>
          <p:cNvPr id="3" name="Flowchart: Process 2">
            <a:extLst>
              <a:ext uri="{FF2B5EF4-FFF2-40B4-BE49-F238E27FC236}">
                <a16:creationId xmlns:a16="http://schemas.microsoft.com/office/drawing/2014/main" id="{51F712C2-F67E-4F27-8DAD-F153F6610D13}"/>
              </a:ext>
            </a:extLst>
          </p:cNvPr>
          <p:cNvSpPr/>
          <p:nvPr/>
        </p:nvSpPr>
        <p:spPr>
          <a:xfrm>
            <a:off x="65577" y="3956214"/>
            <a:ext cx="4002840" cy="2901786"/>
          </a:xfrm>
          <a:prstGeom prst="flowChartProcess">
            <a:avLst/>
          </a:prstGeom>
          <a:solidFill>
            <a:srgbClr val="00B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sz="1200" b="1" dirty="0">
                <a:solidFill>
                  <a:schemeClr val="tx1"/>
                </a:solidFill>
                <a:latin typeface="Arial" panose="020B0604020202020204" pitchFamily="34" charset="0"/>
                <a:cs typeface="Arial" panose="020B0604020202020204" pitchFamily="34" charset="0"/>
              </a:rPr>
              <a:t>Try new things, set yourself new learning goals and  challenge yourself to look at things in a new way. Critical reading is a great tool to help you develop this skill, it helps compare and contrast what you are reading . When reading try testing your ability to ask why the author has said certain parts. Critical reading and critical thinking create the base to thinking academically. </a:t>
            </a:r>
          </a:p>
          <a:p>
            <a:pPr algn="ctr"/>
            <a:r>
              <a:rPr lang="en-GB" sz="1200" b="1" dirty="0">
                <a:solidFill>
                  <a:schemeClr val="tx1"/>
                </a:solidFill>
                <a:latin typeface="Arial" panose="020B0604020202020204" pitchFamily="34" charset="0"/>
                <a:cs typeface="Arial" panose="020B0604020202020204" pitchFamily="34" charset="0"/>
              </a:rPr>
              <a:t> To stop and think before automatically responding allows time for your brain to process your knowledge. Reflect on learning and revisit material will help you remember and understand.  This will strengthen your ability to debate with evidence based knowledge.</a:t>
            </a:r>
          </a:p>
        </p:txBody>
      </p:sp>
      <p:cxnSp>
        <p:nvCxnSpPr>
          <p:cNvPr id="15" name="Straight Arrow Connector 14">
            <a:extLst>
              <a:ext uri="{FF2B5EF4-FFF2-40B4-BE49-F238E27FC236}">
                <a16:creationId xmlns:a16="http://schemas.microsoft.com/office/drawing/2014/main" id="{0CC6B964-FAB5-48FA-A239-B1B0F50690E9}"/>
              </a:ext>
            </a:extLst>
          </p:cNvPr>
          <p:cNvCxnSpPr/>
          <p:nvPr/>
        </p:nvCxnSpPr>
        <p:spPr>
          <a:xfrm flipH="1" flipV="1">
            <a:off x="609600" y="-781878"/>
            <a:ext cx="636104" cy="7605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28A6E238-0E75-4FD7-80A7-577508F9E284}"/>
              </a:ext>
            </a:extLst>
          </p:cNvPr>
          <p:cNvSpPr/>
          <p:nvPr/>
        </p:nvSpPr>
        <p:spPr>
          <a:xfrm>
            <a:off x="4321040" y="3765392"/>
            <a:ext cx="3479570" cy="1912095"/>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panose="020B0604020202020204" pitchFamily="34" charset="0"/>
                <a:cs typeface="Arial" panose="020B0604020202020204" pitchFamily="34" charset="0"/>
              </a:rPr>
              <a:t>Through metacognition it’s possible to learn and understand the way we think, analyse and evaluate in a given situation. </a:t>
            </a:r>
          </a:p>
        </p:txBody>
      </p:sp>
      <p:sp>
        <p:nvSpPr>
          <p:cNvPr id="4" name="Rectangle 3">
            <a:extLst>
              <a:ext uri="{FF2B5EF4-FFF2-40B4-BE49-F238E27FC236}">
                <a16:creationId xmlns:a16="http://schemas.microsoft.com/office/drawing/2014/main" id="{582DEF18-AC7E-4AC4-BCE8-D07080CF5662}"/>
              </a:ext>
            </a:extLst>
          </p:cNvPr>
          <p:cNvSpPr/>
          <p:nvPr/>
        </p:nvSpPr>
        <p:spPr>
          <a:xfrm>
            <a:off x="8170979" y="0"/>
            <a:ext cx="3949148" cy="225287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panose="020B0604020202020204" pitchFamily="34" charset="0"/>
                <a:cs typeface="Arial" panose="020B0604020202020204" pitchFamily="34" charset="0"/>
              </a:rPr>
              <a:t>The learner must  be motivated and know how they will meet targets and goals.  Knowing what you must do to greater your understanding and how to achieve this.</a:t>
            </a:r>
          </a:p>
        </p:txBody>
      </p:sp>
      <p:sp>
        <p:nvSpPr>
          <p:cNvPr id="6" name="Rectangle 5">
            <a:extLst>
              <a:ext uri="{FF2B5EF4-FFF2-40B4-BE49-F238E27FC236}">
                <a16:creationId xmlns:a16="http://schemas.microsoft.com/office/drawing/2014/main" id="{21818A76-DFCE-4D34-BD0A-C30D1DEF6D1F}"/>
              </a:ext>
            </a:extLst>
          </p:cNvPr>
          <p:cNvSpPr/>
          <p:nvPr/>
        </p:nvSpPr>
        <p:spPr>
          <a:xfrm>
            <a:off x="0" y="3309022"/>
            <a:ext cx="3843129" cy="327099"/>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(Source: Bloom’s Taxonomy, 1953) </a:t>
            </a:r>
          </a:p>
        </p:txBody>
      </p:sp>
      <p:pic>
        <p:nvPicPr>
          <p:cNvPr id="7" name="Picture 2" descr="https://i.gyazo.com/6a7398dc10bb48b7e4d6ec031f6b4c0e.png">
            <a:extLst>
              <a:ext uri="{FF2B5EF4-FFF2-40B4-BE49-F238E27FC236}">
                <a16:creationId xmlns:a16="http://schemas.microsoft.com/office/drawing/2014/main" id="{FDFA848A-287B-4073-B053-B83DB15E92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6202" y="2358886"/>
            <a:ext cx="4055797" cy="3596897"/>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827DAD4-0586-440D-8C8D-F86BFC660118}"/>
              </a:ext>
            </a:extLst>
          </p:cNvPr>
          <p:cNvSpPr/>
          <p:nvPr/>
        </p:nvSpPr>
        <p:spPr>
          <a:xfrm>
            <a:off x="8093536" y="5924254"/>
            <a:ext cx="4104035" cy="32745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(Source: Marzano’s New Taxonomy, 2012)</a:t>
            </a:r>
            <a:endParaRPr lang="en-GB" dirty="0"/>
          </a:p>
        </p:txBody>
      </p:sp>
    </p:spTree>
    <p:extLst>
      <p:ext uri="{BB962C8B-B14F-4D97-AF65-F5344CB8AC3E}">
        <p14:creationId xmlns:p14="http://schemas.microsoft.com/office/powerpoint/2010/main" val="374544124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310</TotalTime>
  <Words>255</Words>
  <Application>Microsoft Office PowerPoint</Application>
  <PresentationFormat>Widescreen</PresentationFormat>
  <Paragraphs>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Collins (1202858)</dc:creator>
  <cp:lastModifiedBy>amycollins_1989@yahoo.co.uk</cp:lastModifiedBy>
  <cp:revision>28</cp:revision>
  <dcterms:created xsi:type="dcterms:W3CDTF">2017-09-11T13:28:24Z</dcterms:created>
  <dcterms:modified xsi:type="dcterms:W3CDTF">2017-09-15T19:27:22Z</dcterms:modified>
</cp:coreProperties>
</file>