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8"/>
  </p:notesMasterIdLst>
  <p:handoutMasterIdLst>
    <p:handoutMasterId r:id="rId9"/>
  </p:handoutMasterIdLst>
  <p:sldIdLst>
    <p:sldId id="256" r:id="rId6"/>
    <p:sldId id="261" r:id="rId7"/>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18616"/>
    <a:srgbClr val="F3F5FA"/>
    <a:srgbClr val="F1D906"/>
    <a:srgbClr val="107A74"/>
    <a:srgbClr val="143161"/>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632" autoAdjust="0"/>
    <p:restoredTop sz="85915" autoAdjust="0"/>
  </p:normalViewPr>
  <p:slideViewPr>
    <p:cSldViewPr snapToGrid="0" snapToObjects="1" showGuides="1">
      <p:cViewPr>
        <p:scale>
          <a:sx n="24" d="100"/>
          <a:sy n="24" d="100"/>
        </p:scale>
        <p:origin x="-224" y="-2124"/>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presProps" Target="presProps.xml"/><Relationship Id="rId5" Type="http://schemas.openxmlformats.org/officeDocument/2006/relationships/slideMaster" Target="slideMasters/slideMaster5.xml"/><Relationship Id="rId10" Type="http://schemas.openxmlformats.org/officeDocument/2006/relationships/commentAuthors" Target="commentAuthors.xml"/><Relationship Id="rId4" Type="http://schemas.openxmlformats.org/officeDocument/2006/relationships/slideMaster" Target="slideMasters/slideMaster4.xml"/><Relationship Id="rId9" Type="http://schemas.openxmlformats.org/officeDocument/2006/relationships/handoutMaster" Target="handoutMasters/handoutMaster1.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7/20/2026</a:t>
            </a:fld>
            <a:endParaRPr lang="en-US"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dirty="0"/>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7/20/2026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2</a:t>
            </a:fld>
            <a:endParaRPr lang="en-US" dirty="0"/>
          </a:p>
        </p:txBody>
      </p:sp>
    </p:spTree>
    <p:extLst>
      <p:ext uri="{BB962C8B-B14F-4D97-AF65-F5344CB8AC3E}">
        <p14:creationId xmlns:p14="http://schemas.microsoft.com/office/powerpoint/2010/main" val="14567996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20/07/2026</a:t>
            </a:fld>
            <a:endParaRPr lang="en-GB" dirty="0"/>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dirty="0"/>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20/07/2026</a:t>
            </a:fld>
            <a:endParaRPr lang="en-GB" dirty="0"/>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dirty="0"/>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20/07/2026</a:t>
            </a:fld>
            <a:endParaRPr lang="en-GB" dirty="0"/>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dirty="0"/>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20/07/2026</a:t>
            </a:fld>
            <a:endParaRPr lang="en-GB" dirty="0"/>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dirty="0"/>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20/07/2026</a:t>
            </a:fld>
            <a:endParaRPr lang="en-GB" dirty="0"/>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dirty="0"/>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20/07/2026</a:t>
            </a:fld>
            <a:endParaRPr lang="en-GB" dirty="0"/>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dirty="0"/>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20/07/2026</a:t>
            </a:fld>
            <a:endParaRPr lang="en-GB" dirty="0"/>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dirty="0"/>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20/07/2026</a:t>
            </a:fld>
            <a:endParaRPr lang="en-GB" dirty="0"/>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dirty="0"/>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dirty="0"/>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20/07/2026</a:t>
            </a:fld>
            <a:endParaRPr lang="en-GB" dirty="0"/>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dirty="0"/>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20/07/2026</a:t>
            </a:fld>
            <a:endParaRPr lang="en-GB" dirty="0"/>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dirty="0"/>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20/07/2026</a:t>
            </a:fld>
            <a:endParaRPr lang="en-GB" dirty="0"/>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dirty="0"/>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https://www.posterpresentations.com/how-to-change-the-column-configuration.html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https://www.posterpresentations.com/helpdesk.html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https://www.posterpresentations.com/how-to-change-the-column-configuration.html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https://www.posterpresentations.com/helpdesk.html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https://www.posterpresentations.com/how-to-change-the-column-configuration.html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https://www.posterpresentations.com/helpdesk.html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20/07/2026</a:t>
            </a:fld>
            <a:endParaRPr lang="en-GB" dirty="0"/>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dirty="0"/>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dirty="0"/>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8" Type="http://schemas.openxmlformats.org/officeDocument/2006/relationships/image" Target="../media/image14.jpeg"/><Relationship Id="rId13" Type="http://schemas.openxmlformats.org/officeDocument/2006/relationships/image" Target="../media/image18.png"/><Relationship Id="rId18" Type="http://schemas.openxmlformats.org/officeDocument/2006/relationships/image" Target="../media/image23.jpeg"/><Relationship Id="rId3" Type="http://schemas.openxmlformats.org/officeDocument/2006/relationships/image" Target="../media/image9.jpeg"/><Relationship Id="rId21" Type="http://schemas.openxmlformats.org/officeDocument/2006/relationships/image" Target="../media/image26.png"/><Relationship Id="rId7" Type="http://schemas.openxmlformats.org/officeDocument/2006/relationships/image" Target="../media/image13.png"/><Relationship Id="rId12" Type="http://schemas.openxmlformats.org/officeDocument/2006/relationships/hyperlink" Target="https://sundayindependent.co.za/lifestyle/health/2026-07-08-south-africas-mental-health-organisations-unite-ahead-of-panic-awareness-day-on-july-10/" TargetMode="External"/><Relationship Id="rId17" Type="http://schemas.openxmlformats.org/officeDocument/2006/relationships/image" Target="../media/image22.jpeg"/><Relationship Id="rId2" Type="http://schemas.openxmlformats.org/officeDocument/2006/relationships/notesSlide" Target="../notesSlides/notesSlide1.xml"/><Relationship Id="rId16" Type="http://schemas.openxmlformats.org/officeDocument/2006/relationships/image" Target="../media/image21.jpg"/><Relationship Id="rId20" Type="http://schemas.openxmlformats.org/officeDocument/2006/relationships/image" Target="../media/image25.jpg"/><Relationship Id="rId1" Type="http://schemas.openxmlformats.org/officeDocument/2006/relationships/slideLayout" Target="../slideLayouts/slideLayout2.xml"/><Relationship Id="rId6" Type="http://schemas.openxmlformats.org/officeDocument/2006/relationships/image" Target="../media/image12.png"/><Relationship Id="rId11" Type="http://schemas.openxmlformats.org/officeDocument/2006/relationships/image" Target="../media/image17.png"/><Relationship Id="rId5" Type="http://schemas.openxmlformats.org/officeDocument/2006/relationships/hyperlink" Target="https://manochikitsa.com/understanding-the-difference-between-anxiety-and-panic-disorder/" TargetMode="External"/><Relationship Id="rId15" Type="http://schemas.openxmlformats.org/officeDocument/2006/relationships/image" Target="../media/image20.jpeg"/><Relationship Id="rId10" Type="http://schemas.openxmlformats.org/officeDocument/2006/relationships/image" Target="../media/image16.png"/><Relationship Id="rId19" Type="http://schemas.openxmlformats.org/officeDocument/2006/relationships/image" Target="../media/image24.jpeg"/><Relationship Id="rId4" Type="http://schemas.openxmlformats.org/officeDocument/2006/relationships/image" Target="../media/image11.png"/><Relationship Id="rId9" Type="http://schemas.openxmlformats.org/officeDocument/2006/relationships/image" Target="../media/image15.png"/><Relationship Id="rId14" Type="http://schemas.openxmlformats.org/officeDocument/2006/relationships/image" Target="../media/image19.jpeg"/><Relationship Id="rId22" Type="http://schemas.openxmlformats.org/officeDocument/2006/relationships/image" Target="../media/image27.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652337" y="11935326"/>
            <a:ext cx="40987579" cy="4957011"/>
          </a:xfrm>
        </p:spPr>
        <p:txBody>
          <a:bodyPr>
            <a:normAutofit/>
          </a:bodyPr>
          <a:lstStyle/>
          <a:p>
            <a:pPr algn="l"/>
            <a:r>
              <a:rPr lang="en-GB" sz="3200" b="1" dirty="0">
                <a:effectLst/>
                <a:ea typeface="Aptos" panose="020B0004020202020204" pitchFamily="34" charset="0"/>
              </a:rPr>
              <a:t>  </a:t>
            </a:r>
            <a:br>
              <a:rPr lang="en-GB" sz="3200" b="1" dirty="0">
                <a:effectLst/>
                <a:ea typeface="Aptos" panose="020B0004020202020204" pitchFamily="34" charset="0"/>
              </a:rPr>
            </a:br>
            <a:br>
              <a:rPr lang="en-GB" sz="3200" dirty="0"/>
            </a:br>
            <a:r>
              <a:rPr lang="en-GB" sz="5400" dirty="0">
                <a:latin typeface="Arial" panose="020B0604020202020204" pitchFamily="34" charset="0"/>
                <a:cs typeface="Arial" panose="020B0604020202020204" pitchFamily="34" charset="0"/>
              </a:rPr>
              <a:t>Student name:       EDWINA KADIE KAMARA</a:t>
            </a:r>
            <a:br>
              <a:rPr lang="en-GB" sz="5400" dirty="0">
                <a:latin typeface="Arial" panose="020B0604020202020204" pitchFamily="34" charset="0"/>
                <a:cs typeface="Arial" panose="020B0604020202020204" pitchFamily="34" charset="0"/>
              </a:rPr>
            </a:br>
            <a:r>
              <a:rPr lang="en-GB" sz="5400" dirty="0">
                <a:latin typeface="Arial" panose="020B0604020202020204" pitchFamily="34" charset="0"/>
                <a:cs typeface="Arial" panose="020B0604020202020204" pitchFamily="34" charset="0"/>
              </a:rPr>
              <a:t>Student number :   2339763</a:t>
            </a:r>
            <a:br>
              <a:rPr lang="en-GB" sz="5400" dirty="0">
                <a:latin typeface="Arial" panose="020B0604020202020204" pitchFamily="34" charset="0"/>
                <a:cs typeface="Arial" panose="020B0604020202020204" pitchFamily="34" charset="0"/>
              </a:rPr>
            </a:br>
            <a:r>
              <a:rPr lang="en-GB" sz="5400" dirty="0"/>
              <a:t>Lecturer:                            </a:t>
            </a:r>
            <a:br>
              <a:rPr lang="en-GB" sz="5400" dirty="0"/>
            </a:br>
            <a:r>
              <a:rPr lang="en-GB" sz="5400" dirty="0"/>
              <a:t>Module:</a:t>
            </a:r>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828799" y="21031200"/>
            <a:ext cx="39848589" cy="5293895"/>
          </a:xfrm>
        </p:spPr>
        <p:txBody>
          <a:bodyPr>
            <a:normAutofit/>
          </a:bodyPr>
          <a:lstStyle/>
          <a:p>
            <a:pPr algn="l"/>
            <a:r>
              <a:rPr lang="en-GB" sz="4400" b="1" dirty="0">
                <a:latin typeface="Arial" panose="020B0604020202020204" pitchFamily="34" charset="0"/>
                <a:cs typeface="Arial" panose="020B0604020202020204" pitchFamily="34" charset="0"/>
              </a:rPr>
              <a:t>Acknowledgement of the use of AI tools</a:t>
            </a:r>
          </a:p>
          <a:p>
            <a:pPr algn="l"/>
            <a:r>
              <a:rPr lang="en-GB" sz="44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algn="l"/>
            <a:endParaRPr lang="en-GB" sz="4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6593305"/>
            <a:ext cx="29036209" cy="4154984"/>
          </a:xfrm>
          <a:prstGeom prst="rect">
            <a:avLst/>
          </a:prstGeom>
          <a:noFill/>
        </p:spPr>
        <p:txBody>
          <a:bodyPr wrap="square" rtlCol="0">
            <a:spAutoFit/>
          </a:bodyPr>
          <a:lstStyle/>
          <a:p>
            <a:pPr algn="ctr"/>
            <a:r>
              <a:rPr lang="en-GB" sz="8800" b="1" i="0" u="none" strike="noStrike" dirty="0">
                <a:effectLst/>
                <a:latin typeface="Arial" panose="020B0604020202020204" pitchFamily="34" charset="0"/>
                <a:cs typeface="Arial" panose="020B0604020202020204" pitchFamily="34" charset="0"/>
              </a:rPr>
              <a:t>BMHP6029</a:t>
            </a:r>
          </a:p>
          <a:p>
            <a:pPr algn="ctr"/>
            <a:r>
              <a:rPr lang="en-GB" sz="8800" b="1" i="0" u="none" strike="noStrike" dirty="0">
                <a:effectLst/>
                <a:latin typeface="Arial" panose="020B0604020202020204" pitchFamily="34" charset="0"/>
                <a:cs typeface="Arial" panose="020B0604020202020204" pitchFamily="34" charset="0"/>
              </a:rPr>
              <a:t>Psychopathological Classifications and Provisions </a:t>
            </a:r>
            <a:r>
              <a:rPr lang="en-GB" sz="8800" b="1" dirty="0">
                <a:effectLst/>
                <a:latin typeface="Arial" panose="020B0604020202020204" pitchFamily="34" charset="0"/>
                <a:ea typeface="Aptos" panose="020B0004020202020204" pitchFamily="34" charset="0"/>
                <a:cs typeface="Arial" panose="020B0604020202020204" pitchFamily="34" charset="0"/>
              </a:rPr>
              <a:t>Component</a:t>
            </a:r>
            <a:endParaRPr lang="en-GB"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52337" y="-106200"/>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459862" y="5006340"/>
            <a:ext cx="10023269" cy="12457666"/>
          </a:xfrm>
        </p:spPr>
        <p:txBody>
          <a:bodyPr/>
          <a:lstStyle/>
          <a:p>
            <a:r>
              <a:rPr lang="en-GB" sz="2400" kern="100" dirty="0">
                <a:latin typeface="Aptos" panose="020B0004020202020204" pitchFamily="34" charset="0"/>
                <a:ea typeface="Aptos" panose="020B0004020202020204" pitchFamily="34" charset="0"/>
              </a:rPr>
              <a:t>Panic disorder</a:t>
            </a:r>
            <a:r>
              <a:rPr lang="en-US" sz="2400" kern="100" dirty="0">
                <a:latin typeface="Aptos" panose="020B0004020202020204" pitchFamily="34" charset="0"/>
                <a:ea typeface="Aptos" panose="020B0004020202020204" pitchFamily="34" charset="0"/>
              </a:rPr>
              <a:t> defined as a discrete period of intense fear or discomfort accompanied by corporal  and psychic symptoms, which may or may not be precipitated by exposure to a phobic stimulus (APA, 1994, WHO , 1993). Panic disorder is a severe and persistent mental disorder, associated with a high degree of subjective distress, occupational and social disability (Wittchen, 1988, Klerman et al., 1991).</a:t>
            </a:r>
            <a:r>
              <a:rPr lang="en-GB" sz="2400" kern="100" dirty="0">
                <a:latin typeface="Aptos" panose="020B0004020202020204" pitchFamily="34" charset="0"/>
                <a:ea typeface="Aptos" panose="020B0004020202020204" pitchFamily="34" charset="0"/>
              </a:rPr>
              <a:t> Panic attack is a core syndrome panic disorder with  symptoms which can involves -</a:t>
            </a:r>
          </a:p>
          <a:p>
            <a:endParaRPr lang="en-GB" sz="2400" kern="100" dirty="0">
              <a:latin typeface="Aptos" panose="020B0004020202020204" pitchFamily="34" charset="0"/>
              <a:ea typeface="Aptos" panose="020B0004020202020204" pitchFamily="34" charset="0"/>
            </a:endParaRPr>
          </a:p>
          <a:p>
            <a:endParaRPr lang="en-GB" sz="2400" kern="100" dirty="0">
              <a:latin typeface="Aptos" panose="020B0004020202020204" pitchFamily="34" charset="0"/>
              <a:ea typeface="Aptos" panose="020B0004020202020204" pitchFamily="34" charset="0"/>
            </a:endParaRPr>
          </a:p>
          <a:p>
            <a:endParaRPr lang="en-GB" sz="2400" kern="100" dirty="0">
              <a:latin typeface="Aptos" panose="020B0004020202020204" pitchFamily="34" charset="0"/>
              <a:ea typeface="Aptos" panose="020B0004020202020204" pitchFamily="34" charset="0"/>
            </a:endParaRPr>
          </a:p>
          <a:p>
            <a:endParaRPr lang="en-GB" sz="2400" kern="100" dirty="0">
              <a:latin typeface="Aptos" panose="020B0004020202020204" pitchFamily="34" charset="0"/>
              <a:ea typeface="Aptos" panose="020B0004020202020204" pitchFamily="34" charset="0"/>
            </a:endParaRPr>
          </a:p>
          <a:p>
            <a:endParaRPr lang="en-GB" sz="2400" kern="100" dirty="0">
              <a:latin typeface="Aptos" panose="020B0004020202020204" pitchFamily="34" charset="0"/>
              <a:ea typeface="Aptos" panose="020B0004020202020204" pitchFamily="34" charset="0"/>
            </a:endParaRPr>
          </a:p>
          <a:p>
            <a:endParaRPr lang="en-GB" sz="2400" kern="100" dirty="0">
              <a:latin typeface="Aptos" panose="020B0004020202020204" pitchFamily="34" charset="0"/>
              <a:ea typeface="Aptos" panose="020B0004020202020204" pitchFamily="34" charset="0"/>
            </a:endParaRPr>
          </a:p>
          <a:p>
            <a:endParaRPr lang="en-GB" sz="2400" kern="100" dirty="0">
              <a:latin typeface="Aptos" panose="020B0004020202020204" pitchFamily="34" charset="0"/>
              <a:ea typeface="Aptos" panose="020B0004020202020204" pitchFamily="34" charset="0"/>
            </a:endParaRPr>
          </a:p>
          <a:p>
            <a:endParaRPr lang="en-GB" sz="2400" kern="100" dirty="0">
              <a:latin typeface="Aptos" panose="020B0004020202020204" pitchFamily="34" charset="0"/>
              <a:ea typeface="Aptos" panose="020B0004020202020204" pitchFamily="34" charset="0"/>
            </a:endParaRPr>
          </a:p>
          <a:p>
            <a:endParaRPr lang="en-GB" sz="2400" kern="100" dirty="0">
              <a:latin typeface="Aptos" panose="020B0004020202020204" pitchFamily="34" charset="0"/>
              <a:ea typeface="Aptos" panose="020B0004020202020204" pitchFamily="34" charset="0"/>
            </a:endParaRPr>
          </a:p>
          <a:p>
            <a:endParaRPr lang="en-GB" sz="2400" kern="100" dirty="0">
              <a:latin typeface="Aptos" panose="020B0004020202020204" pitchFamily="34" charset="0"/>
              <a:ea typeface="Aptos" panose="020B0004020202020204" pitchFamily="34" charset="0"/>
            </a:endParaRPr>
          </a:p>
          <a:p>
            <a:endParaRPr lang="en-GB" sz="2400" kern="100" dirty="0">
              <a:latin typeface="Aptos" panose="020B0004020202020204" pitchFamily="34" charset="0"/>
              <a:ea typeface="Aptos" panose="020B0004020202020204" pitchFamily="34" charset="0"/>
            </a:endParaRPr>
          </a:p>
          <a:p>
            <a:r>
              <a:rPr lang="en-GB" sz="2800" b="1" kern="100" dirty="0">
                <a:latin typeface="Aptos" panose="020B0004020202020204" pitchFamily="34" charset="0"/>
                <a:ea typeface="Aptos" panose="020B0004020202020204" pitchFamily="34" charset="0"/>
              </a:rPr>
              <a:t>                        Prevalence and Statistics</a:t>
            </a:r>
          </a:p>
          <a:p>
            <a:r>
              <a:rPr lang="en-GB" sz="2400" kern="100" dirty="0">
                <a:latin typeface="Aptos" panose="020B0004020202020204" pitchFamily="34" charset="0"/>
                <a:ea typeface="Aptos" panose="020B0004020202020204" pitchFamily="34" charset="0"/>
              </a:rPr>
              <a:t>Panic disorder affect approximately 2-3%  of the population worldwide at some point in their lifetime..  It can occur at any age but tends to manifest in late adolescent or early adulthood, with women being diagnosed twice as often than men.(APA, 2013). Key  statistics of panic disorder are lifetime prevalence -2-3%, 12-month prevalence 1,5%, onset commonly between age 20-24 years (Kessler et al ., 2006). Panic disorder  is among the most common anxiety disorders and pose a significant mental health challenge, with lifetime prevalence ranging between 1-5% Europe-wide (Asmundson et al., 2014;Bandelow &amp; Michaelis, 2015;Kessler et al., 2006).</a:t>
            </a:r>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613510" y="4065835"/>
            <a:ext cx="10048875" cy="1327864"/>
          </a:xfrm>
        </p:spPr>
        <p:txBody>
          <a:bodyPr/>
          <a:lstStyle/>
          <a:p>
            <a:r>
              <a:rPr lang="en-GB" sz="2800" dirty="0">
                <a:latin typeface="Aptos" panose="020B0004020202020204" pitchFamily="34" charset="0"/>
              </a:rPr>
              <a:t>          Introduction </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362909" y="16577850"/>
            <a:ext cx="10038660" cy="3357378"/>
          </a:xfrm>
        </p:spPr>
        <p:txBody>
          <a:bodyPr/>
          <a:lstStyle/>
          <a:p>
            <a:endParaRPr lang="en-GB" sz="4800" dirty="0">
              <a:latin typeface="Aptos" panose="020B0004020202020204" pitchFamily="34" charset="0"/>
            </a:endParaRPr>
          </a:p>
          <a:p>
            <a:endParaRPr lang="en-GB" sz="4800" dirty="0">
              <a:latin typeface="Aptos" panose="020B0004020202020204" pitchFamily="34" charset="0"/>
            </a:endParaRPr>
          </a:p>
          <a:p>
            <a:endParaRPr lang="en-GB" sz="4800" dirty="0">
              <a:latin typeface="Aptos" panose="020B0004020202020204" pitchFamily="34" charset="0"/>
            </a:endParaRPr>
          </a:p>
          <a:p>
            <a:r>
              <a:rPr lang="en-GB" sz="4800" dirty="0">
                <a:latin typeface="Aptos" panose="020B0004020202020204" pitchFamily="34" charset="0"/>
              </a:rPr>
              <a:t>Causes, Symptoms, Diagnosis</a:t>
            </a:r>
          </a:p>
          <a:p>
            <a:endParaRPr lang="en-GB" dirty="0"/>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11535385" y="4187111"/>
            <a:ext cx="10048874" cy="28998686"/>
          </a:xfrm>
        </p:spPr>
        <p:txBody>
          <a:bodyPr/>
          <a:lstStyle/>
          <a:p>
            <a:endParaRPr lang="en-GB" sz="2000" b="1"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2000" b="1"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2000" b="1" kern="100" dirty="0">
                <a:effectLst/>
                <a:latin typeface="Aptos" panose="020B0004020202020204" pitchFamily="34" charset="0"/>
                <a:ea typeface="Aptos" panose="020B0004020202020204" pitchFamily="34" charset="0"/>
                <a:cs typeface="Times New Roman" panose="02020603050405020304" pitchFamily="18" charset="0"/>
              </a:rPr>
              <a:t>Historicall</a:t>
            </a:r>
            <a:r>
              <a:rPr lang="en-GB" sz="2000" b="1" kern="100" dirty="0">
                <a:latin typeface="Aptos" panose="020B0004020202020204" pitchFamily="34" charset="0"/>
                <a:ea typeface="Aptos" panose="020B0004020202020204" pitchFamily="34" charset="0"/>
              </a:rPr>
              <a:t>y, </a:t>
            </a:r>
            <a:r>
              <a:rPr lang="en-GB" sz="2000" kern="100" dirty="0">
                <a:latin typeface="Aptos" panose="020B0004020202020204" pitchFamily="34" charset="0"/>
                <a:ea typeface="Aptos" panose="020B0004020202020204" pitchFamily="34" charset="0"/>
              </a:rPr>
              <a:t>panic attack were  misunderstood as purely physical illness, stigmatized  or misdiagnosed . Their symptoms are viewed as sign of physical  illness and admitted to psychiatric hospital. </a:t>
            </a:r>
          </a:p>
          <a:p>
            <a:r>
              <a:rPr lang="en-GB" sz="2000" kern="100" dirty="0">
                <a:latin typeface="Aptos" panose="020B0004020202020204" pitchFamily="34" charset="0"/>
                <a:ea typeface="Aptos" panose="020B0004020202020204" pitchFamily="34" charset="0"/>
              </a:rPr>
              <a:t>In </a:t>
            </a:r>
            <a:r>
              <a:rPr lang="en-GB" sz="2000" b="1" kern="100" dirty="0">
                <a:latin typeface="Aptos" panose="020B0004020202020204" pitchFamily="34" charset="0"/>
                <a:ea typeface="Aptos" panose="020B0004020202020204" pitchFamily="34" charset="0"/>
              </a:rPr>
              <a:t>ancient times</a:t>
            </a:r>
            <a:r>
              <a:rPr lang="en-GB" sz="2000" kern="100" dirty="0">
                <a:latin typeface="Aptos" panose="020B0004020202020204" pitchFamily="34" charset="0"/>
                <a:ea typeface="Aptos" panose="020B0004020202020204" pitchFamily="34" charset="0"/>
              </a:rPr>
              <a:t>, panic disorder was often attributed to demonic possession, or spiritual affliction (Sullivan, 2016). Sudden episodes of the symptoms were frequently attributed to supernatural causes , like evil spirit possession, divine punishment or witchcraft. Many individuals were isolated from society or treated harshly.</a:t>
            </a:r>
          </a:p>
          <a:p>
            <a:endParaRPr lang="en-GB" sz="2400" kern="100" dirty="0">
              <a:latin typeface="Aptos" panose="020B0004020202020204" pitchFamily="34" charset="0"/>
              <a:ea typeface="Aptos" panose="020B0004020202020204" pitchFamily="34" charset="0"/>
            </a:endParaRPr>
          </a:p>
          <a:p>
            <a:endParaRPr lang="en-GB" sz="2400" kern="100" dirty="0">
              <a:latin typeface="Aptos" panose="020B0004020202020204" pitchFamily="34" charset="0"/>
              <a:ea typeface="Aptos" panose="020B0004020202020204" pitchFamily="34" charset="0"/>
            </a:endParaRPr>
          </a:p>
          <a:p>
            <a:endParaRPr lang="en-GB" sz="2400" kern="100" dirty="0">
              <a:latin typeface="Aptos" panose="020B0004020202020204" pitchFamily="34" charset="0"/>
              <a:ea typeface="Aptos" panose="020B0004020202020204" pitchFamily="34" charset="0"/>
            </a:endParaRPr>
          </a:p>
          <a:p>
            <a:endParaRPr lang="en-GB" sz="2400" kern="100" dirty="0">
              <a:latin typeface="Aptos" panose="020B0004020202020204" pitchFamily="34" charset="0"/>
              <a:ea typeface="Aptos" panose="020B0004020202020204" pitchFamily="34" charset="0"/>
            </a:endParaRPr>
          </a:p>
          <a:p>
            <a:endParaRPr lang="en-GB" sz="2400" kern="100" dirty="0">
              <a:latin typeface="Aptos" panose="020B0004020202020204" pitchFamily="34" charset="0"/>
              <a:ea typeface="Aptos" panose="020B0004020202020204" pitchFamily="34" charset="0"/>
            </a:endParaRPr>
          </a:p>
          <a:p>
            <a:endParaRPr lang="en-GB" sz="2400" kern="100" dirty="0">
              <a:latin typeface="Aptos" panose="020B0004020202020204" pitchFamily="34" charset="0"/>
              <a:ea typeface="Aptos" panose="020B0004020202020204" pitchFamily="34" charset="0"/>
            </a:endParaRPr>
          </a:p>
          <a:p>
            <a:endParaRPr lang="en-GB" sz="2400" kern="100" dirty="0">
              <a:latin typeface="Aptos" panose="020B0004020202020204" pitchFamily="34" charset="0"/>
              <a:ea typeface="Aptos" panose="020B0004020202020204" pitchFamily="34" charset="0"/>
            </a:endParaRPr>
          </a:p>
          <a:p>
            <a:endParaRPr lang="en-GB" sz="2400" kern="100" dirty="0">
              <a:latin typeface="Aptos" panose="020B0004020202020204" pitchFamily="34" charset="0"/>
              <a:ea typeface="Aptos" panose="020B0004020202020204" pitchFamily="34" charset="0"/>
            </a:endParaRPr>
          </a:p>
          <a:p>
            <a:endParaRPr lang="en-GB" sz="2000" kern="100" dirty="0">
              <a:latin typeface="Aptos" panose="020B0004020202020204" pitchFamily="34" charset="0"/>
              <a:ea typeface="Aptos" panose="020B0004020202020204" pitchFamily="34" charset="0"/>
            </a:endParaRPr>
          </a:p>
          <a:p>
            <a:r>
              <a:rPr lang="en-GB" sz="2400" kern="100" dirty="0">
                <a:latin typeface="Aptos" panose="020B0004020202020204" pitchFamily="34" charset="0"/>
                <a:ea typeface="Aptos" panose="020B0004020202020204" pitchFamily="34" charset="0"/>
              </a:rPr>
              <a:t>By the </a:t>
            </a:r>
            <a:r>
              <a:rPr lang="en-GB" sz="2400" b="1" kern="100" dirty="0">
                <a:latin typeface="Aptos" panose="020B0004020202020204" pitchFamily="34" charset="0"/>
                <a:ea typeface="Aptos" panose="020B0004020202020204" pitchFamily="34" charset="0"/>
              </a:rPr>
              <a:t>18</a:t>
            </a:r>
            <a:r>
              <a:rPr lang="en-GB" sz="2400" b="1" kern="100" baseline="30000" dirty="0">
                <a:latin typeface="Aptos" panose="020B0004020202020204" pitchFamily="34" charset="0"/>
                <a:ea typeface="Aptos" panose="020B0004020202020204" pitchFamily="34" charset="0"/>
              </a:rPr>
              <a:t>th</a:t>
            </a:r>
            <a:r>
              <a:rPr lang="en-GB" sz="2400" b="1" kern="100" dirty="0">
                <a:latin typeface="Aptos" panose="020B0004020202020204" pitchFamily="34" charset="0"/>
                <a:ea typeface="Aptos" panose="020B0004020202020204" pitchFamily="34" charset="0"/>
              </a:rPr>
              <a:t> and 19</a:t>
            </a:r>
            <a:r>
              <a:rPr lang="en-GB" sz="2400" b="1" kern="100" baseline="30000" dirty="0">
                <a:latin typeface="Aptos" panose="020B0004020202020204" pitchFamily="34" charset="0"/>
                <a:ea typeface="Aptos" panose="020B0004020202020204" pitchFamily="34" charset="0"/>
              </a:rPr>
              <a:t>th</a:t>
            </a:r>
            <a:r>
              <a:rPr lang="en-GB" sz="2400" b="1" kern="100" dirty="0">
                <a:latin typeface="Aptos" panose="020B0004020202020204" pitchFamily="34" charset="0"/>
                <a:ea typeface="Aptos" panose="020B0004020202020204" pitchFamily="34" charset="0"/>
              </a:rPr>
              <a:t> centuries</a:t>
            </a:r>
            <a:r>
              <a:rPr lang="en-GB" sz="2400" kern="100" dirty="0">
                <a:latin typeface="Aptos" panose="020B0004020202020204" pitchFamily="34" charset="0"/>
                <a:ea typeface="Aptos" panose="020B0004020202020204" pitchFamily="34" charset="0"/>
              </a:rPr>
              <a:t>, the `physicians began using the diagnosis of ‘nervous disorders or anxiety-related symptoms, depression or heart disease rather than a separate mental disorder. Although this signified a shift towards medical description, treatment are still limited and ineffective. Many patient underwent extensive medical investigation before receiving appropriate mental care (Barlow, 2002).</a:t>
            </a:r>
          </a:p>
          <a:p>
            <a:r>
              <a:rPr lang="en-GB" sz="2400" b="1" kern="100" dirty="0">
                <a:latin typeface="Aptos" panose="020B0004020202020204" pitchFamily="34" charset="0"/>
                <a:ea typeface="Aptos" panose="020B0004020202020204" pitchFamily="34" charset="0"/>
              </a:rPr>
              <a:t>Healthcare Professors </a:t>
            </a:r>
            <a:r>
              <a:rPr lang="en-GB" sz="2400" kern="100" dirty="0">
                <a:latin typeface="Aptos" panose="020B0004020202020204" pitchFamily="34" charset="0"/>
                <a:ea typeface="Aptos" panose="020B0004020202020204" pitchFamily="34" charset="0"/>
              </a:rPr>
              <a:t>now use recognised diagnostic criteria to assess panic disorder. Professionals now adopt Early diagnosis and treatment can signicantly improve quality of life NICE, 2O20). </a:t>
            </a:r>
          </a:p>
          <a:p>
            <a:r>
              <a:rPr lang="en-GB" sz="2400" b="1" kern="100" dirty="0">
                <a:latin typeface="Aptos" panose="020B0004020202020204" pitchFamily="34" charset="0"/>
                <a:ea typeface="Aptos" panose="020B0004020202020204" pitchFamily="34" charset="0"/>
              </a:rPr>
              <a:t>Historical Treatments</a:t>
            </a:r>
            <a:r>
              <a:rPr lang="en-GB" sz="2400" kern="100" dirty="0">
                <a:latin typeface="Aptos" panose="020B0004020202020204" pitchFamily="34" charset="0"/>
                <a:ea typeface="Aptos" panose="020B0004020202020204" pitchFamily="34" charset="0"/>
              </a:rPr>
              <a:t>: Religious rituals and prayer, dispossession, isolation in institutions or asylum, sedatives and alcohol and rest cures (Porter, 1997). Earlier treatment were based on the beliefs of the time and included religious rituals and prayer, isolation in institutions or asylum, elimination, sedative and alcohol. These approaches rarely addresses the underlying causes and sometimes worsened patients' distress (Shorter, </a:t>
            </a:r>
            <a:r>
              <a:rPr lang="en-GB" sz="2000" kern="100" dirty="0">
                <a:latin typeface="Aptos" panose="020B0004020202020204" pitchFamily="34" charset="0"/>
                <a:ea typeface="Aptos" panose="020B0004020202020204" pitchFamily="34" charset="0"/>
              </a:rPr>
              <a:t>1997).</a:t>
            </a:r>
          </a:p>
          <a:p>
            <a:endParaRPr lang="en-GB" sz="2000" b="1"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2000" b="1" kern="100" dirty="0">
              <a:latin typeface="Aptos" panose="020B0004020202020204" pitchFamily="34" charset="0"/>
              <a:ea typeface="Aptos" panose="020B0004020202020204" pitchFamily="34" charset="0"/>
            </a:endParaRPr>
          </a:p>
          <a:p>
            <a:endParaRPr lang="en-GB" sz="2000" b="1"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2000" b="1" kern="100" dirty="0">
              <a:latin typeface="Aptos" panose="020B0004020202020204" pitchFamily="34" charset="0"/>
              <a:ea typeface="Aptos" panose="020B0004020202020204" pitchFamily="34" charset="0"/>
            </a:endParaRPr>
          </a:p>
          <a:p>
            <a:endParaRPr lang="en-GB" sz="2000" b="1"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2000" b="1" kern="100" dirty="0">
              <a:latin typeface="Aptos" panose="020B0004020202020204" pitchFamily="34" charset="0"/>
              <a:ea typeface="Aptos" panose="020B0004020202020204" pitchFamily="34" charset="0"/>
            </a:endParaRPr>
          </a:p>
          <a:p>
            <a:endParaRPr lang="en-GB" sz="2000" b="1"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2000" b="1"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2000" b="1"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2000" b="1"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2000" b="1" kern="100" dirty="0">
                <a:effectLst/>
                <a:latin typeface="Aptos" panose="020B0004020202020204" pitchFamily="34" charset="0"/>
                <a:ea typeface="Aptos" panose="020B0004020202020204" pitchFamily="34" charset="0"/>
                <a:cs typeface="Times New Roman" panose="02020603050405020304" pitchFamily="18" charset="0"/>
              </a:rPr>
              <a:t>Modern Treatments</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 Cognitive behavioural therapy, medications, exposure or social therapy, psycho- education to improve understanding of the condition and relaxation techniques and breathing retraining (NICE, 2020). Current evidence-based treatments:</a:t>
            </a:r>
          </a:p>
          <a:p>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2000" kern="100" dirty="0">
              <a:latin typeface="Aptos" panose="020B0004020202020204" pitchFamily="34" charset="0"/>
              <a:ea typeface="Aptos" panose="020B0004020202020204" pitchFamily="34" charset="0"/>
            </a:endParaRPr>
          </a:p>
          <a:p>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2000" kern="100" dirty="0">
              <a:latin typeface="Aptos" panose="020B0004020202020204" pitchFamily="34" charset="0"/>
              <a:ea typeface="Aptos" panose="020B0004020202020204" pitchFamily="34" charset="0"/>
            </a:endParaRPr>
          </a:p>
          <a:p>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2000" kern="100" dirty="0">
              <a:latin typeface="Aptos" panose="020B0004020202020204" pitchFamily="34" charset="0"/>
              <a:ea typeface="Aptos" panose="020B0004020202020204" pitchFamily="34" charset="0"/>
            </a:endParaRPr>
          </a:p>
          <a:p>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2000" kern="100" dirty="0">
              <a:latin typeface="Aptos" panose="020B0004020202020204" pitchFamily="34" charset="0"/>
              <a:ea typeface="Aptos" panose="020B0004020202020204" pitchFamily="34" charset="0"/>
            </a:endParaRPr>
          </a:p>
          <a:p>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2000" kern="100" dirty="0">
              <a:latin typeface="Aptos" panose="020B0004020202020204" pitchFamily="34" charset="0"/>
              <a:ea typeface="Aptos" panose="020B0004020202020204" pitchFamily="34" charset="0"/>
            </a:endParaRPr>
          </a:p>
          <a:p>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These treatments significantly reduces symptoms and improve quality of life for many people with panic disorder (Craske &amp; Barlow, 2008).</a:t>
            </a:r>
          </a:p>
          <a:p>
            <a:endParaRPr lang="en-GB" sz="2000" kern="100" dirty="0">
              <a:latin typeface="Aptos" panose="020B0004020202020204" pitchFamily="34" charset="0"/>
              <a:ea typeface="Aptos" panose="020B0004020202020204" pitchFamily="34" charset="0"/>
            </a:endParaRPr>
          </a:p>
          <a:p>
            <a:r>
              <a:rPr lang="en-GB" sz="2000" b="1" kern="100" dirty="0">
                <a:effectLst/>
                <a:latin typeface="Aptos" panose="020B0004020202020204" pitchFamily="34" charset="0"/>
                <a:ea typeface="Aptos" panose="020B0004020202020204" pitchFamily="34" charset="0"/>
                <a:cs typeface="Times New Roman" panose="02020603050405020304" pitchFamily="18" charset="0"/>
              </a:rPr>
              <a:t>                                        </a:t>
            </a:r>
            <a:r>
              <a:rPr lang="en-GB" sz="2800" b="1" kern="100" dirty="0">
                <a:effectLst/>
                <a:latin typeface="Aptos" panose="020B0004020202020204" pitchFamily="34" charset="0"/>
                <a:ea typeface="Aptos" panose="020B0004020202020204" pitchFamily="34" charset="0"/>
                <a:cs typeface="Times New Roman" panose="02020603050405020304" pitchFamily="18" charset="0"/>
              </a:rPr>
              <a:t>Current Services and Treatments</a:t>
            </a:r>
          </a:p>
          <a:p>
            <a:r>
              <a:rPr lang="en-GB" sz="2400" kern="100" dirty="0">
                <a:latin typeface="Aptos" panose="020B0004020202020204" pitchFamily="34" charset="0"/>
                <a:ea typeface="Aptos" panose="020B0004020202020204" pitchFamily="34" charset="0"/>
              </a:rPr>
              <a:t>People with panic disorder can access a range of healthcare services designed to provide assessment, treatment, and ongoing support. Services are delivered through NHS, primary care and specialist mental health team.</a:t>
            </a:r>
            <a:r>
              <a:rPr lang="en-US" sz="2400" kern="100" dirty="0">
                <a:latin typeface="Aptos" panose="020B0004020202020204" pitchFamily="34" charset="0"/>
                <a:ea typeface="Aptos" panose="020B0004020202020204" pitchFamily="34" charset="0"/>
              </a:rPr>
              <a:t> There are greater awareness, less stigma, and more evidence- based treatment available (NHS, 2024). Panic disorder is highly treatable, with the primary first-line interventions being psychotherapy and prescribed medications. The ultimate goals of treatment are to reduce the frequency and severity of panic attacks, eliminate anticipatory anxiety, and help you return to your normal daily activities.</a:t>
            </a:r>
          </a:p>
          <a:p>
            <a:r>
              <a:rPr lang="en-US" sz="2400" kern="100" dirty="0">
                <a:effectLst/>
                <a:latin typeface="Aptos" panose="020B0004020202020204" pitchFamily="34" charset="0"/>
                <a:ea typeface="Aptos" panose="020B0004020202020204" pitchFamily="34" charset="0"/>
                <a:cs typeface="Times New Roman" panose="02020603050405020304" pitchFamily="18" charset="0"/>
              </a:rPr>
              <a:t>Everybody have the right to treatment (CTOs)(The Mental Health Act 1983 – amended in 2007). </a:t>
            </a:r>
          </a:p>
          <a:p>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2400" b="1"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28411" y="3688606"/>
            <a:ext cx="10048875" cy="615545"/>
          </a:xfrm>
        </p:spPr>
        <p:txBody>
          <a:bodyPr/>
          <a:lstStyle/>
          <a:p>
            <a:endParaRPr lang="en-GB" sz="2800" dirty="0">
              <a:latin typeface="Aptos" panose="020B0004020202020204" pitchFamily="34" charset="0"/>
            </a:endParaRPr>
          </a:p>
          <a:p>
            <a:r>
              <a:rPr lang="en-GB" sz="2800" dirty="0">
                <a:latin typeface="Aptos" panose="020B0004020202020204" pitchFamily="34" charset="0"/>
              </a:rPr>
              <a:t>Historical perspectives and treatments </a:t>
            </a:r>
          </a:p>
        </p:txBody>
      </p:sp>
      <p:sp useBgFill="1">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22372146" y="5006340"/>
            <a:ext cx="10110460" cy="26654760"/>
          </a:xfrm>
        </p:spPr>
        <p:txBody>
          <a:bodyPr/>
          <a:lstStyle/>
          <a:p>
            <a:pPr algn="l"/>
            <a:r>
              <a:rPr lang="en-GB" sz="2400" b="0" u="none" kern="100" dirty="0">
                <a:latin typeface="Aptos" panose="020B0004020202020204" pitchFamily="34" charset="0"/>
                <a:ea typeface="Aptos" panose="020B0004020202020204" pitchFamily="34" charset="0"/>
              </a:rPr>
              <a:t>It is recognised as a genuine anxiety disorder. There are greater awareness, less stigma, and more evidence- based treatment available (NHS, 2024). Medical and psychological understanding of panic disorder shifted towards recognizing it as a legitimate mental health condition. Modern perspective emphasize evidence-based treatments such as cognitive behavioural therapy  (CBT) a medication, reflecting a more compassionate and scientific understanding.</a:t>
            </a:r>
          </a:p>
          <a:p>
            <a:pPr algn="l"/>
            <a:endParaRPr lang="en-GB" sz="2000" b="0" u="none" dirty="0">
              <a:latin typeface="Aptos" panose="020B0004020202020204" pitchFamily="34" charset="0"/>
            </a:endParaRPr>
          </a:p>
          <a:p>
            <a:pPr algn="l"/>
            <a:endParaRPr lang="en-GB" sz="2000" b="0" u="none" dirty="0">
              <a:latin typeface="Aptos" panose="020B0004020202020204" pitchFamily="34" charset="0"/>
            </a:endParaRPr>
          </a:p>
          <a:p>
            <a:pPr algn="l"/>
            <a:endParaRPr lang="en-GB" sz="2000" b="0" u="none" dirty="0">
              <a:latin typeface="Aptos" panose="020B0004020202020204" pitchFamily="34" charset="0"/>
            </a:endParaRPr>
          </a:p>
          <a:p>
            <a:pPr algn="l"/>
            <a:endParaRPr lang="en-GB" sz="2000" b="0" u="none" dirty="0">
              <a:latin typeface="Aptos" panose="020B0004020202020204" pitchFamily="34" charset="0"/>
            </a:endParaRPr>
          </a:p>
          <a:p>
            <a:pPr algn="l"/>
            <a:endParaRPr lang="en-GB" sz="2000" b="0" u="none" dirty="0">
              <a:latin typeface="Aptos" panose="020B0004020202020204" pitchFamily="34" charset="0"/>
            </a:endParaRPr>
          </a:p>
          <a:p>
            <a:pPr algn="l"/>
            <a:endParaRPr lang="en-GB" sz="2000" b="0" u="none" dirty="0">
              <a:latin typeface="Aptos" panose="020B0004020202020204" pitchFamily="34" charset="0"/>
            </a:endParaRPr>
          </a:p>
          <a:p>
            <a:pPr algn="l"/>
            <a:endParaRPr lang="en-GB" sz="2000" b="0" u="none" dirty="0">
              <a:latin typeface="Aptos" panose="020B0004020202020204" pitchFamily="34" charset="0"/>
            </a:endParaRPr>
          </a:p>
          <a:p>
            <a:pPr algn="l"/>
            <a:endParaRPr lang="en-GB" sz="2000" b="0" u="none" dirty="0">
              <a:latin typeface="Aptos" panose="020B0004020202020204" pitchFamily="34" charset="0"/>
            </a:endParaRPr>
          </a:p>
          <a:p>
            <a:pPr algn="l"/>
            <a:endParaRPr lang="en-GB" sz="2000" b="0" u="none" dirty="0">
              <a:latin typeface="Aptos" panose="020B0004020202020204" pitchFamily="34" charset="0"/>
            </a:endParaRPr>
          </a:p>
          <a:p>
            <a:pPr algn="l"/>
            <a:endParaRPr lang="en-GB" sz="2000" b="0" u="none" dirty="0">
              <a:latin typeface="Aptos" panose="020B0004020202020204" pitchFamily="34" charset="0"/>
            </a:endParaRPr>
          </a:p>
          <a:p>
            <a:pPr algn="l"/>
            <a:endParaRPr lang="en-GB" sz="2000" b="0" u="none" dirty="0">
              <a:latin typeface="Aptos" panose="020B0004020202020204" pitchFamily="34" charset="0"/>
            </a:endParaRPr>
          </a:p>
          <a:p>
            <a:pPr algn="l"/>
            <a:endParaRPr lang="en-GB" sz="2000" b="0" u="none" dirty="0">
              <a:latin typeface="Aptos" panose="020B0004020202020204" pitchFamily="34" charset="0"/>
            </a:endParaRPr>
          </a:p>
          <a:p>
            <a:pPr algn="l"/>
            <a:endParaRPr lang="en-GB" sz="2000" b="0" u="none" dirty="0">
              <a:latin typeface="Aptos" panose="020B0004020202020204" pitchFamily="34" charset="0"/>
            </a:endParaRPr>
          </a:p>
          <a:p>
            <a:pPr algn="l"/>
            <a:endParaRPr lang="en-GB" sz="2000" b="0" u="none" dirty="0">
              <a:latin typeface="Aptos" panose="020B0004020202020204" pitchFamily="34" charset="0"/>
            </a:endParaRPr>
          </a:p>
          <a:p>
            <a:pPr algn="l"/>
            <a:endParaRPr lang="en-GB" sz="2000" b="0" u="none" dirty="0">
              <a:latin typeface="Aptos" panose="020B0004020202020204" pitchFamily="34" charset="0"/>
            </a:endParaRPr>
          </a:p>
          <a:p>
            <a:pPr algn="l"/>
            <a:r>
              <a:rPr lang="en-GB" sz="2400" b="0" u="none" dirty="0">
                <a:latin typeface="Aptos" panose="020B0004020202020204" pitchFamily="34" charset="0"/>
              </a:rPr>
              <a:t>With appropriate treatment, many individuals experience significant symptom reduction and improve quality of life. However, untreated panic disorder </a:t>
            </a:r>
          </a:p>
          <a:p>
            <a:pPr algn="l"/>
            <a:endParaRPr lang="en-GB" sz="2400" b="0" u="none" dirty="0">
              <a:latin typeface="Aptos" panose="020B0004020202020204" pitchFamily="34" charset="0"/>
            </a:endParaRPr>
          </a:p>
          <a:p>
            <a:pPr algn="l"/>
            <a:r>
              <a:rPr lang="en-GB" sz="2000" b="0" u="none" dirty="0">
                <a:latin typeface="Aptos" panose="020B0004020202020204" pitchFamily="34" charset="0"/>
              </a:rPr>
              <a:t>                                                 </a:t>
            </a:r>
            <a:r>
              <a:rPr lang="en-GB" sz="2800" b="0" u="none" dirty="0">
                <a:latin typeface="Aptos" panose="020B0004020202020204" pitchFamily="34" charset="0"/>
              </a:rPr>
              <a:t> </a:t>
            </a:r>
            <a:r>
              <a:rPr lang="en-GB" sz="2800" u="none" dirty="0">
                <a:latin typeface="Aptos" panose="020B0004020202020204" pitchFamily="34" charset="0"/>
              </a:rPr>
              <a:t>Recommendations</a:t>
            </a:r>
          </a:p>
          <a:p>
            <a:pPr algn="l"/>
            <a:r>
              <a:rPr lang="en-GB" sz="2400" b="0" u="none" dirty="0">
                <a:latin typeface="Aptos" panose="020B0004020202020204" pitchFamily="34" charset="0"/>
              </a:rPr>
              <a:t>Early, comprehensive treatment improves quality of life and progress. Combining psychotherapy and medication yields the best outcomes.</a:t>
            </a:r>
          </a:p>
          <a:p>
            <a:pPr algn="l"/>
            <a:r>
              <a:rPr lang="en-GB" sz="2400" b="0" u="none" dirty="0">
                <a:latin typeface="Aptos" panose="020B0004020202020204" pitchFamily="34" charset="0"/>
              </a:rPr>
              <a:t>There are several evidence-based recommendations for the management and treatment of panic disorder: </a:t>
            </a:r>
          </a:p>
          <a:p>
            <a:pPr algn="l"/>
            <a:r>
              <a:rPr lang="en-GB" sz="2400" b="0" u="none" dirty="0">
                <a:latin typeface="Aptos" panose="020B0004020202020204" pitchFamily="34" charset="0"/>
              </a:rPr>
              <a:t>Connitive-behavioral therapy (CBT), - non medication treatment, most effective in behaviours  related to panic disorder(Hofmann et al., 2012).</a:t>
            </a:r>
          </a:p>
          <a:p>
            <a:pPr algn="l"/>
            <a:r>
              <a:rPr lang="en-GB" sz="2400" b="0" u="none" dirty="0">
                <a:latin typeface="Aptos" panose="020B0004020202020204" pitchFamily="34" charset="0"/>
              </a:rPr>
              <a:t>Pharmacotherapy – medication can be beneficial, mainly individual with severe symptoms</a:t>
            </a:r>
          </a:p>
          <a:p>
            <a:pPr algn="l"/>
            <a:r>
              <a:rPr lang="en-GB" sz="2400" b="0" u="none" dirty="0">
                <a:latin typeface="Aptos" panose="020B0004020202020204" pitchFamily="34" charset="0"/>
              </a:rPr>
              <a:t>Psychoeducation  - empower self-management, reduce fear, inform patients about PA.</a:t>
            </a:r>
          </a:p>
          <a:p>
            <a:pPr algn="l"/>
            <a:r>
              <a:rPr lang="en-GB" sz="2400" b="0" u="none" dirty="0">
                <a:latin typeface="Aptos" panose="020B0004020202020204" pitchFamily="34" charset="0"/>
              </a:rPr>
              <a:t>Lifestyle – exercise and sleep, stress reduction techniques, limit intake like caffeine.</a:t>
            </a:r>
          </a:p>
          <a:p>
            <a:pPr algn="l"/>
            <a:endParaRPr lang="en-GB" sz="2400" b="0" u="none" dirty="0">
              <a:latin typeface="Aptos" panose="020B0004020202020204" pitchFamily="34" charset="0"/>
            </a:endParaRPr>
          </a:p>
          <a:p>
            <a:pPr algn="l"/>
            <a:endParaRPr lang="en-GB" sz="2400" b="0" u="none" dirty="0">
              <a:latin typeface="Aptos" panose="020B0004020202020204" pitchFamily="34" charset="0"/>
            </a:endParaRPr>
          </a:p>
          <a:p>
            <a:pPr algn="l"/>
            <a:endParaRPr lang="en-GB" sz="2400" b="0" u="none" dirty="0">
              <a:latin typeface="Aptos" panose="020B0004020202020204" pitchFamily="34" charset="0"/>
            </a:endParaRPr>
          </a:p>
          <a:p>
            <a:pPr algn="l"/>
            <a:endParaRPr lang="en-GB" sz="2000" b="0" u="none" dirty="0">
              <a:latin typeface="Aptos" panose="020B0004020202020204" pitchFamily="34" charset="0"/>
            </a:endParaRPr>
          </a:p>
          <a:p>
            <a:pPr algn="l"/>
            <a:endParaRPr lang="en-GB" sz="2000" b="0" u="none" dirty="0">
              <a:latin typeface="Aptos" panose="020B0004020202020204" pitchFamily="34" charset="0"/>
            </a:endParaRPr>
          </a:p>
          <a:p>
            <a:pPr algn="l"/>
            <a:endParaRPr lang="en-GB" sz="2000" b="0" u="none" dirty="0">
              <a:latin typeface="Aptos" panose="020B0004020202020204" pitchFamily="34" charset="0"/>
            </a:endParaRPr>
          </a:p>
          <a:p>
            <a:pPr algn="l"/>
            <a:endParaRPr lang="en-GB" sz="2000" b="0" u="none" dirty="0">
              <a:latin typeface="Aptos" panose="020B0004020202020204" pitchFamily="34" charset="0"/>
            </a:endParaRPr>
          </a:p>
          <a:p>
            <a:pPr algn="l"/>
            <a:endParaRPr lang="en-GB" sz="2000" b="0" u="none" dirty="0">
              <a:latin typeface="Aptos" panose="020B0004020202020204" pitchFamily="34" charset="0"/>
            </a:endParaRPr>
          </a:p>
          <a:p>
            <a:pPr algn="l"/>
            <a:endParaRPr lang="en-GB" sz="2000" b="0" u="none" dirty="0">
              <a:latin typeface="Aptos" panose="020B0004020202020204" pitchFamily="34" charset="0"/>
            </a:endParaRPr>
          </a:p>
          <a:p>
            <a:pPr algn="l"/>
            <a:endParaRPr lang="en-GB" sz="2000" b="0" u="none" dirty="0">
              <a:latin typeface="Aptos" panose="020B0004020202020204" pitchFamily="34" charset="0"/>
            </a:endParaRPr>
          </a:p>
          <a:p>
            <a:pPr algn="l"/>
            <a:endParaRPr lang="en-GB" sz="2000" b="0" u="none" dirty="0">
              <a:latin typeface="Aptos" panose="020B0004020202020204" pitchFamily="34" charset="0"/>
            </a:endParaRPr>
          </a:p>
          <a:p>
            <a:pPr algn="l"/>
            <a:endParaRPr lang="en-GB" sz="2000" b="0" u="none" dirty="0">
              <a:latin typeface="Aptos" panose="020B0004020202020204" pitchFamily="34" charset="0"/>
            </a:endParaRPr>
          </a:p>
          <a:p>
            <a:pPr algn="l"/>
            <a:r>
              <a:rPr lang="en-GB" sz="2800" u="none" dirty="0">
                <a:latin typeface="Aptos" panose="020B0004020202020204" pitchFamily="34" charset="0"/>
              </a:rPr>
              <a:t>                                            </a:t>
            </a:r>
          </a:p>
          <a:p>
            <a:pPr algn="l"/>
            <a:endParaRPr lang="en-GB" sz="2800" u="none" dirty="0">
              <a:latin typeface="Aptos" panose="020B0004020202020204" pitchFamily="34" charset="0"/>
            </a:endParaRPr>
          </a:p>
          <a:p>
            <a:pPr algn="l"/>
            <a:r>
              <a:rPr lang="en-GB" sz="2800" u="none" dirty="0">
                <a:latin typeface="Aptos" panose="020B0004020202020204" pitchFamily="34" charset="0"/>
              </a:rPr>
              <a:t>                                              Conclusions</a:t>
            </a:r>
          </a:p>
          <a:p>
            <a:pPr algn="l"/>
            <a:r>
              <a:rPr lang="en-GB" sz="2800" u="none" dirty="0">
                <a:latin typeface="Aptos" panose="020B0004020202020204" pitchFamily="34" charset="0"/>
              </a:rPr>
              <a:t> </a:t>
            </a:r>
            <a:endParaRPr lang="en-GB" sz="2000" b="0" u="none" dirty="0">
              <a:latin typeface="Aptos" panose="020B0004020202020204" pitchFamily="34" charset="0"/>
            </a:endParaRPr>
          </a:p>
          <a:p>
            <a:pPr algn="l"/>
            <a:r>
              <a:rPr lang="en-US" sz="2400" b="0" u="none" dirty="0">
                <a:latin typeface="Aptos" panose="020B0004020202020204" pitchFamily="34" charset="0"/>
              </a:rPr>
              <a:t>Panic disorder is a complex condition with complicated origin and a significant clinical implication. Although the major societal burden of panic is caused by PD and PA-AG, isolated PAs also have high prevalence and meaningful role impairment. There appears to be no obvious threshold for the diagnosis of panic disorder. Panic disorder and agoraphobia, although highly comorbid, also occur separately. Historical understanding of panic disorder has progressed from supernatural and moral  explanations to a scientific, evidence-based understanding. Medical professionals  now recognize panic disorder as a distinct and treatable  mental illness. Advances in research, diagnosis, and psychological therapies have greatly improved outcomes and reduced the stigma  experienced by people living with the disorder. Future research continues to explore biological markers and novel therapeutic approaches to improve outcomes.</a:t>
            </a:r>
          </a:p>
          <a:p>
            <a:pPr algn="l"/>
            <a:endParaRPr lang="en-US" sz="2400" b="0" u="none" dirty="0">
              <a:latin typeface="Aptos" panose="020B0004020202020204" pitchFamily="34" charset="0"/>
            </a:endParaRPr>
          </a:p>
          <a:p>
            <a:pPr algn="l"/>
            <a:endParaRPr lang="en-US" sz="2000" b="0" u="none" dirty="0">
              <a:latin typeface="Aptos" panose="020B0004020202020204" pitchFamily="34" charset="0"/>
            </a:endParaRPr>
          </a:p>
          <a:p>
            <a:pPr algn="l"/>
            <a:endParaRPr lang="en-GB" sz="2000" b="0" u="none" dirty="0">
              <a:latin typeface="Aptos" panose="020B0004020202020204" pitchFamily="34" charset="0"/>
            </a:endParaRPr>
          </a:p>
          <a:p>
            <a:pPr algn="l"/>
            <a:endParaRPr lang="en-GB" sz="2000" b="0" u="none" dirty="0">
              <a:latin typeface="Aptos" panose="020B0004020202020204" pitchFamily="34" charset="0"/>
            </a:endParaRPr>
          </a:p>
          <a:p>
            <a:pPr algn="l"/>
            <a:endParaRPr lang="en-GB" sz="2000" b="0" u="none" dirty="0">
              <a:latin typeface="Aptos" panose="020B0004020202020204" pitchFamily="34" charset="0"/>
            </a:endParaRPr>
          </a:p>
          <a:p>
            <a:pPr algn="l"/>
            <a:endParaRPr lang="en-GB" sz="2000" b="0" u="none" dirty="0">
              <a:latin typeface="Aptos" panose="020B0004020202020204" pitchFamily="34" charset="0"/>
            </a:endParaRPr>
          </a:p>
          <a:p>
            <a:pPr algn="l"/>
            <a:endParaRPr lang="en-GB" sz="2000" b="0" u="none" dirty="0">
              <a:latin typeface="Aptos" panose="020B0004020202020204" pitchFamily="34" charset="0"/>
            </a:endParaRPr>
          </a:p>
          <a:p>
            <a:pPr algn="l"/>
            <a:endParaRPr lang="en-GB" sz="2000" b="0" u="none" dirty="0">
              <a:latin typeface="Aptos" panose="020B0004020202020204" pitchFamily="34" charset="0"/>
            </a:endParaRPr>
          </a:p>
          <a:p>
            <a:pPr algn="l"/>
            <a:endParaRPr lang="en-GB" sz="2000" b="0" u="none" dirty="0">
              <a:latin typeface="Aptos" panose="020B0004020202020204" pitchFamily="34" charset="0"/>
            </a:endParaRPr>
          </a:p>
          <a:p>
            <a:pPr algn="l"/>
            <a:endParaRPr lang="en-GB" sz="2000" b="0" u="none" dirty="0">
              <a:latin typeface="Aptos" panose="020B0004020202020204" pitchFamily="34" charset="0"/>
            </a:endParaRPr>
          </a:p>
          <a:p>
            <a:pPr algn="l"/>
            <a:endParaRPr lang="en-GB" sz="2000" b="0" u="none" dirty="0">
              <a:latin typeface="Aptos" panose="020B0004020202020204" pitchFamily="34" charset="0"/>
            </a:endParaRPr>
          </a:p>
          <a:p>
            <a:endParaRPr lang="en-GB" dirty="0"/>
          </a:p>
        </p:txBody>
      </p:sp>
      <p:sp>
        <p:nvSpPr>
          <p:cNvPr id="12" name="Text Placeholder 11">
            <a:extLst>
              <a:ext uri="{FF2B5EF4-FFF2-40B4-BE49-F238E27FC236}">
                <a16:creationId xmlns:a16="http://schemas.microsoft.com/office/drawing/2014/main" id="{0FD3AFCE-81A9-6CA3-7186-12D9C355F948}"/>
              </a:ext>
            </a:extLst>
          </p:cNvPr>
          <p:cNvSpPr>
            <a:spLocks noGrp="1"/>
          </p:cNvSpPr>
          <p:nvPr>
            <p:ph type="body" sz="quarter" idx="28"/>
          </p:nvPr>
        </p:nvSpPr>
        <p:spPr>
          <a:xfrm>
            <a:off x="33422043" y="16731284"/>
            <a:ext cx="10052050" cy="8855735"/>
          </a:xfrm>
        </p:spPr>
        <p:txBody>
          <a:bodyPr/>
          <a:lstStyle/>
          <a:p>
            <a:pPr>
              <a:spcAft>
                <a:spcPts val="1100"/>
              </a:spcAft>
            </a:pPr>
            <a:endParaRPr lang="en-US" sz="2400" dirty="0">
              <a:effectLst/>
              <a:latin typeface="Aptos" panose="020B0004020202020204" pitchFamily="34" charset="0"/>
              <a:ea typeface="Century Schoolbook" panose="02040604050505020304" pitchFamily="18" charset="0"/>
            </a:endParaRPr>
          </a:p>
          <a:p>
            <a:pPr>
              <a:spcAft>
                <a:spcPts val="1100"/>
              </a:spcAft>
            </a:pPr>
            <a:r>
              <a:rPr lang="en-US" sz="2400" dirty="0">
                <a:latin typeface="Aptos" panose="020B0004020202020204" pitchFamily="34" charset="0"/>
                <a:ea typeface="Century Schoolbook" panose="02040604050505020304" pitchFamily="18" charset="0"/>
              </a:rPr>
              <a:t>Panic disorder is a complex condition with complicated origin and a significant clinical implication. </a:t>
            </a:r>
            <a:r>
              <a:rPr lang="en-US" sz="2400" dirty="0">
                <a:effectLst/>
                <a:latin typeface="Aptos" panose="020B0004020202020204" pitchFamily="34" charset="0"/>
                <a:ea typeface="Century Schoolbook" panose="02040604050505020304" pitchFamily="18" charset="0"/>
              </a:rPr>
              <a:t>Although the major societal burden of panic is caused by PD and PA-AG, isolated PAs also have high prevalence and meaningful role impairment. There appears to be no obvious threshold for the diagnosis of panic disorder. Panic disorder and agoraphobia, although highly comorbid, also occur separately. Historical understanding of panic disorder has progressed from supernatural and moral  explanations to a scientific,</a:t>
            </a:r>
            <a:r>
              <a:rPr lang="en-US" sz="2400" dirty="0">
                <a:latin typeface="Aptos" panose="020B0004020202020204" pitchFamily="34" charset="0"/>
                <a:ea typeface="Century Schoolbook" panose="02040604050505020304" pitchFamily="18" charset="0"/>
              </a:rPr>
              <a:t> evidence-based understanding. Medical professionals  now recognize panic disorder as a distinct and treatable  mental illness. Advances in research, diagnosis, and psychological therapies have greatly improved outcomes and reduced the stigma  experienced by people living with the disorder. Future research continues to explore biological markers and novel therapeutic approaches to improve outcomes.</a:t>
            </a:r>
            <a:endParaRPr lang="en-US" sz="2400" dirty="0">
              <a:effectLst/>
              <a:latin typeface="Aptos" panose="020B0004020202020204" pitchFamily="34" charset="0"/>
              <a:ea typeface="Century Schoolbook" panose="02040604050505020304" pitchFamily="18" charset="0"/>
            </a:endParaRPr>
          </a:p>
          <a:p>
            <a:pPr>
              <a:spcAft>
                <a:spcPts val="1100"/>
              </a:spcAft>
            </a:pPr>
            <a:endParaRPr lang="en-US" sz="2400" dirty="0">
              <a:effectLst/>
              <a:latin typeface="Aptos" panose="020B0004020202020204" pitchFamily="34" charset="0"/>
              <a:ea typeface="Century Schoolbook" panose="02040604050505020304" pitchFamily="18" charset="0"/>
            </a:endParaRPr>
          </a:p>
          <a:p>
            <a:pPr>
              <a:spcAft>
                <a:spcPts val="1100"/>
              </a:spcAft>
            </a:pPr>
            <a:endParaRPr lang="en-US" sz="4800" dirty="0">
              <a:effectLst/>
              <a:latin typeface="Aptos" panose="020B0004020202020204" pitchFamily="34" charset="0"/>
              <a:ea typeface="Century Schoolbook" panose="02040604050505020304" pitchFamily="18" charset="0"/>
            </a:endParaRPr>
          </a:p>
          <a:p>
            <a:pPr>
              <a:spcAft>
                <a:spcPts val="1100"/>
              </a:spcAft>
            </a:pPr>
            <a:r>
              <a:rPr lang="en-US" sz="4800" dirty="0">
                <a:solidFill>
                  <a:srgbClr val="EE0000"/>
                </a:solidFill>
                <a:effectLst/>
                <a:latin typeface="Aptos" panose="020B0004020202020204" pitchFamily="34" charset="0"/>
                <a:ea typeface="Century Schoolbook" panose="02040604050505020304" pitchFamily="18" charset="0"/>
              </a:rPr>
              <a:t>Based on literature/poster content</a:t>
            </a:r>
            <a:endParaRPr lang="en-GB" sz="4800" dirty="0">
              <a:effectLst/>
              <a:latin typeface="Aptos" panose="020B0004020202020204" pitchFamily="34" charset="0"/>
              <a:ea typeface="Century Schoolbook" panose="02040604050505020304" pitchFamily="18" charset="0"/>
            </a:endParaRPr>
          </a:p>
        </p:txBody>
      </p:sp>
      <p:sp>
        <p:nvSpPr>
          <p:cNvPr id="14" name="Text Placeholder 13">
            <a:extLst>
              <a:ext uri="{FF2B5EF4-FFF2-40B4-BE49-F238E27FC236}">
                <a16:creationId xmlns:a16="http://schemas.microsoft.com/office/drawing/2014/main" id="{8395DBAE-1E0F-ECA9-8171-467D8728A3ED}"/>
              </a:ext>
            </a:extLst>
          </p:cNvPr>
          <p:cNvSpPr>
            <a:spLocks noGrp="1"/>
          </p:cNvSpPr>
          <p:nvPr>
            <p:ph type="body" sz="quarter" idx="30"/>
          </p:nvPr>
        </p:nvSpPr>
        <p:spPr>
          <a:xfrm flipV="1">
            <a:off x="33422043" y="23501404"/>
            <a:ext cx="10052050" cy="1200306"/>
          </a:xfrm>
        </p:spPr>
        <p:txBody>
          <a:bodyPr/>
          <a:lstStyle/>
          <a:p>
            <a:r>
              <a:rPr lang="en-GB" sz="4800" dirty="0">
                <a:solidFill>
                  <a:srgbClr val="FF0000"/>
                </a:solidFill>
                <a:latin typeface="Aptos" panose="020B0004020202020204" pitchFamily="34" charset="0"/>
              </a:rPr>
              <a:t>s.</a:t>
            </a:r>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417107" y="17331438"/>
            <a:ext cx="10048875" cy="9177875"/>
          </a:xfrm>
        </p:spPr>
        <p:txBody>
          <a:bodyPr/>
          <a:lstStyle/>
          <a:p>
            <a:endParaRPr lang="en-GB" sz="2400" dirty="0">
              <a:latin typeface="Aptos" panose="020B0004020202020204" pitchFamily="34" charset="0"/>
            </a:endParaRPr>
          </a:p>
          <a:p>
            <a:endParaRPr lang="en-GB" sz="2400" b="1" kern="100" dirty="0">
              <a:latin typeface="Aptos" panose="020B0004020202020204" pitchFamily="34" charset="0"/>
              <a:ea typeface="Aptos" panose="020B0004020202020204" pitchFamily="34" charset="0"/>
            </a:endParaRPr>
          </a:p>
          <a:p>
            <a:endParaRPr lang="en-GB" sz="2400" b="1" kern="100" dirty="0">
              <a:latin typeface="Aptos" panose="020B0004020202020204" pitchFamily="34" charset="0"/>
              <a:ea typeface="Aptos" panose="020B0004020202020204" pitchFamily="34" charset="0"/>
            </a:endParaRPr>
          </a:p>
          <a:p>
            <a:endParaRPr lang="en-GB" sz="2400" b="1" kern="100" dirty="0">
              <a:latin typeface="Aptos" panose="020B0004020202020204" pitchFamily="34" charset="0"/>
              <a:ea typeface="Aptos" panose="020B0004020202020204" pitchFamily="34" charset="0"/>
            </a:endParaRPr>
          </a:p>
          <a:p>
            <a:endParaRPr lang="en-GB" sz="2400" b="1" kern="100" dirty="0">
              <a:latin typeface="Aptos" panose="020B0004020202020204" pitchFamily="34" charset="0"/>
              <a:ea typeface="Aptos" panose="020B0004020202020204" pitchFamily="34" charset="0"/>
            </a:endParaRPr>
          </a:p>
          <a:p>
            <a:endParaRPr lang="en-GB" sz="2000" b="1" kern="100" dirty="0">
              <a:latin typeface="Aptos" panose="020B0004020202020204" pitchFamily="34" charset="0"/>
              <a:ea typeface="Aptos" panose="020B0004020202020204" pitchFamily="34" charset="0"/>
            </a:endParaRPr>
          </a:p>
          <a:p>
            <a:endParaRPr lang="en-GB" sz="2000" b="1" kern="100" dirty="0">
              <a:latin typeface="Aptos" panose="020B0004020202020204" pitchFamily="34" charset="0"/>
              <a:ea typeface="Aptos" panose="020B0004020202020204" pitchFamily="34" charset="0"/>
            </a:endParaRPr>
          </a:p>
          <a:p>
            <a:endParaRPr lang="en-GB" sz="2000" b="1" kern="100" dirty="0">
              <a:latin typeface="Aptos" panose="020B0004020202020204" pitchFamily="34" charset="0"/>
              <a:ea typeface="Aptos" panose="020B0004020202020204" pitchFamily="34" charset="0"/>
            </a:endParaRPr>
          </a:p>
          <a:p>
            <a:r>
              <a:rPr lang="en-GB" sz="2400" b="1" kern="100" dirty="0">
                <a:latin typeface="Aptos" panose="020B0004020202020204" pitchFamily="34" charset="0"/>
                <a:ea typeface="Aptos" panose="020B0004020202020204" pitchFamily="34" charset="0"/>
              </a:rPr>
              <a:t>CAUSES: P</a:t>
            </a:r>
            <a:r>
              <a:rPr lang="en-GB" sz="2400" kern="100" dirty="0">
                <a:latin typeface="Aptos" panose="020B0004020202020204" pitchFamily="34" charset="0"/>
                <a:ea typeface="Aptos" panose="020B0004020202020204" pitchFamily="34" charset="0"/>
              </a:rPr>
              <a:t>anic disorder have a multifactorial causes like biological, psychological, genetic and environmental factors. Stressful life events, trauma, or significant changes can trigger panic episodes in susceptible individual (Klein, 1993). </a:t>
            </a:r>
            <a:endParaRPr lang="en-GB" sz="2400" kern="100" dirty="0">
              <a:latin typeface="Arial" panose="020B0604020202020204" pitchFamily="34" charset="0"/>
              <a:ea typeface="Aptos" panose="020B0004020202020204" pitchFamily="34" charset="0"/>
              <a:cs typeface="Arial" panose="020B0604020202020204" pitchFamily="34" charset="0"/>
            </a:endParaRPr>
          </a:p>
          <a:p>
            <a:r>
              <a:rPr lang="en-GB" sz="2000" b="1" kern="100" dirty="0">
                <a:latin typeface="Arial" panose="020B0604020202020204" pitchFamily="34" charset="0"/>
                <a:ea typeface="Aptos" panose="020B0004020202020204" pitchFamily="34" charset="0"/>
                <a:cs typeface="Arial" panose="020B0604020202020204" pitchFamily="34" charset="0"/>
              </a:rPr>
              <a:t>Symptoms</a:t>
            </a:r>
            <a:r>
              <a:rPr lang="en-GB" sz="2400" b="1" kern="100" dirty="0">
                <a:latin typeface="Arial" panose="020B0604020202020204" pitchFamily="34" charset="0"/>
                <a:ea typeface="Aptos" panose="020B0004020202020204" pitchFamily="34" charset="0"/>
                <a:cs typeface="Arial" panose="020B0604020202020204" pitchFamily="34" charset="0"/>
              </a:rPr>
              <a:t>:-</a:t>
            </a:r>
            <a:r>
              <a:rPr lang="en-GB" sz="2000" kern="100" dirty="0">
                <a:latin typeface="Arial" panose="020B0604020202020204" pitchFamily="34" charset="0"/>
                <a:ea typeface="Aptos" panose="020B0004020202020204" pitchFamily="34" charset="0"/>
                <a:cs typeface="Arial" panose="020B0604020202020204" pitchFamily="34" charset="0"/>
              </a:rPr>
              <a:t>Combination of physical and psychological signs:</a:t>
            </a:r>
          </a:p>
          <a:p>
            <a:r>
              <a:rPr lang="en-GB" sz="2000" kern="100" dirty="0">
                <a:latin typeface="Arial" panose="020B0604020202020204" pitchFamily="34" charset="0"/>
                <a:ea typeface="Aptos" panose="020B0004020202020204" pitchFamily="34" charset="0"/>
                <a:cs typeface="Arial" panose="020B0604020202020204" pitchFamily="34" charset="0"/>
              </a:rPr>
              <a:t>Rapid heartbeat, Sweating, Shortness of breath, Discomfort, Fear of losing control (APA, 2013). Panic attack typically reach peak intensity within minutes which includes symptoms such as palpitations, sweating, trembling, shortness of breath, derealization and chest pain.</a:t>
            </a:r>
          </a:p>
          <a:p>
            <a:r>
              <a:rPr lang="en-GB" sz="2000" b="1" kern="100" dirty="0">
                <a:latin typeface="Arial" panose="020B0604020202020204" pitchFamily="34" charset="0"/>
                <a:ea typeface="Aptos" panose="020B0004020202020204" pitchFamily="34" charset="0"/>
                <a:cs typeface="Arial" panose="020B0604020202020204" pitchFamily="34" charset="0"/>
              </a:rPr>
              <a:t>Diagnosis:-</a:t>
            </a:r>
            <a:r>
              <a:rPr lang="en-GB" sz="2000" kern="100" dirty="0">
                <a:latin typeface="Arial" panose="020B0604020202020204" pitchFamily="34" charset="0"/>
                <a:ea typeface="Aptos" panose="020B0004020202020204" pitchFamily="34" charset="0"/>
                <a:cs typeface="Arial" panose="020B0604020202020204" pitchFamily="34" charset="0"/>
              </a:rPr>
              <a:t>The occurrence of at least one attack followed by at least one month of persistent worry about having another attack or significant behavoural changes to avoid future attacks (APA, 2013). Different diagnosis includes cardiovascular issues, hyperthyroidism, and other anxiety disorders.</a:t>
            </a:r>
          </a:p>
          <a:p>
            <a:endParaRPr lang="en-GB" sz="4800" b="1" kern="100" dirty="0">
              <a:solidFill>
                <a:srgbClr val="FF0000"/>
              </a:solidFill>
              <a:latin typeface="Arial" panose="020B0604020202020204" pitchFamily="34" charset="0"/>
              <a:ea typeface="Aptos" panose="020B0004020202020204" pitchFamily="34" charset="0"/>
              <a:cs typeface="Arial" panose="020B0604020202020204" pitchFamily="34" charset="0"/>
            </a:endParaRP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5932593" y="389601"/>
            <a:ext cx="31998968" cy="2800767"/>
          </a:xfrm>
        </p:spPr>
        <p:txBody>
          <a:bodyPr/>
          <a:lstStyle/>
          <a:p>
            <a:endParaRPr lang="en-GB" sz="8000" dirty="0"/>
          </a:p>
          <a:p>
            <a:r>
              <a:rPr lang="en-GB" sz="8000" dirty="0"/>
              <a:t>Title -  PANIC DISORDER 6B01</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pic>
        <p:nvPicPr>
          <p:cNvPr id="34" name="Picture 33">
            <a:extLst>
              <a:ext uri="{FF2B5EF4-FFF2-40B4-BE49-F238E27FC236}">
                <a16:creationId xmlns:a16="http://schemas.microsoft.com/office/drawing/2014/main" id="{EB0DE047-1ED0-834D-389D-6253F926AC5A}"/>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34394049" y="0"/>
            <a:ext cx="9431742" cy="4065835"/>
          </a:xfrm>
          <a:prstGeom prst="rect">
            <a:avLst/>
          </a:prstGeom>
        </p:spPr>
      </p:pic>
      <p:pic>
        <p:nvPicPr>
          <p:cNvPr id="7" name="Picture 6" descr="Panic Disorders – Bridges to Recovery">
            <a:extLst>
              <a:ext uri="{FF2B5EF4-FFF2-40B4-BE49-F238E27FC236}">
                <a16:creationId xmlns:a16="http://schemas.microsoft.com/office/drawing/2014/main" id="{7713D29A-26A5-E849-2DE0-D3AB15973955}"/>
              </a:ext>
            </a:extLst>
          </p:cNvPr>
          <p:cNvPicPr>
            <a:picLocks noChangeAspect="1"/>
          </p:cNvPicPr>
          <p:nvPr/>
        </p:nvPicPr>
        <p:blipFill>
          <a:blip r:embed="rId6"/>
          <a:stretch>
            <a:fillRect/>
          </a:stretch>
        </p:blipFill>
        <p:spPr>
          <a:xfrm>
            <a:off x="477828" y="7416800"/>
            <a:ext cx="6515639" cy="4754201"/>
          </a:xfrm>
          <a:prstGeom prst="rect">
            <a:avLst/>
          </a:prstGeom>
        </p:spPr>
      </p:pic>
      <p:pic>
        <p:nvPicPr>
          <p:cNvPr id="42" name="Picture 41">
            <a:extLst>
              <a:ext uri="{FF2B5EF4-FFF2-40B4-BE49-F238E27FC236}">
                <a16:creationId xmlns:a16="http://schemas.microsoft.com/office/drawing/2014/main" id="{A63B1939-2DD2-E00A-D33E-E673CC8B684B}"/>
              </a:ext>
            </a:extLst>
          </p:cNvPr>
          <p:cNvPicPr>
            <a:picLocks noChangeAspect="1"/>
          </p:cNvPicPr>
          <p:nvPr/>
        </p:nvPicPr>
        <p:blipFill>
          <a:blip r:embed="rId7"/>
          <a:stretch>
            <a:fillRect/>
          </a:stretch>
        </p:blipFill>
        <p:spPr>
          <a:xfrm>
            <a:off x="4927600" y="25463930"/>
            <a:ext cx="5473969" cy="5417913"/>
          </a:xfrm>
          <a:prstGeom prst="rect">
            <a:avLst/>
          </a:prstGeom>
        </p:spPr>
      </p:pic>
      <p:pic>
        <p:nvPicPr>
          <p:cNvPr id="43" name="Picture 42">
            <a:extLst>
              <a:ext uri="{FF2B5EF4-FFF2-40B4-BE49-F238E27FC236}">
                <a16:creationId xmlns:a16="http://schemas.microsoft.com/office/drawing/2014/main" id="{0E819333-EC78-5AF8-2A81-C1F613BCBE69}"/>
              </a:ext>
            </a:extLst>
          </p:cNvPr>
          <p:cNvPicPr>
            <a:picLocks noChangeAspect="1"/>
          </p:cNvPicPr>
          <p:nvPr/>
        </p:nvPicPr>
        <p:blipFill>
          <a:blip r:embed="rId8"/>
          <a:stretch>
            <a:fillRect/>
          </a:stretch>
        </p:blipFill>
        <p:spPr>
          <a:xfrm>
            <a:off x="680759" y="14480502"/>
            <a:ext cx="4760785" cy="3191980"/>
          </a:xfrm>
          <a:prstGeom prst="rect">
            <a:avLst/>
          </a:prstGeom>
        </p:spPr>
      </p:pic>
      <p:pic>
        <p:nvPicPr>
          <p:cNvPr id="44" name="Picture 43" descr="Prevalence of Diagnostic and Statistical Manual of Mental Disorders, Revised Third Edition (DSM-III-R) disorders in an outpatient sample (n=1271). NA, not available. Adapted from reference 14: Lepine JP, Lellouch J. Etude épidémiologique des troubles dépressifs et anxieux dans une population générale. Ann Med Psychol. 1993;151:618-623. ">
            <a:extLst>
              <a:ext uri="{FF2B5EF4-FFF2-40B4-BE49-F238E27FC236}">
                <a16:creationId xmlns:a16="http://schemas.microsoft.com/office/drawing/2014/main" id="{86FE47E2-B7AD-6CFA-6358-2E5EB7826818}"/>
              </a:ext>
            </a:extLst>
          </p:cNvPr>
          <p:cNvPicPr>
            <a:picLocks noChangeAspect="1"/>
          </p:cNvPicPr>
          <p:nvPr/>
        </p:nvPicPr>
        <p:blipFill>
          <a:blip r:embed="rId9"/>
          <a:stretch>
            <a:fillRect/>
          </a:stretch>
        </p:blipFill>
        <p:spPr>
          <a:xfrm>
            <a:off x="4955032" y="14251384"/>
            <a:ext cx="5089151" cy="3966210"/>
          </a:xfrm>
          <a:prstGeom prst="rect">
            <a:avLst/>
          </a:prstGeom>
        </p:spPr>
      </p:pic>
      <p:pic>
        <p:nvPicPr>
          <p:cNvPr id="47" name="Picture 46">
            <a:extLst>
              <a:ext uri="{FF2B5EF4-FFF2-40B4-BE49-F238E27FC236}">
                <a16:creationId xmlns:a16="http://schemas.microsoft.com/office/drawing/2014/main" id="{5923C938-A119-CD72-8F86-3D09457F1C51}"/>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6993467" y="7416799"/>
            <a:ext cx="3489664" cy="4754201"/>
          </a:xfrm>
          <a:prstGeom prst="rect">
            <a:avLst/>
          </a:prstGeom>
        </p:spPr>
      </p:pic>
      <p:pic>
        <p:nvPicPr>
          <p:cNvPr id="49" name="Picture 48">
            <a:extLst>
              <a:ext uri="{FF2B5EF4-FFF2-40B4-BE49-F238E27FC236}">
                <a16:creationId xmlns:a16="http://schemas.microsoft.com/office/drawing/2014/main" id="{95F5947A-52D2-1D4C-300A-0EB4CE8C05C8}"/>
              </a:ext>
            </a:extLst>
          </p:cNvPr>
          <p:cNvPicPr>
            <a:picLocks noChangeAspect="1"/>
          </p:cNvPicPr>
          <p:nvPr/>
        </p:nvPicPr>
        <p:blipFill>
          <a:blip r:embed="rId11">
            <a:extLst>
              <a:ext uri="{28A0092B-C50C-407E-A947-70E740481C1C}">
                <a14:useLocalDpi xmlns:a14="http://schemas.microsoft.com/office/drawing/2010/main" val="0"/>
              </a:ext>
              <a:ext uri="{837473B0-CC2E-450A-ABE3-18F120FF3D39}">
                <a1611:picAttrSrcUrl xmlns:a1611="http://schemas.microsoft.com/office/drawing/2016/11/main" r:id="rId12"/>
              </a:ext>
            </a:extLst>
          </a:blip>
          <a:stretch>
            <a:fillRect/>
          </a:stretch>
        </p:blipFill>
        <p:spPr>
          <a:xfrm>
            <a:off x="125767" y="49612"/>
            <a:ext cx="11302644" cy="3842945"/>
          </a:xfrm>
          <a:prstGeom prst="rect">
            <a:avLst/>
          </a:prstGeom>
        </p:spPr>
      </p:pic>
      <p:pic>
        <p:nvPicPr>
          <p:cNvPr id="50" name="Picture 49" descr="A History of Panic Disorder — Spectrum CBT">
            <a:extLst>
              <a:ext uri="{FF2B5EF4-FFF2-40B4-BE49-F238E27FC236}">
                <a16:creationId xmlns:a16="http://schemas.microsoft.com/office/drawing/2014/main" id="{78FC5383-8CEC-DD80-6B60-0C56250601EF}"/>
              </a:ext>
            </a:extLst>
          </p:cNvPr>
          <p:cNvPicPr>
            <a:picLocks noChangeAspect="1"/>
          </p:cNvPicPr>
          <p:nvPr/>
        </p:nvPicPr>
        <p:blipFill>
          <a:blip r:embed="rId13"/>
          <a:stretch>
            <a:fillRect/>
          </a:stretch>
        </p:blipFill>
        <p:spPr>
          <a:xfrm>
            <a:off x="11748665" y="7612380"/>
            <a:ext cx="4964803" cy="3686992"/>
          </a:xfrm>
          <a:prstGeom prst="rect">
            <a:avLst/>
          </a:prstGeom>
        </p:spPr>
      </p:pic>
      <p:pic>
        <p:nvPicPr>
          <p:cNvPr id="52" name="Picture 51" descr="Panic attack, 2022, 40×50×1 cm by Sophia Sergeevna Sablukova: History, Analysis &amp; Facts | Arthive">
            <a:extLst>
              <a:ext uri="{FF2B5EF4-FFF2-40B4-BE49-F238E27FC236}">
                <a16:creationId xmlns:a16="http://schemas.microsoft.com/office/drawing/2014/main" id="{6F742CA6-3C33-AB9E-E9D5-16DB3F0730C7}"/>
              </a:ext>
            </a:extLst>
          </p:cNvPr>
          <p:cNvPicPr>
            <a:picLocks noChangeAspect="1"/>
          </p:cNvPicPr>
          <p:nvPr/>
        </p:nvPicPr>
        <p:blipFill>
          <a:blip r:embed="rId14"/>
          <a:stretch>
            <a:fillRect/>
          </a:stretch>
        </p:blipFill>
        <p:spPr>
          <a:xfrm>
            <a:off x="16713468" y="7612380"/>
            <a:ext cx="4782670" cy="3686992"/>
          </a:xfrm>
          <a:prstGeom prst="rect">
            <a:avLst/>
          </a:prstGeom>
        </p:spPr>
      </p:pic>
      <p:pic>
        <p:nvPicPr>
          <p:cNvPr id="53" name="Picture 52" descr="Once you learn to recognize the signs of an oncoming panic attack, you can  find ways to stop it - learn more by tapping the link in our bio.">
            <a:extLst>
              <a:ext uri="{FF2B5EF4-FFF2-40B4-BE49-F238E27FC236}">
                <a16:creationId xmlns:a16="http://schemas.microsoft.com/office/drawing/2014/main" id="{23345739-CC08-8F89-C97D-46A9CA289904}"/>
              </a:ext>
            </a:extLst>
          </p:cNvPr>
          <p:cNvPicPr>
            <a:picLocks noChangeAspect="1"/>
          </p:cNvPicPr>
          <p:nvPr/>
        </p:nvPicPr>
        <p:blipFill>
          <a:blip r:embed="rId15"/>
          <a:stretch>
            <a:fillRect/>
          </a:stretch>
        </p:blipFill>
        <p:spPr>
          <a:xfrm>
            <a:off x="477828" y="25463930"/>
            <a:ext cx="4449772" cy="5791538"/>
          </a:xfrm>
          <a:prstGeom prst="rect">
            <a:avLst/>
          </a:prstGeom>
        </p:spPr>
      </p:pic>
      <p:pic>
        <p:nvPicPr>
          <p:cNvPr id="54" name="Picture 53" descr="PANIC DISORDER | Musculoskeletal Key">
            <a:extLst>
              <a:ext uri="{FF2B5EF4-FFF2-40B4-BE49-F238E27FC236}">
                <a16:creationId xmlns:a16="http://schemas.microsoft.com/office/drawing/2014/main" id="{614CFD15-F681-1F62-1B3E-47E7C41DC6CC}"/>
              </a:ext>
            </a:extLst>
          </p:cNvPr>
          <p:cNvPicPr>
            <a:picLocks noChangeAspect="1"/>
          </p:cNvPicPr>
          <p:nvPr/>
        </p:nvPicPr>
        <p:blipFill>
          <a:blip r:embed="rId16"/>
          <a:stretch>
            <a:fillRect/>
          </a:stretch>
        </p:blipFill>
        <p:spPr>
          <a:xfrm>
            <a:off x="27470309" y="20322540"/>
            <a:ext cx="5145856" cy="4596168"/>
          </a:xfrm>
          <a:prstGeom prst="rect">
            <a:avLst/>
          </a:prstGeom>
        </p:spPr>
      </p:pic>
      <p:pic>
        <p:nvPicPr>
          <p:cNvPr id="55" name="Picture 54" descr="Panic Attack A sudden episode of intense fear or discomfort that peaks  within minutes and is accompanied by prominent autonomic and psychological  symptoms, without an immediate physical danger. Key… | Dr. S.0">
            <a:extLst>
              <a:ext uri="{FF2B5EF4-FFF2-40B4-BE49-F238E27FC236}">
                <a16:creationId xmlns:a16="http://schemas.microsoft.com/office/drawing/2014/main" id="{F706A5EB-1A5B-5CD0-8DD4-8E80297C1AA4}"/>
              </a:ext>
            </a:extLst>
          </p:cNvPr>
          <p:cNvPicPr>
            <a:picLocks noChangeAspect="1"/>
          </p:cNvPicPr>
          <p:nvPr/>
        </p:nvPicPr>
        <p:blipFill>
          <a:blip r:embed="rId17"/>
          <a:stretch>
            <a:fillRect/>
          </a:stretch>
        </p:blipFill>
        <p:spPr>
          <a:xfrm>
            <a:off x="35013730" y="25587018"/>
            <a:ext cx="5169098" cy="5884811"/>
          </a:xfrm>
          <a:prstGeom prst="rect">
            <a:avLst/>
          </a:prstGeom>
        </p:spPr>
      </p:pic>
      <p:pic>
        <p:nvPicPr>
          <p:cNvPr id="56" name="Picture 55" descr="Treatment for Panic disorder - MEDizzy">
            <a:extLst>
              <a:ext uri="{FF2B5EF4-FFF2-40B4-BE49-F238E27FC236}">
                <a16:creationId xmlns:a16="http://schemas.microsoft.com/office/drawing/2014/main" id="{A3586CC3-D48B-6056-2113-63FC30412AB2}"/>
              </a:ext>
            </a:extLst>
          </p:cNvPr>
          <p:cNvPicPr>
            <a:picLocks noChangeAspect="1"/>
          </p:cNvPicPr>
          <p:nvPr/>
        </p:nvPicPr>
        <p:blipFill>
          <a:blip r:embed="rId18"/>
          <a:stretch>
            <a:fillRect/>
          </a:stretch>
        </p:blipFill>
        <p:spPr>
          <a:xfrm>
            <a:off x="27336751" y="7612380"/>
            <a:ext cx="5145856" cy="4983481"/>
          </a:xfrm>
          <a:prstGeom prst="rect">
            <a:avLst/>
          </a:prstGeom>
        </p:spPr>
      </p:pic>
      <p:pic>
        <p:nvPicPr>
          <p:cNvPr id="59" name="Picture 58" descr="Emerging Treatments for Panic Disorder | Panic Disorder Treatment">
            <a:extLst>
              <a:ext uri="{FF2B5EF4-FFF2-40B4-BE49-F238E27FC236}">
                <a16:creationId xmlns:a16="http://schemas.microsoft.com/office/drawing/2014/main" id="{DF0217CA-48A8-DCA5-D20C-B5C91CB25E1A}"/>
              </a:ext>
            </a:extLst>
          </p:cNvPr>
          <p:cNvPicPr>
            <a:picLocks noChangeAspect="1"/>
          </p:cNvPicPr>
          <p:nvPr/>
        </p:nvPicPr>
        <p:blipFill>
          <a:blip r:embed="rId19"/>
          <a:stretch>
            <a:fillRect/>
          </a:stretch>
        </p:blipFill>
        <p:spPr>
          <a:xfrm>
            <a:off x="22328614" y="20322540"/>
            <a:ext cx="5008137" cy="4596168"/>
          </a:xfrm>
          <a:prstGeom prst="rect">
            <a:avLst/>
          </a:prstGeom>
        </p:spPr>
      </p:pic>
      <p:pic>
        <p:nvPicPr>
          <p:cNvPr id="63" name="Picture 62" descr="Panic Disorder (Panic Attacks): 16 Signs, Causes, Ways To Deal">
            <a:extLst>
              <a:ext uri="{FF2B5EF4-FFF2-40B4-BE49-F238E27FC236}">
                <a16:creationId xmlns:a16="http://schemas.microsoft.com/office/drawing/2014/main" id="{0FDB2D1B-B0EA-1DE6-C09C-8EC8A7AA9988}"/>
              </a:ext>
            </a:extLst>
          </p:cNvPr>
          <p:cNvPicPr>
            <a:picLocks noChangeAspect="1"/>
          </p:cNvPicPr>
          <p:nvPr/>
        </p:nvPicPr>
        <p:blipFill>
          <a:blip r:embed="rId20"/>
          <a:stretch>
            <a:fillRect/>
          </a:stretch>
        </p:blipFill>
        <p:spPr>
          <a:xfrm>
            <a:off x="11623267" y="21900026"/>
            <a:ext cx="9765910" cy="4023213"/>
          </a:xfrm>
          <a:prstGeom prst="rect">
            <a:avLst/>
          </a:prstGeom>
        </p:spPr>
      </p:pic>
      <p:pic>
        <p:nvPicPr>
          <p:cNvPr id="66" name="Picture 65">
            <a:extLst>
              <a:ext uri="{FF2B5EF4-FFF2-40B4-BE49-F238E27FC236}">
                <a16:creationId xmlns:a16="http://schemas.microsoft.com/office/drawing/2014/main" id="{FFEC408E-D75D-344A-B868-B49E73B0607F}"/>
              </a:ext>
            </a:extLst>
          </p:cNvPr>
          <p:cNvPicPr>
            <a:picLocks noChangeAspect="1"/>
          </p:cNvPicPr>
          <p:nvPr/>
        </p:nvPicPr>
        <p:blipFill>
          <a:blip r:embed="rId21"/>
          <a:stretch>
            <a:fillRect/>
          </a:stretch>
        </p:blipFill>
        <p:spPr>
          <a:xfrm>
            <a:off x="11341007" y="17464006"/>
            <a:ext cx="9883348" cy="3322238"/>
          </a:xfrm>
          <a:prstGeom prst="rect">
            <a:avLst/>
          </a:prstGeom>
        </p:spPr>
      </p:pic>
      <p:pic>
        <p:nvPicPr>
          <p:cNvPr id="72" name="Picture 71" descr="Panic Disorder Treatment">
            <a:extLst>
              <a:ext uri="{FF2B5EF4-FFF2-40B4-BE49-F238E27FC236}">
                <a16:creationId xmlns:a16="http://schemas.microsoft.com/office/drawing/2014/main" id="{C71A416E-765A-624E-7BC7-3C6F6840191F}"/>
              </a:ext>
            </a:extLst>
          </p:cNvPr>
          <p:cNvPicPr>
            <a:picLocks noChangeAspect="1"/>
          </p:cNvPicPr>
          <p:nvPr/>
        </p:nvPicPr>
        <p:blipFill>
          <a:blip r:embed="rId22"/>
          <a:stretch>
            <a:fillRect/>
          </a:stretch>
        </p:blipFill>
        <p:spPr>
          <a:xfrm>
            <a:off x="22593171" y="7612381"/>
            <a:ext cx="4865289" cy="4983480"/>
          </a:xfrm>
          <a:prstGeom prst="rect">
            <a:avLst/>
          </a:prstGeom>
        </p:spPr>
      </p:pic>
    </p:spTree>
    <p:extLst>
      <p:ext uri="{BB962C8B-B14F-4D97-AF65-F5344CB8AC3E}">
        <p14:creationId xmlns:p14="http://schemas.microsoft.com/office/powerpoint/2010/main" val="531086080"/>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34361</TotalTime>
  <Words>1389</Words>
  <Application>Microsoft Office PowerPoint</Application>
  <PresentationFormat>Custom</PresentationFormat>
  <Paragraphs>142</Paragraphs>
  <Slides>2</Slides>
  <Notes>1</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2</vt:i4>
      </vt:variant>
    </vt:vector>
  </HeadingPairs>
  <TitlesOfParts>
    <vt:vector size="14" baseType="lpstr">
      <vt:lpstr>Aptos</vt:lpstr>
      <vt:lpstr>Aptos Display</vt:lpstr>
      <vt:lpstr>Arial</vt:lpstr>
      <vt:lpstr>Arial Black</vt:lpstr>
      <vt:lpstr>Calibri</vt:lpstr>
      <vt:lpstr>Times New Roman</vt:lpstr>
      <vt:lpstr>Trebuchet MS</vt:lpstr>
      <vt:lpstr>36x48-Template-V2b</vt:lpstr>
      <vt:lpstr>Without Quick Guides</vt:lpstr>
      <vt:lpstr>Classic 3 Columns</vt:lpstr>
      <vt:lpstr>Trifold - Wide Center</vt:lpstr>
      <vt:lpstr>Office Theme</vt:lpstr>
      <vt:lpstr>    Student name:       EDWINA KADIE KAMARA Student number :   2339763 Lecturer:                             Module:</vt:lpstr>
      <vt:lpstr>PowerPoint Presentation</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Edwina Kadie Kamara (2336793)</cp:lastModifiedBy>
  <cp:revision>95</cp:revision>
  <cp:lastPrinted>2015-06-29T17:31:11Z</cp:lastPrinted>
  <dcterms:created xsi:type="dcterms:W3CDTF">2012-02-03T19:11:35Z</dcterms:created>
  <dcterms:modified xsi:type="dcterms:W3CDTF">2026-07-20T14:08:45Z</dcterms:modified>
</cp:coreProperties>
</file>