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revisionInfo.xml" ContentType="application/vnd.ms-powerpoint.revisioninfo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8"/>
  </p:notesMasterIdLst>
  <p:handoutMasterIdLst>
    <p:handoutMasterId r:id="rId19"/>
  </p:handoutMasterIdLst>
  <p:sldIdLst>
    <p:sldId id="256" r:id="rId5"/>
    <p:sldId id="268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9" d="100"/>
          <a:sy n="109" d="100"/>
        </p:scale>
        <p:origin x="1674" y="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handoutMaster" Target="handoutMasters/handoutMaster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C52AA0-F73F-F045-97A6-855AB18EE645}" type="datetimeFigureOut">
              <a:rPr lang="en-US" smtClean="0"/>
              <a:t>3/3/2020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936E1E2-17D2-5E4C-B96D-EEDAC0EF77D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02480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272334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292533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11932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430033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 smtClean="0"/>
              <a:t>https://www.tutorialspoint.com/python3/python_basic_operators.htm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4892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mtClean="0"/>
              <a:t>https://www.tutorialspoint.com/python3/python_basic_operators.htm</a:t>
            </a:r>
          </a:p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936E1E2-17D2-5E4C-B96D-EEDAC0EF77DB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9245840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03/03/2020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03/03/2020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penbookproject.net/thinkcs/python/english2e/ch01.html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1520" y="1052736"/>
            <a:ext cx="7992888" cy="1470025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bg1"/>
                </a:solidFill>
              </a:rPr>
              <a:t>Computational Thinking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Print(“3333++++WELCOME)</a:t>
            </a:r>
          </a:p>
          <a:p>
            <a:r>
              <a:rPr lang="en-GB" dirty="0" smtClean="0"/>
              <a:t>Program---</a:t>
            </a:r>
            <a:r>
              <a:rPr lang="en-GB" dirty="0" smtClean="0">
                <a:sym typeface="Wingdings" panose="05000000000000000000" pitchFamily="2" charset="2"/>
              </a:rPr>
              <a:t>Translator--</a:t>
            </a:r>
            <a:r>
              <a:rPr lang="en-GB" dirty="0" err="1" smtClean="0">
                <a:sym typeface="Wingdings" panose="05000000000000000000" pitchFamily="2" charset="2"/>
              </a:rPr>
              <a:t>MachineCode</a:t>
            </a:r>
            <a:endParaRPr lang="en-GB" dirty="0" smtClean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Translator</a:t>
            </a:r>
          </a:p>
          <a:p>
            <a:pPr lvl="3"/>
            <a:r>
              <a:rPr lang="en-GB" dirty="0" smtClean="0">
                <a:sym typeface="Wingdings" panose="05000000000000000000" pitchFamily="2" charset="2"/>
              </a:rPr>
              <a:t>Compiler</a:t>
            </a:r>
          </a:p>
          <a:p>
            <a:pPr lvl="3"/>
            <a:r>
              <a:rPr lang="en-GB" dirty="0" smtClean="0">
                <a:sym typeface="Wingdings" panose="05000000000000000000" pitchFamily="2" charset="2"/>
              </a:rPr>
              <a:t>Interpreter</a:t>
            </a:r>
            <a:endParaRPr lang="en-GB" dirty="0">
              <a:sym typeface="Wingdings" panose="05000000000000000000" pitchFamily="2" charset="2"/>
            </a:endParaRPr>
          </a:p>
          <a:p>
            <a:r>
              <a:rPr lang="en-GB" dirty="0" smtClean="0">
                <a:sym typeface="Wingdings" panose="05000000000000000000" pitchFamily="2" charset="2"/>
              </a:rPr>
              <a:t>Add Two numbers and print the result</a:t>
            </a:r>
          </a:p>
        </p:txBody>
      </p:sp>
    </p:spTree>
    <p:extLst>
      <p:ext uri="{BB962C8B-B14F-4D97-AF65-F5344CB8AC3E}">
        <p14:creationId xmlns:p14="http://schemas.microsoft.com/office/powerpoint/2010/main" val="1901749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2C7038-91D9-4009-893E-B8A13C5991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Python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CF7DAE-2A3A-4BA6-BBCD-3EED0792AFB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>
                <a:hlinkClick r:id="rId3"/>
              </a:rPr>
              <a:t>http://</a:t>
            </a:r>
            <a:r>
              <a:rPr lang="en-GB" dirty="0" smtClean="0">
                <a:hlinkClick r:id="rId3"/>
              </a:rPr>
              <a:t>www.openbookproject.net/thinkcs/python/english2e/ch01.html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A= </a:t>
            </a:r>
            <a:r>
              <a:rPr lang="en-GB" dirty="0" err="1" smtClean="0"/>
              <a:t>int</a:t>
            </a:r>
            <a:r>
              <a:rPr lang="en-GB" dirty="0" smtClean="0"/>
              <a:t>(input(“Enter the Value”))</a:t>
            </a:r>
          </a:p>
          <a:p>
            <a:r>
              <a:rPr lang="en-GB" dirty="0" smtClean="0"/>
              <a:t>B=</a:t>
            </a:r>
            <a:r>
              <a:rPr lang="en-GB" dirty="0" err="1" smtClean="0"/>
              <a:t>int</a:t>
            </a:r>
            <a:r>
              <a:rPr lang="en-GB" dirty="0" smtClean="0"/>
              <a:t>(input(“Enter the value of B”))</a:t>
            </a:r>
          </a:p>
          <a:p>
            <a:r>
              <a:rPr lang="en-GB" dirty="0" smtClean="0"/>
              <a:t>Print(“the result is”,</a:t>
            </a:r>
            <a:r>
              <a:rPr lang="en-GB" dirty="0" err="1" smtClean="0"/>
              <a:t>A+b</a:t>
            </a:r>
            <a:r>
              <a:rPr lang="en-GB" dirty="0" smtClean="0"/>
              <a:t>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86005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1F033AF7-6417-4445-BC66-BB90C9D523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5378846"/>
              </p:ext>
            </p:extLst>
          </p:nvPr>
        </p:nvGraphicFramePr>
        <p:xfrm>
          <a:off x="1187624" y="1268760"/>
          <a:ext cx="6336705" cy="3916361"/>
        </p:xfrm>
        <a:graphic>
          <a:graphicData uri="http://schemas.openxmlformats.org/drawingml/2006/table">
            <a:tbl>
              <a:tblPr/>
              <a:tblGrid>
                <a:gridCol w="2112235">
                  <a:extLst>
                    <a:ext uri="{9D8B030D-6E8A-4147-A177-3AD203B41FA5}">
                      <a16:colId xmlns:a16="http://schemas.microsoft.com/office/drawing/2014/main" val="2587335069"/>
                    </a:ext>
                  </a:extLst>
                </a:gridCol>
                <a:gridCol w="2112235">
                  <a:extLst>
                    <a:ext uri="{9D8B030D-6E8A-4147-A177-3AD203B41FA5}">
                      <a16:colId xmlns:a16="http://schemas.microsoft.com/office/drawing/2014/main" val="663304242"/>
                    </a:ext>
                  </a:extLst>
                </a:gridCol>
                <a:gridCol w="2112235">
                  <a:extLst>
                    <a:ext uri="{9D8B030D-6E8A-4147-A177-3AD203B41FA5}">
                      <a16:colId xmlns:a16="http://schemas.microsoft.com/office/drawing/2014/main" val="881992437"/>
                    </a:ext>
                  </a:extLst>
                </a:gridCol>
              </a:tblGrid>
              <a:tr h="5328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+ Addition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Adds values on either side of the operator.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 + b = 5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436284191"/>
                  </a:ext>
                </a:extLst>
              </a:tr>
              <a:tr h="65272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- Subtraction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Subtracts right hand operand from left hand operand.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 – b = -1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98757461"/>
                  </a:ext>
                </a:extLst>
              </a:tr>
              <a:tr h="532838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* Multiplication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Multiplies values on either side of the operator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 * b = 6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19469735"/>
                  </a:ext>
                </a:extLst>
              </a:tr>
              <a:tr h="65272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/ Division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Divides left hand operand by right hand operand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b / a = 1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1274855"/>
                  </a:ext>
                </a:extLst>
              </a:tr>
              <a:tr h="892504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% Modulus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Divides left hand operand by right hand operand and returns remainder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b % a = 1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30474802"/>
                  </a:ext>
                </a:extLst>
              </a:tr>
              <a:tr h="652727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** Exponent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Performs exponential (power) calculation on operators</a:t>
                      </a:r>
                    </a:p>
                  </a:txBody>
                  <a:tcPr marL="26642" marR="26642" marT="26642" marB="26642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a**b =2**3= 2x2x2 = 8</a:t>
                      </a:r>
                    </a:p>
                  </a:txBody>
                  <a:tcPr marL="26642" marR="26642" marT="26642" marB="26642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42850315"/>
                  </a:ext>
                </a:extLst>
              </a:tr>
            </a:tbl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E587BED-3C5F-4033-BA9D-13EDEBB60D35}"/>
              </a:ext>
            </a:extLst>
          </p:cNvPr>
          <p:cNvSpPr txBox="1"/>
          <p:nvPr/>
        </p:nvSpPr>
        <p:spPr>
          <a:xfrm>
            <a:off x="683568" y="332656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Arithmetic Operators</a:t>
            </a:r>
          </a:p>
        </p:txBody>
      </p:sp>
    </p:spTree>
    <p:extLst>
      <p:ext uri="{BB962C8B-B14F-4D97-AF65-F5344CB8AC3E}">
        <p14:creationId xmlns:p14="http://schemas.microsoft.com/office/powerpoint/2010/main" val="20801282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43306B7F-A3C3-476C-A33F-CF05C10AC5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70164136"/>
              </p:ext>
            </p:extLst>
          </p:nvPr>
        </p:nvGraphicFramePr>
        <p:xfrm>
          <a:off x="2411760" y="1268760"/>
          <a:ext cx="5616625" cy="4118050"/>
        </p:xfrm>
        <a:graphic>
          <a:graphicData uri="http://schemas.openxmlformats.org/drawingml/2006/table">
            <a:tbl>
              <a:tblPr/>
              <a:tblGrid>
                <a:gridCol w="1175400">
                  <a:extLst>
                    <a:ext uri="{9D8B030D-6E8A-4147-A177-3AD203B41FA5}">
                      <a16:colId xmlns:a16="http://schemas.microsoft.com/office/drawing/2014/main" val="3112343421"/>
                    </a:ext>
                  </a:extLst>
                </a:gridCol>
                <a:gridCol w="2521901">
                  <a:extLst>
                    <a:ext uri="{9D8B030D-6E8A-4147-A177-3AD203B41FA5}">
                      <a16:colId xmlns:a16="http://schemas.microsoft.com/office/drawing/2014/main" val="268466918"/>
                    </a:ext>
                  </a:extLst>
                </a:gridCol>
                <a:gridCol w="1919324">
                  <a:extLst>
                    <a:ext uri="{9D8B030D-6E8A-4147-A177-3AD203B41FA5}">
                      <a16:colId xmlns:a16="http://schemas.microsoft.com/office/drawing/2014/main" val="617125334"/>
                    </a:ext>
                  </a:extLst>
                </a:gridCol>
              </a:tblGrid>
              <a:tr h="232865">
                <a:tc>
                  <a:txBody>
                    <a:bodyPr/>
                    <a:lstStyle/>
                    <a:p>
                      <a:pPr algn="ctr" fontAlgn="t"/>
                      <a:r>
                        <a:rPr lang="en-GB" sz="1200">
                          <a:effectLst/>
                        </a:rPr>
                        <a:t>Operator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200">
                          <a:effectLst/>
                        </a:rPr>
                        <a:t>Description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200">
                          <a:effectLst/>
                        </a:rPr>
                        <a:t>Example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53824839"/>
                  </a:ext>
                </a:extLst>
              </a:tr>
              <a:tr h="51865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==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values of two operands are equal, then the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== b) is not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9413943"/>
                  </a:ext>
                </a:extLst>
              </a:tr>
              <a:tr h="518653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!=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values of two operands are not equal,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(a!= b) is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52924358"/>
                  </a:ext>
                </a:extLst>
              </a:tr>
              <a:tr h="61391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&gt;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greater than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&gt; b) is not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38565816"/>
                  </a:ext>
                </a:extLst>
              </a:tr>
              <a:tr h="613916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&lt;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less than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&lt; b) is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266675111"/>
                  </a:ext>
                </a:extLst>
              </a:tr>
              <a:tr h="70917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&gt;=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greater than or equal to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(a &gt;= b) is not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17162626"/>
                  </a:ext>
                </a:extLst>
              </a:tr>
              <a:tr h="709179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>
                          <a:effectLst/>
                        </a:rPr>
                        <a:t>&lt;=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200">
                          <a:effectLst/>
                        </a:rPr>
                        <a:t>If the value of left operand is less than or equal to the value of right operand, then condition becomes true.</a:t>
                      </a:r>
                    </a:p>
                  </a:txBody>
                  <a:tcPr marL="21170" marR="21170" marT="21170" marB="2117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200" dirty="0">
                          <a:effectLst/>
                        </a:rPr>
                        <a:t>(a &lt;= b) is true.</a:t>
                      </a:r>
                    </a:p>
                  </a:txBody>
                  <a:tcPr marL="21170" marR="21170" marT="21170" marB="2117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03909007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E50A6A7F-8BED-4B4B-8A5F-53CF16E91B94}"/>
              </a:ext>
            </a:extLst>
          </p:cNvPr>
          <p:cNvSpPr txBox="1"/>
          <p:nvPr/>
        </p:nvSpPr>
        <p:spPr>
          <a:xfrm>
            <a:off x="1043608" y="476672"/>
            <a:ext cx="266429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Comparison Operators</a:t>
            </a:r>
          </a:p>
        </p:txBody>
      </p:sp>
    </p:spTree>
    <p:extLst>
      <p:ext uri="{BB962C8B-B14F-4D97-AF65-F5344CB8AC3E}">
        <p14:creationId xmlns:p14="http://schemas.microsoft.com/office/powerpoint/2010/main" val="925948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AF47A468-6E62-4B95-8F3B-F0E3A7BE604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57528265"/>
              </p:ext>
            </p:extLst>
          </p:nvPr>
        </p:nvGraphicFramePr>
        <p:xfrm>
          <a:off x="2489708" y="1600200"/>
          <a:ext cx="5682692" cy="3916363"/>
        </p:xfrm>
        <a:graphic>
          <a:graphicData uri="http://schemas.openxmlformats.org/drawingml/2006/table">
            <a:tbl>
              <a:tblPr/>
              <a:tblGrid>
                <a:gridCol w="1189226">
                  <a:extLst>
                    <a:ext uri="{9D8B030D-6E8A-4147-A177-3AD203B41FA5}">
                      <a16:colId xmlns:a16="http://schemas.microsoft.com/office/drawing/2014/main" val="1747456173"/>
                    </a:ext>
                  </a:extLst>
                </a:gridCol>
                <a:gridCol w="2551566">
                  <a:extLst>
                    <a:ext uri="{9D8B030D-6E8A-4147-A177-3AD203B41FA5}">
                      <a16:colId xmlns:a16="http://schemas.microsoft.com/office/drawing/2014/main" val="4107055757"/>
                    </a:ext>
                  </a:extLst>
                </a:gridCol>
                <a:gridCol w="1941900">
                  <a:extLst>
                    <a:ext uri="{9D8B030D-6E8A-4147-A177-3AD203B41FA5}">
                      <a16:colId xmlns:a16="http://schemas.microsoft.com/office/drawing/2014/main" val="796954306"/>
                    </a:ext>
                  </a:extLst>
                </a:gridCol>
              </a:tblGrid>
              <a:tr h="606760"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Operator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Description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600">
                          <a:effectLst/>
                        </a:rPr>
                        <a:t>Example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55811606"/>
                  </a:ext>
                </a:extLst>
              </a:tr>
              <a:tr h="110320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and Logical AND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If both the operands are true then condition becomes true.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(a and b) is False.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4437768"/>
                  </a:ext>
                </a:extLst>
              </a:tr>
              <a:tr h="135142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or Logical OR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If any of the two operands are non-zero then condition becomes true.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(a or b) is True.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00057006"/>
                  </a:ext>
                </a:extLst>
              </a:tr>
              <a:tr h="85498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>
                          <a:effectLst/>
                        </a:rPr>
                        <a:t>not Logical NOT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600">
                          <a:effectLst/>
                        </a:rPr>
                        <a:t>Used to reverse the logical state of its operand.</a:t>
                      </a:r>
                    </a:p>
                  </a:txBody>
                  <a:tcPr marL="55160" marR="55160" marT="55160" marB="55160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600" dirty="0">
                          <a:effectLst/>
                        </a:rPr>
                        <a:t>Not(a and b) is True.</a:t>
                      </a:r>
                    </a:p>
                  </a:txBody>
                  <a:tcPr marL="55160" marR="55160" marT="55160" marB="55160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36729402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9ABC8A2B-F9D6-4920-8898-F109458FA8A6}"/>
              </a:ext>
            </a:extLst>
          </p:cNvPr>
          <p:cNvSpPr txBox="1"/>
          <p:nvPr/>
        </p:nvSpPr>
        <p:spPr>
          <a:xfrm>
            <a:off x="827584" y="476672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Logical Operators</a:t>
            </a:r>
          </a:p>
        </p:txBody>
      </p:sp>
    </p:spTree>
    <p:extLst>
      <p:ext uri="{BB962C8B-B14F-4D97-AF65-F5344CB8AC3E}">
        <p14:creationId xmlns:p14="http://schemas.microsoft.com/office/powerpoint/2010/main" val="17923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12EA8A8-E60E-41F5-9E77-7DEE270559C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5725336"/>
              </p:ext>
            </p:extLst>
          </p:nvPr>
        </p:nvGraphicFramePr>
        <p:xfrm>
          <a:off x="2279865" y="1593145"/>
          <a:ext cx="6036551" cy="3916363"/>
        </p:xfrm>
        <a:graphic>
          <a:graphicData uri="http://schemas.openxmlformats.org/drawingml/2006/table">
            <a:tbl>
              <a:tblPr/>
              <a:tblGrid>
                <a:gridCol w="1263278">
                  <a:extLst>
                    <a:ext uri="{9D8B030D-6E8A-4147-A177-3AD203B41FA5}">
                      <a16:colId xmlns:a16="http://schemas.microsoft.com/office/drawing/2014/main" val="2201571775"/>
                    </a:ext>
                  </a:extLst>
                </a:gridCol>
                <a:gridCol w="2710451">
                  <a:extLst>
                    <a:ext uri="{9D8B030D-6E8A-4147-A177-3AD203B41FA5}">
                      <a16:colId xmlns:a16="http://schemas.microsoft.com/office/drawing/2014/main" val="3297677414"/>
                    </a:ext>
                  </a:extLst>
                </a:gridCol>
                <a:gridCol w="2062822">
                  <a:extLst>
                    <a:ext uri="{9D8B030D-6E8A-4147-A177-3AD203B41FA5}">
                      <a16:colId xmlns:a16="http://schemas.microsoft.com/office/drawing/2014/main" val="2556985819"/>
                    </a:ext>
                  </a:extLst>
                </a:gridCol>
              </a:tblGrid>
              <a:tr h="667907"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Operator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Description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/>
                      <a:r>
                        <a:rPr lang="en-GB" sz="1800">
                          <a:effectLst/>
                        </a:rPr>
                        <a:t>Example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EEEEE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2728424"/>
                  </a:ext>
                </a:extLst>
              </a:tr>
              <a:tr h="1487611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800">
                          <a:effectLst/>
                        </a:rPr>
                        <a:t>Evaluates to true if it finds a variable in the specified sequence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x in y, here in results in a 1 if x is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7512834"/>
                  </a:ext>
                </a:extLst>
              </a:tr>
              <a:tr h="1760845"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>
                          <a:effectLst/>
                        </a:rPr>
                        <a:t>not in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1800">
                          <a:effectLst/>
                        </a:rPr>
                        <a:t>Evaluates to true if it does not finds a variable in the specified sequence and false otherwise.</a:t>
                      </a:r>
                    </a:p>
                  </a:txBody>
                  <a:tcPr marL="60719" marR="60719" marT="60719" marB="60719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lang="en-GB" sz="1800" dirty="0">
                          <a:effectLst/>
                        </a:rPr>
                        <a:t>x not in y, here not in results in a 1 if x is not a member of sequence y.</a:t>
                      </a:r>
                    </a:p>
                  </a:txBody>
                  <a:tcPr marL="60719" marR="60719" marT="60719" marB="60719" anchor="ctr">
                    <a:lnL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" cap="flat" cmpd="sng" algn="ctr">
                      <a:solidFill>
                        <a:srgbClr val="DDDDDD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7308117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C16921FE-20EF-4093-B0DD-E043BAD25F8C}"/>
              </a:ext>
            </a:extLst>
          </p:cNvPr>
          <p:cNvSpPr txBox="1"/>
          <p:nvPr/>
        </p:nvSpPr>
        <p:spPr>
          <a:xfrm>
            <a:off x="755576" y="692696"/>
            <a:ext cx="29523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Membership Operators</a:t>
            </a:r>
          </a:p>
        </p:txBody>
      </p:sp>
    </p:spTree>
    <p:extLst>
      <p:ext uri="{BB962C8B-B14F-4D97-AF65-F5344CB8AC3E}">
        <p14:creationId xmlns:p14="http://schemas.microsoft.com/office/powerpoint/2010/main" val="4020744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EA72DF8-BBD9-4088-9EB6-E634F6B25B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if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465A36CC-1A0E-4347-858E-70768249CD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en-GB" dirty="0"/>
              <a:t>if expression:</a:t>
            </a:r>
          </a:p>
          <a:p>
            <a:pPr marL="0" indent="0" algn="just">
              <a:buNone/>
            </a:pPr>
            <a:r>
              <a:rPr lang="en-GB" dirty="0"/>
              <a:t>	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If the expression evaluate to TRUE, then the statement(s) will be executed.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82388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8FF51D-9574-48F5-AFD7-472718FC11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Simple if .. else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01DF32-CED8-4D02-82CE-3E6006D837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dirty="0"/>
              <a:t>if expression:</a:t>
            </a:r>
          </a:p>
          <a:p>
            <a:pPr marL="0" indent="0" algn="just">
              <a:buNone/>
            </a:pPr>
            <a:r>
              <a:rPr lang="en-GB" dirty="0"/>
              <a:t>	statement(s)</a:t>
            </a:r>
          </a:p>
          <a:p>
            <a:pPr marL="0" indent="0" algn="just">
              <a:buNone/>
            </a:pPr>
            <a:r>
              <a:rPr lang="en-GB" dirty="0"/>
              <a:t>else:</a:t>
            </a:r>
          </a:p>
          <a:p>
            <a:pPr marL="0" indent="0" algn="just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If the expression evaluate to TRUE, then the statement(s) under  if part will be executed. Otherwise the statement(s) under else part will be executed.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	</a:t>
            </a:r>
          </a:p>
        </p:txBody>
      </p:sp>
    </p:spTree>
    <p:extLst>
      <p:ext uri="{BB962C8B-B14F-4D97-AF65-F5344CB8AC3E}">
        <p14:creationId xmlns:p14="http://schemas.microsoft.com/office/powerpoint/2010/main" val="13692012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27F1E2-1FB4-47E1-9849-3550A5A5D2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if … </a:t>
            </a:r>
            <a:r>
              <a:rPr lang="en-GB" dirty="0" err="1"/>
              <a:t>elif</a:t>
            </a:r>
            <a:r>
              <a:rPr lang="en-GB" dirty="0"/>
              <a:t> ... else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4FBDE2C-EAF9-4220-AFE1-07D259D59C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4618856" cy="391703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if expression1:</a:t>
            </a:r>
          </a:p>
          <a:p>
            <a:pPr marL="0" indent="0">
              <a:buNone/>
            </a:pPr>
            <a:r>
              <a:rPr lang="en-GB" dirty="0"/>
              <a:t>	 statement(s)1</a:t>
            </a:r>
          </a:p>
          <a:p>
            <a:pPr marL="0" indent="0">
              <a:buNone/>
            </a:pPr>
            <a:r>
              <a:rPr lang="en-GB" dirty="0" err="1"/>
              <a:t>elif</a:t>
            </a:r>
            <a:r>
              <a:rPr lang="en-GB" dirty="0"/>
              <a:t> expression2:</a:t>
            </a:r>
          </a:p>
          <a:p>
            <a:pPr marL="0" indent="0">
              <a:buNone/>
            </a:pPr>
            <a:r>
              <a:rPr lang="en-GB" dirty="0"/>
              <a:t>	 statement(s)2</a:t>
            </a:r>
          </a:p>
          <a:p>
            <a:pPr marL="0" indent="0">
              <a:buNone/>
            </a:pPr>
            <a:r>
              <a:rPr lang="en-GB" dirty="0"/>
              <a:t>else:</a:t>
            </a:r>
          </a:p>
          <a:p>
            <a:pPr marL="0" indent="0">
              <a:buNone/>
            </a:pPr>
            <a:r>
              <a:rPr lang="en-GB" dirty="0"/>
              <a:t>statement(s)1</a:t>
            </a:r>
          </a:p>
          <a:p>
            <a:pPr marL="0" indent="0">
              <a:buNone/>
            </a:pPr>
            <a:r>
              <a:rPr lang="en-GB" dirty="0"/>
              <a:t>		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61151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D0E072-49D3-453A-9DDC-BC4ECD7EF8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While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38F1BA-FAF6-43C9-A408-415EF3C7607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while expression:</a:t>
            </a:r>
          </a:p>
          <a:p>
            <a:pPr marL="0" indent="0">
              <a:buNone/>
            </a:pPr>
            <a:r>
              <a:rPr lang="en-GB" dirty="0"/>
              <a:t>	 statement(s)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If the expression evaluates to TRUE, then the statements will be executed</a:t>
            </a:r>
          </a:p>
        </p:txBody>
      </p:sp>
    </p:spTree>
    <p:extLst>
      <p:ext uri="{BB962C8B-B14F-4D97-AF65-F5344CB8AC3E}">
        <p14:creationId xmlns:p14="http://schemas.microsoft.com/office/powerpoint/2010/main" val="3764729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81BE0-0703-421A-A8A0-819DC6A80C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4535F0-3BC9-4051-8DFA-0E8E52DEFD3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dirty="0"/>
              <a:t>for </a:t>
            </a:r>
            <a:r>
              <a:rPr lang="en-GB" dirty="0" err="1"/>
              <a:t>iterating_var</a:t>
            </a:r>
            <a:r>
              <a:rPr lang="en-GB" dirty="0"/>
              <a:t> in sequence:</a:t>
            </a:r>
          </a:p>
          <a:p>
            <a:pPr marL="0" indent="0" algn="just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sz="2400" dirty="0"/>
              <a:t>If a sequence contains an expression list, it is evaluated first. Then, the first item in the sequence is assigned to the iterating variable </a:t>
            </a:r>
            <a:r>
              <a:rPr lang="en-GB" sz="2400" i="1" dirty="0" err="1"/>
              <a:t>iterating_var</a:t>
            </a:r>
            <a:r>
              <a:rPr lang="en-GB" sz="2400" dirty="0"/>
              <a:t>. Next, the statements block is executed. Each item in the list is assigned to </a:t>
            </a:r>
            <a:r>
              <a:rPr lang="en-GB" sz="2400" i="1" dirty="0" err="1"/>
              <a:t>iterating_var</a:t>
            </a:r>
            <a:r>
              <a:rPr lang="en-GB" sz="2400" dirty="0"/>
              <a:t>, and the statement(s) block is executed until the entire sequence is exhausted.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30643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71E34-D6CE-407A-B038-36F140C56DB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Nested loop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D9E71D-91EB-40DF-A51A-52816CEE65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1"/>
            <a:ext cx="7211144" cy="3917032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GB" dirty="0"/>
              <a:t>Loop within loop</a:t>
            </a:r>
          </a:p>
          <a:p>
            <a:pPr marL="0" indent="0" algn="ctr">
              <a:buNone/>
            </a:pPr>
            <a:endParaRPr lang="en-GB" dirty="0"/>
          </a:p>
          <a:p>
            <a:pPr marL="0" indent="0" algn="just">
              <a:buNone/>
            </a:pPr>
            <a:r>
              <a:rPr lang="en-GB" dirty="0"/>
              <a:t>for iterating_var1 in sequence1:</a:t>
            </a:r>
          </a:p>
          <a:p>
            <a:pPr marL="0" indent="0" algn="just">
              <a:buNone/>
            </a:pPr>
            <a:r>
              <a:rPr lang="en-GB" dirty="0"/>
              <a:t>	for iterating_var2 in sequence2:</a:t>
            </a:r>
          </a:p>
          <a:p>
            <a:pPr marL="0" indent="0" algn="just">
              <a:buNone/>
            </a:pPr>
            <a:r>
              <a:rPr lang="en-GB" dirty="0"/>
              <a:t>		statement(s)</a:t>
            </a:r>
          </a:p>
          <a:p>
            <a:pPr marL="0" indent="0" algn="just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while expression:</a:t>
            </a:r>
          </a:p>
          <a:p>
            <a:pPr marL="0" indent="0">
              <a:buNone/>
            </a:pPr>
            <a:r>
              <a:rPr lang="en-GB" dirty="0"/>
              <a:t>	while expression:</a:t>
            </a:r>
          </a:p>
          <a:p>
            <a:pPr marL="0" indent="0">
              <a:buNone/>
            </a:pPr>
            <a:r>
              <a:rPr lang="en-GB" dirty="0"/>
              <a:t>	 	statement(s)</a:t>
            </a:r>
          </a:p>
          <a:p>
            <a:pPr marL="0" indent="0">
              <a:buNone/>
            </a:pPr>
            <a:r>
              <a:rPr lang="en-GB" dirty="0"/>
              <a:t>	 statement(s)</a:t>
            </a:r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 algn="just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174590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elements/1.1/"/>
    <ds:schemaRef ds:uri="http://purl.org/dc/terms/"/>
    <ds:schemaRef ds:uri="http://schemas.microsoft.com/office/infopath/2007/PartnerControls"/>
    <ds:schemaRef ds:uri="http://schemas.openxmlformats.org/package/2006/metadata/core-properties"/>
    <ds:schemaRef ds:uri="http://www.w3.org/XML/1998/namespace"/>
    <ds:schemaRef ds:uri="http://schemas.microsoft.com/office/2006/documentManagement/types"/>
    <ds:schemaRef ds:uri="303dbf9b-b85b-46a0-94f1-894078c07ecd"/>
    <ds:schemaRef ds:uri="http://schemas.microsoft.com/office/2006/metadata/properties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38432</TotalTime>
  <Words>736</Words>
  <Application>Microsoft Office PowerPoint</Application>
  <PresentationFormat>On-screen Show (4:3)</PresentationFormat>
  <Paragraphs>134</Paragraphs>
  <Slides>13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8" baseType="lpstr">
      <vt:lpstr>Arial</vt:lpstr>
      <vt:lpstr>Calibri</vt:lpstr>
      <vt:lpstr>Myriad Pro</vt:lpstr>
      <vt:lpstr>Wingdings</vt:lpstr>
      <vt:lpstr>20140311PresentationUWTSDTemplate</vt:lpstr>
      <vt:lpstr>Computational Thinking</vt:lpstr>
      <vt:lpstr>PowerPoint Presentation</vt:lpstr>
      <vt:lpstr>Python</vt:lpstr>
      <vt:lpstr>PowerPoint Presentation</vt:lpstr>
      <vt:lpstr>PowerPoint Presentation</vt:lpstr>
      <vt:lpstr>PowerPoint Presentation</vt:lpstr>
      <vt:lpstr>PowerPoint Presentation</vt:lpstr>
      <vt:lpstr>Simple if</vt:lpstr>
      <vt:lpstr>Simple if .. else</vt:lpstr>
      <vt:lpstr>if … elif ... else</vt:lpstr>
      <vt:lpstr>While loop</vt:lpstr>
      <vt:lpstr>For loop</vt:lpstr>
      <vt:lpstr>Nested loop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Renuga Jayakumar</cp:lastModifiedBy>
  <cp:revision>131</cp:revision>
  <dcterms:created xsi:type="dcterms:W3CDTF">2015-04-14T15:21:28Z</dcterms:created>
  <dcterms:modified xsi:type="dcterms:W3CDTF">2020-03-03T13:13:30Z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