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media/image8.jpg" ContentType="image/png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9" r:id="rId4"/>
    <p:sldId id="260" r:id="rId5"/>
    <p:sldId id="263" r:id="rId6"/>
    <p:sldId id="261" r:id="rId7"/>
    <p:sldId id="262" r:id="rId8"/>
    <p:sldId id="264" r:id="rId9"/>
    <p:sldId id="266" r:id="rId10"/>
    <p:sldId id="265" r:id="rId11"/>
    <p:sldId id="267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FCDE1D1-EF9A-4B22-A5D8-4DCA6093DA58}" v="66" dt="2025-11-25T10:09:06.40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94660"/>
  </p:normalViewPr>
  <p:slideViewPr>
    <p:cSldViewPr snapToGrid="0">
      <p:cViewPr varScale="1">
        <p:scale>
          <a:sx n="70" d="100"/>
          <a:sy n="70" d="100"/>
        </p:scale>
        <p:origin x="512" y="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Diapositiva de título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s-ES"/>
              <a:t>Haga clic para modificar el estilo de subtítulo del patrón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E31BA835-12AC-4E8F-955A-EA3F4DE2791F}" type="datetime1">
              <a:rPr lang="en-US" smtClean="0"/>
              <a:t>11/25/2025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87E7843D-FF13-4365-9478-9625B70A2705}" type="slidenum">
              <a:rPr lang="en-US" smtClean="0"/>
              <a:t>‹Nº›</a:t>
            </a:fld>
            <a:endParaRPr lang="en-US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s-ES"/>
            </a:p>
          </p:txBody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s-ES"/>
            </a:p>
          </p:txBody>
        </p:sp>
      </p:grpSp>
    </p:spTree>
    <p:extLst>
      <p:ext uri="{BB962C8B-B14F-4D97-AF65-F5344CB8AC3E}">
        <p14:creationId xmlns:p14="http://schemas.microsoft.com/office/powerpoint/2010/main" val="297115821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11/25/2025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589376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Encabezado de secció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E31BA835-12AC-4E8F-955A-EA3F4DE2791F}" type="datetime1">
              <a:rPr lang="en-US" smtClean="0"/>
              <a:t>11/25/2025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E7843D-FF13-4365-9478-9625B70A2705}" type="slidenum">
              <a:rPr lang="en-US" smtClean="0"/>
              <a:t>‹Nº›</a:t>
            </a:fld>
            <a:endParaRPr lang="en-US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  <p:extLst>
      <p:ext uri="{BB962C8B-B14F-4D97-AF65-F5344CB8AC3E}">
        <p14:creationId xmlns:p14="http://schemas.microsoft.com/office/powerpoint/2010/main" val="37004064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11/25/2025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6274793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11/25/2025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4024647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11/25/2025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5586791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11/25/2025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9134835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E31BA835-12AC-4E8F-955A-EA3F4DE2791F}" type="datetime1">
              <a:rPr lang="en-US" smtClean="0"/>
              <a:t>11/25/2025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E7843D-FF13-4365-9478-9625B70A2705}" type="slidenum">
              <a:rPr lang="en-US" smtClean="0"/>
              <a:t>‹Nº›</a:t>
            </a:fld>
            <a:endParaRPr lang="en-US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562621120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s-ES"/>
              <a:t>Haga clic en el icono para agregar una imagen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E31BA835-12AC-4E8F-955A-EA3F4DE2791F}" type="datetime1">
              <a:rPr lang="en-US" smtClean="0"/>
              <a:t>11/25/2025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E7843D-FF13-4365-9478-9625B70A2705}" type="slidenum">
              <a:rPr lang="en-US" smtClean="0"/>
              <a:t>‹Nº›</a:t>
            </a:fld>
            <a:endParaRPr lang="en-US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969217800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11/25/2025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4985628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11/25/2025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1666670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E31BA835-12AC-4E8F-955A-EA3F4DE2791F}" type="datetime1">
              <a:rPr lang="en-US" smtClean="0"/>
              <a:t>11/25/2025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87E7843D-FF13-4365-9478-9625B70A2705}" type="slidenum">
              <a:rPr lang="en-US" smtClean="0"/>
              <a:t>‹Nº›</a:t>
            </a:fld>
            <a:endParaRPr lang="en-US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4273922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ftr="0" dt="0"/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allpaperflare.com/bright-idea-standing-out-concept-with-light-bulbs-art-background-wallpaper-aecer/download/2560x1440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www.uwtsd.ac.uk/programme-courses/undergraduate/architecture-construction-environment/environment-sustainability" TargetMode="Externa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ngall.com/team-work-png/download/13196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vectors/time-clock-hands-clock-timer-watch-297498/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nobaproject.com/modules/attention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cmit.mit.edu/problem-solving/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/3.0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opensource.com/article/21/2/open-source-empathy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-sa/3.0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team-table-playmobil-round-table-451372/" TargetMode="Externa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freepngimg.com/png/32329-technology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cpedia.org/chalkboard/t/thank-you.html" TargetMode="Externa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Imagen 9" descr="Lámpara de mesa&#10;&#10;El contenido generado por IA puede ser incorrecto.">
            <a:extLst>
              <a:ext uri="{FF2B5EF4-FFF2-40B4-BE49-F238E27FC236}">
                <a16:creationId xmlns:a16="http://schemas.microsoft.com/office/drawing/2014/main" id="{BA9289CD-19F7-6C6C-2FB4-83D46346C61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" b="10366"/>
          <a:stretch>
            <a:fillRect/>
          </a:stretch>
        </p:blipFill>
        <p:spPr>
          <a:xfrm>
            <a:off x="0" y="734851"/>
            <a:ext cx="12192000" cy="6135619"/>
          </a:xfrm>
          <a:prstGeom prst="rect">
            <a:avLst/>
          </a:prstGeom>
        </p:spPr>
      </p:pic>
      <p:sp>
        <p:nvSpPr>
          <p:cNvPr id="2" name="Título 1">
            <a:extLst>
              <a:ext uri="{FF2B5EF4-FFF2-40B4-BE49-F238E27FC236}">
                <a16:creationId xmlns:a16="http://schemas.microsoft.com/office/drawing/2014/main" id="{13A3F04A-2341-E9D8-0BA5-E44C7FAFB4B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1" y="172196"/>
            <a:ext cx="11965265" cy="2209933"/>
          </a:xfrm>
        </p:spPr>
        <p:txBody>
          <a:bodyPr anchor="t">
            <a:noAutofit/>
          </a:bodyPr>
          <a:lstStyle/>
          <a:p>
            <a:r>
              <a:rPr lang="en-US" sz="3600" b="1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Key Attributes for Success in the Hospitality Industry</a:t>
            </a:r>
            <a:endParaRPr lang="es-ES" sz="3600" b="1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endParaRPr>
          </a:p>
        </p:txBody>
      </p:sp>
      <p:pic>
        <p:nvPicPr>
          <p:cNvPr id="6" name="Imagen 5" descr="Texto&#10;&#10;El contenido generado por IA puede ser incorrecto.">
            <a:extLst>
              <a:ext uri="{FF2B5EF4-FFF2-40B4-BE49-F238E27FC236}">
                <a16:creationId xmlns:a16="http://schemas.microsoft.com/office/drawing/2014/main" id="{CAE1A720-4B9C-537A-CDDC-A5ED2B7A746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9034272" y="5187403"/>
            <a:ext cx="3157728" cy="1657807"/>
          </a:xfrm>
          <a:prstGeom prst="rect">
            <a:avLst/>
          </a:prstGeom>
        </p:spPr>
      </p:pic>
      <p:sp>
        <p:nvSpPr>
          <p:cNvPr id="11" name="CuadroTexto 10">
            <a:extLst>
              <a:ext uri="{FF2B5EF4-FFF2-40B4-BE49-F238E27FC236}">
                <a16:creationId xmlns:a16="http://schemas.microsoft.com/office/drawing/2014/main" id="{DA2B2BC4-DD16-F720-88DE-A35B4B309BFB}"/>
              </a:ext>
            </a:extLst>
          </p:cNvPr>
          <p:cNvSpPr txBox="1"/>
          <p:nvPr/>
        </p:nvSpPr>
        <p:spPr>
          <a:xfrm>
            <a:off x="4853319" y="6501138"/>
            <a:ext cx="41809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s-ES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LARA MEDINA BARCENILLA 2334177</a:t>
            </a:r>
          </a:p>
        </p:txBody>
      </p:sp>
    </p:spTree>
    <p:extLst>
      <p:ext uri="{BB962C8B-B14F-4D97-AF65-F5344CB8AC3E}">
        <p14:creationId xmlns:p14="http://schemas.microsoft.com/office/powerpoint/2010/main" val="330727544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362DFFC-4DCC-48EE-B781-94D04B95F1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s-E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9522F693-5059-5A7D-B5F9-15BCB4820C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1" y="791570"/>
            <a:ext cx="4018839" cy="5262390"/>
          </a:xfrm>
        </p:spPr>
        <p:txBody>
          <a:bodyPr anchor="ctr">
            <a:normAutofit/>
          </a:bodyPr>
          <a:lstStyle/>
          <a:p>
            <a:pPr algn="r"/>
            <a:r>
              <a:rPr lang="es-ES" sz="5400">
                <a:solidFill>
                  <a:schemeClr val="bg2"/>
                </a:solidFill>
              </a:rPr>
              <a:t>CONTENT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8B8B265-E68C-4B64-9238-781F0102C5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s-ES"/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88C1F7B2-5DE4-8FCD-676B-5E26123A71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6719" y="791570"/>
            <a:ext cx="5688709" cy="5262390"/>
          </a:xfrm>
        </p:spPr>
        <p:txBody>
          <a:bodyPr anchor="ctr">
            <a:normAutofit/>
          </a:bodyPr>
          <a:lstStyle/>
          <a:p>
            <a:r>
              <a:rPr lang="en-US" sz="3600" b="1" dirty="0"/>
              <a:t>Introduction: Transferable Skills</a:t>
            </a:r>
            <a:endParaRPr lang="es-ES" sz="3600" dirty="0"/>
          </a:p>
          <a:p>
            <a:r>
              <a:rPr lang="en-US" sz="3600" b="1" dirty="0"/>
              <a:t>Time Management</a:t>
            </a:r>
            <a:endParaRPr lang="es-ES" sz="3600" dirty="0"/>
          </a:p>
          <a:p>
            <a:r>
              <a:rPr lang="en-US" sz="3600" b="1" dirty="0"/>
              <a:t>Communication Skills</a:t>
            </a:r>
            <a:endParaRPr lang="es-ES" sz="3600" dirty="0"/>
          </a:p>
          <a:p>
            <a:r>
              <a:rPr lang="en-US" sz="3600" b="1" dirty="0"/>
              <a:t>Teamwork &amp; Collaboration</a:t>
            </a:r>
            <a:endParaRPr lang="es-ES" sz="3600" dirty="0"/>
          </a:p>
          <a:p>
            <a:r>
              <a:rPr lang="en-US" sz="3600" b="1" dirty="0"/>
              <a:t>Technology Skills</a:t>
            </a:r>
            <a:endParaRPr lang="es-ES" sz="3600" dirty="0"/>
          </a:p>
        </p:txBody>
      </p:sp>
    </p:spTree>
    <p:extLst>
      <p:ext uri="{BB962C8B-B14F-4D97-AF65-F5344CB8AC3E}">
        <p14:creationId xmlns:p14="http://schemas.microsoft.com/office/powerpoint/2010/main" val="2051531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AE12BE70-1D61-B7E6-0579-53A82976C6E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625056" y="993386"/>
            <a:ext cx="8361229" cy="273259"/>
          </a:xfrm>
        </p:spPr>
        <p:txBody>
          <a:bodyPr/>
          <a:lstStyle/>
          <a:p>
            <a:r>
              <a:rPr lang="es-ES" sz="4000" u="sng" dirty="0" err="1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What</a:t>
            </a:r>
            <a:r>
              <a:rPr lang="es-ES" sz="4000" u="sng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 </a:t>
            </a:r>
            <a:r>
              <a:rPr lang="es-ES" sz="4000" u="sng" dirty="0" err="1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Employers</a:t>
            </a:r>
            <a:r>
              <a:rPr lang="es-ES" sz="4000" u="sng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 </a:t>
            </a:r>
            <a:r>
              <a:rPr lang="es-ES" sz="4000" u="sng" dirty="0" err="1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Expect</a:t>
            </a:r>
            <a:endParaRPr lang="es-ES" sz="4000" u="sng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464D44E7-E872-2900-C60A-3BCB2A6EB679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1288574" y="1807143"/>
            <a:ext cx="4492705" cy="25545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s-ES" altLang="es-ES" sz="3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ptos Black" panose="020F0502020204030204" pitchFamily="34" charset="0"/>
              </a:rPr>
              <a:t>Transferable</a:t>
            </a:r>
            <a:r>
              <a:rPr kumimoji="0" lang="es-ES" altLang="es-E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 Black" panose="020F0502020204030204" pitchFamily="34" charset="0"/>
              </a:rPr>
              <a:t> </a:t>
            </a:r>
            <a:r>
              <a:rPr kumimoji="0" lang="es-ES" altLang="es-ES" sz="3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ptos Black" panose="020F0502020204030204" pitchFamily="34" charset="0"/>
              </a:rPr>
              <a:t>skills</a:t>
            </a:r>
            <a:endParaRPr kumimoji="0" lang="es-ES" altLang="es-ES" sz="3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ptos Black" panose="020F050202020403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s-ES" altLang="es-E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 Black" panose="020F0502020204030204" pitchFamily="34" charset="0"/>
              </a:rPr>
              <a:t>Time </a:t>
            </a:r>
            <a:r>
              <a:rPr kumimoji="0" lang="es-ES" altLang="es-ES" sz="3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ptos Black" panose="020F0502020204030204" pitchFamily="34" charset="0"/>
              </a:rPr>
              <a:t>management</a:t>
            </a:r>
            <a:endParaRPr kumimoji="0" lang="es-ES" altLang="es-ES" sz="3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ptos Black" panose="020F050202020403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s-ES" altLang="es-ES" sz="3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ptos Black" panose="020F0502020204030204" pitchFamily="34" charset="0"/>
              </a:rPr>
              <a:t>Communication</a:t>
            </a:r>
            <a:endParaRPr kumimoji="0" lang="es-ES" altLang="es-ES" sz="3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ptos Black" panose="020F050202020403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s-ES" altLang="es-ES" sz="3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ptos Black" panose="020F0502020204030204" pitchFamily="34" charset="0"/>
              </a:rPr>
              <a:t>Teamwork</a:t>
            </a:r>
            <a:endParaRPr kumimoji="0" lang="es-ES" altLang="es-ES" sz="3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ptos Black" panose="020F050202020403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s-ES" altLang="es-E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 Black" panose="020F0502020204030204" pitchFamily="34" charset="0"/>
              </a:rPr>
              <a:t>Professional </a:t>
            </a:r>
            <a:r>
              <a:rPr kumimoji="0" lang="es-ES" altLang="es-ES" sz="3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ptos Black" panose="020F0502020204030204" pitchFamily="34" charset="0"/>
              </a:rPr>
              <a:t>attitude</a:t>
            </a:r>
            <a:endParaRPr kumimoji="0" lang="es-ES" altLang="es-ES" sz="3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ptos Black" panose="020F0502020204030204" pitchFamily="34" charset="0"/>
            </a:endParaRPr>
          </a:p>
        </p:txBody>
      </p:sp>
      <p:pic>
        <p:nvPicPr>
          <p:cNvPr id="6" name="Imagen 5">
            <a:extLst>
              <a:ext uri="{FF2B5EF4-FFF2-40B4-BE49-F238E27FC236}">
                <a16:creationId xmlns:a16="http://schemas.microsoft.com/office/drawing/2014/main" id="{0F2467E7-6C0A-2988-C146-1B0723EBF75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540496" y="3172196"/>
            <a:ext cx="2362930" cy="2362930"/>
          </a:xfrm>
          <a:prstGeom prst="rect">
            <a:avLst/>
          </a:prstGeom>
        </p:spPr>
      </p:pic>
      <p:sp>
        <p:nvSpPr>
          <p:cNvPr id="3" name="CuadroTexto 2">
            <a:extLst>
              <a:ext uri="{FF2B5EF4-FFF2-40B4-BE49-F238E27FC236}">
                <a16:creationId xmlns:a16="http://schemas.microsoft.com/office/drawing/2014/main" id="{E3661576-0465-0122-1410-8EC6EEDED35A}"/>
              </a:ext>
            </a:extLst>
          </p:cNvPr>
          <p:cNvSpPr txBox="1"/>
          <p:nvPr/>
        </p:nvSpPr>
        <p:spPr>
          <a:xfrm>
            <a:off x="265177" y="5538132"/>
            <a:ext cx="78729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“Support employability because they can be applied across different tasks, roles and environments.”</a:t>
            </a:r>
            <a:br>
              <a:rPr lang="en-US" dirty="0"/>
            </a:br>
            <a:r>
              <a:rPr lang="en-US" dirty="0"/>
              <a:t>(Cottrell, 2021)</a:t>
            </a:r>
            <a:endParaRPr lang="es-ES" i="1" dirty="0"/>
          </a:p>
        </p:txBody>
      </p:sp>
      <p:sp>
        <p:nvSpPr>
          <p:cNvPr id="5" name="CuadroTexto 4">
            <a:extLst>
              <a:ext uri="{FF2B5EF4-FFF2-40B4-BE49-F238E27FC236}">
                <a16:creationId xmlns:a16="http://schemas.microsoft.com/office/drawing/2014/main" id="{FDD81000-46BD-B1C9-14D0-8A24C391170D}"/>
              </a:ext>
            </a:extLst>
          </p:cNvPr>
          <p:cNvSpPr txBox="1"/>
          <p:nvPr/>
        </p:nvSpPr>
        <p:spPr>
          <a:xfrm>
            <a:off x="6001006" y="1619256"/>
            <a:ext cx="467664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“Skills that influence teamwork, communication and performance across the </a:t>
            </a:r>
            <a:r>
              <a:rPr lang="en-US" b="1" dirty="0" err="1"/>
              <a:t>organisation</a:t>
            </a:r>
            <a:r>
              <a:rPr lang="en-US" b="1" dirty="0"/>
              <a:t>.”</a:t>
            </a:r>
            <a:br>
              <a:rPr lang="en-US" dirty="0"/>
            </a:br>
            <a:r>
              <a:rPr lang="en-US" dirty="0"/>
              <a:t>(Mullins, 2019)</a:t>
            </a:r>
            <a:endParaRPr lang="es-ES" dirty="0"/>
          </a:p>
        </p:txBody>
      </p:sp>
      <p:cxnSp>
        <p:nvCxnSpPr>
          <p:cNvPr id="8" name="Conector recto de flecha 7">
            <a:extLst>
              <a:ext uri="{FF2B5EF4-FFF2-40B4-BE49-F238E27FC236}">
                <a16:creationId xmlns:a16="http://schemas.microsoft.com/office/drawing/2014/main" id="{1AD9B5EF-6FFB-3AC9-40EC-B2793111A22F}"/>
              </a:ext>
            </a:extLst>
          </p:cNvPr>
          <p:cNvCxnSpPr/>
          <p:nvPr/>
        </p:nvCxnSpPr>
        <p:spPr>
          <a:xfrm>
            <a:off x="5360926" y="2151727"/>
            <a:ext cx="640080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220923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6559EF-EF9A-970C-5196-65B1AEF2AD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87AE3180-DFE1-C3A7-76F1-A8932DA7130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414744" y="983782"/>
            <a:ext cx="8361229" cy="273259"/>
          </a:xfrm>
        </p:spPr>
        <p:txBody>
          <a:bodyPr/>
          <a:lstStyle/>
          <a:p>
            <a:r>
              <a:rPr lang="es-ES" sz="4000" u="sng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TIME MANAGEMENT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BC72E765-0358-394B-9093-D1BF52A79719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1499375" y="1702623"/>
            <a:ext cx="5511445" cy="33618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342900" lvl="0" indent="-342900" algn="l">
              <a:buFont typeface="Wingdings" panose="05000000000000000000" pitchFamily="2" charset="2"/>
              <a:buChar char="v"/>
            </a:pPr>
            <a:r>
              <a:rPr lang="en-US" sz="32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Time as a finite resource</a:t>
            </a:r>
            <a:endParaRPr lang="es-ES" sz="3200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endParaRPr>
          </a:p>
          <a:p>
            <a:pPr marL="342900" lvl="0" indent="-342900" algn="l">
              <a:buFont typeface="Wingdings" panose="05000000000000000000" pitchFamily="2" charset="2"/>
              <a:buChar char="v"/>
            </a:pPr>
            <a:r>
              <a:rPr lang="es-ES" sz="3200" dirty="0" err="1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Importance</a:t>
            </a:r>
            <a:r>
              <a:rPr lang="es-ES" sz="32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 in </a:t>
            </a:r>
            <a:r>
              <a:rPr lang="es-ES" sz="3200" dirty="0" err="1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hospitality</a:t>
            </a:r>
            <a:endParaRPr lang="es-ES" sz="3200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endParaRPr>
          </a:p>
          <a:p>
            <a:pPr marL="342900" lvl="0" indent="-342900" algn="l">
              <a:buFont typeface="Wingdings" panose="05000000000000000000" pitchFamily="2" charset="2"/>
              <a:buChar char="v"/>
            </a:pPr>
            <a:r>
              <a:rPr lang="es-ES" sz="3200" dirty="0" err="1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Planning</a:t>
            </a:r>
            <a:r>
              <a:rPr lang="es-ES" sz="32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 and </a:t>
            </a:r>
            <a:r>
              <a:rPr lang="es-ES" sz="3200" dirty="0" err="1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task</a:t>
            </a:r>
            <a:r>
              <a:rPr lang="es-ES" sz="32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 </a:t>
            </a:r>
          </a:p>
          <a:p>
            <a:pPr lvl="0" algn="l"/>
            <a:r>
              <a:rPr lang="es-ES" sz="32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   </a:t>
            </a:r>
            <a:r>
              <a:rPr lang="es-ES" sz="3200" dirty="0" err="1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sequencing</a:t>
            </a:r>
            <a:endParaRPr lang="es-ES" sz="3200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endParaRPr>
          </a:p>
          <a:p>
            <a:pPr marL="342900" lvl="0" indent="-342900" algn="l">
              <a:buFont typeface="Wingdings" panose="05000000000000000000" pitchFamily="2" charset="2"/>
              <a:buChar char="v"/>
            </a:pPr>
            <a:r>
              <a:rPr lang="es-ES" sz="32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Tools: </a:t>
            </a:r>
            <a:r>
              <a:rPr lang="es-ES" sz="3200" dirty="0" err="1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lists</a:t>
            </a:r>
            <a:r>
              <a:rPr lang="es-ES" sz="32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, </a:t>
            </a:r>
            <a:r>
              <a:rPr lang="es-ES" sz="3200" dirty="0" err="1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schedules</a:t>
            </a:r>
            <a:r>
              <a:rPr lang="es-ES" sz="32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, </a:t>
            </a:r>
          </a:p>
          <a:p>
            <a:pPr lvl="0" algn="l"/>
            <a:r>
              <a:rPr lang="es-ES" sz="32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   </a:t>
            </a:r>
            <a:r>
              <a:rPr lang="es-ES" sz="3200" dirty="0" err="1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checklists</a:t>
            </a:r>
            <a:endParaRPr lang="es-ES" sz="3200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endParaRPr>
          </a:p>
        </p:txBody>
      </p:sp>
      <p:pic>
        <p:nvPicPr>
          <p:cNvPr id="5" name="Imagen 4" descr="Variedad de reloj&#10;&#10;El contenido generado por IA puede ser incorrecto.">
            <a:extLst>
              <a:ext uri="{FF2B5EF4-FFF2-40B4-BE49-F238E27FC236}">
                <a16:creationId xmlns:a16="http://schemas.microsoft.com/office/drawing/2014/main" id="{605BE290-88E3-CBF4-6364-6B078939692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334808" y="2616229"/>
            <a:ext cx="3194915" cy="21299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60437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FFF82D-C875-E215-72E2-E6961F9B64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0EDDF054-625E-6E03-3CDA-C6F61350783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542760" y="1579055"/>
            <a:ext cx="8361229" cy="273259"/>
          </a:xfrm>
        </p:spPr>
        <p:txBody>
          <a:bodyPr/>
          <a:lstStyle/>
          <a:p>
            <a:r>
              <a:rPr lang="es-ES" sz="4000" u="sng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TIME MANAGEMENT in </a:t>
            </a:r>
            <a:r>
              <a:rPr lang="es-ES" sz="4000" u="sng" dirty="0" err="1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hospitality</a:t>
            </a:r>
            <a:endParaRPr lang="es-ES" sz="4000" u="sng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7A912E16-A9AE-241C-7ED1-40206DBA9A04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1411444" y="1579055"/>
            <a:ext cx="4935967" cy="33618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342900" lvl="0" indent="-342900" algn="l">
              <a:buFont typeface="Wingdings" panose="05000000000000000000" pitchFamily="2" charset="2"/>
              <a:buChar char="v"/>
            </a:pPr>
            <a:r>
              <a:rPr lang="es-ES" sz="3200" dirty="0" err="1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Prioritisation</a:t>
            </a:r>
            <a:endParaRPr lang="es-ES" sz="3200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endParaRPr>
          </a:p>
          <a:p>
            <a:pPr marL="342900" lvl="0" indent="-342900" algn="l">
              <a:buFont typeface="Wingdings" panose="05000000000000000000" pitchFamily="2" charset="2"/>
              <a:buChar char="v"/>
            </a:pPr>
            <a:r>
              <a:rPr lang="es-ES" sz="3200" dirty="0" err="1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Delegation</a:t>
            </a:r>
            <a:endParaRPr lang="es-ES" sz="3200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endParaRPr>
          </a:p>
          <a:p>
            <a:pPr marL="342900" lvl="0" indent="-342900" algn="l">
              <a:buFont typeface="Wingdings" panose="05000000000000000000" pitchFamily="2" charset="2"/>
              <a:buChar char="v"/>
            </a:pPr>
            <a:r>
              <a:rPr lang="es-ES" sz="32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Cross-</a:t>
            </a:r>
            <a:r>
              <a:rPr lang="es-ES" sz="3200" dirty="0" err="1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department</a:t>
            </a:r>
            <a:endParaRPr lang="es-ES" sz="3200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endParaRPr>
          </a:p>
          <a:p>
            <a:pPr lvl="0" algn="l"/>
            <a:r>
              <a:rPr lang="es-ES" sz="32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   </a:t>
            </a:r>
            <a:r>
              <a:rPr lang="es-ES" sz="3200" dirty="0" err="1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coordination</a:t>
            </a:r>
            <a:endParaRPr lang="es-ES" sz="3200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endParaRPr>
          </a:p>
          <a:p>
            <a:pPr marL="342900" lvl="0" indent="-342900" algn="l">
              <a:buFont typeface="Wingdings" panose="05000000000000000000" pitchFamily="2" charset="2"/>
              <a:buChar char="v"/>
            </a:pPr>
            <a:r>
              <a:rPr lang="es-ES" sz="32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PMS </a:t>
            </a:r>
            <a:r>
              <a:rPr lang="es-ES" sz="3200" dirty="0" err="1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updates</a:t>
            </a:r>
            <a:r>
              <a:rPr lang="es-ES" sz="32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 and </a:t>
            </a:r>
          </a:p>
          <a:p>
            <a:pPr lvl="0" algn="l"/>
            <a:r>
              <a:rPr lang="es-ES" sz="32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   </a:t>
            </a:r>
            <a:r>
              <a:rPr lang="es-ES" sz="3200" dirty="0" err="1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workflow</a:t>
            </a:r>
            <a:r>
              <a:rPr lang="es-ES" sz="32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 </a:t>
            </a:r>
            <a:r>
              <a:rPr lang="es-ES" sz="3200" dirty="0" err="1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adjustments</a:t>
            </a:r>
            <a:endParaRPr lang="es-ES" sz="3200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endParaRPr>
          </a:p>
        </p:txBody>
      </p:sp>
      <p:sp>
        <p:nvSpPr>
          <p:cNvPr id="7" name="CuadroTexto 6">
            <a:extLst>
              <a:ext uri="{FF2B5EF4-FFF2-40B4-BE49-F238E27FC236}">
                <a16:creationId xmlns:a16="http://schemas.microsoft.com/office/drawing/2014/main" id="{E0D28E15-356A-62CF-F62F-7C51B699B904}"/>
              </a:ext>
            </a:extLst>
          </p:cNvPr>
          <p:cNvSpPr txBox="1"/>
          <p:nvPr/>
        </p:nvSpPr>
        <p:spPr>
          <a:xfrm rot="10800000" flipV="1">
            <a:off x="597094" y="5510087"/>
            <a:ext cx="731601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i="1" dirty="0"/>
              <a:t>“Transferable skills such as time management and self-</a:t>
            </a:r>
            <a:r>
              <a:rPr lang="en-US" sz="2000" i="1" dirty="0" err="1"/>
              <a:t>organisation</a:t>
            </a:r>
            <a:r>
              <a:rPr lang="en-US" sz="2000" i="1" dirty="0"/>
              <a:t> are essential for employability and long-term career progression (Cottrell, 2021).”</a:t>
            </a:r>
            <a:endParaRPr lang="es-ES" sz="2000" i="1" dirty="0"/>
          </a:p>
        </p:txBody>
      </p:sp>
      <p:pic>
        <p:nvPicPr>
          <p:cNvPr id="6" name="Imagen 5" descr="Dibujo animado de un personaje animado&#10;&#10;El contenido generado por IA puede ser incorrecto.">
            <a:extLst>
              <a:ext uri="{FF2B5EF4-FFF2-40B4-BE49-F238E27FC236}">
                <a16:creationId xmlns:a16="http://schemas.microsoft.com/office/drawing/2014/main" id="{5A95113C-A503-752F-68E9-D12BAD94EE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178040" y="2127293"/>
            <a:ext cx="2841498" cy="28121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38637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A6BEE3-8463-D550-E9BC-FC4429C539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2EA74482-937D-8ED2-D0F8-6FE24B690A4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414744" y="983782"/>
            <a:ext cx="8361229" cy="273259"/>
          </a:xfrm>
        </p:spPr>
        <p:txBody>
          <a:bodyPr/>
          <a:lstStyle/>
          <a:p>
            <a:r>
              <a:rPr lang="es-ES" sz="4000" u="sng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COMMUNICATION SKILLS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318ADCB3-B57E-2C38-0BD6-2A451D859B86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1267459" y="2137307"/>
            <a:ext cx="5889754" cy="21307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342900" lvl="0" indent="-342900" algn="l">
              <a:buFont typeface="Wingdings" panose="05000000000000000000" pitchFamily="2" charset="2"/>
              <a:buChar char="Ø"/>
            </a:pPr>
            <a:r>
              <a:rPr lang="es-ES" sz="24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Verbal &amp; non-verbal </a:t>
            </a:r>
            <a:r>
              <a:rPr lang="es-ES" sz="2400" dirty="0" err="1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communication</a:t>
            </a:r>
            <a:endParaRPr lang="es-ES" sz="2400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endParaRPr>
          </a:p>
          <a:p>
            <a:pPr marL="342900" lvl="0" indent="-342900" algn="l">
              <a:buFont typeface="Wingdings" panose="05000000000000000000" pitchFamily="2" charset="2"/>
              <a:buChar char="Ø"/>
            </a:pPr>
            <a:r>
              <a:rPr lang="es-ES" sz="24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Active </a:t>
            </a:r>
            <a:r>
              <a:rPr lang="es-ES" sz="2400" dirty="0" err="1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listening</a:t>
            </a:r>
            <a:endParaRPr lang="es-ES" sz="2400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endParaRPr>
          </a:p>
          <a:p>
            <a:pPr marL="342900" lvl="0" indent="-342900" algn="l">
              <a:buFont typeface="Wingdings" panose="05000000000000000000" pitchFamily="2" charset="2"/>
              <a:buChar char="Ø"/>
            </a:pPr>
            <a:r>
              <a:rPr lang="es-ES" sz="2400" dirty="0" err="1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Clarity</a:t>
            </a:r>
            <a:r>
              <a:rPr lang="es-ES" sz="24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 </a:t>
            </a:r>
            <a:r>
              <a:rPr lang="es-ES" sz="2400" dirty="0" err="1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of</a:t>
            </a:r>
            <a:r>
              <a:rPr lang="es-ES" sz="24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 </a:t>
            </a:r>
            <a:r>
              <a:rPr lang="es-ES" sz="2400" dirty="0" err="1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messages</a:t>
            </a:r>
            <a:endParaRPr lang="es-ES" sz="2400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endParaRPr>
          </a:p>
          <a:p>
            <a:pPr marL="342900" lvl="0" indent="-342900" algn="l">
              <a:buFont typeface="Wingdings" panose="05000000000000000000" pitchFamily="2" charset="2"/>
              <a:buChar char="Ø"/>
            </a:pPr>
            <a:r>
              <a:rPr lang="es-ES" sz="2400" dirty="0" err="1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Preventing</a:t>
            </a:r>
            <a:r>
              <a:rPr lang="es-ES" sz="24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 </a:t>
            </a:r>
            <a:r>
              <a:rPr lang="es-ES" sz="2400" dirty="0" err="1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misunderstandings</a:t>
            </a:r>
            <a:endParaRPr lang="es-ES" sz="2400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endParaRPr>
          </a:p>
          <a:p>
            <a:pPr marL="342900" indent="-342900" algn="l">
              <a:buFont typeface="Wingdings" panose="05000000000000000000" pitchFamily="2" charset="2"/>
              <a:buChar char="Ø"/>
            </a:pPr>
            <a:r>
              <a:rPr lang="es-ES" sz="2400" dirty="0" err="1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Importance</a:t>
            </a:r>
            <a:r>
              <a:rPr lang="es-ES" sz="24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 in </a:t>
            </a:r>
            <a:r>
              <a:rPr lang="es-ES" sz="2400" dirty="0" err="1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customer-facing</a:t>
            </a:r>
            <a:r>
              <a:rPr lang="es-ES" sz="24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 </a:t>
            </a:r>
            <a:endParaRPr lang="es-ES" sz="4000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endParaRPr>
          </a:p>
        </p:txBody>
      </p:sp>
      <p:pic>
        <p:nvPicPr>
          <p:cNvPr id="6" name="Imagen 5" descr="Una caricatura de una persona&#10;&#10;El contenido generado por IA puede ser incorrecto.">
            <a:extLst>
              <a:ext uri="{FF2B5EF4-FFF2-40B4-BE49-F238E27FC236}">
                <a16:creationId xmlns:a16="http://schemas.microsoft.com/office/drawing/2014/main" id="{F51CF3B2-C46D-B3A5-BCAC-FD513A5305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620256" y="2939716"/>
            <a:ext cx="4087368" cy="2185766"/>
          </a:xfrm>
          <a:prstGeom prst="rect">
            <a:avLst/>
          </a:prstGeom>
        </p:spPr>
      </p:pic>
      <p:sp>
        <p:nvSpPr>
          <p:cNvPr id="8" name="CuadroTexto 7">
            <a:extLst>
              <a:ext uri="{FF2B5EF4-FFF2-40B4-BE49-F238E27FC236}">
                <a16:creationId xmlns:a16="http://schemas.microsoft.com/office/drawing/2014/main" id="{D0D35E8F-33C2-E591-A4F5-E3272A76D157}"/>
              </a:ext>
            </a:extLst>
          </p:cNvPr>
          <p:cNvSpPr txBox="1"/>
          <p:nvPr/>
        </p:nvSpPr>
        <p:spPr>
          <a:xfrm>
            <a:off x="10012680" y="5658819"/>
            <a:ext cx="8717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900">
                <a:hlinkClick r:id="rId3" tooltip="http://ccmit.mit.edu/problem-solving/"/>
              </a:rPr>
              <a:t>Esta foto</a:t>
            </a:r>
            <a:r>
              <a:rPr lang="es-ES" sz="900"/>
              <a:t> de Autor desconocido está bajo licencia </a:t>
            </a:r>
            <a:r>
              <a:rPr lang="es-ES" sz="900">
                <a:hlinkClick r:id="rId4" tooltip="https://creativecommons.org/licenses/by/3.0/"/>
              </a:rPr>
              <a:t>CC BY</a:t>
            </a:r>
            <a:endParaRPr lang="es-ES" sz="900"/>
          </a:p>
        </p:txBody>
      </p:sp>
      <p:sp>
        <p:nvSpPr>
          <p:cNvPr id="11" name="CuadroTexto 10">
            <a:extLst>
              <a:ext uri="{FF2B5EF4-FFF2-40B4-BE49-F238E27FC236}">
                <a16:creationId xmlns:a16="http://schemas.microsoft.com/office/drawing/2014/main" id="{B36534E3-57A3-E7C6-8CB7-5CD1C95154B5}"/>
              </a:ext>
            </a:extLst>
          </p:cNvPr>
          <p:cNvSpPr txBox="1"/>
          <p:nvPr/>
        </p:nvSpPr>
        <p:spPr>
          <a:xfrm>
            <a:off x="633726" y="5541264"/>
            <a:ext cx="699516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i="1" dirty="0"/>
              <a:t>Clear communication is central to </a:t>
            </a:r>
            <a:r>
              <a:rPr lang="en-US" sz="2000" i="1" dirty="0" err="1"/>
              <a:t>organisational</a:t>
            </a:r>
            <a:r>
              <a:rPr lang="en-US" sz="2000" i="1" dirty="0"/>
              <a:t> </a:t>
            </a:r>
            <a:r>
              <a:rPr lang="en-US" sz="2000" i="1" dirty="0" err="1"/>
              <a:t>behaviour</a:t>
            </a:r>
            <a:r>
              <a:rPr lang="en-US" sz="2000" i="1" dirty="0"/>
              <a:t>, influencing motivation, teamwork and service quality</a:t>
            </a:r>
            <a:br>
              <a:rPr lang="en-US" sz="2000" i="1" dirty="0"/>
            </a:br>
            <a:r>
              <a:rPr lang="en-US" sz="2000" i="1" dirty="0"/>
              <a:t>(</a:t>
            </a:r>
            <a:r>
              <a:rPr lang="en-US" sz="2000" b="1" i="1" dirty="0"/>
              <a:t>Mullins, 2019</a:t>
            </a:r>
            <a:r>
              <a:rPr lang="en-US" sz="2000" i="1" dirty="0"/>
              <a:t>).</a:t>
            </a:r>
            <a:endParaRPr lang="es-ES" sz="2000" i="1" dirty="0"/>
          </a:p>
        </p:txBody>
      </p:sp>
    </p:spTree>
    <p:extLst>
      <p:ext uri="{BB962C8B-B14F-4D97-AF65-F5344CB8AC3E}">
        <p14:creationId xmlns:p14="http://schemas.microsoft.com/office/powerpoint/2010/main" val="14595792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2542CC-C2A9-BC96-D690-7CA6BD46D5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07F4C132-5229-C5B2-92EB-D6EA2F0AC0C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707352" y="1532648"/>
            <a:ext cx="8361229" cy="273259"/>
          </a:xfrm>
        </p:spPr>
        <p:txBody>
          <a:bodyPr/>
          <a:lstStyle/>
          <a:p>
            <a:r>
              <a:rPr lang="es-ES" sz="4000" u="sng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COMMUNICATION SKILLS in </a:t>
            </a:r>
            <a:r>
              <a:rPr lang="es-ES" sz="4000" u="sng" dirty="0" err="1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hospitality</a:t>
            </a:r>
            <a:endParaRPr lang="es-ES" sz="4000" u="sng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B7030AEF-A45D-675E-8C50-62EFCF4E2A4B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1547533" y="1972117"/>
            <a:ext cx="5359159" cy="26499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342900" lvl="0" indent="-342900" algn="l">
              <a:buFont typeface="Wingdings" panose="05000000000000000000" pitchFamily="2" charset="2"/>
              <a:buChar char="Ø"/>
            </a:pPr>
            <a:r>
              <a:rPr lang="es-ES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Cross-</a:t>
            </a:r>
            <a:r>
              <a:rPr lang="es-ES" dirty="0" err="1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department</a:t>
            </a:r>
            <a:r>
              <a:rPr lang="es-ES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 </a:t>
            </a:r>
            <a:r>
              <a:rPr lang="es-ES" dirty="0" err="1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communication</a:t>
            </a:r>
            <a:endParaRPr lang="es-ES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endParaRPr>
          </a:p>
          <a:p>
            <a:pPr marL="342900" lvl="0" indent="-342900" algn="l">
              <a:buFont typeface="Wingdings" panose="05000000000000000000" pitchFamily="2" charset="2"/>
              <a:buChar char="Ø"/>
            </a:pPr>
            <a:r>
              <a:rPr lang="es-ES" dirty="0" err="1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Guest</a:t>
            </a:r>
            <a:r>
              <a:rPr lang="es-ES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 </a:t>
            </a:r>
            <a:r>
              <a:rPr lang="es-ES" dirty="0" err="1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interaction</a:t>
            </a:r>
            <a:endParaRPr lang="es-ES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endParaRPr>
          </a:p>
          <a:p>
            <a:pPr marL="342900" lvl="0" indent="-342900" algn="l">
              <a:buFont typeface="Wingdings" panose="05000000000000000000" pitchFamily="2" charset="2"/>
              <a:buChar char="Ø"/>
            </a:pPr>
            <a:r>
              <a:rPr lang="es-ES" dirty="0" err="1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Conflict</a:t>
            </a:r>
            <a:r>
              <a:rPr lang="es-ES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 </a:t>
            </a:r>
            <a:r>
              <a:rPr lang="es-ES" dirty="0" err="1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management</a:t>
            </a:r>
            <a:endParaRPr lang="es-ES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endParaRPr>
          </a:p>
          <a:p>
            <a:pPr marL="342900" lvl="0" indent="-342900" algn="l">
              <a:buFont typeface="Wingdings" panose="05000000000000000000" pitchFamily="2" charset="2"/>
              <a:buChar char="Ø"/>
            </a:pPr>
            <a:r>
              <a:rPr lang="es-ES" dirty="0" err="1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Adaptability</a:t>
            </a:r>
            <a:endParaRPr lang="es-ES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endParaRPr>
          </a:p>
          <a:p>
            <a:pPr marL="342900" lvl="0" indent="-342900" algn="l">
              <a:buFont typeface="Wingdings" panose="05000000000000000000" pitchFamily="2" charset="2"/>
              <a:buChar char="Ø"/>
            </a:pPr>
            <a:r>
              <a:rPr lang="es-ES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Professional </a:t>
            </a:r>
            <a:r>
              <a:rPr lang="es-ES" dirty="0" err="1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tone</a:t>
            </a:r>
            <a:endParaRPr lang="es-ES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endParaRPr>
          </a:p>
          <a:p>
            <a:pPr lvl="0" algn="l"/>
            <a:endParaRPr lang="es-ES" sz="3600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endParaRPr>
          </a:p>
        </p:txBody>
      </p:sp>
      <p:sp>
        <p:nvSpPr>
          <p:cNvPr id="7" name="CuadroTexto 6">
            <a:extLst>
              <a:ext uri="{FF2B5EF4-FFF2-40B4-BE49-F238E27FC236}">
                <a16:creationId xmlns:a16="http://schemas.microsoft.com/office/drawing/2014/main" id="{8FA019FB-5FAC-59F1-4D6F-3963FCCADD59}"/>
              </a:ext>
            </a:extLst>
          </p:cNvPr>
          <p:cNvSpPr txBox="1"/>
          <p:nvPr/>
        </p:nvSpPr>
        <p:spPr>
          <a:xfrm rot="10800000" flipV="1">
            <a:off x="597094" y="5510087"/>
            <a:ext cx="747705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i="1" dirty="0"/>
              <a:t>“Interpersonal communication skills, such as tone, active listening and empathy, are essential for creating positive guest experiences”</a:t>
            </a:r>
            <a:br>
              <a:rPr lang="en-US" sz="2000" i="1" dirty="0"/>
            </a:br>
            <a:r>
              <a:rPr lang="en-US" sz="2000" i="1" dirty="0"/>
              <a:t>(</a:t>
            </a:r>
            <a:r>
              <a:rPr lang="en-US" sz="2000" b="1" i="1" dirty="0"/>
              <a:t>Thomson, 2018</a:t>
            </a:r>
            <a:r>
              <a:rPr lang="en-US" sz="2000" i="1" dirty="0"/>
              <a:t>)</a:t>
            </a:r>
            <a:endParaRPr lang="es-ES" sz="2000" i="1" dirty="0"/>
          </a:p>
        </p:txBody>
      </p:sp>
      <p:pic>
        <p:nvPicPr>
          <p:cNvPr id="5" name="Imagen 4" descr="Imagen que contiene Diagrama&#10;&#10;El contenido generado por IA puede ser incorrecto.">
            <a:extLst>
              <a:ext uri="{FF2B5EF4-FFF2-40B4-BE49-F238E27FC236}">
                <a16:creationId xmlns:a16="http://schemas.microsoft.com/office/drawing/2014/main" id="{C98D1B3E-4FBD-6960-2925-F4DCCBF3F32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315066" y="2816167"/>
            <a:ext cx="3974981" cy="2235927"/>
          </a:xfrm>
          <a:prstGeom prst="rect">
            <a:avLst/>
          </a:prstGeom>
        </p:spPr>
      </p:pic>
      <p:sp>
        <p:nvSpPr>
          <p:cNvPr id="9" name="CuadroTexto 8">
            <a:extLst>
              <a:ext uri="{FF2B5EF4-FFF2-40B4-BE49-F238E27FC236}">
                <a16:creationId xmlns:a16="http://schemas.microsoft.com/office/drawing/2014/main" id="{2E43B7A9-E77E-47BE-13A7-3CC10D700FFA}"/>
              </a:ext>
            </a:extLst>
          </p:cNvPr>
          <p:cNvSpPr txBox="1"/>
          <p:nvPr/>
        </p:nvSpPr>
        <p:spPr>
          <a:xfrm>
            <a:off x="11494008" y="7013572"/>
            <a:ext cx="697991" cy="10618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900">
                <a:hlinkClick r:id="rId3" tooltip="https://opensource.com/article/21/2/open-source-empathy"/>
              </a:rPr>
              <a:t>Esta foto</a:t>
            </a:r>
            <a:r>
              <a:rPr lang="es-ES" sz="900"/>
              <a:t> de Autor desconocido está bajo licencia </a:t>
            </a:r>
            <a:r>
              <a:rPr lang="es-ES" sz="900">
                <a:hlinkClick r:id="rId4" tooltip="https://creativecommons.org/licenses/by-sa/3.0/"/>
              </a:rPr>
              <a:t>CC BY-SA</a:t>
            </a:r>
            <a:endParaRPr lang="es-ES" sz="900"/>
          </a:p>
        </p:txBody>
      </p:sp>
    </p:spTree>
    <p:extLst>
      <p:ext uri="{BB962C8B-B14F-4D97-AF65-F5344CB8AC3E}">
        <p14:creationId xmlns:p14="http://schemas.microsoft.com/office/powerpoint/2010/main" val="20933731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DEE06EA-EF24-B81D-E6EC-8F418AD806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82097423-F104-E440-FA82-E5D9E05F731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80889" y="1584345"/>
            <a:ext cx="8361229" cy="273259"/>
          </a:xfrm>
        </p:spPr>
        <p:txBody>
          <a:bodyPr/>
          <a:lstStyle/>
          <a:p>
            <a:r>
              <a:rPr lang="es-ES" sz="4000" u="sng" dirty="0" err="1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Team</a:t>
            </a:r>
            <a:r>
              <a:rPr lang="es-ES" sz="4000" u="sng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 </a:t>
            </a:r>
            <a:r>
              <a:rPr lang="es-ES" sz="4000" u="sng" dirty="0" err="1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work</a:t>
            </a:r>
            <a:r>
              <a:rPr lang="es-ES" sz="4000" u="sng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 and </a:t>
            </a:r>
            <a:r>
              <a:rPr lang="es-ES" sz="4000" u="sng" dirty="0" err="1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collaboration</a:t>
            </a:r>
            <a:endParaRPr lang="es-ES" sz="4000" u="sng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A474B709-2C51-C43A-5FED-E68DCA7C7741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1513249" y="1805108"/>
            <a:ext cx="5036956" cy="2874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342900" lvl="0" indent="-342900" algn="l">
              <a:buFont typeface="Wingdings" panose="05000000000000000000" pitchFamily="2" charset="2"/>
              <a:buChar char="ü"/>
            </a:pPr>
            <a:r>
              <a:rPr lang="es-ES" sz="3200" dirty="0" err="1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Collaboration</a:t>
            </a:r>
            <a:endParaRPr lang="es-ES" sz="3200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endParaRPr>
          </a:p>
          <a:p>
            <a:pPr marL="342900" lvl="0" indent="-342900" algn="l">
              <a:buFont typeface="Wingdings" panose="05000000000000000000" pitchFamily="2" charset="2"/>
              <a:buChar char="ü"/>
            </a:pPr>
            <a:r>
              <a:rPr lang="es-ES" sz="32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Clear roles</a:t>
            </a:r>
          </a:p>
          <a:p>
            <a:pPr marL="342900" lvl="0" indent="-342900" algn="l">
              <a:buFont typeface="Wingdings" panose="05000000000000000000" pitchFamily="2" charset="2"/>
              <a:buChar char="ü"/>
            </a:pPr>
            <a:r>
              <a:rPr lang="es-ES" sz="3200" dirty="0" err="1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Reduced</a:t>
            </a:r>
            <a:r>
              <a:rPr lang="es-ES" sz="32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 </a:t>
            </a:r>
            <a:r>
              <a:rPr lang="es-ES" sz="3200" dirty="0" err="1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conflict</a:t>
            </a:r>
            <a:endParaRPr lang="es-ES" sz="3200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endParaRPr>
          </a:p>
          <a:p>
            <a:pPr marL="342900" lvl="0" indent="-342900" algn="l">
              <a:buFont typeface="Wingdings" panose="05000000000000000000" pitchFamily="2" charset="2"/>
              <a:buChar char="ü"/>
            </a:pPr>
            <a:r>
              <a:rPr lang="es-ES" sz="32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Professional </a:t>
            </a:r>
            <a:r>
              <a:rPr lang="es-ES" sz="3200" dirty="0" err="1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behaviour</a:t>
            </a:r>
            <a:endParaRPr lang="es-ES" sz="3200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endParaRPr>
          </a:p>
          <a:p>
            <a:pPr lvl="0" algn="l"/>
            <a:endParaRPr lang="es-ES" sz="3600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endParaRPr>
          </a:p>
        </p:txBody>
      </p:sp>
      <p:sp>
        <p:nvSpPr>
          <p:cNvPr id="7" name="CuadroTexto 6">
            <a:extLst>
              <a:ext uri="{FF2B5EF4-FFF2-40B4-BE49-F238E27FC236}">
                <a16:creationId xmlns:a16="http://schemas.microsoft.com/office/drawing/2014/main" id="{CE5EF373-240E-C2F9-4513-903122158B1E}"/>
              </a:ext>
            </a:extLst>
          </p:cNvPr>
          <p:cNvSpPr txBox="1"/>
          <p:nvPr/>
        </p:nvSpPr>
        <p:spPr>
          <a:xfrm rot="10800000" flipV="1">
            <a:off x="597094" y="5510087"/>
            <a:ext cx="747705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i="1" dirty="0"/>
              <a:t>“Clear roles and shared goals help teams collaborate effectively and reduce conflict in service environments”</a:t>
            </a:r>
            <a:br>
              <a:rPr lang="en-US" sz="2000" dirty="0"/>
            </a:br>
            <a:r>
              <a:rPr lang="en-US" sz="2000" dirty="0"/>
              <a:t>(</a:t>
            </a:r>
            <a:r>
              <a:rPr lang="en-US" sz="2000" b="1" dirty="0"/>
              <a:t>Mullins, 2019</a:t>
            </a:r>
            <a:r>
              <a:rPr lang="en-US" sz="2000" dirty="0"/>
              <a:t>).</a:t>
            </a:r>
            <a:endParaRPr lang="es-ES" sz="2000" i="1" dirty="0"/>
          </a:p>
        </p:txBody>
      </p:sp>
      <p:pic>
        <p:nvPicPr>
          <p:cNvPr id="6" name="Imagen 5" descr="Imagen que contiene interior, tabla, juguete, pequeño&#10;&#10;El contenido generado por IA puede ser incorrecto.">
            <a:extLst>
              <a:ext uri="{FF2B5EF4-FFF2-40B4-BE49-F238E27FC236}">
                <a16:creationId xmlns:a16="http://schemas.microsoft.com/office/drawing/2014/main" id="{5150758D-0FFD-7535-0930-77933373990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987960" y="2272970"/>
            <a:ext cx="3762335" cy="28217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42025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8BFD5BD-98E8-D4BE-33A5-5AE408C22B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A396F8CF-D654-ED71-5623-B282E262121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44313" y="965763"/>
            <a:ext cx="8361229" cy="273259"/>
          </a:xfrm>
        </p:spPr>
        <p:txBody>
          <a:bodyPr/>
          <a:lstStyle/>
          <a:p>
            <a:r>
              <a:rPr lang="es-ES" sz="4000" u="sng" dirty="0" err="1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Technology</a:t>
            </a:r>
            <a:r>
              <a:rPr lang="es-ES" sz="4000" u="sng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 </a:t>
            </a:r>
            <a:r>
              <a:rPr lang="es-ES" sz="4000" u="sng" dirty="0" err="1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skills</a:t>
            </a:r>
            <a:endParaRPr lang="es-ES" sz="4000" u="sng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9B86B8F9-F629-DDE0-CF3D-57F39E475660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1764612" y="1386902"/>
            <a:ext cx="8117928" cy="26499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342900" lvl="0" indent="-342900" algn="l">
              <a:buFont typeface="Wingdings" panose="05000000000000000000" pitchFamily="2" charset="2"/>
              <a:buChar char="ü"/>
            </a:pPr>
            <a:r>
              <a:rPr lang="es-ES" dirty="0" err="1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Property</a:t>
            </a:r>
            <a:r>
              <a:rPr lang="es-ES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 Management </a:t>
            </a:r>
            <a:r>
              <a:rPr lang="es-ES" dirty="0" err="1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Systems</a:t>
            </a:r>
            <a:r>
              <a:rPr lang="es-ES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 (PMS)</a:t>
            </a:r>
          </a:p>
          <a:p>
            <a:pPr marL="342900" lvl="0" indent="-342900" algn="l">
              <a:buFont typeface="Wingdings" panose="05000000000000000000" pitchFamily="2" charset="2"/>
              <a:buChar char="ü"/>
            </a:pPr>
            <a:r>
              <a:rPr lang="es-ES" dirty="0" err="1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Reservation</a:t>
            </a:r>
            <a:r>
              <a:rPr lang="es-ES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 </a:t>
            </a:r>
            <a:r>
              <a:rPr lang="es-ES" dirty="0" err="1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Systems</a:t>
            </a:r>
            <a:endParaRPr lang="es-ES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endParaRPr>
          </a:p>
          <a:p>
            <a:pPr marL="342900" lvl="0" indent="-342900" algn="l">
              <a:buFont typeface="Wingdings" panose="05000000000000000000" pitchFamily="2" charset="2"/>
              <a:buChar char="ü"/>
            </a:pPr>
            <a:r>
              <a:rPr lang="es-ES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Point </a:t>
            </a:r>
            <a:r>
              <a:rPr lang="es-ES" dirty="0" err="1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of</a:t>
            </a:r>
            <a:r>
              <a:rPr lang="es-ES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 Sale (POS) </a:t>
            </a:r>
            <a:r>
              <a:rPr lang="es-ES" dirty="0" err="1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Systems</a:t>
            </a:r>
            <a:endParaRPr lang="es-ES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endParaRPr>
          </a:p>
          <a:p>
            <a:pPr marL="342900" lvl="0" indent="-342900" algn="l">
              <a:buFont typeface="Wingdings" panose="05000000000000000000" pitchFamily="2" charset="2"/>
              <a:buChar char="ü"/>
            </a:pPr>
            <a:r>
              <a:rPr lang="en-US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Mobile Apps for Communication &amp; Task Management</a:t>
            </a:r>
            <a:endParaRPr lang="es-ES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endParaRPr>
          </a:p>
          <a:p>
            <a:pPr marL="342900" lvl="0" indent="-342900" algn="l">
              <a:buFont typeface="Wingdings" panose="05000000000000000000" pitchFamily="2" charset="2"/>
              <a:buChar char="ü"/>
            </a:pPr>
            <a:r>
              <a:rPr lang="es-ES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Feedback and </a:t>
            </a:r>
            <a:r>
              <a:rPr lang="es-ES" dirty="0" err="1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Review</a:t>
            </a:r>
            <a:r>
              <a:rPr lang="es-ES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 Management </a:t>
            </a:r>
            <a:r>
              <a:rPr lang="es-ES" dirty="0" err="1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Platforms</a:t>
            </a:r>
            <a:endParaRPr lang="es-ES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endParaRPr>
          </a:p>
          <a:p>
            <a:pPr lvl="0" algn="l"/>
            <a:endParaRPr lang="es-ES" sz="3600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endParaRPr>
          </a:p>
        </p:txBody>
      </p:sp>
      <p:pic>
        <p:nvPicPr>
          <p:cNvPr id="5" name="Imagen 4" descr="Mano sosteniendo un aparato electrónico&#10;&#10;El contenido generado por IA puede ser incorrecto.">
            <a:extLst>
              <a:ext uri="{FF2B5EF4-FFF2-40B4-BE49-F238E27FC236}">
                <a16:creationId xmlns:a16="http://schemas.microsoft.com/office/drawing/2014/main" id="{1596237F-2953-3C99-6620-EBB642095F3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309460" y="3760660"/>
            <a:ext cx="5105400" cy="2847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89118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6945B1D-5125-38EA-6FF5-345E3645AD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Imagen 12" descr="Texto&#10;&#10;El contenido generado por IA puede ser incorrecto.">
            <a:extLst>
              <a:ext uri="{FF2B5EF4-FFF2-40B4-BE49-F238E27FC236}">
                <a16:creationId xmlns:a16="http://schemas.microsoft.com/office/drawing/2014/main" id="{0D385DFB-FC8D-A517-8757-0E25958C5DC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792224" y="1395185"/>
            <a:ext cx="8650223" cy="40676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60136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9D4097C1-70E7-9C47-7180-8E6B19B5CB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92040" y="393192"/>
            <a:ext cx="2304288" cy="524256"/>
          </a:xfrm>
        </p:spPr>
        <p:txBody>
          <a:bodyPr>
            <a:normAutofit fontScale="90000"/>
          </a:bodyPr>
          <a:lstStyle/>
          <a:p>
            <a:r>
              <a:rPr lang="es-ES" sz="3200" b="1" dirty="0"/>
              <a:t>REFERENCES</a:t>
            </a:r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A4C4FEA8-BB7F-3579-50A7-D4421E7786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34440" y="1411224"/>
            <a:ext cx="10424160" cy="4605528"/>
          </a:xfrm>
        </p:spPr>
        <p:txBody>
          <a:bodyPr/>
          <a:lstStyle/>
          <a:p>
            <a:r>
              <a:rPr lang="en-US" b="1" dirty="0"/>
              <a:t>Cottrell, S.</a:t>
            </a:r>
            <a:r>
              <a:rPr lang="en-US" dirty="0"/>
              <a:t> (2021) </a:t>
            </a:r>
            <a:r>
              <a:rPr lang="en-US" i="1" dirty="0"/>
              <a:t>Skills for success: Personal development and employability</a:t>
            </a:r>
            <a:r>
              <a:rPr lang="en-US" dirty="0"/>
              <a:t>. 4th </a:t>
            </a:r>
            <a:r>
              <a:rPr lang="en-US" dirty="0" err="1"/>
              <a:t>edn</a:t>
            </a:r>
            <a:r>
              <a:rPr lang="en-US" dirty="0"/>
              <a:t>. London: Red Globe Press.</a:t>
            </a:r>
            <a:endParaRPr lang="es-ES" dirty="0"/>
          </a:p>
          <a:p>
            <a:r>
              <a:rPr lang="en-US" b="1" dirty="0"/>
              <a:t>European Travel Commission</a:t>
            </a:r>
            <a:r>
              <a:rPr lang="en-US" dirty="0"/>
              <a:t> (2024) </a:t>
            </a:r>
            <a:r>
              <a:rPr lang="en-US" i="1" dirty="0"/>
              <a:t>Transferable Skills Gained by Working in the Tourism and Hospitality Sector</a:t>
            </a:r>
            <a:r>
              <a:rPr lang="en-US" dirty="0"/>
              <a:t>. Brussels: ETC Corporate.</a:t>
            </a:r>
            <a:endParaRPr lang="es-ES" dirty="0"/>
          </a:p>
          <a:p>
            <a:r>
              <a:rPr lang="en-US" b="1" dirty="0"/>
              <a:t>Landmark Hotel Group</a:t>
            </a:r>
            <a:r>
              <a:rPr lang="en-US" dirty="0"/>
              <a:t> (2025) </a:t>
            </a:r>
            <a:r>
              <a:rPr lang="en-US" i="1" dirty="0"/>
              <a:t>5 Transferable Skills Perfect for Working at a Hotel</a:t>
            </a:r>
            <a:r>
              <a:rPr lang="en-US" dirty="0"/>
              <a:t>. Landmark Hotel Group Blog.</a:t>
            </a:r>
            <a:endParaRPr lang="es-ES" dirty="0"/>
          </a:p>
          <a:p>
            <a:r>
              <a:rPr lang="en-US" b="1" dirty="0"/>
              <a:t>Mullins, L.J.</a:t>
            </a:r>
            <a:r>
              <a:rPr lang="en-US" dirty="0"/>
              <a:t> (2019) </a:t>
            </a:r>
            <a:r>
              <a:rPr lang="en-US" i="1" dirty="0" err="1"/>
              <a:t>Organisational</a:t>
            </a:r>
            <a:r>
              <a:rPr lang="en-US" i="1" dirty="0"/>
              <a:t> </a:t>
            </a:r>
            <a:r>
              <a:rPr lang="en-US" i="1" dirty="0" err="1"/>
              <a:t>behaviour</a:t>
            </a:r>
            <a:r>
              <a:rPr lang="en-US" i="1" dirty="0"/>
              <a:t> in the workplace</a:t>
            </a:r>
            <a:r>
              <a:rPr lang="en-US" dirty="0"/>
              <a:t>. Harlow: Pearson Education.</a:t>
            </a:r>
            <a:endParaRPr lang="es-ES" dirty="0"/>
          </a:p>
          <a:p>
            <a:r>
              <a:rPr lang="en-US" b="1" dirty="0"/>
              <a:t>Stangl, B., Li, Y.K., Ma, E., Xu, T. and </a:t>
            </a:r>
            <a:r>
              <a:rPr lang="en-US" b="1" dirty="0" err="1"/>
              <a:t>Alsaied</a:t>
            </a:r>
            <a:r>
              <a:rPr lang="en-US" b="1" dirty="0"/>
              <a:t>, M.</a:t>
            </a:r>
            <a:r>
              <a:rPr lang="en-US" dirty="0"/>
              <a:t> (2024) ‘Transferable skills in tourism and hospitality’, </a:t>
            </a:r>
            <a:r>
              <a:rPr lang="en-US" i="1" dirty="0"/>
              <a:t>Annals of Tourism Research</a:t>
            </a:r>
            <a:r>
              <a:rPr lang="en-US" dirty="0"/>
              <a:t>.</a:t>
            </a:r>
            <a:endParaRPr lang="es-ES" dirty="0"/>
          </a:p>
          <a:p>
            <a:r>
              <a:rPr lang="en-US" b="1" dirty="0"/>
              <a:t>Thomson, N.</a:t>
            </a:r>
            <a:r>
              <a:rPr lang="en-US" dirty="0"/>
              <a:t> (2018) </a:t>
            </a:r>
            <a:r>
              <a:rPr lang="en-US" i="1" dirty="0"/>
              <a:t>Effective communication: A guide for the people professions</a:t>
            </a:r>
            <a:r>
              <a:rPr lang="en-US" dirty="0"/>
              <a:t>. 3rd </a:t>
            </a:r>
            <a:r>
              <a:rPr lang="en-US" dirty="0" err="1"/>
              <a:t>edn</a:t>
            </a:r>
            <a:r>
              <a:rPr lang="en-US" dirty="0"/>
              <a:t>. Basingstoke: Palgrave Macmillan.</a:t>
            </a:r>
            <a:endParaRPr lang="es-ES" dirty="0"/>
          </a:p>
          <a:p>
            <a:r>
              <a:rPr lang="en-US" b="1" dirty="0"/>
              <a:t>Walker, J.</a:t>
            </a:r>
            <a:r>
              <a:rPr lang="en-US" dirty="0"/>
              <a:t> (2021) </a:t>
            </a:r>
            <a:r>
              <a:rPr lang="en-US" i="1" dirty="0"/>
              <a:t>Introduction to hospitality</a:t>
            </a:r>
            <a:r>
              <a:rPr lang="en-US" dirty="0"/>
              <a:t>. </a:t>
            </a:r>
            <a:r>
              <a:rPr lang="es-ES" dirty="0"/>
              <a:t>8th </a:t>
            </a:r>
            <a:r>
              <a:rPr lang="es-ES" dirty="0" err="1"/>
              <a:t>edn</a:t>
            </a:r>
            <a:r>
              <a:rPr lang="es-ES" dirty="0"/>
              <a:t>. Harlow: Pearson.</a:t>
            </a:r>
          </a:p>
          <a:p>
            <a:pPr marL="0" indent="0">
              <a:buNone/>
            </a:pPr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4022391022"/>
      </p:ext>
    </p:extLst>
  </p:cSld>
  <p:clrMapOvr>
    <a:masterClrMapping/>
  </p:clrMapOvr>
</p:sld>
</file>

<file path=ppt/theme/theme1.xml><?xml version="1.0" encoding="utf-8"?>
<a:theme xmlns:a="http://schemas.openxmlformats.org/drawingml/2006/main" name="Recorte">
  <a:themeElements>
    <a:clrScheme name="Recorte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Recorte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Recort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TM10001105[[fn=Recorte]]</Template>
  <TotalTime>260</TotalTime>
  <Words>471</Words>
  <Application>Microsoft Office PowerPoint</Application>
  <PresentationFormat>Panorámica</PresentationFormat>
  <Paragraphs>67</Paragraphs>
  <Slides>11</Slides>
  <Notes>0</Notes>
  <HiddenSlides>0</HiddenSlides>
  <MMClips>0</MMClips>
  <ScaleCrop>false</ScaleCrop>
  <HeadingPairs>
    <vt:vector size="6" baseType="variant">
      <vt:variant>
        <vt:lpstr>Fuentes usadas</vt:lpstr>
      </vt:variant>
      <vt:variant>
        <vt:i4>4</vt:i4>
      </vt:variant>
      <vt:variant>
        <vt:lpstr>Tema</vt:lpstr>
      </vt:variant>
      <vt:variant>
        <vt:i4>1</vt:i4>
      </vt:variant>
      <vt:variant>
        <vt:lpstr>Títulos de diapositiva</vt:lpstr>
      </vt:variant>
      <vt:variant>
        <vt:i4>11</vt:i4>
      </vt:variant>
    </vt:vector>
  </HeadingPairs>
  <TitlesOfParts>
    <vt:vector size="16" baseType="lpstr">
      <vt:lpstr>ADLaM Display</vt:lpstr>
      <vt:lpstr>Aptos Black</vt:lpstr>
      <vt:lpstr>Franklin Gothic Book</vt:lpstr>
      <vt:lpstr>Wingdings</vt:lpstr>
      <vt:lpstr>Recorte</vt:lpstr>
      <vt:lpstr>Key Attributes for Success in the Hospitality Industry</vt:lpstr>
      <vt:lpstr>CONTENT</vt:lpstr>
      <vt:lpstr>What Employers Expect</vt:lpstr>
      <vt:lpstr>TIME MANAGEMENT</vt:lpstr>
      <vt:lpstr>TIME MANAGEMENT in hospitality</vt:lpstr>
      <vt:lpstr>COMMUNICATION SKILLS</vt:lpstr>
      <vt:lpstr>COMMUNICATION SKILLS in hospitality</vt:lpstr>
      <vt:lpstr>Team work and collaboration</vt:lpstr>
      <vt:lpstr>Technology skills</vt:lpstr>
      <vt:lpstr>Presentación de PowerPoint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Lara Medina Barcenilla (2334177)</dc:creator>
  <cp:lastModifiedBy>Lara Medina Barcenilla (2334177)</cp:lastModifiedBy>
  <cp:revision>1</cp:revision>
  <dcterms:created xsi:type="dcterms:W3CDTF">2025-11-03T13:17:20Z</dcterms:created>
  <dcterms:modified xsi:type="dcterms:W3CDTF">2025-11-25T10:23:12Z</dcterms:modified>
</cp:coreProperties>
</file>