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84" r:id="rId1"/>
  </p:sldMasterIdLst>
  <p:sldIdLst>
    <p:sldId id="256" r:id="rId2"/>
    <p:sldId id="258" r:id="rId3"/>
    <p:sldId id="259" r:id="rId4"/>
    <p:sldId id="261" r:id="rId5"/>
    <p:sldId id="263" r:id="rId6"/>
    <p:sldId id="264" r:id="rId7"/>
    <p:sldId id="265" r:id="rId8"/>
    <p:sldId id="267" r:id="rId9"/>
    <p:sldId id="268" r:id="rId10"/>
    <p:sldId id="269" r:id="rId11"/>
    <p:sldId id="270" r:id="rId12"/>
    <p:sldId id="271" r:id="rId13"/>
    <p:sldId id="272" r:id="rId14"/>
    <p:sldId id="274" r:id="rId15"/>
  </p:sldIdLst>
  <p:sldSz cx="12192000" cy="6858000"/>
  <p:notesSz cx="6858000" cy="9144000"/>
  <p:defaultTextStyle>
    <a:defPPr>
      <a:defRPr lang="en-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4868"/>
    <p:restoredTop sz="95884"/>
  </p:normalViewPr>
  <p:slideViewPr>
    <p:cSldViewPr snapToGrid="0" snapToObjects="1">
      <p:cViewPr varScale="1">
        <p:scale>
          <a:sx n="93" d="100"/>
          <a:sy n="93" d="100"/>
        </p:scale>
        <p:origin x="216" y="560"/>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icon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dgm:fillClrLst>
    <dgm:linClrLst meth="repeat">
      <a:schemeClr val="lt1">
        <a:alpha val="0"/>
      </a:schemeClr>
    </dgm:linClrLst>
    <dgm:effectClrLst/>
    <dgm:txLinClrLst/>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6245D6-B026-4124-A78B-16993D5B09FF}" type="doc">
      <dgm:prSet loTypeId="urn:microsoft.com/office/officeart/2018/2/layout/IconCircleList" loCatId="icon" qsTypeId="urn:microsoft.com/office/officeart/2005/8/quickstyle/simple1" qsCatId="simple" csTypeId="urn:microsoft.com/office/officeart/2018/5/colors/Iconchunking_neutralicon_accent5_2" csCatId="accent5" phldr="1"/>
      <dgm:spPr/>
      <dgm:t>
        <a:bodyPr/>
        <a:lstStyle/>
        <a:p>
          <a:endParaRPr lang="en-US"/>
        </a:p>
      </dgm:t>
    </dgm:pt>
    <dgm:pt modelId="{8FE54DDA-E2EE-422B-9676-D9840208D483}">
      <dgm:prSet/>
      <dgm:spPr/>
      <dgm:t>
        <a:bodyPr/>
        <a:lstStyle/>
        <a:p>
          <a:pPr>
            <a:lnSpc>
              <a:spcPct val="150000"/>
            </a:lnSpc>
          </a:pPr>
          <a:r>
            <a:rPr lang="en-US" dirty="0">
              <a:latin typeface="Arial" panose="020B0604020202020204" pitchFamily="34" charset="0"/>
              <a:cs typeface="Arial" panose="020B0604020202020204" pitchFamily="34" charset="0"/>
            </a:rPr>
            <a:t>reveals</a:t>
          </a:r>
          <a:r>
            <a:rPr lang="en-GB" dirty="0">
              <a:latin typeface="Arial" panose="020B0604020202020204" pitchFamily="34" charset="0"/>
              <a:cs typeface="Arial" panose="020B0604020202020204" pitchFamily="34" charset="0"/>
            </a:rPr>
            <a:t> the relationship between named languages and their use. (Li Wei, 2016, p. 541)</a:t>
          </a:r>
          <a:endParaRPr lang="en-US" dirty="0">
            <a:latin typeface="Arial" panose="020B0604020202020204" pitchFamily="34" charset="0"/>
            <a:cs typeface="Arial" panose="020B0604020202020204" pitchFamily="34" charset="0"/>
          </a:endParaRPr>
        </a:p>
      </dgm:t>
    </dgm:pt>
    <dgm:pt modelId="{86032F03-8601-4F57-8691-DA9678A4616C}" type="parTrans" cxnId="{7D68B0D2-CCBE-484D-A7B0-464AEEEBCCD2}">
      <dgm:prSet/>
      <dgm:spPr/>
      <dgm:t>
        <a:bodyPr/>
        <a:lstStyle/>
        <a:p>
          <a:endParaRPr lang="en-US"/>
        </a:p>
      </dgm:t>
    </dgm:pt>
    <dgm:pt modelId="{020B2E95-CACC-470B-8AD1-7F91D6DCD5F1}" type="sibTrans" cxnId="{7D68B0D2-CCBE-484D-A7B0-464AEEEBCCD2}">
      <dgm:prSet/>
      <dgm:spPr/>
      <dgm:t>
        <a:bodyPr/>
        <a:lstStyle/>
        <a:p>
          <a:endParaRPr lang="en-US"/>
        </a:p>
      </dgm:t>
    </dgm:pt>
    <dgm:pt modelId="{37D67EBB-B814-447F-9BC8-B7F85DA753C7}">
      <dgm:prSet/>
      <dgm:spPr/>
      <dgm:t>
        <a:bodyPr/>
        <a:lstStyle/>
        <a:p>
          <a:r>
            <a:rPr lang="en-US" dirty="0">
              <a:latin typeface="Arial" panose="020B0604020202020204" pitchFamily="34" charset="0"/>
              <a:cs typeface="Arial" panose="020B0604020202020204" pitchFamily="34" charset="0"/>
            </a:rPr>
            <a:t>is</a:t>
          </a:r>
          <a:r>
            <a:rPr lang="zh-CN"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transformative </a:t>
          </a:r>
          <a:r>
            <a:rPr lang="en-US" dirty="0">
              <a:latin typeface="Arial" panose="020B0604020202020204" pitchFamily="34" charset="0"/>
              <a:cs typeface="Arial" panose="020B0604020202020204" pitchFamily="34" charset="0"/>
            </a:rPr>
            <a:t>in</a:t>
          </a:r>
          <a:r>
            <a:rPr lang="zh-CN"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nature</a:t>
          </a:r>
          <a:endParaRPr lang="en-US" dirty="0">
            <a:latin typeface="Arial" panose="020B0604020202020204" pitchFamily="34" charset="0"/>
            <a:cs typeface="Arial" panose="020B0604020202020204" pitchFamily="34" charset="0"/>
          </a:endParaRPr>
        </a:p>
      </dgm:t>
    </dgm:pt>
    <dgm:pt modelId="{4C3492C2-B054-4C5F-96B0-5968785E9098}" type="parTrans" cxnId="{E48BA2E9-8322-4D40-8E8C-036615387021}">
      <dgm:prSet/>
      <dgm:spPr/>
      <dgm:t>
        <a:bodyPr/>
        <a:lstStyle/>
        <a:p>
          <a:endParaRPr lang="en-US"/>
        </a:p>
      </dgm:t>
    </dgm:pt>
    <dgm:pt modelId="{107A5871-69F9-4310-AF2A-7788C36E0FBC}" type="sibTrans" cxnId="{E48BA2E9-8322-4D40-8E8C-036615387021}">
      <dgm:prSet/>
      <dgm:spPr/>
      <dgm:t>
        <a:bodyPr/>
        <a:lstStyle/>
        <a:p>
          <a:endParaRPr lang="en-US"/>
        </a:p>
      </dgm:t>
    </dgm:pt>
    <dgm:pt modelId="{A36E14A6-939E-445F-9E16-74EE02DBCB93}">
      <dgm:prSet/>
      <dgm:spPr/>
      <dgm:t>
        <a:bodyPr/>
        <a:lstStyle/>
        <a:p>
          <a:r>
            <a:rPr lang="en-US" dirty="0">
              <a:latin typeface="Arial" panose="020B0604020202020204" pitchFamily="34" charset="0"/>
              <a:cs typeface="Arial" panose="020B0604020202020204" pitchFamily="34" charset="0"/>
            </a:rPr>
            <a:t>calls forth learners’ bilingual subjectivities and cognitive structures. (García and Li, 2014, p. 92) </a:t>
          </a:r>
        </a:p>
      </dgm:t>
    </dgm:pt>
    <dgm:pt modelId="{EB511527-81EA-43D5-AEB8-7E1E87C9C812}" type="parTrans" cxnId="{74286C85-098E-4CAE-BBF4-DA26D3B58223}">
      <dgm:prSet/>
      <dgm:spPr/>
      <dgm:t>
        <a:bodyPr/>
        <a:lstStyle/>
        <a:p>
          <a:endParaRPr lang="en-US"/>
        </a:p>
      </dgm:t>
    </dgm:pt>
    <dgm:pt modelId="{5C014F7D-9A2C-4A30-975E-A34AB0DD572D}" type="sibTrans" cxnId="{74286C85-098E-4CAE-BBF4-DA26D3B58223}">
      <dgm:prSet/>
      <dgm:spPr/>
      <dgm:t>
        <a:bodyPr/>
        <a:lstStyle/>
        <a:p>
          <a:endParaRPr lang="en-US"/>
        </a:p>
      </dgm:t>
    </dgm:pt>
    <dgm:pt modelId="{E3667860-1A19-43E0-8852-0ABB627C24F1}">
      <dgm:prSet/>
      <dgm:spPr/>
      <dgm:t>
        <a:bodyPr/>
        <a:lstStyle/>
        <a:p>
          <a:r>
            <a:rPr lang="en-US" dirty="0">
              <a:latin typeface="Arial" panose="020B0604020202020204" pitchFamily="34" charset="0"/>
              <a:cs typeface="Arial" panose="020B0604020202020204" pitchFamily="34" charset="0"/>
            </a:rPr>
            <a:t>redesigns teaching strategies to accommodate student’s use of L1</a:t>
          </a:r>
        </a:p>
      </dgm:t>
    </dgm:pt>
    <dgm:pt modelId="{834222B1-EB97-4846-89C0-24F69C72BF7F}" type="parTrans" cxnId="{C57880D8-70DC-4783-969A-915F6CDE9260}">
      <dgm:prSet/>
      <dgm:spPr/>
      <dgm:t>
        <a:bodyPr/>
        <a:lstStyle/>
        <a:p>
          <a:endParaRPr lang="en-US"/>
        </a:p>
      </dgm:t>
    </dgm:pt>
    <dgm:pt modelId="{BBC2FB1B-B23E-4B2B-B9F3-652484BDC36E}" type="sibTrans" cxnId="{C57880D8-70DC-4783-969A-915F6CDE9260}">
      <dgm:prSet/>
      <dgm:spPr/>
      <dgm:t>
        <a:bodyPr/>
        <a:lstStyle/>
        <a:p>
          <a:endParaRPr lang="en-US"/>
        </a:p>
      </dgm:t>
    </dgm:pt>
    <dgm:pt modelId="{72B67E81-45B3-4D1A-8363-82E0C9F05297}" type="pres">
      <dgm:prSet presAssocID="{E86245D6-B026-4124-A78B-16993D5B09FF}" presName="root" presStyleCnt="0">
        <dgm:presLayoutVars>
          <dgm:dir/>
          <dgm:resizeHandles val="exact"/>
        </dgm:presLayoutVars>
      </dgm:prSet>
      <dgm:spPr/>
    </dgm:pt>
    <dgm:pt modelId="{C3A5C976-6A69-4E48-B4AB-F9A7AD0E79F7}" type="pres">
      <dgm:prSet presAssocID="{E86245D6-B026-4124-A78B-16993D5B09FF}" presName="container" presStyleCnt="0">
        <dgm:presLayoutVars>
          <dgm:dir/>
          <dgm:resizeHandles val="exact"/>
        </dgm:presLayoutVars>
      </dgm:prSet>
      <dgm:spPr/>
    </dgm:pt>
    <dgm:pt modelId="{61D8A47D-A872-49DA-A02B-EB8DC0644053}" type="pres">
      <dgm:prSet presAssocID="{8FE54DDA-E2EE-422B-9676-D9840208D483}" presName="compNode" presStyleCnt="0"/>
      <dgm:spPr/>
    </dgm:pt>
    <dgm:pt modelId="{FF999A60-ACE9-497C-B0AA-68C02441629F}" type="pres">
      <dgm:prSet presAssocID="{8FE54DDA-E2EE-422B-9676-D9840208D483}" presName="iconBgRect" presStyleLbl="bgShp" presStyleIdx="0" presStyleCnt="4"/>
      <dgm:spPr/>
    </dgm:pt>
    <dgm:pt modelId="{0876FE2E-EDBB-4BFF-B04B-30F34F29E2D2}" type="pres">
      <dgm:prSet presAssocID="{8FE54DDA-E2EE-422B-9676-D9840208D48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eprechaun Hat"/>
        </a:ext>
      </dgm:extLst>
    </dgm:pt>
    <dgm:pt modelId="{B68D0262-4EAD-406E-9005-812B0DE540E2}" type="pres">
      <dgm:prSet presAssocID="{8FE54DDA-E2EE-422B-9676-D9840208D483}" presName="spaceRect" presStyleCnt="0"/>
      <dgm:spPr/>
    </dgm:pt>
    <dgm:pt modelId="{919DC95C-01C4-4805-8CFC-DA1146117EAD}" type="pres">
      <dgm:prSet presAssocID="{8FE54DDA-E2EE-422B-9676-D9840208D483}" presName="textRect" presStyleLbl="revTx" presStyleIdx="0" presStyleCnt="4">
        <dgm:presLayoutVars>
          <dgm:chMax val="1"/>
          <dgm:chPref val="1"/>
        </dgm:presLayoutVars>
      </dgm:prSet>
      <dgm:spPr/>
    </dgm:pt>
    <dgm:pt modelId="{272CE8CE-898E-47FD-8434-9B53AEC3F6D2}" type="pres">
      <dgm:prSet presAssocID="{020B2E95-CACC-470B-8AD1-7F91D6DCD5F1}" presName="sibTrans" presStyleLbl="sibTrans2D1" presStyleIdx="0" presStyleCnt="0"/>
      <dgm:spPr/>
    </dgm:pt>
    <dgm:pt modelId="{7B415DD1-7260-4927-BB1C-8567CB261DFA}" type="pres">
      <dgm:prSet presAssocID="{37D67EBB-B814-447F-9BC8-B7F85DA753C7}" presName="compNode" presStyleCnt="0"/>
      <dgm:spPr/>
    </dgm:pt>
    <dgm:pt modelId="{BF4726A2-058F-4C02-8608-685B8153CE1B}" type="pres">
      <dgm:prSet presAssocID="{37D67EBB-B814-447F-9BC8-B7F85DA753C7}" presName="iconBgRect" presStyleLbl="bgShp" presStyleIdx="1" presStyleCnt="4"/>
      <dgm:spPr/>
    </dgm:pt>
    <dgm:pt modelId="{DBAE7673-8860-4FC6-878B-61A693E5F8D0}" type="pres">
      <dgm:prSet presAssocID="{37D67EBB-B814-447F-9BC8-B7F85DA753C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ciduous tree"/>
        </a:ext>
      </dgm:extLst>
    </dgm:pt>
    <dgm:pt modelId="{2CE13772-2F66-49AE-8393-E1C1BEFE05A3}" type="pres">
      <dgm:prSet presAssocID="{37D67EBB-B814-447F-9BC8-B7F85DA753C7}" presName="spaceRect" presStyleCnt="0"/>
      <dgm:spPr/>
    </dgm:pt>
    <dgm:pt modelId="{73456FC3-96C8-49F4-9397-B84D511BA049}" type="pres">
      <dgm:prSet presAssocID="{37D67EBB-B814-447F-9BC8-B7F85DA753C7}" presName="textRect" presStyleLbl="revTx" presStyleIdx="1" presStyleCnt="4">
        <dgm:presLayoutVars>
          <dgm:chMax val="1"/>
          <dgm:chPref val="1"/>
        </dgm:presLayoutVars>
      </dgm:prSet>
      <dgm:spPr/>
    </dgm:pt>
    <dgm:pt modelId="{C0321DB8-9495-4EC8-9AED-CD0C72AFCD7E}" type="pres">
      <dgm:prSet presAssocID="{107A5871-69F9-4310-AF2A-7788C36E0FBC}" presName="sibTrans" presStyleLbl="sibTrans2D1" presStyleIdx="0" presStyleCnt="0"/>
      <dgm:spPr/>
    </dgm:pt>
    <dgm:pt modelId="{8D1DC20B-3075-45A7-983F-F4740CB38104}" type="pres">
      <dgm:prSet presAssocID="{A36E14A6-939E-445F-9E16-74EE02DBCB93}" presName="compNode" presStyleCnt="0"/>
      <dgm:spPr/>
    </dgm:pt>
    <dgm:pt modelId="{999FBC98-39D1-4AF1-8917-00DF81BBB901}" type="pres">
      <dgm:prSet presAssocID="{A36E14A6-939E-445F-9E16-74EE02DBCB93}" presName="iconBgRect" presStyleLbl="bgShp" presStyleIdx="2" presStyleCnt="4"/>
      <dgm:spPr/>
    </dgm:pt>
    <dgm:pt modelId="{DCC128BE-DF1A-451B-BCC0-AEAEA8AFACBD}" type="pres">
      <dgm:prSet presAssocID="{A36E14A6-939E-445F-9E16-74EE02DBCB9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ongue"/>
        </a:ext>
      </dgm:extLst>
    </dgm:pt>
    <dgm:pt modelId="{2AA18D5E-B97E-4261-9F3F-338E18FB196A}" type="pres">
      <dgm:prSet presAssocID="{A36E14A6-939E-445F-9E16-74EE02DBCB93}" presName="spaceRect" presStyleCnt="0"/>
      <dgm:spPr/>
    </dgm:pt>
    <dgm:pt modelId="{8B504630-9EC6-4715-82A7-EBDEA8544533}" type="pres">
      <dgm:prSet presAssocID="{A36E14A6-939E-445F-9E16-74EE02DBCB93}" presName="textRect" presStyleLbl="revTx" presStyleIdx="2" presStyleCnt="4">
        <dgm:presLayoutVars>
          <dgm:chMax val="1"/>
          <dgm:chPref val="1"/>
        </dgm:presLayoutVars>
      </dgm:prSet>
      <dgm:spPr/>
    </dgm:pt>
    <dgm:pt modelId="{C4210EBF-41F2-4776-A307-43DEFFF6B800}" type="pres">
      <dgm:prSet presAssocID="{5C014F7D-9A2C-4A30-975E-A34AB0DD572D}" presName="sibTrans" presStyleLbl="sibTrans2D1" presStyleIdx="0" presStyleCnt="0"/>
      <dgm:spPr/>
    </dgm:pt>
    <dgm:pt modelId="{70519E75-9602-4C9F-BF93-F51E2D44F280}" type="pres">
      <dgm:prSet presAssocID="{E3667860-1A19-43E0-8852-0ABB627C24F1}" presName="compNode" presStyleCnt="0"/>
      <dgm:spPr/>
    </dgm:pt>
    <dgm:pt modelId="{5C862ED7-790D-43AE-9A7C-F8891E0F810A}" type="pres">
      <dgm:prSet presAssocID="{E3667860-1A19-43E0-8852-0ABB627C24F1}" presName="iconBgRect" presStyleLbl="bgShp" presStyleIdx="3" presStyleCnt="4"/>
      <dgm:spPr/>
    </dgm:pt>
    <dgm:pt modelId="{6469D51E-352F-4CEB-9752-DD8240F1B9D4}" type="pres">
      <dgm:prSet presAssocID="{E3667860-1A19-43E0-8852-0ABB627C24F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assroom"/>
        </a:ext>
      </dgm:extLst>
    </dgm:pt>
    <dgm:pt modelId="{0106214A-A12F-4CE5-B646-912D89C74993}" type="pres">
      <dgm:prSet presAssocID="{E3667860-1A19-43E0-8852-0ABB627C24F1}" presName="spaceRect" presStyleCnt="0"/>
      <dgm:spPr/>
    </dgm:pt>
    <dgm:pt modelId="{71D81BA2-7EDB-437D-A649-69978063F975}" type="pres">
      <dgm:prSet presAssocID="{E3667860-1A19-43E0-8852-0ABB627C24F1}" presName="textRect" presStyleLbl="revTx" presStyleIdx="3" presStyleCnt="4">
        <dgm:presLayoutVars>
          <dgm:chMax val="1"/>
          <dgm:chPref val="1"/>
        </dgm:presLayoutVars>
      </dgm:prSet>
      <dgm:spPr/>
    </dgm:pt>
  </dgm:ptLst>
  <dgm:cxnLst>
    <dgm:cxn modelId="{AAB40B1D-6F2C-8D47-A136-D5471CFEED97}" type="presOf" srcId="{8FE54DDA-E2EE-422B-9676-D9840208D483}" destId="{919DC95C-01C4-4805-8CFC-DA1146117EAD}" srcOrd="0" destOrd="0" presId="urn:microsoft.com/office/officeart/2018/2/layout/IconCircleList"/>
    <dgm:cxn modelId="{11CC1A22-4692-EF4D-B936-7D7DB4EF8843}" type="presOf" srcId="{5C014F7D-9A2C-4A30-975E-A34AB0DD572D}" destId="{C4210EBF-41F2-4776-A307-43DEFFF6B800}" srcOrd="0" destOrd="0" presId="urn:microsoft.com/office/officeart/2018/2/layout/IconCircleList"/>
    <dgm:cxn modelId="{BBEB9F25-2B65-7E4A-91D7-EBAA3D552F2B}" type="presOf" srcId="{37D67EBB-B814-447F-9BC8-B7F85DA753C7}" destId="{73456FC3-96C8-49F4-9397-B84D511BA049}" srcOrd="0" destOrd="0" presId="urn:microsoft.com/office/officeart/2018/2/layout/IconCircleList"/>
    <dgm:cxn modelId="{FE707C4B-72B7-9B49-891E-57CD6ABD28ED}" type="presOf" srcId="{020B2E95-CACC-470B-8AD1-7F91D6DCD5F1}" destId="{272CE8CE-898E-47FD-8434-9B53AEC3F6D2}" srcOrd="0" destOrd="0" presId="urn:microsoft.com/office/officeart/2018/2/layout/IconCircleList"/>
    <dgm:cxn modelId="{EE5DA368-B869-274C-A778-E36C9F8C159A}" type="presOf" srcId="{107A5871-69F9-4310-AF2A-7788C36E0FBC}" destId="{C0321DB8-9495-4EC8-9AED-CD0C72AFCD7E}" srcOrd="0" destOrd="0" presId="urn:microsoft.com/office/officeart/2018/2/layout/IconCircleList"/>
    <dgm:cxn modelId="{203AD06A-4287-E54E-A0FC-ED3EFE457800}" type="presOf" srcId="{E86245D6-B026-4124-A78B-16993D5B09FF}" destId="{72B67E81-45B3-4D1A-8363-82E0C9F05297}" srcOrd="0" destOrd="0" presId="urn:microsoft.com/office/officeart/2018/2/layout/IconCircleList"/>
    <dgm:cxn modelId="{74286C85-098E-4CAE-BBF4-DA26D3B58223}" srcId="{E86245D6-B026-4124-A78B-16993D5B09FF}" destId="{A36E14A6-939E-445F-9E16-74EE02DBCB93}" srcOrd="2" destOrd="0" parTransId="{EB511527-81EA-43D5-AEB8-7E1E87C9C812}" sibTransId="{5C014F7D-9A2C-4A30-975E-A34AB0DD572D}"/>
    <dgm:cxn modelId="{C5F5DEB7-6400-6B43-BA1B-B00F7D867FB1}" type="presOf" srcId="{A36E14A6-939E-445F-9E16-74EE02DBCB93}" destId="{8B504630-9EC6-4715-82A7-EBDEA8544533}" srcOrd="0" destOrd="0" presId="urn:microsoft.com/office/officeart/2018/2/layout/IconCircleList"/>
    <dgm:cxn modelId="{DCC086D1-425A-9440-9C12-E331286FC2F0}" type="presOf" srcId="{E3667860-1A19-43E0-8852-0ABB627C24F1}" destId="{71D81BA2-7EDB-437D-A649-69978063F975}" srcOrd="0" destOrd="0" presId="urn:microsoft.com/office/officeart/2018/2/layout/IconCircleList"/>
    <dgm:cxn modelId="{7D68B0D2-CCBE-484D-A7B0-464AEEEBCCD2}" srcId="{E86245D6-B026-4124-A78B-16993D5B09FF}" destId="{8FE54DDA-E2EE-422B-9676-D9840208D483}" srcOrd="0" destOrd="0" parTransId="{86032F03-8601-4F57-8691-DA9678A4616C}" sibTransId="{020B2E95-CACC-470B-8AD1-7F91D6DCD5F1}"/>
    <dgm:cxn modelId="{C57880D8-70DC-4783-969A-915F6CDE9260}" srcId="{E86245D6-B026-4124-A78B-16993D5B09FF}" destId="{E3667860-1A19-43E0-8852-0ABB627C24F1}" srcOrd="3" destOrd="0" parTransId="{834222B1-EB97-4846-89C0-24F69C72BF7F}" sibTransId="{BBC2FB1B-B23E-4B2B-B9F3-652484BDC36E}"/>
    <dgm:cxn modelId="{E48BA2E9-8322-4D40-8E8C-036615387021}" srcId="{E86245D6-B026-4124-A78B-16993D5B09FF}" destId="{37D67EBB-B814-447F-9BC8-B7F85DA753C7}" srcOrd="1" destOrd="0" parTransId="{4C3492C2-B054-4C5F-96B0-5968785E9098}" sibTransId="{107A5871-69F9-4310-AF2A-7788C36E0FBC}"/>
    <dgm:cxn modelId="{4A7C9552-AD0D-FD42-A826-FF9F4B4A5A3E}" type="presParOf" srcId="{72B67E81-45B3-4D1A-8363-82E0C9F05297}" destId="{C3A5C976-6A69-4E48-B4AB-F9A7AD0E79F7}" srcOrd="0" destOrd="0" presId="urn:microsoft.com/office/officeart/2018/2/layout/IconCircleList"/>
    <dgm:cxn modelId="{65BF0C05-8076-8C4F-A72A-D4005766C550}" type="presParOf" srcId="{C3A5C976-6A69-4E48-B4AB-F9A7AD0E79F7}" destId="{61D8A47D-A872-49DA-A02B-EB8DC0644053}" srcOrd="0" destOrd="0" presId="urn:microsoft.com/office/officeart/2018/2/layout/IconCircleList"/>
    <dgm:cxn modelId="{D5307843-5E84-5644-B6D2-A7A5C5722C52}" type="presParOf" srcId="{61D8A47D-A872-49DA-A02B-EB8DC0644053}" destId="{FF999A60-ACE9-497C-B0AA-68C02441629F}" srcOrd="0" destOrd="0" presId="urn:microsoft.com/office/officeart/2018/2/layout/IconCircleList"/>
    <dgm:cxn modelId="{E8E89084-E65A-1940-855F-E6E46859BE58}" type="presParOf" srcId="{61D8A47D-A872-49DA-A02B-EB8DC0644053}" destId="{0876FE2E-EDBB-4BFF-B04B-30F34F29E2D2}" srcOrd="1" destOrd="0" presId="urn:microsoft.com/office/officeart/2018/2/layout/IconCircleList"/>
    <dgm:cxn modelId="{C17B992F-5977-2D48-A2A6-7747392DF80A}" type="presParOf" srcId="{61D8A47D-A872-49DA-A02B-EB8DC0644053}" destId="{B68D0262-4EAD-406E-9005-812B0DE540E2}" srcOrd="2" destOrd="0" presId="urn:microsoft.com/office/officeart/2018/2/layout/IconCircleList"/>
    <dgm:cxn modelId="{EAED0B20-7FF1-D341-A3A1-AF71975FF458}" type="presParOf" srcId="{61D8A47D-A872-49DA-A02B-EB8DC0644053}" destId="{919DC95C-01C4-4805-8CFC-DA1146117EAD}" srcOrd="3" destOrd="0" presId="urn:microsoft.com/office/officeart/2018/2/layout/IconCircleList"/>
    <dgm:cxn modelId="{A3F5FE07-B6A9-1C45-901E-C50B7854F168}" type="presParOf" srcId="{C3A5C976-6A69-4E48-B4AB-F9A7AD0E79F7}" destId="{272CE8CE-898E-47FD-8434-9B53AEC3F6D2}" srcOrd="1" destOrd="0" presId="urn:microsoft.com/office/officeart/2018/2/layout/IconCircleList"/>
    <dgm:cxn modelId="{0A187A0F-10EF-AB48-AD48-E0B71CE2C5EC}" type="presParOf" srcId="{C3A5C976-6A69-4E48-B4AB-F9A7AD0E79F7}" destId="{7B415DD1-7260-4927-BB1C-8567CB261DFA}" srcOrd="2" destOrd="0" presId="urn:microsoft.com/office/officeart/2018/2/layout/IconCircleList"/>
    <dgm:cxn modelId="{B09ED780-EC27-054F-A2DF-AAC481350603}" type="presParOf" srcId="{7B415DD1-7260-4927-BB1C-8567CB261DFA}" destId="{BF4726A2-058F-4C02-8608-685B8153CE1B}" srcOrd="0" destOrd="0" presId="urn:microsoft.com/office/officeart/2018/2/layout/IconCircleList"/>
    <dgm:cxn modelId="{003DC155-ED62-694C-B0A9-BBC4CE4985BE}" type="presParOf" srcId="{7B415DD1-7260-4927-BB1C-8567CB261DFA}" destId="{DBAE7673-8860-4FC6-878B-61A693E5F8D0}" srcOrd="1" destOrd="0" presId="urn:microsoft.com/office/officeart/2018/2/layout/IconCircleList"/>
    <dgm:cxn modelId="{A196EF07-85C3-1249-A8CF-190233C0D037}" type="presParOf" srcId="{7B415DD1-7260-4927-BB1C-8567CB261DFA}" destId="{2CE13772-2F66-49AE-8393-E1C1BEFE05A3}" srcOrd="2" destOrd="0" presId="urn:microsoft.com/office/officeart/2018/2/layout/IconCircleList"/>
    <dgm:cxn modelId="{9EA2F826-CFFD-5B46-913D-B90345D28927}" type="presParOf" srcId="{7B415DD1-7260-4927-BB1C-8567CB261DFA}" destId="{73456FC3-96C8-49F4-9397-B84D511BA049}" srcOrd="3" destOrd="0" presId="urn:microsoft.com/office/officeart/2018/2/layout/IconCircleList"/>
    <dgm:cxn modelId="{30994C6F-FA82-E440-B226-B5EA07736B8F}" type="presParOf" srcId="{C3A5C976-6A69-4E48-B4AB-F9A7AD0E79F7}" destId="{C0321DB8-9495-4EC8-9AED-CD0C72AFCD7E}" srcOrd="3" destOrd="0" presId="urn:microsoft.com/office/officeart/2018/2/layout/IconCircleList"/>
    <dgm:cxn modelId="{1BDE7DB0-F592-234C-B39C-CAB540E9D6DA}" type="presParOf" srcId="{C3A5C976-6A69-4E48-B4AB-F9A7AD0E79F7}" destId="{8D1DC20B-3075-45A7-983F-F4740CB38104}" srcOrd="4" destOrd="0" presId="urn:microsoft.com/office/officeart/2018/2/layout/IconCircleList"/>
    <dgm:cxn modelId="{3F4FC7DE-0E6B-FD47-93DF-0A19C1D1FE2B}" type="presParOf" srcId="{8D1DC20B-3075-45A7-983F-F4740CB38104}" destId="{999FBC98-39D1-4AF1-8917-00DF81BBB901}" srcOrd="0" destOrd="0" presId="urn:microsoft.com/office/officeart/2018/2/layout/IconCircleList"/>
    <dgm:cxn modelId="{7142C593-BE4E-2449-910F-6BABEF69602E}" type="presParOf" srcId="{8D1DC20B-3075-45A7-983F-F4740CB38104}" destId="{DCC128BE-DF1A-451B-BCC0-AEAEA8AFACBD}" srcOrd="1" destOrd="0" presId="urn:microsoft.com/office/officeart/2018/2/layout/IconCircleList"/>
    <dgm:cxn modelId="{7000B310-B439-2B47-AF49-DD5775D2D869}" type="presParOf" srcId="{8D1DC20B-3075-45A7-983F-F4740CB38104}" destId="{2AA18D5E-B97E-4261-9F3F-338E18FB196A}" srcOrd="2" destOrd="0" presId="urn:microsoft.com/office/officeart/2018/2/layout/IconCircleList"/>
    <dgm:cxn modelId="{B70F9AC1-311E-BB43-9430-FB174679A823}" type="presParOf" srcId="{8D1DC20B-3075-45A7-983F-F4740CB38104}" destId="{8B504630-9EC6-4715-82A7-EBDEA8544533}" srcOrd="3" destOrd="0" presId="urn:microsoft.com/office/officeart/2018/2/layout/IconCircleList"/>
    <dgm:cxn modelId="{539513C5-C508-AB40-BEEC-AF6A9300A7A6}" type="presParOf" srcId="{C3A5C976-6A69-4E48-B4AB-F9A7AD0E79F7}" destId="{C4210EBF-41F2-4776-A307-43DEFFF6B800}" srcOrd="5" destOrd="0" presId="urn:microsoft.com/office/officeart/2018/2/layout/IconCircleList"/>
    <dgm:cxn modelId="{0A581FA2-38D4-6549-9286-EFC1AE7132BA}" type="presParOf" srcId="{C3A5C976-6A69-4E48-B4AB-F9A7AD0E79F7}" destId="{70519E75-9602-4C9F-BF93-F51E2D44F280}" srcOrd="6" destOrd="0" presId="urn:microsoft.com/office/officeart/2018/2/layout/IconCircleList"/>
    <dgm:cxn modelId="{862998A2-4747-E54E-B4DA-1B8CBFC7399D}" type="presParOf" srcId="{70519E75-9602-4C9F-BF93-F51E2D44F280}" destId="{5C862ED7-790D-43AE-9A7C-F8891E0F810A}" srcOrd="0" destOrd="0" presId="urn:microsoft.com/office/officeart/2018/2/layout/IconCircleList"/>
    <dgm:cxn modelId="{C7F8E890-CAD1-674C-B5C6-35E43159A8A3}" type="presParOf" srcId="{70519E75-9602-4C9F-BF93-F51E2D44F280}" destId="{6469D51E-352F-4CEB-9752-DD8240F1B9D4}" srcOrd="1" destOrd="0" presId="urn:microsoft.com/office/officeart/2018/2/layout/IconCircleList"/>
    <dgm:cxn modelId="{51F1CD1E-F5B9-414D-B79B-D49BB0D890B5}" type="presParOf" srcId="{70519E75-9602-4C9F-BF93-F51E2D44F280}" destId="{0106214A-A12F-4CE5-B646-912D89C74993}" srcOrd="2" destOrd="0" presId="urn:microsoft.com/office/officeart/2018/2/layout/IconCircleList"/>
    <dgm:cxn modelId="{BA0E64F0-1B59-334A-8F30-76556415BAB1}" type="presParOf" srcId="{70519E75-9602-4C9F-BF93-F51E2D44F280}" destId="{71D81BA2-7EDB-437D-A649-69978063F975}"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999A60-ACE9-497C-B0AA-68C02441629F}">
      <dsp:nvSpPr>
        <dsp:cNvPr id="0" name=""/>
        <dsp:cNvSpPr/>
      </dsp:nvSpPr>
      <dsp:spPr>
        <a:xfrm>
          <a:off x="212335" y="581293"/>
          <a:ext cx="1335915" cy="133591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76FE2E-EDBB-4BFF-B04B-30F34F29E2D2}">
      <dsp:nvSpPr>
        <dsp:cNvPr id="0" name=""/>
        <dsp:cNvSpPr/>
      </dsp:nvSpPr>
      <dsp:spPr>
        <a:xfrm>
          <a:off x="492877" y="861835"/>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9DC95C-01C4-4805-8CFC-DA1146117EAD}">
      <dsp:nvSpPr>
        <dsp:cNvPr id="0" name=""/>
        <dsp:cNvSpPr/>
      </dsp:nvSpPr>
      <dsp:spPr>
        <a:xfrm>
          <a:off x="1834517" y="581293"/>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50000"/>
            </a:lnSpc>
            <a:spcBef>
              <a:spcPct val="0"/>
            </a:spcBef>
            <a:spcAft>
              <a:spcPct val="35000"/>
            </a:spcAft>
            <a:buNone/>
          </a:pPr>
          <a:r>
            <a:rPr lang="en-US" sz="1700" kern="1200" dirty="0">
              <a:latin typeface="Arial" panose="020B0604020202020204" pitchFamily="34" charset="0"/>
              <a:cs typeface="Arial" panose="020B0604020202020204" pitchFamily="34" charset="0"/>
            </a:rPr>
            <a:t>reveals</a:t>
          </a:r>
          <a:r>
            <a:rPr lang="en-GB" sz="1700" kern="1200" dirty="0">
              <a:latin typeface="Arial" panose="020B0604020202020204" pitchFamily="34" charset="0"/>
              <a:cs typeface="Arial" panose="020B0604020202020204" pitchFamily="34" charset="0"/>
            </a:rPr>
            <a:t> the relationship between named languages and their use. (Li Wei, 2016, p. 541)</a:t>
          </a:r>
          <a:endParaRPr lang="en-US" sz="1700" kern="1200" dirty="0">
            <a:latin typeface="Arial" panose="020B0604020202020204" pitchFamily="34" charset="0"/>
            <a:cs typeface="Arial" panose="020B0604020202020204" pitchFamily="34" charset="0"/>
          </a:endParaRPr>
        </a:p>
      </dsp:txBody>
      <dsp:txXfrm>
        <a:off x="1834517" y="581293"/>
        <a:ext cx="3148942" cy="1335915"/>
      </dsp:txXfrm>
    </dsp:sp>
    <dsp:sp modelId="{BF4726A2-058F-4C02-8608-685B8153CE1B}">
      <dsp:nvSpPr>
        <dsp:cNvPr id="0" name=""/>
        <dsp:cNvSpPr/>
      </dsp:nvSpPr>
      <dsp:spPr>
        <a:xfrm>
          <a:off x="5532139" y="581293"/>
          <a:ext cx="1335915" cy="133591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AE7673-8860-4FC6-878B-61A693E5F8D0}">
      <dsp:nvSpPr>
        <dsp:cNvPr id="0" name=""/>
        <dsp:cNvSpPr/>
      </dsp:nvSpPr>
      <dsp:spPr>
        <a:xfrm>
          <a:off x="5812681" y="861835"/>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456FC3-96C8-49F4-9397-B84D511BA049}">
      <dsp:nvSpPr>
        <dsp:cNvPr id="0" name=""/>
        <dsp:cNvSpPr/>
      </dsp:nvSpPr>
      <dsp:spPr>
        <a:xfrm>
          <a:off x="7154322" y="581293"/>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US" sz="1700" kern="1200" dirty="0">
              <a:latin typeface="Arial" panose="020B0604020202020204" pitchFamily="34" charset="0"/>
              <a:cs typeface="Arial" panose="020B0604020202020204" pitchFamily="34" charset="0"/>
            </a:rPr>
            <a:t>is</a:t>
          </a:r>
          <a:r>
            <a:rPr lang="zh-CN" sz="1700" kern="1200" dirty="0">
              <a:latin typeface="Arial" panose="020B0604020202020204" pitchFamily="34" charset="0"/>
              <a:cs typeface="Arial" panose="020B0604020202020204" pitchFamily="34" charset="0"/>
            </a:rPr>
            <a:t> </a:t>
          </a:r>
          <a:r>
            <a:rPr lang="en-GB" sz="1700" kern="1200" dirty="0">
              <a:latin typeface="Arial" panose="020B0604020202020204" pitchFamily="34" charset="0"/>
              <a:cs typeface="Arial" panose="020B0604020202020204" pitchFamily="34" charset="0"/>
            </a:rPr>
            <a:t>transformative </a:t>
          </a:r>
          <a:r>
            <a:rPr lang="en-US" sz="1700" kern="1200" dirty="0">
              <a:latin typeface="Arial" panose="020B0604020202020204" pitchFamily="34" charset="0"/>
              <a:cs typeface="Arial" panose="020B0604020202020204" pitchFamily="34" charset="0"/>
            </a:rPr>
            <a:t>in</a:t>
          </a:r>
          <a:r>
            <a:rPr lang="zh-CN" sz="1700" kern="1200" dirty="0">
              <a:latin typeface="Arial" panose="020B0604020202020204" pitchFamily="34" charset="0"/>
              <a:cs typeface="Arial" panose="020B0604020202020204" pitchFamily="34" charset="0"/>
            </a:rPr>
            <a:t> </a:t>
          </a:r>
          <a:r>
            <a:rPr lang="en-GB" sz="1700" kern="1200" dirty="0">
              <a:latin typeface="Arial" panose="020B0604020202020204" pitchFamily="34" charset="0"/>
              <a:cs typeface="Arial" panose="020B0604020202020204" pitchFamily="34" charset="0"/>
            </a:rPr>
            <a:t>nature</a:t>
          </a:r>
          <a:endParaRPr lang="en-US" sz="1700" kern="1200" dirty="0">
            <a:latin typeface="Arial" panose="020B0604020202020204" pitchFamily="34" charset="0"/>
            <a:cs typeface="Arial" panose="020B0604020202020204" pitchFamily="34" charset="0"/>
          </a:endParaRPr>
        </a:p>
      </dsp:txBody>
      <dsp:txXfrm>
        <a:off x="7154322" y="581293"/>
        <a:ext cx="3148942" cy="1335915"/>
      </dsp:txXfrm>
    </dsp:sp>
    <dsp:sp modelId="{999FBC98-39D1-4AF1-8917-00DF81BBB901}">
      <dsp:nvSpPr>
        <dsp:cNvPr id="0" name=""/>
        <dsp:cNvSpPr/>
      </dsp:nvSpPr>
      <dsp:spPr>
        <a:xfrm>
          <a:off x="212335" y="2702571"/>
          <a:ext cx="1335915" cy="133591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C128BE-DF1A-451B-BCC0-AEAEA8AFACBD}">
      <dsp:nvSpPr>
        <dsp:cNvPr id="0" name=""/>
        <dsp:cNvSpPr/>
      </dsp:nvSpPr>
      <dsp:spPr>
        <a:xfrm>
          <a:off x="492877" y="2983113"/>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504630-9EC6-4715-82A7-EBDEA8544533}">
      <dsp:nvSpPr>
        <dsp:cNvPr id="0" name=""/>
        <dsp:cNvSpPr/>
      </dsp:nvSpPr>
      <dsp:spPr>
        <a:xfrm>
          <a:off x="1834517" y="2702571"/>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US" sz="1700" kern="1200" dirty="0">
              <a:latin typeface="Arial" panose="020B0604020202020204" pitchFamily="34" charset="0"/>
              <a:cs typeface="Arial" panose="020B0604020202020204" pitchFamily="34" charset="0"/>
            </a:rPr>
            <a:t>calls forth learners’ bilingual subjectivities and cognitive structures. (García and Li, 2014, p. 92) </a:t>
          </a:r>
        </a:p>
      </dsp:txBody>
      <dsp:txXfrm>
        <a:off x="1834517" y="2702571"/>
        <a:ext cx="3148942" cy="1335915"/>
      </dsp:txXfrm>
    </dsp:sp>
    <dsp:sp modelId="{5C862ED7-790D-43AE-9A7C-F8891E0F810A}">
      <dsp:nvSpPr>
        <dsp:cNvPr id="0" name=""/>
        <dsp:cNvSpPr/>
      </dsp:nvSpPr>
      <dsp:spPr>
        <a:xfrm>
          <a:off x="5532139" y="2702571"/>
          <a:ext cx="1335915" cy="133591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69D51E-352F-4CEB-9752-DD8240F1B9D4}">
      <dsp:nvSpPr>
        <dsp:cNvPr id="0" name=""/>
        <dsp:cNvSpPr/>
      </dsp:nvSpPr>
      <dsp:spPr>
        <a:xfrm>
          <a:off x="5812681" y="2983113"/>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D81BA2-7EDB-437D-A649-69978063F975}">
      <dsp:nvSpPr>
        <dsp:cNvPr id="0" name=""/>
        <dsp:cNvSpPr/>
      </dsp:nvSpPr>
      <dsp:spPr>
        <a:xfrm>
          <a:off x="7154322" y="2702571"/>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US" sz="1700" kern="1200" dirty="0">
              <a:latin typeface="Arial" panose="020B0604020202020204" pitchFamily="34" charset="0"/>
              <a:cs typeface="Arial" panose="020B0604020202020204" pitchFamily="34" charset="0"/>
            </a:rPr>
            <a:t>redesigns teaching strategies to accommodate student’s use of L1</a:t>
          </a:r>
        </a:p>
      </dsp:txBody>
      <dsp:txXfrm>
        <a:off x="7154322" y="2702571"/>
        <a:ext cx="3148942" cy="1335915"/>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82162-C961-ED49-91C8-1373B2D8643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CN"/>
          </a:p>
        </p:txBody>
      </p:sp>
      <p:sp>
        <p:nvSpPr>
          <p:cNvPr id="3" name="Subtitle 2">
            <a:extLst>
              <a:ext uri="{FF2B5EF4-FFF2-40B4-BE49-F238E27FC236}">
                <a16:creationId xmlns:a16="http://schemas.microsoft.com/office/drawing/2014/main" id="{73606128-58C4-E943-9F67-418E41FAC17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CN"/>
          </a:p>
        </p:txBody>
      </p:sp>
      <p:sp>
        <p:nvSpPr>
          <p:cNvPr id="4" name="Date Placeholder 3">
            <a:extLst>
              <a:ext uri="{FF2B5EF4-FFF2-40B4-BE49-F238E27FC236}">
                <a16:creationId xmlns:a16="http://schemas.microsoft.com/office/drawing/2014/main" id="{F3CA86B1-5999-C147-8677-EAD65357C03A}"/>
              </a:ext>
            </a:extLst>
          </p:cNvPr>
          <p:cNvSpPr>
            <a:spLocks noGrp="1"/>
          </p:cNvSpPr>
          <p:nvPr>
            <p:ph type="dt" sz="half" idx="10"/>
          </p:nvPr>
        </p:nvSpPr>
        <p:spPr/>
        <p:txBody>
          <a:bodyPr/>
          <a:lstStyle/>
          <a:p>
            <a:fld id="{02AC24A9-CCB6-4F8D-B8DB-C2F3692CFA5A}" type="datetimeFigureOut">
              <a:rPr lang="en-US" smtClean="0"/>
              <a:t>11/12/20</a:t>
            </a:fld>
            <a:endParaRPr lang="en-US" dirty="0"/>
          </a:p>
        </p:txBody>
      </p:sp>
      <p:sp>
        <p:nvSpPr>
          <p:cNvPr id="5" name="Footer Placeholder 4">
            <a:extLst>
              <a:ext uri="{FF2B5EF4-FFF2-40B4-BE49-F238E27FC236}">
                <a16:creationId xmlns:a16="http://schemas.microsoft.com/office/drawing/2014/main" id="{904E311E-19F1-7449-8889-0D6DAA97F38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A27F785-5A65-7C42-ABEC-DE8778FCBE23}"/>
              </a:ext>
            </a:extLst>
          </p:cNvPr>
          <p:cNvSpPr>
            <a:spLocks noGrp="1"/>
          </p:cNvSpPr>
          <p:nvPr>
            <p:ph type="sldNum" sz="quarter" idx="12"/>
          </p:nvPr>
        </p:nvSpPr>
        <p:spPr/>
        <p:txBody>
          <a:bodyPr/>
          <a:lstStyle/>
          <a:p>
            <a:fld id="{B2DC25EE-239B-4C5F-AAD1-255A7D5F1EE2}" type="slidenum">
              <a:rPr lang="en-US" smtClean="0"/>
              <a:t>‹#›</a:t>
            </a:fld>
            <a:endParaRPr lang="en-US" dirty="0"/>
          </a:p>
        </p:txBody>
      </p:sp>
    </p:spTree>
    <p:extLst>
      <p:ext uri="{BB962C8B-B14F-4D97-AF65-F5344CB8AC3E}">
        <p14:creationId xmlns:p14="http://schemas.microsoft.com/office/powerpoint/2010/main" val="37041296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C0639-320B-3A41-ABAE-968CCA9563B8}"/>
              </a:ext>
            </a:extLst>
          </p:cNvPr>
          <p:cNvSpPr>
            <a:spLocks noGrp="1"/>
          </p:cNvSpPr>
          <p:nvPr>
            <p:ph type="title"/>
          </p:nvPr>
        </p:nvSpPr>
        <p:spPr/>
        <p:txBody>
          <a:bodyPr/>
          <a:lstStyle/>
          <a:p>
            <a:r>
              <a:rPr lang="en-GB"/>
              <a:t>Click to edit Master title style</a:t>
            </a:r>
            <a:endParaRPr lang="en-CN"/>
          </a:p>
        </p:txBody>
      </p:sp>
      <p:sp>
        <p:nvSpPr>
          <p:cNvPr id="3" name="Content Placeholder 2">
            <a:extLst>
              <a:ext uri="{FF2B5EF4-FFF2-40B4-BE49-F238E27FC236}">
                <a16:creationId xmlns:a16="http://schemas.microsoft.com/office/drawing/2014/main" id="{58AA483A-82C8-964B-A492-1EC6CC7AB10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CN"/>
          </a:p>
        </p:txBody>
      </p:sp>
      <p:sp>
        <p:nvSpPr>
          <p:cNvPr id="4" name="Date Placeholder 3">
            <a:extLst>
              <a:ext uri="{FF2B5EF4-FFF2-40B4-BE49-F238E27FC236}">
                <a16:creationId xmlns:a16="http://schemas.microsoft.com/office/drawing/2014/main" id="{29236FB2-BCB0-B945-8171-0B57A1F1B834}"/>
              </a:ext>
            </a:extLst>
          </p:cNvPr>
          <p:cNvSpPr>
            <a:spLocks noGrp="1"/>
          </p:cNvSpPr>
          <p:nvPr>
            <p:ph type="dt" sz="half" idx="10"/>
          </p:nvPr>
        </p:nvSpPr>
        <p:spPr/>
        <p:txBody>
          <a:bodyPr/>
          <a:lstStyle/>
          <a:p>
            <a:fld id="{02AC24A9-CCB6-4F8D-B8DB-C2F3692CFA5A}" type="datetimeFigureOut">
              <a:rPr lang="en-US" smtClean="0"/>
              <a:t>11/12/20</a:t>
            </a:fld>
            <a:endParaRPr lang="en-US"/>
          </a:p>
        </p:txBody>
      </p:sp>
      <p:sp>
        <p:nvSpPr>
          <p:cNvPr id="5" name="Footer Placeholder 4">
            <a:extLst>
              <a:ext uri="{FF2B5EF4-FFF2-40B4-BE49-F238E27FC236}">
                <a16:creationId xmlns:a16="http://schemas.microsoft.com/office/drawing/2014/main" id="{81585FAC-10E8-2D4B-8305-2953C7ACE4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D15E0C-050E-1A40-AB5F-659B4477BC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200644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D222A0-CC6F-A848-B459-F866A8471DC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CN"/>
          </a:p>
        </p:txBody>
      </p:sp>
      <p:sp>
        <p:nvSpPr>
          <p:cNvPr id="3" name="Text Placeholder 2">
            <a:extLst>
              <a:ext uri="{FF2B5EF4-FFF2-40B4-BE49-F238E27FC236}">
                <a16:creationId xmlns:a16="http://schemas.microsoft.com/office/drawing/2014/main" id="{DF4F8EC9-D422-4E4C-92D4-3AB91BBEED0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48E8F80-0D4F-6B42-B07E-779EF5CFB5FC}"/>
              </a:ext>
            </a:extLst>
          </p:cNvPr>
          <p:cNvSpPr>
            <a:spLocks noGrp="1"/>
          </p:cNvSpPr>
          <p:nvPr>
            <p:ph type="dt" sz="half" idx="10"/>
          </p:nvPr>
        </p:nvSpPr>
        <p:spPr/>
        <p:txBody>
          <a:bodyPr/>
          <a:lstStyle/>
          <a:p>
            <a:fld id="{02AC24A9-CCB6-4F8D-B8DB-C2F3692CFA5A}" type="datetimeFigureOut">
              <a:rPr lang="en-US" smtClean="0"/>
              <a:t>11/12/20</a:t>
            </a:fld>
            <a:endParaRPr lang="en-US"/>
          </a:p>
        </p:txBody>
      </p:sp>
      <p:sp>
        <p:nvSpPr>
          <p:cNvPr id="5" name="Footer Placeholder 4">
            <a:extLst>
              <a:ext uri="{FF2B5EF4-FFF2-40B4-BE49-F238E27FC236}">
                <a16:creationId xmlns:a16="http://schemas.microsoft.com/office/drawing/2014/main" id="{9CABC4CE-D9E4-6145-9B7D-7FDC2BB8CF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63832E-FCC1-124E-B8ED-BEE09D05D65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133043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CF39E-9642-004F-B5D0-CC8C461EAEF2}"/>
              </a:ext>
            </a:extLst>
          </p:cNvPr>
          <p:cNvSpPr>
            <a:spLocks noGrp="1"/>
          </p:cNvSpPr>
          <p:nvPr>
            <p:ph type="title"/>
          </p:nvPr>
        </p:nvSpPr>
        <p:spPr/>
        <p:txBody>
          <a:bodyPr/>
          <a:lstStyle/>
          <a:p>
            <a:r>
              <a:rPr lang="en-GB"/>
              <a:t>Click to edit Master title style</a:t>
            </a:r>
            <a:endParaRPr lang="en-CN"/>
          </a:p>
        </p:txBody>
      </p:sp>
      <p:sp>
        <p:nvSpPr>
          <p:cNvPr id="3" name="Content Placeholder 2">
            <a:extLst>
              <a:ext uri="{FF2B5EF4-FFF2-40B4-BE49-F238E27FC236}">
                <a16:creationId xmlns:a16="http://schemas.microsoft.com/office/drawing/2014/main" id="{A349BA8B-38BA-0E46-8D4A-55D6D0704D9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CN"/>
          </a:p>
        </p:txBody>
      </p:sp>
      <p:sp>
        <p:nvSpPr>
          <p:cNvPr id="4" name="Content Placeholder 3">
            <a:extLst>
              <a:ext uri="{FF2B5EF4-FFF2-40B4-BE49-F238E27FC236}">
                <a16:creationId xmlns:a16="http://schemas.microsoft.com/office/drawing/2014/main" id="{353A5D85-4611-0A4C-978A-D8AA9BAA5AC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CN"/>
          </a:p>
        </p:txBody>
      </p:sp>
      <p:sp>
        <p:nvSpPr>
          <p:cNvPr id="5" name="Date Placeholder 4">
            <a:extLst>
              <a:ext uri="{FF2B5EF4-FFF2-40B4-BE49-F238E27FC236}">
                <a16:creationId xmlns:a16="http://schemas.microsoft.com/office/drawing/2014/main" id="{F8FBBD2B-46D6-2442-B30E-A0FD8A7CA8D0}"/>
              </a:ext>
            </a:extLst>
          </p:cNvPr>
          <p:cNvSpPr>
            <a:spLocks noGrp="1"/>
          </p:cNvSpPr>
          <p:nvPr>
            <p:ph type="dt" sz="half" idx="10"/>
          </p:nvPr>
        </p:nvSpPr>
        <p:spPr/>
        <p:txBody>
          <a:bodyPr/>
          <a:lstStyle/>
          <a:p>
            <a:fld id="{02AC24A9-CCB6-4F8D-B8DB-C2F3692CFA5A}" type="datetimeFigureOut">
              <a:rPr lang="en-US" smtClean="0"/>
              <a:t>11/12/20</a:t>
            </a:fld>
            <a:endParaRPr lang="en-US"/>
          </a:p>
        </p:txBody>
      </p:sp>
      <p:sp>
        <p:nvSpPr>
          <p:cNvPr id="6" name="Footer Placeholder 5">
            <a:extLst>
              <a:ext uri="{FF2B5EF4-FFF2-40B4-BE49-F238E27FC236}">
                <a16:creationId xmlns:a16="http://schemas.microsoft.com/office/drawing/2014/main" id="{09CBE652-6CED-5940-86C2-4987E5B1FD1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8CF149-5B8A-BF48-A98A-A3438208E30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13143808"/>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853F4-777C-4F45-B0A3-0FFD219CA3E2}"/>
              </a:ext>
            </a:extLst>
          </p:cNvPr>
          <p:cNvSpPr>
            <a:spLocks noGrp="1"/>
          </p:cNvSpPr>
          <p:nvPr>
            <p:ph type="title"/>
          </p:nvPr>
        </p:nvSpPr>
        <p:spPr>
          <a:xfrm>
            <a:off x="839788" y="365125"/>
            <a:ext cx="10515600" cy="1325563"/>
          </a:xfrm>
        </p:spPr>
        <p:txBody>
          <a:bodyPr/>
          <a:lstStyle/>
          <a:p>
            <a:r>
              <a:rPr lang="en-GB"/>
              <a:t>Click to edit Master title style</a:t>
            </a:r>
            <a:endParaRPr lang="en-CN"/>
          </a:p>
        </p:txBody>
      </p:sp>
      <p:sp>
        <p:nvSpPr>
          <p:cNvPr id="3" name="Text Placeholder 2">
            <a:extLst>
              <a:ext uri="{FF2B5EF4-FFF2-40B4-BE49-F238E27FC236}">
                <a16:creationId xmlns:a16="http://schemas.microsoft.com/office/drawing/2014/main" id="{408D1F84-0764-7040-9B0F-FFCF6F6C545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4770C5C-03F3-DA41-9A8B-5CC760AEAFC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CN"/>
          </a:p>
        </p:txBody>
      </p:sp>
      <p:sp>
        <p:nvSpPr>
          <p:cNvPr id="5" name="Text Placeholder 4">
            <a:extLst>
              <a:ext uri="{FF2B5EF4-FFF2-40B4-BE49-F238E27FC236}">
                <a16:creationId xmlns:a16="http://schemas.microsoft.com/office/drawing/2014/main" id="{053C4CC1-E9C8-2443-A03B-C122E27E372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DB14849-9B77-CE47-A865-3B1B4233DBE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CN"/>
          </a:p>
        </p:txBody>
      </p:sp>
      <p:sp>
        <p:nvSpPr>
          <p:cNvPr id="7" name="Date Placeholder 6">
            <a:extLst>
              <a:ext uri="{FF2B5EF4-FFF2-40B4-BE49-F238E27FC236}">
                <a16:creationId xmlns:a16="http://schemas.microsoft.com/office/drawing/2014/main" id="{D3AFC5EA-3659-814E-85F0-3AD2EC13ED6D}"/>
              </a:ext>
            </a:extLst>
          </p:cNvPr>
          <p:cNvSpPr>
            <a:spLocks noGrp="1"/>
          </p:cNvSpPr>
          <p:nvPr>
            <p:ph type="dt" sz="half" idx="10"/>
          </p:nvPr>
        </p:nvSpPr>
        <p:spPr/>
        <p:txBody>
          <a:bodyPr/>
          <a:lstStyle/>
          <a:p>
            <a:fld id="{02AC24A9-CCB6-4F8D-B8DB-C2F3692CFA5A}" type="datetimeFigureOut">
              <a:rPr lang="en-US" smtClean="0"/>
              <a:t>11/12/20</a:t>
            </a:fld>
            <a:endParaRPr lang="en-US"/>
          </a:p>
        </p:txBody>
      </p:sp>
      <p:sp>
        <p:nvSpPr>
          <p:cNvPr id="8" name="Footer Placeholder 7">
            <a:extLst>
              <a:ext uri="{FF2B5EF4-FFF2-40B4-BE49-F238E27FC236}">
                <a16:creationId xmlns:a16="http://schemas.microsoft.com/office/drawing/2014/main" id="{EEF919C3-047E-BA4C-A16E-6D4DEBD1F29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6826FE-571D-1144-A83B-5909D3FAEA02}"/>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68092650"/>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99DFF-BF0F-E841-918A-B0A8424BF01E}"/>
              </a:ext>
            </a:extLst>
          </p:cNvPr>
          <p:cNvSpPr>
            <a:spLocks noGrp="1"/>
          </p:cNvSpPr>
          <p:nvPr>
            <p:ph type="title"/>
          </p:nvPr>
        </p:nvSpPr>
        <p:spPr/>
        <p:txBody>
          <a:bodyPr/>
          <a:lstStyle/>
          <a:p>
            <a:r>
              <a:rPr lang="en-GB"/>
              <a:t>Click to edit Master title style</a:t>
            </a:r>
            <a:endParaRPr lang="en-CN"/>
          </a:p>
        </p:txBody>
      </p:sp>
      <p:sp>
        <p:nvSpPr>
          <p:cNvPr id="3" name="Date Placeholder 2">
            <a:extLst>
              <a:ext uri="{FF2B5EF4-FFF2-40B4-BE49-F238E27FC236}">
                <a16:creationId xmlns:a16="http://schemas.microsoft.com/office/drawing/2014/main" id="{D030003B-5F31-DC40-BE96-9B07BBD98DDA}"/>
              </a:ext>
            </a:extLst>
          </p:cNvPr>
          <p:cNvSpPr>
            <a:spLocks noGrp="1"/>
          </p:cNvSpPr>
          <p:nvPr>
            <p:ph type="dt" sz="half" idx="10"/>
          </p:nvPr>
        </p:nvSpPr>
        <p:spPr/>
        <p:txBody>
          <a:bodyPr/>
          <a:lstStyle/>
          <a:p>
            <a:fld id="{02AC24A9-CCB6-4F8D-B8DB-C2F3692CFA5A}" type="datetimeFigureOut">
              <a:rPr lang="en-US" smtClean="0"/>
              <a:t>11/12/20</a:t>
            </a:fld>
            <a:endParaRPr lang="en-US"/>
          </a:p>
        </p:txBody>
      </p:sp>
      <p:sp>
        <p:nvSpPr>
          <p:cNvPr id="4" name="Footer Placeholder 3">
            <a:extLst>
              <a:ext uri="{FF2B5EF4-FFF2-40B4-BE49-F238E27FC236}">
                <a16:creationId xmlns:a16="http://schemas.microsoft.com/office/drawing/2014/main" id="{082EF236-D92B-E347-92B0-B7F1A58A1FD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995B89A-130A-9C46-B4D8-FA9CEFD00DC7}"/>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7013299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453CC5C-27CF-B941-8A04-2CA2136A3C13}"/>
              </a:ext>
            </a:extLst>
          </p:cNvPr>
          <p:cNvSpPr>
            <a:spLocks noGrp="1"/>
          </p:cNvSpPr>
          <p:nvPr>
            <p:ph type="dt" sz="half" idx="10"/>
          </p:nvPr>
        </p:nvSpPr>
        <p:spPr/>
        <p:txBody>
          <a:bodyPr/>
          <a:lstStyle/>
          <a:p>
            <a:fld id="{02AC24A9-CCB6-4F8D-B8DB-C2F3692CFA5A}" type="datetimeFigureOut">
              <a:rPr lang="en-US" smtClean="0"/>
              <a:t>11/12/20</a:t>
            </a:fld>
            <a:endParaRPr lang="en-US"/>
          </a:p>
        </p:txBody>
      </p:sp>
      <p:sp>
        <p:nvSpPr>
          <p:cNvPr id="3" name="Footer Placeholder 2">
            <a:extLst>
              <a:ext uri="{FF2B5EF4-FFF2-40B4-BE49-F238E27FC236}">
                <a16:creationId xmlns:a16="http://schemas.microsoft.com/office/drawing/2014/main" id="{9C945CEB-95D6-C445-998B-72D7DEB8A4E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E89CE38-A3BB-EC49-A100-7906ADA25A57}"/>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155474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8663A-57AE-E84F-8BEE-8D806B2EB9A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CN"/>
          </a:p>
        </p:txBody>
      </p:sp>
      <p:sp>
        <p:nvSpPr>
          <p:cNvPr id="3" name="Content Placeholder 2">
            <a:extLst>
              <a:ext uri="{FF2B5EF4-FFF2-40B4-BE49-F238E27FC236}">
                <a16:creationId xmlns:a16="http://schemas.microsoft.com/office/drawing/2014/main" id="{5D8E5325-3430-7A48-9E90-0F8F9C2453A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CN"/>
          </a:p>
        </p:txBody>
      </p:sp>
      <p:sp>
        <p:nvSpPr>
          <p:cNvPr id="4" name="Text Placeholder 3">
            <a:extLst>
              <a:ext uri="{FF2B5EF4-FFF2-40B4-BE49-F238E27FC236}">
                <a16:creationId xmlns:a16="http://schemas.microsoft.com/office/drawing/2014/main" id="{124AF376-C8D8-8B4D-BB38-5816AB60BD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0F6AB7E-656E-2149-AE73-8B73C2650EDD}"/>
              </a:ext>
            </a:extLst>
          </p:cNvPr>
          <p:cNvSpPr>
            <a:spLocks noGrp="1"/>
          </p:cNvSpPr>
          <p:nvPr>
            <p:ph type="dt" sz="half" idx="10"/>
          </p:nvPr>
        </p:nvSpPr>
        <p:spPr/>
        <p:txBody>
          <a:bodyPr/>
          <a:lstStyle/>
          <a:p>
            <a:fld id="{02AC24A9-CCB6-4F8D-B8DB-C2F3692CFA5A}" type="datetimeFigureOut">
              <a:rPr lang="en-US" smtClean="0"/>
              <a:t>11/12/20</a:t>
            </a:fld>
            <a:endParaRPr lang="en-US" dirty="0"/>
          </a:p>
        </p:txBody>
      </p:sp>
      <p:sp>
        <p:nvSpPr>
          <p:cNvPr id="6" name="Footer Placeholder 5">
            <a:extLst>
              <a:ext uri="{FF2B5EF4-FFF2-40B4-BE49-F238E27FC236}">
                <a16:creationId xmlns:a16="http://schemas.microsoft.com/office/drawing/2014/main" id="{6B863C93-17EE-CB40-A5A1-73CF32A3FA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9B840F-E8D1-674B-8970-EAE02C7D50A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077606522"/>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85177-2573-D64F-8B02-E4085506445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CN"/>
          </a:p>
        </p:txBody>
      </p:sp>
      <p:sp>
        <p:nvSpPr>
          <p:cNvPr id="3" name="Picture Placeholder 2">
            <a:extLst>
              <a:ext uri="{FF2B5EF4-FFF2-40B4-BE49-F238E27FC236}">
                <a16:creationId xmlns:a16="http://schemas.microsoft.com/office/drawing/2014/main" id="{53205FCB-9659-D64B-8DA9-B70FE88B3E9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CN"/>
          </a:p>
        </p:txBody>
      </p:sp>
      <p:sp>
        <p:nvSpPr>
          <p:cNvPr id="4" name="Text Placeholder 3">
            <a:extLst>
              <a:ext uri="{FF2B5EF4-FFF2-40B4-BE49-F238E27FC236}">
                <a16:creationId xmlns:a16="http://schemas.microsoft.com/office/drawing/2014/main" id="{B8D2C465-2C78-1C46-ACE2-5D802785F2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759771D-F221-AA4E-8E5C-71FA228897B3}"/>
              </a:ext>
            </a:extLst>
          </p:cNvPr>
          <p:cNvSpPr>
            <a:spLocks noGrp="1"/>
          </p:cNvSpPr>
          <p:nvPr>
            <p:ph type="dt" sz="half" idx="10"/>
          </p:nvPr>
        </p:nvSpPr>
        <p:spPr/>
        <p:txBody>
          <a:bodyPr/>
          <a:lstStyle/>
          <a:p>
            <a:fld id="{02AC24A9-CCB6-4F8D-B8DB-C2F3692CFA5A}" type="datetimeFigureOut">
              <a:rPr lang="en-US" smtClean="0"/>
              <a:t>11/12/20</a:t>
            </a:fld>
            <a:endParaRPr lang="en-US"/>
          </a:p>
        </p:txBody>
      </p:sp>
      <p:sp>
        <p:nvSpPr>
          <p:cNvPr id="6" name="Footer Placeholder 5">
            <a:extLst>
              <a:ext uri="{FF2B5EF4-FFF2-40B4-BE49-F238E27FC236}">
                <a16:creationId xmlns:a16="http://schemas.microsoft.com/office/drawing/2014/main" id="{AB0D30B4-2117-8540-B7B0-E5FB1B19D8D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A9D17A5-6DFC-5D4E-AFBC-FF10D265720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7894547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CE61D-57BA-9947-9FC7-01F99280F8A9}"/>
              </a:ext>
            </a:extLst>
          </p:cNvPr>
          <p:cNvSpPr>
            <a:spLocks noGrp="1"/>
          </p:cNvSpPr>
          <p:nvPr>
            <p:ph type="title"/>
          </p:nvPr>
        </p:nvSpPr>
        <p:spPr/>
        <p:txBody>
          <a:bodyPr/>
          <a:lstStyle/>
          <a:p>
            <a:r>
              <a:rPr lang="en-GB"/>
              <a:t>Click to edit Master title style</a:t>
            </a:r>
            <a:endParaRPr lang="en-CN"/>
          </a:p>
        </p:txBody>
      </p:sp>
      <p:sp>
        <p:nvSpPr>
          <p:cNvPr id="3" name="Vertical Text Placeholder 2">
            <a:extLst>
              <a:ext uri="{FF2B5EF4-FFF2-40B4-BE49-F238E27FC236}">
                <a16:creationId xmlns:a16="http://schemas.microsoft.com/office/drawing/2014/main" id="{7F10E317-D1D4-7240-89DA-5F73988E670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CN"/>
          </a:p>
        </p:txBody>
      </p:sp>
      <p:sp>
        <p:nvSpPr>
          <p:cNvPr id="4" name="Date Placeholder 3">
            <a:extLst>
              <a:ext uri="{FF2B5EF4-FFF2-40B4-BE49-F238E27FC236}">
                <a16:creationId xmlns:a16="http://schemas.microsoft.com/office/drawing/2014/main" id="{02202BBB-F5C6-AF45-AB1C-9C7E937828A8}"/>
              </a:ext>
            </a:extLst>
          </p:cNvPr>
          <p:cNvSpPr>
            <a:spLocks noGrp="1"/>
          </p:cNvSpPr>
          <p:nvPr>
            <p:ph type="dt" sz="half" idx="10"/>
          </p:nvPr>
        </p:nvSpPr>
        <p:spPr/>
        <p:txBody>
          <a:bodyPr/>
          <a:lstStyle/>
          <a:p>
            <a:fld id="{02AC24A9-CCB6-4F8D-B8DB-C2F3692CFA5A}" type="datetimeFigureOut">
              <a:rPr lang="en-US" smtClean="0"/>
              <a:t>11/12/20</a:t>
            </a:fld>
            <a:endParaRPr lang="en-US"/>
          </a:p>
        </p:txBody>
      </p:sp>
      <p:sp>
        <p:nvSpPr>
          <p:cNvPr id="5" name="Footer Placeholder 4">
            <a:extLst>
              <a:ext uri="{FF2B5EF4-FFF2-40B4-BE49-F238E27FC236}">
                <a16:creationId xmlns:a16="http://schemas.microsoft.com/office/drawing/2014/main" id="{982C5700-AAC8-EE4F-BD17-0F66DC88CF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D5093F-E26E-0445-8D97-0AB356713119}"/>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6855754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99DB63-B32B-7A46-81EF-87A4C0971CD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CN"/>
          </a:p>
        </p:txBody>
      </p:sp>
      <p:sp>
        <p:nvSpPr>
          <p:cNvPr id="3" name="Vertical Text Placeholder 2">
            <a:extLst>
              <a:ext uri="{FF2B5EF4-FFF2-40B4-BE49-F238E27FC236}">
                <a16:creationId xmlns:a16="http://schemas.microsoft.com/office/drawing/2014/main" id="{F8764F54-CDFC-6B40-B5FB-8F9EEFEAB6B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CN"/>
          </a:p>
        </p:txBody>
      </p:sp>
      <p:sp>
        <p:nvSpPr>
          <p:cNvPr id="4" name="Date Placeholder 3">
            <a:extLst>
              <a:ext uri="{FF2B5EF4-FFF2-40B4-BE49-F238E27FC236}">
                <a16:creationId xmlns:a16="http://schemas.microsoft.com/office/drawing/2014/main" id="{BFABA7D8-446F-674A-B2A6-495A8418E281}"/>
              </a:ext>
            </a:extLst>
          </p:cNvPr>
          <p:cNvSpPr>
            <a:spLocks noGrp="1"/>
          </p:cNvSpPr>
          <p:nvPr>
            <p:ph type="dt" sz="half" idx="10"/>
          </p:nvPr>
        </p:nvSpPr>
        <p:spPr/>
        <p:txBody>
          <a:bodyPr/>
          <a:lstStyle/>
          <a:p>
            <a:fld id="{02AC24A9-CCB6-4F8D-B8DB-C2F3692CFA5A}" type="datetimeFigureOut">
              <a:rPr lang="en-US" smtClean="0"/>
              <a:t>11/12/20</a:t>
            </a:fld>
            <a:endParaRPr lang="en-US"/>
          </a:p>
        </p:txBody>
      </p:sp>
      <p:sp>
        <p:nvSpPr>
          <p:cNvPr id="5" name="Footer Placeholder 4">
            <a:extLst>
              <a:ext uri="{FF2B5EF4-FFF2-40B4-BE49-F238E27FC236}">
                <a16:creationId xmlns:a16="http://schemas.microsoft.com/office/drawing/2014/main" id="{D31B1E31-189A-AD41-914E-F501B30E44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03307F5-38A4-4942-B402-886D311F1C39}"/>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0578019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C0AB6E6-D355-BE4F-A99B-E5BFC9A8FBF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CN"/>
          </a:p>
        </p:txBody>
      </p:sp>
      <p:sp>
        <p:nvSpPr>
          <p:cNvPr id="3" name="Text Placeholder 2">
            <a:extLst>
              <a:ext uri="{FF2B5EF4-FFF2-40B4-BE49-F238E27FC236}">
                <a16:creationId xmlns:a16="http://schemas.microsoft.com/office/drawing/2014/main" id="{AD0B05D7-3456-7D4D-8BB9-4D3315FFD2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CN"/>
          </a:p>
        </p:txBody>
      </p:sp>
      <p:sp>
        <p:nvSpPr>
          <p:cNvPr id="4" name="Date Placeholder 3">
            <a:extLst>
              <a:ext uri="{FF2B5EF4-FFF2-40B4-BE49-F238E27FC236}">
                <a16:creationId xmlns:a16="http://schemas.microsoft.com/office/drawing/2014/main" id="{83BA4784-3E05-E84A-A293-09FBB12B819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11/12/20</a:t>
            </a:fld>
            <a:endParaRPr lang="en-US"/>
          </a:p>
        </p:txBody>
      </p:sp>
      <p:sp>
        <p:nvSpPr>
          <p:cNvPr id="5" name="Footer Placeholder 4">
            <a:extLst>
              <a:ext uri="{FF2B5EF4-FFF2-40B4-BE49-F238E27FC236}">
                <a16:creationId xmlns:a16="http://schemas.microsoft.com/office/drawing/2014/main" id="{AB4CE094-CDE6-8247-B32D-829D6B221B6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1521610-72EA-354B-87E9-D160AACE0A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2374896078"/>
      </p:ext>
    </p:extLst>
  </p:cSld>
  <p:clrMap bg1="lt1" tx1="dk1" bg2="lt2" tx2="dk2" accent1="accent1" accent2="accent2" accent3="accent3" accent4="accent4" accent5="accent5" accent6="accent6" hlink="hlink" folHlink="folHlink"/>
  <p:sldLayoutIdLst>
    <p:sldLayoutId id="2147483885" r:id="rId1"/>
    <p:sldLayoutId id="2147483886" r:id="rId2"/>
    <p:sldLayoutId id="2147483887" r:id="rId3"/>
    <p:sldLayoutId id="2147483888" r:id="rId4"/>
    <p:sldLayoutId id="2147483889" r:id="rId5"/>
    <p:sldLayoutId id="2147483890" r:id="rId6"/>
    <p:sldLayoutId id="2147483891" r:id="rId7"/>
    <p:sldLayoutId id="2147483892" r:id="rId8"/>
    <p:sldLayoutId id="2147483893" r:id="rId9"/>
    <p:sldLayoutId id="2147483894" r:id="rId10"/>
    <p:sldLayoutId id="21474838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3">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3" descr="Background pattern&#10;&#10;Description automatically generated">
            <a:extLst>
              <a:ext uri="{FF2B5EF4-FFF2-40B4-BE49-F238E27FC236}">
                <a16:creationId xmlns:a16="http://schemas.microsoft.com/office/drawing/2014/main" id="{71A522EB-EC4C-4FD2-87C6-3E8EF8D1ABB2}"/>
              </a:ext>
            </a:extLst>
          </p:cNvPr>
          <p:cNvPicPr>
            <a:picLocks noChangeAspect="1"/>
          </p:cNvPicPr>
          <p:nvPr/>
        </p:nvPicPr>
        <p:blipFill rotWithShape="1">
          <a:blip r:embed="rId2"/>
          <a:srcRect l="2320" t="23391" r="6771"/>
          <a:stretch/>
        </p:blipFill>
        <p:spPr>
          <a:xfrm>
            <a:off x="20" y="10"/>
            <a:ext cx="12191999" cy="6858000"/>
          </a:xfrm>
          <a:prstGeom prst="rect">
            <a:avLst/>
          </a:prstGeom>
          <a:noFill/>
        </p:spPr>
      </p:pic>
      <p:sp>
        <p:nvSpPr>
          <p:cNvPr id="56" name="Rectangle 55">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8AAEA5E-2D6C-CF4E-9864-18D28C7328EF}"/>
              </a:ext>
            </a:extLst>
          </p:cNvPr>
          <p:cNvSpPr>
            <a:spLocks noGrp="1"/>
          </p:cNvSpPr>
          <p:nvPr>
            <p:ph type="ctrTitle"/>
          </p:nvPr>
        </p:nvSpPr>
        <p:spPr>
          <a:xfrm>
            <a:off x="404553" y="3091928"/>
            <a:ext cx="9078562" cy="2387600"/>
          </a:xfrm>
        </p:spPr>
        <p:txBody>
          <a:bodyPr>
            <a:normAutofit/>
          </a:bodyPr>
          <a:lstStyle/>
          <a:p>
            <a:pPr algn="l"/>
            <a:r>
              <a:rPr lang="en-US" altLang="zh-CN" sz="5100" b="0">
                <a:latin typeface="Arial" panose="020B0604020202020204" pitchFamily="34" charset="0"/>
                <a:ea typeface="Segoe UI Symbol" panose="020B0502040204020203" pitchFamily="34" charset="0"/>
                <a:cs typeface="Arial" panose="020B0604020202020204" pitchFamily="34" charset="0"/>
              </a:rPr>
              <a:t>Translanguaging</a:t>
            </a:r>
            <a:r>
              <a:rPr lang="zh-CN" altLang="en-US" sz="5100" b="0">
                <a:latin typeface="Arial" panose="020B0604020202020204" pitchFamily="34" charset="0"/>
                <a:cs typeface="Arial" panose="020B0604020202020204" pitchFamily="34" charset="0"/>
              </a:rPr>
              <a:t> </a:t>
            </a:r>
            <a:r>
              <a:rPr lang="en-US" altLang="zh-CN" sz="5100" b="0">
                <a:latin typeface="Arial" panose="020B0604020202020204" pitchFamily="34" charset="0"/>
                <a:ea typeface="Segoe UI Symbol" panose="020B0502040204020203" pitchFamily="34" charset="0"/>
                <a:cs typeface="Arial" panose="020B0604020202020204" pitchFamily="34" charset="0"/>
              </a:rPr>
              <a:t>as</a:t>
            </a:r>
            <a:r>
              <a:rPr lang="zh-CN" altLang="en-US" sz="5100" b="0">
                <a:latin typeface="Arial" panose="020B0604020202020204" pitchFamily="34" charset="0"/>
                <a:cs typeface="Arial" panose="020B0604020202020204" pitchFamily="34" charset="0"/>
              </a:rPr>
              <a:t> </a:t>
            </a:r>
            <a:r>
              <a:rPr lang="en-US" altLang="zh-CN" sz="5100" b="0">
                <a:latin typeface="Arial" panose="020B0604020202020204" pitchFamily="34" charset="0"/>
                <a:ea typeface="Segoe UI Symbol" panose="020B0502040204020203" pitchFamily="34" charset="0"/>
                <a:cs typeface="Arial" panose="020B0604020202020204" pitchFamily="34" charset="0"/>
              </a:rPr>
              <a:t>Instructional</a:t>
            </a:r>
            <a:r>
              <a:rPr lang="zh-CN" altLang="en-US" sz="5100" b="0">
                <a:latin typeface="Arial" panose="020B0604020202020204" pitchFamily="34" charset="0"/>
                <a:cs typeface="Arial" panose="020B0604020202020204" pitchFamily="34" charset="0"/>
              </a:rPr>
              <a:t> </a:t>
            </a:r>
            <a:r>
              <a:rPr lang="en-US" altLang="zh-CN" sz="5100" b="0">
                <a:latin typeface="Arial" panose="020B0604020202020204" pitchFamily="34" charset="0"/>
                <a:ea typeface="Segoe UI Symbol" panose="020B0502040204020203" pitchFamily="34" charset="0"/>
                <a:cs typeface="Arial" panose="020B0604020202020204" pitchFamily="34" charset="0"/>
              </a:rPr>
              <a:t>Scaffolding</a:t>
            </a:r>
            <a:r>
              <a:rPr lang="zh-CN" altLang="en-US" sz="5100" b="0">
                <a:latin typeface="Arial" panose="020B0604020202020204" pitchFamily="34" charset="0"/>
                <a:cs typeface="Arial" panose="020B0604020202020204" pitchFamily="34" charset="0"/>
              </a:rPr>
              <a:t> </a:t>
            </a:r>
            <a:br>
              <a:rPr lang="en-US" altLang="zh-CN" sz="5100" b="0">
                <a:latin typeface="Arial" panose="020B0604020202020204" pitchFamily="34" charset="0"/>
                <a:ea typeface="Segoe UI Symbol" panose="020B0502040204020203" pitchFamily="34" charset="0"/>
                <a:cs typeface="Arial" panose="020B0604020202020204" pitchFamily="34" charset="0"/>
              </a:rPr>
            </a:br>
            <a:r>
              <a:rPr lang="en-US" altLang="zh-CN" sz="5100" b="0">
                <a:latin typeface="Arial" panose="020B0604020202020204" pitchFamily="34" charset="0"/>
                <a:ea typeface="Segoe UI Symbol" panose="020B0502040204020203" pitchFamily="34" charset="0"/>
                <a:cs typeface="Arial" panose="020B0604020202020204" pitchFamily="34" charset="0"/>
              </a:rPr>
              <a:t>in</a:t>
            </a:r>
            <a:r>
              <a:rPr lang="zh-CN" altLang="en-US" sz="5100" b="0">
                <a:latin typeface="Arial" panose="020B0604020202020204" pitchFamily="34" charset="0"/>
                <a:cs typeface="Arial" panose="020B0604020202020204" pitchFamily="34" charset="0"/>
              </a:rPr>
              <a:t> </a:t>
            </a:r>
            <a:r>
              <a:rPr lang="en-US" altLang="zh-CN" sz="5100" b="0">
                <a:latin typeface="Arial" panose="020B0604020202020204" pitchFamily="34" charset="0"/>
                <a:ea typeface="Segoe UI Symbol" panose="020B0502040204020203" pitchFamily="34" charset="0"/>
                <a:cs typeface="Arial" panose="020B0604020202020204" pitchFamily="34" charset="0"/>
              </a:rPr>
              <a:t>EFL</a:t>
            </a:r>
            <a:r>
              <a:rPr lang="zh-CN" altLang="en-US" sz="5100" b="0">
                <a:latin typeface="Arial" panose="020B0604020202020204" pitchFamily="34" charset="0"/>
                <a:cs typeface="Arial" panose="020B0604020202020204" pitchFamily="34" charset="0"/>
              </a:rPr>
              <a:t> </a:t>
            </a:r>
            <a:r>
              <a:rPr lang="en-US" altLang="zh-CN" sz="5100" b="0">
                <a:latin typeface="Arial" panose="020B0604020202020204" pitchFamily="34" charset="0"/>
                <a:ea typeface="Segoe UI Symbol" panose="020B0502040204020203" pitchFamily="34" charset="0"/>
                <a:cs typeface="Arial" panose="020B0604020202020204" pitchFamily="34" charset="0"/>
              </a:rPr>
              <a:t>Classroom</a:t>
            </a:r>
            <a:r>
              <a:rPr lang="zh-CN" altLang="en-US" sz="5100" b="0">
                <a:latin typeface="Arial" panose="020B0604020202020204" pitchFamily="34" charset="0"/>
                <a:cs typeface="Arial" panose="020B0604020202020204" pitchFamily="34" charset="0"/>
              </a:rPr>
              <a:t> </a:t>
            </a:r>
            <a:endParaRPr lang="en-CN" sz="5100" b="0" dirty="0">
              <a:latin typeface="Arial" panose="020B0604020202020204" pitchFamily="34" charset="0"/>
              <a:ea typeface="Segoe UI Symbol" panose="020B0502040204020203" pitchFamily="34" charset="0"/>
              <a:cs typeface="Arial" panose="020B0604020202020204" pitchFamily="34" charset="0"/>
            </a:endParaRPr>
          </a:p>
        </p:txBody>
      </p:sp>
      <p:sp>
        <p:nvSpPr>
          <p:cNvPr id="58" name="Rectangle: Rounded Corners 57">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77E4574D-4F92-8740-9132-F3AA1389F9E8}"/>
              </a:ext>
            </a:extLst>
          </p:cNvPr>
          <p:cNvSpPr>
            <a:spLocks noGrp="1"/>
          </p:cNvSpPr>
          <p:nvPr>
            <p:ph type="subTitle" idx="1"/>
          </p:nvPr>
        </p:nvSpPr>
        <p:spPr>
          <a:xfrm>
            <a:off x="404553" y="5624945"/>
            <a:ext cx="9078562" cy="592975"/>
          </a:xfrm>
        </p:spPr>
        <p:txBody>
          <a:bodyPr anchor="ctr">
            <a:normAutofit/>
          </a:bodyPr>
          <a:lstStyle/>
          <a:p>
            <a:pPr algn="l"/>
            <a:r>
              <a:rPr lang="en-US" altLang="zh-CN" b="1">
                <a:latin typeface="Arial" panose="020B0604020202020204" pitchFamily="34" charset="0"/>
                <a:ea typeface="Segoe UI Symbol" panose="020B0502040204020203" pitchFamily="34" charset="0"/>
                <a:cs typeface="Arial" panose="020B0604020202020204" pitchFamily="34" charset="0"/>
              </a:rPr>
              <a:t>KE</a:t>
            </a:r>
            <a:r>
              <a:rPr lang="zh-CN" altLang="en-US" b="1">
                <a:latin typeface="Arial" panose="020B0604020202020204" pitchFamily="34" charset="0"/>
                <a:cs typeface="Arial" panose="020B0604020202020204" pitchFamily="34" charset="0"/>
              </a:rPr>
              <a:t> </a:t>
            </a:r>
            <a:r>
              <a:rPr lang="en-US" altLang="zh-CN" b="1">
                <a:latin typeface="Arial" panose="020B0604020202020204" pitchFamily="34" charset="0"/>
                <a:ea typeface="Segoe UI Symbol" panose="020B0502040204020203" pitchFamily="34" charset="0"/>
                <a:cs typeface="Arial" panose="020B0604020202020204" pitchFamily="34" charset="0"/>
              </a:rPr>
              <a:t>LAN</a:t>
            </a:r>
            <a:endParaRPr lang="en-CN" b="1" dirty="0">
              <a:latin typeface="Arial" panose="020B0604020202020204" pitchFamily="34" charset="0"/>
              <a:ea typeface="Segoe UI Symbol" panose="020B0502040204020203" pitchFamily="34" charset="0"/>
              <a:cs typeface="Arial" panose="020B0604020202020204" pitchFamily="34" charset="0"/>
            </a:endParaRPr>
          </a:p>
        </p:txBody>
      </p:sp>
    </p:spTree>
    <p:extLst>
      <p:ext uri="{BB962C8B-B14F-4D97-AF65-F5344CB8AC3E}">
        <p14:creationId xmlns:p14="http://schemas.microsoft.com/office/powerpoint/2010/main" val="1060132037"/>
      </p:ext>
    </p:extLst>
  </p:cSld>
  <p:clrMapOvr>
    <a:overrideClrMapping bg1="dk1" tx1="lt1" bg2="dk2" tx2="lt2" accent1="accent1" accent2="accent2" accent3="accent3" accent4="accent4" accent5="accent5" accent6="accent6" hlink="hlink" folHlink="folHlink"/>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D9A13-6C5E-6040-97C1-F0A92466CC1C}"/>
              </a:ext>
            </a:extLst>
          </p:cNvPr>
          <p:cNvSpPr>
            <a:spLocks noGrp="1"/>
          </p:cNvSpPr>
          <p:nvPr>
            <p:ph type="title"/>
          </p:nvPr>
        </p:nvSpPr>
        <p:spPr>
          <a:xfrm>
            <a:off x="6234330" y="803325"/>
            <a:ext cx="5314536" cy="1325563"/>
          </a:xfrm>
        </p:spPr>
        <p:txBody>
          <a:bodyPr>
            <a:normAutofit/>
          </a:bodyPr>
          <a:lstStyle/>
          <a:p>
            <a:r>
              <a:rPr lang="en-US" altLang="zh-CN" dirty="0">
                <a:latin typeface="Arial" panose="020B0604020202020204" pitchFamily="34" charset="0"/>
                <a:cs typeface="Arial" panose="020B0604020202020204" pitchFamily="34" charset="0"/>
              </a:rPr>
              <a:t>Introduction</a:t>
            </a:r>
            <a:r>
              <a:rPr lang="zh-CN" altLang="en-US" dirty="0"/>
              <a:t> </a:t>
            </a:r>
            <a:endParaRPr lang="en-CN" dirty="0"/>
          </a:p>
        </p:txBody>
      </p:sp>
      <p:sp>
        <p:nvSpPr>
          <p:cNvPr id="136" name="Freeform: Shape 135">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2" name="Picture 131">
            <a:extLst>
              <a:ext uri="{FF2B5EF4-FFF2-40B4-BE49-F238E27FC236}">
                <a16:creationId xmlns:a16="http://schemas.microsoft.com/office/drawing/2014/main" id="{778CFAE1-05DD-4847-8C60-CFBF2B2A9F66}"/>
              </a:ext>
            </a:extLst>
          </p:cNvPr>
          <p:cNvPicPr>
            <a:picLocks noChangeAspect="1"/>
          </p:cNvPicPr>
          <p:nvPr/>
        </p:nvPicPr>
        <p:blipFill rotWithShape="1">
          <a:blip r:embed="rId2"/>
          <a:srcRect l="9947" r="25820" b="2"/>
          <a:stretch/>
        </p:blipFill>
        <p:spPr>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
        <p:nvSpPr>
          <p:cNvPr id="3" name="Content Placeholder 2">
            <a:extLst>
              <a:ext uri="{FF2B5EF4-FFF2-40B4-BE49-F238E27FC236}">
                <a16:creationId xmlns:a16="http://schemas.microsoft.com/office/drawing/2014/main" id="{0BA3FC3F-340E-EF4F-9CF4-C8EF52898B2F}"/>
              </a:ext>
            </a:extLst>
          </p:cNvPr>
          <p:cNvSpPr>
            <a:spLocks noGrp="1"/>
          </p:cNvSpPr>
          <p:nvPr>
            <p:ph idx="1"/>
          </p:nvPr>
        </p:nvSpPr>
        <p:spPr>
          <a:xfrm>
            <a:off x="6234329" y="2279018"/>
            <a:ext cx="5808988" cy="3375920"/>
          </a:xfrm>
        </p:spPr>
        <p:txBody>
          <a:bodyPr anchor="t">
            <a:normAutofit/>
          </a:bodyPr>
          <a:lstStyle/>
          <a:p>
            <a:pPr>
              <a:lnSpc>
                <a:spcPct val="150000"/>
              </a:lnSpc>
            </a:pPr>
            <a:r>
              <a:rPr lang="en-GB" sz="2400" dirty="0">
                <a:latin typeface="Arial" panose="020B0604020202020204" pitchFamily="34" charset="0"/>
                <a:ea typeface="Helvetica Neue" panose="02000503000000020004" pitchFamily="2" charset="0"/>
                <a:cs typeface="Arial" panose="020B0604020202020204" pitchFamily="34" charset="0"/>
              </a:rPr>
              <a:t>translanguaging </a:t>
            </a:r>
            <a:r>
              <a:rPr lang="en-US" altLang="zh-CN" sz="2400" dirty="0">
                <a:latin typeface="Arial" panose="020B0604020202020204" pitchFamily="34" charset="0"/>
                <a:ea typeface="Helvetica Neue" panose="02000503000000020004" pitchFamily="2" charset="0"/>
                <a:cs typeface="Arial" panose="020B0604020202020204" pitchFamily="34" charset="0"/>
              </a:rPr>
              <a:t>as</a:t>
            </a:r>
            <a:r>
              <a:rPr lang="zh-CN" altLang="en-US" sz="2400" dirty="0">
                <a:latin typeface="Arial" panose="020B0604020202020204" pitchFamily="34" charset="0"/>
                <a:cs typeface="Arial" panose="020B0604020202020204" pitchFamily="34" charset="0"/>
              </a:rPr>
              <a:t> </a:t>
            </a:r>
            <a:r>
              <a:rPr lang="en-GB" sz="2400" dirty="0">
                <a:latin typeface="Arial" panose="020B0604020202020204" pitchFamily="34" charset="0"/>
                <a:ea typeface="Helvetica Neue" panose="02000503000000020004" pitchFamily="2" charset="0"/>
                <a:cs typeface="Arial" panose="020B0604020202020204" pitchFamily="34" charset="0"/>
              </a:rPr>
              <a:t>an effective methods of language scaffolding</a:t>
            </a:r>
          </a:p>
          <a:p>
            <a:pPr>
              <a:lnSpc>
                <a:spcPct val="150000"/>
              </a:lnSpc>
            </a:pPr>
            <a:r>
              <a:rPr lang="en-US" altLang="zh-CN" sz="2400" dirty="0">
                <a:latin typeface="Arial" panose="020B0604020202020204" pitchFamily="34" charset="0"/>
                <a:ea typeface="Helvetica Neue" panose="02000503000000020004" pitchFamily="2" charset="0"/>
                <a:cs typeface="Arial" panose="020B0604020202020204" pitchFamily="34" charset="0"/>
              </a:rPr>
              <a:t>why</a:t>
            </a:r>
            <a:r>
              <a:rPr lang="zh-CN" altLang="en-US" sz="2400" dirty="0">
                <a:latin typeface="Arial" panose="020B0604020202020204" pitchFamily="34" charset="0"/>
                <a:cs typeface="Arial" panose="020B0604020202020204" pitchFamily="34" charset="0"/>
              </a:rPr>
              <a:t> </a:t>
            </a:r>
            <a:r>
              <a:rPr lang="en-US" altLang="zh-CN" sz="2400" dirty="0">
                <a:latin typeface="Arial" panose="020B0604020202020204" pitchFamily="34" charset="0"/>
                <a:ea typeface="Helvetica Neue" panose="02000503000000020004" pitchFamily="2" charset="0"/>
                <a:cs typeface="Arial" panose="020B0604020202020204" pitchFamily="34" charset="0"/>
              </a:rPr>
              <a:t>bother</a:t>
            </a:r>
            <a:r>
              <a:rPr lang="zh-CN" altLang="en-US" sz="2400" dirty="0">
                <a:latin typeface="Arial" panose="020B0604020202020204" pitchFamily="34" charset="0"/>
                <a:cs typeface="Arial" panose="020B0604020202020204" pitchFamily="34" charset="0"/>
              </a:rPr>
              <a:t> </a:t>
            </a:r>
            <a:r>
              <a:rPr lang="en-US" altLang="zh-CN" sz="2400" dirty="0">
                <a:latin typeface="Arial" panose="020B0604020202020204" pitchFamily="34" charset="0"/>
                <a:ea typeface="Helvetica Neue" panose="02000503000000020004" pitchFamily="2" charset="0"/>
                <a:cs typeface="Arial" panose="020B0604020202020204" pitchFamily="34" charset="0"/>
              </a:rPr>
              <a:t>scaffolding</a:t>
            </a:r>
            <a:r>
              <a:rPr lang="en-GB" sz="2400" dirty="0">
                <a:latin typeface="Arial" panose="020B0604020202020204" pitchFamily="34" charset="0"/>
                <a:ea typeface="Helvetica Neue" panose="02000503000000020004" pitchFamily="2" charset="0"/>
                <a:cs typeface="Arial" panose="020B0604020202020204" pitchFamily="34" charset="0"/>
              </a:rPr>
              <a:t>? </a:t>
            </a:r>
          </a:p>
          <a:p>
            <a:pPr>
              <a:lnSpc>
                <a:spcPct val="150000"/>
              </a:lnSpc>
            </a:pPr>
            <a:r>
              <a:rPr lang="en-GB" sz="2400" dirty="0">
                <a:latin typeface="Arial" panose="020B0604020202020204" pitchFamily="34" charset="0"/>
                <a:ea typeface="Helvetica Neue" panose="02000503000000020004" pitchFamily="2" charset="0"/>
                <a:cs typeface="Arial" panose="020B0604020202020204" pitchFamily="34" charset="0"/>
              </a:rPr>
              <a:t>essential features of the teaching methods</a:t>
            </a:r>
            <a:endParaRPr lang="en-CN" sz="2400" dirty="0">
              <a:latin typeface="Arial" panose="020B0604020202020204" pitchFamily="34" charset="0"/>
              <a:ea typeface="Helvetica Neue" panose="02000503000000020004" pitchFamily="2" charset="0"/>
              <a:cs typeface="Arial" panose="020B0604020202020204" pitchFamily="34" charset="0"/>
            </a:endParaRPr>
          </a:p>
        </p:txBody>
      </p:sp>
    </p:spTree>
    <p:extLst>
      <p:ext uri="{BB962C8B-B14F-4D97-AF65-F5344CB8AC3E}">
        <p14:creationId xmlns:p14="http://schemas.microsoft.com/office/powerpoint/2010/main" val="105869684"/>
      </p:ext>
    </p:extLst>
  </p:cSld>
  <p:clrMapOvr>
    <a:overrideClrMapping bg1="dk1" tx1="lt1" bg2="dk2" tx2="lt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64" name="Rectangle 63">
            <a:extLst>
              <a:ext uri="{FF2B5EF4-FFF2-40B4-BE49-F238E27FC236}">
                <a16:creationId xmlns:a16="http://schemas.microsoft.com/office/drawing/2014/main" id="{1E214AA7-F028-4A0D-8698-61AEC754D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59834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E0FD5F4-73D5-3645-87A5-6D6EA51B93C5}"/>
              </a:ext>
            </a:extLst>
          </p:cNvPr>
          <p:cNvSpPr>
            <a:spLocks noGrp="1"/>
          </p:cNvSpPr>
          <p:nvPr>
            <p:ph type="title"/>
          </p:nvPr>
        </p:nvSpPr>
        <p:spPr>
          <a:xfrm>
            <a:off x="1159933" y="995318"/>
            <a:ext cx="9872134" cy="1193968"/>
          </a:xfrm>
          <a:solidFill>
            <a:srgbClr val="FFFFFF"/>
          </a:solidFill>
          <a:ln w="38100">
            <a:solidFill>
              <a:srgbClr val="7F7F7F"/>
            </a:solidFill>
            <a:miter lim="800000"/>
          </a:ln>
        </p:spPr>
        <p:txBody>
          <a:bodyPr vert="horz" lIns="91440" tIns="45720" rIns="91440" bIns="45720" rtlCol="0" anchor="ctr">
            <a:normAutofit/>
          </a:bodyPr>
          <a:lstStyle/>
          <a:p>
            <a:pPr algn="ctr"/>
            <a:r>
              <a:rPr lang="en-US" altLang="zh-CN" sz="3600" kern="1200" dirty="0">
                <a:solidFill>
                  <a:schemeClr val="bg1">
                    <a:lumMod val="85000"/>
                    <a:lumOff val="15000"/>
                  </a:schemeClr>
                </a:solidFill>
                <a:latin typeface="Arial" panose="020B0604020202020204" pitchFamily="34" charset="0"/>
                <a:cs typeface="Arial" panose="020B0604020202020204" pitchFamily="34" charset="0"/>
              </a:rPr>
              <a:t>Recap of Teaching Methods</a:t>
            </a:r>
            <a:r>
              <a:rPr lang="zh-CN" altLang="en-US" sz="3600" kern="1200" dirty="0">
                <a:solidFill>
                  <a:schemeClr val="bg1">
                    <a:lumMod val="85000"/>
                    <a:lumOff val="15000"/>
                  </a:schemeClr>
                </a:solidFill>
                <a:latin typeface="Arial" panose="020B0604020202020204" pitchFamily="34" charset="0"/>
                <a:cs typeface="Arial" panose="020B0604020202020204" pitchFamily="34" charset="0"/>
              </a:rPr>
              <a:t> </a:t>
            </a:r>
            <a:r>
              <a:rPr lang="en-US" altLang="zh-CN" sz="3600" kern="1200" dirty="0">
                <a:solidFill>
                  <a:schemeClr val="bg1">
                    <a:lumMod val="85000"/>
                    <a:lumOff val="15000"/>
                  </a:schemeClr>
                </a:solidFill>
                <a:latin typeface="Arial" panose="020B0604020202020204" pitchFamily="34" charset="0"/>
                <a:cs typeface="Arial" panose="020B0604020202020204" pitchFamily="34" charset="0"/>
              </a:rPr>
              <a:t>(Chin</a:t>
            </a:r>
            <a:r>
              <a:rPr lang="en-US" altLang="zh-CN" sz="3600" dirty="0">
                <a:solidFill>
                  <a:schemeClr val="bg1">
                    <a:lumMod val="85000"/>
                    <a:lumOff val="15000"/>
                  </a:schemeClr>
                </a:solidFill>
                <a:latin typeface="Arial" panose="020B0604020202020204" pitchFamily="34" charset="0"/>
                <a:cs typeface="Arial" panose="020B0604020202020204" pitchFamily="34" charset="0"/>
              </a:rPr>
              <a:t>a</a:t>
            </a:r>
            <a:r>
              <a:rPr lang="en-US" altLang="zh-CN" sz="3600" kern="1200" dirty="0">
                <a:solidFill>
                  <a:schemeClr val="bg1">
                    <a:lumMod val="85000"/>
                    <a:lumOff val="15000"/>
                  </a:schemeClr>
                </a:solidFill>
                <a:latin typeface="Arial" panose="020B0604020202020204" pitchFamily="34" charset="0"/>
                <a:cs typeface="Arial" panose="020B0604020202020204" pitchFamily="34" charset="0"/>
              </a:rPr>
              <a:t>)</a:t>
            </a:r>
            <a:endParaRPr lang="en-US" kern="1200" dirty="0">
              <a:solidFill>
                <a:schemeClr val="bg1">
                  <a:lumMod val="85000"/>
                  <a:lumOff val="1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B17C2D2-BE0C-FB47-A3F9-5B7985C8D99C}"/>
              </a:ext>
            </a:extLst>
          </p:cNvPr>
          <p:cNvSpPr>
            <a:spLocks noGrp="1"/>
          </p:cNvSpPr>
          <p:nvPr>
            <p:ph idx="1"/>
          </p:nvPr>
        </p:nvSpPr>
        <p:spPr>
          <a:xfrm>
            <a:off x="167270" y="2888250"/>
            <a:ext cx="5765171" cy="2974432"/>
          </a:xfrm>
        </p:spPr>
        <p:txBody>
          <a:bodyPr vert="horz" lIns="91440" tIns="45720" rIns="91440" bIns="45720" rtlCol="0" anchor="t">
            <a:normAutofit lnSpcReduction="10000"/>
          </a:bodyPr>
          <a:lstStyle/>
          <a:p>
            <a:pPr marL="742950" indent="-457200">
              <a:buFont typeface="+mj-lt"/>
              <a:buAutoNum type="arabicPeriod"/>
            </a:pPr>
            <a:r>
              <a:rPr lang="en-US" sz="2400" dirty="0">
                <a:latin typeface="Arial" panose="020B0604020202020204" pitchFamily="34" charset="0"/>
                <a:cs typeface="Arial" panose="020B0604020202020204" pitchFamily="34" charset="0"/>
              </a:rPr>
              <a:t>Text-</a:t>
            </a:r>
            <a:r>
              <a:rPr lang="en-US" sz="2400" dirty="0" err="1">
                <a:latin typeface="Arial" panose="020B0604020202020204" pitchFamily="34" charset="0"/>
                <a:cs typeface="Arial" panose="020B0604020202020204" pitchFamily="34" charset="0"/>
              </a:rPr>
              <a:t>centred</a:t>
            </a:r>
            <a:r>
              <a:rPr lang="en-US" sz="2400" dirty="0">
                <a:latin typeface="Arial" panose="020B0604020202020204" pitchFamily="34" charset="0"/>
                <a:cs typeface="Arial" panose="020B0604020202020204" pitchFamily="34" charset="0"/>
              </a:rPr>
              <a:t> Instruction (Soviet</a:t>
            </a:r>
            <a:r>
              <a:rPr lang="zh-CN" altLang="en-US" sz="2400" dirty="0">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Union)</a:t>
            </a:r>
          </a:p>
          <a:p>
            <a:pPr marL="742950" indent="-457200">
              <a:buFont typeface="+mj-lt"/>
              <a:buAutoNum type="arabicPeriod"/>
            </a:pPr>
            <a:r>
              <a:rPr lang="en-US" sz="2400" dirty="0">
                <a:latin typeface="Arial" panose="020B0604020202020204" pitchFamily="34" charset="0"/>
                <a:cs typeface="Arial" panose="020B0604020202020204" pitchFamily="34" charset="0"/>
              </a:rPr>
              <a:t>Audiolingual Method (50s, 60s)</a:t>
            </a:r>
          </a:p>
          <a:p>
            <a:pPr marL="742950" indent="-457200">
              <a:buFont typeface="+mj-lt"/>
              <a:buAutoNum type="arabicPeriod"/>
            </a:pPr>
            <a:r>
              <a:rPr lang="en-US" sz="2400" dirty="0">
                <a:latin typeface="Arial" panose="020B0604020202020204" pitchFamily="34" charset="0"/>
                <a:cs typeface="Arial" panose="020B0604020202020204" pitchFamily="34" charset="0"/>
              </a:rPr>
              <a:t>Communicative Approach (70s, 80s)</a:t>
            </a:r>
          </a:p>
          <a:p>
            <a:pPr marL="742950" indent="-457200">
              <a:buFont typeface="+mj-lt"/>
              <a:buAutoNum type="arabicPeriod"/>
            </a:pPr>
            <a:r>
              <a:rPr lang="en-US" sz="2400" dirty="0">
                <a:latin typeface="Arial" panose="020B0604020202020204" pitchFamily="34" charset="0"/>
                <a:cs typeface="Arial" panose="020B0604020202020204" pitchFamily="34" charset="0"/>
              </a:rPr>
              <a:t>Task-based Instruction(80s</a:t>
            </a:r>
            <a:r>
              <a:rPr lang="en-US" altLang="zh-CN" sz="2400" dirty="0">
                <a:latin typeface="Arial" panose="020B0604020202020204" pitchFamily="34" charset="0"/>
                <a:cs typeface="Arial" panose="020B0604020202020204" pitchFamily="34" charset="0"/>
              </a:rPr>
              <a:t>, 90s</a:t>
            </a:r>
            <a:r>
              <a:rPr lang="en-US" sz="2400" dirty="0">
                <a:latin typeface="Arial" panose="020B0604020202020204" pitchFamily="34" charset="0"/>
                <a:cs typeface="Arial" panose="020B0604020202020204" pitchFamily="34" charset="0"/>
              </a:rPr>
              <a:t>)</a:t>
            </a:r>
          </a:p>
          <a:p>
            <a:pPr marL="742950" indent="-457200">
              <a:buFont typeface="+mj-lt"/>
              <a:buAutoNum type="arabicPeriod"/>
            </a:pPr>
            <a:r>
              <a:rPr lang="en-US" sz="2400" dirty="0">
                <a:latin typeface="Arial" panose="020B0604020202020204" pitchFamily="34" charset="0"/>
                <a:cs typeface="Arial" panose="020B0604020202020204" pitchFamily="34" charset="0"/>
              </a:rPr>
              <a:t>Content-based Instruction (80s, </a:t>
            </a:r>
            <a:r>
              <a:rPr lang="en-US" altLang="zh-CN" sz="2400" dirty="0">
                <a:latin typeface="Arial" panose="020B0604020202020204" pitchFamily="34" charset="0"/>
                <a:cs typeface="Arial" panose="020B0604020202020204" pitchFamily="34" charset="0"/>
              </a:rPr>
              <a:t>mid-</a:t>
            </a:r>
            <a:r>
              <a:rPr lang="en-US" sz="2400" dirty="0">
                <a:latin typeface="Arial" panose="020B0604020202020204" pitchFamily="34" charset="0"/>
                <a:cs typeface="Arial" panose="020B0604020202020204" pitchFamily="34" charset="0"/>
              </a:rPr>
              <a:t>9</a:t>
            </a:r>
            <a:r>
              <a:rPr lang="en-US" altLang="zh-CN" sz="2400" dirty="0">
                <a:latin typeface="Arial" panose="020B0604020202020204" pitchFamily="34" charset="0"/>
                <a:cs typeface="Arial" panose="020B0604020202020204" pitchFamily="34" charset="0"/>
              </a:rPr>
              <a:t>0</a:t>
            </a:r>
            <a:r>
              <a:rPr lang="en-US" sz="2400" dirty="0">
                <a:latin typeface="Arial" panose="020B0604020202020204" pitchFamily="34" charset="0"/>
                <a:cs typeface="Arial" panose="020B0604020202020204" pitchFamily="34" charset="0"/>
              </a:rPr>
              <a:t>s)</a:t>
            </a:r>
          </a:p>
        </p:txBody>
      </p:sp>
      <p:cxnSp>
        <p:nvCxnSpPr>
          <p:cNvPr id="66" name="Straight Connector 65">
            <a:extLst>
              <a:ext uri="{FF2B5EF4-FFF2-40B4-BE49-F238E27FC236}">
                <a16:creationId xmlns:a16="http://schemas.microsoft.com/office/drawing/2014/main" id="{D6206FDC-2777-4D7F-AF9C-73413DA664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2888250"/>
            <a:ext cx="0" cy="2769135"/>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27638934-2707-AF4F-AFE6-A441A46E4103}"/>
              </a:ext>
            </a:extLst>
          </p:cNvPr>
          <p:cNvSpPr txBox="1"/>
          <p:nvPr/>
        </p:nvSpPr>
        <p:spPr>
          <a:xfrm>
            <a:off x="6417734" y="2888250"/>
            <a:ext cx="5279887" cy="2959778"/>
          </a:xfrm>
          <a:prstGeom prst="rect">
            <a:avLst/>
          </a:prstGeom>
        </p:spPr>
        <p:txBody>
          <a:bodyPr vert="horz" lIns="91440" tIns="45720" rIns="91440" bIns="45720" rtlCol="0" anchor="t">
            <a:normAutofit lnSpcReduction="10000"/>
          </a:bodyPr>
          <a:lstStyle/>
          <a:p>
            <a:pPr marL="457200" indent="-342900">
              <a:lnSpc>
                <a:spcPct val="90000"/>
              </a:lnSpc>
              <a:spcAft>
                <a:spcPts val="600"/>
              </a:spcAft>
              <a:buFont typeface="Wingdings" pitchFamily="2" charset="2"/>
              <a:buChar char="ü"/>
            </a:pPr>
            <a:r>
              <a:rPr lang="en-US" altLang="zh-CN" sz="2400" dirty="0">
                <a:latin typeface="Arial" panose="020B0604020202020204" pitchFamily="34" charset="0"/>
                <a:cs typeface="Arial" panose="020B0604020202020204" pitchFamily="34" charset="0"/>
              </a:rPr>
              <a:t>remote area</a:t>
            </a:r>
          </a:p>
          <a:p>
            <a:pPr marL="457200" indent="-342900">
              <a:lnSpc>
                <a:spcPct val="90000"/>
              </a:lnSpc>
              <a:spcAft>
                <a:spcPts val="600"/>
              </a:spcAft>
              <a:buFont typeface="Wingdings" pitchFamily="2" charset="2"/>
              <a:buChar char="ü"/>
            </a:pPr>
            <a:endParaRPr lang="en-US" sz="2400" dirty="0">
              <a:latin typeface="Arial" panose="020B0604020202020204" pitchFamily="34" charset="0"/>
              <a:cs typeface="Arial" panose="020B0604020202020204" pitchFamily="34" charset="0"/>
            </a:endParaRPr>
          </a:p>
          <a:p>
            <a:pPr marL="457200" indent="-342900">
              <a:lnSpc>
                <a:spcPct val="90000"/>
              </a:lnSpc>
              <a:spcAft>
                <a:spcPts val="600"/>
              </a:spcAft>
              <a:buFont typeface="Wingdings" pitchFamily="2" charset="2"/>
              <a:buChar char="ü"/>
            </a:pPr>
            <a:r>
              <a:rPr lang="en-US" sz="2400" dirty="0">
                <a:latin typeface="Arial" panose="020B0604020202020204" pitchFamily="34" charset="0"/>
                <a:cs typeface="Arial" panose="020B0604020202020204" pitchFamily="34" charset="0"/>
              </a:rPr>
              <a:t>kindergarten</a:t>
            </a:r>
            <a:r>
              <a:rPr lang="en-US" altLang="zh-CN" sz="2400" dirty="0">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primary and middle school</a:t>
            </a:r>
          </a:p>
          <a:p>
            <a:pPr marL="457200" indent="-342900">
              <a:lnSpc>
                <a:spcPct val="90000"/>
              </a:lnSpc>
              <a:spcAft>
                <a:spcPts val="600"/>
              </a:spcAft>
              <a:buFont typeface="Wingdings" pitchFamily="2" charset="2"/>
              <a:buChar char="ü"/>
            </a:pPr>
            <a:r>
              <a:rPr lang="en-US" sz="2400" dirty="0">
                <a:latin typeface="Arial" panose="020B0604020202020204" pitchFamily="34" charset="0"/>
                <a:cs typeface="Arial" panose="020B0604020202020204" pitchFamily="34" charset="0"/>
              </a:rPr>
              <a:t>beginners and intermediate learners</a:t>
            </a:r>
            <a:r>
              <a:rPr lang="en-US" sz="2400" dirty="0">
                <a:effectLst/>
                <a:latin typeface="Arial" panose="020B0604020202020204" pitchFamily="34" charset="0"/>
                <a:cs typeface="Arial" panose="020B0604020202020204" pitchFamily="34" charset="0"/>
              </a:rPr>
              <a:t> </a:t>
            </a:r>
          </a:p>
          <a:p>
            <a:pPr marL="457200" indent="-342900">
              <a:lnSpc>
                <a:spcPct val="90000"/>
              </a:lnSpc>
              <a:spcAft>
                <a:spcPts val="600"/>
              </a:spcAft>
              <a:buFont typeface="Wingdings" pitchFamily="2" charset="2"/>
              <a:buChar char="ü"/>
            </a:pPr>
            <a:endParaRPr lang="en-US" sz="2400" dirty="0">
              <a:latin typeface="Arial" panose="020B0604020202020204" pitchFamily="34" charset="0"/>
              <a:cs typeface="Arial" panose="020B0604020202020204" pitchFamily="34" charset="0"/>
            </a:endParaRPr>
          </a:p>
          <a:p>
            <a:pPr marL="457200" indent="-342900">
              <a:lnSpc>
                <a:spcPct val="90000"/>
              </a:lnSpc>
              <a:spcAft>
                <a:spcPts val="600"/>
              </a:spcAft>
              <a:buFont typeface="Wingdings" pitchFamily="2" charset="2"/>
              <a:buChar char="ü"/>
            </a:pPr>
            <a:r>
              <a:rPr lang="en-US" sz="2400" dirty="0">
                <a:latin typeface="Arial" panose="020B0604020202020204" pitchFamily="34" charset="0"/>
                <a:cs typeface="Arial" panose="020B0604020202020204" pitchFamily="34" charset="0"/>
              </a:rPr>
              <a:t>advanced learners</a:t>
            </a:r>
            <a:r>
              <a:rPr lang="en-US" sz="2400" dirty="0">
                <a:effectLst/>
                <a:latin typeface="Arial" panose="020B0604020202020204" pitchFamily="34" charset="0"/>
                <a:cs typeface="Arial" panose="020B0604020202020204" pitchFamily="34" charset="0"/>
              </a:rPr>
              <a:t> </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45510373"/>
      </p:ext>
    </p:extLst>
  </p:cSld>
  <p:clrMapOvr>
    <a:overrideClrMapping bg1="dk1" tx1="lt1" bg2="dk2" tx2="lt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blinds(horizontal)">
                                      <p:cBhvr>
                                        <p:cTn id="15" dur="5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dissolve">
                                      <p:cBhvr>
                                        <p:cTn id="20" dur="5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p:tgtEl>
                                          <p:spTgt spid="3">
                                            <p:txEl>
                                              <p:pRg st="4" end="4"/>
                                            </p:txEl>
                                          </p:spTgt>
                                        </p:tgtEl>
                                        <p:attrNameLst>
                                          <p:attrName>ppt_y</p:attrName>
                                        </p:attrNameLst>
                                      </p:cBhvr>
                                      <p:tavLst>
                                        <p:tav tm="0">
                                          <p:val>
                                            <p:strVal val="#ppt_y+#ppt_h*1.125000"/>
                                          </p:val>
                                        </p:tav>
                                        <p:tav tm="100000">
                                          <p:val>
                                            <p:strVal val="#ppt_y"/>
                                          </p:val>
                                        </p:tav>
                                      </p:tavLst>
                                    </p:anim>
                                    <p:animEffect transition="in" filter="wipe(up)">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2" presetClass="entr" presetSubtype="4" fill="hold" nodeType="clickEffect">
                                  <p:stCondLst>
                                    <p:cond delay="0"/>
                                  </p:stCondLst>
                                  <p:childTnLst>
                                    <p:set>
                                      <p:cBhvr>
                                        <p:cTn id="36" dur="1" fill="hold">
                                          <p:stCondLst>
                                            <p:cond delay="0"/>
                                          </p:stCondLst>
                                        </p:cTn>
                                        <p:tgtEl>
                                          <p:spTgt spid="5">
                                            <p:txEl>
                                              <p:pRg st="0" end="0"/>
                                            </p:txEl>
                                          </p:spTgt>
                                        </p:tgtEl>
                                        <p:attrNameLst>
                                          <p:attrName>style.visibility</p:attrName>
                                        </p:attrNameLst>
                                      </p:cBhvr>
                                      <p:to>
                                        <p:strVal val="visible"/>
                                      </p:to>
                                    </p:set>
                                    <p:anim calcmode="lin" valueType="num">
                                      <p:cBhvr additive="base">
                                        <p:cTn id="37" dur="500"/>
                                        <p:tgtEl>
                                          <p:spTgt spid="5">
                                            <p:txEl>
                                              <p:pRg st="0" end="0"/>
                                            </p:txEl>
                                          </p:spTgt>
                                        </p:tgtEl>
                                        <p:attrNameLst>
                                          <p:attrName>ppt_y</p:attrName>
                                        </p:attrNameLst>
                                      </p:cBhvr>
                                      <p:tavLst>
                                        <p:tav tm="0">
                                          <p:val>
                                            <p:strVal val="#ppt_y+#ppt_h*1.125000"/>
                                          </p:val>
                                        </p:tav>
                                        <p:tav tm="100000">
                                          <p:val>
                                            <p:strVal val="#ppt_y"/>
                                          </p:val>
                                        </p:tav>
                                      </p:tavLst>
                                    </p:anim>
                                    <p:animEffect transition="in" filter="wipe(up)">
                                      <p:cBhvr>
                                        <p:cTn id="38" dur="500"/>
                                        <p:tgtEl>
                                          <p:spTgt spid="5">
                                            <p:txEl>
                                              <p:pRg st="0" end="0"/>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4" presetClass="entr" presetSubtype="10" fill="hold" nodeType="clickEffect">
                                  <p:stCondLst>
                                    <p:cond delay="0"/>
                                  </p:stCondLst>
                                  <p:childTnLst>
                                    <p:set>
                                      <p:cBhvr>
                                        <p:cTn id="42" dur="1" fill="hold">
                                          <p:stCondLst>
                                            <p:cond delay="0"/>
                                          </p:stCondLst>
                                        </p:cTn>
                                        <p:tgtEl>
                                          <p:spTgt spid="5">
                                            <p:txEl>
                                              <p:pRg st="2" end="2"/>
                                            </p:txEl>
                                          </p:spTgt>
                                        </p:tgtEl>
                                        <p:attrNameLst>
                                          <p:attrName>style.visibility</p:attrName>
                                        </p:attrNameLst>
                                      </p:cBhvr>
                                      <p:to>
                                        <p:strVal val="visible"/>
                                      </p:to>
                                    </p:set>
                                    <p:animEffect transition="in" filter="randombar(horizontal)">
                                      <p:cBhvr>
                                        <p:cTn id="43" dur="500"/>
                                        <p:tgtEl>
                                          <p:spTgt spid="5">
                                            <p:txEl>
                                              <p:pRg st="2" end="2"/>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6" presetClass="entr" presetSubtype="16" fill="hold" nodeType="clickEffect">
                                  <p:stCondLst>
                                    <p:cond delay="0"/>
                                  </p:stCondLst>
                                  <p:childTnLst>
                                    <p:set>
                                      <p:cBhvr>
                                        <p:cTn id="47" dur="1" fill="hold">
                                          <p:stCondLst>
                                            <p:cond delay="0"/>
                                          </p:stCondLst>
                                        </p:cTn>
                                        <p:tgtEl>
                                          <p:spTgt spid="5">
                                            <p:txEl>
                                              <p:pRg st="3" end="3"/>
                                            </p:txEl>
                                          </p:spTgt>
                                        </p:tgtEl>
                                        <p:attrNameLst>
                                          <p:attrName>style.visibility</p:attrName>
                                        </p:attrNameLst>
                                      </p:cBhvr>
                                      <p:to>
                                        <p:strVal val="visible"/>
                                      </p:to>
                                    </p:set>
                                    <p:animEffect transition="in" filter="circle(in)">
                                      <p:cBhvr>
                                        <p:cTn id="48" dur="2000"/>
                                        <p:tgtEl>
                                          <p:spTgt spid="5">
                                            <p:txEl>
                                              <p:pRg st="3" end="3"/>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16" presetClass="entr" presetSubtype="21" fill="hold" nodeType="clickEffect">
                                  <p:stCondLst>
                                    <p:cond delay="0"/>
                                  </p:stCondLst>
                                  <p:childTnLst>
                                    <p:set>
                                      <p:cBhvr>
                                        <p:cTn id="52" dur="1" fill="hold">
                                          <p:stCondLst>
                                            <p:cond delay="0"/>
                                          </p:stCondLst>
                                        </p:cTn>
                                        <p:tgtEl>
                                          <p:spTgt spid="5">
                                            <p:txEl>
                                              <p:pRg st="5" end="5"/>
                                            </p:txEl>
                                          </p:spTgt>
                                        </p:tgtEl>
                                        <p:attrNameLst>
                                          <p:attrName>style.visibility</p:attrName>
                                        </p:attrNameLst>
                                      </p:cBhvr>
                                      <p:to>
                                        <p:strVal val="visible"/>
                                      </p:to>
                                    </p:set>
                                    <p:animEffect transition="in" filter="barn(inVertical)">
                                      <p:cBhvr>
                                        <p:cTn id="53" dur="500"/>
                                        <p:tgtEl>
                                          <p:spTgt spid="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3" name="Rectangle 63">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Freeform: Shape 65">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5" name="Freeform: Shape 67">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0FD5F4-73D5-3645-87A5-6D6EA51B93C5}"/>
              </a:ext>
            </a:extLst>
          </p:cNvPr>
          <p:cNvSpPr>
            <a:spLocks noGrp="1"/>
          </p:cNvSpPr>
          <p:nvPr>
            <p:ph type="title"/>
          </p:nvPr>
        </p:nvSpPr>
        <p:spPr>
          <a:xfrm>
            <a:off x="481445" y="2586038"/>
            <a:ext cx="3785616" cy="1554162"/>
          </a:xfrm>
        </p:spPr>
        <p:txBody>
          <a:bodyPr anchor="b">
            <a:normAutofit/>
          </a:bodyPr>
          <a:lstStyle/>
          <a:p>
            <a:r>
              <a:rPr lang="en-US" altLang="zh-CN" dirty="0">
                <a:latin typeface="Arial" panose="020B0604020202020204" pitchFamily="34" charset="0"/>
                <a:cs typeface="Arial" panose="020B0604020202020204" pitchFamily="34" charset="0"/>
              </a:rPr>
              <a:t>Pedagogical</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Challenges</a:t>
            </a:r>
            <a:endParaRPr lang="en-CN"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B17C2D2-BE0C-FB47-A3F9-5B7985C8D99C}"/>
              </a:ext>
            </a:extLst>
          </p:cNvPr>
          <p:cNvSpPr>
            <a:spLocks noGrp="1"/>
          </p:cNvSpPr>
          <p:nvPr>
            <p:ph idx="1"/>
          </p:nvPr>
        </p:nvSpPr>
        <p:spPr>
          <a:xfrm>
            <a:off x="6038850" y="704850"/>
            <a:ext cx="5792594" cy="5251450"/>
          </a:xfrm>
        </p:spPr>
        <p:txBody>
          <a:bodyPr anchor="ctr">
            <a:normAutofit/>
          </a:bodyPr>
          <a:lstStyle/>
          <a:p>
            <a:pPr marL="514350" indent="-514350">
              <a:lnSpc>
                <a:spcPct val="150000"/>
              </a:lnSpc>
              <a:buFont typeface="+mj-lt"/>
              <a:buAutoNum type="arabicPeriod"/>
            </a:pPr>
            <a:r>
              <a:rPr lang="en-GB" dirty="0">
                <a:solidFill>
                  <a:schemeClr val="bg1"/>
                </a:solidFill>
                <a:latin typeface="Arial" panose="020B0604020202020204" pitchFamily="34" charset="0"/>
                <a:cs typeface="Arial" panose="020B0604020202020204" pitchFamily="34" charset="0"/>
              </a:rPr>
              <a:t>student</a:t>
            </a:r>
            <a:r>
              <a:rPr lang="en-US" altLang="zh-CN" dirty="0">
                <a:solidFill>
                  <a:schemeClr val="bg1"/>
                </a:solidFill>
                <a:latin typeface="Arial" panose="020B0604020202020204" pitchFamily="34" charset="0"/>
                <a:cs typeface="Arial" panose="020B0604020202020204" pitchFamily="34" charset="0"/>
              </a:rPr>
              <a:t>s’</a:t>
            </a:r>
            <a:r>
              <a:rPr lang="zh-CN" altLang="en-US" dirty="0">
                <a:solidFill>
                  <a:schemeClr val="bg1"/>
                </a:solidFill>
                <a:latin typeface="Arial" panose="020B0604020202020204" pitchFamily="34" charset="0"/>
                <a:cs typeface="Arial" panose="020B0604020202020204" pitchFamily="34" charset="0"/>
              </a:rPr>
              <a:t> </a:t>
            </a:r>
            <a:r>
              <a:rPr lang="en-US" altLang="zh-CN" dirty="0">
                <a:solidFill>
                  <a:schemeClr val="bg1"/>
                </a:solidFill>
                <a:latin typeface="Arial" panose="020B0604020202020204" pitchFamily="34" charset="0"/>
                <a:cs typeface="Arial" panose="020B0604020202020204" pitchFamily="34" charset="0"/>
              </a:rPr>
              <a:t>role</a:t>
            </a:r>
            <a:r>
              <a:rPr lang="zh-CN" altLang="en-US" dirty="0">
                <a:solidFill>
                  <a:schemeClr val="bg1"/>
                </a:solidFill>
                <a:latin typeface="Arial" panose="020B0604020202020204" pitchFamily="34" charset="0"/>
                <a:cs typeface="Arial" panose="020B0604020202020204" pitchFamily="34" charset="0"/>
              </a:rPr>
              <a:t> </a:t>
            </a:r>
            <a:r>
              <a:rPr lang="en-US" altLang="zh-CN" dirty="0">
                <a:solidFill>
                  <a:schemeClr val="bg1"/>
                </a:solidFill>
                <a:latin typeface="Arial" panose="020B0604020202020204" pitchFamily="34" charset="0"/>
                <a:cs typeface="Arial" panose="020B0604020202020204" pitchFamily="34" charset="0"/>
              </a:rPr>
              <a:t>is</a:t>
            </a:r>
            <a:r>
              <a:rPr lang="zh-CN" altLang="en-US" dirty="0">
                <a:solidFill>
                  <a:schemeClr val="bg1"/>
                </a:solidFill>
                <a:latin typeface="Arial" panose="020B0604020202020204" pitchFamily="34" charset="0"/>
                <a:cs typeface="Arial" panose="020B0604020202020204" pitchFamily="34" charset="0"/>
              </a:rPr>
              <a:t> </a:t>
            </a:r>
            <a:r>
              <a:rPr lang="en-US" altLang="zh-CN" dirty="0">
                <a:solidFill>
                  <a:schemeClr val="bg1"/>
                </a:solidFill>
                <a:latin typeface="Arial" panose="020B0604020202020204" pitchFamily="34" charset="0"/>
                <a:cs typeface="Arial" panose="020B0604020202020204" pitchFamily="34" charset="0"/>
              </a:rPr>
              <a:t>more</a:t>
            </a:r>
            <a:r>
              <a:rPr lang="zh-CN" altLang="en-US" dirty="0">
                <a:solidFill>
                  <a:schemeClr val="bg1"/>
                </a:solidFill>
                <a:latin typeface="Arial" panose="020B0604020202020204" pitchFamily="34" charset="0"/>
                <a:cs typeface="Arial" panose="020B0604020202020204" pitchFamily="34" charset="0"/>
              </a:rPr>
              <a:t> </a:t>
            </a:r>
            <a:r>
              <a:rPr lang="en-GB" dirty="0">
                <a:solidFill>
                  <a:schemeClr val="bg1"/>
                </a:solidFill>
                <a:latin typeface="Arial" panose="020B0604020202020204" pitchFamily="34" charset="0"/>
                <a:cs typeface="Arial" panose="020B0604020202020204" pitchFamily="34" charset="0"/>
              </a:rPr>
              <a:t>autonomous</a:t>
            </a:r>
            <a:r>
              <a:rPr lang="en-US" altLang="zh-CN" dirty="0">
                <a:solidFill>
                  <a:schemeClr val="bg1"/>
                </a:solidFill>
                <a:latin typeface="Arial" panose="020B0604020202020204" pitchFamily="34" charset="0"/>
                <a:cs typeface="Arial" panose="020B0604020202020204" pitchFamily="34" charset="0"/>
              </a:rPr>
              <a:t>,</a:t>
            </a:r>
            <a:r>
              <a:rPr lang="zh-CN" altLang="en-US" dirty="0">
                <a:solidFill>
                  <a:schemeClr val="bg1"/>
                </a:solidFill>
                <a:latin typeface="Arial" panose="020B0604020202020204" pitchFamily="34" charset="0"/>
                <a:cs typeface="Arial" panose="020B0604020202020204" pitchFamily="34" charset="0"/>
              </a:rPr>
              <a:t> </a:t>
            </a:r>
            <a:r>
              <a:rPr lang="en-GB" dirty="0">
                <a:solidFill>
                  <a:schemeClr val="bg1"/>
                </a:solidFill>
                <a:latin typeface="Arial" panose="020B0604020202020204" pitchFamily="34" charset="0"/>
                <a:cs typeface="Arial" panose="020B0604020202020204" pitchFamily="34" charset="0"/>
              </a:rPr>
              <a:t>teachers</a:t>
            </a:r>
            <a:r>
              <a:rPr lang="en-US" altLang="zh-CN" dirty="0">
                <a:solidFill>
                  <a:schemeClr val="bg1"/>
                </a:solidFill>
                <a:latin typeface="Arial" panose="020B0604020202020204" pitchFamily="34" charset="0"/>
                <a:cs typeface="Arial" panose="020B0604020202020204" pitchFamily="34" charset="0"/>
              </a:rPr>
              <a:t>’</a:t>
            </a:r>
            <a:r>
              <a:rPr lang="zh-CN" altLang="en-US" dirty="0">
                <a:solidFill>
                  <a:schemeClr val="bg1"/>
                </a:solidFill>
                <a:latin typeface="Arial" panose="020B0604020202020204" pitchFamily="34" charset="0"/>
                <a:cs typeface="Arial" panose="020B0604020202020204" pitchFamily="34" charset="0"/>
              </a:rPr>
              <a:t> </a:t>
            </a:r>
            <a:r>
              <a:rPr lang="en-US" altLang="zh-CN" dirty="0">
                <a:solidFill>
                  <a:schemeClr val="bg1"/>
                </a:solidFill>
                <a:latin typeface="Arial" panose="020B0604020202020204" pitchFamily="34" charset="0"/>
                <a:cs typeface="Arial" panose="020B0604020202020204" pitchFamily="34" charset="0"/>
              </a:rPr>
              <a:t>role</a:t>
            </a:r>
            <a:r>
              <a:rPr lang="zh-CN" altLang="en-US" dirty="0">
                <a:solidFill>
                  <a:schemeClr val="bg1"/>
                </a:solidFill>
                <a:latin typeface="Arial" panose="020B0604020202020204" pitchFamily="34" charset="0"/>
                <a:cs typeface="Arial" panose="020B0604020202020204" pitchFamily="34" charset="0"/>
              </a:rPr>
              <a:t> </a:t>
            </a:r>
            <a:r>
              <a:rPr lang="en-US" altLang="zh-CN" dirty="0">
                <a:solidFill>
                  <a:schemeClr val="bg1"/>
                </a:solidFill>
                <a:latin typeface="Arial" panose="020B0604020202020204" pitchFamily="34" charset="0"/>
                <a:cs typeface="Arial" panose="020B0604020202020204" pitchFamily="34" charset="0"/>
              </a:rPr>
              <a:t>auxiliary</a:t>
            </a:r>
            <a:endParaRPr lang="en-CN" dirty="0">
              <a:solidFill>
                <a:schemeClr val="bg1"/>
              </a:solidFill>
              <a:latin typeface="Arial" panose="020B0604020202020204" pitchFamily="34" charset="0"/>
              <a:cs typeface="Arial" panose="020B0604020202020204" pitchFamily="34" charset="0"/>
            </a:endParaRPr>
          </a:p>
          <a:p>
            <a:pPr marL="514350" indent="-514350">
              <a:lnSpc>
                <a:spcPct val="150000"/>
              </a:lnSpc>
              <a:buFont typeface="+mj-lt"/>
              <a:buAutoNum type="arabicPeriod"/>
            </a:pPr>
            <a:r>
              <a:rPr lang="en-US" altLang="zh-CN" dirty="0">
                <a:solidFill>
                  <a:schemeClr val="bg1"/>
                </a:solidFill>
                <a:latin typeface="Arial" panose="020B0604020202020204" pitchFamily="34" charset="0"/>
                <a:cs typeface="Arial" panose="020B0604020202020204" pitchFamily="34" charset="0"/>
              </a:rPr>
              <a:t>L</a:t>
            </a:r>
            <a:r>
              <a:rPr lang="en-GB" dirty="0">
                <a:solidFill>
                  <a:schemeClr val="bg1"/>
                </a:solidFill>
                <a:latin typeface="Arial" panose="020B0604020202020204" pitchFamily="34" charset="0"/>
                <a:cs typeface="Arial" panose="020B0604020202020204" pitchFamily="34" charset="0"/>
              </a:rPr>
              <a:t>1 is a makeshift compromise</a:t>
            </a:r>
          </a:p>
          <a:p>
            <a:pPr marL="514350" indent="-514350">
              <a:lnSpc>
                <a:spcPct val="150000"/>
              </a:lnSpc>
              <a:buFont typeface="+mj-lt"/>
              <a:buAutoNum type="arabicPeriod"/>
            </a:pPr>
            <a:r>
              <a:rPr lang="en-GB" dirty="0">
                <a:solidFill>
                  <a:schemeClr val="bg1"/>
                </a:solidFill>
                <a:latin typeface="Arial" panose="020B0604020202020204" pitchFamily="34" charset="0"/>
                <a:cs typeface="Arial" panose="020B0604020202020204" pitchFamily="34" charset="0"/>
              </a:rPr>
              <a:t>bilingualism will </a:t>
            </a:r>
            <a:r>
              <a:rPr lang="en-US" altLang="zh-CN" dirty="0">
                <a:solidFill>
                  <a:schemeClr val="bg1"/>
                </a:solidFill>
                <a:latin typeface="Arial" panose="020B0604020202020204" pitchFamily="34" charset="0"/>
                <a:cs typeface="Arial" panose="020B0604020202020204" pitchFamily="34" charset="0"/>
              </a:rPr>
              <a:t>wane</a:t>
            </a:r>
            <a:endParaRPr lang="en-GB" dirty="0">
              <a:solidFill>
                <a:schemeClr val="bg1"/>
              </a:solidFill>
              <a:latin typeface="Arial" panose="020B0604020202020204" pitchFamily="34" charset="0"/>
              <a:cs typeface="Arial" panose="020B0604020202020204" pitchFamily="34" charset="0"/>
            </a:endParaRPr>
          </a:p>
          <a:p>
            <a:pPr marL="514350" indent="-514350">
              <a:lnSpc>
                <a:spcPct val="150000"/>
              </a:lnSpc>
              <a:buFont typeface="+mj-lt"/>
              <a:buAutoNum type="arabicPeriod"/>
            </a:pPr>
            <a:r>
              <a:rPr lang="en-US" altLang="zh-CN" dirty="0">
                <a:solidFill>
                  <a:schemeClr val="bg1"/>
                </a:solidFill>
                <a:latin typeface="Arial" panose="020B0604020202020204" pitchFamily="34" charset="0"/>
                <a:cs typeface="Arial" panose="020B0604020202020204" pitchFamily="34" charset="0"/>
              </a:rPr>
              <a:t>monolingualism</a:t>
            </a:r>
            <a:r>
              <a:rPr lang="zh-CN" altLang="en-US" dirty="0">
                <a:solidFill>
                  <a:schemeClr val="bg1"/>
                </a:solidFill>
                <a:latin typeface="Arial" panose="020B0604020202020204" pitchFamily="34" charset="0"/>
                <a:cs typeface="Arial" panose="020B0604020202020204" pitchFamily="34" charset="0"/>
              </a:rPr>
              <a:t> </a:t>
            </a:r>
            <a:r>
              <a:rPr lang="en-US" altLang="zh-CN" dirty="0">
                <a:solidFill>
                  <a:schemeClr val="bg1"/>
                </a:solidFill>
                <a:latin typeface="Arial" panose="020B0604020202020204" pitchFamily="34" charset="0"/>
                <a:cs typeface="Arial" panose="020B0604020202020204" pitchFamily="34" charset="0"/>
              </a:rPr>
              <a:t>is</a:t>
            </a:r>
            <a:r>
              <a:rPr lang="zh-CN" altLang="en-US" dirty="0">
                <a:solidFill>
                  <a:schemeClr val="bg1"/>
                </a:solidFill>
                <a:latin typeface="Arial" panose="020B0604020202020204" pitchFamily="34" charset="0"/>
                <a:cs typeface="Arial" panose="020B0604020202020204" pitchFamily="34" charset="0"/>
              </a:rPr>
              <a:t> </a:t>
            </a:r>
            <a:r>
              <a:rPr lang="en-US" altLang="zh-CN" dirty="0">
                <a:solidFill>
                  <a:schemeClr val="bg1"/>
                </a:solidFill>
                <a:latin typeface="Arial" panose="020B0604020202020204" pitchFamily="34" charset="0"/>
                <a:cs typeface="Arial" panose="020B0604020202020204" pitchFamily="34" charset="0"/>
              </a:rPr>
              <a:t>the</a:t>
            </a:r>
            <a:r>
              <a:rPr lang="zh-CN" altLang="en-US" dirty="0">
                <a:solidFill>
                  <a:schemeClr val="bg1"/>
                </a:solidFill>
                <a:latin typeface="Arial" panose="020B0604020202020204" pitchFamily="34" charset="0"/>
                <a:cs typeface="Arial" panose="020B0604020202020204" pitchFamily="34" charset="0"/>
              </a:rPr>
              <a:t> </a:t>
            </a:r>
            <a:r>
              <a:rPr lang="en-US" altLang="zh-CN" dirty="0">
                <a:solidFill>
                  <a:schemeClr val="bg1"/>
                </a:solidFill>
                <a:latin typeface="Arial" panose="020B0604020202020204" pitchFamily="34" charset="0"/>
                <a:cs typeface="Arial" panose="020B0604020202020204" pitchFamily="34" charset="0"/>
              </a:rPr>
              <a:t>result</a:t>
            </a:r>
            <a:endParaRPr lang="en-CN"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73508091"/>
      </p:ext>
    </p:extLst>
  </p:cSld>
  <p:clrMapOvr>
    <a:overrideClrMapping bg1="dk1" tx1="lt1" bg2="dk2" tx2="lt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5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 name="Rectangle 63">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Freeform: Shape 65">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8" name="Freeform: Shape 67">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0FD5F4-73D5-3645-87A5-6D6EA51B93C5}"/>
              </a:ext>
            </a:extLst>
          </p:cNvPr>
          <p:cNvSpPr>
            <a:spLocks noGrp="1"/>
          </p:cNvSpPr>
          <p:nvPr>
            <p:ph type="title"/>
          </p:nvPr>
        </p:nvSpPr>
        <p:spPr>
          <a:xfrm>
            <a:off x="841248" y="704850"/>
            <a:ext cx="3785616" cy="2978150"/>
          </a:xfrm>
        </p:spPr>
        <p:txBody>
          <a:bodyPr anchor="b">
            <a:normAutofit/>
          </a:bodyPr>
          <a:lstStyle/>
          <a:p>
            <a:r>
              <a:rPr lang="en-US" altLang="zh-CN" sz="3700" dirty="0">
                <a:latin typeface="Arial" panose="020B0604020202020204" pitchFamily="34" charset="0"/>
                <a:cs typeface="Arial" panose="020B0604020202020204" pitchFamily="34" charset="0"/>
              </a:rPr>
              <a:t>Introducing</a:t>
            </a:r>
            <a:r>
              <a:rPr lang="zh-CN" altLang="en-US" sz="3700" dirty="0">
                <a:latin typeface="Arial" panose="020B0604020202020204" pitchFamily="34" charset="0"/>
                <a:cs typeface="Arial" panose="020B0604020202020204" pitchFamily="34" charset="0"/>
              </a:rPr>
              <a:t> </a:t>
            </a:r>
            <a:r>
              <a:rPr lang="en-US" altLang="zh-CN" sz="3700" dirty="0">
                <a:latin typeface="Arial" panose="020B0604020202020204" pitchFamily="34" charset="0"/>
                <a:cs typeface="Arial" panose="020B0604020202020204" pitchFamily="34" charset="0"/>
              </a:rPr>
              <a:t>Translanguaging</a:t>
            </a:r>
            <a:endParaRPr lang="en-CN" sz="37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B17C2D2-BE0C-FB47-A3F9-5B7985C8D99C}"/>
              </a:ext>
            </a:extLst>
          </p:cNvPr>
          <p:cNvSpPr>
            <a:spLocks noGrp="1"/>
          </p:cNvSpPr>
          <p:nvPr>
            <p:ph idx="1"/>
          </p:nvPr>
        </p:nvSpPr>
        <p:spPr>
          <a:xfrm>
            <a:off x="6038850" y="704850"/>
            <a:ext cx="5311902" cy="5251450"/>
          </a:xfrm>
        </p:spPr>
        <p:txBody>
          <a:bodyPr anchor="ctr">
            <a:normAutofit/>
          </a:bodyPr>
          <a:lstStyle/>
          <a:p>
            <a:pPr marL="0" indent="0">
              <a:buNone/>
            </a:pPr>
            <a:r>
              <a:rPr lang="en-US" altLang="zh-CN" sz="2400" dirty="0">
                <a:solidFill>
                  <a:schemeClr val="bg1"/>
                </a:solidFill>
                <a:latin typeface="Arial" panose="020B0604020202020204" pitchFamily="34" charset="0"/>
                <a:cs typeface="Arial" panose="020B0604020202020204" pitchFamily="34" charset="0"/>
              </a:rPr>
              <a:t>Patton</a:t>
            </a:r>
            <a:r>
              <a:rPr lang="zh-CN" altLang="en-US" sz="2400" dirty="0">
                <a:solidFill>
                  <a:schemeClr val="bg1"/>
                </a:solidFill>
                <a:latin typeface="Arial" panose="020B0604020202020204" pitchFamily="34" charset="0"/>
                <a:cs typeface="Arial" panose="020B0604020202020204" pitchFamily="34" charset="0"/>
              </a:rPr>
              <a:t> </a:t>
            </a:r>
            <a:r>
              <a:rPr lang="en-US" altLang="zh-CN" sz="2400" dirty="0">
                <a:solidFill>
                  <a:schemeClr val="bg1"/>
                </a:solidFill>
                <a:latin typeface="Arial" panose="020B0604020202020204" pitchFamily="34" charset="0"/>
                <a:cs typeface="Arial" panose="020B0604020202020204" pitchFamily="34" charset="0"/>
              </a:rPr>
              <a:t>(2008)</a:t>
            </a:r>
            <a:endParaRPr lang="en-GB" sz="2400" dirty="0">
              <a:solidFill>
                <a:schemeClr val="bg1"/>
              </a:solidFill>
              <a:latin typeface="Arial" panose="020B0604020202020204" pitchFamily="34" charset="0"/>
              <a:cs typeface="Arial" panose="020B0604020202020204" pitchFamily="34" charset="0"/>
            </a:endParaRPr>
          </a:p>
          <a:p>
            <a:r>
              <a:rPr lang="en-GB" sz="2400" dirty="0">
                <a:solidFill>
                  <a:schemeClr val="bg1"/>
                </a:solidFill>
                <a:latin typeface="Arial" panose="020B0604020202020204" pitchFamily="34" charset="0"/>
                <a:cs typeface="Arial" panose="020B0604020202020204" pitchFamily="34" charset="0"/>
              </a:rPr>
              <a:t>non-native learners </a:t>
            </a:r>
            <a:r>
              <a:rPr lang="en-US" altLang="zh-CN" sz="2400" dirty="0">
                <a:solidFill>
                  <a:schemeClr val="bg1"/>
                </a:solidFill>
                <a:latin typeface="Arial" panose="020B0604020202020204" pitchFamily="34" charset="0"/>
                <a:cs typeface="Arial" panose="020B0604020202020204" pitchFamily="34" charset="0"/>
              </a:rPr>
              <a:t>of</a:t>
            </a:r>
            <a:r>
              <a:rPr lang="zh-CN" altLang="en-US" sz="2400" dirty="0">
                <a:solidFill>
                  <a:schemeClr val="bg1"/>
                </a:solidFill>
                <a:latin typeface="Arial" panose="020B0604020202020204" pitchFamily="34" charset="0"/>
                <a:cs typeface="Arial" panose="020B0604020202020204" pitchFamily="34" charset="0"/>
              </a:rPr>
              <a:t> </a:t>
            </a:r>
            <a:r>
              <a:rPr lang="en-US" altLang="zh-CN" sz="2400" dirty="0">
                <a:solidFill>
                  <a:schemeClr val="bg1"/>
                </a:solidFill>
                <a:latin typeface="Arial" panose="020B0604020202020204" pitchFamily="34" charset="0"/>
                <a:cs typeface="Arial" panose="020B0604020202020204" pitchFamily="34" charset="0"/>
              </a:rPr>
              <a:t>English</a:t>
            </a:r>
            <a:r>
              <a:rPr lang="zh-CN" altLang="en-US" sz="2400" dirty="0">
                <a:solidFill>
                  <a:schemeClr val="bg1"/>
                </a:solidFill>
                <a:latin typeface="Arial" panose="020B0604020202020204" pitchFamily="34" charset="0"/>
                <a:cs typeface="Arial" panose="020B0604020202020204" pitchFamily="34" charset="0"/>
              </a:rPr>
              <a:t> </a:t>
            </a:r>
            <a:r>
              <a:rPr lang="en-US" altLang="zh-CN" sz="2400" dirty="0">
                <a:solidFill>
                  <a:schemeClr val="bg1"/>
                </a:solidFill>
                <a:latin typeface="Arial" panose="020B0604020202020204" pitchFamily="34" charset="0"/>
                <a:cs typeface="Arial" panose="020B0604020202020204" pitchFamily="34" charset="0"/>
              </a:rPr>
              <a:t>with</a:t>
            </a:r>
            <a:r>
              <a:rPr lang="zh-CN" altLang="en-US" sz="2400" dirty="0">
                <a:solidFill>
                  <a:schemeClr val="bg1"/>
                </a:solidFill>
                <a:latin typeface="Arial" panose="020B0604020202020204" pitchFamily="34" charset="0"/>
                <a:cs typeface="Arial" panose="020B0604020202020204" pitchFamily="34" charset="0"/>
              </a:rPr>
              <a:t> </a:t>
            </a:r>
            <a:r>
              <a:rPr lang="en-US" altLang="zh-CN" sz="2400" dirty="0">
                <a:solidFill>
                  <a:schemeClr val="bg1"/>
                </a:solidFill>
                <a:latin typeface="Arial" panose="020B0604020202020204" pitchFamily="34" charset="0"/>
                <a:cs typeface="Arial" panose="020B0604020202020204" pitchFamily="34" charset="0"/>
              </a:rPr>
              <a:t>restricted</a:t>
            </a:r>
            <a:r>
              <a:rPr lang="zh-CN" altLang="en-US" sz="2400" dirty="0">
                <a:solidFill>
                  <a:schemeClr val="bg1"/>
                </a:solidFill>
                <a:latin typeface="Arial" panose="020B0604020202020204" pitchFamily="34" charset="0"/>
                <a:cs typeface="Arial" panose="020B0604020202020204" pitchFamily="34" charset="0"/>
              </a:rPr>
              <a:t> </a:t>
            </a:r>
            <a:r>
              <a:rPr lang="en-US" altLang="zh-CN" sz="2400" dirty="0">
                <a:solidFill>
                  <a:schemeClr val="bg1"/>
                </a:solidFill>
                <a:latin typeface="Arial" panose="020B0604020202020204" pitchFamily="34" charset="0"/>
                <a:cs typeface="Arial" panose="020B0604020202020204" pitchFamily="34" charset="0"/>
              </a:rPr>
              <a:t>L</a:t>
            </a:r>
            <a:r>
              <a:rPr lang="en-GB" sz="2400" dirty="0">
                <a:solidFill>
                  <a:schemeClr val="bg1"/>
                </a:solidFill>
                <a:latin typeface="Arial" panose="020B0604020202020204" pitchFamily="34" charset="0"/>
                <a:cs typeface="Arial" panose="020B0604020202020204" pitchFamily="34" charset="0"/>
              </a:rPr>
              <a:t>2 repertoire</a:t>
            </a:r>
          </a:p>
          <a:p>
            <a:r>
              <a:rPr lang="en-GB" sz="2400" dirty="0">
                <a:solidFill>
                  <a:schemeClr val="bg1"/>
                </a:solidFill>
                <a:latin typeface="Arial" panose="020B0604020202020204" pitchFamily="34" charset="0"/>
                <a:cs typeface="Arial" panose="020B0604020202020204" pitchFamily="34" charset="0"/>
              </a:rPr>
              <a:t>inputs </a:t>
            </a:r>
            <a:r>
              <a:rPr lang="en-US" altLang="zh-CN" sz="2400" dirty="0">
                <a:solidFill>
                  <a:schemeClr val="bg1"/>
                </a:solidFill>
                <a:latin typeface="Arial" panose="020B0604020202020204" pitchFamily="34" charset="0"/>
                <a:cs typeface="Arial" panose="020B0604020202020204" pitchFamily="34" charset="0"/>
              </a:rPr>
              <a:t>less</a:t>
            </a:r>
            <a:r>
              <a:rPr lang="zh-CN" altLang="en-US" sz="2400" dirty="0">
                <a:solidFill>
                  <a:schemeClr val="bg1"/>
                </a:solidFill>
                <a:latin typeface="Arial" panose="020B0604020202020204" pitchFamily="34" charset="0"/>
                <a:cs typeface="Arial" panose="020B0604020202020204" pitchFamily="34" charset="0"/>
              </a:rPr>
              <a:t> </a:t>
            </a:r>
            <a:r>
              <a:rPr lang="en-US" altLang="zh-CN" sz="2400" dirty="0">
                <a:solidFill>
                  <a:schemeClr val="bg1"/>
                </a:solidFill>
                <a:latin typeface="Arial" panose="020B0604020202020204" pitchFamily="34" charset="0"/>
                <a:cs typeface="Arial" panose="020B0604020202020204" pitchFamily="34" charset="0"/>
              </a:rPr>
              <a:t>comprehensible</a:t>
            </a:r>
            <a:r>
              <a:rPr lang="zh-CN" altLang="en-US" sz="2400" dirty="0">
                <a:solidFill>
                  <a:schemeClr val="bg1"/>
                </a:solidFill>
                <a:latin typeface="Arial" panose="020B0604020202020204" pitchFamily="34" charset="0"/>
                <a:cs typeface="Arial" panose="020B0604020202020204" pitchFamily="34" charset="0"/>
              </a:rPr>
              <a:t> </a:t>
            </a:r>
            <a:r>
              <a:rPr lang="en-US" altLang="zh-CN" sz="2400" dirty="0">
                <a:solidFill>
                  <a:schemeClr val="bg1"/>
                </a:solidFill>
                <a:latin typeface="Arial" panose="020B0604020202020204" pitchFamily="34" charset="0"/>
                <a:cs typeface="Arial" panose="020B0604020202020204" pitchFamily="34" charset="0"/>
              </a:rPr>
              <a:t>without</a:t>
            </a:r>
            <a:r>
              <a:rPr lang="zh-CN" altLang="en-US" sz="2400" dirty="0">
                <a:solidFill>
                  <a:schemeClr val="bg1"/>
                </a:solidFill>
                <a:latin typeface="Arial" panose="020B0604020202020204" pitchFamily="34" charset="0"/>
                <a:cs typeface="Arial" panose="020B0604020202020204" pitchFamily="34" charset="0"/>
              </a:rPr>
              <a:t> </a:t>
            </a:r>
            <a:r>
              <a:rPr lang="en-US" altLang="zh-CN" sz="2400" dirty="0">
                <a:solidFill>
                  <a:schemeClr val="bg1"/>
                </a:solidFill>
                <a:latin typeface="Arial" panose="020B0604020202020204" pitchFamily="34" charset="0"/>
                <a:cs typeface="Arial" panose="020B0604020202020204" pitchFamily="34" charset="0"/>
              </a:rPr>
              <a:t>L1</a:t>
            </a:r>
            <a:endParaRPr lang="en-GB" sz="2400" dirty="0">
              <a:solidFill>
                <a:schemeClr val="bg1"/>
              </a:solidFill>
              <a:latin typeface="Arial" panose="020B0604020202020204" pitchFamily="34" charset="0"/>
              <a:cs typeface="Arial" panose="020B0604020202020204" pitchFamily="34" charset="0"/>
            </a:endParaRPr>
          </a:p>
          <a:p>
            <a:r>
              <a:rPr lang="en-GB" sz="2400" dirty="0">
                <a:solidFill>
                  <a:schemeClr val="bg1"/>
                </a:solidFill>
                <a:latin typeface="Arial" panose="020B0604020202020204" pitchFamily="34" charset="0"/>
                <a:cs typeface="Arial" panose="020B0604020202020204" pitchFamily="34" charset="0"/>
              </a:rPr>
              <a:t>negative affect learner’s output</a:t>
            </a:r>
          </a:p>
          <a:p>
            <a:endParaRPr lang="en-GB" sz="2400" dirty="0">
              <a:solidFill>
                <a:schemeClr val="bg1"/>
              </a:solidFill>
              <a:latin typeface="Arial" panose="020B0604020202020204" pitchFamily="34" charset="0"/>
              <a:cs typeface="Arial" panose="020B0604020202020204" pitchFamily="34" charset="0"/>
            </a:endParaRPr>
          </a:p>
          <a:p>
            <a:pPr marL="0" indent="0">
              <a:buNone/>
            </a:pPr>
            <a:r>
              <a:rPr lang="en-US" altLang="zh-CN" sz="2400" dirty="0">
                <a:solidFill>
                  <a:schemeClr val="bg1"/>
                </a:solidFill>
                <a:latin typeface="Arial" panose="020B0604020202020204" pitchFamily="34" charset="0"/>
                <a:cs typeface="Arial" panose="020B0604020202020204" pitchFamily="34" charset="0"/>
              </a:rPr>
              <a:t>translanguaging</a:t>
            </a:r>
            <a:r>
              <a:rPr lang="zh-CN" altLang="en-US" sz="2400" dirty="0">
                <a:solidFill>
                  <a:schemeClr val="bg1"/>
                </a:solidFill>
                <a:latin typeface="Arial" panose="020B0604020202020204" pitchFamily="34" charset="0"/>
                <a:cs typeface="Arial" panose="020B0604020202020204" pitchFamily="34" charset="0"/>
              </a:rPr>
              <a:t> </a:t>
            </a:r>
            <a:endParaRPr lang="en-GB" sz="2400" dirty="0">
              <a:solidFill>
                <a:schemeClr val="bg1"/>
              </a:solidFill>
              <a:latin typeface="Arial" panose="020B0604020202020204" pitchFamily="34" charset="0"/>
              <a:cs typeface="Arial" panose="020B0604020202020204" pitchFamily="34" charset="0"/>
            </a:endParaRPr>
          </a:p>
          <a:p>
            <a:r>
              <a:rPr lang="en-GB" sz="2400" dirty="0">
                <a:solidFill>
                  <a:schemeClr val="bg1"/>
                </a:solidFill>
                <a:latin typeface="Arial" panose="020B0604020202020204" pitchFamily="34" charset="0"/>
                <a:cs typeface="Arial" panose="020B0604020202020204" pitchFamily="34" charset="0"/>
              </a:rPr>
              <a:t>a new mentality of learning</a:t>
            </a:r>
          </a:p>
          <a:p>
            <a:r>
              <a:rPr lang="en-GB" sz="2400" dirty="0">
                <a:solidFill>
                  <a:schemeClr val="bg1"/>
                </a:solidFill>
                <a:latin typeface="Arial" panose="020B0604020202020204" pitchFamily="34" charset="0"/>
                <a:cs typeface="Arial" panose="020B0604020202020204" pitchFamily="34" charset="0"/>
              </a:rPr>
              <a:t>instrumental as a pedagogy of language scaffolding. </a:t>
            </a:r>
            <a:endParaRPr lang="en-CN" sz="24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90487012"/>
      </p:ext>
    </p:extLst>
  </p:cSld>
  <p:clrMapOvr>
    <a:overrideClrMapping bg1="dk1" tx1="lt1" bg2="dk2" tx2="lt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5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500"/>
                                        <p:tgtEl>
                                          <p:spTgt spid="3">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500"/>
                                        <p:tgtEl>
                                          <p:spTgt spid="3">
                                            <p:txEl>
                                              <p:pRg st="5" end="5"/>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Effect transition="in" filter="fade">
                                      <p:cBhvr>
                                        <p:cTn id="39" dur="500"/>
                                        <p:tgtEl>
                                          <p:spTgt spid="3">
                                            <p:txEl>
                                              <p:pRg st="6" end="6"/>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nodeType="click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Effect transition="in" filter="fade">
                                      <p:cBhvr>
                                        <p:cTn id="44"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Rounded Corners 72">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0FD5F4-73D5-3645-87A5-6D6EA51B93C5}"/>
              </a:ext>
            </a:extLst>
          </p:cNvPr>
          <p:cNvSpPr>
            <a:spLocks noGrp="1"/>
          </p:cNvSpPr>
          <p:nvPr>
            <p:ph type="title"/>
          </p:nvPr>
        </p:nvSpPr>
        <p:spPr>
          <a:xfrm>
            <a:off x="956826" y="1112969"/>
            <a:ext cx="3937298" cy="4166010"/>
          </a:xfrm>
        </p:spPr>
        <p:txBody>
          <a:bodyPr>
            <a:normAutofit/>
          </a:bodyPr>
          <a:lstStyle/>
          <a:p>
            <a:r>
              <a:rPr lang="en-US" altLang="zh-CN" sz="3700">
                <a:solidFill>
                  <a:srgbClr val="FFFFFF"/>
                </a:solidFill>
                <a:latin typeface="Arial" panose="020B0604020202020204" pitchFamily="34" charset="0"/>
                <a:cs typeface="Arial" panose="020B0604020202020204" pitchFamily="34" charset="0"/>
              </a:rPr>
              <a:t>Translanguaging</a:t>
            </a:r>
            <a:endParaRPr lang="en-CN" sz="3700">
              <a:solidFill>
                <a:srgbClr val="FFFFFF"/>
              </a:solidFill>
              <a:latin typeface="Arial" panose="020B0604020202020204" pitchFamily="34" charset="0"/>
              <a:cs typeface="Arial" panose="020B0604020202020204" pitchFamily="34" charset="0"/>
            </a:endParaRPr>
          </a:p>
        </p:txBody>
      </p:sp>
      <p:sp>
        <p:nvSpPr>
          <p:cNvPr id="75" name="Freeform: Shape 74">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Shape 76">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B17C2D2-BE0C-FB47-A3F9-5B7985C8D99C}"/>
              </a:ext>
            </a:extLst>
          </p:cNvPr>
          <p:cNvSpPr>
            <a:spLocks noGrp="1"/>
          </p:cNvSpPr>
          <p:nvPr>
            <p:ph idx="1"/>
          </p:nvPr>
        </p:nvSpPr>
        <p:spPr>
          <a:xfrm>
            <a:off x="6096000" y="820880"/>
            <a:ext cx="5679688" cy="4889350"/>
          </a:xfrm>
        </p:spPr>
        <p:txBody>
          <a:bodyPr anchor="t">
            <a:normAutofit fontScale="92500" lnSpcReduction="10000"/>
          </a:bodyPr>
          <a:lstStyle/>
          <a:p>
            <a:pPr marL="514350" indent="-514350">
              <a:lnSpc>
                <a:spcPct val="150000"/>
              </a:lnSpc>
              <a:buFont typeface="+mj-lt"/>
              <a:buAutoNum type="arabicPeriod"/>
            </a:pPr>
            <a:r>
              <a:rPr lang="en-US" dirty="0">
                <a:latin typeface="Arial" panose="020B0604020202020204" pitchFamily="34" charset="0"/>
                <a:cs typeface="Arial" panose="020B0604020202020204" pitchFamily="34" charset="0"/>
              </a:rPr>
              <a:t>is</a:t>
            </a:r>
            <a:r>
              <a:rPr lang="zh-CN" altLang="en-US"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a pedagogy that encouraged the use of Welsh and English (Williams, 1994)</a:t>
            </a:r>
          </a:p>
          <a:p>
            <a:pPr marL="514350" indent="-514350">
              <a:lnSpc>
                <a:spcPct val="150000"/>
              </a:lnSpc>
              <a:buFont typeface="+mj-lt"/>
              <a:buAutoNum type="arabicPeriod"/>
            </a:pPr>
            <a:r>
              <a:rPr lang="en-US" altLang="zh-CN" dirty="0">
                <a:latin typeface="Arial" panose="020B0604020202020204" pitchFamily="34" charset="0"/>
                <a:cs typeface="Arial" panose="020B0604020202020204" pitchFamily="34" charset="0"/>
              </a:rPr>
              <a:t>is</a:t>
            </a:r>
            <a:r>
              <a:rPr lang="zh-CN" altLang="en-US"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dual language and literacy learning (Baker</a:t>
            </a:r>
            <a:r>
              <a:rPr lang="en-US" altLang="zh-CN" dirty="0">
                <a:latin typeface="Arial" panose="020B0604020202020204" pitchFamily="34" charset="0"/>
                <a:cs typeface="Arial" panose="020B0604020202020204" pitchFamily="34" charset="0"/>
              </a:rPr>
              <a:t>,</a:t>
            </a:r>
            <a:r>
              <a:rPr lang="zh-CN" altLang="en-US"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2001)</a:t>
            </a:r>
          </a:p>
          <a:p>
            <a:pPr marL="514350" indent="-514350">
              <a:lnSpc>
                <a:spcPct val="150000"/>
              </a:lnSpc>
              <a:buFont typeface="+mj-lt"/>
              <a:buAutoNum type="arabicPeriod"/>
            </a:pPr>
            <a:r>
              <a:rPr lang="en-US" altLang="zh-CN" dirty="0">
                <a:latin typeface="Arial" panose="020B0604020202020204" pitchFamily="34" charset="0"/>
                <a:cs typeface="Arial" panose="020B0604020202020204" pitchFamily="34" charset="0"/>
              </a:rPr>
              <a:t>is</a:t>
            </a:r>
            <a:r>
              <a:rPr lang="zh-CN" altLang="en-US"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everyday cognitive processing in all aspects of bilingualism (Garcia</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&amp;</a:t>
            </a:r>
            <a:r>
              <a:rPr lang="zh-CN" altLang="en-US"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Li</a:t>
            </a:r>
            <a:r>
              <a:rPr lang="en-US" altLang="zh-CN" dirty="0">
                <a:latin typeface="Arial" panose="020B0604020202020204" pitchFamily="34" charset="0"/>
                <a:cs typeface="Arial" panose="020B0604020202020204" pitchFamily="34" charset="0"/>
              </a:rPr>
              <a:t>,</a:t>
            </a:r>
            <a:r>
              <a:rPr lang="zh-CN" altLang="en-US"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201</a:t>
            </a:r>
            <a:r>
              <a:rPr lang="en-US" altLang="zh-CN" dirty="0">
                <a:latin typeface="Arial" panose="020B0604020202020204" pitchFamily="34" charset="0"/>
                <a:cs typeface="Arial" panose="020B0604020202020204" pitchFamily="34" charset="0"/>
              </a:rPr>
              <a:t>4</a:t>
            </a:r>
            <a:r>
              <a:rPr lang="en-GB" dirty="0">
                <a:latin typeface="Arial" panose="020B0604020202020204" pitchFamily="34" charset="0"/>
                <a:cs typeface="Arial" panose="020B0604020202020204" pitchFamily="34" charset="0"/>
              </a:rPr>
              <a:t>)</a:t>
            </a:r>
            <a:endParaRPr lang="en-CN" dirty="0">
              <a:latin typeface="Arial" panose="020B0604020202020204" pitchFamily="34" charset="0"/>
              <a:cs typeface="Arial" panose="020B0604020202020204" pitchFamily="34" charset="0"/>
            </a:endParaRPr>
          </a:p>
        </p:txBody>
      </p:sp>
      <p:sp>
        <p:nvSpPr>
          <p:cNvPr id="81" name="Freeform: Shape 80">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414600491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8" name="Rectangle 65">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0FD5F4-73D5-3645-87A5-6D6EA51B93C5}"/>
              </a:ext>
            </a:extLst>
          </p:cNvPr>
          <p:cNvSpPr>
            <a:spLocks noGrp="1"/>
          </p:cNvSpPr>
          <p:nvPr>
            <p:ph type="title"/>
          </p:nvPr>
        </p:nvSpPr>
        <p:spPr>
          <a:xfrm>
            <a:off x="838200" y="556995"/>
            <a:ext cx="10515600" cy="1133693"/>
          </a:xfrm>
        </p:spPr>
        <p:txBody>
          <a:bodyPr>
            <a:normAutofit/>
          </a:bodyPr>
          <a:lstStyle/>
          <a:p>
            <a:r>
              <a:rPr lang="en-US" altLang="zh-CN" sz="5200" dirty="0">
                <a:latin typeface="Arial" panose="020B0604020202020204" pitchFamily="34" charset="0"/>
                <a:cs typeface="Arial" panose="020B0604020202020204" pitchFamily="34" charset="0"/>
              </a:rPr>
              <a:t>Translanguaging</a:t>
            </a:r>
            <a:endParaRPr lang="en-CN" sz="5200" dirty="0">
              <a:latin typeface="Arial" panose="020B0604020202020204" pitchFamily="34" charset="0"/>
              <a:cs typeface="Arial" panose="020B0604020202020204" pitchFamily="34" charset="0"/>
            </a:endParaRPr>
          </a:p>
        </p:txBody>
      </p:sp>
      <p:graphicFrame>
        <p:nvGraphicFramePr>
          <p:cNvPr id="61" name="Content Placeholder 2">
            <a:extLst>
              <a:ext uri="{FF2B5EF4-FFF2-40B4-BE49-F238E27FC236}">
                <a16:creationId xmlns:a16="http://schemas.microsoft.com/office/drawing/2014/main" id="{40ABF28D-D1C2-4788-B029-990296C897DF}"/>
              </a:ext>
            </a:extLst>
          </p:cNvPr>
          <p:cNvGraphicFramePr>
            <a:graphicFrameLocks noGrp="1"/>
          </p:cNvGraphicFramePr>
          <p:nvPr>
            <p:ph idx="1"/>
            <p:extLst>
              <p:ext uri="{D42A27DB-BD31-4B8C-83A1-F6EECF244321}">
                <p14:modId xmlns:p14="http://schemas.microsoft.com/office/powerpoint/2010/main" val="4070535265"/>
              </p:ext>
            </p:extLst>
          </p:nvPr>
        </p:nvGraphicFramePr>
        <p:xfrm>
          <a:off x="838200" y="1825625"/>
          <a:ext cx="10515600" cy="46197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0694387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61"/>
                                        </p:tgtEl>
                                        <p:attrNameLst>
                                          <p:attrName>style.visibility</p:attrName>
                                        </p:attrNameLst>
                                      </p:cBhvr>
                                      <p:to>
                                        <p:strVal val="visible"/>
                                      </p:to>
                                    </p:set>
                                    <p:anim calcmode="lin" valueType="num">
                                      <p:cBhvr>
                                        <p:cTn id="7" dur="1000" fill="hold"/>
                                        <p:tgtEl>
                                          <p:spTgt spid="61"/>
                                        </p:tgtEl>
                                        <p:attrNameLst>
                                          <p:attrName>ppt_w</p:attrName>
                                        </p:attrNameLst>
                                      </p:cBhvr>
                                      <p:tavLst>
                                        <p:tav tm="0">
                                          <p:val>
                                            <p:fltVal val="0"/>
                                          </p:val>
                                        </p:tav>
                                        <p:tav tm="100000">
                                          <p:val>
                                            <p:strVal val="#ppt_w"/>
                                          </p:val>
                                        </p:tav>
                                      </p:tavLst>
                                    </p:anim>
                                    <p:anim calcmode="lin" valueType="num">
                                      <p:cBhvr>
                                        <p:cTn id="8" dur="1000" fill="hold"/>
                                        <p:tgtEl>
                                          <p:spTgt spid="61"/>
                                        </p:tgtEl>
                                        <p:attrNameLst>
                                          <p:attrName>ppt_h</p:attrName>
                                        </p:attrNameLst>
                                      </p:cBhvr>
                                      <p:tavLst>
                                        <p:tav tm="0">
                                          <p:val>
                                            <p:fltVal val="0"/>
                                          </p:val>
                                        </p:tav>
                                        <p:tav tm="100000">
                                          <p:val>
                                            <p:strVal val="#ppt_h"/>
                                          </p:val>
                                        </p:tav>
                                      </p:tavLst>
                                    </p:anim>
                                    <p:anim calcmode="lin" valueType="num">
                                      <p:cBhvr>
                                        <p:cTn id="9" dur="1000" fill="hold"/>
                                        <p:tgtEl>
                                          <p:spTgt spid="61"/>
                                        </p:tgtEl>
                                        <p:attrNameLst>
                                          <p:attrName>style.rotation</p:attrName>
                                        </p:attrNameLst>
                                      </p:cBhvr>
                                      <p:tavLst>
                                        <p:tav tm="0">
                                          <p:val>
                                            <p:fltVal val="90"/>
                                          </p:val>
                                        </p:tav>
                                        <p:tav tm="100000">
                                          <p:val>
                                            <p:fltVal val="0"/>
                                          </p:val>
                                        </p:tav>
                                      </p:tavLst>
                                    </p:anim>
                                    <p:animEffect transition="in" filter="fade">
                                      <p:cBhvr>
                                        <p:cTn id="10" dur="1000"/>
                                        <p:tgtEl>
                                          <p:spTgt spid="6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1"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FD5F4-73D5-3645-87A5-6D6EA51B93C5}"/>
              </a:ext>
            </a:extLst>
          </p:cNvPr>
          <p:cNvSpPr>
            <a:spLocks noGrp="1"/>
          </p:cNvSpPr>
          <p:nvPr>
            <p:ph type="title"/>
          </p:nvPr>
        </p:nvSpPr>
        <p:spPr>
          <a:xfrm>
            <a:off x="1653363" y="365760"/>
            <a:ext cx="9367203" cy="1188720"/>
          </a:xfrm>
        </p:spPr>
        <p:txBody>
          <a:bodyPr>
            <a:normAutofit/>
          </a:bodyPr>
          <a:lstStyle/>
          <a:p>
            <a:r>
              <a:rPr lang="en-US" altLang="zh-CN" sz="4000" dirty="0">
                <a:latin typeface="Arial" panose="020B0604020202020204" pitchFamily="34" charset="0"/>
                <a:cs typeface="Arial" panose="020B0604020202020204" pitchFamily="34" charset="0"/>
              </a:rPr>
              <a:t>Pedagogical</a:t>
            </a:r>
            <a:r>
              <a:rPr lang="zh-CN" altLang="en-US" sz="4000" dirty="0">
                <a:latin typeface="Arial" panose="020B0604020202020204" pitchFamily="34" charset="0"/>
                <a:cs typeface="Arial" panose="020B0604020202020204" pitchFamily="34" charset="0"/>
              </a:rPr>
              <a:t> </a:t>
            </a:r>
            <a:r>
              <a:rPr lang="en-US" altLang="zh-CN" sz="4000" dirty="0">
                <a:latin typeface="Arial" panose="020B0604020202020204" pitchFamily="34" charset="0"/>
                <a:cs typeface="Arial" panose="020B0604020202020204" pitchFamily="34" charset="0"/>
              </a:rPr>
              <a:t>Implications</a:t>
            </a:r>
            <a:r>
              <a:rPr lang="zh-CN" altLang="en-US" sz="4000" dirty="0">
                <a:latin typeface="Arial" panose="020B0604020202020204" pitchFamily="34" charset="0"/>
                <a:cs typeface="Arial" panose="020B0604020202020204" pitchFamily="34" charset="0"/>
              </a:rPr>
              <a:t> </a:t>
            </a:r>
            <a:br>
              <a:rPr lang="en-US" altLang="zh-CN" sz="3700" dirty="0">
                <a:latin typeface="Arial" panose="020B0604020202020204" pitchFamily="34" charset="0"/>
                <a:cs typeface="Arial" panose="020B0604020202020204" pitchFamily="34" charset="0"/>
              </a:rPr>
            </a:br>
            <a:r>
              <a:rPr lang="en-US" altLang="zh-CN" sz="3200" dirty="0">
                <a:solidFill>
                  <a:schemeClr val="accent2">
                    <a:lumMod val="75000"/>
                  </a:schemeClr>
                </a:solidFill>
                <a:latin typeface="Arial" panose="020B0604020202020204" pitchFamily="34" charset="0"/>
                <a:cs typeface="Arial" panose="020B0604020202020204" pitchFamily="34" charset="0"/>
              </a:rPr>
              <a:t>translanguaging</a:t>
            </a:r>
            <a:r>
              <a:rPr lang="zh-CN" altLang="en-US" sz="3200" dirty="0">
                <a:solidFill>
                  <a:schemeClr val="accent2">
                    <a:lumMod val="75000"/>
                  </a:schemeClr>
                </a:solidFill>
                <a:latin typeface="Arial" panose="020B0604020202020204" pitchFamily="34" charset="0"/>
                <a:cs typeface="Arial" panose="020B0604020202020204" pitchFamily="34" charset="0"/>
              </a:rPr>
              <a:t> </a:t>
            </a:r>
            <a:r>
              <a:rPr lang="en-US" altLang="zh-CN" sz="3200" dirty="0">
                <a:solidFill>
                  <a:schemeClr val="accent2">
                    <a:lumMod val="75000"/>
                  </a:schemeClr>
                </a:solidFill>
                <a:latin typeface="Arial" panose="020B0604020202020204" pitchFamily="34" charset="0"/>
                <a:cs typeface="Arial" panose="020B0604020202020204" pitchFamily="34" charset="0"/>
              </a:rPr>
              <a:t>in</a:t>
            </a:r>
            <a:r>
              <a:rPr lang="zh-CN" altLang="en-US" sz="3200" dirty="0">
                <a:solidFill>
                  <a:schemeClr val="accent2">
                    <a:lumMod val="75000"/>
                  </a:schemeClr>
                </a:solidFill>
                <a:latin typeface="Arial" panose="020B0604020202020204" pitchFamily="34" charset="0"/>
                <a:cs typeface="Arial" panose="020B0604020202020204" pitchFamily="34" charset="0"/>
              </a:rPr>
              <a:t> </a:t>
            </a:r>
            <a:r>
              <a:rPr lang="en-US" altLang="zh-CN" sz="3200" dirty="0">
                <a:solidFill>
                  <a:schemeClr val="accent2">
                    <a:lumMod val="75000"/>
                  </a:schemeClr>
                </a:solidFill>
                <a:latin typeface="Arial" panose="020B0604020202020204" pitchFamily="34" charset="0"/>
                <a:cs typeface="Arial" panose="020B0604020202020204" pitchFamily="34" charset="0"/>
              </a:rPr>
              <a:t>writing</a:t>
            </a:r>
            <a:endParaRPr lang="en-CN" sz="3700" dirty="0">
              <a:solidFill>
                <a:schemeClr val="accent2">
                  <a:lumMod val="75000"/>
                </a:schemeClr>
              </a:solidFill>
              <a:latin typeface="Arial" panose="020B0604020202020204" pitchFamily="34" charset="0"/>
              <a:cs typeface="Arial" panose="020B0604020202020204" pitchFamily="34" charset="0"/>
            </a:endParaRPr>
          </a:p>
        </p:txBody>
      </p:sp>
      <p:sp>
        <p:nvSpPr>
          <p:cNvPr id="84" name="Freeform: Shape 83">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1">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6" name="Freeform: Shape 85">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8" name="Freeform: Shape 87">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B17C2D2-BE0C-FB47-A3F9-5B7985C8D99C}"/>
              </a:ext>
            </a:extLst>
          </p:cNvPr>
          <p:cNvSpPr>
            <a:spLocks noGrp="1"/>
          </p:cNvSpPr>
          <p:nvPr>
            <p:ph idx="1"/>
          </p:nvPr>
        </p:nvSpPr>
        <p:spPr>
          <a:xfrm>
            <a:off x="1159726" y="2176272"/>
            <a:ext cx="10359483" cy="4041648"/>
          </a:xfrm>
        </p:spPr>
        <p:txBody>
          <a:bodyPr anchor="t">
            <a:normAutofit/>
          </a:bodyPr>
          <a:lstStyle/>
          <a:p>
            <a:pPr>
              <a:lnSpc>
                <a:spcPct val="150000"/>
              </a:lnSpc>
            </a:pPr>
            <a:r>
              <a:rPr lang="en-GB" dirty="0" err="1">
                <a:latin typeface="Arial" panose="020B0604020202020204" pitchFamily="34" charset="0"/>
                <a:cs typeface="Arial" panose="020B0604020202020204" pitchFamily="34" charset="0"/>
              </a:rPr>
              <a:t>Canagarajah</a:t>
            </a:r>
            <a:r>
              <a:rPr lang="en-GB" dirty="0">
                <a:latin typeface="Arial" panose="020B0604020202020204" pitchFamily="34" charset="0"/>
                <a:cs typeface="Arial" panose="020B0604020202020204" pitchFamily="34" charset="0"/>
              </a:rPr>
              <a:t> (2011a, 2011b) </a:t>
            </a:r>
            <a:r>
              <a:rPr lang="en-US" altLang="zh-CN" dirty="0">
                <a:latin typeface="Arial" panose="020B0604020202020204" pitchFamily="34" charset="0"/>
                <a:cs typeface="Arial" panose="020B0604020202020204" pitchFamily="34" charset="0"/>
              </a:rPr>
              <a:t>on</a:t>
            </a:r>
            <a:r>
              <a:rPr lang="en-GB" dirty="0">
                <a:latin typeface="Arial" panose="020B0604020202020204" pitchFamily="34" charset="0"/>
                <a:cs typeface="Arial" panose="020B0604020202020204" pitchFamily="34" charset="0"/>
              </a:rPr>
              <a:t> the employment of translanguaging as a writing strategy</a:t>
            </a:r>
            <a:r>
              <a:rPr lang="zh-CN" altLang="en-US" dirty="0">
                <a:latin typeface="Arial" panose="020B0604020202020204" pitchFamily="34" charset="0"/>
                <a:cs typeface="Arial" panose="020B0604020202020204" pitchFamily="34" charset="0"/>
              </a:rPr>
              <a:t> </a:t>
            </a:r>
            <a:endParaRPr lang="en-US" altLang="zh-CN" dirty="0">
              <a:latin typeface="Arial" panose="020B0604020202020204" pitchFamily="34" charset="0"/>
              <a:cs typeface="Arial" panose="020B0604020202020204" pitchFamily="34" charset="0"/>
            </a:endParaRPr>
          </a:p>
          <a:p>
            <a:pPr>
              <a:lnSpc>
                <a:spcPct val="150000"/>
              </a:lnSpc>
            </a:pPr>
            <a:r>
              <a:rPr lang="en-CN" dirty="0">
                <a:latin typeface="Arial" panose="020B0604020202020204" pitchFamily="34" charset="0"/>
                <a:cs typeface="Arial" panose="020B0604020202020204" pitchFamily="34" charset="0"/>
              </a:rPr>
              <a:t>Garcia and Kano (2014) </a:t>
            </a:r>
            <a:r>
              <a:rPr lang="en-US" altLang="zh-CN" dirty="0">
                <a:latin typeface="Arial" panose="020B0604020202020204" pitchFamily="34" charset="0"/>
                <a:cs typeface="Arial" panose="020B0604020202020204" pitchFamily="34" charset="0"/>
              </a:rPr>
              <a:t>on</a:t>
            </a:r>
            <a:r>
              <a:rPr lang="en-CN" dirty="0">
                <a:latin typeface="Arial" panose="020B0604020202020204" pitchFamily="34" charset="0"/>
                <a:cs typeface="Arial" panose="020B0604020202020204" pitchFamily="34" charset="0"/>
              </a:rPr>
              <a:t> how Japanese students with different levels of English proficiency employ translanguaging in</a:t>
            </a:r>
            <a:r>
              <a:rPr lang="zh-CN" altLang="en-US" dirty="0">
                <a:latin typeface="Arial" panose="020B0604020202020204" pitchFamily="34" charset="0"/>
                <a:cs typeface="Arial" panose="020B0604020202020204" pitchFamily="34" charset="0"/>
              </a:rPr>
              <a:t> </a:t>
            </a:r>
            <a:r>
              <a:rPr lang="en-CN" dirty="0">
                <a:latin typeface="Arial" panose="020B0604020202020204" pitchFamily="34" charset="0"/>
                <a:cs typeface="Arial" panose="020B0604020202020204" pitchFamily="34" charset="0"/>
              </a:rPr>
              <a:t>writing </a:t>
            </a:r>
          </a:p>
        </p:txBody>
      </p:sp>
    </p:spTree>
    <p:extLst>
      <p:ext uri="{BB962C8B-B14F-4D97-AF65-F5344CB8AC3E}">
        <p14:creationId xmlns:p14="http://schemas.microsoft.com/office/powerpoint/2010/main" val="289191567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1000" fill="hold"/>
                                        <p:tgtEl>
                                          <p:spTgt spid="3">
                                            <p:txEl>
                                              <p:pRg st="0" end="0"/>
                                            </p:txEl>
                                          </p:spTgt>
                                        </p:tgtEl>
                                        <p:attrNameLst>
                                          <p:attrName>ppt_w</p:attrName>
                                        </p:attrNameLst>
                                      </p:cBhvr>
                                      <p:tavLst>
                                        <p:tav tm="0">
                                          <p:val>
                                            <p:strVal val="#ppt_w*0.70"/>
                                          </p:val>
                                        </p:tav>
                                        <p:tav tm="100000">
                                          <p:val>
                                            <p:strVal val="#ppt_w"/>
                                          </p:val>
                                        </p:tav>
                                      </p:tavLst>
                                    </p:anim>
                                    <p:anim calcmode="lin" valueType="num">
                                      <p:cBhvr>
                                        <p:cTn id="15" dur="1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16" dur="10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5" presetClass="entr" presetSubtype="0" fill="hold"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p:cTn id="21" dur="1000" fill="hold"/>
                                        <p:tgtEl>
                                          <p:spTgt spid="3">
                                            <p:txEl>
                                              <p:pRg st="1" end="1"/>
                                            </p:txEl>
                                          </p:spTgt>
                                        </p:tgtEl>
                                        <p:attrNameLst>
                                          <p:attrName>ppt_w</p:attrName>
                                        </p:attrNameLst>
                                      </p:cBhvr>
                                      <p:tavLst>
                                        <p:tav tm="0">
                                          <p:val>
                                            <p:strVal val="#ppt_w*0.70"/>
                                          </p:val>
                                        </p:tav>
                                        <p:tav tm="100000">
                                          <p:val>
                                            <p:strVal val="#ppt_w"/>
                                          </p:val>
                                        </p:tav>
                                      </p:tavLst>
                                    </p:anim>
                                    <p:anim calcmode="lin" valueType="num">
                                      <p:cBhvr>
                                        <p:cTn id="22" dur="1000" fill="hold"/>
                                        <p:tgtEl>
                                          <p:spTgt spid="3">
                                            <p:txEl>
                                              <p:pRg st="1" end="1"/>
                                            </p:txEl>
                                          </p:spTgt>
                                        </p:tgtEl>
                                        <p:attrNameLst>
                                          <p:attrName>ppt_h</p:attrName>
                                        </p:attrNameLst>
                                      </p:cBhvr>
                                      <p:tavLst>
                                        <p:tav tm="0">
                                          <p:val>
                                            <p:strVal val="#ppt_h"/>
                                          </p:val>
                                        </p:tav>
                                        <p:tav tm="100000">
                                          <p:val>
                                            <p:strVal val="#ppt_h"/>
                                          </p:val>
                                        </p:tav>
                                      </p:tavLst>
                                    </p:anim>
                                    <p:animEffect transition="in" filter="fade">
                                      <p:cBhvr>
                                        <p:cTn id="23"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FD5F4-73D5-3645-87A5-6D6EA51B93C5}"/>
              </a:ext>
            </a:extLst>
          </p:cNvPr>
          <p:cNvSpPr>
            <a:spLocks noGrp="1"/>
          </p:cNvSpPr>
          <p:nvPr>
            <p:ph type="title"/>
          </p:nvPr>
        </p:nvSpPr>
        <p:spPr>
          <a:xfrm>
            <a:off x="1653363" y="365760"/>
            <a:ext cx="9367203" cy="1188720"/>
          </a:xfrm>
        </p:spPr>
        <p:txBody>
          <a:bodyPr>
            <a:normAutofit/>
          </a:bodyPr>
          <a:lstStyle/>
          <a:p>
            <a:r>
              <a:rPr lang="en-US" altLang="zh-CN" sz="4000" dirty="0">
                <a:latin typeface="Arial" panose="020B0604020202020204" pitchFamily="34" charset="0"/>
                <a:cs typeface="Arial" panose="020B0604020202020204" pitchFamily="34" charset="0"/>
              </a:rPr>
              <a:t>Pedagogical</a:t>
            </a:r>
            <a:r>
              <a:rPr lang="zh-CN" altLang="en-US" sz="4000" dirty="0">
                <a:latin typeface="Arial" panose="020B0604020202020204" pitchFamily="34" charset="0"/>
                <a:cs typeface="Arial" panose="020B0604020202020204" pitchFamily="34" charset="0"/>
              </a:rPr>
              <a:t> </a:t>
            </a:r>
            <a:r>
              <a:rPr lang="en-US" altLang="zh-CN" sz="4000" dirty="0">
                <a:latin typeface="Arial" panose="020B0604020202020204" pitchFamily="34" charset="0"/>
                <a:cs typeface="Arial" panose="020B0604020202020204" pitchFamily="34" charset="0"/>
              </a:rPr>
              <a:t>Implications</a:t>
            </a:r>
            <a:r>
              <a:rPr lang="zh-CN" altLang="en-US" sz="4000" dirty="0">
                <a:latin typeface="Arial" panose="020B0604020202020204" pitchFamily="34" charset="0"/>
                <a:cs typeface="Arial" panose="020B0604020202020204" pitchFamily="34" charset="0"/>
              </a:rPr>
              <a:t> </a:t>
            </a:r>
            <a:br>
              <a:rPr lang="en-US" altLang="zh-CN" sz="3600" dirty="0">
                <a:latin typeface="Arial" panose="020B0604020202020204" pitchFamily="34" charset="0"/>
                <a:cs typeface="Arial" panose="020B0604020202020204" pitchFamily="34" charset="0"/>
              </a:rPr>
            </a:br>
            <a:r>
              <a:rPr lang="en-US" altLang="zh-CN" sz="3200" dirty="0">
                <a:solidFill>
                  <a:schemeClr val="accent2">
                    <a:lumMod val="75000"/>
                  </a:schemeClr>
                </a:solidFill>
                <a:latin typeface="Arial" panose="020B0604020202020204" pitchFamily="34" charset="0"/>
                <a:cs typeface="Arial" panose="020B0604020202020204" pitchFamily="34" charset="0"/>
              </a:rPr>
              <a:t>translanguaging</a:t>
            </a:r>
            <a:r>
              <a:rPr lang="zh-CN" altLang="en-US" sz="3200" dirty="0">
                <a:solidFill>
                  <a:schemeClr val="accent2">
                    <a:lumMod val="75000"/>
                  </a:schemeClr>
                </a:solidFill>
                <a:latin typeface="Arial" panose="020B0604020202020204" pitchFamily="34" charset="0"/>
                <a:cs typeface="Arial" panose="020B0604020202020204" pitchFamily="34" charset="0"/>
              </a:rPr>
              <a:t> </a:t>
            </a:r>
            <a:r>
              <a:rPr lang="en-US" altLang="zh-CN" sz="3200" dirty="0">
                <a:solidFill>
                  <a:schemeClr val="accent2">
                    <a:lumMod val="75000"/>
                  </a:schemeClr>
                </a:solidFill>
                <a:latin typeface="Arial" panose="020B0604020202020204" pitchFamily="34" charset="0"/>
                <a:cs typeface="Arial" panose="020B0604020202020204" pitchFamily="34" charset="0"/>
              </a:rPr>
              <a:t>in</a:t>
            </a:r>
            <a:r>
              <a:rPr lang="zh-CN" altLang="en-US" sz="3200" dirty="0">
                <a:solidFill>
                  <a:schemeClr val="accent2">
                    <a:lumMod val="75000"/>
                  </a:schemeClr>
                </a:solidFill>
                <a:latin typeface="Arial" panose="020B0604020202020204" pitchFamily="34" charset="0"/>
                <a:cs typeface="Arial" panose="020B0604020202020204" pitchFamily="34" charset="0"/>
              </a:rPr>
              <a:t> </a:t>
            </a:r>
            <a:r>
              <a:rPr lang="en-US" altLang="zh-CN" sz="3200" dirty="0">
                <a:solidFill>
                  <a:schemeClr val="accent2">
                    <a:lumMod val="75000"/>
                  </a:schemeClr>
                </a:solidFill>
                <a:latin typeface="Arial" panose="020B0604020202020204" pitchFamily="34" charset="0"/>
                <a:cs typeface="Arial" panose="020B0604020202020204" pitchFamily="34" charset="0"/>
              </a:rPr>
              <a:t>communication</a:t>
            </a:r>
            <a:endParaRPr lang="en-CN" sz="3600" dirty="0">
              <a:solidFill>
                <a:schemeClr val="accent2">
                  <a:lumMod val="75000"/>
                </a:schemeClr>
              </a:solidFill>
              <a:latin typeface="Arial" panose="020B0604020202020204" pitchFamily="34" charset="0"/>
              <a:cs typeface="Arial" panose="020B0604020202020204" pitchFamily="34" charset="0"/>
            </a:endParaRPr>
          </a:p>
        </p:txBody>
      </p:sp>
      <p:sp>
        <p:nvSpPr>
          <p:cNvPr id="64" name="Freeform: Shape 63">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1">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6" name="Freeform: Shape 65">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8" name="Freeform: Shape 67">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B17C2D2-BE0C-FB47-A3F9-5B7985C8D99C}"/>
              </a:ext>
            </a:extLst>
          </p:cNvPr>
          <p:cNvSpPr>
            <a:spLocks noGrp="1"/>
          </p:cNvSpPr>
          <p:nvPr>
            <p:ph idx="1"/>
          </p:nvPr>
        </p:nvSpPr>
        <p:spPr>
          <a:xfrm>
            <a:off x="1653362" y="2176272"/>
            <a:ext cx="9832393" cy="4458704"/>
          </a:xfrm>
        </p:spPr>
        <p:txBody>
          <a:bodyPr anchor="t">
            <a:normAutofit fontScale="85000" lnSpcReduction="10000"/>
          </a:bodyPr>
          <a:lstStyle/>
          <a:p>
            <a:pPr>
              <a:lnSpc>
                <a:spcPct val="150000"/>
              </a:lnSpc>
            </a:pPr>
            <a:r>
              <a:rPr lang="en-GB" sz="2400" dirty="0">
                <a:latin typeface="Arial" panose="020B0604020202020204" pitchFamily="34" charset="0"/>
                <a:cs typeface="Arial" panose="020B0604020202020204" pitchFamily="34" charset="0"/>
              </a:rPr>
              <a:t>Aoyama (2020) on the use and perceptions of translanguaging in communicative approach among EFL students in high schools </a:t>
            </a:r>
          </a:p>
          <a:p>
            <a:pPr>
              <a:lnSpc>
                <a:spcPct val="150000"/>
              </a:lnSpc>
            </a:pPr>
            <a:r>
              <a:rPr lang="en-GB" sz="2400" dirty="0">
                <a:latin typeface="Arial" panose="020B0604020202020204" pitchFamily="34" charset="0"/>
                <a:cs typeface="Arial" panose="020B0604020202020204" pitchFamily="34" charset="0"/>
              </a:rPr>
              <a:t>Creese and Blackledge (2016) on translanguaging in Chinese and Gujarati community in the UK </a:t>
            </a:r>
          </a:p>
          <a:p>
            <a:pPr>
              <a:lnSpc>
                <a:spcPct val="150000"/>
              </a:lnSpc>
            </a:pPr>
            <a:r>
              <a:rPr lang="en-CN" sz="2400" dirty="0">
                <a:latin typeface="Arial" panose="020B0604020202020204" pitchFamily="34" charset="0"/>
                <a:cs typeface="Arial" panose="020B0604020202020204" pitchFamily="34" charset="0"/>
              </a:rPr>
              <a:t>Auld et al (2020) </a:t>
            </a:r>
            <a:r>
              <a:rPr lang="en-US" altLang="zh-CN" sz="2400" dirty="0">
                <a:latin typeface="Arial" panose="020B0604020202020204" pitchFamily="34" charset="0"/>
                <a:cs typeface="Arial" panose="020B0604020202020204" pitchFamily="34" charset="0"/>
              </a:rPr>
              <a:t>on</a:t>
            </a:r>
            <a:r>
              <a:rPr lang="en-CN" sz="2400" dirty="0">
                <a:latin typeface="Arial" panose="020B0604020202020204" pitchFamily="34" charset="0"/>
                <a:cs typeface="Arial" panose="020B0604020202020204" pitchFamily="34" charset="0"/>
              </a:rPr>
              <a:t> how ESL learners conduct a hybrid use of languages in their story telling</a:t>
            </a:r>
          </a:p>
          <a:p>
            <a:pPr>
              <a:lnSpc>
                <a:spcPct val="150000"/>
              </a:lnSpc>
            </a:pPr>
            <a:r>
              <a:rPr lang="en-CN" sz="2400" dirty="0">
                <a:latin typeface="Arial" panose="020B0604020202020204" pitchFamily="34" charset="0"/>
                <a:cs typeface="Arial" panose="020B0604020202020204" pitchFamily="34" charset="0"/>
              </a:rPr>
              <a:t>Iversen (2019) </a:t>
            </a:r>
            <a:r>
              <a:rPr lang="en-US" altLang="zh-CN" sz="2400" dirty="0">
                <a:latin typeface="Arial" panose="020B0604020202020204" pitchFamily="34" charset="0"/>
                <a:cs typeface="Arial" panose="020B0604020202020204" pitchFamily="34" charset="0"/>
              </a:rPr>
              <a:t>on</a:t>
            </a:r>
            <a:r>
              <a:rPr lang="zh-CN" altLang="en-US" sz="2400" dirty="0">
                <a:latin typeface="Arial" panose="020B0604020202020204" pitchFamily="34" charset="0"/>
                <a:cs typeface="Arial" panose="020B0604020202020204" pitchFamily="34" charset="0"/>
              </a:rPr>
              <a:t> </a:t>
            </a:r>
            <a:r>
              <a:rPr lang="en-CN" sz="2400" dirty="0">
                <a:latin typeface="Arial" panose="020B0604020202020204" pitchFamily="34" charset="0"/>
                <a:cs typeface="Arial" panose="020B0604020202020204" pitchFamily="34" charset="0"/>
              </a:rPr>
              <a:t>the pre-service teachers’ translanguaging in multilingual classrooms</a:t>
            </a:r>
          </a:p>
          <a:p>
            <a:pPr>
              <a:lnSpc>
                <a:spcPct val="150000"/>
              </a:lnSpc>
            </a:pPr>
            <a:r>
              <a:rPr lang="en-CN" sz="2400" dirty="0">
                <a:latin typeface="Arial" panose="020B0604020202020204" pitchFamily="34" charset="0"/>
                <a:cs typeface="Arial" panose="020B0604020202020204" pitchFamily="34" charset="0"/>
              </a:rPr>
              <a:t>Li Wei (2018) on tranlanguaging in autonomous learning</a:t>
            </a:r>
          </a:p>
        </p:txBody>
      </p:sp>
    </p:spTree>
    <p:extLst>
      <p:ext uri="{BB962C8B-B14F-4D97-AF65-F5344CB8AC3E}">
        <p14:creationId xmlns:p14="http://schemas.microsoft.com/office/powerpoint/2010/main" val="277851922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55" presetClass="entr" presetSubtype="0" fill="hold"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p:cTn id="24" dur="1000" fill="hold"/>
                                        <p:tgtEl>
                                          <p:spTgt spid="3">
                                            <p:txEl>
                                              <p:pRg st="2" end="2"/>
                                            </p:txEl>
                                          </p:spTgt>
                                        </p:tgtEl>
                                        <p:attrNameLst>
                                          <p:attrName>ppt_w</p:attrName>
                                        </p:attrNameLst>
                                      </p:cBhvr>
                                      <p:tavLst>
                                        <p:tav tm="0">
                                          <p:val>
                                            <p:strVal val="#ppt_w*0.70"/>
                                          </p:val>
                                        </p:tav>
                                        <p:tav tm="100000">
                                          <p:val>
                                            <p:strVal val="#ppt_w"/>
                                          </p:val>
                                        </p:tav>
                                      </p:tavLst>
                                    </p:anim>
                                    <p:anim calcmode="lin" valueType="num">
                                      <p:cBhvr>
                                        <p:cTn id="25" dur="1000" fill="hold"/>
                                        <p:tgtEl>
                                          <p:spTgt spid="3">
                                            <p:txEl>
                                              <p:pRg st="2" end="2"/>
                                            </p:txEl>
                                          </p:spTgt>
                                        </p:tgtEl>
                                        <p:attrNameLst>
                                          <p:attrName>ppt_h</p:attrName>
                                        </p:attrNameLst>
                                      </p:cBhvr>
                                      <p:tavLst>
                                        <p:tav tm="0">
                                          <p:val>
                                            <p:strVal val="#ppt_h"/>
                                          </p:val>
                                        </p:tav>
                                        <p:tav tm="100000">
                                          <p:val>
                                            <p:strVal val="#ppt_h"/>
                                          </p:val>
                                        </p:tav>
                                      </p:tavLst>
                                    </p:anim>
                                    <p:animEffect transition="in" filter="fade">
                                      <p:cBhvr>
                                        <p:cTn id="26" dur="10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fade">
                                      <p:cBhvr>
                                        <p:cTn id="31" dur="500"/>
                                        <p:tgtEl>
                                          <p:spTgt spid="3">
                                            <p:txEl>
                                              <p:pRg st="3" end="3"/>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Effect transition="in" filter="fade">
                                      <p:cBhvr>
                                        <p:cTn id="36"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FD5F4-73D5-3645-87A5-6D6EA51B93C5}"/>
              </a:ext>
            </a:extLst>
          </p:cNvPr>
          <p:cNvSpPr>
            <a:spLocks noGrp="1"/>
          </p:cNvSpPr>
          <p:nvPr>
            <p:ph type="title"/>
          </p:nvPr>
        </p:nvSpPr>
        <p:spPr>
          <a:xfrm>
            <a:off x="1653363" y="365760"/>
            <a:ext cx="9367203" cy="1188720"/>
          </a:xfrm>
        </p:spPr>
        <p:txBody>
          <a:bodyPr>
            <a:normAutofit/>
          </a:bodyPr>
          <a:lstStyle/>
          <a:p>
            <a:r>
              <a:rPr lang="en-US" altLang="zh-CN" dirty="0">
                <a:latin typeface="Arial" panose="020B0604020202020204" pitchFamily="34" charset="0"/>
                <a:cs typeface="Arial" panose="020B0604020202020204" pitchFamily="34" charset="0"/>
              </a:rPr>
              <a:t>Pedagogical</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implications</a:t>
            </a:r>
            <a:br>
              <a:rPr lang="en-US" altLang="zh-CN" dirty="0">
                <a:latin typeface="Arial" panose="020B0604020202020204" pitchFamily="34" charset="0"/>
                <a:cs typeface="Arial" panose="020B0604020202020204" pitchFamily="34" charset="0"/>
              </a:rPr>
            </a:br>
            <a:r>
              <a:rPr lang="en-US" altLang="zh-CN" sz="3600" dirty="0">
                <a:solidFill>
                  <a:schemeClr val="accent2">
                    <a:lumMod val="75000"/>
                  </a:schemeClr>
                </a:solidFill>
                <a:latin typeface="Arial" panose="020B0604020202020204" pitchFamily="34" charset="0"/>
                <a:cs typeface="Arial" panose="020B0604020202020204" pitchFamily="34" charset="0"/>
              </a:rPr>
              <a:t>reflection</a:t>
            </a:r>
            <a:r>
              <a:rPr lang="zh-CN" altLang="en-US" sz="3600" dirty="0">
                <a:solidFill>
                  <a:schemeClr val="accent2">
                    <a:lumMod val="75000"/>
                  </a:schemeClr>
                </a:solidFill>
                <a:latin typeface="Arial" panose="020B0604020202020204" pitchFamily="34" charset="0"/>
                <a:cs typeface="Arial" panose="020B0604020202020204" pitchFamily="34" charset="0"/>
              </a:rPr>
              <a:t> </a:t>
            </a:r>
            <a:endParaRPr lang="en-CN" dirty="0">
              <a:solidFill>
                <a:schemeClr val="accent2">
                  <a:lumMod val="75000"/>
                </a:schemeClr>
              </a:solidFill>
              <a:latin typeface="Arial" panose="020B0604020202020204" pitchFamily="34" charset="0"/>
              <a:cs typeface="Arial" panose="020B0604020202020204" pitchFamily="34" charset="0"/>
            </a:endParaRPr>
          </a:p>
        </p:txBody>
      </p:sp>
      <p:sp>
        <p:nvSpPr>
          <p:cNvPr id="64" name="Freeform: Shape 63">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1">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6" name="Freeform: Shape 65">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8" name="Freeform: Shape 67">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B17C2D2-BE0C-FB47-A3F9-5B7985C8D99C}"/>
              </a:ext>
            </a:extLst>
          </p:cNvPr>
          <p:cNvSpPr>
            <a:spLocks noGrp="1"/>
          </p:cNvSpPr>
          <p:nvPr>
            <p:ph idx="1"/>
          </p:nvPr>
        </p:nvSpPr>
        <p:spPr>
          <a:xfrm>
            <a:off x="1653363" y="2176272"/>
            <a:ext cx="9367204" cy="4041648"/>
          </a:xfrm>
        </p:spPr>
        <p:txBody>
          <a:bodyPr anchor="t">
            <a:normAutofit/>
          </a:bodyPr>
          <a:lstStyle/>
          <a:p>
            <a:pPr>
              <a:lnSpc>
                <a:spcPct val="150000"/>
              </a:lnSpc>
            </a:pPr>
            <a:r>
              <a:rPr lang="en-CN" sz="2400" dirty="0">
                <a:latin typeface="Arial" panose="020B0604020202020204" pitchFamily="34" charset="0"/>
                <a:cs typeface="Arial" panose="020B0604020202020204" pitchFamily="34" charset="0"/>
              </a:rPr>
              <a:t>language scaffolding for Chinese learners of English in their collaborative tasks</a:t>
            </a:r>
          </a:p>
          <a:p>
            <a:pPr>
              <a:lnSpc>
                <a:spcPct val="150000"/>
              </a:lnSpc>
            </a:pPr>
            <a:r>
              <a:rPr lang="en-CN" sz="2400" dirty="0">
                <a:latin typeface="Arial" panose="020B0604020202020204" pitchFamily="34" charset="0"/>
                <a:cs typeface="Arial" panose="020B0604020202020204" pitchFamily="34" charset="0"/>
              </a:rPr>
              <a:t>genereal concensus that more learning autonomy be devolved back to learners themselves</a:t>
            </a:r>
          </a:p>
          <a:p>
            <a:pPr>
              <a:lnSpc>
                <a:spcPct val="150000"/>
              </a:lnSpc>
            </a:pPr>
            <a:r>
              <a:rPr lang="en-US" altLang="zh-CN" sz="2400" dirty="0">
                <a:latin typeface="Arial" panose="020B0604020202020204" pitchFamily="34" charset="0"/>
                <a:cs typeface="Arial" panose="020B0604020202020204" pitchFamily="34" charset="0"/>
              </a:rPr>
              <a:t>de-</a:t>
            </a:r>
            <a:r>
              <a:rPr lang="en-CN" sz="2400" dirty="0">
                <a:latin typeface="Arial" panose="020B0604020202020204" pitchFamily="34" charset="0"/>
                <a:cs typeface="Arial" panose="020B0604020202020204" pitchFamily="34" charset="0"/>
              </a:rPr>
              <a:t>compartmentalisation of languages</a:t>
            </a:r>
          </a:p>
        </p:txBody>
      </p:sp>
    </p:spTree>
    <p:extLst>
      <p:ext uri="{BB962C8B-B14F-4D97-AF65-F5344CB8AC3E}">
        <p14:creationId xmlns:p14="http://schemas.microsoft.com/office/powerpoint/2010/main" val="97721199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FD5F4-73D5-3645-87A5-6D6EA51B93C5}"/>
              </a:ext>
            </a:extLst>
          </p:cNvPr>
          <p:cNvSpPr>
            <a:spLocks noGrp="1"/>
          </p:cNvSpPr>
          <p:nvPr>
            <p:ph type="title"/>
          </p:nvPr>
        </p:nvSpPr>
        <p:spPr>
          <a:xfrm>
            <a:off x="1653363" y="365760"/>
            <a:ext cx="9367203" cy="1188720"/>
          </a:xfrm>
        </p:spPr>
        <p:txBody>
          <a:bodyPr>
            <a:normAutofit/>
          </a:bodyPr>
          <a:lstStyle/>
          <a:p>
            <a:r>
              <a:rPr lang="en-CN" altLang="zh-CN" dirty="0">
                <a:latin typeface="Arial" panose="020B0604020202020204" pitchFamily="34" charset="0"/>
                <a:cs typeface="Arial" panose="020B0604020202020204" pitchFamily="34" charset="0"/>
              </a:rPr>
              <a:t>Rationale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(I)</a:t>
            </a:r>
            <a:endParaRPr lang="en-CN" dirty="0">
              <a:solidFill>
                <a:schemeClr val="accent2">
                  <a:lumMod val="75000"/>
                </a:schemeClr>
              </a:solidFill>
              <a:latin typeface="Arial" panose="020B0604020202020204" pitchFamily="34" charset="0"/>
              <a:cs typeface="Arial" panose="020B0604020202020204" pitchFamily="34" charset="0"/>
            </a:endParaRPr>
          </a:p>
        </p:txBody>
      </p:sp>
      <p:sp>
        <p:nvSpPr>
          <p:cNvPr id="64" name="Freeform: Shape 63">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1">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6" name="Freeform: Shape 65">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8" name="Freeform: Shape 67">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B17C2D2-BE0C-FB47-A3F9-5B7985C8D99C}"/>
              </a:ext>
            </a:extLst>
          </p:cNvPr>
          <p:cNvSpPr>
            <a:spLocks noGrp="1"/>
          </p:cNvSpPr>
          <p:nvPr>
            <p:ph idx="1"/>
          </p:nvPr>
        </p:nvSpPr>
        <p:spPr>
          <a:xfrm>
            <a:off x="971654" y="2176272"/>
            <a:ext cx="10887837" cy="4501619"/>
          </a:xfrm>
        </p:spPr>
        <p:txBody>
          <a:bodyPr anchor="t">
            <a:normAutofit fontScale="70000" lnSpcReduction="20000"/>
          </a:bodyPr>
          <a:lstStyle/>
          <a:p>
            <a:pPr>
              <a:lnSpc>
                <a:spcPct val="120000"/>
              </a:lnSpc>
            </a:pPr>
            <a:r>
              <a:rPr lang="en-GB" dirty="0">
                <a:latin typeface="Arial" panose="020B0604020202020204" pitchFamily="34" charset="0"/>
                <a:cs typeface="Arial" panose="020B0604020202020204" pitchFamily="34" charset="0"/>
              </a:rPr>
              <a:t>The report is a critical assessment of translanguaging as instructional scaffolding in EFL classrooms. It starts with the need of scaffolding in ELT. To justify the need, the report summarises the ELT methods introduced in China in a chronological order. The pattern behind the introduction of these ELT methods is the rising autonomy of learning, hence higher demands to students’ ability to self-learn. The assumption of the report is that translanguaging is a useful pedagogical in preparing students for the increasingly more autonomous learning.</a:t>
            </a:r>
            <a:endParaRPr lang="en-CN" dirty="0">
              <a:latin typeface="Arial" panose="020B0604020202020204" pitchFamily="34" charset="0"/>
              <a:cs typeface="Arial" panose="020B0604020202020204" pitchFamily="34" charset="0"/>
            </a:endParaRPr>
          </a:p>
          <a:p>
            <a:pPr>
              <a:lnSpc>
                <a:spcPct val="120000"/>
              </a:lnSpc>
            </a:pPr>
            <a:r>
              <a:rPr lang="en-GB" dirty="0">
                <a:latin typeface="Arial" panose="020B0604020202020204" pitchFamily="34" charset="0"/>
                <a:cs typeface="Arial" panose="020B0604020202020204" pitchFamily="34" charset="0"/>
              </a:rPr>
              <a:t>Part of the rationale is that not enough attention is paid what changes of ELT methods imply. In the past when text-centred instruction was the mainstream method, teachers dominated classroom by deciding the teaching content, agenda, pattern and to a larger extent, the outcome. But when it comes to the task-based content as of today, student’s preparation on the task and its implementation largely fall back onto their own hands. Therefore, instructional scaffolding should be factored in for the desired outcome. And translanguaging as scaffolding could help construct a smoother process due to its transformative nature. </a:t>
            </a:r>
            <a:endParaRPr lang="en-C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7867967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FD5F4-73D5-3645-87A5-6D6EA51B93C5}"/>
              </a:ext>
            </a:extLst>
          </p:cNvPr>
          <p:cNvSpPr>
            <a:spLocks noGrp="1"/>
          </p:cNvSpPr>
          <p:nvPr>
            <p:ph type="title"/>
          </p:nvPr>
        </p:nvSpPr>
        <p:spPr>
          <a:xfrm>
            <a:off x="1653363" y="365760"/>
            <a:ext cx="9367203" cy="1188720"/>
          </a:xfrm>
        </p:spPr>
        <p:txBody>
          <a:bodyPr>
            <a:normAutofit/>
          </a:bodyPr>
          <a:lstStyle/>
          <a:p>
            <a:r>
              <a:rPr lang="en-CN" altLang="zh-CN" dirty="0">
                <a:latin typeface="Arial" panose="020B0604020202020204" pitchFamily="34" charset="0"/>
                <a:cs typeface="Arial" panose="020B0604020202020204" pitchFamily="34" charset="0"/>
              </a:rPr>
              <a:t>Rationale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(II)</a:t>
            </a:r>
            <a:endParaRPr lang="en-CN" dirty="0">
              <a:solidFill>
                <a:schemeClr val="accent2">
                  <a:lumMod val="75000"/>
                </a:schemeClr>
              </a:solidFill>
              <a:latin typeface="Arial" panose="020B0604020202020204" pitchFamily="34" charset="0"/>
              <a:cs typeface="Arial" panose="020B0604020202020204" pitchFamily="34" charset="0"/>
            </a:endParaRPr>
          </a:p>
        </p:txBody>
      </p:sp>
      <p:sp>
        <p:nvSpPr>
          <p:cNvPr id="64" name="Freeform: Shape 63">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1">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6" name="Freeform: Shape 65">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8" name="Freeform: Shape 67">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B17C2D2-BE0C-FB47-A3F9-5B7985C8D99C}"/>
              </a:ext>
            </a:extLst>
          </p:cNvPr>
          <p:cNvSpPr>
            <a:spLocks noGrp="1"/>
          </p:cNvSpPr>
          <p:nvPr>
            <p:ph idx="1"/>
          </p:nvPr>
        </p:nvSpPr>
        <p:spPr>
          <a:xfrm>
            <a:off x="971654" y="2176272"/>
            <a:ext cx="10610745" cy="4681728"/>
          </a:xfrm>
        </p:spPr>
        <p:txBody>
          <a:bodyPr anchor="t">
            <a:normAutofit fontScale="92500" lnSpcReduction="10000"/>
          </a:bodyPr>
          <a:lstStyle/>
          <a:p>
            <a:pPr>
              <a:lnSpc>
                <a:spcPct val="110000"/>
              </a:lnSpc>
            </a:pPr>
            <a:r>
              <a:rPr lang="en-GB" dirty="0">
                <a:latin typeface="Arial" panose="020B0604020202020204" pitchFamily="34" charset="0"/>
                <a:cs typeface="Arial" panose="020B0604020202020204" pitchFamily="34" charset="0"/>
              </a:rPr>
              <a:t>The relevant literature on its pedagogical implications is abundant. Translanguaging as a pedagogy has been studied both in written forms of language (</a:t>
            </a:r>
            <a:r>
              <a:rPr lang="en-GB" dirty="0" err="1">
                <a:latin typeface="Arial" panose="020B0604020202020204" pitchFamily="34" charset="0"/>
                <a:cs typeface="Arial" panose="020B0604020202020204" pitchFamily="34" charset="0"/>
              </a:rPr>
              <a:t>Canagarajah</a:t>
            </a:r>
            <a:r>
              <a:rPr lang="en-GB" dirty="0">
                <a:latin typeface="Arial" panose="020B0604020202020204" pitchFamily="34" charset="0"/>
                <a:cs typeface="Arial" panose="020B0604020202020204" pitchFamily="34" charset="0"/>
              </a:rPr>
              <a:t>, 2011a, 2011b; Garcia &amp; Kano, 2014) and in spoken form of language (Creese &amp; Blackledge, 2016; Li Wei, 2018; Iversen, 2019; Auld et al, 2020; Aoyama, 2020). </a:t>
            </a:r>
            <a:endParaRPr lang="en-CN" dirty="0">
              <a:latin typeface="Arial" panose="020B0604020202020204" pitchFamily="34" charset="0"/>
              <a:cs typeface="Arial" panose="020B0604020202020204" pitchFamily="34" charset="0"/>
            </a:endParaRPr>
          </a:p>
          <a:p>
            <a:pPr>
              <a:lnSpc>
                <a:spcPct val="110000"/>
              </a:lnSpc>
            </a:pPr>
            <a:r>
              <a:rPr lang="en-GB" dirty="0">
                <a:latin typeface="Arial" panose="020B0604020202020204" pitchFamily="34" charset="0"/>
                <a:cs typeface="Arial" panose="020B0604020202020204" pitchFamily="34" charset="0"/>
              </a:rPr>
              <a:t>Despite the plentiful, relevant and recent studies conducted on translanguaging as a pedagogy, few researches have been made how it functions in a certain ELT method. Even fewer are studies on its role as instructional scaffolding, a pre-class part that gains momentum to being the centre of a class as learning becomes less reliant on teaching.</a:t>
            </a:r>
            <a:endParaRPr lang="en-C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636298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FD5F4-73D5-3645-87A5-6D6EA51B93C5}"/>
              </a:ext>
            </a:extLst>
          </p:cNvPr>
          <p:cNvSpPr>
            <a:spLocks noGrp="1"/>
          </p:cNvSpPr>
          <p:nvPr>
            <p:ph type="title"/>
          </p:nvPr>
        </p:nvSpPr>
        <p:spPr>
          <a:xfrm>
            <a:off x="1653363" y="365760"/>
            <a:ext cx="9367203" cy="1188720"/>
          </a:xfrm>
        </p:spPr>
        <p:txBody>
          <a:bodyPr>
            <a:normAutofit/>
          </a:bodyPr>
          <a:lstStyle/>
          <a:p>
            <a:r>
              <a:rPr lang="en-CN" altLang="zh-CN" dirty="0">
                <a:latin typeface="Arial" panose="020B0604020202020204" pitchFamily="34" charset="0"/>
                <a:cs typeface="Arial" panose="020B0604020202020204" pitchFamily="34" charset="0"/>
              </a:rPr>
              <a:t>Rationale</a:t>
            </a:r>
            <a:r>
              <a:rPr lang="zh-CN" altLang="en-US" dirty="0">
                <a:latin typeface="Arial" panose="020B0604020202020204" pitchFamily="34" charset="0"/>
                <a:cs typeface="Arial" panose="020B0604020202020204" pitchFamily="34" charset="0"/>
              </a:rPr>
              <a:t> </a:t>
            </a:r>
            <a:r>
              <a:rPr lang="en-US" altLang="zh-CN" dirty="0">
                <a:latin typeface="Arial" panose="020B0604020202020204" pitchFamily="34" charset="0"/>
                <a:cs typeface="Arial" panose="020B0604020202020204" pitchFamily="34" charset="0"/>
              </a:rPr>
              <a:t>(III)</a:t>
            </a:r>
            <a:endParaRPr lang="en-CN" dirty="0">
              <a:solidFill>
                <a:schemeClr val="accent2">
                  <a:lumMod val="75000"/>
                </a:schemeClr>
              </a:solidFill>
              <a:latin typeface="Arial" panose="020B0604020202020204" pitchFamily="34" charset="0"/>
              <a:cs typeface="Arial" panose="020B0604020202020204" pitchFamily="34" charset="0"/>
            </a:endParaRPr>
          </a:p>
        </p:txBody>
      </p:sp>
      <p:sp>
        <p:nvSpPr>
          <p:cNvPr id="64" name="Freeform: Shape 63">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1">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6" name="Freeform: Shape 65">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8" name="Freeform: Shape 67">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B17C2D2-BE0C-FB47-A3F9-5B7985C8D99C}"/>
              </a:ext>
            </a:extLst>
          </p:cNvPr>
          <p:cNvSpPr>
            <a:spLocks noGrp="1"/>
          </p:cNvSpPr>
          <p:nvPr>
            <p:ph idx="1"/>
          </p:nvPr>
        </p:nvSpPr>
        <p:spPr>
          <a:xfrm>
            <a:off x="1130064" y="2176272"/>
            <a:ext cx="10903526" cy="4681728"/>
          </a:xfrm>
        </p:spPr>
        <p:txBody>
          <a:bodyPr anchor="t">
            <a:normAutofit fontScale="77500" lnSpcReduction="20000"/>
          </a:bodyPr>
          <a:lstStyle/>
          <a:p>
            <a:pPr>
              <a:lnSpc>
                <a:spcPct val="120000"/>
              </a:lnSpc>
            </a:pPr>
            <a:r>
              <a:rPr lang="en-GB" dirty="0">
                <a:latin typeface="Arial" panose="020B0604020202020204" pitchFamily="34" charset="0"/>
                <a:cs typeface="Arial" panose="020B0604020202020204" pitchFamily="34" charset="0"/>
              </a:rPr>
              <a:t>The report is a summary of, a reflection on and a proposal to translanguaging. To execute the report into a workable research, following the right methodology is of necessity. Thus far, a detailed comparison between qualitative and quantitative researches is lacking. Neither have I made a case study regarding what methods best fit in what data. The next step therefore is to decide the methods of research and tools for data collection. To do that requires in-depth reading on relevant literatures as well.</a:t>
            </a:r>
            <a:endParaRPr lang="en-CN" dirty="0">
              <a:latin typeface="Arial" panose="020B0604020202020204" pitchFamily="34" charset="0"/>
              <a:cs typeface="Arial" panose="020B0604020202020204" pitchFamily="34" charset="0"/>
            </a:endParaRPr>
          </a:p>
          <a:p>
            <a:pPr>
              <a:lnSpc>
                <a:spcPct val="120000"/>
              </a:lnSpc>
            </a:pPr>
            <a:r>
              <a:rPr lang="en-GB" dirty="0">
                <a:latin typeface="Arial" panose="020B0604020202020204" pitchFamily="34" charset="0"/>
                <a:cs typeface="Arial" panose="020B0604020202020204" pitchFamily="34" charset="0"/>
              </a:rPr>
              <a:t>The need to read more heavily on methodology is where the report could be further improved. Another part is to involve more literatures regarding the instructional scaffolding as a pre-class activity. The time scale has limited the report on a fairly assumptive basis, insufficient relevant researches will hinder in-depth findings of the interaction between translanguaging and language scaffolding. Given more time, the report could be encompassing the lacking above.</a:t>
            </a:r>
            <a:endParaRPr lang="en-C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5258631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FD5F4-73D5-3645-87A5-6D6EA51B93C5}"/>
              </a:ext>
            </a:extLst>
          </p:cNvPr>
          <p:cNvSpPr>
            <a:spLocks noGrp="1"/>
          </p:cNvSpPr>
          <p:nvPr>
            <p:ph type="title"/>
          </p:nvPr>
        </p:nvSpPr>
        <p:spPr>
          <a:xfrm>
            <a:off x="1653363" y="365760"/>
            <a:ext cx="9367203" cy="1188720"/>
          </a:xfrm>
        </p:spPr>
        <p:txBody>
          <a:bodyPr>
            <a:normAutofit/>
          </a:bodyPr>
          <a:lstStyle/>
          <a:p>
            <a:r>
              <a:rPr lang="en-CN" altLang="zh-CN" dirty="0">
                <a:latin typeface="Arial" panose="020B0604020202020204" pitchFamily="34" charset="0"/>
                <a:cs typeface="Arial" panose="020B0604020202020204" pitchFamily="34" charset="0"/>
              </a:rPr>
              <a:t>References</a:t>
            </a:r>
            <a:endParaRPr lang="en-CN" dirty="0">
              <a:solidFill>
                <a:schemeClr val="accent2">
                  <a:lumMod val="75000"/>
                </a:schemeClr>
              </a:solidFill>
              <a:latin typeface="Arial" panose="020B0604020202020204" pitchFamily="34" charset="0"/>
              <a:cs typeface="Arial" panose="020B0604020202020204" pitchFamily="34" charset="0"/>
            </a:endParaRPr>
          </a:p>
        </p:txBody>
      </p:sp>
      <p:sp>
        <p:nvSpPr>
          <p:cNvPr id="64" name="Freeform: Shape 63">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1">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6" name="Freeform: Shape 65">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8" name="Freeform: Shape 67">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B17C2D2-BE0C-FB47-A3F9-5B7985C8D99C}"/>
              </a:ext>
            </a:extLst>
          </p:cNvPr>
          <p:cNvSpPr>
            <a:spLocks noGrp="1"/>
          </p:cNvSpPr>
          <p:nvPr>
            <p:ph idx="1"/>
          </p:nvPr>
        </p:nvSpPr>
        <p:spPr>
          <a:xfrm>
            <a:off x="1130063" y="1695372"/>
            <a:ext cx="11061935" cy="5162628"/>
          </a:xfrm>
        </p:spPr>
        <p:txBody>
          <a:bodyPr anchor="t">
            <a:normAutofit fontScale="92500" lnSpcReduction="20000"/>
          </a:bodyPr>
          <a:lstStyle/>
          <a:p>
            <a:pPr marL="457200" indent="-457200">
              <a:lnSpc>
                <a:spcPct val="120000"/>
              </a:lnSpc>
              <a:buFont typeface="+mj-lt"/>
              <a:buAutoNum type="arabicPeriod"/>
            </a:pPr>
            <a:r>
              <a:rPr lang="en-GB" sz="2000" dirty="0">
                <a:solidFill>
                  <a:schemeClr val="tx1">
                    <a:lumMod val="75000"/>
                    <a:lumOff val="25000"/>
                  </a:schemeClr>
                </a:solidFill>
                <a:latin typeface="Source Sans Pro" panose="020B0503030403020204" pitchFamily="34" charset="0"/>
                <a:ea typeface="Source Sans Pro" panose="020B0503030403020204" pitchFamily="34" charset="0"/>
                <a:cs typeface="Arial" panose="020B0604020202020204" pitchFamily="34" charset="0"/>
              </a:rPr>
              <a:t>Tabors, Patton O, 1997. </a:t>
            </a:r>
            <a:r>
              <a:rPr lang="en-GB" sz="2000" i="1" dirty="0">
                <a:solidFill>
                  <a:schemeClr val="tx1">
                    <a:lumMod val="75000"/>
                    <a:lumOff val="25000"/>
                  </a:schemeClr>
                </a:solidFill>
                <a:latin typeface="Source Sans Pro" panose="020B0503030403020204" pitchFamily="34" charset="0"/>
                <a:ea typeface="Source Sans Pro" panose="020B0503030403020204" pitchFamily="34" charset="0"/>
                <a:cs typeface="Arial" panose="020B0604020202020204" pitchFamily="34" charset="0"/>
              </a:rPr>
              <a:t>One child, two languages : a guide for preschool educators of children learning English as a second language</a:t>
            </a:r>
            <a:endParaRPr lang="en-GB" sz="2000" dirty="0">
              <a:solidFill>
                <a:schemeClr val="tx1">
                  <a:lumMod val="75000"/>
                  <a:lumOff val="25000"/>
                </a:schemeClr>
              </a:solidFill>
              <a:latin typeface="Source Sans Pro" panose="020B0503030403020204" pitchFamily="34" charset="0"/>
              <a:ea typeface="Source Sans Pro" panose="020B0503030403020204" pitchFamily="34" charset="0"/>
              <a:cs typeface="Arial" panose="020B0604020202020204" pitchFamily="34" charset="0"/>
            </a:endParaRPr>
          </a:p>
          <a:p>
            <a:pPr marL="457200" indent="-457200">
              <a:lnSpc>
                <a:spcPct val="120000"/>
              </a:lnSpc>
              <a:buFont typeface="+mj-lt"/>
              <a:buAutoNum type="arabicPeriod"/>
            </a:pPr>
            <a:r>
              <a:rPr lang="en-GB" sz="2000" dirty="0">
                <a:solidFill>
                  <a:schemeClr val="tx1">
                    <a:lumMod val="75000"/>
                    <a:lumOff val="25000"/>
                  </a:schemeClr>
                </a:solidFill>
                <a:latin typeface="Source Sans Pro" panose="020B0503030403020204" pitchFamily="34" charset="0"/>
                <a:ea typeface="Source Sans Pro" panose="020B0503030403020204" pitchFamily="34" charset="0"/>
                <a:cs typeface="Arial" panose="020B0604020202020204" pitchFamily="34" charset="0"/>
              </a:rPr>
              <a:t>Ryosuke Aoyama, 2019. Exploring Japanese High School Students' L1 Use in Translanguaging in the Communicative EFL Classroom. </a:t>
            </a:r>
            <a:r>
              <a:rPr lang="en-GB" sz="2000" i="1" dirty="0">
                <a:solidFill>
                  <a:schemeClr val="tx1">
                    <a:lumMod val="75000"/>
                    <a:lumOff val="25000"/>
                  </a:schemeClr>
                </a:solidFill>
                <a:latin typeface="Source Sans Pro" panose="020B0503030403020204" pitchFamily="34" charset="0"/>
                <a:ea typeface="Source Sans Pro" panose="020B0503030403020204" pitchFamily="34" charset="0"/>
                <a:cs typeface="Arial" panose="020B0604020202020204" pitchFamily="34" charset="0"/>
              </a:rPr>
              <a:t>TESL-EJ</a:t>
            </a:r>
            <a:r>
              <a:rPr lang="en-GB" sz="2000" dirty="0">
                <a:solidFill>
                  <a:schemeClr val="tx1">
                    <a:lumMod val="75000"/>
                    <a:lumOff val="25000"/>
                  </a:schemeClr>
                </a:solidFill>
                <a:latin typeface="Source Sans Pro" panose="020B0503030403020204" pitchFamily="34" charset="0"/>
                <a:ea typeface="Source Sans Pro" panose="020B0503030403020204" pitchFamily="34" charset="0"/>
                <a:cs typeface="Arial" panose="020B0604020202020204" pitchFamily="34" charset="0"/>
              </a:rPr>
              <a:t>, 23(4), pp.1–19.</a:t>
            </a:r>
          </a:p>
          <a:p>
            <a:pPr marL="457200" indent="-457200">
              <a:lnSpc>
                <a:spcPct val="120000"/>
              </a:lnSpc>
              <a:buFont typeface="+mj-lt"/>
              <a:buAutoNum type="arabicPeriod"/>
            </a:pPr>
            <a:r>
              <a:rPr lang="en-GB" sz="2000" dirty="0">
                <a:solidFill>
                  <a:schemeClr val="tx1">
                    <a:lumMod val="75000"/>
                    <a:lumOff val="25000"/>
                  </a:schemeClr>
                </a:solidFill>
                <a:latin typeface="Source Sans Pro" panose="020B0503030403020204" pitchFamily="34" charset="0"/>
                <a:ea typeface="Source Sans Pro" panose="020B0503030403020204" pitchFamily="34" charset="0"/>
              </a:rPr>
              <a:t>Iversen, Jonas Yassin, 2020. Pre-service teachers' translanguaging during field placement in multilingual, mainstream classrooms in Norway. </a:t>
            </a:r>
            <a:r>
              <a:rPr lang="en-GB" sz="2000" i="1" dirty="0">
                <a:solidFill>
                  <a:schemeClr val="tx1">
                    <a:lumMod val="75000"/>
                    <a:lumOff val="25000"/>
                  </a:schemeClr>
                </a:solidFill>
                <a:latin typeface="Source Sans Pro" panose="020B0503030403020204" pitchFamily="34" charset="0"/>
                <a:ea typeface="Source Sans Pro" panose="020B0503030403020204" pitchFamily="34" charset="0"/>
              </a:rPr>
              <a:t>Language &amp; Education: An International Journal</a:t>
            </a:r>
            <a:r>
              <a:rPr lang="en-GB" sz="2000" dirty="0">
                <a:solidFill>
                  <a:schemeClr val="tx1">
                    <a:lumMod val="75000"/>
                    <a:lumOff val="25000"/>
                  </a:schemeClr>
                </a:solidFill>
                <a:latin typeface="Source Sans Pro" panose="020B0503030403020204" pitchFamily="34" charset="0"/>
                <a:ea typeface="Source Sans Pro" panose="020B0503030403020204" pitchFamily="34" charset="0"/>
              </a:rPr>
              <a:t>, 34(1), pp.51–66. </a:t>
            </a:r>
          </a:p>
          <a:p>
            <a:pPr marL="457200" indent="-457200">
              <a:lnSpc>
                <a:spcPct val="120000"/>
              </a:lnSpc>
              <a:buFont typeface="+mj-lt"/>
              <a:buAutoNum type="arabicPeriod"/>
            </a:pPr>
            <a:r>
              <a:rPr lang="en-GB" sz="2000" dirty="0">
                <a:solidFill>
                  <a:schemeClr val="tx1">
                    <a:lumMod val="75000"/>
                    <a:lumOff val="25000"/>
                  </a:schemeClr>
                </a:solidFill>
                <a:latin typeface="Source Sans Pro" panose="020B0503030403020204" pitchFamily="34" charset="0"/>
                <a:ea typeface="Source Sans Pro" panose="020B0503030403020204" pitchFamily="34" charset="0"/>
              </a:rPr>
              <a:t>Auld, Glenn, 2020. Translanguaging: Towards a strength-based literacy curriculum. </a:t>
            </a:r>
            <a:r>
              <a:rPr lang="en-GB" sz="2000" i="1" dirty="0">
                <a:solidFill>
                  <a:schemeClr val="tx1">
                    <a:lumMod val="75000"/>
                    <a:lumOff val="25000"/>
                  </a:schemeClr>
                </a:solidFill>
                <a:latin typeface="Source Sans Pro" panose="020B0503030403020204" pitchFamily="34" charset="0"/>
                <a:ea typeface="Source Sans Pro" panose="020B0503030403020204" pitchFamily="34" charset="0"/>
              </a:rPr>
              <a:t>Literacy Learning: The Middle Years</a:t>
            </a:r>
            <a:r>
              <a:rPr lang="en-GB" sz="2000" dirty="0">
                <a:solidFill>
                  <a:schemeClr val="tx1">
                    <a:lumMod val="75000"/>
                    <a:lumOff val="25000"/>
                  </a:schemeClr>
                </a:solidFill>
                <a:latin typeface="Source Sans Pro" panose="020B0503030403020204" pitchFamily="34" charset="0"/>
                <a:ea typeface="Source Sans Pro" panose="020B0503030403020204" pitchFamily="34" charset="0"/>
              </a:rPr>
              <a:t>, 28(1), pp.32–41.</a:t>
            </a:r>
          </a:p>
          <a:p>
            <a:pPr marL="457200" indent="-457200">
              <a:lnSpc>
                <a:spcPct val="120000"/>
              </a:lnSpc>
              <a:buFont typeface="+mj-lt"/>
              <a:buAutoNum type="arabicPeriod"/>
            </a:pPr>
            <a:r>
              <a:rPr lang="en-GB" sz="2000" dirty="0">
                <a:solidFill>
                  <a:schemeClr val="tx1">
                    <a:lumMod val="75000"/>
                    <a:lumOff val="25000"/>
                  </a:schemeClr>
                </a:solidFill>
                <a:latin typeface="Source Sans Pro" panose="020B0503030403020204" pitchFamily="34" charset="0"/>
                <a:ea typeface="Source Sans Pro" panose="020B0503030403020204" pitchFamily="34" charset="0"/>
              </a:rPr>
              <a:t>García, O. and Kano, N., 2014. Translanguaging as process and pedagogy: Developing the English writing of Japanese students in the US. </a:t>
            </a:r>
            <a:r>
              <a:rPr lang="en-GB" sz="2000" i="1" dirty="0">
                <a:solidFill>
                  <a:schemeClr val="tx1">
                    <a:lumMod val="75000"/>
                    <a:lumOff val="25000"/>
                  </a:schemeClr>
                </a:solidFill>
                <a:latin typeface="Source Sans Pro" panose="020B0503030403020204" pitchFamily="34" charset="0"/>
                <a:ea typeface="Source Sans Pro" panose="020B0503030403020204" pitchFamily="34" charset="0"/>
              </a:rPr>
              <a:t>The multilingual turn in languages education: Opportunities and challenges</a:t>
            </a:r>
            <a:r>
              <a:rPr lang="en-GB" sz="2000" dirty="0">
                <a:solidFill>
                  <a:schemeClr val="tx1">
                    <a:lumMod val="75000"/>
                    <a:lumOff val="25000"/>
                  </a:schemeClr>
                </a:solidFill>
                <a:latin typeface="Source Sans Pro" panose="020B0503030403020204" pitchFamily="34" charset="0"/>
                <a:ea typeface="Source Sans Pro" panose="020B0503030403020204" pitchFamily="34" charset="0"/>
              </a:rPr>
              <a:t>, </a:t>
            </a:r>
            <a:r>
              <a:rPr lang="en-GB" sz="2000" i="1" dirty="0">
                <a:solidFill>
                  <a:schemeClr val="tx1">
                    <a:lumMod val="75000"/>
                    <a:lumOff val="25000"/>
                  </a:schemeClr>
                </a:solidFill>
                <a:latin typeface="Source Sans Pro" panose="020B0503030403020204" pitchFamily="34" charset="0"/>
                <a:ea typeface="Source Sans Pro" panose="020B0503030403020204" pitchFamily="34" charset="0"/>
              </a:rPr>
              <a:t>258</a:t>
            </a:r>
            <a:r>
              <a:rPr lang="en-GB" sz="2000" dirty="0">
                <a:solidFill>
                  <a:schemeClr val="tx1">
                    <a:lumMod val="75000"/>
                    <a:lumOff val="25000"/>
                  </a:schemeClr>
                </a:solidFill>
                <a:latin typeface="Source Sans Pro" panose="020B0503030403020204" pitchFamily="34" charset="0"/>
                <a:ea typeface="Source Sans Pro" panose="020B0503030403020204" pitchFamily="34" charset="0"/>
              </a:rPr>
              <a:t>, p.277.</a:t>
            </a:r>
          </a:p>
          <a:p>
            <a:pPr marL="457200" indent="-457200">
              <a:lnSpc>
                <a:spcPct val="120000"/>
              </a:lnSpc>
              <a:buFont typeface="+mj-lt"/>
              <a:buAutoNum type="arabicPeriod"/>
            </a:pPr>
            <a:r>
              <a:rPr lang="en-GB" sz="2000" dirty="0">
                <a:solidFill>
                  <a:srgbClr val="3A3A3A"/>
                </a:solidFill>
                <a:latin typeface="Source Sans Pro" panose="020B0503030403020204" pitchFamily="34" charset="0"/>
              </a:rPr>
              <a:t>Wei, Li, 2018. Language Learning Sans Frontiers : A Translanguaging View. </a:t>
            </a:r>
            <a:r>
              <a:rPr lang="en-GB" sz="2000" i="1" dirty="0">
                <a:solidFill>
                  <a:srgbClr val="3A3A3A"/>
                </a:solidFill>
                <a:latin typeface="Source Sans Pro" panose="020B0503030403020204" pitchFamily="34" charset="0"/>
              </a:rPr>
              <a:t>Annual Review of Applied Linguistics</a:t>
            </a:r>
            <a:r>
              <a:rPr lang="en-GB" sz="2000" dirty="0">
                <a:solidFill>
                  <a:srgbClr val="3A3A3A"/>
                </a:solidFill>
                <a:latin typeface="Source Sans Pro" panose="020B0503030403020204" pitchFamily="34" charset="0"/>
              </a:rPr>
              <a:t>, 38, pp.33–60.</a:t>
            </a:r>
            <a:endParaRPr lang="en-CN" sz="2000" dirty="0">
              <a:solidFill>
                <a:schemeClr val="tx1">
                  <a:lumMod val="75000"/>
                  <a:lumOff val="25000"/>
                </a:schemeClr>
              </a:solidFill>
              <a:latin typeface="Source Sans Pro" panose="020B0503030403020204" pitchFamily="34" charset="0"/>
              <a:ea typeface="Source Sans Pro" panose="020B0503030403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846A995-1C29-A24E-9D23-7A88A40DD5F0}"/>
              </a:ext>
            </a:extLst>
          </p:cNvPr>
          <p:cNvSpPr txBox="1"/>
          <p:nvPr/>
        </p:nvSpPr>
        <p:spPr>
          <a:xfrm>
            <a:off x="1424763" y="1127051"/>
            <a:ext cx="184731" cy="369332"/>
          </a:xfrm>
          <a:prstGeom prst="rect">
            <a:avLst/>
          </a:prstGeom>
          <a:noFill/>
        </p:spPr>
        <p:txBody>
          <a:bodyPr wrap="none" rtlCol="0">
            <a:spAutoFit/>
          </a:bodyPr>
          <a:lstStyle/>
          <a:p>
            <a:endParaRPr lang="en-CN" dirty="0"/>
          </a:p>
        </p:txBody>
      </p:sp>
    </p:spTree>
    <p:extLst>
      <p:ext uri="{BB962C8B-B14F-4D97-AF65-F5344CB8AC3E}">
        <p14:creationId xmlns:p14="http://schemas.microsoft.com/office/powerpoint/2010/main" val="3002731"/>
      </p:ext>
    </p:extLst>
  </p:cSld>
  <p:clrMapOvr>
    <a:masterClrMapping/>
  </p:clrMapOvr>
  <p:transition spd="slow">
    <p:push dir="u"/>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129</TotalTime>
  <Words>1104</Words>
  <Application>Microsoft Macintosh PowerPoint</Application>
  <PresentationFormat>Widescreen</PresentationFormat>
  <Paragraphs>70</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Calibri Light</vt:lpstr>
      <vt:lpstr>Source Sans Pro</vt:lpstr>
      <vt:lpstr>Wingdings</vt:lpstr>
      <vt:lpstr>Office Theme</vt:lpstr>
      <vt:lpstr>Translanguaging as Instructional Scaffolding  in EFL Classroom </vt:lpstr>
      <vt:lpstr>Introduction </vt:lpstr>
      <vt:lpstr>Recap of Teaching Methods (China)</vt:lpstr>
      <vt:lpstr>Pedagogical Challenges</vt:lpstr>
      <vt:lpstr>Introducing Translanguaging</vt:lpstr>
      <vt:lpstr>Translanguaging</vt:lpstr>
      <vt:lpstr>Translanguaging</vt:lpstr>
      <vt:lpstr>Pedagogical Implications  translanguaging in writing</vt:lpstr>
      <vt:lpstr>Pedagogical Implications  translanguaging in communication</vt:lpstr>
      <vt:lpstr>Pedagogical implications reflection </vt:lpstr>
      <vt:lpstr>Rationale (I)</vt:lpstr>
      <vt:lpstr>Rationale (II)</vt:lpstr>
      <vt:lpstr>Rationale (III)</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Translanguaging as Instructional Scaffolding  in EFL Classroom </dc:title>
  <dc:creator>Or Terry</dc:creator>
  <cp:lastModifiedBy>Or Terry</cp:lastModifiedBy>
  <cp:revision>5</cp:revision>
  <dcterms:created xsi:type="dcterms:W3CDTF">2020-11-02T21:32:00Z</dcterms:created>
  <dcterms:modified xsi:type="dcterms:W3CDTF">2020-11-11T19:40:54Z</dcterms:modified>
</cp:coreProperties>
</file>