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6"/>
  </p:notesMasterIdLst>
  <p:handoutMasterIdLst>
    <p:handoutMasterId r:id="rId27"/>
  </p:handoutMasterIdLst>
  <p:sldIdLst>
    <p:sldId id="297" r:id="rId2"/>
    <p:sldId id="257" r:id="rId3"/>
    <p:sldId id="258" r:id="rId4"/>
    <p:sldId id="259" r:id="rId5"/>
    <p:sldId id="293" r:id="rId6"/>
    <p:sldId id="260" r:id="rId7"/>
    <p:sldId id="261" r:id="rId8"/>
    <p:sldId id="262" r:id="rId9"/>
    <p:sldId id="263" r:id="rId10"/>
    <p:sldId id="264" r:id="rId11"/>
    <p:sldId id="265" r:id="rId12"/>
    <p:sldId id="289" r:id="rId13"/>
    <p:sldId id="266" r:id="rId14"/>
    <p:sldId id="267" r:id="rId15"/>
    <p:sldId id="268" r:id="rId16"/>
    <p:sldId id="272" r:id="rId17"/>
    <p:sldId id="273" r:id="rId18"/>
    <p:sldId id="274" r:id="rId19"/>
    <p:sldId id="300" r:id="rId20"/>
    <p:sldId id="301" r:id="rId21"/>
    <p:sldId id="287" r:id="rId22"/>
    <p:sldId id="288" r:id="rId23"/>
    <p:sldId id="333" r:id="rId24"/>
    <p:sldId id="332" r:id="rId25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95" autoAdjust="0"/>
    <p:restoredTop sz="90929"/>
  </p:normalViewPr>
  <p:slideViewPr>
    <p:cSldViewPr>
      <p:cViewPr varScale="1">
        <p:scale>
          <a:sx n="102" d="100"/>
          <a:sy n="102" d="100"/>
        </p:scale>
        <p:origin x="84" y="10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8B00EE-F014-48B6-AE14-7DDB9F0283DD}" type="slidenum">
              <a:rPr lang="en-US"/>
              <a:pPr/>
              <a:t>2</a:t>
            </a:fld>
            <a:endParaRPr lang="en-US"/>
          </a:p>
        </p:txBody>
      </p:sp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7238A4-DADC-4E5D-A16D-837F4C78A918}" type="slidenum">
              <a:rPr lang="en-US"/>
              <a:pPr/>
              <a:t>3</a:t>
            </a:fld>
            <a:endParaRPr lang="en-US"/>
          </a:p>
        </p:txBody>
      </p:sp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1EED29-B1B1-40B1-BCB4-179FFBFEEDDD}" type="slidenum">
              <a:rPr lang="en-US"/>
              <a:pPr/>
              <a:t>4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B84F00-D03C-4355-B045-DAF5F25E020F}" type="slidenum">
              <a:rPr lang="en-US"/>
              <a:pPr/>
              <a:t>5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CB0EF3-82BF-4B71-A4C4-46BE4B0246E6}" type="slidenum">
              <a:rPr lang="en-US"/>
              <a:pPr/>
              <a:t>6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1978A5-83F3-436D-AFDC-1C9747FAAE87}" type="slidenum">
              <a:rPr lang="en-US"/>
              <a:pPr/>
              <a:t>7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01523-2DCD-4DDD-A598-73CCCA814BE2}" type="slidenum">
              <a:rPr lang="en-US"/>
              <a:pPr/>
              <a:t>8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F1DB0F-8ABC-4104-B1E6-880E4FA79F25}" type="slidenum">
              <a:rPr lang="en-US"/>
              <a:pPr/>
              <a:t>9</a:t>
            </a:fld>
            <a:endParaRPr lang="en-US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A779BC-D1FB-4940-976F-7CD95955071D}" type="slidenum">
              <a:rPr lang="en-US"/>
              <a:pPr/>
              <a:t>10</a:t>
            </a:fld>
            <a:endParaRPr lang="en-US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97A7D9-4025-4E99-A249-63C33EB2BA4B}" type="slidenum">
              <a:rPr lang="en-US"/>
              <a:pPr/>
              <a:t>11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ECF6A8-4907-45E9-B07D-B19A1304D9D5}" type="slidenum">
              <a:rPr lang="en-US"/>
              <a:pPr/>
              <a:t>12</a:t>
            </a:fld>
            <a:endParaRPr lang="en-US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1D85AD-275D-4E1A-886D-1D17069C5719}" type="slidenum">
              <a:rPr lang="en-US"/>
              <a:pPr/>
              <a:t>13</a:t>
            </a:fld>
            <a:endParaRPr lang="en-US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6F8CA0-394F-4271-92E7-5E130013F933}" type="slidenum">
              <a:rPr lang="en-US"/>
              <a:pPr/>
              <a:t>14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9B852F-9069-43FB-8528-C402B27FCDDE}" type="slidenum">
              <a:rPr lang="en-US"/>
              <a:pPr/>
              <a:t>15</a:t>
            </a:fld>
            <a:endParaRPr lang="en-US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F9F668-2592-4931-9A64-4077A0C28A28}" type="slidenum">
              <a:rPr lang="en-US"/>
              <a:pPr/>
              <a:t>16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8D0DD-64FE-4FB9-AA93-65EE05174862}" type="slidenum">
              <a:rPr lang="en-US"/>
              <a:pPr/>
              <a:t>17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AC534A-FF19-46A0-88C9-1B1AABB181F9}" type="slidenum">
              <a:rPr lang="en-US"/>
              <a:pPr/>
              <a:t>18</a:t>
            </a:fld>
            <a:endParaRPr lang="en-US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5F6E93-AFF1-423C-85FC-58961D843417}" type="slidenum">
              <a:rPr lang="en-US"/>
              <a:pPr/>
              <a:t>19</a:t>
            </a:fld>
            <a:endParaRPr 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717751-122F-4C5B-B581-9BDF6E9DDD5F}" type="slidenum">
              <a:rPr lang="en-US"/>
              <a:pPr/>
              <a:t>20</a:t>
            </a:fld>
            <a:endParaRPr lang="en-US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4BB10D-C232-44B4-B10B-52F2E0602EE4}" type="slidenum">
              <a:rPr lang="en-US"/>
              <a:pPr/>
              <a:t>21</a:t>
            </a:fld>
            <a:endParaRPr lang="en-US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810833-B853-42BE-AC72-758F87E14821}" type="slidenum">
              <a:rPr lang="en-US"/>
              <a:pPr/>
              <a:t>22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4 – Interaction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We know how the human works. We know how the computer works. How do they work together?</a:t>
            </a:r>
          </a:p>
          <a:p>
            <a:endParaRPr lang="en-GB" sz="2400" dirty="0"/>
          </a:p>
          <a:p>
            <a:r>
              <a:rPr lang="en-GB" sz="2400" dirty="0"/>
              <a:t>Interaction models help us understand what is going on between user and system</a:t>
            </a:r>
          </a:p>
          <a:p>
            <a:r>
              <a:rPr lang="en-GB" sz="2400" dirty="0"/>
              <a:t>Interaction models address the translations between what the user wants and what the system does</a:t>
            </a:r>
          </a:p>
          <a:p>
            <a:r>
              <a:rPr lang="en-GB" sz="2400" dirty="0"/>
              <a:t>Ergonomics looks at the physical characteristics of the interaction and how these affect its effectiveness</a:t>
            </a:r>
          </a:p>
          <a:p>
            <a:r>
              <a:rPr lang="en-GB" sz="2400" dirty="0"/>
              <a:t>The dialogue between the user and the system is influenced by the interface style</a:t>
            </a:r>
          </a:p>
          <a:p>
            <a:r>
              <a:rPr lang="en-GB" sz="2400" dirty="0"/>
              <a:t>The interaction takes place within a social and organisational framework which affects both user and system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Communicating with the system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order to perform a task the user must communicate his requirements to the system</a:t>
            </a:r>
          </a:p>
          <a:p>
            <a:r>
              <a:rPr lang="en-GB" sz="2400" dirty="0"/>
              <a:t>There is a wide range of communication requirement levels</a:t>
            </a:r>
          </a:p>
          <a:p>
            <a:pPr lvl="1"/>
            <a:r>
              <a:rPr lang="en-GB" sz="2000" dirty="0"/>
              <a:t>Batch processing: No user input required</a:t>
            </a:r>
          </a:p>
          <a:p>
            <a:pPr lvl="1"/>
            <a:r>
              <a:rPr lang="en-GB" sz="2000" dirty="0"/>
              <a:t>Direct manipulation and virtual reality: Entirely user-driven</a:t>
            </a:r>
          </a:p>
          <a:p>
            <a:r>
              <a:rPr lang="en-GB" sz="2400" dirty="0"/>
              <a:t>The interaction can be modelled in several ways to identify the components of the interaction</a:t>
            </a:r>
          </a:p>
          <a:p>
            <a:r>
              <a:rPr lang="en-GB" sz="2400" dirty="0"/>
              <a:t>There are also several different styles of interaction that suit different kinds of 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terminology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49313" y="1412875"/>
            <a:ext cx="8101012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/>
              <a:t>Domain</a:t>
            </a:r>
            <a:r>
              <a:rPr lang="en-GB" dirty="0"/>
              <a:t>: An area of expertise and knowledge in a real-world activity</a:t>
            </a:r>
          </a:p>
          <a:p>
            <a:pPr>
              <a:lnSpc>
                <a:spcPct val="90000"/>
              </a:lnSpc>
            </a:pPr>
            <a:r>
              <a:rPr lang="en-GB" b="1" dirty="0"/>
              <a:t>Goal</a:t>
            </a:r>
            <a:r>
              <a:rPr lang="en-GB" dirty="0"/>
              <a:t>: The desired output from a task</a:t>
            </a:r>
          </a:p>
          <a:p>
            <a:pPr>
              <a:lnSpc>
                <a:spcPct val="90000"/>
              </a:lnSpc>
            </a:pPr>
            <a:r>
              <a:rPr lang="en-GB" b="1" dirty="0"/>
              <a:t>Task</a:t>
            </a:r>
            <a:r>
              <a:rPr lang="en-GB" dirty="0"/>
              <a:t>: Operations to manipulate the contents of a domain</a:t>
            </a:r>
          </a:p>
          <a:p>
            <a:pPr>
              <a:lnSpc>
                <a:spcPct val="90000"/>
              </a:lnSpc>
            </a:pPr>
            <a:r>
              <a:rPr lang="en-GB" b="1" dirty="0"/>
              <a:t>Intention</a:t>
            </a:r>
            <a:r>
              <a:rPr lang="en-GB" dirty="0"/>
              <a:t>: A specific action required to meet a goal</a:t>
            </a:r>
          </a:p>
          <a:p>
            <a:pPr>
              <a:lnSpc>
                <a:spcPct val="90000"/>
              </a:lnSpc>
            </a:pPr>
            <a:r>
              <a:rPr lang="en-GB" b="1" dirty="0"/>
              <a:t>Task analysis</a:t>
            </a:r>
            <a:r>
              <a:rPr lang="en-GB" dirty="0"/>
              <a:t>: Identification of the problems space in terms of the domain, goal, task and intention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terminology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920751" y="1600201"/>
            <a:ext cx="8101013" cy="4708525"/>
          </a:xfrm>
        </p:spPr>
        <p:txBody>
          <a:bodyPr/>
          <a:lstStyle/>
          <a:p>
            <a:r>
              <a:rPr lang="en-GB" b="1" dirty="0"/>
              <a:t>System</a:t>
            </a:r>
            <a:r>
              <a:rPr lang="en-GB" dirty="0"/>
              <a:t>: Some (probably) computerised application</a:t>
            </a:r>
          </a:p>
          <a:p>
            <a:r>
              <a:rPr lang="en-GB" b="1" dirty="0"/>
              <a:t>Task Language</a:t>
            </a:r>
            <a:r>
              <a:rPr lang="en-GB" dirty="0"/>
              <a:t>: The language of the user, describes attributes of the domain relevant to the user state</a:t>
            </a:r>
          </a:p>
          <a:p>
            <a:r>
              <a:rPr lang="en-GB" b="1" dirty="0"/>
              <a:t>Core Language</a:t>
            </a:r>
            <a:r>
              <a:rPr lang="en-GB" dirty="0"/>
              <a:t>: The language of the system, describes attributes of the domain relevant to the system state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Execution-evaluation cycle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992188" y="1052737"/>
            <a:ext cx="8208962" cy="5544615"/>
          </a:xfrm>
        </p:spPr>
        <p:txBody>
          <a:bodyPr>
            <a:normAutofit/>
          </a:bodyPr>
          <a:lstStyle/>
          <a:p>
            <a:r>
              <a:rPr lang="en-GB" dirty="0"/>
              <a:t>Interactive cycle divided into two major stages: EXECUTION and EVALUATION</a:t>
            </a:r>
          </a:p>
          <a:p>
            <a:r>
              <a:rPr lang="en-GB" dirty="0"/>
              <a:t>Split into 7 component phases</a:t>
            </a:r>
          </a:p>
          <a:p>
            <a:pPr lvl="1"/>
            <a:r>
              <a:rPr lang="en-GB" sz="2400" dirty="0"/>
              <a:t>Establishing the goal</a:t>
            </a:r>
          </a:p>
          <a:p>
            <a:pPr lvl="1"/>
            <a:r>
              <a:rPr lang="en-GB" sz="2400" dirty="0"/>
              <a:t>Forming the intention</a:t>
            </a:r>
          </a:p>
          <a:p>
            <a:pPr lvl="1"/>
            <a:r>
              <a:rPr lang="en-GB" sz="2400" dirty="0"/>
              <a:t>Specifying the action sequence</a:t>
            </a:r>
          </a:p>
          <a:p>
            <a:pPr lvl="1"/>
            <a:r>
              <a:rPr lang="en-GB" sz="2400" dirty="0"/>
              <a:t>Executing the action</a:t>
            </a:r>
          </a:p>
          <a:p>
            <a:pPr lvl="1"/>
            <a:r>
              <a:rPr lang="en-GB" sz="2400" dirty="0"/>
              <a:t>Perceiving the system state</a:t>
            </a:r>
          </a:p>
          <a:p>
            <a:pPr lvl="1"/>
            <a:r>
              <a:rPr lang="en-GB" sz="2400" dirty="0"/>
              <a:t>Interpreting the system state</a:t>
            </a:r>
          </a:p>
          <a:p>
            <a:pPr lvl="1"/>
            <a:r>
              <a:rPr lang="en-GB" sz="2400" dirty="0"/>
              <a:t>Evaluating the system state with respect to the goals and intentions</a:t>
            </a:r>
          </a:p>
          <a:p>
            <a:r>
              <a:rPr lang="en-GB" dirty="0"/>
              <a:t>Each stage is a stage of the user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twin gulfs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1065213" y="1124744"/>
            <a:ext cx="7772400" cy="5544616"/>
          </a:xfrm>
        </p:spPr>
        <p:txBody>
          <a:bodyPr>
            <a:normAutofit/>
          </a:bodyPr>
          <a:lstStyle/>
          <a:p>
            <a:r>
              <a:rPr lang="en-GB" dirty="0"/>
              <a:t>Gulf of Execution</a:t>
            </a:r>
          </a:p>
          <a:p>
            <a:pPr lvl="1"/>
            <a:r>
              <a:rPr lang="en-GB" sz="2400" dirty="0"/>
              <a:t>If the actions formed by the user cannot be performed by the system</a:t>
            </a:r>
          </a:p>
          <a:p>
            <a:pPr lvl="1"/>
            <a:r>
              <a:rPr lang="en-GB" sz="2400" dirty="0"/>
              <a:t>It is difficult to formulate the system input</a:t>
            </a:r>
          </a:p>
          <a:p>
            <a:r>
              <a:rPr lang="en-GB" dirty="0"/>
              <a:t>Gulf of Evaluation</a:t>
            </a:r>
          </a:p>
          <a:p>
            <a:pPr lvl="1"/>
            <a:r>
              <a:rPr lang="en-GB" sz="2400" dirty="0"/>
              <a:t>If the presentation of the results of the action cannot be understood by the user.</a:t>
            </a:r>
          </a:p>
          <a:p>
            <a:pPr lvl="1"/>
            <a:r>
              <a:rPr lang="en-GB" sz="2400" dirty="0"/>
              <a:t>It is difficult to interpret the system output</a:t>
            </a:r>
          </a:p>
          <a:p>
            <a:endParaRPr lang="en-GB" dirty="0"/>
          </a:p>
          <a:p>
            <a:r>
              <a:rPr lang="en-GB" dirty="0"/>
              <a:t>For a good interface these gulfs should be as small as possible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136650" y="1052737"/>
            <a:ext cx="7772400" cy="4474939"/>
          </a:xfrm>
        </p:spPr>
        <p:txBody>
          <a:bodyPr>
            <a:normAutofit/>
          </a:bodyPr>
          <a:lstStyle/>
          <a:p>
            <a:r>
              <a:rPr lang="en-GB" dirty="0"/>
              <a:t>This breaks the interaction down into four components</a:t>
            </a:r>
          </a:p>
          <a:p>
            <a:pPr lvl="1"/>
            <a:r>
              <a:rPr lang="en-GB" sz="2400" dirty="0"/>
              <a:t>User</a:t>
            </a:r>
          </a:p>
          <a:p>
            <a:pPr lvl="1"/>
            <a:r>
              <a:rPr lang="en-GB" sz="2400" dirty="0"/>
              <a:t>Input</a:t>
            </a:r>
          </a:p>
          <a:p>
            <a:pPr lvl="1"/>
            <a:r>
              <a:rPr lang="en-GB" sz="2400" dirty="0"/>
              <a:t>System</a:t>
            </a:r>
          </a:p>
          <a:p>
            <a:pPr lvl="1"/>
            <a:r>
              <a:rPr lang="en-GB" sz="2400" dirty="0"/>
              <a:t>Output</a:t>
            </a:r>
          </a:p>
          <a:p>
            <a:pPr lvl="1"/>
            <a:endParaRPr lang="en-GB" sz="2400" dirty="0"/>
          </a:p>
          <a:p>
            <a:r>
              <a:rPr lang="en-GB" dirty="0"/>
              <a:t>Each has a separate language</a:t>
            </a:r>
          </a:p>
          <a:p>
            <a:r>
              <a:rPr lang="en-GB" dirty="0"/>
              <a:t>The Input and Output components collectively form the interface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1423989" y="3213447"/>
            <a:ext cx="1030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system</a:t>
            </a:r>
            <a:endParaRPr lang="en-US" sz="2400">
              <a:latin typeface="Times" charset="0"/>
            </a:endParaRP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7977189" y="3142011"/>
            <a:ext cx="674687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task</a:t>
            </a:r>
            <a:endParaRPr lang="en-US" sz="2400">
              <a:latin typeface="Times" charset="0"/>
            </a:endParaRPr>
          </a:p>
        </p:txBody>
      </p:sp>
      <p:grpSp>
        <p:nvGrpSpPr>
          <p:cNvPr id="13327" name="Group 15"/>
          <p:cNvGrpSpPr>
            <a:grpSpLocks/>
          </p:cNvGrpSpPr>
          <p:nvPr/>
        </p:nvGrpSpPr>
        <p:grpSpPr bwMode="auto">
          <a:xfrm>
            <a:off x="4232276" y="1268760"/>
            <a:ext cx="1871663" cy="5040312"/>
            <a:chOff x="2200" y="935"/>
            <a:chExt cx="1179" cy="3175"/>
          </a:xfrm>
        </p:grpSpPr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509" y="1034"/>
              <a:ext cx="606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O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output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2557" y="3203"/>
              <a:ext cx="510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I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input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3322" name="Oval 10"/>
            <p:cNvSpPr>
              <a:spLocks noChangeArrowheads="1"/>
            </p:cNvSpPr>
            <p:nvPr/>
          </p:nvSpPr>
          <p:spPr bwMode="auto">
            <a:xfrm>
              <a:off x="2200" y="935"/>
              <a:ext cx="1179" cy="317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332" name="Group 20"/>
          <p:cNvGrpSpPr>
            <a:grpSpLocks/>
          </p:cNvGrpSpPr>
          <p:nvPr/>
        </p:nvGrpSpPr>
        <p:grpSpPr bwMode="auto">
          <a:xfrm>
            <a:off x="2289175" y="1845023"/>
            <a:ext cx="2014538" cy="3673475"/>
            <a:chOff x="1202" y="1298"/>
            <a:chExt cx="1269" cy="2314"/>
          </a:xfrm>
        </p:grpSpPr>
        <p:sp>
          <p:nvSpPr>
            <p:cNvPr id="13323" name="Line 11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29" name="Line 17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333" name="Group 21"/>
          <p:cNvGrpSpPr>
            <a:grpSpLocks/>
          </p:cNvGrpSpPr>
          <p:nvPr/>
        </p:nvGrpSpPr>
        <p:grpSpPr bwMode="auto">
          <a:xfrm flipH="1" flipV="1">
            <a:off x="5961064" y="1845023"/>
            <a:ext cx="2014537" cy="3673475"/>
            <a:chOff x="1202" y="1298"/>
            <a:chExt cx="1269" cy="2314"/>
          </a:xfrm>
        </p:grpSpPr>
        <p:sp>
          <p:nvSpPr>
            <p:cNvPr id="13334" name="Line 22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35" name="Line 23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translations</a:t>
            </a:r>
            <a:endParaRPr lang="en-US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423989" y="3213447"/>
            <a:ext cx="1030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system</a:t>
            </a:r>
            <a:endParaRPr lang="en-US" sz="2400">
              <a:latin typeface="Times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7977189" y="3142011"/>
            <a:ext cx="674687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task</a:t>
            </a:r>
            <a:endParaRPr lang="en-US" sz="2400">
              <a:latin typeface="Times" charset="0"/>
            </a:endParaRPr>
          </a:p>
        </p:txBody>
      </p:sp>
      <p:grpSp>
        <p:nvGrpSpPr>
          <p:cNvPr id="15365" name="Group 5"/>
          <p:cNvGrpSpPr>
            <a:grpSpLocks/>
          </p:cNvGrpSpPr>
          <p:nvPr/>
        </p:nvGrpSpPr>
        <p:grpSpPr bwMode="auto">
          <a:xfrm>
            <a:off x="4232276" y="1268760"/>
            <a:ext cx="1871663" cy="5040312"/>
            <a:chOff x="2200" y="935"/>
            <a:chExt cx="1179" cy="3175"/>
          </a:xfrm>
        </p:grpSpPr>
        <p:sp>
          <p:nvSpPr>
            <p:cNvPr id="15366" name="Text Box 6"/>
            <p:cNvSpPr txBox="1">
              <a:spLocks noChangeArrowheads="1"/>
            </p:cNvSpPr>
            <p:nvPr/>
          </p:nvSpPr>
          <p:spPr bwMode="auto">
            <a:xfrm>
              <a:off x="2509" y="1034"/>
              <a:ext cx="606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O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output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7" name="Text Box 7"/>
            <p:cNvSpPr txBox="1">
              <a:spLocks noChangeArrowheads="1"/>
            </p:cNvSpPr>
            <p:nvPr/>
          </p:nvSpPr>
          <p:spPr bwMode="auto">
            <a:xfrm>
              <a:off x="2557" y="3203"/>
              <a:ext cx="510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I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input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8" name="Oval 8"/>
            <p:cNvSpPr>
              <a:spLocks noChangeArrowheads="1"/>
            </p:cNvSpPr>
            <p:nvPr/>
          </p:nvSpPr>
          <p:spPr bwMode="auto">
            <a:xfrm>
              <a:off x="2200" y="935"/>
              <a:ext cx="1179" cy="317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369" name="Group 9"/>
          <p:cNvGrpSpPr>
            <a:grpSpLocks/>
          </p:cNvGrpSpPr>
          <p:nvPr/>
        </p:nvGrpSpPr>
        <p:grpSpPr bwMode="auto">
          <a:xfrm>
            <a:off x="2289175" y="1845023"/>
            <a:ext cx="2014538" cy="3673475"/>
            <a:chOff x="1202" y="1298"/>
            <a:chExt cx="1269" cy="2314"/>
          </a:xfrm>
        </p:grpSpPr>
        <p:sp>
          <p:nvSpPr>
            <p:cNvPr id="15370" name="Line 10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Line 11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372" name="Group 12"/>
          <p:cNvGrpSpPr>
            <a:grpSpLocks/>
          </p:cNvGrpSpPr>
          <p:nvPr/>
        </p:nvGrpSpPr>
        <p:grpSpPr bwMode="auto">
          <a:xfrm flipH="1" flipV="1">
            <a:off x="5961064" y="1845023"/>
            <a:ext cx="2014537" cy="3673475"/>
            <a:chOff x="1202" y="1298"/>
            <a:chExt cx="1269" cy="2314"/>
          </a:xfrm>
        </p:grpSpPr>
        <p:sp>
          <p:nvSpPr>
            <p:cNvPr id="15373" name="Line 13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4" name="Line 14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75" name="Text Box 15"/>
          <p:cNvSpPr txBox="1">
            <a:spLocks noChangeArrowheads="1"/>
          </p:cNvSpPr>
          <p:nvPr/>
        </p:nvSpPr>
        <p:spPr bwMode="auto">
          <a:xfrm>
            <a:off x="1981201" y="1935510"/>
            <a:ext cx="1706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presentation</a:t>
            </a:r>
            <a:endParaRPr lang="en-US" sz="2400" i="1">
              <a:latin typeface="Times" charset="0"/>
            </a:endParaRP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1857375" y="4866035"/>
            <a:ext cx="17414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performance</a:t>
            </a:r>
            <a:endParaRPr lang="en-US" sz="2400" i="1">
              <a:latin typeface="Times" charset="0"/>
            </a:endParaRP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6805614" y="1864072"/>
            <a:ext cx="1622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observation</a:t>
            </a:r>
            <a:endParaRPr lang="en-US" sz="2400" i="1">
              <a:latin typeface="Times" charset="0"/>
            </a:endParaRP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6897689" y="4866035"/>
            <a:ext cx="16208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articulation</a:t>
            </a:r>
            <a:endParaRPr lang="en-US" sz="2400" i="1">
              <a:latin typeface="Times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Ergonomics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49313" y="1052737"/>
            <a:ext cx="8507412" cy="5544615"/>
          </a:xfrm>
        </p:spPr>
        <p:txBody>
          <a:bodyPr/>
          <a:lstStyle/>
          <a:p>
            <a:r>
              <a:rPr lang="en-GB" dirty="0"/>
              <a:t>Also known as Human Factors</a:t>
            </a:r>
          </a:p>
          <a:p>
            <a:r>
              <a:rPr lang="en-GB" dirty="0"/>
              <a:t>Study of the physical characteristics of the interaction</a:t>
            </a:r>
          </a:p>
          <a:p>
            <a:pPr lvl="1"/>
            <a:r>
              <a:rPr lang="en-GB" sz="2400" dirty="0"/>
              <a:t>How controls are designed</a:t>
            </a:r>
          </a:p>
          <a:p>
            <a:pPr lvl="1"/>
            <a:r>
              <a:rPr lang="en-GB" sz="2400" dirty="0"/>
              <a:t>Physical environment</a:t>
            </a:r>
          </a:p>
          <a:p>
            <a:pPr lvl="1"/>
            <a:r>
              <a:rPr lang="en-GB" sz="2400" dirty="0"/>
              <a:t>Layout and physical qualities of the screen</a:t>
            </a:r>
          </a:p>
          <a:p>
            <a:r>
              <a:rPr lang="en-GB" dirty="0"/>
              <a:t>Looks at user performance and how to enhance it</a:t>
            </a:r>
          </a:p>
          <a:p>
            <a:r>
              <a:rPr lang="en-GB" dirty="0"/>
              <a:t>Different to HCI</a:t>
            </a:r>
          </a:p>
          <a:p>
            <a:pPr lvl="1"/>
            <a:r>
              <a:rPr lang="en-GB" sz="2400" dirty="0"/>
              <a:t>Ergonomics is people-centred</a:t>
            </a:r>
          </a:p>
          <a:p>
            <a:pPr lvl="1"/>
            <a:r>
              <a:rPr lang="en-GB" sz="2400" dirty="0"/>
              <a:t>HCI looks at the entire user-system structure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Ergonomics In Action </a:t>
            </a:r>
            <a:r>
              <a:rPr lang="en-GB">
                <a:sym typeface="Wingdings" pitchFamily="2" charset="2"/>
              </a:rPr>
              <a:t>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583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9038" y="1628776"/>
            <a:ext cx="3092450" cy="446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Arranging controls</a:t>
            </a: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6289" y="1124745"/>
            <a:ext cx="8353425" cy="5164931"/>
          </a:xfrm>
        </p:spPr>
        <p:txBody>
          <a:bodyPr/>
          <a:lstStyle/>
          <a:p>
            <a:r>
              <a:rPr lang="en-GB" dirty="0"/>
              <a:t>Sets of controls should be grouped logically, e.g.</a:t>
            </a:r>
          </a:p>
          <a:p>
            <a:pPr lvl="1"/>
            <a:r>
              <a:rPr lang="en-GB" sz="2400" dirty="0"/>
              <a:t> Functional: controls that are functionally related are placed close together (e.g. File, Edit, View menus)</a:t>
            </a:r>
          </a:p>
          <a:p>
            <a:pPr lvl="1"/>
            <a:r>
              <a:rPr lang="en-GB" sz="2400" dirty="0"/>
              <a:t>Sequential: controls are organised to reflect the order of their use in a typical interaction</a:t>
            </a:r>
          </a:p>
          <a:p>
            <a:pPr lvl="1"/>
            <a:r>
              <a:rPr lang="en-GB" sz="2400" dirty="0"/>
              <a:t>Frequency: controls are placed according to how often they are used, the most commonly used being the most accessible (e.g. Dvorak keyboard)</a:t>
            </a:r>
          </a:p>
          <a:p>
            <a:r>
              <a:rPr lang="en-GB" dirty="0"/>
              <a:t>Exact organisation depends on the domain and application</a:t>
            </a:r>
          </a:p>
          <a:p>
            <a:r>
              <a:rPr lang="en-GB" dirty="0"/>
              <a:t>Controls with opposite effects should not be placed together</a:t>
            </a:r>
          </a:p>
          <a:p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User position</a:t>
            </a: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think of controls as relative to user as well as relative to each other</a:t>
            </a:r>
          </a:p>
          <a:p>
            <a:r>
              <a:rPr lang="en-GB" dirty="0"/>
              <a:t>User must be able to reach all controls easily</a:t>
            </a:r>
          </a:p>
          <a:p>
            <a:r>
              <a:rPr lang="en-GB" dirty="0"/>
              <a:t>Critical displays should be at eye level</a:t>
            </a:r>
          </a:p>
          <a:p>
            <a:r>
              <a:rPr lang="en-GB" dirty="0"/>
              <a:t>Lighting should avoid glare and  reflection from distorting displays</a:t>
            </a:r>
          </a:p>
          <a:p>
            <a:r>
              <a:rPr lang="en-GB" dirty="0"/>
              <a:t>Controls should be spaced so that the user has adequate space to move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Health issues</a:t>
            </a: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992188" y="1052736"/>
            <a:ext cx="8208962" cy="5544616"/>
          </a:xfrm>
        </p:spPr>
        <p:txBody>
          <a:bodyPr>
            <a:normAutofit fontScale="92500"/>
          </a:bodyPr>
          <a:lstStyle/>
          <a:p>
            <a:r>
              <a:rPr lang="en-GB" dirty="0"/>
              <a:t>Physical position</a:t>
            </a:r>
          </a:p>
          <a:p>
            <a:pPr lvl="1"/>
            <a:r>
              <a:rPr lang="en-GB" sz="2400" dirty="0"/>
              <a:t>All users must be able to reach all controls</a:t>
            </a:r>
          </a:p>
          <a:p>
            <a:pPr lvl="1"/>
            <a:r>
              <a:rPr lang="en-GB" sz="2400" dirty="0"/>
              <a:t>Don’t make users stand or sit still for too long</a:t>
            </a:r>
          </a:p>
          <a:p>
            <a:r>
              <a:rPr lang="en-GB" dirty="0"/>
              <a:t>Temperature</a:t>
            </a:r>
          </a:p>
          <a:p>
            <a:pPr lvl="1"/>
            <a:r>
              <a:rPr lang="en-GB" sz="2400" dirty="0"/>
              <a:t>Slight changes in temperature have no effect</a:t>
            </a:r>
          </a:p>
          <a:p>
            <a:pPr lvl="1"/>
            <a:r>
              <a:rPr lang="en-GB" sz="2400" dirty="0"/>
              <a:t>Users have difficulty concentrating in extreme high or low temperatures</a:t>
            </a:r>
          </a:p>
          <a:p>
            <a:r>
              <a:rPr lang="en-GB" dirty="0"/>
              <a:t>Lighting</a:t>
            </a:r>
          </a:p>
          <a:p>
            <a:pPr lvl="1"/>
            <a:r>
              <a:rPr lang="en-GB" sz="2400" dirty="0"/>
              <a:t>Users should be able to see the screen without discomfort, and any lights should be positioned to minimise glare</a:t>
            </a:r>
          </a:p>
          <a:p>
            <a:r>
              <a:rPr lang="en-GB" dirty="0"/>
              <a:t>Noise</a:t>
            </a:r>
          </a:p>
          <a:p>
            <a:pPr lvl="1"/>
            <a:r>
              <a:rPr lang="en-GB" sz="2400" dirty="0"/>
              <a:t>External noise levels should be maintained at a comfortable level. Sound feedback should be audible but not too loud</a:t>
            </a:r>
            <a:endParaRPr lang="en-US" sz="2400" dirty="0"/>
          </a:p>
          <a:p>
            <a:pPr lvl="1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208088" y="1052737"/>
            <a:ext cx="7772400" cy="5236939"/>
          </a:xfrm>
        </p:spPr>
        <p:txBody>
          <a:bodyPr/>
          <a:lstStyle/>
          <a:p>
            <a:r>
              <a:rPr lang="en-GB" dirty="0"/>
              <a:t>Interaction is a dialogue between the user and the computer</a:t>
            </a:r>
          </a:p>
          <a:p>
            <a:r>
              <a:rPr lang="en-GB" dirty="0"/>
              <a:t>The style of interaction has an effect on the nature of the dialogue</a:t>
            </a:r>
          </a:p>
          <a:p>
            <a:r>
              <a:rPr lang="en-GB" dirty="0"/>
              <a:t>Common styles</a:t>
            </a:r>
          </a:p>
          <a:p>
            <a:pPr lvl="1"/>
            <a:r>
              <a:rPr lang="en-GB" dirty="0"/>
              <a:t>Command line interface, Menus, Natural language, Question/answer, Queries, Form-filling and spreadsheets, WIMP, Point and click</a:t>
            </a:r>
            <a:endParaRPr lang="en-US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Command Line</a:t>
            </a:r>
          </a:p>
          <a:p>
            <a:pPr lvl="1"/>
            <a:r>
              <a:rPr lang="en-GB" dirty="0"/>
              <a:t>Very powerful</a:t>
            </a:r>
          </a:p>
          <a:p>
            <a:pPr lvl="1"/>
            <a:r>
              <a:rPr lang="en-GB" dirty="0"/>
              <a:t>Original interactive interface style</a:t>
            </a:r>
          </a:p>
          <a:p>
            <a:pPr lvl="1"/>
            <a:r>
              <a:rPr lang="en-GB" dirty="0"/>
              <a:t>Good for expert users</a:t>
            </a:r>
          </a:p>
          <a:p>
            <a:pPr lvl="1"/>
            <a:r>
              <a:rPr lang="en-GB" dirty="0"/>
              <a:t>Difficult to remember commands</a:t>
            </a:r>
          </a:p>
          <a:p>
            <a:r>
              <a:rPr lang="en-GB" dirty="0"/>
              <a:t>Menus</a:t>
            </a:r>
          </a:p>
          <a:p>
            <a:pPr lvl="1"/>
            <a:r>
              <a:rPr lang="en-GB" dirty="0"/>
              <a:t>Relies on recognition rather than recall</a:t>
            </a:r>
          </a:p>
          <a:p>
            <a:pPr lvl="1"/>
            <a:r>
              <a:rPr lang="en-GB" dirty="0"/>
              <a:t>Hierarchically ordered</a:t>
            </a:r>
          </a:p>
          <a:p>
            <a:pPr lvl="1"/>
            <a:r>
              <a:rPr lang="en-GB" dirty="0"/>
              <a:t>Restricted form of full WIMP system</a:t>
            </a:r>
          </a:p>
          <a:p>
            <a:pPr lvl="1"/>
            <a:r>
              <a:rPr lang="en-GB" dirty="0"/>
              <a:t>Text-based or graphical based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136650" y="1124745"/>
            <a:ext cx="7772400" cy="5164931"/>
          </a:xfrm>
        </p:spPr>
        <p:txBody>
          <a:bodyPr/>
          <a:lstStyle/>
          <a:p>
            <a:r>
              <a:rPr lang="en-GB" dirty="0"/>
              <a:t>Natural language</a:t>
            </a:r>
          </a:p>
          <a:p>
            <a:pPr lvl="1"/>
            <a:r>
              <a:rPr lang="en-GB" dirty="0"/>
              <a:t>Difficult to implement due to complex structure of language – machine learning</a:t>
            </a:r>
          </a:p>
          <a:p>
            <a:pPr lvl="1"/>
            <a:r>
              <a:rPr lang="en-GB" dirty="0"/>
              <a:t>More effective given a restricted vocabulary</a:t>
            </a:r>
          </a:p>
          <a:p>
            <a:pPr lvl="1"/>
            <a:r>
              <a:rPr lang="en-GB" dirty="0"/>
              <a:t>Language changes rapidly – need to keep updating the system</a:t>
            </a:r>
          </a:p>
          <a:p>
            <a:pPr lvl="1"/>
            <a:r>
              <a:rPr lang="en-GB" dirty="0"/>
              <a:t>May use voice or text</a:t>
            </a:r>
          </a:p>
          <a:p>
            <a:r>
              <a:rPr lang="en-GB" dirty="0"/>
              <a:t>Question/answer</a:t>
            </a:r>
          </a:p>
          <a:p>
            <a:pPr lvl="1"/>
            <a:r>
              <a:rPr lang="en-GB" dirty="0"/>
              <a:t>Simple to use and easy to learn</a:t>
            </a:r>
          </a:p>
          <a:p>
            <a:pPr lvl="1"/>
            <a:r>
              <a:rPr lang="en-GB" dirty="0"/>
              <a:t>User is led through interaction step by step</a:t>
            </a:r>
          </a:p>
          <a:p>
            <a:pPr lvl="1"/>
            <a:r>
              <a:rPr lang="en-GB" dirty="0"/>
              <a:t>Limited functionality and power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849313" y="1124745"/>
            <a:ext cx="8280400" cy="516493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Queries</a:t>
            </a:r>
          </a:p>
          <a:p>
            <a:pPr lvl="1"/>
            <a:r>
              <a:rPr lang="en-GB" dirty="0"/>
              <a:t>Queries are often have a limited syntax, e.g. SQL</a:t>
            </a:r>
          </a:p>
          <a:p>
            <a:pPr lvl="1"/>
            <a:r>
              <a:rPr lang="en-GB" dirty="0"/>
              <a:t>Very powerful </a:t>
            </a:r>
          </a:p>
          <a:p>
            <a:pPr lvl="1"/>
            <a:r>
              <a:rPr lang="en-GB" dirty="0"/>
              <a:t>Used for retrieving data from databases</a:t>
            </a:r>
          </a:p>
          <a:p>
            <a:r>
              <a:rPr lang="en-GB" dirty="0"/>
              <a:t>Form-filling and spreadsheets</a:t>
            </a:r>
          </a:p>
          <a:p>
            <a:pPr lvl="1"/>
            <a:r>
              <a:rPr lang="en-GB" dirty="0"/>
              <a:t>Primarily used for data entry</a:t>
            </a:r>
          </a:p>
          <a:p>
            <a:pPr lvl="1"/>
            <a:r>
              <a:rPr lang="en-GB" dirty="0"/>
              <a:t>User is presented with slots to fill</a:t>
            </a:r>
          </a:p>
          <a:p>
            <a:pPr lvl="1"/>
            <a:r>
              <a:rPr lang="en-GB" dirty="0"/>
              <a:t>Interface may be based on paper form, making it familiar</a:t>
            </a:r>
          </a:p>
          <a:p>
            <a:pPr lvl="1"/>
            <a:r>
              <a:rPr lang="en-GB" dirty="0"/>
              <a:t>Spreadsheets are a sophisticated type of form-filling</a:t>
            </a:r>
          </a:p>
          <a:p>
            <a:pPr lvl="1"/>
            <a:r>
              <a:rPr lang="en-GB" dirty="0"/>
              <a:t>User can enter and manipulate data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1136650" y="1052736"/>
            <a:ext cx="7772400" cy="5544616"/>
          </a:xfrm>
        </p:spPr>
        <p:txBody>
          <a:bodyPr>
            <a:normAutofit/>
          </a:bodyPr>
          <a:lstStyle/>
          <a:p>
            <a:r>
              <a:rPr lang="en-GB" dirty="0"/>
              <a:t>WIMP</a:t>
            </a:r>
          </a:p>
          <a:p>
            <a:pPr lvl="1"/>
            <a:r>
              <a:rPr lang="en-GB" dirty="0"/>
              <a:t>Windows, Icons, Menus and Pointers</a:t>
            </a:r>
          </a:p>
          <a:p>
            <a:pPr lvl="1"/>
            <a:r>
              <a:rPr lang="en-GB" dirty="0"/>
              <a:t>Windows, Icons, Mice and Pull-down menus</a:t>
            </a:r>
          </a:p>
          <a:p>
            <a:pPr lvl="1"/>
            <a:r>
              <a:rPr lang="en-GB" dirty="0"/>
              <a:t>Most common interface today</a:t>
            </a:r>
          </a:p>
          <a:p>
            <a:pPr lvl="1"/>
            <a:r>
              <a:rPr lang="en-GB" dirty="0"/>
              <a:t>MS Windows, </a:t>
            </a:r>
            <a:r>
              <a:rPr lang="en-GB" dirty="0" err="1"/>
              <a:t>MacOS</a:t>
            </a:r>
            <a:r>
              <a:rPr lang="en-GB" dirty="0"/>
              <a:t>, X-Windows…</a:t>
            </a:r>
          </a:p>
          <a:p>
            <a:r>
              <a:rPr lang="en-GB" dirty="0"/>
              <a:t>Point and click</a:t>
            </a:r>
          </a:p>
          <a:p>
            <a:pPr lvl="1"/>
            <a:r>
              <a:rPr lang="en-GB" dirty="0"/>
              <a:t>Multi-media applications</a:t>
            </a:r>
          </a:p>
          <a:p>
            <a:pPr lvl="1"/>
            <a:r>
              <a:rPr lang="en-GB" dirty="0"/>
              <a:t>Hypertext / Web browsers</a:t>
            </a:r>
          </a:p>
          <a:p>
            <a:pPr lvl="1"/>
            <a:r>
              <a:rPr lang="en-GB" dirty="0"/>
              <a:t>Not just mouse click, also used for </a:t>
            </a:r>
            <a:r>
              <a:rPr lang="en-GB" dirty="0" err="1"/>
              <a:t>touchscreen</a:t>
            </a:r>
            <a:r>
              <a:rPr lang="en-GB" dirty="0"/>
              <a:t> systems</a:t>
            </a:r>
          </a:p>
          <a:p>
            <a:pPr lvl="1"/>
            <a:r>
              <a:rPr lang="en-GB" dirty="0"/>
              <a:t>Often combined with menus</a:t>
            </a:r>
          </a:p>
          <a:p>
            <a:pPr lvl="1"/>
            <a:r>
              <a:rPr lang="en-GB" dirty="0"/>
              <a:t>Extended by VR systems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context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065213" y="1052736"/>
            <a:ext cx="7772400" cy="5165502"/>
          </a:xfrm>
        </p:spPr>
        <p:txBody>
          <a:bodyPr/>
          <a:lstStyle/>
          <a:p>
            <a:r>
              <a:rPr lang="en-GB" dirty="0"/>
              <a:t>Users operate in a social context</a:t>
            </a:r>
          </a:p>
          <a:p>
            <a:r>
              <a:rPr lang="en-GB" dirty="0"/>
              <a:t>In order to perform well users must be motivated</a:t>
            </a:r>
          </a:p>
          <a:p>
            <a:pPr lvl="1"/>
            <a:r>
              <a:rPr lang="en-GB" dirty="0"/>
              <a:t>Self-satisfaction, Ambition, Fear</a:t>
            </a:r>
          </a:p>
          <a:p>
            <a:r>
              <a:rPr lang="en-GB" dirty="0"/>
              <a:t>Users may lose motivation</a:t>
            </a:r>
          </a:p>
          <a:p>
            <a:pPr lvl="1"/>
            <a:r>
              <a:rPr lang="en-GB" dirty="0"/>
              <a:t>If a system makes it difficult for a user to perform a task or if the system doesn’t actually meet the requirements of the job</a:t>
            </a:r>
          </a:p>
          <a:p>
            <a:r>
              <a:rPr lang="en-GB" dirty="0"/>
              <a:t>Keep motivation levels high</a:t>
            </a:r>
          </a:p>
          <a:p>
            <a:pPr lvl="1"/>
            <a:r>
              <a:rPr lang="en-GB" dirty="0"/>
              <a:t>Provide feedback</a:t>
            </a:r>
          </a:p>
          <a:p>
            <a:pPr lvl="1"/>
            <a:r>
              <a:rPr lang="en-GB" dirty="0"/>
              <a:t>Allow easy recovery from mistakes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Summary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Interaction models help us understand what is going on between user and system</a:t>
            </a:r>
          </a:p>
          <a:p>
            <a:r>
              <a:rPr lang="en-GB" dirty="0"/>
              <a:t>Interaction models address the translations between what the user wants and what the system does</a:t>
            </a:r>
          </a:p>
          <a:p>
            <a:r>
              <a:rPr lang="en-GB" dirty="0"/>
              <a:t>Ergonomics looks at the physical characteristics of the interaction and how these affect its effectiveness</a:t>
            </a:r>
          </a:p>
          <a:p>
            <a:r>
              <a:rPr lang="en-GB" dirty="0"/>
              <a:t>The dialogue between the user and the system is influenced by the interface style</a:t>
            </a:r>
          </a:p>
          <a:p>
            <a:r>
              <a:rPr lang="en-GB" dirty="0"/>
              <a:t>The interaction takes place within a social and organisational framework which affects both user and system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BA0CF-8046-8248-D3B9-BB3FF1F2B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E1F99-25ED-8D2E-82DE-3A7658F2A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assignments for this module require you to design the interface for a customized version of a board game</a:t>
            </a:r>
          </a:p>
          <a:p>
            <a:r>
              <a:rPr lang="en-GB" dirty="0"/>
              <a:t>To understand the tasks the user needs to carry out you need to understand how the game works</a:t>
            </a:r>
          </a:p>
          <a:p>
            <a:r>
              <a:rPr lang="en-GB" dirty="0"/>
              <a:t>Several different versions of the game are available</a:t>
            </a:r>
          </a:p>
          <a:p>
            <a:pPr lvl="1"/>
            <a:r>
              <a:rPr lang="en-GB" dirty="0"/>
              <a:t>Play the game</a:t>
            </a:r>
          </a:p>
          <a:p>
            <a:pPr lvl="1"/>
            <a:r>
              <a:rPr lang="en-GB" dirty="0"/>
              <a:t>Consider how they have been customised to match the version concept</a:t>
            </a:r>
          </a:p>
          <a:p>
            <a:pPr lvl="1"/>
            <a:r>
              <a:rPr lang="en-GB" dirty="0"/>
              <a:t>Write down a list of tasks that you think the user will need to carry out to </a:t>
            </a:r>
            <a:r>
              <a:rPr lang="en-GB"/>
              <a:t>complete the game</a:t>
            </a:r>
          </a:p>
        </p:txBody>
      </p:sp>
    </p:spTree>
    <p:extLst>
      <p:ext uri="{BB962C8B-B14F-4D97-AF65-F5344CB8AC3E}">
        <p14:creationId xmlns:p14="http://schemas.microsoft.com/office/powerpoint/2010/main" val="32078060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Workshop: User Research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Seven Stages of Action</a:t>
            </a:r>
          </a:p>
          <a:p>
            <a:pPr lvl="2"/>
            <a:r>
              <a:rPr lang="en-GB" dirty="0"/>
              <a:t>(https://en.wikipedia.org/wiki/Seven_stages_of_action)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1396624047</TotalTime>
  <Pages>13</Pages>
  <Words>1332</Words>
  <Application>Microsoft Office PowerPoint</Application>
  <PresentationFormat>A4 Paper (210x297 mm)</PresentationFormat>
  <Paragraphs>237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Book Antiqua</vt:lpstr>
      <vt:lpstr>Georgia</vt:lpstr>
      <vt:lpstr>Times</vt:lpstr>
      <vt:lpstr>Trebuchet MS</vt:lpstr>
      <vt:lpstr>Wingdings 2</vt:lpstr>
      <vt:lpstr>RM (OME)</vt:lpstr>
      <vt:lpstr>Usability Engineering</vt:lpstr>
      <vt:lpstr>Interaction</vt:lpstr>
      <vt:lpstr>Communicating with the system</vt:lpstr>
      <vt:lpstr>Interaction terminology</vt:lpstr>
      <vt:lpstr>Interaction terminology</vt:lpstr>
      <vt:lpstr>Execution-evaluation cycle</vt:lpstr>
      <vt:lpstr>The twin gulfs</vt:lpstr>
      <vt:lpstr>Interaction framework</vt:lpstr>
      <vt:lpstr>Interaction framework</vt:lpstr>
      <vt:lpstr>Interaction translations</vt:lpstr>
      <vt:lpstr>Ergonomics</vt:lpstr>
      <vt:lpstr>Ergonomics In Action  </vt:lpstr>
      <vt:lpstr>Arranging controls</vt:lpstr>
      <vt:lpstr>User position</vt:lpstr>
      <vt:lpstr>Health issues</vt:lpstr>
      <vt:lpstr>Interaction styles</vt:lpstr>
      <vt:lpstr>Interaction styles</vt:lpstr>
      <vt:lpstr>Interaction styles</vt:lpstr>
      <vt:lpstr>Interaction styles</vt:lpstr>
      <vt:lpstr>Interaction styles</vt:lpstr>
      <vt:lpstr>Interaction context</vt:lpstr>
      <vt:lpstr>Summary</vt:lpstr>
      <vt:lpstr>Activity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40</cp:revision>
  <cp:lastPrinted>2000-09-29T15:48:22Z</cp:lastPrinted>
  <dcterms:created xsi:type="dcterms:W3CDTF">1996-02-20T11:20:32Z</dcterms:created>
  <dcterms:modified xsi:type="dcterms:W3CDTF">2023-02-07T13:53:45Z</dcterms:modified>
</cp:coreProperties>
</file>