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306" r:id="rId6"/>
    <p:sldId id="305" r:id="rId7"/>
    <p:sldId id="257" r:id="rId8"/>
    <p:sldId id="293" r:id="rId9"/>
    <p:sldId id="259" r:id="rId10"/>
    <p:sldId id="304" r:id="rId11"/>
    <p:sldId id="298" r:id="rId12"/>
    <p:sldId id="303" r:id="rId13"/>
    <p:sldId id="288" r:id="rId14"/>
    <p:sldId id="289" r:id="rId15"/>
    <p:sldId id="290" r:id="rId16"/>
    <p:sldId id="262" r:id="rId17"/>
    <p:sldId id="291" r:id="rId18"/>
    <p:sldId id="292" r:id="rId19"/>
    <p:sldId id="261" r:id="rId20"/>
    <p:sldId id="270" r:id="rId21"/>
    <p:sldId id="263" r:id="rId22"/>
    <p:sldId id="264" r:id="rId23"/>
    <p:sldId id="265" r:id="rId24"/>
    <p:sldId id="266" r:id="rId25"/>
    <p:sldId id="267" r:id="rId26"/>
    <p:sldId id="295" r:id="rId27"/>
    <p:sldId id="268" r:id="rId28"/>
    <p:sldId id="300" r:id="rId29"/>
    <p:sldId id="269" r:id="rId30"/>
    <p:sldId id="271" r:id="rId31"/>
    <p:sldId id="27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65" autoAdjust="0"/>
  </p:normalViewPr>
  <p:slideViewPr>
    <p:cSldViewPr>
      <p:cViewPr varScale="1">
        <p:scale>
          <a:sx n="87" d="100"/>
          <a:sy n="87" d="100"/>
        </p:scale>
        <p:origin x="230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86300C7-597F-4754-A55A-B8E7C83F9B2F}"/>
    <pc:docChg chg="modSld">
      <pc:chgData name="Paul Tinkler" userId="bcebf29c-73c2-433d-80d2-6bad896374bf" providerId="ADAL" clId="{686300C7-597F-4754-A55A-B8E7C83F9B2F}" dt="2017-09-10T22:06:11.761" v="2" actId="20577"/>
      <pc:docMkLst>
        <pc:docMk/>
      </pc:docMkLst>
      <pc:sldChg chg="modSp">
        <pc:chgData name="Paul Tinkler" userId="bcebf29c-73c2-433d-80d2-6bad896374bf" providerId="ADAL" clId="{686300C7-597F-4754-A55A-B8E7C83F9B2F}" dt="2017-08-31T12:09:32.879" v="1" actId="20577"/>
        <pc:sldMkLst>
          <pc:docMk/>
          <pc:sldMk cId="3408955283" sldId="256"/>
        </pc:sldMkLst>
        <pc:spChg chg="mod">
          <ac:chgData name="Paul Tinkler" userId="bcebf29c-73c2-433d-80d2-6bad896374bf" providerId="ADAL" clId="{686300C7-597F-4754-A55A-B8E7C83F9B2F}" dt="2017-08-31T12:09:32.879" v="1" actId="20577"/>
          <ac:spMkLst>
            <pc:docMk/>
            <pc:sldMk cId="3408955283" sldId="256"/>
            <ac:spMk id="3" creationId="{00000000-0000-0000-0000-000000000000}"/>
          </ac:spMkLst>
        </pc:spChg>
      </pc:sldChg>
      <pc:sldChg chg="modSp">
        <pc:chgData name="Paul Tinkler" userId="bcebf29c-73c2-433d-80d2-6bad896374bf" providerId="ADAL" clId="{686300C7-597F-4754-A55A-B8E7C83F9B2F}" dt="2017-09-10T22:06:11.761" v="2" actId="20577"/>
        <pc:sldMkLst>
          <pc:docMk/>
          <pc:sldMk cId="2296686070" sldId="265"/>
        </pc:sldMkLst>
        <pc:spChg chg="mod">
          <ac:chgData name="Paul Tinkler" userId="bcebf29c-73c2-433d-80d2-6bad896374bf" providerId="ADAL" clId="{686300C7-597F-4754-A55A-B8E7C83F9B2F}" dt="2017-09-10T22:06:11.761" v="2" actId="20577"/>
          <ac:spMkLst>
            <pc:docMk/>
            <pc:sldMk cId="2296686070" sldId="265"/>
            <ac:spMk id="3" creationId="{C76728C8-EB08-4F12-AD6B-4EAAD123D250}"/>
          </ac:spMkLst>
        </pc:spChg>
      </pc:sldChg>
    </pc:docChg>
  </pc:docChgLst>
  <pc:docChgLst>
    <pc:chgData name="Paul Tinkler" userId="bcebf29c-73c2-433d-80d2-6bad896374bf" providerId="ADAL" clId="{9124734A-9854-41F1-B1BD-F557116F0011}"/>
    <pc:docChg chg="custSel addSld modSld">
      <pc:chgData name="Paul Tinkler" userId="bcebf29c-73c2-433d-80d2-6bad896374bf" providerId="ADAL" clId="{9124734A-9854-41F1-B1BD-F557116F0011}" dt="2017-12-13T14:06:57.726" v="4851" actId="20577"/>
      <pc:docMkLst>
        <pc:docMk/>
      </pc:docMkLst>
      <pc:sldChg chg="modNotesTx">
        <pc:chgData name="Paul Tinkler" userId="bcebf29c-73c2-433d-80d2-6bad896374bf" providerId="ADAL" clId="{9124734A-9854-41F1-B1BD-F557116F0011}" dt="2017-12-13T13:24:46.722" v="1018" actId="20577"/>
        <pc:sldMkLst>
          <pc:docMk/>
          <pc:sldMk cId="3175924651" sldId="259"/>
        </pc:sldMkLst>
      </pc:sldChg>
      <pc:sldChg chg="modNotesTx">
        <pc:chgData name="Paul Tinkler" userId="bcebf29c-73c2-433d-80d2-6bad896374bf" providerId="ADAL" clId="{9124734A-9854-41F1-B1BD-F557116F0011}" dt="2017-12-13T13:43:17.600" v="2619" actId="114"/>
        <pc:sldMkLst>
          <pc:docMk/>
          <pc:sldMk cId="1925018478" sldId="261"/>
        </pc:sldMkLst>
      </pc:sldChg>
      <pc:sldChg chg="modNotesTx">
        <pc:chgData name="Paul Tinkler" userId="bcebf29c-73c2-433d-80d2-6bad896374bf" providerId="ADAL" clId="{9124734A-9854-41F1-B1BD-F557116F0011}" dt="2017-12-13T13:39:09.136" v="2161" actId="20577"/>
        <pc:sldMkLst>
          <pc:docMk/>
          <pc:sldMk cId="802420145" sldId="262"/>
        </pc:sldMkLst>
      </pc:sldChg>
      <pc:sldChg chg="modNotesTx">
        <pc:chgData name="Paul Tinkler" userId="bcebf29c-73c2-433d-80d2-6bad896374bf" providerId="ADAL" clId="{9124734A-9854-41F1-B1BD-F557116F0011}" dt="2017-12-13T13:46:56.497" v="2942" actId="20577"/>
        <pc:sldMkLst>
          <pc:docMk/>
          <pc:sldMk cId="152417872" sldId="270"/>
        </pc:sldMkLst>
      </pc:sldChg>
      <pc:sldChg chg="modNotesTx">
        <pc:chgData name="Paul Tinkler" userId="bcebf29c-73c2-433d-80d2-6bad896374bf" providerId="ADAL" clId="{9124734A-9854-41F1-B1BD-F557116F0011}" dt="2017-12-13T13:28:50.691" v="1375" actId="20577"/>
        <pc:sldMkLst>
          <pc:docMk/>
          <pc:sldMk cId="2665193815" sldId="286"/>
        </pc:sldMkLst>
      </pc:sldChg>
      <pc:sldChg chg="modNotesTx">
        <pc:chgData name="Paul Tinkler" userId="bcebf29c-73c2-433d-80d2-6bad896374bf" providerId="ADAL" clId="{9124734A-9854-41F1-B1BD-F557116F0011}" dt="2017-12-13T13:30:34.280" v="1391" actId="115"/>
        <pc:sldMkLst>
          <pc:docMk/>
          <pc:sldMk cId="630208741" sldId="287"/>
        </pc:sldMkLst>
      </pc:sldChg>
      <pc:sldChg chg="modSp">
        <pc:chgData name="Paul Tinkler" userId="bcebf29c-73c2-433d-80d2-6bad896374bf" providerId="ADAL" clId="{9124734A-9854-41F1-B1BD-F557116F0011}" dt="2017-12-13T13:31:11.570" v="1394" actId="14100"/>
        <pc:sldMkLst>
          <pc:docMk/>
          <pc:sldMk cId="3236559978" sldId="288"/>
        </pc:sldMkLst>
        <pc:picChg chg="mod">
          <ac:chgData name="Paul Tinkler" userId="bcebf29c-73c2-433d-80d2-6bad896374bf" providerId="ADAL" clId="{9124734A-9854-41F1-B1BD-F557116F0011}" dt="2017-12-13T13:31:11.570" v="1394" actId="14100"/>
          <ac:picMkLst>
            <pc:docMk/>
            <pc:sldMk cId="3236559978" sldId="288"/>
            <ac:picMk id="4" creationId="{F77E865A-A0E3-4ECC-8AED-74BF2B07D2C0}"/>
          </ac:picMkLst>
        </pc:picChg>
      </pc:sldChg>
      <pc:sldChg chg="modNotesTx">
        <pc:chgData name="Paul Tinkler" userId="bcebf29c-73c2-433d-80d2-6bad896374bf" providerId="ADAL" clId="{9124734A-9854-41F1-B1BD-F557116F0011}" dt="2017-12-13T13:33:12.371" v="1641" actId="20577"/>
        <pc:sldMkLst>
          <pc:docMk/>
          <pc:sldMk cId="658412409" sldId="289"/>
        </pc:sldMkLst>
      </pc:sldChg>
      <pc:sldChg chg="modNotesTx">
        <pc:chgData name="Paul Tinkler" userId="bcebf29c-73c2-433d-80d2-6bad896374bf" providerId="ADAL" clId="{9124734A-9854-41F1-B1BD-F557116F0011}" dt="2017-12-13T13:40:55.759" v="2398" actId="20577"/>
        <pc:sldMkLst>
          <pc:docMk/>
          <pc:sldMk cId="4179680061" sldId="291"/>
        </pc:sldMkLst>
      </pc:sldChg>
      <pc:sldChg chg="modNotesTx">
        <pc:chgData name="Paul Tinkler" userId="bcebf29c-73c2-433d-80d2-6bad896374bf" providerId="ADAL" clId="{9124734A-9854-41F1-B1BD-F557116F0011}" dt="2017-12-13T13:42:27.057" v="2617" actId="20577"/>
        <pc:sldMkLst>
          <pc:docMk/>
          <pc:sldMk cId="2803797059" sldId="292"/>
        </pc:sldMkLst>
      </pc:sldChg>
      <pc:sldChg chg="modSp add modNotesTx">
        <pc:chgData name="Paul Tinkler" userId="bcebf29c-73c2-433d-80d2-6bad896374bf" providerId="ADAL" clId="{9124734A-9854-41F1-B1BD-F557116F0011}" dt="2017-12-13T13:20:55.426" v="751" actId="20577"/>
        <pc:sldMkLst>
          <pc:docMk/>
          <pc:sldMk cId="748128146" sldId="293"/>
        </pc:sldMkLst>
        <pc:spChg chg="mod">
          <ac:chgData name="Paul Tinkler" userId="bcebf29c-73c2-433d-80d2-6bad896374bf" providerId="ADAL" clId="{9124734A-9854-41F1-B1BD-F557116F0011}" dt="2017-12-13T13:14:49.200" v="15" actId="20577"/>
          <ac:spMkLst>
            <pc:docMk/>
            <pc:sldMk cId="748128146" sldId="293"/>
            <ac:spMk id="2" creationId="{617C91E2-873F-4B15-ABA1-887A17D417B0}"/>
          </ac:spMkLst>
        </pc:spChg>
        <pc:spChg chg="mod">
          <ac:chgData name="Paul Tinkler" userId="bcebf29c-73c2-433d-80d2-6bad896374bf" providerId="ADAL" clId="{9124734A-9854-41F1-B1BD-F557116F0011}" dt="2017-12-13T13:19:34.081" v="537" actId="20577"/>
          <ac:spMkLst>
            <pc:docMk/>
            <pc:sldMk cId="748128146" sldId="293"/>
            <ac:spMk id="3" creationId="{0B770F7F-1A60-4FFD-B3A2-2C338E80C711}"/>
          </ac:spMkLst>
        </pc:spChg>
      </pc:sldChg>
      <pc:sldChg chg="modSp add modNotesTx">
        <pc:chgData name="Paul Tinkler" userId="bcebf29c-73c2-433d-80d2-6bad896374bf" providerId="ADAL" clId="{9124734A-9854-41F1-B1BD-F557116F0011}" dt="2017-12-13T14:06:57.726" v="4851" actId="20577"/>
        <pc:sldMkLst>
          <pc:docMk/>
          <pc:sldMk cId="3192810660" sldId="294"/>
        </pc:sldMkLst>
        <pc:spChg chg="mod">
          <ac:chgData name="Paul Tinkler" userId="bcebf29c-73c2-433d-80d2-6bad896374bf" providerId="ADAL" clId="{9124734A-9854-41F1-B1BD-F557116F0011}" dt="2017-12-13T13:54:45.328" v="3059" actId="20577"/>
          <ac:spMkLst>
            <pc:docMk/>
            <pc:sldMk cId="3192810660" sldId="294"/>
            <ac:spMk id="2" creationId="{4309912A-94F9-4A34-9967-45AD10ADDBA3}"/>
          </ac:spMkLst>
        </pc:spChg>
        <pc:spChg chg="mod">
          <ac:chgData name="Paul Tinkler" userId="bcebf29c-73c2-433d-80d2-6bad896374bf" providerId="ADAL" clId="{9124734A-9854-41F1-B1BD-F557116F0011}" dt="2017-12-13T13:56:15.615" v="3193" actId="20577"/>
          <ac:spMkLst>
            <pc:docMk/>
            <pc:sldMk cId="3192810660" sldId="294"/>
            <ac:spMk id="3" creationId="{8278CD75-BC25-413D-B823-09954F78522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13/02/2018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pPr/>
              <a:t>13/02/2018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pPr/>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fld id="{17D73F5B-D7D0-411C-8830-CE2AB86724EF}" type="slidenum">
              <a:rPr lang="en-GB" smtClean="0"/>
              <a:pPr/>
              <a:t>5</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who Belbin is and then, more importantly, the implications of this statement…building an effective and efficient team is not a simplistic exercise and it takes a lot of effort to create and maintain a team with individuals ‘that balance well together’.  Discuss what is meant by balancing well together – engage the group in this activity.  How does this fit in with their examples of teams from the first activity?  Draw out any key points that need highlighting.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6</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7</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10</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11</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12</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13</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everywhere – but are they all performing effectively and efficiently?  Discuss!  Teams are only really beneficial when they are functioning at a high level…but what do we mean by functioning at a high level?</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14</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15</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16</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17</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20</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21</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22</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23</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present back their thoughts – either with flipcharts or just verbally.  Facilitator to ask appropriate questions.</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24</a:t>
            </a:fld>
            <a:endParaRPr lang="en-GB"/>
          </a:p>
        </p:txBody>
      </p:sp>
    </p:spTree>
    <p:extLst>
      <p:ext uri="{BB962C8B-B14F-4D97-AF65-F5344CB8AC3E}">
        <p14:creationId xmlns:p14="http://schemas.microsoft.com/office/powerpoint/2010/main" val="2529708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25</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26</a:t>
            </a:fld>
            <a:endParaRPr lang="en-GB"/>
          </a:p>
        </p:txBody>
      </p:sp>
    </p:spTree>
    <p:extLst>
      <p:ext uri="{BB962C8B-B14F-4D97-AF65-F5344CB8AC3E}">
        <p14:creationId xmlns:p14="http://schemas.microsoft.com/office/powerpoint/2010/main" val="4059957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13/02/2018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 Target="slide10.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5" Type="http://schemas.openxmlformats.org/officeDocument/2006/relationships/hyperlink" Target="https://youtu.be/0hV65KIItlE" TargetMode="Externa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10000"/>
          </a:bodyPr>
          <a:lstStyle/>
          <a:p>
            <a:r>
              <a:rPr lang="en-GB" b="1" dirty="0"/>
              <a:t>Effective Team Working and Communication</a:t>
            </a:r>
            <a:br>
              <a:rPr lang="en-GB" b="1" dirty="0"/>
            </a:br>
            <a:r>
              <a:rPr lang="en-GB" altLang="en-US" sz="1600" dirty="0"/>
              <a:t/>
            </a:r>
            <a:br>
              <a:rPr lang="en-GB" altLang="en-US" sz="1600" dirty="0"/>
            </a:br>
            <a:r>
              <a:rPr lang="en-GB" altLang="en-US" sz="1600" dirty="0"/>
              <a:t>Introduction and Overview</a:t>
            </a:r>
            <a:r>
              <a:rPr lang="en-GB" altLang="en-US" dirty="0"/>
              <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pPr marL="0" lvl="0" indent="0" fontAlgn="base">
              <a:spcBef>
                <a:spcPct val="0"/>
              </a:spcBef>
              <a:spcAft>
                <a:spcPct val="0"/>
              </a:spcAft>
              <a:buNone/>
              <a:tabLst>
                <a:tab pos="457200" algn="l"/>
                <a:tab pos="914400" algn="l"/>
                <a:tab pos="1371600" algn="l"/>
                <a:tab pos="1828800" algn="l"/>
              </a:tabLst>
            </a:pPr>
            <a:r>
              <a:rPr lang="en-US" b="1" dirty="0" smtClean="0">
                <a:latin typeface="Calibri" pitchFamily="34" charset="0"/>
                <a:ea typeface="Times New Roman" pitchFamily="18" charset="0"/>
                <a:cs typeface="Arial" pitchFamily="34" charset="0"/>
              </a:rPr>
              <a:t>AIM(S)</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To introduce students to strategies for effective team working.</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Calibri" pitchFamily="34" charset="0"/>
                <a:ea typeface="Times New Roman" pitchFamily="18" charset="0"/>
                <a:cs typeface="Arial" pitchFamily="34" charset="0"/>
              </a:rPr>
              <a:t>To develop students awareness of the range of communication skills integral to success within the workplace.</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b="1" dirty="0" smtClean="0">
                <a:latin typeface="Calibri" pitchFamily="34" charset="0"/>
                <a:ea typeface="Times New Roman" pitchFamily="18" charset="0"/>
                <a:cs typeface="Arial" pitchFamily="34" charset="0"/>
              </a:rPr>
              <a:t>LEARNING OUTCOMES</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dirty="0" smtClean="0">
                <a:latin typeface="Calibri" pitchFamily="34" charset="0"/>
                <a:ea typeface="Times New Roman" pitchFamily="18" charset="0"/>
                <a:cs typeface="Arial" pitchFamily="34" charset="0"/>
              </a:rPr>
              <a:t>Upon the successful completion of this module, the student will be able to:</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Arial" pitchFamily="34" charset="0"/>
                <a:ea typeface="Times New Roman" pitchFamily="18" charset="0"/>
                <a:cs typeface="Arial" pitchFamily="34" charset="0"/>
              </a:rPr>
              <a:t>Apply the main theories relating to group dynamics, team working and communication to their own workplace examples.</a:t>
            </a:r>
            <a:endParaRPr lang="en-GB" sz="1400" dirty="0" smtClean="0">
              <a:latin typeface="Arial" pitchFamily="34" charset="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latin typeface="Arial" pitchFamily="34" charset="0"/>
                <a:ea typeface="Times New Roman" pitchFamily="18" charset="0"/>
                <a:cs typeface="Arial" pitchFamily="34" charset="0"/>
              </a:rPr>
              <a:t>Prepare and deliver a short presentation within a team working context. </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b="1" dirty="0" smtClean="0">
                <a:latin typeface="Calibri" pitchFamily="34" charset="0"/>
                <a:ea typeface="Times New Roman" pitchFamily="18" charset="0"/>
                <a:cs typeface="Arial" pitchFamily="34" charset="0"/>
              </a:rPr>
              <a:t>READING</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smtClean="0">
                <a:latin typeface="Calibri" pitchFamily="34" charset="0"/>
                <a:ea typeface="Times New Roman" pitchFamily="18" charset="0"/>
                <a:cs typeface="Arial" pitchFamily="34" charset="0"/>
              </a:rPr>
              <a:t>Your </a:t>
            </a:r>
            <a:r>
              <a:rPr lang="en-GB" dirty="0" smtClean="0">
                <a:latin typeface="Calibri" pitchFamily="34" charset="0"/>
                <a:ea typeface="Times New Roman" pitchFamily="18" charset="0"/>
                <a:cs typeface="Arial" pitchFamily="34" charset="0"/>
              </a:rPr>
              <a:t>tutor will also provide links to relevant articles on </a:t>
            </a:r>
            <a:r>
              <a:rPr lang="en-GB" dirty="0" err="1" smtClean="0">
                <a:latin typeface="Calibri" pitchFamily="34" charset="0"/>
                <a:ea typeface="Times New Roman" pitchFamily="18" charset="0"/>
                <a:cs typeface="Arial" pitchFamily="34" charset="0"/>
              </a:rPr>
              <a:t>Moodle</a:t>
            </a:r>
            <a:r>
              <a:rPr lang="en-GB" dirty="0" smtClean="0">
                <a:latin typeface="Calibri" pitchFamily="34" charset="0"/>
                <a:ea typeface="Times New Roman" pitchFamily="18" charset="0"/>
                <a:cs typeface="Arial" pitchFamily="34" charset="0"/>
              </a:rPr>
              <a:t>, which you will be expected to read and discuss as part of your weekly learning activities.</a:t>
            </a:r>
            <a:endParaRPr lang="en-GB" sz="1400" dirty="0" smtClean="0">
              <a:latin typeface="Arial" pitchFamily="34" charset="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endParaRPr lang="en-GB" sz="4000" dirty="0" smtClean="0">
              <a:latin typeface="Arial" pitchFamily="34" charset="0"/>
              <a:cs typeface="Arial" pitchFamily="34" charset="0"/>
            </a:endParaRP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p:txBody>
          <a:bodyPr/>
          <a:lstStyle/>
          <a:p>
            <a:r>
              <a:rPr lang="en-GB" dirty="0"/>
              <a:t>Investigate the importance and role of team working and communication</a:t>
            </a:r>
          </a:p>
          <a:p>
            <a:r>
              <a:rPr lang="en-GB" dirty="0"/>
              <a:t>Initial focus will be on team working before looking closely at </a:t>
            </a:r>
            <a:r>
              <a:rPr lang="en-GB" dirty="0" smtClean="0"/>
              <a:t>communication</a:t>
            </a:r>
          </a:p>
          <a:p>
            <a:r>
              <a:rPr lang="en-GB" dirty="0" smtClean="0"/>
              <a:t>Assessments:</a:t>
            </a:r>
            <a:endParaRPr lang="en-GB" dirty="0"/>
          </a:p>
          <a:p>
            <a:r>
              <a:rPr lang="en-GB" dirty="0" smtClean="0"/>
              <a:t>Written </a:t>
            </a:r>
            <a:r>
              <a:rPr lang="en-GB" dirty="0"/>
              <a:t>Assignment and </a:t>
            </a:r>
            <a:r>
              <a:rPr lang="en-GB" dirty="0" smtClean="0"/>
              <a:t>Presentation</a:t>
            </a:r>
            <a:endParaRPr lang="en-GB" dirty="0"/>
          </a:p>
        </p:txBody>
      </p:sp>
    </p:spTree>
    <p:extLst>
      <p:ext uri="{BB962C8B-B14F-4D97-AF65-F5344CB8AC3E}">
        <p14:creationId xmlns:p14="http://schemas.microsoft.com/office/powerpoint/2010/main" val="17777817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r>
              <a:rPr lang="en-GB" dirty="0"/>
              <a:t>Introduction to the module</a:t>
            </a:r>
          </a:p>
          <a:p>
            <a:r>
              <a:rPr lang="en-GB" dirty="0"/>
              <a:t>A look at team working &amp; communication</a:t>
            </a:r>
          </a:p>
          <a:p>
            <a:r>
              <a:rPr lang="en-GB" dirty="0"/>
              <a:t>Differences between Groups and Teams</a:t>
            </a:r>
          </a:p>
          <a:p>
            <a:r>
              <a:rPr lang="en-GB" dirty="0"/>
              <a:t>Why teams?</a:t>
            </a:r>
          </a:p>
          <a:p>
            <a:r>
              <a:rPr lang="en-GB" dirty="0"/>
              <a:t>The role of trust</a:t>
            </a:r>
          </a:p>
          <a:p>
            <a:r>
              <a:rPr lang="en-GB" dirty="0"/>
              <a:t>Developing good relationships</a:t>
            </a:r>
            <a:r>
              <a:rPr lang="en-GB" dirty="0" smtClean="0"/>
              <a:t>….</a:t>
            </a:r>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p:txBody>
          <a:bodyPr>
            <a:normAutofit/>
          </a:bodyPr>
          <a:lstStyle/>
          <a:p>
            <a:pPr marL="119062" indent="0">
              <a:buNone/>
              <a:defRPr/>
            </a:pPr>
            <a:r>
              <a:rPr lang="en-GB" b="1" dirty="0">
                <a:latin typeface="Arial" panose="020B0604020202020204" pitchFamily="34" charset="0"/>
                <a:cs typeface="Arial" panose="020B0604020202020204" pitchFamily="34" charset="0"/>
              </a:rPr>
              <a:t>EXERCISE </a:t>
            </a:r>
            <a:r>
              <a:rPr lang="en-GB" b="1" dirty="0" smtClean="0">
                <a:latin typeface="Arial" panose="020B0604020202020204" pitchFamily="34" charset="0"/>
                <a:cs typeface="Arial" panose="020B0604020202020204" pitchFamily="34" charset="0"/>
              </a:rPr>
              <a:t> 20 Minutes</a:t>
            </a:r>
            <a:endParaRPr lang="en-GB" b="1" dirty="0">
              <a:latin typeface="Arial" panose="020B0604020202020204" pitchFamily="34" charset="0"/>
              <a:cs typeface="Arial" panose="020B0604020202020204" pitchFamily="34" charset="0"/>
            </a:endParaRP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and then in your </a:t>
            </a:r>
            <a:r>
              <a:rPr lang="en-GB" dirty="0" smtClean="0">
                <a:latin typeface="Arial" panose="020B0604020202020204" pitchFamily="34" charset="0"/>
                <a:cs typeface="Arial" panose="020B0604020202020204" pitchFamily="34" charset="0"/>
              </a:rPr>
              <a:t>groups </a:t>
            </a:r>
            <a:r>
              <a:rPr lang="en-GB" dirty="0">
                <a:latin typeface="Arial" panose="020B0604020202020204" pitchFamily="34" charset="0"/>
                <a:cs typeface="Arial" panose="020B0604020202020204" pitchFamily="34" charset="0"/>
              </a:rPr>
              <a:t>‘explain’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When you reach consensus, use a flip chart or paper to present your findings to the </a:t>
            </a:r>
            <a:r>
              <a:rPr lang="en-GB" dirty="0" smtClean="0">
                <a:latin typeface="Arial" panose="020B0604020202020204" pitchFamily="34" charset="0"/>
                <a:cs typeface="Arial" panose="020B0604020202020204" pitchFamily="34" charset="0"/>
              </a:rPr>
              <a:t>rest of the class.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481281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600201"/>
            <a:ext cx="8712968" cy="3917032"/>
          </a:xfrm>
        </p:spPr>
        <p:txBody>
          <a:bodyPr>
            <a:normAutofit fontScale="92500" lnSpcReduction="20000"/>
          </a:bodyPr>
          <a:lstStyle/>
          <a:p>
            <a:pPr>
              <a:spcBef>
                <a:spcPct val="0"/>
              </a:spcBef>
              <a:buClr>
                <a:schemeClr val="tx1"/>
              </a:buClr>
              <a:buNone/>
            </a:pPr>
            <a:r>
              <a:rPr lang="en-US" altLang="en-US" dirty="0" err="1" smtClean="0">
                <a:latin typeface="Arial" pitchFamily="34" charset="0"/>
              </a:rPr>
              <a:t>Belbin</a:t>
            </a:r>
            <a:r>
              <a:rPr lang="en-US" altLang="en-US" dirty="0" smtClean="0">
                <a:latin typeface="Arial" pitchFamily="34" charset="0"/>
              </a:rPr>
              <a:t>, M (2010) cited in Butterworth Heinemann states </a:t>
            </a:r>
          </a:p>
          <a:p>
            <a:pPr>
              <a:spcBef>
                <a:spcPct val="0"/>
              </a:spcBef>
              <a:buClr>
                <a:schemeClr val="tx1"/>
              </a:buClr>
              <a:buNone/>
            </a:pPr>
            <a:r>
              <a:rPr lang="en-US" altLang="en-US" dirty="0" smtClean="0">
                <a:latin typeface="Arial" pitchFamily="34" charset="0"/>
              </a:rPr>
              <a:t>Teams </a:t>
            </a:r>
            <a:r>
              <a:rPr lang="en-US" altLang="en-US" dirty="0">
                <a:latin typeface="Arial" pitchFamily="34" charset="0"/>
              </a:rPr>
              <a:t>are a question of balance.</a:t>
            </a:r>
          </a:p>
          <a:p>
            <a:pPr>
              <a:spcBef>
                <a:spcPct val="0"/>
              </a:spcBef>
              <a:buClr>
                <a:schemeClr val="tx1"/>
              </a:buClr>
              <a:buNone/>
            </a:pPr>
            <a:endParaRPr lang="en-US" altLang="en-US" dirty="0">
              <a:latin typeface="Arial" pitchFamily="34" charset="0"/>
            </a:endParaRPr>
          </a:p>
          <a:p>
            <a:pPr>
              <a:spcBef>
                <a:spcPct val="0"/>
              </a:spcBef>
              <a:buClr>
                <a:schemeClr val="tx1"/>
              </a:buClr>
              <a:buNone/>
            </a:pPr>
            <a:r>
              <a:rPr lang="en-US" altLang="en-US" dirty="0">
                <a:latin typeface="Arial" pitchFamily="34" charset="0"/>
              </a:rPr>
              <a:t>    What is needed is not well balanced    </a:t>
            </a:r>
          </a:p>
          <a:p>
            <a:pPr>
              <a:spcBef>
                <a:spcPct val="0"/>
              </a:spcBef>
              <a:buClr>
                <a:schemeClr val="tx1"/>
              </a:buClr>
              <a:buNone/>
            </a:pPr>
            <a:r>
              <a:rPr lang="en-US" altLang="en-US" dirty="0">
                <a:latin typeface="Arial" pitchFamily="34" charset="0"/>
              </a:rPr>
              <a:t>    individuals but individuals that balance well </a:t>
            </a:r>
          </a:p>
          <a:p>
            <a:pPr>
              <a:spcBef>
                <a:spcPct val="0"/>
              </a:spcBef>
              <a:buClr>
                <a:schemeClr val="tx1"/>
              </a:buClr>
              <a:buNone/>
            </a:pPr>
            <a:r>
              <a:rPr lang="en-US" altLang="en-US" dirty="0">
                <a:latin typeface="Arial" pitchFamily="34" charset="0"/>
              </a:rPr>
              <a:t>    </a:t>
            </a:r>
            <a:r>
              <a:rPr lang="en-US" altLang="en-US" dirty="0" smtClean="0">
                <a:latin typeface="Arial" pitchFamily="34" charset="0"/>
              </a:rPr>
              <a:t>together</a:t>
            </a:r>
            <a:endParaRPr lang="en-GB" altLang="en-US" dirty="0">
              <a:latin typeface="Arial" pitchFamily="34" charset="0"/>
            </a:endParaRPr>
          </a:p>
          <a:p>
            <a:pPr>
              <a:spcBef>
                <a:spcPct val="0"/>
              </a:spcBef>
              <a:buClr>
                <a:schemeClr val="tx1"/>
              </a:buClr>
              <a:buNone/>
            </a:pPr>
            <a:endParaRPr lang="en-GB" altLang="en-US" dirty="0">
              <a:latin typeface="Arial" pitchFamily="34" charset="0"/>
            </a:endParaRPr>
          </a:p>
          <a:p>
            <a:pPr>
              <a:spcBef>
                <a:spcPct val="0"/>
              </a:spcBef>
              <a:buClr>
                <a:schemeClr val="tx1"/>
              </a:buClr>
              <a:buNone/>
            </a:pPr>
            <a:r>
              <a:rPr lang="en-GB" altLang="en-US" sz="2800" i="1" dirty="0">
                <a:latin typeface="Arial" pitchFamily="34" charset="0"/>
              </a:rPr>
              <a:t>    </a:t>
            </a: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endParaRPr lang="en-GB" dirty="0"/>
          </a:p>
        </p:txBody>
      </p:sp>
    </p:spTree>
    <p:extLst>
      <p:ext uri="{BB962C8B-B14F-4D97-AF65-F5344CB8AC3E}">
        <p14:creationId xmlns:p14="http://schemas.microsoft.com/office/powerpoint/2010/main" val="31759246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Exercise 10 Min- Being a successful team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View the </a:t>
            </a:r>
            <a:r>
              <a:rPr lang="en-GB" dirty="0" err="1" smtClean="0"/>
              <a:t>Youtube</a:t>
            </a:r>
            <a:r>
              <a:rPr lang="en-GB" dirty="0" smtClean="0"/>
              <a:t> clip and complete the following exercise in your group:</a:t>
            </a:r>
          </a:p>
          <a:p>
            <a:r>
              <a:rPr lang="en-GB" dirty="0" smtClean="0"/>
              <a:t>Explain how </a:t>
            </a:r>
            <a:r>
              <a:rPr lang="en-GB" dirty="0" err="1" smtClean="0"/>
              <a:t>Belbins</a:t>
            </a:r>
            <a:r>
              <a:rPr lang="en-GB" dirty="0" smtClean="0"/>
              <a:t> theory is demonstrated successfully in the  clip-Minions.</a:t>
            </a:r>
          </a:p>
          <a:p>
            <a:r>
              <a:rPr lang="en-GB" dirty="0" smtClean="0"/>
              <a:t>Following clips:</a:t>
            </a:r>
          </a:p>
          <a:p>
            <a:r>
              <a:rPr lang="en-GB" dirty="0" smtClean="0"/>
              <a:t>  </a:t>
            </a:r>
            <a:r>
              <a:rPr lang="en-GB" i="1" dirty="0" smtClean="0"/>
              <a:t>What are the benefits of developing effective working relationships for the individual, the team, and the organisation?</a:t>
            </a:r>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ction="ppaction://hlinksldjump"/>
              </a:rPr>
              <a:t>https://youtu.be/1iayUeiP2gM</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normAutofit fontScale="90000"/>
          </a:bodyPr>
          <a:lstStyle/>
          <a:p>
            <a:r>
              <a:rPr lang="en-GB"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4"/>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5"/>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endParaRPr lang="en-GB" dirty="0"/>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fontScale="90000"/>
          </a:bodyPr>
          <a:lstStyle/>
          <a:p>
            <a:r>
              <a:rPr lang="en-GB"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fontScale="92500" lnSpcReduction="20000"/>
          </a:bodyPr>
          <a:lstStyle/>
          <a:p>
            <a:pPr marL="0" indent="0" eaLnBrk="1" hangingPunct="1">
              <a:buFont typeface="Arial" pitchFamily="34" charset="0"/>
              <a:buNone/>
              <a:defRPr/>
            </a:pPr>
            <a:r>
              <a:rPr lang="en-GB" altLang="en-US" dirty="0">
                <a:cs typeface="Arial" panose="020B0604020202020204" pitchFamily="34" charset="0"/>
              </a:rPr>
              <a:t>Many of today’s workplaces draw on flatter organisational structure and have more team-based work. </a:t>
            </a:r>
          </a:p>
          <a:p>
            <a:pPr marL="0" indent="0" eaLnBrk="1" hangingPunct="1">
              <a:buFont typeface="Arial" pitchFamily="34" charset="0"/>
              <a:buNone/>
              <a:defRPr/>
            </a:pPr>
            <a:endParaRPr lang="en-GB" altLang="en-US" sz="1600" dirty="0">
              <a:cs typeface="Arial" panose="020B0604020202020204" pitchFamily="34" charset="0"/>
            </a:endParaRPr>
          </a:p>
          <a:p>
            <a:pPr marL="0" indent="0" eaLnBrk="1" hangingPunct="1">
              <a:buFont typeface="Arial" pitchFamily="34" charset="0"/>
              <a:buNone/>
              <a:defRPr/>
            </a:pPr>
            <a:r>
              <a:rPr lang="en-GB" altLang="en-US" dirty="0">
                <a:cs typeface="Arial" panose="020B0604020202020204" pitchFamily="34" charset="0"/>
              </a:rPr>
              <a:t>Team working can give a team member a sense of identity, support, and friendship  (Bowler &amp; Brass, 2006).</a:t>
            </a:r>
          </a:p>
          <a:p>
            <a:pPr marL="0" indent="0" eaLnBrk="1" hangingPunct="1">
              <a:buFont typeface="Arial" pitchFamily="34" charset="0"/>
              <a:buNone/>
              <a:defRPr/>
            </a:pPr>
            <a:r>
              <a:rPr lang="en-GB" altLang="en-US" dirty="0">
                <a:cs typeface="Arial" panose="020B0604020202020204" pitchFamily="34" charset="0"/>
              </a:rPr>
              <a:t> </a:t>
            </a: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600201"/>
            <a:ext cx="8229600" cy="3124943"/>
          </a:xfrm>
        </p:spPr>
        <p:txBody>
          <a:bodyPr>
            <a:normAutofit lnSpcReduction="10000"/>
          </a:bodyPr>
          <a:lstStyle/>
          <a:p>
            <a:pPr marL="0" indent="0">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val="2803797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spTree>
    <p:extLst>
      <p:ext uri="{BB962C8B-B14F-4D97-AF65-F5344CB8AC3E}">
        <p14:creationId xmlns:p14="http://schemas.microsoft.com/office/powerpoint/2010/main" val="1925018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p:txBody>
          <a:bodyPr/>
          <a:lstStyle/>
          <a:p>
            <a:r>
              <a:rPr lang="en-GB" dirty="0"/>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bwMode="auto">
          <a:xfrm>
            <a:off x="2547937" y="2215356"/>
            <a:ext cx="4048125" cy="268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2048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p:txBody>
          <a:bodyPr>
            <a:normAutofit fontScale="70000" lnSpcReduction="20000"/>
          </a:bodyPr>
          <a:lstStyle/>
          <a:p>
            <a:pPr marL="0" indent="0">
              <a:buNone/>
            </a:pPr>
            <a:r>
              <a:rPr lang="en-GB" dirty="0"/>
              <a:t>Exercise – 30 minutes</a:t>
            </a:r>
          </a:p>
          <a:p>
            <a:endParaRPr lang="en-GB" dirty="0"/>
          </a:p>
          <a:p>
            <a:pPr marL="514350" indent="-514350">
              <a:buFont typeface="+mj-lt"/>
              <a:buAutoNum type="arabicPeriod"/>
            </a:pPr>
            <a:r>
              <a:rPr lang="en-GB" dirty="0"/>
              <a:t>Agree, in your teams, what </a:t>
            </a:r>
            <a:r>
              <a:rPr lang="en-GB" i="1" dirty="0"/>
              <a:t>Trust means.</a:t>
            </a:r>
            <a:endParaRPr lang="en-GB" dirty="0"/>
          </a:p>
          <a:p>
            <a:pPr marL="514350" indent="-514350">
              <a:buFont typeface="+mj-lt"/>
              <a:buAutoNum type="arabicPeriod"/>
            </a:pPr>
            <a:r>
              <a:rPr lang="en-GB" dirty="0"/>
              <a:t>Why is it so important within teams?</a:t>
            </a:r>
          </a:p>
          <a:p>
            <a:pPr marL="514350" indent="-514350">
              <a:buFont typeface="+mj-lt"/>
              <a:buAutoNum type="arabicPeriod"/>
            </a:pPr>
            <a:r>
              <a:rPr lang="en-GB" dirty="0"/>
              <a:t>What does it take to form trust/a trusting relationship?</a:t>
            </a:r>
          </a:p>
          <a:p>
            <a:pPr marL="514350" indent="-514350">
              <a:buFont typeface="+mj-lt"/>
              <a:buAutoNum type="arabicPeriod"/>
            </a:pPr>
            <a:r>
              <a:rPr lang="en-GB" dirty="0"/>
              <a:t>How do trusting relationships differ from relationships that may lack trust?</a:t>
            </a:r>
          </a:p>
          <a:p>
            <a:pPr marL="514350" indent="-514350">
              <a:buFont typeface="+mj-lt"/>
              <a:buAutoNum type="arabicPeriod"/>
            </a:pPr>
            <a:r>
              <a:rPr lang="en-GB" dirty="0"/>
              <a:t>What ground rules and team guidelines will help build trust?</a:t>
            </a:r>
          </a:p>
          <a:p>
            <a:pPr marL="514350" indent="-514350">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a:t>
            </a:r>
            <a:r>
              <a:rPr lang="en-GB"/>
              <a:t>’ for </a:t>
            </a:r>
            <a:r>
              <a:rPr lang="en-GB" dirty="0"/>
              <a:t>the ‘we’.”    </a:t>
            </a:r>
            <a:r>
              <a:rPr lang="en-GB" i="1" dirty="0"/>
              <a:t>(Anon)</a:t>
            </a:r>
          </a:p>
          <a:p>
            <a:pPr marL="0" indent="0">
              <a:buNone/>
            </a:pPr>
            <a:endParaRPr lang="en-GB" i="1" dirty="0"/>
          </a:p>
          <a:p>
            <a:pPr marL="0" indent="0">
              <a:buNone/>
            </a:pPr>
            <a:r>
              <a:rPr lang="en-GB" i="1" dirty="0"/>
              <a:t>Take a few minutes to think about the implications of this, and then we’ll discuss.</a:t>
            </a:r>
          </a:p>
        </p:txBody>
      </p:sp>
    </p:spTree>
    <p:extLst>
      <p:ext uri="{BB962C8B-B14F-4D97-AF65-F5344CB8AC3E}">
        <p14:creationId xmlns:p14="http://schemas.microsoft.com/office/powerpoint/2010/main" val="22966860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lstStyle/>
          <a:p>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3FFF-0E1A-47BB-A8D4-F0AA9023C23D}"/>
              </a:ext>
            </a:extLst>
          </p:cNvPr>
          <p:cNvSpPr>
            <a:spLocks noGrp="1"/>
          </p:cNvSpPr>
          <p:nvPr>
            <p:ph type="title"/>
          </p:nvPr>
        </p:nvSpPr>
        <p:spPr/>
        <p:txBody>
          <a:bodyPr/>
          <a:lstStyle/>
          <a:p>
            <a:r>
              <a:rPr lang="en-GB" dirty="0"/>
              <a:t>Exercise – 10 mins</a:t>
            </a:r>
          </a:p>
        </p:txBody>
      </p:sp>
      <p:sp>
        <p:nvSpPr>
          <p:cNvPr id="3" name="Content Placeholder 2">
            <a:extLst>
              <a:ext uri="{FF2B5EF4-FFF2-40B4-BE49-F238E27FC236}">
                <a16:creationId xmlns:a16="http://schemas.microsoft.com/office/drawing/2014/main" id="{E3540BB1-BFDE-4132-8519-2A1CC50C63AF}"/>
              </a:ext>
            </a:extLst>
          </p:cNvPr>
          <p:cNvSpPr>
            <a:spLocks noGrp="1"/>
          </p:cNvSpPr>
          <p:nvPr>
            <p:ph idx="1"/>
          </p:nvPr>
        </p:nvSpPr>
        <p:spPr/>
        <p:txBody>
          <a:bodyPr/>
          <a:lstStyle/>
          <a:p>
            <a:pPr marL="0" indent="0">
              <a:buNone/>
            </a:pPr>
            <a:r>
              <a:rPr lang="en-GB" dirty="0"/>
              <a:t>In Groups</a:t>
            </a:r>
          </a:p>
          <a:p>
            <a:endParaRPr lang="en-GB" dirty="0"/>
          </a:p>
          <a:p>
            <a:pPr marL="0" indent="0">
              <a:buNone/>
            </a:pPr>
            <a:r>
              <a:rPr lang="en-GB" i="1" dirty="0"/>
              <a:t>What are the benefits of developing effective working relationships for the individual, the team, and the organisation?</a:t>
            </a:r>
          </a:p>
        </p:txBody>
      </p:sp>
    </p:spTree>
    <p:extLst>
      <p:ext uri="{BB962C8B-B14F-4D97-AF65-F5344CB8AC3E}">
        <p14:creationId xmlns:p14="http://schemas.microsoft.com/office/powerpoint/2010/main" val="1538839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spTree>
    <p:extLst>
      <p:ext uri="{BB962C8B-B14F-4D97-AF65-F5344CB8AC3E}">
        <p14:creationId xmlns:p14="http://schemas.microsoft.com/office/powerpoint/2010/main" val="19250184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A5CB-04E3-493F-BE77-7C0A6E4F252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C82CD72-45E6-443C-91B5-E6734D985F0D}"/>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2266930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id="{160A5A2B-906F-48EC-8DFB-AD87925A79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5567944" y="3175119"/>
            <a:ext cx="3118856" cy="2342114"/>
          </a:xfrm>
          <a:prstGeom prst="rect">
            <a:avLst/>
          </a:prstGeom>
        </p:spPr>
      </p:pic>
    </p:spTree>
    <p:extLst>
      <p:ext uri="{BB962C8B-B14F-4D97-AF65-F5344CB8AC3E}">
        <p14:creationId xmlns:p14="http://schemas.microsoft.com/office/powerpoint/2010/main" val="16175458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a908d394-d138-480e-87a3-ff44c37f991a"/>
    <ds:schemaRef ds:uri="http://purl.org/dc/terms/"/>
    <ds:schemaRef ds:uri="http://schemas.openxmlformats.org/package/2006/metadata/core-properties"/>
    <ds:schemaRef ds:uri="f66716c4-314f-46c1-b01e-5a44c61897d8"/>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2646</TotalTime>
  <Words>3113</Words>
  <Application>Microsoft Office PowerPoint</Application>
  <PresentationFormat>On-screen Show (4:3)</PresentationFormat>
  <Paragraphs>261</Paragraphs>
  <Slides>28</Slides>
  <Notes>18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Corbel</vt:lpstr>
      <vt:lpstr>Myriad Pro</vt:lpstr>
      <vt:lpstr>Times New Roman</vt:lpstr>
      <vt:lpstr>20140311PresentationUWTSDTemplate</vt:lpstr>
      <vt:lpstr>CertHE Skills for the Workplace Module: BMSK4002</vt:lpstr>
      <vt:lpstr>PowerPoint Presentation</vt:lpstr>
      <vt:lpstr>Introduction to the Module</vt:lpstr>
      <vt:lpstr>Overview of Workshop</vt:lpstr>
      <vt:lpstr>What is a Team?</vt:lpstr>
      <vt:lpstr>Effective Team Working</vt:lpstr>
      <vt:lpstr>Differences between a team and a group</vt:lpstr>
      <vt:lpstr>Exercise 10 Min- Being a successful team</vt:lpstr>
      <vt:lpstr>PowerPoint Presentation</vt:lpstr>
      <vt:lpstr>Rick DuFour on Groups v. Teams</vt:lpstr>
      <vt:lpstr>Differences between Groups and Teams</vt:lpstr>
      <vt:lpstr>Another viewpoint – teams v. workgroups</vt:lpstr>
      <vt:lpstr>So, why have teams?  One view…</vt:lpstr>
      <vt:lpstr>Another view…</vt:lpstr>
      <vt:lpstr>And also……</vt:lpstr>
      <vt:lpstr>So, what makes an effective team?</vt:lpstr>
      <vt:lpstr>What makes teams effective?  Some thoughts…</vt:lpstr>
      <vt:lpstr>Trust</vt:lpstr>
      <vt:lpstr>What is trust?</vt:lpstr>
      <vt:lpstr>Teams &amp; Trust</vt:lpstr>
      <vt:lpstr>Relationship Trust</vt:lpstr>
      <vt:lpstr>Developing Good Relationships</vt:lpstr>
      <vt:lpstr>What issues can affect relationship building?</vt:lpstr>
      <vt:lpstr>Exercise – 10 mins</vt:lpstr>
      <vt:lpstr>So, what makes an effective team?</vt:lpstr>
      <vt:lpstr>Benefits of an effective team</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Maria Heffernan</cp:lastModifiedBy>
  <cp:revision>53</cp:revision>
  <dcterms:created xsi:type="dcterms:W3CDTF">2015-04-14T15:21:28Z</dcterms:created>
  <dcterms:modified xsi:type="dcterms:W3CDTF">2018-02-13T11:15:11Z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