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980" r:id="rId5"/>
    <p:sldMasterId id="2147483992" r:id="rId6"/>
  </p:sldMasterIdLst>
  <p:notesMasterIdLst>
    <p:notesMasterId r:id="rId23"/>
  </p:notesMasterIdLst>
  <p:handoutMasterIdLst>
    <p:handoutMasterId r:id="rId24"/>
  </p:handoutMasterIdLst>
  <p:sldIdLst>
    <p:sldId id="313" r:id="rId7"/>
    <p:sldId id="257" r:id="rId8"/>
    <p:sldId id="303" r:id="rId9"/>
    <p:sldId id="305" r:id="rId10"/>
    <p:sldId id="368" r:id="rId11"/>
    <p:sldId id="315" r:id="rId12"/>
    <p:sldId id="316" r:id="rId13"/>
    <p:sldId id="324" r:id="rId14"/>
    <p:sldId id="362" r:id="rId15"/>
    <p:sldId id="369" r:id="rId16"/>
    <p:sldId id="370" r:id="rId17"/>
    <p:sldId id="371" r:id="rId18"/>
    <p:sldId id="372" r:id="rId19"/>
    <p:sldId id="373" r:id="rId20"/>
    <p:sldId id="325" r:id="rId21"/>
    <p:sldId id="304"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ADAC8A-4371-5E8B-AEC2-4712CEF61037}" v="67" dt="2025-01-28T14:53:05.7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070" autoAdjust="0"/>
  </p:normalViewPr>
  <p:slideViewPr>
    <p:cSldViewPr>
      <p:cViewPr varScale="1">
        <p:scale>
          <a:sx n="92" d="100"/>
          <a:sy n="92" d="100"/>
        </p:scale>
        <p:origin x="1108"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2.xml"/><Relationship Id="rId11" Type="http://schemas.openxmlformats.org/officeDocument/2006/relationships/slide" Target="slides/slide5.xml"/><Relationship Id="rId24" Type="http://schemas.openxmlformats.org/officeDocument/2006/relationships/handoutMaster" Target="handoutMasters/handoutMaster1.xml"/><Relationship Id="rId5" Type="http://schemas.openxmlformats.org/officeDocument/2006/relationships/slideMaster" Target="slideMasters/slideMaster1.xml"/><Relationship Id="rId15" Type="http://schemas.openxmlformats.org/officeDocument/2006/relationships/slide" Target="slides/slide9.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94E10B6-730C-C73D-44F7-EF11FD88C9AB}"/>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B32D3892-7984-E618-44F7-F9A9B6744737}"/>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94C0EDB4-E7E1-C82B-0C56-9BB77C7EBAB9}"/>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AD4794D6-10C7-7D8B-CB9A-2799CD9351F0}"/>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defRPr>
            </a:lvl1pPr>
          </a:lstStyle>
          <a:p>
            <a:pPr>
              <a:defRPr/>
            </a:pPr>
            <a:fld id="{72268F89-0B94-467E-9221-1F16D4144AB5}"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9E03407-0EC1-43CB-ABA2-874EEF916BDB}"/>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66048913-03F6-1B39-3748-C1188C26E0D4}"/>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4340" name="Rectangle 4">
            <a:extLst>
              <a:ext uri="{FF2B5EF4-FFF2-40B4-BE49-F238E27FC236}">
                <a16:creationId xmlns:a16="http://schemas.microsoft.com/office/drawing/2014/main" id="{35851235-68B6-8867-5CD8-8EDA9F6439F8}"/>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EDD85D14-899E-EC56-5CD4-15FE5CE3416B}"/>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CB61D349-1D8F-DC78-E84C-A696B5BAAEAB}"/>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EA5B30AA-AB6B-3214-0F4B-C12A2567634C}"/>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defRPr>
            </a:lvl1pPr>
          </a:lstStyle>
          <a:p>
            <a:pPr>
              <a:defRPr/>
            </a:pPr>
            <a:fld id="{EB8AA06D-B261-4575-8762-246AA7ED13BB}"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50D95E3A-4A0C-E564-D135-FC86F1CC147E}"/>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E4CE3E6A-34B4-1FB5-4B56-806B79DCE65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338F30F1-4EE2-9149-794C-988C21C93FE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7BB5A488-AB7D-4431-B031-A4E368FF0046}" type="slidenum">
              <a:rPr lang="en-GB" altLang="en-US" smtClean="0">
                <a:solidFill>
                  <a:srgbClr val="000000"/>
                </a:solidFill>
                <a:ea typeface="MS PGothic" panose="020B0600070205080204" pitchFamily="34" charset="-128"/>
              </a:rPr>
              <a:pPr fontAlgn="base">
                <a:spcBef>
                  <a:spcPct val="0"/>
                </a:spcBef>
                <a:spcAft>
                  <a:spcPct val="0"/>
                </a:spcAft>
              </a:pPr>
              <a:t>1</a:t>
            </a:fld>
            <a:endParaRPr lang="en-GB" altLang="en-US">
              <a:solidFill>
                <a:srgbClr val="000000"/>
              </a:solidFill>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1371600" y="1143000"/>
            <a:ext cx="4114800" cy="3086100"/>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25AC736-5420-4323-ACAB-8D018A45A4F3}"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36665127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1371600" y="1143000"/>
            <a:ext cx="4114800" cy="3086100"/>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Draw students’ attention to the types of skills they can acquire from the lecture – these are skills that potential employers are looking for and should be included in job applications.</a:t>
            </a:r>
            <a:endParaRPr lang="en-US" altLang="en-US" dirty="0">
              <a:latin typeface="Arial" panose="020B0604020202020204" pitchFamily="34" charset="0"/>
            </a:endParaRPr>
          </a:p>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See power point example </a:t>
            </a:r>
            <a:endParaRPr lang="en-US" dirty="0"/>
          </a:p>
        </p:txBody>
      </p:sp>
      <p:sp>
        <p:nvSpPr>
          <p:cNvPr id="4" name="Slide Number Placeholder 3"/>
          <p:cNvSpPr>
            <a:spLocks noGrp="1"/>
          </p:cNvSpPr>
          <p:nvPr>
            <p:ph type="sldNum" sz="quarter" idx="5"/>
          </p:nvPr>
        </p:nvSpPr>
        <p:spPr/>
        <p:txBody>
          <a:bodyPr/>
          <a:lstStyle/>
          <a:p>
            <a:fld id="{3C6D1091-DEC0-4A24-BEC8-2F9714C256E1}" type="slidenum">
              <a:rPr lang="en-US" smtClean="0"/>
              <a:t>5</a:t>
            </a:fld>
            <a:endParaRPr lang="en-US"/>
          </a:p>
        </p:txBody>
      </p:sp>
    </p:spTree>
    <p:extLst>
      <p:ext uri="{BB962C8B-B14F-4D97-AF65-F5344CB8AC3E}">
        <p14:creationId xmlns:p14="http://schemas.microsoft.com/office/powerpoint/2010/main" val="37350790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627198F4-641F-506A-F659-D9B8EE254B26}"/>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20F4779D-D189-C928-4EF8-24D9E03AC50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 requirements you need to meet within this module are: read through learning outcomes</a:t>
            </a:r>
          </a:p>
        </p:txBody>
      </p:sp>
      <p:sp>
        <p:nvSpPr>
          <p:cNvPr id="21508" name="Slide Number Placeholder 3">
            <a:extLst>
              <a:ext uri="{FF2B5EF4-FFF2-40B4-BE49-F238E27FC236}">
                <a16:creationId xmlns:a16="http://schemas.microsoft.com/office/drawing/2014/main" id="{1A7B8EB1-1E78-F118-55EF-450FE585C3B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F75391E-C6F7-4F01-BF91-DBB67F02E1A3}" type="slidenum">
              <a:rPr lang="cy-GB" altLang="en-US" smtClean="0">
                <a:ea typeface="MS PGothic" panose="020B0600070205080204" pitchFamily="34" charset="-128"/>
              </a:rPr>
              <a:pPr fontAlgn="base">
                <a:spcBef>
                  <a:spcPct val="0"/>
                </a:spcBef>
                <a:spcAft>
                  <a:spcPct val="0"/>
                </a:spcAft>
              </a:pPr>
              <a:t>6</a:t>
            </a:fld>
            <a:endParaRPr lang="cy-GB" altLang="en-US">
              <a:ea typeface="MS PGothic"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F8FA9690-8D03-85CC-D3F2-AC1C0F8AAA7F}"/>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8F711865-84DD-4D18-F688-C70BD8FCDE4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 portfolio consists of 4 sections and we will discuss each of these in more detail. You can see that there is an allowance of 750 words for each section. You will need to make sure that you split your word count evenly across the sections to ensure you allow yourself enough words to meet the criteria for each part.</a:t>
            </a:r>
          </a:p>
          <a:p>
            <a:endParaRPr lang="en-GB" altLang="en-US">
              <a:latin typeface="Arial" panose="020B0604020202020204" pitchFamily="34" charset="0"/>
            </a:endParaRPr>
          </a:p>
          <a:p>
            <a:r>
              <a:rPr lang="en-GB" altLang="en-US">
                <a:latin typeface="Arial" panose="020B0604020202020204" pitchFamily="34" charset="0"/>
              </a:rPr>
              <a:t> </a:t>
            </a:r>
          </a:p>
        </p:txBody>
      </p:sp>
      <p:sp>
        <p:nvSpPr>
          <p:cNvPr id="23556" name="Slide Number Placeholder 3">
            <a:extLst>
              <a:ext uri="{FF2B5EF4-FFF2-40B4-BE49-F238E27FC236}">
                <a16:creationId xmlns:a16="http://schemas.microsoft.com/office/drawing/2014/main" id="{3F3920C0-5976-2F67-A40E-7B966388B7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53B0C625-CEED-48C2-BA55-E62868A44A0E}" type="slidenum">
              <a:rPr lang="cy-GB" altLang="en-US" smtClean="0">
                <a:ea typeface="MS PGothic" panose="020B0600070205080204" pitchFamily="34" charset="-128"/>
              </a:rPr>
              <a:pPr fontAlgn="base">
                <a:spcBef>
                  <a:spcPct val="0"/>
                </a:spcBef>
                <a:spcAft>
                  <a:spcPct val="0"/>
                </a:spcAft>
              </a:pPr>
              <a:t>7</a:t>
            </a:fld>
            <a:endParaRPr lang="cy-GB" altLang="en-US">
              <a:ea typeface="MS PGothic"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Consider printing off the template provided for students</a:t>
            </a:r>
          </a:p>
        </p:txBody>
      </p:sp>
      <p:sp>
        <p:nvSpPr>
          <p:cNvPr id="4" name="Slide Number Placeholder 3"/>
          <p:cNvSpPr>
            <a:spLocks noGrp="1"/>
          </p:cNvSpPr>
          <p:nvPr>
            <p:ph type="sldNum" sz="quarter" idx="5"/>
          </p:nvPr>
        </p:nvSpPr>
        <p:spPr/>
        <p:txBody>
          <a:bodyPr/>
          <a:lstStyle/>
          <a:p>
            <a:pPr>
              <a:defRPr/>
            </a:pPr>
            <a:fld id="{EB8AA06D-B261-4575-8762-246AA7ED13BB}" type="slidenum">
              <a:rPr lang="cy-GB" altLang="en-US"/>
              <a:pPr>
                <a:defRPr/>
              </a:pPr>
              <a:t>8</a:t>
            </a:fld>
            <a:endParaRPr lang="cy-GB" altLang="en-US"/>
          </a:p>
        </p:txBody>
      </p:sp>
    </p:spTree>
    <p:extLst>
      <p:ext uri="{BB962C8B-B14F-4D97-AF65-F5344CB8AC3E}">
        <p14:creationId xmlns:p14="http://schemas.microsoft.com/office/powerpoint/2010/main" val="40309603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1523770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565318-69DE-F4EA-71D6-915379844F22}"/>
              </a:ext>
            </a:extLst>
          </p:cNvPr>
          <p:cNvSpPr>
            <a:spLocks noGrp="1"/>
          </p:cNvSpPr>
          <p:nvPr>
            <p:ph type="dt" sz="half" idx="10"/>
          </p:nvPr>
        </p:nvSpPr>
        <p:spPr/>
        <p:txBody>
          <a:bodyPr/>
          <a:lstStyle>
            <a:lvl1pPr>
              <a:defRPr/>
            </a:lvl1pPr>
          </a:lstStyle>
          <a:p>
            <a:pPr>
              <a:defRPr/>
            </a:pPr>
            <a:fld id="{B9D05522-2D20-4503-99E6-D18D972821C4}" type="datetimeFigureOut">
              <a:rPr lang="en-GB"/>
              <a:pPr>
                <a:defRPr/>
              </a:pPr>
              <a:t>18/12/2025</a:t>
            </a:fld>
            <a:endParaRPr lang="en-GB" dirty="0"/>
          </a:p>
        </p:txBody>
      </p:sp>
      <p:sp>
        <p:nvSpPr>
          <p:cNvPr id="5" name="Footer Placeholder 4">
            <a:extLst>
              <a:ext uri="{FF2B5EF4-FFF2-40B4-BE49-F238E27FC236}">
                <a16:creationId xmlns:a16="http://schemas.microsoft.com/office/drawing/2014/main" id="{0DC28DD9-6063-5C3F-76A9-4C8DE3A080B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7670E80-556E-BE83-AD81-A2A66694055F}"/>
              </a:ext>
            </a:extLst>
          </p:cNvPr>
          <p:cNvSpPr>
            <a:spLocks noGrp="1"/>
          </p:cNvSpPr>
          <p:nvPr>
            <p:ph type="sldNum" sz="quarter" idx="12"/>
          </p:nvPr>
        </p:nvSpPr>
        <p:spPr/>
        <p:txBody>
          <a:bodyPr/>
          <a:lstStyle>
            <a:lvl1pPr>
              <a:defRPr/>
            </a:lvl1pPr>
          </a:lstStyle>
          <a:p>
            <a:pPr>
              <a:defRPr/>
            </a:pPr>
            <a:fld id="{4BCC271B-E01F-4316-82C3-A150E76C2E91}" type="slidenum">
              <a:rPr lang="en-GB" altLang="en-US"/>
              <a:pPr>
                <a:defRPr/>
              </a:pPr>
              <a:t>‹#›</a:t>
            </a:fld>
            <a:endParaRPr lang="en-GB" altLang="en-US"/>
          </a:p>
        </p:txBody>
      </p:sp>
    </p:spTree>
    <p:extLst>
      <p:ext uri="{BB962C8B-B14F-4D97-AF65-F5344CB8AC3E}">
        <p14:creationId xmlns:p14="http://schemas.microsoft.com/office/powerpoint/2010/main" val="590943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2CC188-BF8A-A2F1-988A-24772594E555}"/>
              </a:ext>
            </a:extLst>
          </p:cNvPr>
          <p:cNvSpPr>
            <a:spLocks noGrp="1"/>
          </p:cNvSpPr>
          <p:nvPr>
            <p:ph type="dt" sz="half" idx="10"/>
          </p:nvPr>
        </p:nvSpPr>
        <p:spPr/>
        <p:txBody>
          <a:bodyPr/>
          <a:lstStyle>
            <a:lvl1pPr>
              <a:defRPr/>
            </a:lvl1pPr>
          </a:lstStyle>
          <a:p>
            <a:pPr>
              <a:defRPr/>
            </a:pPr>
            <a:fld id="{2A079C98-8084-4A33-9F7D-76D6026D69F7}" type="datetimeFigureOut">
              <a:rPr lang="en-GB"/>
              <a:pPr>
                <a:defRPr/>
              </a:pPr>
              <a:t>18/12/2025</a:t>
            </a:fld>
            <a:endParaRPr lang="en-GB" dirty="0"/>
          </a:p>
        </p:txBody>
      </p:sp>
      <p:sp>
        <p:nvSpPr>
          <p:cNvPr id="5" name="Footer Placeholder 4">
            <a:extLst>
              <a:ext uri="{FF2B5EF4-FFF2-40B4-BE49-F238E27FC236}">
                <a16:creationId xmlns:a16="http://schemas.microsoft.com/office/drawing/2014/main" id="{5F41DD36-78C9-6AD2-9491-5A767152B24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FD93E15-6FAE-A767-22EE-EF9F7BE13AB1}"/>
              </a:ext>
            </a:extLst>
          </p:cNvPr>
          <p:cNvSpPr>
            <a:spLocks noGrp="1"/>
          </p:cNvSpPr>
          <p:nvPr>
            <p:ph type="sldNum" sz="quarter" idx="12"/>
          </p:nvPr>
        </p:nvSpPr>
        <p:spPr/>
        <p:txBody>
          <a:bodyPr/>
          <a:lstStyle>
            <a:lvl1pPr>
              <a:defRPr/>
            </a:lvl1pPr>
          </a:lstStyle>
          <a:p>
            <a:pPr>
              <a:defRPr/>
            </a:pPr>
            <a:fld id="{88FBA84F-16EA-4235-8A6B-63F5B00797C8}" type="slidenum">
              <a:rPr lang="en-GB" altLang="en-US"/>
              <a:pPr>
                <a:defRPr/>
              </a:pPr>
              <a:t>‹#›</a:t>
            </a:fld>
            <a:endParaRPr lang="en-GB" altLang="en-US"/>
          </a:p>
        </p:txBody>
      </p:sp>
    </p:spTree>
    <p:extLst>
      <p:ext uri="{BB962C8B-B14F-4D97-AF65-F5344CB8AC3E}">
        <p14:creationId xmlns:p14="http://schemas.microsoft.com/office/powerpoint/2010/main" val="2588235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B1034C-034B-44D3-9F22-BFED4C0688FA}"/>
              </a:ext>
            </a:extLst>
          </p:cNvPr>
          <p:cNvSpPr>
            <a:spLocks noGrp="1"/>
          </p:cNvSpPr>
          <p:nvPr>
            <p:ph type="dt" sz="half" idx="10"/>
          </p:nvPr>
        </p:nvSpPr>
        <p:spPr/>
        <p:txBody>
          <a:bodyPr/>
          <a:lstStyle>
            <a:lvl1pPr>
              <a:defRPr/>
            </a:lvl1pPr>
          </a:lstStyle>
          <a:p>
            <a:pPr>
              <a:defRPr/>
            </a:pPr>
            <a:fld id="{C80A057C-9117-4ECD-9545-18342138C586}" type="datetimeFigureOut">
              <a:rPr lang="en-GB"/>
              <a:pPr>
                <a:defRPr/>
              </a:pPr>
              <a:t>18/12/2025</a:t>
            </a:fld>
            <a:endParaRPr lang="en-GB" dirty="0"/>
          </a:p>
        </p:txBody>
      </p:sp>
      <p:sp>
        <p:nvSpPr>
          <p:cNvPr id="5" name="Footer Placeholder 4">
            <a:extLst>
              <a:ext uri="{FF2B5EF4-FFF2-40B4-BE49-F238E27FC236}">
                <a16:creationId xmlns:a16="http://schemas.microsoft.com/office/drawing/2014/main" id="{7DB2F5EA-2912-3BD9-AD07-370FBBBCEE6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7C46773-A392-8684-4A0F-00A2D106BF58}"/>
              </a:ext>
            </a:extLst>
          </p:cNvPr>
          <p:cNvSpPr>
            <a:spLocks noGrp="1"/>
          </p:cNvSpPr>
          <p:nvPr>
            <p:ph type="sldNum" sz="quarter" idx="12"/>
          </p:nvPr>
        </p:nvSpPr>
        <p:spPr/>
        <p:txBody>
          <a:bodyPr/>
          <a:lstStyle>
            <a:lvl1pPr>
              <a:defRPr/>
            </a:lvl1pPr>
          </a:lstStyle>
          <a:p>
            <a:pPr>
              <a:defRPr/>
            </a:pPr>
            <a:fld id="{C567E551-4DD2-472B-9149-762158D77C30}" type="slidenum">
              <a:rPr lang="en-GB" altLang="en-US"/>
              <a:pPr>
                <a:defRPr/>
              </a:pPr>
              <a:t>‹#›</a:t>
            </a:fld>
            <a:endParaRPr lang="en-GB" altLang="en-US"/>
          </a:p>
        </p:txBody>
      </p:sp>
    </p:spTree>
    <p:extLst>
      <p:ext uri="{BB962C8B-B14F-4D97-AF65-F5344CB8AC3E}">
        <p14:creationId xmlns:p14="http://schemas.microsoft.com/office/powerpoint/2010/main" val="624070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3240E03-C7A8-F850-92B2-497BFCD7F02B}"/>
              </a:ext>
            </a:extLst>
          </p:cNvPr>
          <p:cNvSpPr>
            <a:spLocks noGrp="1"/>
          </p:cNvSpPr>
          <p:nvPr>
            <p:ph type="dt" sz="half" idx="10"/>
          </p:nvPr>
        </p:nvSpPr>
        <p:spPr/>
        <p:txBody>
          <a:bodyPr/>
          <a:lstStyle>
            <a:lvl1pPr>
              <a:defRPr/>
            </a:lvl1pPr>
          </a:lstStyle>
          <a:p>
            <a:pPr>
              <a:defRPr/>
            </a:pPr>
            <a:fld id="{E3A32597-CCAD-425D-B6CD-EB7DAEEA0DF0}" type="datetimeFigureOut">
              <a:rPr lang="en-GB"/>
              <a:pPr>
                <a:defRPr/>
              </a:pPr>
              <a:t>18/12/2025</a:t>
            </a:fld>
            <a:endParaRPr lang="en-GB" dirty="0"/>
          </a:p>
        </p:txBody>
      </p:sp>
      <p:sp>
        <p:nvSpPr>
          <p:cNvPr id="6" name="Footer Placeholder 4">
            <a:extLst>
              <a:ext uri="{FF2B5EF4-FFF2-40B4-BE49-F238E27FC236}">
                <a16:creationId xmlns:a16="http://schemas.microsoft.com/office/drawing/2014/main" id="{58EC82CD-07D6-7C80-8803-59F69C64277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0D04E30-3FB7-8411-049A-A4B527046147}"/>
              </a:ext>
            </a:extLst>
          </p:cNvPr>
          <p:cNvSpPr>
            <a:spLocks noGrp="1"/>
          </p:cNvSpPr>
          <p:nvPr>
            <p:ph type="sldNum" sz="quarter" idx="12"/>
          </p:nvPr>
        </p:nvSpPr>
        <p:spPr/>
        <p:txBody>
          <a:bodyPr/>
          <a:lstStyle>
            <a:lvl1pPr>
              <a:defRPr/>
            </a:lvl1pPr>
          </a:lstStyle>
          <a:p>
            <a:pPr>
              <a:defRPr/>
            </a:pPr>
            <a:fld id="{F6285736-CAB2-4A70-87BE-1F46E27FAD0D}" type="slidenum">
              <a:rPr lang="en-GB" altLang="en-US"/>
              <a:pPr>
                <a:defRPr/>
              </a:pPr>
              <a:t>‹#›</a:t>
            </a:fld>
            <a:endParaRPr lang="en-GB" altLang="en-US"/>
          </a:p>
        </p:txBody>
      </p:sp>
    </p:spTree>
    <p:extLst>
      <p:ext uri="{BB962C8B-B14F-4D97-AF65-F5344CB8AC3E}">
        <p14:creationId xmlns:p14="http://schemas.microsoft.com/office/powerpoint/2010/main" val="2488863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A4F6F23-03AB-CD3A-B0D1-6312A78A0D67}"/>
              </a:ext>
            </a:extLst>
          </p:cNvPr>
          <p:cNvSpPr>
            <a:spLocks noGrp="1"/>
          </p:cNvSpPr>
          <p:nvPr>
            <p:ph type="dt" sz="half" idx="10"/>
          </p:nvPr>
        </p:nvSpPr>
        <p:spPr/>
        <p:txBody>
          <a:bodyPr/>
          <a:lstStyle>
            <a:lvl1pPr>
              <a:defRPr/>
            </a:lvl1pPr>
          </a:lstStyle>
          <a:p>
            <a:pPr>
              <a:defRPr/>
            </a:pPr>
            <a:fld id="{4B53BE49-A37A-423F-98D9-BF48143547B2}" type="datetimeFigureOut">
              <a:rPr lang="en-GB"/>
              <a:pPr>
                <a:defRPr/>
              </a:pPr>
              <a:t>18/12/2025</a:t>
            </a:fld>
            <a:endParaRPr lang="en-GB" dirty="0"/>
          </a:p>
        </p:txBody>
      </p:sp>
      <p:sp>
        <p:nvSpPr>
          <p:cNvPr id="8" name="Footer Placeholder 4">
            <a:extLst>
              <a:ext uri="{FF2B5EF4-FFF2-40B4-BE49-F238E27FC236}">
                <a16:creationId xmlns:a16="http://schemas.microsoft.com/office/drawing/2014/main" id="{AED69B87-33D7-A5B1-2AAA-F12F5633456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8DB5C426-BC38-2281-154B-B060CE182BC0}"/>
              </a:ext>
            </a:extLst>
          </p:cNvPr>
          <p:cNvSpPr>
            <a:spLocks noGrp="1"/>
          </p:cNvSpPr>
          <p:nvPr>
            <p:ph type="sldNum" sz="quarter" idx="12"/>
          </p:nvPr>
        </p:nvSpPr>
        <p:spPr/>
        <p:txBody>
          <a:bodyPr/>
          <a:lstStyle>
            <a:lvl1pPr>
              <a:defRPr/>
            </a:lvl1pPr>
          </a:lstStyle>
          <a:p>
            <a:pPr>
              <a:defRPr/>
            </a:pPr>
            <a:fld id="{3B6FF75F-789E-4743-8A5D-B83B0AA6D1D7}" type="slidenum">
              <a:rPr lang="en-GB" altLang="en-US"/>
              <a:pPr>
                <a:defRPr/>
              </a:pPr>
              <a:t>‹#›</a:t>
            </a:fld>
            <a:endParaRPr lang="en-GB" altLang="en-US"/>
          </a:p>
        </p:txBody>
      </p:sp>
    </p:spTree>
    <p:extLst>
      <p:ext uri="{BB962C8B-B14F-4D97-AF65-F5344CB8AC3E}">
        <p14:creationId xmlns:p14="http://schemas.microsoft.com/office/powerpoint/2010/main" val="748725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5BB05B3-ADE7-D090-F85C-144B581636E9}"/>
              </a:ext>
            </a:extLst>
          </p:cNvPr>
          <p:cNvSpPr>
            <a:spLocks noGrp="1"/>
          </p:cNvSpPr>
          <p:nvPr>
            <p:ph type="dt" sz="half" idx="10"/>
          </p:nvPr>
        </p:nvSpPr>
        <p:spPr/>
        <p:txBody>
          <a:bodyPr/>
          <a:lstStyle>
            <a:lvl1pPr>
              <a:defRPr/>
            </a:lvl1pPr>
          </a:lstStyle>
          <a:p>
            <a:pPr>
              <a:defRPr/>
            </a:pPr>
            <a:fld id="{14913565-1904-4A4D-AF4D-C3B9CD878A67}" type="datetimeFigureOut">
              <a:rPr lang="en-GB"/>
              <a:pPr>
                <a:defRPr/>
              </a:pPr>
              <a:t>18/12/2025</a:t>
            </a:fld>
            <a:endParaRPr lang="en-GB" dirty="0"/>
          </a:p>
        </p:txBody>
      </p:sp>
      <p:sp>
        <p:nvSpPr>
          <p:cNvPr id="4" name="Footer Placeholder 4">
            <a:extLst>
              <a:ext uri="{FF2B5EF4-FFF2-40B4-BE49-F238E27FC236}">
                <a16:creationId xmlns:a16="http://schemas.microsoft.com/office/drawing/2014/main" id="{E73CA64B-38EA-DB77-E165-A28231FCF231}"/>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698F02AC-8F5E-D17C-B366-748F4B3EFA07}"/>
              </a:ext>
            </a:extLst>
          </p:cNvPr>
          <p:cNvSpPr>
            <a:spLocks noGrp="1"/>
          </p:cNvSpPr>
          <p:nvPr>
            <p:ph type="sldNum" sz="quarter" idx="12"/>
          </p:nvPr>
        </p:nvSpPr>
        <p:spPr/>
        <p:txBody>
          <a:bodyPr/>
          <a:lstStyle>
            <a:lvl1pPr>
              <a:defRPr/>
            </a:lvl1pPr>
          </a:lstStyle>
          <a:p>
            <a:pPr>
              <a:defRPr/>
            </a:pPr>
            <a:fld id="{A6D90E81-963F-4CD0-9476-C19615BC52A9}" type="slidenum">
              <a:rPr lang="en-GB" altLang="en-US"/>
              <a:pPr>
                <a:defRPr/>
              </a:pPr>
              <a:t>‹#›</a:t>
            </a:fld>
            <a:endParaRPr lang="en-GB" altLang="en-US"/>
          </a:p>
        </p:txBody>
      </p:sp>
    </p:spTree>
    <p:extLst>
      <p:ext uri="{BB962C8B-B14F-4D97-AF65-F5344CB8AC3E}">
        <p14:creationId xmlns:p14="http://schemas.microsoft.com/office/powerpoint/2010/main" val="613268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C47B332-EE22-B4F8-6A95-14390F41B869}"/>
              </a:ext>
            </a:extLst>
          </p:cNvPr>
          <p:cNvSpPr>
            <a:spLocks noGrp="1"/>
          </p:cNvSpPr>
          <p:nvPr>
            <p:ph type="dt" sz="half" idx="10"/>
          </p:nvPr>
        </p:nvSpPr>
        <p:spPr/>
        <p:txBody>
          <a:bodyPr/>
          <a:lstStyle>
            <a:lvl1pPr>
              <a:defRPr/>
            </a:lvl1pPr>
          </a:lstStyle>
          <a:p>
            <a:pPr>
              <a:defRPr/>
            </a:pPr>
            <a:fld id="{01364E82-7A47-4559-AC7B-EF97455C18F3}" type="datetimeFigureOut">
              <a:rPr lang="en-GB"/>
              <a:pPr>
                <a:defRPr/>
              </a:pPr>
              <a:t>18/12/2025</a:t>
            </a:fld>
            <a:endParaRPr lang="en-GB" dirty="0"/>
          </a:p>
        </p:txBody>
      </p:sp>
      <p:sp>
        <p:nvSpPr>
          <p:cNvPr id="3" name="Footer Placeholder 4">
            <a:extLst>
              <a:ext uri="{FF2B5EF4-FFF2-40B4-BE49-F238E27FC236}">
                <a16:creationId xmlns:a16="http://schemas.microsoft.com/office/drawing/2014/main" id="{669961FF-02C8-9279-E4B4-1001EDABAA9F}"/>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B88984E6-7AD6-A4F1-D372-5D99CD705693}"/>
              </a:ext>
            </a:extLst>
          </p:cNvPr>
          <p:cNvSpPr>
            <a:spLocks noGrp="1"/>
          </p:cNvSpPr>
          <p:nvPr>
            <p:ph type="sldNum" sz="quarter" idx="12"/>
          </p:nvPr>
        </p:nvSpPr>
        <p:spPr/>
        <p:txBody>
          <a:bodyPr/>
          <a:lstStyle>
            <a:lvl1pPr>
              <a:defRPr/>
            </a:lvl1pPr>
          </a:lstStyle>
          <a:p>
            <a:pPr>
              <a:defRPr/>
            </a:pPr>
            <a:fld id="{52E6A734-BC89-4046-9FE1-F0D901599FE3}" type="slidenum">
              <a:rPr lang="en-GB" altLang="en-US"/>
              <a:pPr>
                <a:defRPr/>
              </a:pPr>
              <a:t>‹#›</a:t>
            </a:fld>
            <a:endParaRPr lang="en-GB" altLang="en-US"/>
          </a:p>
        </p:txBody>
      </p:sp>
    </p:spTree>
    <p:extLst>
      <p:ext uri="{BB962C8B-B14F-4D97-AF65-F5344CB8AC3E}">
        <p14:creationId xmlns:p14="http://schemas.microsoft.com/office/powerpoint/2010/main" val="3878191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FCA391D3-5EAF-9FA9-2014-42FC478E2CAE}"/>
              </a:ext>
            </a:extLst>
          </p:cNvPr>
          <p:cNvSpPr>
            <a:spLocks noGrp="1"/>
          </p:cNvSpPr>
          <p:nvPr>
            <p:ph type="dt" sz="half" idx="10"/>
          </p:nvPr>
        </p:nvSpPr>
        <p:spPr/>
        <p:txBody>
          <a:bodyPr/>
          <a:lstStyle>
            <a:lvl1pPr>
              <a:defRPr/>
            </a:lvl1pPr>
          </a:lstStyle>
          <a:p>
            <a:pPr>
              <a:defRPr/>
            </a:pPr>
            <a:fld id="{E693EA50-9B5A-4D70-A64A-69427C7A41DD}" type="datetimeFigureOut">
              <a:rPr lang="en-GB"/>
              <a:pPr>
                <a:defRPr/>
              </a:pPr>
              <a:t>18/12/2025</a:t>
            </a:fld>
            <a:endParaRPr lang="en-GB" dirty="0"/>
          </a:p>
        </p:txBody>
      </p:sp>
      <p:sp>
        <p:nvSpPr>
          <p:cNvPr id="6" name="Footer Placeholder 4">
            <a:extLst>
              <a:ext uri="{FF2B5EF4-FFF2-40B4-BE49-F238E27FC236}">
                <a16:creationId xmlns:a16="http://schemas.microsoft.com/office/drawing/2014/main" id="{F6CF3107-F030-4C3C-46CC-9071B12D16B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4BEDDD4-522A-136F-693E-637CF5B08330}"/>
              </a:ext>
            </a:extLst>
          </p:cNvPr>
          <p:cNvSpPr>
            <a:spLocks noGrp="1"/>
          </p:cNvSpPr>
          <p:nvPr>
            <p:ph type="sldNum" sz="quarter" idx="12"/>
          </p:nvPr>
        </p:nvSpPr>
        <p:spPr/>
        <p:txBody>
          <a:bodyPr/>
          <a:lstStyle>
            <a:lvl1pPr>
              <a:defRPr/>
            </a:lvl1pPr>
          </a:lstStyle>
          <a:p>
            <a:pPr>
              <a:defRPr/>
            </a:pPr>
            <a:fld id="{1ED62306-E83C-47CB-BED7-0FD862E49999}" type="slidenum">
              <a:rPr lang="en-GB" altLang="en-US"/>
              <a:pPr>
                <a:defRPr/>
              </a:pPr>
              <a:t>‹#›</a:t>
            </a:fld>
            <a:endParaRPr lang="en-GB" altLang="en-US"/>
          </a:p>
        </p:txBody>
      </p:sp>
    </p:spTree>
    <p:extLst>
      <p:ext uri="{BB962C8B-B14F-4D97-AF65-F5344CB8AC3E}">
        <p14:creationId xmlns:p14="http://schemas.microsoft.com/office/powerpoint/2010/main" val="1438327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0886C216-F957-88E4-6645-2038FB57FFD0}"/>
              </a:ext>
            </a:extLst>
          </p:cNvPr>
          <p:cNvSpPr>
            <a:spLocks noGrp="1"/>
          </p:cNvSpPr>
          <p:nvPr>
            <p:ph type="dt" sz="half" idx="10"/>
          </p:nvPr>
        </p:nvSpPr>
        <p:spPr/>
        <p:txBody>
          <a:bodyPr/>
          <a:lstStyle>
            <a:lvl1pPr>
              <a:defRPr/>
            </a:lvl1pPr>
          </a:lstStyle>
          <a:p>
            <a:pPr>
              <a:defRPr/>
            </a:pPr>
            <a:fld id="{100C9B4C-4C65-48CB-8088-2C25A629F4FC}" type="datetimeFigureOut">
              <a:rPr lang="en-GB"/>
              <a:pPr>
                <a:defRPr/>
              </a:pPr>
              <a:t>18/12/2025</a:t>
            </a:fld>
            <a:endParaRPr lang="en-GB" dirty="0"/>
          </a:p>
        </p:txBody>
      </p:sp>
      <p:sp>
        <p:nvSpPr>
          <p:cNvPr id="6" name="Footer Placeholder 4">
            <a:extLst>
              <a:ext uri="{FF2B5EF4-FFF2-40B4-BE49-F238E27FC236}">
                <a16:creationId xmlns:a16="http://schemas.microsoft.com/office/drawing/2014/main" id="{AA262832-AF6E-BBA8-4F34-70C5FABCF55B}"/>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C3FBDAC-9BB7-CE90-40BF-B49693D5F382}"/>
              </a:ext>
            </a:extLst>
          </p:cNvPr>
          <p:cNvSpPr>
            <a:spLocks noGrp="1"/>
          </p:cNvSpPr>
          <p:nvPr>
            <p:ph type="sldNum" sz="quarter" idx="12"/>
          </p:nvPr>
        </p:nvSpPr>
        <p:spPr/>
        <p:txBody>
          <a:bodyPr/>
          <a:lstStyle>
            <a:lvl1pPr>
              <a:defRPr/>
            </a:lvl1pPr>
          </a:lstStyle>
          <a:p>
            <a:pPr>
              <a:defRPr/>
            </a:pPr>
            <a:fld id="{531B55C7-3B0D-4A47-AFBB-35D35732759D}" type="slidenum">
              <a:rPr lang="en-GB" altLang="en-US"/>
              <a:pPr>
                <a:defRPr/>
              </a:pPr>
              <a:t>‹#›</a:t>
            </a:fld>
            <a:endParaRPr lang="en-GB" altLang="en-US"/>
          </a:p>
        </p:txBody>
      </p:sp>
    </p:spTree>
    <p:extLst>
      <p:ext uri="{BB962C8B-B14F-4D97-AF65-F5344CB8AC3E}">
        <p14:creationId xmlns:p14="http://schemas.microsoft.com/office/powerpoint/2010/main" val="706625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A673B4-8A4A-A229-EDB1-18614DF5B619}"/>
              </a:ext>
            </a:extLst>
          </p:cNvPr>
          <p:cNvSpPr>
            <a:spLocks noGrp="1"/>
          </p:cNvSpPr>
          <p:nvPr>
            <p:ph type="dt" sz="half" idx="10"/>
          </p:nvPr>
        </p:nvSpPr>
        <p:spPr/>
        <p:txBody>
          <a:bodyPr/>
          <a:lstStyle>
            <a:lvl1pPr>
              <a:defRPr/>
            </a:lvl1pPr>
          </a:lstStyle>
          <a:p>
            <a:pPr>
              <a:defRPr/>
            </a:pPr>
            <a:fld id="{C62A328F-1AEA-443A-B3DA-E5E5DD98C440}" type="datetimeFigureOut">
              <a:rPr lang="en-GB"/>
              <a:pPr>
                <a:defRPr/>
              </a:pPr>
              <a:t>18/12/2025</a:t>
            </a:fld>
            <a:endParaRPr lang="en-GB" dirty="0"/>
          </a:p>
        </p:txBody>
      </p:sp>
      <p:sp>
        <p:nvSpPr>
          <p:cNvPr id="5" name="Footer Placeholder 4">
            <a:extLst>
              <a:ext uri="{FF2B5EF4-FFF2-40B4-BE49-F238E27FC236}">
                <a16:creationId xmlns:a16="http://schemas.microsoft.com/office/drawing/2014/main" id="{853244E3-3B11-6B65-80F2-34D486D749C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01CDEBD-6269-BEE5-9D8C-A7DFDD541389}"/>
              </a:ext>
            </a:extLst>
          </p:cNvPr>
          <p:cNvSpPr>
            <a:spLocks noGrp="1"/>
          </p:cNvSpPr>
          <p:nvPr>
            <p:ph type="sldNum" sz="quarter" idx="12"/>
          </p:nvPr>
        </p:nvSpPr>
        <p:spPr/>
        <p:txBody>
          <a:bodyPr/>
          <a:lstStyle>
            <a:lvl1pPr>
              <a:defRPr/>
            </a:lvl1pPr>
          </a:lstStyle>
          <a:p>
            <a:pPr>
              <a:defRPr/>
            </a:pPr>
            <a:fld id="{0BF307C9-2CAC-4CA2-B040-0C827CD58FB5}" type="slidenum">
              <a:rPr lang="en-GB" altLang="en-US"/>
              <a:pPr>
                <a:defRPr/>
              </a:pPr>
              <a:t>‹#›</a:t>
            </a:fld>
            <a:endParaRPr lang="en-GB" altLang="en-US"/>
          </a:p>
        </p:txBody>
      </p:sp>
    </p:spTree>
    <p:extLst>
      <p:ext uri="{BB962C8B-B14F-4D97-AF65-F5344CB8AC3E}">
        <p14:creationId xmlns:p14="http://schemas.microsoft.com/office/powerpoint/2010/main" val="1257168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5016AE-7E54-A57E-9355-30AECBDE6483}"/>
              </a:ext>
            </a:extLst>
          </p:cNvPr>
          <p:cNvSpPr>
            <a:spLocks noGrp="1"/>
          </p:cNvSpPr>
          <p:nvPr>
            <p:ph type="dt" sz="half" idx="10"/>
          </p:nvPr>
        </p:nvSpPr>
        <p:spPr/>
        <p:txBody>
          <a:bodyPr/>
          <a:lstStyle>
            <a:lvl1pPr>
              <a:defRPr/>
            </a:lvl1pPr>
          </a:lstStyle>
          <a:p>
            <a:pPr>
              <a:defRPr/>
            </a:pPr>
            <a:fld id="{641297AA-CE4E-490A-B418-57E7109BA318}" type="datetimeFigureOut">
              <a:rPr lang="en-GB"/>
              <a:pPr>
                <a:defRPr/>
              </a:pPr>
              <a:t>18/12/2025</a:t>
            </a:fld>
            <a:endParaRPr lang="en-GB" dirty="0"/>
          </a:p>
        </p:txBody>
      </p:sp>
      <p:sp>
        <p:nvSpPr>
          <p:cNvPr id="5" name="Footer Placeholder 4">
            <a:extLst>
              <a:ext uri="{FF2B5EF4-FFF2-40B4-BE49-F238E27FC236}">
                <a16:creationId xmlns:a16="http://schemas.microsoft.com/office/drawing/2014/main" id="{035B774B-276F-9FD2-0419-2DE025987D2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FE639D8-806E-1A3C-28FB-88CACCD9357F}"/>
              </a:ext>
            </a:extLst>
          </p:cNvPr>
          <p:cNvSpPr>
            <a:spLocks noGrp="1"/>
          </p:cNvSpPr>
          <p:nvPr>
            <p:ph type="sldNum" sz="quarter" idx="12"/>
          </p:nvPr>
        </p:nvSpPr>
        <p:spPr/>
        <p:txBody>
          <a:bodyPr/>
          <a:lstStyle>
            <a:lvl1pPr>
              <a:defRPr/>
            </a:lvl1pPr>
          </a:lstStyle>
          <a:p>
            <a:pPr>
              <a:defRPr/>
            </a:pPr>
            <a:fld id="{890528F3-465E-412D-B24A-8558F8D18097}" type="slidenum">
              <a:rPr lang="en-GB" altLang="en-US"/>
              <a:pPr>
                <a:defRPr/>
              </a:pPr>
              <a:t>‹#›</a:t>
            </a:fld>
            <a:endParaRPr lang="en-GB" altLang="en-US"/>
          </a:p>
        </p:txBody>
      </p:sp>
    </p:spTree>
    <p:extLst>
      <p:ext uri="{BB962C8B-B14F-4D97-AF65-F5344CB8AC3E}">
        <p14:creationId xmlns:p14="http://schemas.microsoft.com/office/powerpoint/2010/main" val="20830857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AE0F72-B6C6-926F-1D3E-9B62F66AB86D}"/>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6A76B787-6837-4742-B259-4F1E1AD2370C}" type="datetimeFigureOut">
              <a:rPr lang="en-GB"/>
              <a:pPr>
                <a:defRPr/>
              </a:pPr>
              <a:t>18/12/2025</a:t>
            </a:fld>
            <a:endParaRPr lang="en-GB"/>
          </a:p>
        </p:txBody>
      </p:sp>
      <p:sp>
        <p:nvSpPr>
          <p:cNvPr id="5" name="Footer Placeholder 4">
            <a:extLst>
              <a:ext uri="{FF2B5EF4-FFF2-40B4-BE49-F238E27FC236}">
                <a16:creationId xmlns:a16="http://schemas.microsoft.com/office/drawing/2014/main" id="{F10CC4E9-C2ED-3974-B9CE-9B59F33EA4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5BAEBDD4-48CE-1C69-31D4-755B2880FB8B}"/>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3E1AE0C5-5986-4448-822D-B5DE0550D58F}" type="slidenum">
              <a:rPr lang="en-GB" altLang="en-US"/>
              <a:pPr>
                <a:defRPr/>
              </a:pPr>
              <a:t>‹#›</a:t>
            </a:fld>
            <a:endParaRPr lang="en-GB" altLang="en-US"/>
          </a:p>
        </p:txBody>
      </p:sp>
    </p:spTree>
    <p:extLst>
      <p:ext uri="{BB962C8B-B14F-4D97-AF65-F5344CB8AC3E}">
        <p14:creationId xmlns:p14="http://schemas.microsoft.com/office/powerpoint/2010/main" val="2068292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99FC89-253E-92D1-0CA8-2279F842E77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4DE2CD3-669F-4667-A07B-D7BD776657E7}" type="datetimeFigureOut">
              <a:rPr lang="en-GB"/>
              <a:pPr>
                <a:defRPr/>
              </a:pPr>
              <a:t>18/12/2025</a:t>
            </a:fld>
            <a:endParaRPr lang="en-GB"/>
          </a:p>
        </p:txBody>
      </p:sp>
      <p:sp>
        <p:nvSpPr>
          <p:cNvPr id="5" name="Footer Placeholder 4">
            <a:extLst>
              <a:ext uri="{FF2B5EF4-FFF2-40B4-BE49-F238E27FC236}">
                <a16:creationId xmlns:a16="http://schemas.microsoft.com/office/drawing/2014/main" id="{F50A312C-644B-7665-8AB3-10DC94C7B49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B0FAFE25-417F-8039-690B-8B333522BA15}"/>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7F444F5A-177D-4E5E-8BA8-7978C24AE490}" type="slidenum">
              <a:rPr lang="en-GB" altLang="en-US"/>
              <a:pPr>
                <a:defRPr/>
              </a:pPr>
              <a:t>‹#›</a:t>
            </a:fld>
            <a:endParaRPr lang="en-GB" altLang="en-US"/>
          </a:p>
        </p:txBody>
      </p:sp>
    </p:spTree>
    <p:extLst>
      <p:ext uri="{BB962C8B-B14F-4D97-AF65-F5344CB8AC3E}">
        <p14:creationId xmlns:p14="http://schemas.microsoft.com/office/powerpoint/2010/main" val="33354640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53CC17-0A72-01C0-C033-BCE6C9D47A0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09310DE-49C0-46F8-858F-3C36C6423806}" type="datetimeFigureOut">
              <a:rPr lang="en-GB"/>
              <a:pPr>
                <a:defRPr/>
              </a:pPr>
              <a:t>18/12/2025</a:t>
            </a:fld>
            <a:endParaRPr lang="en-GB"/>
          </a:p>
        </p:txBody>
      </p:sp>
      <p:sp>
        <p:nvSpPr>
          <p:cNvPr id="5" name="Slide Number Placeholder 5">
            <a:extLst>
              <a:ext uri="{FF2B5EF4-FFF2-40B4-BE49-F238E27FC236}">
                <a16:creationId xmlns:a16="http://schemas.microsoft.com/office/drawing/2014/main" id="{2E428DB0-2395-3BCD-E206-5BCCBDBC42B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27F56B90-0D3D-44A8-90F3-13FC306D331F}" type="slidenum">
              <a:rPr lang="en-GB" altLang="en-US"/>
              <a:pPr>
                <a:defRPr/>
              </a:pPr>
              <a:t>‹#›</a:t>
            </a:fld>
            <a:endParaRPr lang="en-GB" altLang="en-US"/>
          </a:p>
        </p:txBody>
      </p:sp>
    </p:spTree>
    <p:extLst>
      <p:ext uri="{BB962C8B-B14F-4D97-AF65-F5344CB8AC3E}">
        <p14:creationId xmlns:p14="http://schemas.microsoft.com/office/powerpoint/2010/main" val="38737889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F6969B-630D-55A8-B482-65EAE99DC5D4}"/>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4621EFE-36F9-4107-A5B7-048959AD31DE}" type="datetimeFigureOut">
              <a:rPr lang="en-GB"/>
              <a:pPr>
                <a:defRPr/>
              </a:pPr>
              <a:t>18/12/2025</a:t>
            </a:fld>
            <a:endParaRPr lang="en-GB"/>
          </a:p>
        </p:txBody>
      </p:sp>
      <p:sp>
        <p:nvSpPr>
          <p:cNvPr id="6" name="Slide Number Placeholder 6">
            <a:extLst>
              <a:ext uri="{FF2B5EF4-FFF2-40B4-BE49-F238E27FC236}">
                <a16:creationId xmlns:a16="http://schemas.microsoft.com/office/drawing/2014/main" id="{F356D0A9-6E2C-C261-3640-C6573EE4210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6EDD2B77-6024-4815-BF80-168B4FB73061}" type="slidenum">
              <a:rPr lang="en-GB" altLang="en-US"/>
              <a:pPr>
                <a:defRPr/>
              </a:pPr>
              <a:t>‹#›</a:t>
            </a:fld>
            <a:endParaRPr lang="en-GB" altLang="en-US"/>
          </a:p>
        </p:txBody>
      </p:sp>
    </p:spTree>
    <p:extLst>
      <p:ext uri="{BB962C8B-B14F-4D97-AF65-F5344CB8AC3E}">
        <p14:creationId xmlns:p14="http://schemas.microsoft.com/office/powerpoint/2010/main" val="1525574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AB2EF9-28CB-DE5A-6B10-F25CE517A94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571B6BF-3046-42A7-8F78-DE1062205673}" type="datetimeFigureOut">
              <a:rPr lang="en-GB"/>
              <a:pPr>
                <a:defRPr/>
              </a:pPr>
              <a:t>18/12/2025</a:t>
            </a:fld>
            <a:endParaRPr lang="en-GB"/>
          </a:p>
        </p:txBody>
      </p:sp>
      <p:sp>
        <p:nvSpPr>
          <p:cNvPr id="8" name="Slide Number Placeholder 8">
            <a:extLst>
              <a:ext uri="{FF2B5EF4-FFF2-40B4-BE49-F238E27FC236}">
                <a16:creationId xmlns:a16="http://schemas.microsoft.com/office/drawing/2014/main" id="{9BCF6C3E-54E3-1569-5398-5014EADE9BC0}"/>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2D46BB5-99EC-44F1-A770-43FE0FFEA36C}" type="slidenum">
              <a:rPr lang="en-GB" altLang="en-US"/>
              <a:pPr>
                <a:defRPr/>
              </a:pPr>
              <a:t>‹#›</a:t>
            </a:fld>
            <a:endParaRPr lang="en-GB" altLang="en-US"/>
          </a:p>
        </p:txBody>
      </p:sp>
    </p:spTree>
    <p:extLst>
      <p:ext uri="{BB962C8B-B14F-4D97-AF65-F5344CB8AC3E}">
        <p14:creationId xmlns:p14="http://schemas.microsoft.com/office/powerpoint/2010/main" val="36390325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286B93-C3DC-D7DB-0DC6-BF3E705272F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6AD3D2B-8958-4206-9DD9-1AF30742D6E3}" type="datetimeFigureOut">
              <a:rPr lang="en-GB"/>
              <a:pPr>
                <a:defRPr/>
              </a:pPr>
              <a:t>18/12/2025</a:t>
            </a:fld>
            <a:endParaRPr lang="en-GB"/>
          </a:p>
        </p:txBody>
      </p:sp>
      <p:sp>
        <p:nvSpPr>
          <p:cNvPr id="4" name="Slide Number Placeholder 4">
            <a:extLst>
              <a:ext uri="{FF2B5EF4-FFF2-40B4-BE49-F238E27FC236}">
                <a16:creationId xmlns:a16="http://schemas.microsoft.com/office/drawing/2014/main" id="{C8409F75-F623-6B1F-43CD-801ABEFC57DF}"/>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032CBE0C-9289-4F1B-B027-5F7B2231C44F}" type="slidenum">
              <a:rPr lang="en-GB" altLang="en-US"/>
              <a:pPr>
                <a:defRPr/>
              </a:pPr>
              <a:t>‹#›</a:t>
            </a:fld>
            <a:endParaRPr lang="en-GB" altLang="en-US"/>
          </a:p>
        </p:txBody>
      </p:sp>
    </p:spTree>
    <p:extLst>
      <p:ext uri="{BB962C8B-B14F-4D97-AF65-F5344CB8AC3E}">
        <p14:creationId xmlns:p14="http://schemas.microsoft.com/office/powerpoint/2010/main" val="35701433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EAF94C-C5F6-26B0-C034-B23906F29C24}"/>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AA6E176-9662-4D9A-A9E1-110682AEA700}" type="datetimeFigureOut">
              <a:rPr lang="en-GB"/>
              <a:pPr>
                <a:defRPr/>
              </a:pPr>
              <a:t>18/12/2025</a:t>
            </a:fld>
            <a:endParaRPr lang="en-GB"/>
          </a:p>
        </p:txBody>
      </p:sp>
      <p:sp>
        <p:nvSpPr>
          <p:cNvPr id="3" name="Slide Number Placeholder 3">
            <a:extLst>
              <a:ext uri="{FF2B5EF4-FFF2-40B4-BE49-F238E27FC236}">
                <a16:creationId xmlns:a16="http://schemas.microsoft.com/office/drawing/2014/main" id="{CB7577AC-E5AE-FA2A-9EB8-D5CE27258AA0}"/>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018D013B-A548-437C-B0DB-4F692E29A414}" type="slidenum">
              <a:rPr lang="en-GB" altLang="en-US"/>
              <a:pPr>
                <a:defRPr/>
              </a:pPr>
              <a:t>‹#›</a:t>
            </a:fld>
            <a:endParaRPr lang="en-GB" altLang="en-US"/>
          </a:p>
        </p:txBody>
      </p:sp>
    </p:spTree>
    <p:extLst>
      <p:ext uri="{BB962C8B-B14F-4D97-AF65-F5344CB8AC3E}">
        <p14:creationId xmlns:p14="http://schemas.microsoft.com/office/powerpoint/2010/main" val="9640936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732C432E-A88D-A8BC-94F2-78D8BF8B4C59}"/>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21464FC-8A93-4415-AE8E-A9DBC4618160}" type="datetimeFigureOut">
              <a:rPr lang="en-GB"/>
              <a:pPr>
                <a:defRPr/>
              </a:pPr>
              <a:t>18/12/2025</a:t>
            </a:fld>
            <a:endParaRPr lang="en-GB"/>
          </a:p>
        </p:txBody>
      </p:sp>
      <p:sp>
        <p:nvSpPr>
          <p:cNvPr id="6" name="Slide Number Placeholder 6">
            <a:extLst>
              <a:ext uri="{FF2B5EF4-FFF2-40B4-BE49-F238E27FC236}">
                <a16:creationId xmlns:a16="http://schemas.microsoft.com/office/drawing/2014/main" id="{661AC61E-C34E-C1AF-DAC7-FEFA44BE69F5}"/>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1E9B959-5B28-4FA3-A1FE-B69AB69F6CE8}" type="slidenum">
              <a:rPr lang="en-GB" altLang="en-US"/>
              <a:pPr>
                <a:defRPr/>
              </a:pPr>
              <a:t>‹#›</a:t>
            </a:fld>
            <a:endParaRPr lang="en-GB" altLang="en-US"/>
          </a:p>
        </p:txBody>
      </p:sp>
    </p:spTree>
    <p:extLst>
      <p:ext uri="{BB962C8B-B14F-4D97-AF65-F5344CB8AC3E}">
        <p14:creationId xmlns:p14="http://schemas.microsoft.com/office/powerpoint/2010/main" val="16733770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B3101DC0-A7B4-04D1-04EC-FDA27D34811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3A0018-4D92-4A64-83CC-8A22CAB1993E}" type="datetimeFigureOut">
              <a:rPr lang="en-GB"/>
              <a:pPr>
                <a:defRPr/>
              </a:pPr>
              <a:t>18/12/2025</a:t>
            </a:fld>
            <a:endParaRPr lang="en-GB"/>
          </a:p>
        </p:txBody>
      </p:sp>
      <p:sp>
        <p:nvSpPr>
          <p:cNvPr id="6" name="Slide Number Placeholder 6">
            <a:extLst>
              <a:ext uri="{FF2B5EF4-FFF2-40B4-BE49-F238E27FC236}">
                <a16:creationId xmlns:a16="http://schemas.microsoft.com/office/drawing/2014/main" id="{5E3D1BB9-71F0-8076-32EB-7DE1E4B43B2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2E19FCB9-77FE-42AB-A20A-F8ED9D91331E}" type="slidenum">
              <a:rPr lang="en-GB" altLang="en-US"/>
              <a:pPr>
                <a:defRPr/>
              </a:pPr>
              <a:t>‹#›</a:t>
            </a:fld>
            <a:endParaRPr lang="en-GB" altLang="en-US"/>
          </a:p>
        </p:txBody>
      </p:sp>
    </p:spTree>
    <p:extLst>
      <p:ext uri="{BB962C8B-B14F-4D97-AF65-F5344CB8AC3E}">
        <p14:creationId xmlns:p14="http://schemas.microsoft.com/office/powerpoint/2010/main" val="19870988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6810D7-48B4-5F7D-1DB3-3F83F35CAA5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2E058B-FDB9-4D01-B429-03CFBD4ADA32}" type="datetimeFigureOut">
              <a:rPr lang="en-GB"/>
              <a:pPr>
                <a:defRPr/>
              </a:pPr>
              <a:t>18/12/2025</a:t>
            </a:fld>
            <a:endParaRPr lang="en-GB"/>
          </a:p>
        </p:txBody>
      </p:sp>
      <p:sp>
        <p:nvSpPr>
          <p:cNvPr id="5" name="Slide Number Placeholder 5">
            <a:extLst>
              <a:ext uri="{FF2B5EF4-FFF2-40B4-BE49-F238E27FC236}">
                <a16:creationId xmlns:a16="http://schemas.microsoft.com/office/drawing/2014/main" id="{14F6B2CC-DFEA-7C24-C49B-B638369D2F8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6A3754F-FEDB-4A9D-AA26-630377FA57F6}" type="slidenum">
              <a:rPr lang="en-GB" altLang="en-US"/>
              <a:pPr>
                <a:defRPr/>
              </a:pPr>
              <a:t>‹#›</a:t>
            </a:fld>
            <a:endParaRPr lang="en-GB" altLang="en-US"/>
          </a:p>
        </p:txBody>
      </p:sp>
    </p:spTree>
    <p:extLst>
      <p:ext uri="{BB962C8B-B14F-4D97-AF65-F5344CB8AC3E}">
        <p14:creationId xmlns:p14="http://schemas.microsoft.com/office/powerpoint/2010/main" val="29043585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7E29F3-EF6F-717B-D9E0-021C290C81B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6A11FCE-7216-4FE9-B11D-F618D79E2B5A}" type="datetimeFigureOut">
              <a:rPr lang="en-GB"/>
              <a:pPr>
                <a:defRPr/>
              </a:pPr>
              <a:t>18/12/2025</a:t>
            </a:fld>
            <a:endParaRPr lang="en-GB"/>
          </a:p>
        </p:txBody>
      </p:sp>
      <p:sp>
        <p:nvSpPr>
          <p:cNvPr id="5" name="Slide Number Placeholder 5">
            <a:extLst>
              <a:ext uri="{FF2B5EF4-FFF2-40B4-BE49-F238E27FC236}">
                <a16:creationId xmlns:a16="http://schemas.microsoft.com/office/drawing/2014/main" id="{4D297BC0-0DA5-1241-5A0C-700584160DF8}"/>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461F2B5-8CB9-45EB-8E71-3C61462DA75C}" type="slidenum">
              <a:rPr lang="en-GB" altLang="en-US"/>
              <a:pPr>
                <a:defRPr/>
              </a:pPr>
              <a:t>‹#›</a:t>
            </a:fld>
            <a:endParaRPr lang="en-GB" altLang="en-US"/>
          </a:p>
        </p:txBody>
      </p:sp>
    </p:spTree>
    <p:extLst>
      <p:ext uri="{BB962C8B-B14F-4D97-AF65-F5344CB8AC3E}">
        <p14:creationId xmlns:p14="http://schemas.microsoft.com/office/powerpoint/2010/main" val="2188688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7F6D9"/>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EAA29C5-BA7D-8FC3-D456-DAC2B4FB0DF0}"/>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6D6F05-23C8-8CD9-C3E6-1C9CAF456672}"/>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83AE850-3285-4E86-207A-B254DDB28C0F}"/>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fld id="{6690925B-4E83-47DC-9055-13196A325F12}" type="datetimeFigureOut">
              <a:rPr lang="en-GB"/>
              <a:pPr>
                <a:defRPr/>
              </a:pPr>
              <a:t>18/12/2025</a:t>
            </a:fld>
            <a:endParaRPr lang="en-GB" dirty="0"/>
          </a:p>
        </p:txBody>
      </p:sp>
      <p:sp>
        <p:nvSpPr>
          <p:cNvPr id="5" name="Footer Placeholder 4">
            <a:extLst>
              <a:ext uri="{FF2B5EF4-FFF2-40B4-BE49-F238E27FC236}">
                <a16:creationId xmlns:a16="http://schemas.microsoft.com/office/drawing/2014/main" id="{9D0275AF-F3AC-763C-11CD-C6A1E594A3FC}"/>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347B73B1-8879-3B41-19E4-E5A152A817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fld id="{0A5F653C-F0C7-4E0E-BBCF-9F8D55CCB76F}" type="slidenum">
              <a:rPr lang="en-GB" altLang="en-US"/>
              <a:pPr>
                <a:defRPr/>
              </a:pPr>
              <a:t>‹#›</a:t>
            </a:fld>
            <a:endParaRPr lang="en-GB" altLang="en-US"/>
          </a:p>
        </p:txBody>
      </p:sp>
      <p:sp>
        <p:nvSpPr>
          <p:cNvPr id="8" name="TextBox 7">
            <a:extLst>
              <a:ext uri="{FF2B5EF4-FFF2-40B4-BE49-F238E27FC236}">
                <a16:creationId xmlns:a16="http://schemas.microsoft.com/office/drawing/2014/main" id="{6E158D0F-7509-864C-7E39-3A25537BFB67}"/>
              </a:ext>
            </a:extLst>
          </p:cNvPr>
          <p:cNvSpPr txBox="1"/>
          <p:nvPr/>
        </p:nvSpPr>
        <p:spPr>
          <a:xfrm>
            <a:off x="8297863" y="0"/>
            <a:ext cx="866775" cy="115888"/>
          </a:xfrm>
          <a:prstGeom prst="rect">
            <a:avLst/>
          </a:prstGeom>
        </p:spPr>
        <p:txBody>
          <a:bodyPr lIns="0" tIns="0" rIns="0" bIns="0">
            <a:spAutoFit/>
          </a:bodyPr>
          <a:lstStyle/>
          <a:p>
            <a:pPr algn="r" eaLnBrk="1" fontAlgn="auto" hangingPunct="1">
              <a:spcBef>
                <a:spcPts val="0"/>
              </a:spcBef>
              <a:spcAft>
                <a:spcPts val="0"/>
              </a:spcAft>
              <a:defRPr/>
            </a:pPr>
            <a:r>
              <a:rPr lang="en-GB" sz="750">
                <a:solidFill>
                  <a:srgbClr val="000000"/>
                </a:solidFill>
                <a:latin typeface="Calibri" panose="020F0502020204030204" pitchFamily="34" charset="0"/>
                <a:cs typeface="Calibri" panose="020F0502020204030204" pitchFamily="34" charset="0"/>
              </a:rPr>
              <a:t>PUBLIC / CYHOEDDUS</a:t>
            </a:r>
          </a:p>
        </p:txBody>
      </p:sp>
      <p:pic>
        <p:nvPicPr>
          <p:cNvPr id="1032" name="Picture 8">
            <a:extLst>
              <a:ext uri="{FF2B5EF4-FFF2-40B4-BE49-F238E27FC236}">
                <a16:creationId xmlns:a16="http://schemas.microsoft.com/office/drawing/2014/main" id="{8049CA88-229D-CB9F-5DB7-61EC213459DC}"/>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0638" y="5713413"/>
            <a:ext cx="91440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0" r:id="rId1"/>
    <p:sldLayoutId id="2147484051" r:id="rId2"/>
    <p:sldLayoutId id="2147484052" r:id="rId3"/>
    <p:sldLayoutId id="2147484053" r:id="rId4"/>
    <p:sldLayoutId id="2147484054" r:id="rId5"/>
    <p:sldLayoutId id="2147484055" r:id="rId6"/>
    <p:sldLayoutId id="2147484056" r:id="rId7"/>
    <p:sldLayoutId id="2147484057" r:id="rId8"/>
    <p:sldLayoutId id="2147484058" r:id="rId9"/>
    <p:sldLayoutId id="2147484059" r:id="rId10"/>
    <p:sldLayoutId id="2147484060"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B4B2A3C2-2623-9C84-E694-C9348F1AE64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F6F0BAE5-B2B0-BACF-14F4-B885E2545539}"/>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266FF5D-FB1A-10E2-F8C7-C764F8EF5A1A}"/>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prstClr val="black">
                    <a:tint val="75000"/>
                  </a:prstClr>
                </a:solidFill>
                <a:latin typeface="Myriad Pro"/>
                <a:ea typeface="ＭＳ Ｐゴシック" charset="-128"/>
              </a:defRPr>
            </a:lvl1pPr>
          </a:lstStyle>
          <a:p>
            <a:pPr>
              <a:defRPr/>
            </a:pPr>
            <a:fld id="{5A440E31-765E-45D5-80D7-9DC610ED9CDF}" type="datetimeFigureOut">
              <a:rPr lang="en-GB"/>
              <a:pPr>
                <a:defRPr/>
              </a:pPr>
              <a:t>18/12/2025</a:t>
            </a:fld>
            <a:endParaRPr lang="en-GB" dirty="0"/>
          </a:p>
        </p:txBody>
      </p:sp>
      <p:sp>
        <p:nvSpPr>
          <p:cNvPr id="6" name="Slide Number Placeholder 5">
            <a:extLst>
              <a:ext uri="{FF2B5EF4-FFF2-40B4-BE49-F238E27FC236}">
                <a16:creationId xmlns:a16="http://schemas.microsoft.com/office/drawing/2014/main" id="{D2582523-24D5-324C-E45E-15060CB8999F}"/>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fontAlgn="auto" hangingPunct="1">
              <a:spcBef>
                <a:spcPts val="0"/>
              </a:spcBef>
              <a:spcAft>
                <a:spcPts val="0"/>
              </a:spcAft>
              <a:defRPr sz="900">
                <a:solidFill>
                  <a:srgbClr val="898989"/>
                </a:solidFill>
                <a:latin typeface="Myriad Pro" pitchFamily="34" charset="0"/>
              </a:defRPr>
            </a:lvl1pPr>
          </a:lstStyle>
          <a:p>
            <a:pPr>
              <a:defRPr/>
            </a:pPr>
            <a:fld id="{AE648826-C1A7-4267-B402-A4C464D0F44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61" r:id="rId1"/>
    <p:sldLayoutId id="2147484062" r:id="rId2"/>
    <p:sldLayoutId id="2147484063" r:id="rId3"/>
    <p:sldLayoutId id="2147484064" r:id="rId4"/>
    <p:sldLayoutId id="2147484065" r:id="rId5"/>
    <p:sldLayoutId id="2147484066" r:id="rId6"/>
    <p:sldLayoutId id="2147484067" r:id="rId7"/>
    <p:sldLayoutId id="2147484068" r:id="rId8"/>
    <p:sldLayoutId id="2147484069" r:id="rId9"/>
    <p:sldLayoutId id="2147484070" r:id="rId10"/>
    <p:sldLayoutId id="2147484071" r:id="rId11"/>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2B302737-B770-4D86-943E-05EF63957F28}"/>
              </a:ext>
            </a:extLst>
          </p:cNvPr>
          <p:cNvSpPr>
            <a:spLocks noGrp="1"/>
          </p:cNvSpPr>
          <p:nvPr>
            <p:ph type="ctrTitle"/>
          </p:nvPr>
        </p:nvSpPr>
        <p:spPr>
          <a:xfrm>
            <a:off x="685800" y="498828"/>
            <a:ext cx="7878233" cy="3705755"/>
          </a:xfrm>
        </p:spPr>
        <p:txBody>
          <a:bodyPr rtlCol="0">
            <a:normAutofit fontScale="90000"/>
          </a:bodyPr>
          <a:lstStyle/>
          <a:p>
            <a:pPr eaLnBrk="1" fontAlgn="auto" hangingPunct="1">
              <a:spcBef>
                <a:spcPts val="1000"/>
              </a:spcBef>
              <a:spcAft>
                <a:spcPts val="0"/>
              </a:spcAft>
              <a:defRPr/>
            </a:pP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r>
              <a:rPr lang="cy-GB" altLang="en-US" sz="4400" b="1" dirty="0">
                <a:latin typeface="Calibri"/>
                <a:ea typeface="Calibri"/>
                <a:cs typeface="Calibri"/>
              </a:rPr>
              <a:t>ECEY4003C </a:t>
            </a:r>
            <a:br>
              <a:rPr lang="cy-GB" altLang="en-US" sz="4400" b="1" dirty="0">
                <a:latin typeface="Calibri"/>
                <a:ea typeface="Calibri"/>
                <a:cs typeface="Calibri"/>
              </a:rPr>
            </a:br>
            <a:r>
              <a:rPr lang="cy-GB" altLang="en-US" sz="4400" b="1" dirty="0">
                <a:latin typeface="Calibri"/>
                <a:ea typeface="Calibri"/>
                <a:cs typeface="Calibri"/>
              </a:rPr>
              <a:t>Chwarae plant: theori ac arfer</a:t>
            </a:r>
            <a:br>
              <a:rPr lang="cy-GB" altLang="en-US" sz="4400" b="1" dirty="0">
                <a:latin typeface="+mj-ea"/>
                <a:cs typeface="Calibri" panose="020F0502020204030204" pitchFamily="34" charset="0"/>
              </a:rPr>
            </a:br>
            <a:br>
              <a:rPr lang="cy-GB" altLang="en-US" sz="4400" b="1" dirty="0">
                <a:latin typeface="Calibri" panose="020F0502020204030204" pitchFamily="34" charset="0"/>
                <a:cs typeface="Calibri" panose="020F0502020204030204" pitchFamily="34" charset="0"/>
              </a:rPr>
            </a:br>
            <a:r>
              <a:rPr lang="cy-GB" altLang="en-US" sz="4400" b="1" dirty="0">
                <a:solidFill>
                  <a:srgbClr val="0070C0"/>
                </a:solidFill>
                <a:latin typeface="Calibri"/>
                <a:ea typeface="Calibri"/>
                <a:cs typeface="Calibri"/>
              </a:rPr>
              <a:t>ECEY4003 </a:t>
            </a:r>
            <a:br>
              <a:rPr lang="cy-GB" altLang="en-US" sz="4400" b="1" dirty="0">
                <a:solidFill>
                  <a:srgbClr val="0070C0"/>
                </a:solidFill>
                <a:latin typeface="Calibri"/>
                <a:ea typeface="Calibri"/>
                <a:cs typeface="Calibri"/>
              </a:rPr>
            </a:br>
            <a:r>
              <a:rPr lang="en-GB" altLang="en-US" sz="4400" b="1">
                <a:solidFill>
                  <a:srgbClr val="0070C0"/>
                </a:solidFill>
                <a:latin typeface="Calibri"/>
                <a:ea typeface="Calibri"/>
                <a:cs typeface="Calibri"/>
              </a:rPr>
              <a:t>Children's</a:t>
            </a:r>
            <a:r>
              <a:rPr lang="en-GB" altLang="en-US" sz="4400" b="1" dirty="0">
                <a:solidFill>
                  <a:srgbClr val="0070C0"/>
                </a:solidFill>
                <a:latin typeface="Calibri"/>
                <a:ea typeface="Calibri"/>
                <a:cs typeface="Calibri"/>
              </a:rPr>
              <a:t> play: theory and practice</a:t>
            </a:r>
            <a:br>
              <a:rPr lang="cy-GB" altLang="en-US" sz="4000" b="1" i="1" dirty="0">
                <a:latin typeface="Lucida Sans"/>
              </a:rPr>
            </a:br>
            <a:endParaRPr lang="en-US" altLang="en-US" dirty="0">
              <a:solidFill>
                <a:schemeClr val="bg1"/>
              </a:solidFill>
            </a:endParaRPr>
          </a:p>
        </p:txBody>
      </p:sp>
      <p:pic>
        <p:nvPicPr>
          <p:cNvPr id="2" name="Picture 1" descr="A blue text on a black background&#10;&#10;Description automatically generated">
            <a:extLst>
              <a:ext uri="{FF2B5EF4-FFF2-40B4-BE49-F238E27FC236}">
                <a16:creationId xmlns:a16="http://schemas.microsoft.com/office/drawing/2014/main" id="{9AD4B38B-261E-1926-BE77-10DF698A9F91}"/>
              </a:ext>
            </a:extLst>
          </p:cNvPr>
          <p:cNvPicPr>
            <a:picLocks noChangeAspect="1"/>
          </p:cNvPicPr>
          <p:nvPr/>
        </p:nvPicPr>
        <p:blipFill>
          <a:blip r:embed="rId3"/>
          <a:stretch>
            <a:fillRect/>
          </a:stretch>
        </p:blipFill>
        <p:spPr>
          <a:xfrm>
            <a:off x="0" y="4202152"/>
            <a:ext cx="9144000" cy="1064252"/>
          </a:xfrm>
          <a:prstGeom prst="rect">
            <a:avLst/>
          </a:prstGeom>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4CE0623-F168-06FE-65CA-011EA24AEA29}"/>
              </a:ext>
            </a:extLst>
          </p:cNvPr>
          <p:cNvSpPr>
            <a:spLocks noGrp="1"/>
          </p:cNvSpPr>
          <p:nvPr>
            <p:ph sz="half" idx="1"/>
          </p:nvPr>
        </p:nvSpPr>
        <p:spPr>
          <a:xfrm>
            <a:off x="586317" y="576792"/>
            <a:ext cx="3872089" cy="5028671"/>
          </a:xfrm>
        </p:spPr>
        <p:txBody>
          <a:bodyPr/>
          <a:lstStyle/>
          <a:p>
            <a:pPr marL="0" indent="0">
              <a:lnSpc>
                <a:spcPct val="100000"/>
              </a:lnSpc>
              <a:spcBef>
                <a:spcPct val="0"/>
              </a:spcBef>
              <a:buNone/>
            </a:pPr>
            <a:r>
              <a:rPr lang="en-GB" sz="2400" b="1" dirty="0">
                <a:cs typeface="Arial"/>
              </a:rPr>
              <a:t>ECEY4003C </a:t>
            </a:r>
            <a:r>
              <a:rPr lang="en-US" sz="2400" dirty="0">
                <a:cs typeface="Arial"/>
              </a:rPr>
              <a:t> </a:t>
            </a:r>
          </a:p>
          <a:p>
            <a:pPr marL="0" indent="0">
              <a:lnSpc>
                <a:spcPct val="100000"/>
              </a:lnSpc>
              <a:spcBef>
                <a:spcPct val="0"/>
              </a:spcBef>
              <a:buNone/>
            </a:pPr>
            <a:r>
              <a:rPr lang="en-GB" sz="2400" b="1" dirty="0" err="1">
                <a:cs typeface="Arial"/>
              </a:rPr>
              <a:t>Cyflywniad</a:t>
            </a:r>
            <a:r>
              <a:rPr lang="en-GB" sz="2400" b="1" dirty="0">
                <a:cs typeface="Arial"/>
              </a:rPr>
              <a:t> ac Asesiad</a:t>
            </a:r>
            <a:r>
              <a:rPr lang="en-GB" sz="2400" dirty="0">
                <a:cs typeface="Arial"/>
              </a:rPr>
              <a:t> </a:t>
            </a:r>
          </a:p>
          <a:p>
            <a:pPr marL="0" indent="0">
              <a:lnSpc>
                <a:spcPct val="100000"/>
              </a:lnSpc>
              <a:spcBef>
                <a:spcPct val="0"/>
              </a:spcBef>
              <a:buNone/>
            </a:pPr>
            <a:endParaRPr lang="en-GB" sz="2400" dirty="0">
              <a:cs typeface="Arial"/>
            </a:endParaRPr>
          </a:p>
          <a:p>
            <a:pPr marL="0" indent="0">
              <a:lnSpc>
                <a:spcPct val="100000"/>
              </a:lnSpc>
              <a:spcBef>
                <a:spcPct val="0"/>
              </a:spcBef>
              <a:buNone/>
            </a:pPr>
            <a:r>
              <a:rPr lang="en-GB" sz="2400" b="1" dirty="0" err="1">
                <a:cs typeface="Arial"/>
              </a:rPr>
              <a:t>Cydlynydd</a:t>
            </a:r>
            <a:r>
              <a:rPr lang="en-GB" sz="2400" b="1" dirty="0">
                <a:cs typeface="Arial"/>
              </a:rPr>
              <a:t> y </a:t>
            </a:r>
            <a:r>
              <a:rPr lang="en-GB" sz="2400" b="1" dirty="0" err="1">
                <a:cs typeface="Arial"/>
              </a:rPr>
              <a:t>modwl</a:t>
            </a:r>
            <a:r>
              <a:rPr lang="en-GB" sz="2400" b="1" dirty="0">
                <a:cs typeface="Arial"/>
              </a:rPr>
              <a:t>:</a:t>
            </a:r>
            <a:r>
              <a:rPr lang="en-US" sz="2400" dirty="0">
                <a:cs typeface="Arial"/>
              </a:rPr>
              <a:t> </a:t>
            </a:r>
          </a:p>
          <a:p>
            <a:pPr marL="0" indent="0">
              <a:lnSpc>
                <a:spcPct val="100000"/>
              </a:lnSpc>
              <a:spcBef>
                <a:spcPct val="0"/>
              </a:spcBef>
              <a:buNone/>
            </a:pPr>
            <a:r>
              <a:rPr lang="en-GB" sz="2400" b="1" dirty="0">
                <a:cs typeface="Arial"/>
              </a:rPr>
              <a:t>Natasha Morgans</a:t>
            </a:r>
            <a:endParaRPr lang="en-US" sz="2400" dirty="0">
              <a:cs typeface="Arial"/>
            </a:endParaRPr>
          </a:p>
          <a:p>
            <a:pPr marL="0" indent="0">
              <a:lnSpc>
                <a:spcPct val="100000"/>
              </a:lnSpc>
              <a:spcBef>
                <a:spcPct val="0"/>
              </a:spcBef>
              <a:buNone/>
            </a:pPr>
            <a:endParaRPr lang="en-GB" sz="2400" dirty="0">
              <a:cs typeface="Arial"/>
            </a:endParaRPr>
          </a:p>
          <a:p>
            <a:pPr marL="0" indent="0">
              <a:lnSpc>
                <a:spcPct val="100000"/>
              </a:lnSpc>
              <a:spcBef>
                <a:spcPct val="0"/>
              </a:spcBef>
              <a:buNone/>
            </a:pPr>
            <a:r>
              <a:rPr lang="en-GB" sz="2400" b="1" dirty="0" err="1">
                <a:cs typeface="Arial"/>
              </a:rPr>
              <a:t>Tîm</a:t>
            </a:r>
            <a:r>
              <a:rPr lang="en-GB" sz="2400" b="1" dirty="0">
                <a:cs typeface="Arial"/>
              </a:rPr>
              <a:t> y </a:t>
            </a:r>
            <a:r>
              <a:rPr lang="en-GB" sz="2400" b="1" dirty="0" err="1">
                <a:cs typeface="Arial"/>
              </a:rPr>
              <a:t>modiwl</a:t>
            </a:r>
            <a:r>
              <a:rPr lang="en-GB" sz="2400" b="1" dirty="0">
                <a:cs typeface="Arial"/>
              </a:rPr>
              <a:t>:</a:t>
            </a:r>
            <a:r>
              <a:rPr lang="en-US" sz="2400" dirty="0">
                <a:cs typeface="Arial"/>
              </a:rPr>
              <a:t> </a:t>
            </a:r>
          </a:p>
          <a:p>
            <a:pPr marL="0" indent="0">
              <a:lnSpc>
                <a:spcPct val="100000"/>
              </a:lnSpc>
              <a:spcBef>
                <a:spcPct val="0"/>
              </a:spcBef>
              <a:buNone/>
            </a:pPr>
            <a:r>
              <a:rPr lang="en-GB" sz="2400" b="1" dirty="0">
                <a:cs typeface="Arial"/>
              </a:rPr>
              <a:t>Alison Rees-Edwards</a:t>
            </a:r>
          </a:p>
          <a:p>
            <a:pPr marL="0" indent="0">
              <a:lnSpc>
                <a:spcPct val="100000"/>
              </a:lnSpc>
              <a:spcBef>
                <a:spcPct val="0"/>
              </a:spcBef>
              <a:buNone/>
            </a:pPr>
            <a:r>
              <a:rPr lang="en-GB" sz="2400" b="1" dirty="0">
                <a:cs typeface="Arial"/>
              </a:rPr>
              <a:t>Paul Darby</a:t>
            </a:r>
          </a:p>
          <a:p>
            <a:pPr marL="0" indent="0">
              <a:lnSpc>
                <a:spcPct val="100000"/>
              </a:lnSpc>
              <a:spcBef>
                <a:spcPct val="0"/>
              </a:spcBef>
              <a:buNone/>
            </a:pPr>
            <a:r>
              <a:rPr lang="en-GB" sz="2400" b="1" dirty="0">
                <a:cs typeface="Arial"/>
              </a:rPr>
              <a:t>Lauren Thomas</a:t>
            </a:r>
          </a:p>
          <a:p>
            <a:endParaRPr lang="en-US" dirty="0">
              <a:cs typeface="Arial"/>
            </a:endParaRPr>
          </a:p>
        </p:txBody>
      </p:sp>
      <p:sp>
        <p:nvSpPr>
          <p:cNvPr id="6" name="Content Placeholder 5">
            <a:extLst>
              <a:ext uri="{FF2B5EF4-FFF2-40B4-BE49-F238E27FC236}">
                <a16:creationId xmlns:a16="http://schemas.microsoft.com/office/drawing/2014/main" id="{C20CC500-6CD6-F6CC-AB64-1359D6F9A671}"/>
              </a:ext>
            </a:extLst>
          </p:cNvPr>
          <p:cNvSpPr>
            <a:spLocks noGrp="1"/>
          </p:cNvSpPr>
          <p:nvPr>
            <p:ph sz="half" idx="2"/>
          </p:nvPr>
        </p:nvSpPr>
        <p:spPr>
          <a:xfrm>
            <a:off x="4678539" y="576793"/>
            <a:ext cx="3999088" cy="4718226"/>
          </a:xfrm>
        </p:spPr>
        <p:txBody>
          <a:bodyPr/>
          <a:lstStyle/>
          <a:p>
            <a:pPr marL="0" indent="0">
              <a:lnSpc>
                <a:spcPct val="100000"/>
              </a:lnSpc>
              <a:spcBef>
                <a:spcPts val="525"/>
              </a:spcBef>
              <a:buNone/>
            </a:pPr>
            <a:r>
              <a:rPr lang="en-GB" sz="2400" b="1" dirty="0">
                <a:solidFill>
                  <a:srgbClr val="0070C0"/>
                </a:solidFill>
                <a:cs typeface="Arial"/>
              </a:rPr>
              <a:t>ECEY4003 </a:t>
            </a:r>
            <a:endParaRPr lang="en-GB" sz="2400" dirty="0">
              <a:cs typeface="Arial"/>
            </a:endParaRPr>
          </a:p>
          <a:p>
            <a:pPr marL="0" indent="0">
              <a:lnSpc>
                <a:spcPct val="100000"/>
              </a:lnSpc>
              <a:spcBef>
                <a:spcPts val="525"/>
              </a:spcBef>
              <a:buNone/>
            </a:pPr>
            <a:r>
              <a:rPr lang="en-GB" sz="2400" b="1" dirty="0">
                <a:solidFill>
                  <a:srgbClr val="0070C0"/>
                </a:solidFill>
                <a:cs typeface="Arial"/>
              </a:rPr>
              <a:t>Introduction and Assessment</a:t>
            </a:r>
            <a:endParaRPr lang="en-US" sz="2400" dirty="0">
              <a:cs typeface="Arial"/>
            </a:endParaRPr>
          </a:p>
          <a:p>
            <a:pPr marL="0" indent="0">
              <a:lnSpc>
                <a:spcPct val="100000"/>
              </a:lnSpc>
              <a:spcBef>
                <a:spcPts val="525"/>
              </a:spcBef>
              <a:buNone/>
            </a:pPr>
            <a:endParaRPr lang="en-GB" sz="2400" dirty="0">
              <a:cs typeface="Arial"/>
            </a:endParaRPr>
          </a:p>
          <a:p>
            <a:pPr marL="0" indent="0">
              <a:lnSpc>
                <a:spcPct val="100000"/>
              </a:lnSpc>
              <a:spcBef>
                <a:spcPts val="525"/>
              </a:spcBef>
              <a:buNone/>
            </a:pPr>
            <a:r>
              <a:rPr lang="en-GB" sz="2400" b="1" dirty="0">
                <a:solidFill>
                  <a:srgbClr val="0070C0"/>
                </a:solidFill>
                <a:cs typeface="Arial"/>
              </a:rPr>
              <a:t>Module Coordinator: Natasha Morgans</a:t>
            </a:r>
            <a:endParaRPr lang="en-US" sz="2400" dirty="0">
              <a:cs typeface="Arial"/>
            </a:endParaRPr>
          </a:p>
          <a:p>
            <a:pPr marL="0" indent="0">
              <a:lnSpc>
                <a:spcPct val="100000"/>
              </a:lnSpc>
              <a:spcBef>
                <a:spcPts val="525"/>
              </a:spcBef>
              <a:buNone/>
            </a:pPr>
            <a:endParaRPr lang="en-GB" sz="2400" dirty="0">
              <a:cs typeface="Arial"/>
            </a:endParaRPr>
          </a:p>
          <a:p>
            <a:pPr marL="0" indent="0">
              <a:lnSpc>
                <a:spcPct val="100000"/>
              </a:lnSpc>
              <a:spcBef>
                <a:spcPts val="525"/>
              </a:spcBef>
              <a:buNone/>
            </a:pPr>
            <a:r>
              <a:rPr lang="en-GB" sz="2400" b="1" dirty="0">
                <a:solidFill>
                  <a:srgbClr val="0070C0"/>
                </a:solidFill>
                <a:cs typeface="Arial"/>
              </a:rPr>
              <a:t>Module team: </a:t>
            </a:r>
            <a:endParaRPr lang="en-US" sz="2400" dirty="0">
              <a:cs typeface="Arial"/>
            </a:endParaRPr>
          </a:p>
          <a:p>
            <a:pPr marL="0" indent="0">
              <a:lnSpc>
                <a:spcPct val="100000"/>
              </a:lnSpc>
              <a:spcBef>
                <a:spcPts val="525"/>
              </a:spcBef>
              <a:buNone/>
            </a:pPr>
            <a:r>
              <a:rPr lang="en-GB" sz="2400" b="1" dirty="0">
                <a:solidFill>
                  <a:srgbClr val="0070C0"/>
                </a:solidFill>
                <a:cs typeface="Arial"/>
              </a:rPr>
              <a:t>Alison Rees-Edwards</a:t>
            </a:r>
          </a:p>
          <a:p>
            <a:pPr marL="0" indent="0">
              <a:lnSpc>
                <a:spcPct val="100000"/>
              </a:lnSpc>
              <a:spcBef>
                <a:spcPts val="525"/>
              </a:spcBef>
              <a:buNone/>
            </a:pPr>
            <a:r>
              <a:rPr lang="en-GB" sz="2400" b="1" dirty="0">
                <a:solidFill>
                  <a:srgbClr val="0070C0"/>
                </a:solidFill>
                <a:cs typeface="Arial"/>
              </a:rPr>
              <a:t>Paul Darby</a:t>
            </a:r>
          </a:p>
          <a:p>
            <a:pPr marL="0" indent="0">
              <a:lnSpc>
                <a:spcPct val="100000"/>
              </a:lnSpc>
              <a:spcBef>
                <a:spcPts val="525"/>
              </a:spcBef>
              <a:buNone/>
            </a:pPr>
            <a:r>
              <a:rPr lang="en-GB" sz="2400" b="1" dirty="0">
                <a:solidFill>
                  <a:srgbClr val="0070C0"/>
                </a:solidFill>
                <a:cs typeface="Arial"/>
              </a:rPr>
              <a:t>Lauren Thomas</a:t>
            </a:r>
          </a:p>
        </p:txBody>
      </p:sp>
    </p:spTree>
    <p:extLst>
      <p:ext uri="{BB962C8B-B14F-4D97-AF65-F5344CB8AC3E}">
        <p14:creationId xmlns:p14="http://schemas.microsoft.com/office/powerpoint/2010/main" val="1487520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515761" y="379236"/>
            <a:ext cx="3879145" cy="1170341"/>
          </a:xfrm>
        </p:spPr>
        <p:txBody>
          <a:bodyPr>
            <a:noAutofit/>
          </a:bodyPr>
          <a:lstStyle/>
          <a:p>
            <a:r>
              <a:rPr lang="en-GB" altLang="en-US" sz="3600" err="1">
                <a:latin typeface="Arial"/>
                <a:cs typeface="Arial"/>
              </a:rPr>
              <a:t>Adnoddau</a:t>
            </a:r>
            <a:r>
              <a:rPr lang="en-GB" altLang="en-US" sz="3600" dirty="0">
                <a:latin typeface="Arial"/>
                <a:cs typeface="Arial"/>
              </a:rPr>
              <a:t>  </a:t>
            </a:r>
            <a:r>
              <a:rPr lang="en-GB" altLang="en-US" sz="3600" b="1" dirty="0">
                <a:latin typeface="Arial"/>
                <a:cs typeface="Arial"/>
              </a:rPr>
              <a:t>       </a:t>
            </a:r>
            <a:endParaRPr lang="en-GB" altLang="en-US" sz="3600" b="1" dirty="0">
              <a:solidFill>
                <a:srgbClr val="0070C0"/>
              </a:solidFill>
              <a:latin typeface="Arial"/>
              <a:cs typeface="Arial"/>
            </a:endParaRPr>
          </a:p>
        </p:txBody>
      </p:sp>
      <p:sp>
        <p:nvSpPr>
          <p:cNvPr id="21508" name="Content Placeholder 3"/>
          <p:cNvSpPr>
            <a:spLocks noGrp="1"/>
          </p:cNvSpPr>
          <p:nvPr>
            <p:ph sz="half" idx="1"/>
          </p:nvPr>
        </p:nvSpPr>
        <p:spPr>
          <a:xfrm>
            <a:off x="4861983" y="1550458"/>
            <a:ext cx="3886200" cy="4351338"/>
          </a:xfrm>
        </p:spPr>
        <p:txBody>
          <a:bodyPr>
            <a:normAutofit/>
          </a:bodyPr>
          <a:lstStyle/>
          <a:p>
            <a:r>
              <a:rPr lang="en-GB" altLang="en-US" sz="1800" dirty="0">
                <a:solidFill>
                  <a:srgbClr val="0070C0"/>
                </a:solidFill>
                <a:latin typeface="Arial" panose="020B0604020202020204" pitchFamily="34" charset="0"/>
                <a:cs typeface="Arial" panose="020B0604020202020204" pitchFamily="34" charset="0"/>
              </a:rPr>
              <a:t>Lectures (Power Points on Moodle and weekly online lectures)</a:t>
            </a:r>
          </a:p>
          <a:p>
            <a:r>
              <a:rPr lang="en-GB" altLang="en-US" sz="1800" dirty="0">
                <a:solidFill>
                  <a:srgbClr val="0070C0"/>
                </a:solidFill>
                <a:latin typeface="Arial" panose="020B0604020202020204" pitchFamily="34" charset="0"/>
                <a:cs typeface="Arial" panose="020B0604020202020204" pitchFamily="34" charset="0"/>
              </a:rPr>
              <a:t>Weekly Tasks – additional reading</a:t>
            </a:r>
          </a:p>
          <a:p>
            <a:r>
              <a:rPr lang="en-GB" altLang="en-US" sz="1800" dirty="0">
                <a:solidFill>
                  <a:srgbClr val="0070C0"/>
                </a:solidFill>
                <a:latin typeface="Arial" panose="020B0604020202020204" pitchFamily="34" charset="0"/>
                <a:cs typeface="Arial" panose="020B0604020202020204" pitchFamily="34" charset="0"/>
              </a:rPr>
              <a:t>Links to further resources</a:t>
            </a:r>
          </a:p>
          <a:p>
            <a:r>
              <a:rPr lang="en-GB" altLang="en-US" sz="1800" dirty="0">
                <a:solidFill>
                  <a:srgbClr val="0070C0"/>
                </a:solidFill>
                <a:latin typeface="Arial" panose="020B0604020202020204" pitchFamily="34" charset="0"/>
                <a:cs typeface="Arial" panose="020B0604020202020204" pitchFamily="34" charset="0"/>
              </a:rPr>
              <a:t>Links on ‘Teams’ – articles on </a:t>
            </a:r>
            <a:r>
              <a:rPr lang="en-GB" altLang="en-US" sz="1800" dirty="0" err="1">
                <a:solidFill>
                  <a:srgbClr val="0070C0"/>
                </a:solidFill>
                <a:latin typeface="Arial" panose="020B0604020202020204" pitchFamily="34" charset="0"/>
                <a:cs typeface="Arial" panose="020B0604020202020204" pitchFamily="34" charset="0"/>
              </a:rPr>
              <a:t>FaceBook</a:t>
            </a:r>
            <a:r>
              <a:rPr lang="en-GB" altLang="en-US" sz="1800" dirty="0">
                <a:solidFill>
                  <a:srgbClr val="0070C0"/>
                </a:solidFill>
                <a:latin typeface="Arial" panose="020B0604020202020204" pitchFamily="34" charset="0"/>
                <a:cs typeface="Arial" panose="020B0604020202020204" pitchFamily="34" charset="0"/>
              </a:rPr>
              <a:t>/Early Years Page</a:t>
            </a:r>
          </a:p>
          <a:p>
            <a:r>
              <a:rPr lang="en-GB" altLang="en-US" sz="1800" dirty="0" err="1">
                <a:solidFill>
                  <a:srgbClr val="0070C0"/>
                </a:solidFill>
                <a:latin typeface="Arial" panose="020B0604020202020204" pitchFamily="34" charset="0"/>
                <a:cs typeface="Arial" panose="020B0604020202020204" pitchFamily="34" charset="0"/>
              </a:rPr>
              <a:t>Leganto</a:t>
            </a:r>
            <a:r>
              <a:rPr lang="en-GB" altLang="en-US" sz="1800" dirty="0">
                <a:solidFill>
                  <a:srgbClr val="0070C0"/>
                </a:solidFill>
                <a:latin typeface="Arial" panose="020B0604020202020204" pitchFamily="34" charset="0"/>
                <a:cs typeface="Arial" panose="020B0604020202020204" pitchFamily="34" charset="0"/>
              </a:rPr>
              <a:t> – Reading List </a:t>
            </a:r>
          </a:p>
        </p:txBody>
      </p:sp>
      <p:sp>
        <p:nvSpPr>
          <p:cNvPr id="4" name="Content Placeholder 3">
            <a:extLst>
              <a:ext uri="{FF2B5EF4-FFF2-40B4-BE49-F238E27FC236}">
                <a16:creationId xmlns:a16="http://schemas.microsoft.com/office/drawing/2014/main" id="{CE6D1AE5-65C3-C201-E6CB-C008BDFF9808}"/>
              </a:ext>
            </a:extLst>
          </p:cNvPr>
          <p:cNvSpPr>
            <a:spLocks noGrp="1"/>
          </p:cNvSpPr>
          <p:nvPr>
            <p:ph sz="half" idx="2"/>
          </p:nvPr>
        </p:nvSpPr>
        <p:spPr>
          <a:xfrm>
            <a:off x="508706" y="1550458"/>
            <a:ext cx="3886200" cy="4351338"/>
          </a:xfrm>
        </p:spPr>
        <p:txBody>
          <a:bodyPr/>
          <a:lstStyle/>
          <a:p>
            <a:r>
              <a:rPr lang="en-GB" sz="1800" dirty="0" err="1">
                <a:cs typeface="Arial"/>
              </a:rPr>
              <a:t>Darlithoed</a:t>
            </a:r>
            <a:r>
              <a:rPr lang="en-GB" sz="1800" dirty="0">
                <a:cs typeface="Arial"/>
              </a:rPr>
              <a:t> (</a:t>
            </a:r>
            <a:r>
              <a:rPr lang="en-GB" sz="1800" dirty="0" err="1">
                <a:cs typeface="Arial"/>
              </a:rPr>
              <a:t>Pwerbwyntiau</a:t>
            </a:r>
            <a:r>
              <a:rPr lang="en-GB" sz="1800" dirty="0">
                <a:cs typeface="Arial"/>
              </a:rPr>
              <a:t> </a:t>
            </a:r>
            <a:r>
              <a:rPr lang="en-GB" sz="1800" dirty="0" err="1">
                <a:cs typeface="Arial"/>
              </a:rPr>
              <a:t>a’r</a:t>
            </a:r>
            <a:r>
              <a:rPr lang="en-GB" sz="1800" dirty="0">
                <a:cs typeface="Arial"/>
              </a:rPr>
              <a:t> Moodle </a:t>
            </a:r>
            <a:r>
              <a:rPr lang="en-GB" sz="1800" dirty="0" err="1">
                <a:cs typeface="Arial"/>
              </a:rPr>
              <a:t>a’r</a:t>
            </a:r>
            <a:r>
              <a:rPr lang="en-GB" sz="1800" dirty="0">
                <a:cs typeface="Arial"/>
              </a:rPr>
              <a:t> </a:t>
            </a:r>
            <a:r>
              <a:rPr lang="en-GB" sz="1800" dirty="0" err="1">
                <a:cs typeface="Arial"/>
              </a:rPr>
              <a:t>darlithoedd</a:t>
            </a:r>
            <a:r>
              <a:rPr lang="en-GB" sz="1800" dirty="0">
                <a:cs typeface="Arial"/>
              </a:rPr>
              <a:t> </a:t>
            </a:r>
            <a:r>
              <a:rPr lang="en-GB" sz="1800" dirty="0" err="1">
                <a:cs typeface="Arial"/>
              </a:rPr>
              <a:t>wythnosol</a:t>
            </a:r>
            <a:r>
              <a:rPr lang="en-GB" sz="1800" dirty="0">
                <a:cs typeface="Arial"/>
              </a:rPr>
              <a:t> </a:t>
            </a:r>
            <a:r>
              <a:rPr lang="en-GB" sz="1800" dirty="0" err="1">
                <a:cs typeface="Arial"/>
              </a:rPr>
              <a:t>ar-lein</a:t>
            </a:r>
            <a:r>
              <a:rPr lang="en-GB" sz="1800" dirty="0">
                <a:cs typeface="Arial"/>
              </a:rPr>
              <a:t>)</a:t>
            </a:r>
            <a:endParaRPr lang="en-US" sz="1800" dirty="0">
              <a:cs typeface="Arial"/>
            </a:endParaRPr>
          </a:p>
          <a:p>
            <a:r>
              <a:rPr lang="en-GB" sz="1800" dirty="0" err="1">
                <a:cs typeface="Arial"/>
              </a:rPr>
              <a:t>Tasgiau</a:t>
            </a:r>
            <a:r>
              <a:rPr lang="en-GB" sz="1800" dirty="0">
                <a:cs typeface="Arial"/>
              </a:rPr>
              <a:t> </a:t>
            </a:r>
            <a:r>
              <a:rPr lang="en-GB" sz="1800" dirty="0" err="1">
                <a:cs typeface="Arial"/>
              </a:rPr>
              <a:t>wythnosol</a:t>
            </a:r>
            <a:r>
              <a:rPr lang="en-GB" sz="1800" dirty="0">
                <a:cs typeface="Arial"/>
              </a:rPr>
              <a:t> – </a:t>
            </a:r>
            <a:r>
              <a:rPr lang="en-GB" sz="1800" dirty="0" err="1">
                <a:cs typeface="Arial"/>
              </a:rPr>
              <a:t>darllen</a:t>
            </a:r>
            <a:r>
              <a:rPr lang="en-GB" sz="1800" dirty="0">
                <a:cs typeface="Arial"/>
              </a:rPr>
              <a:t> </a:t>
            </a:r>
            <a:r>
              <a:rPr lang="en-GB" sz="1800" dirty="0" err="1">
                <a:cs typeface="Arial"/>
              </a:rPr>
              <a:t>ychwanegol</a:t>
            </a:r>
            <a:endParaRPr lang="en-GB" sz="1800">
              <a:cs typeface="Arial"/>
            </a:endParaRPr>
          </a:p>
          <a:p>
            <a:r>
              <a:rPr lang="en-GB" sz="1800" dirty="0" err="1">
                <a:cs typeface="Arial"/>
              </a:rPr>
              <a:t>Cysylltiadau</a:t>
            </a:r>
            <a:r>
              <a:rPr lang="en-GB" sz="1800" dirty="0">
                <a:cs typeface="Arial"/>
              </a:rPr>
              <a:t> </a:t>
            </a:r>
            <a:r>
              <a:rPr lang="en-GB" sz="1800" dirty="0" err="1">
                <a:cs typeface="Arial"/>
              </a:rPr>
              <a:t>i</a:t>
            </a:r>
            <a:r>
              <a:rPr lang="en-GB" sz="1800" dirty="0">
                <a:cs typeface="Arial"/>
              </a:rPr>
              <a:t> </a:t>
            </a:r>
            <a:r>
              <a:rPr lang="en-GB" sz="1800" dirty="0" err="1">
                <a:cs typeface="Arial"/>
              </a:rPr>
              <a:t>adnoddau</a:t>
            </a:r>
            <a:r>
              <a:rPr lang="en-GB" sz="1800" dirty="0">
                <a:cs typeface="Arial"/>
              </a:rPr>
              <a:t> </a:t>
            </a:r>
            <a:r>
              <a:rPr lang="en-GB" sz="1800" dirty="0" err="1">
                <a:cs typeface="Arial"/>
              </a:rPr>
              <a:t>pellach</a:t>
            </a:r>
            <a:endParaRPr lang="en-GB" sz="1800">
              <a:cs typeface="Arial"/>
            </a:endParaRPr>
          </a:p>
          <a:p>
            <a:r>
              <a:rPr lang="en-GB" sz="1800" dirty="0" err="1">
                <a:cs typeface="Arial"/>
              </a:rPr>
              <a:t>Cysylltiadau</a:t>
            </a:r>
            <a:r>
              <a:rPr lang="en-GB" sz="1800" dirty="0">
                <a:cs typeface="Arial"/>
              </a:rPr>
              <a:t> </a:t>
            </a:r>
            <a:r>
              <a:rPr lang="en-GB" sz="1800" dirty="0" err="1">
                <a:cs typeface="Arial"/>
              </a:rPr>
              <a:t>a’r</a:t>
            </a:r>
            <a:r>
              <a:rPr lang="en-GB" sz="1800" dirty="0">
                <a:cs typeface="Arial"/>
              </a:rPr>
              <a:t> ‘Teams’ – </a:t>
            </a:r>
            <a:r>
              <a:rPr lang="en-GB" sz="1800" dirty="0" err="1">
                <a:cs typeface="Arial"/>
              </a:rPr>
              <a:t>erthyglau</a:t>
            </a:r>
            <a:r>
              <a:rPr lang="en-GB" sz="1800" dirty="0">
                <a:cs typeface="Arial"/>
              </a:rPr>
              <a:t> </a:t>
            </a:r>
            <a:r>
              <a:rPr lang="en-GB" sz="1800" dirty="0" err="1">
                <a:cs typeface="Arial"/>
              </a:rPr>
              <a:t>ar</a:t>
            </a:r>
            <a:r>
              <a:rPr lang="en-GB" sz="1800" dirty="0">
                <a:cs typeface="Arial"/>
              </a:rPr>
              <a:t> </a:t>
            </a:r>
            <a:r>
              <a:rPr lang="en-GB" sz="1800" dirty="0" err="1">
                <a:cs typeface="Arial"/>
              </a:rPr>
              <a:t>FaceBook</a:t>
            </a:r>
            <a:r>
              <a:rPr lang="en-GB" sz="1800" dirty="0">
                <a:cs typeface="Arial"/>
              </a:rPr>
              <a:t>/Tudalen </a:t>
            </a:r>
            <a:r>
              <a:rPr lang="en-GB" sz="1800" dirty="0" err="1">
                <a:cs typeface="Arial"/>
              </a:rPr>
              <a:t>Blynyddoedd</a:t>
            </a:r>
            <a:r>
              <a:rPr lang="en-GB" sz="1800" dirty="0">
                <a:cs typeface="Arial"/>
              </a:rPr>
              <a:t> </a:t>
            </a:r>
            <a:r>
              <a:rPr lang="en-GB" sz="1800" dirty="0" err="1">
                <a:cs typeface="Arial"/>
              </a:rPr>
              <a:t>Cynnar</a:t>
            </a:r>
            <a:endParaRPr lang="en-GB" sz="1800">
              <a:cs typeface="Arial"/>
            </a:endParaRPr>
          </a:p>
          <a:p>
            <a:r>
              <a:rPr lang="en-GB" sz="1800" dirty="0">
                <a:cs typeface="Arial"/>
              </a:rPr>
              <a:t>Leganto – </a:t>
            </a:r>
            <a:r>
              <a:rPr lang="en-GB" sz="1800" dirty="0" err="1">
                <a:cs typeface="Arial"/>
              </a:rPr>
              <a:t>Rhestr</a:t>
            </a:r>
            <a:r>
              <a:rPr lang="en-GB" sz="1800" dirty="0">
                <a:cs typeface="Arial"/>
              </a:rPr>
              <a:t> </a:t>
            </a:r>
            <a:r>
              <a:rPr lang="en-GB" sz="1800" dirty="0" err="1">
                <a:cs typeface="Arial"/>
              </a:rPr>
              <a:t>ddarllen</a:t>
            </a:r>
            <a:endParaRPr lang="en-US" dirty="0" err="1"/>
          </a:p>
        </p:txBody>
      </p:sp>
      <p:sp>
        <p:nvSpPr>
          <p:cNvPr id="5" name="TextBox 4">
            <a:extLst>
              <a:ext uri="{FF2B5EF4-FFF2-40B4-BE49-F238E27FC236}">
                <a16:creationId xmlns:a16="http://schemas.microsoft.com/office/drawing/2014/main" id="{98FBFAAC-94A3-7248-392E-AAFD3C9F7814}"/>
              </a:ext>
            </a:extLst>
          </p:cNvPr>
          <p:cNvSpPr txBox="1"/>
          <p:nvPr/>
        </p:nvSpPr>
        <p:spPr>
          <a:xfrm>
            <a:off x="4862373" y="641712"/>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dirty="0">
                <a:solidFill>
                  <a:srgbClr val="0070C0"/>
                </a:solidFill>
                <a:latin typeface="Arial"/>
                <a:cs typeface="Arial"/>
              </a:rPr>
              <a:t>Resources</a:t>
            </a:r>
            <a:endParaRPr lang="en-US" dirty="0">
              <a:latin typeface="Arial"/>
            </a:endParaRPr>
          </a:p>
        </p:txBody>
      </p:sp>
    </p:spTree>
    <p:extLst>
      <p:ext uri="{BB962C8B-B14F-4D97-AF65-F5344CB8AC3E}">
        <p14:creationId xmlns:p14="http://schemas.microsoft.com/office/powerpoint/2010/main" val="3835381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defRPr/>
            </a:pPr>
            <a:r>
              <a:rPr lang="en-GB" dirty="0">
                <a:latin typeface="Arial"/>
                <a:cs typeface="Arial"/>
              </a:rPr>
              <a:t>Sgiliau </a:t>
            </a:r>
            <a:r>
              <a:rPr lang="en-GB" err="1">
                <a:latin typeface="Arial"/>
                <a:cs typeface="Arial"/>
              </a:rPr>
              <a:t>Cyflogadwyedd</a:t>
            </a:r>
            <a:r>
              <a:rPr lang="en-GB" dirty="0">
                <a:latin typeface="Arial"/>
                <a:cs typeface="Arial"/>
              </a:rPr>
              <a:t>/ </a:t>
            </a:r>
            <a:r>
              <a:rPr lang="en-GB" err="1">
                <a:latin typeface="Arial"/>
                <a:cs typeface="Arial"/>
              </a:rPr>
              <a:t>Trosglwyddadwy</a:t>
            </a:r>
            <a:r>
              <a:rPr lang="en-GB" dirty="0">
                <a:latin typeface="Arial"/>
                <a:cs typeface="Arial"/>
              </a:rPr>
              <a:t> – </a:t>
            </a:r>
            <a:br>
              <a:rPr lang="en-GB" dirty="0">
                <a:latin typeface="Arial" panose="020B0604020202020204" pitchFamily="34" charset="0"/>
                <a:cs typeface="Arial" panose="020B0604020202020204" pitchFamily="34" charset="0"/>
              </a:rPr>
            </a:br>
            <a:r>
              <a:rPr lang="en-GB" dirty="0">
                <a:solidFill>
                  <a:srgbClr val="0070C0"/>
                </a:solidFill>
                <a:latin typeface="Arial"/>
                <a:cs typeface="Arial"/>
              </a:rPr>
              <a:t>Employability/ Transferable Skills</a:t>
            </a:r>
            <a:endParaRPr lang="en-US" dirty="0">
              <a:solidFill>
                <a:srgbClr val="0070C0"/>
              </a:solidFill>
              <a:latin typeface="Arial"/>
              <a:cs typeface="Arial"/>
            </a:endParaRPr>
          </a:p>
        </p:txBody>
      </p:sp>
      <p:sp>
        <p:nvSpPr>
          <p:cNvPr id="19459" name="Content Placeholder 2"/>
          <p:cNvSpPr>
            <a:spLocks noGrp="1"/>
          </p:cNvSpPr>
          <p:nvPr>
            <p:ph sz="half" idx="1"/>
          </p:nvPr>
        </p:nvSpPr>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p:txBody>
          <a:bodyPr/>
          <a:lstStyle/>
          <a:p>
            <a:r>
              <a:rPr lang="en-GB" altLang="en-US" dirty="0">
                <a:solidFill>
                  <a:srgbClr val="0070C0"/>
                </a:solidFill>
                <a:latin typeface="Arial" panose="020B0604020202020204" pitchFamily="34" charset="0"/>
                <a:cs typeface="Arial" panose="020B0604020202020204" pitchFamily="34" charset="0"/>
              </a:rPr>
              <a:t>Organisation</a:t>
            </a:r>
          </a:p>
          <a:p>
            <a:r>
              <a:rPr lang="en-GB" altLang="en-US" dirty="0">
                <a:solidFill>
                  <a:srgbClr val="0070C0"/>
                </a:solidFill>
                <a:latin typeface="Arial" panose="020B0604020202020204" pitchFamily="34" charset="0"/>
                <a:cs typeface="Arial" panose="020B0604020202020204" pitchFamily="34" charset="0"/>
              </a:rPr>
              <a:t>Planning</a:t>
            </a:r>
          </a:p>
          <a:p>
            <a:r>
              <a:rPr lang="en-GB" altLang="en-US" dirty="0">
                <a:solidFill>
                  <a:srgbClr val="0070C0"/>
                </a:solidFill>
                <a:latin typeface="Arial" panose="020B0604020202020204" pitchFamily="34" charset="0"/>
                <a:cs typeface="Arial" panose="020B0604020202020204" pitchFamily="34" charset="0"/>
              </a:rPr>
              <a:t>Time management</a:t>
            </a:r>
          </a:p>
          <a:p>
            <a:r>
              <a:rPr lang="en-GB" altLang="en-US" dirty="0">
                <a:solidFill>
                  <a:srgbClr val="0070C0"/>
                </a:solidFill>
                <a:latin typeface="Arial" panose="020B0604020202020204" pitchFamily="34" charset="0"/>
                <a:cs typeface="Arial" panose="020B0604020202020204" pitchFamily="34" charset="0"/>
              </a:rPr>
              <a:t>Professionalism </a:t>
            </a:r>
          </a:p>
          <a:p>
            <a:r>
              <a:rPr lang="en-GB" altLang="en-US" dirty="0">
                <a:solidFill>
                  <a:srgbClr val="0070C0"/>
                </a:solidFill>
                <a:latin typeface="Arial" panose="020B0604020202020204" pitchFamily="34" charset="0"/>
                <a:cs typeface="Arial" panose="020B0604020202020204" pitchFamily="34" charset="0"/>
              </a:rPr>
              <a:t>Awareness </a:t>
            </a:r>
          </a:p>
          <a:p>
            <a:r>
              <a:rPr lang="en-GB" altLang="en-US" dirty="0">
                <a:solidFill>
                  <a:srgbClr val="0070C0"/>
                </a:solidFill>
                <a:latin typeface="Arial" panose="020B0604020202020204" pitchFamily="34" charset="0"/>
                <a:cs typeface="Arial" panose="020B0604020202020204" pitchFamily="34" charset="0"/>
              </a:rPr>
              <a:t>Increased knowledge and understanding  </a:t>
            </a:r>
            <a:endParaRPr lang="en-US" altLang="en-US" dirty="0">
              <a:solidFill>
                <a:srgbClr val="0070C0"/>
              </a:solidFill>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70AF5-B5A7-8AFF-2FE0-37901F511291}"/>
              </a:ext>
            </a:extLst>
          </p:cNvPr>
          <p:cNvSpPr>
            <a:spLocks noGrp="1"/>
          </p:cNvSpPr>
          <p:nvPr>
            <p:ph type="title"/>
          </p:nvPr>
        </p:nvSpPr>
        <p:spPr/>
        <p:txBody>
          <a:bodyPr/>
          <a:lstStyle/>
          <a:p>
            <a:r>
              <a:rPr lang="en-GB" dirty="0" err="1"/>
              <a:t>Aseiniad</a:t>
            </a:r>
            <a:r>
              <a:rPr lang="en-GB" dirty="0"/>
              <a:t>                    </a:t>
            </a:r>
            <a:r>
              <a:rPr lang="en-GB" dirty="0">
                <a:solidFill>
                  <a:srgbClr val="0070C0"/>
                </a:solidFill>
              </a:rPr>
              <a:t>Assessment </a:t>
            </a:r>
            <a:endParaRPr lang="en-US" dirty="0">
              <a:solidFill>
                <a:srgbClr val="0070C0"/>
              </a:solidFill>
            </a:endParaRPr>
          </a:p>
        </p:txBody>
      </p:sp>
      <p:sp>
        <p:nvSpPr>
          <p:cNvPr id="3" name="Content Placeholder 2">
            <a:extLst>
              <a:ext uri="{FF2B5EF4-FFF2-40B4-BE49-F238E27FC236}">
                <a16:creationId xmlns:a16="http://schemas.microsoft.com/office/drawing/2014/main" id="{21125722-0C11-0906-C367-56BF87E1E162}"/>
              </a:ext>
            </a:extLst>
          </p:cNvPr>
          <p:cNvSpPr>
            <a:spLocks noGrp="1"/>
          </p:cNvSpPr>
          <p:nvPr>
            <p:ph sz="half" idx="1"/>
          </p:nvPr>
        </p:nvSpPr>
        <p:spPr/>
        <p:txBody>
          <a:bodyPr/>
          <a:lstStyle/>
          <a:p>
            <a:r>
              <a:rPr lang="en-GB" dirty="0">
                <a:cs typeface="Arial"/>
              </a:rPr>
              <a:t>Portffolio</a:t>
            </a:r>
          </a:p>
          <a:p>
            <a:r>
              <a:rPr lang="en-GB" dirty="0" err="1"/>
              <a:t>Cyfateb</a:t>
            </a:r>
            <a:r>
              <a:rPr lang="en-GB" dirty="0"/>
              <a:t> I 3000 o </a:t>
            </a:r>
            <a:r>
              <a:rPr lang="en-GB" dirty="0" err="1"/>
              <a:t>eiriau</a:t>
            </a:r>
            <a:endParaRPr lang="en-GB" dirty="0"/>
          </a:p>
          <a:p>
            <a:endParaRPr lang="en-GB" dirty="0"/>
          </a:p>
          <a:p>
            <a:r>
              <a:rPr lang="en-GB" b="1" dirty="0" err="1"/>
              <a:t>Dyddiad</a:t>
            </a:r>
            <a:r>
              <a:rPr lang="en-GB" b="1" dirty="0"/>
              <a:t> </a:t>
            </a:r>
            <a:r>
              <a:rPr lang="en-GB" b="1" dirty="0" err="1"/>
              <a:t>cyflwyno</a:t>
            </a:r>
            <a:r>
              <a:rPr lang="en-GB" b="1" dirty="0"/>
              <a:t>:</a:t>
            </a:r>
          </a:p>
          <a:p>
            <a:pPr marL="0" indent="0">
              <a:buNone/>
            </a:pPr>
            <a:r>
              <a:rPr lang="en-GB" b="1" dirty="0">
                <a:solidFill>
                  <a:srgbClr val="FF0000"/>
                </a:solidFill>
              </a:rPr>
              <a:t>22/02/2026  23:59</a:t>
            </a:r>
            <a:endParaRPr lang="en-US" b="1" dirty="0">
              <a:solidFill>
                <a:srgbClr val="FF0000"/>
              </a:solidFill>
            </a:endParaRPr>
          </a:p>
        </p:txBody>
      </p:sp>
      <p:sp>
        <p:nvSpPr>
          <p:cNvPr id="4" name="Content Placeholder 3">
            <a:extLst>
              <a:ext uri="{FF2B5EF4-FFF2-40B4-BE49-F238E27FC236}">
                <a16:creationId xmlns:a16="http://schemas.microsoft.com/office/drawing/2014/main" id="{F0635F35-2413-8C56-3822-7F336C967D09}"/>
              </a:ext>
            </a:extLst>
          </p:cNvPr>
          <p:cNvSpPr>
            <a:spLocks noGrp="1"/>
          </p:cNvSpPr>
          <p:nvPr>
            <p:ph sz="half" idx="2"/>
          </p:nvPr>
        </p:nvSpPr>
        <p:spPr/>
        <p:txBody>
          <a:bodyPr/>
          <a:lstStyle/>
          <a:p>
            <a:r>
              <a:rPr lang="en-GB" dirty="0">
                <a:solidFill>
                  <a:srgbClr val="0070C0"/>
                </a:solidFill>
              </a:rPr>
              <a:t>Portfolio</a:t>
            </a:r>
          </a:p>
          <a:p>
            <a:r>
              <a:rPr lang="en-GB" dirty="0">
                <a:solidFill>
                  <a:srgbClr val="0070C0"/>
                </a:solidFill>
              </a:rPr>
              <a:t>Equivalent to 3000 words</a:t>
            </a:r>
          </a:p>
          <a:p>
            <a:endParaRPr lang="en-GB" dirty="0">
              <a:solidFill>
                <a:srgbClr val="0070C0"/>
              </a:solidFill>
            </a:endParaRPr>
          </a:p>
          <a:p>
            <a:r>
              <a:rPr lang="en-GB" b="1" dirty="0">
                <a:solidFill>
                  <a:srgbClr val="0070C0"/>
                </a:solidFill>
              </a:rPr>
              <a:t>Date of submission:</a:t>
            </a:r>
          </a:p>
          <a:p>
            <a:pPr marL="0" indent="0">
              <a:buNone/>
            </a:pPr>
            <a:r>
              <a:rPr lang="en-GB" b="1" dirty="0">
                <a:solidFill>
                  <a:srgbClr val="FF0000"/>
                </a:solidFill>
              </a:rPr>
              <a:t>22/02/2026  23:59</a:t>
            </a:r>
            <a:endParaRPr lang="en-US" b="1" dirty="0">
              <a:solidFill>
                <a:srgbClr val="FF0000"/>
              </a:solidFill>
            </a:endParaRPr>
          </a:p>
        </p:txBody>
      </p:sp>
    </p:spTree>
    <p:extLst>
      <p:ext uri="{BB962C8B-B14F-4D97-AF65-F5344CB8AC3E}">
        <p14:creationId xmlns:p14="http://schemas.microsoft.com/office/powerpoint/2010/main" val="452064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B773F6B5-A0C4-4168-27C0-666A61502A1F}"/>
              </a:ext>
            </a:extLst>
          </p:cNvPr>
          <p:cNvSpPr>
            <a:spLocks noGrp="1" noChangeArrowheads="1"/>
          </p:cNvSpPr>
          <p:nvPr>
            <p:ph type="title"/>
          </p:nvPr>
        </p:nvSpPr>
        <p:spPr>
          <a:xfrm>
            <a:off x="395288" y="260350"/>
            <a:ext cx="4118592" cy="1296662"/>
          </a:xfrm>
        </p:spPr>
        <p:txBody>
          <a:bodyPr/>
          <a:lstStyle/>
          <a:p>
            <a:pPr eaLnBrk="1" hangingPunct="1"/>
            <a:r>
              <a:rPr lang="en-GB" altLang="en-US" sz="4000" err="1">
                <a:latin typeface="Calibri"/>
                <a:ea typeface="Calibri"/>
                <a:cs typeface="Calibri"/>
              </a:rPr>
              <a:t>Meini</a:t>
            </a:r>
            <a:r>
              <a:rPr lang="en-GB" altLang="en-US" sz="4000" dirty="0">
                <a:latin typeface="Calibri"/>
                <a:ea typeface="Calibri"/>
                <a:cs typeface="Calibri"/>
              </a:rPr>
              <a:t> </a:t>
            </a:r>
            <a:r>
              <a:rPr lang="en-GB" altLang="en-US" sz="4000" err="1">
                <a:latin typeface="Calibri"/>
                <a:ea typeface="Calibri"/>
                <a:cs typeface="Calibri"/>
              </a:rPr>
              <a:t>prawf</a:t>
            </a:r>
            <a:r>
              <a:rPr lang="en-GB" altLang="en-US" sz="4000" dirty="0">
                <a:latin typeface="Calibri"/>
                <a:ea typeface="Calibri"/>
                <a:cs typeface="Calibri"/>
              </a:rPr>
              <a:t> </a:t>
            </a:r>
            <a:r>
              <a:rPr lang="en-GB" altLang="en-US" sz="4000" err="1">
                <a:latin typeface="Calibri"/>
                <a:ea typeface="Calibri"/>
                <a:cs typeface="Calibri"/>
              </a:rPr>
              <a:t>Asesu</a:t>
            </a:r>
            <a:endParaRPr lang="en-GB" altLang="en-US" sz="4000" err="1">
              <a:solidFill>
                <a:srgbClr val="0070C0"/>
              </a:solidFill>
              <a:latin typeface="Calibri"/>
              <a:ea typeface="Calibri"/>
              <a:cs typeface="Calibri"/>
            </a:endParaRPr>
          </a:p>
        </p:txBody>
      </p:sp>
      <p:sp>
        <p:nvSpPr>
          <p:cNvPr id="20483" name="Content Placeholder 2">
            <a:extLst>
              <a:ext uri="{FF2B5EF4-FFF2-40B4-BE49-F238E27FC236}">
                <a16:creationId xmlns:a16="http://schemas.microsoft.com/office/drawing/2014/main" id="{BEDC5745-781F-9008-A471-1C32C6A29766}"/>
              </a:ext>
            </a:extLst>
          </p:cNvPr>
          <p:cNvSpPr>
            <a:spLocks noGrp="1" noChangeArrowheads="1"/>
          </p:cNvSpPr>
          <p:nvPr>
            <p:ph sz="half" idx="1"/>
          </p:nvPr>
        </p:nvSpPr>
        <p:spPr>
          <a:xfrm>
            <a:off x="250825" y="1573213"/>
            <a:ext cx="4095750" cy="3844925"/>
          </a:xfrm>
        </p:spPr>
        <p:txBody>
          <a:bodyPr/>
          <a:lstStyle/>
          <a:p>
            <a:pPr algn="just" eaLnBrk="1" hangingPunct="1">
              <a:buFont typeface="Symbol" panose="05050102010706020507" pitchFamily="18" charset="2"/>
              <a:buChar char=""/>
            </a:pPr>
            <a:r>
              <a:rPr lang="cy-GB" altLang="en-US" sz="1800">
                <a:latin typeface="Calibri" panose="020F0502020204030204" pitchFamily="34" charset="0"/>
                <a:cs typeface="Calibri" panose="020F0502020204030204" pitchFamily="34" charset="0"/>
              </a:rPr>
              <a:t>adnabod materion allweddol yn ymwneud â diffinio a deall chwarae gan gynnwys egwyddorion chwarae hunangyfeiriedig;</a:t>
            </a:r>
            <a:endParaRPr lang="en-GB" altLang="en-US" sz="1800">
              <a:latin typeface="Calibri" panose="020F0502020204030204" pitchFamily="34" charset="0"/>
              <a:cs typeface="Calibri" panose="020F0502020204030204" pitchFamily="34" charset="0"/>
            </a:endParaRPr>
          </a:p>
          <a:p>
            <a:pPr algn="just" eaLnBrk="1" hangingPunct="1">
              <a:buFont typeface="Symbol" panose="05050102010706020507" pitchFamily="18" charset="2"/>
              <a:buChar char=""/>
            </a:pPr>
            <a:r>
              <a:rPr lang="cy-GB" altLang="en-US" sz="1800">
                <a:latin typeface="Calibri" panose="020F0502020204030204" pitchFamily="34" charset="0"/>
                <a:cs typeface="Calibri" panose="020F0502020204030204" pitchFamily="34" charset="0"/>
              </a:rPr>
              <a:t>deall rôl oedolion wrth ddarparu cyfleoedd chwarae cynhwysol sy’n cefnogi datblygiad cyfannol plant;</a:t>
            </a:r>
            <a:endParaRPr lang="en-GB" altLang="en-US" sz="1800">
              <a:latin typeface="Calibri" panose="020F0502020204030204" pitchFamily="34" charset="0"/>
              <a:cs typeface="Calibri" panose="020F0502020204030204" pitchFamily="34" charset="0"/>
            </a:endParaRPr>
          </a:p>
          <a:p>
            <a:pPr algn="just" eaLnBrk="1" hangingPunct="1">
              <a:buFont typeface="Symbol" panose="05050102010706020507" pitchFamily="18" charset="2"/>
              <a:buChar char=""/>
            </a:pPr>
            <a:r>
              <a:rPr lang="cy-GB" altLang="en-US" sz="1800">
                <a:latin typeface="Calibri" panose="020F0502020204030204" pitchFamily="34" charset="0"/>
                <a:cs typeface="Calibri" panose="020F0502020204030204" pitchFamily="34" charset="0"/>
              </a:rPr>
              <a:t>nodi a deall dulliau ac ymagweddau arsylwi a rôl chwarae wrth arsylwi</a:t>
            </a:r>
            <a:endParaRPr lang="en-GB" altLang="en-US" sz="1800">
              <a:latin typeface="Calibri" panose="020F0502020204030204" pitchFamily="34" charset="0"/>
              <a:cs typeface="Calibri" panose="020F0502020204030204" pitchFamily="34" charset="0"/>
            </a:endParaRPr>
          </a:p>
          <a:p>
            <a:pPr algn="just" eaLnBrk="1" hangingPunct="1">
              <a:buFont typeface="Symbol" panose="05050102010706020507" pitchFamily="18" charset="2"/>
              <a:buChar char=""/>
            </a:pPr>
            <a:r>
              <a:rPr lang="cy-GB" altLang="en-US" sz="1800">
                <a:latin typeface="Calibri" panose="020F0502020204030204" pitchFamily="34" charset="0"/>
                <a:cs typeface="Calibri" panose="020F0502020204030204" pitchFamily="34" charset="0"/>
              </a:rPr>
              <a:t>trefnu eu gwybodaeth a’r hyn y maent wedi’i ddysgu drwy ddefnyddio amrywiaeth o adnoddau gwybodaeth, a chyflwyno’u gwaith ar y lefel briodol. </a:t>
            </a:r>
            <a:endParaRPr lang="en-GB" altLang="en-US" sz="1800">
              <a:latin typeface="Calibri" panose="020F0502020204030204" pitchFamily="34" charset="0"/>
              <a:cs typeface="Calibri" panose="020F0502020204030204" pitchFamily="34" charset="0"/>
            </a:endParaRPr>
          </a:p>
        </p:txBody>
      </p:sp>
      <p:sp>
        <p:nvSpPr>
          <p:cNvPr id="20484" name="Content Placeholder 3">
            <a:extLst>
              <a:ext uri="{FF2B5EF4-FFF2-40B4-BE49-F238E27FC236}">
                <a16:creationId xmlns:a16="http://schemas.microsoft.com/office/drawing/2014/main" id="{11BA05E4-C4E3-B686-09AF-9B874895721C}"/>
              </a:ext>
            </a:extLst>
          </p:cNvPr>
          <p:cNvSpPr>
            <a:spLocks noGrp="1" noChangeArrowheads="1"/>
          </p:cNvSpPr>
          <p:nvPr>
            <p:ph sz="half" idx="2"/>
          </p:nvPr>
        </p:nvSpPr>
        <p:spPr>
          <a:xfrm>
            <a:off x="4648200" y="1600200"/>
            <a:ext cx="4171950" cy="3989388"/>
          </a:xfrm>
        </p:spPr>
        <p:txBody>
          <a:bodyPr/>
          <a:lstStyle/>
          <a:p>
            <a:pPr algn="just" eaLnBrk="1" hangingPunct="1">
              <a:buFont typeface="Symbol" panose="05050102010706020507" pitchFamily="18" charset="2"/>
              <a:buChar char=""/>
            </a:pPr>
            <a:r>
              <a:rPr lang="en-GB" altLang="en-US" sz="1800">
                <a:solidFill>
                  <a:srgbClr val="0070C0"/>
                </a:solidFill>
                <a:latin typeface="Calibri" panose="020F0502020204030204" pitchFamily="34" charset="0"/>
                <a:cs typeface="Calibri" panose="020F0502020204030204" pitchFamily="34" charset="0"/>
              </a:rPr>
              <a:t>identify key issues relating to defining and understanding play including the principles of self-directed play;</a:t>
            </a:r>
          </a:p>
          <a:p>
            <a:pPr algn="just" eaLnBrk="1" hangingPunct="1">
              <a:buFont typeface="Symbol" panose="05050102010706020507" pitchFamily="18" charset="2"/>
              <a:buChar char=""/>
            </a:pPr>
            <a:r>
              <a:rPr lang="en-GB" altLang="en-US" sz="1800">
                <a:solidFill>
                  <a:srgbClr val="0070C0"/>
                </a:solidFill>
                <a:latin typeface="Calibri" panose="020F0502020204030204" pitchFamily="34" charset="0"/>
                <a:cs typeface="Calibri" panose="020F0502020204030204" pitchFamily="34" charset="0"/>
              </a:rPr>
              <a:t>understand the role of adults in providing inclusive play opportunities which support children’s holistic development;</a:t>
            </a:r>
          </a:p>
          <a:p>
            <a:pPr algn="just" eaLnBrk="1" hangingPunct="1">
              <a:buFont typeface="Symbol" panose="05050102010706020507" pitchFamily="18" charset="2"/>
              <a:buChar char=""/>
            </a:pPr>
            <a:r>
              <a:rPr lang="en-GB" altLang="en-US" sz="1800">
                <a:solidFill>
                  <a:srgbClr val="0070C0"/>
                </a:solidFill>
                <a:latin typeface="Calibri" panose="020F0502020204030204" pitchFamily="34" charset="0"/>
                <a:cs typeface="Calibri" panose="020F0502020204030204" pitchFamily="34" charset="0"/>
              </a:rPr>
              <a:t>identify and understand methods of and approaches to observation and the role of play in observation</a:t>
            </a:r>
          </a:p>
          <a:p>
            <a:pPr algn="just" eaLnBrk="1" hangingPunct="1">
              <a:buFont typeface="Symbol" panose="05050102010706020507" pitchFamily="18" charset="2"/>
              <a:buChar char=""/>
            </a:pPr>
            <a:r>
              <a:rPr lang="en-GB" altLang="en-US" sz="1800">
                <a:solidFill>
                  <a:srgbClr val="0070C0"/>
                </a:solidFill>
                <a:latin typeface="Calibri" panose="020F0502020204030204" pitchFamily="34" charset="0"/>
                <a:cs typeface="Calibri" panose="020F0502020204030204" pitchFamily="34" charset="0"/>
              </a:rPr>
              <a:t>organise their knowledge and learning through use of a range of information resources, and present their work at the appropriate level. </a:t>
            </a:r>
          </a:p>
          <a:p>
            <a:pPr eaLnBrk="1" hangingPunct="1"/>
            <a:endParaRPr lang="en-GB" altLang="en-US" sz="1600"/>
          </a:p>
        </p:txBody>
      </p:sp>
      <p:sp>
        <p:nvSpPr>
          <p:cNvPr id="20485" name="TextBox 1">
            <a:extLst>
              <a:ext uri="{FF2B5EF4-FFF2-40B4-BE49-F238E27FC236}">
                <a16:creationId xmlns:a16="http://schemas.microsoft.com/office/drawing/2014/main" id="{F57D7CAE-3B7D-C711-38CF-92C07C712924}"/>
              </a:ext>
            </a:extLst>
          </p:cNvPr>
          <p:cNvSpPr txBox="1">
            <a:spLocks noChangeArrowheads="1"/>
          </p:cNvSpPr>
          <p:nvPr/>
        </p:nvSpPr>
        <p:spPr bwMode="auto">
          <a:xfrm>
            <a:off x="4568825" y="519113"/>
            <a:ext cx="43815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4000" dirty="0">
                <a:solidFill>
                  <a:srgbClr val="0070C0"/>
                </a:solidFill>
                <a:latin typeface="Calibri"/>
                <a:ea typeface="Calibri"/>
                <a:cs typeface="Calibri"/>
              </a:rPr>
              <a:t>Assessment </a:t>
            </a:r>
            <a:r>
              <a:rPr lang="en-GB" altLang="en-US" sz="4000" err="1">
                <a:solidFill>
                  <a:srgbClr val="0070C0"/>
                </a:solidFill>
                <a:latin typeface="Calibri"/>
                <a:ea typeface="Calibri"/>
                <a:cs typeface="Calibri"/>
              </a:rPr>
              <a:t>Critiera</a:t>
            </a:r>
            <a:endParaRPr lang="en-US" altLang="en-US" sz="4000" err="1">
              <a:latin typeface="Calibri"/>
              <a:ea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F641E1AC-8F14-709C-7626-3F19CD3F67CE}"/>
              </a:ext>
            </a:extLst>
          </p:cNvPr>
          <p:cNvSpPr>
            <a:spLocks noGrp="1" noChangeArrowheads="1"/>
          </p:cNvSpPr>
          <p:nvPr>
            <p:ph type="title"/>
          </p:nvPr>
        </p:nvSpPr>
        <p:spPr>
          <a:xfrm>
            <a:off x="519589" y="187096"/>
            <a:ext cx="7886700" cy="1325562"/>
          </a:xfrm>
        </p:spPr>
        <p:txBody>
          <a:bodyPr/>
          <a:lstStyle/>
          <a:p>
            <a:r>
              <a:rPr lang="en-GB" altLang="en-US" sz="4400" err="1">
                <a:latin typeface="Calibri"/>
                <a:ea typeface="Calibri"/>
                <a:cs typeface="Calibri"/>
              </a:rPr>
              <a:t>Strwythur</a:t>
            </a:r>
            <a:r>
              <a:rPr lang="en-GB" altLang="en-US" sz="4400" dirty="0">
                <a:latin typeface="Calibri"/>
                <a:ea typeface="Calibri"/>
                <a:cs typeface="Calibri"/>
              </a:rPr>
              <a:t> </a:t>
            </a:r>
            <a:r>
              <a:rPr lang="en-GB" altLang="en-US" sz="4400" err="1">
                <a:latin typeface="Calibri"/>
                <a:ea typeface="Calibri"/>
                <a:cs typeface="Calibri"/>
              </a:rPr>
              <a:t>eich</a:t>
            </a:r>
            <a:r>
              <a:rPr lang="en-GB" altLang="en-US" sz="4400" dirty="0">
                <a:latin typeface="Calibri"/>
                <a:ea typeface="Calibri"/>
                <a:cs typeface="Calibri"/>
              </a:rPr>
              <a:t> </a:t>
            </a:r>
            <a:r>
              <a:rPr lang="en-GB" altLang="en-US" sz="4400" err="1">
                <a:latin typeface="Calibri"/>
                <a:ea typeface="Calibri"/>
                <a:cs typeface="Calibri"/>
              </a:rPr>
              <a:t>aseiniad</a:t>
            </a:r>
            <a:br>
              <a:rPr lang="en-GB" altLang="en-US" dirty="0"/>
            </a:br>
            <a:endParaRPr lang="en-GB" altLang="en-US">
              <a:solidFill>
                <a:srgbClr val="0070C0"/>
              </a:solidFill>
              <a:cs typeface="Arial"/>
            </a:endParaRPr>
          </a:p>
        </p:txBody>
      </p:sp>
      <p:sp>
        <p:nvSpPr>
          <p:cNvPr id="22531" name="Content Placeholder 2">
            <a:extLst>
              <a:ext uri="{FF2B5EF4-FFF2-40B4-BE49-F238E27FC236}">
                <a16:creationId xmlns:a16="http://schemas.microsoft.com/office/drawing/2014/main" id="{C44E6C78-F82F-C6A9-79B9-B7CB5B75CE45}"/>
              </a:ext>
            </a:extLst>
          </p:cNvPr>
          <p:cNvSpPr>
            <a:spLocks noGrp="1" noChangeArrowheads="1"/>
          </p:cNvSpPr>
          <p:nvPr>
            <p:ph sz="half" idx="1"/>
          </p:nvPr>
        </p:nvSpPr>
        <p:spPr>
          <a:xfrm>
            <a:off x="546973" y="980728"/>
            <a:ext cx="7508794" cy="4316674"/>
          </a:xfrm>
        </p:spPr>
        <p:txBody>
          <a:bodyPr/>
          <a:lstStyle/>
          <a:p>
            <a:pPr marL="0" indent="0" eaLnBrk="1" hangingPunct="1">
              <a:buFont typeface="Arial" panose="020B0604020202020204" pitchFamily="34" charset="0"/>
              <a:buNone/>
            </a:pPr>
            <a:r>
              <a:rPr lang="en-GB" altLang="en-US" sz="1600" dirty="0">
                <a:latin typeface="Calibri" panose="020F0502020204030204" pitchFamily="34" charset="0"/>
                <a:cs typeface="Calibri" panose="020F0502020204030204" pitchFamily="34" charset="0"/>
              </a:rPr>
              <a:t>1. </a:t>
            </a:r>
            <a:r>
              <a:rPr lang="en-GB" altLang="en-US" sz="1600" dirty="0" err="1">
                <a:latin typeface="Calibri" panose="020F0502020204030204" pitchFamily="34" charset="0"/>
                <a:cs typeface="Calibri" panose="020F0502020204030204" pitchFamily="34" charset="0"/>
              </a:rPr>
              <a:t>Trafodwch</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ddau</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fath</a:t>
            </a:r>
            <a:r>
              <a:rPr lang="en-GB" altLang="en-US" sz="1600" dirty="0">
                <a:latin typeface="Calibri" panose="020F0502020204030204" pitchFamily="34" charset="0"/>
                <a:cs typeface="Calibri" panose="020F0502020204030204" pitchFamily="34" charset="0"/>
              </a:rPr>
              <a:t> o </a:t>
            </a:r>
            <a:r>
              <a:rPr lang="en-GB" altLang="en-US" sz="1600" dirty="0" err="1">
                <a:latin typeface="Calibri" panose="020F0502020204030204" pitchFamily="34" charset="0"/>
                <a:cs typeface="Calibri" panose="020F0502020204030204" pitchFamily="34" charset="0"/>
              </a:rPr>
              <a:t>chwarae</a:t>
            </a:r>
            <a:r>
              <a:rPr lang="en-GB" altLang="en-US" sz="1600" dirty="0">
                <a:latin typeface="Calibri" panose="020F0502020204030204" pitchFamily="34" charset="0"/>
                <a:cs typeface="Calibri" panose="020F0502020204030204" pitchFamily="34" charset="0"/>
              </a:rPr>
              <a:t> a </a:t>
            </a:r>
            <a:r>
              <a:rPr lang="en-GB" altLang="en-US" sz="1600" dirty="0" err="1">
                <a:latin typeface="Calibri" panose="020F0502020204030204" pitchFamily="34" charset="0"/>
                <a:cs typeface="Calibri" panose="020F0502020204030204" pitchFamily="34" charset="0"/>
              </a:rPr>
              <a:t>sut</a:t>
            </a:r>
            <a:r>
              <a:rPr lang="en-GB" altLang="en-US" sz="1600" dirty="0">
                <a:latin typeface="Calibri" panose="020F0502020204030204" pitchFamily="34" charset="0"/>
                <a:cs typeface="Calibri" panose="020F0502020204030204" pitchFamily="34" charset="0"/>
              </a:rPr>
              <a:t> y </a:t>
            </a:r>
            <a:r>
              <a:rPr lang="en-GB" altLang="en-US" sz="1600" dirty="0" err="1">
                <a:latin typeface="Calibri" panose="020F0502020204030204" pitchFamily="34" charset="0"/>
                <a:cs typeface="Calibri" panose="020F0502020204030204" pitchFamily="34" charset="0"/>
              </a:rPr>
              <a:t>gellir</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cefnogi'r</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rhain</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yn</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ymarferol</a:t>
            </a:r>
            <a:r>
              <a:rPr lang="en-GB" altLang="en-US" sz="1600" dirty="0">
                <a:latin typeface="Calibri" panose="020F0502020204030204" pitchFamily="34" charset="0"/>
                <a:cs typeface="Calibri" panose="020F0502020204030204" pitchFamily="34" charset="0"/>
              </a:rPr>
              <a:t>. (750 o </a:t>
            </a:r>
            <a:r>
              <a:rPr lang="en-GB" altLang="en-US" sz="1600" dirty="0" err="1">
                <a:latin typeface="Calibri" panose="020F0502020204030204" pitchFamily="34" charset="0"/>
                <a:cs typeface="Calibri" panose="020F0502020204030204" pitchFamily="34" charset="0"/>
              </a:rPr>
              <a:t>eiriau</a:t>
            </a:r>
            <a:r>
              <a:rPr lang="en-GB" altLang="en-US" sz="1600" dirty="0">
                <a:latin typeface="Calibri" panose="020F0502020204030204" pitchFamily="34" charset="0"/>
                <a:cs typeface="Calibri" panose="020F0502020204030204" pitchFamily="34" charset="0"/>
              </a:rPr>
              <a:t>)</a:t>
            </a:r>
            <a:endParaRPr lang="en-GB" altLang="en-US" sz="1600" dirty="0">
              <a:latin typeface="Calibri" panose="020F0502020204030204" pitchFamily="34" charset="0"/>
              <a:ea typeface="Calibri"/>
              <a:cs typeface="Calibri" panose="020F0502020204030204" pitchFamily="34" charset="0"/>
            </a:endParaRPr>
          </a:p>
          <a:p>
            <a:pPr marL="0" indent="0">
              <a:buNone/>
            </a:pPr>
            <a:endParaRPr lang="en-GB" altLang="en-US" sz="1600" dirty="0">
              <a:latin typeface="Calibri" panose="020F0502020204030204" pitchFamily="34" charset="0"/>
              <a:cs typeface="Calibri" panose="020F0502020204030204" pitchFamily="34" charset="0"/>
            </a:endParaRPr>
          </a:p>
          <a:p>
            <a:pPr marL="0" indent="0" eaLnBrk="1" hangingPunct="1">
              <a:buFont typeface="Arial" panose="020B0604020202020204" pitchFamily="34" charset="0"/>
              <a:buNone/>
            </a:pPr>
            <a:r>
              <a:rPr lang="en-GB" altLang="en-US" sz="1600" dirty="0">
                <a:latin typeface="Calibri" panose="020F0502020204030204" pitchFamily="34" charset="0"/>
                <a:cs typeface="Calibri" panose="020F0502020204030204" pitchFamily="34" charset="0"/>
              </a:rPr>
              <a:t>2. </a:t>
            </a:r>
            <a:r>
              <a:rPr lang="en-GB" altLang="en-US" sz="1600" dirty="0" err="1">
                <a:latin typeface="Calibri" panose="020F0502020204030204" pitchFamily="34" charset="0"/>
                <a:cs typeface="Calibri" panose="020F0502020204030204" pitchFamily="34" charset="0"/>
              </a:rPr>
              <a:t>Tystiolaeth</a:t>
            </a:r>
            <a:r>
              <a:rPr lang="en-GB" altLang="en-US" sz="1600" dirty="0">
                <a:latin typeface="Calibri" panose="020F0502020204030204" pitchFamily="34" charset="0"/>
                <a:cs typeface="Calibri" panose="020F0502020204030204" pitchFamily="34" charset="0"/>
              </a:rPr>
              <a:t> o </a:t>
            </a:r>
            <a:r>
              <a:rPr lang="en-GB" altLang="en-US" sz="1600" dirty="0" err="1">
                <a:latin typeface="Calibri" panose="020F0502020204030204" pitchFamily="34" charset="0"/>
                <a:cs typeface="Calibri" panose="020F0502020204030204" pitchFamily="34" charset="0"/>
              </a:rPr>
              <a:t>ddealltwriaeth</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glir</a:t>
            </a:r>
            <a:r>
              <a:rPr lang="en-GB" altLang="en-US" sz="1600" dirty="0">
                <a:latin typeface="Calibri" panose="020F0502020204030204" pitchFamily="34" charset="0"/>
                <a:cs typeface="Calibri" panose="020F0502020204030204" pitchFamily="34" charset="0"/>
              </a:rPr>
              <a:t> o pam </a:t>
            </a:r>
            <a:r>
              <a:rPr lang="en-GB" altLang="en-US" sz="1600" dirty="0" err="1">
                <a:latin typeface="Calibri" panose="020F0502020204030204" pitchFamily="34" charset="0"/>
                <a:cs typeface="Calibri" panose="020F0502020204030204" pitchFamily="34" charset="0"/>
              </a:rPr>
              <a:t>ei</a:t>
            </a:r>
            <a:r>
              <a:rPr lang="en-GB" altLang="en-US" sz="1600" dirty="0">
                <a:latin typeface="Calibri" panose="020F0502020204030204" pitchFamily="34" charset="0"/>
                <a:cs typeface="Calibri" panose="020F0502020204030204" pitchFamily="34" charset="0"/>
              </a:rPr>
              <a:t> bod </a:t>
            </a:r>
            <a:r>
              <a:rPr lang="en-GB" altLang="en-US" sz="1600" dirty="0" err="1">
                <a:latin typeface="Calibri" panose="020F0502020204030204" pitchFamily="34" charset="0"/>
                <a:cs typeface="Calibri" panose="020F0502020204030204" pitchFamily="34" charset="0"/>
              </a:rPr>
              <a:t>yn</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bwysig</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i</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blant</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ddewis</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eu</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chwarae</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eu</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hunain</a:t>
            </a:r>
            <a:r>
              <a:rPr lang="en-GB" altLang="en-US" sz="1600" dirty="0">
                <a:latin typeface="Calibri" panose="020F0502020204030204" pitchFamily="34" charset="0"/>
                <a:cs typeface="Calibri" panose="020F0502020204030204" pitchFamily="34" charset="0"/>
              </a:rPr>
              <a:t> a </a:t>
            </a:r>
            <a:r>
              <a:rPr lang="en-GB" altLang="en-US" sz="1600" dirty="0" err="1">
                <a:latin typeface="Calibri" panose="020F0502020204030204" pitchFamily="34" charset="0"/>
                <a:cs typeface="Calibri" panose="020F0502020204030204" pitchFamily="34" charset="0"/>
              </a:rPr>
              <a:t>phwysigrwydd</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rôl</a:t>
            </a:r>
            <a:r>
              <a:rPr lang="en-GB" altLang="en-US" sz="1600" dirty="0">
                <a:latin typeface="Calibri" panose="020F0502020204030204" pitchFamily="34" charset="0"/>
                <a:cs typeface="Calibri" panose="020F0502020204030204" pitchFamily="34" charset="0"/>
              </a:rPr>
              <a:t> yr </a:t>
            </a:r>
            <a:r>
              <a:rPr lang="en-GB" altLang="en-US" sz="1600" dirty="0" err="1">
                <a:latin typeface="Calibri" panose="020F0502020204030204" pitchFamily="34" charset="0"/>
                <a:cs typeface="Calibri" panose="020F0502020204030204" pitchFamily="34" charset="0"/>
              </a:rPr>
              <a:t>oedolyn</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yn</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chwarae</a:t>
            </a:r>
            <a:r>
              <a:rPr lang="en-GB" altLang="en-US" sz="1600" dirty="0">
                <a:latin typeface="Calibri" panose="020F0502020204030204" pitchFamily="34" charset="0"/>
                <a:cs typeface="Calibri" panose="020F0502020204030204" pitchFamily="34" charset="0"/>
              </a:rPr>
              <a:t> plant. (750 o </a:t>
            </a:r>
            <a:r>
              <a:rPr lang="en-GB" altLang="en-US" sz="1600" dirty="0" err="1">
                <a:latin typeface="Calibri" panose="020F0502020204030204" pitchFamily="34" charset="0"/>
                <a:cs typeface="Calibri" panose="020F0502020204030204" pitchFamily="34" charset="0"/>
              </a:rPr>
              <a:t>eiriau</a:t>
            </a:r>
            <a:r>
              <a:rPr lang="en-GB" altLang="en-US" sz="1600" dirty="0">
                <a:latin typeface="Calibri" panose="020F0502020204030204" pitchFamily="34" charset="0"/>
                <a:cs typeface="Calibri" panose="020F0502020204030204" pitchFamily="34" charset="0"/>
              </a:rPr>
              <a:t>)</a:t>
            </a:r>
            <a:endParaRPr lang="en-GB" altLang="en-US" sz="1600" dirty="0">
              <a:latin typeface="Calibri" panose="020F0502020204030204" pitchFamily="34" charset="0"/>
              <a:ea typeface="Calibri"/>
              <a:cs typeface="Calibri" panose="020F0502020204030204" pitchFamily="34" charset="0"/>
            </a:endParaRPr>
          </a:p>
          <a:p>
            <a:pPr marL="0" indent="0">
              <a:buNone/>
            </a:pPr>
            <a:endParaRPr lang="en-GB" altLang="en-US" sz="1600" dirty="0">
              <a:latin typeface="Calibri" panose="020F0502020204030204" pitchFamily="34" charset="0"/>
              <a:cs typeface="Calibri" panose="020F0502020204030204" pitchFamily="34" charset="0"/>
            </a:endParaRPr>
          </a:p>
          <a:p>
            <a:pPr marL="0" indent="0" eaLnBrk="1" hangingPunct="1">
              <a:buNone/>
            </a:pPr>
            <a:r>
              <a:rPr lang="en-GB" altLang="en-US" sz="1600" dirty="0">
                <a:latin typeface="Calibri" panose="020F0502020204030204" pitchFamily="34" charset="0"/>
                <a:cs typeface="Calibri" panose="020F0502020204030204" pitchFamily="34" charset="0"/>
              </a:rPr>
              <a:t>3. </a:t>
            </a:r>
            <a:r>
              <a:rPr lang="en-GB" altLang="en-US" sz="1600" dirty="0" err="1">
                <a:latin typeface="Calibri" panose="020F0502020204030204" pitchFamily="34" charset="0"/>
                <a:cs typeface="Calibri" panose="020F0502020204030204" pitchFamily="34" charset="0"/>
              </a:rPr>
              <a:t>Trafodaeth</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fanwl</a:t>
            </a:r>
            <a:r>
              <a:rPr lang="en-GB" altLang="en-US" sz="1600" dirty="0">
                <a:latin typeface="Calibri" panose="020F0502020204030204" pitchFamily="34" charset="0"/>
                <a:cs typeface="Calibri" panose="020F0502020204030204" pitchFamily="34" charset="0"/>
              </a:rPr>
              <a:t> a </a:t>
            </a:r>
            <a:r>
              <a:rPr lang="en-GB" altLang="en-US" sz="1600" dirty="0" err="1">
                <a:latin typeface="Calibri" panose="020F0502020204030204" pitchFamily="34" charset="0"/>
                <a:cs typeface="Calibri" panose="020F0502020204030204" pitchFamily="34" charset="0"/>
              </a:rPr>
              <a:t>dealltwriaeth</a:t>
            </a:r>
            <a:r>
              <a:rPr lang="en-GB" altLang="en-US" sz="1600" dirty="0">
                <a:latin typeface="Calibri" panose="020F0502020204030204" pitchFamily="34" charset="0"/>
                <a:cs typeface="Calibri" panose="020F0502020204030204" pitchFamily="34" charset="0"/>
              </a:rPr>
              <a:t> o </a:t>
            </a:r>
            <a:r>
              <a:rPr lang="en-GB" altLang="en-US" sz="1600" dirty="0" err="1">
                <a:latin typeface="Calibri" panose="020F0502020204030204" pitchFamily="34" charset="0"/>
                <a:cs typeface="Calibri" panose="020F0502020204030204" pitchFamily="34" charset="0"/>
              </a:rPr>
              <a:t>ddull</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arsylwi</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ar</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gyfer</a:t>
            </a:r>
            <a:r>
              <a:rPr lang="en-GB" altLang="en-US" sz="1600" dirty="0">
                <a:latin typeface="Calibri" panose="020F0502020204030204" pitchFamily="34" charset="0"/>
                <a:cs typeface="Calibri" panose="020F0502020204030204" pitchFamily="34" charset="0"/>
              </a:rPr>
              <a:t> plant </a:t>
            </a:r>
            <a:r>
              <a:rPr lang="en-GB" altLang="en-US" sz="1600" dirty="0" err="1">
                <a:latin typeface="Calibri" panose="020F0502020204030204" pitchFamily="34" charset="0"/>
                <a:cs typeface="Calibri" panose="020F0502020204030204" pitchFamily="34" charset="0"/>
              </a:rPr>
              <a:t>ifanc</a:t>
            </a:r>
            <a:r>
              <a:rPr lang="en-GB" altLang="en-US" sz="1600" dirty="0">
                <a:latin typeface="Calibri" panose="020F0502020204030204" pitchFamily="34" charset="0"/>
                <a:cs typeface="Calibri" panose="020F0502020204030204" pitchFamily="34" charset="0"/>
              </a:rPr>
              <a:t> </a:t>
            </a:r>
            <a:endParaRPr lang="en-GB" altLang="en-US" sz="1600" dirty="0">
              <a:latin typeface="Calibri" panose="020F0502020204030204" pitchFamily="34" charset="0"/>
              <a:ea typeface="Calibri"/>
              <a:cs typeface="Calibri" panose="020F0502020204030204" pitchFamily="34" charset="0"/>
            </a:endParaRPr>
          </a:p>
          <a:p>
            <a:pPr marL="0" indent="0" eaLnBrk="1" hangingPunct="1">
              <a:buNone/>
            </a:pPr>
            <a:r>
              <a:rPr lang="en-GB" altLang="en-US" sz="1600" dirty="0" err="1">
                <a:latin typeface="Calibri" panose="020F0502020204030204" pitchFamily="34" charset="0"/>
                <a:cs typeface="Calibri" panose="020F0502020204030204" pitchFamily="34" charset="0"/>
              </a:rPr>
              <a:t>Dewiswch</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o’r</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mathau</a:t>
            </a:r>
            <a:r>
              <a:rPr lang="en-GB" altLang="en-US" sz="1600" dirty="0">
                <a:latin typeface="Calibri" panose="020F0502020204030204" pitchFamily="34" charset="0"/>
                <a:cs typeface="Calibri" panose="020F0502020204030204" pitchFamily="34" charset="0"/>
              </a:rPr>
              <a:t> o </a:t>
            </a:r>
            <a:r>
              <a:rPr lang="en-GB" altLang="en-US" sz="1600" dirty="0" err="1">
                <a:latin typeface="Calibri" panose="020F0502020204030204" pitchFamily="34" charset="0"/>
                <a:cs typeface="Calibri" panose="020F0502020204030204" pitchFamily="34" charset="0"/>
              </a:rPr>
              <a:t>arsylwi</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trafodwyd</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yn</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ein</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darlithoedd</a:t>
            </a:r>
            <a:r>
              <a:rPr lang="en-GB" altLang="en-US" sz="1600" dirty="0">
                <a:latin typeface="Calibri" panose="020F0502020204030204" pitchFamily="34" charset="0"/>
                <a:cs typeface="Calibri" panose="020F0502020204030204" pitchFamily="34" charset="0"/>
              </a:rPr>
              <a:t>. </a:t>
            </a:r>
            <a:endParaRPr lang="en-GB" altLang="en-US" sz="1600" dirty="0">
              <a:latin typeface="Calibri" panose="020F0502020204030204" pitchFamily="34" charset="0"/>
              <a:ea typeface="Calibri"/>
              <a:cs typeface="Calibri" panose="020F0502020204030204" pitchFamily="34" charset="0"/>
            </a:endParaRPr>
          </a:p>
          <a:p>
            <a:pPr marL="0" indent="0" eaLnBrk="1" hangingPunct="1">
              <a:buNone/>
            </a:pPr>
            <a:r>
              <a:rPr lang="en-GB" altLang="en-US" sz="1600" dirty="0" err="1">
                <a:latin typeface="Calibri" panose="020F0502020204030204" pitchFamily="34" charset="0"/>
                <a:cs typeface="Calibri" panose="020F0502020204030204" pitchFamily="34" charset="0"/>
              </a:rPr>
              <a:t>E.e.</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Arsylwadau</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seiliedig</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ar</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raddfeydd</a:t>
            </a:r>
            <a:r>
              <a:rPr lang="en-GB" altLang="en-US" sz="1600" dirty="0">
                <a:latin typeface="Calibri" panose="020F0502020204030204" pitchFamily="34" charset="0"/>
                <a:cs typeface="Calibri" panose="020F0502020204030204" pitchFamily="34" charset="0"/>
              </a:rPr>
              <a:t> - </a:t>
            </a:r>
            <a:r>
              <a:rPr lang="en-GB" altLang="en-US" sz="1600" dirty="0" err="1">
                <a:latin typeface="Calibri" panose="020F0502020204030204" pitchFamily="34" charset="0"/>
                <a:cs typeface="Calibri" panose="020F0502020204030204" pitchFamily="34" charset="0"/>
              </a:rPr>
              <a:t>Atodlen</a:t>
            </a:r>
            <a:r>
              <a:rPr lang="en-GB" altLang="en-US" sz="1600" dirty="0">
                <a:latin typeface="Calibri" panose="020F0502020204030204" pitchFamily="34" charset="0"/>
                <a:cs typeface="Calibri" panose="020F0502020204030204" pitchFamily="34" charset="0"/>
              </a:rPr>
              <a:t> o </a:t>
            </a:r>
            <a:r>
              <a:rPr lang="en-GB" altLang="en-US" sz="1600" dirty="0" err="1">
                <a:latin typeface="Calibri" panose="020F0502020204030204" pitchFamily="34" charset="0"/>
                <a:cs typeface="Calibri" panose="020F0502020204030204" pitchFamily="34" charset="0"/>
              </a:rPr>
              <a:t>Sgiliau</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Tyfu</a:t>
            </a:r>
            <a:r>
              <a:rPr lang="en-GB" altLang="en-US" sz="1600" dirty="0">
                <a:latin typeface="Calibri" panose="020F0502020204030204" pitchFamily="34" charset="0"/>
                <a:cs typeface="Calibri" panose="020F0502020204030204" pitchFamily="34" charset="0"/>
              </a:rPr>
              <a:t> (SOGS), </a:t>
            </a:r>
            <a:r>
              <a:rPr lang="en-GB" altLang="en-US" sz="1600" dirty="0" err="1">
                <a:latin typeface="Calibri" panose="020F0502020204030204" pitchFamily="34" charset="0"/>
                <a:cs typeface="Calibri" panose="020F0502020204030204" pitchFamily="34" charset="0"/>
              </a:rPr>
              <a:t>holiaduron</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cryfderau</a:t>
            </a:r>
            <a:r>
              <a:rPr lang="en-GB" altLang="en-US" sz="1600" dirty="0">
                <a:latin typeface="Calibri" panose="020F0502020204030204" pitchFamily="34" charset="0"/>
                <a:cs typeface="Calibri" panose="020F0502020204030204" pitchFamily="34" charset="0"/>
              </a:rPr>
              <a:t> ac </a:t>
            </a:r>
            <a:r>
              <a:rPr lang="en-GB" altLang="en-US" sz="1600" dirty="0" err="1">
                <a:latin typeface="Calibri" panose="020F0502020204030204" pitchFamily="34" charset="0"/>
                <a:cs typeface="Calibri" panose="020F0502020204030204" pitchFamily="34" charset="0"/>
              </a:rPr>
              <a:t>anawsterau</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graddfa</a:t>
            </a:r>
            <a:r>
              <a:rPr lang="en-GB" altLang="en-US" sz="1600" dirty="0">
                <a:latin typeface="Calibri" panose="020F0502020204030204" pitchFamily="34" charset="0"/>
                <a:cs typeface="Calibri" panose="020F0502020204030204" pitchFamily="34" charset="0"/>
              </a:rPr>
              <a:t> Leuven</a:t>
            </a:r>
            <a:endParaRPr lang="en-GB" altLang="en-US" sz="1600" dirty="0">
              <a:latin typeface="Calibri" panose="020F0502020204030204" pitchFamily="34" charset="0"/>
              <a:ea typeface="Calibri"/>
              <a:cs typeface="Calibri" panose="020F0502020204030204" pitchFamily="34" charset="0"/>
            </a:endParaRPr>
          </a:p>
          <a:p>
            <a:pPr marL="0" indent="0" eaLnBrk="1" hangingPunct="1">
              <a:buFont typeface="Arial" panose="020B0604020202020204" pitchFamily="34" charset="0"/>
              <a:buNone/>
            </a:pPr>
            <a:r>
              <a:rPr lang="en-GB" altLang="en-US" sz="1600" dirty="0" err="1">
                <a:latin typeface="Calibri" panose="020F0502020204030204" pitchFamily="34" charset="0"/>
                <a:cs typeface="Calibri" panose="020F0502020204030204" pitchFamily="34" charset="0"/>
              </a:rPr>
              <a:t>Arsylwadau</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ar</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Blentyn</a:t>
            </a:r>
            <a:r>
              <a:rPr lang="en-GB" altLang="en-US" sz="1600" dirty="0">
                <a:latin typeface="Calibri" panose="020F0502020204030204" pitchFamily="34" charset="0"/>
                <a:cs typeface="Calibri" panose="020F0502020204030204" pitchFamily="34" charset="0"/>
              </a:rPr>
              <a:t> Unigol - System </a:t>
            </a:r>
            <a:r>
              <a:rPr lang="en-GB" altLang="en-US" sz="1600" dirty="0" err="1">
                <a:latin typeface="Calibri" panose="020F0502020204030204" pitchFamily="34" charset="0"/>
                <a:cs typeface="Calibri" panose="020F0502020204030204" pitchFamily="34" charset="0"/>
              </a:rPr>
              <a:t>i</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Dracio</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Symudiadau</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Tracio</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Rhyngweithio</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cofnodi</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ar</a:t>
            </a:r>
            <a:r>
              <a:rPr lang="en-GB" altLang="en-US" sz="1600" dirty="0">
                <a:latin typeface="Calibri" panose="020F0502020204030204" pitchFamily="34" charset="0"/>
                <a:cs typeface="Calibri" panose="020F0502020204030204" pitchFamily="34" charset="0"/>
              </a:rPr>
              <a:t> y </a:t>
            </a:r>
            <a:r>
              <a:rPr lang="en-GB" altLang="en-US" sz="1600" dirty="0" err="1">
                <a:latin typeface="Calibri" panose="020F0502020204030204" pitchFamily="34" charset="0"/>
                <a:cs typeface="Calibri" panose="020F0502020204030204" pitchFamily="34" charset="0"/>
              </a:rPr>
              <a:t>pryd</a:t>
            </a:r>
            <a:r>
              <a:rPr lang="en-GB" altLang="en-US" sz="1600" dirty="0">
                <a:latin typeface="Calibri" panose="020F0502020204030204" pitchFamily="34" charset="0"/>
                <a:cs typeface="Calibri" panose="020F0502020204030204" pitchFamily="34" charset="0"/>
              </a:rPr>
              <a:t>. (750 o </a:t>
            </a:r>
            <a:r>
              <a:rPr lang="en-GB" altLang="en-US" sz="1600" dirty="0" err="1">
                <a:latin typeface="Calibri" panose="020F0502020204030204" pitchFamily="34" charset="0"/>
                <a:cs typeface="Calibri" panose="020F0502020204030204" pitchFamily="34" charset="0"/>
              </a:rPr>
              <a:t>eiriau</a:t>
            </a:r>
            <a:r>
              <a:rPr lang="en-GB" altLang="en-US" sz="1600" dirty="0">
                <a:latin typeface="Calibri" panose="020F0502020204030204" pitchFamily="34" charset="0"/>
                <a:cs typeface="Calibri" panose="020F0502020204030204" pitchFamily="34" charset="0"/>
              </a:rPr>
              <a:t>)</a:t>
            </a:r>
            <a:endParaRPr lang="en-GB" altLang="en-US" sz="1600" dirty="0">
              <a:latin typeface="Calibri" panose="020F0502020204030204" pitchFamily="34" charset="0"/>
              <a:ea typeface="Calibri"/>
              <a:cs typeface="Calibri" panose="020F0502020204030204" pitchFamily="34" charset="0"/>
            </a:endParaRPr>
          </a:p>
          <a:p>
            <a:pPr marL="0" indent="0">
              <a:buNone/>
            </a:pPr>
            <a:endParaRPr lang="en-GB" altLang="en-US" sz="1600" dirty="0">
              <a:latin typeface="Calibri" panose="020F0502020204030204" pitchFamily="34" charset="0"/>
              <a:cs typeface="Calibri" panose="020F0502020204030204" pitchFamily="34" charset="0"/>
            </a:endParaRPr>
          </a:p>
          <a:p>
            <a:pPr marL="0" indent="0" eaLnBrk="1" hangingPunct="1">
              <a:buFont typeface="Arial" panose="020B0604020202020204" pitchFamily="34" charset="0"/>
              <a:buNone/>
            </a:pPr>
            <a:r>
              <a:rPr lang="en-GB" altLang="en-US" sz="1600" dirty="0">
                <a:latin typeface="Calibri" panose="020F0502020204030204" pitchFamily="34" charset="0"/>
                <a:cs typeface="Calibri" panose="020F0502020204030204" pitchFamily="34" charset="0"/>
              </a:rPr>
              <a:t>4. </a:t>
            </a:r>
            <a:r>
              <a:rPr lang="en-GB" altLang="en-US" sz="1600" dirty="0" err="1">
                <a:latin typeface="Calibri" panose="020F0502020204030204" pitchFamily="34" charset="0"/>
                <a:cs typeface="Calibri" panose="020F0502020204030204" pitchFamily="34" charset="0"/>
              </a:rPr>
              <a:t>Dangoswch</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ddealltwriaeth</a:t>
            </a:r>
            <a:r>
              <a:rPr lang="en-GB" altLang="en-US" sz="1600" dirty="0">
                <a:latin typeface="Calibri" panose="020F0502020204030204" pitchFamily="34" charset="0"/>
                <a:cs typeface="Calibri" panose="020F0502020204030204" pitchFamily="34" charset="0"/>
              </a:rPr>
              <a:t> o </a:t>
            </a:r>
            <a:r>
              <a:rPr lang="en-GB" altLang="en-US" sz="1600" dirty="0" err="1">
                <a:latin typeface="Calibri" panose="020F0502020204030204" pitchFamily="34" charset="0"/>
                <a:cs typeface="Calibri" panose="020F0502020204030204" pitchFamily="34" charset="0"/>
              </a:rPr>
              <a:t>rôl</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chwarae</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wrth</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wneud</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arsylwadau</a:t>
            </a:r>
            <a:r>
              <a:rPr lang="en-GB" altLang="en-US" sz="1600" dirty="0">
                <a:latin typeface="Calibri" panose="020F0502020204030204" pitchFamily="34" charset="0"/>
                <a:cs typeface="Calibri" panose="020F0502020204030204" pitchFamily="34" charset="0"/>
              </a:rPr>
              <a:t> ac </a:t>
            </a:r>
            <a:r>
              <a:rPr lang="en-GB" altLang="en-US" sz="1600" dirty="0" err="1">
                <a:latin typeface="Calibri" panose="020F0502020204030204" pitchFamily="34" charset="0"/>
                <a:cs typeface="Calibri" panose="020F0502020204030204" pitchFamily="34" charset="0"/>
              </a:rPr>
              <a:t>asesiadau</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ar</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blant</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a’r</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modd</a:t>
            </a:r>
            <a:r>
              <a:rPr lang="en-GB" altLang="en-US" sz="1600" dirty="0">
                <a:latin typeface="Calibri" panose="020F0502020204030204" pitchFamily="34" charset="0"/>
                <a:cs typeface="Calibri" panose="020F0502020204030204" pitchFamily="34" charset="0"/>
              </a:rPr>
              <a:t> y </a:t>
            </a:r>
            <a:r>
              <a:rPr lang="en-GB" altLang="en-US" sz="1600" dirty="0" err="1">
                <a:latin typeface="Calibri" panose="020F0502020204030204" pitchFamily="34" charset="0"/>
                <a:cs typeface="Calibri" panose="020F0502020204030204" pitchFamily="34" charset="0"/>
              </a:rPr>
              <a:t>mae</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hyn</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yn</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effeithio</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ar</a:t>
            </a:r>
            <a:r>
              <a:rPr lang="en-GB" altLang="en-US" sz="1600" dirty="0">
                <a:latin typeface="Calibri" panose="020F0502020204030204" pitchFamily="34" charset="0"/>
                <a:cs typeface="Calibri" panose="020F0502020204030204" pitchFamily="34" charset="0"/>
              </a:rPr>
              <a:t> </a:t>
            </a:r>
            <a:r>
              <a:rPr lang="en-GB" altLang="en-US" sz="1600" dirty="0" err="1">
                <a:latin typeface="Calibri" panose="020F0502020204030204" pitchFamily="34" charset="0"/>
                <a:cs typeface="Calibri" panose="020F0502020204030204" pitchFamily="34" charset="0"/>
              </a:rPr>
              <a:t>ymgysylltiad</a:t>
            </a:r>
            <a:r>
              <a:rPr lang="en-GB" altLang="en-US" sz="1600" dirty="0">
                <a:latin typeface="Calibri" panose="020F0502020204030204" pitchFamily="34" charset="0"/>
                <a:cs typeface="Calibri" panose="020F0502020204030204" pitchFamily="34" charset="0"/>
              </a:rPr>
              <a:t> y </a:t>
            </a:r>
            <a:r>
              <a:rPr lang="en-GB" altLang="en-US" sz="1600" dirty="0" err="1">
                <a:latin typeface="Calibri" panose="020F0502020204030204" pitchFamily="34" charset="0"/>
                <a:cs typeface="Calibri" panose="020F0502020204030204" pitchFamily="34" charset="0"/>
              </a:rPr>
              <a:t>plentyn</a:t>
            </a:r>
            <a:r>
              <a:rPr lang="en-GB" altLang="en-US" sz="1600" dirty="0">
                <a:latin typeface="Calibri" panose="020F0502020204030204" pitchFamily="34" charset="0"/>
                <a:cs typeface="Calibri" panose="020F0502020204030204" pitchFamily="34" charset="0"/>
              </a:rPr>
              <a:t> a </a:t>
            </a:r>
            <a:r>
              <a:rPr lang="en-GB" altLang="en-US" sz="1600" dirty="0" err="1">
                <a:latin typeface="Calibri" panose="020F0502020204030204" pitchFamily="34" charset="0"/>
                <a:cs typeface="Calibri" panose="020F0502020204030204" pitchFamily="34" charset="0"/>
              </a:rPr>
              <a:t>chywirdeb</a:t>
            </a:r>
            <a:r>
              <a:rPr lang="en-GB" altLang="en-US" sz="1600" dirty="0">
                <a:latin typeface="Calibri" panose="020F0502020204030204" pitchFamily="34" charset="0"/>
                <a:cs typeface="Calibri" panose="020F0502020204030204" pitchFamily="34" charset="0"/>
              </a:rPr>
              <a:t> yr </a:t>
            </a:r>
            <a:r>
              <a:rPr lang="en-GB" altLang="en-US" sz="1600" dirty="0" err="1">
                <a:latin typeface="Calibri" panose="020F0502020204030204" pitchFamily="34" charset="0"/>
                <a:cs typeface="Calibri" panose="020F0502020204030204" pitchFamily="34" charset="0"/>
              </a:rPr>
              <a:t>arsylwi</a:t>
            </a:r>
            <a:r>
              <a:rPr lang="en-GB" altLang="en-US" sz="1600" dirty="0">
                <a:latin typeface="Calibri" panose="020F0502020204030204" pitchFamily="34" charset="0"/>
                <a:cs typeface="Calibri" panose="020F0502020204030204" pitchFamily="34" charset="0"/>
              </a:rPr>
              <a:t>. (750 o </a:t>
            </a:r>
            <a:r>
              <a:rPr lang="en-GB" altLang="en-US" sz="1600" dirty="0" err="1">
                <a:latin typeface="Calibri" panose="020F0502020204030204" pitchFamily="34" charset="0"/>
                <a:cs typeface="Calibri" panose="020F0502020204030204" pitchFamily="34" charset="0"/>
              </a:rPr>
              <a:t>eiriau</a:t>
            </a:r>
            <a:r>
              <a:rPr lang="en-GB" altLang="en-US" sz="1600" dirty="0">
                <a:latin typeface="Calibri" panose="020F0502020204030204" pitchFamily="34" charset="0"/>
                <a:cs typeface="Calibri" panose="020F0502020204030204" pitchFamily="34" charset="0"/>
              </a:rPr>
              <a:t>)</a:t>
            </a:r>
            <a:endParaRPr lang="en-GB" altLang="en-US" sz="1600" dirty="0">
              <a:latin typeface="Calibri" panose="020F0502020204030204" pitchFamily="34" charset="0"/>
              <a:ea typeface="Calibri"/>
              <a:cs typeface="Calibri" panose="020F050202020403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5C0E40B0-ECBD-A969-E365-A716CA488CFC}"/>
              </a:ext>
            </a:extLst>
          </p:cNvPr>
          <p:cNvSpPr>
            <a:spLocks noGrp="1" noChangeArrowheads="1"/>
          </p:cNvSpPr>
          <p:nvPr>
            <p:ph type="title"/>
          </p:nvPr>
        </p:nvSpPr>
        <p:spPr>
          <a:xfrm>
            <a:off x="406826" y="115888"/>
            <a:ext cx="7886700" cy="976312"/>
          </a:xfrm>
        </p:spPr>
        <p:txBody>
          <a:bodyPr/>
          <a:lstStyle/>
          <a:p>
            <a:pPr eaLnBrk="1" hangingPunct="1"/>
            <a:r>
              <a:rPr lang="en-GB" altLang="en-US" sz="4000" dirty="0">
                <a:solidFill>
                  <a:srgbClr val="0070C0"/>
                </a:solidFill>
                <a:latin typeface="Calibri"/>
                <a:ea typeface="Calibri"/>
                <a:cs typeface="Calibri"/>
              </a:rPr>
              <a:t>The structure of your assignment</a:t>
            </a:r>
            <a:endParaRPr lang="en-GB" altLang="en-US" sz="40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105075A4-9990-03F5-3CE1-CB4A194564A9}"/>
              </a:ext>
            </a:extLst>
          </p:cNvPr>
          <p:cNvSpPr>
            <a:spLocks noGrp="1"/>
          </p:cNvSpPr>
          <p:nvPr>
            <p:ph sz="half" idx="1"/>
          </p:nvPr>
        </p:nvSpPr>
        <p:spPr>
          <a:xfrm>
            <a:off x="406826" y="1124744"/>
            <a:ext cx="7474367" cy="4199254"/>
          </a:xfrm>
        </p:spPr>
        <p:txBody>
          <a:bodyPr vert="horz" wrap="square" lIns="91440" tIns="45720" rIns="91440" bIns="45720" numCol="1" rtlCol="0" anchor="t" anchorCtr="0" compatLnSpc="1">
            <a:prstTxWarp prst="textNoShape">
              <a:avLst/>
            </a:prstTxWarp>
            <a:noAutofit/>
          </a:bodyPr>
          <a:lstStyle/>
          <a:p>
            <a:pPr marL="0" indent="0" eaLnBrk="1" fontAlgn="auto" hangingPunct="1">
              <a:spcAft>
                <a:spcPts val="0"/>
              </a:spcAft>
              <a:buFont typeface="Arial" panose="020B0604020202020204" pitchFamily="34" charset="0"/>
              <a:buNone/>
              <a:defRPr/>
            </a:pPr>
            <a:r>
              <a:rPr lang="en-GB" altLang="en-US" sz="1600" dirty="0">
                <a:solidFill>
                  <a:srgbClr val="0070C0"/>
                </a:solidFill>
                <a:latin typeface="Calibri"/>
                <a:ea typeface="Calibri"/>
                <a:cs typeface="Calibri"/>
              </a:rPr>
              <a:t>1. Discuss two types of play and how these can be supported in practice. (750 words)</a:t>
            </a:r>
          </a:p>
          <a:p>
            <a:pPr marL="0" indent="0">
              <a:spcAft>
                <a:spcPts val="0"/>
              </a:spcAft>
              <a:buNone/>
              <a:defRPr/>
            </a:pPr>
            <a:endParaRPr lang="en-GB" altLang="en-US" sz="1600" dirty="0">
              <a:solidFill>
                <a:srgbClr val="0070C0"/>
              </a:solidFill>
              <a:latin typeface="Calibri"/>
              <a:ea typeface="Calibri"/>
              <a:cs typeface="Calibri"/>
            </a:endParaRPr>
          </a:p>
          <a:p>
            <a:pPr marL="0" indent="0" eaLnBrk="1" fontAlgn="auto" hangingPunct="1">
              <a:spcAft>
                <a:spcPts val="0"/>
              </a:spcAft>
              <a:buFont typeface="Arial" panose="020B0604020202020204" pitchFamily="34" charset="0"/>
              <a:buNone/>
              <a:defRPr/>
            </a:pPr>
            <a:r>
              <a:rPr lang="en-GB" altLang="en-US" sz="1600" dirty="0">
                <a:solidFill>
                  <a:srgbClr val="0070C0"/>
                </a:solidFill>
                <a:latin typeface="Calibri"/>
                <a:ea typeface="Calibri"/>
                <a:cs typeface="Calibri"/>
              </a:rPr>
              <a:t>2. Evidence of a clear understanding of why it is important for children to choose their own play and the importance of the role of the adult in children’s play. (750 words)</a:t>
            </a:r>
          </a:p>
          <a:p>
            <a:pPr marL="0" indent="0">
              <a:spcAft>
                <a:spcPts val="0"/>
              </a:spcAft>
              <a:buNone/>
              <a:defRPr/>
            </a:pPr>
            <a:endParaRPr lang="en-GB" altLang="en-US" sz="1600" dirty="0">
              <a:solidFill>
                <a:srgbClr val="0070C0"/>
              </a:solidFill>
              <a:latin typeface="Calibri"/>
              <a:ea typeface="Calibri"/>
              <a:cs typeface="Calibri"/>
            </a:endParaRPr>
          </a:p>
          <a:p>
            <a:pPr marL="0" indent="0" eaLnBrk="1" fontAlgn="auto" hangingPunct="1">
              <a:spcAft>
                <a:spcPts val="0"/>
              </a:spcAft>
              <a:buFont typeface="Arial" panose="020B0604020202020204" pitchFamily="34" charset="0"/>
              <a:buNone/>
              <a:defRPr/>
            </a:pPr>
            <a:r>
              <a:rPr lang="en-GB" altLang="en-US" sz="1600" dirty="0">
                <a:solidFill>
                  <a:srgbClr val="0070C0"/>
                </a:solidFill>
                <a:latin typeface="Calibri"/>
                <a:ea typeface="Calibri"/>
                <a:cs typeface="Calibri"/>
              </a:rPr>
              <a:t>3. In depth discussion and understanding of an observation method for young children </a:t>
            </a:r>
          </a:p>
          <a:p>
            <a:pPr marL="0" indent="0" eaLnBrk="1" fontAlgn="auto" hangingPunct="1">
              <a:spcAft>
                <a:spcPts val="0"/>
              </a:spcAft>
              <a:buNone/>
              <a:defRPr/>
            </a:pPr>
            <a:r>
              <a:rPr lang="en-GB" altLang="en-US" sz="1600" dirty="0">
                <a:solidFill>
                  <a:srgbClr val="0070C0"/>
                </a:solidFill>
                <a:latin typeface="Calibri"/>
                <a:ea typeface="Calibri"/>
                <a:cs typeface="Calibri"/>
              </a:rPr>
              <a:t>Choose from the observation methods discussed in lectures.</a:t>
            </a:r>
          </a:p>
          <a:p>
            <a:pPr marL="0" indent="0" eaLnBrk="1" fontAlgn="auto" hangingPunct="1">
              <a:spcAft>
                <a:spcPts val="0"/>
              </a:spcAft>
              <a:buNone/>
              <a:defRPr/>
            </a:pPr>
            <a:r>
              <a:rPr lang="en-GB" altLang="en-US" sz="1600" dirty="0">
                <a:solidFill>
                  <a:srgbClr val="0070C0"/>
                </a:solidFill>
                <a:latin typeface="Calibri"/>
                <a:cs typeface="Calibri"/>
              </a:rPr>
              <a:t>E.g. Scale based observations – Schedule of Growing Skills (SOGS), strengths and difficulties questionnaires, Leuven scale</a:t>
            </a:r>
            <a:endParaRPr lang="en-GB" altLang="en-US" sz="1600" dirty="0">
              <a:solidFill>
                <a:srgbClr val="0070C0"/>
              </a:solidFill>
              <a:latin typeface="Calibri"/>
              <a:ea typeface="Calibri"/>
              <a:cs typeface="Calibri"/>
            </a:endParaRPr>
          </a:p>
          <a:p>
            <a:pPr marL="0" indent="0" eaLnBrk="1" fontAlgn="auto" hangingPunct="1">
              <a:spcAft>
                <a:spcPts val="0"/>
              </a:spcAft>
              <a:buFont typeface="Arial" panose="020B0604020202020204" pitchFamily="34" charset="0"/>
              <a:buNone/>
              <a:defRPr/>
            </a:pPr>
            <a:r>
              <a:rPr lang="en-GB" altLang="en-US" sz="1600" dirty="0">
                <a:solidFill>
                  <a:srgbClr val="0070C0"/>
                </a:solidFill>
                <a:latin typeface="Calibri"/>
                <a:ea typeface="Calibri"/>
                <a:cs typeface="Calibri"/>
              </a:rPr>
              <a:t>Individual Child Observations – Movement Tracker, Interaction Tracker, running record. (750 words)</a:t>
            </a:r>
          </a:p>
          <a:p>
            <a:pPr marL="0" indent="0">
              <a:spcAft>
                <a:spcPts val="0"/>
              </a:spcAft>
              <a:buNone/>
              <a:defRPr/>
            </a:pPr>
            <a:endParaRPr lang="en-GB" altLang="en-US" sz="1600" dirty="0">
              <a:solidFill>
                <a:srgbClr val="0070C0"/>
              </a:solidFill>
              <a:latin typeface="Calibri"/>
              <a:ea typeface="Calibri"/>
              <a:cs typeface="Calibri"/>
            </a:endParaRPr>
          </a:p>
          <a:p>
            <a:pPr marL="0" indent="0" eaLnBrk="1" fontAlgn="auto" hangingPunct="1">
              <a:spcAft>
                <a:spcPts val="0"/>
              </a:spcAft>
              <a:buFont typeface="Arial" panose="020B0604020202020204" pitchFamily="34" charset="0"/>
              <a:buNone/>
              <a:defRPr/>
            </a:pPr>
            <a:r>
              <a:rPr lang="en-GB" altLang="en-US" sz="1600" dirty="0">
                <a:solidFill>
                  <a:srgbClr val="0070C0"/>
                </a:solidFill>
                <a:latin typeface="Calibri"/>
                <a:ea typeface="Calibri"/>
                <a:cs typeface="Calibri"/>
              </a:rPr>
              <a:t>4. Demonstrate an understanding of the role of play when undertaking observations and assessments of children and consider how this affects the child’s engagement and the accuracy of the observation. (750 words)</a:t>
            </a:r>
            <a:endParaRPr lang="en-GB" altLang="en-US" sz="1600" dirty="0">
              <a:latin typeface="Calibri"/>
              <a:ea typeface="Calibri"/>
              <a:cs typeface="Calibri"/>
            </a:endParaRPr>
          </a:p>
          <a:p>
            <a:pPr eaLnBrk="1" fontAlgn="auto" hangingPunct="1">
              <a:spcAft>
                <a:spcPts val="0"/>
              </a:spcAft>
              <a:defRPr/>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p:txBody>
          <a:bodyPr>
            <a:normAutofit/>
          </a:bodyPr>
          <a:lstStyle/>
          <a:p>
            <a:r>
              <a:rPr lang="cy-GB" sz="3200" dirty="0">
                <a:latin typeface="Arial"/>
                <a:ea typeface="Times New Roman" panose="02020603050405020304" pitchFamily="18" charset="0"/>
                <a:cs typeface="Times New Roman"/>
              </a:rPr>
              <a:t>Meini Prawf Asesu Generig </a:t>
            </a:r>
            <a:br>
              <a:rPr lang="cy-GB" sz="3200" dirty="0">
                <a:latin typeface="Arial" panose="020B0604020202020204" pitchFamily="34" charset="0"/>
                <a:ea typeface="Times New Roman" panose="02020603050405020304" pitchFamily="18" charset="0"/>
                <a:cs typeface="Times New Roman" panose="02020603050405020304" pitchFamily="18" charset="0"/>
              </a:rPr>
            </a:br>
            <a:r>
              <a:rPr lang="cy-GB" sz="3200" dirty="0">
                <a:solidFill>
                  <a:srgbClr val="0070C0"/>
                </a:solidFill>
                <a:latin typeface="Arial"/>
                <a:ea typeface="Times New Roman" panose="02020603050405020304" pitchFamily="18" charset="0"/>
                <a:cs typeface="Times New Roman"/>
              </a:rPr>
              <a:t>Generic Assessment Criteria </a:t>
            </a:r>
            <a:endParaRPr lang="en-GB" sz="3200" dirty="0">
              <a:solidFill>
                <a:srgbClr val="0070C0"/>
              </a:solidFill>
              <a:latin typeface="Arial"/>
              <a:cs typeface="Times New Roman"/>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p:txBody>
          <a:bodyPr>
            <a:normAutofit/>
          </a:bodyPr>
          <a:lstStyle/>
          <a:p>
            <a:pPr marL="0" indent="0" algn="just" fontAlgn="base" hangingPunct="0">
              <a:lnSpc>
                <a:spcPct val="150000"/>
              </a:lnSpc>
              <a:spcAft>
                <a:spcPts val="600"/>
              </a:spcAft>
              <a:buNone/>
            </a:pPr>
            <a:r>
              <a:rPr lang="en-GB" sz="1500" b="1" dirty="0">
                <a:cs typeface="Arial" panose="020B0604020202020204" pitchFamily="34" charset="0"/>
              </a:rPr>
              <a:t>1. </a:t>
            </a:r>
            <a:r>
              <a:rPr lang="cy-GB" sz="1500" b="1" dirty="0">
                <a:ea typeface="Times New Roman" panose="02020603050405020304" pitchFamily="18" charset="0"/>
                <a:cs typeface="Arial" panose="020B0604020202020204" pitchFamily="34" charset="0"/>
              </a:rPr>
              <a:t>Cyfeirnodi</a:t>
            </a:r>
            <a:endParaRPr lang="en-GB" sz="1500" b="1" dirty="0">
              <a:ea typeface="DengXian" panose="02010600030101010101" pitchFamily="2" charset="-122"/>
              <a:cs typeface="Arial" panose="020B0604020202020204" pitchFamily="34" charset="0"/>
            </a:endParaRPr>
          </a:p>
          <a:p>
            <a:pPr marL="0" indent="0" algn="just" fontAlgn="base" hangingPunct="0">
              <a:lnSpc>
                <a:spcPct val="150000"/>
              </a:lnSpc>
              <a:spcAft>
                <a:spcPts val="600"/>
              </a:spcAft>
              <a:buNone/>
            </a:pPr>
            <a:r>
              <a:rPr lang="cy-GB" sz="1500" dirty="0">
                <a:ea typeface="Times New Roman" panose="02020603050405020304" pitchFamily="18" charset="0"/>
                <a:cs typeface="Arial" panose="020B0604020202020204" pitchFamily="34" charset="0"/>
              </a:rPr>
              <a:t>Ymgysylltu a llenyddiaeth berthnasol a phriodol. Cyfeirnodi’n gyson gyda defnydd glir o fformat cyfeirnodi Harvard. Strwythur a chywirdeb yn y rhestr gyfeirnodi. </a:t>
            </a:r>
          </a:p>
          <a:p>
            <a:pPr marL="0" indent="0" algn="just" fontAlgn="base" hangingPunct="0">
              <a:lnSpc>
                <a:spcPct val="150000"/>
              </a:lnSpc>
              <a:spcAft>
                <a:spcPts val="600"/>
              </a:spcAft>
              <a:buNone/>
            </a:pPr>
            <a:r>
              <a:rPr lang="cy-GB" sz="1500" b="1" dirty="0">
                <a:ea typeface="DengXian" panose="02010600030101010101" pitchFamily="2" charset="-122"/>
                <a:cs typeface="Arial" panose="020B0604020202020204" pitchFamily="34" charset="0"/>
              </a:rPr>
              <a:t>10 Marc</a:t>
            </a:r>
            <a:endParaRPr lang="en-GB" sz="1500" b="1" dirty="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p:txBody>
          <a:bodyPr>
            <a:normAutofit/>
          </a:bodyPr>
          <a:lstStyle/>
          <a:p>
            <a:pPr marL="342900" indent="-342900">
              <a:lnSpc>
                <a:spcPct val="150000"/>
              </a:lnSpc>
              <a:buAutoNum type="arabicPeriod"/>
            </a:pPr>
            <a:r>
              <a:rPr lang="en-GB" sz="1500" b="1" dirty="0">
                <a:solidFill>
                  <a:srgbClr val="0070C0"/>
                </a:solidFill>
                <a:cs typeface="Arial" panose="020B0604020202020204" pitchFamily="34" charset="0"/>
              </a:rPr>
              <a:t>Referencing</a:t>
            </a:r>
          </a:p>
          <a:p>
            <a:pPr marL="0" indent="0">
              <a:lnSpc>
                <a:spcPct val="150000"/>
              </a:lnSpc>
              <a:buNone/>
            </a:pPr>
            <a:r>
              <a:rPr lang="en-GB" sz="1500" dirty="0">
                <a:solidFill>
                  <a:srgbClr val="0070C0"/>
                </a:solidFill>
                <a:cs typeface="Arial" panose="020B0604020202020204" pitchFamily="34" charset="0"/>
              </a:rPr>
              <a:t>Engagement with relevant and appropriate literature. Consistent referencing and application of Harvard referencing format. Structure and accuracy of reference list.</a:t>
            </a:r>
          </a:p>
          <a:p>
            <a:pPr marL="0" indent="0">
              <a:lnSpc>
                <a:spcPct val="150000"/>
              </a:lnSpc>
              <a:buNone/>
            </a:pPr>
            <a:r>
              <a:rPr lang="en-GB" sz="1500" b="1" dirty="0">
                <a:solidFill>
                  <a:srgbClr val="0070C0"/>
                </a:solidFill>
                <a:cs typeface="Arial" panose="020B0604020202020204" pitchFamily="34" charset="0"/>
              </a:rPr>
              <a:t>10 Marks </a:t>
            </a:r>
          </a:p>
          <a:p>
            <a:endParaRPr lang="en-GB" dirty="0"/>
          </a:p>
        </p:txBody>
      </p:sp>
    </p:spTree>
    <p:extLst>
      <p:ext uri="{BB962C8B-B14F-4D97-AF65-F5344CB8AC3E}">
        <p14:creationId xmlns:p14="http://schemas.microsoft.com/office/powerpoint/2010/main" val="2406063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p:txBody>
          <a:bodyPr>
            <a:normAutofit/>
          </a:bodyPr>
          <a:lstStyle/>
          <a:p>
            <a:r>
              <a:rPr lang="cy-GB" sz="3200" dirty="0">
                <a:latin typeface="Arial"/>
                <a:ea typeface="Times New Roman" panose="02020603050405020304" pitchFamily="18" charset="0"/>
                <a:cs typeface="Times New Roman"/>
              </a:rPr>
              <a:t>Adran 1 </a:t>
            </a:r>
            <a:br>
              <a:rPr lang="cy-GB" sz="3200" dirty="0">
                <a:latin typeface="Arial" panose="020B0604020202020204" pitchFamily="34" charset="0"/>
                <a:ea typeface="Times New Roman" panose="02020603050405020304" pitchFamily="18" charset="0"/>
                <a:cs typeface="Times New Roman" panose="02020603050405020304" pitchFamily="18" charset="0"/>
              </a:rPr>
            </a:br>
            <a:r>
              <a:rPr lang="cy-GB" sz="3200" err="1">
                <a:solidFill>
                  <a:srgbClr val="0070C0"/>
                </a:solidFill>
                <a:latin typeface="Arial"/>
                <a:ea typeface="Times New Roman" panose="02020603050405020304" pitchFamily="18" charset="0"/>
                <a:cs typeface="Times New Roman"/>
              </a:rPr>
              <a:t>Section</a:t>
            </a:r>
            <a:r>
              <a:rPr lang="cy-GB" sz="3200" dirty="0">
                <a:solidFill>
                  <a:srgbClr val="0070C0"/>
                </a:solidFill>
                <a:latin typeface="Arial"/>
                <a:ea typeface="Times New Roman" panose="02020603050405020304" pitchFamily="18" charset="0"/>
                <a:cs typeface="Times New Roman"/>
              </a:rPr>
              <a:t> 1</a:t>
            </a:r>
            <a:endParaRPr lang="cy-GB" sz="3200" b="1" i="1" dirty="0">
              <a:solidFill>
                <a:srgbClr val="0070C0"/>
              </a:solidFill>
              <a:latin typeface="Arial"/>
              <a:cs typeface="Times New Roman"/>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628650" y="1825625"/>
            <a:ext cx="3850923" cy="3730450"/>
          </a:xfrm>
        </p:spPr>
        <p:txBody>
          <a:bodyPr>
            <a:normAutofit/>
          </a:bodyPr>
          <a:lstStyle/>
          <a:p>
            <a:pPr marL="0" indent="0" algn="just">
              <a:lnSpc>
                <a:spcPct val="150000"/>
              </a:lnSpc>
              <a:spcAft>
                <a:spcPts val="600"/>
              </a:spcAft>
              <a:buNone/>
            </a:pPr>
            <a:r>
              <a:rPr lang="cy-GB" sz="1500" b="1" dirty="0">
                <a:ea typeface="DengXian"/>
                <a:cs typeface="Arial"/>
              </a:rPr>
              <a:t>2. Sgiliau Gwybodaeth a Dealltwriaeth</a:t>
            </a:r>
            <a:endParaRPr lang="en-GB" sz="1500" b="1" dirty="0">
              <a:ea typeface="DengXian" panose="02010600030101010101" pitchFamily="2" charset="-122"/>
              <a:cs typeface="Arial"/>
            </a:endParaRPr>
          </a:p>
          <a:p>
            <a:pPr marL="0" indent="0" algn="just">
              <a:lnSpc>
                <a:spcPct val="150000"/>
              </a:lnSpc>
              <a:spcAft>
                <a:spcPts val="600"/>
              </a:spcAft>
              <a:buNone/>
            </a:pPr>
            <a:r>
              <a:rPr lang="en-US" sz="1500" dirty="0" err="1">
                <a:latin typeface="Arial"/>
                <a:ea typeface="Calibri"/>
                <a:cs typeface="Calibri"/>
              </a:rPr>
              <a:t>Trafodwch</a:t>
            </a:r>
            <a:r>
              <a:rPr lang="en-US" sz="1500" dirty="0">
                <a:latin typeface="Arial"/>
                <a:ea typeface="Calibri"/>
                <a:cs typeface="Calibri"/>
              </a:rPr>
              <a:t> </a:t>
            </a:r>
            <a:r>
              <a:rPr lang="en-US" sz="1500" dirty="0" err="1">
                <a:latin typeface="Arial"/>
                <a:ea typeface="Calibri"/>
                <a:cs typeface="Calibri"/>
              </a:rPr>
              <a:t>ddau</a:t>
            </a:r>
            <a:r>
              <a:rPr lang="en-US" sz="1500" dirty="0">
                <a:latin typeface="Arial"/>
                <a:ea typeface="Calibri"/>
                <a:cs typeface="Calibri"/>
              </a:rPr>
              <a:t> </a:t>
            </a:r>
            <a:r>
              <a:rPr lang="en-US" sz="1500" dirty="0" err="1">
                <a:latin typeface="Arial"/>
                <a:ea typeface="Calibri"/>
                <a:cs typeface="Calibri"/>
              </a:rPr>
              <a:t>fath</a:t>
            </a:r>
            <a:r>
              <a:rPr lang="en-US" sz="1500" dirty="0">
                <a:latin typeface="Arial"/>
                <a:ea typeface="Calibri"/>
                <a:cs typeface="Calibri"/>
              </a:rPr>
              <a:t> o </a:t>
            </a:r>
            <a:r>
              <a:rPr lang="en-US" sz="1500" dirty="0" err="1">
                <a:latin typeface="Arial"/>
                <a:ea typeface="Calibri"/>
                <a:cs typeface="Calibri"/>
              </a:rPr>
              <a:t>chwarae</a:t>
            </a:r>
            <a:r>
              <a:rPr lang="en-US" sz="1500" dirty="0">
                <a:latin typeface="Arial"/>
                <a:ea typeface="Calibri"/>
                <a:cs typeface="Calibri"/>
              </a:rPr>
              <a:t> a </a:t>
            </a:r>
            <a:r>
              <a:rPr lang="en-US" sz="1500" dirty="0" err="1">
                <a:latin typeface="Arial"/>
                <a:ea typeface="Calibri"/>
                <a:cs typeface="Calibri"/>
              </a:rPr>
              <a:t>sut</a:t>
            </a:r>
            <a:r>
              <a:rPr lang="en-US" sz="1500" dirty="0">
                <a:latin typeface="Arial"/>
                <a:ea typeface="Calibri"/>
                <a:cs typeface="Calibri"/>
              </a:rPr>
              <a:t> y </a:t>
            </a:r>
            <a:r>
              <a:rPr lang="en-US" sz="1500" dirty="0" err="1">
                <a:latin typeface="Arial"/>
                <a:ea typeface="Calibri"/>
                <a:cs typeface="Calibri"/>
              </a:rPr>
              <a:t>gellir</a:t>
            </a:r>
            <a:r>
              <a:rPr lang="en-US" sz="1500" dirty="0">
                <a:latin typeface="Arial"/>
                <a:ea typeface="Calibri"/>
                <a:cs typeface="Calibri"/>
              </a:rPr>
              <a:t> </a:t>
            </a:r>
            <a:r>
              <a:rPr lang="en-US" sz="1500" dirty="0" err="1">
                <a:latin typeface="Arial"/>
                <a:ea typeface="Calibri"/>
                <a:cs typeface="Calibri"/>
              </a:rPr>
              <a:t>cefnogi'r</a:t>
            </a:r>
            <a:r>
              <a:rPr lang="en-US" sz="1500" dirty="0">
                <a:latin typeface="Arial"/>
                <a:ea typeface="Calibri"/>
                <a:cs typeface="Calibri"/>
              </a:rPr>
              <a:t> </a:t>
            </a:r>
            <a:r>
              <a:rPr lang="en-US" sz="1500" dirty="0" err="1">
                <a:latin typeface="Arial"/>
                <a:ea typeface="Calibri"/>
                <a:cs typeface="Calibri"/>
              </a:rPr>
              <a:t>rhain</a:t>
            </a:r>
            <a:r>
              <a:rPr lang="en-US" sz="1500" dirty="0">
                <a:latin typeface="Arial"/>
                <a:ea typeface="Calibri"/>
                <a:cs typeface="Calibri"/>
              </a:rPr>
              <a:t> </a:t>
            </a:r>
            <a:r>
              <a:rPr lang="en-US" sz="1500" dirty="0" err="1">
                <a:latin typeface="Arial"/>
                <a:ea typeface="Calibri"/>
                <a:cs typeface="Calibri"/>
              </a:rPr>
              <a:t>yn</a:t>
            </a:r>
            <a:r>
              <a:rPr lang="en-US" sz="1500" dirty="0">
                <a:latin typeface="Arial"/>
                <a:ea typeface="Calibri"/>
                <a:cs typeface="Calibri"/>
              </a:rPr>
              <a:t> </a:t>
            </a:r>
            <a:r>
              <a:rPr lang="en-US" sz="1500" dirty="0" err="1">
                <a:latin typeface="Arial"/>
                <a:ea typeface="Calibri"/>
                <a:cs typeface="Calibri"/>
              </a:rPr>
              <a:t>ymarferol</a:t>
            </a:r>
            <a:r>
              <a:rPr lang="en-US" sz="1500" dirty="0">
                <a:latin typeface="Arial"/>
                <a:ea typeface="Calibri"/>
                <a:cs typeface="Calibri"/>
              </a:rPr>
              <a:t>. (750 o </a:t>
            </a:r>
            <a:r>
              <a:rPr lang="en-US" sz="1500" dirty="0" err="1">
                <a:latin typeface="Arial"/>
                <a:ea typeface="Calibri"/>
                <a:cs typeface="Calibri"/>
              </a:rPr>
              <a:t>eiriau</a:t>
            </a:r>
            <a:r>
              <a:rPr lang="en-US" sz="1500" dirty="0">
                <a:latin typeface="Arial"/>
                <a:ea typeface="Calibri"/>
                <a:cs typeface="Calibri"/>
              </a:rPr>
              <a:t>)</a:t>
            </a:r>
          </a:p>
          <a:p>
            <a:pPr marL="0" indent="0" algn="just" fontAlgn="base" hangingPunct="0">
              <a:lnSpc>
                <a:spcPct val="150000"/>
              </a:lnSpc>
              <a:spcAft>
                <a:spcPts val="600"/>
              </a:spcAft>
              <a:buNone/>
            </a:pPr>
            <a:r>
              <a:rPr lang="cy-GB" sz="1500" b="1" dirty="0">
                <a:ea typeface="DengXian"/>
                <a:cs typeface="Arial"/>
              </a:rPr>
              <a:t>20 Marc</a:t>
            </a:r>
            <a:endParaRPr lang="en-GB" sz="1500" b="1" dirty="0">
              <a:ea typeface="DengXian"/>
              <a:cs typeface="Arial"/>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26708" y="1824302"/>
            <a:ext cx="3886200" cy="3263504"/>
          </a:xfrm>
        </p:spPr>
        <p:txBody>
          <a:bodyPr>
            <a:normAutofit/>
          </a:bodyPr>
          <a:lstStyle/>
          <a:p>
            <a:pPr marL="0" indent="0">
              <a:lnSpc>
                <a:spcPct val="150000"/>
              </a:lnSpc>
              <a:buNone/>
            </a:pPr>
            <a:r>
              <a:rPr lang="en-GB" sz="1500" b="1" dirty="0">
                <a:solidFill>
                  <a:srgbClr val="0070C0"/>
                </a:solidFill>
                <a:cs typeface="Arial"/>
              </a:rPr>
              <a:t>2. Knowledge and Understanding </a:t>
            </a:r>
            <a:endParaRPr lang="en-US" dirty="0">
              <a:cs typeface="Arial"/>
            </a:endParaRPr>
          </a:p>
          <a:p>
            <a:pPr marL="0" indent="0">
              <a:lnSpc>
                <a:spcPct val="150000"/>
              </a:lnSpc>
              <a:buNone/>
            </a:pPr>
            <a:r>
              <a:rPr lang="en-GB" sz="1500" dirty="0">
                <a:solidFill>
                  <a:srgbClr val="0070C0"/>
                </a:solidFill>
                <a:latin typeface="Arial"/>
                <a:ea typeface="Calibri"/>
                <a:cs typeface="Calibri"/>
              </a:rPr>
              <a:t>Discuss two types of play and how these can be supported in practice. (750 words)</a:t>
            </a:r>
            <a:endParaRPr lang="en-GB" sz="1500" dirty="0">
              <a:latin typeface="Arial"/>
            </a:endParaRPr>
          </a:p>
          <a:p>
            <a:pPr marL="0" indent="0">
              <a:lnSpc>
                <a:spcPct val="150000"/>
              </a:lnSpc>
              <a:buNone/>
            </a:pPr>
            <a:r>
              <a:rPr lang="en-GB" sz="1500" b="1" dirty="0">
                <a:solidFill>
                  <a:srgbClr val="0070C0"/>
                </a:solidFill>
                <a:cs typeface="Arial"/>
              </a:rPr>
              <a:t>20 Marks </a:t>
            </a:r>
          </a:p>
          <a:p>
            <a:endParaRPr lang="en-GB" dirty="0"/>
          </a:p>
        </p:txBody>
      </p:sp>
    </p:spTree>
    <p:extLst>
      <p:ext uri="{BB962C8B-B14F-4D97-AF65-F5344CB8AC3E}">
        <p14:creationId xmlns:p14="http://schemas.microsoft.com/office/powerpoint/2010/main" val="9818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p:txBody>
          <a:bodyPr>
            <a:normAutofit/>
          </a:bodyPr>
          <a:lstStyle/>
          <a:p>
            <a:r>
              <a:rPr lang="cy-GB" sz="3200" dirty="0">
                <a:latin typeface="Arial"/>
                <a:ea typeface="Times New Roman" panose="02020603050405020304" pitchFamily="18" charset="0"/>
                <a:cs typeface="Times New Roman"/>
              </a:rPr>
              <a:t>Adran 2 </a:t>
            </a:r>
            <a:br>
              <a:rPr lang="cy-GB" sz="3200" dirty="0">
                <a:latin typeface="Arial" panose="020B0604020202020204" pitchFamily="34" charset="0"/>
                <a:ea typeface="Times New Roman" panose="02020603050405020304" pitchFamily="18" charset="0"/>
                <a:cs typeface="Times New Roman" panose="02020603050405020304" pitchFamily="18" charset="0"/>
              </a:rPr>
            </a:br>
            <a:r>
              <a:rPr lang="cy-GB" sz="3200" err="1">
                <a:solidFill>
                  <a:srgbClr val="0070C0"/>
                </a:solidFill>
                <a:latin typeface="Arial"/>
                <a:ea typeface="Times New Roman" panose="02020603050405020304" pitchFamily="18" charset="0"/>
                <a:cs typeface="Times New Roman"/>
              </a:rPr>
              <a:t>Section</a:t>
            </a:r>
            <a:r>
              <a:rPr lang="cy-GB" sz="3200" dirty="0">
                <a:solidFill>
                  <a:srgbClr val="0070C0"/>
                </a:solidFill>
                <a:latin typeface="Arial"/>
                <a:ea typeface="Times New Roman" panose="02020603050405020304" pitchFamily="18" charset="0"/>
                <a:cs typeface="Times New Roman"/>
              </a:rPr>
              <a:t> 2</a:t>
            </a:r>
            <a:endParaRPr lang="cy-GB" sz="2700" dirty="0">
              <a:solidFill>
                <a:srgbClr val="0070C0"/>
              </a:solidFill>
              <a:latin typeface="Arial"/>
              <a:cs typeface="Times New Roman"/>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628650" y="1825625"/>
            <a:ext cx="3850923" cy="3730450"/>
          </a:xfrm>
        </p:spPr>
        <p:txBody>
          <a:bodyPr>
            <a:normAutofit/>
          </a:bodyPr>
          <a:lstStyle/>
          <a:p>
            <a:pPr marL="0" indent="0" algn="just">
              <a:lnSpc>
                <a:spcPct val="150000"/>
              </a:lnSpc>
              <a:spcAft>
                <a:spcPts val="600"/>
              </a:spcAft>
              <a:buNone/>
            </a:pPr>
            <a:r>
              <a:rPr lang="cy-GB" sz="1500" b="1" dirty="0">
                <a:ea typeface="DengXian"/>
                <a:cs typeface="Arial"/>
              </a:rPr>
              <a:t>2. Sgiliau Gwybodaeth a Dealltwriaeth</a:t>
            </a:r>
            <a:endParaRPr lang="en-GB" sz="1500" b="1" dirty="0">
              <a:ea typeface="DengXian" panose="02010600030101010101" pitchFamily="2" charset="-122"/>
              <a:cs typeface="Arial"/>
            </a:endParaRPr>
          </a:p>
          <a:p>
            <a:pPr marL="0" indent="0" algn="just">
              <a:lnSpc>
                <a:spcPct val="150000"/>
              </a:lnSpc>
              <a:spcAft>
                <a:spcPts val="600"/>
              </a:spcAft>
              <a:buNone/>
            </a:pPr>
            <a:r>
              <a:rPr lang="en-US" sz="1500" err="1">
                <a:latin typeface="Arial"/>
                <a:ea typeface="Calibri"/>
                <a:cs typeface="Calibri"/>
              </a:rPr>
              <a:t>Tystiolaeth</a:t>
            </a:r>
            <a:r>
              <a:rPr lang="en-US" sz="1500" dirty="0">
                <a:latin typeface="Arial"/>
                <a:ea typeface="Calibri"/>
                <a:cs typeface="Calibri"/>
              </a:rPr>
              <a:t> o </a:t>
            </a:r>
            <a:r>
              <a:rPr lang="en-US" sz="1500" err="1">
                <a:latin typeface="Arial"/>
                <a:ea typeface="Calibri"/>
                <a:cs typeface="Calibri"/>
              </a:rPr>
              <a:t>ddealltwriaeth</a:t>
            </a:r>
            <a:r>
              <a:rPr lang="en-US" sz="1500" dirty="0">
                <a:latin typeface="Arial"/>
                <a:ea typeface="Calibri"/>
                <a:cs typeface="Calibri"/>
              </a:rPr>
              <a:t> </a:t>
            </a:r>
            <a:r>
              <a:rPr lang="en-US" sz="1500" err="1">
                <a:latin typeface="Arial"/>
                <a:ea typeface="Calibri"/>
                <a:cs typeface="Calibri"/>
              </a:rPr>
              <a:t>glir</a:t>
            </a:r>
            <a:r>
              <a:rPr lang="en-US" sz="1500" dirty="0">
                <a:latin typeface="Arial"/>
                <a:ea typeface="Calibri"/>
                <a:cs typeface="Calibri"/>
              </a:rPr>
              <a:t> o pam </a:t>
            </a:r>
            <a:r>
              <a:rPr lang="en-US" sz="1500" err="1">
                <a:latin typeface="Arial"/>
                <a:ea typeface="Calibri"/>
                <a:cs typeface="Calibri"/>
              </a:rPr>
              <a:t>ei</a:t>
            </a:r>
            <a:r>
              <a:rPr lang="en-US" sz="1500" dirty="0">
                <a:latin typeface="Arial"/>
                <a:ea typeface="Calibri"/>
                <a:cs typeface="Calibri"/>
              </a:rPr>
              <a:t> bod </a:t>
            </a:r>
            <a:r>
              <a:rPr lang="en-US" sz="1500" err="1">
                <a:latin typeface="Arial"/>
                <a:ea typeface="Calibri"/>
                <a:cs typeface="Calibri"/>
              </a:rPr>
              <a:t>yn</a:t>
            </a:r>
            <a:r>
              <a:rPr lang="en-US" sz="1500" dirty="0">
                <a:latin typeface="Arial"/>
                <a:ea typeface="Calibri"/>
                <a:cs typeface="Calibri"/>
              </a:rPr>
              <a:t> </a:t>
            </a:r>
            <a:r>
              <a:rPr lang="en-US" sz="1500" err="1">
                <a:latin typeface="Arial"/>
                <a:ea typeface="Calibri"/>
                <a:cs typeface="Calibri"/>
              </a:rPr>
              <a:t>bwysig</a:t>
            </a:r>
            <a:r>
              <a:rPr lang="en-US" sz="1500" dirty="0">
                <a:latin typeface="Arial"/>
                <a:ea typeface="Calibri"/>
                <a:cs typeface="Calibri"/>
              </a:rPr>
              <a:t> </a:t>
            </a:r>
            <a:r>
              <a:rPr lang="en-US" sz="1500" err="1">
                <a:latin typeface="Arial"/>
                <a:ea typeface="Calibri"/>
                <a:cs typeface="Calibri"/>
              </a:rPr>
              <a:t>i</a:t>
            </a:r>
            <a:r>
              <a:rPr lang="en-US" sz="1500" dirty="0">
                <a:latin typeface="Arial"/>
                <a:ea typeface="Calibri"/>
                <a:cs typeface="Calibri"/>
              </a:rPr>
              <a:t> </a:t>
            </a:r>
            <a:r>
              <a:rPr lang="en-US" sz="1500" err="1">
                <a:latin typeface="Arial"/>
                <a:ea typeface="Calibri"/>
                <a:cs typeface="Calibri"/>
              </a:rPr>
              <a:t>blant</a:t>
            </a:r>
            <a:r>
              <a:rPr lang="en-US" sz="1500" dirty="0">
                <a:latin typeface="Arial"/>
                <a:ea typeface="Calibri"/>
                <a:cs typeface="Calibri"/>
              </a:rPr>
              <a:t> </a:t>
            </a:r>
            <a:r>
              <a:rPr lang="en-US" sz="1500" err="1">
                <a:latin typeface="Arial"/>
                <a:ea typeface="Calibri"/>
                <a:cs typeface="Calibri"/>
              </a:rPr>
              <a:t>ddewis</a:t>
            </a:r>
            <a:r>
              <a:rPr lang="en-US" sz="1500" dirty="0">
                <a:latin typeface="Arial"/>
                <a:ea typeface="Calibri"/>
                <a:cs typeface="Calibri"/>
              </a:rPr>
              <a:t> </a:t>
            </a:r>
            <a:r>
              <a:rPr lang="en-US" sz="1500" err="1">
                <a:latin typeface="Arial"/>
                <a:ea typeface="Calibri"/>
                <a:cs typeface="Calibri"/>
              </a:rPr>
              <a:t>eu</a:t>
            </a:r>
            <a:r>
              <a:rPr lang="en-US" sz="1500" dirty="0">
                <a:latin typeface="Arial"/>
                <a:ea typeface="Calibri"/>
                <a:cs typeface="Calibri"/>
              </a:rPr>
              <a:t> </a:t>
            </a:r>
            <a:r>
              <a:rPr lang="en-US" sz="1500" err="1">
                <a:latin typeface="Arial"/>
                <a:ea typeface="Calibri"/>
                <a:cs typeface="Calibri"/>
              </a:rPr>
              <a:t>chwarae</a:t>
            </a:r>
            <a:r>
              <a:rPr lang="en-US" sz="1500" dirty="0">
                <a:latin typeface="Arial"/>
                <a:ea typeface="Calibri"/>
                <a:cs typeface="Calibri"/>
              </a:rPr>
              <a:t> </a:t>
            </a:r>
            <a:r>
              <a:rPr lang="en-US" sz="1500" err="1">
                <a:latin typeface="Arial"/>
                <a:ea typeface="Calibri"/>
                <a:cs typeface="Calibri"/>
              </a:rPr>
              <a:t>eu</a:t>
            </a:r>
            <a:r>
              <a:rPr lang="en-US" sz="1500" dirty="0">
                <a:latin typeface="Arial"/>
                <a:ea typeface="Calibri"/>
                <a:cs typeface="Calibri"/>
              </a:rPr>
              <a:t> </a:t>
            </a:r>
            <a:r>
              <a:rPr lang="en-US" sz="1500" err="1">
                <a:latin typeface="Arial"/>
                <a:ea typeface="Calibri"/>
                <a:cs typeface="Calibri"/>
              </a:rPr>
              <a:t>hunain</a:t>
            </a:r>
            <a:r>
              <a:rPr lang="en-US" sz="1500" dirty="0">
                <a:latin typeface="Arial"/>
                <a:ea typeface="Calibri"/>
                <a:cs typeface="Calibri"/>
              </a:rPr>
              <a:t> a </a:t>
            </a:r>
            <a:r>
              <a:rPr lang="en-US" sz="1500" err="1">
                <a:latin typeface="Arial"/>
                <a:ea typeface="Calibri"/>
                <a:cs typeface="Calibri"/>
              </a:rPr>
              <a:t>phwysigrwydd</a:t>
            </a:r>
            <a:r>
              <a:rPr lang="en-US" sz="1500" dirty="0">
                <a:latin typeface="Arial"/>
                <a:ea typeface="Calibri"/>
                <a:cs typeface="Calibri"/>
              </a:rPr>
              <a:t> </a:t>
            </a:r>
            <a:r>
              <a:rPr lang="en-US" sz="1500" err="1">
                <a:latin typeface="Arial"/>
                <a:ea typeface="Calibri"/>
                <a:cs typeface="Calibri"/>
              </a:rPr>
              <a:t>rôl</a:t>
            </a:r>
            <a:r>
              <a:rPr lang="en-US" sz="1500" dirty="0">
                <a:latin typeface="Arial"/>
                <a:ea typeface="Calibri"/>
                <a:cs typeface="Calibri"/>
              </a:rPr>
              <a:t> yr </a:t>
            </a:r>
            <a:r>
              <a:rPr lang="en-US" sz="1500" err="1">
                <a:latin typeface="Arial"/>
                <a:ea typeface="Calibri"/>
                <a:cs typeface="Calibri"/>
              </a:rPr>
              <a:t>oedolyn</a:t>
            </a:r>
            <a:r>
              <a:rPr lang="en-US" sz="1500" dirty="0">
                <a:latin typeface="Arial"/>
                <a:ea typeface="Calibri"/>
                <a:cs typeface="Calibri"/>
              </a:rPr>
              <a:t> </a:t>
            </a:r>
            <a:r>
              <a:rPr lang="en-US" sz="1500" err="1">
                <a:latin typeface="Arial"/>
                <a:ea typeface="Calibri"/>
                <a:cs typeface="Calibri"/>
              </a:rPr>
              <a:t>yn</a:t>
            </a:r>
            <a:r>
              <a:rPr lang="en-US" sz="1500" dirty="0">
                <a:latin typeface="Arial"/>
                <a:ea typeface="Calibri"/>
                <a:cs typeface="Calibri"/>
              </a:rPr>
              <a:t> </a:t>
            </a:r>
            <a:r>
              <a:rPr lang="en-US" sz="1500" err="1">
                <a:latin typeface="Arial"/>
                <a:ea typeface="Calibri"/>
                <a:cs typeface="Calibri"/>
              </a:rPr>
              <a:t>chwarae</a:t>
            </a:r>
            <a:r>
              <a:rPr lang="en-US" sz="1500" dirty="0">
                <a:latin typeface="Arial"/>
                <a:ea typeface="Calibri"/>
                <a:cs typeface="Calibri"/>
              </a:rPr>
              <a:t> plant. (750 o </a:t>
            </a:r>
            <a:r>
              <a:rPr lang="en-US" sz="1500" err="1">
                <a:latin typeface="Arial"/>
                <a:ea typeface="Calibri"/>
                <a:cs typeface="Calibri"/>
              </a:rPr>
              <a:t>eiriau</a:t>
            </a:r>
            <a:r>
              <a:rPr lang="en-US" sz="1500" dirty="0">
                <a:latin typeface="Arial"/>
                <a:ea typeface="Calibri"/>
                <a:cs typeface="Calibri"/>
              </a:rPr>
              <a:t>)</a:t>
            </a:r>
            <a:endParaRPr lang="en-US" sz="1500" dirty="0">
              <a:latin typeface="Arial"/>
            </a:endParaRPr>
          </a:p>
          <a:p>
            <a:pPr marL="0" indent="0" algn="just" fontAlgn="base" hangingPunct="0">
              <a:lnSpc>
                <a:spcPct val="150000"/>
              </a:lnSpc>
              <a:spcAft>
                <a:spcPts val="600"/>
              </a:spcAft>
              <a:buNone/>
            </a:pPr>
            <a:r>
              <a:rPr lang="cy-GB" sz="1500" b="1" dirty="0">
                <a:ea typeface="DengXian"/>
                <a:cs typeface="Arial"/>
              </a:rPr>
              <a:t>20 Marc</a:t>
            </a:r>
            <a:endParaRPr lang="en-GB" sz="1500" b="1" dirty="0">
              <a:ea typeface="DengXian"/>
              <a:cs typeface="Arial"/>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26708" y="1824302"/>
            <a:ext cx="3886200" cy="3263504"/>
          </a:xfrm>
        </p:spPr>
        <p:txBody>
          <a:bodyPr>
            <a:normAutofit/>
          </a:bodyPr>
          <a:lstStyle/>
          <a:p>
            <a:pPr marL="0" indent="0">
              <a:lnSpc>
                <a:spcPct val="150000"/>
              </a:lnSpc>
              <a:buNone/>
            </a:pPr>
            <a:r>
              <a:rPr lang="en-GB" sz="1500" b="1" dirty="0">
                <a:solidFill>
                  <a:srgbClr val="0070C0"/>
                </a:solidFill>
                <a:cs typeface="Arial"/>
              </a:rPr>
              <a:t>2. Knowledge and Understanding</a:t>
            </a:r>
            <a:endParaRPr lang="en-US" dirty="0">
              <a:cs typeface="Arial"/>
            </a:endParaRPr>
          </a:p>
          <a:p>
            <a:pPr marL="0" indent="0">
              <a:lnSpc>
                <a:spcPct val="150000"/>
              </a:lnSpc>
              <a:buNone/>
            </a:pPr>
            <a:r>
              <a:rPr lang="en-GB" sz="1500" dirty="0">
                <a:solidFill>
                  <a:srgbClr val="0070C0"/>
                </a:solidFill>
                <a:latin typeface="Arial"/>
                <a:ea typeface="Calibri"/>
                <a:cs typeface="Calibri"/>
              </a:rPr>
              <a:t>Evidence of a clear understanding of why it is important for children to choose their own play and the importance of the role of the adult in children’s play. (750 words)</a:t>
            </a:r>
            <a:endParaRPr lang="en-GB" sz="1500" dirty="0">
              <a:latin typeface="Arial"/>
            </a:endParaRPr>
          </a:p>
          <a:p>
            <a:pPr marL="0" indent="0">
              <a:lnSpc>
                <a:spcPct val="150000"/>
              </a:lnSpc>
              <a:buNone/>
            </a:pPr>
            <a:r>
              <a:rPr lang="en-GB" sz="1500" b="1" dirty="0">
                <a:solidFill>
                  <a:srgbClr val="0070C0"/>
                </a:solidFill>
                <a:cs typeface="Arial"/>
              </a:rPr>
              <a:t>20 Marks </a:t>
            </a:r>
          </a:p>
          <a:p>
            <a:endParaRPr lang="en-GB" dirty="0"/>
          </a:p>
        </p:txBody>
      </p:sp>
    </p:spTree>
    <p:extLst>
      <p:ext uri="{BB962C8B-B14F-4D97-AF65-F5344CB8AC3E}">
        <p14:creationId xmlns:p14="http://schemas.microsoft.com/office/powerpoint/2010/main" val="2649303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p:txBody>
          <a:bodyPr>
            <a:normAutofit/>
          </a:bodyPr>
          <a:lstStyle/>
          <a:p>
            <a:r>
              <a:rPr lang="cy-GB" sz="3200" dirty="0">
                <a:latin typeface="Arial"/>
                <a:ea typeface="Times New Roman" panose="02020603050405020304" pitchFamily="18" charset="0"/>
                <a:cs typeface="Times New Roman"/>
              </a:rPr>
              <a:t>Adran 3 </a:t>
            </a:r>
            <a:br>
              <a:rPr lang="cy-GB" sz="3200" dirty="0">
                <a:latin typeface="Arial" panose="020B0604020202020204" pitchFamily="34" charset="0"/>
                <a:ea typeface="Times New Roman" panose="02020603050405020304" pitchFamily="18" charset="0"/>
                <a:cs typeface="Times New Roman" panose="02020603050405020304" pitchFamily="18" charset="0"/>
              </a:rPr>
            </a:br>
            <a:r>
              <a:rPr lang="cy-GB" sz="3200" err="1">
                <a:solidFill>
                  <a:srgbClr val="0070C0"/>
                </a:solidFill>
                <a:latin typeface="Arial"/>
                <a:ea typeface="Times New Roman" panose="02020603050405020304" pitchFamily="18" charset="0"/>
                <a:cs typeface="Times New Roman"/>
              </a:rPr>
              <a:t>Section</a:t>
            </a:r>
            <a:r>
              <a:rPr lang="cy-GB" sz="3200" dirty="0">
                <a:solidFill>
                  <a:srgbClr val="0070C0"/>
                </a:solidFill>
                <a:latin typeface="Arial"/>
                <a:ea typeface="Times New Roman" panose="02020603050405020304" pitchFamily="18" charset="0"/>
                <a:cs typeface="Times New Roman"/>
              </a:rPr>
              <a:t> 3</a:t>
            </a:r>
            <a:endParaRPr lang="cy-GB" sz="2700" dirty="0">
              <a:solidFill>
                <a:srgbClr val="0070C0"/>
              </a:solidFill>
              <a:latin typeface="Arial"/>
              <a:cs typeface="Times New Roman"/>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628650" y="1825625"/>
            <a:ext cx="3850923" cy="3730450"/>
          </a:xfrm>
        </p:spPr>
        <p:txBody>
          <a:bodyPr>
            <a:normAutofit lnSpcReduction="10000"/>
          </a:bodyPr>
          <a:lstStyle/>
          <a:p>
            <a:pPr marL="0" indent="0" algn="just">
              <a:lnSpc>
                <a:spcPct val="150000"/>
              </a:lnSpc>
              <a:spcAft>
                <a:spcPts val="600"/>
              </a:spcAft>
              <a:buNone/>
            </a:pPr>
            <a:r>
              <a:rPr lang="cy-GB" sz="1500" b="1" dirty="0">
                <a:ea typeface="DengXian"/>
                <a:cs typeface="Arial"/>
              </a:rPr>
              <a:t>3. Sgiliau Gwybyddol a Deallusol</a:t>
            </a:r>
            <a:endParaRPr lang="en-GB" sz="1500" b="1" dirty="0">
              <a:ea typeface="DengXian" panose="02010600030101010101" pitchFamily="2" charset="-122"/>
              <a:cs typeface="Arial"/>
            </a:endParaRPr>
          </a:p>
          <a:p>
            <a:pPr marL="0" indent="0">
              <a:spcAft>
                <a:spcPts val="0"/>
              </a:spcAft>
              <a:buNone/>
            </a:pPr>
            <a:r>
              <a:rPr lang="cy-GB" sz="1500" dirty="0">
                <a:latin typeface="Arial"/>
                <a:ea typeface="Calibri"/>
                <a:cs typeface="Calibri"/>
              </a:rPr>
              <a:t>Trafodaeth fanwl a dealltwriaeth o ddull arsylwi ar gyfer plant ifanc </a:t>
            </a:r>
            <a:endParaRPr lang="en-US" sz="1500">
              <a:latin typeface="Arial"/>
              <a:ea typeface="Calibri"/>
              <a:cs typeface="Calibri"/>
            </a:endParaRPr>
          </a:p>
          <a:p>
            <a:pPr marL="0" indent="0">
              <a:spcAft>
                <a:spcPts val="0"/>
              </a:spcAft>
              <a:buNone/>
            </a:pPr>
            <a:r>
              <a:rPr lang="cy-GB" sz="1500" dirty="0">
                <a:latin typeface="Arial"/>
                <a:ea typeface="Calibri"/>
                <a:cs typeface="Calibri"/>
              </a:rPr>
              <a:t>Dewiswch o’r mathau o arsylwi trafodwyd o fewn darlithoedd.</a:t>
            </a:r>
            <a:endParaRPr lang="en-US" sz="1500" dirty="0">
              <a:latin typeface="Arial"/>
              <a:ea typeface="Calibri"/>
              <a:cs typeface="Calibri"/>
            </a:endParaRPr>
          </a:p>
          <a:p>
            <a:pPr marL="0" indent="0">
              <a:spcAft>
                <a:spcPts val="0"/>
              </a:spcAft>
              <a:buNone/>
            </a:pPr>
            <a:r>
              <a:rPr lang="cy-GB" sz="1500" dirty="0">
                <a:latin typeface="Arial"/>
                <a:ea typeface="Calibri"/>
                <a:cs typeface="Calibri"/>
              </a:rPr>
              <a:t>E.e. Arsylwadau seiliedig ar raddfeydd -  Atodlen o Sgiliau Tyfu (SOGS), holiaduron, graddfa </a:t>
            </a:r>
            <a:r>
              <a:rPr lang="cy-GB" sz="1500" dirty="0" err="1">
                <a:latin typeface="Arial"/>
                <a:ea typeface="Calibri"/>
                <a:cs typeface="Calibri"/>
              </a:rPr>
              <a:t>Leuven</a:t>
            </a:r>
            <a:endParaRPr lang="cy-GB" sz="1500" dirty="0">
              <a:latin typeface="Arial"/>
              <a:ea typeface="Calibri"/>
              <a:cs typeface="Calibri"/>
            </a:endParaRPr>
          </a:p>
          <a:p>
            <a:pPr marL="0" indent="0">
              <a:spcAft>
                <a:spcPts val="0"/>
              </a:spcAft>
              <a:buNone/>
            </a:pPr>
            <a:r>
              <a:rPr lang="cy-GB" sz="1500" dirty="0">
                <a:latin typeface="Arial"/>
                <a:ea typeface="Calibri"/>
                <a:cs typeface="Calibri"/>
              </a:rPr>
              <a:t>Arsylwadau ar Blentyn Unigol - System i Dracio Symudiadau, Tracio Rhyngweithio, cofnodi ar y pryd. (750 o eiriau)</a:t>
            </a:r>
            <a:endParaRPr lang="en-GB" sz="1500" dirty="0">
              <a:latin typeface="Arial"/>
            </a:endParaRPr>
          </a:p>
          <a:p>
            <a:pPr marL="0" indent="0" algn="just" fontAlgn="base" hangingPunct="0">
              <a:lnSpc>
                <a:spcPct val="150000"/>
              </a:lnSpc>
              <a:spcAft>
                <a:spcPts val="600"/>
              </a:spcAft>
              <a:buNone/>
            </a:pPr>
            <a:r>
              <a:rPr lang="cy-GB" sz="1500" b="1" dirty="0">
                <a:ea typeface="DengXian"/>
                <a:cs typeface="Arial"/>
              </a:rPr>
              <a:t>20 Marc</a:t>
            </a:r>
            <a:endParaRPr lang="en-GB" sz="1500" b="1" dirty="0">
              <a:ea typeface="DengXian"/>
              <a:cs typeface="Arial"/>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26708" y="1824302"/>
            <a:ext cx="3886200" cy="3263504"/>
          </a:xfrm>
        </p:spPr>
        <p:txBody>
          <a:bodyPr>
            <a:normAutofit lnSpcReduction="10000"/>
          </a:bodyPr>
          <a:lstStyle/>
          <a:p>
            <a:pPr marL="0" indent="0">
              <a:lnSpc>
                <a:spcPct val="150000"/>
              </a:lnSpc>
              <a:buNone/>
            </a:pPr>
            <a:r>
              <a:rPr lang="en-GB" sz="1500" b="1" dirty="0">
                <a:solidFill>
                  <a:srgbClr val="0070C0"/>
                </a:solidFill>
                <a:cs typeface="Arial"/>
              </a:rPr>
              <a:t>3. Cognitive and </a:t>
            </a:r>
            <a:r>
              <a:rPr lang="en-GB" sz="1500" b="1">
                <a:solidFill>
                  <a:srgbClr val="0070C0"/>
                </a:solidFill>
                <a:cs typeface="Arial"/>
              </a:rPr>
              <a:t>intellectual</a:t>
            </a:r>
            <a:r>
              <a:rPr lang="en-GB" sz="1500" b="1" dirty="0">
                <a:solidFill>
                  <a:srgbClr val="0070C0"/>
                </a:solidFill>
                <a:cs typeface="Arial"/>
              </a:rPr>
              <a:t> skills</a:t>
            </a:r>
            <a:endParaRPr lang="en-US" dirty="0">
              <a:cs typeface="Arial"/>
            </a:endParaRPr>
          </a:p>
          <a:p>
            <a:pPr marL="0" indent="0">
              <a:buNone/>
            </a:pPr>
            <a:r>
              <a:rPr lang="en-GB" sz="1500" dirty="0">
                <a:solidFill>
                  <a:srgbClr val="0070C0"/>
                </a:solidFill>
                <a:latin typeface="Arial"/>
                <a:ea typeface="Calibri"/>
                <a:cs typeface="Calibri"/>
              </a:rPr>
              <a:t>In depth discussion and understanding of an observation method for young children </a:t>
            </a:r>
            <a:endParaRPr lang="en-US" sz="1500" dirty="0">
              <a:solidFill>
                <a:srgbClr val="000000"/>
              </a:solidFill>
              <a:latin typeface="Arial"/>
              <a:ea typeface="Calibri"/>
              <a:cs typeface="Calibri"/>
            </a:endParaRPr>
          </a:p>
          <a:p>
            <a:pPr marL="0" indent="0">
              <a:buNone/>
            </a:pPr>
            <a:r>
              <a:rPr lang="en-GB" sz="1500" dirty="0">
                <a:solidFill>
                  <a:srgbClr val="0070C0"/>
                </a:solidFill>
                <a:latin typeface="Arial"/>
                <a:ea typeface="Calibri"/>
                <a:cs typeface="Calibri"/>
              </a:rPr>
              <a:t>Choose from the observation types discussed in lectures.</a:t>
            </a:r>
            <a:endParaRPr lang="en-US" sz="1500" dirty="0">
              <a:solidFill>
                <a:srgbClr val="000000"/>
              </a:solidFill>
              <a:latin typeface="Arial"/>
              <a:ea typeface="Calibri"/>
              <a:cs typeface="Calibri"/>
            </a:endParaRPr>
          </a:p>
          <a:p>
            <a:pPr marL="0" indent="0">
              <a:buNone/>
            </a:pPr>
            <a:r>
              <a:rPr lang="en-GB" sz="1500" dirty="0">
                <a:solidFill>
                  <a:srgbClr val="0070C0"/>
                </a:solidFill>
                <a:latin typeface="Arial"/>
                <a:ea typeface="Calibri"/>
                <a:cs typeface="Calibri"/>
              </a:rPr>
              <a:t>E.g. Scale based observations – Schedule of Growing Skills (SOGS), questionnaires, Leuven scale</a:t>
            </a:r>
            <a:endParaRPr lang="en-US" sz="1500">
              <a:solidFill>
                <a:srgbClr val="000000"/>
              </a:solidFill>
              <a:latin typeface="Arial"/>
              <a:ea typeface="Calibri"/>
              <a:cs typeface="Calibri"/>
            </a:endParaRPr>
          </a:p>
          <a:p>
            <a:pPr marL="0" indent="0">
              <a:buNone/>
            </a:pPr>
            <a:r>
              <a:rPr lang="en-GB" sz="1500" dirty="0">
                <a:solidFill>
                  <a:srgbClr val="0070C0"/>
                </a:solidFill>
                <a:latin typeface="Arial"/>
                <a:ea typeface="Calibri"/>
                <a:cs typeface="Calibri"/>
              </a:rPr>
              <a:t>Individual Child Observations – Movement Tracker, Interaction Tracker, running record (750 words)</a:t>
            </a:r>
            <a:endParaRPr lang="en-GB" sz="1500" dirty="0">
              <a:latin typeface="Arial"/>
            </a:endParaRPr>
          </a:p>
          <a:p>
            <a:pPr marL="0" indent="0">
              <a:lnSpc>
                <a:spcPct val="150000"/>
              </a:lnSpc>
              <a:buNone/>
            </a:pPr>
            <a:r>
              <a:rPr lang="en-GB" sz="1500" b="1" dirty="0">
                <a:solidFill>
                  <a:srgbClr val="0070C0"/>
                </a:solidFill>
                <a:cs typeface="Arial"/>
              </a:rPr>
              <a:t>20 Marks </a:t>
            </a:r>
          </a:p>
          <a:p>
            <a:endParaRPr lang="en-GB" dirty="0"/>
          </a:p>
        </p:txBody>
      </p:sp>
    </p:spTree>
    <p:extLst>
      <p:ext uri="{BB962C8B-B14F-4D97-AF65-F5344CB8AC3E}">
        <p14:creationId xmlns:p14="http://schemas.microsoft.com/office/powerpoint/2010/main" val="269442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p:txBody>
          <a:bodyPr>
            <a:normAutofit/>
          </a:bodyPr>
          <a:lstStyle/>
          <a:p>
            <a:r>
              <a:rPr lang="cy-GB" sz="3200" dirty="0">
                <a:latin typeface="Arial"/>
                <a:ea typeface="Times New Roman" panose="02020603050405020304" pitchFamily="18" charset="0"/>
                <a:cs typeface="Times New Roman"/>
              </a:rPr>
              <a:t>Adran 4 </a:t>
            </a:r>
            <a:br>
              <a:rPr lang="cy-GB" sz="3200" dirty="0">
                <a:latin typeface="Arial" panose="020B0604020202020204" pitchFamily="34" charset="0"/>
                <a:ea typeface="Times New Roman" panose="02020603050405020304" pitchFamily="18" charset="0"/>
                <a:cs typeface="Times New Roman" panose="02020603050405020304" pitchFamily="18" charset="0"/>
              </a:rPr>
            </a:br>
            <a:r>
              <a:rPr lang="cy-GB" sz="3200" err="1">
                <a:solidFill>
                  <a:srgbClr val="0070C0"/>
                </a:solidFill>
                <a:latin typeface="Arial"/>
                <a:ea typeface="Times New Roman" panose="02020603050405020304" pitchFamily="18" charset="0"/>
                <a:cs typeface="Times New Roman"/>
              </a:rPr>
              <a:t>Section</a:t>
            </a:r>
            <a:r>
              <a:rPr lang="cy-GB" sz="3200" dirty="0">
                <a:solidFill>
                  <a:srgbClr val="0070C0"/>
                </a:solidFill>
                <a:latin typeface="Arial"/>
                <a:ea typeface="Times New Roman" panose="02020603050405020304" pitchFamily="18" charset="0"/>
                <a:cs typeface="Times New Roman"/>
              </a:rPr>
              <a:t> 4</a:t>
            </a:r>
            <a:endParaRPr lang="cy-GB" sz="3200" dirty="0">
              <a:solidFill>
                <a:srgbClr val="0070C0"/>
              </a:solidFill>
              <a:latin typeface="Arial"/>
              <a:cs typeface="Times New Roman"/>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628650" y="1825625"/>
            <a:ext cx="3850923" cy="3730450"/>
          </a:xfrm>
        </p:spPr>
        <p:txBody>
          <a:bodyPr>
            <a:normAutofit/>
          </a:bodyPr>
          <a:lstStyle/>
          <a:p>
            <a:pPr marL="0" indent="0" algn="just">
              <a:lnSpc>
                <a:spcPct val="150000"/>
              </a:lnSpc>
              <a:spcAft>
                <a:spcPts val="600"/>
              </a:spcAft>
              <a:buNone/>
            </a:pPr>
            <a:r>
              <a:rPr lang="cy-GB" sz="1500" b="1" dirty="0">
                <a:ea typeface="DengXian"/>
                <a:cs typeface="Arial"/>
              </a:rPr>
              <a:t>4. Sgiliau deallusol ac ymarferol</a:t>
            </a:r>
            <a:endParaRPr lang="en-GB" sz="1500" b="1" dirty="0">
              <a:ea typeface="DengXian" panose="02010600030101010101" pitchFamily="2" charset="-122"/>
              <a:cs typeface="Arial"/>
            </a:endParaRPr>
          </a:p>
          <a:p>
            <a:pPr marL="0" indent="0">
              <a:spcAft>
                <a:spcPts val="0"/>
              </a:spcAft>
              <a:buNone/>
            </a:pPr>
            <a:r>
              <a:rPr lang="en-GB" sz="1500" err="1">
                <a:latin typeface="Arial"/>
                <a:ea typeface="Calibri"/>
                <a:cs typeface="Calibri"/>
              </a:rPr>
              <a:t>Dangoswch</a:t>
            </a:r>
            <a:r>
              <a:rPr lang="en-GB" sz="1500" dirty="0">
                <a:latin typeface="Arial"/>
                <a:ea typeface="Calibri"/>
                <a:cs typeface="Calibri"/>
              </a:rPr>
              <a:t> </a:t>
            </a:r>
            <a:r>
              <a:rPr lang="en-GB" sz="1500" err="1">
                <a:latin typeface="Arial"/>
                <a:ea typeface="Calibri"/>
                <a:cs typeface="Calibri"/>
              </a:rPr>
              <a:t>ddealltwriaeth</a:t>
            </a:r>
            <a:r>
              <a:rPr lang="en-GB" sz="1500" dirty="0">
                <a:latin typeface="Arial"/>
                <a:ea typeface="Calibri"/>
                <a:cs typeface="Calibri"/>
              </a:rPr>
              <a:t> o </a:t>
            </a:r>
            <a:r>
              <a:rPr lang="en-GB" sz="1500" err="1">
                <a:latin typeface="Arial"/>
                <a:ea typeface="Calibri"/>
                <a:cs typeface="Calibri"/>
              </a:rPr>
              <a:t>rôl</a:t>
            </a:r>
            <a:r>
              <a:rPr lang="en-GB" sz="1500" dirty="0">
                <a:latin typeface="Arial"/>
                <a:ea typeface="Calibri"/>
                <a:cs typeface="Calibri"/>
              </a:rPr>
              <a:t> </a:t>
            </a:r>
            <a:r>
              <a:rPr lang="en-GB" sz="1500" err="1">
                <a:latin typeface="Arial"/>
                <a:ea typeface="Calibri"/>
                <a:cs typeface="Calibri"/>
              </a:rPr>
              <a:t>chwarae</a:t>
            </a:r>
            <a:r>
              <a:rPr lang="en-GB" sz="1500" dirty="0">
                <a:latin typeface="Arial"/>
                <a:ea typeface="Calibri"/>
                <a:cs typeface="Calibri"/>
              </a:rPr>
              <a:t> </a:t>
            </a:r>
            <a:r>
              <a:rPr lang="en-GB" sz="1500" err="1">
                <a:latin typeface="Arial"/>
                <a:ea typeface="Calibri"/>
                <a:cs typeface="Calibri"/>
              </a:rPr>
              <a:t>wrth</a:t>
            </a:r>
            <a:r>
              <a:rPr lang="en-GB" sz="1500" dirty="0">
                <a:latin typeface="Arial"/>
                <a:ea typeface="Calibri"/>
                <a:cs typeface="Calibri"/>
              </a:rPr>
              <a:t> </a:t>
            </a:r>
            <a:r>
              <a:rPr lang="en-GB" sz="1500" err="1">
                <a:latin typeface="Arial"/>
                <a:ea typeface="Calibri"/>
                <a:cs typeface="Calibri"/>
              </a:rPr>
              <a:t>wneud</a:t>
            </a:r>
            <a:r>
              <a:rPr lang="en-GB" sz="1500" dirty="0">
                <a:latin typeface="Arial"/>
                <a:ea typeface="Calibri"/>
                <a:cs typeface="Calibri"/>
              </a:rPr>
              <a:t> </a:t>
            </a:r>
            <a:r>
              <a:rPr lang="en-GB" sz="1500" err="1">
                <a:latin typeface="Arial"/>
                <a:ea typeface="Calibri"/>
                <a:cs typeface="Calibri"/>
              </a:rPr>
              <a:t>arsylwadau</a:t>
            </a:r>
            <a:r>
              <a:rPr lang="en-GB" sz="1500" dirty="0">
                <a:latin typeface="Arial"/>
                <a:ea typeface="Calibri"/>
                <a:cs typeface="Calibri"/>
              </a:rPr>
              <a:t> ac </a:t>
            </a:r>
            <a:r>
              <a:rPr lang="en-GB" sz="1500" err="1">
                <a:latin typeface="Arial"/>
                <a:ea typeface="Calibri"/>
                <a:cs typeface="Calibri"/>
              </a:rPr>
              <a:t>asesiadau</a:t>
            </a:r>
            <a:r>
              <a:rPr lang="en-GB" sz="1500" dirty="0">
                <a:latin typeface="Arial"/>
                <a:ea typeface="Calibri"/>
                <a:cs typeface="Calibri"/>
              </a:rPr>
              <a:t> </a:t>
            </a:r>
            <a:r>
              <a:rPr lang="en-GB" sz="1500" err="1">
                <a:latin typeface="Arial"/>
                <a:ea typeface="Calibri"/>
                <a:cs typeface="Calibri"/>
              </a:rPr>
              <a:t>ar</a:t>
            </a:r>
            <a:r>
              <a:rPr lang="en-GB" sz="1500" dirty="0">
                <a:latin typeface="Arial"/>
                <a:ea typeface="Calibri"/>
                <a:cs typeface="Calibri"/>
              </a:rPr>
              <a:t> </a:t>
            </a:r>
            <a:r>
              <a:rPr lang="en-GB" sz="1500" err="1">
                <a:latin typeface="Arial"/>
                <a:ea typeface="Calibri"/>
                <a:cs typeface="Calibri"/>
              </a:rPr>
              <a:t>blant</a:t>
            </a:r>
            <a:r>
              <a:rPr lang="en-GB" sz="1500" dirty="0">
                <a:latin typeface="Arial"/>
                <a:ea typeface="Calibri"/>
                <a:cs typeface="Calibri"/>
              </a:rPr>
              <a:t> </a:t>
            </a:r>
            <a:r>
              <a:rPr lang="en-GB" sz="1500" err="1">
                <a:latin typeface="Arial"/>
                <a:ea typeface="Calibri"/>
                <a:cs typeface="Calibri"/>
              </a:rPr>
              <a:t>a’r</a:t>
            </a:r>
            <a:r>
              <a:rPr lang="en-GB" sz="1500" dirty="0">
                <a:latin typeface="Arial"/>
                <a:ea typeface="Calibri"/>
                <a:cs typeface="Calibri"/>
              </a:rPr>
              <a:t> </a:t>
            </a:r>
            <a:r>
              <a:rPr lang="en-GB" sz="1500" err="1">
                <a:latin typeface="Arial"/>
                <a:ea typeface="Calibri"/>
                <a:cs typeface="Calibri"/>
              </a:rPr>
              <a:t>modd</a:t>
            </a:r>
            <a:r>
              <a:rPr lang="en-GB" sz="1500" dirty="0">
                <a:latin typeface="Arial"/>
                <a:ea typeface="Calibri"/>
                <a:cs typeface="Calibri"/>
              </a:rPr>
              <a:t> y </a:t>
            </a:r>
            <a:r>
              <a:rPr lang="en-GB" sz="1500" err="1">
                <a:latin typeface="Arial"/>
                <a:ea typeface="Calibri"/>
                <a:cs typeface="Calibri"/>
              </a:rPr>
              <a:t>mae</a:t>
            </a:r>
            <a:r>
              <a:rPr lang="en-GB" sz="1500" dirty="0">
                <a:latin typeface="Arial"/>
                <a:ea typeface="Calibri"/>
                <a:cs typeface="Calibri"/>
              </a:rPr>
              <a:t> </a:t>
            </a:r>
            <a:r>
              <a:rPr lang="en-GB" sz="1500" err="1">
                <a:latin typeface="Arial"/>
                <a:ea typeface="Calibri"/>
                <a:cs typeface="Calibri"/>
              </a:rPr>
              <a:t>hyn</a:t>
            </a:r>
            <a:r>
              <a:rPr lang="en-GB" sz="1500" dirty="0">
                <a:latin typeface="Arial"/>
                <a:ea typeface="Calibri"/>
                <a:cs typeface="Calibri"/>
              </a:rPr>
              <a:t> </a:t>
            </a:r>
            <a:r>
              <a:rPr lang="en-GB" sz="1500" err="1">
                <a:latin typeface="Arial"/>
                <a:ea typeface="Calibri"/>
                <a:cs typeface="Calibri"/>
              </a:rPr>
              <a:t>yn</a:t>
            </a:r>
            <a:r>
              <a:rPr lang="en-GB" sz="1500" dirty="0">
                <a:latin typeface="Arial"/>
                <a:ea typeface="Calibri"/>
                <a:cs typeface="Calibri"/>
              </a:rPr>
              <a:t> </a:t>
            </a:r>
            <a:r>
              <a:rPr lang="en-GB" sz="1500" err="1">
                <a:latin typeface="Arial"/>
                <a:ea typeface="Calibri"/>
                <a:cs typeface="Calibri"/>
              </a:rPr>
              <a:t>effeithio</a:t>
            </a:r>
            <a:r>
              <a:rPr lang="en-GB" sz="1500" dirty="0">
                <a:latin typeface="Arial"/>
                <a:ea typeface="Calibri"/>
                <a:cs typeface="Calibri"/>
              </a:rPr>
              <a:t> </a:t>
            </a:r>
            <a:r>
              <a:rPr lang="en-GB" sz="1500" err="1">
                <a:latin typeface="Arial"/>
                <a:ea typeface="Calibri"/>
                <a:cs typeface="Calibri"/>
              </a:rPr>
              <a:t>ar</a:t>
            </a:r>
            <a:r>
              <a:rPr lang="en-GB" sz="1500" dirty="0">
                <a:latin typeface="Arial"/>
                <a:ea typeface="Calibri"/>
                <a:cs typeface="Calibri"/>
              </a:rPr>
              <a:t> </a:t>
            </a:r>
            <a:r>
              <a:rPr lang="en-GB" sz="1500" err="1">
                <a:latin typeface="Arial"/>
                <a:ea typeface="Calibri"/>
                <a:cs typeface="Calibri"/>
              </a:rPr>
              <a:t>ymgysylltiad</a:t>
            </a:r>
            <a:r>
              <a:rPr lang="en-GB" sz="1500" dirty="0">
                <a:latin typeface="Arial"/>
                <a:ea typeface="Calibri"/>
                <a:cs typeface="Calibri"/>
              </a:rPr>
              <a:t> y </a:t>
            </a:r>
            <a:r>
              <a:rPr lang="en-GB" sz="1500" err="1">
                <a:latin typeface="Arial"/>
                <a:ea typeface="Calibri"/>
                <a:cs typeface="Calibri"/>
              </a:rPr>
              <a:t>plentyn</a:t>
            </a:r>
            <a:r>
              <a:rPr lang="en-GB" sz="1500" dirty="0">
                <a:latin typeface="Arial"/>
                <a:ea typeface="Calibri"/>
                <a:cs typeface="Calibri"/>
              </a:rPr>
              <a:t> a </a:t>
            </a:r>
            <a:r>
              <a:rPr lang="en-GB" sz="1500" err="1">
                <a:latin typeface="Arial"/>
                <a:ea typeface="Calibri"/>
                <a:cs typeface="Calibri"/>
              </a:rPr>
              <a:t>chywirdeb</a:t>
            </a:r>
            <a:r>
              <a:rPr lang="en-GB" sz="1500" dirty="0">
                <a:latin typeface="Arial"/>
                <a:ea typeface="Calibri"/>
                <a:cs typeface="Calibri"/>
              </a:rPr>
              <a:t> yr </a:t>
            </a:r>
            <a:r>
              <a:rPr lang="en-GB" sz="1500" err="1">
                <a:latin typeface="Arial"/>
                <a:ea typeface="Calibri"/>
                <a:cs typeface="Calibri"/>
              </a:rPr>
              <a:t>arsylwi</a:t>
            </a:r>
            <a:r>
              <a:rPr lang="en-GB" sz="1500" dirty="0">
                <a:latin typeface="Arial"/>
                <a:ea typeface="Calibri"/>
                <a:cs typeface="Calibri"/>
              </a:rPr>
              <a:t>. (750 o </a:t>
            </a:r>
            <a:r>
              <a:rPr lang="en-GB" sz="1500" err="1">
                <a:latin typeface="Arial"/>
                <a:ea typeface="Calibri"/>
                <a:cs typeface="Calibri"/>
              </a:rPr>
              <a:t>eiriau</a:t>
            </a:r>
            <a:r>
              <a:rPr lang="en-GB" sz="1500" dirty="0">
                <a:latin typeface="Arial"/>
                <a:ea typeface="Calibri"/>
                <a:cs typeface="Calibri"/>
              </a:rPr>
              <a:t>)</a:t>
            </a:r>
            <a:endParaRPr lang="en-GB" sz="1500" dirty="0">
              <a:latin typeface="Arial"/>
            </a:endParaRPr>
          </a:p>
          <a:p>
            <a:pPr marL="0" indent="0" algn="just" fontAlgn="base" hangingPunct="0">
              <a:lnSpc>
                <a:spcPct val="150000"/>
              </a:lnSpc>
              <a:spcAft>
                <a:spcPts val="600"/>
              </a:spcAft>
              <a:buNone/>
            </a:pPr>
            <a:r>
              <a:rPr lang="cy-GB" sz="1500" b="1" dirty="0">
                <a:ea typeface="DengXian"/>
                <a:cs typeface="Arial"/>
              </a:rPr>
              <a:t>20 Marc</a:t>
            </a:r>
            <a:endParaRPr lang="en-GB" sz="1500" b="1" dirty="0">
              <a:ea typeface="DengXian"/>
              <a:cs typeface="Arial"/>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26708" y="1824302"/>
            <a:ext cx="3886200" cy="3263504"/>
          </a:xfrm>
        </p:spPr>
        <p:txBody>
          <a:bodyPr>
            <a:normAutofit/>
          </a:bodyPr>
          <a:lstStyle/>
          <a:p>
            <a:pPr marL="0" indent="0">
              <a:lnSpc>
                <a:spcPct val="150000"/>
              </a:lnSpc>
              <a:buNone/>
            </a:pPr>
            <a:r>
              <a:rPr lang="en-GB" sz="1500" b="1" dirty="0">
                <a:solidFill>
                  <a:srgbClr val="0070C0"/>
                </a:solidFill>
                <a:cs typeface="Arial"/>
              </a:rPr>
              <a:t>4. Practical skills</a:t>
            </a:r>
            <a:endParaRPr lang="en-US" dirty="0">
              <a:cs typeface="Arial"/>
            </a:endParaRPr>
          </a:p>
          <a:p>
            <a:pPr marL="0" indent="0">
              <a:buNone/>
            </a:pPr>
            <a:r>
              <a:rPr lang="en-GB" sz="1500" dirty="0">
                <a:solidFill>
                  <a:srgbClr val="0070C0"/>
                </a:solidFill>
                <a:latin typeface="Arial"/>
                <a:ea typeface="Calibri"/>
                <a:cs typeface="Calibri"/>
              </a:rPr>
              <a:t>Demonstrate an understanding of the role of play when undertaking observations and assessments of children and consider how this affects the child’s engagement and the accuracy of the observation. (750 words)</a:t>
            </a:r>
            <a:endParaRPr lang="en-GB" sz="1500" dirty="0">
              <a:latin typeface="Arial"/>
            </a:endParaRPr>
          </a:p>
          <a:p>
            <a:pPr marL="0" indent="0">
              <a:lnSpc>
                <a:spcPct val="150000"/>
              </a:lnSpc>
              <a:buNone/>
            </a:pPr>
            <a:r>
              <a:rPr lang="en-GB" sz="1500" b="1" dirty="0">
                <a:solidFill>
                  <a:srgbClr val="0070C0"/>
                </a:solidFill>
                <a:cs typeface="Arial"/>
              </a:rPr>
              <a:t>20 Marks </a:t>
            </a:r>
          </a:p>
          <a:p>
            <a:endParaRPr lang="en-GB" dirty="0"/>
          </a:p>
        </p:txBody>
      </p:sp>
    </p:spTree>
    <p:extLst>
      <p:ext uri="{BB962C8B-B14F-4D97-AF65-F5344CB8AC3E}">
        <p14:creationId xmlns:p14="http://schemas.microsoft.com/office/powerpoint/2010/main" val="270319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628650" y="1825625"/>
            <a:ext cx="3850923" cy="3730450"/>
          </a:xfrm>
        </p:spPr>
        <p:txBody>
          <a:bodyPr>
            <a:normAutofit/>
          </a:bodyPr>
          <a:lstStyle/>
          <a:p>
            <a:pPr marL="0" indent="0" algn="just">
              <a:lnSpc>
                <a:spcPct val="150000"/>
              </a:lnSpc>
              <a:spcAft>
                <a:spcPts val="600"/>
              </a:spcAft>
              <a:buNone/>
            </a:pPr>
            <a:r>
              <a:rPr lang="cy-GB" sz="1500" b="1" dirty="0">
                <a:ea typeface="DengXian"/>
                <a:cs typeface="Arial"/>
              </a:rPr>
              <a:t>5.Sgiliau ar gyfer Arfer Proffesiynol</a:t>
            </a:r>
            <a:endParaRPr lang="en-GB" sz="1500" b="1" dirty="0">
              <a:ea typeface="DengXian" panose="02010600030101010101" pitchFamily="2" charset="-122"/>
              <a:cs typeface="Arial"/>
            </a:endParaRPr>
          </a:p>
          <a:p>
            <a:pPr marL="0" indent="0">
              <a:spcAft>
                <a:spcPts val="0"/>
              </a:spcAft>
              <a:buNone/>
            </a:pPr>
            <a:r>
              <a:rPr lang="en-GB" sz="1500" dirty="0">
                <a:latin typeface="Arial"/>
                <a:ea typeface="Calibri"/>
                <a:cs typeface="Calibri"/>
              </a:rPr>
              <a:t>Bod </a:t>
            </a:r>
            <a:r>
              <a:rPr lang="en-GB" sz="1500" err="1">
                <a:latin typeface="Arial"/>
                <a:ea typeface="Calibri"/>
                <a:cs typeface="Calibri"/>
              </a:rPr>
              <a:t>eich</a:t>
            </a:r>
            <a:r>
              <a:rPr lang="en-GB" sz="1500" dirty="0">
                <a:latin typeface="Arial"/>
                <a:ea typeface="Calibri"/>
                <a:cs typeface="Calibri"/>
              </a:rPr>
              <a:t> </a:t>
            </a:r>
            <a:r>
              <a:rPr lang="en-GB" sz="1500" err="1">
                <a:latin typeface="Arial"/>
                <a:ea typeface="Calibri"/>
                <a:cs typeface="Calibri"/>
              </a:rPr>
              <a:t>gwaith</a:t>
            </a:r>
            <a:r>
              <a:rPr lang="en-GB" sz="1500" dirty="0">
                <a:latin typeface="Arial"/>
                <a:ea typeface="Calibri"/>
                <a:cs typeface="Calibri"/>
              </a:rPr>
              <a:t> </a:t>
            </a:r>
            <a:r>
              <a:rPr lang="en-GB" sz="1500" err="1">
                <a:latin typeface="Arial"/>
                <a:ea typeface="Calibri"/>
                <a:cs typeface="Calibri"/>
              </a:rPr>
              <a:t>ysgrifenedig</a:t>
            </a:r>
            <a:r>
              <a:rPr lang="en-GB" sz="1500" dirty="0">
                <a:latin typeface="Arial"/>
                <a:ea typeface="Calibri"/>
                <a:cs typeface="Calibri"/>
              </a:rPr>
              <a:t> </a:t>
            </a:r>
            <a:r>
              <a:rPr lang="en-GB" sz="1500" err="1">
                <a:latin typeface="Arial"/>
                <a:ea typeface="Calibri"/>
                <a:cs typeface="Calibri"/>
              </a:rPr>
              <a:t>wedi</a:t>
            </a:r>
            <a:r>
              <a:rPr lang="en-GB" sz="1500" dirty="0">
                <a:latin typeface="Arial"/>
                <a:ea typeface="Calibri"/>
                <a:cs typeface="Calibri"/>
              </a:rPr>
              <a:t> </a:t>
            </a:r>
            <a:r>
              <a:rPr lang="en-GB" sz="1500" err="1">
                <a:latin typeface="Arial"/>
                <a:ea typeface="Calibri"/>
                <a:cs typeface="Calibri"/>
              </a:rPr>
              <a:t>ei</a:t>
            </a:r>
            <a:r>
              <a:rPr lang="en-GB" sz="1500" dirty="0">
                <a:latin typeface="Arial"/>
                <a:ea typeface="Calibri"/>
                <a:cs typeface="Calibri"/>
              </a:rPr>
              <a:t> </a:t>
            </a:r>
            <a:r>
              <a:rPr lang="en-GB" sz="1500" err="1">
                <a:latin typeface="Arial"/>
                <a:ea typeface="Calibri"/>
                <a:cs typeface="Calibri"/>
              </a:rPr>
              <a:t>strwythuro</a:t>
            </a:r>
            <a:r>
              <a:rPr lang="en-GB" sz="1500" dirty="0">
                <a:latin typeface="Arial"/>
                <a:ea typeface="Calibri"/>
                <a:cs typeface="Calibri"/>
              </a:rPr>
              <a:t> </a:t>
            </a:r>
            <a:r>
              <a:rPr lang="en-GB" sz="1500" err="1">
                <a:latin typeface="Arial"/>
                <a:ea typeface="Calibri"/>
                <a:cs typeface="Calibri"/>
              </a:rPr>
              <a:t>yn</a:t>
            </a:r>
            <a:r>
              <a:rPr lang="en-GB" sz="1500" dirty="0">
                <a:latin typeface="Arial"/>
                <a:ea typeface="Calibri"/>
                <a:cs typeface="Calibri"/>
              </a:rPr>
              <a:t> </a:t>
            </a:r>
            <a:r>
              <a:rPr lang="en-GB" sz="1500" err="1">
                <a:latin typeface="Arial"/>
                <a:ea typeface="Calibri"/>
                <a:cs typeface="Calibri"/>
              </a:rPr>
              <a:t>dda</a:t>
            </a:r>
            <a:r>
              <a:rPr lang="en-GB" sz="1500" dirty="0">
                <a:latin typeface="Arial"/>
                <a:ea typeface="Calibri"/>
                <a:cs typeface="Calibri"/>
              </a:rPr>
              <a:t> a </a:t>
            </a:r>
            <a:r>
              <a:rPr lang="en-GB" sz="1500" err="1">
                <a:latin typeface="Arial"/>
                <a:ea typeface="Calibri"/>
                <a:cs typeface="Calibri"/>
              </a:rPr>
              <a:t>chyflwyno</a:t>
            </a:r>
            <a:r>
              <a:rPr lang="en-GB" sz="1500" dirty="0">
                <a:latin typeface="Arial"/>
                <a:ea typeface="Calibri"/>
                <a:cs typeface="Calibri"/>
              </a:rPr>
              <a:t> </a:t>
            </a:r>
            <a:r>
              <a:rPr lang="en-GB" sz="1500" err="1">
                <a:latin typeface="Arial"/>
                <a:ea typeface="Calibri"/>
                <a:cs typeface="Calibri"/>
              </a:rPr>
              <a:t>yn</a:t>
            </a:r>
            <a:r>
              <a:rPr lang="en-GB" sz="1500" dirty="0">
                <a:latin typeface="Arial"/>
                <a:ea typeface="Calibri"/>
                <a:cs typeface="Calibri"/>
              </a:rPr>
              <a:t> </a:t>
            </a:r>
            <a:r>
              <a:rPr lang="en-GB" sz="1500" err="1">
                <a:latin typeface="Arial"/>
                <a:ea typeface="Calibri"/>
                <a:cs typeface="Calibri"/>
              </a:rPr>
              <a:t>gywir</a:t>
            </a:r>
            <a:r>
              <a:rPr lang="en-GB" sz="1500" dirty="0">
                <a:latin typeface="Arial"/>
                <a:ea typeface="Calibri"/>
                <a:cs typeface="Calibri"/>
              </a:rPr>
              <a:t> ac </a:t>
            </a:r>
            <a:r>
              <a:rPr lang="en-GB" sz="1500" err="1">
                <a:latin typeface="Arial"/>
                <a:ea typeface="Calibri"/>
                <a:cs typeface="Calibri"/>
              </a:rPr>
              <a:t>yn</a:t>
            </a:r>
            <a:r>
              <a:rPr lang="en-GB" sz="1500" dirty="0">
                <a:latin typeface="Arial"/>
                <a:ea typeface="Calibri"/>
                <a:cs typeface="Calibri"/>
              </a:rPr>
              <a:t> </a:t>
            </a:r>
            <a:r>
              <a:rPr lang="en-GB" sz="1500" err="1">
                <a:latin typeface="Arial"/>
                <a:ea typeface="Calibri"/>
                <a:cs typeface="Calibri"/>
              </a:rPr>
              <a:t>broffesiynol</a:t>
            </a:r>
            <a:r>
              <a:rPr lang="en-GB" sz="1500" dirty="0">
                <a:latin typeface="Arial"/>
                <a:ea typeface="Calibri"/>
                <a:cs typeface="Calibri"/>
              </a:rPr>
              <a:t> </a:t>
            </a:r>
            <a:r>
              <a:rPr lang="en-GB" sz="1500" err="1">
                <a:latin typeface="Arial"/>
                <a:ea typeface="Calibri"/>
                <a:cs typeface="Calibri"/>
              </a:rPr>
              <a:t>igwrdd</a:t>
            </a:r>
            <a:r>
              <a:rPr lang="en-GB" sz="1500" dirty="0">
                <a:latin typeface="Arial"/>
                <a:ea typeface="Calibri"/>
                <a:cs typeface="Calibri"/>
              </a:rPr>
              <a:t> a </a:t>
            </a:r>
            <a:r>
              <a:rPr lang="en-GB" sz="1500" err="1">
                <a:latin typeface="Arial"/>
                <a:ea typeface="Calibri"/>
                <a:cs typeface="Calibri"/>
              </a:rPr>
              <a:t>gofynion</a:t>
            </a:r>
            <a:r>
              <a:rPr lang="en-GB" sz="1500" dirty="0">
                <a:latin typeface="Arial"/>
                <a:ea typeface="Calibri"/>
                <a:cs typeface="Calibri"/>
              </a:rPr>
              <a:t> y portfolio. </a:t>
            </a:r>
            <a:endParaRPr lang="en-GB" sz="1500" dirty="0">
              <a:latin typeface="Arial"/>
            </a:endParaRPr>
          </a:p>
          <a:p>
            <a:pPr marL="0" indent="0" algn="just" fontAlgn="base" hangingPunct="0">
              <a:lnSpc>
                <a:spcPct val="150000"/>
              </a:lnSpc>
              <a:spcAft>
                <a:spcPts val="600"/>
              </a:spcAft>
              <a:buNone/>
            </a:pPr>
            <a:r>
              <a:rPr lang="cy-GB" sz="1500" b="1" dirty="0">
                <a:ea typeface="DengXian"/>
                <a:cs typeface="Arial"/>
              </a:rPr>
              <a:t>10 Marc</a:t>
            </a:r>
            <a:endParaRPr lang="en-GB" sz="1500" b="1" dirty="0">
              <a:ea typeface="DengXian"/>
              <a:cs typeface="Arial"/>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26708" y="1824302"/>
            <a:ext cx="3886200" cy="3263504"/>
          </a:xfrm>
        </p:spPr>
        <p:txBody>
          <a:bodyPr>
            <a:normAutofit/>
          </a:bodyPr>
          <a:lstStyle/>
          <a:p>
            <a:pPr marL="0" indent="0">
              <a:lnSpc>
                <a:spcPct val="150000"/>
              </a:lnSpc>
              <a:buNone/>
            </a:pPr>
            <a:r>
              <a:rPr lang="en-GB" sz="1500" b="1" dirty="0">
                <a:solidFill>
                  <a:srgbClr val="0070C0"/>
                </a:solidFill>
                <a:cs typeface="Arial"/>
              </a:rPr>
              <a:t>5. Skills for Professional practice </a:t>
            </a:r>
            <a:endParaRPr lang="en-US" dirty="0">
              <a:cs typeface="Arial"/>
            </a:endParaRPr>
          </a:p>
          <a:p>
            <a:pPr marL="0" indent="0">
              <a:buNone/>
            </a:pPr>
            <a:r>
              <a:rPr lang="en-GB" sz="1500" dirty="0">
                <a:solidFill>
                  <a:srgbClr val="0070C0"/>
                </a:solidFill>
                <a:latin typeface="Arial"/>
                <a:ea typeface="Calibri"/>
                <a:cs typeface="Calibri"/>
              </a:rPr>
              <a:t>Written work is well-structured and presented correctly and professionally meeting the requirements of the portfolio.</a:t>
            </a:r>
            <a:endParaRPr lang="en-GB" sz="1500" dirty="0">
              <a:latin typeface="Arial"/>
            </a:endParaRPr>
          </a:p>
          <a:p>
            <a:pPr marL="0" indent="0">
              <a:lnSpc>
                <a:spcPct val="150000"/>
              </a:lnSpc>
              <a:buNone/>
            </a:pPr>
            <a:r>
              <a:rPr lang="en-GB" sz="1500" b="1" dirty="0">
                <a:solidFill>
                  <a:srgbClr val="0070C0"/>
                </a:solidFill>
                <a:cs typeface="Arial"/>
              </a:rPr>
              <a:t>10 Marks </a:t>
            </a:r>
          </a:p>
          <a:p>
            <a:endParaRPr lang="en-GB" dirty="0"/>
          </a:p>
        </p:txBody>
      </p:sp>
    </p:spTree>
    <p:extLst>
      <p:ext uri="{BB962C8B-B14F-4D97-AF65-F5344CB8AC3E}">
        <p14:creationId xmlns:p14="http://schemas.microsoft.com/office/powerpoint/2010/main" val="25261073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pPr algn="ctr"/>
            <a:r>
              <a:rPr lang="cy-GB" altLang="cy-GB" kern="0" dirty="0">
                <a:solidFill>
                  <a:srgbClr val="000000"/>
                </a:solidFill>
                <a:latin typeface="Arial"/>
                <a:ea typeface="ＭＳ Ｐゴシック"/>
                <a:cs typeface="Arial"/>
              </a:rPr>
              <a:t>Amgylchiadau Esgusodol (EC)</a:t>
            </a:r>
            <a:br>
              <a:rPr lang="en-GB" altLang="cy-GB" kern="0" dirty="0">
                <a:latin typeface="Arial" panose="020B0604020202020204" pitchFamily="34" charset="0"/>
                <a:ea typeface="ＭＳ Ｐゴシック" charset="-128"/>
                <a:cs typeface="Arial" panose="020B0604020202020204" pitchFamily="34" charset="0"/>
              </a:rPr>
            </a:br>
            <a:r>
              <a:rPr lang="en-GB" altLang="cy-GB" kern="0" dirty="0">
                <a:solidFill>
                  <a:srgbClr val="0070C0"/>
                </a:solidFill>
                <a:latin typeface="Arial"/>
                <a:ea typeface="ＭＳ Ｐゴシック"/>
                <a:cs typeface="Arial"/>
              </a:rPr>
              <a:t>Extenuating Circumstances (EC)</a:t>
            </a:r>
            <a:endParaRPr lang="en-GB" b="1" dirty="0">
              <a:solidFill>
                <a:srgbClr val="0070C0"/>
              </a:solidFill>
              <a:latin typeface="Arial" panose="020B0604020202020204" pitchFamily="34" charset="0"/>
              <a:ea typeface="ＭＳ Ｐゴシック"/>
              <a:cs typeface="Arial" panose="020B0604020202020204" pitchFamily="34" charset="0"/>
            </a:endParaRPr>
          </a:p>
        </p:txBody>
      </p:sp>
      <p:sp>
        <p:nvSpPr>
          <p:cNvPr id="4" name="Content Placeholder 3"/>
          <p:cNvSpPr>
            <a:spLocks noGrp="1"/>
          </p:cNvSpPr>
          <p:nvPr>
            <p:ph sz="half" idx="1"/>
          </p:nvPr>
        </p:nvSpPr>
        <p:spPr>
          <a:xfrm>
            <a:off x="628651" y="2345964"/>
            <a:ext cx="3886200" cy="3263504"/>
          </a:xfrm>
        </p:spPr>
        <p:txBody>
          <a:bodyPr>
            <a:normAutofit/>
          </a:bodyPr>
          <a:lstStyle/>
          <a:p>
            <a:r>
              <a:rPr lang="en-US" sz="1800" dirty="0">
                <a:latin typeface="Arial" panose="020B0604020202020204" pitchFamily="34" charset="0"/>
                <a:cs typeface="Arial" panose="020B0604020202020204" pitchFamily="34" charset="0"/>
              </a:rPr>
              <a:t>Dimond </a:t>
            </a:r>
            <a:r>
              <a:rPr lang="en-US" sz="1800" dirty="0" err="1">
                <a:latin typeface="Arial" panose="020B0604020202020204" pitchFamily="34" charset="0"/>
                <a:cs typeface="Arial" panose="020B0604020202020204" pitchFamily="34" charset="0"/>
              </a:rPr>
              <a:t>digwyddiadau</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tu</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allan</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o’ch</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rheolaeth</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Proses </a:t>
            </a:r>
            <a:r>
              <a:rPr lang="en-US" sz="1800" dirty="0" err="1">
                <a:latin typeface="Arial" panose="020B0604020202020204" pitchFamily="34" charset="0"/>
                <a:cs typeface="Arial" panose="020B0604020202020204" pitchFamily="34" charset="0"/>
              </a:rPr>
              <a:t>swyddogol</a:t>
            </a:r>
            <a:endParaRPr lang="en-US" sz="1800" dirty="0">
              <a:latin typeface="Arial" panose="020B0604020202020204" pitchFamily="34" charset="0"/>
              <a:cs typeface="Arial" panose="020B0604020202020204" pitchFamily="34" charset="0"/>
            </a:endParaRPr>
          </a:p>
          <a:p>
            <a:r>
              <a:rPr lang="en-US" sz="1800" dirty="0" err="1">
                <a:latin typeface="Arial" panose="020B0604020202020204" pitchFamily="34" charset="0"/>
                <a:cs typeface="Arial" panose="020B0604020202020204" pitchFamily="34" charset="0"/>
              </a:rPr>
              <a:t>Tystiolaeth</a:t>
            </a:r>
            <a:endParaRPr lang="en-US" sz="1800" dirty="0">
              <a:latin typeface="Arial" panose="020B0604020202020204" pitchFamily="34" charset="0"/>
              <a:cs typeface="Arial" panose="020B0604020202020204" pitchFamily="34" charset="0"/>
            </a:endParaRPr>
          </a:p>
          <a:p>
            <a:r>
              <a:rPr lang="en-US" sz="1800" dirty="0" err="1">
                <a:latin typeface="Arial" panose="020B0604020202020204" pitchFamily="34" charset="0"/>
                <a:cs typeface="Arial" panose="020B0604020202020204" pitchFamily="34" charset="0"/>
              </a:rPr>
              <a:t>Cwblhau</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ffurflen</a:t>
            </a:r>
            <a:r>
              <a:rPr lang="en-US" sz="1800" dirty="0">
                <a:latin typeface="Arial" panose="020B0604020202020204" pitchFamily="34" charset="0"/>
                <a:cs typeface="Arial" panose="020B0604020202020204" pitchFamily="34" charset="0"/>
              </a:rPr>
              <a:t> SC01</a:t>
            </a:r>
          </a:p>
          <a:p>
            <a:r>
              <a:rPr lang="en-US" sz="1800" dirty="0" err="1">
                <a:latin typeface="Arial" panose="020B0604020202020204" pitchFamily="34" charset="0"/>
                <a:cs typeface="Arial" panose="020B0604020202020204" pitchFamily="34" charset="0"/>
              </a:rPr>
              <a:t>Cysylltu</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gyda’r</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Swyddfa</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Academaidd</a:t>
            </a: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a:t>
            </a:r>
            <a:r>
              <a:rPr lang="en-US" sz="1800" dirty="0" err="1">
                <a:latin typeface="Arial" panose="020B0604020202020204" pitchFamily="34" charset="0"/>
                <a:cs typeface="Arial" panose="020B0604020202020204" pitchFamily="34" charset="0"/>
              </a:rPr>
              <a:t>Hwb</a:t>
            </a:r>
            <a:r>
              <a:rPr lang="en-US" sz="180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4629150" y="2345964"/>
            <a:ext cx="3886200" cy="3263504"/>
          </a:xfrm>
        </p:spPr>
        <p:txBody>
          <a:bodyPr>
            <a:normAutofit/>
          </a:bodyPr>
          <a:lstStyle/>
          <a:p>
            <a:r>
              <a:rPr lang="en-GB" sz="1800" dirty="0">
                <a:solidFill>
                  <a:srgbClr val="0070C0"/>
                </a:solidFill>
                <a:latin typeface="Arial" panose="020B0604020202020204" pitchFamily="34" charset="0"/>
                <a:cs typeface="Arial" panose="020B0604020202020204" pitchFamily="34" charset="0"/>
              </a:rPr>
              <a:t>Only events beyond your control</a:t>
            </a:r>
          </a:p>
          <a:p>
            <a:r>
              <a:rPr lang="en-GB" sz="1800" dirty="0">
                <a:solidFill>
                  <a:srgbClr val="0070C0"/>
                </a:solidFill>
                <a:latin typeface="Arial" panose="020B0604020202020204" pitchFamily="34" charset="0"/>
                <a:cs typeface="Arial" panose="020B0604020202020204" pitchFamily="34" charset="0"/>
              </a:rPr>
              <a:t>Official process</a:t>
            </a:r>
          </a:p>
          <a:p>
            <a:r>
              <a:rPr lang="en-GB" sz="1800" dirty="0">
                <a:solidFill>
                  <a:srgbClr val="0070C0"/>
                </a:solidFill>
                <a:latin typeface="Arial" panose="020B0604020202020204" pitchFamily="34" charset="0"/>
                <a:cs typeface="Arial" panose="020B0604020202020204" pitchFamily="34" charset="0"/>
              </a:rPr>
              <a:t>Evidence</a:t>
            </a:r>
          </a:p>
          <a:p>
            <a:r>
              <a:rPr lang="en-GB" sz="1800" dirty="0">
                <a:solidFill>
                  <a:srgbClr val="0070C0"/>
                </a:solidFill>
                <a:latin typeface="Arial" panose="020B0604020202020204" pitchFamily="34" charset="0"/>
                <a:cs typeface="Arial" panose="020B0604020202020204" pitchFamily="34" charset="0"/>
              </a:rPr>
              <a:t>Complete form SC01</a:t>
            </a:r>
          </a:p>
          <a:p>
            <a:r>
              <a:rPr lang="en-GB" sz="1800" dirty="0">
                <a:solidFill>
                  <a:srgbClr val="0070C0"/>
                </a:solidFill>
                <a:latin typeface="Arial" panose="020B0604020202020204" pitchFamily="34" charset="0"/>
                <a:cs typeface="Arial" panose="020B0604020202020204" pitchFamily="34" charset="0"/>
              </a:rPr>
              <a:t>Liaise with Academic Office</a:t>
            </a:r>
          </a:p>
          <a:p>
            <a:pPr marL="0" indent="0">
              <a:buNone/>
            </a:pPr>
            <a:r>
              <a:rPr lang="en-GB" sz="1800" dirty="0">
                <a:solidFill>
                  <a:srgbClr val="0070C0"/>
                </a:solidFill>
                <a:latin typeface="Arial" panose="020B0604020202020204" pitchFamily="34" charset="0"/>
                <a:cs typeface="Arial" panose="020B0604020202020204" pitchFamily="34" charset="0"/>
              </a:rPr>
              <a:t>(Hwb)</a:t>
            </a: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000" dirty="0">
                <a:latin typeface="Arial" panose="020B0604020202020204" pitchFamily="34" charset="0"/>
                <a:cs typeface="Arial" panose="020B0604020202020204" pitchFamily="34" charset="0"/>
              </a:rPr>
              <a:t>Cyflwyniadau Hwyr</a:t>
            </a:r>
            <a:br>
              <a:rPr lang="cy-GB" sz="3000" dirty="0">
                <a:latin typeface="Arial" panose="020B0604020202020204" pitchFamily="34" charset="0"/>
                <a:cs typeface="Arial" panose="020B0604020202020204" pitchFamily="34" charset="0"/>
              </a:rPr>
            </a:br>
            <a:r>
              <a:rPr lang="en-GB" sz="3000" dirty="0">
                <a:latin typeface="Arial" panose="020B0604020202020204" pitchFamily="34" charset="0"/>
                <a:cs typeface="Arial" panose="020B0604020202020204" pitchFamily="34" charset="0"/>
              </a:rPr>
              <a:t> </a:t>
            </a:r>
            <a:r>
              <a:rPr lang="en-GB" sz="3000" dirty="0">
                <a:solidFill>
                  <a:srgbClr val="0070C0"/>
                </a:solidFill>
                <a:latin typeface="Arial" panose="020B0604020202020204" pitchFamily="34" charset="0"/>
                <a:cs typeface="Arial" panose="020B0604020202020204" pitchFamily="34" charset="0"/>
              </a:rPr>
              <a:t>Late Submissions</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wedi'i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gapio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40%;</a:t>
            </a:r>
          </a:p>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chaniateir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staff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asesu</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Submit within 7 working days – no EC – capped at 40%;</a:t>
            </a:r>
          </a:p>
          <a:p>
            <a:r>
              <a:rPr lang="en-GB" dirty="0">
                <a:solidFill>
                  <a:srgbClr val="0070C0"/>
                </a:solidFill>
                <a:latin typeface="Arial" panose="020B0604020202020204" pitchFamily="34" charset="0"/>
                <a:cs typeface="Arial" panose="020B0604020202020204" pitchFamily="34" charset="0"/>
              </a:rPr>
              <a:t>Submit after 7 working days – no EC – staff not permitted to assess.</a:t>
            </a:r>
          </a:p>
          <a:p>
            <a:endParaRPr lang="en-GB" dirty="0"/>
          </a:p>
        </p:txBody>
      </p:sp>
    </p:spTree>
    <p:extLst>
      <p:ext uri="{BB962C8B-B14F-4D97-AF65-F5344CB8AC3E}">
        <p14:creationId xmlns:p14="http://schemas.microsoft.com/office/powerpoint/2010/main" val="3906659243"/>
      </p:ext>
    </p:extLst>
  </p:cSld>
  <p:clrMapOvr>
    <a:masterClrMapping/>
  </p:clrMapOvr>
</p:sld>
</file>

<file path=ppt/theme/theme1.xml><?xml version="1.0" encoding="utf-8"?>
<a:theme xmlns:a="http://schemas.openxmlformats.org/drawingml/2006/main" name="PodHandl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dHandler" id="{13650762-B47E-4831-B6E2-90D0068FB010}" vid="{7EAE80CA-C815-451C-9B0B-943525A673D6}"/>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dHandler" id="{13650762-B47E-4831-B6E2-90D0068FB010}" vid="{F3944D7E-7013-4E67-A11B-0FC9CD71B0FC}"/>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MediaLengthInSeconds xmlns="e4a72011-89be-41d7-bd49-565121a9e247" xsi:nil="true"/>
    <SharedWithUsers xmlns="16bfc89a-06a0-41d6-ae50-6ff65b36cb8b">
      <UserInfo>
        <DisplayName/>
        <AccountId xsi:nil="true"/>
        <AccountType/>
      </UserInfo>
    </SharedWithUsers>
  </documentManagement>
</p:properties>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1dcbe6cef95cab57b35572ed5187746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cef594030a4e2a8adfaa4d1426399581"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FC6C56F-4FCB-4F13-943F-C07AB01CFCA9}">
  <ds:schemaRefs>
    <ds:schemaRef ds:uri="http://purl.org/dc/elements/1.1/"/>
    <ds:schemaRef ds:uri="http://schemas.openxmlformats.org/package/2006/metadata/core-properties"/>
    <ds:schemaRef ds:uri="http://www.w3.org/XML/1998/namespace"/>
    <ds:schemaRef ds:uri="http://purl.org/dc/terms/"/>
    <ds:schemaRef ds:uri="http://schemas.microsoft.com/office/2006/documentManagement/types"/>
    <ds:schemaRef ds:uri="e4a72011-89be-41d7-bd49-565121a9e247"/>
    <ds:schemaRef ds:uri="16bfc89a-06a0-41d6-ae50-6ff65b36cb8b"/>
    <ds:schemaRef ds:uri="http://schemas.microsoft.com/office/infopath/2007/PartnerControl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EC1EF0C5-2D13-4AAD-A551-2E3539EC543D}">
  <ds:schemaRefs>
    <ds:schemaRef ds:uri="http://schemas.microsoft.com/office/2006/metadata/longProperties"/>
  </ds:schemaRefs>
</ds:datastoreItem>
</file>

<file path=customXml/itemProps3.xml><?xml version="1.0" encoding="utf-8"?>
<ds:datastoreItem xmlns:ds="http://schemas.openxmlformats.org/officeDocument/2006/customXml" ds:itemID="{A3B016FB-EC20-4EF2-A45C-A96782F7F2BB}">
  <ds:schemaRefs>
    <ds:schemaRef ds:uri="http://schemas.microsoft.com/sharepoint/v3/contenttype/forms"/>
  </ds:schemaRefs>
</ds:datastoreItem>
</file>

<file path=customXml/itemProps4.xml><?xml version="1.0" encoding="utf-8"?>
<ds:datastoreItem xmlns:ds="http://schemas.openxmlformats.org/officeDocument/2006/customXml" ds:itemID="{CF32C1AB-7064-4C73-98E7-2E8BF24421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PodHandler</Template>
  <TotalTime>18</TotalTime>
  <Words>1389</Words>
  <Application>Microsoft Office PowerPoint</Application>
  <PresentationFormat>On-screen Show (4:3)</PresentationFormat>
  <Paragraphs>169</Paragraphs>
  <Slides>16</Slides>
  <Notes>9</Notes>
  <HiddenSlides>0</HiddenSlides>
  <MMClips>0</MMClips>
  <ScaleCrop>false</ScaleCrop>
  <HeadingPairs>
    <vt:vector size="4" baseType="variant">
      <vt:variant>
        <vt:lpstr>Theme</vt:lpstr>
      </vt:variant>
      <vt:variant>
        <vt:i4>2</vt:i4>
      </vt:variant>
      <vt:variant>
        <vt:lpstr>Slide Titles</vt:lpstr>
      </vt:variant>
      <vt:variant>
        <vt:i4>16</vt:i4>
      </vt:variant>
    </vt:vector>
  </HeadingPairs>
  <TitlesOfParts>
    <vt:vector size="18" baseType="lpstr">
      <vt:lpstr>PodHandler</vt:lpstr>
      <vt:lpstr>20140311PresentationUWTSDTemplate</vt:lpstr>
      <vt:lpstr>     ECEY4003C  Chwarae plant: theori ac arfer  ECEY4003  Children's play: theory and practice </vt:lpstr>
      <vt:lpstr>PowerPoint Presentation</vt:lpstr>
      <vt:lpstr>Adnoddau         </vt:lpstr>
      <vt:lpstr>Sgiliau Cyflogadwyedd/ Trosglwyddadwy –  Employability/ Transferable Skills</vt:lpstr>
      <vt:lpstr>Aseiniad                    Assessment </vt:lpstr>
      <vt:lpstr>Meini prawf Asesu</vt:lpstr>
      <vt:lpstr>Strwythur eich aseiniad </vt:lpstr>
      <vt:lpstr>The structure of your assignment</vt:lpstr>
      <vt:lpstr>Meini Prawf Asesu Generig  Generic Assessment Criteria </vt:lpstr>
      <vt:lpstr>Adran 1  Section 1</vt:lpstr>
      <vt:lpstr>Adran 2  Section 2</vt:lpstr>
      <vt:lpstr>Adran 3  Section 3</vt:lpstr>
      <vt:lpstr>Adran 4  Section 4</vt:lpstr>
      <vt:lpstr>PowerPoint Presentation</vt:lpstr>
      <vt:lpstr>Amgylchiadau Esgusodol (EC) Extenuating Circumstances (EC)</vt:lpstr>
      <vt:lpstr>Cyflwyniadau Hwyr  Late Submissions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ECEY4003C Chwarae plant: theori ac arfer  (Panopto)  ECEY4003 Children’s play: theory and practice (Panopto) </dc:title>
  <dc:creator>chris carpenter</dc:creator>
  <cp:keywords>templed, dempled, thempled, powerpoint, bwrdd, fwrdd, iaith, cymraeg, gymraeg, chymraeg, cyflwyniadau, gyflwyniadau, chyflwyniadau, delwedd, ddelwedd,</cp:keywords>
  <cp:lastModifiedBy>Natasha Morgans</cp:lastModifiedBy>
  <cp:revision>390</cp:revision>
  <cp:lastPrinted>2018-11-28T09:28:57Z</cp:lastPrinted>
  <dcterms:created xsi:type="dcterms:W3CDTF">2004-04-06T15:50:52Z</dcterms:created>
  <dcterms:modified xsi:type="dcterms:W3CDTF">2025-12-18T11:19:35Z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1064300.00000000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Natalie MacDonald</vt:lpwstr>
  </property>
  <property fmtid="{D5CDD505-2E9C-101B-9397-08002B2CF9AE}" pid="19" name="display_urn:schemas-microsoft-com:office:office#Author">
    <vt:lpwstr>Natalie MacDonald</vt:lpwstr>
  </property>
  <property fmtid="{D5CDD505-2E9C-101B-9397-08002B2CF9AE}" pid="20" name="_ExtendedDescription">
    <vt:lpwstr/>
  </property>
  <property fmtid="{D5CDD505-2E9C-101B-9397-08002B2CF9AE}" pid="21" name="SharedWithUsers">
    <vt:lpwstr/>
  </property>
  <property fmtid="{D5CDD505-2E9C-101B-9397-08002B2CF9AE}" pid="22" name="ComplianceAssetId">
    <vt:lpwstr/>
  </property>
  <property fmtid="{D5CDD505-2E9C-101B-9397-08002B2CF9AE}" pid="23" name="TriggerFlowInfo">
    <vt:lpwstr/>
  </property>
  <property fmtid="{D5CDD505-2E9C-101B-9397-08002B2CF9AE}" pid="24" name="MediaLengthInSeconds">
    <vt:lpwstr/>
  </property>
  <property fmtid="{D5CDD505-2E9C-101B-9397-08002B2CF9AE}" pid="25" name="TaxCatchAll">
    <vt:lpwstr/>
  </property>
  <property fmtid="{D5CDD505-2E9C-101B-9397-08002B2CF9AE}" pid="26" name="lcf76f155ced4ddcb4097134ff3c332f">
    <vt:lpwstr/>
  </property>
  <property fmtid="{D5CDD505-2E9C-101B-9397-08002B2CF9AE}" pid="27" name="MediaServiceImageTags">
    <vt:lpwstr/>
  </property>
  <property fmtid="{D5CDD505-2E9C-101B-9397-08002B2CF9AE}" pid="28" name="ContentTypeId">
    <vt:lpwstr>0x010100B144F219396AFE458016C97602F34B7A</vt:lpwstr>
  </property>
</Properties>
</file>