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00" d="100"/>
          <a:sy n="100" d="100"/>
        </p:scale>
        <p:origin x="-29" y="3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09/05/2022</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oi.org/10.1596/978-1-4648-1491-4-ch3"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doi.org/10.1596/978-1-4648-1491-4-ch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4357" cy="4343400"/>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100669" y="1031353"/>
            <a:ext cx="7736255" cy="3181135"/>
          </a:xfrm>
        </p:spPr>
        <p:txBody>
          <a:bodyPr anchor="ctr">
            <a:normAutofit/>
          </a:bodyPr>
          <a:lstStyle/>
          <a:p>
            <a:pPr algn="l"/>
            <a:r>
              <a:rPr lang="en-GB" sz="5600" b="1">
                <a:solidFill>
                  <a:srgbClr val="FFFFFF"/>
                </a:solidFill>
              </a:rPr>
              <a:t>Module: Introduction to Research (BMHP5005)</a:t>
            </a:r>
            <a:br>
              <a:rPr lang="en-GB" sz="5600" b="1">
                <a:solidFill>
                  <a:srgbClr val="FFFFFF"/>
                </a:solidFill>
              </a:rPr>
            </a:br>
            <a:br>
              <a:rPr lang="en-GB" sz="5600" b="1">
                <a:solidFill>
                  <a:srgbClr val="FFFFFF"/>
                </a:solidFill>
              </a:rPr>
            </a:br>
            <a:r>
              <a:rPr lang="en-GB" sz="5600" b="1">
                <a:solidFill>
                  <a:srgbClr val="FFFFFF"/>
                </a:solidFill>
              </a:rPr>
              <a:t>Assessment 2: Viva Voce</a:t>
            </a:r>
          </a:p>
        </p:txBody>
      </p:sp>
      <p:sp>
        <p:nvSpPr>
          <p:cNvPr id="10" name="Rectangle 9">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2102827"/>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 y="4932939"/>
            <a:ext cx="11277601" cy="146614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100669" y="5184138"/>
            <a:ext cx="10008863" cy="963741"/>
          </a:xfrm>
        </p:spPr>
        <p:txBody>
          <a:bodyPr anchor="ctr">
            <a:normAutofit fontScale="25000" lnSpcReduction="20000"/>
          </a:bodyPr>
          <a:lstStyle/>
          <a:p>
            <a:pPr algn="l"/>
            <a:r>
              <a:rPr lang="en-GB" sz="16000" dirty="0">
                <a:solidFill>
                  <a:schemeClr val="tx1">
                    <a:lumMod val="95000"/>
                    <a:lumOff val="5000"/>
                  </a:schemeClr>
                </a:solidFill>
              </a:rPr>
              <a:t>Student Name: Lara </a:t>
            </a:r>
            <a:r>
              <a:rPr lang="en-GB" sz="16000" dirty="0" err="1">
                <a:solidFill>
                  <a:schemeClr val="tx1">
                    <a:lumMod val="95000"/>
                    <a:lumOff val="5000"/>
                  </a:schemeClr>
                </a:solidFill>
              </a:rPr>
              <a:t>Adejoke</a:t>
            </a:r>
            <a:r>
              <a:rPr lang="en-GB" sz="16000" dirty="0">
                <a:solidFill>
                  <a:schemeClr val="tx1">
                    <a:lumMod val="95000"/>
                    <a:lumOff val="5000"/>
                  </a:schemeClr>
                </a:solidFill>
              </a:rPr>
              <a:t> Adigun   </a:t>
            </a:r>
            <a:endParaRPr lang="en-GB" sz="9600" dirty="0">
              <a:solidFill>
                <a:schemeClr val="tx1">
                  <a:lumMod val="95000"/>
                  <a:lumOff val="5000"/>
                </a:schemeClr>
              </a:solidFill>
            </a:endParaRPr>
          </a:p>
          <a:p>
            <a:pPr algn="l"/>
            <a:r>
              <a:rPr lang="en-GB" sz="16000" dirty="0">
                <a:solidFill>
                  <a:schemeClr val="tx1">
                    <a:lumMod val="95000"/>
                    <a:lumOff val="5000"/>
                  </a:schemeClr>
                </a:solidFill>
              </a:rPr>
              <a:t>Student Number:   1920483 </a:t>
            </a:r>
          </a:p>
        </p:txBody>
      </p:sp>
      <p:sp>
        <p:nvSpPr>
          <p:cNvPr id="14" name="Rectangle 13">
            <a:extLst>
              <a:ext uri="{FF2B5EF4-FFF2-40B4-BE49-F238E27FC236}">
                <a16:creationId xmlns:a16="http://schemas.microsoft.com/office/drawing/2014/main" id="{42280AB2-77A5-4CB7-AF7D-1795CA8DC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2728167"/>
            <a:ext cx="2115455" cy="206545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731520" y="731520"/>
            <a:ext cx="6089904" cy="1426464"/>
          </a:xfrm>
        </p:spPr>
        <p:txBody>
          <a:bodyPr>
            <a:normAutofit/>
          </a:bodyPr>
          <a:lstStyle/>
          <a:p>
            <a:r>
              <a:rPr lang="en-GB" b="1">
                <a:solidFill>
                  <a:srgbClr val="FFFFFF"/>
                </a:solidFill>
              </a:rPr>
              <a:t>Introduction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468873" y="2480955"/>
            <a:ext cx="11530293" cy="4067286"/>
          </a:xfrm>
        </p:spPr>
        <p:txBody>
          <a:bodyPr anchor="ctr">
            <a:normAutofit fontScale="77500" lnSpcReduction="20000"/>
          </a:bodyPr>
          <a:lstStyle/>
          <a:p>
            <a:pPr marL="1371600" indent="0">
              <a:buNone/>
            </a:pPr>
            <a:endParaRPr lang="en-GB" sz="13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buNone/>
            </a:pPr>
            <a:r>
              <a:rPr lang="en-US" sz="2600" dirty="0">
                <a:effectLst/>
                <a:latin typeface="Calibri" panose="020F0502020204030204" pitchFamily="34" charset="0"/>
                <a:ea typeface="SimSun" panose="02010600030101010101" pitchFamily="2" charset="-122"/>
                <a:cs typeface="Times New Roman" panose="02020603050405020304" pitchFamily="18" charset="0"/>
              </a:rPr>
              <a:t>Obesity has risk factors which are associated with several terminal diseases such as hypertension, diabetes type 2, respiratory diseases, cardiovascular diseases, and others from the findings of the studies . As obesity is rising all over the world, researchers on social and mental health beamed their research into other nation in the Asia using some young pregnant women in Thailand as a case study on the relationship of obesity on health problems and the results were intimidating as the offspring got infected through the transfer of pregnant mothers to the babies. Several causative and risk factors are identified for the rising obesity. </a:t>
            </a:r>
            <a:endParaRPr lang="en-GB" sz="2600" dirty="0">
              <a:effectLst/>
              <a:latin typeface="Calibri" panose="020F0502020204030204" pitchFamily="34" charset="0"/>
              <a:ea typeface="SimSun" panose="02010600030101010101" pitchFamily="2" charset="-122"/>
              <a:cs typeface="Times New Roman" panose="02020603050405020304" pitchFamily="18" charset="0"/>
            </a:endParaRPr>
          </a:p>
          <a:p>
            <a:pPr>
              <a:spcBef>
                <a:spcPts val="0"/>
              </a:spcBef>
            </a:pPr>
            <a:endParaRPr lang="en-US" sz="2200" dirty="0"/>
          </a:p>
          <a:p>
            <a:pPr marL="0" indent="0">
              <a:spcBef>
                <a:spcPts val="0"/>
              </a:spcBef>
              <a:buNone/>
            </a:pPr>
            <a:endParaRPr lang="en-US" sz="2600" dirty="0"/>
          </a:p>
          <a:p>
            <a:pPr>
              <a:spcBef>
                <a:spcPts val="0"/>
              </a:spcBef>
            </a:pPr>
            <a:r>
              <a:rPr lang="en-US" sz="2600" dirty="0"/>
              <a:t>Aim:</a:t>
            </a:r>
            <a:r>
              <a:rPr lang="en-US" sz="2600" dirty="0">
                <a:effectLst/>
                <a:latin typeface="Calibri" panose="020F0502020204030204" pitchFamily="34" charset="0"/>
                <a:ea typeface="SimSun" panose="02010600030101010101" pitchFamily="2" charset="-122"/>
                <a:cs typeface="Times New Roman" panose="02020603050405020304" pitchFamily="18" charset="0"/>
              </a:rPr>
              <a:t> finding the root causes of obesity and expose the health consequences of obesity as well as searching for the right measures to minimize the adverse effects on the people.</a:t>
            </a:r>
            <a:endParaRPr lang="en-GB" sz="26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spcBef>
                <a:spcPts val="0"/>
              </a:spcBef>
              <a:buNone/>
            </a:pPr>
            <a:endParaRPr lang="en-US" sz="2600" dirty="0"/>
          </a:p>
          <a:p>
            <a:r>
              <a:rPr lang="en-US" sz="2600" dirty="0"/>
              <a:t>Objectives:</a:t>
            </a:r>
          </a:p>
          <a:p>
            <a:pPr marL="342900" lvl="0" indent="-342900">
              <a:buFont typeface="+mj-lt"/>
              <a:buAutoNum type="alphaUcParenR"/>
            </a:pPr>
            <a:r>
              <a:rPr lang="en-US" sz="2600" dirty="0">
                <a:effectLst/>
                <a:latin typeface="Calibri" panose="020F0502020204030204" pitchFamily="34" charset="0"/>
                <a:ea typeface="SimSun" panose="02010600030101010101" pitchFamily="2" charset="-122"/>
                <a:cs typeface="Times New Roman" panose="02020603050405020304" pitchFamily="18" charset="0"/>
              </a:rPr>
              <a:t>To find the risk factors and other causes of obesity</a:t>
            </a:r>
          </a:p>
          <a:p>
            <a:pPr marL="342900" lvl="0" indent="-342900">
              <a:buFont typeface="+mj-lt"/>
              <a:buAutoNum type="alphaUcParenR"/>
            </a:pPr>
            <a:r>
              <a:rPr lang="en-US" sz="2600" dirty="0">
                <a:effectLst/>
                <a:latin typeface="Calibri" panose="020F0502020204030204" pitchFamily="34" charset="0"/>
                <a:ea typeface="SimSun" panose="02010600030101010101" pitchFamily="2" charset="-122"/>
                <a:cs typeface="Times New Roman" panose="02020603050405020304" pitchFamily="18" charset="0"/>
              </a:rPr>
              <a:t>To unveil the associated illnesses to body mass index/obesity and relationship of morbidity to mortality from the diseases associated with obesity</a:t>
            </a:r>
            <a:endParaRPr lang="en-GB" sz="2600" dirty="0">
              <a:effectLst/>
              <a:latin typeface="Calibri" panose="020F0502020204030204" pitchFamily="34" charset="0"/>
              <a:ea typeface="SimSun" panose="02010600030101010101" pitchFamily="2" charset="-122"/>
              <a:cs typeface="Times New Roman" panose="02020603050405020304" pitchFamily="18" charset="0"/>
            </a:endParaRPr>
          </a:p>
          <a:p>
            <a:pPr>
              <a:spcBef>
                <a:spcPts val="0"/>
              </a:spcBef>
            </a:pPr>
            <a:endParaRPr lang="en-GB" sz="1300"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731520" y="731520"/>
            <a:ext cx="6089904" cy="1426464"/>
          </a:xfrm>
        </p:spPr>
        <p:txBody>
          <a:bodyPr>
            <a:normAutofit/>
          </a:bodyPr>
          <a:lstStyle/>
          <a:p>
            <a:r>
              <a:rPr lang="en-GB" b="1">
                <a:solidFill>
                  <a:srgbClr val="FFFFFF"/>
                </a:solidFill>
              </a:rPr>
              <a:t>Methods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789456" y="2798385"/>
            <a:ext cx="10597729" cy="3283260"/>
          </a:xfrm>
        </p:spPr>
        <p:txBody>
          <a:bodyPr anchor="ctr">
            <a:normAutofit/>
          </a:bodyPr>
          <a:lstStyle/>
          <a:p>
            <a:pPr marL="0" indent="0">
              <a:spcBef>
                <a:spcPts val="0"/>
              </a:spcBef>
              <a:spcAft>
                <a:spcPts val="600"/>
              </a:spcAft>
              <a:buNone/>
            </a:pPr>
            <a:r>
              <a:rPr lang="en-US" sz="2700">
                <a:effectLst/>
                <a:latin typeface="Calibri" panose="020F0502020204030204" pitchFamily="34" charset="0"/>
                <a:ea typeface="SimSun" panose="02010600030101010101" pitchFamily="2" charset="-122"/>
                <a:cs typeface="Times New Roman" panose="02020603050405020304" pitchFamily="18" charset="0"/>
              </a:rPr>
              <a:t>Secondary data was used as there were findings already published for use on the related three papers on obesity and the associated health problems for individuals, young pregnant women with higher maternal BMI in early pregnancy and help-seeking army veterans in Ireland, Thailand and UK respectively.</a:t>
            </a:r>
            <a:endParaRPr lang="en-GB" sz="2700">
              <a:effectLst/>
              <a:latin typeface="Calibri" panose="020F0502020204030204" pitchFamily="34" charset="0"/>
              <a:ea typeface="SimSun" panose="02010600030101010101" pitchFamily="2" charset="-122"/>
              <a:cs typeface="Times New Roman" panose="02020603050405020304" pitchFamily="18" charset="0"/>
            </a:endParaRPr>
          </a:p>
          <a:p>
            <a:pPr>
              <a:spcBef>
                <a:spcPts val="0"/>
              </a:spcBef>
              <a:spcAft>
                <a:spcPts val="600"/>
              </a:spcAft>
            </a:pPr>
            <a:endParaRPr lang="en-GB" sz="2700" i="1"/>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0"/>
            <a:ext cx="3904488" cy="4233672"/>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731520" y="1115568"/>
            <a:ext cx="3364992" cy="2843784"/>
          </a:xfrm>
        </p:spPr>
        <p:txBody>
          <a:bodyPr vert="horz" lIns="91440" tIns="45720" rIns="91440" bIns="45720" rtlCol="0" anchor="ctr">
            <a:normAutofit/>
          </a:bodyPr>
          <a:lstStyle/>
          <a:p>
            <a:r>
              <a:rPr lang="en-US" sz="5000" b="1" kern="1200">
                <a:solidFill>
                  <a:srgbClr val="FFFFFF"/>
                </a:solidFill>
                <a:latin typeface="+mj-lt"/>
                <a:ea typeface="+mj-ea"/>
                <a:cs typeface="+mj-cs"/>
              </a:rPr>
              <a:t>Literature Review</a:t>
            </a:r>
          </a:p>
        </p:txBody>
      </p:sp>
      <p:sp>
        <p:nvSpPr>
          <p:cNvPr id="13" name="Rectangle 12">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846320"/>
            <a:ext cx="2395728" cy="1563624"/>
          </a:xfrm>
          <a:prstGeom prst="rect">
            <a:avLst/>
          </a:prstGeom>
          <a:solidFill>
            <a:schemeClr val="accent1">
              <a:alpha val="94902"/>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C910467-8185-45DD-B8A2-A88DF20DF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1995" y="450221"/>
            <a:ext cx="7207948" cy="5948859"/>
          </a:xfrm>
          <a:prstGeom prst="rect">
            <a:avLst/>
          </a:prstGeom>
          <a:solidFill>
            <a:srgbClr val="7F7F7F">
              <a:alpha val="24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7520" y="4835010"/>
            <a:ext cx="1349026" cy="157276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1234739231"/>
              </p:ext>
            </p:extLst>
          </p:nvPr>
        </p:nvGraphicFramePr>
        <p:xfrm>
          <a:off x="4853094" y="-586658"/>
          <a:ext cx="7338906" cy="6729642"/>
        </p:xfrm>
        <a:graphic>
          <a:graphicData uri="http://schemas.openxmlformats.org/drawingml/2006/table">
            <a:tbl>
              <a:tblPr firstRow="1" firstCol="1" bandRow="1"/>
              <a:tblGrid>
                <a:gridCol w="1392563">
                  <a:extLst>
                    <a:ext uri="{9D8B030D-6E8A-4147-A177-3AD203B41FA5}">
                      <a16:colId xmlns:a16="http://schemas.microsoft.com/office/drawing/2014/main" val="2791120806"/>
                    </a:ext>
                  </a:extLst>
                </a:gridCol>
                <a:gridCol w="1654655">
                  <a:extLst>
                    <a:ext uri="{9D8B030D-6E8A-4147-A177-3AD203B41FA5}">
                      <a16:colId xmlns:a16="http://schemas.microsoft.com/office/drawing/2014/main" val="3589850242"/>
                    </a:ext>
                  </a:extLst>
                </a:gridCol>
                <a:gridCol w="1888367">
                  <a:extLst>
                    <a:ext uri="{9D8B030D-6E8A-4147-A177-3AD203B41FA5}">
                      <a16:colId xmlns:a16="http://schemas.microsoft.com/office/drawing/2014/main" val="2229489048"/>
                    </a:ext>
                  </a:extLst>
                </a:gridCol>
                <a:gridCol w="2403321">
                  <a:extLst>
                    <a:ext uri="{9D8B030D-6E8A-4147-A177-3AD203B41FA5}">
                      <a16:colId xmlns:a16="http://schemas.microsoft.com/office/drawing/2014/main" val="2241838310"/>
                    </a:ext>
                  </a:extLst>
                </a:gridCol>
              </a:tblGrid>
              <a:tr h="954273">
                <a:tc>
                  <a:txBody>
                    <a:bodyPr/>
                    <a:lstStyle/>
                    <a:p>
                      <a:pPr algn="l" fontAlgn="t">
                        <a:spcBef>
                          <a:spcPts val="0"/>
                        </a:spcBef>
                        <a:spcAft>
                          <a:spcPts val="0"/>
                        </a:spcAft>
                      </a:pPr>
                      <a:r>
                        <a:rPr lang="en-GB" sz="1700" b="1" i="0" u="none" strike="noStrike">
                          <a:effectLst/>
                          <a:latin typeface="+mn-lt"/>
                          <a:cs typeface="Times New Roman" panose="02020603050405020304" pitchFamily="18" charset="0"/>
                        </a:rPr>
                        <a:t>Author(s), title, and year of publication</a:t>
                      </a:r>
                      <a:endParaRPr lang="en-GB" sz="1700" b="0" i="0" u="none" strike="noStrike">
                        <a:effectLst/>
                        <a:latin typeface="+mn-lt"/>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700" b="1" i="0" u="none" strike="noStrike">
                          <a:effectLst/>
                          <a:latin typeface="+mn-lt"/>
                          <a:cs typeface="Times New Roman" panose="02020603050405020304" pitchFamily="18" charset="0"/>
                        </a:rPr>
                        <a:t>Aim of study</a:t>
                      </a:r>
                      <a:endParaRPr lang="en-GB" sz="1700" b="0" i="0" u="none" strike="noStrike">
                        <a:effectLst/>
                        <a:latin typeface="+mn-lt"/>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700" b="1" i="0" u="none" strike="noStrike">
                          <a:effectLst/>
                          <a:latin typeface="+mn-lt"/>
                          <a:ea typeface="Calibri" panose="020F0502020204030204" pitchFamily="34" charset="0"/>
                          <a:cs typeface="Times New Roman" panose="02020603050405020304" pitchFamily="18" charset="0"/>
                        </a:rPr>
                        <a:t>Methods and Sample size and characteristics</a:t>
                      </a:r>
                      <a:endParaRPr lang="en-GB" sz="1700" b="0" i="0" u="none" strike="noStrike">
                        <a:effectLst/>
                        <a:latin typeface="+mn-lt"/>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700" b="1" i="0" u="none" strike="noStrike">
                          <a:effectLst/>
                          <a:latin typeface="+mn-lt"/>
                          <a:ea typeface="Calibri" panose="020F0502020204030204" pitchFamily="34" charset="0"/>
                          <a:cs typeface="Times New Roman" panose="02020603050405020304" pitchFamily="18" charset="0"/>
                        </a:rPr>
                        <a:t>Summary of main findings</a:t>
                      </a:r>
                      <a:endParaRPr lang="en-GB" sz="1700" b="0" i="0" u="none" strike="noStrike">
                        <a:effectLst/>
                        <a:latin typeface="+mn-lt"/>
                      </a:endParaRPr>
                    </a:p>
                    <a:p>
                      <a:pPr algn="l" fontAlgn="t">
                        <a:spcBef>
                          <a:spcPts val="0"/>
                        </a:spcBef>
                        <a:spcAft>
                          <a:spcPts val="0"/>
                        </a:spcAft>
                      </a:pPr>
                      <a:r>
                        <a:rPr lang="en-GB" sz="1700" b="1" i="0" u="none" strike="noStrike">
                          <a:effectLst/>
                          <a:latin typeface="+mn-lt"/>
                          <a:ea typeface="Calibri" panose="020F0502020204030204" pitchFamily="34" charset="0"/>
                          <a:cs typeface="Times New Roman" panose="02020603050405020304" pitchFamily="18" charset="0"/>
                        </a:rPr>
                        <a:t> </a:t>
                      </a:r>
                      <a:endParaRPr lang="en-GB" sz="1700" b="0" i="0" u="none" strike="noStrike">
                        <a:effectLst/>
                        <a:latin typeface="+mn-lt"/>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274237">
                <a:tc>
                  <a:txBody>
                    <a:bodyPr/>
                    <a:lstStyle/>
                    <a:p>
                      <a:pPr algn="just">
                        <a:lnSpc>
                          <a:spcPct val="100000"/>
                        </a:lnSpc>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Murphy D., et al. (2017). Describing the profile of a population of UK veterans seeking support for mental health difficulties. Journal of Mental Health 21:1-8</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l" fontAlgn="t">
                        <a:spcBef>
                          <a:spcPts val="0"/>
                        </a:spcBef>
                        <a:spcAft>
                          <a:spcPts val="0"/>
                        </a:spcAft>
                      </a:pPr>
                      <a:endParaRPr lang="en-GB" sz="11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Examine the mental health difficulties </a:t>
                      </a: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The use of secondary and primary data to described the profile of mental health difficulties. And sample has seizing the UK veterans</a:t>
                      </a: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100" kern="1200" dirty="0">
                          <a:solidFill>
                            <a:schemeClr val="tx1"/>
                          </a:solidFill>
                          <a:effectLst/>
                          <a:latin typeface="+mn-lt"/>
                          <a:ea typeface="+mn-ea"/>
                          <a:cs typeface="+mn-cs"/>
                        </a:rPr>
                        <a:t>The military veterans cannot be said to have insufficient physical exercises after leaving services as they become civilians</a:t>
                      </a:r>
                      <a:endParaRPr lang="en-GB" sz="11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369993">
                <a:tc>
                  <a:txBody>
                    <a:bodyPr/>
                    <a:lstStyle/>
                    <a:p>
                      <a:pPr algn="l" fontAlgn="t">
                        <a:spcBef>
                          <a:spcPts val="0"/>
                        </a:spcBef>
                        <a:spcAft>
                          <a:spcPts val="0"/>
                        </a:spcAft>
                      </a:pPr>
                      <a:endParaRPr lang="en-GB" sz="11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26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2600" b="0" i="0" u="none" strike="noStrike">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26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830695">
                <a:tc>
                  <a:txBody>
                    <a:bodyPr/>
                    <a:lstStyle/>
                    <a:p>
                      <a:pPr algn="just">
                        <a:lnSpc>
                          <a:spcPct val="100000"/>
                        </a:lnSpc>
                      </a:pPr>
                      <a:r>
                        <a:rPr lang="en-US" sz="1000" dirty="0" err="1">
                          <a:effectLst/>
                          <a:latin typeface="Calibri" panose="020F0502020204030204" pitchFamily="34" charset="0"/>
                          <a:ea typeface="Times New Roman" panose="02020603050405020304" pitchFamily="18" charset="0"/>
                          <a:cs typeface="Times New Roman" panose="02020603050405020304" pitchFamily="18" charset="0"/>
                        </a:rPr>
                        <a:t>Ounjeijean</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 S., et al. (2021). Higher maternal BMI early in pregnancy is associated with overweight and obesity in young adult offspring in Thailand BMC Public health 21(1) doi:10:1186/s12889-021-10678-z</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l" fontAlgn="t">
                        <a:spcBef>
                          <a:spcPts val="0"/>
                        </a:spcBef>
                        <a:spcAft>
                          <a:spcPts val="0"/>
                        </a:spcAft>
                      </a:pPr>
                      <a:endParaRPr lang="en-GB" sz="11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00" b="0" i="0" u="none" strike="noStrike" dirty="0">
                          <a:effectLst/>
                          <a:latin typeface="Arial" panose="020B0604020202020204" pitchFamily="34" charset="0"/>
                        </a:rPr>
                        <a:t>Critical overview the overweight and obesity in the young adult offspring </a:t>
                      </a: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000" b="0" i="0" u="none" strike="noStrike" dirty="0">
                          <a:effectLst/>
                          <a:latin typeface="Arial" panose="020B0604020202020204" pitchFamily="34" charset="0"/>
                        </a:rPr>
                        <a:t>The use of secondary and primary data to described the </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pregnancy is associated with overweight and obesity in young adult offspring in Thailand </a:t>
                      </a:r>
                      <a:endParaRPr lang="en-GB" sz="1000" b="0" i="0" u="none" strike="noStrike" dirty="0">
                        <a:effectLst/>
                        <a:latin typeface="Arial" panose="020B0604020202020204" pitchFamily="34" charset="0"/>
                      </a:endParaRPr>
                    </a:p>
                    <a:p>
                      <a:pPr algn="l" fontAlgn="t">
                        <a:spcBef>
                          <a:spcPts val="0"/>
                        </a:spcBef>
                        <a:spcAft>
                          <a:spcPts val="0"/>
                        </a:spcAft>
                      </a:pPr>
                      <a:endParaRPr lang="en-GB" sz="10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000" kern="1200" dirty="0">
                          <a:solidFill>
                            <a:schemeClr val="tx1"/>
                          </a:solidFill>
                          <a:effectLst/>
                          <a:latin typeface="+mn-lt"/>
                          <a:ea typeface="+mn-ea"/>
                          <a:cs typeface="+mn-cs"/>
                        </a:rPr>
                        <a:t>Underweight mothers during early pregnancy were found out to be younger in age and better educated likewise their husbands in comparison with overweight or normal weight mothers at their early pregnancy period by the findings such as the increasing maternal BMI early in pregnancy was correlated with greater offspring weight</a:t>
                      </a:r>
                      <a:endParaRPr lang="en-GB" sz="10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369993">
                <a:tc>
                  <a:txBody>
                    <a:bodyPr/>
                    <a:lstStyle/>
                    <a:p>
                      <a:pPr algn="l" fontAlgn="t">
                        <a:spcBef>
                          <a:spcPts val="0"/>
                        </a:spcBef>
                        <a:spcAft>
                          <a:spcPts val="0"/>
                        </a:spcAft>
                      </a:pPr>
                      <a:r>
                        <a:rPr lang="en-GB" sz="13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6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0" i="0" u="none" strike="noStrike">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2600" b="0" i="0" u="none" strike="noStrike">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1343794">
                <a:tc>
                  <a:txBody>
                    <a:bodyPr/>
                    <a:lstStyle/>
                    <a:p>
                      <a:pPr algn="just">
                        <a:lnSpc>
                          <a:spcPct val="100000"/>
                        </a:lnSpc>
                      </a:pPr>
                      <a:r>
                        <a:rPr lang="en-GB" sz="10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Pia </a:t>
                      </a:r>
                      <a:r>
                        <a:rPr lang="en-US" sz="1000" dirty="0" err="1">
                          <a:effectLst/>
                          <a:latin typeface="Calibri" panose="020F0502020204030204" pitchFamily="34" charset="0"/>
                          <a:ea typeface="Times New Roman" panose="02020603050405020304" pitchFamily="18" charset="0"/>
                          <a:cs typeface="Times New Roman" panose="02020603050405020304" pitchFamily="18" charset="0"/>
                        </a:rPr>
                        <a:t>Shneider</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 et al (2020). Health and Economic impacts of overweight/obesity </a:t>
                      </a:r>
                      <a:r>
                        <a:rPr lang="en-US" sz="10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https://doi.org/10.1596/978-1-4648-1491-4-ch3</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l" fontAlgn="t">
                        <a:spcBef>
                          <a:spcPts val="0"/>
                        </a:spcBef>
                        <a:spcAft>
                          <a:spcPts val="0"/>
                        </a:spcAft>
                      </a:pPr>
                      <a:endParaRPr lang="en-GB" sz="26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7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b="0" i="0" u="none" strike="noStrike" dirty="0">
                          <a:effectLst/>
                          <a:latin typeface="Times New Roman" panose="02020603050405020304" pitchFamily="18" charset="0"/>
                          <a:ea typeface="Calibri" panose="020F0502020204030204" pitchFamily="34" charset="0"/>
                          <a:cs typeface="Times New Roman" panose="02020603050405020304" pitchFamily="18" charset="0"/>
                        </a:rPr>
                        <a:t>overview the impact of health and economic in obesity</a:t>
                      </a:r>
                      <a:endParaRPr lang="en-GB" sz="10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7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b="0" i="0" u="none" strike="noStrike" dirty="0">
                          <a:effectLst/>
                          <a:latin typeface="Arial" panose="020B0604020202020204" pitchFamily="34" charset="0"/>
                        </a:rPr>
                        <a:t>The use of secondary and primary data to described the </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Health and Economic impacts of overweight/obesity </a:t>
                      </a:r>
                      <a:endParaRPr lang="en-GB" sz="100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7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050" kern="1200" dirty="0">
                          <a:solidFill>
                            <a:schemeClr val="tx1"/>
                          </a:solidFill>
                          <a:effectLst/>
                          <a:latin typeface="+mn-lt"/>
                          <a:ea typeface="+mn-ea"/>
                          <a:cs typeface="+mn-cs"/>
                        </a:rPr>
                        <a:t>health consequences of obesity in many parts of the world especially Ireland include developing diabetes, cancer-related ailments, heart diseases, respiratory diseases, sleep </a:t>
                      </a:r>
                      <a:r>
                        <a:rPr lang="en-US" sz="1050" kern="1200" dirty="0" err="1">
                          <a:solidFill>
                            <a:schemeClr val="tx1"/>
                          </a:solidFill>
                          <a:effectLst/>
                          <a:latin typeface="+mn-lt"/>
                          <a:ea typeface="+mn-ea"/>
                          <a:cs typeface="+mn-cs"/>
                        </a:rPr>
                        <a:t>apnoea</a:t>
                      </a:r>
                      <a:r>
                        <a:rPr lang="en-US" sz="1050" kern="1200" dirty="0">
                          <a:solidFill>
                            <a:schemeClr val="tx1"/>
                          </a:solidFill>
                          <a:effectLst/>
                          <a:latin typeface="+mn-lt"/>
                          <a:ea typeface="+mn-ea"/>
                          <a:cs typeface="+mn-cs"/>
                        </a:rPr>
                        <a:t>, hypertension and its consequences like stroke, cardiac arrest, renal failure and sudden death </a:t>
                      </a:r>
                      <a:endParaRPr lang="en-GB" sz="1050" b="0" i="0" u="none" strike="noStrike" dirty="0">
                        <a:effectLst/>
                        <a:latin typeface="Arial" panose="020B0604020202020204" pitchFamily="34" charset="0"/>
                      </a:endParaRPr>
                    </a:p>
                  </a:txBody>
                  <a:tcPr marL="98142" marR="98142" marT="90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731520" y="731520"/>
            <a:ext cx="6089904" cy="1426464"/>
          </a:xfrm>
        </p:spPr>
        <p:txBody>
          <a:bodyPr>
            <a:normAutofit/>
          </a:bodyPr>
          <a:lstStyle/>
          <a:p>
            <a:r>
              <a:rPr lang="en-GB" b="1">
                <a:solidFill>
                  <a:srgbClr val="FFFFFF"/>
                </a:solidFill>
              </a:rPr>
              <a:t>Results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789456" y="2798385"/>
            <a:ext cx="10597729" cy="3283260"/>
          </a:xfrm>
        </p:spPr>
        <p:txBody>
          <a:bodyPr anchor="ctr">
            <a:normAutofit/>
          </a:bodyPr>
          <a:lstStyle/>
          <a:p>
            <a:pPr marL="0" indent="0">
              <a:spcBef>
                <a:spcPts val="0"/>
              </a:spcBef>
              <a:spcAft>
                <a:spcPts val="600"/>
              </a:spcAft>
              <a:buNone/>
            </a:pPr>
            <a:r>
              <a:rPr lang="en-US" sz="2700">
                <a:effectLst/>
                <a:latin typeface="Calibri" panose="020F0502020204030204" pitchFamily="34" charset="0"/>
                <a:ea typeface="SimSun" panose="02010600030101010101" pitchFamily="2" charset="-122"/>
                <a:cs typeface="Times New Roman" panose="02020603050405020304" pitchFamily="18" charset="0"/>
              </a:rPr>
              <a:t>The overall results of the findings showed that obesity can be tackled with simple steps such as teaching people to live a healthy lifestyle and be active in physical activity to burn fats and calories accumulation in any part of the body. People should also watch their diets in foods and drinks to avoid accumulation of adipose tissues on the parts like the larynx, thoracic and bowel as well as the arteries in order to make the organs like lungs, liver, kidney and heart to work effectively</a:t>
            </a:r>
            <a:endParaRPr lang="en-GB" sz="2700"/>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731520" y="731520"/>
            <a:ext cx="6089904" cy="1426464"/>
          </a:xfrm>
        </p:spPr>
        <p:txBody>
          <a:bodyPr>
            <a:normAutofit/>
          </a:bodyPr>
          <a:lstStyle/>
          <a:p>
            <a:r>
              <a:rPr lang="en-GB" b="1">
                <a:solidFill>
                  <a:srgbClr val="FFFFFF"/>
                </a:solidFill>
              </a:rPr>
              <a:t>Discussion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789456" y="2798385"/>
            <a:ext cx="10597729" cy="3283260"/>
          </a:xfrm>
        </p:spPr>
        <p:txBody>
          <a:bodyPr anchor="ctr">
            <a:normAutofit/>
          </a:bodyPr>
          <a:lstStyle/>
          <a:p>
            <a:r>
              <a:rPr lang="en-US" sz="2300">
                <a:effectLst/>
                <a:latin typeface="Calibri" panose="020F0502020204030204" pitchFamily="34" charset="0"/>
                <a:ea typeface="SimSun" panose="02010600030101010101" pitchFamily="2" charset="-122"/>
                <a:cs typeface="Times New Roman" panose="02020603050405020304" pitchFamily="18" charset="0"/>
              </a:rPr>
              <a:t>obesity and health problems have been established. The causes were identified to be the sedentary lifestyles, illicit consumption especially of the fatty foods, salty foods, poorly prepared or uncooked foods, excessive drinking of alcohol, smoking and lack of physical exercises. In addition, failure to have regular medical check and seeking medical helps early led to all the health crises individuals faced especially those who were overweight/obesity. The social factors like living with disability hence stigmatization of individuals, divorce or loss of beloved added to the veterans seeking help on severe health crises. The low income and pension is also an identifiable economic factor which needs to be tackled by the government towards reducing costs on public healthcare services for the citizens</a:t>
            </a:r>
            <a:endParaRPr lang="en-GB" sz="2300"/>
          </a:p>
        </p:txBody>
      </p:sp>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731520" y="731520"/>
            <a:ext cx="6089904" cy="1426464"/>
          </a:xfrm>
        </p:spPr>
        <p:txBody>
          <a:bodyPr>
            <a:normAutofit/>
          </a:bodyPr>
          <a:lstStyle/>
          <a:p>
            <a:r>
              <a:rPr lang="en-GB" b="1">
                <a:solidFill>
                  <a:srgbClr val="FFFFFF"/>
                </a:solidFill>
              </a:rPr>
              <a:t>Conclusion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789456" y="2798385"/>
            <a:ext cx="10597729" cy="3283260"/>
          </a:xfrm>
        </p:spPr>
        <p:txBody>
          <a:bodyPr anchor="ctr">
            <a:normAutofit/>
          </a:bodyPr>
          <a:lstStyle/>
          <a:p>
            <a:pPr marL="0" indent="0">
              <a:buNone/>
            </a:pPr>
            <a:r>
              <a:rPr lang="en-US" sz="2700">
                <a:effectLst/>
                <a:latin typeface="Calibri" panose="020F0502020204030204" pitchFamily="34" charset="0"/>
                <a:ea typeface="SimSun" panose="02010600030101010101" pitchFamily="2" charset="-122"/>
                <a:cs typeface="Times New Roman" panose="02020603050405020304" pitchFamily="18" charset="0"/>
              </a:rPr>
              <a:t>public healthcare service providers possibly in a month-long campaign programmed. Secondly, the dietitians and occupational therapists have roles to play in the control of eating habits of people regardless of the income status and social status. When people eat right, they have less risk having health problems. Besides the sampled people for the researches on the themes, the people living with disabilities (PLWDs) should be part of the future studies as their health concern since many could not be active in physical exercise and suffer from social and economic factors</a:t>
            </a:r>
            <a:endParaRPr lang="en-GB" sz="2700"/>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731520" y="731520"/>
            <a:ext cx="6089904" cy="1426464"/>
          </a:xfrm>
        </p:spPr>
        <p:txBody>
          <a:bodyPr>
            <a:normAutofit/>
          </a:bodyPr>
          <a:lstStyle/>
          <a:p>
            <a:r>
              <a:rPr lang="en-GB" b="1">
                <a:solidFill>
                  <a:srgbClr val="FFFFFF"/>
                </a:solidFill>
              </a:rPr>
              <a:t>References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789456" y="2798385"/>
            <a:ext cx="10597729" cy="3283260"/>
          </a:xfrm>
        </p:spPr>
        <p:txBody>
          <a:bodyPr anchor="ctr">
            <a:normAutofit fontScale="92500" lnSpcReduction="20000"/>
          </a:bodyPr>
          <a:lstStyle/>
          <a:p>
            <a:pPr algn="just">
              <a:lnSpc>
                <a:spcPct val="200000"/>
              </a:lnSpc>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Murphy D., et al. (2017). Describing the profile of a population of UK veterans seeking support for mental health difficulties. Journal of Mental Health 21:1-8</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200000"/>
              </a:lnSpc>
            </a:pP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Ounjeijean</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S., et al. (2021). Higher maternal BMI early in pregnancy is associated with overweight and obesity in young adult offspring in Thailand BMC Public health 21(1) doi:10:1186/s12889-021-10678-z</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200000"/>
              </a:lnSpc>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Pia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Shneider</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et al (2020). Health and Economic impacts of overweight/obesity </a:t>
            </a:r>
            <a:r>
              <a:rPr lang="en-US"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https://doi.org/10.1596/978-1-4648-1491-4-ch3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2700" dirty="0"/>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7759</TotalTime>
  <Words>992</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Module: Introduction to Research (BMHP5005)  Assessment 2: Viva Voce</vt:lpstr>
      <vt:lpstr>Introduction</vt:lpstr>
      <vt:lpstr>Methods</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Temitope Shukurat Dauda (1921658)</cp:lastModifiedBy>
  <cp:revision>32</cp:revision>
  <dcterms:created xsi:type="dcterms:W3CDTF">2020-04-30T09:56:57Z</dcterms:created>
  <dcterms:modified xsi:type="dcterms:W3CDTF">2022-05-09T23:04:49Z</dcterms:modified>
</cp:coreProperties>
</file>