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44" d="100"/>
          <a:sy n="44" d="100"/>
        </p:scale>
        <p:origin x="48" y="1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Dysgu yn yr 21ain </a:t>
            </a:r>
            <a:r>
              <a:rPr lang="cy-GB" dirty="0" smtClean="0"/>
              <a:t>Ganrif</a:t>
            </a:r>
            <a:r>
              <a:rPr lang="cy-GB" b="1" dirty="0" smtClean="0"/>
              <a:t/>
            </a:r>
            <a:br>
              <a:rPr lang="cy-GB" b="1" dirty="0" smtClean="0"/>
            </a:b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 Learning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ECES4002/C</a:t>
            </a:r>
          </a:p>
          <a:p>
            <a:r>
              <a:rPr lang="en-GB" sz="2400" b="1" dirty="0" err="1" smtClean="0"/>
              <a:t>Darlith</a:t>
            </a:r>
            <a:r>
              <a:rPr lang="en-GB" sz="2400" b="1" dirty="0" smtClean="0"/>
              <a:t> 1 / Lecture 1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016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Aims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sz="2400" dirty="0"/>
              <a:t>Archwilio damcaniaethau allweddol sydd wedi bod yn ddylanwadol o ran deall datblygiad gwybyddol.</a:t>
            </a:r>
            <a:endParaRPr lang="en-GB" sz="2400" dirty="0"/>
          </a:p>
          <a:p>
            <a:pPr lvl="0"/>
            <a:r>
              <a:rPr lang="cy-GB" sz="2400" dirty="0"/>
              <a:t>Cyflwyno myfyrwyr i ystod o gyd-destunau sy’n hwyluso ac yn cefnogi dysgu.</a:t>
            </a:r>
            <a:endParaRPr lang="en-GB" sz="24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To explore key theories which have been influential in understanding cognitive development.</a:t>
            </a:r>
          </a:p>
          <a:p>
            <a:pPr lvl="0"/>
            <a:r>
              <a:rPr lang="en-GB" sz="2400" dirty="0"/>
              <a:t>To introduce students to a range of contexts that facilitate and support learning.</a:t>
            </a: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Gorolwg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Session overview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Gorolwg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modiwl</a:t>
            </a:r>
            <a:endParaRPr lang="en-GB" sz="2400" dirty="0" smtClean="0"/>
          </a:p>
          <a:p>
            <a:r>
              <a:rPr lang="en-GB" sz="2400" dirty="0" err="1" smtClean="0"/>
              <a:t>Materion</a:t>
            </a:r>
            <a:r>
              <a:rPr lang="en-GB" sz="2400" dirty="0" smtClean="0"/>
              <a:t> </a:t>
            </a:r>
            <a:r>
              <a:rPr lang="en-GB" sz="2400" dirty="0" err="1" smtClean="0"/>
              <a:t>pwysig</a:t>
            </a:r>
            <a:endParaRPr lang="en-GB" sz="2400" dirty="0" smtClean="0"/>
          </a:p>
          <a:p>
            <a:r>
              <a:rPr lang="en-GB" sz="2400" dirty="0" err="1" smtClean="0"/>
              <a:t>Amserlen</a:t>
            </a:r>
            <a:r>
              <a:rPr lang="en-GB" sz="2400" dirty="0" smtClean="0"/>
              <a:t> y </a:t>
            </a:r>
            <a:r>
              <a:rPr lang="en-GB" sz="2400" dirty="0" err="1" smtClean="0"/>
              <a:t>modiwl</a:t>
            </a:r>
            <a:endParaRPr lang="en-GB" sz="2400" dirty="0" smtClean="0"/>
          </a:p>
          <a:p>
            <a:r>
              <a:rPr lang="en-GB" altLang="en-US" sz="2400" dirty="0" err="1">
                <a:cs typeface="Arial" charset="0"/>
              </a:rPr>
              <a:t>Deilliannau</a:t>
            </a:r>
            <a:r>
              <a:rPr lang="en-GB" altLang="en-US" sz="2400" dirty="0">
                <a:cs typeface="Arial" charset="0"/>
              </a:rPr>
              <a:t> </a:t>
            </a:r>
            <a:r>
              <a:rPr lang="en-GB" altLang="en-US" sz="2400" dirty="0" err="1">
                <a:cs typeface="Arial" charset="0"/>
              </a:rPr>
              <a:t>dysgu</a:t>
            </a:r>
            <a:endParaRPr lang="en-GB" altLang="en-US" sz="2400" dirty="0">
              <a:cs typeface="Arial" charset="0"/>
            </a:endParaRPr>
          </a:p>
          <a:p>
            <a:r>
              <a:rPr lang="en-GB" altLang="en-US" sz="2400" dirty="0" err="1">
                <a:cs typeface="Arial" charset="0"/>
              </a:rPr>
              <a:t>Asesiadau’r</a:t>
            </a:r>
            <a:r>
              <a:rPr lang="en-GB" altLang="en-US" sz="2400" dirty="0">
                <a:cs typeface="Arial" charset="0"/>
              </a:rPr>
              <a:t> </a:t>
            </a:r>
            <a:r>
              <a:rPr lang="en-GB" altLang="en-US" sz="2400" dirty="0" err="1">
                <a:cs typeface="Arial" charset="0"/>
              </a:rPr>
              <a:t>modiwl</a:t>
            </a:r>
            <a:endParaRPr lang="en-GB" altLang="en-US" sz="2400" dirty="0">
              <a:cs typeface="Arial" charset="0"/>
            </a:endParaRPr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>
                <a:cs typeface="Arial" charset="0"/>
              </a:rPr>
              <a:t>Module overview </a:t>
            </a:r>
          </a:p>
          <a:p>
            <a:r>
              <a:rPr lang="en-GB" altLang="en-US" sz="2400" dirty="0">
                <a:cs typeface="Arial" charset="0"/>
              </a:rPr>
              <a:t>Important information</a:t>
            </a:r>
          </a:p>
          <a:p>
            <a:r>
              <a:rPr lang="en-GB" altLang="en-US" sz="2400" dirty="0">
                <a:cs typeface="Arial" charset="0"/>
              </a:rPr>
              <a:t>Module timetable</a:t>
            </a:r>
          </a:p>
          <a:p>
            <a:r>
              <a:rPr lang="en-GB" altLang="en-US" sz="2400" dirty="0">
                <a:cs typeface="Arial" charset="0"/>
              </a:rPr>
              <a:t>Learning outcomes</a:t>
            </a:r>
          </a:p>
          <a:p>
            <a:r>
              <a:rPr lang="en-GB" altLang="en-US" sz="2400" dirty="0">
                <a:cs typeface="Arial" charset="0"/>
              </a:rPr>
              <a:t>Module assignments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033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400" dirty="0" smtClean="0"/>
              <a:t>Dangos </a:t>
            </a:r>
            <a:r>
              <a:rPr lang="cy-GB" sz="2400" dirty="0"/>
              <a:t>gwybodaeth o ystod o ddamcaniaethau dysgu a deall sut maent yn dylanwadu ar arfer cyfredol ym maes addysg.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Demonstrate </a:t>
            </a:r>
            <a:r>
              <a:rPr lang="en-GB" sz="2400" dirty="0"/>
              <a:t>knowledge of a range of learning theories and understand how they influence current education practice.</a:t>
            </a: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/>
              <a:t>Deall sut y gall yr awyr agored a chyfleoedd dysgu y tu allan i’r ysgol hwyluso datblygu a gwella gwybodaeth a sgiliau fel rhan o’r cwricwlwm a gynlluniwyd a gweithdrefnau </a:t>
            </a:r>
            <a:r>
              <a:rPr lang="cy-GB" sz="2400" dirty="0" smtClean="0"/>
              <a:t>asesu 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Understand how the outdoors and out of school learning opportunities can facilitate the development and enhancement of knowledge and skills as part of planned curriculum and assessment procedures</a:t>
            </a: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Trafod a gwerthuso cyd-destunau dysgu. 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Discuss and evaluate learning contexts</a:t>
            </a: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Trefnu eu gwybodaeth a’r hyn y maent wedi’i ddysgu drwy ddefnyddio amrywiaeth o ffynonellau gwybodaeth, gan gynnwys </a:t>
            </a:r>
            <a:r>
              <a:rPr lang="cy-GB" sz="2400" dirty="0" err="1"/>
              <a:t>TGCh</a:t>
            </a:r>
            <a:r>
              <a:rPr lang="cy-GB" sz="2400" dirty="0"/>
              <a:t>, a chyflwyno’u gwaith ar y lefel briodol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Organise their knowledge and learning through the use of a range of information sources including ICT and present their work at the appropriate level.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Cyflwyniad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(10 </a:t>
            </a:r>
            <a:r>
              <a:rPr lang="en-GB" sz="2400" dirty="0" err="1" smtClean="0"/>
              <a:t>munud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un)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18/1/21</a:t>
            </a:r>
          </a:p>
          <a:p>
            <a:r>
              <a:rPr lang="cy-GB" sz="2400" dirty="0"/>
              <a:t>Dangoswch sut y gall cyd-destun y tu allan i’r dosbarth gefnogi dysgu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Group presentation (10 minutes each)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18/1/21</a:t>
            </a:r>
          </a:p>
          <a:p>
            <a:r>
              <a:rPr lang="en-GB" sz="2400" dirty="0"/>
              <a:t>Demonstrate how outdoor contexts can support </a:t>
            </a:r>
            <a:r>
              <a:rPr lang="en-GB" sz="2400" dirty="0" smtClean="0"/>
              <a:t>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893" y="476597"/>
            <a:ext cx="7024744" cy="1143000"/>
          </a:xfrm>
        </p:spPr>
        <p:txBody>
          <a:bodyPr/>
          <a:lstStyle/>
          <a:p>
            <a:pPr algn="ctr"/>
            <a:r>
              <a:rPr lang="en-GB" dirty="0" smtClean="0"/>
              <a:t>Y </a:t>
            </a:r>
            <a:r>
              <a:rPr lang="en-GB" dirty="0" err="1" smtClean="0"/>
              <a:t>grwpiau</a:t>
            </a:r>
            <a:r>
              <a:rPr lang="en-GB" dirty="0" smtClean="0"/>
              <a:t>              The groups</a:t>
            </a:r>
            <a:endParaRPr lang="cy-GB" dirty="0"/>
          </a:p>
        </p:txBody>
      </p:sp>
      <p:pic>
        <p:nvPicPr>
          <p:cNvPr id="4099" name="Picture 3" descr="C:\Users\l.roberts\AppData\Local\Microsoft\Windows\Temporary Internet Files\Content.IE5\FDGQFACQ\smiling-teenage-students-104113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837" y="3340099"/>
            <a:ext cx="4336083" cy="232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350000" y="3340099"/>
            <a:ext cx="321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Random name chooser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70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19051" y="-754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            </a:t>
            </a:r>
            <a:br>
              <a:rPr lang="en-GB" dirty="0" smtClean="0"/>
            </a:br>
            <a:r>
              <a:rPr lang="en-GB" sz="4400" dirty="0" err="1" smtClean="0"/>
              <a:t>Grwpiau</a:t>
            </a:r>
            <a:r>
              <a:rPr lang="en-GB" sz="4400" dirty="0" smtClean="0"/>
              <a:t> </a:t>
            </a:r>
            <a:r>
              <a:rPr lang="en-GB" sz="4400" dirty="0" err="1"/>
              <a:t>effeithiol</a:t>
            </a:r>
            <a:r>
              <a:rPr lang="en-GB" sz="4400" dirty="0"/>
              <a:t> / </a:t>
            </a:r>
            <a:br>
              <a:rPr lang="en-GB" sz="4400" dirty="0"/>
            </a:br>
            <a:r>
              <a:rPr lang="en-GB" sz="4400" dirty="0"/>
              <a:t>Effective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73700" y="2064172"/>
            <a:ext cx="4292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A range of individuals who build on their own strengths and complement the skills of others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967047" y="2064172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>
                <a:cs typeface="Arial" panose="020B0604020202020204" pitchFamily="34" charset="0"/>
              </a:rPr>
              <a:t>Amrywiaeth</a:t>
            </a:r>
            <a:r>
              <a:rPr lang="en-GB" sz="3200" dirty="0">
                <a:cs typeface="Arial" panose="020B0604020202020204" pitchFamily="34" charset="0"/>
              </a:rPr>
              <a:t> o </a:t>
            </a:r>
            <a:r>
              <a:rPr lang="en-GB" sz="3200" dirty="0" err="1">
                <a:cs typeface="Arial" panose="020B0604020202020204" pitchFamily="34" charset="0"/>
              </a:rPr>
              <a:t>unigolion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sydd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yn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adeiladu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eu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cryfderau</a:t>
            </a:r>
            <a:r>
              <a:rPr lang="en-GB" sz="3200" dirty="0">
                <a:cs typeface="Arial" panose="020B0604020202020204" pitchFamily="34" charset="0"/>
              </a:rPr>
              <a:t> ac </a:t>
            </a:r>
            <a:r>
              <a:rPr lang="en-GB" sz="3200" dirty="0" err="1">
                <a:cs typeface="Arial" panose="020B0604020202020204" pitchFamily="34" charset="0"/>
              </a:rPr>
              <a:t>yn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ategu</a:t>
            </a:r>
            <a:r>
              <a:rPr lang="en-GB" sz="3200" dirty="0">
                <a:cs typeface="Arial" panose="020B0604020202020204" pitchFamily="34" charset="0"/>
              </a:rPr>
              <a:t> at </a:t>
            </a:r>
            <a:r>
              <a:rPr lang="en-GB" sz="3200" dirty="0" err="1">
                <a:cs typeface="Arial" panose="020B0604020202020204" pitchFamily="34" charset="0"/>
              </a:rPr>
              <a:t>sgiliau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eraill</a:t>
            </a:r>
            <a:endParaRPr lang="cy-GB" sz="3200" dirty="0">
              <a:cs typeface="Arial" panose="020B0604020202020204" pitchFamily="34" charset="0"/>
            </a:endParaRPr>
          </a:p>
        </p:txBody>
      </p:sp>
      <p:pic>
        <p:nvPicPr>
          <p:cNvPr id="3074" name="Picture 2" descr="C:\Users\l.roberts\AppData\Local\Microsoft\Windows\Temporary Internet Files\Content.IE5\FDGQFACQ\smiling-teenage-students-104113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381000"/>
            <a:ext cx="36576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67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2207" y="-577557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    </a:t>
            </a:r>
            <a:r>
              <a:rPr lang="en-GB" sz="6000" i="1" dirty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sz="4900" dirty="0" err="1"/>
              <a:t>Grwpiau</a:t>
            </a:r>
            <a:r>
              <a:rPr lang="en-GB" sz="4900" dirty="0"/>
              <a:t> </a:t>
            </a:r>
            <a:r>
              <a:rPr lang="en-GB" sz="4900" dirty="0" err="1"/>
              <a:t>effeithiol</a:t>
            </a:r>
            <a:r>
              <a:rPr lang="en-GB" sz="4900" dirty="0"/>
              <a:t>  </a:t>
            </a:r>
            <a:br>
              <a:rPr lang="en-GB" sz="4900" dirty="0"/>
            </a:br>
            <a:r>
              <a:rPr lang="en-GB" sz="4900" dirty="0"/>
              <a:t>Effective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85411" y="2013242"/>
            <a:ext cx="4325389" cy="434168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GB" sz="4000" dirty="0">
                <a:cs typeface="Arial" panose="020B0604020202020204" pitchFamily="34" charset="0"/>
              </a:rPr>
              <a:t>Clear aims that everyone agrees to, including whether a group co-ordinator is required</a:t>
            </a:r>
          </a:p>
          <a:p>
            <a:r>
              <a:rPr lang="en-GB" sz="4000" dirty="0">
                <a:cs typeface="Arial" panose="020B0604020202020204" pitchFamily="34" charset="0"/>
              </a:rPr>
              <a:t>Each member understands the task(s)</a:t>
            </a:r>
          </a:p>
          <a:p>
            <a:r>
              <a:rPr lang="en-GB" sz="4000" dirty="0">
                <a:cs typeface="Arial" panose="020B0604020202020204" pitchFamily="34" charset="0"/>
              </a:rPr>
              <a:t>Supportive and informal atmosphere</a:t>
            </a:r>
          </a:p>
        </p:txBody>
      </p:sp>
      <p:pic>
        <p:nvPicPr>
          <p:cNvPr id="6" name="Picture 2" descr="C:\Users\l.roberts\AppData\Local\Microsoft\Windows\Temporary Internet Files\Content.IE5\S9T0P2O1\group-therap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838201"/>
            <a:ext cx="2959100" cy="90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96140" y="1845427"/>
            <a:ext cx="4121959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 err="1">
                <a:cs typeface="Arial" panose="020B0604020202020204" pitchFamily="34" charset="0"/>
              </a:rPr>
              <a:t>Nodau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clir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cytunedig</a:t>
            </a:r>
            <a:r>
              <a:rPr lang="en-GB" sz="3000" dirty="0">
                <a:cs typeface="Arial" panose="020B0604020202020204" pitchFamily="34" charset="0"/>
              </a:rPr>
              <a:t>, </a:t>
            </a:r>
            <a:r>
              <a:rPr lang="en-GB" sz="3000" dirty="0" err="1">
                <a:cs typeface="Arial" panose="020B0604020202020204" pitchFamily="34" charset="0"/>
              </a:rPr>
              <a:t>yn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cynnwys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os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oes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angen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cydlynydd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grwp</a:t>
            </a:r>
            <a:endParaRPr lang="en-GB" sz="3000" dirty="0"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 err="1">
                <a:cs typeface="Arial" panose="020B0604020202020204" pitchFamily="34" charset="0"/>
              </a:rPr>
              <a:t>Pob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aelod</a:t>
            </a:r>
            <a:r>
              <a:rPr lang="en-GB" sz="3000" dirty="0">
                <a:cs typeface="Arial" panose="020B0604020202020204" pitchFamily="34" charset="0"/>
              </a:rPr>
              <a:t> yn </a:t>
            </a:r>
            <a:r>
              <a:rPr lang="en-GB" sz="3000" dirty="0" err="1">
                <a:cs typeface="Arial" panose="020B0604020202020204" pitchFamily="34" charset="0"/>
              </a:rPr>
              <a:t>deall</a:t>
            </a:r>
            <a:r>
              <a:rPr lang="en-GB" sz="3000" dirty="0">
                <a:cs typeface="Arial" panose="020B0604020202020204" pitchFamily="34" charset="0"/>
              </a:rPr>
              <a:t> y </a:t>
            </a:r>
            <a:r>
              <a:rPr lang="en-GB" sz="3000" dirty="0" smtClean="0">
                <a:cs typeface="Arial" panose="020B0604020202020204" pitchFamily="34" charset="0"/>
              </a:rPr>
              <a:t>dasg/</a:t>
            </a:r>
            <a:r>
              <a:rPr lang="en-GB" sz="3000" dirty="0" err="1" smtClean="0">
                <a:cs typeface="Arial" panose="020B0604020202020204" pitchFamily="34" charset="0"/>
              </a:rPr>
              <a:t>tasgau</a:t>
            </a:r>
            <a:endParaRPr lang="en-GB" sz="3000" dirty="0"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 err="1">
                <a:cs typeface="Arial" panose="020B0604020202020204" pitchFamily="34" charset="0"/>
              </a:rPr>
              <a:t>Awyrgylch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cefnogol</a:t>
            </a:r>
            <a:r>
              <a:rPr lang="en-GB" sz="3000" dirty="0">
                <a:cs typeface="Arial" panose="020B0604020202020204" pitchFamily="34" charset="0"/>
              </a:rPr>
              <a:t> ac </a:t>
            </a:r>
            <a:r>
              <a:rPr lang="en-GB" sz="3000" dirty="0" err="1">
                <a:cs typeface="Arial" panose="020B0604020202020204" pitchFamily="34" charset="0"/>
              </a:rPr>
              <a:t>anffurfiol</a:t>
            </a:r>
            <a:endParaRPr lang="cy-GB" sz="3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851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578" y="328352"/>
            <a:ext cx="7024744" cy="1143000"/>
          </a:xfrm>
        </p:spPr>
        <p:txBody>
          <a:bodyPr>
            <a:noAutofit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 your groups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946" y="1776152"/>
            <a:ext cx="4038600" cy="443484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GB" sz="2400" dirty="0" err="1" smtClean="0">
                <a:cs typeface="Arial" panose="020B0604020202020204" pitchFamily="34" charset="0"/>
              </a:rPr>
              <a:t>Trafodwch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yr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ydych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bwriadu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gweithio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fel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grwp</a:t>
            </a:r>
            <a:endParaRPr lang="en-GB" sz="2400" dirty="0" smtClean="0">
              <a:cs typeface="Arial" panose="020B0604020202020204" pitchFamily="34" charset="0"/>
            </a:endParaRPr>
          </a:p>
          <a:p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fyddwch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chi’n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cyfathrebu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A </a:t>
            </a:r>
            <a:r>
              <a:rPr lang="en-GB" sz="2400" dirty="0" err="1" smtClean="0">
                <a:cs typeface="Arial" panose="020B0604020202020204" pitchFamily="34" charset="0"/>
              </a:rPr>
              <a:t>fydd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cydlynydd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gyda’r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grwp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fyddwch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chi’n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nodi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penderfyniadau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fyddwch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chi’n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sicrhau</a:t>
            </a:r>
            <a:r>
              <a:rPr lang="en-GB" sz="2400" dirty="0" smtClean="0"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cs typeface="Arial" panose="020B0604020202020204" pitchFamily="34" charset="0"/>
              </a:rPr>
              <a:t>clywir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llais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pawb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1050" y="1471352"/>
            <a:ext cx="4038600" cy="494468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400" dirty="0" smtClean="0">
                <a:cs typeface="Arial" panose="020B0604020202020204" pitchFamily="34" charset="0"/>
              </a:rPr>
              <a:t>Discuss how you intend to work together as a group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How will you communicate?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Will you have a co-ordinator?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How will you record decisions?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How will you ensure that everyone’s voice is heard?</a:t>
            </a:r>
          </a:p>
        </p:txBody>
      </p:sp>
      <p:pic>
        <p:nvPicPr>
          <p:cNvPr id="2050" name="Picture 2" descr="C:\Users\l.roberts\AppData\Local\Microsoft\Windows\Temporary Internet Files\Content.IE5\S9T0P2O1\group-therap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49" y="232139"/>
            <a:ext cx="3568700" cy="1088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91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5934" y="168123"/>
            <a:ext cx="7024744" cy="1143000"/>
          </a:xfrm>
        </p:spPr>
        <p:txBody>
          <a:bodyPr/>
          <a:lstStyle/>
          <a:p>
            <a:r>
              <a:rPr lang="en-GB" dirty="0" err="1" smtClean="0"/>
              <a:t>Amserlen</a:t>
            </a:r>
            <a:r>
              <a:rPr lang="en-GB" dirty="0" smtClean="0"/>
              <a:t>             Timetable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8554237"/>
              </p:ext>
            </p:extLst>
          </p:nvPr>
        </p:nvGraphicFramePr>
        <p:xfrm>
          <a:off x="599441" y="921172"/>
          <a:ext cx="9702800" cy="49653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23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455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048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067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Pwnc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Topic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2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1a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Gorolwg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o’r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</a:rPr>
                        <a:t>modiwl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Overview of </a:t>
                      </a:r>
                      <a:r>
                        <a:rPr lang="en-GB" sz="2000" dirty="0" smtClean="0">
                          <a:effectLst/>
                        </a:rPr>
                        <a:t>module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2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1b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Piaget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Piaget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2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2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Vygotsky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Vygotsky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27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effectLst/>
                        </a:rPr>
                        <a:t>3 ASYNCH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Froebel, Dewey a Montessori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Froebel, Dewey and Montessori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697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Skinner,</a:t>
                      </a:r>
                      <a:r>
                        <a:rPr lang="en-GB" sz="2000" baseline="0" dirty="0" smtClean="0">
                          <a:effectLst/>
                        </a:rPr>
                        <a:t> </a:t>
                      </a:r>
                      <a:r>
                        <a:rPr lang="en-GB" sz="2000" dirty="0" smtClean="0">
                          <a:effectLst/>
                        </a:rPr>
                        <a:t>Bruner</a:t>
                      </a:r>
                      <a:r>
                        <a:rPr lang="en-GB" sz="2000" baseline="0" dirty="0" smtClean="0">
                          <a:effectLst/>
                        </a:rPr>
                        <a:t> a </a:t>
                      </a:r>
                      <a:r>
                        <a:rPr lang="en-GB" sz="2000" dirty="0" smtClean="0">
                          <a:effectLst/>
                        </a:rPr>
                        <a:t>Bloom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Skinner,</a:t>
                      </a:r>
                      <a:r>
                        <a:rPr lang="en-GB" sz="2000" baseline="0" dirty="0" smtClean="0">
                          <a:effectLst/>
                        </a:rPr>
                        <a:t> </a:t>
                      </a:r>
                      <a:r>
                        <a:rPr lang="en-GB" sz="2000" dirty="0" smtClean="0">
                          <a:effectLst/>
                        </a:rPr>
                        <a:t>Bruner</a:t>
                      </a:r>
                      <a:r>
                        <a:rPr lang="en-GB" sz="2000" baseline="0" dirty="0" smtClean="0">
                          <a:effectLst/>
                        </a:rPr>
                        <a:t> a </a:t>
                      </a:r>
                      <a:r>
                        <a:rPr lang="en-GB" sz="2000" dirty="0" smtClean="0">
                          <a:effectLst/>
                        </a:rPr>
                        <a:t>Bloom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766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</a:rPr>
                        <a:t>Siaradwr</a:t>
                      </a:r>
                      <a:r>
                        <a:rPr lang="en-GB" sz="2000" dirty="0" smtClean="0">
                          <a:effectLst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</a:rPr>
                        <a:t>Gw</a:t>
                      </a:r>
                      <a:r>
                        <a:rPr lang="en-GB" sz="2000" dirty="0" err="1" smtClean="0">
                          <a:effectLst/>
                          <a:latin typeface="Trebuchet MS" panose="020B0603020202020204" pitchFamily="34" charset="0"/>
                        </a:rPr>
                        <a:t>âdd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Guest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Speaker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697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</a:rPr>
                        <a:t>Dysgu y </a:t>
                      </a:r>
                      <a:r>
                        <a:rPr lang="en-GB" sz="2000" dirty="0" err="1" smtClean="0">
                          <a:effectLst/>
                        </a:rPr>
                        <a:t>tu</a:t>
                      </a:r>
                      <a:r>
                        <a:rPr lang="en-GB" sz="2000" dirty="0" smtClean="0">
                          <a:effectLst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</a:rPr>
                        <a:t>hwnt</a:t>
                      </a:r>
                      <a:r>
                        <a:rPr lang="en-GB" sz="2000" dirty="0" smtClean="0">
                          <a:effectLst/>
                        </a:rPr>
                        <a:t> i’r ysgol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Out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of school learning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7667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7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Amgylcheddau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Dysgu</a:t>
                      </a:r>
                      <a:endParaRPr lang="en-GB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Learning Environments</a:t>
                      </a:r>
                      <a:endParaRPr lang="en-GB" sz="200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1036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</a:rPr>
                        <a:t>Tiwtorialau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</a:rPr>
                        <a:t>Tutorials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05646"/>
                  </a:ext>
                </a:extLst>
              </a:tr>
              <a:tr h="26261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Dysgu</a:t>
                      </a:r>
                      <a:r>
                        <a:rPr lang="en-GB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yn </a:t>
                      </a:r>
                      <a:r>
                        <a:rPr lang="en-GB" sz="20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yr</a:t>
                      </a:r>
                      <a:r>
                        <a:rPr lang="en-GB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Awyr</a:t>
                      </a:r>
                      <a:r>
                        <a:rPr lang="en-GB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Agored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Learning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in the Outdoors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94013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226</TotalTime>
  <Words>572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Times New Roman</vt:lpstr>
      <vt:lpstr>Trebuchet MS</vt:lpstr>
      <vt:lpstr>Wingdings 3</vt:lpstr>
      <vt:lpstr>Facet</vt:lpstr>
      <vt:lpstr>Dysgu yn yr 21ain Ganrif 21st Century Learning  </vt:lpstr>
      <vt:lpstr>Amcanion Aims </vt:lpstr>
      <vt:lpstr>Gorolwg sesiwn Session overview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Y grwpiau              The groups</vt:lpstr>
      <vt:lpstr>                                        Grwpiau effeithiol /  Effective groups</vt:lpstr>
      <vt:lpstr>                                 Grwpiau effeithiol   Effective groups</vt:lpstr>
      <vt:lpstr>Yn eich grwpiau In your groups</vt:lpstr>
      <vt:lpstr>Amserlen             Timetable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Dysgu yn yr 21ain Ganrif 21st Century Learning</dc:title>
  <dc:creator>Alison Baggott</dc:creator>
  <cp:lastModifiedBy>Helen A Griffiths</cp:lastModifiedBy>
  <cp:revision>16</cp:revision>
  <dcterms:created xsi:type="dcterms:W3CDTF">2019-07-09T09:30:24Z</dcterms:created>
  <dcterms:modified xsi:type="dcterms:W3CDTF">2020-12-01T12:59:22Z</dcterms:modified>
</cp:coreProperties>
</file>