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8" r:id="rId1"/>
  </p:sldMasterIdLst>
  <p:notesMasterIdLst>
    <p:notesMasterId r:id="rId20"/>
  </p:notesMasterIdLst>
  <p:sldIdLst>
    <p:sldId id="256" r:id="rId2"/>
    <p:sldId id="267" r:id="rId3"/>
    <p:sldId id="274" r:id="rId4"/>
    <p:sldId id="289" r:id="rId5"/>
    <p:sldId id="276" r:id="rId6"/>
    <p:sldId id="277" r:id="rId7"/>
    <p:sldId id="278" r:id="rId8"/>
    <p:sldId id="279" r:id="rId9"/>
    <p:sldId id="280" r:id="rId10"/>
    <p:sldId id="282" r:id="rId11"/>
    <p:sldId id="283" r:id="rId12"/>
    <p:sldId id="288" r:id="rId13"/>
    <p:sldId id="266" r:id="rId14"/>
    <p:sldId id="268" r:id="rId15"/>
    <p:sldId id="284" r:id="rId16"/>
    <p:sldId id="285" r:id="rId17"/>
    <p:sldId id="286" r:id="rId18"/>
    <p:sldId id="28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CB2CB2-C824-45C3-9AB2-837452FAEC1C}" type="datetimeFigureOut">
              <a:rPr lang="en-GB" smtClean="0"/>
              <a:t>17/10/2017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D4A824-9FC2-49D3-9076-4B7062201F90}" type="slidenum">
              <a:rPr lang="en-GB" smtClean="0"/>
              <a:t>‹#›</a:t>
            </a:fld>
            <a:endParaRPr lang="en-GB"/>
          </a:p>
        </p:txBody>
      </p:sp>
    </p:spTree>
    <p:extLst>
      <p:ext uri="{BB962C8B-B14F-4D97-AF65-F5344CB8AC3E}">
        <p14:creationId xmlns:p14="http://schemas.microsoft.com/office/powerpoint/2010/main" val="3345794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Religious</a:t>
            </a:r>
            <a:r>
              <a:rPr lang="en-GB" baseline="0" dirty="0" smtClean="0"/>
              <a:t> element is what’s missing from Cicero and </a:t>
            </a:r>
            <a:r>
              <a:rPr lang="en-GB" baseline="0" dirty="0" err="1" smtClean="0"/>
              <a:t>Onasander</a:t>
            </a:r>
            <a:r>
              <a:rPr lang="en-GB" baseline="0" dirty="0" smtClean="0"/>
              <a:t> – perhaps because this process doesn’t fit with the idea of Civil Wars. </a:t>
            </a:r>
            <a:endParaRPr lang="en-GB" dirty="0" smtClean="0"/>
          </a:p>
          <a:p>
            <a:endParaRPr lang="en-GB" dirty="0" smtClean="0"/>
          </a:p>
          <a:p>
            <a:r>
              <a:rPr lang="en-GB" dirty="0" err="1" smtClean="0"/>
              <a:t>Fetiales</a:t>
            </a:r>
            <a:r>
              <a:rPr lang="en-GB" baseline="0" dirty="0" smtClean="0"/>
              <a:t> </a:t>
            </a:r>
            <a:r>
              <a:rPr lang="en-GB" baseline="0" dirty="0"/>
              <a:t>– a Roman priesthood that seemed to have a lot of power over peace and war: they advised the Senate, had power over this throwing-of-spear process that is traditionally associated with the </a:t>
            </a:r>
            <a:r>
              <a:rPr lang="en-GB" baseline="0" dirty="0" err="1"/>
              <a:t>dec</a:t>
            </a:r>
            <a:r>
              <a:rPr lang="en-GB" baseline="0" dirty="0"/>
              <a:t> of war procedure, acted as ambassadors in themselves, </a:t>
            </a:r>
          </a:p>
          <a:p>
            <a:endParaRPr lang="en-GB" baseline="0" dirty="0"/>
          </a:p>
          <a:p>
            <a:r>
              <a:rPr lang="en-GB" baseline="0" dirty="0"/>
              <a:t>Issue is that we get examples of this in Regal and Early Republican Rome (wars in Italy), but seems to get lost in Rome’s wars against Carthage (or seems unmentioned in Polybius anyway). </a:t>
            </a:r>
          </a:p>
          <a:p>
            <a:endParaRPr lang="en-GB" baseline="0" dirty="0"/>
          </a:p>
          <a:p>
            <a:r>
              <a:rPr lang="en-GB" baseline="0" dirty="0"/>
              <a:t>Later revived by Augustus, which could be the basis for Dionysius’ and Livy’s accounts.  </a:t>
            </a:r>
          </a:p>
          <a:p>
            <a:endParaRPr lang="en-GB" baseline="0" dirty="0"/>
          </a:p>
          <a:p>
            <a:r>
              <a:rPr lang="en-GB" baseline="0" dirty="0"/>
              <a:t>This put the ‘responsibility’ for the war on the enemy – giving them the ultimatum, e.g. agree to these demands or we will declare war.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3</a:t>
            </a:fld>
            <a:endParaRPr lang="en-GB"/>
          </a:p>
        </p:txBody>
      </p:sp>
    </p:spTree>
    <p:extLst>
      <p:ext uri="{BB962C8B-B14F-4D97-AF65-F5344CB8AC3E}">
        <p14:creationId xmlns:p14="http://schemas.microsoft.com/office/powerpoint/2010/main" val="4113974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a:t>
            </a:r>
            <a:r>
              <a:rPr lang="en-GB" baseline="0" dirty="0"/>
              <a:t> you all know Cicero? What about Onasander? Slightly more obscure author – wrote military treatise in Greek in 1</a:t>
            </a:r>
            <a:r>
              <a:rPr lang="en-GB" baseline="30000" dirty="0"/>
              <a:t>st</a:t>
            </a:r>
            <a:r>
              <a:rPr lang="en-GB" baseline="0" dirty="0"/>
              <a:t> cent AD. </a:t>
            </a:r>
          </a:p>
          <a:p>
            <a:endParaRPr lang="en-GB" baseline="0" dirty="0"/>
          </a:p>
          <a:p>
            <a:r>
              <a:rPr lang="en-GB" baseline="0" dirty="0"/>
              <a:t>Compare to Dionysius Hal 2.72 – similar account, with early example of this justification. </a:t>
            </a:r>
          </a:p>
        </p:txBody>
      </p:sp>
      <p:sp>
        <p:nvSpPr>
          <p:cNvPr id="4" name="Slide Number Placeholder 3"/>
          <p:cNvSpPr>
            <a:spLocks noGrp="1"/>
          </p:cNvSpPr>
          <p:nvPr>
            <p:ph type="sldNum" sz="quarter" idx="10"/>
          </p:nvPr>
        </p:nvSpPr>
        <p:spPr/>
        <p:txBody>
          <a:bodyPr/>
          <a:lstStyle/>
          <a:p>
            <a:fld id="{29D4A824-9FC2-49D3-9076-4B7062201F90}" type="slidenum">
              <a:rPr lang="en-GB" smtClean="0"/>
              <a:t>4</a:t>
            </a:fld>
            <a:endParaRPr lang="en-GB"/>
          </a:p>
        </p:txBody>
      </p:sp>
    </p:spTree>
    <p:extLst>
      <p:ext uri="{BB962C8B-B14F-4D97-AF65-F5344CB8AC3E}">
        <p14:creationId xmlns:p14="http://schemas.microsoft.com/office/powerpoint/2010/main" val="846807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I want to open by setting the stage for ancient warfare and looking at some modern structures of how we understand the world and how units interact in an ancient context. When we say units or states, this is more than simply Rome, Athens, Sparta but </a:t>
            </a:r>
            <a:r>
              <a:rPr lang="en-GB" baseline="0" dirty="0" smtClean="0"/>
              <a:t>includes Hellenistic </a:t>
            </a:r>
            <a:r>
              <a:rPr lang="en-GB" baseline="0" dirty="0" smtClean="0"/>
              <a:t>kingdoms, Greek </a:t>
            </a:r>
            <a:r>
              <a:rPr lang="en-GB" baseline="0" dirty="0" smtClean="0"/>
              <a:t>poleis, </a:t>
            </a:r>
            <a:r>
              <a:rPr lang="en-GB" baseline="0" dirty="0" smtClean="0"/>
              <a:t>tribal villages/communities: all </a:t>
            </a:r>
            <a:r>
              <a:rPr lang="en-GB" baseline="0" dirty="0" smtClean="0"/>
              <a:t>the ‘actors’ on the world stage which affect decisions made and events that occur</a:t>
            </a:r>
            <a:r>
              <a:rPr lang="en-GB" baseline="0" dirty="0" smtClean="0"/>
              <a:t>.  </a:t>
            </a:r>
            <a:endParaRPr lang="en-GB" baseline="0" dirty="0" smtClean="0"/>
          </a:p>
          <a:p>
            <a:endParaRPr lang="en-GB" baseline="0" dirty="0" smtClean="0"/>
          </a:p>
          <a:p>
            <a:r>
              <a:rPr lang="en-GB" baseline="0" dirty="0" smtClean="0"/>
              <a:t>A lot of my methodology includes theories from contemporary studies which explore how states interact today. In an attempt to be useful, I look at the application of these theories in an ancient context in order </a:t>
            </a:r>
            <a:r>
              <a:rPr lang="en-GB" baseline="0" dirty="0" smtClean="0"/>
              <a:t>to increase our understanding of them.      </a:t>
            </a:r>
            <a:endParaRPr lang="en-GB" dirty="0" smtClean="0"/>
          </a:p>
          <a:p>
            <a:endParaRPr lang="en-GB" dirty="0" smtClean="0"/>
          </a:p>
          <a:p>
            <a:r>
              <a:rPr lang="en-GB" dirty="0" smtClean="0"/>
              <a:t>At </a:t>
            </a:r>
            <a:r>
              <a:rPr lang="en-GB" dirty="0"/>
              <a:t>its core,</a:t>
            </a:r>
            <a:r>
              <a:rPr lang="en-GB" baseline="0" dirty="0"/>
              <a:t> IR Theory works towards creating models based on patterns of behaviour in contemporary case studies from the real world to help governments understand other states. </a:t>
            </a:r>
            <a:endParaRPr lang="en-GB" baseline="0" dirty="0" smtClean="0"/>
          </a:p>
          <a:p>
            <a:endParaRPr lang="en-GB" baseline="0" dirty="0" smtClean="0"/>
          </a:p>
          <a:p>
            <a:r>
              <a:rPr lang="en-GB" baseline="0" dirty="0" smtClean="0"/>
              <a:t>After the ‘secret’ diplomacy before WWI, the creation of supranational bodies, like the League, acted as a reaction against this idea in some ways. </a:t>
            </a:r>
          </a:p>
          <a:p>
            <a:endParaRPr lang="en-GB" baseline="0" dirty="0" smtClean="0"/>
          </a:p>
          <a:p>
            <a:r>
              <a:rPr lang="en-GB" baseline="0" dirty="0" smtClean="0"/>
              <a:t>Woodrow Wilson seems to have been a great supporter of this idea -  the peace negotiations following WWI led to greater cooperation between the major powers. Ironically, the US did not join the League, as the Senate voted against the proposal for the US to join (even with Woodrow’s support), leading, in part, to isolationist tendencies in the 20s and 30s.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5</a:t>
            </a:fld>
            <a:endParaRPr lang="en-GB"/>
          </a:p>
        </p:txBody>
      </p:sp>
    </p:spTree>
    <p:extLst>
      <p:ext uri="{BB962C8B-B14F-4D97-AF65-F5344CB8AC3E}">
        <p14:creationId xmlns:p14="http://schemas.microsoft.com/office/powerpoint/2010/main" val="1014294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Anarchy = lack of a hegemonic</a:t>
            </a:r>
            <a:r>
              <a:rPr lang="en-GB" baseline="0" dirty="0" smtClean="0"/>
              <a:t> power, or totally dominant power, which would be termed hierarchy. So far, no one has proved the existence of hierarchy beyond a regional/nation state level.  </a:t>
            </a:r>
            <a:endParaRPr lang="en-GB" dirty="0" smtClean="0"/>
          </a:p>
          <a:p>
            <a:endParaRPr lang="en-GB" dirty="0" smtClean="0"/>
          </a:p>
          <a:p>
            <a:r>
              <a:rPr lang="en-GB" dirty="0" smtClean="0"/>
              <a:t>One can see the basis of this idea with links to </a:t>
            </a:r>
            <a:r>
              <a:rPr lang="en-GB" i="0" dirty="0" smtClean="0"/>
              <a:t>stasis</a:t>
            </a:r>
            <a:r>
              <a:rPr lang="en-GB" i="0" baseline="0" dirty="0" smtClean="0"/>
              <a:t> – state of constant flux from Aristotle. </a:t>
            </a:r>
          </a:p>
          <a:p>
            <a:endParaRPr lang="en-GB" i="0" baseline="0" dirty="0" smtClean="0"/>
          </a:p>
          <a:p>
            <a:r>
              <a:rPr lang="en-GB" i="0" baseline="0" dirty="0" smtClean="0"/>
              <a:t>Theses theories rely on some kind of predictable pattern, and therefore require some kind of stable element – the actors might rise and fall, but as long as there is someone who can step into the vacuum, there is some kind of continuation there. </a:t>
            </a:r>
          </a:p>
          <a:p>
            <a:endParaRPr lang="en-GB" i="0" baseline="0" dirty="0" smtClean="0"/>
          </a:p>
          <a:p>
            <a:r>
              <a:rPr lang="en-GB" i="0" baseline="0" dirty="0" smtClean="0"/>
              <a:t>On state level in ancient world, you might take on the identity of a polis in the Greek world (any). You are, in some way, under the protection/power of a Hellenistic kingdom, whose power declines. As long as there is another Hellenistic kingdom that can take their place, nothing really changes for you. This happened following the death of Alexander in 323BCE, with the rise of the Successor Kingdoms and the intervention of Rome.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6</a:t>
            </a:fld>
            <a:endParaRPr lang="en-GB"/>
          </a:p>
        </p:txBody>
      </p:sp>
    </p:spTree>
    <p:extLst>
      <p:ext uri="{BB962C8B-B14F-4D97-AF65-F5344CB8AC3E}">
        <p14:creationId xmlns:p14="http://schemas.microsoft.com/office/powerpoint/2010/main" val="633470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a:t>
            </a:r>
            <a:r>
              <a:rPr lang="en-GB" baseline="0" dirty="0" smtClean="0"/>
              <a:t> the theories:</a:t>
            </a:r>
          </a:p>
          <a:p>
            <a:endParaRPr lang="en-GB" baseline="0" dirty="0" smtClean="0"/>
          </a:p>
          <a:p>
            <a:r>
              <a:rPr lang="en-GB" baseline="0" dirty="0" smtClean="0"/>
              <a:t>Is this making sense? It is part of my aim to break down these barriers between the disciplines, so that mean breaking down terms and concepts as simply as possible…</a:t>
            </a:r>
          </a:p>
          <a:p>
            <a:endParaRPr lang="en-GB" baseline="0" dirty="0" smtClean="0"/>
          </a:p>
          <a:p>
            <a:r>
              <a:rPr lang="en-GB" baseline="0" dirty="0" smtClean="0"/>
              <a:t>The issue to bear in mind is the context in which each of these models developed – (apart from Idealism), all influenced by the Cold War. </a:t>
            </a:r>
          </a:p>
          <a:p>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7</a:t>
            </a:fld>
            <a:endParaRPr lang="en-GB"/>
          </a:p>
        </p:txBody>
      </p:sp>
    </p:spTree>
    <p:extLst>
      <p:ext uri="{BB962C8B-B14F-4D97-AF65-F5344CB8AC3E}">
        <p14:creationId xmlns:p14="http://schemas.microsoft.com/office/powerpoint/2010/main" val="2109309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Map slightly out – earlier than I’d like but the only one I had to hand. </a:t>
            </a:r>
          </a:p>
          <a:p>
            <a:endParaRPr lang="en-GB" dirty="0" smtClean="0"/>
          </a:p>
          <a:p>
            <a:r>
              <a:rPr lang="en-GB" dirty="0" smtClean="0"/>
              <a:t>This is a useful map – but there are issues with it. Tribes as one state?</a:t>
            </a:r>
            <a:r>
              <a:rPr lang="en-GB" baseline="0" dirty="0" smtClean="0"/>
              <a:t> What structures are in place to govern? What about the Greek states? I choose this one as it at least has </a:t>
            </a:r>
            <a:r>
              <a:rPr lang="en-GB" baseline="0" dirty="0" err="1" smtClean="0"/>
              <a:t>Pergamon</a:t>
            </a:r>
            <a:r>
              <a:rPr lang="en-GB" baseline="0" dirty="0" smtClean="0"/>
              <a:t> and Rhodes as separate entities, but need to go further. </a:t>
            </a:r>
            <a:endParaRPr lang="en-GB" dirty="0" smtClean="0"/>
          </a:p>
          <a:p>
            <a:endParaRPr lang="en-GB" dirty="0" smtClean="0"/>
          </a:p>
          <a:p>
            <a:r>
              <a:rPr lang="en-GB" dirty="0" smtClean="0"/>
              <a:t>Point out major powers,</a:t>
            </a:r>
            <a:r>
              <a:rPr lang="en-GB" baseline="0" dirty="0" smtClean="0"/>
              <a:t> but also draw attention to the Greeks – classed under ‘Other states’. </a:t>
            </a:r>
          </a:p>
          <a:p>
            <a:endParaRPr lang="en-GB" baseline="0" dirty="0" smtClean="0"/>
          </a:p>
          <a:p>
            <a:r>
              <a:rPr lang="en-GB" baseline="0" dirty="0" err="1" smtClean="0"/>
              <a:t>Antiochos</a:t>
            </a:r>
            <a:r>
              <a:rPr lang="en-GB" baseline="0" dirty="0" smtClean="0"/>
              <a:t> III began his reign in 222BCE (disputed date) – campaigns of consolidation and expansion.  </a:t>
            </a:r>
          </a:p>
          <a:p>
            <a:endParaRPr lang="en-GB" baseline="0" dirty="0" smtClean="0"/>
          </a:p>
          <a:p>
            <a:r>
              <a:rPr lang="en-GB" baseline="0" dirty="0" smtClean="0"/>
              <a:t>Beginnings of Roman intervention </a:t>
            </a:r>
            <a:r>
              <a:rPr lang="en-GB" baseline="0" dirty="0" err="1" smtClean="0"/>
              <a:t>avc</a:t>
            </a:r>
            <a:r>
              <a:rPr lang="en-GB" baseline="0" dirty="0" smtClean="0"/>
              <a:t> pirates/Illyrians. </a:t>
            </a:r>
          </a:p>
          <a:p>
            <a:endParaRPr lang="en-GB" baseline="0" dirty="0" smtClean="0"/>
          </a:p>
          <a:p>
            <a:r>
              <a:rPr lang="en-GB" baseline="0" dirty="0" smtClean="0"/>
              <a:t>204BCE: death of Ptolemy IV.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8</a:t>
            </a:fld>
            <a:endParaRPr lang="en-GB"/>
          </a:p>
        </p:txBody>
      </p:sp>
    </p:spTree>
    <p:extLst>
      <p:ext uri="{BB962C8B-B14F-4D97-AF65-F5344CB8AC3E}">
        <p14:creationId xmlns:p14="http://schemas.microsoft.com/office/powerpoint/2010/main" val="3724488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Basic details, but as I said, I don’t like</a:t>
            </a:r>
            <a:r>
              <a:rPr lang="en-GB" baseline="0" dirty="0" smtClean="0"/>
              <a:t> slides like this as it makes this info seem like the gospel truth, when it isn’t. </a:t>
            </a:r>
          </a:p>
          <a:p>
            <a:endParaRPr lang="en-GB" baseline="0" dirty="0" smtClean="0"/>
          </a:p>
          <a:p>
            <a:r>
              <a:rPr lang="en-GB" baseline="0" dirty="0" smtClean="0"/>
              <a:t>Following the rise of the </a:t>
            </a:r>
            <a:r>
              <a:rPr lang="en-GB" baseline="0" dirty="0" err="1" smtClean="0"/>
              <a:t>Seleukid</a:t>
            </a:r>
            <a:r>
              <a:rPr lang="en-GB" baseline="0" dirty="0" smtClean="0"/>
              <a:t> and Macedonian Empires at the expense of Ptolemaic influence in Asia Minor, Eckstein argues that the Greeks were seeking another actor to rebalance the Greek stage. </a:t>
            </a:r>
          </a:p>
          <a:p>
            <a:endParaRPr lang="en-GB" baseline="0"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9</a:t>
            </a:fld>
            <a:endParaRPr lang="en-GB"/>
          </a:p>
        </p:txBody>
      </p:sp>
    </p:spTree>
    <p:extLst>
      <p:ext uri="{BB962C8B-B14F-4D97-AF65-F5344CB8AC3E}">
        <p14:creationId xmlns:p14="http://schemas.microsoft.com/office/powerpoint/2010/main" val="1371562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Throwback</a:t>
            </a:r>
            <a:r>
              <a:rPr lang="en-GB" baseline="0" dirty="0" smtClean="0"/>
              <a:t> to this </a:t>
            </a:r>
            <a:r>
              <a:rPr lang="en-GB" baseline="0" dirty="0" err="1" smtClean="0"/>
              <a:t>dec</a:t>
            </a:r>
            <a:r>
              <a:rPr lang="en-GB" baseline="0" dirty="0" smtClean="0"/>
              <a:t> of war process, putting onus on the other power, in this case, the Kingdom of Macedon.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10</a:t>
            </a:fld>
            <a:endParaRPr lang="en-GB"/>
          </a:p>
        </p:txBody>
      </p:sp>
    </p:spTree>
    <p:extLst>
      <p:ext uri="{BB962C8B-B14F-4D97-AF65-F5344CB8AC3E}">
        <p14:creationId xmlns:p14="http://schemas.microsoft.com/office/powerpoint/2010/main" val="30289374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With the arrival of the new consul</a:t>
            </a:r>
            <a:r>
              <a:rPr lang="en-GB" baseline="0" dirty="0" smtClean="0"/>
              <a:t>, </a:t>
            </a:r>
            <a:r>
              <a:rPr lang="en-GB" baseline="0" dirty="0" err="1" smtClean="0"/>
              <a:t>Flamininus</a:t>
            </a:r>
            <a:r>
              <a:rPr lang="en-GB" baseline="0" dirty="0" smtClean="0"/>
              <a:t>, in 198BCE, we start to see these attempts at peace within the war – before the major battle takes place at </a:t>
            </a:r>
            <a:r>
              <a:rPr lang="en-GB" baseline="0" dirty="0" err="1" smtClean="0"/>
              <a:t>Cynoschephalae</a:t>
            </a:r>
            <a:r>
              <a:rPr lang="en-GB" baseline="0" dirty="0" smtClean="0"/>
              <a:t>. </a:t>
            </a:r>
          </a:p>
          <a:p>
            <a:endParaRPr lang="en-GB" baseline="0" dirty="0" smtClean="0"/>
          </a:p>
          <a:p>
            <a:r>
              <a:rPr lang="en-GB" baseline="0" dirty="0" smtClean="0"/>
              <a:t>Make sure and mention </a:t>
            </a:r>
            <a:r>
              <a:rPr lang="en-GB" baseline="0" dirty="0" err="1" smtClean="0"/>
              <a:t>Gruen</a:t>
            </a:r>
            <a:r>
              <a:rPr lang="en-GB" baseline="0" dirty="0" smtClean="0"/>
              <a:t> 1984: the </a:t>
            </a:r>
            <a:r>
              <a:rPr lang="en-GB" baseline="0" dirty="0" err="1" smtClean="0"/>
              <a:t>intergration</a:t>
            </a:r>
            <a:r>
              <a:rPr lang="en-GB" baseline="0" dirty="0" smtClean="0"/>
              <a:t> of Rome into this Greek diplomacy system. </a:t>
            </a:r>
          </a:p>
          <a:p>
            <a:endParaRPr lang="en-GB" baseline="0" dirty="0" smtClean="0"/>
          </a:p>
          <a:p>
            <a:r>
              <a:rPr lang="en-GB" baseline="0" dirty="0" smtClean="0"/>
              <a:t>Could go on a tangent here with my paper. </a:t>
            </a:r>
          </a:p>
        </p:txBody>
      </p:sp>
      <p:sp>
        <p:nvSpPr>
          <p:cNvPr id="4" name="Slide Number Placeholder 3"/>
          <p:cNvSpPr>
            <a:spLocks noGrp="1"/>
          </p:cNvSpPr>
          <p:nvPr>
            <p:ph type="sldNum" sz="quarter" idx="10"/>
          </p:nvPr>
        </p:nvSpPr>
        <p:spPr/>
        <p:txBody>
          <a:bodyPr/>
          <a:lstStyle/>
          <a:p>
            <a:fld id="{29D4A824-9FC2-49D3-9076-4B7062201F90}" type="slidenum">
              <a:rPr lang="en-GB" smtClean="0"/>
              <a:t>11</a:t>
            </a:fld>
            <a:endParaRPr lang="en-GB"/>
          </a:p>
        </p:txBody>
      </p:sp>
    </p:spTree>
    <p:extLst>
      <p:ext uri="{BB962C8B-B14F-4D97-AF65-F5344CB8AC3E}">
        <p14:creationId xmlns:p14="http://schemas.microsoft.com/office/powerpoint/2010/main" val="2744814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Example of this Roman ultimatum being met, before war declared. Not based on military</a:t>
            </a:r>
            <a:r>
              <a:rPr lang="en-GB" baseline="0" dirty="0" smtClean="0"/>
              <a:t> forces in immediate area though…</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12</a:t>
            </a:fld>
            <a:endParaRPr lang="en-GB"/>
          </a:p>
        </p:txBody>
      </p:sp>
    </p:spTree>
    <p:extLst>
      <p:ext uri="{BB962C8B-B14F-4D97-AF65-F5344CB8AC3E}">
        <p14:creationId xmlns:p14="http://schemas.microsoft.com/office/powerpoint/2010/main" val="3437893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Grynaviski</a:t>
            </a:r>
            <a:r>
              <a:rPr lang="en-GB" dirty="0"/>
              <a:t> is a political scientist, and does not use the same referencing</a:t>
            </a:r>
            <a:r>
              <a:rPr lang="en-GB" baseline="0" dirty="0"/>
              <a:t> system that is generally used in classics (i.e. he cites page numbers of translations, rather than book, chapter, section/line number). Please DO NOT copy his style!  </a:t>
            </a:r>
            <a:endParaRPr lang="en-GB" dirty="0"/>
          </a:p>
        </p:txBody>
      </p:sp>
      <p:sp>
        <p:nvSpPr>
          <p:cNvPr id="4" name="Slide Number Placeholder 3"/>
          <p:cNvSpPr>
            <a:spLocks noGrp="1"/>
          </p:cNvSpPr>
          <p:nvPr>
            <p:ph type="sldNum" sz="quarter" idx="10"/>
          </p:nvPr>
        </p:nvSpPr>
        <p:spPr/>
        <p:txBody>
          <a:bodyPr/>
          <a:lstStyle/>
          <a:p>
            <a:fld id="{29D4A824-9FC2-49D3-9076-4B7062201F90}" type="slidenum">
              <a:rPr lang="en-GB" smtClean="0"/>
              <a:t>14</a:t>
            </a:fld>
            <a:endParaRPr lang="en-GB"/>
          </a:p>
        </p:txBody>
      </p:sp>
    </p:spTree>
    <p:extLst>
      <p:ext uri="{BB962C8B-B14F-4D97-AF65-F5344CB8AC3E}">
        <p14:creationId xmlns:p14="http://schemas.microsoft.com/office/powerpoint/2010/main" val="1025575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3439292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3986510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1232972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AE2700-11E4-4B6F-97D5-48D41C711133}" type="datetimeFigureOut">
              <a:rPr lang="en-GB" smtClean="0"/>
              <a:t>17/10/2017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905543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AE2700-11E4-4B6F-97D5-48D41C711133}" type="datetimeFigureOut">
              <a:rPr lang="en-GB" smtClean="0"/>
              <a:t>17/10/2017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711231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AE2700-11E4-4B6F-97D5-48D41C711133}" type="datetimeFigureOut">
              <a:rPr lang="en-GB" smtClean="0"/>
              <a:t>17/10/2017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327476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AE2700-11E4-4B6F-97D5-48D41C711133}" type="datetimeFigureOut">
              <a:rPr lang="en-GB" smtClean="0"/>
              <a:t>17/10/2017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214508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AE2700-11E4-4B6F-97D5-48D41C711133}" type="datetimeFigureOut">
              <a:rPr lang="en-GB" smtClean="0"/>
              <a:t>17/10/2017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369699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6AE2700-11E4-4B6F-97D5-48D41C711133}" type="datetimeFigureOut">
              <a:rPr lang="en-GB" smtClean="0"/>
              <a:t>17/10/2017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393248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1785214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77441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6771067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482923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35911159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40491413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AE2700-11E4-4B6F-97D5-48D41C711133}" type="datetimeFigureOut">
              <a:rPr lang="en-GB" smtClean="0"/>
              <a:t>17/10/2017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49DE4C-D83A-4718-BC6C-FB083944BB5E}" type="slidenum">
              <a:rPr lang="en-GB" smtClean="0"/>
              <a:t>‹#›</a:t>
            </a:fld>
            <a:endParaRPr lang="en-GB"/>
          </a:p>
        </p:txBody>
      </p:sp>
    </p:spTree>
    <p:extLst>
      <p:ext uri="{BB962C8B-B14F-4D97-AF65-F5344CB8AC3E}">
        <p14:creationId xmlns:p14="http://schemas.microsoft.com/office/powerpoint/2010/main" val="212893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AE2700-11E4-4B6F-97D5-48D41C711133}" type="datetimeFigureOut">
              <a:rPr lang="en-GB" smtClean="0"/>
              <a:t>17/10/2017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449DE4C-D83A-4718-BC6C-FB083944BB5E}" type="slidenum">
              <a:rPr lang="en-GB" smtClean="0"/>
              <a:t>‹#›</a:t>
            </a:fld>
            <a:endParaRPr lang="en-GB"/>
          </a:p>
        </p:txBody>
      </p:sp>
    </p:spTree>
    <p:extLst>
      <p:ext uri="{BB962C8B-B14F-4D97-AF65-F5344CB8AC3E}">
        <p14:creationId xmlns:p14="http://schemas.microsoft.com/office/powerpoint/2010/main" val="3015010045"/>
      </p:ext>
    </p:extLst>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 id="2147483860" r:id="rId12"/>
    <p:sldLayoutId id="2147483861" r:id="rId13"/>
    <p:sldLayoutId id="2147483862" r:id="rId14"/>
    <p:sldLayoutId id="2147483863" r:id="rId15"/>
    <p:sldLayoutId id="214748386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8215" y="551803"/>
            <a:ext cx="5956353" cy="3038947"/>
          </a:xfrm>
        </p:spPr>
        <p:txBody>
          <a:bodyPr>
            <a:normAutofit/>
          </a:bodyPr>
          <a:lstStyle/>
          <a:p>
            <a:pPr algn="r"/>
            <a:r>
              <a:rPr lang="en-GB" sz="5400" dirty="0">
                <a:solidFill>
                  <a:schemeClr val="tx1"/>
                </a:solidFill>
                <a:effectLst>
                  <a:outerShdw blurRad="38100" dist="38100" dir="2700000" algn="tl">
                    <a:srgbClr val="000000">
                      <a:alpha val="43137"/>
                    </a:srgbClr>
                  </a:outerShdw>
                </a:effectLst>
              </a:rPr>
              <a:t>War and Peace</a:t>
            </a:r>
          </a:p>
        </p:txBody>
      </p:sp>
      <p:sp>
        <p:nvSpPr>
          <p:cNvPr id="3" name="Subtitle 2"/>
          <p:cNvSpPr>
            <a:spLocks noGrp="1"/>
          </p:cNvSpPr>
          <p:nvPr>
            <p:ph type="subTitle" idx="1"/>
          </p:nvPr>
        </p:nvSpPr>
        <p:spPr>
          <a:xfrm>
            <a:off x="1118215" y="4578114"/>
            <a:ext cx="6055471" cy="1247274"/>
          </a:xfrm>
        </p:spPr>
        <p:txBody>
          <a:bodyPr>
            <a:normAutofit/>
          </a:bodyPr>
          <a:lstStyle/>
          <a:p>
            <a:r>
              <a:rPr lang="en-GB" dirty="0">
                <a:solidFill>
                  <a:schemeClr val="tx1"/>
                </a:solidFill>
                <a:effectLst>
                  <a:outerShdw blurRad="38100" dist="38100" dir="2700000" algn="tl">
                    <a:srgbClr val="000000">
                      <a:alpha val="43137"/>
                    </a:srgbClr>
                  </a:outerShdw>
                </a:effectLst>
              </a:rPr>
              <a:t>AHHI4008 – Ancient Warfare</a:t>
            </a:r>
            <a:endParaRPr lang="en-GB"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993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a:t>
            </a:r>
          </a:p>
        </p:txBody>
      </p:sp>
      <p:sp>
        <p:nvSpPr>
          <p:cNvPr id="3" name="Content Placeholder 2"/>
          <p:cNvSpPr>
            <a:spLocks noGrp="1"/>
          </p:cNvSpPr>
          <p:nvPr>
            <p:ph idx="1"/>
          </p:nvPr>
        </p:nvSpPr>
        <p:spPr/>
        <p:txBody>
          <a:bodyPr/>
          <a:lstStyle/>
          <a:p>
            <a:r>
              <a:rPr lang="en-GB" dirty="0"/>
              <a:t>Examine the concept of </a:t>
            </a:r>
            <a:r>
              <a:rPr lang="en-GB" i="1" dirty="0"/>
              <a:t>bellum </a:t>
            </a:r>
            <a:r>
              <a:rPr lang="en-GB" i="1" dirty="0" err="1"/>
              <a:t>iustum</a:t>
            </a:r>
            <a:r>
              <a:rPr lang="en-GB" i="1" dirty="0"/>
              <a:t> </a:t>
            </a:r>
            <a:r>
              <a:rPr lang="en-GB" dirty="0"/>
              <a:t>(Just War). </a:t>
            </a:r>
          </a:p>
          <a:p>
            <a:endParaRPr lang="en-GB" dirty="0"/>
          </a:p>
          <a:p>
            <a:r>
              <a:rPr lang="en-GB" dirty="0"/>
              <a:t>Discuss approaches to interstate relations in the ancient world. </a:t>
            </a:r>
          </a:p>
          <a:p>
            <a:endParaRPr lang="en-GB" dirty="0"/>
          </a:p>
          <a:p>
            <a:endParaRPr lang="en-GB" dirty="0"/>
          </a:p>
        </p:txBody>
      </p:sp>
    </p:spTree>
    <p:extLst>
      <p:ext uri="{BB962C8B-B14F-4D97-AF65-F5344CB8AC3E}">
        <p14:creationId xmlns:p14="http://schemas.microsoft.com/office/powerpoint/2010/main" val="1002258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Religion and War</a:t>
            </a:r>
          </a:p>
        </p:txBody>
      </p:sp>
      <p:sp>
        <p:nvSpPr>
          <p:cNvPr id="3" name="Content Placeholder 2"/>
          <p:cNvSpPr>
            <a:spLocks noGrp="1"/>
          </p:cNvSpPr>
          <p:nvPr>
            <p:ph idx="1"/>
          </p:nvPr>
        </p:nvSpPr>
        <p:spPr>
          <a:xfrm>
            <a:off x="677334" y="1645921"/>
            <a:ext cx="8596668" cy="4395442"/>
          </a:xfrm>
        </p:spPr>
        <p:txBody>
          <a:bodyPr>
            <a:normAutofit fontScale="92500"/>
          </a:bodyPr>
          <a:lstStyle/>
          <a:p>
            <a:r>
              <a:rPr lang="en-GB" dirty="0"/>
              <a:t>Dion. Hal. 2.72: </a:t>
            </a:r>
          </a:p>
          <a:p>
            <a:r>
              <a:rPr lang="en-GB" dirty="0"/>
              <a:t>‘[1] The seventh division of his [</a:t>
            </a:r>
            <a:r>
              <a:rPr lang="en-GB" dirty="0" err="1" smtClean="0"/>
              <a:t>Numa’s</a:t>
            </a:r>
            <a:r>
              <a:rPr lang="en-GB" dirty="0" smtClean="0"/>
              <a:t>] </a:t>
            </a:r>
            <a:r>
              <a:rPr lang="en-GB" dirty="0"/>
              <a:t>sacred institutions was devoted to the college of the </a:t>
            </a:r>
            <a:r>
              <a:rPr lang="en-GB" i="1" dirty="0" err="1"/>
              <a:t>fetiales</a:t>
            </a:r>
            <a:r>
              <a:rPr lang="en-GB" dirty="0"/>
              <a:t>; these may be called in Greek </a:t>
            </a:r>
            <a:r>
              <a:rPr lang="en-GB" i="1" dirty="0" err="1"/>
              <a:t>eirênodikai</a:t>
            </a:r>
            <a:r>
              <a:rPr lang="en-GB" dirty="0"/>
              <a:t> or "arbiters of peace.”… [4] It is their duty to take care that the Romans do not enter upon an unjust war against any city in alliance with them, and if others begin the violation of treaties against them, to go as ambassadors and first make formal demand for justice, and then, if the others refuse to comply with their demands, to sanction war. [5] In like manner, if any people in alliance with the Romans complain of having been injured by them and demand justice, these men are to determine whether they have suffered anything in violation of their alliance; and if they find are complaints well grounded, they are to seize the accused and deliver them up to the injured parties. They are also to take notice of the crimes committed against ambassadors, to take care that treaties are religiously observed, to make peace, and if they find that peace has been made otherwise than is prescribed by the holy laws, to set it aside…[6] As to the functions they performed the role of heralds when they went to any city thought to have injured the Romans.’ </a:t>
            </a:r>
          </a:p>
        </p:txBody>
      </p:sp>
    </p:spTree>
    <p:extLst>
      <p:ext uri="{BB962C8B-B14F-4D97-AF65-F5344CB8AC3E}">
        <p14:creationId xmlns:p14="http://schemas.microsoft.com/office/powerpoint/2010/main" val="2725323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a:t>Bellum </a:t>
            </a:r>
            <a:r>
              <a:rPr lang="en-GB" i="1" dirty="0" err="1"/>
              <a:t>iustum</a:t>
            </a:r>
            <a:endParaRPr lang="en-GB" i="1" dirty="0"/>
          </a:p>
        </p:txBody>
      </p:sp>
      <p:sp>
        <p:nvSpPr>
          <p:cNvPr id="3" name="Content Placeholder 2"/>
          <p:cNvSpPr>
            <a:spLocks noGrp="1"/>
          </p:cNvSpPr>
          <p:nvPr>
            <p:ph idx="1"/>
          </p:nvPr>
        </p:nvSpPr>
        <p:spPr/>
        <p:txBody>
          <a:bodyPr/>
          <a:lstStyle/>
          <a:p>
            <a:r>
              <a:rPr lang="en-GB" dirty="0"/>
              <a:t>Please read the handout: </a:t>
            </a:r>
          </a:p>
          <a:p>
            <a:pPr lvl="1"/>
            <a:r>
              <a:rPr lang="en-GB" dirty="0"/>
              <a:t>Cicero, </a:t>
            </a:r>
            <a:r>
              <a:rPr lang="en-GB" i="1" dirty="0"/>
              <a:t>De </a:t>
            </a:r>
            <a:r>
              <a:rPr lang="en-GB" i="1" dirty="0" err="1"/>
              <a:t>Officiis</a:t>
            </a:r>
            <a:r>
              <a:rPr lang="en-GB" i="1" dirty="0"/>
              <a:t>, </a:t>
            </a:r>
            <a:r>
              <a:rPr lang="en-GB" dirty="0"/>
              <a:t>1.34-36. </a:t>
            </a:r>
          </a:p>
          <a:p>
            <a:pPr lvl="1"/>
            <a:r>
              <a:rPr lang="en-GB" dirty="0"/>
              <a:t>Onasander, </a:t>
            </a:r>
            <a:r>
              <a:rPr lang="en-GB" i="1" dirty="0" err="1"/>
              <a:t>Strategikos</a:t>
            </a:r>
            <a:r>
              <a:rPr lang="en-GB" dirty="0"/>
              <a:t>, 4.1-6</a:t>
            </a:r>
          </a:p>
          <a:p>
            <a:endParaRPr lang="en-GB" dirty="0"/>
          </a:p>
          <a:p>
            <a:r>
              <a:rPr lang="en-GB" dirty="0"/>
              <a:t>How important was the idea of a just war in Roman society?  </a:t>
            </a:r>
          </a:p>
          <a:p>
            <a:endParaRPr lang="en-GB" dirty="0"/>
          </a:p>
          <a:p>
            <a:r>
              <a:rPr lang="en-GB" dirty="0"/>
              <a:t>What issues affect the idea of a just war? </a:t>
            </a:r>
          </a:p>
          <a:p>
            <a:pPr marL="0" indent="0">
              <a:buNone/>
            </a:pPr>
            <a:r>
              <a:rPr lang="en-GB" dirty="0"/>
              <a:t>  </a:t>
            </a:r>
          </a:p>
          <a:p>
            <a:pPr marL="457200" lvl="1" indent="0">
              <a:buNone/>
            </a:pPr>
            <a:endParaRPr lang="en-GB" dirty="0"/>
          </a:p>
          <a:p>
            <a:pPr lvl="1"/>
            <a:endParaRPr lang="en-GB" dirty="0"/>
          </a:p>
          <a:p>
            <a:pPr lvl="1"/>
            <a:endParaRPr lang="en-GB" dirty="0"/>
          </a:p>
          <a:p>
            <a:endParaRPr lang="en-GB" dirty="0"/>
          </a:p>
          <a:p>
            <a:pPr lvl="1"/>
            <a:endParaRPr lang="en-GB" dirty="0"/>
          </a:p>
        </p:txBody>
      </p:sp>
    </p:spTree>
    <p:extLst>
      <p:ext uri="{BB962C8B-B14F-4D97-AF65-F5344CB8AC3E}">
        <p14:creationId xmlns:p14="http://schemas.microsoft.com/office/powerpoint/2010/main" val="3622515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International Relations Theory</a:t>
            </a:r>
          </a:p>
        </p:txBody>
      </p:sp>
      <p:sp>
        <p:nvSpPr>
          <p:cNvPr id="3" name="Content Placeholder 2"/>
          <p:cNvSpPr>
            <a:spLocks noGrp="1"/>
          </p:cNvSpPr>
          <p:nvPr>
            <p:ph idx="1"/>
          </p:nvPr>
        </p:nvSpPr>
        <p:spPr/>
        <p:txBody>
          <a:bodyPr/>
          <a:lstStyle/>
          <a:p>
            <a:r>
              <a:rPr lang="en-GB" sz="2000" dirty="0"/>
              <a:t>The study of how states interact: </a:t>
            </a:r>
          </a:p>
          <a:p>
            <a:pPr lvl="1"/>
            <a:r>
              <a:rPr lang="en-GB" sz="1800" dirty="0"/>
              <a:t>Theoretical models to help political scientists understand states and interaction. </a:t>
            </a:r>
            <a:endParaRPr lang="en-GB" sz="1800" dirty="0" smtClean="0"/>
          </a:p>
          <a:p>
            <a:pPr lvl="1"/>
            <a:r>
              <a:rPr lang="en-GB" sz="1800" dirty="0" smtClean="0"/>
              <a:t>Supports the development of government and foreign policy. </a:t>
            </a:r>
            <a:endParaRPr lang="en-GB" sz="1800" dirty="0"/>
          </a:p>
          <a:p>
            <a:endParaRPr lang="en-GB" sz="2000" dirty="0"/>
          </a:p>
          <a:p>
            <a:r>
              <a:rPr lang="en-GB" sz="2000" dirty="0"/>
              <a:t>Developed following WWI – President Wilson. </a:t>
            </a:r>
          </a:p>
          <a:p>
            <a:pPr lvl="1"/>
            <a:r>
              <a:rPr lang="en-GB" sz="1800" dirty="0"/>
              <a:t>Worked towards the ideal of solving disputes peacefully.</a:t>
            </a:r>
          </a:p>
          <a:p>
            <a:pPr lvl="1"/>
            <a:r>
              <a:rPr lang="en-GB" sz="1800" dirty="0"/>
              <a:t>Led to the creation of The League of Nations (1920).  </a:t>
            </a:r>
          </a:p>
          <a:p>
            <a:endParaRPr lang="en-GB" dirty="0"/>
          </a:p>
          <a:p>
            <a:endParaRPr lang="en-GB" dirty="0"/>
          </a:p>
        </p:txBody>
      </p:sp>
    </p:spTree>
    <p:extLst>
      <p:ext uri="{BB962C8B-B14F-4D97-AF65-F5344CB8AC3E}">
        <p14:creationId xmlns:p14="http://schemas.microsoft.com/office/powerpoint/2010/main" val="1420665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International Relations Theory</a:t>
            </a:r>
          </a:p>
        </p:txBody>
      </p:sp>
      <p:sp>
        <p:nvSpPr>
          <p:cNvPr id="3" name="Content Placeholder 2"/>
          <p:cNvSpPr>
            <a:spLocks noGrp="1"/>
          </p:cNvSpPr>
          <p:nvPr>
            <p:ph idx="1"/>
          </p:nvPr>
        </p:nvSpPr>
        <p:spPr/>
        <p:txBody>
          <a:bodyPr/>
          <a:lstStyle/>
          <a:p>
            <a:r>
              <a:rPr lang="en-GB" dirty="0" smtClean="0"/>
              <a:t>The influence of anarchy. </a:t>
            </a:r>
          </a:p>
          <a:p>
            <a:endParaRPr lang="en-GB" dirty="0"/>
          </a:p>
          <a:p>
            <a:r>
              <a:rPr lang="en-GB" dirty="0" smtClean="0"/>
              <a:t>Basis for all the main IR Theories.</a:t>
            </a:r>
          </a:p>
          <a:p>
            <a:endParaRPr lang="en-GB" dirty="0"/>
          </a:p>
          <a:p>
            <a:r>
              <a:rPr lang="en-GB" dirty="0" smtClean="0"/>
              <a:t>Stability relies on balance. </a:t>
            </a:r>
          </a:p>
          <a:p>
            <a:endParaRPr lang="en-GB" dirty="0"/>
          </a:p>
          <a:p>
            <a:r>
              <a:rPr lang="en-GB" dirty="0" err="1" smtClean="0"/>
              <a:t>Unipolarity</a:t>
            </a:r>
            <a:r>
              <a:rPr lang="en-GB" dirty="0" smtClean="0"/>
              <a:t> – Bipolarity – </a:t>
            </a:r>
            <a:r>
              <a:rPr lang="en-GB" dirty="0" err="1" smtClean="0"/>
              <a:t>Multipolarity</a:t>
            </a:r>
            <a:r>
              <a:rPr lang="en-GB" dirty="0" smtClean="0"/>
              <a:t>. </a:t>
            </a:r>
          </a:p>
          <a:p>
            <a:endParaRPr lang="en-GB" dirty="0"/>
          </a:p>
          <a:p>
            <a:endParaRPr lang="en-GB" dirty="0" smtClean="0"/>
          </a:p>
          <a:p>
            <a:endParaRPr lang="en-GB" dirty="0"/>
          </a:p>
          <a:p>
            <a:endParaRPr lang="en-GB" dirty="0"/>
          </a:p>
        </p:txBody>
      </p:sp>
      <p:sp>
        <p:nvSpPr>
          <p:cNvPr id="4" name="AutoShape 2" descr="Image result for confused meme"/>
          <p:cNvSpPr>
            <a:spLocks noChangeAspect="1" noChangeArrowheads="1"/>
          </p:cNvSpPr>
          <p:nvPr/>
        </p:nvSpPr>
        <p:spPr bwMode="auto">
          <a:xfrm>
            <a:off x="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814463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International Relations Theory</a:t>
            </a:r>
          </a:p>
        </p:txBody>
      </p:sp>
      <p:sp>
        <p:nvSpPr>
          <p:cNvPr id="3" name="Content Placeholder 2"/>
          <p:cNvSpPr>
            <a:spLocks noGrp="1"/>
          </p:cNvSpPr>
          <p:nvPr>
            <p:ph sz="half" idx="1"/>
          </p:nvPr>
        </p:nvSpPr>
        <p:spPr/>
        <p:txBody>
          <a:bodyPr/>
          <a:lstStyle/>
          <a:p>
            <a:r>
              <a:rPr lang="en-GB" sz="2400" dirty="0" smtClean="0"/>
              <a:t>Liberalism. </a:t>
            </a:r>
            <a:endParaRPr lang="en-GB" sz="2400" dirty="0"/>
          </a:p>
          <a:p>
            <a:endParaRPr lang="en-GB" sz="2400" dirty="0"/>
          </a:p>
          <a:p>
            <a:r>
              <a:rPr lang="en-GB" sz="2400" dirty="0"/>
              <a:t>Realism. </a:t>
            </a:r>
          </a:p>
          <a:p>
            <a:endParaRPr lang="en-GB" sz="2400" dirty="0"/>
          </a:p>
          <a:p>
            <a:r>
              <a:rPr lang="en-GB" sz="2400" dirty="0"/>
              <a:t>The English School. </a:t>
            </a:r>
          </a:p>
          <a:p>
            <a:endParaRPr lang="en-GB" dirty="0"/>
          </a:p>
        </p:txBody>
      </p:sp>
      <p:sp>
        <p:nvSpPr>
          <p:cNvPr id="4" name="Content Placeholder 3"/>
          <p:cNvSpPr>
            <a:spLocks noGrp="1"/>
          </p:cNvSpPr>
          <p:nvPr>
            <p:ph sz="half" idx="2"/>
          </p:nvPr>
        </p:nvSpPr>
        <p:spPr/>
        <p:txBody>
          <a:bodyPr>
            <a:normAutofit/>
          </a:bodyPr>
          <a:lstStyle/>
          <a:p>
            <a:r>
              <a:rPr lang="en-GB" sz="2400" dirty="0"/>
              <a:t>Neorealism. </a:t>
            </a:r>
          </a:p>
          <a:p>
            <a:endParaRPr lang="en-GB" sz="2400" dirty="0"/>
          </a:p>
          <a:p>
            <a:r>
              <a:rPr lang="en-GB" sz="2400" dirty="0"/>
              <a:t>Constructivism. </a:t>
            </a:r>
          </a:p>
          <a:p>
            <a:endParaRPr lang="en-GB" sz="2400" dirty="0"/>
          </a:p>
          <a:p>
            <a:r>
              <a:rPr lang="en-GB" sz="2400" dirty="0"/>
              <a:t>Neoclassical Realism. </a:t>
            </a:r>
          </a:p>
          <a:p>
            <a:endParaRPr lang="en-GB" sz="2400" dirty="0"/>
          </a:p>
        </p:txBody>
      </p:sp>
    </p:spTree>
    <p:extLst>
      <p:ext uri="{BB962C8B-B14F-4D97-AF65-F5344CB8AC3E}">
        <p14:creationId xmlns:p14="http://schemas.microsoft.com/office/powerpoint/2010/main" val="1931973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half" idx="1"/>
          </p:nvPr>
        </p:nvSpPr>
        <p:spPr/>
        <p:txBody>
          <a:bodyPr/>
          <a:lstStyle/>
          <a:p>
            <a:endParaRPr lang="en-GB" dirty="0"/>
          </a:p>
        </p:txBody>
      </p:sp>
      <p:sp>
        <p:nvSpPr>
          <p:cNvPr id="4" name="Content Placeholder 3"/>
          <p:cNvSpPr>
            <a:spLocks noGrp="1"/>
          </p:cNvSpPr>
          <p:nvPr>
            <p:ph sz="half" idx="2"/>
          </p:nvPr>
        </p:nvSpPr>
        <p:spPr/>
        <p:txBody>
          <a:bodyPr/>
          <a:lstStyle/>
          <a:p>
            <a:endParaRPr lang="en-GB"/>
          </a:p>
        </p:txBody>
      </p:sp>
      <p:sp>
        <p:nvSpPr>
          <p:cNvPr id="5" name="Rectangle 4"/>
          <p:cNvSpPr/>
          <p:nvPr/>
        </p:nvSpPr>
        <p:spPr>
          <a:xfrm>
            <a:off x="3352800" y="706582"/>
            <a:ext cx="3103418" cy="6650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1" name="Picture 3" descr="F:\Antiochus and Rome\Pictures\Med world 218BC.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455" y="204695"/>
            <a:ext cx="10751669" cy="633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362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Second Macedonian War, 200-196 BCE</a:t>
            </a:r>
            <a:r>
              <a:rPr lang="en-GB" dirty="0"/>
              <a:t>. </a:t>
            </a:r>
            <a:br>
              <a:rPr lang="en-GB" dirty="0"/>
            </a:br>
            <a:endParaRPr lang="en-GB" dirty="0"/>
          </a:p>
        </p:txBody>
      </p:sp>
      <p:sp>
        <p:nvSpPr>
          <p:cNvPr id="3" name="Content Placeholder 2"/>
          <p:cNvSpPr>
            <a:spLocks noGrp="1"/>
          </p:cNvSpPr>
          <p:nvPr>
            <p:ph idx="1"/>
          </p:nvPr>
        </p:nvSpPr>
        <p:spPr/>
        <p:txBody>
          <a:bodyPr/>
          <a:lstStyle/>
          <a:p>
            <a:r>
              <a:rPr lang="en-GB" dirty="0" smtClean="0"/>
              <a:t>‘Rome </a:t>
            </a:r>
            <a:r>
              <a:rPr lang="en-GB" dirty="0" err="1" smtClean="0"/>
              <a:t>vs</a:t>
            </a:r>
            <a:r>
              <a:rPr lang="en-GB" dirty="0" smtClean="0"/>
              <a:t> Macedon’.</a:t>
            </a:r>
          </a:p>
          <a:p>
            <a:pPr lvl="1"/>
            <a:r>
              <a:rPr lang="en-GB" dirty="0" smtClean="0"/>
              <a:t>Bipolarity? </a:t>
            </a:r>
          </a:p>
          <a:p>
            <a:endParaRPr lang="en-GB" dirty="0"/>
          </a:p>
          <a:p>
            <a:r>
              <a:rPr lang="en-GB" dirty="0" smtClean="0"/>
              <a:t>Various Greek </a:t>
            </a:r>
            <a:r>
              <a:rPr lang="en-GB" i="1" dirty="0" smtClean="0"/>
              <a:t>poleis</a:t>
            </a:r>
            <a:r>
              <a:rPr lang="en-GB" dirty="0"/>
              <a:t> </a:t>
            </a:r>
            <a:r>
              <a:rPr lang="en-GB" dirty="0" smtClean="0"/>
              <a:t>involved – Roman and Macedonian allies.</a:t>
            </a:r>
          </a:p>
          <a:p>
            <a:endParaRPr lang="en-GB" dirty="0"/>
          </a:p>
          <a:p>
            <a:r>
              <a:rPr lang="en-GB" dirty="0" smtClean="0"/>
              <a:t>Roman victory and ‘Declaration of Freedom’ – 196BCE. </a:t>
            </a:r>
          </a:p>
          <a:p>
            <a:endParaRPr lang="en-GB" dirty="0"/>
          </a:p>
          <a:p>
            <a:endParaRPr lang="en-GB" dirty="0" smtClean="0"/>
          </a:p>
          <a:p>
            <a:pPr marL="457200" lvl="1" indent="0">
              <a:buNone/>
            </a:pPr>
            <a:endParaRPr lang="en-GB" dirty="0"/>
          </a:p>
          <a:p>
            <a:endParaRPr lang="en-GB" dirty="0"/>
          </a:p>
        </p:txBody>
      </p:sp>
    </p:spTree>
    <p:extLst>
      <p:ext uri="{BB962C8B-B14F-4D97-AF65-F5344CB8AC3E}">
        <p14:creationId xmlns:p14="http://schemas.microsoft.com/office/powerpoint/2010/main" val="1068844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Second Macedonian War, </a:t>
            </a:r>
            <a:r>
              <a:rPr lang="en-GB" dirty="0" smtClean="0"/>
              <a:t>200 BCE. </a:t>
            </a:r>
            <a:r>
              <a:rPr lang="en-GB" dirty="0"/>
              <a:t/>
            </a:r>
            <a:br>
              <a:rPr lang="en-GB" dirty="0"/>
            </a:br>
            <a:endParaRPr lang="en-GB" dirty="0"/>
          </a:p>
        </p:txBody>
      </p:sp>
      <p:sp>
        <p:nvSpPr>
          <p:cNvPr id="3" name="Content Placeholder 2"/>
          <p:cNvSpPr>
            <a:spLocks noGrp="1"/>
          </p:cNvSpPr>
          <p:nvPr>
            <p:ph idx="1"/>
          </p:nvPr>
        </p:nvSpPr>
        <p:spPr/>
        <p:txBody>
          <a:bodyPr/>
          <a:lstStyle/>
          <a:p>
            <a:r>
              <a:rPr lang="en-GB" dirty="0" smtClean="0"/>
              <a:t>Pol. 16.27.1-4:</a:t>
            </a:r>
          </a:p>
          <a:p>
            <a:r>
              <a:rPr lang="en-GB" dirty="0" smtClean="0"/>
              <a:t>‘</a:t>
            </a:r>
            <a:r>
              <a:rPr lang="en-GB" dirty="0" err="1"/>
              <a:t>Nicanor</a:t>
            </a:r>
            <a:r>
              <a:rPr lang="en-GB" dirty="0"/>
              <a:t>, by the command of Philip, made a raid upon Attica, and came as far as the Academy. Thereupon the Romans sent a herald to him, and bade him announce to his </a:t>
            </a:r>
            <a:r>
              <a:rPr lang="en-GB" dirty="0" smtClean="0"/>
              <a:t>master, Philip, </a:t>
            </a:r>
            <a:r>
              <a:rPr lang="en-GB" dirty="0"/>
              <a:t>that "The Romans admonished him to make no war upon any Greek State, and to submit to an arbitration before a fair tribunal as to the injuries he had inflicted upon </a:t>
            </a:r>
            <a:r>
              <a:rPr lang="en-GB" dirty="0" err="1"/>
              <a:t>Attalus</a:t>
            </a:r>
            <a:r>
              <a:rPr lang="en-GB" dirty="0"/>
              <a:t>: that, if he did this, he might have peace with Rome, but, if he refused to obey, the opposite would immediately follow." On the receipt of this message </a:t>
            </a:r>
            <a:r>
              <a:rPr lang="en-GB" dirty="0" err="1"/>
              <a:t>Nicanor</a:t>
            </a:r>
            <a:r>
              <a:rPr lang="en-GB" dirty="0"/>
              <a:t> retired. Then the Romans sailed along the coast of Epirus and delivered a similar announcement in regard to Philip in the town of </a:t>
            </a:r>
            <a:r>
              <a:rPr lang="en-GB" dirty="0" err="1"/>
              <a:t>Phoenice</a:t>
            </a:r>
            <a:r>
              <a:rPr lang="en-GB" dirty="0"/>
              <a:t>; also to </a:t>
            </a:r>
            <a:r>
              <a:rPr lang="en-GB" dirty="0" err="1"/>
              <a:t>Amynandrus</a:t>
            </a:r>
            <a:r>
              <a:rPr lang="en-GB" dirty="0"/>
              <a:t> in the district of </a:t>
            </a:r>
            <a:r>
              <a:rPr lang="en-GB" dirty="0" err="1"/>
              <a:t>Athamania</a:t>
            </a:r>
            <a:r>
              <a:rPr lang="en-GB" dirty="0"/>
              <a:t>; also to the </a:t>
            </a:r>
            <a:r>
              <a:rPr lang="en-GB" dirty="0" err="1"/>
              <a:t>Aetolians</a:t>
            </a:r>
            <a:r>
              <a:rPr lang="en-GB" dirty="0"/>
              <a:t> in </a:t>
            </a:r>
            <a:r>
              <a:rPr lang="en-GB" dirty="0" err="1"/>
              <a:t>Naupactus</a:t>
            </a:r>
            <a:r>
              <a:rPr lang="en-GB" dirty="0"/>
              <a:t>, and the Achaeans in </a:t>
            </a:r>
            <a:r>
              <a:rPr lang="en-GB" dirty="0" err="1"/>
              <a:t>Aegium</a:t>
            </a:r>
            <a:r>
              <a:rPr lang="en-GB" dirty="0" smtClean="0"/>
              <a:t>.’</a:t>
            </a:r>
            <a:endParaRPr lang="en-GB" dirty="0"/>
          </a:p>
        </p:txBody>
      </p:sp>
    </p:spTree>
    <p:extLst>
      <p:ext uri="{BB962C8B-B14F-4D97-AF65-F5344CB8AC3E}">
        <p14:creationId xmlns:p14="http://schemas.microsoft.com/office/powerpoint/2010/main" val="3507438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Conference at </a:t>
            </a:r>
            <a:r>
              <a:rPr lang="en-GB" dirty="0" err="1" smtClean="0"/>
              <a:t>Nikaia</a:t>
            </a:r>
            <a:r>
              <a:rPr lang="en-GB" dirty="0" smtClean="0"/>
              <a:t>, 198 BCE</a:t>
            </a:r>
            <a:endParaRPr lang="en-GB" dirty="0"/>
          </a:p>
        </p:txBody>
      </p:sp>
      <p:sp>
        <p:nvSpPr>
          <p:cNvPr id="3" name="Content Placeholder 2"/>
          <p:cNvSpPr>
            <a:spLocks noGrp="1"/>
          </p:cNvSpPr>
          <p:nvPr>
            <p:ph idx="1"/>
          </p:nvPr>
        </p:nvSpPr>
        <p:spPr/>
        <p:txBody>
          <a:bodyPr>
            <a:normAutofit/>
          </a:bodyPr>
          <a:lstStyle/>
          <a:p>
            <a:r>
              <a:rPr lang="en-GB" sz="2000" dirty="0" smtClean="0"/>
              <a:t>Eckstein 2008: ‘primitive diplomacy’.</a:t>
            </a:r>
          </a:p>
          <a:p>
            <a:endParaRPr lang="en-GB" sz="2000" dirty="0"/>
          </a:p>
          <a:p>
            <a:r>
              <a:rPr lang="en-GB" sz="2000" dirty="0" smtClean="0"/>
              <a:t>Pol 18.1-8: </a:t>
            </a:r>
          </a:p>
          <a:p>
            <a:pPr lvl="1"/>
            <a:r>
              <a:rPr lang="en-GB" sz="1800" dirty="0" smtClean="0"/>
              <a:t>Large meeting of ‘actors’ – all with invested interest. </a:t>
            </a:r>
          </a:p>
          <a:p>
            <a:pPr lvl="1"/>
            <a:r>
              <a:rPr lang="en-GB" sz="1800" dirty="0" smtClean="0"/>
              <a:t>Personal diplomacy. </a:t>
            </a:r>
          </a:p>
          <a:p>
            <a:pPr lvl="1"/>
            <a:r>
              <a:rPr lang="en-GB" sz="1800" dirty="0" smtClean="0"/>
              <a:t>The impact of domestic factors.  </a:t>
            </a:r>
            <a:endParaRPr lang="en-GB" sz="1800" dirty="0"/>
          </a:p>
        </p:txBody>
      </p:sp>
    </p:spTree>
    <p:extLst>
      <p:ext uri="{BB962C8B-B14F-4D97-AF65-F5344CB8AC3E}">
        <p14:creationId xmlns:p14="http://schemas.microsoft.com/office/powerpoint/2010/main" val="2365516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Day of Eleusis, 168 BCE</a:t>
            </a:r>
            <a:endParaRPr lang="en-GB" dirty="0"/>
          </a:p>
        </p:txBody>
      </p:sp>
      <p:sp>
        <p:nvSpPr>
          <p:cNvPr id="3" name="Content Placeholder 2"/>
          <p:cNvSpPr>
            <a:spLocks noGrp="1"/>
          </p:cNvSpPr>
          <p:nvPr>
            <p:ph idx="1"/>
          </p:nvPr>
        </p:nvSpPr>
        <p:spPr>
          <a:xfrm>
            <a:off x="677334" y="1579419"/>
            <a:ext cx="8596668" cy="4461944"/>
          </a:xfrm>
        </p:spPr>
        <p:txBody>
          <a:bodyPr>
            <a:normAutofit fontScale="92500" lnSpcReduction="10000"/>
          </a:bodyPr>
          <a:lstStyle/>
          <a:p>
            <a:r>
              <a:rPr lang="en-GB" dirty="0" smtClean="0"/>
              <a:t>Pol 29.27:</a:t>
            </a:r>
          </a:p>
          <a:p>
            <a:r>
              <a:rPr lang="en-GB" dirty="0" smtClean="0"/>
              <a:t>‘Upon </a:t>
            </a:r>
            <a:r>
              <a:rPr lang="en-GB" dirty="0"/>
              <a:t>the king greeting him from some distance, and holding out his right hand to him, </a:t>
            </a:r>
            <a:r>
              <a:rPr lang="en-GB" dirty="0" err="1"/>
              <a:t>Popilius</a:t>
            </a:r>
            <a:r>
              <a:rPr lang="en-GB" dirty="0"/>
              <a:t> answered by holding out the tablets which contained the decree of the Senate, and bade Antiochus read that first: not thinking it right, I suppose, to give the usual sign of friendship until he knew the mind of the recipient, whether he were to be regarded as a friend or foe. On the king, after reading the despatch, saying that he desired to consult with his friends on the situation, </a:t>
            </a:r>
            <a:r>
              <a:rPr lang="en-GB" dirty="0" err="1"/>
              <a:t>Popilius</a:t>
            </a:r>
            <a:r>
              <a:rPr lang="en-GB" dirty="0"/>
              <a:t> did a thing which was looked upon as exceedingly overbearing and insolent. Happening to have a vine stick in his hand, he drew a circle round Antiochus with it, and ordered him to give his answer to the letter before he stepped out of that circumference. The king was taken aback by this haughty proceeding. After a brief interval of embarrassed silence, he replied that he would do whatever the Romans demanded. Then </a:t>
            </a:r>
            <a:r>
              <a:rPr lang="en-GB" dirty="0" err="1"/>
              <a:t>Popilius</a:t>
            </a:r>
            <a:r>
              <a:rPr lang="en-GB" dirty="0"/>
              <a:t> and his colleagues shook him by the hand, and one and all greeted him with warmth. The contents of the despatch was an order to put an end to the war with Ptolemy at once. Accordingly a stated number of days was allowed him, within which he withdrew his army into Syria, in high dudgeon indeed, and groaning in spirit, but yielding to the necessities of the time</a:t>
            </a:r>
            <a:r>
              <a:rPr lang="en-GB" dirty="0" smtClean="0"/>
              <a:t>.’</a:t>
            </a:r>
            <a:endParaRPr lang="en-GB" dirty="0"/>
          </a:p>
        </p:txBody>
      </p:sp>
    </p:spTree>
    <p:extLst>
      <p:ext uri="{BB962C8B-B14F-4D97-AF65-F5344CB8AC3E}">
        <p14:creationId xmlns:p14="http://schemas.microsoft.com/office/powerpoint/2010/main" val="3757269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Questions?</a:t>
            </a:r>
          </a:p>
        </p:txBody>
      </p:sp>
    </p:spTree>
    <p:extLst>
      <p:ext uri="{BB962C8B-B14F-4D97-AF65-F5344CB8AC3E}">
        <p14:creationId xmlns:p14="http://schemas.microsoft.com/office/powerpoint/2010/main" val="647232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r>
              <a:rPr lang="en-GB" dirty="0" err="1"/>
              <a:t>Grynaviski</a:t>
            </a:r>
            <a:r>
              <a:rPr lang="en-GB" dirty="0"/>
              <a:t>, E., 2013, ‘The Bloodstained Spear: Public Reason and Declarations of War’. </a:t>
            </a:r>
            <a:r>
              <a:rPr lang="en-GB" i="1" dirty="0"/>
              <a:t>International Theory</a:t>
            </a:r>
            <a:r>
              <a:rPr lang="en-GB" dirty="0"/>
              <a:t>, 5.2, pp. 238-272. (DO NOT cite ancient sources in this style!!). </a:t>
            </a:r>
          </a:p>
        </p:txBody>
      </p:sp>
    </p:spTree>
    <p:extLst>
      <p:ext uri="{BB962C8B-B14F-4D97-AF65-F5344CB8AC3E}">
        <p14:creationId xmlns:p14="http://schemas.microsoft.com/office/powerpoint/2010/main" val="148877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Conference at </a:t>
            </a:r>
            <a:r>
              <a:rPr lang="en-GB" dirty="0" err="1" smtClean="0"/>
              <a:t>Nikaia</a:t>
            </a:r>
            <a:r>
              <a:rPr lang="en-GB" dirty="0" smtClean="0"/>
              <a:t>, 198BCE</a:t>
            </a:r>
            <a:endParaRPr lang="en-GB" dirty="0"/>
          </a:p>
        </p:txBody>
      </p:sp>
      <p:sp>
        <p:nvSpPr>
          <p:cNvPr id="3" name="Content Placeholder 2"/>
          <p:cNvSpPr>
            <a:spLocks noGrp="1"/>
          </p:cNvSpPr>
          <p:nvPr>
            <p:ph idx="1"/>
          </p:nvPr>
        </p:nvSpPr>
        <p:spPr/>
        <p:txBody>
          <a:bodyPr/>
          <a:lstStyle/>
          <a:p>
            <a:r>
              <a:rPr lang="en-GB" dirty="0" err="1" smtClean="0"/>
              <a:t>Egs</a:t>
            </a:r>
            <a:r>
              <a:rPr lang="en-GB" dirty="0" smtClean="0"/>
              <a:t> of beginning. </a:t>
            </a:r>
          </a:p>
          <a:p>
            <a:endParaRPr lang="en-GB" dirty="0"/>
          </a:p>
          <a:p>
            <a:r>
              <a:rPr lang="en-GB" dirty="0" smtClean="0"/>
              <a:t>Peace attempts within. </a:t>
            </a:r>
          </a:p>
          <a:p>
            <a:endParaRPr lang="en-GB" dirty="0"/>
          </a:p>
          <a:p>
            <a:r>
              <a:rPr lang="en-GB" dirty="0" smtClean="0"/>
              <a:t>Finish </a:t>
            </a:r>
            <a:r>
              <a:rPr lang="en-GB" dirty="0" err="1" smtClean="0"/>
              <a:t>avc</a:t>
            </a:r>
            <a:r>
              <a:rPr lang="en-GB" dirty="0" smtClean="0"/>
              <a:t> Day of Eleusis. </a:t>
            </a:r>
            <a:endParaRPr lang="en-GB" dirty="0"/>
          </a:p>
        </p:txBody>
      </p:sp>
    </p:spTree>
    <p:extLst>
      <p:ext uri="{BB962C8B-B14F-4D97-AF65-F5344CB8AC3E}">
        <p14:creationId xmlns:p14="http://schemas.microsoft.com/office/powerpoint/2010/main" val="4020880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Theoretical Approaches</a:t>
            </a:r>
          </a:p>
        </p:txBody>
      </p:sp>
      <p:sp>
        <p:nvSpPr>
          <p:cNvPr id="3" name="Content Placeholder 2"/>
          <p:cNvSpPr>
            <a:spLocks noGrp="1"/>
          </p:cNvSpPr>
          <p:nvPr>
            <p:ph idx="1"/>
          </p:nvPr>
        </p:nvSpPr>
        <p:spPr/>
        <p:txBody>
          <a:bodyPr/>
          <a:lstStyle/>
          <a:p>
            <a:r>
              <a:rPr lang="en-GB" dirty="0"/>
              <a:t>Anarchy</a:t>
            </a:r>
          </a:p>
          <a:p>
            <a:r>
              <a:rPr lang="en-GB" dirty="0"/>
              <a:t>Outline and </a:t>
            </a:r>
            <a:r>
              <a:rPr lang="en-GB" dirty="0" err="1"/>
              <a:t>dicuss</a:t>
            </a:r>
            <a:r>
              <a:rPr lang="en-GB" dirty="0"/>
              <a:t> IR Theories, bearing Cold War </a:t>
            </a:r>
            <a:r>
              <a:rPr lang="en-GB" dirty="0" err="1"/>
              <a:t>mentaility</a:t>
            </a:r>
            <a:r>
              <a:rPr lang="en-GB" dirty="0"/>
              <a:t> in mind.</a:t>
            </a:r>
          </a:p>
          <a:p>
            <a:r>
              <a:rPr lang="en-GB" dirty="0"/>
              <a:t>These will take quite a lot of explaining. </a:t>
            </a:r>
          </a:p>
          <a:p>
            <a:r>
              <a:rPr lang="en-GB" dirty="0"/>
              <a:t>--</a:t>
            </a:r>
          </a:p>
          <a:p>
            <a:r>
              <a:rPr lang="en-GB" dirty="0"/>
              <a:t>Just War theory. </a:t>
            </a:r>
          </a:p>
          <a:p>
            <a:r>
              <a:rPr lang="en-GB" dirty="0"/>
              <a:t>Look at </a:t>
            </a:r>
            <a:r>
              <a:rPr lang="en-GB" dirty="0" err="1"/>
              <a:t>egs</a:t>
            </a:r>
            <a:r>
              <a:rPr lang="en-GB" dirty="0"/>
              <a:t> - beg of 2</a:t>
            </a:r>
            <a:r>
              <a:rPr lang="en-GB" baseline="30000" dirty="0"/>
              <a:t>nd</a:t>
            </a:r>
            <a:r>
              <a:rPr lang="en-GB" dirty="0"/>
              <a:t> Mac War and attempts at peace within.</a:t>
            </a:r>
          </a:p>
          <a:p>
            <a:r>
              <a:rPr lang="en-GB" dirty="0"/>
              <a:t>Look at diplomacy – Day of Eleusis. </a:t>
            </a:r>
          </a:p>
          <a:p>
            <a:r>
              <a:rPr lang="en-GB" dirty="0"/>
              <a:t>Peace in Augustan age. </a:t>
            </a:r>
            <a:endParaRPr lang="en-GB" dirty="0" smtClean="0"/>
          </a:p>
          <a:p>
            <a:r>
              <a:rPr lang="en-GB" dirty="0" smtClean="0"/>
              <a:t>Romano-</a:t>
            </a:r>
            <a:r>
              <a:rPr lang="en-GB" dirty="0" err="1" smtClean="0"/>
              <a:t>Parthian</a:t>
            </a:r>
            <a:r>
              <a:rPr lang="en-GB" dirty="0" smtClean="0"/>
              <a:t> relations – from Michael’s talk last week. </a:t>
            </a:r>
            <a:endParaRPr lang="en-GB" dirty="0"/>
          </a:p>
        </p:txBody>
      </p:sp>
    </p:spTree>
    <p:extLst>
      <p:ext uri="{BB962C8B-B14F-4D97-AF65-F5344CB8AC3E}">
        <p14:creationId xmlns:p14="http://schemas.microsoft.com/office/powerpoint/2010/main" val="289317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 (delete)</a:t>
            </a:r>
          </a:p>
        </p:txBody>
      </p:sp>
      <p:sp>
        <p:nvSpPr>
          <p:cNvPr id="3" name="Content Placeholder 2"/>
          <p:cNvSpPr>
            <a:spLocks noGrp="1"/>
          </p:cNvSpPr>
          <p:nvPr>
            <p:ph idx="1"/>
          </p:nvPr>
        </p:nvSpPr>
        <p:spPr>
          <a:xfrm>
            <a:off x="677334" y="1589649"/>
            <a:ext cx="8596668" cy="4451713"/>
          </a:xfrm>
        </p:spPr>
        <p:txBody>
          <a:bodyPr>
            <a:normAutofit lnSpcReduction="10000"/>
          </a:bodyPr>
          <a:lstStyle/>
          <a:p>
            <a:r>
              <a:rPr lang="en-GB" dirty="0"/>
              <a:t>Chapter on Rome and Parthia – examples of imperial interaction. </a:t>
            </a:r>
          </a:p>
          <a:p>
            <a:r>
              <a:rPr lang="en-GB" dirty="0"/>
              <a:t>---</a:t>
            </a:r>
          </a:p>
          <a:p>
            <a:r>
              <a:rPr lang="en-GB" dirty="0"/>
              <a:t>International law in Antiquity – </a:t>
            </a:r>
            <a:r>
              <a:rPr lang="en-GB" dirty="0" err="1"/>
              <a:t>chapt</a:t>
            </a:r>
            <a:r>
              <a:rPr lang="en-GB" dirty="0"/>
              <a:t> on declaring war. </a:t>
            </a:r>
          </a:p>
          <a:p>
            <a:r>
              <a:rPr lang="en-GB" dirty="0"/>
              <a:t>---</a:t>
            </a:r>
          </a:p>
          <a:p>
            <a:r>
              <a:rPr lang="en-GB" dirty="0"/>
              <a:t>The process: </a:t>
            </a:r>
          </a:p>
          <a:p>
            <a:pPr lvl="1"/>
            <a:r>
              <a:rPr lang="en-GB" dirty="0"/>
              <a:t>Diplomacy. </a:t>
            </a:r>
          </a:p>
          <a:p>
            <a:pPr lvl="1"/>
            <a:r>
              <a:rPr lang="en-GB" dirty="0"/>
              <a:t>Religion. </a:t>
            </a:r>
          </a:p>
          <a:p>
            <a:pPr lvl="1"/>
            <a:r>
              <a:rPr lang="en-GB" dirty="0"/>
              <a:t>Legal. </a:t>
            </a:r>
          </a:p>
          <a:p>
            <a:endParaRPr lang="en-GB" dirty="0"/>
          </a:p>
          <a:p>
            <a:r>
              <a:rPr lang="en-GB" dirty="0"/>
              <a:t>Impact: </a:t>
            </a:r>
          </a:p>
          <a:p>
            <a:pPr lvl="1"/>
            <a:r>
              <a:rPr lang="en-GB" dirty="0"/>
              <a:t>Military campaign. </a:t>
            </a:r>
          </a:p>
          <a:p>
            <a:pPr lvl="1"/>
            <a:r>
              <a:rPr lang="en-GB" dirty="0"/>
              <a:t>Trade. </a:t>
            </a:r>
          </a:p>
          <a:p>
            <a:pPr lvl="1"/>
            <a:endParaRPr lang="en-GB" dirty="0"/>
          </a:p>
          <a:p>
            <a:pPr lvl="1"/>
            <a:endParaRPr lang="en-GB" dirty="0"/>
          </a:p>
          <a:p>
            <a:pPr lvl="1"/>
            <a:endParaRPr lang="en-GB" dirty="0"/>
          </a:p>
          <a:p>
            <a:pPr lvl="1"/>
            <a:endParaRPr lang="en-GB" dirty="0"/>
          </a:p>
          <a:p>
            <a:endParaRPr lang="en-GB" dirty="0"/>
          </a:p>
        </p:txBody>
      </p:sp>
    </p:spTree>
    <p:extLst>
      <p:ext uri="{BB962C8B-B14F-4D97-AF65-F5344CB8AC3E}">
        <p14:creationId xmlns:p14="http://schemas.microsoft.com/office/powerpoint/2010/main" val="1356603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 (delete)</a:t>
            </a:r>
          </a:p>
        </p:txBody>
      </p:sp>
      <p:sp>
        <p:nvSpPr>
          <p:cNvPr id="3" name="Content Placeholder 2"/>
          <p:cNvSpPr>
            <a:spLocks noGrp="1"/>
          </p:cNvSpPr>
          <p:nvPr>
            <p:ph idx="1"/>
          </p:nvPr>
        </p:nvSpPr>
        <p:spPr>
          <a:xfrm>
            <a:off x="677334" y="1589649"/>
            <a:ext cx="8596668" cy="4451713"/>
          </a:xfrm>
        </p:spPr>
        <p:txBody>
          <a:bodyPr>
            <a:normAutofit lnSpcReduction="10000"/>
          </a:bodyPr>
          <a:lstStyle/>
          <a:p>
            <a:r>
              <a:rPr lang="en-GB" dirty="0"/>
              <a:t>Chapter on Rome and Parthia – examples of imperial interaction. </a:t>
            </a:r>
          </a:p>
          <a:p>
            <a:r>
              <a:rPr lang="en-GB" dirty="0"/>
              <a:t>---</a:t>
            </a:r>
          </a:p>
          <a:p>
            <a:r>
              <a:rPr lang="en-GB" dirty="0"/>
              <a:t>International law in Antiquity – </a:t>
            </a:r>
            <a:r>
              <a:rPr lang="en-GB" dirty="0" err="1"/>
              <a:t>chapt</a:t>
            </a:r>
            <a:r>
              <a:rPr lang="en-GB" dirty="0"/>
              <a:t> on declaring war. </a:t>
            </a:r>
          </a:p>
          <a:p>
            <a:r>
              <a:rPr lang="en-GB" dirty="0"/>
              <a:t>---</a:t>
            </a:r>
          </a:p>
          <a:p>
            <a:r>
              <a:rPr lang="en-GB" dirty="0"/>
              <a:t>The process: </a:t>
            </a:r>
          </a:p>
          <a:p>
            <a:pPr lvl="1"/>
            <a:r>
              <a:rPr lang="en-GB" dirty="0"/>
              <a:t>Diplomacy. </a:t>
            </a:r>
          </a:p>
          <a:p>
            <a:pPr lvl="1"/>
            <a:r>
              <a:rPr lang="en-GB" dirty="0"/>
              <a:t>Religion. </a:t>
            </a:r>
          </a:p>
          <a:p>
            <a:pPr lvl="1"/>
            <a:r>
              <a:rPr lang="en-GB" dirty="0"/>
              <a:t>Legal. </a:t>
            </a:r>
          </a:p>
          <a:p>
            <a:endParaRPr lang="en-GB" dirty="0"/>
          </a:p>
          <a:p>
            <a:r>
              <a:rPr lang="en-GB" dirty="0"/>
              <a:t>Impact: </a:t>
            </a:r>
          </a:p>
          <a:p>
            <a:pPr lvl="1"/>
            <a:r>
              <a:rPr lang="en-GB" dirty="0"/>
              <a:t>Military campaign. </a:t>
            </a:r>
          </a:p>
          <a:p>
            <a:pPr lvl="1"/>
            <a:r>
              <a:rPr lang="en-GB" dirty="0"/>
              <a:t>Trade. </a:t>
            </a:r>
          </a:p>
          <a:p>
            <a:pPr lvl="1"/>
            <a:endParaRPr lang="en-GB" dirty="0"/>
          </a:p>
          <a:p>
            <a:pPr lvl="1"/>
            <a:endParaRPr lang="en-GB" dirty="0"/>
          </a:p>
          <a:p>
            <a:pPr lvl="1"/>
            <a:endParaRPr lang="en-GB" dirty="0"/>
          </a:p>
          <a:p>
            <a:pPr lvl="1"/>
            <a:endParaRPr lang="en-GB" dirty="0"/>
          </a:p>
          <a:p>
            <a:endParaRPr lang="en-GB" dirty="0"/>
          </a:p>
        </p:txBody>
      </p:sp>
    </p:spTree>
    <p:extLst>
      <p:ext uri="{BB962C8B-B14F-4D97-AF65-F5344CB8AC3E}">
        <p14:creationId xmlns:p14="http://schemas.microsoft.com/office/powerpoint/2010/main" val="11549896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3951</TotalTime>
  <Words>1958</Words>
  <Application>Microsoft Office PowerPoint</Application>
  <PresentationFormat>Custom</PresentationFormat>
  <Paragraphs>191</Paragraphs>
  <Slides>18</Slides>
  <Notes>11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War and Peace</vt:lpstr>
      <vt:lpstr>Aims</vt:lpstr>
      <vt:lpstr>Religion and War</vt:lpstr>
      <vt:lpstr>Bellum iustum</vt:lpstr>
      <vt:lpstr>International Relations Theory</vt:lpstr>
      <vt:lpstr>International Relations Theory</vt:lpstr>
      <vt:lpstr>International Relations Theory</vt:lpstr>
      <vt:lpstr>PowerPoint Presentation</vt:lpstr>
      <vt:lpstr>Second Macedonian War, 200-196 BCE.  </vt:lpstr>
      <vt:lpstr>Second Macedonian War, 200 BCE.  </vt:lpstr>
      <vt:lpstr>Conference at Nikaia, 198 BCE</vt:lpstr>
      <vt:lpstr>Day of Eleusis, 168 BCE</vt:lpstr>
      <vt:lpstr>Questions?</vt:lpstr>
      <vt:lpstr>Reading</vt:lpstr>
      <vt:lpstr>Conference at Nikaia, 198BCE</vt:lpstr>
      <vt:lpstr>Theoretical Approaches</vt:lpstr>
      <vt:lpstr>Plan (delete)</vt:lpstr>
      <vt:lpstr>Plan (delete)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Chris Fleming</dc:creator>
  <cp:lastModifiedBy>Administrator</cp:lastModifiedBy>
  <cp:revision>101</cp:revision>
  <dcterms:created xsi:type="dcterms:W3CDTF">2017-01-27T16:38:00Z</dcterms:created>
  <dcterms:modified xsi:type="dcterms:W3CDTF">2017-10-17T16:23:27Z</dcterms:modified>
</cp:coreProperties>
</file>