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D37D-0817-138C-BF86-90CD33B192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BE9C8CB-9F69-3854-248B-AB43ABF238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C80BFD-585C-7371-F01F-E0E9C09B1F69}"/>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40FD7D39-75A7-083C-E1BD-8C52094372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E417D9-68B5-492A-CA6C-F43115531055}"/>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686914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6F5A3-0AC7-92FB-EF18-6EEFB8E1F7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B1266F-F6DC-32A2-7124-5A66BFD7C1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60CF6F-F25C-7A9F-5214-35FBF6AD06E0}"/>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509CB64A-D120-A588-64A2-AAABC5AAB8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C1329F-9484-9EE4-BDA6-C4EF6E667471}"/>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2205769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0B1D3-135E-D019-BF8C-84A72CB19F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64066F-59D1-F9D7-46C0-C50D78BF11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C48862-3903-B8E0-A4D6-1AE7E2305870}"/>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C87CFE0B-7BE9-4192-B63C-A2C59748B0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8A7D99-3596-CBD7-0730-AFFC6CAB07FB}"/>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1088492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7CD2-8152-BD2A-2449-CA3054351AF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5E2207-356B-4C9F-840F-63F809A001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393C38B-506E-F584-D6F8-59D0F91158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79E6670-CAA3-B5FA-FE6F-B299231CCD94}"/>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6" name="Footer Placeholder 5">
            <a:extLst>
              <a:ext uri="{FF2B5EF4-FFF2-40B4-BE49-F238E27FC236}">
                <a16:creationId xmlns:a16="http://schemas.microsoft.com/office/drawing/2014/main" id="{76C936EA-F99D-ECE3-E4C5-552E160E53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B9734F-1116-A140-04FB-08AB54506E7C}"/>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2399049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53546-51CD-483E-D13F-BA1C35D279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D81452-7AB4-7DC3-ED3B-8AB877B65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ED7F5-5B2B-E548-8AA2-51CA58BD0E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F0A0E4-4946-3BCD-3FB8-67AC90B533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9F4840-90A3-E2EF-3C43-5438B4CB02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A41F85-1F6E-BC99-875A-9FD8BB8669D8}"/>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8" name="Footer Placeholder 7">
            <a:extLst>
              <a:ext uri="{FF2B5EF4-FFF2-40B4-BE49-F238E27FC236}">
                <a16:creationId xmlns:a16="http://schemas.microsoft.com/office/drawing/2014/main" id="{CBAD558C-29F1-700B-C455-F0C2F97F3C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F6D9B8-F825-258A-11A7-DB107F1DD702}"/>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1952816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3FA1F-6991-971F-3D2E-63EAD298A54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EEE87B-9E5E-F236-63E9-A467F5A9D6DC}"/>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4" name="Footer Placeholder 3">
            <a:extLst>
              <a:ext uri="{FF2B5EF4-FFF2-40B4-BE49-F238E27FC236}">
                <a16:creationId xmlns:a16="http://schemas.microsoft.com/office/drawing/2014/main" id="{AD8C508D-B75D-AD0A-54D6-D51F34D659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CAFDF3-8D7C-B54A-A78B-7FB1D1FAFA04}"/>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784187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B2B045-D01E-7D70-EA82-673285B39D7E}"/>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3" name="Footer Placeholder 2">
            <a:extLst>
              <a:ext uri="{FF2B5EF4-FFF2-40B4-BE49-F238E27FC236}">
                <a16:creationId xmlns:a16="http://schemas.microsoft.com/office/drawing/2014/main" id="{F80E0119-3FA2-E3BF-51FD-40120E73F7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FF2E6E-7115-012F-46F0-08231AA692F4}"/>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181855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9A92-4C5A-3DA1-18A6-70C5B62D46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A04571-9A73-3507-9B60-12DC66E680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A879919-6EC5-4908-5634-28B14F653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12C5FC-1474-9912-963E-E7EED1E0D00C}"/>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6" name="Footer Placeholder 5">
            <a:extLst>
              <a:ext uri="{FF2B5EF4-FFF2-40B4-BE49-F238E27FC236}">
                <a16:creationId xmlns:a16="http://schemas.microsoft.com/office/drawing/2014/main" id="{B2C97547-F8A3-FD91-2370-8412AE3535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720748-6382-6687-65DC-7943E401C67D}"/>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144461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4A47-A45E-70AA-3C65-4A0C32D4A9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4AD4E6-8E4F-3C49-D190-03ECF36808F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B684C6-C362-5CC2-B764-33491114E6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0929C8-6174-CC32-6525-EA50B8F6CEC7}"/>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6" name="Footer Placeholder 5">
            <a:extLst>
              <a:ext uri="{FF2B5EF4-FFF2-40B4-BE49-F238E27FC236}">
                <a16:creationId xmlns:a16="http://schemas.microsoft.com/office/drawing/2014/main" id="{005E9995-7699-F38A-6C54-F6D90028B6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A5B34B-8AFD-1662-2A76-1B0958DDD002}"/>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1198703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2190E-6816-59BD-CA9A-DFB403F20C2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91EBA6B-92D1-6506-A394-FD587572DF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68DEB4-0909-BF71-4ED8-D0930EA5F9F5}"/>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3B16C7A5-48C6-3AEC-2E74-89FCA2593C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A72056-E4F8-3F66-ED09-6F6CB614B0C7}"/>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40880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8A6376-FD22-7905-C2DF-3801173C349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CDA14C-CF31-F023-F60A-9CD61A92BC3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7AEF4-3E8D-263B-FA0C-9F0370675795}"/>
              </a:ext>
            </a:extLst>
          </p:cNvPr>
          <p:cNvSpPr>
            <a:spLocks noGrp="1"/>
          </p:cNvSpPr>
          <p:nvPr>
            <p:ph type="dt" sz="half" idx="10"/>
          </p:nvPr>
        </p:nvSpPr>
        <p:spPr/>
        <p:txBody>
          <a:body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9D085BF8-B092-2966-E8B7-B35CB282D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7FD43-FC9C-B8A2-D186-20A1B25258E8}"/>
              </a:ext>
            </a:extLst>
          </p:cNvPr>
          <p:cNvSpPr>
            <a:spLocks noGrp="1"/>
          </p:cNvSpPr>
          <p:nvPr>
            <p:ph type="sldNum" sz="quarter" idx="12"/>
          </p:nvPr>
        </p:nvSpPr>
        <p:spPr/>
        <p:txBody>
          <a:bodyPr/>
          <a:lstStyle/>
          <a:p>
            <a:fld id="{ED626978-399D-9A43-BB67-6E24870444BD}" type="slidenum">
              <a:rPr lang="en-US" smtClean="0"/>
              <a:t>‹#›</a:t>
            </a:fld>
            <a:endParaRPr lang="en-US"/>
          </a:p>
        </p:txBody>
      </p:sp>
    </p:spTree>
    <p:extLst>
      <p:ext uri="{BB962C8B-B14F-4D97-AF65-F5344CB8AC3E}">
        <p14:creationId xmlns:p14="http://schemas.microsoft.com/office/powerpoint/2010/main" val="3242450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6ED89E-ACBE-F481-0BEA-F34EF76221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C03E33-C6E1-FA1E-3170-0377B01E24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172365-4357-A74C-D06E-A9BFB934E2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FEFDA8-1174-AB46-BE40-CD6486BA18AD}" type="datetimeFigureOut">
              <a:rPr lang="en-US" smtClean="0"/>
              <a:t>10/10/26</a:t>
            </a:fld>
            <a:endParaRPr lang="en-US"/>
          </a:p>
        </p:txBody>
      </p:sp>
      <p:sp>
        <p:nvSpPr>
          <p:cNvPr id="5" name="Footer Placeholder 4">
            <a:extLst>
              <a:ext uri="{FF2B5EF4-FFF2-40B4-BE49-F238E27FC236}">
                <a16:creationId xmlns:a16="http://schemas.microsoft.com/office/drawing/2014/main" id="{13E4DA66-20B9-86FF-0DCD-D2E2036C81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0E5ED89-89A5-C29E-CC91-18BDB3E13A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626978-399D-9A43-BB67-6E24870444BD}" type="slidenum">
              <a:rPr lang="en-US" smtClean="0"/>
              <a:t>‹#›</a:t>
            </a:fld>
            <a:endParaRPr lang="en-US"/>
          </a:p>
        </p:txBody>
      </p:sp>
    </p:spTree>
    <p:extLst>
      <p:ext uri="{BB962C8B-B14F-4D97-AF65-F5344CB8AC3E}">
        <p14:creationId xmlns:p14="http://schemas.microsoft.com/office/powerpoint/2010/main" val="2746482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FB3B45-A6B9-607C-5E39-38233F29F579}"/>
              </a:ext>
            </a:extLst>
          </p:cNvPr>
          <p:cNvSpPr>
            <a:spLocks noGrp="1"/>
          </p:cNvSpPr>
          <p:nvPr>
            <p:ph type="ctrTitle"/>
          </p:nvPr>
        </p:nvSpPr>
        <p:spPr>
          <a:xfrm>
            <a:off x="773408" y="992094"/>
            <a:ext cx="3616913" cy="2795160"/>
          </a:xfrm>
        </p:spPr>
        <p:txBody>
          <a:bodyPr>
            <a:normAutofit fontScale="90000"/>
          </a:bodyPr>
          <a:lstStyle/>
          <a:p>
            <a:r>
              <a:rPr lang="en-US" sz="3100" dirty="0"/>
              <a:t>Improving People Performance at HealthConnect UK</a:t>
            </a:r>
            <a:br>
              <a:rPr lang="en-GB" sz="3100" dirty="0"/>
            </a:br>
            <a:r>
              <a:rPr lang="en-US" sz="3100" dirty="0"/>
              <a:t>Student Name: </a:t>
            </a:r>
            <a:r>
              <a:rPr lang="en-GB" sz="3100" dirty="0" err="1"/>
              <a:t>Iacov</a:t>
            </a:r>
            <a:r>
              <a:rPr lang="en-GB" sz="3100" dirty="0"/>
              <a:t> </a:t>
            </a:r>
            <a:r>
              <a:rPr lang="en-GB" sz="3100" dirty="0" err="1"/>
              <a:t>Stoican</a:t>
            </a:r>
            <a:br>
              <a:rPr lang="en-GB" sz="3100" dirty="0"/>
            </a:br>
            <a:r>
              <a:rPr lang="en-US" sz="3100" dirty="0"/>
              <a:t>Student ID: </a:t>
            </a:r>
            <a:r>
              <a:rPr lang="en-GB" sz="3100" dirty="0"/>
              <a:t>2506768</a:t>
            </a:r>
            <a:br>
              <a:rPr lang="en-GB" sz="3100" dirty="0"/>
            </a:br>
            <a:r>
              <a:rPr lang="en-US" sz="3100" dirty="0"/>
              <a:t>Module: LCLM5002 </a:t>
            </a:r>
          </a:p>
        </p:txBody>
      </p:sp>
      <p:pic>
        <p:nvPicPr>
          <p:cNvPr id="4" name="Picture 3">
            <a:extLst>
              <a:ext uri="{FF2B5EF4-FFF2-40B4-BE49-F238E27FC236}">
                <a16:creationId xmlns:a16="http://schemas.microsoft.com/office/drawing/2014/main" id="{B206A159-4E1F-FE06-7FAF-379A548C96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95751" y="1922628"/>
            <a:ext cx="5708649" cy="2982768"/>
          </a:xfrm>
          <a:prstGeom prst="rect">
            <a:avLst/>
          </a:prstGeom>
        </p:spPr>
      </p:pic>
    </p:spTree>
    <p:extLst>
      <p:ext uri="{BB962C8B-B14F-4D97-AF65-F5344CB8AC3E}">
        <p14:creationId xmlns:p14="http://schemas.microsoft.com/office/powerpoint/2010/main" val="423187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8C31D60-D9E1-7212-5A9A-6B4C7829F725}"/>
              </a:ext>
            </a:extLst>
          </p:cNvPr>
          <p:cNvPicPr>
            <a:picLocks noChangeAspect="1"/>
          </p:cNvPicPr>
          <p:nvPr/>
        </p:nvPicPr>
        <p:blipFill>
          <a:blip r:embed="rId2">
            <a:extLst>
              <a:ext uri="{28A0092B-C50C-407E-A947-70E740481C1C}">
                <a14:useLocalDpi xmlns:a14="http://schemas.microsoft.com/office/drawing/2010/main" val="0"/>
              </a:ext>
            </a:extLst>
          </a:blip>
          <a:srcRect l="18221" r="-1" b="-1"/>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0EC2B8-FA7A-0277-4375-84CD4169C938}"/>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What I Will Cover</a:t>
            </a:r>
          </a:p>
        </p:txBody>
      </p:sp>
      <p:sp>
        <p:nvSpPr>
          <p:cNvPr id="5" name="TextBox 4">
            <a:extLst>
              <a:ext uri="{FF2B5EF4-FFF2-40B4-BE49-F238E27FC236}">
                <a16:creationId xmlns:a16="http://schemas.microsoft.com/office/drawing/2014/main" id="{ABA41D13-721F-84AA-5375-0F69CA0209BE}"/>
              </a:ext>
            </a:extLst>
          </p:cNvPr>
          <p:cNvSpPr txBox="1"/>
          <p:nvPr/>
        </p:nvSpPr>
        <p:spPr>
          <a:xfrm>
            <a:off x="7531610" y="2434201"/>
            <a:ext cx="3822189" cy="3742762"/>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1900"/>
              <a:t>About HealthConnect UK</a:t>
            </a:r>
          </a:p>
          <a:p>
            <a:pPr marL="342900" indent="-228600">
              <a:lnSpc>
                <a:spcPct val="90000"/>
              </a:lnSpc>
              <a:spcAft>
                <a:spcPts val="600"/>
              </a:spcAft>
              <a:buFont typeface="Arial" panose="020B0604020202020204" pitchFamily="34" charset="0"/>
              <a:buChar char="•"/>
            </a:pPr>
            <a:r>
              <a:rPr lang="en-US" sz="1900"/>
              <a:t>Current challenges</a:t>
            </a:r>
          </a:p>
          <a:p>
            <a:pPr marL="342900" indent="-228600">
              <a:lnSpc>
                <a:spcPct val="90000"/>
              </a:lnSpc>
              <a:spcAft>
                <a:spcPts val="600"/>
              </a:spcAft>
              <a:buFont typeface="Arial" panose="020B0604020202020204" pitchFamily="34" charset="0"/>
              <a:buChar char="•"/>
            </a:pPr>
            <a:r>
              <a:rPr lang="en-US" sz="1900"/>
              <a:t>Workforce planning</a:t>
            </a:r>
          </a:p>
          <a:p>
            <a:pPr marL="342900" indent="-228600">
              <a:lnSpc>
                <a:spcPct val="90000"/>
              </a:lnSpc>
              <a:spcAft>
                <a:spcPts val="600"/>
              </a:spcAft>
              <a:buFont typeface="Arial" panose="020B0604020202020204" pitchFamily="34" charset="0"/>
              <a:buChar char="•"/>
            </a:pPr>
            <a:r>
              <a:rPr lang="en-US" sz="1900"/>
              <a:t>Recruitment options</a:t>
            </a:r>
          </a:p>
          <a:p>
            <a:pPr marL="342900" indent="-228600">
              <a:lnSpc>
                <a:spcPct val="90000"/>
              </a:lnSpc>
              <a:spcAft>
                <a:spcPts val="600"/>
              </a:spcAft>
              <a:buFont typeface="Arial" panose="020B0604020202020204" pitchFamily="34" charset="0"/>
              <a:buChar char="•"/>
            </a:pPr>
            <a:r>
              <a:rPr lang="en-US" sz="1900"/>
              <a:t>Training and development</a:t>
            </a:r>
          </a:p>
          <a:p>
            <a:pPr marL="342900" indent="-228600">
              <a:lnSpc>
                <a:spcPct val="90000"/>
              </a:lnSpc>
              <a:spcAft>
                <a:spcPts val="600"/>
              </a:spcAft>
              <a:buFont typeface="Arial" panose="020B0604020202020204" pitchFamily="34" charset="0"/>
              <a:buChar char="•"/>
            </a:pPr>
            <a:r>
              <a:rPr lang="en-US" sz="1900"/>
              <a:t>Performance management</a:t>
            </a:r>
          </a:p>
          <a:p>
            <a:pPr marL="342900" indent="-228600">
              <a:lnSpc>
                <a:spcPct val="90000"/>
              </a:lnSpc>
              <a:spcAft>
                <a:spcPts val="600"/>
              </a:spcAft>
              <a:buFont typeface="Arial" panose="020B0604020202020204" pitchFamily="34" charset="0"/>
              <a:buChar char="•"/>
            </a:pPr>
            <a:r>
              <a:rPr lang="en-US" sz="1900"/>
              <a:t>Motivation and retention</a:t>
            </a:r>
          </a:p>
          <a:p>
            <a:pPr marL="342900" indent="-228600">
              <a:lnSpc>
                <a:spcPct val="90000"/>
              </a:lnSpc>
              <a:spcAft>
                <a:spcPts val="600"/>
              </a:spcAft>
              <a:buFont typeface="Arial" panose="020B0604020202020204" pitchFamily="34" charset="0"/>
              <a:buChar char="•"/>
            </a:pPr>
            <a:r>
              <a:rPr lang="en-US" sz="1900"/>
              <a:t>Leadership and teams</a:t>
            </a:r>
          </a:p>
          <a:p>
            <a:pPr marL="342900" indent="-228600">
              <a:lnSpc>
                <a:spcPct val="90000"/>
              </a:lnSpc>
              <a:spcAft>
                <a:spcPts val="600"/>
              </a:spcAft>
              <a:buFont typeface="Arial" panose="020B0604020202020204" pitchFamily="34" charset="0"/>
              <a:buChar char="•"/>
            </a:pPr>
            <a:r>
              <a:rPr lang="en-US" sz="1900"/>
              <a:t>Expected results</a:t>
            </a:r>
          </a:p>
          <a:p>
            <a:pPr marL="342900" indent="-228600">
              <a:lnSpc>
                <a:spcPct val="90000"/>
              </a:lnSpc>
              <a:spcAft>
                <a:spcPts val="600"/>
              </a:spcAft>
              <a:buFont typeface="Arial" panose="020B0604020202020204" pitchFamily="34" charset="0"/>
              <a:buChar char="•"/>
            </a:pPr>
            <a:r>
              <a:rPr lang="en-US" sz="1900"/>
              <a:t>Conclusion</a:t>
            </a:r>
          </a:p>
          <a:p>
            <a:pPr marL="342900" indent="-228600">
              <a:lnSpc>
                <a:spcPct val="90000"/>
              </a:lnSpc>
              <a:spcAft>
                <a:spcPts val="600"/>
              </a:spcAft>
              <a:buFont typeface="Arial" panose="020B0604020202020204" pitchFamily="34" charset="0"/>
              <a:buChar char="•"/>
            </a:pPr>
            <a:r>
              <a:rPr lang="en-US" sz="1900"/>
              <a:t>References</a:t>
            </a:r>
          </a:p>
        </p:txBody>
      </p:sp>
    </p:spTree>
    <p:extLst>
      <p:ext uri="{BB962C8B-B14F-4D97-AF65-F5344CB8AC3E}">
        <p14:creationId xmlns:p14="http://schemas.microsoft.com/office/powerpoint/2010/main" val="159479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951DB-FBCC-5FCF-DB21-5F19482971D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sz="4100"/>
              <a:t>About HealthConnect UK</a:t>
            </a:r>
          </a:p>
        </p:txBody>
      </p:sp>
      <p:pic>
        <p:nvPicPr>
          <p:cNvPr id="7" name="Picture 6">
            <a:extLst>
              <a:ext uri="{FF2B5EF4-FFF2-40B4-BE49-F238E27FC236}">
                <a16:creationId xmlns:a16="http://schemas.microsoft.com/office/drawing/2014/main" id="{FDA21FCE-1473-4209-78CB-A8F745C9662B}"/>
              </a:ext>
            </a:extLst>
          </p:cNvPr>
          <p:cNvPicPr>
            <a:picLocks noChangeAspect="1"/>
          </p:cNvPicPr>
          <p:nvPr/>
        </p:nvPicPr>
        <p:blipFill>
          <a:blip r:embed="rId2">
            <a:extLst>
              <a:ext uri="{28A0092B-C50C-407E-A947-70E740481C1C}">
                <a14:useLocalDpi xmlns:a14="http://schemas.microsoft.com/office/drawing/2010/main" val="0"/>
              </a:ext>
            </a:extLst>
          </a:blip>
          <a:srcRect l="15968"/>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TextBox 4">
            <a:extLst>
              <a:ext uri="{FF2B5EF4-FFF2-40B4-BE49-F238E27FC236}">
                <a16:creationId xmlns:a16="http://schemas.microsoft.com/office/drawing/2014/main" id="{6651F9EA-9D55-301D-9844-E132BA2224B8}"/>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HealthConnect UK is a fast-growing digital healthcare business. We provide online consultations remote monitoring and digital health services across the country.</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The main problems we face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Hard to attract skilled staff</a:t>
            </a:r>
          </a:p>
          <a:p>
            <a:pPr indent="-228600">
              <a:lnSpc>
                <a:spcPct val="90000"/>
              </a:lnSpc>
              <a:spcAft>
                <a:spcPts val="600"/>
              </a:spcAft>
              <a:buFont typeface="Arial" panose="020B0604020202020204" pitchFamily="34" charset="0"/>
              <a:buChar char="•"/>
            </a:pPr>
            <a:r>
              <a:rPr lang="en-US" sz="1400" dirty="0"/>
              <a:t>High staff turnover</a:t>
            </a:r>
          </a:p>
          <a:p>
            <a:pPr indent="-228600">
              <a:lnSpc>
                <a:spcPct val="90000"/>
              </a:lnSpc>
              <a:spcAft>
                <a:spcPts val="600"/>
              </a:spcAft>
              <a:buFont typeface="Arial" panose="020B0604020202020204" pitchFamily="34" charset="0"/>
              <a:buChar char="•"/>
            </a:pPr>
            <a:r>
              <a:rPr lang="en-US" sz="1400" dirty="0"/>
              <a:t>Employee burnout</a:t>
            </a:r>
          </a:p>
          <a:p>
            <a:pPr indent="-228600">
              <a:lnSpc>
                <a:spcPct val="90000"/>
              </a:lnSpc>
              <a:spcAft>
                <a:spcPts val="600"/>
              </a:spcAft>
              <a:buFont typeface="Arial" panose="020B0604020202020204" pitchFamily="34" charset="0"/>
              <a:buChar char="•"/>
            </a:pPr>
            <a:r>
              <a:rPr lang="en-US" sz="1400" dirty="0"/>
              <a:t>Digital skills shortage</a:t>
            </a:r>
          </a:p>
          <a:p>
            <a:pPr indent="-228600">
              <a:lnSpc>
                <a:spcPct val="90000"/>
              </a:lnSpc>
              <a:spcAft>
                <a:spcPts val="600"/>
              </a:spcAft>
              <a:buFont typeface="Arial" panose="020B0604020202020204" pitchFamily="34" charset="0"/>
              <a:buChar char="•"/>
            </a:pPr>
            <a:r>
              <a:rPr lang="en-US" sz="1400" dirty="0"/>
              <a:t>Low engagement</a:t>
            </a:r>
          </a:p>
          <a:p>
            <a:pPr indent="-228600">
              <a:lnSpc>
                <a:spcPct val="90000"/>
              </a:lnSpc>
              <a:spcAft>
                <a:spcPts val="600"/>
              </a:spcAft>
              <a:buFont typeface="Arial" panose="020B0604020202020204" pitchFamily="34" charset="0"/>
              <a:buChar char="•"/>
            </a:pPr>
            <a:r>
              <a:rPr lang="en-US" sz="1400" dirty="0"/>
              <a:t>Managing different teams</a:t>
            </a:r>
          </a:p>
          <a:p>
            <a:pPr indent="-228600">
              <a:lnSpc>
                <a:spcPct val="90000"/>
              </a:lnSpc>
              <a:spcAft>
                <a:spcPts val="600"/>
              </a:spcAft>
              <a:buFont typeface="Arial" panose="020B0604020202020204" pitchFamily="34" charset="0"/>
              <a:buChar char="•"/>
            </a:pPr>
            <a:r>
              <a:rPr lang="en-US" sz="1400" dirty="0"/>
              <a:t>Leadership gaps</a:t>
            </a:r>
          </a:p>
        </p:txBody>
      </p:sp>
    </p:spTree>
    <p:extLst>
      <p:ext uri="{BB962C8B-B14F-4D97-AF65-F5344CB8AC3E}">
        <p14:creationId xmlns:p14="http://schemas.microsoft.com/office/powerpoint/2010/main" val="2548799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D33FF54-D124-1043-61FE-93278D17D2B2}"/>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C17BF9-9775-38AC-5645-8237E6C0C9E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Workforce Planning</a:t>
            </a:r>
          </a:p>
        </p:txBody>
      </p:sp>
      <p:sp>
        <p:nvSpPr>
          <p:cNvPr id="5" name="TextBox 4">
            <a:extLst>
              <a:ext uri="{FF2B5EF4-FFF2-40B4-BE49-F238E27FC236}">
                <a16:creationId xmlns:a16="http://schemas.microsoft.com/office/drawing/2014/main" id="{C0038E8C-A132-B95E-0BBF-398739B94A00}"/>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dirty="0"/>
              <a:t>This means checking what skills we have now and what we will need in the future. It helps us prepare instead of rushing to hire later (CIPD 2025)</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What we should do</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Check staff skills regularly</a:t>
            </a:r>
          </a:p>
          <a:p>
            <a:pPr indent="-228600">
              <a:lnSpc>
                <a:spcPct val="90000"/>
              </a:lnSpc>
              <a:spcAft>
                <a:spcPts val="600"/>
              </a:spcAft>
              <a:buFont typeface="Arial" panose="020B0604020202020204" pitchFamily="34" charset="0"/>
              <a:buChar char="•"/>
            </a:pPr>
            <a:r>
              <a:rPr lang="en-US" sz="1600" dirty="0"/>
              <a:t>Plan ahead for future roles</a:t>
            </a:r>
          </a:p>
          <a:p>
            <a:pPr indent="-228600">
              <a:lnSpc>
                <a:spcPct val="90000"/>
              </a:lnSpc>
              <a:spcAft>
                <a:spcPts val="600"/>
              </a:spcAft>
              <a:buFont typeface="Arial" panose="020B0604020202020204" pitchFamily="34" charset="0"/>
              <a:buChar char="•"/>
            </a:pPr>
            <a:r>
              <a:rPr lang="en-US" sz="1600" dirty="0"/>
              <a:t>Write clear job descriptions</a:t>
            </a:r>
          </a:p>
          <a:p>
            <a:pPr indent="-228600">
              <a:lnSpc>
                <a:spcPct val="90000"/>
              </a:lnSpc>
              <a:spcAft>
                <a:spcPts val="600"/>
              </a:spcAft>
              <a:buFont typeface="Arial" panose="020B0604020202020204" pitchFamily="34" charset="0"/>
              <a:buChar char="•"/>
            </a:pPr>
            <a:r>
              <a:rPr lang="en-US" sz="1600" dirty="0"/>
              <a:t>Hire strategically not in a panic</a:t>
            </a:r>
          </a:p>
        </p:txBody>
      </p:sp>
    </p:spTree>
    <p:extLst>
      <p:ext uri="{BB962C8B-B14F-4D97-AF65-F5344CB8AC3E}">
        <p14:creationId xmlns:p14="http://schemas.microsoft.com/office/powerpoint/2010/main" val="1456611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96232-058F-3376-3DB5-405E161C93CC}"/>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Recruitment Options</a:t>
            </a:r>
          </a:p>
        </p:txBody>
      </p:sp>
      <p:pic>
        <p:nvPicPr>
          <p:cNvPr id="6" name="Picture 5">
            <a:extLst>
              <a:ext uri="{FF2B5EF4-FFF2-40B4-BE49-F238E27FC236}">
                <a16:creationId xmlns:a16="http://schemas.microsoft.com/office/drawing/2014/main" id="{60631521-76BB-AE5B-258D-D6D1A511223A}"/>
              </a:ext>
            </a:extLst>
          </p:cNvPr>
          <p:cNvPicPr>
            <a:picLocks noChangeAspect="1"/>
          </p:cNvPicPr>
          <p:nvPr/>
        </p:nvPicPr>
        <p:blipFill>
          <a:blip r:embed="rId2">
            <a:extLst>
              <a:ext uri="{28A0092B-C50C-407E-A947-70E740481C1C}">
                <a14:useLocalDpi xmlns:a14="http://schemas.microsoft.com/office/drawing/2010/main" val="0"/>
              </a:ext>
            </a:extLst>
          </a:blip>
          <a:srcRect l="9390" r="3400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TextBox 4">
            <a:extLst>
              <a:ext uri="{FF2B5EF4-FFF2-40B4-BE49-F238E27FC236}">
                <a16:creationId xmlns:a16="http://schemas.microsoft.com/office/drawing/2014/main" id="{61F52A06-628C-664E-2E55-652F15C03E51}"/>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a:t>Internal: </a:t>
            </a:r>
          </a:p>
          <a:p>
            <a:pPr indent="-228600">
              <a:lnSpc>
                <a:spcPct val="90000"/>
              </a:lnSpc>
              <a:spcAft>
                <a:spcPts val="600"/>
              </a:spcAft>
              <a:buFont typeface="Arial" panose="020B0604020202020204" pitchFamily="34" charset="0"/>
              <a:buChar char="•"/>
            </a:pPr>
            <a:r>
              <a:rPr lang="en-US" sz="1400"/>
              <a:t>promote existing staff. Saves money people already know the business. Limited choice though.</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External: </a:t>
            </a:r>
          </a:p>
          <a:p>
            <a:pPr indent="-228600">
              <a:lnSpc>
                <a:spcPct val="90000"/>
              </a:lnSpc>
              <a:spcAft>
                <a:spcPts val="600"/>
              </a:spcAft>
              <a:buFont typeface="Arial" panose="020B0604020202020204" pitchFamily="34" charset="0"/>
              <a:buChar char="•"/>
            </a:pPr>
            <a:r>
              <a:rPr lang="en-US" sz="1400"/>
              <a:t>hire new people. Brings fresh ideas and new skills. Takes longer to settle in.</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Online and social media: </a:t>
            </a:r>
          </a:p>
          <a:p>
            <a:pPr indent="-228600">
              <a:lnSpc>
                <a:spcPct val="90000"/>
              </a:lnSpc>
              <a:spcAft>
                <a:spcPts val="600"/>
              </a:spcAft>
              <a:buFont typeface="Arial" panose="020B0604020202020204" pitchFamily="34" charset="0"/>
              <a:buChar char="•"/>
            </a:pPr>
            <a:r>
              <a:rPr lang="en-US" sz="1400"/>
              <a:t>reach lots of people quickly. Good for digital roles but many applications to sort through.</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My recommendation:</a:t>
            </a:r>
          </a:p>
          <a:p>
            <a:pPr indent="-228600">
              <a:lnSpc>
                <a:spcPct val="90000"/>
              </a:lnSpc>
              <a:spcAft>
                <a:spcPts val="600"/>
              </a:spcAft>
              <a:buFont typeface="Arial" panose="020B0604020202020204" pitchFamily="34" charset="0"/>
              <a:buChar char="•"/>
            </a:pPr>
            <a:r>
              <a:rPr lang="en-US" sz="1400"/>
              <a:t>use all three. Promote internally first then look outside and use online advertising.</a:t>
            </a:r>
          </a:p>
        </p:txBody>
      </p:sp>
    </p:spTree>
    <p:extLst>
      <p:ext uri="{BB962C8B-B14F-4D97-AF65-F5344CB8AC3E}">
        <p14:creationId xmlns:p14="http://schemas.microsoft.com/office/powerpoint/2010/main" val="1625292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17B8B52-B04E-CD80-727C-3422EB96CBD4}"/>
              </a:ext>
            </a:extLst>
          </p:cNvPr>
          <p:cNvPicPr>
            <a:picLocks noChangeAspect="1"/>
          </p:cNvPicPr>
          <p:nvPr/>
        </p:nvPicPr>
        <p:blipFill>
          <a:blip r:embed="rId2">
            <a:extLst>
              <a:ext uri="{28A0092B-C50C-407E-A947-70E740481C1C}">
                <a14:useLocalDpi xmlns:a14="http://schemas.microsoft.com/office/drawing/2010/main" val="0"/>
              </a:ext>
            </a:extLst>
          </a:blip>
          <a:srcRect l="1388" r="18595"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821A78-3A48-95EB-1241-33E78D9ECD8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Training and Development</a:t>
            </a:r>
          </a:p>
        </p:txBody>
      </p:sp>
      <p:sp>
        <p:nvSpPr>
          <p:cNvPr id="5" name="TextBox 4">
            <a:extLst>
              <a:ext uri="{FF2B5EF4-FFF2-40B4-BE49-F238E27FC236}">
                <a16:creationId xmlns:a16="http://schemas.microsoft.com/office/drawing/2014/main" id="{49E680D9-57CF-ED02-89FC-78401A2B742D}"/>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dirty="0"/>
              <a:t>Digital healthcare changes fast. Staff need regular training to keep up and feel confident in their roles.</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What we should do</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Identify skill gaps</a:t>
            </a:r>
          </a:p>
          <a:p>
            <a:pPr indent="-228600">
              <a:lnSpc>
                <a:spcPct val="90000"/>
              </a:lnSpc>
              <a:spcAft>
                <a:spcPts val="600"/>
              </a:spcAft>
              <a:buFont typeface="Arial" panose="020B0604020202020204" pitchFamily="34" charset="0"/>
              <a:buChar char="•"/>
            </a:pPr>
            <a:r>
              <a:rPr lang="en-US" sz="1300" dirty="0"/>
              <a:t>Offer regular training</a:t>
            </a:r>
          </a:p>
          <a:p>
            <a:pPr indent="-228600">
              <a:lnSpc>
                <a:spcPct val="90000"/>
              </a:lnSpc>
              <a:spcAft>
                <a:spcPts val="600"/>
              </a:spcAft>
              <a:buFont typeface="Arial" panose="020B0604020202020204" pitchFamily="34" charset="0"/>
              <a:buChar char="•"/>
            </a:pPr>
            <a:r>
              <a:rPr lang="en-US" sz="1300" dirty="0"/>
              <a:t>Create clear career paths</a:t>
            </a:r>
          </a:p>
          <a:p>
            <a:pPr indent="-228600">
              <a:lnSpc>
                <a:spcPct val="90000"/>
              </a:lnSpc>
              <a:spcAft>
                <a:spcPts val="600"/>
              </a:spcAft>
              <a:buFont typeface="Arial" panose="020B0604020202020204" pitchFamily="34" charset="0"/>
              <a:buChar char="•"/>
            </a:pPr>
            <a:r>
              <a:rPr lang="en-US" sz="1300" dirty="0"/>
              <a:t>Support people to grow</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This improves performance and keeps staff longer (Armstrong 2021).</a:t>
            </a:r>
          </a:p>
        </p:txBody>
      </p:sp>
    </p:spTree>
    <p:extLst>
      <p:ext uri="{BB962C8B-B14F-4D97-AF65-F5344CB8AC3E}">
        <p14:creationId xmlns:p14="http://schemas.microsoft.com/office/powerpoint/2010/main" val="315299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54236-5C17-5CE3-E57B-B0C9E30FA598}"/>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Performance Management</a:t>
            </a:r>
          </a:p>
        </p:txBody>
      </p:sp>
      <p:pic>
        <p:nvPicPr>
          <p:cNvPr id="6" name="Picture 5">
            <a:extLst>
              <a:ext uri="{FF2B5EF4-FFF2-40B4-BE49-F238E27FC236}">
                <a16:creationId xmlns:a16="http://schemas.microsoft.com/office/drawing/2014/main" id="{2D5F017E-DB8E-EC51-624B-6A324118567C}"/>
              </a:ext>
            </a:extLst>
          </p:cNvPr>
          <p:cNvPicPr>
            <a:picLocks noChangeAspect="1"/>
          </p:cNvPicPr>
          <p:nvPr/>
        </p:nvPicPr>
        <p:blipFill>
          <a:blip r:embed="rId2">
            <a:extLst>
              <a:ext uri="{28A0092B-C50C-407E-A947-70E740481C1C}">
                <a14:useLocalDpi xmlns:a14="http://schemas.microsoft.com/office/drawing/2010/main" val="0"/>
              </a:ext>
            </a:extLst>
          </a:blip>
          <a:srcRect l="15169" r="17655"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TextBox 4">
            <a:extLst>
              <a:ext uri="{FF2B5EF4-FFF2-40B4-BE49-F238E27FC236}">
                <a16:creationId xmlns:a16="http://schemas.microsoft.com/office/drawing/2014/main" id="{D0528D20-71B0-7F7D-7ABD-5FEE0D243488}"/>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This means setting clear goals and giving regular helpful feedback. Not just checking up on people.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What we should do</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Set clear expectations</a:t>
            </a:r>
          </a:p>
          <a:p>
            <a:pPr indent="-228600">
              <a:lnSpc>
                <a:spcPct val="90000"/>
              </a:lnSpc>
              <a:spcAft>
                <a:spcPts val="600"/>
              </a:spcAft>
              <a:buFont typeface="Arial" panose="020B0604020202020204" pitchFamily="34" charset="0"/>
              <a:buChar char="•"/>
            </a:pPr>
            <a:r>
              <a:rPr lang="en-US" sz="1400" dirty="0"/>
              <a:t>Have regular check-ins</a:t>
            </a:r>
          </a:p>
          <a:p>
            <a:pPr indent="-228600">
              <a:lnSpc>
                <a:spcPct val="90000"/>
              </a:lnSpc>
              <a:spcAft>
                <a:spcPts val="600"/>
              </a:spcAft>
              <a:buFont typeface="Arial" panose="020B0604020202020204" pitchFamily="34" charset="0"/>
              <a:buChar char="•"/>
            </a:pPr>
            <a:r>
              <a:rPr lang="en-US" sz="1400" dirty="0"/>
              <a:t>Praise good work</a:t>
            </a:r>
          </a:p>
          <a:p>
            <a:pPr indent="-228600">
              <a:lnSpc>
                <a:spcPct val="90000"/>
              </a:lnSpc>
              <a:spcAft>
                <a:spcPts val="600"/>
              </a:spcAft>
              <a:buFont typeface="Arial" panose="020B0604020202020204" pitchFamily="34" charset="0"/>
              <a:buChar char="•"/>
            </a:pPr>
            <a:r>
              <a:rPr lang="en-US" sz="1400" dirty="0"/>
              <a:t>Give constructive feedback</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This helps people improve without feeling judged.</a:t>
            </a:r>
          </a:p>
        </p:txBody>
      </p:sp>
    </p:spTree>
    <p:extLst>
      <p:ext uri="{BB962C8B-B14F-4D97-AF65-F5344CB8AC3E}">
        <p14:creationId xmlns:p14="http://schemas.microsoft.com/office/powerpoint/2010/main" val="32315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9AAC19D-CA70-9F5F-A78B-5E213487B60F}"/>
              </a:ext>
            </a:extLst>
          </p:cNvPr>
          <p:cNvPicPr>
            <a:picLocks noChangeAspect="1"/>
          </p:cNvPicPr>
          <p:nvPr/>
        </p:nvPicPr>
        <p:blipFill>
          <a:blip r:embed="rId2">
            <a:extLst>
              <a:ext uri="{28A0092B-C50C-407E-A947-70E740481C1C}">
                <a14:useLocalDpi xmlns:a14="http://schemas.microsoft.com/office/drawing/2010/main" val="0"/>
              </a:ext>
            </a:extLst>
          </a:blip>
          <a:srcRect l="6236"/>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4220F8-D68D-E275-0AEA-1167F7EB448B}"/>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Motivation and Retention</a:t>
            </a:r>
          </a:p>
        </p:txBody>
      </p:sp>
      <p:sp>
        <p:nvSpPr>
          <p:cNvPr id="5" name="TextBox 4">
            <a:extLst>
              <a:ext uri="{FF2B5EF4-FFF2-40B4-BE49-F238E27FC236}">
                <a16:creationId xmlns:a16="http://schemas.microsoft.com/office/drawing/2014/main" id="{A9691F11-5893-A44C-B0C4-5948EC1C97E1}"/>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People stay when they feel valued </a:t>
            </a:r>
            <a:r>
              <a:rPr lang="en-US" sz="1400" dirty="0" err="1"/>
              <a:t>recognised</a:t>
            </a:r>
            <a:r>
              <a:rPr lang="en-US" sz="1400" dirty="0"/>
              <a:t> and fairly rewarded. Maslow's theory says we need fair pay first then also respect purpose and achievement (Maslow 1943).</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How to keep people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Fair pay and benefits</a:t>
            </a:r>
          </a:p>
          <a:p>
            <a:pPr indent="-228600">
              <a:lnSpc>
                <a:spcPct val="90000"/>
              </a:lnSpc>
              <a:spcAft>
                <a:spcPts val="600"/>
              </a:spcAft>
              <a:buFont typeface="Arial" panose="020B0604020202020204" pitchFamily="34" charset="0"/>
              <a:buChar char="•"/>
            </a:pPr>
            <a:r>
              <a:rPr lang="en-US" sz="1400" dirty="0"/>
              <a:t>Say thank you and </a:t>
            </a:r>
            <a:r>
              <a:rPr lang="en-US" sz="1400" dirty="0" err="1"/>
              <a:t>recognise</a:t>
            </a:r>
            <a:r>
              <a:rPr lang="en-US" sz="1400" dirty="0"/>
              <a:t> effort</a:t>
            </a:r>
          </a:p>
          <a:p>
            <a:pPr indent="-228600">
              <a:lnSpc>
                <a:spcPct val="90000"/>
              </a:lnSpc>
              <a:spcAft>
                <a:spcPts val="600"/>
              </a:spcAft>
              <a:buFont typeface="Arial" panose="020B0604020202020204" pitchFamily="34" charset="0"/>
              <a:buChar char="•"/>
            </a:pPr>
            <a:r>
              <a:rPr lang="en-US" sz="1400" dirty="0"/>
              <a:t>Support wellbeing</a:t>
            </a:r>
          </a:p>
          <a:p>
            <a:pPr indent="-228600">
              <a:lnSpc>
                <a:spcPct val="90000"/>
              </a:lnSpc>
              <a:spcAft>
                <a:spcPts val="600"/>
              </a:spcAft>
              <a:buFont typeface="Arial" panose="020B0604020202020204" pitchFamily="34" charset="0"/>
              <a:buChar char="•"/>
            </a:pPr>
            <a:r>
              <a:rPr lang="en-US" sz="1400" dirty="0"/>
              <a:t>Show career progression</a:t>
            </a:r>
          </a:p>
          <a:p>
            <a:pPr indent="-228600">
              <a:lnSpc>
                <a:spcPct val="90000"/>
              </a:lnSpc>
              <a:spcAft>
                <a:spcPts val="600"/>
              </a:spcAft>
              <a:buFont typeface="Arial" panose="020B0604020202020204" pitchFamily="34" charset="0"/>
              <a:buChar char="•"/>
            </a:pPr>
            <a:r>
              <a:rPr lang="en-US" sz="1400" dirty="0"/>
              <a:t>Listen to employee ideas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2610082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F4A82-2940-330C-05F2-7463B0C7760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Leadership and Teams</a:t>
            </a:r>
          </a:p>
        </p:txBody>
      </p:sp>
      <p:pic>
        <p:nvPicPr>
          <p:cNvPr id="6" name="Picture 5">
            <a:extLst>
              <a:ext uri="{FF2B5EF4-FFF2-40B4-BE49-F238E27FC236}">
                <a16:creationId xmlns:a16="http://schemas.microsoft.com/office/drawing/2014/main" id="{B312374E-4972-F5DB-CF8D-DC55A2B60356}"/>
              </a:ext>
            </a:extLst>
          </p:cNvPr>
          <p:cNvPicPr>
            <a:picLocks noChangeAspect="1"/>
          </p:cNvPicPr>
          <p:nvPr/>
        </p:nvPicPr>
        <p:blipFill>
          <a:blip r:embed="rId2">
            <a:extLst>
              <a:ext uri="{28A0092B-C50C-407E-A947-70E740481C1C}">
                <a14:useLocalDpi xmlns:a14="http://schemas.microsoft.com/office/drawing/2010/main" val="0"/>
              </a:ext>
            </a:extLst>
          </a:blip>
          <a:srcRect l="21123" r="11451"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TextBox 4">
            <a:extLst>
              <a:ext uri="{FF2B5EF4-FFF2-40B4-BE49-F238E27FC236}">
                <a16:creationId xmlns:a16="http://schemas.microsoft.com/office/drawing/2014/main" id="{A3429B9D-B4EC-2EC5-7099-C4104024BB77}"/>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dirty="0"/>
              <a:t>Good leadership is one of the biggest reasons people stay or leave (</a:t>
            </a:r>
            <a:r>
              <a:rPr lang="en-US" sz="1900" dirty="0" err="1"/>
              <a:t>Northouse</a:t>
            </a:r>
            <a:r>
              <a:rPr lang="en-US" sz="1900" dirty="0"/>
              <a:t> 2021). Leaders should support the team not just give orders.</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Better teamwork means</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r>
              <a:rPr lang="en-US" sz="1900" dirty="0"/>
              <a:t>Clear communication across teams</a:t>
            </a:r>
          </a:p>
          <a:p>
            <a:pPr indent="-228600">
              <a:lnSpc>
                <a:spcPct val="90000"/>
              </a:lnSpc>
              <a:spcAft>
                <a:spcPts val="600"/>
              </a:spcAft>
              <a:buFont typeface="Arial" panose="020B0604020202020204" pitchFamily="34" charset="0"/>
              <a:buChar char="•"/>
            </a:pPr>
            <a:r>
              <a:rPr lang="en-US" sz="1900" dirty="0"/>
              <a:t>Everyone knows their role</a:t>
            </a:r>
          </a:p>
          <a:p>
            <a:pPr indent="-228600">
              <a:lnSpc>
                <a:spcPct val="90000"/>
              </a:lnSpc>
              <a:spcAft>
                <a:spcPts val="600"/>
              </a:spcAft>
              <a:buFont typeface="Arial" panose="020B0604020202020204" pitchFamily="34" charset="0"/>
              <a:buChar char="•"/>
            </a:pPr>
            <a:r>
              <a:rPr lang="en-US" sz="1900" dirty="0"/>
              <a:t>Sharing knowledge</a:t>
            </a:r>
          </a:p>
          <a:p>
            <a:pPr indent="-228600">
              <a:lnSpc>
                <a:spcPct val="90000"/>
              </a:lnSpc>
              <a:spcAft>
                <a:spcPts val="600"/>
              </a:spcAft>
              <a:buFont typeface="Arial" panose="020B0604020202020204" pitchFamily="34" charset="0"/>
              <a:buChar char="•"/>
            </a:pPr>
            <a:r>
              <a:rPr lang="en-US" sz="1900" dirty="0"/>
              <a:t>Working toward shared goals</a:t>
            </a:r>
          </a:p>
        </p:txBody>
      </p:sp>
    </p:spTree>
    <p:extLst>
      <p:ext uri="{BB962C8B-B14F-4D97-AF65-F5344CB8AC3E}">
        <p14:creationId xmlns:p14="http://schemas.microsoft.com/office/powerpoint/2010/main" val="3533558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64707F5-9B54-F82E-A398-DCE032B81C51}"/>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85999F-C348-B096-3E8B-F22523974A0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Expected Results</a:t>
            </a:r>
          </a:p>
        </p:txBody>
      </p:sp>
      <p:sp>
        <p:nvSpPr>
          <p:cNvPr id="5" name="TextBox 4">
            <a:extLst>
              <a:ext uri="{FF2B5EF4-FFF2-40B4-BE49-F238E27FC236}">
                <a16:creationId xmlns:a16="http://schemas.microsoft.com/office/drawing/2014/main" id="{957A3E34-CA22-D97E-C987-141CF536D55C}"/>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Easier to recruit the right people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Fewer staff leaving</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Better skills across the business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Higher engagement and motivation</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Stronger leadership</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Better service for patients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Sustainable growth for the </a:t>
            </a:r>
            <a:r>
              <a:rPr lang="en-GB" sz="1400" dirty="0"/>
              <a:t>organisation</a:t>
            </a:r>
            <a:endParaRPr lang="en-US" sz="1400" dirty="0"/>
          </a:p>
        </p:txBody>
      </p:sp>
    </p:spTree>
    <p:extLst>
      <p:ext uri="{BB962C8B-B14F-4D97-AF65-F5344CB8AC3E}">
        <p14:creationId xmlns:p14="http://schemas.microsoft.com/office/powerpoint/2010/main" val="647530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E7F3A-19BB-DF3C-447E-6BE05205F5B3}"/>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Conclusion</a:t>
            </a:r>
          </a:p>
        </p:txBody>
      </p:sp>
      <p:pic>
        <p:nvPicPr>
          <p:cNvPr id="6" name="Picture 5">
            <a:extLst>
              <a:ext uri="{FF2B5EF4-FFF2-40B4-BE49-F238E27FC236}">
                <a16:creationId xmlns:a16="http://schemas.microsoft.com/office/drawing/2014/main" id="{9E430940-C0EF-A2D2-364B-B3E5DEACF9AF}"/>
              </a:ext>
            </a:extLst>
          </p:cNvPr>
          <p:cNvPicPr>
            <a:picLocks noChangeAspect="1"/>
          </p:cNvPicPr>
          <p:nvPr/>
        </p:nvPicPr>
        <p:blipFill>
          <a:blip r:embed="rId2">
            <a:extLst>
              <a:ext uri="{28A0092B-C50C-407E-A947-70E740481C1C}">
                <a14:useLocalDpi xmlns:a14="http://schemas.microsoft.com/office/drawing/2010/main" val="0"/>
              </a:ext>
            </a:extLst>
          </a:blip>
          <a:srcRect l="16894" r="7879"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TextBox 4">
            <a:extLst>
              <a:ext uri="{FF2B5EF4-FFF2-40B4-BE49-F238E27FC236}">
                <a16:creationId xmlns:a16="http://schemas.microsoft.com/office/drawing/2014/main" id="{4BB9F856-4D9F-9528-61A7-287A06C311B9}"/>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Good HR practices are not just an extra cost. They are the best way to solve HealthConnect UK's biggest challenges. By planning ahead recruiting well training people looking after performance and treating staff fairly we can build a strong skilled happy workforce that drives the business forward.</a:t>
            </a:r>
          </a:p>
        </p:txBody>
      </p:sp>
    </p:spTree>
    <p:extLst>
      <p:ext uri="{BB962C8B-B14F-4D97-AF65-F5344CB8AC3E}">
        <p14:creationId xmlns:p14="http://schemas.microsoft.com/office/powerpoint/2010/main" val="4014521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7075A3-EA91-7806-59CD-195199FC3A2F}"/>
              </a:ext>
            </a:extLst>
          </p:cNvPr>
          <p:cNvPicPr>
            <a:picLocks noChangeAspect="1"/>
          </p:cNvPicPr>
          <p:nvPr/>
        </p:nvPicPr>
        <p:blipFill>
          <a:blip r:embed="rId2">
            <a:extLst>
              <a:ext uri="{28A0092B-C50C-407E-A947-70E740481C1C}">
                <a14:useLocalDpi xmlns:a14="http://schemas.microsoft.com/office/drawing/2010/main" val="0"/>
              </a:ext>
            </a:extLst>
          </a:blip>
          <a:srcRect l="544" r="5693"/>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5B2ACA-84EB-E581-D50A-B175CBF434F9}"/>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References</a:t>
            </a:r>
          </a:p>
        </p:txBody>
      </p:sp>
      <p:sp>
        <p:nvSpPr>
          <p:cNvPr id="5" name="TextBox 4">
            <a:extLst>
              <a:ext uri="{FF2B5EF4-FFF2-40B4-BE49-F238E27FC236}">
                <a16:creationId xmlns:a16="http://schemas.microsoft.com/office/drawing/2014/main" id="{668598B9-3F63-A0DF-2B01-293A5EACE8A9}"/>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a:t>Armstrong M (2021) Armstrong's Handbook of Human Resource Management Practice. 15th edn. London Kogan Page.</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Boxall P and Purcell J (2023) Strategy and Human Resource Management. 5th edn. London Palgrave Macmillan.</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CIPD (2025) Workforce Planning Factsheet. Chartered Institute of Personnel and Development.</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Maslow A H (1943) A Theory of Human Motivation. Psychological Review 50(4) pp 370–396.</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Northouse P G (2021) Leadership Theory and Practice. 9th edn. London SAGE Publications.</a:t>
            </a:r>
          </a:p>
        </p:txBody>
      </p:sp>
    </p:spTree>
    <p:extLst>
      <p:ext uri="{BB962C8B-B14F-4D97-AF65-F5344CB8AC3E}">
        <p14:creationId xmlns:p14="http://schemas.microsoft.com/office/powerpoint/2010/main" val="462573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Improving People Performance at HealthConnect UK Student Name: Iacov Stoican Student ID: 2506768 Module: LCLM5002 </vt:lpstr>
      <vt:lpstr>What I Will Cover</vt:lpstr>
      <vt:lpstr>About HealthConnect UK</vt:lpstr>
      <vt:lpstr>Workforce Planning</vt:lpstr>
      <vt:lpstr>Recruitment Options</vt:lpstr>
      <vt:lpstr>Training and Development</vt:lpstr>
      <vt:lpstr>Performance Management</vt:lpstr>
      <vt:lpstr>Motivation and Retention</vt:lpstr>
      <vt:lpstr>Leadership and Teams</vt:lpstr>
      <vt:lpstr>Expected Results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People Performance at HealthConnect UK Student Name: Iacov Stoican Student ID: 2506768 Module: LCLM5002 </dc:title>
  <dc:creator>Iacov Izdrael Stoican (2506768)</dc:creator>
  <cp:lastModifiedBy>Iacov Izdrael Stoican (2506768)</cp:lastModifiedBy>
  <cp:revision>1</cp:revision>
  <dcterms:created xsi:type="dcterms:W3CDTF">2026-10-10T08:42:45Z</dcterms:created>
  <dcterms:modified xsi:type="dcterms:W3CDTF">2026-10-10T09:14:47Z</dcterms:modified>
</cp:coreProperties>
</file>