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4"/>
  </p:notesMasterIdLst>
  <p:handoutMasterIdLst>
    <p:handoutMasterId r:id="rId25"/>
  </p:handoutMasterIdLst>
  <p:sldIdLst>
    <p:sldId id="483" r:id="rId5"/>
    <p:sldId id="484" r:id="rId6"/>
    <p:sldId id="298" r:id="rId7"/>
    <p:sldId id="293" r:id="rId8"/>
    <p:sldId id="294" r:id="rId9"/>
    <p:sldId id="295" r:id="rId10"/>
    <p:sldId id="477" r:id="rId11"/>
    <p:sldId id="391" r:id="rId12"/>
    <p:sldId id="456" r:id="rId13"/>
    <p:sldId id="457" r:id="rId14"/>
    <p:sldId id="377" r:id="rId15"/>
    <p:sldId id="378" r:id="rId16"/>
    <p:sldId id="466" r:id="rId17"/>
    <p:sldId id="468" r:id="rId18"/>
    <p:sldId id="379" r:id="rId19"/>
    <p:sldId id="380" r:id="rId20"/>
    <p:sldId id="384" r:id="rId21"/>
    <p:sldId id="485" r:id="rId22"/>
    <p:sldId id="486" r:id="rId23"/>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3AD266-690A-49D4-9E46-E67614321369}" v="8" dt="2021-10-27T11:42:39.29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132" autoAdjust="0"/>
    <p:restoredTop sz="66275" autoAdjust="0"/>
  </p:normalViewPr>
  <p:slideViewPr>
    <p:cSldViewPr>
      <p:cViewPr varScale="1">
        <p:scale>
          <a:sx n="75" d="100"/>
          <a:sy n="75" d="100"/>
        </p:scale>
        <p:origin x="2550" y="6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Thomas" userId="2af13b6d24d29b42" providerId="LiveId" clId="{0D3AD266-690A-49D4-9E46-E67614321369}"/>
    <pc:docChg chg="custSel modSld">
      <pc:chgData name="Julie Thomas" userId="2af13b6d24d29b42" providerId="LiveId" clId="{0D3AD266-690A-49D4-9E46-E67614321369}" dt="2021-10-27T11:59:52.170" v="64" actId="14100"/>
      <pc:docMkLst>
        <pc:docMk/>
      </pc:docMkLst>
      <pc:sldChg chg="modNotesTx">
        <pc:chgData name="Julie Thomas" userId="2af13b6d24d29b42" providerId="LiveId" clId="{0D3AD266-690A-49D4-9E46-E67614321369}" dt="2021-10-27T11:35:49.619" v="47" actId="20577"/>
        <pc:sldMkLst>
          <pc:docMk/>
          <pc:sldMk cId="0" sldId="298"/>
        </pc:sldMkLst>
      </pc:sldChg>
      <pc:sldChg chg="modSp">
        <pc:chgData name="Julie Thomas" userId="2af13b6d24d29b42" providerId="LiveId" clId="{0D3AD266-690A-49D4-9E46-E67614321369}" dt="2021-10-27T11:42:39.294" v="55" actId="20577"/>
        <pc:sldMkLst>
          <pc:docMk/>
          <pc:sldMk cId="1477464009" sldId="391"/>
        </pc:sldMkLst>
        <pc:spChg chg="mod">
          <ac:chgData name="Julie Thomas" userId="2af13b6d24d29b42" providerId="LiveId" clId="{0D3AD266-690A-49D4-9E46-E67614321369}" dt="2021-10-27T11:42:39.294" v="55" actId="20577"/>
          <ac:spMkLst>
            <pc:docMk/>
            <pc:sldMk cId="1477464009" sldId="391"/>
            <ac:spMk id="5" creationId="{00000000-0000-0000-0000-000000000000}"/>
          </ac:spMkLst>
        </pc:spChg>
      </pc:sldChg>
      <pc:sldChg chg="modSp mod">
        <pc:chgData name="Julie Thomas" userId="2af13b6d24d29b42" providerId="LiveId" clId="{0D3AD266-690A-49D4-9E46-E67614321369}" dt="2021-10-27T11:59:52.170" v="64" actId="14100"/>
        <pc:sldMkLst>
          <pc:docMk/>
          <pc:sldMk cId="224375795" sldId="468"/>
        </pc:sldMkLst>
        <pc:spChg chg="mod">
          <ac:chgData name="Julie Thomas" userId="2af13b6d24d29b42" providerId="LiveId" clId="{0D3AD266-690A-49D4-9E46-E67614321369}" dt="2021-10-27T11:59:42.695" v="60" actId="1076"/>
          <ac:spMkLst>
            <pc:docMk/>
            <pc:sldMk cId="224375795" sldId="468"/>
            <ac:spMk id="4" creationId="{00000000-0000-0000-0000-000000000000}"/>
          </ac:spMkLst>
        </pc:spChg>
        <pc:picChg chg="mod">
          <ac:chgData name="Julie Thomas" userId="2af13b6d24d29b42" providerId="LiveId" clId="{0D3AD266-690A-49D4-9E46-E67614321369}" dt="2021-10-27T11:59:52.170" v="64" actId="14100"/>
          <ac:picMkLst>
            <pc:docMk/>
            <pc:sldMk cId="224375795" sldId="468"/>
            <ac:picMk id="3" creationId="{71D36B43-8E41-478A-9658-7DB4A3C4A4F2}"/>
          </ac:picMkLst>
        </pc:picChg>
      </pc:sldChg>
      <pc:sldChg chg="modSp mod">
        <pc:chgData name="Julie Thomas" userId="2af13b6d24d29b42" providerId="LiveId" clId="{0D3AD266-690A-49D4-9E46-E67614321369}" dt="2021-10-27T11:34:29.407" v="45" actId="1076"/>
        <pc:sldMkLst>
          <pc:docMk/>
          <pc:sldMk cId="1437583494" sldId="483"/>
        </pc:sldMkLst>
        <pc:spChg chg="mod">
          <ac:chgData name="Julie Thomas" userId="2af13b6d24d29b42" providerId="LiveId" clId="{0D3AD266-690A-49D4-9E46-E67614321369}" dt="2021-10-27T11:34:29.407" v="45" actId="1076"/>
          <ac:spMkLst>
            <pc:docMk/>
            <pc:sldMk cId="1437583494" sldId="483"/>
            <ac:spMk id="2" creationId="{00000000-0000-0000-0000-000000000000}"/>
          </ac:spMkLst>
        </pc:spChg>
        <pc:spChg chg="mod">
          <ac:chgData name="Julie Thomas" userId="2af13b6d24d29b42" providerId="LiveId" clId="{0D3AD266-690A-49D4-9E46-E67614321369}" dt="2021-10-27T11:34:12.179" v="2" actId="6549"/>
          <ac:spMkLst>
            <pc:docMk/>
            <pc:sldMk cId="1437583494" sldId="483"/>
            <ac:spMk id="5" creationId="{00000000-0000-0000-0000-000000000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F45852B-43FE-4C5D-A534-A0806C10E0F6}" type="doc">
      <dgm:prSet loTypeId="urn:microsoft.com/office/officeart/2005/8/layout/rings+Icon" loCatId="relationship" qsTypeId="urn:microsoft.com/office/officeart/2005/8/quickstyle/simple1#1" qsCatId="simple" csTypeId="urn:microsoft.com/office/officeart/2005/8/colors/colorful3" csCatId="colorful" phldr="1"/>
      <dgm:spPr/>
    </dgm:pt>
    <dgm:pt modelId="{5B30D933-3140-4DAD-8A51-E80885EE91EC}">
      <dgm:prSet phldrT="[Text]"/>
      <dgm:spPr/>
      <dgm:t>
        <a:bodyPr/>
        <a:lstStyle/>
        <a:p>
          <a:r>
            <a:rPr lang="en-GB" dirty="0"/>
            <a:t>Leadership</a:t>
          </a:r>
        </a:p>
      </dgm:t>
    </dgm:pt>
    <dgm:pt modelId="{8768D8AE-FFE7-4ED6-BEC1-66A5FF04D8F6}" type="parTrans" cxnId="{41BB7DC4-3E29-40C8-812E-AE9720980784}">
      <dgm:prSet/>
      <dgm:spPr/>
      <dgm:t>
        <a:bodyPr/>
        <a:lstStyle/>
        <a:p>
          <a:endParaRPr lang="en-GB"/>
        </a:p>
      </dgm:t>
    </dgm:pt>
    <dgm:pt modelId="{72E1A7AE-59C0-4CCB-8DA3-EA56671CC491}" type="sibTrans" cxnId="{41BB7DC4-3E29-40C8-812E-AE9720980784}">
      <dgm:prSet/>
      <dgm:spPr/>
      <dgm:t>
        <a:bodyPr/>
        <a:lstStyle/>
        <a:p>
          <a:endParaRPr lang="en-GB"/>
        </a:p>
      </dgm:t>
    </dgm:pt>
    <dgm:pt modelId="{2656CBC8-30C0-4FCA-8D3E-43051FC71C7A}">
      <dgm:prSet phldrT="[Text]"/>
      <dgm:spPr/>
      <dgm:t>
        <a:bodyPr/>
        <a:lstStyle/>
        <a:p>
          <a:r>
            <a:rPr lang="en-GB" dirty="0"/>
            <a:t>Coaching</a:t>
          </a:r>
        </a:p>
      </dgm:t>
    </dgm:pt>
    <dgm:pt modelId="{ACF26AB6-51D3-4641-89C1-F4801B1F5D41}" type="parTrans" cxnId="{27CC213C-02B3-4008-96E5-81385435C9F3}">
      <dgm:prSet/>
      <dgm:spPr/>
      <dgm:t>
        <a:bodyPr/>
        <a:lstStyle/>
        <a:p>
          <a:endParaRPr lang="en-GB"/>
        </a:p>
      </dgm:t>
    </dgm:pt>
    <dgm:pt modelId="{748712E9-8DE2-43F9-BDCF-F2B75F0974DA}" type="sibTrans" cxnId="{27CC213C-02B3-4008-96E5-81385435C9F3}">
      <dgm:prSet/>
      <dgm:spPr/>
      <dgm:t>
        <a:bodyPr/>
        <a:lstStyle/>
        <a:p>
          <a:endParaRPr lang="en-GB"/>
        </a:p>
      </dgm:t>
    </dgm:pt>
    <dgm:pt modelId="{D96018D7-3DBE-470E-B021-1585892F7AEB}">
      <dgm:prSet phldrT="[Text]"/>
      <dgm:spPr/>
      <dgm:t>
        <a:bodyPr/>
        <a:lstStyle/>
        <a:p>
          <a:r>
            <a:rPr lang="en-GB" dirty="0"/>
            <a:t>Management</a:t>
          </a:r>
        </a:p>
      </dgm:t>
    </dgm:pt>
    <dgm:pt modelId="{E26F500E-4095-4617-9529-D2FA165D62B6}" type="parTrans" cxnId="{564D0CE0-793E-4C42-A4DB-ED777F9EC1C4}">
      <dgm:prSet/>
      <dgm:spPr/>
      <dgm:t>
        <a:bodyPr/>
        <a:lstStyle/>
        <a:p>
          <a:endParaRPr lang="en-GB"/>
        </a:p>
      </dgm:t>
    </dgm:pt>
    <dgm:pt modelId="{F151D507-BF0C-4507-A3AF-C669C855C646}" type="sibTrans" cxnId="{564D0CE0-793E-4C42-A4DB-ED777F9EC1C4}">
      <dgm:prSet/>
      <dgm:spPr/>
      <dgm:t>
        <a:bodyPr/>
        <a:lstStyle/>
        <a:p>
          <a:endParaRPr lang="en-GB"/>
        </a:p>
      </dgm:t>
    </dgm:pt>
    <dgm:pt modelId="{9B1EE007-C400-46E6-A55E-02B8F9368959}" type="pres">
      <dgm:prSet presAssocID="{1F45852B-43FE-4C5D-A534-A0806C10E0F6}" presName="Name0" presStyleCnt="0">
        <dgm:presLayoutVars>
          <dgm:chMax val="7"/>
          <dgm:dir/>
          <dgm:resizeHandles val="exact"/>
        </dgm:presLayoutVars>
      </dgm:prSet>
      <dgm:spPr/>
    </dgm:pt>
    <dgm:pt modelId="{03C9F87C-34ED-4E08-9E7D-3C991921BD04}" type="pres">
      <dgm:prSet presAssocID="{1F45852B-43FE-4C5D-A534-A0806C10E0F6}" presName="ellipse1" presStyleLbl="vennNode1" presStyleIdx="0" presStyleCnt="3">
        <dgm:presLayoutVars>
          <dgm:bulletEnabled val="1"/>
        </dgm:presLayoutVars>
      </dgm:prSet>
      <dgm:spPr/>
    </dgm:pt>
    <dgm:pt modelId="{F1C26289-8E90-493B-87F7-A027BEAF8EBA}" type="pres">
      <dgm:prSet presAssocID="{1F45852B-43FE-4C5D-A534-A0806C10E0F6}" presName="ellipse2" presStyleLbl="vennNode1" presStyleIdx="1" presStyleCnt="3">
        <dgm:presLayoutVars>
          <dgm:bulletEnabled val="1"/>
        </dgm:presLayoutVars>
      </dgm:prSet>
      <dgm:spPr/>
    </dgm:pt>
    <dgm:pt modelId="{DD578669-44F2-4FA1-98A0-3DD2C1AEB485}" type="pres">
      <dgm:prSet presAssocID="{1F45852B-43FE-4C5D-A534-A0806C10E0F6}" presName="ellipse3" presStyleLbl="vennNode1" presStyleIdx="2" presStyleCnt="3">
        <dgm:presLayoutVars>
          <dgm:bulletEnabled val="1"/>
        </dgm:presLayoutVars>
      </dgm:prSet>
      <dgm:spPr/>
    </dgm:pt>
  </dgm:ptLst>
  <dgm:cxnLst>
    <dgm:cxn modelId="{27CC213C-02B3-4008-96E5-81385435C9F3}" srcId="{1F45852B-43FE-4C5D-A534-A0806C10E0F6}" destId="{2656CBC8-30C0-4FCA-8D3E-43051FC71C7A}" srcOrd="1" destOrd="0" parTransId="{ACF26AB6-51D3-4641-89C1-F4801B1F5D41}" sibTransId="{748712E9-8DE2-43F9-BDCF-F2B75F0974DA}"/>
    <dgm:cxn modelId="{45CF7670-8FF1-4DC2-81AA-6B8E9A3CD052}" type="presOf" srcId="{1F45852B-43FE-4C5D-A534-A0806C10E0F6}" destId="{9B1EE007-C400-46E6-A55E-02B8F9368959}" srcOrd="0" destOrd="0" presId="urn:microsoft.com/office/officeart/2005/8/layout/rings+Icon"/>
    <dgm:cxn modelId="{C2AA099F-AFB4-40FF-9834-76F63B2218C9}" type="presOf" srcId="{5B30D933-3140-4DAD-8A51-E80885EE91EC}" destId="{03C9F87C-34ED-4E08-9E7D-3C991921BD04}" srcOrd="0" destOrd="0" presId="urn:microsoft.com/office/officeart/2005/8/layout/rings+Icon"/>
    <dgm:cxn modelId="{41BB7DC4-3E29-40C8-812E-AE9720980784}" srcId="{1F45852B-43FE-4C5D-A534-A0806C10E0F6}" destId="{5B30D933-3140-4DAD-8A51-E80885EE91EC}" srcOrd="0" destOrd="0" parTransId="{8768D8AE-FFE7-4ED6-BEC1-66A5FF04D8F6}" sibTransId="{72E1A7AE-59C0-4CCB-8DA3-EA56671CC491}"/>
    <dgm:cxn modelId="{F4BEE1D6-6B18-4DAC-A6CE-B8791DD1A54F}" type="presOf" srcId="{2656CBC8-30C0-4FCA-8D3E-43051FC71C7A}" destId="{F1C26289-8E90-493B-87F7-A027BEAF8EBA}" srcOrd="0" destOrd="0" presId="urn:microsoft.com/office/officeart/2005/8/layout/rings+Icon"/>
    <dgm:cxn modelId="{564D0CE0-793E-4C42-A4DB-ED777F9EC1C4}" srcId="{1F45852B-43FE-4C5D-A534-A0806C10E0F6}" destId="{D96018D7-3DBE-470E-B021-1585892F7AEB}" srcOrd="2" destOrd="0" parTransId="{E26F500E-4095-4617-9529-D2FA165D62B6}" sibTransId="{F151D507-BF0C-4507-A3AF-C669C855C646}"/>
    <dgm:cxn modelId="{614F45FD-43B0-45D7-98FB-E1299530AE22}" type="presOf" srcId="{D96018D7-3DBE-470E-B021-1585892F7AEB}" destId="{DD578669-44F2-4FA1-98A0-3DD2C1AEB485}" srcOrd="0" destOrd="0" presId="urn:microsoft.com/office/officeart/2005/8/layout/rings+Icon"/>
    <dgm:cxn modelId="{420E1D69-8D28-4ADB-8F3C-5731EF49473F}" type="presParOf" srcId="{9B1EE007-C400-46E6-A55E-02B8F9368959}" destId="{03C9F87C-34ED-4E08-9E7D-3C991921BD04}" srcOrd="0" destOrd="0" presId="urn:microsoft.com/office/officeart/2005/8/layout/rings+Icon"/>
    <dgm:cxn modelId="{C37A0566-90E6-4AC8-8DD3-6293BBF0FEC1}" type="presParOf" srcId="{9B1EE007-C400-46E6-A55E-02B8F9368959}" destId="{F1C26289-8E90-493B-87F7-A027BEAF8EBA}" srcOrd="1" destOrd="0" presId="urn:microsoft.com/office/officeart/2005/8/layout/rings+Icon"/>
    <dgm:cxn modelId="{1DB64FEE-C58C-4B7C-B504-23C7CC585554}" type="presParOf" srcId="{9B1EE007-C400-46E6-A55E-02B8F9368959}" destId="{DD578669-44F2-4FA1-98A0-3DD2C1AEB485}" srcOrd="2" destOrd="0" presId="urn:microsoft.com/office/officeart/2005/8/layout/rings+Icon"/>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C9F87C-34ED-4E08-9E7D-3C991921BD04}">
      <dsp:nvSpPr>
        <dsp:cNvPr id="0" name=""/>
        <dsp:cNvSpPr/>
      </dsp:nvSpPr>
      <dsp:spPr>
        <a:xfrm>
          <a:off x="574852" y="0"/>
          <a:ext cx="2438028" cy="2437993"/>
        </a:xfrm>
        <a:prstGeom prst="ellipse">
          <a:avLst/>
        </a:prstGeom>
        <a:solidFill>
          <a:schemeClr val="accent3">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Leadership</a:t>
          </a:r>
        </a:p>
      </dsp:txBody>
      <dsp:txXfrm>
        <a:off x="931893" y="357036"/>
        <a:ext cx="1723946" cy="1723921"/>
      </dsp:txXfrm>
    </dsp:sp>
    <dsp:sp modelId="{F1C26289-8E90-493B-87F7-A027BEAF8EBA}">
      <dsp:nvSpPr>
        <dsp:cNvPr id="0" name=""/>
        <dsp:cNvSpPr/>
      </dsp:nvSpPr>
      <dsp:spPr>
        <a:xfrm>
          <a:off x="1829727" y="1626006"/>
          <a:ext cx="2438028" cy="2437993"/>
        </a:xfrm>
        <a:prstGeom prst="ellipse">
          <a:avLst/>
        </a:prstGeom>
        <a:solidFill>
          <a:schemeClr val="accent3">
            <a:alpha val="50000"/>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Coaching</a:t>
          </a:r>
        </a:p>
      </dsp:txBody>
      <dsp:txXfrm>
        <a:off x="2186768" y="1983042"/>
        <a:ext cx="1723946" cy="1723921"/>
      </dsp:txXfrm>
    </dsp:sp>
    <dsp:sp modelId="{DD578669-44F2-4FA1-98A0-3DD2C1AEB485}">
      <dsp:nvSpPr>
        <dsp:cNvPr id="0" name=""/>
        <dsp:cNvSpPr/>
      </dsp:nvSpPr>
      <dsp:spPr>
        <a:xfrm>
          <a:off x="3083118" y="0"/>
          <a:ext cx="2438028" cy="2437993"/>
        </a:xfrm>
        <a:prstGeom prst="ellipse">
          <a:avLst/>
        </a:prstGeom>
        <a:solidFill>
          <a:schemeClr val="accent3">
            <a:alpha val="50000"/>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Management</a:t>
          </a:r>
        </a:p>
      </dsp:txBody>
      <dsp:txXfrm>
        <a:off x="3440159" y="357036"/>
        <a:ext cx="1723946" cy="1723921"/>
      </dsp:txXfrm>
    </dsp:sp>
  </dsp:spTree>
</dsp:drawing>
</file>

<file path=ppt/diagrams/layout1.xml><?xml version="1.0" encoding="utf-8"?>
<dgm:layoutDef xmlns:dgm="http://schemas.openxmlformats.org/drawingml/2006/diagram" xmlns:a="http://schemas.openxmlformats.org/drawingml/2006/main" uniqueId="urn:microsoft.com/office/officeart/2005/8/layout/rings+Icon">
  <dgm:title val="Interconnected Rings"/>
  <dgm:desc val="Use to show overlapping or interconnected ideas or concepts. The first seven lines of Level 1 text correspond with a circle. Unused text does not appear, but remains available if you switch layouts.  "/>
  <dgm:catLst>
    <dgm:cat type="relationship" pri="32000"/>
    <dgm:cat type="officeonline" pri="6000"/>
  </dgm:catLst>
  <dgm:sampData useDef="1">
    <dgm:dataModel>
      <dgm:ptLst/>
      <dgm:bg/>
      <dgm:whole/>
    </dgm:dataModel>
  </dgm:sampData>
  <dgm:styleData>
    <dgm:dataModel>
      <dgm:ptLst>
        <dgm:pt modelId="0" type="doc"/>
        <dgm:pt modelId="10"/>
        <dgm:pt modelId="20"/>
      </dgm:ptLst>
      <dgm:cxnLst>
        <dgm:cxn modelId="30" srcId="0" destId="10" srcOrd="0" destOrd="0"/>
        <dgm:cxn modelId="40" srcId="0" destId="20" srcOrd="1" destOrd="0"/>
      </dgm:cxnLst>
      <dgm:bg/>
      <dgm:whole/>
    </dgm:dataModel>
  </dgm:styleData>
  <dgm:clrData>
    <dgm:dataModel>
      <dgm:ptLst>
        <dgm:pt modelId="0" type="doc"/>
        <dgm:pt modelId="10"/>
        <dgm:pt modelId="20"/>
        <dgm:pt modelId="30"/>
        <dgm:pt modelId="40"/>
      </dgm:ptLst>
      <dgm:cxnLst>
        <dgm:cxn modelId="50" srcId="0" destId="10" srcOrd="0" destOrd="0"/>
        <dgm:cxn modelId="60" srcId="0" destId="20" srcOrd="1" destOrd="0"/>
        <dgm:cxn modelId="70" srcId="0" destId="30" srcOrd="2" destOrd="0"/>
        <dgm:cxn modelId="80" srcId="0" destId="40" srcOrd="2" destOrd="0"/>
      </dgm:cxnLst>
      <dgm:bg/>
      <dgm:whole/>
    </dgm:dataModel>
  </dgm:clrData>
  <dgm:layoutNode name="Name0">
    <dgm:varLst>
      <dgm:chMax val="7"/>
      <dgm:dir/>
      <dgm:resizeHandles val="exact"/>
    </dgm:varLst>
    <dgm:choose name="Name1">
      <dgm:if name="Name2" axis="ch" ptType="node" func="cnt" op="lt" val="1">
        <dgm:alg type="composite"/>
        <dgm:shape xmlns:r="http://schemas.openxmlformats.org/officeDocument/2006/relationships" r:blip="">
          <dgm:adjLst/>
        </dgm:shape>
        <dgm:presOf/>
        <dgm:constrLst/>
        <dgm:ruleLst/>
      </dgm:if>
      <dgm:if name="Name3" axis="ch" ptType="node" func="cnt" op="equ" val="1">
        <dgm:alg type="composite">
          <dgm:param type="ar" val="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dgm:constr type="h" for="ch" forName="ellipse1" refType="h"/>
        </dgm:constrLst>
      </dgm:if>
      <dgm:if name="Name4" axis="ch" ptType="node" func="cnt" op="equ" val="2">
        <dgm:alg type="composite">
          <dgm:param type="ar" val="0.908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6602"/>
          <dgm:constr type="h" for="ch" forName="ellipse1" refType="h" fact="0.5999"/>
          <dgm:constr type="l" for="ch" forName="ellipse2" refType="w" fact="0.3398"/>
          <dgm:constr type="t" for="ch" forName="ellipse2" refType="h" fact="0.4001"/>
          <dgm:constr type="w" for="ch" forName="ellipse2" refType="w" fact="0.6602"/>
          <dgm:constr type="h" for="ch" forName="ellipse2" refType="h" fact="0.5999"/>
        </dgm:constrLst>
      </dgm:if>
      <dgm:if name="Name5" axis="ch" ptType="node" func="cnt" op="equ" val="3">
        <dgm:alg type="composite">
          <dgm:param type="ar" val="1.217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4929"/>
          <dgm:constr type="h" for="ch" forName="ellipse1" refType="h" fact="0.5999"/>
          <dgm:constr type="l" for="ch" forName="ellipse2" refType="w" fact="0.2537"/>
          <dgm:constr type="t" for="ch" forName="ellipse2" refType="h" fact="0.4001"/>
          <dgm:constr type="w" for="ch" forName="ellipse2" refType="w" fact="0.4929"/>
          <dgm:constr type="h" for="ch" forName="ellipse2" refType="h" fact="0.5999"/>
          <dgm:constr type="l" for="ch" forName="ellipse3" refType="w" fact="0.5071"/>
          <dgm:constr type="t" for="ch" forName="ellipse3" refType="h" fact="0"/>
          <dgm:constr type="w" for="ch" forName="ellipse3" refType="w" fact="0.4929"/>
          <dgm:constr type="h" for="ch" forName="ellipse3" refType="h" fact="0.5999"/>
        </dgm:constrLst>
      </dgm:if>
      <dgm:if name="Name6" axis="ch" ptType="node" func="cnt" op="equ" val="4">
        <dgm:alg type="composite">
          <dgm:param type="ar" val="1.5255"/>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932"/>
          <dgm:constr type="h" for="ch" forName="ellipse1" refType="h" fact="0.5999"/>
          <dgm:constr type="l" for="ch" forName="ellipse2" refType="w" fact="0.2023"/>
          <dgm:constr type="t" for="ch" forName="ellipse2" refType="h" fact="0.4001"/>
          <dgm:constr type="w" for="ch" forName="ellipse2" refType="w" fact="0.3932"/>
          <dgm:constr type="h" for="ch" forName="ellipse2" refType="h" fact="0.5999"/>
          <dgm:constr type="l" for="ch" forName="ellipse3" refType="w" fact="0.4045"/>
          <dgm:constr type="t" for="ch" forName="ellipse3" refType="h" fact="0"/>
          <dgm:constr type="w" for="ch" forName="ellipse3" refType="w" fact="0.3932"/>
          <dgm:constr type="h" for="ch" forName="ellipse3" refType="h" fact="0.5999"/>
          <dgm:constr type="l" for="ch" forName="ellipse4" refType="w" fact="0.6068"/>
          <dgm:constr type="t" for="ch" forName="ellipse4" refType="h" fact="0.4001"/>
          <dgm:constr type="w" for="ch" forName="ellipse4" refType="w" fact="0.3932"/>
          <dgm:constr type="h" for="ch" forName="ellipse4" refType="h" fact="0.5999"/>
        </dgm:constrLst>
      </dgm:if>
      <dgm:if name="Name7" axis="ch" ptType="node" func="cnt" op="equ" val="5">
        <dgm:alg type="composite">
          <dgm:param type="ar" val="1.834"/>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271"/>
          <dgm:constr type="h" for="ch" forName="ellipse1" refType="h" fact="0.5999"/>
          <dgm:constr type="l" for="ch" forName="ellipse2" refType="w" fact="0.1682"/>
          <dgm:constr type="t" for="ch" forName="ellipse2" refType="h" fact="0.4001"/>
          <dgm:constr type="w" for="ch" forName="ellipse2" refType="w" fact="0.3271"/>
          <dgm:constr type="h" for="ch" forName="ellipse2" refType="h" fact="0.5999"/>
          <dgm:constr type="l" for="ch" forName="ellipse3" refType="w" fact="0.3365"/>
          <dgm:constr type="t" for="ch" forName="ellipse3" refType="h" fact="0"/>
          <dgm:constr type="w" for="ch" forName="ellipse3" refType="w" fact="0.3271"/>
          <dgm:constr type="h" for="ch" forName="ellipse3" refType="h" fact="0.5999"/>
          <dgm:constr type="l" for="ch" forName="ellipse4" refType="w" fact="0.5047"/>
          <dgm:constr type="t" for="ch" forName="ellipse4" refType="h" fact="0.4001"/>
          <dgm:constr type="w" for="ch" forName="ellipse4" refType="w" fact="0.3271"/>
          <dgm:constr type="h" for="ch" forName="ellipse4" refType="h" fact="0.5999"/>
          <dgm:constr type="l" for="ch" forName="ellipse5" refType="w" fact="0.6729"/>
          <dgm:constr type="t" for="ch" forName="ellipse5" refType="h" fact="0"/>
          <dgm:constr type="w" for="ch" forName="ellipse5" refType="w" fact="0.3271"/>
          <dgm:constr type="h" for="ch" forName="ellipse5" refType="h" fact="0.5999"/>
        </dgm:constrLst>
      </dgm:if>
      <dgm:if name="Name8" axis="ch" ptType="node" func="cnt" op="equ" val="6">
        <dgm:alg type="composite">
          <dgm:param type="ar" val="2.1873"/>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78"/>
          <dgm:constr type="h" for="ch" forName="ellipse1" refType="h" fact="0.6081"/>
          <dgm:constr type="l" for="ch" forName="ellipse2" refType="w" fact="0.1444"/>
          <dgm:constr type="t" for="ch" forName="ellipse2" refType="h" fact="0.3919"/>
          <dgm:constr type="w" for="ch" forName="ellipse2" refType="w" fact="0.278"/>
          <dgm:constr type="h" for="ch" forName="ellipse2" refType="h" fact="0.6081"/>
          <dgm:constr type="l" for="ch" forName="ellipse3" refType="w" fact="0.2888"/>
          <dgm:constr type="t" for="ch" forName="ellipse3" refType="h" fact="0"/>
          <dgm:constr type="w" for="ch" forName="ellipse3" refType="w" fact="0.278"/>
          <dgm:constr type="h" for="ch" forName="ellipse3" refType="h" fact="0.6081"/>
          <dgm:constr type="l" for="ch" forName="ellipse4" refType="w" fact="0.4332"/>
          <dgm:constr type="t" for="ch" forName="ellipse4" refType="h" fact="0.3919"/>
          <dgm:constr type="w" for="ch" forName="ellipse4" refType="w" fact="0.278"/>
          <dgm:constr type="h" for="ch" forName="ellipse4" refType="h" fact="0.6081"/>
          <dgm:constr type="l" for="ch" forName="ellipse5" refType="w" fact="0.5776"/>
          <dgm:constr type="t" for="ch" forName="ellipse5" refType="h" fact="0"/>
          <dgm:constr type="w" for="ch" forName="ellipse5" refType="w" fact="0.278"/>
          <dgm:constr type="h" for="ch" forName="ellipse5" refType="h" fact="0.6081"/>
          <dgm:constr type="l" for="ch" forName="ellipse6" refType="w" fact="0.722"/>
          <dgm:constr type="t" for="ch" forName="ellipse6" refType="h" fact="0.3919"/>
          <dgm:constr type="w" for="ch" forName="ellipse6" refType="w" fact="0.278"/>
          <dgm:constr type="h" for="ch" forName="ellipse6" refType="h" fact="0.6081"/>
        </dgm:constrLst>
      </dgm:if>
      <dgm:else name="Name9">
        <dgm:alg type="composite">
          <dgm:param type="ar" val="2.346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455"/>
          <dgm:constr type="h" for="ch" forName="ellipse1" refType="h" fact="0.5761"/>
          <dgm:constr type="l" for="ch" forName="ellipse2" refType="w" fact="0.1257"/>
          <dgm:constr type="t" for="ch" forName="ellipse2" refType="h" fact="0.4239"/>
          <dgm:constr type="w" for="ch" forName="ellipse2" refType="w" fact="0.2455"/>
          <dgm:constr type="h" for="ch" forName="ellipse2" refType="h" fact="0.5761"/>
          <dgm:constr type="l" for="ch" forName="ellipse3" refType="w" fact="0.2515"/>
          <dgm:constr type="t" for="ch" forName="ellipse3" refType="h" fact="0"/>
          <dgm:constr type="w" for="ch" forName="ellipse3" refType="w" fact="0.2455"/>
          <dgm:constr type="h" for="ch" forName="ellipse3" refType="h" fact="0.5761"/>
          <dgm:constr type="l" for="ch" forName="ellipse4" refType="w" fact="0.3772"/>
          <dgm:constr type="t" for="ch" forName="ellipse4" refType="h" fact="0.4239"/>
          <dgm:constr type="w" for="ch" forName="ellipse4" refType="w" fact="0.2455"/>
          <dgm:constr type="h" for="ch" forName="ellipse4" refType="h" fact="0.5761"/>
          <dgm:constr type="l" for="ch" forName="ellipse5" refType="w" fact="0.503"/>
          <dgm:constr type="t" for="ch" forName="ellipse5" refType="h" fact="0"/>
          <dgm:constr type="w" for="ch" forName="ellipse5" refType="w" fact="0.2455"/>
          <dgm:constr type="h" for="ch" forName="ellipse5" refType="h" fact="0.5761"/>
          <dgm:constr type="l" for="ch" forName="ellipse6" refType="w" fact="0.6287"/>
          <dgm:constr type="t" for="ch" forName="ellipse6" refType="h" fact="0.4239"/>
          <dgm:constr type="w" for="ch" forName="ellipse6" refType="w" fact="0.2455"/>
          <dgm:constr type="h" for="ch" forName="ellipse6" refType="h" fact="0.5761"/>
          <dgm:constr type="l" for="ch" forName="ellipse7" refType="w" fact="0.7545"/>
          <dgm:constr type="t" for="ch" forName="ellipse7" refType="h" fact="0"/>
          <dgm:constr type="w" for="ch" forName="ellipse7" refType="w" fact="0.2455"/>
          <dgm:constr type="h" for="ch" forName="ellipse7" refType="h" fact="0.5761"/>
        </dgm:constrLst>
      </dgm:else>
    </dgm:choose>
    <dgm:choose name="Name10">
      <dgm:if name="Name11" axis="ch" ptType="node" func="cnt" op="gte" val="1">
        <dgm:layoutNode name="ellipse1" styleLbl="vennNode1">
          <dgm:varLst>
            <dgm:bulletEnabled val="1"/>
          </dgm:varLst>
          <dgm:alg type="tx"/>
          <dgm:shape xmlns:r="http://schemas.openxmlformats.org/officeDocument/2006/relationships" type="ellipse" r:blip="">
            <dgm:adjLst/>
          </dgm:shape>
          <dgm:choose name="Name12">
            <dgm:if name="Name13" func="var" arg="dir" op="equ" val="norm">
              <dgm:presOf axis="ch desOrSelf" ptType="node node" st="1 1" cnt="1 0"/>
            </dgm:if>
            <dgm:else name="Name14">
              <dgm:choose name="Name15">
                <dgm:if name="Name16" axis="ch" ptType="node" func="cnt" op="equ" val="1">
                  <dgm:presOf axis="ch desOrSelf" ptType="node node" st="1 1" cnt="1 0"/>
                </dgm:if>
                <dgm:if name="Name17" axis="ch" ptType="node" func="cnt" op="equ" val="2">
                  <dgm:presOf axis="ch desOrSelf" ptType="node node" st="2 1" cnt="1 0"/>
                </dgm:if>
                <dgm:if name="Name18" axis="ch" ptType="node" func="cnt" op="equ" val="3">
                  <dgm:presOf axis="ch desOrSelf" ptType="node node" st="3 1" cnt="1 0"/>
                </dgm:if>
                <dgm:if name="Name19" axis="ch" ptType="node" func="cnt" op="equ" val="4">
                  <dgm:presOf axis="ch desOrSelf" ptType="node node" st="4 1" cnt="1 0"/>
                </dgm:if>
                <dgm:if name="Name20" axis="ch" ptType="node" func="cnt" op="equ" val="5">
                  <dgm:presOf axis="ch desOrSelf" ptType="node node" st="5 1" cnt="1 0"/>
                </dgm:if>
                <dgm:if name="Name21" axis="ch" ptType="node" func="cnt" op="equ" val="6">
                  <dgm:presOf axis="ch desOrSelf" ptType="node node" st="6 1" cnt="1 0"/>
                </dgm:if>
                <dgm:if name="Name22" axis="ch" ptType="node" func="cnt" op="gte" val="7">
                  <dgm:presOf axis="ch desOrSelf" ptType="node node" st="7 1" cnt="1 0"/>
                </dgm:if>
                <dgm:else name="Name2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4"/>
    </dgm:choose>
    <dgm:choose name="Name25">
      <dgm:if name="Name26" axis="ch" ptType="node" func="cnt" op="gte" val="2">
        <dgm:layoutNode name="ellipse2" styleLbl="vennNode1">
          <dgm:varLst>
            <dgm:bulletEnabled val="1"/>
          </dgm:varLst>
          <dgm:alg type="tx"/>
          <dgm:choose name="Name27">
            <dgm:if name="Name28" func="var" arg="dir" op="equ" val="norm">
              <dgm:shape xmlns:r="http://schemas.openxmlformats.org/officeDocument/2006/relationships" type="ellipse" r:blip="">
                <dgm:adjLst/>
              </dgm:shape>
              <dgm:presOf axis="ch desOrSelf" ptType="node node" st="2 1" cnt="1 0"/>
            </dgm:if>
            <dgm:else name="Name29">
              <dgm:shape xmlns:r="http://schemas.openxmlformats.org/officeDocument/2006/relationships" type="ellipse" r:blip="" zOrderOff="-2">
                <dgm:adjLst/>
              </dgm:shape>
              <dgm:choose name="Name30">
                <dgm:if name="Name31" axis="ch" ptType="node" func="cnt" op="equ" val="2">
                  <dgm:presOf axis="ch desOrSelf" ptType="node node" st="1 1" cnt="1 0"/>
                </dgm:if>
                <dgm:if name="Name32" axis="ch" ptType="node" func="cnt" op="equ" val="3">
                  <dgm:presOf axis="ch desOrSelf" ptType="node node" st="2 1" cnt="1 0"/>
                </dgm:if>
                <dgm:if name="Name33" axis="ch" ptType="node" func="cnt" op="equ" val="4">
                  <dgm:presOf axis="ch desOrSelf" ptType="node node" st="3 1" cnt="1 0"/>
                </dgm:if>
                <dgm:if name="Name34" axis="ch" ptType="node" func="cnt" op="equ" val="5">
                  <dgm:presOf axis="ch desOrSelf" ptType="node node" st="4 1" cnt="1 0"/>
                </dgm:if>
                <dgm:if name="Name35" axis="ch" ptType="node" func="cnt" op="equ" val="6">
                  <dgm:presOf axis="ch desOrSelf" ptType="node node" st="5 1" cnt="1 0"/>
                </dgm:if>
                <dgm:if name="Name36" axis="ch" ptType="node" func="cnt" op="gte" val="7">
                  <dgm:presOf axis="ch desOrSelf" ptType="node node" st="6 1" cnt="1 0"/>
                </dgm:if>
                <dgm:else name="Name37"/>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8"/>
    </dgm:choose>
    <dgm:choose name="Name39">
      <dgm:if name="Name40" axis="ch" ptType="node" func="cnt" op="gte" val="3">
        <dgm:layoutNode name="ellipse3" styleLbl="vennNode1">
          <dgm:varLst>
            <dgm:bulletEnabled val="1"/>
          </dgm:varLst>
          <dgm:alg type="tx"/>
          <dgm:shape xmlns:r="http://schemas.openxmlformats.org/officeDocument/2006/relationships" type="ellipse" r:blip="">
            <dgm:adjLst/>
          </dgm:shape>
          <dgm:choose name="Name41">
            <dgm:if name="Name42" func="var" arg="dir" op="equ" val="norm">
              <dgm:shape xmlns:r="http://schemas.openxmlformats.org/officeDocument/2006/relationships" type="ellipse" r:blip="">
                <dgm:adjLst/>
              </dgm:shape>
              <dgm:presOf axis="ch desOrSelf" ptType="node node" st="3 1" cnt="1 0"/>
            </dgm:if>
            <dgm:else name="Name43">
              <dgm:shape xmlns:r="http://schemas.openxmlformats.org/officeDocument/2006/relationships" type="ellipse" r:blip="" zOrderOff="-4">
                <dgm:adjLst/>
              </dgm:shape>
              <dgm:choose name="Name44">
                <dgm:if name="Name45" axis="ch" ptType="node" func="cnt" op="equ" val="3">
                  <dgm:presOf axis="ch desOrSelf" ptType="node node" st="1 1" cnt="1 0"/>
                </dgm:if>
                <dgm:if name="Name46" axis="ch" ptType="node" func="cnt" op="equ" val="4">
                  <dgm:presOf axis="ch desOrSelf" ptType="node node" st="2 1" cnt="1 0"/>
                </dgm:if>
                <dgm:if name="Name47" axis="ch" ptType="node" func="cnt" op="equ" val="5">
                  <dgm:presOf axis="ch desOrSelf" ptType="node node" st="3 1" cnt="1 0"/>
                </dgm:if>
                <dgm:if name="Name48" axis="ch" ptType="node" func="cnt" op="equ" val="6">
                  <dgm:presOf axis="ch desOrSelf" ptType="node node" st="4 1" cnt="1 0"/>
                </dgm:if>
                <dgm:if name="Name49" axis="ch" ptType="node" func="cnt" op="gte" val="7">
                  <dgm:presOf axis="ch desOrSelf" ptType="node node" st="5 1" cnt="1 0"/>
                </dgm:if>
                <dgm:else name="Name50"/>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1"/>
    </dgm:choose>
    <dgm:choose name="Name52">
      <dgm:if name="Name53" axis="ch" ptType="node" func="cnt" op="gte" val="4">
        <dgm:layoutNode name="ellipse4" styleLbl="vennNode1">
          <dgm:varLst>
            <dgm:bulletEnabled val="1"/>
          </dgm:varLst>
          <dgm:alg type="tx"/>
          <dgm:choose name="Name54">
            <dgm:if name="Name55" func="var" arg="dir" op="equ" val="norm">
              <dgm:shape xmlns:r="http://schemas.openxmlformats.org/officeDocument/2006/relationships" type="ellipse" r:blip="">
                <dgm:adjLst/>
              </dgm:shape>
              <dgm:presOf axis="ch desOrSelf" ptType="node node" st="4 1" cnt="1 0"/>
            </dgm:if>
            <dgm:else name="Name56">
              <dgm:shape xmlns:r="http://schemas.openxmlformats.org/officeDocument/2006/relationships" type="ellipse" r:blip="" zOrderOff="-6">
                <dgm:adjLst/>
              </dgm:shape>
              <dgm:choose name="Name57">
                <dgm:if name="Name58" axis="ch" ptType="node" func="cnt" op="equ" val="4">
                  <dgm:presOf axis="ch desOrSelf" ptType="node node" st="1 1" cnt="1 0"/>
                </dgm:if>
                <dgm:if name="Name59" axis="ch" ptType="node" func="cnt" op="equ" val="5">
                  <dgm:presOf axis="ch desOrSelf" ptType="node node" st="2 1" cnt="1 0"/>
                </dgm:if>
                <dgm:if name="Name60" axis="ch" ptType="node" func="cnt" op="equ" val="6">
                  <dgm:presOf axis="ch desOrSelf" ptType="node node" st="3 1" cnt="1 0"/>
                </dgm:if>
                <dgm:if name="Name61" axis="ch" ptType="node" func="cnt" op="gte" val="7">
                  <dgm:presOf axis="ch desOrSelf" ptType="node node" st="4 1" cnt="1 0"/>
                </dgm:if>
                <dgm:else name="Name62"/>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3"/>
    </dgm:choose>
    <dgm:choose name="Name64">
      <dgm:if name="Name65" axis="ch" ptType="node" func="cnt" op="gte" val="5">
        <dgm:layoutNode name="ellipse5" styleLbl="vennNode1">
          <dgm:varLst>
            <dgm:bulletEnabled val="1"/>
          </dgm:varLst>
          <dgm:alg type="tx"/>
          <dgm:choose name="Name66">
            <dgm:if name="Name67" func="var" arg="dir" op="equ" val="norm">
              <dgm:shape xmlns:r="http://schemas.openxmlformats.org/officeDocument/2006/relationships" type="ellipse" r:blip="">
                <dgm:adjLst/>
              </dgm:shape>
              <dgm:presOf axis="ch desOrSelf" ptType="node node" st="5 1" cnt="1 0"/>
            </dgm:if>
            <dgm:else name="Name68">
              <dgm:shape xmlns:r="http://schemas.openxmlformats.org/officeDocument/2006/relationships" type="ellipse" r:blip="" zOrderOff="-8">
                <dgm:adjLst/>
              </dgm:shape>
              <dgm:choose name="Name69">
                <dgm:if name="Name70" axis="ch" ptType="node" func="cnt" op="equ" val="5">
                  <dgm:presOf axis="ch desOrSelf" ptType="node node" st="1 1" cnt="1 0"/>
                </dgm:if>
                <dgm:if name="Name71" axis="ch" ptType="node" func="cnt" op="equ" val="6">
                  <dgm:presOf axis="ch desOrSelf" ptType="node node" st="2 1" cnt="1 0"/>
                </dgm:if>
                <dgm:if name="Name72" axis="ch" ptType="node" func="cnt" op="gte" val="7">
                  <dgm:presOf axis="ch desOrSelf" ptType="node node" st="3 1" cnt="1 0"/>
                </dgm:if>
                <dgm:else name="Name7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4"/>
    </dgm:choose>
    <dgm:choose name="Name75">
      <dgm:if name="Name76" axis="ch" ptType="node" func="cnt" op="gte" val="6">
        <dgm:layoutNode name="ellipse6" styleLbl="vennNode1">
          <dgm:varLst>
            <dgm:bulletEnabled val="1"/>
          </dgm:varLst>
          <dgm:alg type="tx"/>
          <dgm:choose name="Name77">
            <dgm:if name="Name78" func="var" arg="dir" op="equ" val="norm">
              <dgm:shape xmlns:r="http://schemas.openxmlformats.org/officeDocument/2006/relationships" type="ellipse" r:blip="">
                <dgm:adjLst/>
              </dgm:shape>
              <dgm:presOf axis="ch desOrSelf" ptType="node node" st="6 1" cnt="1 0"/>
            </dgm:if>
            <dgm:else name="Name79">
              <dgm:shape xmlns:r="http://schemas.openxmlformats.org/officeDocument/2006/relationships" type="ellipse" r:blip="" zOrderOff="-10">
                <dgm:adjLst/>
              </dgm:shape>
              <dgm:choose name="Name80">
                <dgm:if name="Name81" axis="ch" ptType="node" func="cnt" op="equ" val="6">
                  <dgm:presOf axis="ch desOrSelf" ptType="node node" st="1 1" cnt="1 0"/>
                </dgm:if>
                <dgm:if name="Name82" axis="ch" ptType="node" func="cnt" op="gte" val="7">
                  <dgm:presOf axis="ch desOrSelf" ptType="node node" st="2 1" cnt="1 0"/>
                </dgm:if>
                <dgm:else name="Name8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choose name="Name85">
      <dgm:if name="Name86" axis="ch" ptType="node" func="cnt" op="gte" val="7">
        <dgm:layoutNode name="ellipse7" styleLbl="vennNode1">
          <dgm:varLst>
            <dgm:bulletEnabled val="1"/>
          </dgm:varLst>
          <dgm:alg type="tx"/>
          <dgm:choose name="Name87">
            <dgm:if name="Name88" func="var" arg="dir" op="equ" val="norm">
              <dgm:shape xmlns:r="http://schemas.openxmlformats.org/officeDocument/2006/relationships" type="ellipse" r:blip="">
                <dgm:adjLst/>
              </dgm:shape>
              <dgm:presOf axis="ch desOrSelf" ptType="node node" st="7 1" cnt="1 0"/>
            </dgm:if>
            <dgm:else name="Name89">
              <dgm:shape xmlns:r="http://schemas.openxmlformats.org/officeDocument/2006/relationships" type="ellipse" r:blip="" zOrderOff="-12">
                <dgm:adjLst/>
              </dgm:shape>
              <dgm:presOf axis="ch desOrSelf" ptType="node node" st="1 1" cnt="1 0"/>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r>
              <a:rPr lang="en-GB"/>
              <a:t>insert header</a:t>
            </a:r>
          </a:p>
        </p:txBody>
      </p:sp>
      <p:sp>
        <p:nvSpPr>
          <p:cNvPr id="3" name="Date Placeholder 2"/>
          <p:cNvSpPr>
            <a:spLocks noGrp="1"/>
          </p:cNvSpPr>
          <p:nvPr>
            <p:ph type="dt" sz="quarter" idx="1"/>
          </p:nvPr>
        </p:nvSpPr>
        <p:spPr>
          <a:xfrm>
            <a:off x="3777607" y="0"/>
            <a:ext cx="2889938" cy="487680"/>
          </a:xfrm>
          <a:prstGeom prst="rect">
            <a:avLst/>
          </a:prstGeom>
        </p:spPr>
        <p:txBody>
          <a:bodyPr vert="horz" lIns="89785" tIns="44892" rIns="89785" bIns="44892" rtlCol="0"/>
          <a:lstStyle>
            <a:lvl1pPr algn="r">
              <a:defRPr sz="1200"/>
            </a:lvl1pPr>
          </a:lstStyle>
          <a:p>
            <a:fld id="{96D292DE-8B7A-4254-AA83-74C1F4DD4AF0}" type="datetimeFigureOut">
              <a:rPr lang="en-GB" smtClean="0"/>
              <a:pPr/>
              <a:t>27/10/2021</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85" tIns="44892" rIns="89785" bIns="44892"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89785" tIns="44892" rIns="89785" bIns="44892" rtlCol="0"/>
          <a:lstStyle>
            <a:lvl1pPr algn="l">
              <a:defRPr sz="1200"/>
            </a:lvl1pPr>
          </a:lstStyle>
          <a:p>
            <a:r>
              <a:rPr lang="en-GB"/>
              <a:t>insert header</a:t>
            </a:r>
          </a:p>
        </p:txBody>
      </p:sp>
      <p:sp>
        <p:nvSpPr>
          <p:cNvPr id="3" name="Date Placeholder 2"/>
          <p:cNvSpPr>
            <a:spLocks noGrp="1"/>
          </p:cNvSpPr>
          <p:nvPr>
            <p:ph type="dt" idx="1"/>
          </p:nvPr>
        </p:nvSpPr>
        <p:spPr>
          <a:xfrm>
            <a:off x="3777607" y="0"/>
            <a:ext cx="2889938" cy="489374"/>
          </a:xfrm>
          <a:prstGeom prst="rect">
            <a:avLst/>
          </a:prstGeom>
        </p:spPr>
        <p:txBody>
          <a:bodyPr vert="horz" lIns="89785" tIns="44892" rIns="89785" bIns="44892" rtlCol="0"/>
          <a:lstStyle>
            <a:lvl1pPr algn="r">
              <a:defRPr sz="1200"/>
            </a:lvl1pPr>
          </a:lstStyle>
          <a:p>
            <a:fld id="{1E9EAB9E-E8D5-476C-93BA-6CDCDF16D67A}" type="datetimeFigureOut">
              <a:rPr lang="en-GB" smtClean="0"/>
              <a:pPr/>
              <a:t>27/10/2021</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89785" tIns="44892" rIns="89785" bIns="44892"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89785" tIns="44892" rIns="89785" bIns="44892" rtlCol="0" anchor="b"/>
          <a:lstStyle>
            <a:lvl1pPr algn="r">
              <a:defRPr sz="1200"/>
            </a:lvl1pPr>
          </a:lstStyle>
          <a:p>
            <a:fld id="{831A1511-BA99-4995-9603-94CCAF14FA3D}" type="slidenum">
              <a:rPr lang="en-GB" smtClean="0"/>
              <a:pPr/>
              <a:t>‹#›</a:t>
            </a:fld>
            <a:endParaRPr lang="en-GB"/>
          </a:p>
        </p:txBody>
      </p:sp>
    </p:spTree>
    <p:extLst>
      <p:ext uri="{BB962C8B-B14F-4D97-AF65-F5344CB8AC3E}">
        <p14:creationId xmlns:p14="http://schemas.microsoft.com/office/powerpoint/2010/main" val="1319045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youtube.com/watch?v=ZyrVtgiysBg"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itchFamily="34" charset="0"/>
              <a:buNone/>
            </a:pPr>
            <a:endParaRPr lang="en-GB" dirty="0"/>
          </a:p>
        </p:txBody>
      </p:sp>
      <p:sp>
        <p:nvSpPr>
          <p:cNvPr id="4" name="Slide Number Placeholder 3"/>
          <p:cNvSpPr>
            <a:spLocks noGrp="1"/>
          </p:cNvSpPr>
          <p:nvPr>
            <p:ph type="sldNum" sz="quarter" idx="10"/>
          </p:nvPr>
        </p:nvSpPr>
        <p:spPr/>
        <p:txBody>
          <a:bodyPr/>
          <a:lstStyle/>
          <a:p>
            <a:fld id="{831A1511-BA99-4995-9603-94CCAF14FA3D}" type="slidenum">
              <a:rPr lang="en-GB" smtClean="0"/>
              <a:pPr/>
              <a:t>1</a:t>
            </a:fld>
            <a:endParaRPr lang="en-GB"/>
          </a:p>
        </p:txBody>
      </p:sp>
    </p:spTree>
    <p:extLst>
      <p:ext uri="{BB962C8B-B14F-4D97-AF65-F5344CB8AC3E}">
        <p14:creationId xmlns:p14="http://schemas.microsoft.com/office/powerpoint/2010/main" val="20923800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Slide Image Placeholder 1">
            <a:extLst>
              <a:ext uri="{FF2B5EF4-FFF2-40B4-BE49-F238E27FC236}">
                <a16:creationId xmlns:a16="http://schemas.microsoft.com/office/drawing/2014/main" id="{655D05DD-74F8-4BAD-821B-DC931E0766DF}"/>
              </a:ext>
            </a:extLst>
          </p:cNvPr>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6" name="Notes Placeholder 2">
            <a:extLst>
              <a:ext uri="{FF2B5EF4-FFF2-40B4-BE49-F238E27FC236}">
                <a16:creationId xmlns:a16="http://schemas.microsoft.com/office/drawing/2014/main" id="{0A809FF2-3401-49FA-BE06-B7CF19A52CA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dirty="0"/>
              <a:t>It has long been accepted that leadership is part of the role of management, Downey argues that coaching is another crucial element of line-management.</a:t>
            </a:r>
          </a:p>
          <a:p>
            <a:pPr>
              <a:spcBef>
                <a:spcPct val="0"/>
              </a:spcBef>
            </a:pPr>
            <a:endParaRPr lang="en-GB" altLang="en-US" dirty="0"/>
          </a:p>
          <a:p>
            <a:pPr>
              <a:spcBef>
                <a:spcPct val="0"/>
              </a:spcBef>
            </a:pPr>
            <a:r>
              <a:rPr lang="en-GB" altLang="en-US" dirty="0"/>
              <a:t>What are the tasks associated with each of these elements?</a:t>
            </a:r>
          </a:p>
          <a:p>
            <a:pPr>
              <a:spcBef>
                <a:spcPct val="0"/>
              </a:spcBef>
            </a:pPr>
            <a:endParaRPr lang="en-GB" altLang="en-US" dirty="0"/>
          </a:p>
        </p:txBody>
      </p:sp>
      <p:sp>
        <p:nvSpPr>
          <p:cNvPr id="31747" name="Header Placeholder 3">
            <a:extLst>
              <a:ext uri="{FF2B5EF4-FFF2-40B4-BE49-F238E27FC236}">
                <a16:creationId xmlns:a16="http://schemas.microsoft.com/office/drawing/2014/main" id="{C182C364-EA4A-4F72-8797-CC25CC4EE0A4}"/>
              </a:ext>
            </a:extLst>
          </p:cNvPr>
          <p:cNvSpPr>
            <a:spLocks noGrp="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pPr fontAlgn="base">
              <a:spcBef>
                <a:spcPct val="0"/>
              </a:spcBef>
              <a:spcAft>
                <a:spcPct val="0"/>
              </a:spcAft>
            </a:pPr>
            <a:r>
              <a:rPr lang="en-GB" altLang="en-US">
                <a:latin typeface="Calibri" panose="020F0502020204030204" pitchFamily="34" charset="0"/>
              </a:rPr>
              <a:t>insert header</a:t>
            </a:r>
          </a:p>
        </p:txBody>
      </p:sp>
      <p:sp>
        <p:nvSpPr>
          <p:cNvPr id="31748" name="Slide Number Placeholder 4">
            <a:extLst>
              <a:ext uri="{FF2B5EF4-FFF2-40B4-BE49-F238E27FC236}">
                <a16:creationId xmlns:a16="http://schemas.microsoft.com/office/drawing/2014/main" id="{76F529F7-40AF-4325-8CB0-9FBCEE2491A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fld id="{2CE71F5A-1CC3-43E0-92A9-7FD85F3B66EE}" type="slidenum">
              <a:rPr lang="en-GB" altLang="en-US">
                <a:latin typeface="Calibri" panose="020F0502020204030204" pitchFamily="34" charset="0"/>
              </a:rPr>
              <a:pPr/>
              <a:t>3</a:t>
            </a:fld>
            <a:endParaRPr lang="en-GB" altLang="en-US">
              <a:latin typeface="Calibri" panose="020F050202020403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Slide Image Placeholder 1">
            <a:extLst>
              <a:ext uri="{FF2B5EF4-FFF2-40B4-BE49-F238E27FC236}">
                <a16:creationId xmlns:a16="http://schemas.microsoft.com/office/drawing/2014/main" id="{3967F13F-7732-4CCE-B126-30992DC7CDE2}"/>
              </a:ext>
            </a:extLst>
          </p:cNvPr>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C1F893C3-B1D3-4ACD-BCBF-3887E5CE7B1C}"/>
              </a:ext>
            </a:extLst>
          </p:cNvPr>
          <p:cNvSpPr>
            <a:spLocks noGrp="1"/>
          </p:cNvSpPr>
          <p:nvPr>
            <p:ph type="body" idx="1"/>
          </p:nvPr>
        </p:nvSpPr>
        <p:spPr/>
        <p:txBody>
          <a:bodyPr/>
          <a:lstStyle/>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Groupthink. People, who work together, tend to adopt the same filters on the world around them and have the same blind spots. Paradoxically, the better the relationship between line manager and learner, the more likely this is to be the case.</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Inequality in who gets coaching. Time pressures often mean that the manager concentrates coaching on particular individuals or subgroups of the team. This could be either because he or she sees they have bigger performance problems, or greater potential. If the former, people often resent being “picked on”; if the latter, other people resent being left out. In such situations, the line manager/ coach can’t win!</a:t>
            </a:r>
          </a:p>
          <a:p>
            <a:pPr marL="171450" indent="-171450" fontAlgn="auto">
              <a:spcBef>
                <a:spcPts val="0"/>
              </a:spcBef>
              <a:spcAft>
                <a:spcPts val="0"/>
              </a:spcAft>
              <a:buFont typeface="Arial" panose="020B0604020202020204" pitchFamily="34" charset="0"/>
              <a:buChar char="•"/>
              <a:defRPr/>
            </a:pPr>
            <a:r>
              <a:rPr lang="en-GB" dirty="0"/>
              <a:t>Time constraints are the most significant barrier to achieving a coaching style of management. Organisational culture and a lack of confidence to deal with difficult people are also inhibitors. </a:t>
            </a:r>
          </a:p>
          <a:p>
            <a:pPr marL="171450" indent="-171450" fontAlgn="auto">
              <a:spcBef>
                <a:spcPts val="0"/>
              </a:spcBef>
              <a:spcAft>
                <a:spcPts val="0"/>
              </a:spcAft>
              <a:buFont typeface="Arial" panose="020B0604020202020204" pitchFamily="34" charset="0"/>
              <a:buChar char="•"/>
              <a:defRPr/>
            </a:pPr>
            <a:r>
              <a:rPr lang="en-GB" dirty="0"/>
              <a:t>Parent child: Lead to unproductive behaviour and </a:t>
            </a:r>
            <a:r>
              <a:rPr lang="en-GB" dirty="0" err="1"/>
              <a:t>deformalisation</a:t>
            </a:r>
            <a:r>
              <a:rPr lang="en-GB" dirty="0"/>
              <a:t> of the role</a:t>
            </a:r>
          </a:p>
          <a:p>
            <a:pPr marL="171450" indent="-171450" fontAlgn="auto">
              <a:spcBef>
                <a:spcPts val="0"/>
              </a:spcBef>
              <a:spcAft>
                <a:spcPts val="0"/>
              </a:spcAft>
              <a:buFont typeface="Arial" panose="020B0604020202020204" pitchFamily="34" charset="0"/>
              <a:buChar char="•"/>
              <a:defRPr/>
            </a:pPr>
            <a:r>
              <a:rPr lang="en-GB" sz="1200" b="0" i="0" kern="1200" dirty="0">
                <a:solidFill>
                  <a:schemeClr val="tx1"/>
                </a:solidFill>
                <a:effectLst/>
                <a:latin typeface="+mn-lt"/>
                <a:ea typeface="+mn-ea"/>
                <a:cs typeface="+mn-cs"/>
              </a:rPr>
              <a:t>The sense that both parties may have hidden agendas (for example, on the manager’s part about their plans to reorganize the team and on the employee’s part about how long they intend to stay with the company)</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Line manager has to act on/report certain things a removed coach does not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What do LM prioritise?</a:t>
            </a:r>
          </a:p>
          <a:p>
            <a:pPr marL="171450" indent="-171450" fontAlgn="auto">
              <a:spcBef>
                <a:spcPts val="0"/>
              </a:spcBef>
              <a:spcAft>
                <a:spcPts val="0"/>
              </a:spcAft>
              <a:buFont typeface="Arial" panose="020B0604020202020204" pitchFamily="34" charset="0"/>
              <a:buChar char="•"/>
              <a:defRPr/>
            </a:pPr>
            <a:r>
              <a:rPr lang="en-GB" dirty="0"/>
              <a:t>Clarity in coaching roles and expectations, senior management ownership of coaching as a business issue and top management role-modelling of coaching characteristics are all important ingredients of a coaching culture. </a:t>
            </a:r>
          </a:p>
          <a:p>
            <a:pPr marL="171450" indent="-171450" fontAlgn="auto">
              <a:spcBef>
                <a:spcPts val="0"/>
              </a:spcBef>
              <a:spcAft>
                <a:spcPts val="0"/>
              </a:spcAft>
              <a:buFont typeface="Arial" panose="020B0604020202020204" pitchFamily="34" charset="0"/>
              <a:buChar char="•"/>
              <a:defRPr/>
            </a:pPr>
            <a:r>
              <a:rPr lang="en-GB" dirty="0"/>
              <a:t>Abilities as coach</a:t>
            </a:r>
          </a:p>
          <a:p>
            <a:pPr fontAlgn="auto">
              <a:spcBef>
                <a:spcPts val="0"/>
              </a:spcBef>
              <a:spcAft>
                <a:spcPts val="0"/>
              </a:spcAft>
              <a:defRPr/>
            </a:pPr>
            <a:endParaRPr lang="en-GB" dirty="0"/>
          </a:p>
          <a:p>
            <a:pPr marL="228600" indent="-228600" fontAlgn="auto">
              <a:spcBef>
                <a:spcPts val="0"/>
              </a:spcBef>
              <a:spcAft>
                <a:spcPts val="0"/>
              </a:spcAft>
              <a:buFontTx/>
              <a:buAutoNum type="arabicPeriod"/>
              <a:defRPr/>
            </a:pPr>
            <a:endParaRPr lang="en-GB" dirty="0"/>
          </a:p>
          <a:p>
            <a:pPr fontAlgn="auto">
              <a:spcBef>
                <a:spcPts val="0"/>
              </a:spcBef>
              <a:spcAft>
                <a:spcPts val="0"/>
              </a:spcAft>
              <a:defRPr/>
            </a:pPr>
            <a:endParaRPr lang="en-GB" dirty="0"/>
          </a:p>
        </p:txBody>
      </p:sp>
      <p:sp>
        <p:nvSpPr>
          <p:cNvPr id="34819" name="Header Placeholder 3">
            <a:extLst>
              <a:ext uri="{FF2B5EF4-FFF2-40B4-BE49-F238E27FC236}">
                <a16:creationId xmlns:a16="http://schemas.microsoft.com/office/drawing/2014/main" id="{CAD82413-DF47-41DE-9A26-D45D91575047}"/>
              </a:ext>
            </a:extLst>
          </p:cNvPr>
          <p:cNvSpPr>
            <a:spLocks noGrp="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pPr fontAlgn="base">
              <a:spcBef>
                <a:spcPct val="0"/>
              </a:spcBef>
              <a:spcAft>
                <a:spcPct val="0"/>
              </a:spcAft>
            </a:pPr>
            <a:r>
              <a:rPr lang="en-GB" altLang="en-US">
                <a:latin typeface="Calibri" panose="020F0502020204030204" pitchFamily="34" charset="0"/>
              </a:rPr>
              <a:t>insert header</a:t>
            </a:r>
          </a:p>
        </p:txBody>
      </p:sp>
      <p:sp>
        <p:nvSpPr>
          <p:cNvPr id="34820" name="Slide Number Placeholder 4">
            <a:extLst>
              <a:ext uri="{FF2B5EF4-FFF2-40B4-BE49-F238E27FC236}">
                <a16:creationId xmlns:a16="http://schemas.microsoft.com/office/drawing/2014/main" id="{EF82CAE8-E089-4B8F-92B3-B8B0922DDFB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fld id="{D2B09081-F1FE-4C94-9D5A-DC22A682ECD3}" type="slidenum">
              <a:rPr lang="en-GB" altLang="en-US">
                <a:latin typeface="Calibri" panose="020F0502020204030204" pitchFamily="34" charset="0"/>
              </a:rPr>
              <a:pPr/>
              <a:t>5</a:t>
            </a:fld>
            <a:endParaRPr lang="en-GB" altLang="en-US">
              <a:latin typeface="Calibri" panose="020F050202020403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you know about coaching benefits/barriers, what about as a mentor?</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6</a:t>
            </a:fld>
            <a:endParaRPr lang="en-GB"/>
          </a:p>
        </p:txBody>
      </p:sp>
    </p:spTree>
    <p:extLst>
      <p:ext uri="{BB962C8B-B14F-4D97-AF65-F5344CB8AC3E}">
        <p14:creationId xmlns:p14="http://schemas.microsoft.com/office/powerpoint/2010/main" val="23032325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dirty="0"/>
              <a:t>Grow</a:t>
            </a:r>
            <a:r>
              <a:rPr lang="en-GB" baseline="0" dirty="0"/>
              <a:t> </a:t>
            </a:r>
          </a:p>
          <a:p>
            <a:pPr>
              <a:buFont typeface="Arial" pitchFamily="34" charset="0"/>
              <a:buChar char="•"/>
            </a:pPr>
            <a:r>
              <a:rPr lang="en-GB" baseline="0" dirty="0"/>
              <a:t>OSCAR</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7</a:t>
            </a:fld>
            <a:endParaRPr lang="en-GB"/>
          </a:p>
        </p:txBody>
      </p:sp>
    </p:spTree>
    <p:extLst>
      <p:ext uri="{BB962C8B-B14F-4D97-AF65-F5344CB8AC3E}">
        <p14:creationId xmlns:p14="http://schemas.microsoft.com/office/powerpoint/2010/main" val="21278384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endParaRPr lang="en-GB" baseline="0" dirty="0">
              <a:cs typeface="Calibri"/>
            </a:endParaRPr>
          </a:p>
          <a:p>
            <a:endParaRPr lang="en-GB" dirty="0">
              <a:cs typeface="Calibri"/>
            </a:endParaRP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8</a:t>
            </a:fld>
            <a:endParaRPr lang="en-GB"/>
          </a:p>
        </p:txBody>
      </p:sp>
    </p:spTree>
    <p:extLst>
      <p:ext uri="{BB962C8B-B14F-4D97-AF65-F5344CB8AC3E}">
        <p14:creationId xmlns:p14="http://schemas.microsoft.com/office/powerpoint/2010/main" val="13283877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NB not financial information</a:t>
            </a:r>
            <a:r>
              <a:rPr lang="en-US" baseline="0" dirty="0"/>
              <a:t> although other reason why want to keep that secure</a:t>
            </a:r>
          </a:p>
          <a:p>
            <a:endParaRPr lang="en-US" dirty="0"/>
          </a:p>
          <a:p>
            <a:r>
              <a:rPr lang="en-US" dirty="0"/>
              <a:t>Rebranded as ‘special categories of data’</a:t>
            </a:r>
          </a:p>
          <a:p>
            <a:endParaRPr lang="en-US" dirty="0"/>
          </a:p>
          <a:p>
            <a:r>
              <a:rPr lang="en-US" dirty="0"/>
              <a:t>Discussion about whether you ever hold or process SPD.</a:t>
            </a:r>
          </a:p>
          <a:p>
            <a:endParaRPr lang="en-US" dirty="0"/>
          </a:p>
          <a:p>
            <a:r>
              <a:rPr lang="en-US" dirty="0"/>
              <a:t>? Client tells you they are unwell?</a:t>
            </a:r>
          </a:p>
          <a:p>
            <a:endParaRPr lang="en-US" dirty="0"/>
          </a:p>
        </p:txBody>
      </p:sp>
      <p:sp>
        <p:nvSpPr>
          <p:cNvPr id="4" name="Slide Number Placeholder 3"/>
          <p:cNvSpPr>
            <a:spLocks noGrp="1"/>
          </p:cNvSpPr>
          <p:nvPr>
            <p:ph type="sldNum" sz="quarter" idx="10"/>
          </p:nvPr>
        </p:nvSpPr>
        <p:spPr/>
        <p:txBody>
          <a:bodyPr/>
          <a:lstStyle/>
          <a:p>
            <a:pPr>
              <a:defRPr/>
            </a:pPr>
            <a:fld id="{F4470D72-47B5-4D4A-A2AD-3C88190738A2}" type="slidenum">
              <a:rPr lang="en-US" smtClean="0"/>
              <a:pPr>
                <a:defRPr/>
              </a:pPr>
              <a:t>9</a:t>
            </a:fld>
            <a:endParaRPr lang="en-US"/>
          </a:p>
        </p:txBody>
      </p:sp>
    </p:spTree>
    <p:extLst>
      <p:ext uri="{BB962C8B-B14F-4D97-AF65-F5344CB8AC3E}">
        <p14:creationId xmlns:p14="http://schemas.microsoft.com/office/powerpoint/2010/main" val="19802053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When</a:t>
            </a:r>
            <a:r>
              <a:rPr lang="en-US" baseline="0" dirty="0"/>
              <a:t> processed to uniquely identify an individual </a:t>
            </a:r>
            <a:r>
              <a:rPr lang="en-US" baseline="0" dirty="0" err="1"/>
              <a:t>eg</a:t>
            </a:r>
            <a:r>
              <a:rPr lang="en-US" baseline="0" dirty="0"/>
              <a:t>:- finger print clocking systems, </a:t>
            </a:r>
            <a:r>
              <a:rPr lang="en-US" baseline="0" dirty="0" err="1"/>
              <a:t>tacographs</a:t>
            </a:r>
            <a:r>
              <a:rPr lang="en-US" baseline="0" dirty="0"/>
              <a:t> with finger print recognition</a:t>
            </a:r>
            <a:endParaRPr lang="en-US" dirty="0"/>
          </a:p>
        </p:txBody>
      </p:sp>
      <p:sp>
        <p:nvSpPr>
          <p:cNvPr id="4" name="Slide Number Placeholder 3"/>
          <p:cNvSpPr>
            <a:spLocks noGrp="1"/>
          </p:cNvSpPr>
          <p:nvPr>
            <p:ph type="sldNum" sz="quarter" idx="10"/>
          </p:nvPr>
        </p:nvSpPr>
        <p:spPr/>
        <p:txBody>
          <a:bodyPr/>
          <a:lstStyle/>
          <a:p>
            <a:pPr>
              <a:defRPr/>
            </a:pPr>
            <a:fld id="{F4470D72-47B5-4D4A-A2AD-3C88190738A2}" type="slidenum">
              <a:rPr lang="en-US" smtClean="0"/>
              <a:pPr>
                <a:defRPr/>
              </a:pPr>
              <a:t>10</a:t>
            </a:fld>
            <a:endParaRPr lang="en-US"/>
          </a:p>
        </p:txBody>
      </p:sp>
    </p:spTree>
    <p:extLst>
      <p:ext uri="{BB962C8B-B14F-4D97-AF65-F5344CB8AC3E}">
        <p14:creationId xmlns:p14="http://schemas.microsoft.com/office/powerpoint/2010/main" val="11112696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baseline="0" dirty="0"/>
              <a:t>Cox, E. </a:t>
            </a:r>
            <a:r>
              <a:rPr lang="en-GB" baseline="0" dirty="0" err="1"/>
              <a:t>Bachkriova</a:t>
            </a:r>
            <a:r>
              <a:rPr lang="en-GB" baseline="0" dirty="0"/>
              <a:t>, T. Clutterbuck, D.  (2018) </a:t>
            </a:r>
            <a:r>
              <a:rPr lang="en-GB" i="1" baseline="0" dirty="0"/>
              <a:t>The Complete Handbook of Coaching</a:t>
            </a:r>
            <a:r>
              <a:rPr lang="en-GB" baseline="0" dirty="0"/>
              <a:t>. London: SAGE.</a:t>
            </a: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baseline="0" dirty="0"/>
              <a:t>“The confidential nature of the relationship between coach and client forms the basis for trust within the relationship.  The question of a breach in confidentiality can arise among coaches as they share stories or examples of work with  clients.  However, sharing an anonymized coaching situation with a supervisor or coaching group as part of reflective practice is encouraged and is beneficial for ongoing professional development (Hay, 2017).</a:t>
            </a: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baseline="0" dirty="0"/>
              <a:t>“Coaches working in Organizations, either internally as employees or externally as contractors, face an added dimension of complexity around confidentiality.  Organizations funding coaching for an individual or a team often require, at least initially, a periodic report on the value of the experience.  The organization is often referred to as the ‘sponsor’ of the coaching.  </a:t>
            </a: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baseline="0" dirty="0"/>
              <a:t>“Bond (2015:90) offers two questions to enhance awareness of one’s responsibility and accountability in the relationship:</a:t>
            </a:r>
          </a:p>
          <a:p>
            <a:pPr marL="228600" marR="0" lvl="0" indent="-228600" algn="l" defTabSz="914400" rtl="0" eaLnBrk="1" fontAlgn="auto" latinLnBrk="0" hangingPunct="1">
              <a:lnSpc>
                <a:spcPct val="100000"/>
              </a:lnSpc>
              <a:spcBef>
                <a:spcPts val="0"/>
              </a:spcBef>
              <a:spcAft>
                <a:spcPts val="0"/>
              </a:spcAft>
              <a:buClrTx/>
              <a:buSzTx/>
              <a:buFont typeface="Arial" pitchFamily="34" charset="0"/>
              <a:buAutoNum type="arabicPeriod"/>
              <a:tabLst/>
              <a:defRPr/>
            </a:pPr>
            <a:r>
              <a:rPr lang="en-GB" baseline="0" dirty="0"/>
              <a:t>Am I taking on responsibilities that are more properly the clients?</a:t>
            </a:r>
          </a:p>
          <a:p>
            <a:pPr marL="228600" marR="0" lvl="0" indent="-228600" algn="l" defTabSz="914400" rtl="0" eaLnBrk="1" fontAlgn="auto" latinLnBrk="0" hangingPunct="1">
              <a:lnSpc>
                <a:spcPct val="100000"/>
              </a:lnSpc>
              <a:spcBef>
                <a:spcPts val="0"/>
              </a:spcBef>
              <a:spcAft>
                <a:spcPts val="0"/>
              </a:spcAft>
              <a:buClrTx/>
              <a:buSzTx/>
              <a:buFont typeface="Arial" pitchFamily="34" charset="0"/>
              <a:buAutoNum type="arabicPeriod"/>
              <a:tabLst/>
              <a:defRPr/>
            </a:pPr>
            <a:r>
              <a:rPr lang="en-GB" baseline="0" dirty="0"/>
              <a:t>If asked for my opinion, is there a way I could respond to maximise the client’s autonomy and minimize their dependence on me?</a:t>
            </a:r>
          </a:p>
          <a:p>
            <a:pPr>
              <a:buFont typeface="Arial" pitchFamily="34" charset="0"/>
              <a:buNone/>
            </a:pPr>
            <a:endParaRPr lang="en-GB" baseline="0" dirty="0"/>
          </a:p>
          <a:p>
            <a:pPr>
              <a:buFont typeface="Arial" pitchFamily="34" charset="0"/>
              <a:buNone/>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11</a:t>
            </a:fld>
            <a:endParaRPr lang="en-GB"/>
          </a:p>
        </p:txBody>
      </p:sp>
    </p:spTree>
    <p:extLst>
      <p:ext uri="{BB962C8B-B14F-4D97-AF65-F5344CB8AC3E}">
        <p14:creationId xmlns:p14="http://schemas.microsoft.com/office/powerpoint/2010/main" val="16494637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r>
              <a:rPr lang="en-GB" baseline="0" dirty="0"/>
              <a:t>Cox, E. </a:t>
            </a:r>
            <a:r>
              <a:rPr lang="en-GB" baseline="0" dirty="0" err="1"/>
              <a:t>Bachkriova</a:t>
            </a:r>
            <a:r>
              <a:rPr lang="en-GB" baseline="0" dirty="0"/>
              <a:t>, T. Clutterbuck, D.  (2018) </a:t>
            </a:r>
            <a:r>
              <a:rPr lang="en-GB" i="1" baseline="0" dirty="0"/>
              <a:t>The Complete Handbook of Coaching</a:t>
            </a:r>
            <a:r>
              <a:rPr lang="en-GB" baseline="0" dirty="0"/>
              <a:t>. London: SAGE.</a:t>
            </a:r>
          </a:p>
          <a:p>
            <a:pPr>
              <a:buFont typeface="Arial" pitchFamily="34" charset="0"/>
              <a:buNone/>
            </a:pPr>
            <a:endParaRPr lang="en-GB" baseline="0" dirty="0"/>
          </a:p>
          <a:p>
            <a:pPr>
              <a:buFont typeface="Arial" pitchFamily="34" charset="0"/>
              <a:buNone/>
            </a:pPr>
            <a:r>
              <a:rPr lang="en-GB" baseline="0" dirty="0"/>
              <a:t>“ A commitment to professional and personal integrity by acting in ways that are informed by ethical sensitivity and thoughtfulness……in a response to the complexity and diversity of contemporary social life (Bond, 2015:302).</a:t>
            </a:r>
          </a:p>
          <a:p>
            <a:pPr>
              <a:buFont typeface="Arial" pitchFamily="34" charset="0"/>
              <a:buNone/>
            </a:pPr>
            <a:endParaRPr lang="en-GB" baseline="0" dirty="0"/>
          </a:p>
          <a:p>
            <a:pPr>
              <a:buFont typeface="Arial" pitchFamily="34" charset="0"/>
              <a:buNone/>
            </a:pPr>
            <a:r>
              <a:rPr lang="en-GB" baseline="0" dirty="0"/>
              <a:t>“A code of ethics provides foundational guidelines in relation to what to expect from those in the profession (Gert, 1988).  Ethical codes are standards of conduct that define the essentials of honourable behaviour within the particular field or organization.  Upon joining, a member of a professional body agrees to abide by the organization’s code and acknowledgement of the code creates a feeling of community and mutual obligation among the members towards each other and the overall profession (Khurana &amp; </a:t>
            </a:r>
            <a:r>
              <a:rPr lang="en-GB" baseline="0" dirty="0" err="1"/>
              <a:t>Nobria</a:t>
            </a:r>
            <a:r>
              <a:rPr lang="en-GB" baseline="0" dirty="0"/>
              <a:t>, 2008). </a:t>
            </a:r>
          </a:p>
          <a:p>
            <a:pPr>
              <a:buFont typeface="Arial" pitchFamily="34" charset="0"/>
              <a:buNone/>
            </a:pPr>
            <a:endParaRPr lang="en-GB" baseline="0" dirty="0"/>
          </a:p>
          <a:p>
            <a:pPr>
              <a:buFont typeface="Arial" pitchFamily="34" charset="0"/>
              <a:buNone/>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12</a:t>
            </a:fld>
            <a:endParaRPr lang="en-GB"/>
          </a:p>
        </p:txBody>
      </p:sp>
    </p:spTree>
    <p:extLst>
      <p:ext uri="{BB962C8B-B14F-4D97-AF65-F5344CB8AC3E}">
        <p14:creationId xmlns:p14="http://schemas.microsoft.com/office/powerpoint/2010/main" val="22477264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r>
              <a:rPr lang="en-GB" baseline="0" dirty="0"/>
              <a:t>Cox, E. </a:t>
            </a:r>
            <a:r>
              <a:rPr lang="en-GB" baseline="0" dirty="0" err="1"/>
              <a:t>Bachkriova</a:t>
            </a:r>
            <a:r>
              <a:rPr lang="en-GB" baseline="0" dirty="0"/>
              <a:t>, T. Clutterbuck, D.  (2018) </a:t>
            </a:r>
            <a:r>
              <a:rPr lang="en-GB" i="1" baseline="0" dirty="0"/>
              <a:t>The Complete Handbook of Coaching</a:t>
            </a:r>
            <a:r>
              <a:rPr lang="en-GB" baseline="0" dirty="0"/>
              <a:t>. London: SAGE.</a:t>
            </a:r>
          </a:p>
          <a:p>
            <a:pPr>
              <a:buFont typeface="Arial" pitchFamily="34" charset="0"/>
              <a:buNone/>
            </a:pPr>
            <a:endParaRPr lang="en-GB" baseline="0" dirty="0"/>
          </a:p>
          <a:p>
            <a:pPr>
              <a:buFont typeface="Arial" pitchFamily="34" charset="0"/>
              <a:buNone/>
            </a:pPr>
            <a:r>
              <a:rPr lang="en-GB" baseline="0" dirty="0"/>
              <a:t>Peter Hawkins (2018)</a:t>
            </a:r>
          </a:p>
          <a:p>
            <a:pPr>
              <a:buFont typeface="Arial" pitchFamily="34" charset="0"/>
              <a:buNone/>
            </a:pPr>
            <a:r>
              <a:rPr lang="en-GB" baseline="0" dirty="0"/>
              <a:t>“At the core of continuing professional development is continual personal development, where our own development is weaved through every aspect of our practice.  When this happens every </a:t>
            </a:r>
            <a:r>
              <a:rPr lang="en-GB" baseline="0" dirty="0" err="1"/>
              <a:t>coachee</a:t>
            </a:r>
            <a:r>
              <a:rPr lang="en-GB" baseline="0" dirty="0"/>
              <a:t> becomes a teacher, every piece of feedback an opportunity for new learning, producing practices that support the balanced cycle of action, reflection, new understanding and new practice….  What is supervision?  We defined supervision as ‘the process by which a coach/mentor/consultant with the help of a supervisor, who is not working directly with the client, can attend to understanding better both the client and the client system themselves as part of the client-coach-system, and by so doing transform their work and develop their craft.  We believe that coaching supervision has three elements: 1) coaching the coach on their coaching, 2) mentoring the coach on their development in the profession, 3) providing an external perspective to ensure quality of practice.</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13</a:t>
            </a:fld>
            <a:endParaRPr lang="en-GB"/>
          </a:p>
        </p:txBody>
      </p:sp>
    </p:spTree>
    <p:extLst>
      <p:ext uri="{BB962C8B-B14F-4D97-AF65-F5344CB8AC3E}">
        <p14:creationId xmlns:p14="http://schemas.microsoft.com/office/powerpoint/2010/main" val="10139595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r>
              <a:rPr lang="en-GB" dirty="0">
                <a:hlinkClick r:id="rId3"/>
              </a:rPr>
              <a:t>https://www.youtube.com/watch?v=ZyrVtgiysBg</a:t>
            </a:r>
            <a:endParaRPr lang="en-GB" dirty="0"/>
          </a:p>
          <a:p>
            <a:pPr>
              <a:buFont typeface="Arial" pitchFamily="34" charset="0"/>
              <a:buNone/>
            </a:pPr>
            <a:endParaRPr lang="en-GB" baseline="0" dirty="0"/>
          </a:p>
          <a:p>
            <a:pPr>
              <a:buFont typeface="Arial" pitchFamily="34" charset="0"/>
              <a:buNone/>
            </a:pPr>
            <a:r>
              <a:rPr lang="en-GB" baseline="0" dirty="0"/>
              <a:t>“What is Coaching Supervision?”</a:t>
            </a:r>
          </a:p>
          <a:p>
            <a:pPr>
              <a:buFont typeface="Arial" pitchFamily="34" charset="0"/>
              <a:buNone/>
            </a:pPr>
            <a:r>
              <a:rPr lang="en-GB" sz="1200" b="0" i="0" kern="1200" dirty="0">
                <a:solidFill>
                  <a:schemeClr val="tx1"/>
                </a:solidFill>
                <a:effectLst/>
                <a:latin typeface="+mn-lt"/>
                <a:ea typeface="+mn-ea"/>
                <a:cs typeface="+mn-cs"/>
              </a:rPr>
              <a:t>ICF defines Coaching Supervision as follows: "Coaching Supervision is the interaction that occurs when a coach periodically brings his or her coaching work experiences to a coaching supervisor in order to engage in reflective dialogue and collaborative learning for the development and benefit of the coach and his or her clients."</a:t>
            </a: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14</a:t>
            </a:fld>
            <a:endParaRPr lang="en-GB"/>
          </a:p>
        </p:txBody>
      </p:sp>
    </p:spTree>
    <p:extLst>
      <p:ext uri="{BB962C8B-B14F-4D97-AF65-F5344CB8AC3E}">
        <p14:creationId xmlns:p14="http://schemas.microsoft.com/office/powerpoint/2010/main" val="206451359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itchFamily="34" charset="0"/>
              <a:buChar char="•"/>
              <a:tabLst/>
              <a:defRPr/>
            </a:pPr>
            <a:r>
              <a:rPr lang="en-GB" baseline="0" dirty="0"/>
              <a:t>Coaching contract on Moodle</a:t>
            </a:r>
          </a:p>
          <a:p>
            <a:pPr marL="0" marR="0" lvl="0" indent="0" algn="l" defTabSz="914400" rtl="0" eaLnBrk="1" fontAlgn="auto" latinLnBrk="0" hangingPunct="1">
              <a:lnSpc>
                <a:spcPct val="100000"/>
              </a:lnSpc>
              <a:spcBef>
                <a:spcPts val="0"/>
              </a:spcBef>
              <a:spcAft>
                <a:spcPts val="0"/>
              </a:spcAft>
              <a:buClrTx/>
              <a:buSzTx/>
              <a:buFont typeface="Arial" pitchFamily="34" charset="0"/>
              <a:buChar char="•"/>
              <a:tabLst/>
              <a:defRPr/>
            </a:pPr>
            <a:r>
              <a:rPr lang="en-GB" sz="1200" dirty="0"/>
              <a:t>It is a great way to be upfront about the professional practice of coaching and set parameters</a:t>
            </a:r>
          </a:p>
          <a:p>
            <a:pPr>
              <a:buFont typeface="Arial" pitchFamily="34" charset="0"/>
              <a:buChar char="•"/>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15</a:t>
            </a:fld>
            <a:endParaRPr lang="en-GB"/>
          </a:p>
        </p:txBody>
      </p:sp>
    </p:spTree>
    <p:extLst>
      <p:ext uri="{BB962C8B-B14F-4D97-AF65-F5344CB8AC3E}">
        <p14:creationId xmlns:p14="http://schemas.microsoft.com/office/powerpoint/2010/main" val="25771298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baseline="0" dirty="0"/>
              <a:t>There is not one single overarching professional body for coaching (such as the CIPD for HR).</a:t>
            </a:r>
          </a:p>
          <a:p>
            <a:pPr>
              <a:buFont typeface="Arial" pitchFamily="34" charset="0"/>
              <a:buChar char="•"/>
            </a:pPr>
            <a:r>
              <a:rPr lang="en-GB" baseline="0" dirty="0"/>
              <a:t>The pros and cons of this new professional practice of coaching</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16</a:t>
            </a:fld>
            <a:endParaRPr lang="en-GB"/>
          </a:p>
        </p:txBody>
      </p:sp>
    </p:spTree>
    <p:extLst>
      <p:ext uri="{BB962C8B-B14F-4D97-AF65-F5344CB8AC3E}">
        <p14:creationId xmlns:p14="http://schemas.microsoft.com/office/powerpoint/2010/main" val="9815133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baseline="0" dirty="0"/>
              <a:t>Coaching contract handout</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17</a:t>
            </a:fld>
            <a:endParaRPr lang="en-GB"/>
          </a:p>
        </p:txBody>
      </p:sp>
    </p:spTree>
    <p:extLst>
      <p:ext uri="{BB962C8B-B14F-4D97-AF65-F5344CB8AC3E}">
        <p14:creationId xmlns:p14="http://schemas.microsoft.com/office/powerpoint/2010/main" val="26143814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Increased performance/profit</a:t>
            </a:r>
          </a:p>
          <a:p>
            <a:r>
              <a:rPr lang="en-GB" dirty="0"/>
              <a:t>Higher retention/lower turnover</a:t>
            </a:r>
          </a:p>
          <a:p>
            <a:r>
              <a:rPr lang="en-GB" dirty="0"/>
              <a:t>Lower absence rates</a:t>
            </a:r>
          </a:p>
          <a:p>
            <a:endParaRPr lang="en-GB" dirty="0"/>
          </a:p>
          <a:p>
            <a:r>
              <a:rPr lang="en-GB" dirty="0"/>
              <a:t>Morale boost</a:t>
            </a:r>
          </a:p>
          <a:p>
            <a:r>
              <a:rPr lang="en-GB" dirty="0"/>
              <a:t>Employees feeling valued</a:t>
            </a:r>
          </a:p>
          <a:p>
            <a:r>
              <a:rPr lang="en-GB" dirty="0"/>
              <a:t>Employees being more resilient/able to cope with workload better – leads to increased performance</a:t>
            </a:r>
          </a:p>
          <a:p>
            <a:r>
              <a:rPr lang="en-GB" dirty="0"/>
              <a:t>Cultural changes</a:t>
            </a:r>
          </a:p>
          <a:p>
            <a:r>
              <a:rPr lang="en-GB" dirty="0"/>
              <a:t>External – outside perspective – identify issues you didn’t know </a:t>
            </a:r>
            <a:r>
              <a:rPr lang="en-GB"/>
              <a:t>existed internally </a:t>
            </a:r>
            <a:r>
              <a:rPr lang="en-GB" dirty="0"/>
              <a:t>(</a:t>
            </a:r>
            <a:r>
              <a:rPr lang="en-GB"/>
              <a:t>could also be tangible)</a:t>
            </a:r>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18</a:t>
            </a:fld>
            <a:endParaRPr lang="en-GB"/>
          </a:p>
        </p:txBody>
      </p:sp>
    </p:spTree>
    <p:extLst>
      <p:ext uri="{BB962C8B-B14F-4D97-AF65-F5344CB8AC3E}">
        <p14:creationId xmlns:p14="http://schemas.microsoft.com/office/powerpoint/2010/main" val="147992461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27/10/2021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27/10/2021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27/10/2021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27/10/2021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27/10/2021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27/10/2021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27/10/2021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27/10/2021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27/10/2021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27/10/2021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27/10/2021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85725" y="-261938"/>
            <a:ext cx="2497138"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dirty="0">
                <a:solidFill>
                  <a:srgbClr val="3D7EDB"/>
                </a:solidFill>
                <a:latin typeface="Arial"/>
              </a:rPr>
              <a:t>Colored bar - 100% text</a:t>
            </a:r>
          </a:p>
        </p:txBody>
      </p:sp>
      <p:sp>
        <p:nvSpPr>
          <p:cNvPr id="2" name="Titel 1"/>
          <p:cNvSpPr>
            <a:spLocks noGrp="1"/>
          </p:cNvSpPr>
          <p:nvPr>
            <p:ph type="title"/>
          </p:nvPr>
        </p:nvSpPr>
        <p:spPr>
          <a:xfrm>
            <a:off x="405584" y="263001"/>
            <a:ext cx="8229600" cy="1143000"/>
          </a:xfrm>
        </p:spPr>
        <p:txBody>
          <a:bodyPr>
            <a:normAutofit/>
          </a:bodyPr>
          <a:lstStyle>
            <a:lvl1pPr algn="l">
              <a:defRPr sz="32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405584" y="1586673"/>
            <a:ext cx="8318832"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406146" y="1210043"/>
            <a:ext cx="831723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a:p>
        </p:txBody>
      </p:sp>
    </p:spTree>
    <p:extLst>
      <p:ext uri="{BB962C8B-B14F-4D97-AF65-F5344CB8AC3E}">
        <p14:creationId xmlns:p14="http://schemas.microsoft.com/office/powerpoint/2010/main" val="13724538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27/10/2021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1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4.jpg"/><Relationship Id="rId7" Type="http://schemas.openxmlformats.org/officeDocument/2006/relationships/hyperlink" Target="https://creativecommons.org/licenses/by-sa/3.0/" TargetMode="External"/><Relationship Id="rId2" Type="http://schemas.openxmlformats.org/officeDocument/2006/relationships/notesSlide" Target="../notesSlides/notesSlide11.xml"/><Relationship Id="rId1" Type="http://schemas.openxmlformats.org/officeDocument/2006/relationships/slideLayout" Target="../slideLayouts/slideLayout12.xml"/><Relationship Id="rId6" Type="http://schemas.openxmlformats.org/officeDocument/2006/relationships/hyperlink" Target="https://commons.wikimedia.org/wiki/File:Knowledge_transfer.svg" TargetMode="External"/><Relationship Id="rId5" Type="http://schemas.openxmlformats.org/officeDocument/2006/relationships/image" Target="../media/image5.png"/><Relationship Id="rId4" Type="http://schemas.openxmlformats.org/officeDocument/2006/relationships/hyperlink" Target="http://www.diet-turunberatbadan.com/2011/10/cara-menjadi-supervisor-herbalife.html" TargetMode="Externa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12.xml"/><Relationship Id="rId1" Type="http://schemas.openxmlformats.org/officeDocument/2006/relationships/video" Target="https://www.youtube.com/embed/ZyrVtgiysBg" TargetMode="External"/><Relationship Id="rId4" Type="http://schemas.openxmlformats.org/officeDocument/2006/relationships/image" Target="../media/image6.jpe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3" Type="http://schemas.openxmlformats.org/officeDocument/2006/relationships/hyperlink" Target="https://www.associationforcoaching.com/" TargetMode="External"/><Relationship Id="rId2" Type="http://schemas.openxmlformats.org/officeDocument/2006/relationships/notesSlide" Target="../notesSlides/notesSlide15.xml"/><Relationship Id="rId1" Type="http://schemas.openxmlformats.org/officeDocument/2006/relationships/slideLayout" Target="../slideLayouts/slideLayout12.xml"/><Relationship Id="rId6" Type="http://schemas.openxmlformats.org/officeDocument/2006/relationships/hyperlink" Target="https://www.i-l-m.com/" TargetMode="External"/><Relationship Id="rId5" Type="http://schemas.openxmlformats.org/officeDocument/2006/relationships/hyperlink" Target="https://coachfederation.org/" TargetMode="External"/><Relationship Id="rId4" Type="http://schemas.openxmlformats.org/officeDocument/2006/relationships/hyperlink" Target="https://iactm.org/" TargetMode="Externa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58619" y="2780928"/>
            <a:ext cx="7772400" cy="1470025"/>
          </a:xfrm>
        </p:spPr>
        <p:txBody>
          <a:bodyPr>
            <a:normAutofit/>
          </a:bodyPr>
          <a:lstStyle/>
          <a:p>
            <a:r>
              <a:rPr lang="en-GB" dirty="0">
                <a:solidFill>
                  <a:schemeClr val="bg1"/>
                </a:solidFill>
              </a:rPr>
              <a:t>The Line Manager as Coach/Mentor</a:t>
            </a:r>
          </a:p>
        </p:txBody>
      </p:sp>
      <p:sp>
        <p:nvSpPr>
          <p:cNvPr id="5" name="Subtitle 4"/>
          <p:cNvSpPr>
            <a:spLocks noGrp="1"/>
          </p:cNvSpPr>
          <p:nvPr>
            <p:ph type="subTitle" idx="1"/>
          </p:nvPr>
        </p:nvSpPr>
        <p:spPr>
          <a:xfrm>
            <a:off x="1544419" y="1340768"/>
            <a:ext cx="6400800" cy="1752600"/>
          </a:xfrm>
        </p:spPr>
        <p:txBody>
          <a:bodyPr>
            <a:normAutofit/>
          </a:bodyPr>
          <a:lstStyle/>
          <a:p>
            <a:r>
              <a:rPr lang="en-GB" sz="4000" b="1" dirty="0">
                <a:solidFill>
                  <a:schemeClr val="bg1"/>
                </a:solidFill>
              </a:rPr>
              <a:t>Coaching and Mentoring</a:t>
            </a:r>
          </a:p>
        </p:txBody>
      </p:sp>
      <p:sp>
        <p:nvSpPr>
          <p:cNvPr id="4" name="Slide Number Placeholder 3"/>
          <p:cNvSpPr>
            <a:spLocks noGrp="1"/>
          </p:cNvSpPr>
          <p:nvPr>
            <p:ph type="sldNum" sz="quarter" idx="12"/>
          </p:nvPr>
        </p:nvSpPr>
        <p:spPr/>
        <p:txBody>
          <a:bodyPr/>
          <a:lstStyle/>
          <a:p>
            <a:fld id="{AC82685A-BD3A-4230-8D85-804689F67293}" type="slidenum">
              <a:rPr lang="en-GB" smtClean="0"/>
              <a:pPr/>
              <a:t>1</a:t>
            </a:fld>
            <a:endParaRPr lang="en-GB"/>
          </a:p>
        </p:txBody>
      </p:sp>
    </p:spTree>
    <p:extLst>
      <p:ext uri="{BB962C8B-B14F-4D97-AF65-F5344CB8AC3E}">
        <p14:creationId xmlns:p14="http://schemas.microsoft.com/office/powerpoint/2010/main" val="14375834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A55BD-7C39-4A05-8186-16E8D08CC5B6}"/>
              </a:ext>
            </a:extLst>
          </p:cNvPr>
          <p:cNvSpPr>
            <a:spLocks noGrp="1"/>
          </p:cNvSpPr>
          <p:nvPr>
            <p:ph type="title"/>
          </p:nvPr>
        </p:nvSpPr>
        <p:spPr/>
        <p:txBody>
          <a:bodyPr/>
          <a:lstStyle/>
          <a:p>
            <a:pPr algn="l"/>
            <a:r>
              <a:rPr lang="en-GB" b="1" dirty="0"/>
              <a:t>Today:</a:t>
            </a:r>
          </a:p>
        </p:txBody>
      </p:sp>
      <p:sp>
        <p:nvSpPr>
          <p:cNvPr id="3" name="Content Placeholder 2">
            <a:extLst>
              <a:ext uri="{FF2B5EF4-FFF2-40B4-BE49-F238E27FC236}">
                <a16:creationId xmlns:a16="http://schemas.microsoft.com/office/drawing/2014/main" id="{BA569FE1-2E6E-40EB-A3CE-3CBB73AB86D6}"/>
              </a:ext>
            </a:extLst>
          </p:cNvPr>
          <p:cNvSpPr>
            <a:spLocks noGrp="1"/>
          </p:cNvSpPr>
          <p:nvPr>
            <p:ph idx="1"/>
          </p:nvPr>
        </p:nvSpPr>
        <p:spPr/>
        <p:txBody>
          <a:bodyPr>
            <a:normAutofit/>
          </a:bodyPr>
          <a:lstStyle/>
          <a:p>
            <a:r>
              <a:rPr lang="en-GB" dirty="0"/>
              <a:t>The Line Manager as the coach/mentor</a:t>
            </a:r>
          </a:p>
          <a:p>
            <a:r>
              <a:rPr lang="en-GB" dirty="0"/>
              <a:t>Regulations affecting coaching and mentoring</a:t>
            </a:r>
          </a:p>
          <a:p>
            <a:r>
              <a:rPr lang="en-GB" dirty="0"/>
              <a:t>Coaching and Mentoring outcomes</a:t>
            </a:r>
          </a:p>
          <a:p>
            <a:r>
              <a:rPr lang="en-GB" i="1" dirty="0"/>
              <a:t>Practice the practical exercise</a:t>
            </a:r>
          </a:p>
        </p:txBody>
      </p:sp>
    </p:spTree>
    <p:extLst>
      <p:ext uri="{BB962C8B-B14F-4D97-AF65-F5344CB8AC3E}">
        <p14:creationId xmlns:p14="http://schemas.microsoft.com/office/powerpoint/2010/main" val="19027529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Title 3">
            <a:extLst>
              <a:ext uri="{FF2B5EF4-FFF2-40B4-BE49-F238E27FC236}">
                <a16:creationId xmlns:a16="http://schemas.microsoft.com/office/drawing/2014/main" id="{DEFB647C-D443-465D-B325-289AC2F63B86}"/>
              </a:ext>
            </a:extLst>
          </p:cNvPr>
          <p:cNvSpPr>
            <a:spLocks noGrp="1"/>
          </p:cNvSpPr>
          <p:nvPr>
            <p:ph type="title"/>
          </p:nvPr>
        </p:nvSpPr>
        <p:spPr>
          <a:xfrm>
            <a:off x="404813" y="44450"/>
            <a:ext cx="8229600" cy="1143000"/>
          </a:xfrm>
        </p:spPr>
        <p:txBody>
          <a:bodyPr/>
          <a:lstStyle/>
          <a:p>
            <a:r>
              <a:rPr lang="en-GB" altLang="en-US" dirty="0"/>
              <a:t>1.  The Role of the Line-Manager</a:t>
            </a:r>
          </a:p>
        </p:txBody>
      </p:sp>
      <p:graphicFrame>
        <p:nvGraphicFramePr>
          <p:cNvPr id="2" name="Diagram 1">
            <a:extLst>
              <a:ext uri="{FF2B5EF4-FFF2-40B4-BE49-F238E27FC236}">
                <a16:creationId xmlns:a16="http://schemas.microsoft.com/office/drawing/2014/main" id="{29DA4535-0676-46DC-B1F5-5964FE151F82}"/>
              </a:ext>
            </a:extLst>
          </p:cNvPr>
          <p:cNvGraphicFramePr/>
          <p:nvPr/>
        </p:nvGraphicFramePr>
        <p:xfrm>
          <a:off x="1524000" y="1124744"/>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0723" name="TextBox 2">
            <a:extLst>
              <a:ext uri="{FF2B5EF4-FFF2-40B4-BE49-F238E27FC236}">
                <a16:creationId xmlns:a16="http://schemas.microsoft.com/office/drawing/2014/main" id="{398FF7C0-2F8D-4ADC-BDD3-44A6A2F9AC72}"/>
              </a:ext>
            </a:extLst>
          </p:cNvPr>
          <p:cNvSpPr txBox="1">
            <a:spLocks noChangeArrowheads="1"/>
          </p:cNvSpPr>
          <p:nvPr/>
        </p:nvSpPr>
        <p:spPr bwMode="auto">
          <a:xfrm>
            <a:off x="7164388" y="5805488"/>
            <a:ext cx="2303462"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r>
              <a:rPr lang="en-GB" altLang="en-US">
                <a:solidFill>
                  <a:schemeClr val="bg1"/>
                </a:solidFill>
              </a:rPr>
              <a:t>(Downey, 2003)</a:t>
            </a:r>
          </a:p>
        </p:txBody>
      </p:sp>
      <p:sp>
        <p:nvSpPr>
          <p:cNvPr id="8" name="TextBox 7">
            <a:extLst>
              <a:ext uri="{FF2B5EF4-FFF2-40B4-BE49-F238E27FC236}">
                <a16:creationId xmlns:a16="http://schemas.microsoft.com/office/drawing/2014/main" id="{BC4F0B83-8742-478D-8366-4B56F69065F2}"/>
              </a:ext>
            </a:extLst>
          </p:cNvPr>
          <p:cNvSpPr txBox="1">
            <a:spLocks noChangeArrowheads="1"/>
          </p:cNvSpPr>
          <p:nvPr/>
        </p:nvSpPr>
        <p:spPr bwMode="auto">
          <a:xfrm>
            <a:off x="90209" y="1187450"/>
            <a:ext cx="1943100" cy="2308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285750" indent="-285750">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pPr>
              <a:buFont typeface="Arial" panose="020B0604020202020204" pitchFamily="34" charset="0"/>
              <a:buChar char="•"/>
            </a:pPr>
            <a:r>
              <a:rPr lang="en-GB" altLang="en-US" dirty="0"/>
              <a:t>mission, vision, goal and values</a:t>
            </a:r>
          </a:p>
          <a:p>
            <a:pPr>
              <a:buFont typeface="Arial" panose="020B0604020202020204" pitchFamily="34" charset="0"/>
              <a:buChar char="•"/>
            </a:pPr>
            <a:r>
              <a:rPr lang="en-GB" altLang="en-US" dirty="0"/>
              <a:t>role modelling behaviours, values</a:t>
            </a:r>
          </a:p>
          <a:p>
            <a:pPr>
              <a:buFont typeface="Arial" panose="020B0604020202020204" pitchFamily="34" charset="0"/>
              <a:buChar char="•"/>
            </a:pPr>
            <a:r>
              <a:rPr lang="en-GB" altLang="en-US" dirty="0"/>
              <a:t>inspiring and motivating</a:t>
            </a:r>
          </a:p>
        </p:txBody>
      </p:sp>
      <p:sp>
        <p:nvSpPr>
          <p:cNvPr id="9" name="TextBox 8">
            <a:extLst>
              <a:ext uri="{FF2B5EF4-FFF2-40B4-BE49-F238E27FC236}">
                <a16:creationId xmlns:a16="http://schemas.microsoft.com/office/drawing/2014/main" id="{A9A9B88C-28BD-41D2-BC76-B3D6C77F72FD}"/>
              </a:ext>
            </a:extLst>
          </p:cNvPr>
          <p:cNvSpPr txBox="1">
            <a:spLocks noChangeArrowheads="1"/>
          </p:cNvSpPr>
          <p:nvPr/>
        </p:nvSpPr>
        <p:spPr bwMode="auto">
          <a:xfrm>
            <a:off x="7092950" y="1412875"/>
            <a:ext cx="1943100" cy="2862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pPr>
              <a:buFont typeface="Arial" panose="020B0604020202020204" pitchFamily="34" charset="0"/>
              <a:buChar char="•"/>
            </a:pPr>
            <a:r>
              <a:rPr lang="en-GB" altLang="en-US"/>
              <a:t>appraisal</a:t>
            </a:r>
          </a:p>
          <a:p>
            <a:pPr>
              <a:buFont typeface="Arial" panose="020B0604020202020204" pitchFamily="34" charset="0"/>
              <a:buChar char="•"/>
            </a:pPr>
            <a:r>
              <a:rPr lang="en-GB" altLang="en-US"/>
              <a:t>setting individual and team goals</a:t>
            </a:r>
          </a:p>
          <a:p>
            <a:pPr>
              <a:buFont typeface="Arial" panose="020B0604020202020204" pitchFamily="34" charset="0"/>
              <a:buChar char="•"/>
            </a:pPr>
            <a:r>
              <a:rPr lang="en-GB" altLang="en-US"/>
              <a:t>recruitment interviews</a:t>
            </a:r>
          </a:p>
          <a:p>
            <a:pPr>
              <a:buFont typeface="Arial" panose="020B0604020202020204" pitchFamily="34" charset="0"/>
              <a:buChar char="•"/>
            </a:pPr>
            <a:r>
              <a:rPr lang="en-GB" altLang="en-US"/>
              <a:t>disciplinary</a:t>
            </a:r>
          </a:p>
          <a:p>
            <a:pPr>
              <a:buFont typeface="Arial" panose="020B0604020202020204" pitchFamily="34" charset="0"/>
              <a:buChar char="•"/>
            </a:pPr>
            <a:r>
              <a:rPr lang="en-GB" altLang="en-US"/>
              <a:t>planning and organising work</a:t>
            </a:r>
          </a:p>
        </p:txBody>
      </p:sp>
      <p:sp>
        <p:nvSpPr>
          <p:cNvPr id="10" name="TextBox 9">
            <a:extLst>
              <a:ext uri="{FF2B5EF4-FFF2-40B4-BE49-F238E27FC236}">
                <a16:creationId xmlns:a16="http://schemas.microsoft.com/office/drawing/2014/main" id="{FBA11ECD-88B0-4E2E-9D78-2A74F9355A46}"/>
              </a:ext>
            </a:extLst>
          </p:cNvPr>
          <p:cNvSpPr txBox="1">
            <a:spLocks noChangeArrowheads="1"/>
          </p:cNvSpPr>
          <p:nvPr/>
        </p:nvSpPr>
        <p:spPr bwMode="auto">
          <a:xfrm>
            <a:off x="899592" y="3861048"/>
            <a:ext cx="2808287" cy="1755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pPr>
              <a:buFont typeface="Arial" panose="020B0604020202020204" pitchFamily="34" charset="0"/>
              <a:buChar char="•"/>
            </a:pPr>
            <a:r>
              <a:rPr lang="en-GB" altLang="en-US" dirty="0"/>
              <a:t>conversations about how goals will be delivered</a:t>
            </a:r>
          </a:p>
          <a:p>
            <a:pPr>
              <a:buFont typeface="Arial" panose="020B0604020202020204" pitchFamily="34" charset="0"/>
              <a:buChar char="•"/>
            </a:pPr>
            <a:r>
              <a:rPr lang="en-GB" altLang="en-US" dirty="0"/>
              <a:t>feedback on performance</a:t>
            </a:r>
          </a:p>
          <a:p>
            <a:pPr>
              <a:buFont typeface="Arial" panose="020B0604020202020204" pitchFamily="34" charset="0"/>
              <a:buChar char="•"/>
            </a:pPr>
            <a:r>
              <a:rPr lang="en-GB" altLang="en-US" dirty="0"/>
              <a:t>on-the job-training</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10"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Title 3">
            <a:extLst>
              <a:ext uri="{FF2B5EF4-FFF2-40B4-BE49-F238E27FC236}">
                <a16:creationId xmlns:a16="http://schemas.microsoft.com/office/drawing/2014/main" id="{FEDC013F-7F16-4585-9EC8-6447E8877ABA}"/>
              </a:ext>
            </a:extLst>
          </p:cNvPr>
          <p:cNvSpPr>
            <a:spLocks noGrp="1"/>
          </p:cNvSpPr>
          <p:nvPr>
            <p:ph type="title"/>
          </p:nvPr>
        </p:nvSpPr>
        <p:spPr>
          <a:xfrm>
            <a:off x="404813" y="263525"/>
            <a:ext cx="8229600" cy="1143000"/>
          </a:xfrm>
        </p:spPr>
        <p:txBody>
          <a:bodyPr/>
          <a:lstStyle/>
          <a:p>
            <a:r>
              <a:rPr lang="en-GB" altLang="en-US" dirty="0"/>
              <a:t>2.  The Role of the Line-Manager</a:t>
            </a:r>
          </a:p>
        </p:txBody>
      </p:sp>
      <p:sp>
        <p:nvSpPr>
          <p:cNvPr id="32770" name="Vertical Text Placeholder 4">
            <a:extLst>
              <a:ext uri="{FF2B5EF4-FFF2-40B4-BE49-F238E27FC236}">
                <a16:creationId xmlns:a16="http://schemas.microsoft.com/office/drawing/2014/main" id="{781FB5DE-66C6-4C44-8EDD-1979F4C9A7D7}"/>
              </a:ext>
            </a:extLst>
          </p:cNvPr>
          <p:cNvSpPr>
            <a:spLocks noGrp="1"/>
          </p:cNvSpPr>
          <p:nvPr>
            <p:ph type="body" orient="vert" idx="1"/>
          </p:nvPr>
        </p:nvSpPr>
        <p:spPr>
          <a:xfrm>
            <a:off x="404813" y="1585913"/>
            <a:ext cx="8320087" cy="3930650"/>
          </a:xfrm>
        </p:spPr>
        <p:txBody>
          <a:bodyPr>
            <a:normAutofit/>
          </a:bodyPr>
          <a:lstStyle/>
          <a:p>
            <a:r>
              <a:rPr lang="en-GB" altLang="en-US" dirty="0"/>
              <a:t>Better team performance</a:t>
            </a:r>
          </a:p>
          <a:p>
            <a:pPr lvl="1"/>
            <a:r>
              <a:rPr lang="en-GB" altLang="en-US" dirty="0"/>
              <a:t>Focused coaching</a:t>
            </a:r>
          </a:p>
          <a:p>
            <a:pPr lvl="1"/>
            <a:r>
              <a:rPr lang="en-GB" altLang="en-US" dirty="0"/>
              <a:t>Better working relationships</a:t>
            </a:r>
          </a:p>
          <a:p>
            <a:pPr lvl="1"/>
            <a:r>
              <a:rPr lang="en-GB" altLang="en-US" dirty="0"/>
              <a:t>Idea generation/creativity</a:t>
            </a:r>
          </a:p>
          <a:p>
            <a:r>
              <a:rPr lang="en-GB" altLang="en-US" dirty="0"/>
              <a:t>Open communication</a:t>
            </a:r>
          </a:p>
          <a:p>
            <a:r>
              <a:rPr lang="en-GB" altLang="en-US" dirty="0"/>
              <a:t>A more committed team</a:t>
            </a:r>
          </a:p>
          <a:p>
            <a:endParaRPr lang="en-GB" altLang="en-US" dirty="0"/>
          </a:p>
          <a:p>
            <a:endParaRPr lang="en-GB" altLang="en-US" dirty="0"/>
          </a:p>
          <a:p>
            <a:endParaRPr lang="en-GB" altLang="en-US" dirty="0"/>
          </a:p>
          <a:p>
            <a:endParaRPr lang="en-GB" altLang="en-US" dirty="0"/>
          </a:p>
          <a:p>
            <a:endParaRPr lang="en-GB" altLang="en-US" dirty="0"/>
          </a:p>
        </p:txBody>
      </p:sp>
      <p:sp>
        <p:nvSpPr>
          <p:cNvPr id="32771" name="Vertical Text Placeholder 5">
            <a:extLst>
              <a:ext uri="{FF2B5EF4-FFF2-40B4-BE49-F238E27FC236}">
                <a16:creationId xmlns:a16="http://schemas.microsoft.com/office/drawing/2014/main" id="{ACC821D2-12BF-4B3D-8F26-9A56B953DFC9}"/>
              </a:ext>
            </a:extLst>
          </p:cNvPr>
          <p:cNvSpPr>
            <a:spLocks noGrp="1"/>
          </p:cNvSpPr>
          <p:nvPr>
            <p:ph type="body" orient="vert" idx="13"/>
          </p:nvPr>
        </p:nvSpPr>
        <p:spPr>
          <a:xfrm>
            <a:off x="406400" y="1209675"/>
            <a:ext cx="8316913" cy="369888"/>
          </a:xfrm>
        </p:spPr>
        <p:txBody>
          <a:bodyPr/>
          <a:lstStyle/>
          <a:p>
            <a:pPr marL="0" indent="0">
              <a:buFont typeface="Arial" panose="020B0604020202020204" pitchFamily="34" charset="0"/>
              <a:buNone/>
            </a:pPr>
            <a:r>
              <a:rPr lang="en-GB" altLang="en-US" sz="2400"/>
              <a:t>The line-manager as coach - Benefits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2770">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2770">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2770">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2770">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2770">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2770">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770"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Title 3">
            <a:extLst>
              <a:ext uri="{FF2B5EF4-FFF2-40B4-BE49-F238E27FC236}">
                <a16:creationId xmlns:a16="http://schemas.microsoft.com/office/drawing/2014/main" id="{B26A54F7-068F-44A8-A246-9F22BA0F6EA8}"/>
              </a:ext>
            </a:extLst>
          </p:cNvPr>
          <p:cNvSpPr>
            <a:spLocks noGrp="1"/>
          </p:cNvSpPr>
          <p:nvPr>
            <p:ph type="title"/>
          </p:nvPr>
        </p:nvSpPr>
        <p:spPr>
          <a:xfrm>
            <a:off x="404813" y="42677"/>
            <a:ext cx="8229600" cy="650019"/>
          </a:xfrm>
        </p:spPr>
        <p:txBody>
          <a:bodyPr/>
          <a:lstStyle/>
          <a:p>
            <a:r>
              <a:rPr lang="en-GB" altLang="en-US" dirty="0"/>
              <a:t>2.  The Role of the Line-Manager</a:t>
            </a:r>
          </a:p>
        </p:txBody>
      </p:sp>
      <p:sp>
        <p:nvSpPr>
          <p:cNvPr id="5" name="Vertical Text Placeholder 4">
            <a:extLst>
              <a:ext uri="{FF2B5EF4-FFF2-40B4-BE49-F238E27FC236}">
                <a16:creationId xmlns:a16="http://schemas.microsoft.com/office/drawing/2014/main" id="{22A51A72-12E3-4A43-A9E0-045C2AD0021C}"/>
              </a:ext>
            </a:extLst>
          </p:cNvPr>
          <p:cNvSpPr>
            <a:spLocks noGrp="1"/>
          </p:cNvSpPr>
          <p:nvPr>
            <p:ph type="body" orient="vert" idx="1"/>
          </p:nvPr>
        </p:nvSpPr>
        <p:spPr>
          <a:xfrm>
            <a:off x="96626" y="1204231"/>
            <a:ext cx="8723846" cy="4240993"/>
          </a:xfrm>
        </p:spPr>
        <p:txBody>
          <a:bodyPr rtlCol="0">
            <a:normAutofit fontScale="70000" lnSpcReduction="20000"/>
          </a:bodyPr>
          <a:lstStyle/>
          <a:p>
            <a:pPr>
              <a:spcAft>
                <a:spcPts val="0"/>
              </a:spcAft>
              <a:defRPr/>
            </a:pPr>
            <a:r>
              <a:rPr lang="en-GB" dirty="0"/>
              <a:t>Groupthink </a:t>
            </a:r>
          </a:p>
          <a:p>
            <a:pPr>
              <a:spcAft>
                <a:spcPts val="0"/>
              </a:spcAft>
              <a:defRPr/>
            </a:pPr>
            <a:r>
              <a:rPr lang="en-GB" dirty="0"/>
              <a:t>Inequality in who gets coaching</a:t>
            </a:r>
          </a:p>
          <a:p>
            <a:pPr>
              <a:spcAft>
                <a:spcPts val="0"/>
              </a:spcAft>
              <a:defRPr/>
            </a:pPr>
            <a:r>
              <a:rPr lang="en-GB" dirty="0"/>
              <a:t>Time pressures</a:t>
            </a:r>
          </a:p>
          <a:p>
            <a:pPr>
              <a:spcAft>
                <a:spcPts val="0"/>
              </a:spcAft>
              <a:defRPr/>
            </a:pPr>
            <a:r>
              <a:rPr lang="en-GB" dirty="0"/>
              <a:t>The tendency for managers and direct reports to fall into “parent-child” roles in any conversation</a:t>
            </a:r>
          </a:p>
          <a:p>
            <a:pPr>
              <a:spcAft>
                <a:spcPts val="0"/>
              </a:spcAft>
              <a:defRPr/>
            </a:pPr>
            <a:r>
              <a:rPr lang="en-GB" dirty="0"/>
              <a:t>The sense that both parties may have hidden agendas </a:t>
            </a:r>
          </a:p>
          <a:p>
            <a:pPr>
              <a:spcAft>
                <a:spcPts val="0"/>
              </a:spcAft>
              <a:defRPr/>
            </a:pPr>
            <a:r>
              <a:rPr lang="en-GB" dirty="0"/>
              <a:t>Conflict between the employee’s desire for some things to remain confidential and the manager’s accountability for the welfare and performance of the team as a whole</a:t>
            </a:r>
          </a:p>
          <a:p>
            <a:pPr>
              <a:spcAft>
                <a:spcPts val="0"/>
              </a:spcAft>
              <a:defRPr/>
            </a:pPr>
            <a:r>
              <a:rPr lang="en-GB" dirty="0"/>
              <a:t>Conflict between pressure to deliver short term task objectives and the longer term development needs of team members.</a:t>
            </a:r>
          </a:p>
          <a:p>
            <a:pPr>
              <a:spcAft>
                <a:spcPts val="0"/>
              </a:spcAft>
              <a:defRPr/>
            </a:pPr>
            <a:r>
              <a:rPr lang="en-GB" dirty="0"/>
              <a:t>Culture</a:t>
            </a:r>
          </a:p>
          <a:p>
            <a:pPr>
              <a:spcAft>
                <a:spcPts val="0"/>
              </a:spcAft>
              <a:defRPr/>
            </a:pPr>
            <a:r>
              <a:rPr lang="en-GB" dirty="0"/>
              <a:t>Skill level</a:t>
            </a:r>
          </a:p>
        </p:txBody>
      </p:sp>
      <p:sp>
        <p:nvSpPr>
          <p:cNvPr id="33795" name="Vertical Text Placeholder 5">
            <a:extLst>
              <a:ext uri="{FF2B5EF4-FFF2-40B4-BE49-F238E27FC236}">
                <a16:creationId xmlns:a16="http://schemas.microsoft.com/office/drawing/2014/main" id="{4DD07207-5406-46F9-AFE4-4A14050EFD4F}"/>
              </a:ext>
            </a:extLst>
          </p:cNvPr>
          <p:cNvSpPr>
            <a:spLocks noGrp="1"/>
          </p:cNvSpPr>
          <p:nvPr>
            <p:ph type="body" orient="vert" idx="13"/>
          </p:nvPr>
        </p:nvSpPr>
        <p:spPr>
          <a:xfrm>
            <a:off x="404813" y="769416"/>
            <a:ext cx="8316913" cy="369888"/>
          </a:xfrm>
        </p:spPr>
        <p:txBody>
          <a:bodyPr/>
          <a:lstStyle/>
          <a:p>
            <a:pPr marL="0" indent="0">
              <a:buFont typeface="Arial" panose="020B0604020202020204" pitchFamily="34" charset="0"/>
              <a:buNone/>
            </a:pPr>
            <a:r>
              <a:rPr lang="en-GB" altLang="en-US" sz="2400" dirty="0"/>
              <a:t>The line-manager as coach - Barriers</a:t>
            </a:r>
          </a:p>
        </p:txBody>
      </p:sp>
      <p:sp>
        <p:nvSpPr>
          <p:cNvPr id="33796" name="TextBox 1">
            <a:extLst>
              <a:ext uri="{FF2B5EF4-FFF2-40B4-BE49-F238E27FC236}">
                <a16:creationId xmlns:a16="http://schemas.microsoft.com/office/drawing/2014/main" id="{90CA320D-FAAA-4D75-AA40-9A1AB7A7E3FC}"/>
              </a:ext>
            </a:extLst>
          </p:cNvPr>
          <p:cNvSpPr txBox="1">
            <a:spLocks noChangeArrowheads="1"/>
          </p:cNvSpPr>
          <p:nvPr/>
        </p:nvSpPr>
        <p:spPr bwMode="auto">
          <a:xfrm>
            <a:off x="0" y="5380698"/>
            <a:ext cx="9280289"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r>
              <a:rPr lang="en-GB" altLang="en-US" sz="1100" dirty="0"/>
              <a:t>(</a:t>
            </a:r>
            <a:r>
              <a:rPr lang="en-GB" altLang="en-US" sz="1400" dirty="0">
                <a:solidFill>
                  <a:srgbClr val="0070C0"/>
                </a:solidFill>
              </a:rPr>
              <a:t>Clutterbuck, 2012: </a:t>
            </a:r>
            <a:r>
              <a:rPr lang="en-GB" altLang="en-US" sz="1400" i="1" dirty="0">
                <a:solidFill>
                  <a:srgbClr val="0070C0"/>
                </a:solidFill>
              </a:rPr>
              <a:t>Why Line Manager Coaching Often Doesn’t Work and What to Do About It</a:t>
            </a:r>
            <a:r>
              <a:rPr lang="en-GB" altLang="en-US" sz="1400" dirty="0">
                <a:solidFill>
                  <a:srgbClr val="0070C0"/>
                </a:solidFill>
              </a:rPr>
              <a:t> – Article on Moodle.)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97447B6-58C9-4BE4-B033-A9C4D03C7265}"/>
              </a:ext>
            </a:extLst>
          </p:cNvPr>
          <p:cNvPicPr>
            <a:picLocks noChangeAspect="1"/>
          </p:cNvPicPr>
          <p:nvPr/>
        </p:nvPicPr>
        <p:blipFill>
          <a:blip r:embed="rId3">
            <a:duotone>
              <a:schemeClr val="bg2">
                <a:shade val="45000"/>
                <a:satMod val="135000"/>
              </a:schemeClr>
              <a:prstClr val="white"/>
            </a:duotone>
          </a:blip>
          <a:stretch>
            <a:fillRect/>
          </a:stretch>
        </p:blipFill>
        <p:spPr>
          <a:xfrm>
            <a:off x="5515239" y="3284984"/>
            <a:ext cx="3593265" cy="2395510"/>
          </a:xfrm>
          <a:prstGeom prst="rect">
            <a:avLst/>
          </a:prstGeom>
        </p:spPr>
      </p:pic>
      <p:sp>
        <p:nvSpPr>
          <p:cNvPr id="35842" name="Title 3">
            <a:extLst>
              <a:ext uri="{FF2B5EF4-FFF2-40B4-BE49-F238E27FC236}">
                <a16:creationId xmlns:a16="http://schemas.microsoft.com/office/drawing/2014/main" id="{66EB974B-B5FB-4006-A556-F893D2C37FB4}"/>
              </a:ext>
            </a:extLst>
          </p:cNvPr>
          <p:cNvSpPr>
            <a:spLocks noGrp="1"/>
          </p:cNvSpPr>
          <p:nvPr>
            <p:ph type="title"/>
          </p:nvPr>
        </p:nvSpPr>
        <p:spPr>
          <a:xfrm>
            <a:off x="404813" y="263525"/>
            <a:ext cx="8229600" cy="1143000"/>
          </a:xfrm>
        </p:spPr>
        <p:txBody>
          <a:bodyPr/>
          <a:lstStyle/>
          <a:p>
            <a:r>
              <a:rPr lang="en-GB" altLang="en-US" dirty="0"/>
              <a:t>2.  The Role of the Line-Manager</a:t>
            </a:r>
          </a:p>
        </p:txBody>
      </p:sp>
      <p:sp>
        <p:nvSpPr>
          <p:cNvPr id="5" name="Vertical Text Placeholder 4">
            <a:extLst>
              <a:ext uri="{FF2B5EF4-FFF2-40B4-BE49-F238E27FC236}">
                <a16:creationId xmlns:a16="http://schemas.microsoft.com/office/drawing/2014/main" id="{FB3A1BAF-A850-4809-9967-1D3D091B3C81}"/>
              </a:ext>
            </a:extLst>
          </p:cNvPr>
          <p:cNvSpPr>
            <a:spLocks noGrp="1"/>
          </p:cNvSpPr>
          <p:nvPr>
            <p:ph type="body" orient="vert" idx="1"/>
          </p:nvPr>
        </p:nvSpPr>
        <p:spPr>
          <a:xfrm>
            <a:off x="404813" y="1585913"/>
            <a:ext cx="8320087" cy="3930650"/>
          </a:xfrm>
        </p:spPr>
        <p:txBody>
          <a:bodyPr rtlCol="0">
            <a:normAutofit/>
          </a:bodyPr>
          <a:lstStyle/>
          <a:p>
            <a:pPr fontAlgn="auto">
              <a:spcAft>
                <a:spcPts val="0"/>
              </a:spcAft>
              <a:defRPr/>
            </a:pPr>
            <a:r>
              <a:rPr lang="en-GB" dirty="0"/>
              <a:t>In what circumstances can a line-manager be an effective mentor?</a:t>
            </a:r>
          </a:p>
          <a:p>
            <a:pPr fontAlgn="auto">
              <a:spcAft>
                <a:spcPts val="0"/>
              </a:spcAft>
              <a:defRPr/>
            </a:pPr>
            <a:r>
              <a:rPr lang="en-GB" dirty="0"/>
              <a:t>In what circumstances would it be less than desirable to have your line manager as your mentor?</a:t>
            </a:r>
          </a:p>
          <a:p>
            <a:pPr marL="0" indent="0" fontAlgn="auto">
              <a:spcAft>
                <a:spcPts val="0"/>
              </a:spcAft>
              <a:buFont typeface="Arial" panose="020B0604020202020204" pitchFamily="34" charset="0"/>
              <a:buNone/>
              <a:defRPr/>
            </a:pPr>
            <a:endParaRPr lang="en-GB" dirty="0"/>
          </a:p>
          <a:p>
            <a:pPr marL="0" indent="0" fontAlgn="auto">
              <a:spcAft>
                <a:spcPts val="0"/>
              </a:spcAft>
              <a:buFont typeface="Arial" panose="020B0604020202020204" pitchFamily="34" charset="0"/>
              <a:buNone/>
              <a:defRPr/>
            </a:pPr>
            <a:endParaRPr lang="en-GB" dirty="0"/>
          </a:p>
        </p:txBody>
      </p:sp>
      <p:sp>
        <p:nvSpPr>
          <p:cNvPr id="35844" name="Vertical Text Placeholder 5">
            <a:extLst>
              <a:ext uri="{FF2B5EF4-FFF2-40B4-BE49-F238E27FC236}">
                <a16:creationId xmlns:a16="http://schemas.microsoft.com/office/drawing/2014/main" id="{43ACEC1C-B70E-4FA4-8C16-DFC34B39C71C}"/>
              </a:ext>
            </a:extLst>
          </p:cNvPr>
          <p:cNvSpPr>
            <a:spLocks noGrp="1"/>
          </p:cNvSpPr>
          <p:nvPr>
            <p:ph type="body" orient="vert" idx="13"/>
          </p:nvPr>
        </p:nvSpPr>
        <p:spPr>
          <a:xfrm>
            <a:off x="406400" y="1209675"/>
            <a:ext cx="8316913" cy="369888"/>
          </a:xfrm>
        </p:spPr>
        <p:txBody>
          <a:bodyPr/>
          <a:lstStyle/>
          <a:p>
            <a:pPr marL="0" indent="0">
              <a:buFont typeface="Arial" panose="020B0604020202020204" pitchFamily="34" charset="0"/>
              <a:buNone/>
            </a:pPr>
            <a:r>
              <a:rPr lang="en-GB" altLang="en-US" sz="2400"/>
              <a:t>Mentoring</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GB" dirty="0"/>
              <a:t>3. Regulations &amp; professional practice impacting on coaching and mentoring </a:t>
            </a:r>
          </a:p>
        </p:txBody>
      </p:sp>
      <p:sp>
        <p:nvSpPr>
          <p:cNvPr id="5" name="Vertical Text Placeholder 4"/>
          <p:cNvSpPr>
            <a:spLocks noGrp="1"/>
          </p:cNvSpPr>
          <p:nvPr>
            <p:ph type="body" orient="vert" idx="1"/>
          </p:nvPr>
        </p:nvSpPr>
        <p:spPr>
          <a:xfrm>
            <a:off x="405584" y="1124745"/>
            <a:ext cx="8318832" cy="4392488"/>
          </a:xfrm>
        </p:spPr>
        <p:txBody>
          <a:bodyPr>
            <a:normAutofit/>
          </a:bodyPr>
          <a:lstStyle/>
          <a:p>
            <a:endParaRPr lang="en-GB" sz="2800" dirty="0"/>
          </a:p>
          <a:p>
            <a:r>
              <a:rPr lang="en-GB" sz="2800" dirty="0"/>
              <a:t>GDPR 2018</a:t>
            </a:r>
          </a:p>
          <a:p>
            <a:r>
              <a:rPr lang="en-GB" sz="2800" dirty="0"/>
              <a:t>Confidentiality</a:t>
            </a:r>
          </a:p>
          <a:p>
            <a:r>
              <a:rPr lang="en-GB" sz="2800" dirty="0"/>
              <a:t>Ethical practice</a:t>
            </a:r>
          </a:p>
          <a:p>
            <a:r>
              <a:rPr lang="en-GB" sz="2800" dirty="0"/>
              <a:t>Coaching supervision</a:t>
            </a:r>
          </a:p>
          <a:p>
            <a:r>
              <a:rPr lang="en-GB" sz="2800" dirty="0"/>
              <a:t>Coaching contract – example on Moodle</a:t>
            </a:r>
          </a:p>
          <a:p>
            <a:r>
              <a:rPr lang="en-GB" sz="2800" dirty="0"/>
              <a:t>Coaching/Mentoring professional bodies</a:t>
            </a:r>
          </a:p>
          <a:p>
            <a:pPr marL="0" indent="0">
              <a:buNone/>
            </a:pPr>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spTree>
    <p:extLst>
      <p:ext uri="{BB962C8B-B14F-4D97-AF65-F5344CB8AC3E}">
        <p14:creationId xmlns:p14="http://schemas.microsoft.com/office/powerpoint/2010/main" val="6019447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r>
              <a:rPr lang="en-GB" dirty="0"/>
              <a:t>3. General Data Protection Regulations</a:t>
            </a:r>
            <a:br>
              <a:rPr lang="en-GB" dirty="0"/>
            </a:br>
            <a:r>
              <a:rPr lang="en-GB" dirty="0"/>
              <a:t>2018 </a:t>
            </a:r>
          </a:p>
        </p:txBody>
      </p:sp>
      <p:sp>
        <p:nvSpPr>
          <p:cNvPr id="5" name="Vertical Text Placeholder 4"/>
          <p:cNvSpPr>
            <a:spLocks noGrp="1"/>
          </p:cNvSpPr>
          <p:nvPr>
            <p:ph type="body" orient="vert" idx="1"/>
          </p:nvPr>
        </p:nvSpPr>
        <p:spPr>
          <a:xfrm>
            <a:off x="405584" y="1463720"/>
            <a:ext cx="8318832" cy="3930559"/>
          </a:xfrm>
        </p:spPr>
        <p:txBody>
          <a:bodyPr vert="horz" lIns="91440" tIns="108000" rIns="72000" bIns="72000" rtlCol="0" anchor="t">
            <a:normAutofit/>
          </a:bodyPr>
          <a:lstStyle/>
          <a:p>
            <a:r>
              <a:rPr lang="en-GB" sz="3600" dirty="0"/>
              <a:t>GDPR May 2018</a:t>
            </a:r>
          </a:p>
          <a:p>
            <a:r>
              <a:rPr lang="en-GB" sz="3600" dirty="0"/>
              <a:t>Historically no teeth – Max fine of £500,000 and few at this maximum. </a:t>
            </a:r>
          </a:p>
          <a:p>
            <a:r>
              <a:rPr lang="en-GB" sz="3600" dirty="0"/>
              <a:t>Now max fine of £17.5 million</a:t>
            </a:r>
          </a:p>
          <a:p>
            <a:r>
              <a:rPr lang="en-GB" sz="3600" dirty="0"/>
              <a:t>No fee for subject access requests</a:t>
            </a:r>
          </a:p>
          <a:p>
            <a:endParaRPr lang="en-GB" sz="3600" dirty="0"/>
          </a:p>
          <a:p>
            <a:endParaRPr lang="en-GB" sz="3600" dirty="0"/>
          </a:p>
          <a:p>
            <a:endParaRPr lang="en-GB" sz="2400" dirty="0"/>
          </a:p>
        </p:txBody>
      </p:sp>
    </p:spTree>
    <p:extLst>
      <p:ext uri="{BB962C8B-B14F-4D97-AF65-F5344CB8AC3E}">
        <p14:creationId xmlns:p14="http://schemas.microsoft.com/office/powerpoint/2010/main" val="14774640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dirty="0">
                <a:solidFill>
                  <a:schemeClr val="tx2"/>
                </a:solidFill>
              </a:rPr>
              <a:t>3. Sensitive Personal Data now called ‘Special categories of data’</a:t>
            </a:r>
          </a:p>
        </p:txBody>
      </p:sp>
      <p:sp>
        <p:nvSpPr>
          <p:cNvPr id="3" name="Content Placeholder 2"/>
          <p:cNvSpPr>
            <a:spLocks noGrp="1"/>
          </p:cNvSpPr>
          <p:nvPr>
            <p:ph idx="1"/>
          </p:nvPr>
        </p:nvSpPr>
        <p:spPr/>
        <p:txBody>
          <a:bodyPr>
            <a:normAutofit fontScale="92500" lnSpcReduction="20000"/>
          </a:bodyPr>
          <a:lstStyle/>
          <a:p>
            <a:r>
              <a:rPr lang="en-US" dirty="0"/>
              <a:t>Ethnic or racial origin</a:t>
            </a:r>
          </a:p>
          <a:p>
            <a:r>
              <a:rPr lang="en-US" dirty="0"/>
              <a:t>Political opinion</a:t>
            </a:r>
          </a:p>
          <a:p>
            <a:r>
              <a:rPr lang="en-US" dirty="0"/>
              <a:t>Religious beliefs</a:t>
            </a:r>
          </a:p>
          <a:p>
            <a:r>
              <a:rPr lang="en-US" dirty="0"/>
              <a:t>Trade Union membership</a:t>
            </a:r>
          </a:p>
          <a:p>
            <a:r>
              <a:rPr lang="en-US" dirty="0"/>
              <a:t>Health (physical or mental)</a:t>
            </a:r>
          </a:p>
          <a:p>
            <a:r>
              <a:rPr lang="en-US" dirty="0"/>
              <a:t>Sex life</a:t>
            </a:r>
          </a:p>
          <a:p>
            <a:r>
              <a:rPr lang="en-US" dirty="0"/>
              <a:t>Commission of offences (or allegation) or detail of proceedings or sentences passed</a:t>
            </a:r>
          </a:p>
        </p:txBody>
      </p:sp>
    </p:spTree>
    <p:extLst>
      <p:ext uri="{BB962C8B-B14F-4D97-AF65-F5344CB8AC3E}">
        <p14:creationId xmlns:p14="http://schemas.microsoft.com/office/powerpoint/2010/main" val="14803205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a:solidFill>
                  <a:schemeClr val="tx2"/>
                </a:solidFill>
              </a:rPr>
              <a:t>3. Special categories of data</a:t>
            </a:r>
          </a:p>
        </p:txBody>
      </p:sp>
      <p:sp>
        <p:nvSpPr>
          <p:cNvPr id="3" name="Content Placeholder 2"/>
          <p:cNvSpPr>
            <a:spLocks noGrp="1"/>
          </p:cNvSpPr>
          <p:nvPr>
            <p:ph idx="1"/>
          </p:nvPr>
        </p:nvSpPr>
        <p:spPr/>
        <p:txBody>
          <a:bodyPr/>
          <a:lstStyle/>
          <a:p>
            <a:r>
              <a:rPr lang="en-US" dirty="0"/>
              <a:t>New categories</a:t>
            </a:r>
          </a:p>
          <a:p>
            <a:pPr lvl="1"/>
            <a:r>
              <a:rPr lang="en-US" dirty="0"/>
              <a:t>Genetic data</a:t>
            </a:r>
          </a:p>
          <a:p>
            <a:pPr lvl="1"/>
            <a:r>
              <a:rPr lang="en-US" dirty="0"/>
              <a:t>Biometric data</a:t>
            </a:r>
          </a:p>
        </p:txBody>
      </p:sp>
    </p:spTree>
    <p:extLst>
      <p:ext uri="{BB962C8B-B14F-4D97-AF65-F5344CB8AC3E}">
        <p14:creationId xmlns:p14="http://schemas.microsoft.com/office/powerpoint/2010/main" val="4364844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GB" dirty="0"/>
              <a:t>3. Confidentiality</a:t>
            </a:r>
          </a:p>
        </p:txBody>
      </p:sp>
      <p:sp>
        <p:nvSpPr>
          <p:cNvPr id="5" name="Vertical Text Placeholder 4"/>
          <p:cNvSpPr>
            <a:spLocks noGrp="1"/>
          </p:cNvSpPr>
          <p:nvPr>
            <p:ph type="body" orient="vert" idx="1"/>
          </p:nvPr>
        </p:nvSpPr>
        <p:spPr>
          <a:xfrm>
            <a:off x="360968" y="854345"/>
            <a:ext cx="8318832" cy="4392488"/>
          </a:xfrm>
        </p:spPr>
        <p:txBody>
          <a:bodyPr>
            <a:normAutofit lnSpcReduction="10000"/>
          </a:bodyPr>
          <a:lstStyle/>
          <a:p>
            <a:endParaRPr lang="en-GB" sz="2800" dirty="0"/>
          </a:p>
          <a:p>
            <a:r>
              <a:rPr lang="en-GB" sz="2800" dirty="0"/>
              <a:t>Confidentiality is paramount in the coaching relationship</a:t>
            </a:r>
          </a:p>
          <a:p>
            <a:r>
              <a:rPr lang="en-GB" sz="2800" dirty="0"/>
              <a:t>Ensure the venue is appropriate (quiet, not easily overheard, free from interruptions).</a:t>
            </a:r>
          </a:p>
          <a:p>
            <a:r>
              <a:rPr lang="en-GB" sz="2800" dirty="0"/>
              <a:t>Ensure notes are taken and stored in line with the GDPR 2018</a:t>
            </a:r>
          </a:p>
          <a:p>
            <a:r>
              <a:rPr lang="en-GB" sz="2800" dirty="0"/>
              <a:t>Be careful not to leave sensitive information on a printer, on a desk, on a portable memory stick etc.</a:t>
            </a:r>
          </a:p>
          <a:p>
            <a:pPr marL="0" indent="0">
              <a:buNone/>
            </a:pPr>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spTree>
    <p:extLst>
      <p:ext uri="{BB962C8B-B14F-4D97-AF65-F5344CB8AC3E}">
        <p14:creationId xmlns:p14="http://schemas.microsoft.com/office/powerpoint/2010/main" val="42414971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GB" dirty="0"/>
              <a:t>3. Ethical practice</a:t>
            </a:r>
          </a:p>
        </p:txBody>
      </p:sp>
      <p:sp>
        <p:nvSpPr>
          <p:cNvPr id="5" name="Vertical Text Placeholder 4"/>
          <p:cNvSpPr>
            <a:spLocks noGrp="1"/>
          </p:cNvSpPr>
          <p:nvPr>
            <p:ph type="body" orient="vert" idx="1"/>
          </p:nvPr>
        </p:nvSpPr>
        <p:spPr>
          <a:xfrm>
            <a:off x="405584" y="834501"/>
            <a:ext cx="8318832" cy="4392488"/>
          </a:xfrm>
        </p:spPr>
        <p:txBody>
          <a:bodyPr>
            <a:normAutofit/>
          </a:bodyPr>
          <a:lstStyle/>
          <a:p>
            <a:endParaRPr lang="en-GB" sz="2800" dirty="0"/>
          </a:p>
          <a:p>
            <a:r>
              <a:rPr lang="en-GB" sz="2800" dirty="0"/>
              <a:t>Do not ‘guide’, ‘push’ ‘pull’ your </a:t>
            </a:r>
            <a:r>
              <a:rPr lang="en-GB" sz="2800" dirty="0" err="1"/>
              <a:t>coachee</a:t>
            </a:r>
            <a:r>
              <a:rPr lang="en-GB" sz="2800" dirty="0"/>
              <a:t> – if a ‘hybrid’ approach is adopted, stick to the terms of reference for this agreement.</a:t>
            </a:r>
          </a:p>
          <a:p>
            <a:r>
              <a:rPr lang="en-GB" sz="2800" dirty="0"/>
              <a:t>Do not impart your personal views </a:t>
            </a:r>
          </a:p>
          <a:p>
            <a:r>
              <a:rPr lang="en-GB" sz="2800" dirty="0"/>
              <a:t>Refrain from slipping in to ‘counsellor mode’</a:t>
            </a:r>
          </a:p>
          <a:p>
            <a:r>
              <a:rPr lang="en-GB" sz="2800" dirty="0"/>
              <a:t>Steer the </a:t>
            </a:r>
            <a:r>
              <a:rPr lang="en-GB" sz="2800" dirty="0" err="1"/>
              <a:t>coachee</a:t>
            </a:r>
            <a:r>
              <a:rPr lang="en-GB" sz="2800" dirty="0"/>
              <a:t> to additional supportive interventions if need be (employee assistance line, occupational health)</a:t>
            </a:r>
          </a:p>
          <a:p>
            <a:pPr marL="0" indent="0">
              <a:buNone/>
            </a:pPr>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spTree>
    <p:extLst>
      <p:ext uri="{BB962C8B-B14F-4D97-AF65-F5344CB8AC3E}">
        <p14:creationId xmlns:p14="http://schemas.microsoft.com/office/powerpoint/2010/main" val="5702054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GB" dirty="0"/>
              <a:t>3. Coaching Supervision</a:t>
            </a:r>
          </a:p>
        </p:txBody>
      </p:sp>
      <p:sp>
        <p:nvSpPr>
          <p:cNvPr id="5" name="Vertical Text Placeholder 4"/>
          <p:cNvSpPr>
            <a:spLocks noGrp="1"/>
          </p:cNvSpPr>
          <p:nvPr>
            <p:ph type="body" orient="vert" idx="1"/>
          </p:nvPr>
        </p:nvSpPr>
        <p:spPr>
          <a:xfrm>
            <a:off x="405584" y="1124745"/>
            <a:ext cx="8318832" cy="4392488"/>
          </a:xfrm>
        </p:spPr>
        <p:txBody>
          <a:bodyPr>
            <a:normAutofit/>
          </a:bodyPr>
          <a:lstStyle/>
          <a:p>
            <a:pPr marL="0" indent="0">
              <a:buNone/>
            </a:pPr>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pic>
        <p:nvPicPr>
          <p:cNvPr id="3" name="Picture 2">
            <a:extLst>
              <a:ext uri="{FF2B5EF4-FFF2-40B4-BE49-F238E27FC236}">
                <a16:creationId xmlns:a16="http://schemas.microsoft.com/office/drawing/2014/main" id="{538B5167-CBD4-48B0-86F2-2D0537BC932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07504" y="1276906"/>
            <a:ext cx="6192688" cy="762000"/>
          </a:xfrm>
          <a:prstGeom prst="rect">
            <a:avLst/>
          </a:prstGeom>
        </p:spPr>
      </p:pic>
      <p:pic>
        <p:nvPicPr>
          <p:cNvPr id="15" name="Picture 14">
            <a:extLst>
              <a:ext uri="{FF2B5EF4-FFF2-40B4-BE49-F238E27FC236}">
                <a16:creationId xmlns:a16="http://schemas.microsoft.com/office/drawing/2014/main" id="{E2DE0B88-3D90-4641-AD07-4FEA52A45922}"/>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899592" y="2502955"/>
            <a:ext cx="3007122" cy="2316140"/>
          </a:xfrm>
          <a:prstGeom prst="rect">
            <a:avLst/>
          </a:prstGeom>
        </p:spPr>
      </p:pic>
      <p:sp>
        <p:nvSpPr>
          <p:cNvPr id="16" name="TextBox 15">
            <a:extLst>
              <a:ext uri="{FF2B5EF4-FFF2-40B4-BE49-F238E27FC236}">
                <a16:creationId xmlns:a16="http://schemas.microsoft.com/office/drawing/2014/main" id="{194EE6D2-86CB-4498-86BD-EFB6104E6A37}"/>
              </a:ext>
            </a:extLst>
          </p:cNvPr>
          <p:cNvSpPr txBox="1"/>
          <p:nvPr/>
        </p:nvSpPr>
        <p:spPr>
          <a:xfrm>
            <a:off x="2651919" y="5877756"/>
            <a:ext cx="3421956" cy="230832"/>
          </a:xfrm>
          <a:prstGeom prst="rect">
            <a:avLst/>
          </a:prstGeom>
          <a:noFill/>
        </p:spPr>
        <p:txBody>
          <a:bodyPr wrap="square" rtlCol="0">
            <a:spAutoFit/>
          </a:bodyPr>
          <a:lstStyle/>
          <a:p>
            <a:r>
              <a:rPr lang="en-GB" sz="900">
                <a:hlinkClick r:id="rId6" tooltip="https://commons.wikimedia.org/wiki/File:Knowledge_transfer.svg"/>
              </a:rPr>
              <a:t>This Photo</a:t>
            </a:r>
            <a:r>
              <a:rPr lang="en-GB" sz="900"/>
              <a:t> by Unknown Author is licensed under </a:t>
            </a:r>
            <a:r>
              <a:rPr lang="en-GB" sz="900">
                <a:hlinkClick r:id="rId7" tooltip="https://creativecommons.org/licenses/by-sa/3.0/"/>
              </a:rPr>
              <a:t>CC BY-SA</a:t>
            </a:r>
            <a:endParaRPr lang="en-GB" sz="900"/>
          </a:p>
        </p:txBody>
      </p:sp>
      <p:sp>
        <p:nvSpPr>
          <p:cNvPr id="2" name="TextBox 1">
            <a:extLst>
              <a:ext uri="{FF2B5EF4-FFF2-40B4-BE49-F238E27FC236}">
                <a16:creationId xmlns:a16="http://schemas.microsoft.com/office/drawing/2014/main" id="{436B4A21-6210-4EF5-BDFA-6A2365963C64}"/>
              </a:ext>
            </a:extLst>
          </p:cNvPr>
          <p:cNvSpPr txBox="1"/>
          <p:nvPr/>
        </p:nvSpPr>
        <p:spPr>
          <a:xfrm>
            <a:off x="4515192" y="2038906"/>
            <a:ext cx="4377288" cy="3139321"/>
          </a:xfrm>
          <a:prstGeom prst="rect">
            <a:avLst/>
          </a:prstGeom>
          <a:noFill/>
        </p:spPr>
        <p:txBody>
          <a:bodyPr wrap="square" rtlCol="0">
            <a:spAutoFit/>
          </a:bodyPr>
          <a:lstStyle/>
          <a:p>
            <a:r>
              <a:rPr lang="en-GB" sz="2200" dirty="0"/>
              <a:t>Coaching supervision has three elements:</a:t>
            </a:r>
          </a:p>
          <a:p>
            <a:pPr marL="342900" indent="-342900">
              <a:buAutoNum type="arabicParenR"/>
            </a:pPr>
            <a:r>
              <a:rPr lang="en-GB" sz="2200" dirty="0"/>
              <a:t>Coaching the coach on their coaching</a:t>
            </a:r>
          </a:p>
          <a:p>
            <a:pPr marL="342900" indent="-342900">
              <a:buAutoNum type="arabicParenR"/>
            </a:pPr>
            <a:r>
              <a:rPr lang="en-GB" sz="2200" dirty="0"/>
              <a:t>Mentoring the coach on their development in the profession</a:t>
            </a:r>
          </a:p>
          <a:p>
            <a:pPr marL="342900" indent="-342900">
              <a:buAutoNum type="arabicParenR"/>
            </a:pPr>
            <a:r>
              <a:rPr lang="en-GB" sz="2200" dirty="0"/>
              <a:t>Providing an external perspective to ensure quality of practice.</a:t>
            </a:r>
          </a:p>
        </p:txBody>
      </p:sp>
    </p:spTree>
    <p:extLst>
      <p:ext uri="{BB962C8B-B14F-4D97-AF65-F5344CB8AC3E}">
        <p14:creationId xmlns:p14="http://schemas.microsoft.com/office/powerpoint/2010/main" val="39580333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74262" y="116632"/>
            <a:ext cx="8784976" cy="1293791"/>
          </a:xfrm>
        </p:spPr>
        <p:txBody>
          <a:bodyPr>
            <a:normAutofit/>
          </a:bodyPr>
          <a:lstStyle/>
          <a:p>
            <a:pPr algn="ctr"/>
            <a:r>
              <a:rPr lang="en-GB" dirty="0"/>
              <a:t>Coaching Supervision </a:t>
            </a:r>
            <a:br>
              <a:rPr lang="en-GB" dirty="0"/>
            </a:br>
            <a:r>
              <a:rPr lang="en-GB" dirty="0"/>
              <a:t> International Coach Federation</a:t>
            </a:r>
          </a:p>
        </p:txBody>
      </p:sp>
      <p:sp>
        <p:nvSpPr>
          <p:cNvPr id="5" name="Vertical Text Placeholder 4"/>
          <p:cNvSpPr>
            <a:spLocks noGrp="1"/>
          </p:cNvSpPr>
          <p:nvPr>
            <p:ph type="body" orient="vert" idx="1"/>
          </p:nvPr>
        </p:nvSpPr>
        <p:spPr>
          <a:xfrm>
            <a:off x="1447188" y="1700809"/>
            <a:ext cx="6239124" cy="3294366"/>
          </a:xfrm>
        </p:spPr>
        <p:txBody>
          <a:bodyPr>
            <a:normAutofit/>
          </a:bodyPr>
          <a:lstStyle/>
          <a:p>
            <a:endParaRPr lang="en-GB" sz="2100" dirty="0"/>
          </a:p>
          <a:p>
            <a:pPr marL="0" indent="0">
              <a:buNone/>
            </a:pPr>
            <a:endParaRPr lang="en-GB" sz="2100" dirty="0"/>
          </a:p>
          <a:p>
            <a:pPr marL="0" indent="0">
              <a:buNone/>
            </a:pPr>
            <a:endParaRPr lang="en-GB" sz="2100" dirty="0"/>
          </a:p>
          <a:p>
            <a:endParaRPr lang="en-GB" sz="1800" dirty="0"/>
          </a:p>
          <a:p>
            <a:pPr marL="0" indent="0">
              <a:buNone/>
            </a:pPr>
            <a:endParaRPr lang="en-GB" sz="1800" dirty="0"/>
          </a:p>
        </p:txBody>
      </p:sp>
      <p:pic>
        <p:nvPicPr>
          <p:cNvPr id="3" name="Online Media 2" title="What is Coaching Supervision?">
            <a:hlinkClick r:id="" action="ppaction://media"/>
            <a:extLst>
              <a:ext uri="{FF2B5EF4-FFF2-40B4-BE49-F238E27FC236}">
                <a16:creationId xmlns:a16="http://schemas.microsoft.com/office/drawing/2014/main" id="{71D36B43-8E41-478A-9658-7DB4A3C4A4F2}"/>
              </a:ext>
            </a:extLst>
          </p:cNvPr>
          <p:cNvPicPr>
            <a:picLocks noRot="1" noChangeAspect="1"/>
          </p:cNvPicPr>
          <p:nvPr>
            <a:videoFile r:link="rId1"/>
          </p:nvPr>
        </p:nvPicPr>
        <p:blipFill>
          <a:blip r:embed="rId4"/>
          <a:stretch>
            <a:fillRect/>
          </a:stretch>
        </p:blipFill>
        <p:spPr>
          <a:xfrm>
            <a:off x="1187624" y="1410423"/>
            <a:ext cx="7056784" cy="4178817"/>
          </a:xfrm>
          <a:prstGeom prst="rect">
            <a:avLst/>
          </a:prstGeom>
        </p:spPr>
      </p:pic>
    </p:spTree>
    <p:extLst>
      <p:ext uri="{BB962C8B-B14F-4D97-AF65-F5344CB8AC3E}">
        <p14:creationId xmlns:p14="http://schemas.microsoft.com/office/powerpoint/2010/main" val="2243757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GB" dirty="0"/>
              <a:t>3. Coaching contract</a:t>
            </a:r>
          </a:p>
        </p:txBody>
      </p:sp>
      <p:sp>
        <p:nvSpPr>
          <p:cNvPr id="5" name="Vertical Text Placeholder 4"/>
          <p:cNvSpPr>
            <a:spLocks noGrp="1"/>
          </p:cNvSpPr>
          <p:nvPr>
            <p:ph type="body" orient="vert" idx="1"/>
          </p:nvPr>
        </p:nvSpPr>
        <p:spPr>
          <a:xfrm>
            <a:off x="405584" y="1400445"/>
            <a:ext cx="8318832" cy="4392488"/>
          </a:xfrm>
        </p:spPr>
        <p:txBody>
          <a:bodyPr>
            <a:normAutofit/>
          </a:bodyPr>
          <a:lstStyle/>
          <a:p>
            <a:r>
              <a:rPr lang="en-GB" dirty="0"/>
              <a:t>A coaching contract clearly sets out the terms of the coaching relationship</a:t>
            </a:r>
          </a:p>
          <a:p>
            <a:r>
              <a:rPr lang="en-GB" dirty="0"/>
              <a:t>It is a tool to hold parties to account should they drift from the terms of the contract</a:t>
            </a:r>
          </a:p>
          <a:p>
            <a:pPr marL="0" indent="0">
              <a:buNone/>
            </a:pPr>
            <a:endParaRPr lang="en-GB" sz="2800" dirty="0"/>
          </a:p>
          <a:p>
            <a:pPr marL="0" indent="0">
              <a:buNone/>
            </a:pPr>
            <a:endParaRPr lang="en-GB" sz="2800" dirty="0"/>
          </a:p>
          <a:p>
            <a:endParaRPr lang="en-GB" sz="2400" dirty="0"/>
          </a:p>
          <a:p>
            <a:pPr marL="0" indent="0">
              <a:buNone/>
            </a:pPr>
            <a:endParaRPr lang="en-GB" sz="2400" dirty="0"/>
          </a:p>
        </p:txBody>
      </p:sp>
    </p:spTree>
    <p:extLst>
      <p:ext uri="{BB962C8B-B14F-4D97-AF65-F5344CB8AC3E}">
        <p14:creationId xmlns:p14="http://schemas.microsoft.com/office/powerpoint/2010/main" val="38425299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GB" dirty="0"/>
              <a:t>3. Coaching/mentoring professional bodies</a:t>
            </a:r>
          </a:p>
        </p:txBody>
      </p:sp>
      <p:sp>
        <p:nvSpPr>
          <p:cNvPr id="5" name="Vertical Text Placeholder 4"/>
          <p:cNvSpPr>
            <a:spLocks noGrp="1"/>
          </p:cNvSpPr>
          <p:nvPr>
            <p:ph type="body" orient="vert" idx="1"/>
          </p:nvPr>
        </p:nvSpPr>
        <p:spPr>
          <a:xfrm>
            <a:off x="405584" y="841645"/>
            <a:ext cx="8318832" cy="4392488"/>
          </a:xfrm>
        </p:spPr>
        <p:txBody>
          <a:bodyPr>
            <a:normAutofit fontScale="92500"/>
          </a:bodyPr>
          <a:lstStyle/>
          <a:p>
            <a:endParaRPr lang="en-GB" sz="2800" dirty="0"/>
          </a:p>
          <a:p>
            <a:r>
              <a:rPr lang="en-GB" sz="2800" dirty="0"/>
              <a:t>Association for Coaching (AC)</a:t>
            </a:r>
          </a:p>
          <a:p>
            <a:r>
              <a:rPr lang="en-GB" sz="2800" dirty="0"/>
              <a:t>International Coach Federation (ICF)</a:t>
            </a:r>
          </a:p>
          <a:p>
            <a:r>
              <a:rPr lang="en-GB" sz="2800" dirty="0"/>
              <a:t>Institute of Leadership and Management (ILM)</a:t>
            </a:r>
          </a:p>
          <a:p>
            <a:r>
              <a:rPr lang="en-GB" sz="2800" dirty="0"/>
              <a:t>European Mentoring and Coaching Council (EMCC)</a:t>
            </a:r>
          </a:p>
          <a:p>
            <a:r>
              <a:rPr lang="en-GB" sz="2800" dirty="0"/>
              <a:t>Association for Professional Executive Coaching and Supervision (APECS)</a:t>
            </a:r>
          </a:p>
          <a:p>
            <a:r>
              <a:rPr lang="en-GB" sz="2800" dirty="0"/>
              <a:t>International Association of Coaching (IAC)</a:t>
            </a:r>
          </a:p>
          <a:p>
            <a:r>
              <a:rPr lang="en-GB" sz="2800" dirty="0"/>
              <a:t>Worldwide Association of Business Coaches (WABC)</a:t>
            </a:r>
          </a:p>
          <a:p>
            <a:pPr marL="0" indent="0">
              <a:buNone/>
            </a:pPr>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spTree>
    <p:extLst>
      <p:ext uri="{BB962C8B-B14F-4D97-AF65-F5344CB8AC3E}">
        <p14:creationId xmlns:p14="http://schemas.microsoft.com/office/powerpoint/2010/main" val="19692327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GB" dirty="0"/>
              <a:t>3. Coaching/mentoring professional bodies</a:t>
            </a:r>
          </a:p>
        </p:txBody>
      </p:sp>
      <p:sp>
        <p:nvSpPr>
          <p:cNvPr id="5" name="Vertical Text Placeholder 4"/>
          <p:cNvSpPr>
            <a:spLocks noGrp="1"/>
          </p:cNvSpPr>
          <p:nvPr>
            <p:ph type="body" orient="vert" idx="1"/>
          </p:nvPr>
        </p:nvSpPr>
        <p:spPr>
          <a:xfrm>
            <a:off x="405584" y="1124745"/>
            <a:ext cx="8318832" cy="4392488"/>
          </a:xfrm>
        </p:spPr>
        <p:txBody>
          <a:bodyPr>
            <a:normAutofit/>
          </a:bodyPr>
          <a:lstStyle/>
          <a:p>
            <a:endParaRPr lang="en-GB" sz="2800" dirty="0"/>
          </a:p>
          <a:p>
            <a:r>
              <a:rPr lang="en-GB" sz="2800" dirty="0"/>
              <a:t>Research and familiarise yourself with the following websites:</a:t>
            </a:r>
          </a:p>
          <a:p>
            <a:r>
              <a:rPr lang="en-GB" sz="2800" dirty="0">
                <a:hlinkClick r:id="rId3"/>
              </a:rPr>
              <a:t>https://www.associationforcoaching.com/</a:t>
            </a:r>
            <a:endParaRPr lang="en-GB" sz="2800" dirty="0"/>
          </a:p>
          <a:p>
            <a:r>
              <a:rPr lang="en-GB" sz="2800" dirty="0">
                <a:hlinkClick r:id="rId4"/>
              </a:rPr>
              <a:t>https://iactm.org/</a:t>
            </a:r>
            <a:endParaRPr lang="en-GB" sz="2800" dirty="0"/>
          </a:p>
          <a:p>
            <a:r>
              <a:rPr lang="en-GB" sz="2800" dirty="0">
                <a:hlinkClick r:id="rId5"/>
              </a:rPr>
              <a:t>https://coachfederation.org/</a:t>
            </a:r>
            <a:endParaRPr lang="en-GB" sz="2800" dirty="0"/>
          </a:p>
          <a:p>
            <a:r>
              <a:rPr lang="en-GB" sz="2800" dirty="0">
                <a:hlinkClick r:id="rId6"/>
              </a:rPr>
              <a:t>https://www.i-l-m.com/</a:t>
            </a:r>
            <a:endParaRPr lang="en-GB" sz="2800" dirty="0"/>
          </a:p>
          <a:p>
            <a:pPr marL="0" indent="0">
              <a:buNone/>
            </a:pPr>
            <a:endParaRPr lang="en-GB" sz="2800" dirty="0"/>
          </a:p>
          <a:p>
            <a:endParaRPr lang="en-GB" sz="2400" dirty="0"/>
          </a:p>
          <a:p>
            <a:pPr marL="0" indent="0">
              <a:buNone/>
            </a:pPr>
            <a:endParaRPr lang="en-GB" sz="2400" dirty="0"/>
          </a:p>
        </p:txBody>
      </p:sp>
    </p:spTree>
    <p:extLst>
      <p:ext uri="{BB962C8B-B14F-4D97-AF65-F5344CB8AC3E}">
        <p14:creationId xmlns:p14="http://schemas.microsoft.com/office/powerpoint/2010/main" val="4823248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54DB0B-8063-423C-A4DD-01AF6D3E94DB}"/>
              </a:ext>
            </a:extLst>
          </p:cNvPr>
          <p:cNvSpPr>
            <a:spLocks noGrp="1"/>
          </p:cNvSpPr>
          <p:nvPr>
            <p:ph type="title"/>
          </p:nvPr>
        </p:nvSpPr>
        <p:spPr/>
        <p:txBody>
          <a:bodyPr/>
          <a:lstStyle/>
          <a:p>
            <a:r>
              <a:rPr lang="en-GB" dirty="0"/>
              <a:t>4. Coaching and Mentoring Outcomes</a:t>
            </a:r>
          </a:p>
        </p:txBody>
      </p:sp>
      <p:sp>
        <p:nvSpPr>
          <p:cNvPr id="3" name="Vertical Text Placeholder 2">
            <a:extLst>
              <a:ext uri="{FF2B5EF4-FFF2-40B4-BE49-F238E27FC236}">
                <a16:creationId xmlns:a16="http://schemas.microsoft.com/office/drawing/2014/main" id="{FFA6910E-5DD5-496B-911A-82370F909712}"/>
              </a:ext>
            </a:extLst>
          </p:cNvPr>
          <p:cNvSpPr>
            <a:spLocks noGrp="1"/>
          </p:cNvSpPr>
          <p:nvPr>
            <p:ph type="body" orient="vert" idx="1"/>
          </p:nvPr>
        </p:nvSpPr>
        <p:spPr>
          <a:xfrm>
            <a:off x="412584" y="1717398"/>
            <a:ext cx="8318832" cy="3930559"/>
          </a:xfrm>
        </p:spPr>
        <p:txBody>
          <a:bodyPr>
            <a:normAutofit/>
          </a:bodyPr>
          <a:lstStyle/>
          <a:p>
            <a:r>
              <a:rPr lang="en-GB" sz="3600" dirty="0"/>
              <a:t>Tangible</a:t>
            </a:r>
          </a:p>
          <a:p>
            <a:pPr lvl="1"/>
            <a:r>
              <a:rPr lang="en-GB" sz="3200" dirty="0"/>
              <a:t>Can touch</a:t>
            </a:r>
          </a:p>
          <a:p>
            <a:r>
              <a:rPr lang="en-GB" sz="3600" dirty="0"/>
              <a:t>Intangible</a:t>
            </a:r>
          </a:p>
          <a:p>
            <a:pPr lvl="1"/>
            <a:r>
              <a:rPr lang="en-GB" sz="3200" dirty="0"/>
              <a:t>Can’t touch</a:t>
            </a:r>
          </a:p>
        </p:txBody>
      </p:sp>
      <p:sp>
        <p:nvSpPr>
          <p:cNvPr id="4" name="Vertical Text Placeholder 3">
            <a:extLst>
              <a:ext uri="{FF2B5EF4-FFF2-40B4-BE49-F238E27FC236}">
                <a16:creationId xmlns:a16="http://schemas.microsoft.com/office/drawing/2014/main" id="{EF9157F1-5D5F-4EBF-A53C-9E9D33E860C6}"/>
              </a:ext>
            </a:extLst>
          </p:cNvPr>
          <p:cNvSpPr>
            <a:spLocks noGrp="1"/>
          </p:cNvSpPr>
          <p:nvPr>
            <p:ph type="body" orient="vert" idx="13"/>
          </p:nvPr>
        </p:nvSpPr>
        <p:spPr/>
        <p:txBody>
          <a:bodyPr/>
          <a:lstStyle/>
          <a:p>
            <a:r>
              <a:rPr lang="en-GB" dirty="0"/>
              <a:t>Tangible and Intangible Benefits</a:t>
            </a:r>
          </a:p>
        </p:txBody>
      </p:sp>
    </p:spTree>
    <p:extLst>
      <p:ext uri="{BB962C8B-B14F-4D97-AF65-F5344CB8AC3E}">
        <p14:creationId xmlns:p14="http://schemas.microsoft.com/office/powerpoint/2010/main" val="23870458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A55BD-7C39-4A05-8186-16E8D08CC5B6}"/>
              </a:ext>
            </a:extLst>
          </p:cNvPr>
          <p:cNvSpPr>
            <a:spLocks noGrp="1"/>
          </p:cNvSpPr>
          <p:nvPr>
            <p:ph type="title"/>
          </p:nvPr>
        </p:nvSpPr>
        <p:spPr/>
        <p:txBody>
          <a:bodyPr/>
          <a:lstStyle/>
          <a:p>
            <a:pPr algn="l"/>
            <a:r>
              <a:rPr lang="en-GB" b="1" dirty="0"/>
              <a:t>Summary:</a:t>
            </a:r>
          </a:p>
        </p:txBody>
      </p:sp>
      <p:sp>
        <p:nvSpPr>
          <p:cNvPr id="3" name="Content Placeholder 2">
            <a:extLst>
              <a:ext uri="{FF2B5EF4-FFF2-40B4-BE49-F238E27FC236}">
                <a16:creationId xmlns:a16="http://schemas.microsoft.com/office/drawing/2014/main" id="{BA569FE1-2E6E-40EB-A3CE-3CBB73AB86D6}"/>
              </a:ext>
            </a:extLst>
          </p:cNvPr>
          <p:cNvSpPr>
            <a:spLocks noGrp="1"/>
          </p:cNvSpPr>
          <p:nvPr>
            <p:ph idx="1"/>
          </p:nvPr>
        </p:nvSpPr>
        <p:spPr>
          <a:xfrm>
            <a:off x="457200" y="1312168"/>
            <a:ext cx="8229600" cy="3917032"/>
          </a:xfrm>
        </p:spPr>
        <p:txBody>
          <a:bodyPr>
            <a:normAutofit lnSpcReduction="10000"/>
          </a:bodyPr>
          <a:lstStyle/>
          <a:p>
            <a:r>
              <a:rPr lang="en-GB" dirty="0"/>
              <a:t>The Line Manager as the coach/mentor</a:t>
            </a:r>
          </a:p>
          <a:p>
            <a:r>
              <a:rPr lang="en-GB" dirty="0"/>
              <a:t>Regulations affecting coaching and mentoring (GDPR 2018 / Ethics /Confidentiality/Coaching Contracts/Coaching and Mentoring professional bodies).</a:t>
            </a:r>
          </a:p>
          <a:p>
            <a:r>
              <a:rPr lang="en-GB" dirty="0"/>
              <a:t>Coaching and Mentoring outcomes</a:t>
            </a:r>
          </a:p>
          <a:p>
            <a:r>
              <a:rPr lang="en-GB" i="1" dirty="0"/>
              <a:t>Practice the practical exercise</a:t>
            </a:r>
          </a:p>
        </p:txBody>
      </p:sp>
    </p:spTree>
    <p:extLst>
      <p:ext uri="{BB962C8B-B14F-4D97-AF65-F5344CB8AC3E}">
        <p14:creationId xmlns:p14="http://schemas.microsoft.com/office/powerpoint/2010/main" val="227007140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3395</TotalTime>
  <Words>1949</Words>
  <Application>Microsoft Office PowerPoint</Application>
  <PresentationFormat>On-screen Show (4:3)</PresentationFormat>
  <Paragraphs>236</Paragraphs>
  <Slides>19</Slides>
  <Notes>16</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Myriad Pro</vt:lpstr>
      <vt:lpstr>20140311PresentationUWTSDTemplate</vt:lpstr>
      <vt:lpstr>The Line Manager as Coach/Mentor</vt:lpstr>
      <vt:lpstr>Today:</vt:lpstr>
      <vt:lpstr>1.  The Role of the Line-Manager</vt:lpstr>
      <vt:lpstr>2.  The Role of the Line-Manager</vt:lpstr>
      <vt:lpstr>2.  The Role of the Line-Manager</vt:lpstr>
      <vt:lpstr>2.  The Role of the Line-Manager</vt:lpstr>
      <vt:lpstr>3. Regulations &amp; professional practice impacting on coaching and mentoring </vt:lpstr>
      <vt:lpstr>3. General Data Protection Regulations 2018 </vt:lpstr>
      <vt:lpstr>3. Sensitive Personal Data now called ‘Special categories of data’</vt:lpstr>
      <vt:lpstr>3. Special categories of data</vt:lpstr>
      <vt:lpstr>3. Confidentiality</vt:lpstr>
      <vt:lpstr>3. Ethical practice</vt:lpstr>
      <vt:lpstr>3. Coaching Supervision</vt:lpstr>
      <vt:lpstr>Coaching Supervision   International Coach Federation</vt:lpstr>
      <vt:lpstr>3. Coaching contract</vt:lpstr>
      <vt:lpstr>3. Coaching/mentoring professional bodies</vt:lpstr>
      <vt:lpstr>3. Coaching/mentoring professional bodies</vt:lpstr>
      <vt:lpstr>4. Coaching and Mentoring Outcomes</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Julie Thomas</cp:lastModifiedBy>
  <cp:revision>175</cp:revision>
  <cp:lastPrinted>2018-02-09T09:39:01Z</cp:lastPrinted>
  <dcterms:created xsi:type="dcterms:W3CDTF">2015-04-14T15:21:28Z</dcterms:created>
  <dcterms:modified xsi:type="dcterms:W3CDTF">2021-10-27T11:59:58Z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