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6"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99B8011-A67F-41D2-B85E-219580EF8FE8}" type="datetimeFigureOut">
              <a:rPr lang="en-US" smtClean="0"/>
              <a:t>6/29/2026</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E43653F-8BF3-4939-B0F9-4B757032FB3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99B8011-A67F-41D2-B85E-219580EF8FE8}" type="datetimeFigureOut">
              <a:rPr lang="en-US" smtClean="0"/>
              <a:t>6/29/2026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3653F-8BF3-4939-B0F9-4B757032FB36}"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C99B8011-A67F-41D2-B85E-219580EF8FE8}" type="datetimeFigureOut">
              <a:rPr lang="en-US" smtClean="0"/>
              <a:t>6/29/2026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3653F-8BF3-4939-B0F9-4B757032FB36}"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C99B8011-A67F-41D2-B85E-219580EF8FE8}" type="datetimeFigureOut">
              <a:rPr lang="en-US" smtClean="0"/>
              <a:t>6/29/2026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3653F-8BF3-4939-B0F9-4B757032FB36}"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C99B8011-A67F-41D2-B85E-219580EF8FE8}" type="datetimeFigureOut">
              <a:rPr lang="en-US" smtClean="0"/>
              <a:t>6/29/2026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43653F-8BF3-4939-B0F9-4B757032FB3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99B8011-A67F-41D2-B85E-219580EF8FE8}" type="datetimeFigureOut">
              <a:rPr lang="en-US" smtClean="0"/>
              <a:t>6/29/2026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43653F-8BF3-4939-B0F9-4B757032FB36}"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9B8011-A67F-41D2-B85E-219580EF8FE8}" type="datetimeFigureOut">
              <a:rPr lang="en-US" smtClean="0"/>
              <a:t>6/29/2026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43653F-8BF3-4939-B0F9-4B757032FB3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C99B8011-A67F-41D2-B85E-219580EF8FE8}" type="datetimeFigureOut">
              <a:rPr lang="en-US" smtClean="0"/>
              <a:t>6/29/2026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43653F-8BF3-4939-B0F9-4B757032FB3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99B8011-A67F-41D2-B85E-219580EF8FE8}" type="datetimeFigureOut">
              <a:rPr lang="en-US" smtClean="0"/>
              <a:t>6/29/2026</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E43653F-8BF3-4939-B0F9-4B757032FB36}"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99B8011-A67F-41D2-B85E-219580EF8FE8}" type="datetimeFigureOut">
              <a:rPr lang="en-US" smtClean="0"/>
              <a:t>6/29/2026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3653F-8BF3-4939-B0F9-4B757032FB3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99B8011-A67F-41D2-B85E-219580EF8FE8}" type="datetimeFigureOut">
              <a:rPr lang="en-US" smtClean="0"/>
              <a:t>6/29/2026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43653F-8BF3-4939-B0F9-4B757032FB3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99B8011-A67F-41D2-B85E-219580EF8FE8}" type="datetimeFigureOut">
              <a:rPr lang="en-US" smtClean="0"/>
              <a:t>6/29/2026</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E43653F-8BF3-4939-B0F9-4B757032FB3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gland.nhs.uk/digitaltechnology/what-good-looks-like" TargetMode="External"/><Relationship Id="rId13" Type="http://schemas.openxmlformats.org/officeDocument/2006/relationships/hyperlink" Target="https://www.legislation.gov.uk/ukpga/2018/12" TargetMode="External"/><Relationship Id="rId3" Type="http://schemas.openxmlformats.org/officeDocument/2006/relationships/hyperlink" Target="https://www.facultyofclinicalinformatics.org.uk/" TargetMode="External"/><Relationship Id="rId7" Type="http://schemas.openxmlformats.org/officeDocument/2006/relationships/hyperlink" Target="https://www.nhsconfed.org/" TargetMode="External"/><Relationship Id="rId12" Type="http://schemas.openxmlformats.org/officeDocument/2006/relationships/hyperlink" Target="https://topol.hee.nhs.uk/"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https://www.kingsfund.org.uk/" TargetMode="External"/><Relationship Id="rId11" Type="http://schemas.openxmlformats.org/officeDocument/2006/relationships/hyperlink" Target="https://www.nuffieldtrust.org.uk/" TargetMode="External"/><Relationship Id="rId5" Type="http://schemas.openxmlformats.org/officeDocument/2006/relationships/hyperlink" Target="https://ico.org.uk/" TargetMode="External"/><Relationship Id="rId10" Type="http://schemas.openxmlformats.org/officeDocument/2006/relationships/hyperlink" Target="https://www.england.nhs.uk/" TargetMode="External"/><Relationship Id="rId4" Type="http://schemas.openxmlformats.org/officeDocument/2006/relationships/hyperlink" Target="https://www.health.org.uk/" TargetMode="External"/><Relationship Id="rId9" Type="http://schemas.openxmlformats.org/officeDocument/2006/relationships/hyperlink" Target="https://www.nhs.uk/nhs-app" TargetMode="External"/><Relationship Id="rId14" Type="http://schemas.openxmlformats.org/officeDocument/2006/relationships/hyperlink" Target="https://doi.org/10.1016/j.ijmedinf.2022.1048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02057" y="1294263"/>
            <a:ext cx="6858000" cy="4093428"/>
          </a:xfrm>
          <a:prstGeom prst="rect">
            <a:avLst/>
          </a:prstGeom>
        </p:spPr>
        <p:txBody>
          <a:bodyPr wrap="square">
            <a:spAutoFit/>
          </a:bodyPr>
          <a:lstStyle/>
          <a:p>
            <a:pPr algn="ctr"/>
            <a:r>
              <a:rPr lang="en-US" sz="2000" b="1" dirty="0">
                <a:latin typeface="Arial" pitchFamily="34" charset="0"/>
                <a:cs typeface="Arial" pitchFamily="34" charset="0"/>
              </a:rPr>
              <a:t>Module Code: BMHP6026</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 </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Module Name:  Digital Transformation in the Health and Care Professions</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 </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Assignment Title:  </a:t>
            </a:r>
            <a:r>
              <a:rPr lang="it-IT" sz="2000" b="1" dirty="0">
                <a:latin typeface="Arial" pitchFamily="34" charset="0"/>
                <a:cs typeface="Arial" pitchFamily="34" charset="0"/>
              </a:rPr>
              <a:t>Component 2: Viva Voce (Oral Presentation)(</a:t>
            </a:r>
            <a:r>
              <a:rPr lang="en-US" sz="2000" b="1" dirty="0">
                <a:latin typeface="Arial" pitchFamily="34" charset="0"/>
                <a:cs typeface="Arial" pitchFamily="34" charset="0"/>
              </a:rPr>
              <a:t>The Impact of the NHS App on Healthcare Delivery, Workforce Practice and Patient Experience in the United Kingdom)</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 </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Student Name: </a:t>
            </a:r>
            <a:r>
              <a:rPr lang="en-US" sz="2000" b="1" dirty="0" err="1">
                <a:latin typeface="Arial" pitchFamily="34" charset="0"/>
                <a:cs typeface="Arial" pitchFamily="34" charset="0"/>
              </a:rPr>
              <a:t>Arlia</a:t>
            </a:r>
            <a:r>
              <a:rPr lang="en-US" sz="2000" b="1" dirty="0">
                <a:latin typeface="Arial" pitchFamily="34" charset="0"/>
                <a:cs typeface="Arial" pitchFamily="34" charset="0"/>
              </a:rPr>
              <a:t> Ali</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 </a:t>
            </a:r>
            <a:endParaRPr lang="en-US" sz="2000" dirty="0">
              <a:latin typeface="Arial" pitchFamily="34" charset="0"/>
              <a:cs typeface="Arial" pitchFamily="34" charset="0"/>
            </a:endParaRPr>
          </a:p>
          <a:p>
            <a:pPr algn="ctr"/>
            <a:r>
              <a:rPr lang="en-US" sz="2000" b="1" dirty="0">
                <a:latin typeface="Arial" pitchFamily="34" charset="0"/>
                <a:cs typeface="Arial" pitchFamily="34" charset="0"/>
              </a:rPr>
              <a:t>Student ID: 2330094</a:t>
            </a:r>
            <a:endParaRPr lang="en-US" sz="2000" dirty="0">
              <a:latin typeface="Arial" pitchFamily="34" charset="0"/>
              <a:cs typeface="Arial" pitchFamily="34" charset="0"/>
            </a:endParaRPr>
          </a:p>
        </p:txBody>
      </p:sp>
      <p:sp>
        <p:nvSpPr>
          <p:cNvPr id="4" name="Rectangle 3"/>
          <p:cNvSpPr/>
          <p:nvPr/>
        </p:nvSpPr>
        <p:spPr>
          <a:xfrm>
            <a:off x="1055427" y="533400"/>
            <a:ext cx="2188420" cy="369332"/>
          </a:xfrm>
          <a:prstGeom prst="rect">
            <a:avLst/>
          </a:prstGeom>
        </p:spPr>
        <p:txBody>
          <a:bodyPr wrap="none">
            <a:spAutoFit/>
          </a:bodyPr>
          <a:lstStyle/>
          <a:p>
            <a:r>
              <a:rPr lang="en-US" b="1" dirty="0"/>
              <a:t>Slide 1: Title Slide</a:t>
            </a:r>
            <a:endParaRPr lang="en-US" dirty="0"/>
          </a:p>
        </p:txBody>
      </p:sp>
    </p:spTree>
    <p:extLst>
      <p:ext uri="{BB962C8B-B14F-4D97-AF65-F5344CB8AC3E}">
        <p14:creationId xmlns:p14="http://schemas.microsoft.com/office/powerpoint/2010/main" val="1751979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97346"/>
            <a:ext cx="8305800" cy="4770537"/>
          </a:xfrm>
          <a:prstGeom prst="rect">
            <a:avLst/>
          </a:prstGeom>
        </p:spPr>
        <p:txBody>
          <a:bodyPr wrap="square">
            <a:spAutoFit/>
          </a:bodyPr>
          <a:lstStyle/>
          <a:p>
            <a:pPr algn="just"/>
            <a:endParaRPr lang="en-US" sz="1600" b="1" dirty="0">
              <a:latin typeface="Arial" pitchFamily="34" charset="0"/>
              <a:cs typeface="Arial" pitchFamily="34" charset="0"/>
            </a:endParaRPr>
          </a:p>
          <a:p>
            <a:pPr algn="just"/>
            <a:r>
              <a:rPr lang="en-US" sz="1600" b="1" dirty="0">
                <a:latin typeface="Arial" pitchFamily="34" charset="0"/>
                <a:cs typeface="Arial" pitchFamily="34" charset="0"/>
              </a:rPr>
              <a:t>Slide 2: Introduction</a:t>
            </a:r>
          </a:p>
          <a:p>
            <a:pPr algn="just"/>
            <a:endParaRPr lang="en-US" sz="1600" b="1" dirty="0">
              <a:latin typeface="Arial" pitchFamily="34" charset="0"/>
              <a:cs typeface="Arial" pitchFamily="34" charset="0"/>
            </a:endParaRPr>
          </a:p>
          <a:p>
            <a:pPr algn="just"/>
            <a:r>
              <a:rPr lang="en-US" sz="1600" b="1" dirty="0">
                <a:latin typeface="Arial" pitchFamily="34" charset="0"/>
                <a:cs typeface="Arial" pitchFamily="34" charset="0"/>
              </a:rPr>
              <a:t>Why the NHS App matters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Nationally launched in England in 2019</a:t>
            </a:r>
          </a:p>
          <a:p>
            <a:pPr algn="just"/>
            <a:r>
              <a:rPr lang="en-US" sz="1600" dirty="0">
                <a:latin typeface="Arial" pitchFamily="34" charset="0"/>
                <a:cs typeface="Arial" pitchFamily="34" charset="0"/>
              </a:rPr>
              <a:t>• Supports NHS digital transformation</a:t>
            </a:r>
          </a:p>
          <a:p>
            <a:pPr algn="just"/>
            <a:r>
              <a:rPr lang="en-US" sz="1600" dirty="0">
                <a:latin typeface="Arial" pitchFamily="34" charset="0"/>
                <a:cs typeface="Arial" pitchFamily="34" charset="0"/>
              </a:rPr>
              <a:t>• Over 35 million registered users</a:t>
            </a:r>
          </a:p>
          <a:p>
            <a:pPr algn="just"/>
            <a:r>
              <a:rPr lang="en-US" sz="1600" dirty="0">
                <a:latin typeface="Arial" pitchFamily="34" charset="0"/>
                <a:cs typeface="Arial" pitchFamily="34" charset="0"/>
              </a:rPr>
              <a:t>• Enables appointment booking, prescription requests and access to health records</a:t>
            </a:r>
          </a:p>
          <a:p>
            <a:pPr algn="just"/>
            <a:r>
              <a:rPr lang="en-US" sz="1600" b="1" dirty="0">
                <a:latin typeface="Arial" pitchFamily="34" charset="0"/>
                <a:cs typeface="Arial" pitchFamily="34" charset="0"/>
              </a:rPr>
              <a:t>Focus areas: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Workforce</a:t>
            </a:r>
          </a:p>
          <a:p>
            <a:pPr algn="just"/>
            <a:r>
              <a:rPr lang="en-US" sz="1600" dirty="0">
                <a:latin typeface="Arial" pitchFamily="34" charset="0"/>
                <a:cs typeface="Arial" pitchFamily="34" charset="0"/>
              </a:rPr>
              <a:t>• Service Delivery</a:t>
            </a:r>
          </a:p>
          <a:p>
            <a:pPr algn="just"/>
            <a:r>
              <a:rPr lang="en-US" sz="1600" dirty="0">
                <a:latin typeface="Arial" pitchFamily="34" charset="0"/>
                <a:cs typeface="Arial" pitchFamily="34" charset="0"/>
              </a:rPr>
              <a:t>• Patients/Service Users</a:t>
            </a:r>
          </a:p>
          <a:p>
            <a:pPr algn="just"/>
            <a:r>
              <a:rPr lang="en-US" sz="1600" b="1" dirty="0">
                <a:latin typeface="Arial" pitchFamily="34" charset="0"/>
                <a:cs typeface="Arial" pitchFamily="34" charset="0"/>
              </a:rPr>
              <a:t>Key Policies: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A Plan for Digital Health and, Social Care (DHSC, 2022)</a:t>
            </a:r>
          </a:p>
          <a:p>
            <a:pPr algn="just"/>
            <a:r>
              <a:rPr lang="en-US" sz="1600" dirty="0">
                <a:latin typeface="Arial" pitchFamily="34" charset="0"/>
                <a:cs typeface="Arial" pitchFamily="34" charset="0"/>
              </a:rPr>
              <a:t>• What Good Looks Like Framework (NHS England, 2021)</a:t>
            </a:r>
          </a:p>
          <a:p>
            <a:pPr algn="just"/>
            <a:r>
              <a:rPr lang="en-US" sz="1600" dirty="0">
                <a:latin typeface="Arial" pitchFamily="34" charset="0"/>
                <a:cs typeface="Arial" pitchFamily="34" charset="0"/>
              </a:rPr>
              <a:t>• UK GDPR and, Data Protection Act 2018</a:t>
            </a:r>
          </a:p>
          <a:p>
            <a:pPr algn="just"/>
            <a:r>
              <a:rPr lang="en-US" sz="1600" dirty="0">
                <a:latin typeface="Arial" pitchFamily="34" charset="0"/>
                <a:cs typeface="Arial" pitchFamily="34" charset="0"/>
              </a:rPr>
              <a:t>The NHS App is one of the greatest healthcare improvements brought about in the past decade. It helps authorities' ambitions to create an extra digitally enabled healthcare machine whilst enhancing patient access and provider efficiency.</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4958782"/>
            <a:ext cx="2990905" cy="18901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8721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 y="533400"/>
            <a:ext cx="8229600" cy="4524315"/>
          </a:xfrm>
          <a:prstGeom prst="rect">
            <a:avLst/>
          </a:prstGeom>
        </p:spPr>
        <p:txBody>
          <a:bodyPr wrap="square">
            <a:spAutoFit/>
          </a:bodyPr>
          <a:lstStyle/>
          <a:p>
            <a:pPr algn="just"/>
            <a:endParaRPr lang="en-US" sz="1600" b="1" dirty="0">
              <a:latin typeface="Arial" pitchFamily="34" charset="0"/>
              <a:cs typeface="Arial" pitchFamily="34" charset="0"/>
            </a:endParaRPr>
          </a:p>
          <a:p>
            <a:pPr algn="just"/>
            <a:r>
              <a:rPr lang="en-US" sz="1600" b="1" dirty="0">
                <a:latin typeface="Arial" pitchFamily="34" charset="0"/>
                <a:cs typeface="Arial" pitchFamily="34" charset="0"/>
              </a:rPr>
              <a:t>Slide 3: Overview of the innovation</a:t>
            </a:r>
          </a:p>
          <a:p>
            <a:pPr algn="just"/>
            <a:endParaRPr lang="en-US" sz="1600" b="1" dirty="0">
              <a:latin typeface="Arial" pitchFamily="34" charset="0"/>
              <a:cs typeface="Arial" pitchFamily="34" charset="0"/>
            </a:endParaRPr>
          </a:p>
          <a:p>
            <a:pPr algn="just"/>
            <a:r>
              <a:rPr lang="en-US" sz="1600" b="1" dirty="0">
                <a:latin typeface="Arial" pitchFamily="34" charset="0"/>
                <a:cs typeface="Arial" pitchFamily="34" charset="0"/>
              </a:rPr>
              <a:t>what is the NHS App?</a:t>
            </a:r>
          </a:p>
          <a:p>
            <a:pPr algn="just"/>
            <a:r>
              <a:rPr lang="en-US" sz="1600" b="1" dirty="0">
                <a:latin typeface="Arial" pitchFamily="34" charset="0"/>
                <a:cs typeface="Arial" pitchFamily="34" charset="0"/>
              </a:rPr>
              <a:t>Functions include:</a:t>
            </a:r>
          </a:p>
          <a:p>
            <a:pPr algn="just"/>
            <a:r>
              <a:rPr lang="en-US" sz="1600" dirty="0">
                <a:latin typeface="Arial" pitchFamily="34" charset="0"/>
                <a:cs typeface="Arial" pitchFamily="34" charset="0"/>
              </a:rPr>
              <a:t>• Book and manage appointments</a:t>
            </a:r>
          </a:p>
          <a:p>
            <a:pPr algn="just"/>
            <a:r>
              <a:rPr lang="en-US" sz="1600" dirty="0">
                <a:latin typeface="Arial" pitchFamily="34" charset="0"/>
                <a:cs typeface="Arial" pitchFamily="34" charset="0"/>
              </a:rPr>
              <a:t>• Order repeat prescriptions</a:t>
            </a:r>
          </a:p>
          <a:p>
            <a:pPr algn="just"/>
            <a:r>
              <a:rPr lang="en-US" sz="1600" dirty="0">
                <a:latin typeface="Arial" pitchFamily="34" charset="0"/>
                <a:cs typeface="Arial" pitchFamily="34" charset="0"/>
              </a:rPr>
              <a:t>• Access medical records</a:t>
            </a:r>
          </a:p>
          <a:p>
            <a:pPr algn="just"/>
            <a:r>
              <a:rPr lang="en-US" sz="1600" dirty="0">
                <a:latin typeface="Arial" pitchFamily="34" charset="0"/>
                <a:cs typeface="Arial" pitchFamily="34" charset="0"/>
              </a:rPr>
              <a:t>• Receive NHS notifications</a:t>
            </a:r>
          </a:p>
          <a:p>
            <a:pPr algn="just"/>
            <a:r>
              <a:rPr lang="en-US" sz="1600" dirty="0">
                <a:latin typeface="Arial" pitchFamily="34" charset="0"/>
                <a:cs typeface="Arial" pitchFamily="34" charset="0"/>
              </a:rPr>
              <a:t>• Access NHS services digitally</a:t>
            </a:r>
          </a:p>
          <a:p>
            <a:pPr algn="just"/>
            <a:r>
              <a:rPr lang="en-US" sz="1600" b="1" dirty="0">
                <a:latin typeface="Arial" pitchFamily="34" charset="0"/>
                <a:cs typeface="Arial" pitchFamily="34" charset="0"/>
              </a:rPr>
              <a:t>How It Works: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Patient → NHS App → GP/NHS Services</a:t>
            </a:r>
          </a:p>
          <a:p>
            <a:pPr algn="just"/>
            <a:endParaRPr lang="en-US" sz="1600" dirty="0">
              <a:latin typeface="Arial" pitchFamily="34" charset="0"/>
              <a:cs typeface="Arial" pitchFamily="34" charset="0"/>
            </a:endParaRPr>
          </a:p>
          <a:p>
            <a:pPr algn="just"/>
            <a:endParaRPr lang="en-US" sz="1600" dirty="0">
              <a:latin typeface="Arial" pitchFamily="34" charset="0"/>
              <a:cs typeface="Arial" pitchFamily="34" charset="0"/>
            </a:endParaRPr>
          </a:p>
          <a:p>
            <a:pPr algn="just"/>
            <a:r>
              <a:rPr lang="en-US" sz="1600" dirty="0">
                <a:latin typeface="Arial" pitchFamily="34" charset="0"/>
                <a:cs typeface="Arial" pitchFamily="34" charset="0"/>
              </a:rPr>
              <a:t>(NHS England, 2024)</a:t>
            </a:r>
          </a:p>
          <a:p>
            <a:pPr algn="just"/>
            <a:r>
              <a:rPr lang="en-US" sz="1600" dirty="0">
                <a:latin typeface="Arial" pitchFamily="34" charset="0"/>
                <a:cs typeface="Arial" pitchFamily="34" charset="0"/>
              </a:rPr>
              <a:t>The NHS App offers a single get entry to factor for NHS services. It reduces reliance on telephone systems, and face-to-face administrative interactions while supporting self-management of healthcare needs.</a:t>
            </a:r>
          </a:p>
        </p:txBody>
      </p:sp>
      <p:pic>
        <p:nvPicPr>
          <p:cNvPr id="205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524251"/>
            <a:ext cx="2105025" cy="438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1219200"/>
            <a:ext cx="3962400" cy="284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2254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533400"/>
            <a:ext cx="7772400" cy="4278094"/>
          </a:xfrm>
          <a:prstGeom prst="rect">
            <a:avLst/>
          </a:prstGeom>
        </p:spPr>
        <p:txBody>
          <a:bodyPr wrap="square">
            <a:spAutoFit/>
          </a:bodyPr>
          <a:lstStyle/>
          <a:p>
            <a:endParaRPr lang="en-US" sz="1600" b="1" dirty="0">
              <a:latin typeface="Arial" pitchFamily="34" charset="0"/>
              <a:cs typeface="Arial" pitchFamily="34" charset="0"/>
            </a:endParaRPr>
          </a:p>
          <a:p>
            <a:r>
              <a:rPr lang="en-US" sz="1600" b="1" dirty="0">
                <a:latin typeface="Arial" pitchFamily="34" charset="0"/>
                <a:cs typeface="Arial" pitchFamily="34" charset="0"/>
              </a:rPr>
              <a:t>Slide 4: Why Was the NHS App Introduced?</a:t>
            </a:r>
          </a:p>
          <a:p>
            <a:endParaRPr lang="en-US" sz="1600" dirty="0">
              <a:latin typeface="Arial" pitchFamily="34" charset="0"/>
              <a:cs typeface="Arial" pitchFamily="34" charset="0"/>
            </a:endParaRPr>
          </a:p>
          <a:p>
            <a:r>
              <a:rPr lang="en-US" sz="1600" b="1" dirty="0">
                <a:latin typeface="Arial" pitchFamily="34" charset="0"/>
                <a:cs typeface="Arial" pitchFamily="34" charset="0"/>
              </a:rPr>
              <a:t>Challenges facing Healthcare:</a:t>
            </a:r>
            <a:endParaRPr lang="en-US" sz="1600" dirty="0">
              <a:latin typeface="Arial" pitchFamily="34" charset="0"/>
              <a:cs typeface="Arial" pitchFamily="34" charset="0"/>
            </a:endParaRPr>
          </a:p>
          <a:p>
            <a:r>
              <a:rPr lang="en-US" sz="1600" dirty="0">
                <a:latin typeface="Arial" pitchFamily="34" charset="0"/>
                <a:cs typeface="Arial" pitchFamily="34" charset="0"/>
              </a:rPr>
              <a:t>• Increasing demand for NHS services</a:t>
            </a:r>
          </a:p>
          <a:p>
            <a:r>
              <a:rPr lang="en-US" sz="1600" dirty="0">
                <a:latin typeface="Arial" pitchFamily="34" charset="0"/>
                <a:cs typeface="Arial" pitchFamily="34" charset="0"/>
              </a:rPr>
              <a:t>• Workforce shortages</a:t>
            </a:r>
          </a:p>
          <a:p>
            <a:r>
              <a:rPr lang="en-US" sz="1600" dirty="0">
                <a:latin typeface="Arial" pitchFamily="34" charset="0"/>
                <a:cs typeface="Arial" pitchFamily="34" charset="0"/>
              </a:rPr>
              <a:t>• Administrative burden</a:t>
            </a:r>
          </a:p>
          <a:p>
            <a:r>
              <a:rPr lang="en-US" sz="1600" dirty="0">
                <a:latin typeface="Arial" pitchFamily="34" charset="0"/>
                <a:cs typeface="Arial" pitchFamily="34" charset="0"/>
              </a:rPr>
              <a:t>• Need for integrated care</a:t>
            </a:r>
          </a:p>
          <a:p>
            <a:r>
              <a:rPr lang="en-US" sz="1600" dirty="0">
                <a:latin typeface="Arial" pitchFamily="34" charset="0"/>
                <a:cs typeface="Arial" pitchFamily="34" charset="0"/>
              </a:rPr>
              <a:t>• Post-COVID digital expectations</a:t>
            </a:r>
          </a:p>
          <a:p>
            <a:r>
              <a:rPr lang="en-US" sz="1600" b="1" dirty="0">
                <a:latin typeface="Arial" pitchFamily="34" charset="0"/>
                <a:cs typeface="Arial" pitchFamily="34" charset="0"/>
              </a:rPr>
              <a:t>Intended Outcomes:</a:t>
            </a:r>
            <a:endParaRPr lang="en-US" sz="1600" dirty="0">
              <a:latin typeface="Arial" pitchFamily="34" charset="0"/>
              <a:cs typeface="Arial" pitchFamily="34" charset="0"/>
            </a:endParaRPr>
          </a:p>
          <a:p>
            <a:r>
              <a:rPr lang="en-US" sz="1600" dirty="0">
                <a:latin typeface="Arial" pitchFamily="34" charset="0"/>
                <a:cs typeface="Arial" pitchFamily="34" charset="0"/>
              </a:rPr>
              <a:t>• Greater efficiency</a:t>
            </a:r>
          </a:p>
          <a:p>
            <a:r>
              <a:rPr lang="en-US" sz="1600" dirty="0">
                <a:latin typeface="Arial" pitchFamily="34" charset="0"/>
                <a:cs typeface="Arial" pitchFamily="34" charset="0"/>
              </a:rPr>
              <a:t>• Better patient access</a:t>
            </a:r>
          </a:p>
          <a:p>
            <a:r>
              <a:rPr lang="en-US" sz="1600" dirty="0">
                <a:latin typeface="Arial" pitchFamily="34" charset="0"/>
                <a:cs typeface="Arial" pitchFamily="34" charset="0"/>
              </a:rPr>
              <a:t>• Improved communication</a:t>
            </a:r>
          </a:p>
          <a:p>
            <a:r>
              <a:rPr lang="en-US" sz="1600" dirty="0">
                <a:latin typeface="Arial" pitchFamily="34" charset="0"/>
                <a:cs typeface="Arial" pitchFamily="34" charset="0"/>
              </a:rPr>
              <a:t>• Support for integrated care</a:t>
            </a:r>
          </a:p>
          <a:p>
            <a:r>
              <a:rPr lang="en-US" sz="1600" dirty="0">
                <a:latin typeface="Arial" pitchFamily="34" charset="0"/>
                <a:cs typeface="Arial" pitchFamily="34" charset="0"/>
              </a:rPr>
              <a:t>(DHSC, 2022);(NHS England, 2021)</a:t>
            </a:r>
          </a:p>
          <a:p>
            <a:r>
              <a:rPr lang="en-US" sz="1600" dirty="0">
                <a:latin typeface="Arial" pitchFamily="34" charset="0"/>
                <a:cs typeface="Arial" pitchFamily="34" charset="0"/>
              </a:rPr>
              <a:t>The NHS App was once brought to tackle developing pressures throughout healthcare offerings whilst assisting wider digital transformation goals.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6299" y="1329422"/>
            <a:ext cx="4419600"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1621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457200"/>
            <a:ext cx="7772400" cy="4770537"/>
          </a:xfrm>
          <a:prstGeom prst="rect">
            <a:avLst/>
          </a:prstGeom>
        </p:spPr>
        <p:txBody>
          <a:bodyPr wrap="square">
            <a:spAutoFit/>
          </a:bodyPr>
          <a:lstStyle/>
          <a:p>
            <a:pPr algn="just"/>
            <a:r>
              <a:rPr lang="en-US" sz="1600" b="1" dirty="0">
                <a:latin typeface="Arial" pitchFamily="34" charset="0"/>
                <a:cs typeface="Arial" pitchFamily="34" charset="0"/>
              </a:rPr>
              <a:t>Slide 5: Impact on Workforce</a:t>
            </a:r>
          </a:p>
          <a:p>
            <a:pPr algn="just"/>
            <a:endParaRPr lang="en-US" sz="1600" dirty="0">
              <a:latin typeface="Arial" pitchFamily="34" charset="0"/>
              <a:cs typeface="Arial" pitchFamily="34" charset="0"/>
            </a:endParaRPr>
          </a:p>
          <a:p>
            <a:pPr algn="just"/>
            <a:r>
              <a:rPr lang="en-US" sz="1600" b="1" dirty="0">
                <a:latin typeface="Arial" pitchFamily="34" charset="0"/>
                <a:cs typeface="Arial" pitchFamily="34" charset="0"/>
              </a:rPr>
              <a:t>Benefits: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Reduced administrative workload</a:t>
            </a:r>
          </a:p>
          <a:p>
            <a:pPr algn="just"/>
            <a:r>
              <a:rPr lang="en-US" sz="1600" dirty="0">
                <a:latin typeface="Arial" pitchFamily="34" charset="0"/>
                <a:cs typeface="Arial" pitchFamily="34" charset="0"/>
              </a:rPr>
              <a:t>• Improved access to patient information</a:t>
            </a:r>
          </a:p>
          <a:p>
            <a:pPr algn="just"/>
            <a:r>
              <a:rPr lang="en-US" sz="1600" dirty="0">
                <a:latin typeface="Arial" pitchFamily="34" charset="0"/>
                <a:cs typeface="Arial" pitchFamily="34" charset="0"/>
              </a:rPr>
              <a:t>• Supports remote and flexible working</a:t>
            </a:r>
          </a:p>
          <a:p>
            <a:pPr algn="just"/>
            <a:r>
              <a:rPr lang="en-US" sz="1600" dirty="0">
                <a:latin typeface="Arial" pitchFamily="34" charset="0"/>
                <a:cs typeface="Arial" pitchFamily="34" charset="0"/>
              </a:rPr>
              <a:t>• Improved communication</a:t>
            </a:r>
          </a:p>
          <a:p>
            <a:pPr algn="just"/>
            <a:r>
              <a:rPr lang="en-US" sz="1600" b="1" dirty="0">
                <a:latin typeface="Arial" pitchFamily="34" charset="0"/>
                <a:cs typeface="Arial" pitchFamily="34" charset="0"/>
              </a:rPr>
              <a:t>Challenges: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Digital skills gaps</a:t>
            </a:r>
          </a:p>
          <a:p>
            <a:pPr algn="just"/>
            <a:r>
              <a:rPr lang="en-US" sz="1600" dirty="0">
                <a:latin typeface="Arial" pitchFamily="34" charset="0"/>
                <a:cs typeface="Arial" pitchFamily="34" charset="0"/>
              </a:rPr>
              <a:t>• Resistance to change</a:t>
            </a:r>
          </a:p>
          <a:p>
            <a:pPr algn="just"/>
            <a:r>
              <a:rPr lang="en-US" sz="1600" dirty="0">
                <a:latin typeface="Arial" pitchFamily="34" charset="0"/>
                <a:cs typeface="Arial" pitchFamily="34" charset="0"/>
              </a:rPr>
              <a:t>• Additional training requirements</a:t>
            </a:r>
          </a:p>
          <a:p>
            <a:pPr algn="just"/>
            <a:r>
              <a:rPr lang="en-US" sz="1600" dirty="0">
                <a:latin typeface="Arial" pitchFamily="34" charset="0"/>
                <a:cs typeface="Arial" pitchFamily="34" charset="0"/>
              </a:rPr>
              <a:t>• Information governance responsibilities</a:t>
            </a:r>
          </a:p>
          <a:p>
            <a:pPr algn="just"/>
            <a:r>
              <a:rPr lang="en-US" sz="1600" b="1" dirty="0">
                <a:latin typeface="Arial" pitchFamily="34" charset="0"/>
                <a:cs typeface="Arial" pitchFamily="34" charset="0"/>
              </a:rPr>
              <a:t>Barrier → Solution</a:t>
            </a:r>
            <a:endParaRPr lang="en-US" sz="1600" dirty="0">
              <a:latin typeface="Arial" pitchFamily="34" charset="0"/>
              <a:cs typeface="Arial" pitchFamily="34" charset="0"/>
            </a:endParaRPr>
          </a:p>
          <a:p>
            <a:pPr algn="just"/>
            <a:r>
              <a:rPr lang="en-US" sz="1600" b="1" dirty="0">
                <a:latin typeface="Arial" pitchFamily="34" charset="0"/>
                <a:cs typeface="Arial" pitchFamily="34" charset="0"/>
              </a:rPr>
              <a:t>Barrier:</a:t>
            </a:r>
            <a:r>
              <a:rPr lang="en-US" sz="1600" dirty="0">
                <a:latin typeface="Arial" pitchFamily="34" charset="0"/>
                <a:cs typeface="Arial" pitchFamily="34" charset="0"/>
              </a:rPr>
              <a:t> Limited digital confidence</a:t>
            </a:r>
          </a:p>
          <a:p>
            <a:pPr algn="just"/>
            <a:r>
              <a:rPr lang="en-US" sz="1600" b="1" dirty="0">
                <a:latin typeface="Arial" pitchFamily="34" charset="0"/>
                <a:cs typeface="Arial" pitchFamily="34" charset="0"/>
              </a:rPr>
              <a:t>Solution:</a:t>
            </a:r>
            <a:r>
              <a:rPr lang="en-US" sz="1600" dirty="0">
                <a:latin typeface="Arial" pitchFamily="34" charset="0"/>
                <a:cs typeface="Arial" pitchFamily="34" charset="0"/>
              </a:rPr>
              <a:t> Protected CPD and digital skills training</a:t>
            </a:r>
          </a:p>
          <a:p>
            <a:pPr algn="just"/>
            <a:r>
              <a:rPr lang="en-US" sz="1600" dirty="0">
                <a:latin typeface="Arial" pitchFamily="34" charset="0"/>
                <a:cs typeface="Arial" pitchFamily="34" charset="0"/>
              </a:rPr>
              <a:t>(DHSC (2022); (</a:t>
            </a:r>
            <a:r>
              <a:rPr lang="en-US" sz="1600" dirty="0" err="1">
                <a:latin typeface="Arial" pitchFamily="34" charset="0"/>
                <a:cs typeface="Arial" pitchFamily="34" charset="0"/>
              </a:rPr>
              <a:t>Topol</a:t>
            </a:r>
            <a:r>
              <a:rPr lang="en-US" sz="1600" dirty="0">
                <a:latin typeface="Arial" pitchFamily="34" charset="0"/>
                <a:cs typeface="Arial" pitchFamily="34" charset="0"/>
              </a:rPr>
              <a:t>, 2020)</a:t>
            </a:r>
          </a:p>
          <a:p>
            <a:pPr algn="just"/>
            <a:r>
              <a:rPr lang="en-US" sz="1600" dirty="0">
                <a:latin typeface="Arial" pitchFamily="34" charset="0"/>
                <a:cs typeface="Arial" pitchFamily="34" charset="0"/>
              </a:rPr>
              <a:t>Although the NHS App reduces administrative pressures, firms need to make investments in staff improvement to </a:t>
            </a:r>
            <a:r>
              <a:rPr lang="en-US" sz="1600" dirty="0" err="1">
                <a:latin typeface="Arial" pitchFamily="34" charset="0"/>
                <a:cs typeface="Arial" pitchFamily="34" charset="0"/>
              </a:rPr>
              <a:t>maximise</a:t>
            </a:r>
            <a:r>
              <a:rPr lang="en-US" sz="1600" dirty="0">
                <a:latin typeface="Arial" pitchFamily="34" charset="0"/>
                <a:cs typeface="Arial" pitchFamily="34" charset="0"/>
              </a:rPr>
              <a:t> advantages and guide staff adaptation.</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6979" y="1142999"/>
            <a:ext cx="4102965"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6608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533400"/>
            <a:ext cx="7772400" cy="4524315"/>
          </a:xfrm>
          <a:prstGeom prst="rect">
            <a:avLst/>
          </a:prstGeom>
        </p:spPr>
        <p:txBody>
          <a:bodyPr wrap="square">
            <a:spAutoFit/>
          </a:bodyPr>
          <a:lstStyle/>
          <a:p>
            <a:r>
              <a:rPr lang="en-US" sz="1600" b="1" dirty="0">
                <a:latin typeface="Arial" pitchFamily="34" charset="0"/>
                <a:cs typeface="Arial" pitchFamily="34" charset="0"/>
              </a:rPr>
              <a:t>Slide 6: Impact on service Delivery</a:t>
            </a:r>
          </a:p>
          <a:p>
            <a:endParaRPr lang="en-US" sz="1600" dirty="0">
              <a:latin typeface="Arial" pitchFamily="34" charset="0"/>
              <a:cs typeface="Arial" pitchFamily="34" charset="0"/>
            </a:endParaRPr>
          </a:p>
          <a:p>
            <a:r>
              <a:rPr lang="en-US" sz="1600" b="1" dirty="0">
                <a:latin typeface="Arial" pitchFamily="34" charset="0"/>
                <a:cs typeface="Arial" pitchFamily="34" charset="0"/>
              </a:rPr>
              <a:t>Benefits:</a:t>
            </a:r>
            <a:endParaRPr lang="en-US" sz="1600" dirty="0">
              <a:latin typeface="Arial" pitchFamily="34" charset="0"/>
              <a:cs typeface="Arial" pitchFamily="34" charset="0"/>
            </a:endParaRPr>
          </a:p>
          <a:p>
            <a:r>
              <a:rPr lang="en-US" sz="1600" dirty="0">
                <a:latin typeface="Arial" pitchFamily="34" charset="0"/>
                <a:cs typeface="Arial" pitchFamily="34" charset="0"/>
              </a:rPr>
              <a:t>• 24-hour service access</a:t>
            </a:r>
          </a:p>
          <a:p>
            <a:r>
              <a:rPr lang="en-US" sz="1600" dirty="0">
                <a:latin typeface="Arial" pitchFamily="34" charset="0"/>
                <a:cs typeface="Arial" pitchFamily="34" charset="0"/>
              </a:rPr>
              <a:t>• Reduced administrative demand</a:t>
            </a:r>
          </a:p>
          <a:p>
            <a:r>
              <a:rPr lang="en-US" sz="1600" dirty="0">
                <a:latin typeface="Arial" pitchFamily="34" charset="0"/>
                <a:cs typeface="Arial" pitchFamily="34" charset="0"/>
              </a:rPr>
              <a:t>• Faster appointment management</a:t>
            </a:r>
          </a:p>
          <a:p>
            <a:r>
              <a:rPr lang="en-US" sz="1600" dirty="0">
                <a:latin typeface="Arial" pitchFamily="34" charset="0"/>
                <a:cs typeface="Arial" pitchFamily="34" charset="0"/>
              </a:rPr>
              <a:t>• Improved coordination between services</a:t>
            </a:r>
          </a:p>
          <a:p>
            <a:r>
              <a:rPr lang="en-US" sz="1600" b="1" dirty="0">
                <a:latin typeface="Arial" pitchFamily="34" charset="0"/>
                <a:cs typeface="Arial" pitchFamily="34" charset="0"/>
              </a:rPr>
              <a:t>Challenges:</a:t>
            </a:r>
            <a:endParaRPr lang="en-US" sz="1600" dirty="0">
              <a:latin typeface="Arial" pitchFamily="34" charset="0"/>
              <a:cs typeface="Arial" pitchFamily="34" charset="0"/>
            </a:endParaRPr>
          </a:p>
          <a:p>
            <a:r>
              <a:rPr lang="en-US" sz="1600" dirty="0">
                <a:latin typeface="Arial" pitchFamily="34" charset="0"/>
                <a:cs typeface="Arial" pitchFamily="34" charset="0"/>
              </a:rPr>
              <a:t>• Infrastructure costs</a:t>
            </a:r>
          </a:p>
          <a:p>
            <a:r>
              <a:rPr lang="en-US" sz="1600" dirty="0">
                <a:latin typeface="Arial" pitchFamily="34" charset="0"/>
                <a:cs typeface="Arial" pitchFamily="34" charset="0"/>
              </a:rPr>
              <a:t>• System outages</a:t>
            </a:r>
          </a:p>
          <a:p>
            <a:r>
              <a:rPr lang="en-US" sz="1600" dirty="0">
                <a:latin typeface="Arial" pitchFamily="34" charset="0"/>
                <a:cs typeface="Arial" pitchFamily="34" charset="0"/>
              </a:rPr>
              <a:t>• Interoperability issues</a:t>
            </a:r>
          </a:p>
          <a:p>
            <a:r>
              <a:rPr lang="en-US" sz="1600" dirty="0">
                <a:latin typeface="Arial" pitchFamily="34" charset="0"/>
                <a:cs typeface="Arial" pitchFamily="34" charset="0"/>
              </a:rPr>
              <a:t>• Digital exclusion</a:t>
            </a:r>
          </a:p>
          <a:p>
            <a:r>
              <a:rPr lang="en-US" sz="1600" b="1" dirty="0">
                <a:latin typeface="Arial" pitchFamily="34" charset="0"/>
                <a:cs typeface="Arial" pitchFamily="34" charset="0"/>
              </a:rPr>
              <a:t>Barrier → Solution</a:t>
            </a:r>
            <a:endParaRPr lang="en-US" sz="1600" dirty="0">
              <a:latin typeface="Arial" pitchFamily="34" charset="0"/>
              <a:cs typeface="Arial" pitchFamily="34" charset="0"/>
            </a:endParaRPr>
          </a:p>
          <a:p>
            <a:r>
              <a:rPr lang="en-US" sz="1600" b="1" dirty="0">
                <a:latin typeface="Arial" pitchFamily="34" charset="0"/>
                <a:cs typeface="Arial" pitchFamily="34" charset="0"/>
              </a:rPr>
              <a:t>Barrier:</a:t>
            </a:r>
            <a:r>
              <a:rPr lang="en-US" sz="1600" dirty="0">
                <a:latin typeface="Arial" pitchFamily="34" charset="0"/>
                <a:cs typeface="Arial" pitchFamily="34" charset="0"/>
              </a:rPr>
              <a:t> Technical limitations</a:t>
            </a:r>
          </a:p>
          <a:p>
            <a:r>
              <a:rPr lang="en-US" sz="1600" b="1" dirty="0">
                <a:latin typeface="Arial" pitchFamily="34" charset="0"/>
                <a:cs typeface="Arial" pitchFamily="34" charset="0"/>
              </a:rPr>
              <a:t>Solution:</a:t>
            </a:r>
            <a:r>
              <a:rPr lang="en-US" sz="1600" dirty="0">
                <a:latin typeface="Arial" pitchFamily="34" charset="0"/>
                <a:cs typeface="Arial" pitchFamily="34" charset="0"/>
              </a:rPr>
              <a:t> Investment in digital infrastructure</a:t>
            </a:r>
          </a:p>
          <a:p>
            <a:r>
              <a:rPr lang="en-US" sz="1600" dirty="0">
                <a:latin typeface="Arial" pitchFamily="34" charset="0"/>
                <a:cs typeface="Arial" pitchFamily="34" charset="0"/>
              </a:rPr>
              <a:t>(Nuffield trust, 2024)</a:t>
            </a:r>
          </a:p>
          <a:p>
            <a:r>
              <a:rPr lang="en-US" sz="1600" dirty="0">
                <a:latin typeface="Arial" pitchFamily="34" charset="0"/>
                <a:cs typeface="Arial" pitchFamily="34" charset="0"/>
              </a:rPr>
              <a:t>The NHS App improves efficiency and, accessibility but requires continuous investment to ensure reliable service delivery.</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5621" y="771757"/>
            <a:ext cx="3657600" cy="33509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542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533400"/>
            <a:ext cx="7772400" cy="4524315"/>
          </a:xfrm>
          <a:prstGeom prst="rect">
            <a:avLst/>
          </a:prstGeom>
        </p:spPr>
        <p:txBody>
          <a:bodyPr wrap="square">
            <a:spAutoFit/>
          </a:bodyPr>
          <a:lstStyle/>
          <a:p>
            <a:pPr algn="just"/>
            <a:r>
              <a:rPr lang="en-US" sz="1600" b="1" dirty="0">
                <a:latin typeface="Arial" pitchFamily="34" charset="0"/>
                <a:cs typeface="Arial" pitchFamily="34" charset="0"/>
              </a:rPr>
              <a:t>Slide 7: Impact on Patients and Service Users</a:t>
            </a:r>
          </a:p>
          <a:p>
            <a:pPr algn="just"/>
            <a:endParaRPr lang="en-US" sz="1600" dirty="0">
              <a:latin typeface="Arial" pitchFamily="34" charset="0"/>
              <a:cs typeface="Arial" pitchFamily="34" charset="0"/>
            </a:endParaRPr>
          </a:p>
          <a:p>
            <a:pPr algn="just"/>
            <a:r>
              <a:rPr lang="en-US" sz="1600" b="1" dirty="0">
                <a:latin typeface="Arial" pitchFamily="34" charset="0"/>
                <a:cs typeface="Arial" pitchFamily="34" charset="0"/>
              </a:rPr>
              <a:t>Benefits: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Greater patient empowerment</a:t>
            </a:r>
          </a:p>
          <a:p>
            <a:pPr algn="just"/>
            <a:r>
              <a:rPr lang="en-US" sz="1600" dirty="0">
                <a:latin typeface="Arial" pitchFamily="34" charset="0"/>
                <a:cs typeface="Arial" pitchFamily="34" charset="0"/>
              </a:rPr>
              <a:t>• Access to health records</a:t>
            </a:r>
          </a:p>
          <a:p>
            <a:pPr algn="just"/>
            <a:r>
              <a:rPr lang="en-US" sz="1600" dirty="0">
                <a:latin typeface="Arial" pitchFamily="34" charset="0"/>
                <a:cs typeface="Arial" pitchFamily="34" charset="0"/>
              </a:rPr>
              <a:t>• Convenience and flexibility</a:t>
            </a:r>
          </a:p>
          <a:p>
            <a:pPr algn="just"/>
            <a:r>
              <a:rPr lang="en-US" sz="1600" dirty="0">
                <a:latin typeface="Arial" pitchFamily="34" charset="0"/>
                <a:cs typeface="Arial" pitchFamily="34" charset="0"/>
              </a:rPr>
              <a:t>• Improved communication</a:t>
            </a:r>
          </a:p>
          <a:p>
            <a:pPr algn="just"/>
            <a:r>
              <a:rPr lang="en-US" sz="1600" b="1" dirty="0">
                <a:latin typeface="Arial" pitchFamily="34" charset="0"/>
                <a:cs typeface="Arial" pitchFamily="34" charset="0"/>
              </a:rPr>
              <a:t>Challenges: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Digital literacy barriers</a:t>
            </a:r>
          </a:p>
          <a:p>
            <a:pPr algn="just"/>
            <a:r>
              <a:rPr lang="en-US" sz="1600" dirty="0">
                <a:latin typeface="Arial" pitchFamily="34" charset="0"/>
                <a:cs typeface="Arial" pitchFamily="34" charset="0"/>
              </a:rPr>
              <a:t>• Privacy concerns</a:t>
            </a:r>
          </a:p>
          <a:p>
            <a:pPr algn="just"/>
            <a:r>
              <a:rPr lang="en-US" sz="1600" dirty="0">
                <a:latin typeface="Arial" pitchFamily="34" charset="0"/>
                <a:cs typeface="Arial" pitchFamily="34" charset="0"/>
              </a:rPr>
              <a:t>• Unequal access</a:t>
            </a:r>
          </a:p>
          <a:p>
            <a:pPr algn="just"/>
            <a:r>
              <a:rPr lang="en-US" sz="1600" b="1" dirty="0">
                <a:latin typeface="Arial" pitchFamily="34" charset="0"/>
                <a:cs typeface="Arial" pitchFamily="34" charset="0"/>
              </a:rPr>
              <a:t>Barrier → Solution</a:t>
            </a:r>
            <a:endParaRPr lang="en-US" sz="1600" dirty="0">
              <a:latin typeface="Arial" pitchFamily="34" charset="0"/>
              <a:cs typeface="Arial" pitchFamily="34" charset="0"/>
            </a:endParaRPr>
          </a:p>
          <a:p>
            <a:pPr algn="just"/>
            <a:r>
              <a:rPr lang="en-US" sz="1600" b="1" dirty="0">
                <a:latin typeface="Arial" pitchFamily="34" charset="0"/>
                <a:cs typeface="Arial" pitchFamily="34" charset="0"/>
              </a:rPr>
              <a:t>Barrier:</a:t>
            </a:r>
            <a:r>
              <a:rPr lang="en-US" sz="1600" dirty="0">
                <a:latin typeface="Arial" pitchFamily="34" charset="0"/>
                <a:cs typeface="Arial" pitchFamily="34" charset="0"/>
              </a:rPr>
              <a:t> Digital inequality</a:t>
            </a:r>
          </a:p>
          <a:p>
            <a:pPr algn="just"/>
            <a:r>
              <a:rPr lang="en-US" sz="1600" b="1" dirty="0">
                <a:latin typeface="Arial" pitchFamily="34" charset="0"/>
                <a:cs typeface="Arial" pitchFamily="34" charset="0"/>
              </a:rPr>
              <a:t>Solution:</a:t>
            </a:r>
            <a:r>
              <a:rPr lang="en-US" sz="1600" dirty="0">
                <a:latin typeface="Arial" pitchFamily="34" charset="0"/>
                <a:cs typeface="Arial" pitchFamily="34" charset="0"/>
              </a:rPr>
              <a:t> Digital inclusion </a:t>
            </a:r>
            <a:r>
              <a:rPr lang="en-US" sz="1600" dirty="0" err="1">
                <a:latin typeface="Arial" pitchFamily="34" charset="0"/>
                <a:cs typeface="Arial" pitchFamily="34" charset="0"/>
              </a:rPr>
              <a:t>programmes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(Health foundation, 2022), (Woods et al. 2022)</a:t>
            </a:r>
          </a:p>
          <a:p>
            <a:pPr algn="just"/>
            <a:r>
              <a:rPr lang="en-US" sz="1600" dirty="0">
                <a:latin typeface="Arial" pitchFamily="34" charset="0"/>
                <a:cs typeface="Arial" pitchFamily="34" charset="0"/>
              </a:rPr>
              <a:t>Many patients benefit from access to services. However, some groups still struggle. They do not have the skills, or access to technology which puts them at risk of exclusion.</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1446" y="838200"/>
            <a:ext cx="3516047" cy="3124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0383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474345"/>
            <a:ext cx="7696200" cy="4770537"/>
          </a:xfrm>
          <a:prstGeom prst="rect">
            <a:avLst/>
          </a:prstGeom>
        </p:spPr>
        <p:txBody>
          <a:bodyPr wrap="square">
            <a:spAutoFit/>
          </a:bodyPr>
          <a:lstStyle/>
          <a:p>
            <a:pPr algn="just"/>
            <a:r>
              <a:rPr lang="en-US" sz="1600" b="1" dirty="0">
                <a:latin typeface="Arial" pitchFamily="34" charset="0"/>
                <a:cs typeface="Arial" pitchFamily="34" charset="0"/>
              </a:rPr>
              <a:t>Slide 8: Critical Evaluation</a:t>
            </a:r>
          </a:p>
          <a:p>
            <a:pPr algn="just"/>
            <a:endParaRPr lang="en-US" sz="1600" dirty="0">
              <a:latin typeface="Arial" pitchFamily="34" charset="0"/>
              <a:cs typeface="Arial" pitchFamily="34" charset="0"/>
            </a:endParaRPr>
          </a:p>
          <a:p>
            <a:pPr algn="just"/>
            <a:r>
              <a:rPr lang="en-US" sz="1600" b="1" dirty="0">
                <a:latin typeface="Arial" pitchFamily="34" charset="0"/>
                <a:cs typeface="Arial" pitchFamily="34" charset="0"/>
              </a:rPr>
              <a:t>Strengths: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Supports patient-</a:t>
            </a:r>
            <a:r>
              <a:rPr lang="en-US" sz="1600" dirty="0" err="1">
                <a:latin typeface="Arial" pitchFamily="34" charset="0"/>
                <a:cs typeface="Arial" pitchFamily="34" charset="0"/>
              </a:rPr>
              <a:t>centred</a:t>
            </a:r>
            <a:r>
              <a:rPr lang="en-US" sz="1600" dirty="0">
                <a:latin typeface="Arial" pitchFamily="34" charset="0"/>
                <a:cs typeface="Arial" pitchFamily="34" charset="0"/>
              </a:rPr>
              <a:t> care</a:t>
            </a:r>
          </a:p>
          <a:p>
            <a:pPr algn="just"/>
            <a:r>
              <a:rPr lang="en-US" sz="1600" dirty="0">
                <a:latin typeface="Arial" pitchFamily="34" charset="0"/>
                <a:cs typeface="Arial" pitchFamily="34" charset="0"/>
              </a:rPr>
              <a:t>• Improves efficiency</a:t>
            </a:r>
          </a:p>
          <a:p>
            <a:pPr algn="just"/>
            <a:r>
              <a:rPr lang="en-US" sz="1600" dirty="0">
                <a:latin typeface="Arial" pitchFamily="34" charset="0"/>
                <a:cs typeface="Arial" pitchFamily="34" charset="0"/>
              </a:rPr>
              <a:t>• Aligns with national policy</a:t>
            </a:r>
          </a:p>
          <a:p>
            <a:pPr algn="just"/>
            <a:r>
              <a:rPr lang="en-US" sz="1600" dirty="0">
                <a:latin typeface="Arial" pitchFamily="34" charset="0"/>
                <a:cs typeface="Arial" pitchFamily="34" charset="0"/>
              </a:rPr>
              <a:t>• Encourages self-management</a:t>
            </a:r>
          </a:p>
          <a:p>
            <a:pPr algn="just"/>
            <a:r>
              <a:rPr lang="en-US" sz="1600" b="1" dirty="0">
                <a:latin typeface="Arial" pitchFamily="34" charset="0"/>
                <a:cs typeface="Arial" pitchFamily="34" charset="0"/>
              </a:rPr>
              <a:t>Limitations: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Not equally accessible to all users</a:t>
            </a:r>
          </a:p>
          <a:p>
            <a:pPr algn="just"/>
            <a:r>
              <a:rPr lang="en-US" sz="1600" dirty="0">
                <a:latin typeface="Arial" pitchFamily="34" charset="0"/>
                <a:cs typeface="Arial" pitchFamily="34" charset="0"/>
              </a:rPr>
              <a:t>• Requires significant investment</a:t>
            </a:r>
          </a:p>
          <a:p>
            <a:pPr algn="just"/>
            <a:r>
              <a:rPr lang="en-US" sz="1600" dirty="0">
                <a:latin typeface="Arial" pitchFamily="34" charset="0"/>
                <a:cs typeface="Arial" pitchFamily="34" charset="0"/>
              </a:rPr>
              <a:t>• Ongoing privacy concerns</a:t>
            </a:r>
          </a:p>
          <a:p>
            <a:pPr algn="just"/>
            <a:r>
              <a:rPr lang="en-US" sz="1600" dirty="0">
                <a:latin typeface="Arial" pitchFamily="34" charset="0"/>
                <a:cs typeface="Arial" pitchFamily="34" charset="0"/>
              </a:rPr>
              <a:t>• Benefits depend on implementation quality</a:t>
            </a:r>
          </a:p>
          <a:p>
            <a:pPr algn="just"/>
            <a:r>
              <a:rPr lang="en-US" sz="1600" b="1" dirty="0">
                <a:latin typeface="Arial" pitchFamily="34" charset="0"/>
                <a:cs typeface="Arial" pitchFamily="34" charset="0"/>
              </a:rPr>
              <a:t>Overall </a:t>
            </a:r>
            <a:r>
              <a:rPr lang="en-US" sz="1600" b="1" dirty="0" err="1">
                <a:latin typeface="Arial" pitchFamily="34" charset="0"/>
                <a:cs typeface="Arial" pitchFamily="34" charset="0"/>
              </a:rPr>
              <a:t>Judgement</a:t>
            </a:r>
            <a:r>
              <a:rPr lang="en-US" sz="1600" b="1" dirty="0">
                <a:latin typeface="Arial" pitchFamily="34" charset="0"/>
                <a:cs typeface="Arial" pitchFamily="34" charset="0"/>
              </a:rPr>
              <a:t>:</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Benefits outweigh challenges when supported by appropriate training, infrastructure and, inclusion strategies.</a:t>
            </a:r>
          </a:p>
          <a:p>
            <a:pPr algn="just"/>
            <a:r>
              <a:rPr lang="en-US" sz="1600" dirty="0">
                <a:latin typeface="Arial" pitchFamily="34" charset="0"/>
                <a:cs typeface="Arial" pitchFamily="34" charset="0"/>
              </a:rPr>
              <a:t>(King's Fund, 2023); (Health Foundation, 2022)</a:t>
            </a:r>
          </a:p>
          <a:p>
            <a:pPr algn="just"/>
            <a:r>
              <a:rPr lang="en-US" sz="1600" dirty="0">
                <a:latin typeface="Arial" pitchFamily="34" charset="0"/>
                <a:cs typeface="Arial" pitchFamily="34" charset="0"/>
              </a:rPr>
              <a:t>Digital innovation ought not to be considered as a whole reply to healthcare challenges. Success depends upon the group of workers' readiness, funding, and equitable implementation.</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1983" y="474345"/>
            <a:ext cx="3444608" cy="3167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32687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837063" y="685799"/>
            <a:ext cx="7543800" cy="3785652"/>
          </a:xfrm>
          <a:prstGeom prst="rect">
            <a:avLst/>
          </a:prstGeom>
        </p:spPr>
        <p:txBody>
          <a:bodyPr wrap="square">
            <a:spAutoFit/>
          </a:bodyPr>
          <a:lstStyle/>
          <a:p>
            <a:pPr algn="just"/>
            <a:r>
              <a:rPr lang="en-US" sz="1600" b="1" dirty="0">
                <a:latin typeface="Arial" pitchFamily="34" charset="0"/>
                <a:cs typeface="Arial" pitchFamily="34" charset="0"/>
              </a:rPr>
              <a:t>Slide 9: Recommendations</a:t>
            </a:r>
          </a:p>
          <a:p>
            <a:pPr algn="just"/>
            <a:endParaRPr lang="en-US" sz="1600" dirty="0">
              <a:latin typeface="Arial" pitchFamily="34" charset="0"/>
              <a:cs typeface="Arial" pitchFamily="34" charset="0"/>
            </a:endParaRPr>
          </a:p>
          <a:p>
            <a:pPr algn="just"/>
            <a:r>
              <a:rPr lang="en-US" sz="1600" dirty="0">
                <a:latin typeface="Arial" pitchFamily="34" charset="0"/>
                <a:cs typeface="Arial" pitchFamily="34" charset="0"/>
              </a:rPr>
              <a:t>1. Increase digital literacy training for staff and, patients</a:t>
            </a:r>
          </a:p>
          <a:p>
            <a:pPr algn="just"/>
            <a:r>
              <a:rPr lang="en-US" sz="1600" dirty="0">
                <a:latin typeface="Arial" pitchFamily="34" charset="0"/>
                <a:cs typeface="Arial" pitchFamily="34" charset="0"/>
              </a:rPr>
              <a:t>2. Expand digital inclusion support for vulnerable groups.</a:t>
            </a:r>
          </a:p>
          <a:p>
            <a:pPr algn="just"/>
            <a:r>
              <a:rPr lang="en-US" sz="1600" dirty="0">
                <a:latin typeface="Arial" pitchFamily="34" charset="0"/>
                <a:cs typeface="Arial" pitchFamily="34" charset="0"/>
              </a:rPr>
              <a:t>3. Improve interoperability between NHS systems.</a:t>
            </a:r>
          </a:p>
          <a:p>
            <a:pPr algn="just"/>
            <a:r>
              <a:rPr lang="en-US" sz="1600" dirty="0">
                <a:latin typeface="Arial" pitchFamily="34" charset="0"/>
                <a:cs typeface="Arial" pitchFamily="34" charset="0"/>
              </a:rPr>
              <a:t>4. Strengthen public confidence in data security and, privacy.</a:t>
            </a:r>
          </a:p>
          <a:p>
            <a:pPr algn="just"/>
            <a:endParaRPr lang="en-US" sz="1600" dirty="0">
              <a:latin typeface="Arial" pitchFamily="34" charset="0"/>
              <a:cs typeface="Arial" pitchFamily="34" charset="0"/>
            </a:endParaRPr>
          </a:p>
          <a:p>
            <a:pPr algn="just"/>
            <a:endParaRPr lang="en-US" sz="1600" dirty="0">
              <a:latin typeface="Arial" pitchFamily="34" charset="0"/>
              <a:cs typeface="Arial" pitchFamily="34" charset="0"/>
            </a:endParaRPr>
          </a:p>
          <a:p>
            <a:pPr algn="just"/>
            <a:endParaRPr lang="en-US" sz="1600" dirty="0">
              <a:latin typeface="Arial" pitchFamily="34" charset="0"/>
              <a:cs typeface="Arial" pitchFamily="34" charset="0"/>
            </a:endParaRPr>
          </a:p>
          <a:p>
            <a:pPr algn="just"/>
            <a:endParaRPr lang="en-US" sz="1600" dirty="0">
              <a:latin typeface="Arial" pitchFamily="34" charset="0"/>
              <a:cs typeface="Arial" pitchFamily="34" charset="0"/>
            </a:endParaRPr>
          </a:p>
          <a:p>
            <a:pPr algn="just"/>
            <a:endParaRPr lang="en-US" sz="1600" dirty="0">
              <a:latin typeface="Arial" pitchFamily="34" charset="0"/>
              <a:cs typeface="Arial" pitchFamily="34" charset="0"/>
            </a:endParaRPr>
          </a:p>
          <a:p>
            <a:pPr algn="just"/>
            <a:r>
              <a:rPr lang="en-US" sz="1600" dirty="0">
                <a:latin typeface="Arial" pitchFamily="34" charset="0"/>
                <a:cs typeface="Arial" pitchFamily="34" charset="0"/>
              </a:rPr>
              <a:t> </a:t>
            </a:r>
          </a:p>
          <a:p>
            <a:pPr algn="just"/>
            <a:r>
              <a:rPr lang="en-US" sz="1600" dirty="0">
                <a:latin typeface="Arial" pitchFamily="34" charset="0"/>
                <a:cs typeface="Arial" pitchFamily="34" charset="0"/>
              </a:rPr>
              <a:t>(DHSC, 2022)(NHS Confederation, 2024),</a:t>
            </a:r>
          </a:p>
          <a:p>
            <a:pPr algn="just"/>
            <a:r>
              <a:rPr lang="en-US" sz="1600" dirty="0">
                <a:latin typeface="Arial" pitchFamily="34" charset="0"/>
                <a:cs typeface="Arial" pitchFamily="34" charset="0"/>
              </a:rPr>
              <a:t>These hints address the key boundaries diagnosed throughout the presentation and information on sustainable implementation.</a:t>
            </a:r>
          </a:p>
        </p:txBody>
      </p:sp>
      <p:graphicFrame>
        <p:nvGraphicFramePr>
          <p:cNvPr id="7" name="Table 6"/>
          <p:cNvGraphicFramePr>
            <a:graphicFrameLocks noGrp="1"/>
          </p:cNvGraphicFramePr>
          <p:nvPr>
            <p:extLst>
              <p:ext uri="{D42A27DB-BD31-4B8C-83A1-F6EECF244321}">
                <p14:modId xmlns:p14="http://schemas.microsoft.com/office/powerpoint/2010/main" val="3308035982"/>
              </p:ext>
            </p:extLst>
          </p:nvPr>
        </p:nvGraphicFramePr>
        <p:xfrm>
          <a:off x="990600" y="2362200"/>
          <a:ext cx="4191000" cy="1155262"/>
        </p:xfrm>
        <a:graphic>
          <a:graphicData uri="http://schemas.openxmlformats.org/drawingml/2006/table">
            <a:tbl>
              <a:tblPr firstRow="1" firstCol="1" bandRow="1">
                <a:tableStyleId>{5C22544A-7EE6-4342-B048-85BDC9FD1C3A}</a:tableStyleId>
              </a:tblPr>
              <a:tblGrid>
                <a:gridCol w="15240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tblGrid>
              <a:tr h="191193">
                <a:tc>
                  <a:txBody>
                    <a:bodyPr/>
                    <a:lstStyle/>
                    <a:p>
                      <a:pPr marL="0" marR="0" algn="ctr">
                        <a:lnSpc>
                          <a:spcPct val="115000"/>
                        </a:lnSpc>
                        <a:spcBef>
                          <a:spcPts val="0"/>
                        </a:spcBef>
                        <a:spcAft>
                          <a:spcPts val="0"/>
                        </a:spcAft>
                      </a:pPr>
                      <a:r>
                        <a:rPr lang="en-US" sz="1200" dirty="0">
                          <a:effectLst/>
                        </a:rPr>
                        <a:t>Barrier</a:t>
                      </a:r>
                      <a:endParaRPr lang="en-US" sz="1100" dirty="0">
                        <a:effectLst/>
                        <a:latin typeface="Calibri"/>
                        <a:ea typeface="Calibri"/>
                        <a:cs typeface="Times New Roman"/>
                      </a:endParaRPr>
                    </a:p>
                  </a:txBody>
                  <a:tcPr marL="68580" marR="68580" marT="0" marB="0" anchor="ctr"/>
                </a:tc>
                <a:tc>
                  <a:txBody>
                    <a:bodyPr/>
                    <a:lstStyle/>
                    <a:p>
                      <a:pPr marL="0" marR="0" algn="ctr">
                        <a:lnSpc>
                          <a:spcPct val="115000"/>
                        </a:lnSpc>
                        <a:spcBef>
                          <a:spcPts val="0"/>
                        </a:spcBef>
                        <a:spcAft>
                          <a:spcPts val="0"/>
                        </a:spcAft>
                      </a:pPr>
                      <a:r>
                        <a:rPr lang="en-US" sz="1200" dirty="0">
                          <a:effectLst/>
                        </a:rPr>
                        <a:t>Solution</a:t>
                      </a:r>
                      <a:endParaRPr lang="en-US"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r h="224444">
                <a:tc>
                  <a:txBody>
                    <a:bodyPr/>
                    <a:lstStyle/>
                    <a:p>
                      <a:pPr marL="0" marR="0">
                        <a:lnSpc>
                          <a:spcPct val="115000"/>
                        </a:lnSpc>
                        <a:spcBef>
                          <a:spcPts val="0"/>
                        </a:spcBef>
                        <a:spcAft>
                          <a:spcPts val="0"/>
                        </a:spcAft>
                      </a:pPr>
                      <a:r>
                        <a:rPr lang="en-US" sz="1200">
                          <a:effectLst/>
                        </a:rPr>
                        <a:t>Skills gaps</a:t>
                      </a:r>
                      <a:endParaRPr lang="en-US" sz="1100">
                        <a:effectLst/>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pPr>
                      <a:r>
                        <a:rPr lang="en-US" sz="1200">
                          <a:effectLst/>
                        </a:rPr>
                        <a:t>Digital champions</a:t>
                      </a:r>
                      <a:endParaRPr lang="en-US" sz="1100">
                        <a:effectLst/>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r h="363682">
                <a:tc>
                  <a:txBody>
                    <a:bodyPr/>
                    <a:lstStyle/>
                    <a:p>
                      <a:pPr marL="0" marR="0">
                        <a:lnSpc>
                          <a:spcPct val="115000"/>
                        </a:lnSpc>
                        <a:spcBef>
                          <a:spcPts val="0"/>
                        </a:spcBef>
                        <a:spcAft>
                          <a:spcPts val="0"/>
                        </a:spcAft>
                      </a:pPr>
                      <a:r>
                        <a:rPr lang="en-US" sz="1200">
                          <a:effectLst/>
                        </a:rPr>
                        <a:t>Funding pressures</a:t>
                      </a:r>
                      <a:endParaRPr lang="en-US" sz="1100">
                        <a:effectLst/>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pPr>
                      <a:r>
                        <a:rPr lang="en-US" sz="1200" dirty="0">
                          <a:effectLst/>
                        </a:rPr>
                        <a:t>Shared NHS investment</a:t>
                      </a:r>
                      <a:endParaRPr lang="en-US"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2"/>
                  </a:ext>
                </a:extLst>
              </a:tr>
              <a:tr h="363682">
                <a:tc>
                  <a:txBody>
                    <a:bodyPr/>
                    <a:lstStyle/>
                    <a:p>
                      <a:pPr marL="0" marR="0">
                        <a:lnSpc>
                          <a:spcPct val="115000"/>
                        </a:lnSpc>
                        <a:spcBef>
                          <a:spcPts val="0"/>
                        </a:spcBef>
                        <a:spcAft>
                          <a:spcPts val="0"/>
                        </a:spcAft>
                      </a:pPr>
                      <a:r>
                        <a:rPr lang="en-US" sz="1200">
                          <a:effectLst/>
                        </a:rPr>
                        <a:t>Digital exclusion</a:t>
                      </a:r>
                      <a:endParaRPr lang="en-US" sz="1100">
                        <a:effectLst/>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pPr>
                      <a:r>
                        <a:rPr lang="en-US" sz="1200" dirty="0">
                          <a:effectLst/>
                        </a:rPr>
                        <a:t>Community support </a:t>
                      </a:r>
                      <a:r>
                        <a:rPr lang="en-US" sz="1200" dirty="0" err="1">
                          <a:effectLst/>
                        </a:rPr>
                        <a:t>programmes</a:t>
                      </a:r>
                      <a:endParaRPr lang="en-US"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3"/>
                  </a:ext>
                </a:extLst>
              </a:tr>
            </a:tbl>
          </a:graphicData>
        </a:graphic>
      </p:graphicFrame>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4228666"/>
            <a:ext cx="3333750" cy="2524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4280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74345"/>
            <a:ext cx="7848600" cy="4770537"/>
          </a:xfrm>
          <a:prstGeom prst="rect">
            <a:avLst/>
          </a:prstGeom>
        </p:spPr>
        <p:txBody>
          <a:bodyPr wrap="square">
            <a:spAutoFit/>
          </a:bodyPr>
          <a:lstStyle/>
          <a:p>
            <a:pPr algn="just"/>
            <a:r>
              <a:rPr lang="en-US" sz="1600" b="1" dirty="0">
                <a:latin typeface="Arial" pitchFamily="34" charset="0"/>
                <a:cs typeface="Arial" pitchFamily="34" charset="0"/>
              </a:rPr>
              <a:t>Slide 10: Conclusion</a:t>
            </a:r>
          </a:p>
          <a:p>
            <a:pPr algn="just"/>
            <a:endParaRPr lang="en-US" sz="1600" dirty="0">
              <a:latin typeface="Arial" pitchFamily="34" charset="0"/>
              <a:cs typeface="Arial" pitchFamily="34" charset="0"/>
            </a:endParaRPr>
          </a:p>
          <a:p>
            <a:pPr algn="just"/>
            <a:r>
              <a:rPr lang="en-US" sz="1600" b="1" dirty="0">
                <a:latin typeface="Arial" pitchFamily="34" charset="0"/>
                <a:cs typeface="Arial" pitchFamily="34" charset="0"/>
              </a:rPr>
              <a:t>Key Findings: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Improved workforce efficiency</a:t>
            </a:r>
          </a:p>
          <a:p>
            <a:pPr algn="just"/>
            <a:r>
              <a:rPr lang="en-US" sz="1600" dirty="0">
                <a:latin typeface="Arial" pitchFamily="34" charset="0"/>
                <a:cs typeface="Arial" pitchFamily="34" charset="0"/>
              </a:rPr>
              <a:t>• Enhanced service delivery</a:t>
            </a:r>
          </a:p>
          <a:p>
            <a:pPr algn="just"/>
            <a:r>
              <a:rPr lang="en-US" sz="1600" dirty="0">
                <a:latin typeface="Arial" pitchFamily="34" charset="0"/>
                <a:cs typeface="Arial" pitchFamily="34" charset="0"/>
              </a:rPr>
              <a:t>• Better patient engagement</a:t>
            </a:r>
          </a:p>
          <a:p>
            <a:pPr algn="just"/>
            <a:r>
              <a:rPr lang="en-US" sz="1600" b="1" dirty="0">
                <a:latin typeface="Arial" pitchFamily="34" charset="0"/>
                <a:cs typeface="Arial" pitchFamily="34" charset="0"/>
              </a:rPr>
              <a:t>Key Challenges:</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 Digital exclusion</a:t>
            </a:r>
          </a:p>
          <a:p>
            <a:pPr algn="just"/>
            <a:r>
              <a:rPr lang="en-US" sz="1600" dirty="0">
                <a:latin typeface="Arial" pitchFamily="34" charset="0"/>
                <a:cs typeface="Arial" pitchFamily="34" charset="0"/>
              </a:rPr>
              <a:t>• Workforce readiness</a:t>
            </a:r>
          </a:p>
          <a:p>
            <a:pPr algn="just"/>
            <a:r>
              <a:rPr lang="en-US" sz="1600" dirty="0">
                <a:latin typeface="Arial" pitchFamily="34" charset="0"/>
                <a:cs typeface="Arial" pitchFamily="34" charset="0"/>
              </a:rPr>
              <a:t>• Infrastructure requirements</a:t>
            </a:r>
          </a:p>
          <a:p>
            <a:pPr algn="just"/>
            <a:r>
              <a:rPr lang="en-US" sz="1600" dirty="0">
                <a:latin typeface="Arial" pitchFamily="34" charset="0"/>
                <a:cs typeface="Arial" pitchFamily="34" charset="0"/>
              </a:rPr>
              <a:t>• Data security concerns</a:t>
            </a:r>
          </a:p>
          <a:p>
            <a:pPr algn="just"/>
            <a:r>
              <a:rPr lang="en-US" sz="1600" b="1" dirty="0">
                <a:latin typeface="Arial" pitchFamily="34" charset="0"/>
                <a:cs typeface="Arial" pitchFamily="34" charset="0"/>
              </a:rPr>
              <a:t>Final Message:</a:t>
            </a:r>
            <a:endParaRPr lang="en-US" sz="1600" dirty="0">
              <a:latin typeface="Arial" pitchFamily="34" charset="0"/>
              <a:cs typeface="Arial" pitchFamily="34" charset="0"/>
            </a:endParaRPr>
          </a:p>
          <a:p>
            <a:pPr algn="just"/>
            <a:r>
              <a:rPr lang="en-US" sz="1600" dirty="0">
                <a:latin typeface="Arial" pitchFamily="34" charset="0"/>
                <a:cs typeface="Arial" pitchFamily="34" charset="0"/>
              </a:rPr>
              <a:t>The NHS App demonstrates huge potential to resource sustainable, patient-</a:t>
            </a:r>
            <a:r>
              <a:rPr lang="en-US" sz="1600" dirty="0" err="1">
                <a:latin typeface="Arial" pitchFamily="34" charset="0"/>
                <a:cs typeface="Arial" pitchFamily="34" charset="0"/>
              </a:rPr>
              <a:t>centred</a:t>
            </a:r>
            <a:r>
              <a:rPr lang="en-US" sz="1600" dirty="0">
                <a:latin typeface="Arial" pitchFamily="34" charset="0"/>
                <a:cs typeface="Arial" pitchFamily="34" charset="0"/>
              </a:rPr>
              <a:t> healthcare delivery; businesses proceed to invest in a crew of people development, digital inclusion, and technological infrastructure.</a:t>
            </a:r>
          </a:p>
          <a:p>
            <a:pPr algn="just"/>
            <a:r>
              <a:rPr lang="en-US" sz="1600" dirty="0">
                <a:latin typeface="Arial" pitchFamily="34" charset="0"/>
                <a:cs typeface="Arial" pitchFamily="34" charset="0"/>
              </a:rPr>
              <a:t>(NHS England, 2025)(DHSC, 2022)</a:t>
            </a:r>
          </a:p>
          <a:p>
            <a:pPr algn="just"/>
            <a:r>
              <a:rPr lang="en-US" sz="1600" dirty="0">
                <a:latin typeface="Arial" pitchFamily="34" charset="0"/>
                <a:cs typeface="Arial" pitchFamily="34" charset="0"/>
              </a:rPr>
              <a:t>In conclusion, the NHS App is a profitable instance of digital innovation over the ultimate ten years and, will continue to play a central function in future NHS transformation.</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0" y="762000"/>
            <a:ext cx="4152900"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5469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609600"/>
            <a:ext cx="8077200" cy="5109091"/>
          </a:xfrm>
          <a:prstGeom prst="rect">
            <a:avLst/>
          </a:prstGeom>
        </p:spPr>
        <p:txBody>
          <a:bodyPr wrap="square">
            <a:spAutoFit/>
          </a:bodyPr>
          <a:lstStyle/>
          <a:p>
            <a:pPr algn="ctr"/>
            <a:r>
              <a:rPr lang="en-US" sz="1600" b="1" dirty="0">
                <a:latin typeface="Arial" pitchFamily="34" charset="0"/>
                <a:cs typeface="Arial" pitchFamily="34" charset="0"/>
              </a:rPr>
              <a:t>References</a:t>
            </a:r>
          </a:p>
          <a:p>
            <a:pPr algn="ctr"/>
            <a:endParaRPr lang="en-US" sz="1600" b="1" dirty="0">
              <a:latin typeface="Arial" pitchFamily="34" charset="0"/>
              <a:cs typeface="Arial" pitchFamily="34" charset="0"/>
            </a:endParaRPr>
          </a:p>
          <a:p>
            <a:r>
              <a:rPr lang="en-US" sz="1400" dirty="0">
                <a:latin typeface="Arial" pitchFamily="34" charset="0"/>
                <a:cs typeface="Arial" pitchFamily="34" charset="0"/>
              </a:rPr>
              <a:t>Department of Health and Social Care. (2022). </a:t>
            </a:r>
            <a:r>
              <a:rPr lang="en-US" sz="1400" i="1" dirty="0">
                <a:latin typeface="Arial" pitchFamily="34" charset="0"/>
                <a:cs typeface="Arial" pitchFamily="34" charset="0"/>
              </a:rPr>
              <a:t>A plan for digital health and social care</a:t>
            </a:r>
            <a:r>
              <a:rPr lang="en-US" sz="1400" dirty="0">
                <a:latin typeface="Arial" pitchFamily="34" charset="0"/>
                <a:cs typeface="Arial" pitchFamily="34" charset="0"/>
              </a:rPr>
              <a:t>. GOV.UK. </a:t>
            </a:r>
            <a:r>
              <a:rPr lang="en-US" sz="1400" dirty="0">
                <a:latin typeface="Arial" pitchFamily="34" charset="0"/>
                <a:cs typeface="Arial" pitchFamily="34" charset="0"/>
                <a:hlinkClick r:id="rId2"/>
              </a:rPr>
              <a:t>https://www.gov.uk/government/publications/a-plan-for-digital-health-and-social-care</a:t>
            </a:r>
            <a:endParaRPr lang="en-US" sz="1400" dirty="0">
              <a:latin typeface="Arial" pitchFamily="34" charset="0"/>
              <a:cs typeface="Arial" pitchFamily="34" charset="0"/>
            </a:endParaRPr>
          </a:p>
          <a:p>
            <a:r>
              <a:rPr lang="en-US" sz="1400" dirty="0">
                <a:latin typeface="Arial" pitchFamily="34" charset="0"/>
                <a:cs typeface="Arial" pitchFamily="34" charset="0"/>
              </a:rPr>
              <a:t>Faculty of Clinical Informatics. (2023). </a:t>
            </a:r>
            <a:r>
              <a:rPr lang="en-US" sz="1400" i="1" dirty="0">
                <a:latin typeface="Arial" pitchFamily="34" charset="0"/>
                <a:cs typeface="Arial" pitchFamily="34" charset="0"/>
              </a:rPr>
              <a:t>Digital professionalism in healthcare</a:t>
            </a:r>
            <a:r>
              <a:rPr lang="en-US" sz="1400" dirty="0">
                <a:latin typeface="Arial" pitchFamily="34" charset="0"/>
                <a:cs typeface="Arial" pitchFamily="34" charset="0"/>
              </a:rPr>
              <a:t>. </a:t>
            </a:r>
            <a:r>
              <a:rPr lang="en-US" sz="1400" dirty="0">
                <a:latin typeface="Arial" pitchFamily="34" charset="0"/>
                <a:cs typeface="Arial" pitchFamily="34" charset="0"/>
                <a:hlinkClick r:id="rId3"/>
              </a:rPr>
              <a:t>https://www.facultyofclinicalinformatics.org.uk</a:t>
            </a:r>
            <a:endParaRPr lang="en-US" sz="1400" dirty="0">
              <a:latin typeface="Arial" pitchFamily="34" charset="0"/>
              <a:cs typeface="Arial" pitchFamily="34" charset="0"/>
            </a:endParaRPr>
          </a:p>
          <a:p>
            <a:r>
              <a:rPr lang="en-US" sz="1400" dirty="0">
                <a:latin typeface="Arial" pitchFamily="34" charset="0"/>
                <a:cs typeface="Arial" pitchFamily="34" charset="0"/>
              </a:rPr>
              <a:t>Health Foundation. (2022). </a:t>
            </a:r>
            <a:r>
              <a:rPr lang="en-US" sz="1400" i="1" dirty="0">
                <a:latin typeface="Arial" pitchFamily="34" charset="0"/>
                <a:cs typeface="Arial" pitchFamily="34" charset="0"/>
              </a:rPr>
              <a:t>Digital technology and health inequalities</a:t>
            </a:r>
            <a:r>
              <a:rPr lang="en-US" sz="1400" dirty="0">
                <a:latin typeface="Arial" pitchFamily="34" charset="0"/>
                <a:cs typeface="Arial" pitchFamily="34" charset="0"/>
              </a:rPr>
              <a:t>. </a:t>
            </a:r>
            <a:r>
              <a:rPr lang="en-US" sz="1400" dirty="0">
                <a:latin typeface="Arial" pitchFamily="34" charset="0"/>
                <a:cs typeface="Arial" pitchFamily="34" charset="0"/>
                <a:hlinkClick r:id="rId4"/>
              </a:rPr>
              <a:t>https://www.health.org.uk</a:t>
            </a:r>
            <a:endParaRPr lang="en-US" sz="1400" dirty="0">
              <a:latin typeface="Arial" pitchFamily="34" charset="0"/>
              <a:cs typeface="Arial" pitchFamily="34" charset="0"/>
            </a:endParaRPr>
          </a:p>
          <a:p>
            <a:r>
              <a:rPr lang="en-US" sz="1400" dirty="0">
                <a:latin typeface="Arial" pitchFamily="34" charset="0"/>
                <a:cs typeface="Arial" pitchFamily="34" charset="0"/>
              </a:rPr>
              <a:t>Information Commissioner's Office. (2024). </a:t>
            </a:r>
            <a:r>
              <a:rPr lang="en-US" sz="1400" i="1" dirty="0">
                <a:latin typeface="Arial" pitchFamily="34" charset="0"/>
                <a:cs typeface="Arial" pitchFamily="34" charset="0"/>
              </a:rPr>
              <a:t>Guide to UK GDPR</a:t>
            </a:r>
            <a:r>
              <a:rPr lang="en-US" sz="1400" dirty="0">
                <a:latin typeface="Arial" pitchFamily="34" charset="0"/>
                <a:cs typeface="Arial" pitchFamily="34" charset="0"/>
              </a:rPr>
              <a:t>. </a:t>
            </a:r>
            <a:r>
              <a:rPr lang="en-US" sz="1400" dirty="0">
                <a:latin typeface="Arial" pitchFamily="34" charset="0"/>
                <a:cs typeface="Arial" pitchFamily="34" charset="0"/>
                <a:hlinkClick r:id="rId5"/>
              </a:rPr>
              <a:t>https://ico.org.uk</a:t>
            </a:r>
            <a:endParaRPr lang="en-US" sz="1400" dirty="0">
              <a:latin typeface="Arial" pitchFamily="34" charset="0"/>
              <a:cs typeface="Arial" pitchFamily="34" charset="0"/>
            </a:endParaRPr>
          </a:p>
          <a:p>
            <a:r>
              <a:rPr lang="en-US" sz="1400" dirty="0">
                <a:latin typeface="Arial" pitchFamily="34" charset="0"/>
                <a:cs typeface="Arial" pitchFamily="34" charset="0"/>
              </a:rPr>
              <a:t>King's Fund. (2023). </a:t>
            </a:r>
            <a:r>
              <a:rPr lang="en-US" sz="1400" i="1" dirty="0">
                <a:latin typeface="Arial" pitchFamily="34" charset="0"/>
                <a:cs typeface="Arial" pitchFamily="34" charset="0"/>
              </a:rPr>
              <a:t>The digital NHS: Opportunities and challenges</a:t>
            </a:r>
            <a:r>
              <a:rPr lang="en-US" sz="1400" dirty="0">
                <a:latin typeface="Arial" pitchFamily="34" charset="0"/>
                <a:cs typeface="Arial" pitchFamily="34" charset="0"/>
              </a:rPr>
              <a:t>. </a:t>
            </a:r>
            <a:r>
              <a:rPr lang="en-US" sz="1400" dirty="0">
                <a:latin typeface="Arial" pitchFamily="34" charset="0"/>
                <a:cs typeface="Arial" pitchFamily="34" charset="0"/>
                <a:hlinkClick r:id="rId6"/>
              </a:rPr>
              <a:t>https://www.kingsfund.org.uk</a:t>
            </a:r>
            <a:endParaRPr lang="en-US" sz="1400" dirty="0">
              <a:latin typeface="Arial" pitchFamily="34" charset="0"/>
              <a:cs typeface="Arial" pitchFamily="34" charset="0"/>
            </a:endParaRPr>
          </a:p>
          <a:p>
            <a:r>
              <a:rPr lang="en-US" sz="1400" dirty="0">
                <a:latin typeface="Arial" pitchFamily="34" charset="0"/>
                <a:cs typeface="Arial" pitchFamily="34" charset="0"/>
              </a:rPr>
              <a:t>NHS Confederation. (2024). </a:t>
            </a:r>
            <a:r>
              <a:rPr lang="en-US" sz="1400" i="1" dirty="0">
                <a:latin typeface="Arial" pitchFamily="34" charset="0"/>
                <a:cs typeface="Arial" pitchFamily="34" charset="0"/>
              </a:rPr>
              <a:t>Digital transformation in integrated care systems</a:t>
            </a:r>
            <a:r>
              <a:rPr lang="en-US" sz="1400" dirty="0">
                <a:latin typeface="Arial" pitchFamily="34" charset="0"/>
                <a:cs typeface="Arial" pitchFamily="34" charset="0"/>
              </a:rPr>
              <a:t>. </a:t>
            </a:r>
            <a:r>
              <a:rPr lang="en-US" sz="1400" dirty="0">
                <a:latin typeface="Arial" pitchFamily="34" charset="0"/>
                <a:cs typeface="Arial" pitchFamily="34" charset="0"/>
                <a:hlinkClick r:id="rId7"/>
              </a:rPr>
              <a:t>https://www.nhsconfed.org</a:t>
            </a:r>
            <a:endParaRPr lang="en-US" sz="1400" dirty="0">
              <a:latin typeface="Arial" pitchFamily="34" charset="0"/>
              <a:cs typeface="Arial" pitchFamily="34" charset="0"/>
            </a:endParaRPr>
          </a:p>
          <a:p>
            <a:r>
              <a:rPr lang="en-US" sz="1400" dirty="0">
                <a:latin typeface="Arial" pitchFamily="34" charset="0"/>
                <a:cs typeface="Arial" pitchFamily="34" charset="0"/>
              </a:rPr>
              <a:t>NHS England. (2021). </a:t>
            </a:r>
            <a:r>
              <a:rPr lang="en-US" sz="1400" i="1" dirty="0">
                <a:latin typeface="Arial" pitchFamily="34" charset="0"/>
                <a:cs typeface="Arial" pitchFamily="34" charset="0"/>
              </a:rPr>
              <a:t>What Good Looks Like framework</a:t>
            </a:r>
            <a:r>
              <a:rPr lang="en-US" sz="1400" dirty="0">
                <a:latin typeface="Arial" pitchFamily="34" charset="0"/>
                <a:cs typeface="Arial" pitchFamily="34" charset="0"/>
              </a:rPr>
              <a:t>. </a:t>
            </a:r>
            <a:r>
              <a:rPr lang="en-US" sz="1400" dirty="0">
                <a:latin typeface="Arial" pitchFamily="34" charset="0"/>
                <a:cs typeface="Arial" pitchFamily="34" charset="0"/>
                <a:hlinkClick r:id="rId8"/>
              </a:rPr>
              <a:t>https://www.england.nhs.uk/digitaltechnology/what-good-looks-like</a:t>
            </a:r>
            <a:endParaRPr lang="en-US" sz="1400" dirty="0">
              <a:latin typeface="Arial" pitchFamily="34" charset="0"/>
              <a:cs typeface="Arial" pitchFamily="34" charset="0"/>
            </a:endParaRPr>
          </a:p>
          <a:p>
            <a:r>
              <a:rPr lang="en-US" sz="1400" dirty="0">
                <a:latin typeface="Arial" pitchFamily="34" charset="0"/>
                <a:cs typeface="Arial" pitchFamily="34" charset="0"/>
              </a:rPr>
              <a:t>NHS England. (2024). </a:t>
            </a:r>
            <a:r>
              <a:rPr lang="en-US" sz="1400" i="1" dirty="0">
                <a:latin typeface="Arial" pitchFamily="34" charset="0"/>
                <a:cs typeface="Arial" pitchFamily="34" charset="0"/>
              </a:rPr>
              <a:t>NHS App </a:t>
            </a:r>
            <a:r>
              <a:rPr lang="en-US" sz="1400" i="1" dirty="0" err="1">
                <a:latin typeface="Arial" pitchFamily="34" charset="0"/>
                <a:cs typeface="Arial" pitchFamily="34" charset="0"/>
              </a:rPr>
              <a:t>programme</a:t>
            </a:r>
            <a:r>
              <a:rPr lang="en-US" sz="1400" i="1" dirty="0">
                <a:latin typeface="Arial" pitchFamily="34" charset="0"/>
                <a:cs typeface="Arial" pitchFamily="34" charset="0"/>
              </a:rPr>
              <a:t> update</a:t>
            </a:r>
            <a:r>
              <a:rPr lang="en-US" sz="1400" dirty="0">
                <a:latin typeface="Arial" pitchFamily="34" charset="0"/>
                <a:cs typeface="Arial" pitchFamily="34" charset="0"/>
              </a:rPr>
              <a:t>. </a:t>
            </a:r>
            <a:r>
              <a:rPr lang="en-US" sz="1400" dirty="0">
                <a:latin typeface="Arial" pitchFamily="34" charset="0"/>
                <a:cs typeface="Arial" pitchFamily="34" charset="0"/>
                <a:hlinkClick r:id="rId9"/>
              </a:rPr>
              <a:t>https://www.nhs.uk/nhs-app</a:t>
            </a:r>
            <a:endParaRPr lang="en-US" sz="1400" dirty="0">
              <a:latin typeface="Arial" pitchFamily="34" charset="0"/>
              <a:cs typeface="Arial" pitchFamily="34" charset="0"/>
            </a:endParaRPr>
          </a:p>
          <a:p>
            <a:r>
              <a:rPr lang="en-US" sz="1400" dirty="0">
                <a:latin typeface="Arial" pitchFamily="34" charset="0"/>
                <a:cs typeface="Arial" pitchFamily="34" charset="0"/>
              </a:rPr>
              <a:t>NHS England. (2025). </a:t>
            </a:r>
            <a:r>
              <a:rPr lang="en-US" sz="1400" i="1" dirty="0">
                <a:latin typeface="Arial" pitchFamily="34" charset="0"/>
                <a:cs typeface="Arial" pitchFamily="34" charset="0"/>
              </a:rPr>
              <a:t>Record numbers using NHS App to manage health</a:t>
            </a:r>
            <a:r>
              <a:rPr lang="en-US" sz="1400" dirty="0">
                <a:latin typeface="Arial" pitchFamily="34" charset="0"/>
                <a:cs typeface="Arial" pitchFamily="34" charset="0"/>
              </a:rPr>
              <a:t>. </a:t>
            </a:r>
            <a:r>
              <a:rPr lang="en-US" sz="1400" dirty="0">
                <a:latin typeface="Arial" pitchFamily="34" charset="0"/>
                <a:cs typeface="Arial" pitchFamily="34" charset="0"/>
                <a:hlinkClick r:id="rId10"/>
              </a:rPr>
              <a:t>https://www.england.nhs.uk</a:t>
            </a:r>
            <a:endParaRPr lang="en-US" sz="1400" dirty="0">
              <a:latin typeface="Arial" pitchFamily="34" charset="0"/>
              <a:cs typeface="Arial" pitchFamily="34" charset="0"/>
            </a:endParaRPr>
          </a:p>
          <a:p>
            <a:r>
              <a:rPr lang="en-US" sz="1400" dirty="0">
                <a:latin typeface="Arial" pitchFamily="34" charset="0"/>
                <a:cs typeface="Arial" pitchFamily="34" charset="0"/>
              </a:rPr>
              <a:t>Nuffield Trust. (2024). </a:t>
            </a:r>
            <a:r>
              <a:rPr lang="en-US" sz="1400" i="1" dirty="0">
                <a:latin typeface="Arial" pitchFamily="34" charset="0"/>
                <a:cs typeface="Arial" pitchFamily="34" charset="0"/>
              </a:rPr>
              <a:t>The future of digital health in England</a:t>
            </a:r>
            <a:r>
              <a:rPr lang="en-US" sz="1400" dirty="0">
                <a:latin typeface="Arial" pitchFamily="34" charset="0"/>
                <a:cs typeface="Arial" pitchFamily="34" charset="0"/>
              </a:rPr>
              <a:t>. </a:t>
            </a:r>
            <a:r>
              <a:rPr lang="en-US" sz="1400" dirty="0">
                <a:latin typeface="Arial" pitchFamily="34" charset="0"/>
                <a:cs typeface="Arial" pitchFamily="34" charset="0"/>
                <a:hlinkClick r:id="rId11"/>
              </a:rPr>
              <a:t>https://www.nuffieldtrust.org.uk</a:t>
            </a:r>
            <a:endParaRPr lang="en-US" sz="1400" dirty="0">
              <a:latin typeface="Arial" pitchFamily="34" charset="0"/>
              <a:cs typeface="Arial" pitchFamily="34" charset="0"/>
            </a:endParaRPr>
          </a:p>
          <a:p>
            <a:r>
              <a:rPr lang="en-US" sz="1400" dirty="0" err="1">
                <a:latin typeface="Arial" pitchFamily="34" charset="0"/>
                <a:cs typeface="Arial" pitchFamily="34" charset="0"/>
              </a:rPr>
              <a:t>Topol</a:t>
            </a:r>
            <a:r>
              <a:rPr lang="en-US" sz="1400" dirty="0">
                <a:latin typeface="Arial" pitchFamily="34" charset="0"/>
                <a:cs typeface="Arial" pitchFamily="34" charset="0"/>
              </a:rPr>
              <a:t>, E. (2020). </a:t>
            </a:r>
            <a:r>
              <a:rPr lang="en-US" sz="1400" i="1" dirty="0">
                <a:latin typeface="Arial" pitchFamily="34" charset="0"/>
                <a:cs typeface="Arial" pitchFamily="34" charset="0"/>
              </a:rPr>
              <a:t>Preparing the healthcare workforce to deliver the digital future</a:t>
            </a:r>
            <a:r>
              <a:rPr lang="en-US" sz="1400" dirty="0">
                <a:latin typeface="Arial" pitchFamily="34" charset="0"/>
                <a:cs typeface="Arial" pitchFamily="34" charset="0"/>
              </a:rPr>
              <a:t>. Health Education England. </a:t>
            </a:r>
            <a:r>
              <a:rPr lang="en-US" sz="1400" dirty="0">
                <a:latin typeface="Arial" pitchFamily="34" charset="0"/>
                <a:cs typeface="Arial" pitchFamily="34" charset="0"/>
                <a:hlinkClick r:id="rId12"/>
              </a:rPr>
              <a:t>https://topol.hee.nhs.uk</a:t>
            </a:r>
            <a:endParaRPr lang="en-US" sz="1400" dirty="0">
              <a:latin typeface="Arial" pitchFamily="34" charset="0"/>
              <a:cs typeface="Arial" pitchFamily="34" charset="0"/>
            </a:endParaRPr>
          </a:p>
          <a:p>
            <a:r>
              <a:rPr lang="en-US" sz="1400" dirty="0">
                <a:latin typeface="Arial" pitchFamily="34" charset="0"/>
                <a:cs typeface="Arial" pitchFamily="34" charset="0"/>
              </a:rPr>
              <a:t>UK Government. (2018). </a:t>
            </a:r>
            <a:r>
              <a:rPr lang="en-US" sz="1400" i="1" dirty="0">
                <a:latin typeface="Arial" pitchFamily="34" charset="0"/>
                <a:cs typeface="Arial" pitchFamily="34" charset="0"/>
              </a:rPr>
              <a:t>Data Protection Act 2018</a:t>
            </a:r>
            <a:r>
              <a:rPr lang="en-US" sz="1400" dirty="0">
                <a:latin typeface="Arial" pitchFamily="34" charset="0"/>
                <a:cs typeface="Arial" pitchFamily="34" charset="0"/>
              </a:rPr>
              <a:t>. </a:t>
            </a:r>
            <a:r>
              <a:rPr lang="en-US" sz="1400" dirty="0">
                <a:latin typeface="Arial" pitchFamily="34" charset="0"/>
                <a:cs typeface="Arial" pitchFamily="34" charset="0"/>
                <a:hlinkClick r:id="rId13"/>
              </a:rPr>
              <a:t>https://www.legislation.gov.uk/ukpga/2018/12</a:t>
            </a:r>
            <a:endParaRPr lang="en-US" sz="1400" dirty="0">
              <a:latin typeface="Arial" pitchFamily="34" charset="0"/>
              <a:cs typeface="Arial" pitchFamily="34" charset="0"/>
            </a:endParaRPr>
          </a:p>
          <a:p>
            <a:r>
              <a:rPr lang="en-US" sz="1400" dirty="0">
                <a:latin typeface="Arial" pitchFamily="34" charset="0"/>
                <a:cs typeface="Arial" pitchFamily="34" charset="0"/>
              </a:rPr>
              <a:t>Woods, L., Cummings, E., Duff, J., &amp; Walker, K. (2022). Conceptual design and evaluation of a consumer health application to support patient engagement and self-management. </a:t>
            </a:r>
            <a:r>
              <a:rPr lang="en-US" sz="1400" i="1" dirty="0">
                <a:latin typeface="Arial" pitchFamily="34" charset="0"/>
                <a:cs typeface="Arial" pitchFamily="34" charset="0"/>
              </a:rPr>
              <a:t>International Journal of Medical Informatics, 164</a:t>
            </a:r>
            <a:r>
              <a:rPr lang="en-US" sz="1400" dirty="0">
                <a:latin typeface="Arial" pitchFamily="34" charset="0"/>
                <a:cs typeface="Arial" pitchFamily="34" charset="0"/>
              </a:rPr>
              <a:t>, 104807. </a:t>
            </a:r>
            <a:r>
              <a:rPr lang="en-US" sz="1400" dirty="0">
                <a:latin typeface="Arial" pitchFamily="34" charset="0"/>
                <a:cs typeface="Arial" pitchFamily="34" charset="0"/>
                <a:hlinkClick r:id="rId14"/>
              </a:rPr>
              <a:t>https://doi.org/10.1016/j.ijmedinf.2022.104807</a:t>
            </a:r>
            <a:endParaRPr lang="en-US" sz="1400" dirty="0">
              <a:latin typeface="Arial" pitchFamily="34" charset="0"/>
              <a:cs typeface="Arial" pitchFamily="34" charset="0"/>
            </a:endParaRPr>
          </a:p>
        </p:txBody>
      </p:sp>
    </p:spTree>
    <p:extLst>
      <p:ext uri="{BB962C8B-B14F-4D97-AF65-F5344CB8AC3E}">
        <p14:creationId xmlns:p14="http://schemas.microsoft.com/office/powerpoint/2010/main" val="33683839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194</TotalTime>
  <Words>1289</Words>
  <Application>Microsoft Office PowerPoint</Application>
  <PresentationFormat>On-screen Show (4:3)</PresentationFormat>
  <Paragraphs>177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Lucida Sans Unicode</vt:lpstr>
      <vt:lpstr>Verdana</vt:lpstr>
      <vt:lpstr>Wingdings 2</vt:lpstr>
      <vt:lpstr>Wingdings 3</vt:lpstr>
      <vt:lpstr>Concourse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Self</dc:creator>
  <cp:lastModifiedBy>Arlia Ali (2330094)</cp:lastModifiedBy>
  <cp:revision>22</cp:revision>
  <dcterms:created xsi:type="dcterms:W3CDTF">2026-06-10T15:24:29Z</dcterms:created>
  <dcterms:modified xsi:type="dcterms:W3CDTF">2026-06-29T11:02:14Z</dcterms:modified>
</cp:coreProperties>
</file>