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69" r:id="rId3"/>
    <p:sldMasterId id="2147483677" r:id="rId4"/>
    <p:sldMasterId id="2147483680" r:id="rId5"/>
    <p:sldMasterId id="2147483684" r:id="rId6"/>
    <p:sldMasterId id="2147483688" r:id="rId7"/>
  </p:sldMasterIdLst>
  <p:notesMasterIdLst>
    <p:notesMasterId r:id="rId106"/>
  </p:notesMasterIdLst>
  <p:sldIdLst>
    <p:sldId id="349" r:id="rId8"/>
    <p:sldId id="387" r:id="rId9"/>
    <p:sldId id="416" r:id="rId10"/>
    <p:sldId id="389" r:id="rId11"/>
    <p:sldId id="412" r:id="rId12"/>
    <p:sldId id="413" r:id="rId13"/>
    <p:sldId id="414" r:id="rId14"/>
    <p:sldId id="415" r:id="rId15"/>
    <p:sldId id="417" r:id="rId16"/>
    <p:sldId id="418" r:id="rId17"/>
    <p:sldId id="419" r:id="rId18"/>
    <p:sldId id="420" r:id="rId19"/>
    <p:sldId id="421" r:id="rId20"/>
    <p:sldId id="422" r:id="rId21"/>
    <p:sldId id="423" r:id="rId22"/>
    <p:sldId id="424" r:id="rId23"/>
    <p:sldId id="426" r:id="rId24"/>
    <p:sldId id="425" r:id="rId25"/>
    <p:sldId id="427" r:id="rId26"/>
    <p:sldId id="428" r:id="rId27"/>
    <p:sldId id="429" r:id="rId28"/>
    <p:sldId id="434" r:id="rId29"/>
    <p:sldId id="430" r:id="rId30"/>
    <p:sldId id="431" r:id="rId31"/>
    <p:sldId id="432" r:id="rId32"/>
    <p:sldId id="433" r:id="rId33"/>
    <p:sldId id="435" r:id="rId34"/>
    <p:sldId id="436" r:id="rId35"/>
    <p:sldId id="437" r:id="rId36"/>
    <p:sldId id="438" r:id="rId37"/>
    <p:sldId id="454" r:id="rId38"/>
    <p:sldId id="455" r:id="rId39"/>
    <p:sldId id="456" r:id="rId40"/>
    <p:sldId id="439" r:id="rId41"/>
    <p:sldId id="440" r:id="rId42"/>
    <p:sldId id="441" r:id="rId43"/>
    <p:sldId id="442" r:id="rId44"/>
    <p:sldId id="443" r:id="rId45"/>
    <p:sldId id="444" r:id="rId46"/>
    <p:sldId id="445" r:id="rId47"/>
    <p:sldId id="446" r:id="rId48"/>
    <p:sldId id="447" r:id="rId49"/>
    <p:sldId id="448" r:id="rId50"/>
    <p:sldId id="449" r:id="rId51"/>
    <p:sldId id="450" r:id="rId52"/>
    <p:sldId id="451" r:id="rId53"/>
    <p:sldId id="452" r:id="rId54"/>
    <p:sldId id="453" r:id="rId55"/>
    <p:sldId id="457" r:id="rId56"/>
    <p:sldId id="458" r:id="rId57"/>
    <p:sldId id="459" r:id="rId58"/>
    <p:sldId id="460" r:id="rId59"/>
    <p:sldId id="461" r:id="rId60"/>
    <p:sldId id="462" r:id="rId61"/>
    <p:sldId id="463" r:id="rId62"/>
    <p:sldId id="464" r:id="rId63"/>
    <p:sldId id="465" r:id="rId64"/>
    <p:sldId id="467" r:id="rId65"/>
    <p:sldId id="466" r:id="rId66"/>
    <p:sldId id="468" r:id="rId67"/>
    <p:sldId id="471" r:id="rId68"/>
    <p:sldId id="470" r:id="rId69"/>
    <p:sldId id="469" r:id="rId70"/>
    <p:sldId id="472" r:id="rId71"/>
    <p:sldId id="473" r:id="rId72"/>
    <p:sldId id="474" r:id="rId73"/>
    <p:sldId id="475" r:id="rId74"/>
    <p:sldId id="477" r:id="rId75"/>
    <p:sldId id="478" r:id="rId76"/>
    <p:sldId id="483" r:id="rId77"/>
    <p:sldId id="479" r:id="rId78"/>
    <p:sldId id="480" r:id="rId79"/>
    <p:sldId id="481" r:id="rId80"/>
    <p:sldId id="482" r:id="rId81"/>
    <p:sldId id="484" r:id="rId82"/>
    <p:sldId id="485" r:id="rId83"/>
    <p:sldId id="486" r:id="rId84"/>
    <p:sldId id="487" r:id="rId85"/>
    <p:sldId id="488" r:id="rId86"/>
    <p:sldId id="490" r:id="rId87"/>
    <p:sldId id="489" r:id="rId88"/>
    <p:sldId id="491" r:id="rId89"/>
    <p:sldId id="492" r:id="rId90"/>
    <p:sldId id="493" r:id="rId91"/>
    <p:sldId id="494" r:id="rId92"/>
    <p:sldId id="495" r:id="rId93"/>
    <p:sldId id="496" r:id="rId94"/>
    <p:sldId id="497" r:id="rId95"/>
    <p:sldId id="498" r:id="rId96"/>
    <p:sldId id="501" r:id="rId97"/>
    <p:sldId id="499" r:id="rId98"/>
    <p:sldId id="500" r:id="rId99"/>
    <p:sldId id="502" r:id="rId100"/>
    <p:sldId id="503" r:id="rId101"/>
    <p:sldId id="504" r:id="rId102"/>
    <p:sldId id="505" r:id="rId103"/>
    <p:sldId id="506" r:id="rId104"/>
    <p:sldId id="507" r:id="rId10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 snapToGrid="0">
      <p:cViewPr>
        <p:scale>
          <a:sx n="88" d="100"/>
          <a:sy n="88" d="100"/>
        </p:scale>
        <p:origin x="72" y="-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658" y="51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slide" Target="slides/slide77.xml"/><Relationship Id="rId89" Type="http://schemas.openxmlformats.org/officeDocument/2006/relationships/slide" Target="slides/slide82.xml"/><Relationship Id="rId16" Type="http://schemas.openxmlformats.org/officeDocument/2006/relationships/slide" Target="slides/slide9.xml"/><Relationship Id="rId107" Type="http://schemas.openxmlformats.org/officeDocument/2006/relationships/presProps" Target="presProps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102" Type="http://schemas.openxmlformats.org/officeDocument/2006/relationships/slide" Target="slides/slide95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83.xml"/><Relationship Id="rId95" Type="http://schemas.openxmlformats.org/officeDocument/2006/relationships/slide" Target="slides/slide88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80" Type="http://schemas.openxmlformats.org/officeDocument/2006/relationships/slide" Target="slides/slide73.xml"/><Relationship Id="rId85" Type="http://schemas.openxmlformats.org/officeDocument/2006/relationships/slide" Target="slides/slide78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59" Type="http://schemas.openxmlformats.org/officeDocument/2006/relationships/slide" Target="slides/slide52.xml"/><Relationship Id="rId103" Type="http://schemas.openxmlformats.org/officeDocument/2006/relationships/slide" Target="slides/slide96.xml"/><Relationship Id="rId108" Type="http://schemas.openxmlformats.org/officeDocument/2006/relationships/viewProps" Target="viewProps.xml"/><Relationship Id="rId54" Type="http://schemas.openxmlformats.org/officeDocument/2006/relationships/slide" Target="slides/slide47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91" Type="http://schemas.openxmlformats.org/officeDocument/2006/relationships/slide" Target="slides/slide84.xml"/><Relationship Id="rId96" Type="http://schemas.openxmlformats.org/officeDocument/2006/relationships/slide" Target="slides/slide8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slide" Target="slides/slide74.xml"/><Relationship Id="rId86" Type="http://schemas.openxmlformats.org/officeDocument/2006/relationships/slide" Target="slides/slide79.xml"/><Relationship Id="rId94" Type="http://schemas.openxmlformats.org/officeDocument/2006/relationships/slide" Target="slides/slide87.xml"/><Relationship Id="rId99" Type="http://schemas.openxmlformats.org/officeDocument/2006/relationships/slide" Target="slides/slide92.xml"/><Relationship Id="rId101" Type="http://schemas.openxmlformats.org/officeDocument/2006/relationships/slide" Target="slides/slide9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109" Type="http://schemas.openxmlformats.org/officeDocument/2006/relationships/theme" Target="theme/theme1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97" Type="http://schemas.openxmlformats.org/officeDocument/2006/relationships/slide" Target="slides/slide90.xml"/><Relationship Id="rId104" Type="http://schemas.openxmlformats.org/officeDocument/2006/relationships/slide" Target="slides/slide97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4.xml"/><Relationship Id="rId92" Type="http://schemas.openxmlformats.org/officeDocument/2006/relationships/slide" Target="slides/slide85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Relationship Id="rId87" Type="http://schemas.openxmlformats.org/officeDocument/2006/relationships/slide" Target="slides/slide80.xml"/><Relationship Id="rId110" Type="http://schemas.openxmlformats.org/officeDocument/2006/relationships/tableStyles" Target="tableStyles.xml"/><Relationship Id="rId61" Type="http://schemas.openxmlformats.org/officeDocument/2006/relationships/slide" Target="slides/slide54.xml"/><Relationship Id="rId82" Type="http://schemas.openxmlformats.org/officeDocument/2006/relationships/slide" Target="slides/slide75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56" Type="http://schemas.openxmlformats.org/officeDocument/2006/relationships/slide" Target="slides/slide49.xml"/><Relationship Id="rId77" Type="http://schemas.openxmlformats.org/officeDocument/2006/relationships/slide" Target="slides/slide70.xml"/><Relationship Id="rId100" Type="http://schemas.openxmlformats.org/officeDocument/2006/relationships/slide" Target="slides/slide93.xml"/><Relationship Id="rId105" Type="http://schemas.openxmlformats.org/officeDocument/2006/relationships/slide" Target="slides/slide98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93" Type="http://schemas.openxmlformats.org/officeDocument/2006/relationships/slide" Target="slides/slide86.xml"/><Relationship Id="rId98" Type="http://schemas.openxmlformats.org/officeDocument/2006/relationships/slide" Target="slides/slide91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18.xml"/><Relationship Id="rId46" Type="http://schemas.openxmlformats.org/officeDocument/2006/relationships/slide" Target="slides/slide39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62" Type="http://schemas.openxmlformats.org/officeDocument/2006/relationships/slide" Target="slides/slide55.xml"/><Relationship Id="rId83" Type="http://schemas.openxmlformats.org/officeDocument/2006/relationships/slide" Target="slides/slide76.xml"/><Relationship Id="rId88" Type="http://schemas.openxmlformats.org/officeDocument/2006/relationships/slide" Target="slides/slide8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EB96F-FA0E-418F-AB11-AA8A796287B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6E069-D1E8-41BF-9E37-D2ED92E0B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74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96E069-D1E8-41BF-9E37-D2ED92E0B7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313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96E069-D1E8-41BF-9E37-D2ED92E0B7F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604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0130A-5A3E-80E7-A700-2680042C1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5C4E80-64D4-E3FB-8348-42A34A766E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766889-80AD-278B-974B-7A71CA3F54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45A05B-0B62-E843-620C-67C250E654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96E069-D1E8-41BF-9E37-D2ED92E0B7F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28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96E069-D1E8-41BF-9E37-D2ED92E0B7F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346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56980C-DDD7-0E61-883E-3E5931E31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9C06E0-B421-761C-9826-2F4ABCE378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0D5DD4-F382-E75D-3A01-01C818C9A7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C526DA-52D1-EE04-87C7-1C189475C6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96E069-D1E8-41BF-9E37-D2ED92E0B7F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0350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1AB69-10F2-E7AE-3C18-66A5F9427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5C7CAB-7B22-5DDE-6845-9C6FCC71A9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1F79EF-8108-9733-7855-ECD0C4EC2C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DF18E6-FA98-D544-F5BC-EE06ED3A47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96E069-D1E8-41BF-9E37-D2ED92E0B7F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210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A6D97-9AED-E908-9E5B-98FA57B33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EDBAA3-5988-3141-7CC6-1B2F26224D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B304B8-B668-4CF4-CBFA-700A31AE38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1ECC7A-07A3-DB4D-83D2-D34A23A873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96E069-D1E8-41BF-9E37-D2ED92E0B7F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746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917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7277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85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550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7275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47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609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9152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2417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3637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8061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4679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68249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95304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3632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5/12/2026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9528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486665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16F96A5-5C09-DAAF-EEDA-1617BAE837FF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94889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02F7B1-BC09-69F9-23EF-79194C8C4C5D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79172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17269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DEC84BAF-399B-3EB4-7D16-7AD6FB4F55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6857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D4F2A6B-7701-15B3-8D63-AE3B913681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45836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7014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502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5258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8832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9462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897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3611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83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Relationship Id="rId9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6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9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1C846-AB29-4590-A849-EE7631694EDB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47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F243FAE-C9BF-560F-03CE-0AB92CA096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71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9176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9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24223-D0A5-1996-255E-23A2837A1709}"/>
              </a:ext>
            </a:extLst>
          </p:cNvPr>
          <p:cNvSpPr/>
          <p:nvPr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14984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5CC8AAB-A52B-5798-2F83-586D692B7A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41720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89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3C88980-2774-2D89-4953-C2B1367C3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ECYW4015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02FCBB-FCFD-2A1C-8025-B863DA92D1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4400" dirty="0"/>
          </a:p>
          <a:p>
            <a:pPr marL="0" indent="0" algn="ctr">
              <a:buNone/>
            </a:pPr>
            <a:r>
              <a:rPr lang="en-GB" sz="4400" b="1" dirty="0"/>
              <a:t>Therapeutic Practice in Youth Work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567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80389C7-B9FE-06F2-6AB2-B9764796E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Learning Outcomes for this Session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10FA33-BB52-041D-C8CE-1700DED3A6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Define therapeutic practice in youth work</a:t>
            </a:r>
          </a:p>
          <a:p>
            <a:r>
              <a:rPr lang="en-GB" dirty="0"/>
              <a:t>Identify core therapeutic communication skills</a:t>
            </a:r>
          </a:p>
          <a:p>
            <a:r>
              <a:rPr lang="en-GB" dirty="0"/>
              <a:t>Understand boundaries and safe practice</a:t>
            </a:r>
          </a:p>
          <a:p>
            <a:r>
              <a:rPr lang="en-GB" dirty="0"/>
              <a:t>Explore young people’s emotional worlds</a:t>
            </a:r>
          </a:p>
          <a:p>
            <a:r>
              <a:rPr lang="en-GB" dirty="0"/>
              <a:t>Practise basic therapeutic micro‑skills</a:t>
            </a:r>
          </a:p>
        </p:txBody>
      </p:sp>
    </p:spTree>
    <p:extLst>
      <p:ext uri="{BB962C8B-B14F-4D97-AF65-F5344CB8AC3E}">
        <p14:creationId xmlns:p14="http://schemas.microsoft.com/office/powerpoint/2010/main" val="3317281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AC02B-2F63-ADB8-1F59-A6DE497E11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579DD97-6779-0F81-F900-E8E962EB3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Task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E4DE56-998A-67E3-42C0-55323F43D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does the word ‘Therapeutic’ mean to you?</a:t>
            </a:r>
          </a:p>
        </p:txBody>
      </p:sp>
    </p:spTree>
    <p:extLst>
      <p:ext uri="{BB962C8B-B14F-4D97-AF65-F5344CB8AC3E}">
        <p14:creationId xmlns:p14="http://schemas.microsoft.com/office/powerpoint/2010/main" val="388775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C8EE0AB-6812-F2BD-2DA8-760E4D219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Do We Mean by “Therapeutic”?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B208B79-F092-71A7-98FA-D8C97EC0E3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300" b="1" dirty="0"/>
              <a:t>Non‑clinical, relational support</a:t>
            </a:r>
          </a:p>
          <a:p>
            <a:pPr marL="0" indent="0">
              <a:buNone/>
            </a:pPr>
            <a:endParaRPr lang="en-GB" sz="3300" b="1" dirty="0"/>
          </a:p>
          <a:p>
            <a:pPr marL="0" indent="0">
              <a:buNone/>
            </a:pPr>
            <a:r>
              <a:rPr lang="en-GB" dirty="0"/>
              <a:t>Therapeutic youth work is grounded in supportive relationships rather than clinical treatment.  It focuses on:</a:t>
            </a:r>
          </a:p>
          <a:p>
            <a:r>
              <a:rPr lang="en-GB" dirty="0"/>
              <a:t>Building trust</a:t>
            </a:r>
          </a:p>
          <a:p>
            <a:r>
              <a:rPr lang="en-GB" dirty="0"/>
              <a:t>Listening deeply</a:t>
            </a:r>
          </a:p>
          <a:p>
            <a:r>
              <a:rPr lang="en-GB" dirty="0"/>
              <a:t>Helping young people feel understood</a:t>
            </a:r>
          </a:p>
          <a:p>
            <a:r>
              <a:rPr lang="en-GB" dirty="0"/>
              <a:t>Offering emotional steadiness during difficult moments</a:t>
            </a:r>
          </a:p>
          <a:p>
            <a:pPr marL="0" indent="0">
              <a:buNone/>
            </a:pPr>
            <a:r>
              <a:rPr lang="en-GB" dirty="0"/>
              <a:t>Youth workers do not diagnose or treat mental‑health conditions. Instead, they create everyday interactions that help young people feel safer, calmer, and more able to express themselves.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FD77AE49-E79E-75E7-0DEF-DFA08C121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316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E8E5A0-2E01-9D5B-E1A7-6FA203F4E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DEDC8D7-0718-52DC-3093-E8B240C56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Do We Mean by “Therapeutic”?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1DB2F1C-8118-D58F-F87F-518CCE5EA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772529"/>
            <a:ext cx="11481847" cy="391444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4000" b="1" dirty="0"/>
              <a:t>Emotional containment and </a:t>
            </a:r>
            <a:r>
              <a:rPr lang="en-GB" sz="4000" b="1" dirty="0" err="1"/>
              <a:t>attunement</a:t>
            </a:r>
            <a:endParaRPr lang="en-GB" sz="4000" b="1" dirty="0"/>
          </a:p>
          <a:p>
            <a:pPr marL="0" indent="0">
              <a:buNone/>
            </a:pPr>
            <a:endParaRPr lang="en-GB" sz="4000" b="1" dirty="0"/>
          </a:p>
          <a:p>
            <a:pPr marL="0" indent="0">
              <a:buNone/>
            </a:pPr>
            <a:r>
              <a:rPr lang="en-GB" dirty="0"/>
              <a:t>This is the heart of therapeutic practice. </a:t>
            </a:r>
            <a:r>
              <a:rPr lang="en-GB" b="1" dirty="0"/>
              <a:t>Emotional containment</a:t>
            </a:r>
            <a:r>
              <a:rPr lang="en-GB" dirty="0"/>
              <a:t> means:</a:t>
            </a:r>
          </a:p>
          <a:p>
            <a:r>
              <a:rPr lang="en-GB" dirty="0"/>
              <a:t>Staying steady when a young person is distressed</a:t>
            </a:r>
          </a:p>
          <a:p>
            <a:r>
              <a:rPr lang="en-GB" dirty="0"/>
              <a:t>Helping them regulate their emotions</a:t>
            </a:r>
          </a:p>
          <a:p>
            <a:r>
              <a:rPr lang="en-GB" dirty="0"/>
              <a:t>Holding space for feelings without judgement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 err="1"/>
              <a:t>Attunement</a:t>
            </a:r>
            <a:r>
              <a:rPr lang="en-GB" dirty="0"/>
              <a:t> means:</a:t>
            </a:r>
          </a:p>
          <a:p>
            <a:r>
              <a:rPr lang="en-GB" dirty="0"/>
              <a:t>Noticing subtle cues (tone, body language, mood shifts)</a:t>
            </a:r>
          </a:p>
          <a:p>
            <a:r>
              <a:rPr lang="en-GB" dirty="0"/>
              <a:t>Responding in a way that shows “I get how you’re feeling”</a:t>
            </a:r>
          </a:p>
          <a:p>
            <a:r>
              <a:rPr lang="en-GB" dirty="0"/>
              <a:t>Matching your pace and tone to theirs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Together, these skills help young people feel emotionally safe and supported.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250359CD-3E85-111E-8BDC-4F4F3CE0C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334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5DFAE-9998-52FC-F18C-9C39D827E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ADA97FE-4782-FC84-927A-B45AAAAE2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Do We Mean by “Therapeutic”?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FB4EF9-BE01-E538-E2B3-A75B87B43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414" y="1690688"/>
            <a:ext cx="11481847" cy="396754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5100" b="1" dirty="0"/>
              <a:t>Strengths‑based and person‑centred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/>
              <a:t>Therapeutic youth work draws heavily on </a:t>
            </a:r>
            <a:r>
              <a:rPr lang="en-GB" b="1" dirty="0"/>
              <a:t>person‑centred principles – </a:t>
            </a:r>
            <a:r>
              <a:rPr lang="en-GB" dirty="0"/>
              <a:t>think back to our earlier lecture which focussed on working with individuals:</a:t>
            </a:r>
          </a:p>
          <a:p>
            <a:r>
              <a:rPr lang="en-GB" dirty="0"/>
              <a:t>Empathy</a:t>
            </a:r>
          </a:p>
          <a:p>
            <a:r>
              <a:rPr lang="en-GB" dirty="0"/>
              <a:t>Authenticity</a:t>
            </a:r>
          </a:p>
          <a:p>
            <a:r>
              <a:rPr lang="en-GB" dirty="0"/>
              <a:t>Unconditional positive regard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also uses a </a:t>
            </a:r>
            <a:r>
              <a:rPr lang="en-GB" b="1" dirty="0"/>
              <a:t>strengths‑based</a:t>
            </a:r>
            <a:r>
              <a:rPr lang="en-GB" dirty="0"/>
              <a:t> lens:</a:t>
            </a:r>
          </a:p>
          <a:p>
            <a:r>
              <a:rPr lang="en-GB" dirty="0"/>
              <a:t>Focusing on what young people </a:t>
            </a:r>
            <a:r>
              <a:rPr lang="en-GB" i="1" dirty="0"/>
              <a:t>can</a:t>
            </a:r>
            <a:r>
              <a:rPr lang="en-GB" dirty="0"/>
              <a:t> do</a:t>
            </a:r>
          </a:p>
          <a:p>
            <a:r>
              <a:rPr lang="en-GB" dirty="0"/>
              <a:t>Highlighting resilience, skills, and potential</a:t>
            </a:r>
          </a:p>
          <a:p>
            <a:r>
              <a:rPr lang="en-GB" dirty="0"/>
              <a:t>Supporting them to make their own decisions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approach empowers young people rather than positioning them as “problems to be fixed”.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53374ABC-6C8E-36BC-D3FE-76305DF21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80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27D4F6-A163-D41E-46A8-F69339A0C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B3928FE-D916-ED23-E5A1-3B4DCEBB0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Do We Mean by “Therapeutic”?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0310523-0821-6BB8-595D-DEB59BB9B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600" b="1" dirty="0"/>
              <a:t>Youth workers are not therapists</a:t>
            </a:r>
          </a:p>
          <a:p>
            <a:pPr marL="0" indent="0">
              <a:buNone/>
            </a:pPr>
            <a:endParaRPr lang="en-GB" sz="3000" b="1" dirty="0"/>
          </a:p>
          <a:p>
            <a:pPr marL="0" indent="0">
              <a:buNone/>
            </a:pPr>
            <a:r>
              <a:rPr lang="en-GB" dirty="0"/>
              <a:t>This distinction is essential for safe practice. Youth workers:</a:t>
            </a:r>
          </a:p>
          <a:p>
            <a:r>
              <a:rPr lang="en-GB" dirty="0"/>
              <a:t>Use therapeutic </a:t>
            </a:r>
            <a:r>
              <a:rPr lang="en-GB" i="1" dirty="0"/>
              <a:t>skills</a:t>
            </a:r>
            <a:r>
              <a:rPr lang="en-GB" dirty="0"/>
              <a:t>, not therapeutic </a:t>
            </a:r>
            <a:r>
              <a:rPr lang="en-GB" i="1" dirty="0"/>
              <a:t>interventions</a:t>
            </a:r>
            <a:endParaRPr lang="en-GB" dirty="0"/>
          </a:p>
          <a:p>
            <a:r>
              <a:rPr lang="en-GB" dirty="0"/>
              <a:t>Offer emotional support, not clinical treatment</a:t>
            </a:r>
          </a:p>
          <a:p>
            <a:r>
              <a:rPr lang="en-GB" dirty="0"/>
              <a:t>Work holistically with the young person’s social world</a:t>
            </a:r>
          </a:p>
          <a:p>
            <a:r>
              <a:rPr lang="en-GB" dirty="0"/>
              <a:t>Know when to refer to specialist services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protects both the young person and the worker, ensuring boundaries remain clear and ethical.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E926929E-7506-D765-9A69-EA4EA661E8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074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F624DBD-EB70-E115-F575-3C15DF245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Do We Mean by “Therapeutic”?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41755B7-0461-D41F-6034-9BFC9C7711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9085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4100" b="1" dirty="0"/>
              <a:t>Link to youth‑work values</a:t>
            </a:r>
          </a:p>
          <a:p>
            <a:pPr marL="0" indent="0">
              <a:buNone/>
            </a:pPr>
            <a:endParaRPr lang="en-GB" sz="2300" dirty="0"/>
          </a:p>
          <a:p>
            <a:pPr marL="0" indent="0">
              <a:buNone/>
            </a:pPr>
            <a:r>
              <a:rPr lang="en-GB" dirty="0"/>
              <a:t>Therapeutic practice aligns naturally with core youth‑work values, including:</a:t>
            </a:r>
          </a:p>
          <a:p>
            <a:r>
              <a:rPr lang="en-GB" b="1" dirty="0"/>
              <a:t>Voluntary participation</a:t>
            </a:r>
            <a:r>
              <a:rPr lang="en-GB" dirty="0"/>
              <a:t> — young people choose to engage</a:t>
            </a:r>
          </a:p>
          <a:p>
            <a:r>
              <a:rPr lang="en-GB" b="1" dirty="0"/>
              <a:t>Empowerment</a:t>
            </a:r>
            <a:r>
              <a:rPr lang="en-GB" dirty="0"/>
              <a:t> — supporting autonomy and voice</a:t>
            </a:r>
          </a:p>
          <a:p>
            <a:r>
              <a:rPr lang="en-GB" b="1" dirty="0"/>
              <a:t>Anti‑oppressive practice</a:t>
            </a:r>
            <a:r>
              <a:rPr lang="en-GB" dirty="0"/>
              <a:t> — recognising power, identity, and inequality</a:t>
            </a:r>
          </a:p>
          <a:p>
            <a:r>
              <a:rPr lang="en-GB" b="1" dirty="0"/>
              <a:t>Respect and trust</a:t>
            </a:r>
            <a:r>
              <a:rPr lang="en-GB" dirty="0"/>
              <a:t> — foundational to therapeutic relationships</a:t>
            </a:r>
          </a:p>
          <a:p>
            <a:r>
              <a:rPr lang="en-GB" b="1" dirty="0"/>
              <a:t>Informal education</a:t>
            </a:r>
            <a:r>
              <a:rPr lang="en-GB" dirty="0"/>
              <a:t> — helping young people learn about themselves and their emotions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These values shape how therapeutic skills are used: always in ways that honour the young person’s agency and lived experience.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965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2090A-EA75-A1E6-B28E-BFAB89445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4140F3E-6DD9-D1DF-57A7-4E3220701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Youth Work as a Therapeutic Space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7353D2C-98CD-867C-8BD6-A266416F4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9085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500" b="1" dirty="0"/>
              <a:t>Safe, voluntary, trusting relationships</a:t>
            </a:r>
          </a:p>
          <a:p>
            <a:pPr marL="0" indent="0">
              <a:buNone/>
            </a:pPr>
            <a:r>
              <a:rPr lang="en-GB" dirty="0"/>
              <a:t>Youth work becomes therapeutic because the relationship itself is built on </a:t>
            </a:r>
            <a:r>
              <a:rPr lang="en-GB" b="1" dirty="0"/>
              <a:t>choice, trust, and emotional safety</a:t>
            </a:r>
            <a:r>
              <a:rPr lang="en-GB" dirty="0"/>
              <a:t>. Young people engage voluntarily, which means:</a:t>
            </a:r>
          </a:p>
          <a:p>
            <a:r>
              <a:rPr lang="en-GB" dirty="0"/>
              <a:t>They choose to show up</a:t>
            </a:r>
          </a:p>
          <a:p>
            <a:r>
              <a:rPr lang="en-GB" dirty="0"/>
              <a:t>They choose what to share</a:t>
            </a:r>
          </a:p>
          <a:p>
            <a:r>
              <a:rPr lang="en-GB" dirty="0"/>
              <a:t>They choose the pace of the relationship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voluntary foundation creates a unique kind of trust. When a young person knows they won’t be forced, judged, or </a:t>
            </a:r>
            <a:r>
              <a:rPr lang="en-GB" dirty="0" err="1"/>
              <a:t>pathologised</a:t>
            </a:r>
            <a:r>
              <a:rPr lang="en-GB" dirty="0"/>
              <a:t>, they are far more likely to open up emotionally.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2775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38BC3-E0EC-428E-075A-2A9442755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5E42942-DE01-F761-F6D4-C9DC6C16D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Youth Work as a Therapeutic Space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0DB25F8-AF55-A544-75FD-71EE20FE7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6"/>
            <a:ext cx="11481847" cy="372566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11200" dirty="0"/>
              <a:t>A therapeutic youth work space is therefore one where the young person feels:</a:t>
            </a:r>
          </a:p>
          <a:p>
            <a:pPr marL="0" indent="0">
              <a:buNone/>
            </a:pPr>
            <a:endParaRPr lang="en-GB" sz="7200" dirty="0"/>
          </a:p>
          <a:p>
            <a:r>
              <a:rPr lang="en-GB" sz="11200" dirty="0"/>
              <a:t>Accepted</a:t>
            </a:r>
          </a:p>
          <a:p>
            <a:r>
              <a:rPr lang="en-GB" sz="11200" dirty="0"/>
              <a:t>Respected</a:t>
            </a:r>
          </a:p>
          <a:p>
            <a:r>
              <a:rPr lang="en-GB" sz="11200" dirty="0"/>
              <a:t>Believed</a:t>
            </a:r>
          </a:p>
          <a:p>
            <a:r>
              <a:rPr lang="en-GB" sz="11200" dirty="0"/>
              <a:t>Safe to express difficult emotions</a:t>
            </a:r>
          </a:p>
          <a:p>
            <a:pPr marL="0" indent="0">
              <a:buNone/>
            </a:pPr>
            <a:endParaRPr lang="en-GB" sz="9600" dirty="0"/>
          </a:p>
          <a:p>
            <a:pPr marL="0" indent="0">
              <a:buNone/>
            </a:pPr>
            <a:r>
              <a:rPr lang="en-GB" sz="11200" dirty="0"/>
              <a:t>This aligns directly with </a:t>
            </a:r>
            <a:r>
              <a:rPr lang="en-GB" sz="11200" b="1" dirty="0"/>
              <a:t>youth‑work values</a:t>
            </a:r>
            <a:r>
              <a:rPr lang="en-GB" sz="11200" dirty="0"/>
              <a:t> and is the bedrock of therapeutic practice.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056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D421D-D2D9-E1FD-1CF1-B00587A25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Everyday conversations as therapeutic moments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F900F-C1F9-6970-08B8-336E998BBE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Therapeutic youth work doesn’t require a formal session, a clinical room, or a structured intervention. It happens in:</a:t>
            </a:r>
          </a:p>
          <a:p>
            <a:r>
              <a:rPr lang="en-GB" dirty="0"/>
              <a:t>A chat while making toast</a:t>
            </a:r>
          </a:p>
          <a:p>
            <a:r>
              <a:rPr lang="en-GB" dirty="0"/>
              <a:t>A conversation during a game of pool</a:t>
            </a:r>
          </a:p>
          <a:p>
            <a:r>
              <a:rPr lang="en-GB" dirty="0"/>
              <a:t>A walk to the shop</a:t>
            </a:r>
          </a:p>
          <a:p>
            <a:r>
              <a:rPr lang="en-GB" dirty="0"/>
              <a:t>A debrief after a group activity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197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BBF83-DD42-BC36-CB99-745497360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Everyday conversations as therapeutic moments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BB42B7-E125-D4F1-0AF0-CB384BC81E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These everyday interactions become therapeutic when the youth worker uses:</a:t>
            </a:r>
          </a:p>
          <a:p>
            <a:r>
              <a:rPr lang="en-GB" b="1" dirty="0"/>
              <a:t>Active listening</a:t>
            </a:r>
            <a:endParaRPr lang="en-GB" dirty="0"/>
          </a:p>
          <a:p>
            <a:r>
              <a:rPr lang="en-GB" b="1" dirty="0"/>
              <a:t>Empathy</a:t>
            </a:r>
            <a:endParaRPr lang="en-GB" dirty="0"/>
          </a:p>
          <a:p>
            <a:r>
              <a:rPr lang="en-GB" b="1" dirty="0"/>
              <a:t>Reflective responses</a:t>
            </a:r>
            <a:endParaRPr lang="en-GB" dirty="0"/>
          </a:p>
          <a:p>
            <a:r>
              <a:rPr lang="en-GB" b="1" dirty="0"/>
              <a:t>Emotion naming</a:t>
            </a:r>
            <a:endParaRPr lang="en-GB" dirty="0"/>
          </a:p>
          <a:p>
            <a:r>
              <a:rPr lang="en-GB" b="1" dirty="0" err="1"/>
              <a:t>Attunement</a:t>
            </a:r>
            <a:r>
              <a:rPr lang="en-GB" b="1" dirty="0"/>
              <a:t> to mood and body language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simple “You seem quieter today - how are things?” can open the door to meaningful emotional exploration. This is what makes youth work powerful: therapeutic moments arise naturally, without pressure.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1816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C1EDF-D63D-0139-3555-71BA3A9BB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Examples from practice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84C14-9190-2A77-3207-CAC105EA7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A young person casually mentions they’re “not sleeping much lately,” and the youth worker gently explores what’s going on, offering emotional support and grounding.</a:t>
            </a:r>
          </a:p>
          <a:p>
            <a:r>
              <a:rPr lang="en-GB" dirty="0"/>
              <a:t>A young person gets frustrated during an activity, and the youth worker helps them regulate, reflect, and understand their feelings.</a:t>
            </a:r>
          </a:p>
          <a:p>
            <a:r>
              <a:rPr lang="en-GB" dirty="0"/>
              <a:t>A young person discloses conflict at home, and the youth worker provides a calm, containing space to talk it through.</a:t>
            </a:r>
          </a:p>
          <a:p>
            <a:r>
              <a:rPr lang="en-GB" dirty="0"/>
              <a:t>A group session becomes therapeutic when young people support each other, share experiences, or challenge negative self‑talk.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These examples show how therapeutic practice is woven into the fabric of everyday youth‑work interactions – not delivered as a separate service.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6782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A7490-D232-A6D5-8B54-8CA742189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Therapeutic Relationship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D2566-9FE6-BD67-6C46-A9D338D66F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3800" dirty="0"/>
              <a:t>Rogers’ Core Conditions in Youth Work</a:t>
            </a:r>
          </a:p>
          <a:p>
            <a:pPr marL="0" indent="0">
              <a:buNone/>
            </a:pPr>
            <a:r>
              <a:rPr lang="en-GB" b="1" dirty="0"/>
              <a:t>Empathy — deeply understanding the young person’s world</a:t>
            </a:r>
          </a:p>
          <a:p>
            <a:pPr marL="0" indent="0">
              <a:buNone/>
            </a:pPr>
            <a:r>
              <a:rPr lang="en-GB" dirty="0"/>
              <a:t>Empathy is the ability to </a:t>
            </a:r>
            <a:r>
              <a:rPr lang="en-GB" i="1" dirty="0"/>
              <a:t>feel with</a:t>
            </a:r>
            <a:r>
              <a:rPr lang="en-GB" dirty="0"/>
              <a:t> a young person rather than simply </a:t>
            </a:r>
            <a:r>
              <a:rPr lang="en-GB" i="1" dirty="0"/>
              <a:t>feel for</a:t>
            </a:r>
            <a:r>
              <a:rPr lang="en-GB" dirty="0"/>
              <a:t> them. In youth work, this means the worker actively tries to understand the young person’s emotions, experiences, and perspectives from </a:t>
            </a:r>
            <a:r>
              <a:rPr lang="en-GB" b="1" dirty="0"/>
              <a:t>their</a:t>
            </a:r>
            <a:r>
              <a:rPr lang="en-GB" dirty="0"/>
              <a:t> point of view.   Empathy involves:</a:t>
            </a:r>
          </a:p>
          <a:p>
            <a:r>
              <a:rPr lang="en-GB" dirty="0"/>
              <a:t>Listening without judgement</a:t>
            </a:r>
          </a:p>
          <a:p>
            <a:r>
              <a:rPr lang="en-GB" dirty="0"/>
              <a:t>Reflecting feelings accurately</a:t>
            </a:r>
          </a:p>
          <a:p>
            <a:r>
              <a:rPr lang="en-GB" dirty="0"/>
              <a:t>Showing genuine curiosity about their experience</a:t>
            </a:r>
          </a:p>
          <a:p>
            <a:r>
              <a:rPr lang="en-GB" dirty="0"/>
              <a:t>Communicating “I get why this matters to you”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Empathy helps young people feel valued and reduces shame, fear, or defensiveness. It is the foundation of a </a:t>
            </a:r>
            <a:r>
              <a:rPr lang="en-GB" b="1" dirty="0"/>
              <a:t>therapeutic youth‑work relationship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0682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96B7E-63B4-E60B-D752-061611340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Therapeutic Relationship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871FB-2024-094A-2B8F-BF2574EFB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Congruence — being real, honest, and authentic</a:t>
            </a:r>
          </a:p>
          <a:p>
            <a:pPr marL="0" indent="0">
              <a:buNone/>
            </a:pPr>
            <a:r>
              <a:rPr lang="en-GB" dirty="0"/>
              <a:t>Congruence means the youth worker is </a:t>
            </a:r>
            <a:r>
              <a:rPr lang="en-GB" b="1" dirty="0"/>
              <a:t>genuine</a:t>
            </a:r>
            <a:r>
              <a:rPr lang="en-GB" dirty="0"/>
              <a:t>, not hiding behind a professional mask. It’s about:</a:t>
            </a:r>
          </a:p>
          <a:p>
            <a:r>
              <a:rPr lang="en-GB" dirty="0"/>
              <a:t>Being honest about what you think and feel (appropriately)</a:t>
            </a:r>
          </a:p>
          <a:p>
            <a:r>
              <a:rPr lang="en-GB" dirty="0"/>
              <a:t>Communicating openly</a:t>
            </a:r>
          </a:p>
          <a:p>
            <a:r>
              <a:rPr lang="en-GB" dirty="0"/>
              <a:t>Showing your real self in the relationship</a:t>
            </a:r>
          </a:p>
          <a:p>
            <a:r>
              <a:rPr lang="en-GB" dirty="0"/>
              <a:t>Being consistent in words, tone, and behaviour</a:t>
            </a:r>
          </a:p>
          <a:p>
            <a:r>
              <a:rPr lang="en-GB" dirty="0"/>
              <a:t>Young people are highly sensitive to inauthenticity. Congruence builds trust because the young person experiences the worker as </a:t>
            </a:r>
            <a:r>
              <a:rPr lang="en-GB" i="1" dirty="0"/>
              <a:t>real</a:t>
            </a:r>
            <a:r>
              <a:rPr lang="en-GB" dirty="0"/>
              <a:t>, not performative.</a:t>
            </a:r>
          </a:p>
          <a:p>
            <a:r>
              <a:rPr lang="en-GB" dirty="0"/>
              <a:t>It also models healthy emotional expression: “I can be myself with you, and that’s safe.”</a:t>
            </a:r>
          </a:p>
        </p:txBody>
      </p:sp>
    </p:spTree>
    <p:extLst>
      <p:ext uri="{BB962C8B-B14F-4D97-AF65-F5344CB8AC3E}">
        <p14:creationId xmlns:p14="http://schemas.microsoft.com/office/powerpoint/2010/main" val="803809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2BEE8-F525-E9B3-9602-9DCAB74CC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Therapeutic Relationship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7CE34-8765-2345-AFA5-1455F3360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Unconditional Positive Regard — valuing the young person without conditions</a:t>
            </a:r>
          </a:p>
          <a:p>
            <a:pPr marL="0" indent="0">
              <a:buNone/>
            </a:pPr>
            <a:r>
              <a:rPr lang="en-GB" dirty="0"/>
              <a:t>This means accepting the young person </a:t>
            </a:r>
            <a:r>
              <a:rPr lang="en-GB" i="1" dirty="0"/>
              <a:t>as they are</a:t>
            </a:r>
            <a:r>
              <a:rPr lang="en-GB" dirty="0"/>
              <a:t>, not as we want them to be. It involves:</a:t>
            </a:r>
          </a:p>
          <a:p>
            <a:r>
              <a:rPr lang="en-GB" dirty="0"/>
              <a:t>Respecting their worth</a:t>
            </a:r>
          </a:p>
          <a:p>
            <a:r>
              <a:rPr lang="en-GB" dirty="0"/>
              <a:t>Separating the young person from their behaviour</a:t>
            </a:r>
          </a:p>
          <a:p>
            <a:r>
              <a:rPr lang="en-GB" dirty="0"/>
              <a:t>Showing warmth and care even when they make mistakes</a:t>
            </a:r>
          </a:p>
          <a:p>
            <a:r>
              <a:rPr lang="en-GB" dirty="0"/>
              <a:t>Believing in their potential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youth work, </a:t>
            </a:r>
            <a:r>
              <a:rPr lang="en-GB" b="1" dirty="0"/>
              <a:t>unconditional positive regard</a:t>
            </a:r>
            <a:r>
              <a:rPr lang="en-GB" dirty="0"/>
              <a:t> is essential because many young people have experienced judgement, rejection, or conditional acceptance elsewhere.</a:t>
            </a:r>
          </a:p>
          <a:p>
            <a:pPr marL="0" indent="0">
              <a:buNone/>
            </a:pPr>
            <a:r>
              <a:rPr lang="en-GB" dirty="0"/>
              <a:t>This condition communicates: “You matter. You are enough. You are worth my time.”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9050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1FDC0E-30F2-ED87-C1CA-D8B21C58F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F457C-16E4-D5A2-B89F-6CB8836AC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These Conditions Matter in Youth Work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4BE6C-52CE-2636-1A0A-33B036016C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1. They create emotional safety</a:t>
            </a:r>
          </a:p>
          <a:p>
            <a:r>
              <a:rPr lang="en-GB" dirty="0"/>
              <a:t>Young people open up only when they feel safe, respected, and understood. Rogers’ conditions create that safety.</a:t>
            </a:r>
          </a:p>
          <a:p>
            <a:pPr marL="0" indent="0">
              <a:buNone/>
            </a:pPr>
            <a:r>
              <a:rPr lang="en-GB" b="1" dirty="0"/>
              <a:t>2. They support voluntary participation</a:t>
            </a:r>
          </a:p>
          <a:p>
            <a:r>
              <a:rPr lang="en-GB" dirty="0"/>
              <a:t>Youth work relies on young people choosing to engage. Empathy, authenticity, and acceptance make engagement more likely.</a:t>
            </a:r>
          </a:p>
          <a:p>
            <a:pPr marL="0" indent="0">
              <a:buNone/>
            </a:pPr>
            <a:r>
              <a:rPr lang="en-GB" b="1" dirty="0"/>
              <a:t>3. They help young people develop trust in adults</a:t>
            </a:r>
          </a:p>
          <a:p>
            <a:r>
              <a:rPr lang="en-GB" dirty="0"/>
              <a:t>Many young people have experienced broken trust. A congruent, empathic youth worker can become a corrective emotional experience.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4776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E5C7D-574E-ADE6-93D0-F2327B132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These Conditions Matter in Youth Work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DA7F6-6A64-5C69-8D7B-ACB5A7BF8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27355"/>
            <a:ext cx="11481847" cy="4436315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4000" b="1" dirty="0"/>
              <a:t>4. They promote growth, resilience, and self‑worth</a:t>
            </a:r>
          </a:p>
          <a:p>
            <a:pPr marL="0" indent="0">
              <a:buNone/>
            </a:pPr>
            <a:r>
              <a:rPr lang="en-GB" sz="4000" dirty="0"/>
              <a:t>When young people feel accepted and understood, they are more able to:</a:t>
            </a:r>
          </a:p>
          <a:p>
            <a:r>
              <a:rPr lang="en-GB" sz="4000" dirty="0"/>
              <a:t>Explore identity</a:t>
            </a:r>
          </a:p>
          <a:p>
            <a:r>
              <a:rPr lang="en-GB" sz="4000" dirty="0"/>
              <a:t>Reflect on behaviour</a:t>
            </a:r>
          </a:p>
          <a:p>
            <a:r>
              <a:rPr lang="en-GB" sz="4000" dirty="0"/>
              <a:t>Build confidence</a:t>
            </a:r>
          </a:p>
          <a:p>
            <a:r>
              <a:rPr lang="en-GB" sz="4000" dirty="0"/>
              <a:t>Develop emotional literacy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b="1" dirty="0"/>
              <a:t>5. They align perfectly with youth‑work values</a:t>
            </a:r>
          </a:p>
          <a:p>
            <a:pPr marL="0" indent="0">
              <a:buNone/>
            </a:pPr>
            <a:r>
              <a:rPr lang="en-GB" sz="4000" dirty="0"/>
              <a:t>These conditions reinforce:</a:t>
            </a:r>
          </a:p>
          <a:p>
            <a:r>
              <a:rPr lang="en-GB" sz="4000" dirty="0"/>
              <a:t>Empowerment</a:t>
            </a:r>
          </a:p>
          <a:p>
            <a:r>
              <a:rPr lang="en-GB" sz="4000" dirty="0"/>
              <a:t>Anti‑oppressive practice</a:t>
            </a:r>
          </a:p>
          <a:p>
            <a:r>
              <a:rPr lang="en-GB" sz="4000" dirty="0"/>
              <a:t>Respect</a:t>
            </a:r>
          </a:p>
          <a:p>
            <a:r>
              <a:rPr lang="en-GB" sz="4000" dirty="0"/>
              <a:t>Relationship‑centred work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They are not “extras” — they are the heart of ethical youth 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15188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F7F47-6E4C-C7A4-461E-C18E7AA0F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Young People Experience “Being Heard”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853DF-FB15-B6B9-F918-D9E2CFC5C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6725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Young people often describe being heard in emotional, relational terms, such as:</a:t>
            </a:r>
          </a:p>
          <a:p>
            <a:r>
              <a:rPr lang="en-GB" dirty="0"/>
              <a:t>“They actually listened.”</a:t>
            </a:r>
          </a:p>
          <a:p>
            <a:r>
              <a:rPr lang="en-GB" dirty="0"/>
              <a:t>“They didn’t judge me.”</a:t>
            </a:r>
          </a:p>
          <a:p>
            <a:r>
              <a:rPr lang="en-GB" dirty="0"/>
              <a:t>“They got what I meant.”</a:t>
            </a:r>
          </a:p>
          <a:p>
            <a:r>
              <a:rPr lang="en-GB" dirty="0"/>
              <a:t>“They didn’t rush me.”</a:t>
            </a:r>
          </a:p>
          <a:p>
            <a:r>
              <a:rPr lang="en-GB" dirty="0"/>
              <a:t>“They remembered what I said last time.”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Being heard feels like:</a:t>
            </a:r>
          </a:p>
          <a:p>
            <a:r>
              <a:rPr lang="en-GB" dirty="0"/>
              <a:t>Feeling seen and understood</a:t>
            </a:r>
          </a:p>
          <a:p>
            <a:r>
              <a:rPr lang="en-GB" dirty="0"/>
              <a:t>Feeling safe to express emotions</a:t>
            </a:r>
          </a:p>
          <a:p>
            <a:r>
              <a:rPr lang="en-GB" dirty="0"/>
              <a:t>Feeling that your story matters</a:t>
            </a:r>
          </a:p>
          <a:p>
            <a:r>
              <a:rPr lang="en-GB" dirty="0"/>
              <a:t>Feeling respected and taken seriously</a:t>
            </a:r>
          </a:p>
          <a:p>
            <a:r>
              <a:rPr lang="en-GB" dirty="0"/>
              <a:t>Feeling that someone is </a:t>
            </a:r>
            <a:r>
              <a:rPr lang="en-GB" i="1" dirty="0"/>
              <a:t>with</a:t>
            </a:r>
            <a:r>
              <a:rPr lang="en-GB" dirty="0"/>
              <a:t> you, not analysing you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99217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FED04D-D37B-D460-6DAC-55207D649C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29444-DDA4-053B-A2C5-FCF584A55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Young People Experience “Being Heard”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B190A-5221-D1D5-FD05-B77219EEA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In practice, this might look like:</a:t>
            </a:r>
          </a:p>
          <a:p>
            <a:r>
              <a:rPr lang="en-GB" dirty="0"/>
              <a:t>A youth worker reflecting back a feeling: </a:t>
            </a:r>
            <a:r>
              <a:rPr lang="en-GB" i="1" dirty="0"/>
              <a:t>“It sounds like that really overwhelmed you.”</a:t>
            </a:r>
            <a:endParaRPr lang="en-GB" dirty="0"/>
          </a:p>
          <a:p>
            <a:r>
              <a:rPr lang="en-GB" dirty="0"/>
              <a:t>Giving space for silence</a:t>
            </a:r>
          </a:p>
          <a:p>
            <a:r>
              <a:rPr lang="en-GB" dirty="0"/>
              <a:t>Not interrupting</a:t>
            </a:r>
          </a:p>
          <a:p>
            <a:r>
              <a:rPr lang="en-GB" dirty="0"/>
              <a:t>Checking understanding: </a:t>
            </a:r>
            <a:r>
              <a:rPr lang="en-GB" i="1" dirty="0"/>
              <a:t>“Have I got that right?”</a:t>
            </a:r>
            <a:endParaRPr lang="en-GB" dirty="0"/>
          </a:p>
          <a:p>
            <a:r>
              <a:rPr lang="en-GB" dirty="0"/>
              <a:t>Remembering details from previous conversations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When young people feel heard, the relationship becomes </a:t>
            </a:r>
            <a:r>
              <a:rPr lang="en-GB" b="1" dirty="0"/>
              <a:t>therapeutic</a:t>
            </a:r>
            <a:r>
              <a:rPr lang="en-GB" dirty="0"/>
              <a:t>, even without formal therapy.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335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6DFB5-9941-3380-547A-7EEF67246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These Conditions Matter in Youth Work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1356483-7209-63B2-C046-741B0812C9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689" t="22020" r="15113" b="24132"/>
          <a:stretch>
            <a:fillRect/>
          </a:stretch>
        </p:blipFill>
        <p:spPr bwMode="auto">
          <a:xfrm>
            <a:off x="1915920" y="1819726"/>
            <a:ext cx="7292826" cy="35766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355962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C057E-2360-E973-ACDE-CA1E041ED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6EC04-7C48-FF6D-03FA-5B36C0650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Active Listening</a:t>
            </a:r>
          </a:p>
          <a:p>
            <a:pPr marL="0" indent="0">
              <a:buNone/>
            </a:pPr>
            <a:r>
              <a:rPr lang="en-GB" dirty="0"/>
              <a:t>Active listening is more than hearing words — it’s showing the young person that their thoughts and feelings matter. It involves:</a:t>
            </a:r>
          </a:p>
          <a:p>
            <a:r>
              <a:rPr lang="en-GB" dirty="0"/>
              <a:t>Giving full attention (eye contact, open posture)</a:t>
            </a:r>
          </a:p>
          <a:p>
            <a:r>
              <a:rPr lang="en-GB" dirty="0"/>
              <a:t>Minimal encouragers (“mm‑hmm”, “go on…”)</a:t>
            </a:r>
          </a:p>
          <a:p>
            <a:r>
              <a:rPr lang="en-GB" dirty="0"/>
              <a:t>Not interrupting</a:t>
            </a:r>
          </a:p>
          <a:p>
            <a:r>
              <a:rPr lang="en-GB" dirty="0"/>
              <a:t>Reflecting back key points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Young people often say adults “don’t listen”. Active listening communicates respect, safety, and genuine interest.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27049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098F0-3745-D311-713B-F5EB809F4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F29E6-091C-150D-A10D-C54631A0D0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Reflective Responding</a:t>
            </a:r>
          </a:p>
          <a:p>
            <a:pPr marL="0" indent="0">
              <a:buNone/>
            </a:pPr>
            <a:r>
              <a:rPr lang="en-GB" dirty="0"/>
              <a:t>Reflective responses help young people feel understood and encourage deeper exploration. Types include:</a:t>
            </a:r>
          </a:p>
          <a:p>
            <a:r>
              <a:rPr lang="en-GB" b="1" dirty="0"/>
              <a:t>Reflecting feelings:</a:t>
            </a:r>
            <a:r>
              <a:rPr lang="en-GB" dirty="0"/>
              <a:t> “It sounds like that really upset you.”</a:t>
            </a:r>
          </a:p>
          <a:p>
            <a:r>
              <a:rPr lang="en-GB" b="1" dirty="0"/>
              <a:t>Reflecting meaning:</a:t>
            </a:r>
            <a:r>
              <a:rPr lang="en-GB" dirty="0"/>
              <a:t> “So this situation made you feel left out.”</a:t>
            </a:r>
          </a:p>
          <a:p>
            <a:r>
              <a:rPr lang="en-GB" b="1" dirty="0"/>
              <a:t>Summarising:</a:t>
            </a:r>
            <a:r>
              <a:rPr lang="en-GB" dirty="0"/>
              <a:t> “Let me check I’ve got this right…”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Reflection helps young people process emotions and feel validated.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7694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66C87-2E3F-2D46-652B-977B75343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F7ABA-2FE2-5EFC-FABD-8B532904E9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Open Questions</a:t>
            </a:r>
          </a:p>
          <a:p>
            <a:pPr marL="0" indent="0">
              <a:buNone/>
            </a:pPr>
            <a:r>
              <a:rPr lang="en-GB" dirty="0"/>
              <a:t>Open questions invite conversation rather than shutting it down. Examples:</a:t>
            </a:r>
          </a:p>
          <a:p>
            <a:r>
              <a:rPr lang="en-GB" dirty="0"/>
              <a:t>“How did that make you feel?”</a:t>
            </a:r>
          </a:p>
          <a:p>
            <a:r>
              <a:rPr lang="en-GB" dirty="0"/>
              <a:t>“What was going through your mind at the time?”</a:t>
            </a:r>
          </a:p>
          <a:p>
            <a:r>
              <a:rPr lang="en-GB" dirty="0"/>
              <a:t>“What would help you right now?”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Open questions encourage young people to think, explore, and express themselves in their own words.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16892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AE7D6-E1EC-BF15-9600-8FA1FB367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64F03-186C-D7DD-C3A4-4AF5181DCA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Strengths‑Spotting</a:t>
            </a:r>
          </a:p>
          <a:p>
            <a:pPr marL="0" indent="0">
              <a:buNone/>
            </a:pPr>
            <a:r>
              <a:rPr lang="en-GB" dirty="0"/>
              <a:t>This involves noticing and naming a young person’s abilities, resilience, and positive qualities. Examples:</a:t>
            </a:r>
          </a:p>
          <a:p>
            <a:r>
              <a:rPr lang="en-GB" dirty="0"/>
              <a:t>“You handled that situation with a lot of maturity.”</a:t>
            </a:r>
          </a:p>
          <a:p>
            <a:r>
              <a:rPr lang="en-GB" dirty="0"/>
              <a:t>“You’re really good at supporting your friends.”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Many young people hear criticism far more than praise. Strengths‑spotting builds confidence and hope.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96906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C13A9-8A55-1856-E028-3C6E50A91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CD0EE-62F1-3C29-C0BE-AC66FD8819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Using Silence</a:t>
            </a:r>
          </a:p>
          <a:p>
            <a:r>
              <a:rPr lang="en-GB" dirty="0"/>
              <a:t>Silence can feel uncomfortable, but it is a powerful therapeutic tool. It allows:</a:t>
            </a:r>
          </a:p>
          <a:p>
            <a:r>
              <a:rPr lang="en-GB" dirty="0"/>
              <a:t>Space for thinking</a:t>
            </a:r>
          </a:p>
          <a:p>
            <a:r>
              <a:rPr lang="en-GB" dirty="0"/>
              <a:t>Emotional processing</a:t>
            </a:r>
          </a:p>
          <a:p>
            <a:r>
              <a:rPr lang="en-GB" dirty="0"/>
              <a:t>The young person to lead the pace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Silence communicates patience and respect. It shows you are not rushing the young person.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3813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874B7-E27C-665A-B465-4259BC01B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A259D-37FC-D3AA-2496-CEB243B433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Emotion Naming</a:t>
            </a:r>
          </a:p>
          <a:p>
            <a:r>
              <a:rPr lang="en-GB" dirty="0"/>
              <a:t>This skill helps young people identify and articulate their feelings. Examples:</a:t>
            </a:r>
          </a:p>
          <a:p>
            <a:r>
              <a:rPr lang="en-GB" dirty="0"/>
              <a:t>“It sounds like you’re feeling overwhelmed.”</a:t>
            </a:r>
          </a:p>
          <a:p>
            <a:r>
              <a:rPr lang="en-GB" dirty="0"/>
              <a:t>“I wonder if there’s some frustration there?”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Many young people struggle with emotional vocabulary. Naming feelings helps them understand and regulate emotions.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73947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E87FC-3720-166D-9DA8-EF2AA1097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CCBFD-215E-3951-372F-DA97B1ECF7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Solution‑Focused Micro‑Skills</a:t>
            </a:r>
          </a:p>
          <a:p>
            <a:pPr marL="0" indent="0">
              <a:buNone/>
            </a:pPr>
            <a:r>
              <a:rPr lang="en-GB" dirty="0"/>
              <a:t>These skills help young people move from “problem‑talk” to “possibility‑talk”. Examples:</a:t>
            </a:r>
          </a:p>
          <a:p>
            <a:r>
              <a:rPr lang="en-GB" dirty="0"/>
              <a:t>“What’s one small thing that might make tomorrow easier?”</a:t>
            </a:r>
          </a:p>
          <a:p>
            <a:r>
              <a:rPr lang="en-GB" dirty="0"/>
              <a:t>“When things go well, what’s different?”</a:t>
            </a:r>
          </a:p>
          <a:p>
            <a:r>
              <a:rPr lang="en-GB" dirty="0"/>
              <a:t>“Who helps you feel supported?”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It builds agency, hope, and practical coping strategies.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23312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57EC5-4C16-AA63-5BF7-70734A93E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59AB9-5F30-FE5A-43BC-A3C36B718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 err="1"/>
              <a:t>Attunement</a:t>
            </a:r>
            <a:r>
              <a:rPr lang="en-GB" b="1" dirty="0"/>
              <a:t> to Body Language</a:t>
            </a:r>
          </a:p>
          <a:p>
            <a:r>
              <a:rPr lang="en-GB" dirty="0"/>
              <a:t>Youth workers notice:</a:t>
            </a:r>
          </a:p>
          <a:p>
            <a:r>
              <a:rPr lang="en-GB" dirty="0"/>
              <a:t>Tone of voice</a:t>
            </a:r>
          </a:p>
          <a:p>
            <a:r>
              <a:rPr lang="en-GB" dirty="0"/>
              <a:t>Posture</a:t>
            </a:r>
          </a:p>
          <a:p>
            <a:r>
              <a:rPr lang="en-GB" dirty="0"/>
              <a:t>Energy levels</a:t>
            </a:r>
          </a:p>
          <a:p>
            <a:r>
              <a:rPr lang="en-GB" dirty="0"/>
              <a:t>Facial expressions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Young people often communicate more through behaviour than words. </a:t>
            </a:r>
            <a:r>
              <a:rPr lang="en-GB" dirty="0" err="1"/>
              <a:t>Attunement</a:t>
            </a:r>
            <a:r>
              <a:rPr lang="en-GB" dirty="0"/>
              <a:t> helps the worker respond sensitively.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24136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43CF6-264E-8503-E79D-0B4D06DBF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Therapeutic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E1F19-E3C7-08D5-1921-ED53A6F5C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Containment &amp; Emotional Regulation</a:t>
            </a:r>
          </a:p>
          <a:p>
            <a:r>
              <a:rPr lang="en-GB" dirty="0"/>
              <a:t>Containment means staying calm and steady when a young person is distressed. It involves:</a:t>
            </a:r>
          </a:p>
          <a:p>
            <a:r>
              <a:rPr lang="en-GB" dirty="0"/>
              <a:t>Grounded tone</a:t>
            </a:r>
          </a:p>
          <a:p>
            <a:r>
              <a:rPr lang="en-GB" dirty="0"/>
              <a:t>Slow pace</a:t>
            </a:r>
          </a:p>
          <a:p>
            <a:r>
              <a:rPr lang="en-GB" dirty="0"/>
              <a:t>Reassuring presence</a:t>
            </a:r>
          </a:p>
          <a:p>
            <a:r>
              <a:rPr lang="en-GB" dirty="0"/>
              <a:t>Helping the young person regulate emotions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it matters: Many young people have not experienced adults who can “hold” their emotions safely.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0703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FF76F-B46D-73E9-45A3-E018A3F14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Skills Demonstration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F2AD40-0630-C5F7-038A-1C20D1CD6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94394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Short Example Dialogue</a:t>
            </a:r>
          </a:p>
          <a:p>
            <a:pPr marL="0" indent="0">
              <a:buNone/>
            </a:pPr>
            <a:r>
              <a:rPr lang="en-GB" dirty="0"/>
              <a:t>This short exchange shows therapeutic micro‑skills in action.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Young Person:</a:t>
            </a:r>
            <a:r>
              <a:rPr lang="en-GB" dirty="0"/>
              <a:t> “I don’t know… I’ve just been feeling really stressed lately. Everything feels too much.”</a:t>
            </a:r>
          </a:p>
          <a:p>
            <a:r>
              <a:rPr lang="en-GB" b="1" dirty="0"/>
              <a:t>Youth Worker:</a:t>
            </a:r>
            <a:endParaRPr lang="en-GB" dirty="0"/>
          </a:p>
          <a:p>
            <a:r>
              <a:rPr lang="en-GB" i="1" dirty="0"/>
              <a:t>“It sounds like things have been really overwhelming for you.”</a:t>
            </a:r>
            <a:endParaRPr lang="en-GB" dirty="0"/>
          </a:p>
          <a:p>
            <a:r>
              <a:rPr lang="en-GB" i="1" dirty="0"/>
              <a:t>“You’ve been carrying a lot on your own.”</a:t>
            </a:r>
            <a:endParaRPr lang="en-GB" dirty="0"/>
          </a:p>
          <a:p>
            <a:r>
              <a:rPr lang="en-GB" i="1" dirty="0"/>
              <a:t>“What’s been the hardest part of it recently?”</a:t>
            </a:r>
            <a:endParaRPr lang="en-GB" dirty="0"/>
          </a:p>
          <a:p>
            <a:r>
              <a:rPr lang="en-GB" i="1" dirty="0"/>
              <a:t>(after a pause)</a:t>
            </a:r>
            <a:r>
              <a:rPr lang="en-GB" dirty="0"/>
              <a:t> “Take your time — I’m listening.”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demonstrates </a:t>
            </a:r>
            <a:r>
              <a:rPr lang="en-GB" b="1" dirty="0"/>
              <a:t>reflective responding</a:t>
            </a:r>
            <a:r>
              <a:rPr lang="en-GB" dirty="0"/>
              <a:t>, </a:t>
            </a:r>
            <a:r>
              <a:rPr lang="en-GB" b="1" dirty="0"/>
              <a:t>emotion naming</a:t>
            </a:r>
            <a:r>
              <a:rPr lang="en-GB" dirty="0"/>
              <a:t>, </a:t>
            </a:r>
            <a:r>
              <a:rPr lang="en-GB" b="1" dirty="0"/>
              <a:t>open questions</a:t>
            </a:r>
            <a:r>
              <a:rPr lang="en-GB" dirty="0"/>
              <a:t>, and </a:t>
            </a:r>
            <a:r>
              <a:rPr lang="en-GB" b="1" dirty="0"/>
              <a:t>using silence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00521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5B3E4-CEA0-568A-FA99-66B4B244B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the Youth Worker Does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90E0CE-A14A-48C5-AB15-00A186A797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7905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Here is a breakdown the skills being modelled: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Reflects feelings</a:t>
            </a:r>
            <a:r>
              <a:rPr lang="en-GB" dirty="0"/>
              <a:t> Shows understanding and validates the young person’s emotional experience.</a:t>
            </a:r>
          </a:p>
          <a:p>
            <a:r>
              <a:rPr lang="en-GB" b="1" dirty="0"/>
              <a:t>Uses open questions</a:t>
            </a:r>
            <a:r>
              <a:rPr lang="en-GB" dirty="0"/>
              <a:t> Encourages deeper exploration without pressure.</a:t>
            </a:r>
          </a:p>
          <a:p>
            <a:r>
              <a:rPr lang="en-GB" b="1" dirty="0"/>
              <a:t>Maintains a calm, steady tone</a:t>
            </a:r>
            <a:r>
              <a:rPr lang="en-GB" dirty="0"/>
              <a:t> Provides emotional containment and safety.</a:t>
            </a:r>
          </a:p>
          <a:p>
            <a:r>
              <a:rPr lang="en-GB" b="1" dirty="0"/>
              <a:t>Allows silence</a:t>
            </a:r>
            <a:r>
              <a:rPr lang="en-GB" dirty="0"/>
              <a:t> Gives the young person space to think and regulate.</a:t>
            </a:r>
          </a:p>
          <a:p>
            <a:r>
              <a:rPr lang="en-GB" b="1" dirty="0"/>
              <a:t>Demonstrates </a:t>
            </a:r>
            <a:r>
              <a:rPr lang="en-GB" b="1" dirty="0" err="1"/>
              <a:t>attunement</a:t>
            </a:r>
            <a:r>
              <a:rPr lang="en-GB" dirty="0"/>
              <a:t> Matches pace, tone, and body language to the young person’s emotional state.</a:t>
            </a:r>
          </a:p>
          <a:p>
            <a:r>
              <a:rPr lang="en-GB" b="1" dirty="0"/>
              <a:t>Avoids judgement or advice‑giving</a:t>
            </a:r>
            <a:r>
              <a:rPr lang="en-GB" dirty="0"/>
              <a:t> Keeps the focus on the young person’s experience, not solutions.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These are core </a:t>
            </a:r>
            <a:r>
              <a:rPr lang="en-GB" b="1" dirty="0"/>
              <a:t>therapeutic micro‑skills</a:t>
            </a:r>
            <a:r>
              <a:rPr lang="en-GB" dirty="0"/>
              <a:t> used in youth 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27890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8C383-BB13-8F11-1AEA-05E5F9904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the Young Person Experiences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CCD49-872A-66F0-A175-0703267FA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103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From the young person’s perspective, these skills create a therapeutic moment: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Feeling heard</a:t>
            </a:r>
            <a:r>
              <a:rPr lang="en-GB" dirty="0"/>
              <a:t> “They actually get how I feel.”</a:t>
            </a:r>
          </a:p>
          <a:p>
            <a:r>
              <a:rPr lang="en-GB" b="1" dirty="0"/>
              <a:t>Feeling safe</a:t>
            </a:r>
            <a:r>
              <a:rPr lang="en-GB" dirty="0"/>
              <a:t> The worker’s calmness reduces anxiety.</a:t>
            </a:r>
          </a:p>
          <a:p>
            <a:r>
              <a:rPr lang="en-GB" b="1" dirty="0"/>
              <a:t>Feeling accepted</a:t>
            </a:r>
            <a:r>
              <a:rPr lang="en-GB" dirty="0"/>
              <a:t> No judgement, no pressure, no criticism.</a:t>
            </a:r>
          </a:p>
          <a:p>
            <a:r>
              <a:rPr lang="en-GB" b="1" dirty="0"/>
              <a:t>Feeling in control</a:t>
            </a:r>
            <a:r>
              <a:rPr lang="en-GB" dirty="0"/>
              <a:t> They choose what to share and at what pace.</a:t>
            </a:r>
          </a:p>
          <a:p>
            <a:r>
              <a:rPr lang="en-GB" b="1" dirty="0"/>
              <a:t>Feeling supported</a:t>
            </a:r>
            <a:r>
              <a:rPr lang="en-GB" dirty="0"/>
              <a:t> The worker is present, steady, and emotionally available.</a:t>
            </a:r>
          </a:p>
          <a:p>
            <a:r>
              <a:rPr lang="en-GB" b="1" dirty="0"/>
              <a:t>Feeling less alone</a:t>
            </a:r>
            <a:r>
              <a:rPr lang="en-GB" dirty="0"/>
              <a:t> The relationship becomes a space where emotions can be shared and understood.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is how young people experience </a:t>
            </a:r>
            <a:r>
              <a:rPr lang="en-GB" b="1" dirty="0"/>
              <a:t>being heard</a:t>
            </a:r>
            <a:r>
              <a:rPr lang="en-GB" dirty="0"/>
              <a:t> in therapeutic youth 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22809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15114-4B39-EA1A-5A1F-D8E45800E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6AA97-C779-16AE-32C8-EDDA9AF0B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Why Boundaries Matter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Boundaries are essential in therapeutic youth work because they:</a:t>
            </a:r>
          </a:p>
          <a:p>
            <a:r>
              <a:rPr lang="en-GB" dirty="0"/>
              <a:t>Protect the </a:t>
            </a:r>
            <a:r>
              <a:rPr lang="en-GB" i="1" dirty="0"/>
              <a:t>young person</a:t>
            </a:r>
            <a:r>
              <a:rPr lang="en-GB" dirty="0"/>
              <a:t> from harm, confusion, or dependency</a:t>
            </a:r>
          </a:p>
          <a:p>
            <a:r>
              <a:rPr lang="en-GB" dirty="0"/>
              <a:t>Protect the </a:t>
            </a:r>
            <a:r>
              <a:rPr lang="en-GB" i="1" dirty="0"/>
              <a:t>youth worker</a:t>
            </a:r>
            <a:r>
              <a:rPr lang="en-GB" dirty="0"/>
              <a:t> from emotional overload, blurred roles, or unsafe situations</a:t>
            </a:r>
          </a:p>
          <a:p>
            <a:r>
              <a:rPr lang="en-GB" dirty="0"/>
              <a:t>Maintain a professional, ethical relationship</a:t>
            </a:r>
          </a:p>
          <a:p>
            <a:r>
              <a:rPr lang="en-GB" dirty="0"/>
              <a:t>Ensure the work remains purposeful, safe, and respectful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therapeutic youth work, boundaries are not barriers — they are </a:t>
            </a:r>
            <a:r>
              <a:rPr lang="en-GB" b="1" dirty="0"/>
              <a:t>structures that create safety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40083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AEB76-500C-23DE-B074-8D6405A83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C29D7-9A76-026A-0484-C58F3CDB36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766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Professional vs Personal Boundaries</a:t>
            </a:r>
          </a:p>
          <a:p>
            <a:pPr marL="0" indent="0">
              <a:buNone/>
            </a:pPr>
            <a:r>
              <a:rPr lang="en-GB" dirty="0"/>
              <a:t>Youth workers build warm, trusting relationships, but they are still </a:t>
            </a:r>
            <a:r>
              <a:rPr lang="en-GB" b="1" dirty="0"/>
              <a:t>professional relationships</a:t>
            </a:r>
            <a:r>
              <a:rPr lang="en-GB" dirty="0"/>
              <a:t>, not friendships.  Clear boundaries include: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Appropriate self‑disclosure</a:t>
            </a:r>
          </a:p>
          <a:p>
            <a:r>
              <a:rPr lang="en-GB" dirty="0"/>
              <a:t>Consistent behaviour</a:t>
            </a:r>
          </a:p>
          <a:p>
            <a:r>
              <a:rPr lang="en-GB" dirty="0"/>
              <a:t>Predictable responses</a:t>
            </a:r>
          </a:p>
          <a:p>
            <a:r>
              <a:rPr lang="en-GB" dirty="0"/>
              <a:t>Avoiding dual relationships (e.g., being both a youth worker and a friend)</a:t>
            </a:r>
          </a:p>
          <a:p>
            <a:r>
              <a:rPr lang="en-GB" dirty="0"/>
              <a:t>Keeping communication within agreed channels (no private social media messaging)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Young people often test boundaries; maintaining them calmly and consistently builds trust.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8736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28834-1F29-39E1-E859-56AD1F7ED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8DBA76-C3C6-3D66-3903-FB49AAE96A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Confidentiality and Its Limits</a:t>
            </a:r>
          </a:p>
          <a:p>
            <a:pPr marL="0" indent="0">
              <a:buNone/>
            </a:pPr>
            <a:r>
              <a:rPr lang="en-GB" dirty="0"/>
              <a:t>Confidentiality is a cornerstone of therapeutic youth work — but it is </a:t>
            </a:r>
            <a:r>
              <a:rPr lang="en-GB" b="1" dirty="0"/>
              <a:t>never absolute</a:t>
            </a:r>
            <a:r>
              <a:rPr lang="en-GB" dirty="0"/>
              <a:t>.  Youth workers must explain:</a:t>
            </a:r>
          </a:p>
          <a:p>
            <a:r>
              <a:rPr lang="en-GB" dirty="0"/>
              <a:t>What can be kept private</a:t>
            </a:r>
          </a:p>
          <a:p>
            <a:r>
              <a:rPr lang="en-GB" dirty="0"/>
              <a:t>What must be shared (e.g., safeguarding concerns)</a:t>
            </a:r>
          </a:p>
          <a:p>
            <a:r>
              <a:rPr lang="en-GB" dirty="0"/>
              <a:t>Who information may be shared with</a:t>
            </a:r>
          </a:p>
          <a:p>
            <a:r>
              <a:rPr lang="en-GB" dirty="0"/>
              <a:t>Why sharing may be necessary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clear script helps: </a:t>
            </a:r>
            <a:r>
              <a:rPr lang="en-GB" i="1" dirty="0"/>
              <a:t>“I keep what you tell me private unless I’m worried about your safety or someone else’s. If that happens, I’ll talk to you about what needs to happen next.”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This transparency builds trust and reduces fear of “getting in trouble”.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69136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1C303-20EF-3063-AD51-D9119CF95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CA62A-6593-C085-6577-0702792468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34120"/>
            <a:ext cx="11481847" cy="421803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400" b="1" dirty="0"/>
              <a:t>Managing Disclosures</a:t>
            </a:r>
          </a:p>
          <a:p>
            <a:pPr marL="0" indent="0">
              <a:buNone/>
            </a:pPr>
            <a:r>
              <a:rPr lang="en-GB" sz="1400" dirty="0"/>
              <a:t>Young people may disclose:</a:t>
            </a:r>
          </a:p>
          <a:p>
            <a:r>
              <a:rPr lang="en-GB" sz="1400" dirty="0"/>
              <a:t>Self‑harm</a:t>
            </a:r>
          </a:p>
          <a:p>
            <a:r>
              <a:rPr lang="en-GB" sz="1400" dirty="0"/>
              <a:t>Abuse</a:t>
            </a:r>
          </a:p>
          <a:p>
            <a:r>
              <a:rPr lang="en-GB" sz="1400" dirty="0"/>
              <a:t>Neglect</a:t>
            </a:r>
          </a:p>
          <a:p>
            <a:r>
              <a:rPr lang="en-GB" sz="1400" dirty="0"/>
              <a:t>Suicidal thoughts</a:t>
            </a:r>
          </a:p>
          <a:p>
            <a:r>
              <a:rPr lang="en-GB" sz="1400" dirty="0"/>
              <a:t>Violence or risk-taking behaviour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Safe practice includes:</a:t>
            </a:r>
          </a:p>
          <a:p>
            <a:r>
              <a:rPr lang="en-GB" sz="1400" dirty="0"/>
              <a:t>Staying calm and grounded</a:t>
            </a:r>
          </a:p>
          <a:p>
            <a:r>
              <a:rPr lang="en-GB" sz="1400" dirty="0"/>
              <a:t>Listening without shock or judgement</a:t>
            </a:r>
          </a:p>
          <a:p>
            <a:r>
              <a:rPr lang="en-GB" sz="1400" dirty="0"/>
              <a:t>Clarifying what the young person needs</a:t>
            </a:r>
          </a:p>
          <a:p>
            <a:r>
              <a:rPr lang="en-GB" sz="1400" dirty="0"/>
              <a:t>Explaining the next steps</a:t>
            </a:r>
          </a:p>
          <a:p>
            <a:r>
              <a:rPr lang="en-GB" sz="1400" dirty="0"/>
              <a:t>Recording and reporting according to policy</a:t>
            </a:r>
          </a:p>
          <a:p>
            <a:pPr marL="0" indent="0">
              <a:buNone/>
            </a:pPr>
            <a:r>
              <a:rPr lang="en-GB" sz="1400" dirty="0"/>
              <a:t>The youth worker’s role is to </a:t>
            </a:r>
            <a:r>
              <a:rPr lang="en-GB" sz="1400" b="1" dirty="0"/>
              <a:t>contain</a:t>
            </a:r>
            <a:r>
              <a:rPr lang="en-GB" sz="1400" dirty="0"/>
              <a:t>, </a:t>
            </a:r>
            <a:r>
              <a:rPr lang="en-GB" sz="1400" b="1" dirty="0"/>
              <a:t>support</a:t>
            </a:r>
            <a:r>
              <a:rPr lang="en-GB" sz="1400" dirty="0"/>
              <a:t>, and </a:t>
            </a:r>
            <a:r>
              <a:rPr lang="en-GB" sz="1400" b="1" dirty="0"/>
              <a:t>refer</a:t>
            </a:r>
            <a:r>
              <a:rPr lang="en-GB" sz="1400" dirty="0"/>
              <a:t>, not to “fix” or investigate.</a:t>
            </a:r>
          </a:p>
          <a:p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4891287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E295-00D0-EE77-5ADB-AC4961472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9BB93-CF07-7B7E-AB85-D21664B87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690688"/>
            <a:ext cx="11481847" cy="4032434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b="1" dirty="0"/>
              <a:t>When to Refer On</a:t>
            </a:r>
          </a:p>
          <a:p>
            <a:pPr marL="0" indent="0">
              <a:buNone/>
            </a:pPr>
            <a:r>
              <a:rPr lang="en-GB" dirty="0"/>
              <a:t>Youth workers are not therapists. Referral is appropriate when:</a:t>
            </a:r>
          </a:p>
          <a:p>
            <a:r>
              <a:rPr lang="en-GB" dirty="0"/>
              <a:t>The young person needs clinical mental‑health support</a:t>
            </a:r>
          </a:p>
          <a:p>
            <a:r>
              <a:rPr lang="en-GB" dirty="0"/>
              <a:t>There is significant risk (self‑harm, suicidal ideation, abuse)</a:t>
            </a:r>
          </a:p>
          <a:p>
            <a:r>
              <a:rPr lang="en-GB" dirty="0"/>
              <a:t>The young person requests specialist help</a:t>
            </a:r>
          </a:p>
          <a:p>
            <a:r>
              <a:rPr lang="en-GB" dirty="0"/>
              <a:t>The issues are beyond the youth worker’s training or remit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Referral pathways may include:</a:t>
            </a:r>
          </a:p>
          <a:p>
            <a:r>
              <a:rPr lang="en-GB" dirty="0"/>
              <a:t>CAMHS</a:t>
            </a:r>
          </a:p>
          <a:p>
            <a:r>
              <a:rPr lang="en-GB" dirty="0"/>
              <a:t>School counsellors</a:t>
            </a:r>
          </a:p>
          <a:p>
            <a:r>
              <a:rPr lang="en-GB" dirty="0"/>
              <a:t>GP or mental‑health services</a:t>
            </a:r>
          </a:p>
          <a:p>
            <a:r>
              <a:rPr lang="en-GB" dirty="0"/>
              <a:t>Safeguarding teams</a:t>
            </a:r>
          </a:p>
          <a:p>
            <a:r>
              <a:rPr lang="en-GB" dirty="0"/>
              <a:t>Specialist organisations (e.g., substance misuse, domestic abuse)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Knowing your limits is part of ethical practice.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98173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6E626-5D36-A4DF-042B-37C257F4A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356B4-BAA3-389E-E176-2E9B5FA694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4365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Ethical Responsibilities</a:t>
            </a:r>
          </a:p>
          <a:p>
            <a:pPr marL="0" indent="0">
              <a:buNone/>
            </a:pPr>
            <a:r>
              <a:rPr lang="en-GB" dirty="0"/>
              <a:t>Youth workers must:</a:t>
            </a:r>
          </a:p>
          <a:p>
            <a:r>
              <a:rPr lang="en-GB" dirty="0"/>
              <a:t>Work within organisational policies</a:t>
            </a:r>
          </a:p>
          <a:p>
            <a:r>
              <a:rPr lang="en-GB" dirty="0"/>
              <a:t>Keep accurate records</a:t>
            </a:r>
          </a:p>
          <a:p>
            <a:r>
              <a:rPr lang="en-GB" dirty="0"/>
              <a:t>Prioritise safety</a:t>
            </a:r>
          </a:p>
          <a:p>
            <a:r>
              <a:rPr lang="en-GB" dirty="0"/>
              <a:t>Challenge discrimination and oppression</a:t>
            </a:r>
          </a:p>
          <a:p>
            <a:r>
              <a:rPr lang="en-GB" dirty="0"/>
              <a:t>Maintain professional integrity</a:t>
            </a:r>
          </a:p>
          <a:p>
            <a:r>
              <a:rPr lang="en-GB" dirty="0"/>
              <a:t>Use supervision to reflect on dilemmas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Ethics ensure that therapeutic practice is safe, fair, and accountable.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6153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A5230-3B17-3B4E-5A03-4D754524F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F69D7-2D3A-6AF0-0824-EF2EE1E01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4067831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b="1" dirty="0"/>
              <a:t>Professional Distance vs Relational Closeness</a:t>
            </a:r>
          </a:p>
          <a:p>
            <a:pPr marL="0" indent="0">
              <a:buNone/>
            </a:pPr>
            <a:r>
              <a:rPr lang="en-GB" dirty="0"/>
              <a:t>Youth work is relational — but not intimate or personal.</a:t>
            </a:r>
          </a:p>
          <a:p>
            <a:r>
              <a:rPr lang="en-GB" dirty="0"/>
              <a:t>Healthy relational closeness includes:</a:t>
            </a:r>
          </a:p>
          <a:p>
            <a:r>
              <a:rPr lang="en-GB" dirty="0"/>
              <a:t>Warmth</a:t>
            </a:r>
          </a:p>
          <a:p>
            <a:r>
              <a:rPr lang="en-GB" dirty="0"/>
              <a:t>Empathy</a:t>
            </a:r>
          </a:p>
          <a:p>
            <a:r>
              <a:rPr lang="en-GB" dirty="0"/>
              <a:t>Genuine interest</a:t>
            </a:r>
          </a:p>
          <a:p>
            <a:r>
              <a:rPr lang="en-GB" dirty="0"/>
              <a:t>Consistency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Professional distance includes:</a:t>
            </a:r>
          </a:p>
          <a:p>
            <a:r>
              <a:rPr lang="en-GB" dirty="0"/>
              <a:t>Not sharing personal problems</a:t>
            </a:r>
          </a:p>
          <a:p>
            <a:r>
              <a:rPr lang="en-GB" dirty="0"/>
              <a:t>Not becoming a “friend”</a:t>
            </a:r>
          </a:p>
          <a:p>
            <a:r>
              <a:rPr lang="en-GB" dirty="0"/>
              <a:t>Not rescuing or over‑involving yourself</a:t>
            </a:r>
          </a:p>
          <a:p>
            <a:r>
              <a:rPr lang="en-GB" dirty="0"/>
              <a:t>Keeping the focus on the young person’s needs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balance is what makes the relationship therapeutic rather than blurred.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63176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46F3D-469E-3AA7-1313-BEAFCED54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AB6BF-9D93-EE07-27BC-FA1990849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023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Why Boundaries Strengthen Therapeutic Work</a:t>
            </a:r>
          </a:p>
          <a:p>
            <a:pPr marL="0" indent="0">
              <a:buNone/>
            </a:pPr>
            <a:r>
              <a:rPr lang="en-GB" dirty="0"/>
              <a:t>Clear boundaries:</a:t>
            </a:r>
          </a:p>
          <a:p>
            <a:r>
              <a:rPr lang="en-GB" dirty="0"/>
              <a:t>Build trust</a:t>
            </a:r>
          </a:p>
          <a:p>
            <a:r>
              <a:rPr lang="en-GB" dirty="0"/>
              <a:t>Reduce anxiety</a:t>
            </a:r>
          </a:p>
          <a:p>
            <a:r>
              <a:rPr lang="en-GB" dirty="0"/>
              <a:t>Create predictability</a:t>
            </a:r>
          </a:p>
          <a:p>
            <a:r>
              <a:rPr lang="en-GB" dirty="0"/>
              <a:t>Model healthy relationships</a:t>
            </a:r>
          </a:p>
          <a:p>
            <a:r>
              <a:rPr lang="en-GB" dirty="0"/>
              <a:t>Prevent dependency</a:t>
            </a:r>
          </a:p>
          <a:p>
            <a:r>
              <a:rPr lang="en-GB" dirty="0"/>
              <a:t>Support emotional safety</a:t>
            </a:r>
          </a:p>
          <a:p>
            <a:r>
              <a:rPr lang="en-GB" dirty="0"/>
              <a:t>Allow young people to explore feelings without fear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Young people often say they feel safer with adults who are </a:t>
            </a:r>
            <a:r>
              <a:rPr lang="en-GB" b="1" dirty="0"/>
              <a:t>consistent, honest, and reliable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2301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1FDD9-B1A8-3186-E623-90E7BFE8F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Boundaries and Safe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23963-0EFB-9008-229A-6283FDF8F3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b="1" dirty="0"/>
              <a:t>Case Study Scenario</a:t>
            </a:r>
          </a:p>
          <a:p>
            <a:pPr marL="0" indent="0">
              <a:buNone/>
            </a:pPr>
            <a:r>
              <a:rPr lang="en-GB" dirty="0"/>
              <a:t>A 14‑year‑old young person, </a:t>
            </a:r>
            <a:r>
              <a:rPr lang="en-GB" i="1" dirty="0"/>
              <a:t>Jay</a:t>
            </a:r>
            <a:r>
              <a:rPr lang="en-GB" dirty="0"/>
              <a:t>, approaches you at the end of a youth session. They seem withdrawn and anxious. After some gentle conversation, Jay says quietly:</a:t>
            </a:r>
          </a:p>
          <a:p>
            <a:pPr marL="0" indent="0">
              <a:buNone/>
            </a:pPr>
            <a:r>
              <a:rPr lang="en-GB" dirty="0"/>
              <a:t>“I don’t feel safe at home anymore. I don’t want to go into it… but things are bad.”</a:t>
            </a:r>
          </a:p>
          <a:p>
            <a:pPr marL="0" indent="0">
              <a:buNone/>
            </a:pPr>
            <a:r>
              <a:rPr lang="en-GB" dirty="0"/>
              <a:t>They avoid eye contact, become tearful, and say they “can’t tell you everything” but “need help”.</a:t>
            </a:r>
          </a:p>
          <a:p>
            <a:pPr marL="0" indent="0">
              <a:buNone/>
            </a:pPr>
            <a:r>
              <a:rPr lang="en-GB" dirty="0"/>
              <a:t>This is a classic moment where therapeutic skills and safeguarding responsibilities meet.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Discuss this in your group before offering feedback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1293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DA57F-4D6E-E54C-514B-8954FBCF2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Respond to Jay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6D44B-1E5C-0992-3739-7ACBD7B73D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1. Stay Calm, Present, and Containing</a:t>
            </a:r>
          </a:p>
          <a:p>
            <a:pPr marL="0" indent="0">
              <a:buNone/>
            </a:pPr>
            <a:r>
              <a:rPr lang="en-GB" dirty="0"/>
              <a:t>Your first responsibility is emotional safety. Containment means:</a:t>
            </a:r>
          </a:p>
          <a:p>
            <a:r>
              <a:rPr lang="en-GB" dirty="0"/>
              <a:t>Keeping your tone steady</a:t>
            </a:r>
          </a:p>
          <a:p>
            <a:r>
              <a:rPr lang="en-GB" dirty="0"/>
              <a:t>Not showing shock or panic</a:t>
            </a:r>
          </a:p>
          <a:p>
            <a:r>
              <a:rPr lang="en-GB" dirty="0"/>
              <a:t>Giving Jay space to speak</a:t>
            </a:r>
          </a:p>
          <a:p>
            <a:r>
              <a:rPr lang="en-GB" dirty="0"/>
              <a:t>Using grounding phrases like: </a:t>
            </a:r>
            <a:r>
              <a:rPr lang="en-GB" i="1" dirty="0"/>
              <a:t>“You’re not alone. I’m here with you.”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models emotional regulation and helps the young person feel safe.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9919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5824C-6EED-E6E4-9BC0-87BC203E3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Respond to Jay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FBEEF-C1A6-E21E-8A74-C0D5D7975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72566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2. Listen Without Pressuring for Detail</a:t>
            </a:r>
          </a:p>
          <a:p>
            <a:pPr marL="0" indent="0">
              <a:buNone/>
            </a:pPr>
            <a:r>
              <a:rPr lang="en-GB" dirty="0"/>
              <a:t>Youth workers are </a:t>
            </a:r>
            <a:r>
              <a:rPr lang="en-GB" b="1" dirty="0"/>
              <a:t>not investigators</a:t>
            </a:r>
            <a:r>
              <a:rPr lang="en-GB" dirty="0"/>
              <a:t>. Your role is to:</a:t>
            </a:r>
          </a:p>
          <a:p>
            <a:r>
              <a:rPr lang="en-GB" dirty="0"/>
              <a:t>Listen</a:t>
            </a:r>
          </a:p>
          <a:p>
            <a:r>
              <a:rPr lang="en-GB" dirty="0"/>
              <a:t>Acknowledge feelings</a:t>
            </a:r>
          </a:p>
          <a:p>
            <a:r>
              <a:rPr lang="en-GB" dirty="0"/>
              <a:t>Clarify immediate risk</a:t>
            </a:r>
          </a:p>
          <a:p>
            <a:r>
              <a:rPr lang="en-GB" dirty="0"/>
              <a:t>Avoid probing questions</a:t>
            </a:r>
          </a:p>
          <a:p>
            <a:pPr marL="0" indent="0">
              <a:buNone/>
            </a:pPr>
            <a:r>
              <a:rPr lang="en-GB" dirty="0"/>
              <a:t>Use gentle prompts:</a:t>
            </a:r>
          </a:p>
          <a:p>
            <a:r>
              <a:rPr lang="en-GB" i="1" dirty="0"/>
              <a:t>“You’ve done the right thing telling me.”</a:t>
            </a:r>
            <a:endParaRPr lang="en-GB" dirty="0"/>
          </a:p>
          <a:p>
            <a:r>
              <a:rPr lang="en-GB" i="1" dirty="0"/>
              <a:t>“You don’t have to tell me everything right now.”</a:t>
            </a:r>
            <a:endParaRPr lang="en-GB" dirty="0"/>
          </a:p>
          <a:p>
            <a:r>
              <a:rPr lang="en-GB" i="1" dirty="0"/>
              <a:t>“I want to make sure you’re safe.”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This keeps the space therapeutic while still safeguarding.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557671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B5FAE-266B-6A52-CE83-10B8B0014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Respond to Jay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709E-4B44-102F-4077-D7BD8649A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3. Explain Confidentiality Limits Clearly</a:t>
            </a:r>
          </a:p>
          <a:p>
            <a:pPr marL="0" indent="0">
              <a:buNone/>
            </a:pPr>
            <a:r>
              <a:rPr lang="en-GB" dirty="0"/>
              <a:t>This is where boundaries and ethics become essential.</a:t>
            </a:r>
          </a:p>
          <a:p>
            <a:r>
              <a:rPr lang="en-GB" dirty="0"/>
              <a:t>A simple, transparent script: </a:t>
            </a:r>
            <a:r>
              <a:rPr lang="en-GB" i="1" dirty="0"/>
              <a:t>“I keep things private unless I’m worried about your safety. Because you’ve said you don’t feel safe at home, I need to share this with someone who can help. I’ll do this with you, not behind your back.”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This protects trust while fulfilling legal duties.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8125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3DF5E-236E-32EC-C2C3-7C0ADC0C2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Respond to Jay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CC3BB-B8AC-3FFB-93F8-13DF9470D6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4. Assess Immediate Risk</a:t>
            </a:r>
          </a:p>
          <a:p>
            <a:pPr marL="0" indent="0">
              <a:buNone/>
            </a:pPr>
            <a:r>
              <a:rPr lang="en-GB" dirty="0"/>
              <a:t>You are not diagnosing — you are checking safety.  </a:t>
            </a:r>
          </a:p>
          <a:p>
            <a:pPr marL="0" indent="0">
              <a:buNone/>
            </a:pPr>
            <a:r>
              <a:rPr lang="en-GB" dirty="0"/>
              <a:t>Key questions:</a:t>
            </a:r>
          </a:p>
          <a:p>
            <a:r>
              <a:rPr lang="en-GB" i="1" dirty="0"/>
              <a:t>“Are you safe to go home tonight?”</a:t>
            </a:r>
            <a:endParaRPr lang="en-GB" dirty="0"/>
          </a:p>
          <a:p>
            <a:r>
              <a:rPr lang="en-GB" i="1" dirty="0"/>
              <a:t>“Is anyone hurting you right now?”</a:t>
            </a:r>
            <a:endParaRPr lang="en-GB" dirty="0"/>
          </a:p>
          <a:p>
            <a:r>
              <a:rPr lang="en-GB" i="1" dirty="0"/>
              <a:t>“Do you feel in danger?”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the young person says </a:t>
            </a:r>
            <a:r>
              <a:rPr lang="en-GB" b="1" dirty="0"/>
              <a:t>yes</a:t>
            </a:r>
            <a:r>
              <a:rPr lang="en-GB" dirty="0"/>
              <a:t>, follow emergency safeguarding procedures immediately.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119654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CDBCB-DC5E-ECA9-AD3B-BCFAC21CC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Respond to Jay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2CCB5A-61D2-1498-616D-153CE721D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14158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5. Follow Your Organisation’s Safeguarding Procedure</a:t>
            </a:r>
          </a:p>
          <a:p>
            <a:pPr marL="0" indent="0">
              <a:buNone/>
            </a:pPr>
            <a:r>
              <a:rPr lang="en-GB" dirty="0"/>
              <a:t>This includes:</a:t>
            </a:r>
          </a:p>
          <a:p>
            <a:r>
              <a:rPr lang="en-GB" dirty="0"/>
              <a:t>Reporting to the Designated Safeguarding Lead (DSL)</a:t>
            </a:r>
          </a:p>
          <a:p>
            <a:r>
              <a:rPr lang="en-GB" dirty="0"/>
              <a:t>Recording the disclosure factually</a:t>
            </a:r>
          </a:p>
          <a:p>
            <a:r>
              <a:rPr lang="en-GB" dirty="0"/>
              <a:t>Notifying relevant agencies if required</a:t>
            </a:r>
          </a:p>
          <a:p>
            <a:r>
              <a:rPr lang="en-GB" dirty="0"/>
              <a:t>Keeping the young person informed of next steps</a:t>
            </a:r>
          </a:p>
          <a:p>
            <a:pPr marL="0" indent="0">
              <a:buNone/>
            </a:pPr>
            <a:r>
              <a:rPr lang="en-GB" dirty="0"/>
              <a:t>Youth workers must never promise secrecy or handle safeguarding alone.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43700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B2FFB-FA34-4141-D705-C60F9E2EA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to Respond to Jay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45D2C-77E2-6B79-F62F-97516FE953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9674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6. Maintain the Therapeutic Relationship</a:t>
            </a:r>
          </a:p>
          <a:p>
            <a:pPr marL="0" indent="0">
              <a:buNone/>
            </a:pPr>
            <a:r>
              <a:rPr lang="en-GB" dirty="0"/>
              <a:t>Even during safeguarding action, the relationship remains central.  </a:t>
            </a:r>
          </a:p>
          <a:p>
            <a:pPr marL="0" indent="0">
              <a:buNone/>
            </a:pPr>
            <a:r>
              <a:rPr lang="en-GB" dirty="0"/>
              <a:t>Ways to maintain trust:</a:t>
            </a:r>
          </a:p>
          <a:p>
            <a:r>
              <a:rPr lang="en-GB" dirty="0"/>
              <a:t>Be honest about what’s happening</a:t>
            </a:r>
          </a:p>
          <a:p>
            <a:r>
              <a:rPr lang="en-GB" dirty="0"/>
              <a:t>Stay with the young person if appropriate</a:t>
            </a:r>
          </a:p>
          <a:p>
            <a:r>
              <a:rPr lang="en-GB" dirty="0"/>
              <a:t>Validate their courage: </a:t>
            </a:r>
            <a:r>
              <a:rPr lang="en-GB" i="1" dirty="0"/>
              <a:t>“It took a lot of strength to tell me this.”</a:t>
            </a:r>
            <a:endParaRPr lang="en-GB" dirty="0"/>
          </a:p>
          <a:p>
            <a:r>
              <a:rPr lang="en-GB" dirty="0"/>
              <a:t>Reassure them that they are not in trouble</a:t>
            </a:r>
          </a:p>
          <a:p>
            <a:r>
              <a:rPr lang="en-GB" dirty="0"/>
              <a:t>Offer grounding support (breathing, quiet space, water)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prevents the young person from feeling abandoned or punished.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14123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D3D62-663B-0BF3-F5C3-248D24FF6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Understanding Young People’s Emotional Worlds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3B866-A17B-6388-5D00-E175D7D62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6725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Adolescent Development</a:t>
            </a:r>
          </a:p>
          <a:p>
            <a:pPr marL="0" indent="0">
              <a:buNone/>
            </a:pPr>
            <a:r>
              <a:rPr lang="en-GB" dirty="0"/>
              <a:t>Young people’s emotional worlds are shaped by rapid developmental changes. These include:</a:t>
            </a:r>
          </a:p>
          <a:p>
            <a:r>
              <a:rPr lang="en-GB" b="1" dirty="0"/>
              <a:t>Brain development</a:t>
            </a:r>
            <a:r>
              <a:rPr lang="en-GB" dirty="0"/>
              <a:t> — the prefrontal cortex (decision‑making, impulse control) is still developing, while the amygdala (emotion centre) is highly active.</a:t>
            </a:r>
          </a:p>
          <a:p>
            <a:r>
              <a:rPr lang="en-GB" b="1" dirty="0"/>
              <a:t>Identity formation</a:t>
            </a:r>
            <a:r>
              <a:rPr lang="en-GB" dirty="0"/>
              <a:t> — young people are figuring out who they are, what they believe, and where they belong.</a:t>
            </a:r>
          </a:p>
          <a:p>
            <a:r>
              <a:rPr lang="en-GB" b="1" dirty="0"/>
              <a:t>Heightened sensitivity</a:t>
            </a:r>
            <a:r>
              <a:rPr lang="en-GB" dirty="0"/>
              <a:t> — emotions feel bigger, more intense, and more immediate.</a:t>
            </a:r>
          </a:p>
          <a:p>
            <a:r>
              <a:rPr lang="en-GB" b="1" dirty="0"/>
              <a:t>Peer influence</a:t>
            </a:r>
            <a:r>
              <a:rPr lang="en-GB" dirty="0"/>
              <a:t> — acceptance, belonging, and social comparison become central.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For youth workers, this means emotional reactions may appear disproportionate, but they are developmentally normal.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76836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8B8D6-8148-2E3B-126C-0AB5318C1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Understanding Young People’s Emotional Worlds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AF8B7-455F-F988-2645-F9F43B824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902649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b="1" dirty="0"/>
              <a:t>Identity, Belonging, and Peer Influence</a:t>
            </a:r>
          </a:p>
          <a:p>
            <a:pPr marL="0" indent="0">
              <a:buNone/>
            </a:pPr>
            <a:r>
              <a:rPr lang="en-GB" dirty="0"/>
              <a:t>Young people are navigating:</a:t>
            </a:r>
          </a:p>
          <a:p>
            <a:r>
              <a:rPr lang="en-GB" dirty="0"/>
              <a:t>Social hierarchies</a:t>
            </a:r>
          </a:p>
          <a:p>
            <a:r>
              <a:rPr lang="en-GB" dirty="0"/>
              <a:t>Friendships and conflict</a:t>
            </a:r>
          </a:p>
          <a:p>
            <a:r>
              <a:rPr lang="en-GB" dirty="0"/>
              <a:t>Romantic relationships</a:t>
            </a:r>
          </a:p>
          <a:p>
            <a:r>
              <a:rPr lang="en-GB" dirty="0"/>
              <a:t>Questions of gender, sexuality, culture, and self‑expression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therapeutic youth‑work space supports:</a:t>
            </a:r>
          </a:p>
          <a:p>
            <a:r>
              <a:rPr lang="en-GB" dirty="0"/>
              <a:t>Exploration without judgement</a:t>
            </a:r>
          </a:p>
          <a:p>
            <a:r>
              <a:rPr lang="en-GB" dirty="0"/>
              <a:t>Conversations about belonging</a:t>
            </a:r>
          </a:p>
          <a:p>
            <a:r>
              <a:rPr lang="en-GB" dirty="0"/>
              <a:t>Validation of identity</a:t>
            </a:r>
          </a:p>
          <a:p>
            <a:r>
              <a:rPr lang="en-GB" dirty="0"/>
              <a:t>Opportunities to practise social and emotional skills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is where </a:t>
            </a:r>
            <a:r>
              <a:rPr lang="en-GB" b="1" dirty="0"/>
              <a:t>person‑centred youth work</a:t>
            </a:r>
            <a:r>
              <a:rPr lang="en-GB" dirty="0"/>
              <a:t> becomes essential.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51849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47169-41B6-9ACA-352C-5B9B13D63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Understanding Young People’s Emotional Worlds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45B83-F8FE-C994-A21C-4BFE6CCF5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94984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2900" b="1" dirty="0"/>
              <a:t>Social Media and Pressure</a:t>
            </a:r>
          </a:p>
          <a:p>
            <a:pPr marL="0" indent="0">
              <a:buNone/>
            </a:pPr>
            <a:r>
              <a:rPr lang="en-GB" sz="2900" dirty="0"/>
              <a:t>Social media intensifies emotional experiences. Young people face:</a:t>
            </a:r>
          </a:p>
          <a:p>
            <a:r>
              <a:rPr lang="en-GB" sz="2900" dirty="0"/>
              <a:t>Constant comparison</a:t>
            </a:r>
          </a:p>
          <a:p>
            <a:r>
              <a:rPr lang="en-GB" sz="2900" dirty="0"/>
              <a:t>Pressure to perform or present a perfect self</a:t>
            </a:r>
          </a:p>
          <a:p>
            <a:r>
              <a:rPr lang="en-GB" sz="2900" dirty="0"/>
              <a:t>Exposure to harmful content</a:t>
            </a:r>
          </a:p>
          <a:p>
            <a:r>
              <a:rPr lang="en-GB" sz="2900" dirty="0"/>
              <a:t>Online conflict or bullying</a:t>
            </a:r>
          </a:p>
          <a:p>
            <a:r>
              <a:rPr lang="en-GB" sz="2900" dirty="0"/>
              <a:t>Fear of missing out (FOMO)</a:t>
            </a:r>
          </a:p>
          <a:p>
            <a:pPr marL="0" indent="0">
              <a:buNone/>
            </a:pPr>
            <a:endParaRPr lang="en-GB" sz="2900" dirty="0"/>
          </a:p>
          <a:p>
            <a:pPr marL="0" indent="0">
              <a:buNone/>
            </a:pPr>
            <a:r>
              <a:rPr lang="en-GB" sz="2900" dirty="0"/>
              <a:t>Youth workers can help young people:</a:t>
            </a:r>
          </a:p>
          <a:p>
            <a:r>
              <a:rPr lang="en-GB" sz="2900" dirty="0"/>
              <a:t>Reflect on how social media affects their mood</a:t>
            </a:r>
          </a:p>
          <a:p>
            <a:r>
              <a:rPr lang="en-GB" sz="2900" dirty="0"/>
              <a:t>Build digital resilience</a:t>
            </a:r>
          </a:p>
          <a:p>
            <a:r>
              <a:rPr lang="en-GB" sz="2900" dirty="0"/>
              <a:t>Develop boundaries around online life</a:t>
            </a:r>
          </a:p>
          <a:p>
            <a:pPr marL="0" indent="0">
              <a:buNone/>
            </a:pPr>
            <a:endParaRPr lang="en-GB" sz="2900" dirty="0"/>
          </a:p>
          <a:p>
            <a:pPr marL="0" indent="0">
              <a:buNone/>
            </a:pPr>
            <a:r>
              <a:rPr lang="en-GB" sz="2900" dirty="0"/>
              <a:t>This is a key part of </a:t>
            </a:r>
            <a:r>
              <a:rPr lang="en-GB" sz="2900" b="1" dirty="0"/>
              <a:t>therapeutic conversations</a:t>
            </a:r>
            <a:r>
              <a:rPr lang="en-GB" sz="2900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49557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14F6C-C29D-2DBD-688F-26208513C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Understanding Young People’s Emotional Worlds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82D2B5-DBD9-B43A-0F24-2E2C1BE8D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ACEs and Trauma‑Informed Awareness</a:t>
            </a:r>
          </a:p>
          <a:p>
            <a:pPr marL="0" indent="0">
              <a:buNone/>
            </a:pPr>
            <a:r>
              <a:rPr lang="en-GB" dirty="0"/>
              <a:t>Many young people carry experiences of:</a:t>
            </a:r>
          </a:p>
          <a:p>
            <a:r>
              <a:rPr lang="en-GB" dirty="0"/>
              <a:t>Abuse</a:t>
            </a:r>
          </a:p>
          <a:p>
            <a:r>
              <a:rPr lang="en-GB" dirty="0"/>
              <a:t>Neglect</a:t>
            </a:r>
          </a:p>
          <a:p>
            <a:r>
              <a:rPr lang="en-GB" dirty="0"/>
              <a:t>Domestic violence</a:t>
            </a:r>
          </a:p>
          <a:p>
            <a:r>
              <a:rPr lang="en-GB" dirty="0"/>
              <a:t>Parental mental illness</a:t>
            </a:r>
          </a:p>
          <a:p>
            <a:r>
              <a:rPr lang="en-GB" dirty="0"/>
              <a:t>Substance misuse</a:t>
            </a:r>
          </a:p>
          <a:p>
            <a:r>
              <a:rPr lang="en-GB" dirty="0"/>
              <a:t>Loss or instability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87775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2E699-8E7E-18B1-966B-FA94A7A58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Understanding Young People’s Emotional Worlds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3212F-036C-1F7B-948F-36A6D69E7B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A trauma‑informed youth worker:</a:t>
            </a:r>
          </a:p>
          <a:p>
            <a:r>
              <a:rPr lang="en-GB" dirty="0"/>
              <a:t>Assumes there </a:t>
            </a:r>
            <a:r>
              <a:rPr lang="en-GB" i="1" dirty="0"/>
              <a:t>may</a:t>
            </a:r>
            <a:r>
              <a:rPr lang="en-GB" dirty="0"/>
              <a:t> be a history of trauma</a:t>
            </a:r>
          </a:p>
          <a:p>
            <a:r>
              <a:rPr lang="en-GB" dirty="0"/>
              <a:t>Prioritises safety and predictability</a:t>
            </a:r>
          </a:p>
          <a:p>
            <a:r>
              <a:rPr lang="en-GB" dirty="0"/>
              <a:t>Avoids triggering or shaming responses</a:t>
            </a:r>
          </a:p>
          <a:p>
            <a:r>
              <a:rPr lang="en-GB" dirty="0"/>
              <a:t>Focuses on regulation before reasoning</a:t>
            </a:r>
          </a:p>
          <a:p>
            <a:r>
              <a:rPr lang="en-GB" dirty="0"/>
              <a:t>Understands behaviour as communication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approach supports emotional safety and reduces re‑traumatisation.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224803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C3E2D-A2F2-4E27-918A-66D5410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Instability Affects Emotional Wellbeing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7EB4A-1732-E49C-2689-6CB86721AB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48355"/>
            <a:ext cx="11481847" cy="41622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5600" dirty="0"/>
              <a:t>Young people may be dealing with:</a:t>
            </a:r>
          </a:p>
          <a:p>
            <a:r>
              <a:rPr lang="en-GB" sz="5600" dirty="0"/>
              <a:t>Housing insecurity</a:t>
            </a:r>
          </a:p>
          <a:p>
            <a:r>
              <a:rPr lang="en-GB" sz="5600" dirty="0"/>
              <a:t>Family conflict</a:t>
            </a:r>
          </a:p>
          <a:p>
            <a:r>
              <a:rPr lang="en-GB" sz="5600" dirty="0"/>
              <a:t>School pressure</a:t>
            </a:r>
          </a:p>
          <a:p>
            <a:r>
              <a:rPr lang="en-GB" sz="5600" dirty="0"/>
              <a:t>Poverty</a:t>
            </a:r>
          </a:p>
          <a:p>
            <a:r>
              <a:rPr lang="en-GB" sz="5600" dirty="0"/>
              <a:t>Caring responsibilities</a:t>
            </a:r>
          </a:p>
          <a:p>
            <a:r>
              <a:rPr lang="en-GB" sz="5600" dirty="0"/>
              <a:t>Discrimination or exclusion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5600" dirty="0"/>
              <a:t>These pressures can lead to:</a:t>
            </a:r>
          </a:p>
          <a:p>
            <a:r>
              <a:rPr lang="en-GB" sz="5600" dirty="0"/>
              <a:t>Anxiety</a:t>
            </a:r>
          </a:p>
          <a:p>
            <a:r>
              <a:rPr lang="en-GB" sz="5600" dirty="0"/>
              <a:t>Withdrawal</a:t>
            </a:r>
          </a:p>
          <a:p>
            <a:r>
              <a:rPr lang="en-GB" sz="5600" dirty="0"/>
              <a:t>Anger or outbursts</a:t>
            </a:r>
          </a:p>
          <a:p>
            <a:r>
              <a:rPr lang="en-GB" sz="5600" dirty="0"/>
              <a:t>Low self‑esteem</a:t>
            </a:r>
          </a:p>
          <a:p>
            <a:r>
              <a:rPr lang="en-GB" sz="5600" dirty="0"/>
              <a:t>Risk‑taking behaviour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5600" dirty="0"/>
              <a:t>Youth workers provide a stabilising presence — a consistent adult who listens, believes, and supports.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97616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2A4C3-B312-C870-45B5-A963E86DC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How Youth Workers Provide Stability and Emotional Safety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B82A-26F5-9E98-4B8B-A7B724B486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672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Therapeutic youth work offers:</a:t>
            </a:r>
          </a:p>
          <a:p>
            <a:r>
              <a:rPr lang="en-GB" b="1" dirty="0"/>
              <a:t>Predictability</a:t>
            </a:r>
            <a:r>
              <a:rPr lang="en-GB" dirty="0"/>
              <a:t> — sessions, routines, boundaries</a:t>
            </a:r>
          </a:p>
          <a:p>
            <a:r>
              <a:rPr lang="en-GB" b="1" dirty="0"/>
              <a:t>Consistency</a:t>
            </a:r>
            <a:r>
              <a:rPr lang="en-GB" dirty="0"/>
              <a:t> — the same adults showing up reliably</a:t>
            </a:r>
          </a:p>
          <a:p>
            <a:r>
              <a:rPr lang="en-GB" b="1" dirty="0" err="1"/>
              <a:t>Attunement</a:t>
            </a:r>
            <a:r>
              <a:rPr lang="en-GB" dirty="0"/>
              <a:t> — noticing emotional shifts and responding sensitively</a:t>
            </a:r>
          </a:p>
          <a:p>
            <a:r>
              <a:rPr lang="en-GB" b="1" dirty="0"/>
              <a:t>Validation</a:t>
            </a:r>
            <a:r>
              <a:rPr lang="en-GB" dirty="0"/>
              <a:t> — acknowledging feelings without judgement</a:t>
            </a:r>
          </a:p>
          <a:p>
            <a:r>
              <a:rPr lang="en-GB" b="1" dirty="0"/>
              <a:t>Containment</a:t>
            </a:r>
            <a:r>
              <a:rPr lang="en-GB" dirty="0"/>
              <a:t> — helping young people regulate big emotions</a:t>
            </a:r>
          </a:p>
          <a:p>
            <a:r>
              <a:rPr lang="en-GB" b="1" dirty="0"/>
              <a:t>Choice and control</a:t>
            </a:r>
            <a:r>
              <a:rPr lang="en-GB" dirty="0"/>
              <a:t> — supporting autonomy and agency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These elements help young people feel grounded and secure.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571992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DB55A-0B41-A961-F2A9-9469B5D41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Understanding Emotional Worlds Matters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05351-420E-5F06-4AE6-A3FCFC4C0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766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When youth workers understand the emotional landscape young people are navigating, they can:</a:t>
            </a:r>
          </a:p>
          <a:p>
            <a:r>
              <a:rPr lang="en-GB" dirty="0"/>
              <a:t>Respond with empathy rather than frustration</a:t>
            </a:r>
          </a:p>
          <a:p>
            <a:r>
              <a:rPr lang="en-GB" dirty="0"/>
              <a:t>Interpret behaviour as communication</a:t>
            </a:r>
          </a:p>
          <a:p>
            <a:r>
              <a:rPr lang="en-GB" dirty="0"/>
              <a:t>Support emotional regulation</a:t>
            </a:r>
          </a:p>
          <a:p>
            <a:r>
              <a:rPr lang="en-GB" dirty="0"/>
              <a:t>Build stronger therapeutic relationships</a:t>
            </a:r>
          </a:p>
          <a:p>
            <a:r>
              <a:rPr lang="en-GB" dirty="0"/>
              <a:t>Create spaces where young people feel safe to open up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understanding is the foundation of </a:t>
            </a:r>
            <a:r>
              <a:rPr lang="en-GB" b="1" dirty="0"/>
              <a:t>effective therapeutic practice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27157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A4633-302C-8AC2-FCB8-48B17E774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3670F-5CB0-535D-F09D-EAA7E785E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3855454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4800" b="1" dirty="0"/>
              <a:t>1. Person‑Centred Practice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4800" dirty="0"/>
              <a:t>Rooted in Carl Rogers’ work, this approach is the foundation of therapeutic youth work.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4800" b="1" dirty="0"/>
              <a:t>Key principles:</a:t>
            </a:r>
          </a:p>
          <a:p>
            <a:pPr>
              <a:lnSpc>
                <a:spcPct val="120000"/>
              </a:lnSpc>
            </a:pPr>
            <a:r>
              <a:rPr lang="en-GB" sz="4800" b="1" dirty="0"/>
              <a:t>Empathy</a:t>
            </a:r>
            <a:r>
              <a:rPr lang="en-GB" sz="4800" dirty="0"/>
              <a:t> — deeply understanding the young person’s world</a:t>
            </a:r>
          </a:p>
          <a:p>
            <a:pPr>
              <a:lnSpc>
                <a:spcPct val="120000"/>
              </a:lnSpc>
            </a:pPr>
            <a:r>
              <a:rPr lang="en-GB" sz="4800" b="1" dirty="0"/>
              <a:t>Congruence</a:t>
            </a:r>
            <a:r>
              <a:rPr lang="en-GB" sz="4800" dirty="0"/>
              <a:t> — being genuine and authentic</a:t>
            </a:r>
          </a:p>
          <a:p>
            <a:pPr>
              <a:lnSpc>
                <a:spcPct val="120000"/>
              </a:lnSpc>
            </a:pPr>
            <a:r>
              <a:rPr lang="en-GB" sz="4800" b="1" dirty="0"/>
              <a:t>Unconditional positive regard</a:t>
            </a:r>
            <a:r>
              <a:rPr lang="en-GB" sz="4800" dirty="0"/>
              <a:t> — valuing the young person without judgement</a:t>
            </a:r>
            <a:endParaRPr lang="en-GB" sz="48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47061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96BB2-6606-FD36-56C9-C3B6F98EF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C6137-FEBA-34D7-4FB7-F3284BD95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F723C-2501-D3B3-512E-6E91440A6E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3855454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4800" b="1" dirty="0"/>
              <a:t>How youth workers use it:</a:t>
            </a:r>
          </a:p>
          <a:p>
            <a:pPr>
              <a:lnSpc>
                <a:spcPct val="120000"/>
              </a:lnSpc>
            </a:pPr>
            <a:r>
              <a:rPr lang="en-GB" sz="4800" dirty="0"/>
              <a:t>Creating a warm, accepting atmosphere</a:t>
            </a:r>
          </a:p>
          <a:p>
            <a:pPr>
              <a:lnSpc>
                <a:spcPct val="120000"/>
              </a:lnSpc>
            </a:pPr>
            <a:r>
              <a:rPr lang="en-GB" sz="4800" dirty="0"/>
              <a:t>Letting the young person lead the pace</a:t>
            </a:r>
          </a:p>
          <a:p>
            <a:pPr>
              <a:lnSpc>
                <a:spcPct val="120000"/>
              </a:lnSpc>
            </a:pPr>
            <a:r>
              <a:rPr lang="en-GB" sz="4800" dirty="0"/>
              <a:t>Listening more than directing</a:t>
            </a:r>
          </a:p>
          <a:p>
            <a:pPr>
              <a:lnSpc>
                <a:spcPct val="120000"/>
              </a:lnSpc>
            </a:pPr>
            <a:r>
              <a:rPr lang="en-GB" sz="4800" dirty="0"/>
              <a:t>Supporting self‑exploration rather than giving advice</a:t>
            </a:r>
            <a:endParaRPr lang="en-GB" sz="4800" b="1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4800" b="1" dirty="0"/>
              <a:t>Why it matters:</a:t>
            </a:r>
          </a:p>
          <a:p>
            <a:pPr>
              <a:lnSpc>
                <a:spcPct val="120000"/>
              </a:lnSpc>
            </a:pPr>
            <a:r>
              <a:rPr lang="en-GB" sz="4800" dirty="0"/>
              <a:t>Young people often say they feel “judged” by adults. Person‑centred practice counters this by offering acceptance and emotional safety.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363524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98D3F-7534-4D43-812F-A55C35919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34442-EC6C-F790-E2AA-6C1855A3B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C0AFB-AE86-CFBB-5A48-D9776CF98E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385545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2. Trauma‑Informed Practice</a:t>
            </a:r>
          </a:p>
          <a:p>
            <a:pPr marL="0" indent="0">
              <a:buNone/>
            </a:pPr>
            <a:r>
              <a:rPr lang="en-GB" dirty="0"/>
              <a:t>Many young people carry experiences of trauma, instability, or adversity. Trauma‑informed practice helps youth workers respond safely and sensitively.</a:t>
            </a:r>
          </a:p>
          <a:p>
            <a:pPr marL="0" indent="0">
              <a:buNone/>
            </a:pPr>
            <a:r>
              <a:rPr lang="en-GB" b="1" dirty="0"/>
              <a:t>Key principles:</a:t>
            </a:r>
          </a:p>
          <a:p>
            <a:r>
              <a:rPr lang="en-GB" b="1" dirty="0"/>
              <a:t>Safety</a:t>
            </a:r>
            <a:r>
              <a:rPr lang="en-GB" dirty="0"/>
              <a:t> — emotional and physical</a:t>
            </a:r>
          </a:p>
          <a:p>
            <a:r>
              <a:rPr lang="en-GB" b="1" dirty="0"/>
              <a:t>Trustworthiness</a:t>
            </a:r>
            <a:r>
              <a:rPr lang="en-GB" dirty="0"/>
              <a:t> — consistency, clarity, honesty</a:t>
            </a:r>
          </a:p>
          <a:p>
            <a:r>
              <a:rPr lang="en-GB" b="1" dirty="0"/>
              <a:t>Choice</a:t>
            </a:r>
            <a:r>
              <a:rPr lang="en-GB" dirty="0"/>
              <a:t> — giving young people control</a:t>
            </a:r>
          </a:p>
          <a:p>
            <a:r>
              <a:rPr lang="en-GB" b="1" dirty="0"/>
              <a:t>Collaboration</a:t>
            </a:r>
            <a:r>
              <a:rPr lang="en-GB" dirty="0"/>
              <a:t> — working </a:t>
            </a:r>
            <a:r>
              <a:rPr lang="en-GB" i="1" dirty="0"/>
              <a:t>with</a:t>
            </a:r>
            <a:r>
              <a:rPr lang="en-GB" dirty="0"/>
              <a:t> them, not </a:t>
            </a:r>
            <a:r>
              <a:rPr lang="en-GB" i="1" dirty="0"/>
              <a:t>on</a:t>
            </a:r>
            <a:r>
              <a:rPr lang="en-GB" dirty="0"/>
              <a:t> them</a:t>
            </a:r>
          </a:p>
          <a:p>
            <a:r>
              <a:rPr lang="en-GB" b="1" dirty="0"/>
              <a:t>Empowerment</a:t>
            </a:r>
            <a:r>
              <a:rPr lang="en-GB" dirty="0"/>
              <a:t> — building strengths and resilience</a:t>
            </a:r>
          </a:p>
          <a:p>
            <a:pPr marL="0" indent="0">
              <a:lnSpc>
                <a:spcPct val="120000"/>
              </a:lnSpc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843067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13969-07F0-479C-D52A-804D00DD4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9BFDE-6308-9651-99C4-39A1CEF12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503D7-3EAB-096A-2709-9407159FD0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385545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How youth workers use it:</a:t>
            </a:r>
          </a:p>
          <a:p>
            <a:r>
              <a:rPr lang="en-GB" dirty="0"/>
              <a:t>Avoiding shaming or punitive responses</a:t>
            </a:r>
          </a:p>
          <a:p>
            <a:r>
              <a:rPr lang="en-GB" dirty="0"/>
              <a:t>Understanding behaviour as communication</a:t>
            </a:r>
          </a:p>
          <a:p>
            <a:r>
              <a:rPr lang="en-GB" dirty="0"/>
              <a:t>Prioritising regulation before reasoning</a:t>
            </a:r>
          </a:p>
          <a:p>
            <a:r>
              <a:rPr lang="en-GB" dirty="0"/>
              <a:t>Being predictable and reliable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Why it matters:</a:t>
            </a:r>
          </a:p>
          <a:p>
            <a:r>
              <a:rPr lang="en-GB" dirty="0"/>
              <a:t>It prevents re‑traumatisation and supports healing through stable, attuned relationships.</a:t>
            </a:r>
          </a:p>
          <a:p>
            <a:pPr marL="0" indent="0">
              <a:lnSpc>
                <a:spcPct val="120000"/>
              </a:lnSpc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96798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7B4253-F64D-A10B-C3E1-FECA2C01C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76FE4-8B0F-DE3A-B8B7-1DB9871D5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DD0DD-C700-CB2B-699D-E1E18B810A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3. Narrative Approaches</a:t>
            </a:r>
          </a:p>
          <a:p>
            <a:pPr marL="0" indent="0">
              <a:buNone/>
            </a:pPr>
            <a:r>
              <a:rPr lang="en-GB" dirty="0"/>
              <a:t>Narrative practice helps young people make sense of their experiences by exploring the “stories” they tell about themselves.</a:t>
            </a:r>
          </a:p>
          <a:p>
            <a:pPr marL="0" indent="0">
              <a:buNone/>
            </a:pPr>
            <a:r>
              <a:rPr lang="en-GB" b="1" dirty="0"/>
              <a:t>Key principles:</a:t>
            </a:r>
          </a:p>
          <a:p>
            <a:r>
              <a:rPr lang="en-GB" dirty="0"/>
              <a:t>People are not the problem — the problem is the problem</a:t>
            </a:r>
          </a:p>
          <a:p>
            <a:r>
              <a:rPr lang="en-GB" dirty="0"/>
              <a:t>Young people can re‑author their stories</a:t>
            </a:r>
          </a:p>
          <a:p>
            <a:r>
              <a:rPr lang="en-GB" dirty="0"/>
              <a:t>Identity is shaped by experiences, culture, and relationships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64370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63A70-E4CA-49C0-15EB-93C329130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BEB07-D4A4-B765-A3F8-23A190436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How youth workers use it:</a:t>
            </a:r>
          </a:p>
          <a:p>
            <a:r>
              <a:rPr lang="en-GB" dirty="0"/>
              <a:t>Asking questions like: </a:t>
            </a:r>
            <a:r>
              <a:rPr lang="en-GB" i="1" dirty="0"/>
              <a:t>“When have you handled something like this before?”</a:t>
            </a:r>
            <a:r>
              <a:rPr lang="en-GB" dirty="0"/>
              <a:t> </a:t>
            </a:r>
            <a:r>
              <a:rPr lang="en-GB" i="1" dirty="0"/>
              <a:t>“What does this say about your strengths?”</a:t>
            </a:r>
            <a:endParaRPr lang="en-GB" dirty="0"/>
          </a:p>
          <a:p>
            <a:r>
              <a:rPr lang="en-GB" dirty="0"/>
              <a:t>Helping young people separate themselves from negative labels</a:t>
            </a:r>
          </a:p>
          <a:p>
            <a:r>
              <a:rPr lang="en-GB" dirty="0"/>
              <a:t>Encouraging alternative, empowering narratives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Why it matters:</a:t>
            </a:r>
          </a:p>
          <a:p>
            <a:r>
              <a:rPr lang="en-GB" dirty="0"/>
              <a:t>It builds self‑esteem and helps young people see themselves as capable and resourceful.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209834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A3208-6133-5D84-A1BC-8AC821F5E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A956E-CA9F-AD8F-BF97-69E449705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4. Solution‑Focused Practice</a:t>
            </a:r>
          </a:p>
          <a:p>
            <a:pPr marL="0" indent="0">
              <a:buNone/>
            </a:pPr>
            <a:r>
              <a:rPr lang="en-GB" dirty="0"/>
              <a:t>A practical, strengths‑based approach that focuses on what </a:t>
            </a:r>
            <a:r>
              <a:rPr lang="en-GB" i="1" dirty="0"/>
              <a:t>works</a:t>
            </a:r>
            <a:r>
              <a:rPr lang="en-GB" dirty="0"/>
              <a:t> rather than what’s wrong.</a:t>
            </a:r>
          </a:p>
          <a:p>
            <a:pPr marL="0" indent="0">
              <a:buNone/>
            </a:pPr>
            <a:r>
              <a:rPr lang="en-GB" b="1" dirty="0"/>
              <a:t>Key principles:</a:t>
            </a:r>
          </a:p>
          <a:p>
            <a:r>
              <a:rPr lang="en-GB" dirty="0"/>
              <a:t>Small changes can lead to big shifts</a:t>
            </a:r>
          </a:p>
          <a:p>
            <a:r>
              <a:rPr lang="en-GB" dirty="0"/>
              <a:t>Young people already have strengths and resources</a:t>
            </a:r>
          </a:p>
          <a:p>
            <a:r>
              <a:rPr lang="en-GB" dirty="0"/>
              <a:t>The future can be different from the past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98617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B2DBAB-375D-D63F-DEC4-E2AC89676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F2C6A-E9F4-8E1A-1906-F741AAE22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3A790-1260-65E9-B93B-F222F0FF2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/>
              <a:t>How youth workers use it:</a:t>
            </a:r>
          </a:p>
          <a:p>
            <a:r>
              <a:rPr lang="en-GB" dirty="0"/>
              <a:t>Asking scaling questions (“On a scale of 1–10…”)</a:t>
            </a:r>
          </a:p>
          <a:p>
            <a:r>
              <a:rPr lang="en-GB" dirty="0"/>
              <a:t>Identifying exceptions (“When is the problem less of a problem?”)</a:t>
            </a:r>
          </a:p>
          <a:p>
            <a:r>
              <a:rPr lang="en-GB" dirty="0"/>
              <a:t>Focusing on next steps (“What’s one small thing that might help tomorrow?”)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Why it matters:</a:t>
            </a:r>
          </a:p>
          <a:p>
            <a:r>
              <a:rPr lang="en-GB" dirty="0"/>
              <a:t>It builds hope, agency, and problem‑solving skills.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533256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4283B-8342-3905-7D16-F18437780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F00FA-1276-5E37-6054-BE5499683E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5. Restorative Practice</a:t>
            </a:r>
          </a:p>
          <a:p>
            <a:pPr marL="0" indent="0">
              <a:buNone/>
            </a:pPr>
            <a:r>
              <a:rPr lang="en-GB" dirty="0"/>
              <a:t>Restorative approaches help young people repair relationships, understand impact, and build community.</a:t>
            </a:r>
          </a:p>
          <a:p>
            <a:pPr marL="0" indent="0">
              <a:buNone/>
            </a:pPr>
            <a:r>
              <a:rPr lang="en-GB" b="1" dirty="0"/>
              <a:t>Key principles:</a:t>
            </a:r>
          </a:p>
          <a:p>
            <a:r>
              <a:rPr lang="en-GB" dirty="0"/>
              <a:t>Respect</a:t>
            </a:r>
          </a:p>
          <a:p>
            <a:r>
              <a:rPr lang="en-GB" dirty="0"/>
              <a:t>Responsibility</a:t>
            </a:r>
          </a:p>
          <a:p>
            <a:r>
              <a:rPr lang="en-GB" dirty="0"/>
              <a:t>Repair</a:t>
            </a:r>
          </a:p>
          <a:p>
            <a:r>
              <a:rPr lang="en-GB" dirty="0"/>
              <a:t>Reintegration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30880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BF7329-29EE-567D-6038-237282110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65B6B-CD02-1EBB-5DD5-EDFA49E15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31055-958C-A4B4-7DE9-8258111848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/>
              <a:t>How youth workers use it:</a:t>
            </a:r>
          </a:p>
          <a:p>
            <a:r>
              <a:rPr lang="en-GB" dirty="0"/>
              <a:t>Facilitating restorative conversations</a:t>
            </a:r>
          </a:p>
          <a:p>
            <a:r>
              <a:rPr lang="en-GB" dirty="0"/>
              <a:t>Supporting young people to express feelings safely</a:t>
            </a:r>
          </a:p>
          <a:p>
            <a:r>
              <a:rPr lang="en-GB" dirty="0"/>
              <a:t>Helping groups rebuild trust after conflict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Why it matters:</a:t>
            </a:r>
          </a:p>
          <a:p>
            <a:r>
              <a:rPr lang="en-GB" dirty="0"/>
              <a:t>It promotes emotional literacy, accountability, and healthier peer relationships.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883889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5198C-2595-2021-662C-852D1FFC3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Therapeutic Approaches Youth Workers Can Draw From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86EEC7-7CB9-BBE9-C416-F524B87C8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/>
              <a:t>6. Creative and Arts‑Based Therapeutic Methods</a:t>
            </a:r>
          </a:p>
          <a:p>
            <a:pPr marL="0" indent="0">
              <a:buNone/>
            </a:pPr>
            <a:r>
              <a:rPr lang="en-GB" dirty="0"/>
              <a:t>Youth workers often use creative tools to help young people express emotions that are hard to verbalise.</a:t>
            </a:r>
          </a:p>
          <a:p>
            <a:pPr marL="0" indent="0">
              <a:buNone/>
            </a:pPr>
            <a:r>
              <a:rPr lang="en-GB" b="1" dirty="0"/>
              <a:t>Examples:</a:t>
            </a:r>
          </a:p>
          <a:p>
            <a:r>
              <a:rPr lang="en-GB" dirty="0"/>
              <a:t>Journaling</a:t>
            </a:r>
          </a:p>
          <a:p>
            <a:r>
              <a:rPr lang="en-GB" dirty="0"/>
              <a:t>Drawing or collage</a:t>
            </a:r>
          </a:p>
          <a:p>
            <a:r>
              <a:rPr lang="en-GB" dirty="0"/>
              <a:t>Music or lyric analysis</a:t>
            </a:r>
          </a:p>
          <a:p>
            <a:r>
              <a:rPr lang="en-GB" dirty="0"/>
              <a:t>Movement or drama</a:t>
            </a:r>
          </a:p>
          <a:p>
            <a:r>
              <a:rPr lang="en-GB" dirty="0"/>
              <a:t>Storytelling</a:t>
            </a:r>
          </a:p>
          <a:p>
            <a:r>
              <a:rPr lang="en-GB" dirty="0"/>
              <a:t>Photography</a:t>
            </a:r>
          </a:p>
          <a:p>
            <a:r>
              <a:rPr lang="en-GB" b="1" dirty="0"/>
              <a:t>Why it matters:</a:t>
            </a:r>
          </a:p>
          <a:p>
            <a:r>
              <a:rPr lang="en-GB" dirty="0"/>
              <a:t>Creativity bypasses the pressure of “talking about feelings” and offers alternative pathways to emotional expression.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185057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27974-A7B6-DD17-41D1-A4E24C54F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These Approaches Fit Youth Work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4D1EA-5A0E-B5C3-B5FA-8E525214FF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They are </a:t>
            </a:r>
            <a:r>
              <a:rPr lang="en-GB" b="1" dirty="0"/>
              <a:t>non‑clinical</a:t>
            </a:r>
            <a:endParaRPr lang="en-GB" dirty="0"/>
          </a:p>
          <a:p>
            <a:r>
              <a:rPr lang="en-GB" dirty="0"/>
              <a:t>They respect </a:t>
            </a:r>
            <a:r>
              <a:rPr lang="en-GB" b="1" dirty="0"/>
              <a:t>voluntary participation</a:t>
            </a:r>
            <a:endParaRPr lang="en-GB" dirty="0"/>
          </a:p>
          <a:p>
            <a:r>
              <a:rPr lang="en-GB" dirty="0"/>
              <a:t>They empower young people to lead their own growth</a:t>
            </a:r>
          </a:p>
          <a:p>
            <a:r>
              <a:rPr lang="en-GB" dirty="0"/>
              <a:t>They align with youth‑work values: respect, equality, anti‑oppressive practice</a:t>
            </a:r>
          </a:p>
          <a:p>
            <a:r>
              <a:rPr lang="en-GB" dirty="0"/>
              <a:t>They strengthen the </a:t>
            </a:r>
            <a:r>
              <a:rPr lang="en-GB" b="1" dirty="0"/>
              <a:t>therapeutic relationship</a:t>
            </a:r>
            <a:endParaRPr lang="en-GB" dirty="0"/>
          </a:p>
          <a:p>
            <a:r>
              <a:rPr lang="en-GB" dirty="0"/>
              <a:t>They support emotional wellbeing without crossing into therapy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020716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7A252-1D0B-0C4F-F2C8-B52B7808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Work as a Therapeutic Space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AF053-DDAF-E784-BBA2-229F6A4614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Emotional Safety in Groups</a:t>
            </a:r>
          </a:p>
          <a:p>
            <a:pPr marL="0" indent="0">
              <a:buNone/>
            </a:pPr>
            <a:r>
              <a:rPr lang="en-GB" dirty="0"/>
              <a:t>Group work becomes therapeutic when young people feel emotionally safe enough to:</a:t>
            </a:r>
          </a:p>
          <a:p>
            <a:r>
              <a:rPr lang="en-GB" dirty="0"/>
              <a:t>Share experiences</a:t>
            </a:r>
          </a:p>
          <a:p>
            <a:r>
              <a:rPr lang="en-GB" dirty="0"/>
              <a:t>Express feelings</a:t>
            </a:r>
          </a:p>
          <a:p>
            <a:r>
              <a:rPr lang="en-GB" dirty="0"/>
              <a:t>Take risks</a:t>
            </a:r>
          </a:p>
          <a:p>
            <a:r>
              <a:rPr lang="en-GB" dirty="0"/>
              <a:t>Try new behaviours</a:t>
            </a:r>
          </a:p>
          <a:p>
            <a:r>
              <a:rPr lang="en-GB" dirty="0"/>
              <a:t>Support one another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99063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BEFA2-E9EF-984D-2210-D737DF234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D2201-0F36-9DC6-F180-8DF687AC4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Work as a Therapeutic Space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122F3-7131-BF86-7A8A-12434E051F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766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Youth workers create this safety by:</a:t>
            </a:r>
          </a:p>
          <a:p>
            <a:r>
              <a:rPr lang="en-GB" dirty="0"/>
              <a:t>Setting clear boundaries</a:t>
            </a:r>
          </a:p>
          <a:p>
            <a:r>
              <a:rPr lang="en-GB" dirty="0"/>
              <a:t>Establishing group agreements</a:t>
            </a:r>
          </a:p>
          <a:p>
            <a:r>
              <a:rPr lang="en-GB" dirty="0"/>
              <a:t>Modelling respectful communication</a:t>
            </a:r>
          </a:p>
          <a:p>
            <a:r>
              <a:rPr lang="en-GB" dirty="0"/>
              <a:t>Managing conflict calmly</a:t>
            </a:r>
          </a:p>
          <a:p>
            <a:r>
              <a:rPr lang="en-GB" dirty="0"/>
              <a:t>Ensuring no one is shamed or singled out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safe group becomes a “holding environment” where young people can explore identity and emotions together.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890661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CE255-B5D6-C421-A1E7-0B977598D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Work as a Therapeutic Space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130E6B-DB23-8458-400F-F9FB20785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4955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/>
              <a:t>Peer Support as a Therapeutic Factor</a:t>
            </a:r>
          </a:p>
          <a:p>
            <a:pPr marL="0" indent="0">
              <a:buNone/>
            </a:pPr>
            <a:r>
              <a:rPr lang="en-GB" dirty="0"/>
              <a:t>Young people often learn and heal through each other. Peer support can be more powerful than adult guidance.</a:t>
            </a:r>
          </a:p>
          <a:p>
            <a:pPr marL="0" indent="0">
              <a:buNone/>
            </a:pPr>
            <a:r>
              <a:rPr lang="en-GB" dirty="0"/>
              <a:t>Therapeutic benefits include:</a:t>
            </a:r>
          </a:p>
          <a:p>
            <a:r>
              <a:rPr lang="en-GB" dirty="0"/>
              <a:t>Feeling less alone (“I’m not the only one going through this”)</a:t>
            </a:r>
          </a:p>
          <a:p>
            <a:r>
              <a:rPr lang="en-GB" dirty="0"/>
              <a:t>Normalising emotions</a:t>
            </a:r>
          </a:p>
          <a:p>
            <a:r>
              <a:rPr lang="en-GB" dirty="0"/>
              <a:t>Building empathy</a:t>
            </a:r>
          </a:p>
          <a:p>
            <a:r>
              <a:rPr lang="en-GB" dirty="0"/>
              <a:t>Developing social skills</a:t>
            </a:r>
          </a:p>
          <a:p>
            <a:r>
              <a:rPr lang="en-GB" dirty="0"/>
              <a:t>Practising giving and receiving support</a:t>
            </a:r>
          </a:p>
          <a:p>
            <a:r>
              <a:rPr lang="en-GB" dirty="0"/>
              <a:t>Strengthening belonging and connection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Peer validation can boost confidence and reduce shame.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44110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120E0-40B5-5103-86E7-396A160AC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Work as a Therapeutic Space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EC3048-9BFE-C70D-6BC7-79B16ADC21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/>
              <a:t>Managing Conflict and Emotional Expression</a:t>
            </a:r>
          </a:p>
          <a:p>
            <a:pPr marL="0" indent="0">
              <a:buNone/>
            </a:pPr>
            <a:r>
              <a:rPr lang="en-GB" dirty="0"/>
              <a:t>Conflict is normal in youth groups — and can be therapeutic when handled well.</a:t>
            </a:r>
          </a:p>
          <a:p>
            <a:pPr marL="0" indent="0">
              <a:buNone/>
            </a:pPr>
            <a:r>
              <a:rPr lang="en-GB" dirty="0"/>
              <a:t>Youth workers help young people:</a:t>
            </a:r>
          </a:p>
          <a:p>
            <a:r>
              <a:rPr lang="en-GB" dirty="0"/>
              <a:t>Understand triggers</a:t>
            </a:r>
          </a:p>
          <a:p>
            <a:r>
              <a:rPr lang="en-GB" dirty="0"/>
              <a:t>Express feelings safely</a:t>
            </a:r>
          </a:p>
          <a:p>
            <a:r>
              <a:rPr lang="en-GB" dirty="0"/>
              <a:t>Listen to others’ perspectives</a:t>
            </a:r>
          </a:p>
          <a:p>
            <a:r>
              <a:rPr lang="en-GB" dirty="0"/>
              <a:t>Repair relationships</a:t>
            </a:r>
          </a:p>
          <a:p>
            <a:r>
              <a:rPr lang="en-GB" dirty="0"/>
              <a:t>Learn emotional regulation</a:t>
            </a:r>
          </a:p>
          <a:p>
            <a:r>
              <a:rPr lang="en-GB" dirty="0"/>
              <a:t>Practise restorative conversations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turns conflict into a learning opportunity rather than a crisis.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56888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0BC8F-912B-CE7A-51A5-3F317A72D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Work as a Therapeutic Space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8E55AF-24BF-26A0-76A5-E2E0E353F6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/>
              <a:t>Group Agreements as Therapeutic Tools</a:t>
            </a:r>
          </a:p>
          <a:p>
            <a:pPr marL="0" indent="0">
              <a:buNone/>
            </a:pPr>
            <a:r>
              <a:rPr lang="en-GB" dirty="0"/>
              <a:t>A group agreement is more than a list of rules — it is a </a:t>
            </a:r>
            <a:r>
              <a:rPr lang="en-GB" b="1" dirty="0"/>
              <a:t>shared commitment</a:t>
            </a:r>
            <a:r>
              <a:rPr lang="en-GB" dirty="0"/>
              <a:t> to emotional safety.</a:t>
            </a:r>
          </a:p>
          <a:p>
            <a:pPr marL="0" indent="0">
              <a:buNone/>
            </a:pPr>
            <a:r>
              <a:rPr lang="en-GB" dirty="0"/>
              <a:t>Typical elements include:</a:t>
            </a:r>
          </a:p>
          <a:p>
            <a:r>
              <a:rPr lang="en-GB" dirty="0"/>
              <a:t>Respect</a:t>
            </a:r>
          </a:p>
          <a:p>
            <a:r>
              <a:rPr lang="en-GB" dirty="0"/>
              <a:t>Confidentiality (with safeguarding limits)</a:t>
            </a:r>
          </a:p>
          <a:p>
            <a:r>
              <a:rPr lang="en-GB" dirty="0"/>
              <a:t>No judgement</a:t>
            </a:r>
          </a:p>
          <a:p>
            <a:r>
              <a:rPr lang="en-GB" dirty="0"/>
              <a:t>Listening without interrupting</a:t>
            </a:r>
          </a:p>
          <a:p>
            <a:r>
              <a:rPr lang="en-GB" dirty="0"/>
              <a:t>Right to pass</a:t>
            </a:r>
          </a:p>
          <a:p>
            <a:r>
              <a:rPr lang="en-GB" dirty="0"/>
              <a:t>Kindness and support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Creating the agreement </a:t>
            </a:r>
            <a:r>
              <a:rPr lang="en-GB" i="1" dirty="0"/>
              <a:t>with</a:t>
            </a:r>
            <a:r>
              <a:rPr lang="en-GB" dirty="0"/>
              <a:t> young people increases ownership and safety.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37812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5E741-2000-0448-5BCF-0B4357884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Work as a Therapeutic Space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1C5A9-54CA-3DC4-33E6-6677F3BBA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6725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Examples of Therapeutic Group Activities</a:t>
            </a:r>
          </a:p>
          <a:p>
            <a:pPr marL="0" indent="0">
              <a:buNone/>
            </a:pPr>
            <a:r>
              <a:rPr lang="en-GB" dirty="0"/>
              <a:t>These activities help young people express emotions, build connection, and develop insight:</a:t>
            </a:r>
          </a:p>
          <a:p>
            <a:r>
              <a:rPr lang="en-GB" b="1" dirty="0"/>
              <a:t>Feelings circle</a:t>
            </a:r>
            <a:r>
              <a:rPr lang="en-GB" dirty="0"/>
              <a:t> — each person shares one word about their mood</a:t>
            </a:r>
          </a:p>
          <a:p>
            <a:r>
              <a:rPr lang="en-GB" b="1" dirty="0"/>
              <a:t>Identity collage</a:t>
            </a:r>
            <a:r>
              <a:rPr lang="en-GB" dirty="0"/>
              <a:t> — exploring who they are through images</a:t>
            </a:r>
          </a:p>
          <a:p>
            <a:r>
              <a:rPr lang="en-GB" b="1" dirty="0"/>
              <a:t>Strengths spotting</a:t>
            </a:r>
            <a:r>
              <a:rPr lang="en-GB" dirty="0"/>
              <a:t> — group members name strengths they see in each other</a:t>
            </a:r>
          </a:p>
          <a:p>
            <a:r>
              <a:rPr lang="en-GB" b="1" dirty="0"/>
              <a:t>Scenario discussions</a:t>
            </a:r>
            <a:r>
              <a:rPr lang="en-GB" dirty="0"/>
              <a:t> — exploring dilemmas safely</a:t>
            </a:r>
          </a:p>
          <a:p>
            <a:r>
              <a:rPr lang="en-GB" b="1" dirty="0"/>
              <a:t>Restorative circles</a:t>
            </a:r>
            <a:r>
              <a:rPr lang="en-GB" dirty="0"/>
              <a:t> — repairing harm after conflict</a:t>
            </a:r>
          </a:p>
          <a:p>
            <a:r>
              <a:rPr lang="en-GB" b="1" dirty="0"/>
              <a:t>Creative expression</a:t>
            </a:r>
            <a:r>
              <a:rPr lang="en-GB" dirty="0"/>
              <a:t> — art, music, movement, storytelling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These activities support emotional literacy and group cohesion.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16225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2D605-0878-9839-1294-B5E6D0FAB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DBB1F-1380-0F7E-8842-ED6E35012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Work as a Therapeutic Space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351EE-46CF-3C57-CF71-FF1EC3DCF7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405013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Why Group Work Is Therapeutic</a:t>
            </a:r>
          </a:p>
          <a:p>
            <a:pPr marL="0" indent="0">
              <a:buNone/>
            </a:pPr>
            <a:r>
              <a:rPr lang="en-GB" dirty="0"/>
              <a:t>Group work supports:</a:t>
            </a:r>
          </a:p>
          <a:p>
            <a:r>
              <a:rPr lang="en-GB" dirty="0"/>
              <a:t>Belonging</a:t>
            </a:r>
          </a:p>
          <a:p>
            <a:r>
              <a:rPr lang="en-GB" dirty="0"/>
              <a:t>Shared identity</a:t>
            </a:r>
          </a:p>
          <a:p>
            <a:r>
              <a:rPr lang="en-GB" dirty="0"/>
              <a:t>Emotional expression</a:t>
            </a:r>
          </a:p>
          <a:p>
            <a:r>
              <a:rPr lang="en-GB" dirty="0"/>
              <a:t>Social learning</a:t>
            </a:r>
          </a:p>
          <a:p>
            <a:r>
              <a:rPr lang="en-GB" dirty="0"/>
              <a:t>Confidence building</a:t>
            </a:r>
          </a:p>
          <a:p>
            <a:r>
              <a:rPr lang="en-GB" dirty="0"/>
              <a:t>Mutual support</a:t>
            </a:r>
          </a:p>
          <a:p>
            <a:r>
              <a:rPr lang="en-GB" dirty="0"/>
              <a:t>Reduced isolation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Young people often say they feel “seen”, “understood”, and “part of something” — all core therapeutic outcomes.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610889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53BA7-D110-EE31-25C6-8EB11EF0E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52249-C6CC-E993-AB29-CFCDE9319F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What Emotional Labour Means in Youth Work</a:t>
            </a:r>
          </a:p>
          <a:p>
            <a:pPr marL="0" indent="0">
              <a:buNone/>
            </a:pPr>
            <a:r>
              <a:rPr lang="en-GB" dirty="0"/>
              <a:t>Emotional labour is the </a:t>
            </a:r>
            <a:r>
              <a:rPr lang="en-GB" b="1" dirty="0"/>
              <a:t>internal effort</a:t>
            </a:r>
            <a:r>
              <a:rPr lang="en-GB" dirty="0"/>
              <a:t> youth workers use to:</a:t>
            </a:r>
          </a:p>
          <a:p>
            <a:r>
              <a:rPr lang="en-GB" dirty="0"/>
              <a:t>Stay calm when young people are distressed</a:t>
            </a:r>
          </a:p>
          <a:p>
            <a:r>
              <a:rPr lang="en-GB" dirty="0"/>
              <a:t>Manage their own emotional reactions</a:t>
            </a:r>
          </a:p>
          <a:p>
            <a:r>
              <a:rPr lang="en-GB" dirty="0"/>
              <a:t>Show empathy even when they feel tired or overwhelmed</a:t>
            </a:r>
          </a:p>
          <a:p>
            <a:r>
              <a:rPr lang="en-GB" dirty="0"/>
              <a:t>Hold space for difficult stories</a:t>
            </a:r>
          </a:p>
          <a:p>
            <a:r>
              <a:rPr lang="en-GB" dirty="0"/>
              <a:t>Maintain professional warmth and boundaries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Youth workers often absorb the emotional intensity of the young people they support. This is a core part of therapeutic practice — but it comes with a cost.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366564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352120-BD87-08E8-85CA-58774BCAC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186DD-727F-2151-609D-06C019A44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F44A4-099C-A6EA-EA17-E95D11C595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The Emotional Impact of the Work</a:t>
            </a:r>
          </a:p>
          <a:p>
            <a:pPr marL="0" indent="0">
              <a:buNone/>
            </a:pPr>
            <a:r>
              <a:rPr lang="en-GB" dirty="0"/>
              <a:t>Youth workers regularly hear about:</a:t>
            </a:r>
          </a:p>
          <a:p>
            <a:r>
              <a:rPr lang="en-GB" dirty="0"/>
              <a:t>Trauma</a:t>
            </a:r>
          </a:p>
          <a:p>
            <a:r>
              <a:rPr lang="en-GB" dirty="0"/>
              <a:t>Family conflict</a:t>
            </a:r>
          </a:p>
          <a:p>
            <a:r>
              <a:rPr lang="en-GB" dirty="0"/>
              <a:t>Mental‑health struggles</a:t>
            </a:r>
          </a:p>
          <a:p>
            <a:r>
              <a:rPr lang="en-GB" dirty="0"/>
              <a:t>Self‑harm</a:t>
            </a:r>
          </a:p>
          <a:p>
            <a:r>
              <a:rPr lang="en-GB" dirty="0"/>
              <a:t>Violence or exploitation</a:t>
            </a:r>
          </a:p>
          <a:p>
            <a:r>
              <a:rPr lang="en-GB" dirty="0"/>
              <a:t>Identity struggles</a:t>
            </a:r>
          </a:p>
          <a:p>
            <a:r>
              <a:rPr lang="en-GB" dirty="0"/>
              <a:t>Loss and instability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71956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40F8A-D7D2-8DDF-3BE1-5053EA064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450AC-C6F2-8195-0A34-551D369F9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B8BF10-8340-57FC-0CBA-639E7340DF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Even when workers respond professionally, these stories can stay with them. Emotional labour can lead to:</a:t>
            </a:r>
          </a:p>
          <a:p>
            <a:r>
              <a:rPr lang="en-GB" dirty="0"/>
              <a:t>Feeling drained</a:t>
            </a:r>
          </a:p>
          <a:p>
            <a:r>
              <a:rPr lang="en-GB" dirty="0"/>
              <a:t>Worrying about young people outside work</a:t>
            </a:r>
          </a:p>
          <a:p>
            <a:r>
              <a:rPr lang="en-GB" dirty="0"/>
              <a:t>Carrying emotional residue from sessions</a:t>
            </a:r>
          </a:p>
          <a:p>
            <a:r>
              <a:rPr lang="en-GB" dirty="0"/>
              <a:t>Feeling responsible for young people’s wellbeing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is normal — but it must be managed safely.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22631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64F3E-5E14-B44D-1D50-914BA855D4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8A743-35D0-D40A-328E-63CD8EEE0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60E73-94A1-5A5B-FCA1-E2C529BD45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9085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/>
              <a:t>Burnout and Compassion Fatigue</a:t>
            </a:r>
          </a:p>
          <a:p>
            <a:pPr marL="0" indent="0">
              <a:buNone/>
            </a:pPr>
            <a:r>
              <a:rPr lang="en-GB" dirty="0"/>
              <a:t>When emotional labour builds up without support, youth workers may experience:</a:t>
            </a:r>
          </a:p>
          <a:p>
            <a:pPr marL="0" indent="0">
              <a:buNone/>
            </a:pPr>
            <a:r>
              <a:rPr lang="en-GB" b="1" dirty="0"/>
              <a:t>Burnout</a:t>
            </a:r>
          </a:p>
          <a:p>
            <a:r>
              <a:rPr lang="en-GB" dirty="0"/>
              <a:t>Exhaustion</a:t>
            </a:r>
          </a:p>
          <a:p>
            <a:r>
              <a:rPr lang="en-GB" dirty="0"/>
              <a:t>Irritability</a:t>
            </a:r>
          </a:p>
          <a:p>
            <a:r>
              <a:rPr lang="en-GB" dirty="0"/>
              <a:t>Reduced motivation</a:t>
            </a:r>
          </a:p>
          <a:p>
            <a:r>
              <a:rPr lang="en-GB" dirty="0"/>
              <a:t>Feeling ineffective</a:t>
            </a:r>
          </a:p>
          <a:p>
            <a:r>
              <a:rPr lang="en-GB" dirty="0"/>
              <a:t>Emotional numbness</a:t>
            </a:r>
          </a:p>
          <a:p>
            <a:pPr marL="0" indent="0">
              <a:buNone/>
            </a:pP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331919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635FB-AA2E-85C7-3433-B4F5398A0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C4C54-18B4-6E27-DF71-B155C1A6E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A15D5-491F-11CD-B6E7-8FADEC960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908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Compassion Fatigue</a:t>
            </a:r>
          </a:p>
          <a:p>
            <a:r>
              <a:rPr lang="en-GB" dirty="0"/>
              <a:t>Feeling overwhelmed by others’ pain</a:t>
            </a:r>
          </a:p>
          <a:p>
            <a:r>
              <a:rPr lang="en-GB" dirty="0"/>
              <a:t>Reduced empathy</a:t>
            </a:r>
          </a:p>
          <a:p>
            <a:r>
              <a:rPr lang="en-GB" dirty="0"/>
              <a:t>Avoiding emotional conversations</a:t>
            </a:r>
          </a:p>
          <a:p>
            <a:r>
              <a:rPr lang="en-GB" dirty="0"/>
              <a:t>Feeling “too full” to take on more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These are not personal failures — they are occupational hazards in therapeutic 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88334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EE42EF-0611-0550-AAB0-3B141965D6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E4928-8B7C-304C-10B2-D95C02F07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FD764-A297-C3CE-B60D-E4648B90FF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2595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Why Supervision Matters</a:t>
            </a:r>
          </a:p>
          <a:p>
            <a:pPr marL="0" indent="0">
              <a:buNone/>
            </a:pPr>
            <a:r>
              <a:rPr lang="en-GB" dirty="0"/>
              <a:t>Supervision is a </a:t>
            </a:r>
            <a:r>
              <a:rPr lang="en-GB" b="1" dirty="0"/>
              <a:t>protective factor</a:t>
            </a:r>
            <a:r>
              <a:rPr lang="en-GB" dirty="0"/>
              <a:t> for emotional wellbeing.</a:t>
            </a:r>
          </a:p>
          <a:p>
            <a:r>
              <a:rPr lang="en-GB" dirty="0"/>
              <a:t>It provides space to:</a:t>
            </a:r>
          </a:p>
          <a:p>
            <a:r>
              <a:rPr lang="en-GB" dirty="0"/>
              <a:t>Process emotional impact</a:t>
            </a:r>
          </a:p>
          <a:p>
            <a:r>
              <a:rPr lang="en-GB" dirty="0"/>
              <a:t>Reflect on boundaries</a:t>
            </a:r>
          </a:p>
          <a:p>
            <a:r>
              <a:rPr lang="en-GB" dirty="0"/>
              <a:t>Explore dilemmas safely</a:t>
            </a:r>
          </a:p>
          <a:p>
            <a:r>
              <a:rPr lang="en-GB" dirty="0"/>
              <a:t>Receive guidance and reassurance</a:t>
            </a:r>
          </a:p>
          <a:p>
            <a:r>
              <a:rPr lang="en-GB" dirty="0"/>
              <a:t>Prevent burnout</a:t>
            </a:r>
          </a:p>
          <a:p>
            <a:r>
              <a:rPr lang="en-GB" dirty="0"/>
              <a:t>Strengthen ethical practice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Supervision is not optional — it is essential for safe therapeutic youth 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310435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A52B91-047F-086C-D977-9836B9B92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CB252-151D-DE9F-C9B9-CFEEB84FF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610DF8-D82A-8096-BA43-C3C70EB4A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40147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Reflective Practice as Emotional Self‑Care</a:t>
            </a:r>
          </a:p>
          <a:p>
            <a:pPr marL="0" indent="0">
              <a:buNone/>
            </a:pPr>
            <a:r>
              <a:rPr lang="en-GB" dirty="0"/>
              <a:t>Reflective practice helps youth workers understand:</a:t>
            </a:r>
          </a:p>
          <a:p>
            <a:r>
              <a:rPr lang="en-GB" dirty="0"/>
              <a:t>What emotions they bring into the work</a:t>
            </a:r>
          </a:p>
          <a:p>
            <a:r>
              <a:rPr lang="en-GB" dirty="0"/>
              <a:t>What emotions the work brings up in them</a:t>
            </a:r>
          </a:p>
          <a:p>
            <a:r>
              <a:rPr lang="en-GB" dirty="0"/>
              <a:t>How their own experiences shape their responses</a:t>
            </a:r>
          </a:p>
          <a:p>
            <a:r>
              <a:rPr lang="en-GB" dirty="0"/>
              <a:t>What triggers or drains them</a:t>
            </a:r>
          </a:p>
          <a:p>
            <a:r>
              <a:rPr lang="en-GB" dirty="0"/>
              <a:t>What support they need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04380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51F67-6BC6-6F6C-79E4-752ABC51D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67171-F492-1DDF-06F2-9EDF4AC69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5F2E4-CD7F-48C0-5778-A3E3CBDA2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40147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Tools include:</a:t>
            </a:r>
          </a:p>
          <a:p>
            <a:r>
              <a:rPr lang="en-GB" dirty="0"/>
              <a:t>Journaling</a:t>
            </a:r>
          </a:p>
          <a:p>
            <a:r>
              <a:rPr lang="en-GB" dirty="0"/>
              <a:t>Peer reflection</a:t>
            </a:r>
          </a:p>
          <a:p>
            <a:r>
              <a:rPr lang="en-GB" dirty="0"/>
              <a:t>Debriefing after difficult sessions</a:t>
            </a:r>
          </a:p>
          <a:p>
            <a:r>
              <a:rPr lang="en-GB" dirty="0"/>
              <a:t>Reflective models (Gibbs, Kolb, Driscoll)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Reflection turns emotional labour into learning rather than overload.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736415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2AA63-37E3-1B33-455F-7CC03500D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91A89-34A0-0169-A0D7-5291A5B07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D7EC6-2F36-8AED-13AA-53DC27A73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401473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Boundaries Protect the Worker Too</a:t>
            </a:r>
          </a:p>
          <a:p>
            <a:pPr marL="0" indent="0">
              <a:buNone/>
            </a:pPr>
            <a:r>
              <a:rPr lang="en-GB" dirty="0"/>
              <a:t>Healthy boundaries reduce emotional strain by:</a:t>
            </a:r>
          </a:p>
          <a:p>
            <a:r>
              <a:rPr lang="en-GB" dirty="0"/>
              <a:t>Preventing over‑involvement</a:t>
            </a:r>
          </a:p>
          <a:p>
            <a:r>
              <a:rPr lang="en-GB" dirty="0"/>
              <a:t>Keeping responsibility where it belongs</a:t>
            </a:r>
          </a:p>
          <a:p>
            <a:r>
              <a:rPr lang="en-GB" dirty="0"/>
              <a:t>Ensuring workers don’t “carry” young people’s problems home</a:t>
            </a:r>
          </a:p>
          <a:p>
            <a:r>
              <a:rPr lang="en-GB" dirty="0"/>
              <a:t>Maintaining professional distance</a:t>
            </a:r>
          </a:p>
          <a:p>
            <a:r>
              <a:rPr lang="en-GB" dirty="0"/>
              <a:t>Allowing workers to switch off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Boundaries are not cold — they are compassionate and protective.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69706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5335B-4DC6-2C54-0467-7201CA6D9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8B809-5485-D51E-BFDF-43AE80FE9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D5B05-C394-EE81-4341-05FAC42E9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401473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Strategies for Managing Emotional Labour</a:t>
            </a:r>
          </a:p>
          <a:p>
            <a:pPr marL="0" indent="0">
              <a:buNone/>
            </a:pPr>
            <a:r>
              <a:rPr lang="en-GB" dirty="0"/>
              <a:t>Youth workers can protect themselves by:</a:t>
            </a:r>
          </a:p>
          <a:p>
            <a:r>
              <a:rPr lang="en-GB" dirty="0"/>
              <a:t>Using supervision regularly</a:t>
            </a:r>
          </a:p>
          <a:p>
            <a:r>
              <a:rPr lang="en-GB" dirty="0"/>
              <a:t>Debriefing with colleagues</a:t>
            </a:r>
          </a:p>
          <a:p>
            <a:r>
              <a:rPr lang="en-GB" dirty="0"/>
              <a:t>Setting clear boundaries</a:t>
            </a:r>
          </a:p>
          <a:p>
            <a:r>
              <a:rPr lang="en-GB" dirty="0"/>
              <a:t>Practising self‑care (sleep, rest, hobbies, movement)</a:t>
            </a:r>
          </a:p>
          <a:p>
            <a:r>
              <a:rPr lang="en-GB" dirty="0"/>
              <a:t>Taking breaks after intense sessions</a:t>
            </a:r>
          </a:p>
          <a:p>
            <a:r>
              <a:rPr lang="en-GB" dirty="0"/>
              <a:t>Not working beyond their role or capacity</a:t>
            </a:r>
          </a:p>
          <a:p>
            <a:r>
              <a:rPr lang="en-GB" dirty="0"/>
              <a:t>Seeking support early when feeling overwhelmed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Emotional labour is sustainable only when balanced with emotional support.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503994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AE859-6281-4D61-DB11-712B874D0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BE2AD-819E-E788-ABFA-015A2BD1E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Youth Worker’s Emotional Labour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166CC-6AB7-F4DB-9101-3B2FE09B4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401473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Why This Matters for Therapeutic Practice</a:t>
            </a:r>
          </a:p>
          <a:p>
            <a:pPr marL="0" indent="0">
              <a:buNone/>
            </a:pPr>
            <a:r>
              <a:rPr lang="en-GB" dirty="0"/>
              <a:t>A youth worker who is emotionally supported can:</a:t>
            </a:r>
          </a:p>
          <a:p>
            <a:r>
              <a:rPr lang="en-GB" dirty="0"/>
              <a:t>Be more present</a:t>
            </a:r>
          </a:p>
          <a:p>
            <a:r>
              <a:rPr lang="en-GB" dirty="0"/>
              <a:t>Offer deeper empathy</a:t>
            </a:r>
          </a:p>
          <a:p>
            <a:r>
              <a:rPr lang="en-GB" dirty="0"/>
              <a:t>Maintain boundaries</a:t>
            </a:r>
          </a:p>
          <a:p>
            <a:r>
              <a:rPr lang="en-GB" dirty="0"/>
              <a:t>Build stronger therapeutic relationships</a:t>
            </a:r>
          </a:p>
          <a:p>
            <a:r>
              <a:rPr lang="en-GB" dirty="0"/>
              <a:t>Model healthy emotional regulation</a:t>
            </a:r>
          </a:p>
          <a:p>
            <a:r>
              <a:rPr lang="en-GB" dirty="0"/>
              <a:t>Stay in the profession long‑term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Supporting the worker’s emotional wellbeing is essential for supporting young people’s wellbeing.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95993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CD1F4-0F60-5C6B-CC47-BC47D6F40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Skills Practice 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375AF-D0C1-628B-4695-5EBEB65B40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40524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B393C-BAB6-267C-0A61-6A88F22F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Core Reflection Question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308C73-16EA-FD81-C923-235BC31C7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“Which therapeutic skill do I want to develop further, and why?”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088358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F390E-5BD6-D235-E59F-1ABD4E229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Reflection Prompts for Students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960AD-1F4B-0FF8-4367-DDDA7A8645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These prompts will help you go deeper than “I need to get better at listening.”</a:t>
            </a:r>
          </a:p>
          <a:p>
            <a:pPr marL="0" indent="0">
              <a:buNone/>
            </a:pPr>
            <a:r>
              <a:rPr lang="en-GB" b="1" dirty="0"/>
              <a:t>1. What felt natural for you during the skills practice?</a:t>
            </a:r>
          </a:p>
          <a:p>
            <a:r>
              <a:rPr lang="en-GB" dirty="0"/>
              <a:t>Did you find yourself leaning into empathy?</a:t>
            </a:r>
          </a:p>
          <a:p>
            <a:r>
              <a:rPr lang="en-GB" dirty="0"/>
              <a:t>Were you comfortable with silence?</a:t>
            </a:r>
          </a:p>
          <a:p>
            <a:r>
              <a:rPr lang="en-GB" dirty="0"/>
              <a:t>Did you naturally reflect feelings?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2. What felt challenging or uncomfortable?</a:t>
            </a:r>
          </a:p>
          <a:p>
            <a:r>
              <a:rPr lang="en-GB" dirty="0"/>
              <a:t>Did you want to give advice?</a:t>
            </a:r>
          </a:p>
          <a:p>
            <a:r>
              <a:rPr lang="en-GB" dirty="0"/>
              <a:t>Did you struggle to stay present?</a:t>
            </a:r>
          </a:p>
          <a:p>
            <a:r>
              <a:rPr lang="en-GB" dirty="0"/>
              <a:t>Did you find it hard to reflect emotions accurately?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30662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B3CE10-8CAA-6533-5594-8642CE813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F2703-A355-5317-197E-DB65776D7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Reflection Prompts for Students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C7277-6E45-2FF9-F55A-01F58F61D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86135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/>
              <a:t>3. What emotions came up for you?</a:t>
            </a:r>
          </a:p>
          <a:p>
            <a:r>
              <a:rPr lang="en-GB" dirty="0"/>
              <a:t>Anxiety?</a:t>
            </a:r>
          </a:p>
          <a:p>
            <a:r>
              <a:rPr lang="en-GB" dirty="0"/>
              <a:t>Confidence?</a:t>
            </a:r>
          </a:p>
          <a:p>
            <a:r>
              <a:rPr lang="en-GB" dirty="0"/>
              <a:t>Frustration?</a:t>
            </a:r>
          </a:p>
          <a:p>
            <a:r>
              <a:rPr lang="en-GB" dirty="0"/>
              <a:t>Curiosity?</a:t>
            </a:r>
          </a:p>
          <a:p>
            <a:r>
              <a:rPr lang="en-GB" dirty="0"/>
              <a:t>Self‑doubt?</a:t>
            </a:r>
          </a:p>
          <a:p>
            <a:pPr marL="0" indent="0">
              <a:buNone/>
            </a:pPr>
            <a:r>
              <a:rPr lang="en-GB" dirty="0"/>
              <a:t>This builds emotional literacy — essential for therapeutic work.</a:t>
            </a:r>
          </a:p>
          <a:p>
            <a:pPr marL="0" indent="0">
              <a:buNone/>
            </a:pPr>
            <a:r>
              <a:rPr lang="en-GB" b="1" dirty="0"/>
              <a:t>4. How did your partner’s responses affect your confidence?</a:t>
            </a:r>
          </a:p>
          <a:p>
            <a:r>
              <a:rPr lang="en-GB" dirty="0"/>
              <a:t>Did you feel heard?</a:t>
            </a:r>
          </a:p>
          <a:p>
            <a:r>
              <a:rPr lang="en-GB" dirty="0"/>
              <a:t>Did you feel rushed?</a:t>
            </a:r>
          </a:p>
          <a:p>
            <a:r>
              <a:rPr lang="en-GB" dirty="0"/>
              <a:t>Did you feel supported?</a:t>
            </a:r>
          </a:p>
          <a:p>
            <a:pPr marL="0" indent="0">
              <a:buNone/>
            </a:pPr>
            <a:r>
              <a:rPr lang="en-GB" dirty="0"/>
              <a:t>This helps students understand </a:t>
            </a:r>
            <a:r>
              <a:rPr lang="en-GB" b="1" dirty="0"/>
              <a:t>how young people experience being heard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3007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F43D1-1E74-46A3-1D5B-ADC112199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Reflection Prompts for Students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72AB4-355F-3748-45D0-21BC31AA15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5. How does this link to youth‑work values?</a:t>
            </a:r>
          </a:p>
          <a:p>
            <a:r>
              <a:rPr lang="en-GB" dirty="0"/>
              <a:t>Encourage students to connect their reflection to:</a:t>
            </a:r>
          </a:p>
          <a:p>
            <a:r>
              <a:rPr lang="en-GB" dirty="0"/>
              <a:t>Voluntary participation</a:t>
            </a:r>
          </a:p>
          <a:p>
            <a:r>
              <a:rPr lang="en-GB" dirty="0"/>
              <a:t>Empowerment</a:t>
            </a:r>
          </a:p>
          <a:p>
            <a:r>
              <a:rPr lang="en-GB" dirty="0"/>
              <a:t>Respect</a:t>
            </a:r>
          </a:p>
          <a:p>
            <a:r>
              <a:rPr lang="en-GB" dirty="0"/>
              <a:t>Anti‑oppressive practice</a:t>
            </a:r>
          </a:p>
          <a:p>
            <a:r>
              <a:rPr lang="en-GB" dirty="0"/>
              <a:t>Relationship‑centred work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799219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6E72F-A0D4-D7FE-9100-6380F3B5C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Optional Written Reflection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1284D4-2104-0F10-15DD-86346FCED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Skill I want to develop:</a:t>
            </a:r>
            <a:r>
              <a:rPr lang="en-GB" dirty="0"/>
              <a:t> (Name the skill)</a:t>
            </a:r>
          </a:p>
          <a:p>
            <a:r>
              <a:rPr lang="en-GB" b="1" dirty="0"/>
              <a:t>Why this skill matters in youth work:</a:t>
            </a:r>
            <a:r>
              <a:rPr lang="en-GB" dirty="0"/>
              <a:t> (Link to therapeutic practice)</a:t>
            </a:r>
          </a:p>
          <a:p>
            <a:r>
              <a:rPr lang="en-GB" b="1" dirty="0"/>
              <a:t>What I noticed about myself during the activity:</a:t>
            </a:r>
            <a:r>
              <a:rPr lang="en-GB" dirty="0"/>
              <a:t> (Emotions, behaviours, strengths, challenges)</a:t>
            </a:r>
          </a:p>
          <a:p>
            <a:r>
              <a:rPr lang="en-GB" b="1" dirty="0"/>
              <a:t>What I want to work on next:</a:t>
            </a:r>
            <a:r>
              <a:rPr lang="en-GB" dirty="0"/>
              <a:t> (A clear, realistic development goal)</a:t>
            </a:r>
          </a:p>
          <a:p>
            <a:r>
              <a:rPr lang="en-GB" b="1" dirty="0"/>
              <a:t>How I will practise this skill:</a:t>
            </a:r>
            <a:r>
              <a:rPr lang="en-GB" dirty="0"/>
              <a:t> (In placement, class, or everyday interactions)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encourages reflective depth rather than surface‑level answers.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791052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C9176-9BAC-4BFC-ED3A-5B1D0C768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Reflection Matters in Therapeutic Youth Work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7EB0E-81D3-491B-2CE0-A289B1322C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Reflection helps youth workers:</a:t>
            </a:r>
          </a:p>
          <a:p>
            <a:r>
              <a:rPr lang="en-GB" dirty="0"/>
              <a:t>Understand their emotional impact</a:t>
            </a:r>
          </a:p>
          <a:p>
            <a:r>
              <a:rPr lang="en-GB" dirty="0"/>
              <a:t>Maintain boundaries</a:t>
            </a:r>
          </a:p>
          <a:p>
            <a:r>
              <a:rPr lang="en-GB" dirty="0"/>
              <a:t>Avoid burnout</a:t>
            </a:r>
          </a:p>
          <a:p>
            <a:r>
              <a:rPr lang="en-GB" dirty="0"/>
              <a:t>Improve </a:t>
            </a:r>
            <a:r>
              <a:rPr lang="en-GB" dirty="0" err="1"/>
              <a:t>attunement</a:t>
            </a:r>
            <a:endParaRPr lang="en-GB" dirty="0"/>
          </a:p>
          <a:p>
            <a:r>
              <a:rPr lang="en-GB" dirty="0"/>
              <a:t>Strengthen therapeutic relationships</a:t>
            </a:r>
          </a:p>
          <a:p>
            <a:r>
              <a:rPr lang="en-GB" dirty="0"/>
              <a:t>Practise ethically and safely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is a core part of becoming a reflective, emotionally intelligent practitioner.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378473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5F5BC-8F02-FDDC-C233-3142538AD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Session Summary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01F6D-801E-8E9D-2768-11F124A860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93214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This session explored how youth work can be </a:t>
            </a:r>
            <a:r>
              <a:rPr lang="en-GB" i="1" dirty="0"/>
              <a:t>therapeutic</a:t>
            </a:r>
            <a:r>
              <a:rPr lang="en-GB" dirty="0"/>
              <a:t> without becoming </a:t>
            </a:r>
            <a:r>
              <a:rPr lang="en-GB" i="1" dirty="0"/>
              <a:t>therapy</a:t>
            </a:r>
            <a:r>
              <a:rPr lang="en-GB" dirty="0"/>
              <a:t>. We looked at:</a:t>
            </a:r>
          </a:p>
          <a:p>
            <a:r>
              <a:rPr lang="en-GB" b="1" dirty="0"/>
              <a:t>Therapeutic youth‑work relationships</a:t>
            </a:r>
            <a:r>
              <a:rPr lang="en-GB" dirty="0"/>
              <a:t> Built on trust, safety, empathy, and voluntary participation.</a:t>
            </a:r>
          </a:p>
          <a:p>
            <a:r>
              <a:rPr lang="en-GB" b="1" dirty="0"/>
              <a:t>Core therapeutic skills</a:t>
            </a:r>
            <a:r>
              <a:rPr lang="en-GB" dirty="0"/>
              <a:t> Including active listening, reflective responding, </a:t>
            </a:r>
            <a:r>
              <a:rPr lang="en-GB" dirty="0" err="1"/>
              <a:t>attunement</a:t>
            </a:r>
            <a:r>
              <a:rPr lang="en-GB" dirty="0"/>
              <a:t>, open questions, and emotional containment.</a:t>
            </a:r>
          </a:p>
          <a:p>
            <a:r>
              <a:rPr lang="en-GB" b="1" dirty="0"/>
              <a:t>Rogers’ core conditions</a:t>
            </a:r>
            <a:r>
              <a:rPr lang="en-GB" dirty="0"/>
              <a:t> Empathy, congruence, and unconditional positive regard as foundations for relational practice.</a:t>
            </a:r>
          </a:p>
          <a:p>
            <a:r>
              <a:rPr lang="en-GB" b="1" dirty="0"/>
              <a:t>Youth work as a therapeutic space</a:t>
            </a:r>
            <a:r>
              <a:rPr lang="en-GB" dirty="0"/>
              <a:t> Everyday conversations, group work, and relational moments that support emotional wellbeing.</a:t>
            </a:r>
          </a:p>
          <a:p>
            <a:r>
              <a:rPr lang="en-GB" b="1" dirty="0"/>
              <a:t>Boundaries and safe practice</a:t>
            </a:r>
            <a:r>
              <a:rPr lang="en-GB" dirty="0"/>
              <a:t> Why youth workers are not therapists, and how to keep practice ethical and safe.</a:t>
            </a:r>
          </a:p>
          <a:p>
            <a:r>
              <a:rPr lang="en-GB" b="1" dirty="0"/>
              <a:t>Safeguarding and emotional labour</a:t>
            </a:r>
            <a:r>
              <a:rPr lang="en-GB" dirty="0"/>
              <a:t> Understanding risk, managing disclosures, and recognising the emotional impact on workers.</a:t>
            </a:r>
          </a:p>
          <a:p>
            <a:r>
              <a:rPr lang="en-GB" b="1" dirty="0"/>
              <a:t>Skills practice and reflection</a:t>
            </a:r>
            <a:r>
              <a:rPr lang="en-GB" dirty="0"/>
              <a:t> Applying theory through dialogue, </a:t>
            </a:r>
            <a:r>
              <a:rPr lang="en-GB" dirty="0" err="1"/>
              <a:t>attunement</a:t>
            </a:r>
            <a:r>
              <a:rPr lang="en-GB" dirty="0"/>
              <a:t>, and reflective learning.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774601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9DEC1-25CB-6FC5-C359-9FC6B2A8B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Key Takeaways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D3558-B0BC-6C45-8281-D6A9B576F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1. Youth work is inherently relational — and relationships can be therapeutic.</a:t>
            </a:r>
          </a:p>
          <a:p>
            <a:r>
              <a:rPr lang="en-GB" dirty="0"/>
              <a:t>Young people grow when they feel heard, respected, and emotionally safe.</a:t>
            </a:r>
          </a:p>
          <a:p>
            <a:pPr marL="0" indent="0">
              <a:buNone/>
            </a:pPr>
            <a:r>
              <a:rPr lang="en-GB" b="1" dirty="0"/>
              <a:t>2. Therapeutic practice is about </a:t>
            </a:r>
            <a:r>
              <a:rPr lang="en-GB" b="1" i="1" dirty="0"/>
              <a:t>how</a:t>
            </a:r>
            <a:r>
              <a:rPr lang="en-GB" b="1" dirty="0"/>
              <a:t> we communicate, not delivering therapy.</a:t>
            </a:r>
          </a:p>
          <a:p>
            <a:r>
              <a:rPr lang="en-GB" dirty="0"/>
              <a:t>It’s relational, strengths‑based, person‑centred, and grounded in youth‑work values.</a:t>
            </a:r>
          </a:p>
          <a:p>
            <a:pPr marL="0" indent="0">
              <a:buNone/>
            </a:pPr>
            <a:r>
              <a:rPr lang="en-GB" b="1" dirty="0"/>
              <a:t>3. Boundaries protect both the young person and the worker.</a:t>
            </a:r>
          </a:p>
          <a:p>
            <a:r>
              <a:rPr lang="en-GB" dirty="0"/>
              <a:t>Clear roles, confidentiality limits, and ethical practice keep the work safe.</a:t>
            </a:r>
          </a:p>
          <a:p>
            <a:pPr marL="0" indent="0">
              <a:buNone/>
            </a:pPr>
            <a:r>
              <a:rPr lang="en-GB" b="1" dirty="0"/>
              <a:t>4. Everyday conversations can be powerful.</a:t>
            </a:r>
          </a:p>
          <a:p>
            <a:r>
              <a:rPr lang="en-GB" dirty="0"/>
              <a:t>A chat over toast, a walk, or a moment of attuned listening can create meaningful change.</a:t>
            </a:r>
          </a:p>
          <a:p>
            <a:pPr marL="0" indent="0">
              <a:buNone/>
            </a:pPr>
            <a:r>
              <a:rPr lang="en-GB" b="1" dirty="0"/>
              <a:t>5. Youth workers need support too.</a:t>
            </a:r>
          </a:p>
          <a:p>
            <a:r>
              <a:rPr lang="en-GB" dirty="0"/>
              <a:t>Supervision, reflection, and emotional awareness are essential for sustainable practice.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85065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CA42E-C71D-7B37-9893-38CE83C6E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Your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2B08-C51D-B9C2-7DFF-CECF34B80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By this point, you should be able to:</a:t>
            </a:r>
          </a:p>
          <a:p>
            <a:r>
              <a:rPr lang="en-GB" dirty="0"/>
              <a:t>Describe what makes a youth‑work relationship therapeutic</a:t>
            </a:r>
          </a:p>
          <a:p>
            <a:r>
              <a:rPr lang="en-GB" dirty="0"/>
              <a:t>Demonstrate core micro‑skills in conversation</a:t>
            </a:r>
          </a:p>
          <a:p>
            <a:r>
              <a:rPr lang="en-GB" dirty="0"/>
              <a:t>Explain Rogers’ core conditions in a youth‑work context</a:t>
            </a:r>
          </a:p>
          <a:p>
            <a:r>
              <a:rPr lang="en-GB" dirty="0"/>
              <a:t>Identify when a situation becomes a safeguarding concern</a:t>
            </a:r>
          </a:p>
          <a:p>
            <a:r>
              <a:rPr lang="en-GB" dirty="0"/>
              <a:t>Reflect on their own emotional responses and skill development</a:t>
            </a:r>
          </a:p>
          <a:p>
            <a:r>
              <a:rPr lang="en-GB" dirty="0"/>
              <a:t>Recognise the emotional labour involved in youth work</a:t>
            </a:r>
          </a:p>
          <a:p>
            <a:r>
              <a:rPr lang="en-GB" dirty="0"/>
              <a:t>Apply therapeutic approaches appropriately and ethically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789216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F22FD-BBB3-39C1-D4D2-F9B2DCF0D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Final Reflection…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29BDBE-F735-6BFE-2BBA-3238152BE8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“What is one thing you will take forward into your practice from today’s session?”</a:t>
            </a:r>
          </a:p>
        </p:txBody>
      </p:sp>
    </p:spTree>
    <p:extLst>
      <p:ext uri="{BB962C8B-B14F-4D97-AF65-F5344CB8AC3E}">
        <p14:creationId xmlns:p14="http://schemas.microsoft.com/office/powerpoint/2010/main" val="2097692910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E87EB-EEEA-8AD2-4D4B-039C04805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Closing Thought…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2C8FA-4F9A-2B8D-42DF-B0DC5F9BB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Therapeutic youth work is not about fixing young people — it’s about </a:t>
            </a:r>
            <a:r>
              <a:rPr lang="en-GB" i="1" dirty="0"/>
              <a:t>walking alongside them</a:t>
            </a:r>
            <a:r>
              <a:rPr lang="en-GB" dirty="0"/>
              <a:t>, </a:t>
            </a:r>
            <a:r>
              <a:rPr lang="en-GB" i="1" dirty="0"/>
              <a:t>listening deeply</a:t>
            </a:r>
            <a:r>
              <a:rPr lang="en-GB" dirty="0"/>
              <a:t>, and </a:t>
            </a:r>
            <a:r>
              <a:rPr lang="en-GB" i="1" dirty="0"/>
              <a:t>creating spaces where they feel safe enough to grow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0829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3ADACCA7-A0F1-4AED-8127-65658204012C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CF64DD8-8BF1-4055-AA84-573F3383EB47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A90DDE76-B0D5-491C-8752-ECFED6AA521C}"/>
    </a:ext>
  </a:extLst>
</a:theme>
</file>

<file path=ppt/theme/theme4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8F54E00-A234-4BC1-9AB6-79240979EE68}"/>
    </a:ext>
  </a:extLst>
</a:theme>
</file>

<file path=ppt/theme/theme5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C7F0C43E-27EF-47B1-8821-274995F2A906}"/>
    </a:ext>
  </a:extLst>
</a:theme>
</file>

<file path=ppt/theme/theme6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EA912BCD-5E67-480B-8B94-57CAE682B78A}"/>
    </a:ext>
  </a:extLst>
</a:theme>
</file>

<file path=ppt/theme/theme7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6FFC3E98-B57F-408A-8819-024F225AFAE9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Accessible Widescreen_2023 Sept</Template>
  <TotalTime>1772</TotalTime>
  <Words>6477</Words>
  <Application>Microsoft Office PowerPoint</Application>
  <PresentationFormat>Widescreen</PresentationFormat>
  <Paragraphs>921</Paragraphs>
  <Slides>98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98</vt:i4>
      </vt:variant>
    </vt:vector>
  </HeadingPairs>
  <TitlesOfParts>
    <vt:vector size="109" baseType="lpstr">
      <vt:lpstr>Aptos</vt:lpstr>
      <vt:lpstr>Arial</vt:lpstr>
      <vt:lpstr>Calibri</vt:lpstr>
      <vt:lpstr>Calibri Light</vt:lpstr>
      <vt:lpstr>UWTSD Holding Page</vt:lpstr>
      <vt:lpstr>UWTSD Title Page 1</vt:lpstr>
      <vt:lpstr>UWTSD Text 1</vt:lpstr>
      <vt:lpstr>UWTSD Text 2</vt:lpstr>
      <vt:lpstr>UWTSD Text 3</vt:lpstr>
      <vt:lpstr>UWTSD Text 4</vt:lpstr>
      <vt:lpstr>UWTSD Logo Variations place image in Background</vt:lpstr>
      <vt:lpstr>ECYW4015</vt:lpstr>
      <vt:lpstr>Learning Outcomes for this Session</vt:lpstr>
      <vt:lpstr>Group Task</vt:lpstr>
      <vt:lpstr>What Do We Mean by “Therapeutic”?</vt:lpstr>
      <vt:lpstr>What Do We Mean by “Therapeutic”?</vt:lpstr>
      <vt:lpstr>What Do We Mean by “Therapeutic”?</vt:lpstr>
      <vt:lpstr>What Do We Mean by “Therapeutic”?</vt:lpstr>
      <vt:lpstr>What Do We Mean by “Therapeutic”?</vt:lpstr>
      <vt:lpstr>Youth Work as a Therapeutic Space</vt:lpstr>
      <vt:lpstr>Youth Work as a Therapeutic Space</vt:lpstr>
      <vt:lpstr>Everyday conversations as therapeutic moments</vt:lpstr>
      <vt:lpstr>Everyday conversations as therapeutic moments</vt:lpstr>
      <vt:lpstr>Examples from practice</vt:lpstr>
      <vt:lpstr>The Therapeutic Relationship</vt:lpstr>
      <vt:lpstr>The Therapeutic Relationship</vt:lpstr>
      <vt:lpstr>The Therapeutic Relationship </vt:lpstr>
      <vt:lpstr>Why These Conditions Matter in Youth Work </vt:lpstr>
      <vt:lpstr>Why These Conditions Matter in Youth Work </vt:lpstr>
      <vt:lpstr>How Young People Experience “Being Heard”</vt:lpstr>
      <vt:lpstr>How Young People Experience “Being Heard”</vt:lpstr>
      <vt:lpstr>Why These Conditions Matter in Youth Work</vt:lpstr>
      <vt:lpstr>Core Therapeutic Skills</vt:lpstr>
      <vt:lpstr>Core Therapeutic Skills</vt:lpstr>
      <vt:lpstr>Core Therapeutic Skills</vt:lpstr>
      <vt:lpstr>Core Therapeutic Skills</vt:lpstr>
      <vt:lpstr>Core Therapeutic Skills</vt:lpstr>
      <vt:lpstr>Core Therapeutic Skills</vt:lpstr>
      <vt:lpstr>Core Therapeutic Skills</vt:lpstr>
      <vt:lpstr>Core Therapeutic Skills</vt:lpstr>
      <vt:lpstr>Core Therapeutic Skills</vt:lpstr>
      <vt:lpstr>Skills Demonstration</vt:lpstr>
      <vt:lpstr>What the Youth Worker Does</vt:lpstr>
      <vt:lpstr>What the Young Person Experiences</vt:lpstr>
      <vt:lpstr>Boundaries and Safe Practice</vt:lpstr>
      <vt:lpstr>Boundaries and Safe Practice</vt:lpstr>
      <vt:lpstr>Boundaries and Safe Practice</vt:lpstr>
      <vt:lpstr>Boundaries and Safe Practice</vt:lpstr>
      <vt:lpstr>Boundaries and Safe Practice </vt:lpstr>
      <vt:lpstr>Boundaries and Safe Practice</vt:lpstr>
      <vt:lpstr>Boundaries and Safe Practice</vt:lpstr>
      <vt:lpstr>Boundaries and Safe Practice</vt:lpstr>
      <vt:lpstr>Boundaries and Safe Practice</vt:lpstr>
      <vt:lpstr>How to Respond to Jay</vt:lpstr>
      <vt:lpstr>How to Respond to Jay</vt:lpstr>
      <vt:lpstr>How to Respond to Jay</vt:lpstr>
      <vt:lpstr>How to Respond to Jay</vt:lpstr>
      <vt:lpstr>How to Respond to Jay</vt:lpstr>
      <vt:lpstr>How to Respond to Jay</vt:lpstr>
      <vt:lpstr>Understanding Young People’s Emotional Worlds</vt:lpstr>
      <vt:lpstr>Understanding Young People’s Emotional Worlds</vt:lpstr>
      <vt:lpstr>Understanding Young People’s Emotional Worlds</vt:lpstr>
      <vt:lpstr>Understanding Young People’s Emotional Worlds</vt:lpstr>
      <vt:lpstr>Understanding Young People’s Emotional Worlds</vt:lpstr>
      <vt:lpstr>How Instability Affects Emotional Wellbeing</vt:lpstr>
      <vt:lpstr>How Youth Workers Provide Stability and Emotional Safety</vt:lpstr>
      <vt:lpstr>Why Understanding Emotional Worlds Matters</vt:lpstr>
      <vt:lpstr>Therapeutic Approaches Youth Workers Can Draw From</vt:lpstr>
      <vt:lpstr>Therapeutic Approaches Youth Workers Can Draw From</vt:lpstr>
      <vt:lpstr>Therapeutic Approaches Youth Workers Can Draw From</vt:lpstr>
      <vt:lpstr>Therapeutic Approaches Youth Workers Can Draw From</vt:lpstr>
      <vt:lpstr>Therapeutic Approaches Youth Workers Can Draw From</vt:lpstr>
      <vt:lpstr>Therapeutic Approaches Youth Workers Can Draw From</vt:lpstr>
      <vt:lpstr>Therapeutic Approaches Youth Workers Can Draw From</vt:lpstr>
      <vt:lpstr>Therapeutic Approaches Youth Workers Can Draw From</vt:lpstr>
      <vt:lpstr>Therapeutic Approaches Youth Workers Can Draw From</vt:lpstr>
      <vt:lpstr>Therapeutic Approaches Youth Workers Can Draw From</vt:lpstr>
      <vt:lpstr>Therapeutic Approaches Youth Workers Can Draw From</vt:lpstr>
      <vt:lpstr>Why These Approaches Fit Youth Work</vt:lpstr>
      <vt:lpstr>Group Work as a Therapeutic Space</vt:lpstr>
      <vt:lpstr>Group Work as a Therapeutic Space</vt:lpstr>
      <vt:lpstr>Group Work as a Therapeutic Space</vt:lpstr>
      <vt:lpstr>Group Work as a Therapeutic Space</vt:lpstr>
      <vt:lpstr>Group Work as a Therapeutic Space</vt:lpstr>
      <vt:lpstr>Group Work as a Therapeutic Space</vt:lpstr>
      <vt:lpstr>Group Work as a Therapeutic Space</vt:lpstr>
      <vt:lpstr>The Youth Worker’s Emotional Labour</vt:lpstr>
      <vt:lpstr>The Youth Worker’s Emotional Labour</vt:lpstr>
      <vt:lpstr>The Youth Worker’s Emotional Labour</vt:lpstr>
      <vt:lpstr>The Youth Worker’s Emotional Labour</vt:lpstr>
      <vt:lpstr>The Youth Worker’s Emotional Labour</vt:lpstr>
      <vt:lpstr>The Youth Worker’s Emotional Labour</vt:lpstr>
      <vt:lpstr>The Youth Worker’s Emotional Labour</vt:lpstr>
      <vt:lpstr>The Youth Worker’s Emotional Labour</vt:lpstr>
      <vt:lpstr>The Youth Worker’s Emotional Labour</vt:lpstr>
      <vt:lpstr>The Youth Worker’s Emotional Labour</vt:lpstr>
      <vt:lpstr>The Youth Worker’s Emotional Labour</vt:lpstr>
      <vt:lpstr>Skills Practice Activity </vt:lpstr>
      <vt:lpstr>Core Reflection Question </vt:lpstr>
      <vt:lpstr>Reflection Prompts for Students</vt:lpstr>
      <vt:lpstr>Reflection Prompts for Students</vt:lpstr>
      <vt:lpstr>Reflection Prompts for Students</vt:lpstr>
      <vt:lpstr>Optional Written Reflection Structure</vt:lpstr>
      <vt:lpstr>Why Reflection Matters in Therapeutic Youth Work</vt:lpstr>
      <vt:lpstr>Session Summary</vt:lpstr>
      <vt:lpstr>Key Takeaways</vt:lpstr>
      <vt:lpstr>Your Learning</vt:lpstr>
      <vt:lpstr>Final Reflection…</vt:lpstr>
      <vt:lpstr>Closing Thought…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Young</dc:creator>
  <cp:lastModifiedBy>Angharad Lewis</cp:lastModifiedBy>
  <cp:revision>9</cp:revision>
  <dcterms:created xsi:type="dcterms:W3CDTF">2024-09-09T10:46:02Z</dcterms:created>
  <dcterms:modified xsi:type="dcterms:W3CDTF">2026-05-13T07:46:06Z</dcterms:modified>
</cp:coreProperties>
</file>