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12"/>
  </p:notesMasterIdLst>
  <p:sldIdLst>
    <p:sldId id="256" r:id="rId2"/>
    <p:sldId id="257" r:id="rId3"/>
    <p:sldId id="258" r:id="rId4"/>
    <p:sldId id="259" r:id="rId5"/>
    <p:sldId id="260" r:id="rId6"/>
    <p:sldId id="261" r:id="rId7"/>
    <p:sldId id="262" r:id="rId8"/>
    <p:sldId id="265"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486235-7E2C-6657-CB7D-7994D255C662}" v="1009" dt="2024-11-12T09:18:02.697"/>
    <p1510:client id="{4BA08CCE-3F63-7358-B538-C72D3B0A6F0E}" v="2" dt="2024-11-12T10:39:28.050"/>
    <p1510:client id="{58AD3FD8-27C0-88FD-7108-DD656B4D495B}" v="224" dt="2024-11-12T07:13:19.381"/>
    <p1510:client id="{96843A25-75C5-27AC-812D-E343F63CC5BD}" v="61" dt="2024-11-11T23:10:17.601"/>
    <p1510:client id="{D6D6954A-DEBD-2BEF-C7A4-C207B6022A22}" v="7" dt="2024-11-12T07:16:32.693"/>
    <p1510:client id="{EFAED144-07CB-BCB7-93E1-E02D3832003D}" v="210" dt="2024-11-12T08:01:03.6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2B5087-58A7-4D13-80F8-565BFE855324}" type="datetimeFigureOut">
              <a:t>12/5/2024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6BA085-DD24-4937-8475-054F057E51CE}" type="slidenum">
              <a:t>‹#›</a:t>
            </a:fld>
            <a:endParaRPr lang="en-US"/>
          </a:p>
        </p:txBody>
      </p:sp>
    </p:spTree>
    <p:extLst>
      <p:ext uri="{BB962C8B-B14F-4D97-AF65-F5344CB8AC3E}">
        <p14:creationId xmlns:p14="http://schemas.microsoft.com/office/powerpoint/2010/main" val="1355068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What is insanity? 'insanity is a legal term pertaining to a defendant's ability to determine right from wrong when a crime is committed.' (Ryan Howes,2009).  Also known as the “right-wrong” test, the </a:t>
            </a:r>
            <a:r>
              <a:rPr lang="en-US" err="1"/>
              <a:t>M’Naghten</a:t>
            </a:r>
            <a:r>
              <a:rPr lang="en-US" i="1" dirty="0"/>
              <a:t> </a:t>
            </a:r>
            <a:r>
              <a:rPr lang="en-US"/>
              <a:t>Rule is a legal standard used to determine whether a defendant can be excused from criminal liability by reason of insanity. To establish a defense on the ground of insanity, it must be clearly proved that at the time of committing the act the party accused was laboring under such a defect of reason, from disease of the mind, as not to know the nature and quality of the act he was doing, or as not to know that what he was doing was wrong</a:t>
            </a:r>
            <a:endParaRPr lang="en-US" dirty="0"/>
          </a:p>
        </p:txBody>
      </p:sp>
      <p:sp>
        <p:nvSpPr>
          <p:cNvPr id="4" name="Slide Number Placeholder 3"/>
          <p:cNvSpPr>
            <a:spLocks noGrp="1"/>
          </p:cNvSpPr>
          <p:nvPr>
            <p:ph type="sldNum" sz="quarter" idx="5"/>
          </p:nvPr>
        </p:nvSpPr>
        <p:spPr/>
        <p:txBody>
          <a:bodyPr/>
          <a:lstStyle/>
          <a:p>
            <a:fld id="{2F6BA085-DD24-4937-8475-054F057E51CE}" type="slidenum">
              <a:t>2</a:t>
            </a:fld>
            <a:endParaRPr lang="en-US"/>
          </a:p>
        </p:txBody>
      </p:sp>
    </p:spTree>
    <p:extLst>
      <p:ext uri="{BB962C8B-B14F-4D97-AF65-F5344CB8AC3E}">
        <p14:creationId xmlns:p14="http://schemas.microsoft.com/office/powerpoint/2010/main" val="17582850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cap="all" dirty="0"/>
              <a:t>How do the courts deal with a </a:t>
            </a:r>
            <a:r>
              <a:rPr lang="en-US" b="1" cap="all" dirty="0" err="1"/>
              <a:t>defence</a:t>
            </a:r>
            <a:r>
              <a:rPr lang="en-US" b="1" cap="all" dirty="0"/>
              <a:t> of automatism? </a:t>
            </a:r>
            <a:r>
              <a:rPr lang="en-US" cap="all" dirty="0"/>
              <a:t>This argument has been raised by a number of insurers in an attempt to protect their clients from responsibility, but rarely has this </a:t>
            </a:r>
            <a:r>
              <a:rPr lang="en-US" cap="all" dirty="0" err="1"/>
              <a:t>defence</a:t>
            </a:r>
            <a:r>
              <a:rPr lang="en-US" cap="all" dirty="0"/>
              <a:t> succeeded.</a:t>
            </a:r>
            <a:endParaRPr lang="en-US" dirty="0"/>
          </a:p>
          <a:p>
            <a:r>
              <a:rPr lang="en-US" cap="all" dirty="0"/>
              <a:t>“We believe the reason for this is it is easy to say the accident was unexpected and unforeseeable, therefore the party had no control, in a way similar to the definition of automatism,” Philip said. This argument has been raised by a number of insurers in an attempt to protect their clients from responsibility, but rarely has this </a:t>
            </a:r>
            <a:r>
              <a:rPr lang="en-US" cap="all" dirty="0" err="1"/>
              <a:t>defence</a:t>
            </a:r>
            <a:r>
              <a:rPr lang="en-US" cap="all" dirty="0"/>
              <a:t> succeeded. For instance, if a driver has failed to take prescribed medication as recommended or drove contrary to the medical advice he has received which then leads to a medical episode occurring, or if there were warning signs which he or she has failed to respond to but simply continued driving, that person could carry some responsibility for the collision.</a:t>
            </a:r>
            <a:endParaRPr lang="en-US" dirty="0"/>
          </a:p>
          <a:p>
            <a:endParaRPr lang="en-US" cap="all" dirty="0">
              <a:ea typeface="Calibri"/>
              <a:cs typeface="Calibri"/>
            </a:endParaRPr>
          </a:p>
          <a:p>
            <a:endParaRPr lang="en-US" b="1" cap="all"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2F6BA085-DD24-4937-8475-054F057E51CE}" type="slidenum">
              <a:rPr lang="en-US"/>
              <a:t>3</a:t>
            </a:fld>
            <a:endParaRPr lang="en-US"/>
          </a:p>
        </p:txBody>
      </p:sp>
    </p:spTree>
    <p:extLst>
      <p:ext uri="{BB962C8B-B14F-4D97-AF65-F5344CB8AC3E}">
        <p14:creationId xmlns:p14="http://schemas.microsoft.com/office/powerpoint/2010/main" val="2090053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key case law is a legal decision that has a significant impact on how the law is interpreted and enforced. These cases often involve pivotal rulings that set legal precedents, which guide future court decisions in similar cases.</a:t>
            </a:r>
          </a:p>
        </p:txBody>
      </p:sp>
      <p:sp>
        <p:nvSpPr>
          <p:cNvPr id="4" name="Slide Number Placeholder 3"/>
          <p:cNvSpPr>
            <a:spLocks noGrp="1"/>
          </p:cNvSpPr>
          <p:nvPr>
            <p:ph type="sldNum" sz="quarter" idx="5"/>
          </p:nvPr>
        </p:nvSpPr>
        <p:spPr/>
        <p:txBody>
          <a:bodyPr/>
          <a:lstStyle/>
          <a:p>
            <a:fld id="{2F6BA085-DD24-4937-8475-054F057E51CE}" type="slidenum">
              <a:rPr lang="en-US"/>
              <a:t>4</a:t>
            </a:fld>
            <a:endParaRPr lang="en-US"/>
          </a:p>
        </p:txBody>
      </p:sp>
    </p:spTree>
    <p:extLst>
      <p:ext uri="{BB962C8B-B14F-4D97-AF65-F5344CB8AC3E}">
        <p14:creationId xmlns:p14="http://schemas.microsoft.com/office/powerpoint/2010/main" val="127716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Various bodies have reviewed the law and recommended reform but the substance of the </a:t>
            </a:r>
            <a:r>
              <a:rPr lang="en-US" dirty="0" err="1"/>
              <a:t>defence</a:t>
            </a:r>
            <a:r>
              <a:rPr lang="en-US" dirty="0"/>
              <a:t> has remained unchanged, and so the faults persist. There is now a greater recognition of the difficulties the criminal justice system faces in dealing with people with mental illness and learning disabilities and there is a growing pressure for reform. </a:t>
            </a:r>
          </a:p>
        </p:txBody>
      </p:sp>
      <p:sp>
        <p:nvSpPr>
          <p:cNvPr id="4" name="Slide Number Placeholder 3"/>
          <p:cNvSpPr>
            <a:spLocks noGrp="1"/>
          </p:cNvSpPr>
          <p:nvPr>
            <p:ph type="sldNum" sz="quarter" idx="5"/>
          </p:nvPr>
        </p:nvSpPr>
        <p:spPr/>
        <p:txBody>
          <a:bodyPr/>
          <a:lstStyle/>
          <a:p>
            <a:fld id="{2F6BA085-DD24-4937-8475-054F057E51CE}" type="slidenum">
              <a:rPr lang="en-US"/>
              <a:t>5</a:t>
            </a:fld>
            <a:endParaRPr lang="en-US"/>
          </a:p>
        </p:txBody>
      </p:sp>
    </p:spTree>
    <p:extLst>
      <p:ext uri="{BB962C8B-B14F-4D97-AF65-F5344CB8AC3E}">
        <p14:creationId xmlns:p14="http://schemas.microsoft.com/office/powerpoint/2010/main" val="65012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There are many advantages to </a:t>
            </a:r>
            <a:r>
              <a:rPr lang="en-US" dirty="0" err="1">
                <a:cs typeface="Calibri"/>
              </a:rPr>
              <a:t>insanoty</a:t>
            </a:r>
            <a:r>
              <a:rPr lang="en-US" dirty="0">
                <a:cs typeface="Calibri"/>
              </a:rPr>
              <a:t> such as: </a:t>
            </a:r>
          </a:p>
        </p:txBody>
      </p:sp>
      <p:sp>
        <p:nvSpPr>
          <p:cNvPr id="4" name="Slide Number Placeholder 3"/>
          <p:cNvSpPr>
            <a:spLocks noGrp="1"/>
          </p:cNvSpPr>
          <p:nvPr>
            <p:ph type="sldNum" sz="quarter" idx="5"/>
          </p:nvPr>
        </p:nvSpPr>
        <p:spPr/>
        <p:txBody>
          <a:bodyPr/>
          <a:lstStyle/>
          <a:p>
            <a:fld id="{2F6BA085-DD24-4937-8475-054F057E51CE}" type="slidenum">
              <a:rPr lang="en-US"/>
              <a:t>6</a:t>
            </a:fld>
            <a:endParaRPr lang="en-US"/>
          </a:p>
        </p:txBody>
      </p:sp>
    </p:spTree>
    <p:extLst>
      <p:ext uri="{BB962C8B-B14F-4D97-AF65-F5344CB8AC3E}">
        <p14:creationId xmlns:p14="http://schemas.microsoft.com/office/powerpoint/2010/main" val="1581442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838200" y="1122363"/>
            <a:ext cx="9829800" cy="2387600"/>
          </a:xfrm>
        </p:spPr>
        <p:txBody>
          <a:bodyPr anchor="b">
            <a:normAutofit/>
          </a:bodyPr>
          <a:lstStyle>
            <a:lvl1pPr algn="l">
              <a:defRPr sz="5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838200" y="3602038"/>
            <a:ext cx="9829800" cy="1655762"/>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838200" y="136525"/>
            <a:ext cx="2743200" cy="365125"/>
          </a:xfrm>
        </p:spPr>
        <p:txBody>
          <a:bodyPr/>
          <a:lstStyle>
            <a:lvl1pPr algn="l">
              <a:defRPr/>
            </a:lvl1pPr>
          </a:lstStyle>
          <a:p>
            <a:fld id="{9549D6DC-E1CB-4874-BF52-C3407230D20E}" type="datetime1">
              <a:rPr lang="en-US" smtClean="0"/>
              <a:t>12/5/2024</a:t>
            </a:fld>
            <a:endParaRPr lang="en-US"/>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838200"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92772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p:txBody>
          <a:bodyPr/>
          <a:lstStyle/>
          <a:p>
            <a:fld id="{48913E51-B7F7-4C24-B8E3-5471755DC0E0}" type="datetime1">
              <a:rPr lang="en-US" smtClean="0"/>
              <a:t>12/5/2024</a:t>
            </a:fld>
            <a:endParaRPr lang="en-US"/>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529864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831850" y="1709738"/>
            <a:ext cx="10515600" cy="2852737"/>
          </a:xfrm>
        </p:spPr>
        <p:txBody>
          <a:bodyPr anchor="b">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831850" y="4589463"/>
            <a:ext cx="10515600" cy="1500187"/>
          </a:xfrm>
        </p:spPr>
        <p:txBody>
          <a:bodyPr>
            <a:normAutofit/>
          </a:bodyPr>
          <a:lstStyle>
            <a:lvl1pPr marL="0" indent="0">
              <a:buNone/>
              <a:defRPr sz="2000">
                <a:solidFill>
                  <a:schemeClr val="tx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DA91A59F-D956-4598-A3C1-AE72A5387751}" type="datetime1">
              <a:rPr lang="en-US" smtClean="0"/>
              <a:t>12/5/2024</a:t>
            </a:fld>
            <a:endParaRPr lang="en-US" dirty="0"/>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3675684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838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6172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D70BBD69-7BD3-4731-8064-242619E92CBE}" type="datetime1">
              <a:rPr lang="en-US" smtClean="0"/>
              <a:t>12/5/2024</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907966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839788" y="731520"/>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839788" y="2149131"/>
            <a:ext cx="5157787"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839788" y="2910625"/>
            <a:ext cx="5157787"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6172200" y="2149131"/>
            <a:ext cx="5183188"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6172200" y="2910625"/>
            <a:ext cx="5183188"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38BD77D9-239F-488B-9358-023C46BC7084}" type="datetime1">
              <a:rPr lang="en-US" smtClean="0"/>
              <a:t>12/5/2024</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457971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838200" y="731520"/>
            <a:ext cx="1051560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1EE61C24-7140-4FDE-92F3-654C6E2D3C1C}" type="datetime1">
              <a:rPr lang="en-US" smtClean="0"/>
              <a:t>12/5/2024</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2654994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DC4D6ACF-ECB9-4B5F-A429-08B8AC75E8EF}" type="datetime1">
              <a:rPr lang="en-US" smtClean="0"/>
              <a:t>12/5/2024</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746733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839788" y="731520"/>
            <a:ext cx="3932237" cy="2346326"/>
          </a:xfrm>
        </p:spPr>
        <p:txBody>
          <a:bodyPr anchor="b">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731521"/>
            <a:ext cx="6172200" cy="512953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839788" y="3429000"/>
            <a:ext cx="3932237"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788B429B-EE2A-486A-BDB9-0C848B4FAFDD}" type="datetime1">
              <a:rPr lang="en-US" smtClean="0"/>
              <a:t>12/5/2024</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398630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839788" y="731520"/>
            <a:ext cx="3932237" cy="2341564"/>
          </a:xfrm>
        </p:spPr>
        <p:txBody>
          <a:bodyPr anchor="b">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687257"/>
            <a:ext cx="6172200" cy="517379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839788"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8DA5FE4A-CB8D-40AB-BFFC-AAF37EA071CB}" type="datetime1">
              <a:rPr lang="en-US" smtClean="0"/>
              <a:t>12/5/2024</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826699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F7701D81-C4B9-4A87-89A7-22E29E6C9200}" type="datetime1">
              <a:rPr lang="en-US" smtClean="0"/>
              <a:t>12/5/2024</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293606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8724900" y="731520"/>
            <a:ext cx="2628900" cy="537807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838200" y="731520"/>
            <a:ext cx="7734300" cy="53780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EE307718-69F7-427E-95A3-C1246AF46913}" type="datetime1">
              <a:rPr lang="en-US" smtClean="0"/>
              <a:t>12/5/2024</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973428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7">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p:nvPr/>
        </p:nvGrpSpPr>
        <p:grpSpPr>
          <a:xfrm>
            <a:off x="572" y="-1"/>
            <a:ext cx="12192000" cy="6857996"/>
            <a:chOff x="572" y="-1"/>
            <a:chExt cx="12192000" cy="6857996"/>
          </a:xfrm>
        </p:grpSpPr>
        <p:cxnSp>
          <p:nvCxnSpPr>
            <p:cNvPr id="9" name="Straight Connector 8">
              <a:extLst>
                <a:ext uri="{FF2B5EF4-FFF2-40B4-BE49-F238E27FC236}">
                  <a16:creationId xmlns:a16="http://schemas.microsoft.com/office/drawing/2014/main" id="{D3DD55E4-EA4F-4874-8B5B-6E0EAF4BBFC4}"/>
                </a:ext>
              </a:extLst>
            </p:cNvPr>
            <p:cNvCxnSpPr>
              <a:cxnSpLocks/>
            </p:cNvCxnSpPr>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950BAF-7673-4138-AEA2-DE7D368CC357}"/>
                </a:ext>
              </a:extLst>
            </p:cNvPr>
            <p:cNvCxnSpPr>
              <a:cxnSpLocks/>
            </p:cNvCxnSpPr>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BE3E2B5-EA1C-415A-941A-843C7EA148E1}"/>
                </a:ext>
              </a:extLst>
            </p:cNvPr>
            <p:cNvCxnSpPr>
              <a:cxnSpLocks/>
            </p:cNvCxnSpPr>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7FA3A6-E398-4576-B6B8-3328028D84B2}"/>
                </a:ext>
              </a:extLst>
            </p:cNvPr>
            <p:cNvCxnSpPr>
              <a:cxnSpLocks/>
            </p:cNvCxnSpPr>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Graphic 33">
              <a:extLst>
                <a:ext uri="{FF2B5EF4-FFF2-40B4-BE49-F238E27FC236}">
                  <a16:creationId xmlns:a16="http://schemas.microsoft.com/office/drawing/2014/main" id="{EFB597D7-65E0-476A-B9EB-3AA6ED33884C}"/>
                </a:ext>
              </a:extLst>
            </p:cNvPr>
            <p:cNvSpPr/>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4" name="Graphic 33">
              <a:extLst>
                <a:ext uri="{FF2B5EF4-FFF2-40B4-BE49-F238E27FC236}">
                  <a16:creationId xmlns:a16="http://schemas.microsoft.com/office/drawing/2014/main" id="{11AA060A-BE0E-4687-8F9E-0E2955D9796D}"/>
                </a:ext>
              </a:extLst>
            </p:cNvPr>
            <p:cNvSpPr/>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838200" y="727323"/>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838200" y="2189408"/>
            <a:ext cx="10515600" cy="382177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838200" y="136525"/>
            <a:ext cx="2743200"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fld id="{C0517C94-3B1E-4991-BED3-41F8B0158A00}" type="datetime1">
              <a:rPr lang="en-US" smtClean="0"/>
              <a:t>12/5/2024</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838200" y="6356350"/>
            <a:ext cx="3450659"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endParaRPr lang="en-US" dirty="0"/>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563467" y="3246434"/>
            <a:ext cx="628533" cy="365125"/>
          </a:xfrm>
          <a:prstGeom prst="rect">
            <a:avLst/>
          </a:prstGeom>
        </p:spPr>
        <p:txBody>
          <a:bodyPr vert="horz" lIns="91440" tIns="45720" rIns="91440" bIns="45720" rtlCol="0" anchor="ctr"/>
          <a:lstStyle>
            <a:lvl1pPr algn="ctr">
              <a:defRPr sz="1100" cap="all" spc="150" baseline="0">
                <a:solidFill>
                  <a:schemeClr val="tx2">
                    <a:lumMod val="60000"/>
                    <a:lumOff val="40000"/>
                  </a:schemeClr>
                </a:solidFill>
              </a:defRPr>
            </a:lvl1pPr>
          </a:lstStyle>
          <a:p>
            <a:fld id="{273BAE12-D270-459D-897B-6833652BB167}" type="slidenum">
              <a:rPr lang="en-US" smtClean="0"/>
              <a:pPr/>
              <a:t>‹#›</a:t>
            </a:fld>
            <a:endParaRPr lang="en-US" dirty="0"/>
          </a:p>
        </p:txBody>
      </p:sp>
    </p:spTree>
    <p:extLst>
      <p:ext uri="{BB962C8B-B14F-4D97-AF65-F5344CB8AC3E}">
        <p14:creationId xmlns:p14="http://schemas.microsoft.com/office/powerpoint/2010/main" val="655899998"/>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78" r:id="rId6"/>
    <p:sldLayoutId id="2147483674" r:id="rId7"/>
    <p:sldLayoutId id="2147483675" r:id="rId8"/>
    <p:sldLayoutId id="2147483676" r:id="rId9"/>
    <p:sldLayoutId id="2147483677" r:id="rId10"/>
    <p:sldLayoutId id="2147483679" r:id="rId11"/>
  </p:sldLayoutIdLst>
  <p:hf sldNum="0" hdr="0" ftr="0" dt="0"/>
  <p:txStyles>
    <p:titleStyle>
      <a:lvl1pPr algn="l" defTabSz="914400" rtl="0" eaLnBrk="1" latinLnBrk="0" hangingPunct="1">
        <a:lnSpc>
          <a:spcPct val="100000"/>
        </a:lnSpc>
        <a:spcBef>
          <a:spcPct val="0"/>
        </a:spcBef>
        <a:buNone/>
        <a:defRPr sz="4400" kern="1200">
          <a:solidFill>
            <a:schemeClr val="tx2">
              <a:lumMod val="60000"/>
              <a:lumOff val="40000"/>
            </a:schemeClr>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2">
              <a:lumMod val="60000"/>
              <a:lumOff val="40000"/>
            </a:schemeClr>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2">
              <a:lumMod val="60000"/>
              <a:lumOff val="40000"/>
            </a:schemeClr>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2">
              <a:lumMod val="60000"/>
              <a:lumOff val="40000"/>
            </a:schemeClr>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javascript:;"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hyperlink" Target="http://www.bitsoflaw.org/criminal/defences/study-note/a-level/insanity-evaluation-reform" TargetMode="External"/><Relationship Id="rId3" Type="http://schemas.openxmlformats.org/officeDocument/2006/relationships/hyperlink" Target="https://lawlibrarycollections.umn.edu/classic-cases-criminal-mnaghten-rule" TargetMode="External"/><Relationship Id="rId7" Type="http://schemas.openxmlformats.org/officeDocument/2006/relationships/hyperlink" Target="https://www.ablison.com/pros-and-cons-of-insanity-defense/#Pros_of_Insanity_Defense" TargetMode="External"/><Relationship Id="rId2" Type="http://schemas.openxmlformats.org/officeDocument/2006/relationships/hyperlink" Target="https://www.psychologytoday.com/us/blog/in-therapy/200907/the-definition-of-insanity?msockid=38daa2d50e5c6012250eb1270f7b6196" TargetMode="External"/><Relationship Id="rId1" Type="http://schemas.openxmlformats.org/officeDocument/2006/relationships/slideLayout" Target="../slideLayouts/slideLayout1.xml"/><Relationship Id="rId6" Type="http://schemas.openxmlformats.org/officeDocument/2006/relationships/hyperlink" Target="https://consult.justice.gov.uk/law-commission/insanity-and-automatism/" TargetMode="External"/><Relationship Id="rId5" Type="http://schemas.openxmlformats.org/officeDocument/2006/relationships/hyperlink" Target="https://www.lawteacher.net/cases/automatism-cases.php" TargetMode="External"/><Relationship Id="rId4" Type="http://schemas.openxmlformats.org/officeDocument/2006/relationships/hyperlink" Target="https://www.minsterlaw.co.uk/blog/2020/06/10/what-is-a-defence-of-automatism-and-how-do-we-counter-tha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D2D4D3D-0943-4A9D-AE30-EEEAF707A3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96402F50-78D0-4C40-8FB9-47AF6DD06D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6"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DC09B01-7B64-41BE-936B-293730E09B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3336" y="87"/>
            <a:ext cx="10933011" cy="6864710"/>
            <a:chOff x="628366" y="87"/>
            <a:chExt cx="10933011" cy="6864710"/>
          </a:xfrm>
        </p:grpSpPr>
        <p:cxnSp>
          <p:nvCxnSpPr>
            <p:cNvPr id="13" name="Straight Connector 12">
              <a:extLst>
                <a:ext uri="{FF2B5EF4-FFF2-40B4-BE49-F238E27FC236}">
                  <a16:creationId xmlns:a16="http://schemas.microsoft.com/office/drawing/2014/main" id="{D8510D80-26D0-4B7C-AE12-96F52A3BF4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282750" y="3429044"/>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E318EBAA-48D3-4756-A723-5A45886650A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6688336" y="3429043"/>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C0EEA41-2E6D-40E8-8DA0-5679098130D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8366" y="3413532"/>
              <a:ext cx="2585819"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Graphic 11">
              <a:extLst>
                <a:ext uri="{FF2B5EF4-FFF2-40B4-BE49-F238E27FC236}">
                  <a16:creationId xmlns:a16="http://schemas.microsoft.com/office/drawing/2014/main" id="{2AF1E123-34A5-4753-945A-8E8EA011E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2063" y="702002"/>
              <a:ext cx="5759819" cy="6155995"/>
            </a:xfrm>
            <a:custGeom>
              <a:avLst/>
              <a:gdLst>
                <a:gd name="connsiteX0" fmla="*/ 0 w 4320540"/>
                <a:gd name="connsiteY0" fmla="*/ 4617720 h 4617719"/>
                <a:gd name="connsiteX1" fmla="*/ 0 w 4320540"/>
                <a:gd name="connsiteY1" fmla="*/ 4268439 h 4617719"/>
                <a:gd name="connsiteX2" fmla="*/ 0 w 4320540"/>
                <a:gd name="connsiteY2" fmla="*/ 2052352 h 4617719"/>
                <a:gd name="connsiteX3" fmla="*/ 2160270 w 4320540"/>
                <a:gd name="connsiteY3" fmla="*/ 0 h 4617719"/>
                <a:gd name="connsiteX4" fmla="*/ 2160270 w 4320540"/>
                <a:gd name="connsiteY4" fmla="*/ 0 h 4617719"/>
                <a:gd name="connsiteX5" fmla="*/ 4320540 w 4320540"/>
                <a:gd name="connsiteY5" fmla="*/ 2052352 h 4617719"/>
                <a:gd name="connsiteX6" fmla="*/ 4320540 w 4320540"/>
                <a:gd name="connsiteY6" fmla="*/ 2782443 h 4617719"/>
                <a:gd name="connsiteX7" fmla="*/ 4320540 w 4320540"/>
                <a:gd name="connsiteY7" fmla="*/ 4617720 h 4617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20540" h="4617719">
                  <a:moveTo>
                    <a:pt x="0" y="4617720"/>
                  </a:moveTo>
                  <a:lnTo>
                    <a:pt x="0" y="4268439"/>
                  </a:lnTo>
                  <a:lnTo>
                    <a:pt x="0" y="2052352"/>
                  </a:lnTo>
                  <a:cubicBezTo>
                    <a:pt x="0" y="918877"/>
                    <a:pt x="967169" y="0"/>
                    <a:pt x="2160270" y="0"/>
                  </a:cubicBezTo>
                  <a:lnTo>
                    <a:pt x="2160270" y="0"/>
                  </a:lnTo>
                  <a:cubicBezTo>
                    <a:pt x="3353372" y="0"/>
                    <a:pt x="4320540" y="918877"/>
                    <a:pt x="4320540" y="2052352"/>
                  </a:cubicBezTo>
                  <a:lnTo>
                    <a:pt x="4320540" y="2782443"/>
                  </a:lnTo>
                  <a:lnTo>
                    <a:pt x="4320540" y="4617720"/>
                  </a:lnTo>
                </a:path>
              </a:pathLst>
            </a:custGeom>
            <a:noFill/>
            <a:ln w="12700" cap="flat">
              <a:solidFill>
                <a:schemeClr val="accent4"/>
              </a:solid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BC5ACE54-100E-48AB-80EF-9DC65EACC6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974010" y="3413529"/>
              <a:ext cx="258736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55E1A3C-1129-43B0-8A84-3761CF33D9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2421" y="3435841"/>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6FDA3140-74D1-4FEE-950C-AF3E597C201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6164" y="3435428"/>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3299861" y="3428997"/>
            <a:ext cx="5592851" cy="2607814"/>
          </a:xfrm>
        </p:spPr>
        <p:txBody>
          <a:bodyPr anchor="t">
            <a:normAutofit/>
          </a:bodyPr>
          <a:lstStyle/>
          <a:p>
            <a:pPr algn="ctr"/>
            <a:r>
              <a:rPr lang="en-US" sz="3200" dirty="0">
                <a:latin typeface="Walbaum Display"/>
              </a:rPr>
              <a:t>BMLW4010</a:t>
            </a:r>
            <a:br>
              <a:rPr lang="en-US" sz="3200" dirty="0">
                <a:latin typeface="Walbaum Display"/>
              </a:rPr>
            </a:br>
            <a:r>
              <a:rPr lang="en-US" sz="3200" dirty="0">
                <a:latin typeface="Walbaum Display"/>
              </a:rPr>
              <a:t>2405110</a:t>
            </a:r>
            <a:br>
              <a:rPr lang="en-US" sz="3200" dirty="0">
                <a:latin typeface="Walbaum Display"/>
              </a:rPr>
            </a:br>
            <a:r>
              <a:rPr lang="en-US" sz="3200" dirty="0">
                <a:latin typeface="Walbaum Display"/>
              </a:rPr>
              <a:t>Tayleigh Western</a:t>
            </a:r>
          </a:p>
        </p:txBody>
      </p:sp>
      <p:sp>
        <p:nvSpPr>
          <p:cNvPr id="3" name="Subtitle 2"/>
          <p:cNvSpPr>
            <a:spLocks noGrp="1"/>
          </p:cNvSpPr>
          <p:nvPr>
            <p:ph type="subTitle" idx="1"/>
          </p:nvPr>
        </p:nvSpPr>
        <p:spPr>
          <a:xfrm>
            <a:off x="2876528" y="1715737"/>
            <a:ext cx="6453628" cy="936013"/>
          </a:xfrm>
        </p:spPr>
        <p:txBody>
          <a:bodyPr anchor="b">
            <a:noAutofit/>
          </a:bodyPr>
          <a:lstStyle/>
          <a:p>
            <a:pPr algn="ctr"/>
            <a:r>
              <a:rPr lang="en-US" sz="3200" dirty="0">
                <a:latin typeface="Walbaum Display"/>
              </a:rPr>
              <a:t>Insanity And Automatism</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916F6374-2300-41FF-BA7E-22FADCD95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90864D9E-0A0C-482E-86DE-9C4E729C3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8" name="Group 47">
            <a:extLst>
              <a:ext uri="{FF2B5EF4-FFF2-40B4-BE49-F238E27FC236}">
                <a16:creationId xmlns:a16="http://schemas.microsoft.com/office/drawing/2014/main" id="{F162E9CF-14B3-4A2B-861E-6E505F43EC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6437"/>
            <a:ext cx="12192000" cy="6879902"/>
            <a:chOff x="572" y="-6437"/>
            <a:chExt cx="12192000" cy="6879902"/>
          </a:xfrm>
        </p:grpSpPr>
        <p:cxnSp>
          <p:nvCxnSpPr>
            <p:cNvPr id="36" name="Straight Connector 35">
              <a:extLst>
                <a:ext uri="{FF2B5EF4-FFF2-40B4-BE49-F238E27FC236}">
                  <a16:creationId xmlns:a16="http://schemas.microsoft.com/office/drawing/2014/main" id="{29F5E907-7127-4935-95AE-94C3D5EF40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338969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A7B9B2B-E806-4488-B613-EB629B468C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496291" y="581265"/>
              <a:ext cx="0" cy="5695469"/>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22A19E94-D382-430C-A224-11AD3DC4552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3816"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4D253FE5-7C0E-417C-89D4-6B67193054F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3DCA7635-4B5D-428C-BEFB-5049DA40318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581337"/>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333C6BE-731A-4474-8B59-A313EE6062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434228" y="6276734"/>
              <a:ext cx="4133088"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5A7AF8AE-BDFE-4216-A252-A5F08CC91EF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26832A84-1319-4591-9EC9-1164E43347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1054"/>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2455E40-E342-4CBB-B24C-20237BE6DF9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44509"/>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1F8C4A5A-6CC1-474E-B864-F6C5D89FE9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35428"/>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8ACEDE3D-D5CA-5088-6219-C1CAB2F4BB04}"/>
              </a:ext>
            </a:extLst>
          </p:cNvPr>
          <p:cNvSpPr>
            <a:spLocks noGrp="1"/>
          </p:cNvSpPr>
          <p:nvPr>
            <p:ph type="ctrTitle"/>
          </p:nvPr>
        </p:nvSpPr>
        <p:spPr>
          <a:xfrm>
            <a:off x="748947" y="-6526"/>
            <a:ext cx="5248275" cy="2387600"/>
          </a:xfrm>
        </p:spPr>
        <p:txBody>
          <a:bodyPr>
            <a:normAutofit/>
          </a:bodyPr>
          <a:lstStyle/>
          <a:p>
            <a:r>
              <a:rPr lang="en-US" dirty="0"/>
              <a:t>What Is Insanity </a:t>
            </a:r>
          </a:p>
        </p:txBody>
      </p:sp>
      <p:sp>
        <p:nvSpPr>
          <p:cNvPr id="3" name="Subtitle 2">
            <a:extLst>
              <a:ext uri="{FF2B5EF4-FFF2-40B4-BE49-F238E27FC236}">
                <a16:creationId xmlns:a16="http://schemas.microsoft.com/office/drawing/2014/main" id="{FEDC6C8B-AB0A-382D-6491-7F315A06AC42}"/>
              </a:ext>
            </a:extLst>
          </p:cNvPr>
          <p:cNvSpPr>
            <a:spLocks noGrp="1"/>
          </p:cNvSpPr>
          <p:nvPr>
            <p:ph type="subTitle" idx="1"/>
          </p:nvPr>
        </p:nvSpPr>
        <p:spPr>
          <a:xfrm>
            <a:off x="847725" y="2669108"/>
            <a:ext cx="5248275" cy="3136628"/>
          </a:xfrm>
        </p:spPr>
        <p:txBody>
          <a:bodyPr vert="horz" lIns="91440" tIns="45720" rIns="91440" bIns="45720" rtlCol="0" anchor="t">
            <a:noAutofit/>
          </a:bodyPr>
          <a:lstStyle/>
          <a:p>
            <a:pPr>
              <a:lnSpc>
                <a:spcPct val="100000"/>
              </a:lnSpc>
            </a:pPr>
            <a:r>
              <a:rPr lang="en-US" sz="1800" dirty="0">
                <a:solidFill>
                  <a:schemeClr val="tx1"/>
                </a:solidFill>
                <a:latin typeface="Walbaum Display"/>
                <a:ea typeface="+mn-lt"/>
                <a:cs typeface="+mn-lt"/>
              </a:rPr>
              <a:t> 'insanity is a legal term pertaining to a defendant's ability to determine right from wrong when a crime is committed.' (Ryan Howes,2009)</a:t>
            </a:r>
          </a:p>
          <a:p>
            <a:pPr>
              <a:lnSpc>
                <a:spcPct val="100000"/>
              </a:lnSpc>
            </a:pPr>
            <a:endParaRPr lang="en-US" sz="1800" dirty="0">
              <a:solidFill>
                <a:schemeClr val="tx1"/>
              </a:solidFill>
              <a:latin typeface="Walbaum Display"/>
            </a:endParaRPr>
          </a:p>
          <a:p>
            <a:pPr>
              <a:lnSpc>
                <a:spcPct val="100000"/>
              </a:lnSpc>
            </a:pPr>
            <a:r>
              <a:rPr lang="en-US" sz="1800" err="1">
                <a:solidFill>
                  <a:schemeClr val="tx1"/>
                </a:solidFill>
                <a:latin typeface="Walbaum Display"/>
              </a:rPr>
              <a:t>M'Naghten</a:t>
            </a:r>
            <a:r>
              <a:rPr lang="en-US" sz="1800" dirty="0">
                <a:solidFill>
                  <a:schemeClr val="tx1"/>
                </a:solidFill>
                <a:latin typeface="Walbaum Display"/>
              </a:rPr>
              <a:t> Rule - '</a:t>
            </a:r>
            <a:r>
              <a:rPr lang="en-US" sz="1800" dirty="0">
                <a:solidFill>
                  <a:schemeClr val="tx1"/>
                </a:solidFill>
                <a:latin typeface="Walbaum Display"/>
                <a:ea typeface="Open Sans"/>
                <a:cs typeface="Open Sans"/>
              </a:rPr>
              <a:t>To establish a defense on the ground of insanity, it must be clearly proved that at the time of committing the act the party accused was laboring under such a defect of reason, from disease of the mind, as not to know the nature and quality of the act he was doing, or as not to know that what he was doing was wrong.'</a:t>
            </a:r>
          </a:p>
        </p:txBody>
      </p:sp>
      <p:pic>
        <p:nvPicPr>
          <p:cNvPr id="4" name="Picture 3" descr="Image result for m'nagten">
            <a:extLst>
              <a:ext uri="{FF2B5EF4-FFF2-40B4-BE49-F238E27FC236}">
                <a16:creationId xmlns:a16="http://schemas.microsoft.com/office/drawing/2014/main" id="{857D7787-9FCE-9504-B9E3-5B9F6B5EA0D6}"/>
              </a:ext>
            </a:extLst>
          </p:cNvPr>
          <p:cNvPicPr>
            <a:picLocks noChangeAspect="1"/>
          </p:cNvPicPr>
          <p:nvPr/>
        </p:nvPicPr>
        <p:blipFill>
          <a:blip r:embed="rId3"/>
          <a:srcRect r="9362" b="-1"/>
          <a:stretch/>
        </p:blipFill>
        <p:spPr>
          <a:xfrm>
            <a:off x="8186545" y="1163215"/>
            <a:ext cx="2619492" cy="4523645"/>
          </a:xfrm>
          <a:custGeom>
            <a:avLst/>
            <a:gdLst/>
            <a:ahLst/>
            <a:cxnLst/>
            <a:rect l="l" t="t" r="r" b="b"/>
            <a:pathLst>
              <a:path w="3400426" h="5841130">
                <a:moveTo>
                  <a:pt x="1700213" y="0"/>
                </a:moveTo>
                <a:cubicBezTo>
                  <a:pt x="2639215" y="0"/>
                  <a:pt x="3400426" y="761211"/>
                  <a:pt x="3400426" y="1700213"/>
                </a:cubicBezTo>
                <a:lnTo>
                  <a:pt x="3400426" y="2305050"/>
                </a:lnTo>
                <a:lnTo>
                  <a:pt x="3400426" y="4140917"/>
                </a:lnTo>
                <a:cubicBezTo>
                  <a:pt x="3400426" y="5079919"/>
                  <a:pt x="2639215" y="5841130"/>
                  <a:pt x="1700213" y="5841130"/>
                </a:cubicBezTo>
                <a:cubicBezTo>
                  <a:pt x="761211" y="5841130"/>
                  <a:pt x="0" y="5079919"/>
                  <a:pt x="0" y="4140917"/>
                </a:cubicBezTo>
                <a:lnTo>
                  <a:pt x="0" y="3536080"/>
                </a:lnTo>
                <a:lnTo>
                  <a:pt x="0" y="1700213"/>
                </a:lnTo>
                <a:cubicBezTo>
                  <a:pt x="0" y="761211"/>
                  <a:pt x="761211" y="0"/>
                  <a:pt x="1700213" y="0"/>
                </a:cubicBezTo>
                <a:close/>
              </a:path>
            </a:pathLst>
          </a:custGeom>
          <a:ln w="12700">
            <a:solidFill>
              <a:schemeClr val="accent4"/>
            </a:solidFill>
          </a:ln>
        </p:spPr>
      </p:pic>
    </p:spTree>
    <p:extLst>
      <p:ext uri="{BB962C8B-B14F-4D97-AF65-F5344CB8AC3E}">
        <p14:creationId xmlns:p14="http://schemas.microsoft.com/office/powerpoint/2010/main" val="598012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16F6374-2300-41FF-BA7E-22FADCD95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0864D9E-0A0C-482E-86DE-9C4E729C3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BD0EB8-EE2A-3758-6359-76EF9124B88C}"/>
              </a:ext>
            </a:extLst>
          </p:cNvPr>
          <p:cNvSpPr>
            <a:spLocks noGrp="1"/>
          </p:cNvSpPr>
          <p:nvPr>
            <p:ph type="ctrTitle"/>
          </p:nvPr>
        </p:nvSpPr>
        <p:spPr>
          <a:xfrm>
            <a:off x="847726" y="579694"/>
            <a:ext cx="3910046" cy="2930269"/>
          </a:xfrm>
        </p:spPr>
        <p:txBody>
          <a:bodyPr>
            <a:normAutofit/>
          </a:bodyPr>
          <a:lstStyle/>
          <a:p>
            <a:r>
              <a:rPr lang="en-US" dirty="0"/>
              <a:t>What Is Automatism</a:t>
            </a:r>
          </a:p>
        </p:txBody>
      </p:sp>
      <p:sp>
        <p:nvSpPr>
          <p:cNvPr id="3" name="Subtitle 2">
            <a:extLst>
              <a:ext uri="{FF2B5EF4-FFF2-40B4-BE49-F238E27FC236}">
                <a16:creationId xmlns:a16="http://schemas.microsoft.com/office/drawing/2014/main" id="{189E6BB1-5ED1-5689-064B-92C059677C54}"/>
              </a:ext>
            </a:extLst>
          </p:cNvPr>
          <p:cNvSpPr>
            <a:spLocks noGrp="1"/>
          </p:cNvSpPr>
          <p:nvPr>
            <p:ph type="subTitle" idx="1"/>
          </p:nvPr>
        </p:nvSpPr>
        <p:spPr>
          <a:xfrm>
            <a:off x="847726" y="3602038"/>
            <a:ext cx="3910046" cy="2666800"/>
          </a:xfrm>
        </p:spPr>
        <p:txBody>
          <a:bodyPr vert="horz" lIns="91440" tIns="45720" rIns="91440" bIns="45720" rtlCol="0" anchor="t">
            <a:normAutofit lnSpcReduction="10000"/>
          </a:bodyPr>
          <a:lstStyle/>
          <a:p>
            <a:pPr>
              <a:lnSpc>
                <a:spcPct val="100000"/>
              </a:lnSpc>
            </a:pPr>
            <a:r>
              <a:rPr lang="en-US" sz="1700" dirty="0">
                <a:solidFill>
                  <a:schemeClr val="tx1"/>
                </a:solidFill>
                <a:latin typeface="Walbaum Display"/>
                <a:ea typeface="+mn-lt"/>
                <a:cs typeface="+mn-lt"/>
              </a:rPr>
              <a:t>'Automatism, in a legal setting, is the involuntary performance of action without that person making the conscious decision to act.'</a:t>
            </a:r>
          </a:p>
          <a:p>
            <a:pPr>
              <a:lnSpc>
                <a:spcPct val="100000"/>
              </a:lnSpc>
            </a:pPr>
            <a:r>
              <a:rPr lang="en-US" sz="1700" dirty="0">
                <a:solidFill>
                  <a:schemeClr val="tx1"/>
                </a:solidFill>
                <a:latin typeface="Walbaum Display"/>
                <a:ea typeface="Calibri"/>
                <a:cs typeface="Calibri"/>
              </a:rPr>
              <a:t>“We believe the reason for this is it is easy to say the accident was unexpected and unforeseeable, therefore the party had no control, in a way similar to the definition of automatism,” (Philip,2023)</a:t>
            </a:r>
            <a:endParaRPr lang="en-US" sz="1700" dirty="0">
              <a:solidFill>
                <a:schemeClr val="tx1"/>
              </a:solidFill>
              <a:latin typeface="Walbaum Display"/>
            </a:endParaRPr>
          </a:p>
        </p:txBody>
      </p:sp>
      <p:grpSp>
        <p:nvGrpSpPr>
          <p:cNvPr id="13" name="Group 12">
            <a:extLst>
              <a:ext uri="{FF2B5EF4-FFF2-40B4-BE49-F238E27FC236}">
                <a16:creationId xmlns:a16="http://schemas.microsoft.com/office/drawing/2014/main" id="{859EF20D-5821-4F54-BD14-AB7D16330F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71535" y="-6437"/>
            <a:ext cx="6400800" cy="6864437"/>
            <a:chOff x="5171535" y="-6437"/>
            <a:chExt cx="6400800" cy="6864437"/>
          </a:xfrm>
        </p:grpSpPr>
        <p:cxnSp>
          <p:nvCxnSpPr>
            <p:cNvPr id="14" name="Straight Connector 13">
              <a:extLst>
                <a:ext uri="{FF2B5EF4-FFF2-40B4-BE49-F238E27FC236}">
                  <a16:creationId xmlns:a16="http://schemas.microsoft.com/office/drawing/2014/main" id="{658C3964-BF34-4211-835A-24B827B779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81337"/>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4C498194-83A5-4CCE-AA0B-12C3FE68EE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76734"/>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B125AC6-B711-4F7C-B0D2-8369A8D671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5171535" y="0"/>
              <a:ext cx="0"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543B8FC-DC9A-4AC0-BF25-85AF5B4944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4" name="Picture 3" descr="Image result for automatism criminology">
            <a:extLst>
              <a:ext uri="{FF2B5EF4-FFF2-40B4-BE49-F238E27FC236}">
                <a16:creationId xmlns:a16="http://schemas.microsoft.com/office/drawing/2014/main" id="{BFEDB39D-CD97-6750-C909-E526A005C5C3}"/>
              </a:ext>
            </a:extLst>
          </p:cNvPr>
          <p:cNvPicPr>
            <a:picLocks noChangeAspect="1"/>
          </p:cNvPicPr>
          <p:nvPr/>
        </p:nvPicPr>
        <p:blipFill>
          <a:blip r:embed="rId3"/>
          <a:stretch>
            <a:fillRect/>
          </a:stretch>
        </p:blipFill>
        <p:spPr>
          <a:xfrm>
            <a:off x="5497075" y="1785824"/>
            <a:ext cx="5714598" cy="3286350"/>
          </a:xfrm>
          <a:prstGeom prst="rect">
            <a:avLst/>
          </a:prstGeom>
        </p:spPr>
      </p:pic>
    </p:spTree>
    <p:extLst>
      <p:ext uri="{BB962C8B-B14F-4D97-AF65-F5344CB8AC3E}">
        <p14:creationId xmlns:p14="http://schemas.microsoft.com/office/powerpoint/2010/main" val="440484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916F6374-2300-41FF-BA7E-22FADCD95D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0864D9E-0A0C-482E-86DE-9C4E729C38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38"/>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816DEAB-7120-18FF-3002-4E605E74CB22}"/>
              </a:ext>
            </a:extLst>
          </p:cNvPr>
          <p:cNvSpPr>
            <a:spLocks noGrp="1"/>
          </p:cNvSpPr>
          <p:nvPr>
            <p:ph type="ctrTitle"/>
          </p:nvPr>
        </p:nvSpPr>
        <p:spPr>
          <a:xfrm>
            <a:off x="646443" y="-2036699"/>
            <a:ext cx="3910046" cy="2944360"/>
          </a:xfrm>
        </p:spPr>
        <p:txBody>
          <a:bodyPr>
            <a:normAutofit/>
          </a:bodyPr>
          <a:lstStyle/>
          <a:p>
            <a:r>
              <a:rPr lang="en-US" dirty="0"/>
              <a:t>Key case law</a:t>
            </a:r>
          </a:p>
        </p:txBody>
      </p:sp>
      <p:sp>
        <p:nvSpPr>
          <p:cNvPr id="3" name="Subtitle 2">
            <a:extLst>
              <a:ext uri="{FF2B5EF4-FFF2-40B4-BE49-F238E27FC236}">
                <a16:creationId xmlns:a16="http://schemas.microsoft.com/office/drawing/2014/main" id="{F0D1E5E5-4024-4E27-D006-AB8E588CCF34}"/>
              </a:ext>
            </a:extLst>
          </p:cNvPr>
          <p:cNvSpPr>
            <a:spLocks noGrp="1"/>
          </p:cNvSpPr>
          <p:nvPr>
            <p:ph type="subTitle" idx="1"/>
          </p:nvPr>
        </p:nvSpPr>
        <p:spPr>
          <a:xfrm>
            <a:off x="-537" y="1157887"/>
            <a:ext cx="5160875" cy="5513516"/>
          </a:xfrm>
        </p:spPr>
        <p:txBody>
          <a:bodyPr vert="horz" lIns="91440" tIns="45720" rIns="91440" bIns="45720" rtlCol="0" anchor="t">
            <a:noAutofit/>
          </a:bodyPr>
          <a:lstStyle/>
          <a:p>
            <a:r>
              <a:rPr lang="en-US" sz="1400" dirty="0">
                <a:solidFill>
                  <a:schemeClr val="tx1"/>
                </a:solidFill>
                <a:latin typeface="Walbaum Display"/>
                <a:ea typeface="+mn-lt"/>
                <a:cs typeface="+mn-lt"/>
              </a:rPr>
              <a:t>A key case law is a legal decision that has a significant impact on how the law is interpreted and enforced. These cases often involve pivotal rulings that set legal precedents, which guide future court decisions in similar cases.</a:t>
            </a:r>
          </a:p>
          <a:p>
            <a:r>
              <a:rPr lang="en-US" sz="1400" dirty="0">
                <a:solidFill>
                  <a:schemeClr val="tx1"/>
                </a:solidFill>
                <a:latin typeface="Walbaum Display"/>
              </a:rPr>
              <a:t>Insanity case law: </a:t>
            </a:r>
            <a:r>
              <a:rPr lang="en-US" sz="1400" err="1">
                <a:solidFill>
                  <a:schemeClr val="tx1"/>
                </a:solidFill>
                <a:latin typeface="Walbaum Display"/>
              </a:rPr>
              <a:t>M'Naghten</a:t>
            </a:r>
            <a:r>
              <a:rPr lang="en-US" sz="1400" dirty="0">
                <a:solidFill>
                  <a:schemeClr val="tx1"/>
                </a:solidFill>
                <a:latin typeface="Walbaum Display"/>
              </a:rPr>
              <a:t> Rule (1843). '</a:t>
            </a:r>
            <a:r>
              <a:rPr lang="en-US" sz="1400" dirty="0">
                <a:solidFill>
                  <a:schemeClr val="tx1"/>
                </a:solidFill>
                <a:latin typeface="Walbaum Display"/>
                <a:ea typeface="+mn-lt"/>
                <a:cs typeface="+mn-lt"/>
              </a:rPr>
              <a:t> Daniel </a:t>
            </a:r>
            <a:r>
              <a:rPr lang="en-US" sz="1400" err="1">
                <a:solidFill>
                  <a:schemeClr val="tx1"/>
                </a:solidFill>
                <a:latin typeface="Walbaum Display"/>
                <a:ea typeface="+mn-lt"/>
                <a:cs typeface="+mn-lt"/>
              </a:rPr>
              <a:t>M’Naghten</a:t>
            </a:r>
            <a:r>
              <a:rPr lang="en-US" sz="1400" dirty="0">
                <a:solidFill>
                  <a:schemeClr val="tx1"/>
                </a:solidFill>
                <a:latin typeface="Walbaum Display"/>
                <a:ea typeface="+mn-lt"/>
                <a:cs typeface="+mn-lt"/>
              </a:rPr>
              <a:t> took a pistol and shot Edward Drummond, who he believed to the British Prime Minister Robert Pell, wounding him fatally. Drummond died five days later and </a:t>
            </a:r>
            <a:r>
              <a:rPr lang="en-US" sz="1400" err="1">
                <a:solidFill>
                  <a:schemeClr val="tx1"/>
                </a:solidFill>
                <a:latin typeface="Walbaum Display"/>
                <a:ea typeface="+mn-lt"/>
                <a:cs typeface="+mn-lt"/>
              </a:rPr>
              <a:t>M’Naghten</a:t>
            </a:r>
            <a:r>
              <a:rPr lang="en-US" sz="1400" dirty="0">
                <a:solidFill>
                  <a:schemeClr val="tx1"/>
                </a:solidFill>
                <a:latin typeface="Walbaum Display"/>
                <a:ea typeface="+mn-lt"/>
                <a:cs typeface="+mn-lt"/>
              </a:rPr>
              <a:t> was charged with his murder. He pleaded not guilty by reason of insanity.'</a:t>
            </a:r>
          </a:p>
          <a:p>
            <a:r>
              <a:rPr lang="en-US" sz="1400" dirty="0">
                <a:solidFill>
                  <a:schemeClr val="tx1"/>
                </a:solidFill>
                <a:latin typeface="Walbaum Display"/>
                <a:ea typeface="+mn-lt"/>
                <a:cs typeface="+mn-lt"/>
              </a:rPr>
              <a:t>Automatism case law: Broome v Perkins [1987] . 'the defendant had driven erratically while suffering from hypo-glycaemia (low blood sugar level caused by an excess of insulin in the bloodstream) but was convicted of driving without due care and attention because of evidence that from time to time, he had exercised conscious control over his car, veering away from other vehicles to avoid a collision, braking violently, and so on.'</a:t>
            </a:r>
            <a:endParaRPr lang="en-US" sz="1400" dirty="0">
              <a:solidFill>
                <a:schemeClr val="tx1"/>
              </a:solidFill>
              <a:latin typeface="Walbaum Display"/>
            </a:endParaRPr>
          </a:p>
          <a:p>
            <a:endParaRPr lang="en-US" sz="1200" b="1" dirty="0">
              <a:solidFill>
                <a:srgbClr val="212529"/>
              </a:solidFill>
              <a:ea typeface="+mn-lt"/>
              <a:cs typeface="+mn-lt"/>
            </a:endParaRPr>
          </a:p>
        </p:txBody>
      </p:sp>
      <p:grpSp>
        <p:nvGrpSpPr>
          <p:cNvPr id="22" name="Group 21">
            <a:extLst>
              <a:ext uri="{FF2B5EF4-FFF2-40B4-BE49-F238E27FC236}">
                <a16:creationId xmlns:a16="http://schemas.microsoft.com/office/drawing/2014/main" id="{9308B441-A18B-47F7-8F23-71A2D2ED35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68579" y="-6437"/>
            <a:ext cx="6403756" cy="6864437"/>
            <a:chOff x="5168579" y="-6437"/>
            <a:chExt cx="6403756" cy="6864437"/>
          </a:xfrm>
        </p:grpSpPr>
        <p:cxnSp>
          <p:nvCxnSpPr>
            <p:cNvPr id="14" name="Straight Connector 13">
              <a:extLst>
                <a:ext uri="{FF2B5EF4-FFF2-40B4-BE49-F238E27FC236}">
                  <a16:creationId xmlns:a16="http://schemas.microsoft.com/office/drawing/2014/main" id="{29F5E907-7127-4935-95AE-94C3D5EF403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3375606"/>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58C3964-BF34-4211-835A-24B827B779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567246"/>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C498194-83A5-4CCE-AA0B-12C3FE68EE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71535" y="6262643"/>
              <a:ext cx="64008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611E0718-E759-4B91-ACEE-E912EF891D3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V="1">
              <a:off x="8362244" y="565603"/>
              <a:ext cx="0" cy="569704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C404F60B-CE9D-441D-8BDB-BC5C3DD7A90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8579"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34367EB-8ECC-4CD8-A3E3-56DFFD051A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4" name="Picture 3" descr="What Does Case Law Do at Tina Kees blog">
            <a:extLst>
              <a:ext uri="{FF2B5EF4-FFF2-40B4-BE49-F238E27FC236}">
                <a16:creationId xmlns:a16="http://schemas.microsoft.com/office/drawing/2014/main" id="{7EF9E796-E052-8F13-2C90-38CEC005BE67}"/>
              </a:ext>
            </a:extLst>
          </p:cNvPr>
          <p:cNvPicPr>
            <a:picLocks noChangeAspect="1"/>
          </p:cNvPicPr>
          <p:nvPr/>
        </p:nvPicPr>
        <p:blipFill>
          <a:blip r:embed="rId3"/>
          <a:srcRect r="8916"/>
          <a:stretch/>
        </p:blipFill>
        <p:spPr>
          <a:xfrm>
            <a:off x="5352373" y="1150838"/>
            <a:ext cx="6071687" cy="4449535"/>
          </a:xfrm>
          <a:custGeom>
            <a:avLst/>
            <a:gdLst/>
            <a:ahLst/>
            <a:cxnLst/>
            <a:rect l="l" t="t" r="r" b="b"/>
            <a:pathLst>
              <a:path w="6391928" h="4660591">
                <a:moveTo>
                  <a:pt x="2329728" y="0"/>
                </a:moveTo>
                <a:lnTo>
                  <a:pt x="2398607" y="0"/>
                </a:lnTo>
                <a:lnTo>
                  <a:pt x="3158515" y="0"/>
                </a:lnTo>
                <a:lnTo>
                  <a:pt x="3993320" y="0"/>
                </a:lnTo>
                <a:lnTo>
                  <a:pt x="4062199" y="0"/>
                </a:lnTo>
                <a:cubicBezTo>
                  <a:pt x="5348874" y="0"/>
                  <a:pt x="6391928" y="1043309"/>
                  <a:pt x="6391928" y="2330293"/>
                </a:cubicBezTo>
                <a:cubicBezTo>
                  <a:pt x="6391928" y="3617285"/>
                  <a:pt x="5348874" y="4660591"/>
                  <a:pt x="4062199" y="4660591"/>
                </a:cubicBezTo>
                <a:lnTo>
                  <a:pt x="3993320" y="4660591"/>
                </a:lnTo>
                <a:lnTo>
                  <a:pt x="3233415" y="4660591"/>
                </a:lnTo>
                <a:lnTo>
                  <a:pt x="2398607" y="4660591"/>
                </a:lnTo>
                <a:lnTo>
                  <a:pt x="2329728" y="4660591"/>
                </a:lnTo>
                <a:cubicBezTo>
                  <a:pt x="1043053" y="4660591"/>
                  <a:pt x="0" y="3617281"/>
                  <a:pt x="0" y="2330297"/>
                </a:cubicBezTo>
                <a:cubicBezTo>
                  <a:pt x="0" y="1043306"/>
                  <a:pt x="1043053" y="0"/>
                  <a:pt x="2329728" y="0"/>
                </a:cubicBezTo>
                <a:close/>
              </a:path>
            </a:pathLst>
          </a:custGeom>
          <a:ln w="12700">
            <a:solidFill>
              <a:schemeClr val="accent4"/>
            </a:solidFill>
          </a:ln>
        </p:spPr>
      </p:pic>
    </p:spTree>
    <p:extLst>
      <p:ext uri="{BB962C8B-B14F-4D97-AF65-F5344CB8AC3E}">
        <p14:creationId xmlns:p14="http://schemas.microsoft.com/office/powerpoint/2010/main" val="42755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2" name="Straight Connector 11">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7"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useBgFill="1">
        <p:nvSpPr>
          <p:cNvPr id="19" name="Rectangle 18">
            <a:extLst>
              <a:ext uri="{FF2B5EF4-FFF2-40B4-BE49-F238E27FC236}">
                <a16:creationId xmlns:a16="http://schemas.microsoft.com/office/drawing/2014/main" id="{059AD101-BC08-433A-AD99-409B66C2D2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3E788242-4E16-4277-AC99-8601B722B5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00AB88-0B03-75E4-75D1-F15A712726E0}"/>
              </a:ext>
            </a:extLst>
          </p:cNvPr>
          <p:cNvSpPr>
            <a:spLocks noGrp="1"/>
          </p:cNvSpPr>
          <p:nvPr>
            <p:ph type="ctrTitle"/>
          </p:nvPr>
        </p:nvSpPr>
        <p:spPr>
          <a:xfrm>
            <a:off x="838200" y="727323"/>
            <a:ext cx="3798436" cy="1914277"/>
          </a:xfrm>
        </p:spPr>
        <p:txBody>
          <a:bodyPr vert="horz" lIns="91440" tIns="45720" rIns="91440" bIns="45720" rtlCol="0" anchor="b">
            <a:normAutofit/>
          </a:bodyPr>
          <a:lstStyle/>
          <a:p>
            <a:pPr>
              <a:lnSpc>
                <a:spcPct val="90000"/>
              </a:lnSpc>
            </a:pPr>
            <a:r>
              <a:rPr lang="en-US" sz="4400"/>
              <a:t>Issues With Insanity And Automatism </a:t>
            </a:r>
          </a:p>
        </p:txBody>
      </p:sp>
      <p:sp>
        <p:nvSpPr>
          <p:cNvPr id="3" name="Subtitle 2">
            <a:extLst>
              <a:ext uri="{FF2B5EF4-FFF2-40B4-BE49-F238E27FC236}">
                <a16:creationId xmlns:a16="http://schemas.microsoft.com/office/drawing/2014/main" id="{E3D4D5B5-08CB-711E-88F9-19176872CE57}"/>
              </a:ext>
            </a:extLst>
          </p:cNvPr>
          <p:cNvSpPr>
            <a:spLocks noGrp="1"/>
          </p:cNvSpPr>
          <p:nvPr>
            <p:ph type="subTitle" idx="1"/>
          </p:nvPr>
        </p:nvSpPr>
        <p:spPr>
          <a:xfrm>
            <a:off x="838200" y="2788920"/>
            <a:ext cx="3798436" cy="3388042"/>
          </a:xfrm>
        </p:spPr>
        <p:txBody>
          <a:bodyPr vert="horz" lIns="91440" tIns="45720" rIns="91440" bIns="45720" rtlCol="0" anchor="t">
            <a:normAutofit/>
          </a:bodyPr>
          <a:lstStyle/>
          <a:p>
            <a:pPr indent="-228600">
              <a:lnSpc>
                <a:spcPct val="100000"/>
              </a:lnSpc>
              <a:buFont typeface="Arial" panose="020B0604020202020204" pitchFamily="34" charset="0"/>
              <a:buChar char="•"/>
            </a:pPr>
            <a:r>
              <a:rPr lang="en-US" sz="1400" dirty="0">
                <a:solidFill>
                  <a:schemeClr val="tx1"/>
                </a:solidFill>
                <a:latin typeface="Walbaum Display"/>
              </a:rPr>
              <a:t>The issue with insanity. There are many issues with insanity such as the stigma, balancing between punishment and treatment and false pleas. </a:t>
            </a:r>
          </a:p>
          <a:p>
            <a:pPr indent="-228600">
              <a:lnSpc>
                <a:spcPct val="100000"/>
              </a:lnSpc>
              <a:buFont typeface="Arial" panose="020B0604020202020204" pitchFamily="34" charset="0"/>
              <a:buChar char="•"/>
            </a:pPr>
            <a:r>
              <a:rPr lang="en-US" sz="1400" dirty="0">
                <a:solidFill>
                  <a:schemeClr val="tx1"/>
                </a:solidFill>
                <a:latin typeface="Walbaum Display"/>
              </a:rPr>
              <a:t>The issues with automatism. An issue with automatism is deciding if the defendant was truly involuntary, the burden of truth, the risk of having abuse and the impacting of scenting.</a:t>
            </a:r>
          </a:p>
          <a:p>
            <a:pPr indent="-228600">
              <a:lnSpc>
                <a:spcPct val="100000"/>
              </a:lnSpc>
              <a:buFont typeface="Arial" panose="020B0604020202020204" pitchFamily="34" charset="0"/>
              <a:buChar char="•"/>
            </a:pPr>
            <a:r>
              <a:rPr lang="en-US" sz="1400" dirty="0">
                <a:solidFill>
                  <a:schemeClr val="tx1"/>
                </a:solidFill>
                <a:latin typeface="Walbaum Display"/>
              </a:rPr>
              <a:t>'The defense of automatism is so closely related to that of insanity that it would make no sense to attempt to reform one without the other.'</a:t>
            </a:r>
          </a:p>
          <a:p>
            <a:pPr indent="-228600">
              <a:lnSpc>
                <a:spcPct val="100000"/>
              </a:lnSpc>
              <a:buFont typeface="Arial" panose="020B0604020202020204" pitchFamily="34" charset="0"/>
              <a:buChar char="•"/>
            </a:pPr>
            <a:endParaRPr lang="en-US" sz="1400"/>
          </a:p>
        </p:txBody>
      </p:sp>
      <p:grpSp>
        <p:nvGrpSpPr>
          <p:cNvPr id="23" name="Group 22">
            <a:extLst>
              <a:ext uri="{FF2B5EF4-FFF2-40B4-BE49-F238E27FC236}">
                <a16:creationId xmlns:a16="http://schemas.microsoft.com/office/drawing/2014/main" id="{87CB8D36-9DE0-44D4-B67A-16D4F21213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167689" y="-6437"/>
            <a:ext cx="6399627" cy="6864437"/>
            <a:chOff x="5167689" y="-6437"/>
            <a:chExt cx="6399627" cy="6864437"/>
          </a:xfrm>
        </p:grpSpPr>
        <p:cxnSp>
          <p:nvCxnSpPr>
            <p:cNvPr id="24" name="Straight Connector 23">
              <a:extLst>
                <a:ext uri="{FF2B5EF4-FFF2-40B4-BE49-F238E27FC236}">
                  <a16:creationId xmlns:a16="http://schemas.microsoft.com/office/drawing/2014/main" id="{43B47A15-9292-4357-AA25-E187AC1662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0"/>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266E215-42AC-4D6A-A37F-B0C2E2FB992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60990" y="-6437"/>
              <a:ext cx="5783" cy="685800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DC49225-8670-4B30-BEA8-3CDE3C6DD4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581337"/>
              <a:ext cx="639962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212D652B-23A7-429E-A3E1-62ABA17B8B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67689" y="6276734"/>
              <a:ext cx="639962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pic>
        <p:nvPicPr>
          <p:cNvPr id="4" name="Picture 3" descr="Image result for issues ">
            <a:extLst>
              <a:ext uri="{FF2B5EF4-FFF2-40B4-BE49-F238E27FC236}">
                <a16:creationId xmlns:a16="http://schemas.microsoft.com/office/drawing/2014/main" id="{80CC80EC-2230-C624-BA96-A59FD6316C3A}"/>
              </a:ext>
            </a:extLst>
          </p:cNvPr>
          <p:cNvPicPr>
            <a:picLocks noChangeAspect="1"/>
          </p:cNvPicPr>
          <p:nvPr/>
        </p:nvPicPr>
        <p:blipFill>
          <a:blip r:embed="rId3"/>
          <a:stretch>
            <a:fillRect/>
          </a:stretch>
        </p:blipFill>
        <p:spPr>
          <a:xfrm>
            <a:off x="5472647" y="1908041"/>
            <a:ext cx="5830480" cy="3041989"/>
          </a:xfrm>
          <a:prstGeom prst="rect">
            <a:avLst/>
          </a:prstGeom>
        </p:spPr>
      </p:pic>
    </p:spTree>
    <p:extLst>
      <p:ext uri="{BB962C8B-B14F-4D97-AF65-F5344CB8AC3E}">
        <p14:creationId xmlns:p14="http://schemas.microsoft.com/office/powerpoint/2010/main" val="7215524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2" name="Straight Connector 11">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7"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useBgFill="1">
        <p:nvSpPr>
          <p:cNvPr id="19" name="Rectangle 18">
            <a:extLst>
              <a:ext uri="{FF2B5EF4-FFF2-40B4-BE49-F238E27FC236}">
                <a16:creationId xmlns:a16="http://schemas.microsoft.com/office/drawing/2014/main" id="{CF10C978-51B5-420C-9A05-C8F194EACA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03" y="-597"/>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28D34D1C-4E49-4D32-96F1-E49CEBBF86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3" name="Group 22">
            <a:extLst>
              <a:ext uri="{FF2B5EF4-FFF2-40B4-BE49-F238E27FC236}">
                <a16:creationId xmlns:a16="http://schemas.microsoft.com/office/drawing/2014/main" id="{6EDBC9C2-2A39-44A2-9D95-D1DE9E2B127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0"/>
            <a:ext cx="12192000" cy="6857912"/>
            <a:chOff x="572" y="0"/>
            <a:chExt cx="12192000" cy="6857912"/>
          </a:xfrm>
        </p:grpSpPr>
        <p:cxnSp>
          <p:nvCxnSpPr>
            <p:cNvPr id="24" name="Straight Connector 23">
              <a:extLst>
                <a:ext uri="{FF2B5EF4-FFF2-40B4-BE49-F238E27FC236}">
                  <a16:creationId xmlns:a16="http://schemas.microsoft.com/office/drawing/2014/main" id="{793379BC-3088-4AE8-8EF7-59370D7EB9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41DE74C-25AE-4959-99D5-0A77F1DFC8D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D9235EF-4E81-496D-ADA8-13EED901E96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7241A77-6415-454C-B86E-F42A280267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8E38C60-E23C-701C-CBC4-82EFB79C0685}"/>
              </a:ext>
            </a:extLst>
          </p:cNvPr>
          <p:cNvSpPr>
            <a:spLocks noGrp="1"/>
          </p:cNvSpPr>
          <p:nvPr>
            <p:ph type="ctrTitle"/>
          </p:nvPr>
        </p:nvSpPr>
        <p:spPr>
          <a:xfrm>
            <a:off x="838200" y="727323"/>
            <a:ext cx="4933950" cy="1596291"/>
          </a:xfrm>
        </p:spPr>
        <p:txBody>
          <a:bodyPr vert="horz" lIns="91440" tIns="45720" rIns="91440" bIns="45720" rtlCol="0" anchor="ctr">
            <a:normAutofit/>
          </a:bodyPr>
          <a:lstStyle/>
          <a:p>
            <a:pPr>
              <a:lnSpc>
                <a:spcPct val="90000"/>
              </a:lnSpc>
            </a:pPr>
            <a:r>
              <a:rPr lang="en-US" sz="3400"/>
              <a:t>Advantages of the defenses of insanity and automatism </a:t>
            </a:r>
          </a:p>
        </p:txBody>
      </p:sp>
      <p:sp>
        <p:nvSpPr>
          <p:cNvPr id="3" name="Subtitle 2">
            <a:extLst>
              <a:ext uri="{FF2B5EF4-FFF2-40B4-BE49-F238E27FC236}">
                <a16:creationId xmlns:a16="http://schemas.microsoft.com/office/drawing/2014/main" id="{73912069-4CF6-EA8C-AF3C-174BFD245D5D}"/>
              </a:ext>
            </a:extLst>
          </p:cNvPr>
          <p:cNvSpPr>
            <a:spLocks noGrp="1"/>
          </p:cNvSpPr>
          <p:nvPr>
            <p:ph type="subTitle" idx="1"/>
          </p:nvPr>
        </p:nvSpPr>
        <p:spPr>
          <a:xfrm>
            <a:off x="838200" y="2347932"/>
            <a:ext cx="4933950" cy="4494499"/>
          </a:xfrm>
        </p:spPr>
        <p:txBody>
          <a:bodyPr vert="horz" lIns="91440" tIns="45720" rIns="91440" bIns="45720" rtlCol="0" anchor="t">
            <a:normAutofit/>
          </a:bodyPr>
          <a:lstStyle/>
          <a:p>
            <a:pPr>
              <a:lnSpc>
                <a:spcPct val="100000"/>
              </a:lnSpc>
            </a:pPr>
            <a:r>
              <a:rPr lang="en-US" sz="1400" dirty="0">
                <a:solidFill>
                  <a:schemeClr val="tx1"/>
                </a:solidFill>
                <a:latin typeface="Walbaum Display"/>
              </a:rPr>
              <a:t>The advantages of insanity:</a:t>
            </a:r>
            <a:endParaRPr lang="en-US">
              <a:solidFill>
                <a:schemeClr val="tx1"/>
              </a:solidFill>
              <a:latin typeface="Walbaum Display"/>
            </a:endParaRPr>
          </a:p>
          <a:p>
            <a:pPr marL="342900" indent="-228600">
              <a:lnSpc>
                <a:spcPct val="100000"/>
              </a:lnSpc>
              <a:buFont typeface="Arial" panose="020B0604020202020204" pitchFamily="34" charset="0"/>
              <a:buChar char="•"/>
            </a:pPr>
            <a:r>
              <a:rPr lang="en-US" sz="1400" dirty="0">
                <a:solidFill>
                  <a:schemeClr val="tx1"/>
                </a:solidFill>
                <a:latin typeface="Walbaum Display"/>
              </a:rPr>
              <a:t>Uploads justice principles </a:t>
            </a:r>
          </a:p>
          <a:p>
            <a:pPr marL="342900" indent="-228600">
              <a:lnSpc>
                <a:spcPct val="100000"/>
              </a:lnSpc>
              <a:buFont typeface="Arial" panose="020B0604020202020204" pitchFamily="34" charset="0"/>
              <a:buChar char="•"/>
            </a:pPr>
            <a:r>
              <a:rPr lang="en-US" sz="1400" dirty="0">
                <a:solidFill>
                  <a:schemeClr val="tx1"/>
                </a:solidFill>
                <a:latin typeface="Walbaum Display"/>
              </a:rPr>
              <a:t>Promotes medical treatment</a:t>
            </a:r>
          </a:p>
          <a:p>
            <a:pPr marL="342900" indent="-228600">
              <a:lnSpc>
                <a:spcPct val="100000"/>
              </a:lnSpc>
              <a:buFont typeface="Arial" panose="020B0604020202020204" pitchFamily="34" charset="0"/>
              <a:buChar char="•"/>
            </a:pPr>
            <a:r>
              <a:rPr lang="en-US" sz="1400" dirty="0">
                <a:solidFill>
                  <a:schemeClr val="tx1"/>
                </a:solidFill>
                <a:latin typeface="Walbaum Display"/>
              </a:rPr>
              <a:t>Safeguards public safety</a:t>
            </a:r>
          </a:p>
          <a:p>
            <a:pPr marL="342900" indent="-228600">
              <a:lnSpc>
                <a:spcPct val="100000"/>
              </a:lnSpc>
              <a:buFont typeface="Arial" panose="020B0604020202020204" pitchFamily="34" charset="0"/>
              <a:buChar char="•"/>
            </a:pPr>
            <a:r>
              <a:rPr lang="en-US" sz="1400" dirty="0">
                <a:solidFill>
                  <a:schemeClr val="tx1"/>
                </a:solidFill>
                <a:latin typeface="Walbaum Display"/>
              </a:rPr>
              <a:t>Reduces prison overcrowding</a:t>
            </a:r>
          </a:p>
          <a:p>
            <a:pPr marL="342900" indent="-228600">
              <a:lnSpc>
                <a:spcPct val="100000"/>
              </a:lnSpc>
              <a:buFont typeface="Arial" panose="020B0604020202020204" pitchFamily="34" charset="0"/>
              <a:buChar char="•"/>
            </a:pPr>
            <a:r>
              <a:rPr lang="en-US" sz="1400" dirty="0">
                <a:solidFill>
                  <a:schemeClr val="tx1"/>
                </a:solidFill>
                <a:latin typeface="Walbaum Display"/>
              </a:rPr>
              <a:t>Acknowledges mental health importance</a:t>
            </a:r>
          </a:p>
          <a:p>
            <a:pPr>
              <a:lnSpc>
                <a:spcPct val="100000"/>
              </a:lnSpc>
            </a:pPr>
            <a:r>
              <a:rPr lang="en-US" sz="1400" dirty="0">
                <a:solidFill>
                  <a:schemeClr val="tx1"/>
                </a:solidFill>
                <a:latin typeface="Walbaum Display"/>
              </a:rPr>
              <a:t>The advantages of automatism:</a:t>
            </a:r>
          </a:p>
          <a:p>
            <a:pPr marL="342900" indent="-228600">
              <a:lnSpc>
                <a:spcPct val="100000"/>
              </a:lnSpc>
              <a:buFont typeface="Arial" panose="020B0604020202020204" pitchFamily="34" charset="0"/>
              <a:buChar char="•"/>
            </a:pPr>
            <a:r>
              <a:rPr lang="en-US" sz="1400" dirty="0">
                <a:solidFill>
                  <a:schemeClr val="tx1"/>
                </a:solidFill>
                <a:latin typeface="Walbaum Display"/>
              </a:rPr>
              <a:t>Involuntary actions</a:t>
            </a:r>
          </a:p>
          <a:p>
            <a:pPr marL="342900" indent="-228600">
              <a:lnSpc>
                <a:spcPct val="100000"/>
              </a:lnSpc>
              <a:buFont typeface="Arial" panose="020B0604020202020204" pitchFamily="34" charset="0"/>
              <a:buChar char="•"/>
            </a:pPr>
            <a:r>
              <a:rPr lang="en-US" sz="1400" dirty="0">
                <a:solidFill>
                  <a:schemeClr val="tx1"/>
                </a:solidFill>
                <a:latin typeface="Walbaum Display"/>
              </a:rPr>
              <a:t>Safeguard against punishing innocence </a:t>
            </a:r>
          </a:p>
          <a:p>
            <a:pPr marL="342900" indent="-228600">
              <a:lnSpc>
                <a:spcPct val="100000"/>
              </a:lnSpc>
              <a:buFont typeface="Arial" panose="020B0604020202020204" pitchFamily="34" charset="0"/>
              <a:buChar char="•"/>
            </a:pPr>
            <a:r>
              <a:rPr lang="en-US" sz="1400" dirty="0">
                <a:solidFill>
                  <a:schemeClr val="tx1"/>
                </a:solidFill>
                <a:latin typeface="Walbaum Display"/>
              </a:rPr>
              <a:t>Acknowledgment of mental health and physical health issues </a:t>
            </a:r>
          </a:p>
          <a:p>
            <a:pPr marL="342900" indent="-228600">
              <a:lnSpc>
                <a:spcPct val="100000"/>
              </a:lnSpc>
              <a:buFont typeface="Arial" panose="020B0604020202020204" pitchFamily="34" charset="0"/>
              <a:buChar char="•"/>
            </a:pPr>
            <a:r>
              <a:rPr lang="en-US" sz="1400" dirty="0">
                <a:solidFill>
                  <a:schemeClr val="tx1"/>
                </a:solidFill>
                <a:latin typeface="Walbaum Display"/>
              </a:rPr>
              <a:t>Protection of vulnerable individuals.</a:t>
            </a:r>
          </a:p>
          <a:p>
            <a:pPr marL="342900" indent="-228600">
              <a:lnSpc>
                <a:spcPct val="100000"/>
              </a:lnSpc>
              <a:buFont typeface="Arial" panose="020B0604020202020204" pitchFamily="34" charset="0"/>
              <a:buChar char="•"/>
            </a:pPr>
            <a:endParaRPr lang="en-US" sz="1100"/>
          </a:p>
        </p:txBody>
      </p:sp>
      <p:cxnSp>
        <p:nvCxnSpPr>
          <p:cNvPr id="29" name="Straight Connector 28">
            <a:extLst>
              <a:ext uri="{FF2B5EF4-FFF2-40B4-BE49-F238E27FC236}">
                <a16:creationId xmlns:a16="http://schemas.microsoft.com/office/drawing/2014/main" id="{E32B0B7D-C67A-4103-B2F0-ACE40BD56D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6091410" y="574154"/>
            <a:ext cx="4590" cy="5693884"/>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4" name="Picture 3" descr="Image result for advanatages">
            <a:extLst>
              <a:ext uri="{FF2B5EF4-FFF2-40B4-BE49-F238E27FC236}">
                <a16:creationId xmlns:a16="http://schemas.microsoft.com/office/drawing/2014/main" id="{A31C22A8-B069-86ED-4CF6-AFE5688C39CD}"/>
              </a:ext>
            </a:extLst>
          </p:cNvPr>
          <p:cNvPicPr>
            <a:picLocks noChangeAspect="1"/>
          </p:cNvPicPr>
          <p:nvPr/>
        </p:nvPicPr>
        <p:blipFill>
          <a:blip r:embed="rId3"/>
          <a:stretch>
            <a:fillRect/>
          </a:stretch>
        </p:blipFill>
        <p:spPr>
          <a:xfrm>
            <a:off x="6415260" y="874430"/>
            <a:ext cx="4824168" cy="5107942"/>
          </a:xfrm>
          <a:prstGeom prst="rect">
            <a:avLst/>
          </a:prstGeom>
        </p:spPr>
      </p:pic>
    </p:spTree>
    <p:extLst>
      <p:ext uri="{BB962C8B-B14F-4D97-AF65-F5344CB8AC3E}">
        <p14:creationId xmlns:p14="http://schemas.microsoft.com/office/powerpoint/2010/main" val="24774658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B68EC-FFA7-758D-6B27-23A7DC83E38B}"/>
              </a:ext>
            </a:extLst>
          </p:cNvPr>
          <p:cNvSpPr>
            <a:spLocks noGrp="1"/>
          </p:cNvSpPr>
          <p:nvPr>
            <p:ph type="ctrTitle"/>
          </p:nvPr>
        </p:nvSpPr>
        <p:spPr>
          <a:xfrm>
            <a:off x="838200" y="-881415"/>
            <a:ext cx="9829800" cy="2387600"/>
          </a:xfrm>
        </p:spPr>
        <p:txBody>
          <a:bodyPr/>
          <a:lstStyle/>
          <a:p>
            <a:r>
              <a:rPr lang="en-US" dirty="0"/>
              <a:t>Reform suggestions </a:t>
            </a:r>
          </a:p>
        </p:txBody>
      </p:sp>
      <p:sp>
        <p:nvSpPr>
          <p:cNvPr id="3" name="Subtitle 2">
            <a:extLst>
              <a:ext uri="{FF2B5EF4-FFF2-40B4-BE49-F238E27FC236}">
                <a16:creationId xmlns:a16="http://schemas.microsoft.com/office/drawing/2014/main" id="{32508D32-7D6D-FC43-6338-B0B815A9533E}"/>
              </a:ext>
            </a:extLst>
          </p:cNvPr>
          <p:cNvSpPr>
            <a:spLocks noGrp="1"/>
          </p:cNvSpPr>
          <p:nvPr>
            <p:ph type="subTitle" idx="1"/>
          </p:nvPr>
        </p:nvSpPr>
        <p:spPr>
          <a:xfrm>
            <a:off x="838200" y="1711149"/>
            <a:ext cx="9829800" cy="4280428"/>
          </a:xfrm>
        </p:spPr>
        <p:txBody>
          <a:bodyPr vert="horz" lIns="91440" tIns="45720" rIns="91440" bIns="45720" rtlCol="0" anchor="t">
            <a:noAutofit/>
          </a:bodyPr>
          <a:lstStyle/>
          <a:p>
            <a:r>
              <a:rPr lang="en-US" dirty="0">
                <a:solidFill>
                  <a:schemeClr val="tx1"/>
                </a:solidFill>
                <a:latin typeface="Walbaum Display"/>
              </a:rPr>
              <a:t>Reforming suggestions for insanity: </a:t>
            </a:r>
            <a:r>
              <a:rPr lang="en-US" sz="1600" dirty="0">
                <a:solidFill>
                  <a:schemeClr val="tx1"/>
                </a:solidFill>
                <a:latin typeface="Walbaum Display"/>
              </a:rPr>
              <a:t>'English law’s insanity defense has been subjected to sustained and cogent criticism. It is outdated in its understanding of psychiatry and was devised for trial procedures that are unrecognizable to those familiar with modern day practice.' (</a:t>
            </a:r>
            <a:r>
              <a:rPr lang="en-US" sz="1600" dirty="0">
                <a:solidFill>
                  <a:schemeClr val="tx1"/>
                </a:solidFill>
                <a:latin typeface="Walbaum Display"/>
                <a:ea typeface="Source Sans Pro"/>
                <a:hlinkClick r:id="rId2">
                  <a:extLst>
                    <a:ext uri="{A12FA001-AC4F-418D-AE19-62706E023703}">
                      <ahyp:hlinkClr xmlns:ahyp="http://schemas.microsoft.com/office/drawing/2018/hyperlinkcolor" val="tx"/>
                    </a:ext>
                  </a:extLst>
                </a:hlinkClick>
              </a:rPr>
              <a:t>David Ormerod</a:t>
            </a:r>
            <a:r>
              <a:rPr lang="en-US" sz="1600" dirty="0">
                <a:solidFill>
                  <a:schemeClr val="tx1"/>
                </a:solidFill>
                <a:latin typeface="Walbaum Display"/>
                <a:ea typeface="Source Sans Pro"/>
              </a:rPr>
              <a:t>,</a:t>
            </a:r>
            <a:r>
              <a:rPr lang="en-US" sz="1600" dirty="0">
                <a:solidFill>
                  <a:schemeClr val="tx1"/>
                </a:solidFill>
                <a:latin typeface="Walbaum Display"/>
                <a:ea typeface="Source Sans Pro"/>
                <a:hlinkClick r:id="rId2">
                  <a:extLst>
                    <a:ext uri="{A12FA001-AC4F-418D-AE19-62706E023703}">
                      <ahyp:hlinkClr xmlns:ahyp="http://schemas.microsoft.com/office/drawing/2018/hyperlinkcolor" val="tx"/>
                    </a:ext>
                  </a:extLst>
                </a:hlinkClick>
              </a:rPr>
              <a:t>Mark Dsouza</a:t>
            </a:r>
            <a:r>
              <a:rPr lang="en-US" sz="1600" dirty="0">
                <a:solidFill>
                  <a:schemeClr val="tx1"/>
                </a:solidFill>
                <a:latin typeface="Walbaum Display"/>
                <a:ea typeface="Source Sans Pro"/>
              </a:rPr>
              <a:t>,2022) </a:t>
            </a:r>
            <a:endParaRPr lang="en-US" sz="1600" dirty="0">
              <a:solidFill>
                <a:schemeClr val="tx1"/>
              </a:solidFill>
              <a:latin typeface="Walbaum Display"/>
            </a:endParaRPr>
          </a:p>
          <a:p>
            <a:r>
              <a:rPr lang="en-US" dirty="0">
                <a:solidFill>
                  <a:schemeClr val="tx1"/>
                </a:solidFill>
                <a:latin typeface="Walbaum Display"/>
                <a:ea typeface="Source Sans Pro"/>
              </a:rPr>
              <a:t>Royal</a:t>
            </a:r>
            <a:r>
              <a:rPr lang="en-US" dirty="0">
                <a:solidFill>
                  <a:schemeClr val="tx1"/>
                </a:solidFill>
                <a:latin typeface="Walbaum Display"/>
              </a:rPr>
              <a:t> Commission on Capital Punishment 1953</a:t>
            </a:r>
            <a:endParaRPr lang="en-US">
              <a:solidFill>
                <a:schemeClr val="tx1"/>
              </a:solidFill>
              <a:latin typeface="Walbaum Display"/>
              <a:ea typeface="Source Sans Pro"/>
            </a:endParaRPr>
          </a:p>
          <a:p>
            <a:r>
              <a:rPr lang="en-US" sz="1600" dirty="0">
                <a:solidFill>
                  <a:schemeClr val="tx1"/>
                </a:solidFill>
                <a:latin typeface="Walbaum Display"/>
                <a:ea typeface="Source Sans Pro"/>
                <a:cs typeface="Arial"/>
              </a:rPr>
              <a:t>'The Commission found the </a:t>
            </a:r>
            <a:r>
              <a:rPr lang="en-US" sz="1600" err="1">
                <a:solidFill>
                  <a:schemeClr val="tx1"/>
                </a:solidFill>
                <a:latin typeface="Walbaum Display"/>
                <a:ea typeface="Source Sans Pro"/>
                <a:cs typeface="Arial"/>
              </a:rPr>
              <a:t>M’Naghten</a:t>
            </a:r>
            <a:r>
              <a:rPr lang="en-US" sz="1600" dirty="0">
                <a:solidFill>
                  <a:schemeClr val="tx1"/>
                </a:solidFill>
                <a:latin typeface="Walbaum Display"/>
                <a:ea typeface="Source Sans Pro"/>
                <a:cs typeface="Arial"/>
              </a:rPr>
              <a:t> Rules were inadequate and needed to be changed.</a:t>
            </a:r>
            <a:endParaRPr lang="en-US" sz="1600">
              <a:solidFill>
                <a:schemeClr val="tx1"/>
              </a:solidFill>
              <a:latin typeface="Walbaum Display"/>
            </a:endParaRPr>
          </a:p>
          <a:p>
            <a:r>
              <a:rPr lang="en-US" sz="1600" dirty="0">
                <a:solidFill>
                  <a:schemeClr val="tx1"/>
                </a:solidFill>
                <a:latin typeface="Walbaum Display"/>
                <a:ea typeface="Source Sans Pro"/>
                <a:cs typeface="Arial"/>
              </a:rPr>
              <a:t>The Commission criticized the test for responsibility and scope of the rules recommended that mental deficiency be considered a factor.</a:t>
            </a:r>
            <a:endParaRPr lang="en-US" sz="1600">
              <a:solidFill>
                <a:schemeClr val="tx1"/>
              </a:solidFill>
              <a:latin typeface="Walbaum Display"/>
            </a:endParaRPr>
          </a:p>
          <a:p>
            <a:r>
              <a:rPr lang="en-US" sz="1600" dirty="0">
                <a:solidFill>
                  <a:schemeClr val="tx1"/>
                </a:solidFill>
                <a:latin typeface="Walbaum Display"/>
                <a:ea typeface="Source Sans Pro"/>
                <a:cs typeface="Arial"/>
              </a:rPr>
              <a:t>The suggestions were not implemented the introduction of the partial defense of </a:t>
            </a:r>
            <a:r>
              <a:rPr lang="en-US" sz="1600" i="1" dirty="0">
                <a:solidFill>
                  <a:schemeClr val="tx1"/>
                </a:solidFill>
                <a:latin typeface="Walbaum Display"/>
                <a:ea typeface="Source Sans Pro"/>
                <a:cs typeface="Arial"/>
              </a:rPr>
              <a:t>diminished responsibility</a:t>
            </a:r>
            <a:r>
              <a:rPr lang="en-US" sz="1600" dirty="0">
                <a:solidFill>
                  <a:schemeClr val="tx1"/>
                </a:solidFill>
                <a:latin typeface="Walbaum Display"/>
                <a:ea typeface="Source Sans Pro"/>
                <a:cs typeface="Arial"/>
              </a:rPr>
              <a:t> addressed some of the criticisms.' </a:t>
            </a:r>
            <a:endParaRPr lang="en-US" sz="1600" dirty="0">
              <a:solidFill>
                <a:schemeClr val="tx1"/>
              </a:solidFill>
              <a:latin typeface="Walbaum Display"/>
            </a:endParaRPr>
          </a:p>
          <a:p>
            <a:endParaRPr lang="en-US" dirty="0">
              <a:solidFill>
                <a:srgbClr val="C25D5D"/>
              </a:solidFill>
              <a:latin typeface="Avenir Next LT Pro"/>
              <a:ea typeface="Source Sans Pro"/>
            </a:endParaRPr>
          </a:p>
          <a:p>
            <a:endParaRPr lang="en-US" sz="1100" dirty="0">
              <a:solidFill>
                <a:srgbClr val="2A2A2A"/>
              </a:solidFill>
              <a:latin typeface="Merriweather"/>
            </a:endParaRPr>
          </a:p>
        </p:txBody>
      </p:sp>
    </p:spTree>
    <p:extLst>
      <p:ext uri="{BB962C8B-B14F-4D97-AF65-F5344CB8AC3E}">
        <p14:creationId xmlns:p14="http://schemas.microsoft.com/office/powerpoint/2010/main" val="952571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B63EEE-B5E3-42ED-90DF-2948123C70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67" y="4738"/>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00DC7BE8-B819-4865-ACAD-6EE9C9721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E6C9AB00-EF0D-4621-BAA6-149A927DCAF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0"/>
            <a:ext cx="12192000" cy="6857912"/>
            <a:chOff x="572" y="0"/>
            <a:chExt cx="12192000" cy="6857912"/>
          </a:xfrm>
        </p:grpSpPr>
        <p:cxnSp>
          <p:nvCxnSpPr>
            <p:cNvPr id="14" name="Straight Connector 13">
              <a:extLst>
                <a:ext uri="{FF2B5EF4-FFF2-40B4-BE49-F238E27FC236}">
                  <a16:creationId xmlns:a16="http://schemas.microsoft.com/office/drawing/2014/main" id="{FE717950-671C-4648-A67E-18875C6691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flipV="1">
              <a:off x="6091410" y="574154"/>
              <a:ext cx="4590" cy="5693884"/>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C51BECCE-7ED9-446D-A97D-57E8FF759067}"/>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72" y="0"/>
              <a:ext cx="12192000" cy="6857912"/>
              <a:chOff x="572" y="0"/>
              <a:chExt cx="12192000" cy="6857912"/>
            </a:xfrm>
          </p:grpSpPr>
          <p:cxnSp>
            <p:nvCxnSpPr>
              <p:cNvPr id="16" name="Straight Connector 15">
                <a:extLst>
                  <a:ext uri="{FF2B5EF4-FFF2-40B4-BE49-F238E27FC236}">
                    <a16:creationId xmlns:a16="http://schemas.microsoft.com/office/drawing/2014/main" id="{D0D499E1-048B-4EBD-A2B9-C31EC76B8D0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FDE6FD2-F740-4F21-BDDD-5503189E1B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1F892CE-3849-449F-BDAC-67211345885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2299FA2-8995-44B7-B0A0-05C208AD607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grpSp>
      <p:sp>
        <p:nvSpPr>
          <p:cNvPr id="2" name="Title 1">
            <a:extLst>
              <a:ext uri="{FF2B5EF4-FFF2-40B4-BE49-F238E27FC236}">
                <a16:creationId xmlns:a16="http://schemas.microsoft.com/office/drawing/2014/main" id="{1446A51E-DFE4-3E55-BCA5-A13E582F551B}"/>
              </a:ext>
            </a:extLst>
          </p:cNvPr>
          <p:cNvSpPr>
            <a:spLocks noGrp="1"/>
          </p:cNvSpPr>
          <p:nvPr>
            <p:ph type="ctrTitle"/>
          </p:nvPr>
        </p:nvSpPr>
        <p:spPr>
          <a:xfrm>
            <a:off x="946151" y="-4912"/>
            <a:ext cx="4668835" cy="2538535"/>
          </a:xfrm>
        </p:spPr>
        <p:txBody>
          <a:bodyPr>
            <a:normAutofit/>
          </a:bodyPr>
          <a:lstStyle/>
          <a:p>
            <a:r>
              <a:rPr lang="en-US" dirty="0"/>
              <a:t>Reform suggestions </a:t>
            </a:r>
          </a:p>
        </p:txBody>
      </p:sp>
      <p:sp>
        <p:nvSpPr>
          <p:cNvPr id="3" name="Subtitle 2">
            <a:extLst>
              <a:ext uri="{FF2B5EF4-FFF2-40B4-BE49-F238E27FC236}">
                <a16:creationId xmlns:a16="http://schemas.microsoft.com/office/drawing/2014/main" id="{252AB5A7-87F4-65F0-C5C2-E2498D4D6B13}"/>
              </a:ext>
            </a:extLst>
          </p:cNvPr>
          <p:cNvSpPr>
            <a:spLocks noGrp="1"/>
          </p:cNvSpPr>
          <p:nvPr>
            <p:ph type="subTitle" idx="1"/>
          </p:nvPr>
        </p:nvSpPr>
        <p:spPr>
          <a:xfrm>
            <a:off x="946151" y="2985100"/>
            <a:ext cx="4668835" cy="1733572"/>
          </a:xfrm>
        </p:spPr>
        <p:txBody>
          <a:bodyPr vert="horz" lIns="91440" tIns="45720" rIns="91440" bIns="45720" rtlCol="0" anchor="t">
            <a:noAutofit/>
          </a:bodyPr>
          <a:lstStyle/>
          <a:p>
            <a:pPr>
              <a:lnSpc>
                <a:spcPct val="100000"/>
              </a:lnSpc>
            </a:pPr>
            <a:r>
              <a:rPr lang="en-US" sz="1400" dirty="0">
                <a:solidFill>
                  <a:schemeClr val="tx1"/>
                </a:solidFill>
                <a:latin typeface="Walbaum Display"/>
              </a:rPr>
              <a:t>Reform suggestions of automatism: </a:t>
            </a:r>
            <a:r>
              <a:rPr lang="en-US" sz="1400" dirty="0">
                <a:solidFill>
                  <a:schemeClr val="tx1"/>
                </a:solidFill>
                <a:latin typeface="Walbaum Display"/>
                <a:ea typeface="Noto Sans"/>
                <a:cs typeface="Noto Sans"/>
              </a:rPr>
              <a:t> 'Suggestions are made for approaches to assessment and medicolegal reporting.' (Cambridge University,2018)</a:t>
            </a:r>
          </a:p>
          <a:p>
            <a:pPr>
              <a:lnSpc>
                <a:spcPct val="100000"/>
              </a:lnSpc>
            </a:pPr>
            <a:r>
              <a:rPr lang="en-US" sz="1400" dirty="0">
                <a:solidFill>
                  <a:schemeClr val="tx1"/>
                </a:solidFill>
                <a:latin typeface="Walbaum Display"/>
                <a:ea typeface="Noto Sans"/>
                <a:cs typeface="Noto Sans"/>
              </a:rPr>
              <a:t>A reform suggestion is '</a:t>
            </a:r>
            <a:r>
              <a:rPr lang="en-US" sz="1400" dirty="0" err="1">
                <a:solidFill>
                  <a:schemeClr val="tx1"/>
                </a:solidFill>
                <a:latin typeface="Walbaum Display"/>
                <a:ea typeface="Noto Sans"/>
                <a:cs typeface="Noto Sans"/>
              </a:rPr>
              <a:t>assesment</a:t>
            </a:r>
            <a:r>
              <a:rPr lang="en-US" sz="1400" dirty="0">
                <a:solidFill>
                  <a:schemeClr val="tx1"/>
                </a:solidFill>
                <a:latin typeface="Walbaum Display"/>
                <a:ea typeface="Noto Sans"/>
                <a:cs typeface="Noto Sans"/>
              </a:rPr>
              <a:t> </a:t>
            </a:r>
            <a:r>
              <a:rPr lang="en-US" sz="1400" dirty="0" err="1">
                <a:solidFill>
                  <a:schemeClr val="tx1"/>
                </a:solidFill>
                <a:latin typeface="Walbaum Display"/>
                <a:ea typeface="Noto Sans"/>
                <a:cs typeface="Noto Sans"/>
              </a:rPr>
              <a:t>critiera</a:t>
            </a:r>
            <a:r>
              <a:rPr lang="en-US" sz="1400" dirty="0">
                <a:solidFill>
                  <a:schemeClr val="tx1"/>
                </a:solidFill>
                <a:latin typeface="Walbaum Display"/>
                <a:ea typeface="Noto Sans"/>
                <a:cs typeface="Noto Sans"/>
              </a:rPr>
              <a:t>' for deciding if a person was in an automatic state at the time of when the offence took place, this would include medical evaluations and psychological assessments also.</a:t>
            </a:r>
          </a:p>
          <a:p>
            <a:pPr>
              <a:lnSpc>
                <a:spcPct val="100000"/>
              </a:lnSpc>
            </a:pPr>
            <a:r>
              <a:rPr lang="en-US" sz="1400" dirty="0">
                <a:solidFill>
                  <a:schemeClr val="tx1"/>
                </a:solidFill>
                <a:latin typeface="Walbaum Display"/>
                <a:ea typeface="Noto Sans"/>
                <a:cs typeface="Noto Sans"/>
              </a:rPr>
              <a:t>Another reform suggestion is 'public awareness' to increase the public </a:t>
            </a:r>
            <a:r>
              <a:rPr lang="en-US" sz="1400">
                <a:solidFill>
                  <a:schemeClr val="tx1"/>
                </a:solidFill>
                <a:latin typeface="Walbaum Display"/>
                <a:ea typeface="Noto Sans"/>
                <a:cs typeface="Noto Sans"/>
              </a:rPr>
              <a:t>awareness</a:t>
            </a:r>
            <a:r>
              <a:rPr lang="en-US" sz="1400" dirty="0">
                <a:solidFill>
                  <a:schemeClr val="tx1"/>
                </a:solidFill>
                <a:latin typeface="Walbaum Display"/>
                <a:ea typeface="Noto Sans"/>
                <a:cs typeface="Noto Sans"/>
              </a:rPr>
              <a:t> about automatism to reduce the stigma and the misunderstanding about individuals who have experienced this including a more informed society.</a:t>
            </a:r>
          </a:p>
        </p:txBody>
      </p:sp>
      <p:pic>
        <p:nvPicPr>
          <p:cNvPr id="4" name="Picture 3" descr="Image result for mental health">
            <a:extLst>
              <a:ext uri="{FF2B5EF4-FFF2-40B4-BE49-F238E27FC236}">
                <a16:creationId xmlns:a16="http://schemas.microsoft.com/office/drawing/2014/main" id="{ECD61386-E94C-DFC5-7E00-7A839FDE7CB7}"/>
              </a:ext>
            </a:extLst>
          </p:cNvPr>
          <p:cNvPicPr>
            <a:picLocks noChangeAspect="1"/>
          </p:cNvPicPr>
          <p:nvPr/>
        </p:nvPicPr>
        <p:blipFill>
          <a:blip r:embed="rId2"/>
          <a:stretch>
            <a:fillRect/>
          </a:stretch>
        </p:blipFill>
        <p:spPr>
          <a:xfrm>
            <a:off x="6505707" y="836596"/>
            <a:ext cx="4606055" cy="5117839"/>
          </a:xfrm>
          <a:prstGeom prst="rect">
            <a:avLst/>
          </a:prstGeom>
        </p:spPr>
      </p:pic>
    </p:spTree>
    <p:extLst>
      <p:ext uri="{BB962C8B-B14F-4D97-AF65-F5344CB8AC3E}">
        <p14:creationId xmlns:p14="http://schemas.microsoft.com/office/powerpoint/2010/main" val="3181223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58B3C-97AE-3AC6-0031-7DE350C5030D}"/>
              </a:ext>
            </a:extLst>
          </p:cNvPr>
          <p:cNvSpPr>
            <a:spLocks noGrp="1"/>
          </p:cNvSpPr>
          <p:nvPr>
            <p:ph type="ctrTitle"/>
          </p:nvPr>
        </p:nvSpPr>
        <p:spPr>
          <a:xfrm>
            <a:off x="737558" y="-890467"/>
            <a:ext cx="9829800" cy="2387600"/>
          </a:xfrm>
        </p:spPr>
        <p:txBody>
          <a:bodyPr/>
          <a:lstStyle/>
          <a:p>
            <a:r>
              <a:rPr lang="en-US" dirty="0"/>
              <a:t>Research timeline </a:t>
            </a:r>
          </a:p>
        </p:txBody>
      </p:sp>
      <p:sp>
        <p:nvSpPr>
          <p:cNvPr id="3" name="Subtitle 2">
            <a:extLst>
              <a:ext uri="{FF2B5EF4-FFF2-40B4-BE49-F238E27FC236}">
                <a16:creationId xmlns:a16="http://schemas.microsoft.com/office/drawing/2014/main" id="{3B00517C-1C97-B005-0B86-7F9E9CF5F95C}"/>
              </a:ext>
            </a:extLst>
          </p:cNvPr>
          <p:cNvSpPr>
            <a:spLocks noGrp="1"/>
          </p:cNvSpPr>
          <p:nvPr>
            <p:ph type="subTitle" idx="1"/>
          </p:nvPr>
        </p:nvSpPr>
        <p:spPr>
          <a:xfrm>
            <a:off x="737558" y="2193057"/>
            <a:ext cx="9829800" cy="3898629"/>
          </a:xfrm>
        </p:spPr>
        <p:txBody>
          <a:bodyPr vert="horz" lIns="91440" tIns="45720" rIns="91440" bIns="45720" rtlCol="0" anchor="t">
            <a:normAutofit/>
          </a:bodyPr>
          <a:lstStyle/>
          <a:p>
            <a:r>
              <a:rPr lang="en-US" dirty="0">
                <a:latin typeface="Walbaum Display"/>
              </a:rPr>
              <a:t>What is Insanity – Thursday 17TH of October 2024</a:t>
            </a:r>
          </a:p>
          <a:p>
            <a:r>
              <a:rPr lang="en-US" dirty="0">
                <a:latin typeface="Walbaum Display"/>
              </a:rPr>
              <a:t>What Is Automatism – Saturday 19th of October 2024</a:t>
            </a:r>
          </a:p>
          <a:p>
            <a:r>
              <a:rPr lang="en-US" dirty="0">
                <a:latin typeface="Walbaum Display"/>
              </a:rPr>
              <a:t>Key Case Law – Wednesday 23rd of October 2024</a:t>
            </a:r>
          </a:p>
          <a:p>
            <a:r>
              <a:rPr lang="en-US" dirty="0">
                <a:latin typeface="Walbaum Display"/>
              </a:rPr>
              <a:t>Issues With Insanity And Automatism – Thursday 24th of October 2024</a:t>
            </a:r>
          </a:p>
          <a:p>
            <a:r>
              <a:rPr lang="en-US" dirty="0">
                <a:latin typeface="Walbaum Display"/>
              </a:rPr>
              <a:t>Advantages of the defenses of insanity and automatism – Saturday 26th of October 2024</a:t>
            </a:r>
            <a:endParaRPr lang="en-US">
              <a:latin typeface="Walbaum Display"/>
            </a:endParaRPr>
          </a:p>
          <a:p>
            <a:r>
              <a:rPr lang="en-US" err="1">
                <a:latin typeface="Walbaum Display"/>
              </a:rPr>
              <a:t>Refrom</a:t>
            </a:r>
            <a:r>
              <a:rPr lang="en-US" dirty="0">
                <a:latin typeface="Walbaum Display"/>
              </a:rPr>
              <a:t> suggestions insanity – Sunday 27th of October 2024</a:t>
            </a:r>
          </a:p>
          <a:p>
            <a:r>
              <a:rPr lang="en-US" err="1">
                <a:latin typeface="Walbaum Display"/>
              </a:rPr>
              <a:t>Refrom</a:t>
            </a:r>
            <a:r>
              <a:rPr lang="en-US" dirty="0">
                <a:latin typeface="Walbaum Display"/>
              </a:rPr>
              <a:t> suggestions automatism – Tuesday 29th of October 2024</a:t>
            </a:r>
          </a:p>
          <a:p>
            <a:endParaRPr lang="en-US" sz="3400" dirty="0">
              <a:latin typeface="Footlight MT Light"/>
            </a:endParaRPr>
          </a:p>
          <a:p>
            <a:endParaRPr lang="en-US" sz="3400" dirty="0">
              <a:latin typeface="Footlight MT Light"/>
            </a:endParaRPr>
          </a:p>
          <a:p>
            <a:endParaRPr lang="en-US" sz="1400" dirty="0">
              <a:latin typeface="Footlight MT Light"/>
            </a:endParaRPr>
          </a:p>
          <a:p>
            <a:endParaRPr lang="en-US" dirty="0"/>
          </a:p>
        </p:txBody>
      </p:sp>
    </p:spTree>
    <p:extLst>
      <p:ext uri="{BB962C8B-B14F-4D97-AF65-F5344CB8AC3E}">
        <p14:creationId xmlns:p14="http://schemas.microsoft.com/office/powerpoint/2010/main" val="1885354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0EDAAB-9407-F20F-4EFD-5669E5EDEA42}"/>
              </a:ext>
            </a:extLst>
          </p:cNvPr>
          <p:cNvSpPr>
            <a:spLocks noGrp="1"/>
          </p:cNvSpPr>
          <p:nvPr>
            <p:ph type="ctrTitle"/>
          </p:nvPr>
        </p:nvSpPr>
        <p:spPr>
          <a:xfrm>
            <a:off x="838200" y="953030"/>
            <a:ext cx="9829800" cy="4969932"/>
          </a:xfrm>
        </p:spPr>
        <p:txBody>
          <a:bodyPr>
            <a:normAutofit/>
          </a:bodyPr>
          <a:lstStyle/>
          <a:p>
            <a:r>
              <a:rPr lang="en-US" sz="2400" dirty="0">
                <a:ea typeface="+mj-lt"/>
                <a:cs typeface="+mj-lt"/>
                <a:hlinkClick r:id="rId2"/>
              </a:rPr>
              <a:t>The Definition of Insanity | Psychology Today</a:t>
            </a:r>
            <a:br>
              <a:rPr lang="en-US" sz="2400" dirty="0">
                <a:ea typeface="+mj-lt"/>
                <a:cs typeface="+mj-lt"/>
              </a:rPr>
            </a:br>
            <a:r>
              <a:rPr lang="en-US" sz="2400" dirty="0">
                <a:ea typeface="+mj-lt"/>
                <a:cs typeface="+mj-lt"/>
                <a:hlinkClick r:id="rId3"/>
              </a:rPr>
              <a:t>M'Naghten Rule | Law Library | Digital Exhibits</a:t>
            </a:r>
            <a:br>
              <a:rPr lang="en-US" sz="2400" dirty="0">
                <a:ea typeface="+mj-lt"/>
                <a:cs typeface="+mj-lt"/>
              </a:rPr>
            </a:br>
            <a:r>
              <a:rPr lang="en-US" sz="2400" dirty="0">
                <a:ea typeface="+mj-lt"/>
                <a:cs typeface="+mj-lt"/>
                <a:hlinkClick r:id="rId4"/>
              </a:rPr>
              <a:t>What is a defence of Automatism and how do we counter that? - Minster Law</a:t>
            </a:r>
            <a:br>
              <a:rPr lang="en-US" sz="2400" dirty="0">
                <a:ea typeface="+mj-lt"/>
                <a:cs typeface="+mj-lt"/>
              </a:rPr>
            </a:br>
            <a:r>
              <a:rPr lang="en-US" sz="2400" dirty="0">
                <a:ea typeface="+mj-lt"/>
                <a:cs typeface="+mj-lt"/>
                <a:hlinkClick r:id="rId5"/>
              </a:rPr>
              <a:t>Automatism Cases | Law Teacher</a:t>
            </a:r>
            <a:br>
              <a:rPr lang="en-US" sz="2400" dirty="0">
                <a:ea typeface="+mj-lt"/>
                <a:cs typeface="+mj-lt"/>
              </a:rPr>
            </a:br>
            <a:r>
              <a:rPr lang="en-US" sz="2400" dirty="0">
                <a:ea typeface="+mj-lt"/>
                <a:cs typeface="+mj-lt"/>
                <a:hlinkClick r:id="rId6"/>
              </a:rPr>
              <a:t>Insanity and Automatism - Ministry of Justice - Citizen Space</a:t>
            </a:r>
            <a:br>
              <a:rPr lang="en-US" sz="2400" dirty="0">
                <a:ea typeface="+mj-lt"/>
                <a:cs typeface="+mj-lt"/>
              </a:rPr>
            </a:br>
            <a:r>
              <a:rPr lang="en-US" sz="2400" dirty="0">
                <a:ea typeface="+mj-lt"/>
                <a:cs typeface="+mj-lt"/>
                <a:hlinkClick r:id="rId7"/>
              </a:rPr>
              <a:t>20 Pros and Cons of Insanity Defense | Ablison</a:t>
            </a:r>
            <a:br>
              <a:rPr lang="en-US" sz="2400" dirty="0">
                <a:ea typeface="+mj-lt"/>
                <a:cs typeface="+mj-lt"/>
              </a:rPr>
            </a:br>
            <a:r>
              <a:rPr lang="en-US" sz="2400" dirty="0">
                <a:ea typeface="+mj-lt"/>
                <a:cs typeface="+mj-lt"/>
                <a:hlinkClick r:id="rId8"/>
              </a:rPr>
              <a:t>bits of law | Criminal | Defences | Insanity: Evaluation &amp; Reform</a:t>
            </a:r>
            <a:br>
              <a:rPr lang="en-US" sz="2400" dirty="0">
                <a:ea typeface="+mj-lt"/>
                <a:cs typeface="+mj-lt"/>
              </a:rPr>
            </a:br>
            <a:br>
              <a:rPr lang="en-US" sz="2400" dirty="0">
                <a:ea typeface="+mj-lt"/>
                <a:cs typeface="+mj-lt"/>
              </a:rPr>
            </a:br>
            <a:endParaRPr lang="en-US" sz="2400"/>
          </a:p>
        </p:txBody>
      </p:sp>
    </p:spTree>
    <p:extLst>
      <p:ext uri="{BB962C8B-B14F-4D97-AF65-F5344CB8AC3E}">
        <p14:creationId xmlns:p14="http://schemas.microsoft.com/office/powerpoint/2010/main" val="1008442940"/>
      </p:ext>
    </p:extLst>
  </p:cSld>
  <p:clrMapOvr>
    <a:masterClrMapping/>
  </p:clrMapOvr>
</p:sld>
</file>

<file path=ppt/theme/theme1.xml><?xml version="1.0" encoding="utf-8"?>
<a:theme xmlns:a="http://schemas.openxmlformats.org/drawingml/2006/main" name="ArchVTI">
  <a:themeElements>
    <a:clrScheme name="Custom 42">
      <a:dk1>
        <a:sysClr val="windowText" lastClr="000000"/>
      </a:dk1>
      <a:lt1>
        <a:sysClr val="window" lastClr="FFFFFF"/>
      </a:lt1>
      <a:dk2>
        <a:srgbClr val="642626"/>
      </a:dk2>
      <a:lt2>
        <a:srgbClr val="F3F0E9"/>
      </a:lt2>
      <a:accent1>
        <a:srgbClr val="556D6F"/>
      </a:accent1>
      <a:accent2>
        <a:srgbClr val="C05050"/>
      </a:accent2>
      <a:accent3>
        <a:srgbClr val="BF873A"/>
      </a:accent3>
      <a:accent4>
        <a:srgbClr val="D8897E"/>
      </a:accent4>
      <a:accent5>
        <a:srgbClr val="A4976B"/>
      </a:accent5>
      <a:accent6>
        <a:srgbClr val="D49D8C"/>
      </a:accent6>
      <a:hlink>
        <a:srgbClr val="D13D6E"/>
      </a:hlink>
      <a:folHlink>
        <a:srgbClr val="6C9D92"/>
      </a:folHlink>
    </a:clrScheme>
    <a:fontScheme name="Custom 16">
      <a:majorFont>
        <a:latin typeface="Footlight MT Ligh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VTI" id="{23FE938F-4DF0-4C94-8546-C2AC6D26660D}" vid="{62E62DA1-385F-4EE3-8841-58A87FAE20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10</Slides>
  <Notes>5</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ArchVTI</vt:lpstr>
      <vt:lpstr>BMLW4010 2405110 Tayleigh Western</vt:lpstr>
      <vt:lpstr>What Is Insanity </vt:lpstr>
      <vt:lpstr>What Is Automatism</vt:lpstr>
      <vt:lpstr>Key case law</vt:lpstr>
      <vt:lpstr>Issues With Insanity And Automatism </vt:lpstr>
      <vt:lpstr>Advantages of the defenses of insanity and automatism </vt:lpstr>
      <vt:lpstr>Reform suggestions </vt:lpstr>
      <vt:lpstr>Reform suggestions </vt:lpstr>
      <vt:lpstr>Research timeline </vt:lpstr>
      <vt:lpstr>The Definition of Insanity | Psychology Today M'Naghten Rule | Law Library | Digital Exhibits What is a defence of Automatism and how do we counter that? - Minster Law Automatism Cases | Law Teacher Insanity and Automatism - Ministry of Justice - Citizen Space 20 Pros and Cons of Insanity Defense | Ablison bits of law | Criminal | Defences | Insanity: Evaluation &amp; Reform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524</cp:revision>
  <dcterms:created xsi:type="dcterms:W3CDTF">2024-11-11T22:58:31Z</dcterms:created>
  <dcterms:modified xsi:type="dcterms:W3CDTF">2024-12-05T12:21:20Z</dcterms:modified>
</cp:coreProperties>
</file>