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Layouts/slideLayout1.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Lst>
  <p:sldSz cx="9144000" cy="51435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7" name="Shape 17"/>
          <p:cNvSpPr/>
          <p:nvPr>
            <p:ph type="sldImg"/>
          </p:nvPr>
        </p:nvSpPr>
        <p:spPr>
          <a:xfrm>
            <a:off x="1143000" y="685800"/>
            <a:ext cx="4572000" cy="3429000"/>
          </a:xfrm>
          <a:prstGeom prst="rect">
            <a:avLst/>
          </a:prstGeom>
        </p:spPr>
        <p:txBody>
          <a:bodyPr/>
          <a:lstStyle/>
          <a:p>
            <a:pPr/>
          </a:p>
        </p:txBody>
      </p:sp>
      <p:sp>
        <p:nvSpPr>
          <p:cNvPr id="18" name="Shape 18"/>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457200" y="69056"/>
            <a:ext cx="8229600" cy="1131094"/>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pPr/>
            <a:r>
              <a:t>Title Text</a:t>
            </a:r>
          </a:p>
        </p:txBody>
      </p:sp>
      <p:sp>
        <p:nvSpPr>
          <p:cNvPr id="3" name="Body Level One…"/>
          <p:cNvSpPr txBox="1"/>
          <p:nvPr>
            <p:ph type="body" idx="1"/>
          </p:nvPr>
        </p:nvSpPr>
        <p:spPr>
          <a:xfrm>
            <a:off x="457200" y="1200150"/>
            <a:ext cx="8229600" cy="3943350"/>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4419600" y="4627562"/>
            <a:ext cx="2133600" cy="279401"/>
          </a:xfrm>
          <a:prstGeom prst="rect">
            <a:avLst/>
          </a:prstGeom>
          <a:ln w="12700">
            <a:miter lim="400000"/>
          </a:ln>
        </p:spPr>
        <p:txBody>
          <a:bodyPr wrap="none" lIns="45719" rIns="45719" anchor="ctr">
            <a:spAutoFit/>
          </a:bodyPr>
          <a:lstStyle>
            <a:lvl1pPr algn="r">
              <a:defRPr sz="12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A2D5A"/>
        </a:solidFill>
      </p:bgPr>
    </p:bg>
    <p:spTree>
      <p:nvGrpSpPr>
        <p:cNvPr id="1" name=""/>
        <p:cNvGrpSpPr/>
        <p:nvPr/>
      </p:nvGrpSpPr>
      <p:grpSpPr>
        <a:xfrm>
          <a:off x="0" y="0"/>
          <a:ext cx="0" cy="0"/>
          <a:chOff x="0" y="0"/>
          <a:chExt cx="0" cy="0"/>
        </a:xfrm>
      </p:grpSpPr>
      <p:sp>
        <p:nvSpPr>
          <p:cNvPr id="20" name="Shape 0"/>
          <p:cNvSpPr/>
          <p:nvPr/>
        </p:nvSpPr>
        <p:spPr>
          <a:xfrm>
            <a:off x="-1" y="0"/>
            <a:ext cx="164594" cy="5143500"/>
          </a:xfrm>
          <a:prstGeom prst="rect">
            <a:avLst/>
          </a:prstGeom>
          <a:solidFill>
            <a:srgbClr val="C9A84C"/>
          </a:solidFill>
          <a:ln w="12700">
            <a:solidFill>
              <a:srgbClr val="C9A84C"/>
            </a:solidFill>
          </a:ln>
        </p:spPr>
        <p:txBody>
          <a:bodyPr lIns="45719" rIns="45719"/>
          <a:lstStyle/>
          <a:p>
            <a:pPr/>
          </a:p>
        </p:txBody>
      </p:sp>
      <p:sp>
        <p:nvSpPr>
          <p:cNvPr id="21" name="Shape 1"/>
          <p:cNvSpPr/>
          <p:nvPr/>
        </p:nvSpPr>
        <p:spPr>
          <a:xfrm>
            <a:off x="0" y="4389120"/>
            <a:ext cx="9144000" cy="754381"/>
          </a:xfrm>
          <a:prstGeom prst="rect">
            <a:avLst/>
          </a:prstGeom>
          <a:solidFill>
            <a:srgbClr val="2A4080"/>
          </a:solidFill>
          <a:ln w="12700">
            <a:solidFill>
              <a:srgbClr val="2A4080"/>
            </a:solidFill>
          </a:ln>
        </p:spPr>
        <p:txBody>
          <a:bodyPr lIns="45719" rIns="45719"/>
          <a:lstStyle/>
          <a:p>
            <a:pPr/>
          </a:p>
        </p:txBody>
      </p:sp>
      <p:sp>
        <p:nvSpPr>
          <p:cNvPr id="22" name="Text 2"/>
          <p:cNvSpPr txBox="1"/>
          <p:nvPr/>
        </p:nvSpPr>
        <p:spPr>
          <a:xfrm>
            <a:off x="411480" y="571499"/>
            <a:ext cx="8503920" cy="457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3200">
                <a:solidFill>
                  <a:srgbClr val="C9A84C"/>
                </a:solidFill>
                <a:latin typeface="Georgia"/>
                <a:ea typeface="Georgia"/>
                <a:cs typeface="Georgia"/>
                <a:sym typeface="Georgia"/>
              </a:defRPr>
            </a:lvl1pPr>
          </a:lstStyle>
          <a:p>
            <a:pPr/>
            <a:r>
              <a:t>VOICE, CONFLICT &amp;</a:t>
            </a:r>
          </a:p>
        </p:txBody>
      </p:sp>
      <p:sp>
        <p:nvSpPr>
          <p:cNvPr id="23" name="Text 3"/>
          <p:cNvSpPr txBox="1"/>
          <p:nvPr/>
        </p:nvSpPr>
        <p:spPr>
          <a:xfrm>
            <a:off x="411480" y="1165860"/>
            <a:ext cx="8503920" cy="457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3200">
                <a:solidFill>
                  <a:srgbClr val="FFFFFF"/>
                </a:solidFill>
                <a:latin typeface="Georgia"/>
                <a:ea typeface="Georgia"/>
                <a:cs typeface="Georgia"/>
                <a:sym typeface="Georgia"/>
              </a:defRPr>
            </a:lvl1pPr>
          </a:lstStyle>
          <a:p>
            <a:pPr/>
            <a:r>
              <a:t>DISPUTE RESOLUTION</a:t>
            </a:r>
          </a:p>
        </p:txBody>
      </p:sp>
      <p:sp>
        <p:nvSpPr>
          <p:cNvPr id="24" name="Text 4"/>
          <p:cNvSpPr txBox="1"/>
          <p:nvPr/>
        </p:nvSpPr>
        <p:spPr>
          <a:xfrm>
            <a:off x="411480" y="1760219"/>
            <a:ext cx="8503920" cy="457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3200">
                <a:solidFill>
                  <a:srgbClr val="FFFFFF"/>
                </a:solidFill>
                <a:latin typeface="Georgia"/>
                <a:ea typeface="Georgia"/>
                <a:cs typeface="Georgia"/>
                <a:sym typeface="Georgia"/>
              </a:defRPr>
            </a:lvl1pPr>
          </a:lstStyle>
          <a:p>
            <a:pPr/>
            <a:r>
              <a:t>IN ORGANISATIONS</a:t>
            </a:r>
          </a:p>
        </p:txBody>
      </p:sp>
      <p:sp>
        <p:nvSpPr>
          <p:cNvPr id="25" name="Text 5"/>
          <p:cNvSpPr txBox="1"/>
          <p:nvPr/>
        </p:nvSpPr>
        <p:spPr>
          <a:xfrm>
            <a:off x="411480" y="2599516"/>
            <a:ext cx="8503920" cy="24164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a:solidFill>
                  <a:srgbClr val="F0D080"/>
                </a:solidFill>
              </a:defRPr>
            </a:lvl1pPr>
          </a:lstStyle>
          <a:p>
            <a:pPr/>
            <a:r>
              <a:t>A Leadership Masterclass</a:t>
            </a:r>
          </a:p>
        </p:txBody>
      </p:sp>
      <p:sp>
        <p:nvSpPr>
          <p:cNvPr id="26" name="Text 6"/>
          <p:cNvSpPr txBox="1"/>
          <p:nvPr/>
        </p:nvSpPr>
        <p:spPr>
          <a:xfrm>
            <a:off x="365760" y="4596306"/>
            <a:ext cx="8503920"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95A5A6"/>
                </a:solidFill>
              </a:defRPr>
            </a:lvl1pPr>
          </a:lstStyle>
          <a:p>
            <a:pPr/>
            <a:r>
              <a:t>3-Hour Leadership Programme  |  Covers: Organisational Voice · Conflict Dynamics · Alternative Dispute Resolution</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28"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29" name="Text 1"/>
          <p:cNvSpPr txBox="1"/>
          <p:nvPr/>
        </p:nvSpPr>
        <p:spPr>
          <a:xfrm>
            <a:off x="365759" y="229870"/>
            <a:ext cx="8412482" cy="317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FFFFFF"/>
                </a:solidFill>
                <a:latin typeface="Georgia"/>
                <a:ea typeface="Georgia"/>
                <a:cs typeface="Georgia"/>
                <a:sym typeface="Georgia"/>
              </a:defRPr>
            </a:lvl1pPr>
          </a:lstStyle>
          <a:p>
            <a:pPr/>
            <a:r>
              <a:t>TODAY'S JOURNEY</a:t>
            </a:r>
          </a:p>
        </p:txBody>
      </p:sp>
      <p:sp>
        <p:nvSpPr>
          <p:cNvPr id="30" name="Shape 2"/>
          <p:cNvSpPr/>
          <p:nvPr/>
        </p:nvSpPr>
        <p:spPr>
          <a:xfrm>
            <a:off x="320039" y="1005839"/>
            <a:ext cx="2651762" cy="3200401"/>
          </a:xfrm>
          <a:prstGeom prst="rect">
            <a:avLst/>
          </a:prstGeom>
          <a:solidFill>
            <a:srgbClr val="1A2D5A"/>
          </a:solidFill>
          <a:ln w="12700">
            <a:solidFill>
              <a:srgbClr val="1A2D5A"/>
            </a:solidFill>
          </a:ln>
          <a:effectLst>
            <a:outerShdw sx="100000" sy="100000" kx="0" ky="0" algn="b" rotWithShape="0" blurRad="101600" dist="38100" dir="8100000">
              <a:srgbClr val="000000">
                <a:alpha val="15000"/>
              </a:srgbClr>
            </a:outerShdw>
          </a:effectLst>
        </p:spPr>
        <p:txBody>
          <a:bodyPr lIns="45719" rIns="45719"/>
          <a:lstStyle/>
          <a:p>
            <a:pPr/>
          </a:p>
        </p:txBody>
      </p:sp>
      <p:sp>
        <p:nvSpPr>
          <p:cNvPr id="31" name="Text 3"/>
          <p:cNvSpPr txBox="1"/>
          <p:nvPr/>
        </p:nvSpPr>
        <p:spPr>
          <a:xfrm>
            <a:off x="320039" y="1167306"/>
            <a:ext cx="2651762"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pc="300" sz="1100">
                <a:solidFill>
                  <a:srgbClr val="F0D080"/>
                </a:solidFill>
              </a:defRPr>
            </a:lvl1pPr>
          </a:lstStyle>
          <a:p>
            <a:pPr/>
            <a:r>
              <a:t>PART 1</a:t>
            </a:r>
          </a:p>
        </p:txBody>
      </p:sp>
      <p:sp>
        <p:nvSpPr>
          <p:cNvPr id="32" name="Text 4"/>
          <p:cNvSpPr txBox="1"/>
          <p:nvPr/>
        </p:nvSpPr>
        <p:spPr>
          <a:xfrm>
            <a:off x="320039" y="1786889"/>
            <a:ext cx="265176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Organisational Voice</a:t>
            </a:r>
          </a:p>
        </p:txBody>
      </p:sp>
      <p:sp>
        <p:nvSpPr>
          <p:cNvPr id="33" name="Text 5"/>
          <p:cNvSpPr txBox="1"/>
          <p:nvPr/>
        </p:nvSpPr>
        <p:spPr>
          <a:xfrm>
            <a:off x="320039" y="3757099"/>
            <a:ext cx="265176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300">
                <a:solidFill>
                  <a:srgbClr val="F0D080"/>
                </a:solidFill>
              </a:defRPr>
            </a:lvl1pPr>
          </a:lstStyle>
          <a:p>
            <a:pPr/>
            <a:r>
              <a:t>60 mins</a:t>
            </a:r>
          </a:p>
        </p:txBody>
      </p:sp>
      <p:sp>
        <p:nvSpPr>
          <p:cNvPr id="34" name="Shape 6"/>
          <p:cNvSpPr/>
          <p:nvPr/>
        </p:nvSpPr>
        <p:spPr>
          <a:xfrm>
            <a:off x="3200399" y="1005839"/>
            <a:ext cx="2651762" cy="3200401"/>
          </a:xfrm>
          <a:prstGeom prst="rect">
            <a:avLst/>
          </a:prstGeom>
          <a:solidFill>
            <a:srgbClr val="E67E22"/>
          </a:solidFill>
          <a:ln w="12700">
            <a:solidFill>
              <a:srgbClr val="E67E22"/>
            </a:solidFill>
          </a:ln>
          <a:effectLst>
            <a:outerShdw sx="100000" sy="100000" kx="0" ky="0" algn="b" rotWithShape="0" blurRad="101600" dist="38100" dir="8100000">
              <a:srgbClr val="000000">
                <a:alpha val="15000"/>
              </a:srgbClr>
            </a:outerShdw>
          </a:effectLst>
        </p:spPr>
        <p:txBody>
          <a:bodyPr lIns="45719" rIns="45719"/>
          <a:lstStyle/>
          <a:p>
            <a:pPr/>
          </a:p>
        </p:txBody>
      </p:sp>
      <p:sp>
        <p:nvSpPr>
          <p:cNvPr id="35" name="Text 7"/>
          <p:cNvSpPr txBox="1"/>
          <p:nvPr/>
        </p:nvSpPr>
        <p:spPr>
          <a:xfrm>
            <a:off x="3200399" y="1167306"/>
            <a:ext cx="2651762"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pc="300" sz="1100">
                <a:solidFill>
                  <a:srgbClr val="F0D080"/>
                </a:solidFill>
              </a:defRPr>
            </a:lvl1pPr>
          </a:lstStyle>
          <a:p>
            <a:pPr/>
            <a:r>
              <a:t>PART 2</a:t>
            </a:r>
          </a:p>
        </p:txBody>
      </p:sp>
      <p:sp>
        <p:nvSpPr>
          <p:cNvPr id="36" name="Text 8"/>
          <p:cNvSpPr txBox="1"/>
          <p:nvPr/>
        </p:nvSpPr>
        <p:spPr>
          <a:xfrm>
            <a:off x="3200399" y="1786889"/>
            <a:ext cx="265176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Dynamics of Conflict</a:t>
            </a:r>
          </a:p>
        </p:txBody>
      </p:sp>
      <p:sp>
        <p:nvSpPr>
          <p:cNvPr id="37" name="Text 9"/>
          <p:cNvSpPr txBox="1"/>
          <p:nvPr/>
        </p:nvSpPr>
        <p:spPr>
          <a:xfrm>
            <a:off x="3200399" y="3757099"/>
            <a:ext cx="2651762"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300">
                <a:solidFill>
                  <a:srgbClr val="F0D080"/>
                </a:solidFill>
              </a:defRPr>
            </a:lvl1pPr>
          </a:lstStyle>
          <a:p>
            <a:pPr/>
            <a:r>
              <a:t>60 mins</a:t>
            </a:r>
          </a:p>
        </p:txBody>
      </p:sp>
      <p:sp>
        <p:nvSpPr>
          <p:cNvPr id="38" name="Shape 10"/>
          <p:cNvSpPr/>
          <p:nvPr/>
        </p:nvSpPr>
        <p:spPr>
          <a:xfrm>
            <a:off x="6080759" y="1005839"/>
            <a:ext cx="2651761" cy="3200401"/>
          </a:xfrm>
          <a:prstGeom prst="rect">
            <a:avLst/>
          </a:prstGeom>
          <a:solidFill>
            <a:srgbClr val="16A085"/>
          </a:solidFill>
          <a:ln w="12700">
            <a:solidFill>
              <a:srgbClr val="16A085"/>
            </a:solidFill>
          </a:ln>
          <a:effectLst>
            <a:outerShdw sx="100000" sy="100000" kx="0" ky="0" algn="b" rotWithShape="0" blurRad="101600" dist="38100" dir="8100000">
              <a:srgbClr val="000000">
                <a:alpha val="15000"/>
              </a:srgbClr>
            </a:outerShdw>
          </a:effectLst>
        </p:spPr>
        <p:txBody>
          <a:bodyPr lIns="45719" rIns="45719"/>
          <a:lstStyle/>
          <a:p>
            <a:pPr/>
          </a:p>
        </p:txBody>
      </p:sp>
      <p:sp>
        <p:nvSpPr>
          <p:cNvPr id="39" name="Text 11"/>
          <p:cNvSpPr txBox="1"/>
          <p:nvPr/>
        </p:nvSpPr>
        <p:spPr>
          <a:xfrm>
            <a:off x="6080759" y="1167306"/>
            <a:ext cx="2651761"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pc="300" sz="1100">
                <a:solidFill>
                  <a:srgbClr val="F0D080"/>
                </a:solidFill>
              </a:defRPr>
            </a:lvl1pPr>
          </a:lstStyle>
          <a:p>
            <a:pPr/>
            <a:r>
              <a:t>PART 3</a:t>
            </a:r>
          </a:p>
        </p:txBody>
      </p:sp>
      <p:sp>
        <p:nvSpPr>
          <p:cNvPr id="40" name="Text 12"/>
          <p:cNvSpPr txBox="1"/>
          <p:nvPr/>
        </p:nvSpPr>
        <p:spPr>
          <a:xfrm>
            <a:off x="6080759" y="1653539"/>
            <a:ext cx="2651761" cy="533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Alternative Dispute Resolution</a:t>
            </a:r>
          </a:p>
        </p:txBody>
      </p:sp>
      <p:sp>
        <p:nvSpPr>
          <p:cNvPr id="41" name="Text 13"/>
          <p:cNvSpPr txBox="1"/>
          <p:nvPr/>
        </p:nvSpPr>
        <p:spPr>
          <a:xfrm>
            <a:off x="6080759" y="3757099"/>
            <a:ext cx="2651761" cy="16676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300">
                <a:solidFill>
                  <a:srgbClr val="F0D080"/>
                </a:solidFill>
              </a:defRPr>
            </a:lvl1pPr>
          </a:lstStyle>
          <a:p>
            <a:pPr/>
            <a:r>
              <a:t>60 mins</a:t>
            </a:r>
          </a:p>
        </p:txBody>
      </p:sp>
      <p:sp>
        <p:nvSpPr>
          <p:cNvPr id="42" name="Text 14"/>
          <p:cNvSpPr txBox="1"/>
          <p:nvPr/>
        </p:nvSpPr>
        <p:spPr>
          <a:xfrm>
            <a:off x="411479" y="4513579"/>
            <a:ext cx="8321042" cy="3454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i="1" sz="1200">
                <a:solidFill>
                  <a:srgbClr val="2C3E50"/>
                </a:solidFill>
              </a:defRPr>
            </a:lvl1pPr>
          </a:lstStyle>
          <a:p>
            <a:pPr/>
            <a:r>
              <a:t>☕  10-minute breaks between each part</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A2D5A"/>
        </a:solidFill>
      </p:bgPr>
    </p:bg>
    <p:spTree>
      <p:nvGrpSpPr>
        <p:cNvPr id="1" name=""/>
        <p:cNvGrpSpPr/>
        <p:nvPr/>
      </p:nvGrpSpPr>
      <p:grpSpPr>
        <a:xfrm>
          <a:off x="0" y="0"/>
          <a:ext cx="0" cy="0"/>
          <a:chOff x="0" y="0"/>
          <a:chExt cx="0" cy="0"/>
        </a:xfrm>
      </p:grpSpPr>
      <p:sp>
        <p:nvSpPr>
          <p:cNvPr id="44" name="Shape 0"/>
          <p:cNvSpPr/>
          <p:nvPr/>
        </p:nvSpPr>
        <p:spPr>
          <a:xfrm>
            <a:off x="-1" y="0"/>
            <a:ext cx="164594" cy="5143500"/>
          </a:xfrm>
          <a:prstGeom prst="rect">
            <a:avLst/>
          </a:prstGeom>
          <a:solidFill>
            <a:srgbClr val="C9A84C"/>
          </a:solidFill>
          <a:ln w="12700">
            <a:solidFill>
              <a:srgbClr val="C9A84C"/>
            </a:solidFill>
          </a:ln>
        </p:spPr>
        <p:txBody>
          <a:bodyPr lIns="45719" rIns="45719"/>
          <a:lstStyle/>
          <a:p>
            <a:pPr/>
          </a:p>
        </p:txBody>
      </p:sp>
      <p:sp>
        <p:nvSpPr>
          <p:cNvPr id="45" name="Text 1"/>
          <p:cNvSpPr txBox="1"/>
          <p:nvPr/>
        </p:nvSpPr>
        <p:spPr>
          <a:xfrm>
            <a:off x="411480" y="1335602"/>
            <a:ext cx="8503920" cy="20915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pc="600" sz="1600">
                <a:solidFill>
                  <a:srgbClr val="C9A84C"/>
                </a:solidFill>
              </a:defRPr>
            </a:lvl1pPr>
          </a:lstStyle>
          <a:p>
            <a:pPr/>
            <a:r>
              <a:t>PART 1</a:t>
            </a:r>
          </a:p>
        </p:txBody>
      </p:sp>
      <p:sp>
        <p:nvSpPr>
          <p:cNvPr id="46" name="Text 2"/>
          <p:cNvSpPr txBox="1"/>
          <p:nvPr/>
        </p:nvSpPr>
        <p:spPr>
          <a:xfrm>
            <a:off x="411480" y="1922779"/>
            <a:ext cx="8503920" cy="635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4400">
                <a:solidFill>
                  <a:srgbClr val="FFFFFF"/>
                </a:solidFill>
                <a:latin typeface="Georgia"/>
                <a:ea typeface="Georgia"/>
                <a:cs typeface="Georgia"/>
                <a:sym typeface="Georgia"/>
              </a:defRPr>
            </a:lvl1pPr>
          </a:lstStyle>
          <a:p>
            <a:pPr/>
            <a:r>
              <a:t>Organisational Voice</a:t>
            </a:r>
          </a:p>
        </p:txBody>
      </p:sp>
      <p:sp>
        <p:nvSpPr>
          <p:cNvPr id="47" name="Text 3"/>
          <p:cNvSpPr txBox="1"/>
          <p:nvPr/>
        </p:nvSpPr>
        <p:spPr>
          <a:xfrm>
            <a:off x="411480" y="3095823"/>
            <a:ext cx="7315201" cy="20915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600">
                <a:solidFill>
                  <a:srgbClr val="F0D080"/>
                </a:solidFill>
              </a:defRPr>
            </a:lvl1pPr>
          </a:lstStyle>
          <a:p>
            <a:pPr/>
            <a:r>
              <a:t>Why speaking up — and being heard — transforms organisations</a:t>
            </a:r>
          </a:p>
        </p:txBody>
      </p:sp>
      <p:sp>
        <p:nvSpPr>
          <p:cNvPr id="48" name="Shape 4"/>
          <p:cNvSpPr/>
          <p:nvPr/>
        </p:nvSpPr>
        <p:spPr>
          <a:xfrm>
            <a:off x="411480" y="2788920"/>
            <a:ext cx="3200401" cy="36577"/>
          </a:xfrm>
          <a:prstGeom prst="rect">
            <a:avLst/>
          </a:prstGeom>
          <a:solidFill>
            <a:srgbClr val="C9A84C"/>
          </a:solidFill>
          <a:ln w="12700">
            <a:solidFill>
              <a:srgbClr val="C9A84C"/>
            </a:solidFill>
          </a:ln>
        </p:spPr>
        <p:txBody>
          <a:bodyPr lIns="45719" rIns="45719"/>
          <a:lstStyle/>
          <a:p>
            <a:pPr/>
          </a:p>
        </p:txBody>
      </p:sp>
      <p:pic>
        <p:nvPicPr>
          <p:cNvPr id="49" name="Image 0" descr="Image 0"/>
          <p:cNvPicPr>
            <a:picLocks noChangeAspect="1"/>
          </p:cNvPicPr>
          <p:nvPr/>
        </p:nvPicPr>
        <p:blipFill>
          <a:blip r:embed="rId2">
            <a:extLst/>
          </a:blip>
          <a:stretch>
            <a:fillRect/>
          </a:stretch>
        </p:blipFill>
        <p:spPr>
          <a:xfrm>
            <a:off x="6858000" y="1371600"/>
            <a:ext cx="1645921" cy="1645921"/>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1"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52"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WHAT IS ORGANISATIONAL VOICE?</a:t>
            </a:r>
          </a:p>
        </p:txBody>
      </p:sp>
      <p:sp>
        <p:nvSpPr>
          <p:cNvPr id="53" name="Shape 2"/>
          <p:cNvSpPr/>
          <p:nvPr/>
        </p:nvSpPr>
        <p:spPr>
          <a:xfrm>
            <a:off x="365759" y="960119"/>
            <a:ext cx="8412482" cy="1188721"/>
          </a:xfrm>
          <a:prstGeom prst="rect">
            <a:avLst/>
          </a:prstGeom>
          <a:solidFill>
            <a:srgbClr val="F8F5EE"/>
          </a:solidFill>
          <a:ln w="12700">
            <a:solidFill>
              <a:srgbClr val="C9A84C"/>
            </a:solidFill>
          </a:ln>
        </p:spPr>
        <p:txBody>
          <a:bodyPr lIns="45719" rIns="45719"/>
          <a:lstStyle/>
          <a:p>
            <a:pPr/>
          </a:p>
        </p:txBody>
      </p:sp>
      <p:sp>
        <p:nvSpPr>
          <p:cNvPr id="54" name="Text 3"/>
          <p:cNvSpPr txBox="1"/>
          <p:nvPr/>
        </p:nvSpPr>
        <p:spPr>
          <a:xfrm>
            <a:off x="685799" y="1185480"/>
            <a:ext cx="7772402" cy="738000"/>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1400">
                <a:solidFill>
                  <a:srgbClr val="1A2D5A"/>
                </a:solidFill>
              </a:defRPr>
            </a:pPr>
            <a:r>
              <a:t>Definition: </a:t>
            </a:r>
            <a:r>
              <a:rPr b="0">
                <a:solidFill>
                  <a:srgbClr val="2C3E50"/>
                </a:solidFill>
              </a:rPr>
              <a:t>Organisational voice refers to the mechanisms, processes, and culture through which employees can express their views, opinions, concerns, and ideas — and have those contributions genuinely considered by decision-makers.</a:t>
            </a:r>
          </a:p>
        </p:txBody>
      </p:sp>
      <p:sp>
        <p:nvSpPr>
          <p:cNvPr id="55" name="Shape 4"/>
          <p:cNvSpPr/>
          <p:nvPr/>
        </p:nvSpPr>
        <p:spPr>
          <a:xfrm>
            <a:off x="320039" y="2331720"/>
            <a:ext cx="2651762" cy="2286001"/>
          </a:xfrm>
          <a:prstGeom prst="rect">
            <a:avLst/>
          </a:prstGeom>
          <a:solidFill>
            <a:srgbClr val="1A2D5A"/>
          </a:solidFill>
          <a:ln w="12700">
            <a:solidFill>
              <a:srgbClr val="1A2D5A"/>
            </a:solidFill>
          </a:ln>
          <a:effectLst>
            <a:outerShdw sx="100000" sy="100000" kx="0" ky="0" algn="b" rotWithShape="0" blurRad="76200" dist="25400" dir="8100000">
              <a:srgbClr val="000000">
                <a:alpha val="12000"/>
              </a:srgbClr>
            </a:outerShdw>
          </a:effectLst>
        </p:spPr>
        <p:txBody>
          <a:bodyPr lIns="45719" rIns="45719"/>
          <a:lstStyle/>
          <a:p>
            <a:pPr/>
          </a:p>
        </p:txBody>
      </p:sp>
      <p:sp>
        <p:nvSpPr>
          <p:cNvPr id="56" name="Text 5"/>
          <p:cNvSpPr txBox="1"/>
          <p:nvPr/>
        </p:nvSpPr>
        <p:spPr>
          <a:xfrm>
            <a:off x="320039" y="2520950"/>
            <a:ext cx="2651762"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Formal Voice</a:t>
            </a:r>
          </a:p>
        </p:txBody>
      </p:sp>
      <p:sp>
        <p:nvSpPr>
          <p:cNvPr id="57" name="Shape 6"/>
          <p:cNvSpPr/>
          <p:nvPr/>
        </p:nvSpPr>
        <p:spPr>
          <a:xfrm>
            <a:off x="594359" y="2880360"/>
            <a:ext cx="2103122" cy="36577"/>
          </a:xfrm>
          <a:prstGeom prst="rect">
            <a:avLst/>
          </a:prstGeom>
          <a:solidFill>
            <a:srgbClr val="F0D080"/>
          </a:solidFill>
          <a:ln w="12700">
            <a:solidFill>
              <a:srgbClr val="F0D080"/>
            </a:solidFill>
          </a:ln>
        </p:spPr>
        <p:txBody>
          <a:bodyPr lIns="45719" rIns="45719"/>
          <a:lstStyle/>
          <a:p>
            <a:pPr/>
          </a:p>
        </p:txBody>
      </p:sp>
      <p:sp>
        <p:nvSpPr>
          <p:cNvPr id="58" name="Text 7"/>
          <p:cNvSpPr txBox="1"/>
          <p:nvPr/>
        </p:nvSpPr>
        <p:spPr>
          <a:xfrm>
            <a:off x="320039" y="3507916"/>
            <a:ext cx="2651762"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100">
                <a:solidFill>
                  <a:srgbClr val="FFFFFF"/>
                </a:solidFill>
              </a:defRPr>
            </a:lvl1pPr>
          </a:lstStyle>
          <a:p>
            <a:pPr/>
            <a:r>
              <a:t>Unions, works councils, staff surveys, formal grievance procedures, consultation bodies</a:t>
            </a:r>
          </a:p>
        </p:txBody>
      </p:sp>
      <p:sp>
        <p:nvSpPr>
          <p:cNvPr id="59" name="Shape 8"/>
          <p:cNvSpPr/>
          <p:nvPr/>
        </p:nvSpPr>
        <p:spPr>
          <a:xfrm>
            <a:off x="3200399" y="2331720"/>
            <a:ext cx="2651762" cy="2286001"/>
          </a:xfrm>
          <a:prstGeom prst="rect">
            <a:avLst/>
          </a:prstGeom>
          <a:solidFill>
            <a:srgbClr val="16A085"/>
          </a:solidFill>
          <a:ln w="12700">
            <a:solidFill>
              <a:srgbClr val="16A085"/>
            </a:solidFill>
          </a:ln>
          <a:effectLst>
            <a:outerShdw sx="100000" sy="100000" kx="0" ky="0" algn="b" rotWithShape="0" blurRad="76200" dist="25400" dir="8100000">
              <a:srgbClr val="000000">
                <a:alpha val="12000"/>
              </a:srgbClr>
            </a:outerShdw>
          </a:effectLst>
        </p:spPr>
        <p:txBody>
          <a:bodyPr lIns="45719" rIns="45719"/>
          <a:lstStyle/>
          <a:p>
            <a:pPr/>
          </a:p>
        </p:txBody>
      </p:sp>
      <p:sp>
        <p:nvSpPr>
          <p:cNvPr id="60" name="Text 9"/>
          <p:cNvSpPr txBox="1"/>
          <p:nvPr/>
        </p:nvSpPr>
        <p:spPr>
          <a:xfrm>
            <a:off x="3200399" y="2520950"/>
            <a:ext cx="2651762"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Informal Voice</a:t>
            </a:r>
          </a:p>
        </p:txBody>
      </p:sp>
      <p:sp>
        <p:nvSpPr>
          <p:cNvPr id="61" name="Shape 10"/>
          <p:cNvSpPr/>
          <p:nvPr/>
        </p:nvSpPr>
        <p:spPr>
          <a:xfrm>
            <a:off x="3474720" y="2880360"/>
            <a:ext cx="2103121" cy="36577"/>
          </a:xfrm>
          <a:prstGeom prst="rect">
            <a:avLst/>
          </a:prstGeom>
          <a:solidFill>
            <a:srgbClr val="F0D080"/>
          </a:solidFill>
          <a:ln w="12700">
            <a:solidFill>
              <a:srgbClr val="F0D080"/>
            </a:solidFill>
          </a:ln>
        </p:spPr>
        <p:txBody>
          <a:bodyPr lIns="45719" rIns="45719"/>
          <a:lstStyle/>
          <a:p>
            <a:pPr/>
          </a:p>
        </p:txBody>
      </p:sp>
      <p:sp>
        <p:nvSpPr>
          <p:cNvPr id="62" name="Text 11"/>
          <p:cNvSpPr txBox="1"/>
          <p:nvPr/>
        </p:nvSpPr>
        <p:spPr>
          <a:xfrm>
            <a:off x="3200399" y="3507916"/>
            <a:ext cx="2651762"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100">
                <a:solidFill>
                  <a:srgbClr val="FFFFFF"/>
                </a:solidFill>
              </a:defRPr>
            </a:lvl1pPr>
          </a:lstStyle>
          <a:p>
            <a:pPr/>
            <a:r>
              <a:t>Open-door policies, team meetings, corridor conversations, suggestion schemes</a:t>
            </a:r>
          </a:p>
        </p:txBody>
      </p:sp>
      <p:sp>
        <p:nvSpPr>
          <p:cNvPr id="63" name="Shape 12"/>
          <p:cNvSpPr/>
          <p:nvPr/>
        </p:nvSpPr>
        <p:spPr>
          <a:xfrm>
            <a:off x="6080759" y="2331720"/>
            <a:ext cx="2651761" cy="2286001"/>
          </a:xfrm>
          <a:prstGeom prst="rect">
            <a:avLst/>
          </a:prstGeom>
          <a:solidFill>
            <a:srgbClr val="C9A84C"/>
          </a:solidFill>
          <a:ln w="12700">
            <a:solidFill>
              <a:srgbClr val="C9A84C"/>
            </a:solidFill>
          </a:ln>
          <a:effectLst>
            <a:outerShdw sx="100000" sy="100000" kx="0" ky="0" algn="b" rotWithShape="0" blurRad="76200" dist="25400" dir="8100000">
              <a:srgbClr val="000000">
                <a:alpha val="12000"/>
              </a:srgbClr>
            </a:outerShdw>
          </a:effectLst>
        </p:spPr>
        <p:txBody>
          <a:bodyPr lIns="45719" rIns="45719"/>
          <a:lstStyle/>
          <a:p>
            <a:pPr/>
          </a:p>
        </p:txBody>
      </p:sp>
      <p:sp>
        <p:nvSpPr>
          <p:cNvPr id="64" name="Text 13"/>
          <p:cNvSpPr txBox="1"/>
          <p:nvPr/>
        </p:nvSpPr>
        <p:spPr>
          <a:xfrm>
            <a:off x="6080759" y="2520950"/>
            <a:ext cx="265176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Digital Voice</a:t>
            </a:r>
          </a:p>
        </p:txBody>
      </p:sp>
      <p:sp>
        <p:nvSpPr>
          <p:cNvPr id="65" name="Shape 14"/>
          <p:cNvSpPr/>
          <p:nvPr/>
        </p:nvSpPr>
        <p:spPr>
          <a:xfrm>
            <a:off x="6355079" y="2880360"/>
            <a:ext cx="2103121" cy="36577"/>
          </a:xfrm>
          <a:prstGeom prst="rect">
            <a:avLst/>
          </a:prstGeom>
          <a:solidFill>
            <a:srgbClr val="FFFFFF"/>
          </a:solidFill>
          <a:ln w="12700">
            <a:solidFill>
              <a:srgbClr val="FFFFFF"/>
            </a:solidFill>
          </a:ln>
        </p:spPr>
        <p:txBody>
          <a:bodyPr lIns="45719" rIns="45719"/>
          <a:lstStyle/>
          <a:p>
            <a:pPr/>
          </a:p>
        </p:txBody>
      </p:sp>
      <p:sp>
        <p:nvSpPr>
          <p:cNvPr id="66" name="Text 15"/>
          <p:cNvSpPr txBox="1"/>
          <p:nvPr/>
        </p:nvSpPr>
        <p:spPr>
          <a:xfrm>
            <a:off x="6080759" y="3507916"/>
            <a:ext cx="2651761"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100">
                <a:solidFill>
                  <a:srgbClr val="FFFFFF"/>
                </a:solidFill>
              </a:defRPr>
            </a:lvl1pPr>
          </a:lstStyle>
          <a:p>
            <a:pPr/>
            <a:r>
              <a:t>Intranets, anonymous feedback platforms, internal social networks, pulse surveys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68"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69"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WHY VOICE MATTERS: THE BUSINESS CASE</a:t>
            </a:r>
          </a:p>
        </p:txBody>
      </p:sp>
      <p:sp>
        <p:nvSpPr>
          <p:cNvPr id="70" name="Shape 2"/>
          <p:cNvSpPr/>
          <p:nvPr/>
        </p:nvSpPr>
        <p:spPr>
          <a:xfrm>
            <a:off x="320039" y="960119"/>
            <a:ext cx="2651762" cy="1645922"/>
          </a:xfrm>
          <a:prstGeom prst="rect">
            <a:avLst/>
          </a:prstGeom>
          <a:solidFill>
            <a:srgbClr val="FFFFFF"/>
          </a:solidFill>
          <a:ln w="12700">
            <a:solidFill>
              <a:srgbClr val="1A2D5A"/>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71" name="Text 3"/>
          <p:cNvSpPr txBox="1"/>
          <p:nvPr/>
        </p:nvSpPr>
        <p:spPr>
          <a:xfrm>
            <a:off x="320039" y="1121410"/>
            <a:ext cx="2651762" cy="5461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3800">
                <a:solidFill>
                  <a:srgbClr val="1A2D5A"/>
                </a:solidFill>
                <a:latin typeface="Georgia"/>
                <a:ea typeface="Georgia"/>
                <a:cs typeface="Georgia"/>
                <a:sym typeface="Georgia"/>
              </a:defRPr>
            </a:lvl1pPr>
          </a:lstStyle>
          <a:p>
            <a:pPr/>
            <a:r>
              <a:t>4.6x</a:t>
            </a:r>
          </a:p>
        </p:txBody>
      </p:sp>
      <p:sp>
        <p:nvSpPr>
          <p:cNvPr id="72" name="Text 4"/>
          <p:cNvSpPr txBox="1"/>
          <p:nvPr/>
        </p:nvSpPr>
        <p:spPr>
          <a:xfrm>
            <a:off x="457200" y="1929174"/>
            <a:ext cx="237744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000">
                <a:solidFill>
                  <a:srgbClr val="2C3E50"/>
                </a:solidFill>
              </a:defRPr>
            </a:lvl1pPr>
          </a:lstStyle>
          <a:p>
            <a:pPr/>
            <a:r>
              <a:t>More likely to perform at peak potential when employees feel heard (Salesforce)</a:t>
            </a:r>
          </a:p>
        </p:txBody>
      </p:sp>
      <p:sp>
        <p:nvSpPr>
          <p:cNvPr id="73" name="Shape 5"/>
          <p:cNvSpPr/>
          <p:nvPr/>
        </p:nvSpPr>
        <p:spPr>
          <a:xfrm>
            <a:off x="3200399" y="960119"/>
            <a:ext cx="2651762" cy="1645922"/>
          </a:xfrm>
          <a:prstGeom prst="rect">
            <a:avLst/>
          </a:prstGeom>
          <a:solidFill>
            <a:srgbClr val="FFFFFF"/>
          </a:solidFill>
          <a:ln w="12700">
            <a:solidFill>
              <a:srgbClr val="16A085"/>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74" name="Text 6"/>
          <p:cNvSpPr txBox="1"/>
          <p:nvPr/>
        </p:nvSpPr>
        <p:spPr>
          <a:xfrm>
            <a:off x="3200399" y="1121410"/>
            <a:ext cx="2651762" cy="5461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3800">
                <a:solidFill>
                  <a:srgbClr val="16A085"/>
                </a:solidFill>
                <a:latin typeface="Georgia"/>
                <a:ea typeface="Georgia"/>
                <a:cs typeface="Georgia"/>
                <a:sym typeface="Georgia"/>
              </a:defRPr>
            </a:lvl1pPr>
          </a:lstStyle>
          <a:p>
            <a:pPr/>
            <a:r>
              <a:t>74%</a:t>
            </a:r>
          </a:p>
        </p:txBody>
      </p:sp>
      <p:sp>
        <p:nvSpPr>
          <p:cNvPr id="75" name="Text 7"/>
          <p:cNvSpPr txBox="1"/>
          <p:nvPr/>
        </p:nvSpPr>
        <p:spPr>
          <a:xfrm>
            <a:off x="3337559" y="1929174"/>
            <a:ext cx="23774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000">
                <a:solidFill>
                  <a:srgbClr val="2C3E50"/>
                </a:solidFill>
              </a:defRPr>
            </a:lvl1pPr>
          </a:lstStyle>
          <a:p>
            <a:pPr/>
            <a:r>
              <a:t>Of employees feel more effective when they feel their voice is valued (Accenture)</a:t>
            </a:r>
          </a:p>
        </p:txBody>
      </p:sp>
      <p:sp>
        <p:nvSpPr>
          <p:cNvPr id="76" name="Shape 8"/>
          <p:cNvSpPr/>
          <p:nvPr/>
        </p:nvSpPr>
        <p:spPr>
          <a:xfrm>
            <a:off x="6080759" y="960119"/>
            <a:ext cx="2651761" cy="1645922"/>
          </a:xfrm>
          <a:prstGeom prst="rect">
            <a:avLst/>
          </a:prstGeom>
          <a:solidFill>
            <a:srgbClr val="FFFFFF"/>
          </a:solidFill>
          <a:ln w="12700">
            <a:solidFill>
              <a:srgbClr val="E67E22"/>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77" name="Text 9"/>
          <p:cNvSpPr txBox="1"/>
          <p:nvPr/>
        </p:nvSpPr>
        <p:spPr>
          <a:xfrm>
            <a:off x="6080759" y="1121410"/>
            <a:ext cx="2651761" cy="5461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3800">
                <a:solidFill>
                  <a:srgbClr val="E67E22"/>
                </a:solidFill>
                <a:latin typeface="Georgia"/>
                <a:ea typeface="Georgia"/>
                <a:cs typeface="Georgia"/>
                <a:sym typeface="Georgia"/>
              </a:defRPr>
            </a:lvl1pPr>
          </a:lstStyle>
          <a:p>
            <a:pPr/>
            <a:r>
              <a:t>27%</a:t>
            </a:r>
          </a:p>
        </p:txBody>
      </p:sp>
      <p:sp>
        <p:nvSpPr>
          <p:cNvPr id="78" name="Text 10"/>
          <p:cNvSpPr txBox="1"/>
          <p:nvPr/>
        </p:nvSpPr>
        <p:spPr>
          <a:xfrm>
            <a:off x="6217920" y="1929174"/>
            <a:ext cx="237744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sz="1000">
                <a:solidFill>
                  <a:srgbClr val="2C3E50"/>
                </a:solidFill>
              </a:defRPr>
            </a:lvl1pPr>
          </a:lstStyle>
          <a:p>
            <a:pPr/>
            <a:r>
              <a:t>Reduction in staff turnover in organisations with strong voice mechanisms (CIPD)</a:t>
            </a:r>
          </a:p>
        </p:txBody>
      </p:sp>
      <p:sp>
        <p:nvSpPr>
          <p:cNvPr id="79" name="Text 11"/>
          <p:cNvSpPr txBox="1"/>
          <p:nvPr/>
        </p:nvSpPr>
        <p:spPr>
          <a:xfrm>
            <a:off x="411479" y="2824480"/>
            <a:ext cx="8321042" cy="2946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400">
                <a:solidFill>
                  <a:srgbClr val="1A2D5A"/>
                </a:solidFill>
                <a:latin typeface="Georgia"/>
                <a:ea typeface="Georgia"/>
                <a:cs typeface="Georgia"/>
                <a:sym typeface="Georgia"/>
              </a:defRPr>
            </a:lvl1pPr>
          </a:lstStyle>
          <a:p>
            <a:pPr/>
            <a:r>
              <a:t>Key Outcomes of Effective Organisational Voice</a:t>
            </a:r>
          </a:p>
        </p:txBody>
      </p:sp>
      <p:sp>
        <p:nvSpPr>
          <p:cNvPr id="80" name="Text 12"/>
          <p:cNvSpPr txBox="1"/>
          <p:nvPr/>
        </p:nvSpPr>
        <p:spPr>
          <a:xfrm>
            <a:off x="502919" y="3422957"/>
            <a:ext cx="8229602" cy="12008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200">
                <a:solidFill>
                  <a:srgbClr val="2C3E50"/>
                </a:solidFill>
              </a:defRPr>
            </a:pPr>
            <a:r>
              <a:t>Higher levels of employee engagement and discretionary effort</a:t>
            </a:r>
          </a:p>
          <a:p>
            <a:pPr marL="342900" indent="-342900">
              <a:buSzPct val="100000"/>
              <a:buChar char="•"/>
              <a:defRPr sz="1200">
                <a:solidFill>
                  <a:srgbClr val="2C3E50"/>
                </a:solidFill>
              </a:defRPr>
            </a:pPr>
            <a:r>
              <a:t>Faster identification and resolution of workplace problems</a:t>
            </a:r>
          </a:p>
          <a:p>
            <a:pPr marL="342900" indent="-342900">
              <a:buSzPct val="100000"/>
              <a:buChar char="•"/>
              <a:defRPr sz="1200">
                <a:solidFill>
                  <a:srgbClr val="2C3E50"/>
                </a:solidFill>
              </a:defRPr>
            </a:pPr>
            <a:r>
              <a:t>Greater organisational learning and innovation</a:t>
            </a:r>
          </a:p>
          <a:p>
            <a:pPr marL="342900" indent="-342900">
              <a:buSzPct val="100000"/>
              <a:buChar char="•"/>
              <a:defRPr sz="1200">
                <a:solidFill>
                  <a:srgbClr val="2C3E50"/>
                </a:solidFill>
              </a:defRPr>
            </a:pPr>
            <a:r>
              <a:t>Improved psychological safety and mental wellbeing</a:t>
            </a:r>
          </a:p>
          <a:p>
            <a:pPr marL="342900" indent="-342900">
              <a:buSzPct val="100000"/>
              <a:buChar char="•"/>
              <a:defRPr sz="1200">
                <a:solidFill>
                  <a:srgbClr val="2C3E50"/>
                </a:solidFill>
              </a:defRPr>
            </a:pPr>
            <a:r>
              <a:t>Stronger trust between management and employees</a:t>
            </a:r>
          </a:p>
          <a:p>
            <a:pPr marL="342900" indent="-342900">
              <a:buSzPct val="100000"/>
              <a:buChar char="•"/>
              <a:defRPr sz="1200">
                <a:solidFill>
                  <a:srgbClr val="2C3E50"/>
                </a:solidFill>
              </a:defRPr>
            </a:pPr>
            <a:r>
              <a:t>More robust ethical culture — employees speak up about misconduct</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 name="Shape 0"/>
          <p:cNvSpPr/>
          <p:nvPr/>
        </p:nvSpPr>
        <p:spPr>
          <a:xfrm>
            <a:off x="0" y="-1"/>
            <a:ext cx="9144000" cy="822962"/>
          </a:xfrm>
          <a:prstGeom prst="rect">
            <a:avLst/>
          </a:prstGeom>
          <a:solidFill>
            <a:srgbClr val="C0392B"/>
          </a:solidFill>
          <a:ln w="12700">
            <a:solidFill>
              <a:srgbClr val="C0392B"/>
            </a:solidFill>
          </a:ln>
        </p:spPr>
        <p:txBody>
          <a:bodyPr lIns="45719" rIns="45719"/>
          <a:lstStyle/>
          <a:p>
            <a:pPr/>
          </a:p>
        </p:txBody>
      </p:sp>
      <p:sp>
        <p:nvSpPr>
          <p:cNvPr id="83"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BARRIERS TO VOICE: WHY PEOPLE STAY SILENT</a:t>
            </a:r>
          </a:p>
        </p:txBody>
      </p:sp>
      <p:sp>
        <p:nvSpPr>
          <p:cNvPr id="84" name="Shape 2"/>
          <p:cNvSpPr/>
          <p:nvPr/>
        </p:nvSpPr>
        <p:spPr>
          <a:xfrm>
            <a:off x="274319" y="960119"/>
            <a:ext cx="2697482" cy="1737361"/>
          </a:xfrm>
          <a:prstGeom prst="rect">
            <a:avLst/>
          </a:prstGeom>
          <a:solidFill>
            <a:srgbClr val="C0392B"/>
          </a:solidFill>
          <a:ln w="12700">
            <a:solidFill>
              <a:srgbClr val="C0392B"/>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85" name="Shape 3"/>
          <p:cNvSpPr/>
          <p:nvPr/>
        </p:nvSpPr>
        <p:spPr>
          <a:xfrm>
            <a:off x="274319" y="960119"/>
            <a:ext cx="2697482" cy="347473"/>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86" name="Text 4"/>
          <p:cNvSpPr txBox="1"/>
          <p:nvPr/>
        </p:nvSpPr>
        <p:spPr>
          <a:xfrm>
            <a:off x="274319" y="1052322"/>
            <a:ext cx="269748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Fear of Reprisal</a:t>
            </a:r>
          </a:p>
        </p:txBody>
      </p:sp>
      <p:sp>
        <p:nvSpPr>
          <p:cNvPr id="87" name="Text 5"/>
          <p:cNvSpPr txBox="1"/>
          <p:nvPr/>
        </p:nvSpPr>
        <p:spPr>
          <a:xfrm>
            <a:off x="365759" y="1733726"/>
            <a:ext cx="251460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Concern about negative consequences — being passed over for promotion, marginalised, or dismissed for speaking up</a:t>
            </a:r>
          </a:p>
        </p:txBody>
      </p:sp>
      <p:sp>
        <p:nvSpPr>
          <p:cNvPr id="88" name="Shape 6"/>
          <p:cNvSpPr/>
          <p:nvPr/>
        </p:nvSpPr>
        <p:spPr>
          <a:xfrm>
            <a:off x="3172967" y="960119"/>
            <a:ext cx="2697482" cy="1737361"/>
          </a:xfrm>
          <a:prstGeom prst="rect">
            <a:avLst/>
          </a:prstGeom>
          <a:solidFill>
            <a:srgbClr val="E67E22"/>
          </a:solidFill>
          <a:ln w="12700">
            <a:solidFill>
              <a:srgbClr val="E67E22"/>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89" name="Shape 7"/>
          <p:cNvSpPr/>
          <p:nvPr/>
        </p:nvSpPr>
        <p:spPr>
          <a:xfrm>
            <a:off x="3172967" y="960119"/>
            <a:ext cx="2697482" cy="347473"/>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90" name="Text 8"/>
          <p:cNvSpPr txBox="1"/>
          <p:nvPr/>
        </p:nvSpPr>
        <p:spPr>
          <a:xfrm>
            <a:off x="3172967" y="1052322"/>
            <a:ext cx="269748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Futility</a:t>
            </a:r>
          </a:p>
        </p:txBody>
      </p:sp>
      <p:sp>
        <p:nvSpPr>
          <p:cNvPr id="91" name="Text 9"/>
          <p:cNvSpPr txBox="1"/>
          <p:nvPr/>
        </p:nvSpPr>
        <p:spPr>
          <a:xfrm>
            <a:off x="3264408" y="1733726"/>
            <a:ext cx="251460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Belief that speaking up makes no difference; 'nothing ever changes around here' — learned helplessness</a:t>
            </a:r>
          </a:p>
        </p:txBody>
      </p:sp>
      <p:sp>
        <p:nvSpPr>
          <p:cNvPr id="92" name="Shape 10"/>
          <p:cNvSpPr/>
          <p:nvPr/>
        </p:nvSpPr>
        <p:spPr>
          <a:xfrm>
            <a:off x="6071615" y="960119"/>
            <a:ext cx="2697481" cy="1737361"/>
          </a:xfrm>
          <a:prstGeom prst="rect">
            <a:avLst/>
          </a:prstGeom>
          <a:solidFill>
            <a:srgbClr val="1A2D5A"/>
          </a:solidFill>
          <a:ln w="12700">
            <a:solidFill>
              <a:srgbClr val="1A2D5A"/>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93" name="Shape 11"/>
          <p:cNvSpPr/>
          <p:nvPr/>
        </p:nvSpPr>
        <p:spPr>
          <a:xfrm>
            <a:off x="6071615" y="960119"/>
            <a:ext cx="2697481" cy="347473"/>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94" name="Text 12"/>
          <p:cNvSpPr txBox="1"/>
          <p:nvPr/>
        </p:nvSpPr>
        <p:spPr>
          <a:xfrm>
            <a:off x="6071615" y="1052322"/>
            <a:ext cx="269748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Social Pressure</a:t>
            </a:r>
          </a:p>
        </p:txBody>
      </p:sp>
      <p:sp>
        <p:nvSpPr>
          <p:cNvPr id="95" name="Text 13"/>
          <p:cNvSpPr txBox="1"/>
          <p:nvPr/>
        </p:nvSpPr>
        <p:spPr>
          <a:xfrm>
            <a:off x="6163055" y="1733726"/>
            <a:ext cx="2514601"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Fear of being seen as a troublemaker, disloyal, or out of step with team norms and culture</a:t>
            </a:r>
          </a:p>
        </p:txBody>
      </p:sp>
      <p:sp>
        <p:nvSpPr>
          <p:cNvPr id="96" name="Shape 14"/>
          <p:cNvSpPr/>
          <p:nvPr/>
        </p:nvSpPr>
        <p:spPr>
          <a:xfrm>
            <a:off x="274319" y="2880360"/>
            <a:ext cx="2697482" cy="1737361"/>
          </a:xfrm>
          <a:prstGeom prst="rect">
            <a:avLst/>
          </a:prstGeom>
          <a:solidFill>
            <a:srgbClr val="16A085"/>
          </a:solidFill>
          <a:ln w="12700">
            <a:solidFill>
              <a:srgbClr val="16A085"/>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97" name="Shape 15"/>
          <p:cNvSpPr/>
          <p:nvPr/>
        </p:nvSpPr>
        <p:spPr>
          <a:xfrm>
            <a:off x="274319" y="2880360"/>
            <a:ext cx="2697482" cy="347473"/>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98" name="Text 16"/>
          <p:cNvSpPr txBox="1"/>
          <p:nvPr/>
        </p:nvSpPr>
        <p:spPr>
          <a:xfrm>
            <a:off x="274319" y="2972562"/>
            <a:ext cx="269748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Power Distance</a:t>
            </a:r>
          </a:p>
        </p:txBody>
      </p:sp>
      <p:sp>
        <p:nvSpPr>
          <p:cNvPr id="99" name="Text 17"/>
          <p:cNvSpPr txBox="1"/>
          <p:nvPr/>
        </p:nvSpPr>
        <p:spPr>
          <a:xfrm>
            <a:off x="365759" y="3653966"/>
            <a:ext cx="2514601"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Steep hierarchies create psychological distance; junior staff feel unable to challenge senior leaders</a:t>
            </a:r>
          </a:p>
        </p:txBody>
      </p:sp>
      <p:sp>
        <p:nvSpPr>
          <p:cNvPr id="100" name="Shape 18"/>
          <p:cNvSpPr/>
          <p:nvPr/>
        </p:nvSpPr>
        <p:spPr>
          <a:xfrm>
            <a:off x="3172967" y="2880360"/>
            <a:ext cx="2697482" cy="1737361"/>
          </a:xfrm>
          <a:prstGeom prst="rect">
            <a:avLst/>
          </a:prstGeom>
          <a:solidFill>
            <a:srgbClr val="6D2E46"/>
          </a:solidFill>
          <a:ln w="12700">
            <a:solidFill>
              <a:srgbClr val="6D2E46"/>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101" name="Shape 19"/>
          <p:cNvSpPr/>
          <p:nvPr/>
        </p:nvSpPr>
        <p:spPr>
          <a:xfrm>
            <a:off x="3172967" y="2880360"/>
            <a:ext cx="2697482" cy="347473"/>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102" name="Text 20"/>
          <p:cNvSpPr txBox="1"/>
          <p:nvPr/>
        </p:nvSpPr>
        <p:spPr>
          <a:xfrm>
            <a:off x="3172967" y="2972562"/>
            <a:ext cx="269748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Lack of Mechanisms</a:t>
            </a:r>
          </a:p>
        </p:txBody>
      </p:sp>
      <p:sp>
        <p:nvSpPr>
          <p:cNvPr id="103" name="Text 21"/>
          <p:cNvSpPr txBox="1"/>
          <p:nvPr/>
        </p:nvSpPr>
        <p:spPr>
          <a:xfrm>
            <a:off x="3264408" y="3653966"/>
            <a:ext cx="2514601"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No safe, accessible channels for employees to raise concerns confidentially or without bureaucracy</a:t>
            </a:r>
          </a:p>
        </p:txBody>
      </p:sp>
      <p:sp>
        <p:nvSpPr>
          <p:cNvPr id="104" name="Shape 22"/>
          <p:cNvSpPr/>
          <p:nvPr/>
        </p:nvSpPr>
        <p:spPr>
          <a:xfrm>
            <a:off x="6071615" y="2880360"/>
            <a:ext cx="2697481" cy="1737361"/>
          </a:xfrm>
          <a:prstGeom prst="rect">
            <a:avLst/>
          </a:prstGeom>
          <a:solidFill>
            <a:srgbClr val="365B6D"/>
          </a:solidFill>
          <a:ln w="12700">
            <a:solidFill>
              <a:srgbClr val="365B6D"/>
            </a:solidFill>
          </a:ln>
          <a:effectLst>
            <a:outerShdw sx="100000" sy="100000" kx="0" ky="0" algn="b" rotWithShape="0" blurRad="63500" dist="25400" dir="8100000">
              <a:srgbClr val="000000">
                <a:alpha val="10000"/>
              </a:srgbClr>
            </a:outerShdw>
          </a:effectLst>
        </p:spPr>
        <p:txBody>
          <a:bodyPr lIns="45719" rIns="45719"/>
          <a:lstStyle/>
          <a:p>
            <a:pPr/>
          </a:p>
        </p:txBody>
      </p:sp>
      <p:sp>
        <p:nvSpPr>
          <p:cNvPr id="105" name="Shape 23"/>
          <p:cNvSpPr/>
          <p:nvPr/>
        </p:nvSpPr>
        <p:spPr>
          <a:xfrm>
            <a:off x="6071615" y="2880360"/>
            <a:ext cx="2697481" cy="347473"/>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106" name="Text 24"/>
          <p:cNvSpPr txBox="1"/>
          <p:nvPr/>
        </p:nvSpPr>
        <p:spPr>
          <a:xfrm>
            <a:off x="6071615" y="2972562"/>
            <a:ext cx="269748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Identity Threat</a:t>
            </a:r>
          </a:p>
        </p:txBody>
      </p:sp>
      <p:sp>
        <p:nvSpPr>
          <p:cNvPr id="107" name="Text 25"/>
          <p:cNvSpPr txBox="1"/>
          <p:nvPr/>
        </p:nvSpPr>
        <p:spPr>
          <a:xfrm>
            <a:off x="6163055" y="3653966"/>
            <a:ext cx="2514601" cy="4644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Marginalised groups may feel their voice carries less weight due to bias, exclusion, or past dismissal</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109"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110"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THE LEADER'S ROLE: CREATING VOICE CULTURES</a:t>
            </a:r>
          </a:p>
        </p:txBody>
      </p:sp>
      <p:sp>
        <p:nvSpPr>
          <p:cNvPr id="111" name="Text 2"/>
          <p:cNvSpPr txBox="1"/>
          <p:nvPr/>
        </p:nvSpPr>
        <p:spPr>
          <a:xfrm>
            <a:off x="411479" y="943610"/>
            <a:ext cx="8321042" cy="307340"/>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500">
                <a:solidFill>
                  <a:srgbClr val="1A2D5A"/>
                </a:solidFill>
                <a:latin typeface="Georgia"/>
                <a:ea typeface="Georgia"/>
                <a:cs typeface="Georgia"/>
                <a:sym typeface="Georgia"/>
              </a:defRPr>
            </a:lvl1pPr>
          </a:lstStyle>
          <a:p>
            <a:pPr/>
            <a:r>
              <a:t>Psychological Safety: The Foundation</a:t>
            </a:r>
          </a:p>
        </p:txBody>
      </p:sp>
      <p:sp>
        <p:nvSpPr>
          <p:cNvPr id="112" name="Text 3"/>
          <p:cNvSpPr txBox="1"/>
          <p:nvPr/>
        </p:nvSpPr>
        <p:spPr>
          <a:xfrm>
            <a:off x="411479" y="1331267"/>
            <a:ext cx="8321042" cy="6293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200">
                <a:solidFill>
                  <a:srgbClr val="2C3E50"/>
                </a:solidFill>
              </a:defRPr>
            </a:lvl1pPr>
          </a:lstStyle>
          <a:p>
            <a:pPr/>
            <a:r>
              <a:t>Amy Edmondson's research (Harvard) shows that psychological safety — the belief that you won't be punished for speaking up — is the single biggest predictor of team learning and performance. Google's Project Aristotle confirmed it as the #1 factor in high-performing teams.</a:t>
            </a:r>
          </a:p>
        </p:txBody>
      </p:sp>
      <p:sp>
        <p:nvSpPr>
          <p:cNvPr id="113" name="Shape 4"/>
          <p:cNvSpPr/>
          <p:nvPr/>
        </p:nvSpPr>
        <p:spPr>
          <a:xfrm>
            <a:off x="274319" y="2103120"/>
            <a:ext cx="3977642" cy="2651761"/>
          </a:xfrm>
          <a:prstGeom prst="rect">
            <a:avLst/>
          </a:prstGeom>
          <a:solidFill>
            <a:srgbClr val="1A2D5A"/>
          </a:solidFill>
          <a:ln w="12700">
            <a:solidFill>
              <a:srgbClr val="1A2D5A"/>
            </a:solidFill>
          </a:ln>
        </p:spPr>
        <p:txBody>
          <a:bodyPr lIns="45719" rIns="45719"/>
          <a:lstStyle/>
          <a:p>
            <a:pPr/>
          </a:p>
        </p:txBody>
      </p:sp>
      <p:sp>
        <p:nvSpPr>
          <p:cNvPr id="114" name="Text 5"/>
          <p:cNvSpPr txBox="1"/>
          <p:nvPr/>
        </p:nvSpPr>
        <p:spPr>
          <a:xfrm>
            <a:off x="274319" y="2236469"/>
            <a:ext cx="397764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C9A84C"/>
                </a:solidFill>
                <a:latin typeface="Georgia"/>
                <a:ea typeface="Georgia"/>
                <a:cs typeface="Georgia"/>
                <a:sym typeface="Georgia"/>
              </a:defRPr>
            </a:lvl1pPr>
          </a:lstStyle>
          <a:p>
            <a:pPr/>
            <a:r>
              <a:t>Leaders CAN Do</a:t>
            </a:r>
          </a:p>
        </p:txBody>
      </p:sp>
      <p:sp>
        <p:nvSpPr>
          <p:cNvPr id="115" name="Text 6"/>
          <p:cNvSpPr txBox="1"/>
          <p:nvPr/>
        </p:nvSpPr>
        <p:spPr>
          <a:xfrm>
            <a:off x="502919" y="3040555"/>
            <a:ext cx="3566162" cy="1051209"/>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100">
                <a:solidFill>
                  <a:srgbClr val="FFFFFF"/>
                </a:solidFill>
              </a:defRPr>
            </a:pPr>
            <a:r>
              <a:t>Model vulnerability — admit mistakes openly</a:t>
            </a:r>
          </a:p>
          <a:p>
            <a:pPr marL="342900" indent="-342900">
              <a:buSzPct val="100000"/>
              <a:buChar char="•"/>
              <a:defRPr sz="1100">
                <a:solidFill>
                  <a:srgbClr val="FFFFFF"/>
                </a:solidFill>
              </a:defRPr>
            </a:pPr>
            <a:r>
              <a:t>Actively seek dissenting views</a:t>
            </a:r>
          </a:p>
          <a:p>
            <a:pPr marL="342900" indent="-342900">
              <a:buSzPct val="100000"/>
              <a:buChar char="•"/>
              <a:defRPr sz="1100">
                <a:solidFill>
                  <a:srgbClr val="FFFFFF"/>
                </a:solidFill>
              </a:defRPr>
            </a:pPr>
            <a:r>
              <a:t>Respond positively when concerns are raised</a:t>
            </a:r>
          </a:p>
          <a:p>
            <a:pPr marL="342900" indent="-342900">
              <a:buSzPct val="100000"/>
              <a:buChar char="•"/>
              <a:defRPr sz="1100">
                <a:solidFill>
                  <a:srgbClr val="FFFFFF"/>
                </a:solidFill>
              </a:defRPr>
            </a:pPr>
            <a:r>
              <a:t>Close the loop — communicate outcomes</a:t>
            </a:r>
          </a:p>
          <a:p>
            <a:pPr marL="342900" indent="-342900">
              <a:buSzPct val="100000"/>
              <a:buChar char="•"/>
              <a:defRPr sz="1100">
                <a:solidFill>
                  <a:srgbClr val="FFFFFF"/>
                </a:solidFill>
              </a:defRPr>
            </a:pPr>
            <a:r>
              <a:t>Protect those who raise difficult issues</a:t>
            </a:r>
          </a:p>
          <a:p>
            <a:pPr marL="342900" indent="-342900">
              <a:buSzPct val="100000"/>
              <a:buChar char="•"/>
              <a:defRPr sz="1100">
                <a:solidFill>
                  <a:srgbClr val="FFFFFF"/>
                </a:solidFill>
              </a:defRPr>
            </a:pPr>
            <a:r>
              <a:t>Use structured voice tools </a:t>
            </a:r>
          </a:p>
        </p:txBody>
      </p:sp>
      <p:sp>
        <p:nvSpPr>
          <p:cNvPr id="116" name="Shape 7"/>
          <p:cNvSpPr/>
          <p:nvPr/>
        </p:nvSpPr>
        <p:spPr>
          <a:xfrm>
            <a:off x="4892040" y="2103120"/>
            <a:ext cx="3977641" cy="2651761"/>
          </a:xfrm>
          <a:prstGeom prst="rect">
            <a:avLst/>
          </a:prstGeom>
          <a:solidFill>
            <a:srgbClr val="C0392B"/>
          </a:solidFill>
          <a:ln w="12700">
            <a:solidFill>
              <a:srgbClr val="C0392B"/>
            </a:solidFill>
          </a:ln>
        </p:spPr>
        <p:txBody>
          <a:bodyPr lIns="45719" rIns="45719"/>
          <a:lstStyle/>
          <a:p>
            <a:pPr/>
          </a:p>
        </p:txBody>
      </p:sp>
      <p:sp>
        <p:nvSpPr>
          <p:cNvPr id="117" name="Text 8"/>
          <p:cNvSpPr txBox="1"/>
          <p:nvPr/>
        </p:nvSpPr>
        <p:spPr>
          <a:xfrm>
            <a:off x="4892040" y="2236469"/>
            <a:ext cx="397764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Leaders MUST Avoid</a:t>
            </a:r>
          </a:p>
        </p:txBody>
      </p:sp>
      <p:sp>
        <p:nvSpPr>
          <p:cNvPr id="118" name="Text 9"/>
          <p:cNvSpPr txBox="1"/>
          <p:nvPr/>
        </p:nvSpPr>
        <p:spPr>
          <a:xfrm>
            <a:off x="5120640" y="3040555"/>
            <a:ext cx="3566161" cy="1051209"/>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100">
                <a:solidFill>
                  <a:srgbClr val="FFFFFF"/>
                </a:solidFill>
              </a:defRPr>
            </a:pPr>
            <a:r>
              <a:t>Dismissing or minimising concerns</a:t>
            </a:r>
          </a:p>
          <a:p>
            <a:pPr marL="342900" indent="-342900">
              <a:buSzPct val="100000"/>
              <a:buChar char="•"/>
              <a:defRPr sz="1100">
                <a:solidFill>
                  <a:srgbClr val="FFFFFF"/>
                </a:solidFill>
              </a:defRPr>
            </a:pPr>
            <a:r>
              <a:t>Shooting the messenger</a:t>
            </a:r>
          </a:p>
          <a:p>
            <a:pPr marL="342900" indent="-342900">
              <a:buSzPct val="100000"/>
              <a:buChar char="•"/>
              <a:defRPr sz="1100">
                <a:solidFill>
                  <a:srgbClr val="FFFFFF"/>
                </a:solidFill>
              </a:defRPr>
            </a:pPr>
            <a:r>
              <a:t>Rewarding conformity over honest input</a:t>
            </a:r>
          </a:p>
          <a:p>
            <a:pPr marL="342900" indent="-342900">
              <a:buSzPct val="100000"/>
              <a:buChar char="•"/>
              <a:defRPr sz="1100">
                <a:solidFill>
                  <a:srgbClr val="FFFFFF"/>
                </a:solidFill>
              </a:defRPr>
            </a:pPr>
            <a:r>
              <a:t>Creating in-groups who speak up freely</a:t>
            </a:r>
          </a:p>
          <a:p>
            <a:pPr marL="342900" indent="-342900">
              <a:buSzPct val="100000"/>
              <a:buChar char="•"/>
              <a:defRPr sz="1100">
                <a:solidFill>
                  <a:srgbClr val="FFFFFF"/>
                </a:solidFill>
              </a:defRPr>
            </a:pPr>
            <a:r>
              <a:t>Inconsistently following up on feedback</a:t>
            </a:r>
          </a:p>
          <a:p>
            <a:pPr marL="342900" indent="-342900">
              <a:buSzPct val="100000"/>
              <a:buChar char="•"/>
              <a:defRPr sz="1100">
                <a:solidFill>
                  <a:srgbClr val="FFFFFF"/>
                </a:solidFill>
              </a:defRPr>
            </a:pPr>
            <a:r>
              <a:t>Tolerating bullying or silencing behaviours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0"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121"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WHISTLEBLOWING &amp; PROTECTED DISCLOSURE</a:t>
            </a:r>
          </a:p>
        </p:txBody>
      </p:sp>
      <p:sp>
        <p:nvSpPr>
          <p:cNvPr id="122" name="Shape 2"/>
          <p:cNvSpPr/>
          <p:nvPr/>
        </p:nvSpPr>
        <p:spPr>
          <a:xfrm>
            <a:off x="274320" y="868680"/>
            <a:ext cx="8595360" cy="1005840"/>
          </a:xfrm>
          <a:prstGeom prst="rect">
            <a:avLst/>
          </a:prstGeom>
          <a:solidFill>
            <a:srgbClr val="F8F5EE"/>
          </a:solidFill>
          <a:ln w="12700">
            <a:solidFill>
              <a:srgbClr val="C9A84C"/>
            </a:solidFill>
          </a:ln>
        </p:spPr>
        <p:txBody>
          <a:bodyPr lIns="45719" rIns="45719"/>
          <a:lstStyle/>
          <a:p>
            <a:pPr/>
          </a:p>
        </p:txBody>
      </p:sp>
      <p:sp>
        <p:nvSpPr>
          <p:cNvPr id="123" name="Text 3"/>
          <p:cNvSpPr txBox="1"/>
          <p:nvPr/>
        </p:nvSpPr>
        <p:spPr>
          <a:xfrm>
            <a:off x="502919" y="1140899"/>
            <a:ext cx="8138162" cy="4614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300">
                <a:solidFill>
                  <a:srgbClr val="2C3E50"/>
                </a:solidFill>
              </a:defRPr>
            </a:lvl1pPr>
          </a:lstStyle>
          <a:p>
            <a:pPr/>
            <a:r>
              <a:t>In the UK, the Public Interest Disclosure Act 1998 (PIDA) protects workers who make qualifying disclosures about wrongdoing in the public interest. This is the formal end of the voice spectrum.</a:t>
            </a:r>
          </a:p>
        </p:txBody>
      </p:sp>
      <p:sp>
        <p:nvSpPr>
          <p:cNvPr id="124" name="Shape 4"/>
          <p:cNvSpPr/>
          <p:nvPr/>
        </p:nvSpPr>
        <p:spPr>
          <a:xfrm>
            <a:off x="274320" y="2011679"/>
            <a:ext cx="4114801" cy="2697481"/>
          </a:xfrm>
          <a:prstGeom prst="rect">
            <a:avLst/>
          </a:prstGeom>
          <a:solidFill>
            <a:srgbClr val="1A2D5A"/>
          </a:solidFill>
          <a:ln w="12700">
            <a:solidFill>
              <a:srgbClr val="1A2D5A"/>
            </a:solidFill>
          </a:ln>
        </p:spPr>
        <p:txBody>
          <a:bodyPr lIns="45719" rIns="45719"/>
          <a:lstStyle/>
          <a:p>
            <a:pPr/>
          </a:p>
        </p:txBody>
      </p:sp>
      <p:sp>
        <p:nvSpPr>
          <p:cNvPr id="125" name="Text 5"/>
          <p:cNvSpPr txBox="1"/>
          <p:nvPr/>
        </p:nvSpPr>
        <p:spPr>
          <a:xfrm>
            <a:off x="274320" y="2163318"/>
            <a:ext cx="411480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C9A84C"/>
                </a:solidFill>
                <a:latin typeface="Georgia"/>
                <a:ea typeface="Georgia"/>
                <a:cs typeface="Georgia"/>
                <a:sym typeface="Georgia"/>
              </a:defRPr>
            </a:lvl1pPr>
          </a:lstStyle>
          <a:p>
            <a:pPr/>
            <a:r>
              <a:t>Qualifying Disclosures</a:t>
            </a:r>
          </a:p>
        </p:txBody>
      </p:sp>
      <p:sp>
        <p:nvSpPr>
          <p:cNvPr id="126" name="Text 6"/>
          <p:cNvSpPr txBox="1"/>
          <p:nvPr/>
        </p:nvSpPr>
        <p:spPr>
          <a:xfrm>
            <a:off x="502919" y="2994836"/>
            <a:ext cx="3657602" cy="1051208"/>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100">
                <a:solidFill>
                  <a:srgbClr val="FFFFFF"/>
                </a:solidFill>
              </a:defRPr>
            </a:pPr>
            <a:r>
              <a:t>Criminal offences</a:t>
            </a:r>
          </a:p>
          <a:p>
            <a:pPr marL="342900" indent="-342900">
              <a:buSzPct val="100000"/>
              <a:buChar char="•"/>
              <a:defRPr sz="1100">
                <a:solidFill>
                  <a:srgbClr val="FFFFFF"/>
                </a:solidFill>
              </a:defRPr>
            </a:pPr>
            <a:r>
              <a:t>Breach of legal obligations</a:t>
            </a:r>
          </a:p>
          <a:p>
            <a:pPr marL="342900" indent="-342900">
              <a:buSzPct val="100000"/>
              <a:buChar char="•"/>
              <a:defRPr sz="1100">
                <a:solidFill>
                  <a:srgbClr val="FFFFFF"/>
                </a:solidFill>
              </a:defRPr>
            </a:pPr>
            <a:r>
              <a:t>Miscarriage of justice</a:t>
            </a:r>
          </a:p>
          <a:p>
            <a:pPr marL="342900" indent="-342900">
              <a:buSzPct val="100000"/>
              <a:buChar char="•"/>
              <a:defRPr sz="1100">
                <a:solidFill>
                  <a:srgbClr val="FFFFFF"/>
                </a:solidFill>
              </a:defRPr>
            </a:pPr>
            <a:r>
              <a:t>Health &amp; safety risks</a:t>
            </a:r>
          </a:p>
          <a:p>
            <a:pPr marL="342900" indent="-342900">
              <a:buSzPct val="100000"/>
              <a:buChar char="•"/>
              <a:defRPr sz="1100">
                <a:solidFill>
                  <a:srgbClr val="FFFFFF"/>
                </a:solidFill>
              </a:defRPr>
            </a:pPr>
            <a:r>
              <a:t>Environmental damage</a:t>
            </a:r>
          </a:p>
          <a:p>
            <a:pPr marL="342900" indent="-342900">
              <a:buSzPct val="100000"/>
              <a:buChar char="•"/>
              <a:defRPr sz="1100">
                <a:solidFill>
                  <a:srgbClr val="FFFFFF"/>
                </a:solidFill>
              </a:defRPr>
            </a:pPr>
            <a:r>
              <a:t>Deliberate concealment of any above</a:t>
            </a:r>
          </a:p>
        </p:txBody>
      </p:sp>
      <p:sp>
        <p:nvSpPr>
          <p:cNvPr id="127" name="Shape 7"/>
          <p:cNvSpPr/>
          <p:nvPr/>
        </p:nvSpPr>
        <p:spPr>
          <a:xfrm>
            <a:off x="4709159" y="2011679"/>
            <a:ext cx="4114801" cy="2697481"/>
          </a:xfrm>
          <a:prstGeom prst="rect">
            <a:avLst/>
          </a:prstGeom>
          <a:solidFill>
            <a:srgbClr val="16A085"/>
          </a:solidFill>
          <a:ln w="12700">
            <a:solidFill>
              <a:srgbClr val="16A085"/>
            </a:solidFill>
          </a:ln>
        </p:spPr>
        <p:txBody>
          <a:bodyPr lIns="45719" rIns="45719"/>
          <a:lstStyle/>
          <a:p>
            <a:pPr/>
          </a:p>
        </p:txBody>
      </p:sp>
      <p:sp>
        <p:nvSpPr>
          <p:cNvPr id="128" name="Text 8"/>
          <p:cNvSpPr txBox="1"/>
          <p:nvPr/>
        </p:nvSpPr>
        <p:spPr>
          <a:xfrm>
            <a:off x="4709159" y="2163318"/>
            <a:ext cx="411480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C9A84C"/>
                </a:solidFill>
                <a:latin typeface="Georgia"/>
                <a:ea typeface="Georgia"/>
                <a:cs typeface="Georgia"/>
                <a:sym typeface="Georgia"/>
              </a:defRPr>
            </a:lvl1pPr>
          </a:lstStyle>
          <a:p>
            <a:pPr/>
            <a:r>
              <a:t>Legal Protections</a:t>
            </a:r>
          </a:p>
        </p:txBody>
      </p:sp>
      <p:sp>
        <p:nvSpPr>
          <p:cNvPr id="129" name="Text 9"/>
          <p:cNvSpPr txBox="1"/>
          <p:nvPr/>
        </p:nvSpPr>
        <p:spPr>
          <a:xfrm>
            <a:off x="4937760" y="2994836"/>
            <a:ext cx="3657601" cy="1051208"/>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100">
                <a:solidFill>
                  <a:srgbClr val="FFFFFF"/>
                </a:solidFill>
              </a:defRPr>
            </a:pPr>
            <a:r>
              <a:t>Cannot be dismissed for whistleblowing</a:t>
            </a:r>
          </a:p>
          <a:p>
            <a:pPr marL="342900" indent="-342900">
              <a:buSzPct val="100000"/>
              <a:buChar char="•"/>
              <a:defRPr sz="1100">
                <a:solidFill>
                  <a:srgbClr val="FFFFFF"/>
                </a:solidFill>
              </a:defRPr>
            </a:pPr>
            <a:r>
              <a:t>Cannot be subjected to detriment</a:t>
            </a:r>
          </a:p>
          <a:p>
            <a:pPr marL="342900" indent="-342900">
              <a:buSzPct val="100000"/>
              <a:buChar char="•"/>
              <a:defRPr sz="1100">
                <a:solidFill>
                  <a:srgbClr val="FFFFFF"/>
                </a:solidFill>
              </a:defRPr>
            </a:pPr>
            <a:r>
              <a:t>Right to compensation if retaliated against</a:t>
            </a:r>
          </a:p>
          <a:p>
            <a:pPr marL="342900" indent="-342900">
              <a:buSzPct val="100000"/>
              <a:buChar char="•"/>
              <a:defRPr sz="1100">
                <a:solidFill>
                  <a:srgbClr val="FFFFFF"/>
                </a:solidFill>
              </a:defRPr>
            </a:pPr>
            <a:r>
              <a:t>Protects internal and external disclosure</a:t>
            </a:r>
          </a:p>
          <a:p>
            <a:pPr marL="342900" indent="-342900">
              <a:buSzPct val="100000"/>
              <a:buChar char="•"/>
              <a:defRPr sz="1100">
                <a:solidFill>
                  <a:srgbClr val="FFFFFF"/>
                </a:solidFill>
              </a:defRPr>
            </a:pPr>
            <a:r>
              <a:t>Applies to workers, not just employees</a:t>
            </a:r>
          </a:p>
          <a:p>
            <a:pPr marL="342900" indent="-342900">
              <a:buSzPct val="100000"/>
              <a:buChar char="•"/>
              <a:defRPr sz="1100">
                <a:solidFill>
                  <a:srgbClr val="FFFFFF"/>
                </a:solidFill>
              </a:defRPr>
            </a:pPr>
            <a:r>
              <a:t>No qualifying period of service required</a:t>
            </a:r>
          </a:p>
        </p:txBody>
      </p:sp>
      <p:sp>
        <p:nvSpPr>
          <p:cNvPr id="130" name="Text 10"/>
          <p:cNvSpPr txBox="1"/>
          <p:nvPr/>
        </p:nvSpPr>
        <p:spPr>
          <a:xfrm>
            <a:off x="411479" y="4824906"/>
            <a:ext cx="8321042" cy="225708"/>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i="1" sz="1100">
                <a:solidFill>
                  <a:srgbClr val="95A5A6"/>
                </a:solidFill>
              </a:defRPr>
            </a:lvl1pPr>
          </a:lstStyle>
          <a:p>
            <a:pPr/>
            <a:r>
              <a:t>Leadership challenge: How do you create a culture where internal voice is strong enough that external disclosure is rarely needed?</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A2D5A"/>
        </a:solidFill>
      </p:bgPr>
    </p:bg>
    <p:spTree>
      <p:nvGrpSpPr>
        <p:cNvPr id="1" name=""/>
        <p:cNvGrpSpPr/>
        <p:nvPr/>
      </p:nvGrpSpPr>
      <p:grpSpPr>
        <a:xfrm>
          <a:off x="0" y="0"/>
          <a:ext cx="0" cy="0"/>
          <a:chOff x="0" y="0"/>
          <a:chExt cx="0" cy="0"/>
        </a:xfrm>
      </p:grpSpPr>
      <p:sp>
        <p:nvSpPr>
          <p:cNvPr id="132" name="Shape 0"/>
          <p:cNvSpPr/>
          <p:nvPr/>
        </p:nvSpPr>
        <p:spPr>
          <a:xfrm>
            <a:off x="0" y="-1"/>
            <a:ext cx="9144000" cy="822962"/>
          </a:xfrm>
          <a:prstGeom prst="rect">
            <a:avLst/>
          </a:prstGeom>
          <a:solidFill>
            <a:srgbClr val="C9A84C"/>
          </a:solidFill>
          <a:ln w="12700">
            <a:solidFill>
              <a:srgbClr val="C9A84C"/>
            </a:solidFill>
          </a:ln>
        </p:spPr>
        <p:txBody>
          <a:bodyPr lIns="45719" rIns="45719"/>
          <a:lstStyle/>
          <a:p>
            <a:pPr/>
          </a:p>
        </p:txBody>
      </p:sp>
      <p:sp>
        <p:nvSpPr>
          <p:cNvPr id="133" name="Text 1"/>
          <p:cNvSpPr txBox="1"/>
          <p:nvPr/>
        </p:nvSpPr>
        <p:spPr>
          <a:xfrm>
            <a:off x="365759" y="229870"/>
            <a:ext cx="8412482" cy="317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1A2D5A"/>
                </a:solidFill>
                <a:latin typeface="Georgia"/>
                <a:ea typeface="Georgia"/>
                <a:cs typeface="Georgia"/>
                <a:sym typeface="Georgia"/>
              </a:defRPr>
            </a:lvl1pPr>
          </a:lstStyle>
          <a:p>
            <a:pPr/>
            <a:r>
              <a:t>ACTIVITY: VOICE AUDIT</a:t>
            </a:r>
          </a:p>
        </p:txBody>
      </p:sp>
      <p:pic>
        <p:nvPicPr>
          <p:cNvPr id="134" name="Image 0" descr="Image 0"/>
          <p:cNvPicPr>
            <a:picLocks noChangeAspect="1"/>
          </p:cNvPicPr>
          <p:nvPr/>
        </p:nvPicPr>
        <p:blipFill>
          <a:blip r:embed="rId2">
            <a:extLst/>
          </a:blip>
          <a:stretch>
            <a:fillRect/>
          </a:stretch>
        </p:blipFill>
        <p:spPr>
          <a:xfrm>
            <a:off x="8046719" y="868680"/>
            <a:ext cx="685801" cy="685801"/>
          </a:xfrm>
          <a:prstGeom prst="rect">
            <a:avLst/>
          </a:prstGeom>
          <a:ln w="12700">
            <a:miter lim="400000"/>
          </a:ln>
        </p:spPr>
      </p:pic>
      <p:sp>
        <p:nvSpPr>
          <p:cNvPr id="135" name="Text 2"/>
          <p:cNvSpPr txBox="1"/>
          <p:nvPr/>
        </p:nvSpPr>
        <p:spPr>
          <a:xfrm>
            <a:off x="6629400" y="1059619"/>
            <a:ext cx="1325881" cy="2582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sz="1300">
                <a:solidFill>
                  <a:srgbClr val="F0D080"/>
                </a:solidFill>
              </a:defRPr>
            </a:lvl1pPr>
          </a:lstStyle>
          <a:p>
            <a:pPr/>
            <a:r>
              <a:t>15 minutes</a:t>
            </a:r>
          </a:p>
        </p:txBody>
      </p:sp>
      <p:sp>
        <p:nvSpPr>
          <p:cNvPr id="136" name="Text 3"/>
          <p:cNvSpPr txBox="1"/>
          <p:nvPr/>
        </p:nvSpPr>
        <p:spPr>
          <a:xfrm>
            <a:off x="502919" y="1711260"/>
            <a:ext cx="8138162" cy="280800"/>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400">
                <a:solidFill>
                  <a:srgbClr val="FFFFFF"/>
                </a:solidFill>
              </a:defRPr>
            </a:lvl1pPr>
          </a:lstStyle>
          <a:p>
            <a:pPr/>
            <a:r>
              <a:t>In pairs or small groups, consider an organisation you know well:</a:t>
            </a:r>
          </a:p>
        </p:txBody>
      </p:sp>
      <p:sp>
        <p:nvSpPr>
          <p:cNvPr id="137" name="Text 4"/>
          <p:cNvSpPr txBox="1"/>
          <p:nvPr/>
        </p:nvSpPr>
        <p:spPr>
          <a:xfrm>
            <a:off x="502919" y="2620721"/>
            <a:ext cx="8138162" cy="1067917"/>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lnSpc>
                <a:spcPct val="140000"/>
              </a:lnSpc>
              <a:defRPr sz="1300">
                <a:solidFill>
                  <a:srgbClr val="FFFFFF"/>
                </a:solidFill>
              </a:defRPr>
            </a:pPr>
            <a:r>
              <a:t>1.  What formal voice mechanisms exist? Are they actually used?</a:t>
            </a:r>
          </a:p>
          <a:p>
            <a:pPr>
              <a:lnSpc>
                <a:spcPct val="140000"/>
              </a:lnSpc>
              <a:defRPr sz="1300">
                <a:solidFill>
                  <a:srgbClr val="FFFFFF"/>
                </a:solidFill>
              </a:defRPr>
            </a:pPr>
            <a:r>
              <a:t>2.  What happens when someone raises a concern? What's the cultural 'story' about speaking up?</a:t>
            </a:r>
          </a:p>
          <a:p>
            <a:pPr>
              <a:lnSpc>
                <a:spcPct val="140000"/>
              </a:lnSpc>
              <a:defRPr sz="1300">
                <a:solidFill>
                  <a:srgbClr val="FFFFFF"/>
                </a:solidFill>
              </a:defRPr>
            </a:pPr>
            <a:r>
              <a:t>3.  Identify one barrier to voice and suggest how a leader could reduce it</a:t>
            </a:r>
          </a:p>
          <a:p>
            <a:pPr>
              <a:lnSpc>
                <a:spcPct val="140000"/>
              </a:lnSpc>
              <a:defRPr sz="1300">
                <a:solidFill>
                  <a:srgbClr val="FFFFFF"/>
                </a:solidFill>
              </a:defRPr>
            </a:pPr>
            <a:r>
              <a:t>4.  Rate psychological safety in your team/organisation on a scale of 1–10. What would make it a 10?</a:t>
            </a:r>
          </a:p>
        </p:txBody>
      </p:sp>
      <p:sp>
        <p:nvSpPr>
          <p:cNvPr id="138" name="Text 5"/>
          <p:cNvSpPr txBox="1"/>
          <p:nvPr/>
        </p:nvSpPr>
        <p:spPr>
          <a:xfrm>
            <a:off x="502919" y="4534339"/>
            <a:ext cx="8138162" cy="258203"/>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i="1" sz="1300">
                <a:solidFill>
                  <a:srgbClr val="F0D080"/>
                </a:solidFill>
              </a:defRPr>
            </a:lvl1pPr>
          </a:lstStyle>
          <a:p>
            <a:pPr/>
            <a:r>
              <a:t>Be prepared to share one insight with the group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C1810"/>
        </a:solidFill>
      </p:bgPr>
    </p:bg>
    <p:spTree>
      <p:nvGrpSpPr>
        <p:cNvPr id="1" name=""/>
        <p:cNvGrpSpPr/>
        <p:nvPr/>
      </p:nvGrpSpPr>
      <p:grpSpPr>
        <a:xfrm>
          <a:off x="0" y="0"/>
          <a:ext cx="0" cy="0"/>
          <a:chOff x="0" y="0"/>
          <a:chExt cx="0" cy="0"/>
        </a:xfrm>
      </p:grpSpPr>
      <p:sp>
        <p:nvSpPr>
          <p:cNvPr id="140" name="Shape 0"/>
          <p:cNvSpPr/>
          <p:nvPr/>
        </p:nvSpPr>
        <p:spPr>
          <a:xfrm>
            <a:off x="-1" y="0"/>
            <a:ext cx="164594" cy="5143500"/>
          </a:xfrm>
          <a:prstGeom prst="rect">
            <a:avLst/>
          </a:prstGeom>
          <a:solidFill>
            <a:srgbClr val="E67E22"/>
          </a:solidFill>
          <a:ln w="12700">
            <a:solidFill>
              <a:srgbClr val="E67E22"/>
            </a:solidFill>
          </a:ln>
        </p:spPr>
        <p:txBody>
          <a:bodyPr lIns="45719" rIns="45719"/>
          <a:lstStyle/>
          <a:p>
            <a:pPr/>
          </a:p>
        </p:txBody>
      </p:sp>
      <p:sp>
        <p:nvSpPr>
          <p:cNvPr id="141" name="Text 1"/>
          <p:cNvSpPr txBox="1"/>
          <p:nvPr/>
        </p:nvSpPr>
        <p:spPr>
          <a:xfrm>
            <a:off x="411480" y="1335602"/>
            <a:ext cx="8503920" cy="20915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pc="600" sz="1600">
                <a:solidFill>
                  <a:srgbClr val="E67E22"/>
                </a:solidFill>
              </a:defRPr>
            </a:lvl1pPr>
          </a:lstStyle>
          <a:p>
            <a:pPr/>
            <a:r>
              <a:t>PART 2</a:t>
            </a:r>
          </a:p>
        </p:txBody>
      </p:sp>
      <p:sp>
        <p:nvSpPr>
          <p:cNvPr id="142" name="Text 2"/>
          <p:cNvSpPr txBox="1"/>
          <p:nvPr/>
        </p:nvSpPr>
        <p:spPr>
          <a:xfrm>
            <a:off x="411480" y="1922779"/>
            <a:ext cx="8503920" cy="635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4400">
                <a:solidFill>
                  <a:srgbClr val="FFFFFF"/>
                </a:solidFill>
                <a:latin typeface="Georgia"/>
                <a:ea typeface="Georgia"/>
                <a:cs typeface="Georgia"/>
                <a:sym typeface="Georgia"/>
              </a:defRPr>
            </a:lvl1pPr>
          </a:lstStyle>
          <a:p>
            <a:pPr/>
            <a:r>
              <a:t>Dynamics of Conflict</a:t>
            </a:r>
          </a:p>
        </p:txBody>
      </p:sp>
      <p:sp>
        <p:nvSpPr>
          <p:cNvPr id="143" name="Text 3"/>
          <p:cNvSpPr txBox="1"/>
          <p:nvPr/>
        </p:nvSpPr>
        <p:spPr>
          <a:xfrm>
            <a:off x="411480" y="3095823"/>
            <a:ext cx="7315201" cy="209154"/>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600">
                <a:solidFill>
                  <a:srgbClr val="E67E22"/>
                </a:solidFill>
              </a:defRPr>
            </a:lvl1pPr>
          </a:lstStyle>
          <a:p>
            <a:pPr/>
            <a:r>
              <a:t>Understanding, preventing, and harnessing conflict as a leadership tool</a:t>
            </a:r>
          </a:p>
        </p:txBody>
      </p:sp>
      <p:sp>
        <p:nvSpPr>
          <p:cNvPr id="144" name="Shape 4"/>
          <p:cNvSpPr/>
          <p:nvPr/>
        </p:nvSpPr>
        <p:spPr>
          <a:xfrm>
            <a:off x="411480" y="2788920"/>
            <a:ext cx="3200401" cy="36577"/>
          </a:xfrm>
          <a:prstGeom prst="rect">
            <a:avLst/>
          </a:prstGeom>
          <a:solidFill>
            <a:srgbClr val="E67E22"/>
          </a:solidFill>
          <a:ln w="12700">
            <a:solidFill>
              <a:srgbClr val="E67E22"/>
            </a:solidFill>
          </a:ln>
        </p:spPr>
        <p:txBody>
          <a:bodyPr lIns="45719" rIns="45719"/>
          <a:lstStyle/>
          <a:p>
            <a:pPr/>
          </a:p>
        </p:txBody>
      </p:sp>
      <p:pic>
        <p:nvPicPr>
          <p:cNvPr id="145" name="Image 0" descr="Image 0"/>
          <p:cNvPicPr>
            <a:picLocks noChangeAspect="1"/>
          </p:cNvPicPr>
          <p:nvPr/>
        </p:nvPicPr>
        <p:blipFill>
          <a:blip r:embed="rId2">
            <a:extLst/>
          </a:blip>
          <a:stretch>
            <a:fillRect/>
          </a:stretch>
        </p:blipFill>
        <p:spPr>
          <a:xfrm>
            <a:off x="6858000" y="1371600"/>
            <a:ext cx="1645921" cy="1645921"/>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Shape 0"/>
          <p:cNvSpPr/>
          <p:nvPr/>
        </p:nvSpPr>
        <p:spPr>
          <a:xfrm>
            <a:off x="0" y="-1"/>
            <a:ext cx="9144000" cy="822962"/>
          </a:xfrm>
          <a:prstGeom prst="rect">
            <a:avLst/>
          </a:prstGeom>
          <a:solidFill>
            <a:srgbClr val="2C1810"/>
          </a:solidFill>
          <a:ln w="12700">
            <a:solidFill>
              <a:srgbClr val="2C1810"/>
            </a:solidFill>
          </a:ln>
        </p:spPr>
        <p:txBody>
          <a:bodyPr lIns="45719" rIns="45719"/>
          <a:lstStyle/>
          <a:p>
            <a:pPr/>
          </a:p>
        </p:txBody>
      </p:sp>
      <p:sp>
        <p:nvSpPr>
          <p:cNvPr id="148"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WHAT IS WORKPLACE CONFLICT?</a:t>
            </a:r>
          </a:p>
        </p:txBody>
      </p:sp>
      <p:sp>
        <p:nvSpPr>
          <p:cNvPr id="149" name="Shape 2"/>
          <p:cNvSpPr/>
          <p:nvPr/>
        </p:nvSpPr>
        <p:spPr>
          <a:xfrm>
            <a:off x="274320" y="868680"/>
            <a:ext cx="8595360" cy="1005840"/>
          </a:xfrm>
          <a:prstGeom prst="rect">
            <a:avLst/>
          </a:prstGeom>
          <a:solidFill>
            <a:srgbClr val="F8F5EE"/>
          </a:solidFill>
          <a:ln w="12700">
            <a:solidFill>
              <a:srgbClr val="E67E22"/>
            </a:solidFill>
          </a:ln>
        </p:spPr>
        <p:txBody>
          <a:bodyPr lIns="45719" rIns="45719"/>
          <a:lstStyle/>
          <a:p>
            <a:pPr/>
          </a:p>
        </p:txBody>
      </p:sp>
      <p:sp>
        <p:nvSpPr>
          <p:cNvPr id="150" name="Text 3"/>
          <p:cNvSpPr txBox="1"/>
          <p:nvPr/>
        </p:nvSpPr>
        <p:spPr>
          <a:xfrm>
            <a:off x="502919" y="1118039"/>
            <a:ext cx="8138162" cy="4614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300">
                <a:solidFill>
                  <a:srgbClr val="2C3E50"/>
                </a:solidFill>
              </a:defRPr>
            </a:lvl1pPr>
          </a:lstStyle>
          <a:p>
            <a:pPr/>
            <a:r>
              <a:t>Conflict arises when two or more parties perceive that their goals, needs, values, or interests are incompatible. It is a natural and inevitable feature of organisational life.</a:t>
            </a:r>
          </a:p>
        </p:txBody>
      </p:sp>
      <p:sp>
        <p:nvSpPr>
          <p:cNvPr id="151" name="Shape 4"/>
          <p:cNvSpPr/>
          <p:nvPr/>
        </p:nvSpPr>
        <p:spPr>
          <a:xfrm>
            <a:off x="274320" y="2011679"/>
            <a:ext cx="4114801" cy="1188721"/>
          </a:xfrm>
          <a:prstGeom prst="rect">
            <a:avLst/>
          </a:prstGeom>
          <a:solidFill>
            <a:srgbClr val="1A2D5A"/>
          </a:solidFill>
          <a:ln w="12700">
            <a:solidFill>
              <a:srgbClr val="1A2D5A"/>
            </a:solidFill>
          </a:ln>
        </p:spPr>
        <p:txBody>
          <a:bodyPr lIns="45719" rIns="45719"/>
          <a:lstStyle/>
          <a:p>
            <a:pPr/>
          </a:p>
        </p:txBody>
      </p:sp>
      <p:sp>
        <p:nvSpPr>
          <p:cNvPr id="152" name="Shape 5"/>
          <p:cNvSpPr/>
          <p:nvPr/>
        </p:nvSpPr>
        <p:spPr>
          <a:xfrm>
            <a:off x="274320" y="2011679"/>
            <a:ext cx="109729" cy="1188721"/>
          </a:xfrm>
          <a:prstGeom prst="rect">
            <a:avLst/>
          </a:prstGeom>
          <a:solidFill>
            <a:srgbClr val="F0D080"/>
          </a:solidFill>
          <a:ln w="12700">
            <a:solidFill>
              <a:srgbClr val="F0D080"/>
            </a:solidFill>
          </a:ln>
        </p:spPr>
        <p:txBody>
          <a:bodyPr lIns="45719" rIns="45719"/>
          <a:lstStyle/>
          <a:p>
            <a:pPr/>
          </a:p>
        </p:txBody>
      </p:sp>
      <p:sp>
        <p:nvSpPr>
          <p:cNvPr id="153" name="Text 6"/>
          <p:cNvSpPr txBox="1"/>
          <p:nvPr/>
        </p:nvSpPr>
        <p:spPr>
          <a:xfrm>
            <a:off x="475488" y="2143252"/>
            <a:ext cx="3822192" cy="203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FFFFFF"/>
                </a:solidFill>
                <a:latin typeface="Georgia"/>
                <a:ea typeface="Georgia"/>
                <a:cs typeface="Georgia"/>
                <a:sym typeface="Georgia"/>
              </a:defRPr>
            </a:lvl1pPr>
          </a:lstStyle>
          <a:p>
            <a:pPr/>
            <a:r>
              <a:t>Task Conflict</a:t>
            </a:r>
          </a:p>
        </p:txBody>
      </p:sp>
      <p:sp>
        <p:nvSpPr>
          <p:cNvPr id="154" name="Text 7"/>
          <p:cNvSpPr txBox="1"/>
          <p:nvPr/>
        </p:nvSpPr>
        <p:spPr>
          <a:xfrm>
            <a:off x="475488" y="2616376"/>
            <a:ext cx="3822192"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Disagreements about the work itself — goals, methods, priorities, resources</a:t>
            </a:r>
          </a:p>
        </p:txBody>
      </p:sp>
      <p:sp>
        <p:nvSpPr>
          <p:cNvPr id="155" name="Shape 8"/>
          <p:cNvSpPr/>
          <p:nvPr/>
        </p:nvSpPr>
        <p:spPr>
          <a:xfrm>
            <a:off x="4709159" y="2011679"/>
            <a:ext cx="4114801" cy="1188721"/>
          </a:xfrm>
          <a:prstGeom prst="rect">
            <a:avLst/>
          </a:prstGeom>
          <a:solidFill>
            <a:srgbClr val="C0392B"/>
          </a:solidFill>
          <a:ln w="12700">
            <a:solidFill>
              <a:srgbClr val="C0392B"/>
            </a:solidFill>
          </a:ln>
        </p:spPr>
        <p:txBody>
          <a:bodyPr lIns="45719" rIns="45719"/>
          <a:lstStyle/>
          <a:p>
            <a:pPr/>
          </a:p>
        </p:txBody>
      </p:sp>
      <p:sp>
        <p:nvSpPr>
          <p:cNvPr id="156" name="Shape 9"/>
          <p:cNvSpPr/>
          <p:nvPr/>
        </p:nvSpPr>
        <p:spPr>
          <a:xfrm>
            <a:off x="4709159" y="2011679"/>
            <a:ext cx="109729" cy="1188721"/>
          </a:xfrm>
          <a:prstGeom prst="rect">
            <a:avLst/>
          </a:prstGeom>
          <a:solidFill>
            <a:srgbClr val="F0D080"/>
          </a:solidFill>
          <a:ln w="12700">
            <a:solidFill>
              <a:srgbClr val="F0D080"/>
            </a:solidFill>
          </a:ln>
        </p:spPr>
        <p:txBody>
          <a:bodyPr lIns="45719" rIns="45719"/>
          <a:lstStyle/>
          <a:p>
            <a:pPr/>
          </a:p>
        </p:txBody>
      </p:sp>
      <p:sp>
        <p:nvSpPr>
          <p:cNvPr id="157" name="Text 10"/>
          <p:cNvSpPr txBox="1"/>
          <p:nvPr/>
        </p:nvSpPr>
        <p:spPr>
          <a:xfrm>
            <a:off x="4910328" y="2143252"/>
            <a:ext cx="3822193" cy="203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FFFFFF"/>
                </a:solidFill>
                <a:latin typeface="Georgia"/>
                <a:ea typeface="Georgia"/>
                <a:cs typeface="Georgia"/>
                <a:sym typeface="Georgia"/>
              </a:defRPr>
            </a:lvl1pPr>
          </a:lstStyle>
          <a:p>
            <a:pPr/>
            <a:r>
              <a:t>Relationship Conflict</a:t>
            </a:r>
          </a:p>
        </p:txBody>
      </p:sp>
      <p:sp>
        <p:nvSpPr>
          <p:cNvPr id="158" name="Text 11"/>
          <p:cNvSpPr txBox="1"/>
          <p:nvPr/>
        </p:nvSpPr>
        <p:spPr>
          <a:xfrm>
            <a:off x="4910328" y="2616376"/>
            <a:ext cx="3822193"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Interpersonal tensions — personality clashes, disrespect, personal hostility</a:t>
            </a:r>
          </a:p>
        </p:txBody>
      </p:sp>
      <p:sp>
        <p:nvSpPr>
          <p:cNvPr id="159" name="Shape 12"/>
          <p:cNvSpPr/>
          <p:nvPr/>
        </p:nvSpPr>
        <p:spPr>
          <a:xfrm>
            <a:off x="274320" y="3383279"/>
            <a:ext cx="4114801" cy="1188721"/>
          </a:xfrm>
          <a:prstGeom prst="rect">
            <a:avLst/>
          </a:prstGeom>
          <a:solidFill>
            <a:srgbClr val="E67E22"/>
          </a:solidFill>
          <a:ln w="12700">
            <a:solidFill>
              <a:srgbClr val="E67E22"/>
            </a:solidFill>
          </a:ln>
        </p:spPr>
        <p:txBody>
          <a:bodyPr lIns="45719" rIns="45719"/>
          <a:lstStyle/>
          <a:p>
            <a:pPr/>
          </a:p>
        </p:txBody>
      </p:sp>
      <p:sp>
        <p:nvSpPr>
          <p:cNvPr id="160" name="Shape 13"/>
          <p:cNvSpPr/>
          <p:nvPr/>
        </p:nvSpPr>
        <p:spPr>
          <a:xfrm>
            <a:off x="274320" y="3383279"/>
            <a:ext cx="109729" cy="1188721"/>
          </a:xfrm>
          <a:prstGeom prst="rect">
            <a:avLst/>
          </a:prstGeom>
          <a:solidFill>
            <a:srgbClr val="F0D080"/>
          </a:solidFill>
          <a:ln w="12700">
            <a:solidFill>
              <a:srgbClr val="F0D080"/>
            </a:solidFill>
          </a:ln>
        </p:spPr>
        <p:txBody>
          <a:bodyPr lIns="45719" rIns="45719"/>
          <a:lstStyle/>
          <a:p>
            <a:pPr/>
          </a:p>
        </p:txBody>
      </p:sp>
      <p:sp>
        <p:nvSpPr>
          <p:cNvPr id="161" name="Text 14"/>
          <p:cNvSpPr txBox="1"/>
          <p:nvPr/>
        </p:nvSpPr>
        <p:spPr>
          <a:xfrm>
            <a:off x="475488" y="3514852"/>
            <a:ext cx="3822192" cy="203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FFFFFF"/>
                </a:solidFill>
                <a:latin typeface="Georgia"/>
                <a:ea typeface="Georgia"/>
                <a:cs typeface="Georgia"/>
                <a:sym typeface="Georgia"/>
              </a:defRPr>
            </a:lvl1pPr>
          </a:lstStyle>
          <a:p>
            <a:pPr/>
            <a:r>
              <a:t>Process Conflict</a:t>
            </a:r>
          </a:p>
        </p:txBody>
      </p:sp>
      <p:sp>
        <p:nvSpPr>
          <p:cNvPr id="162" name="Text 15"/>
          <p:cNvSpPr txBox="1"/>
          <p:nvPr/>
        </p:nvSpPr>
        <p:spPr>
          <a:xfrm>
            <a:off x="475488" y="3987975"/>
            <a:ext cx="3822192"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Disputes about how work should be organised — roles, responsibilities, delegation</a:t>
            </a:r>
          </a:p>
        </p:txBody>
      </p:sp>
      <p:sp>
        <p:nvSpPr>
          <p:cNvPr id="163" name="Shape 16"/>
          <p:cNvSpPr/>
          <p:nvPr/>
        </p:nvSpPr>
        <p:spPr>
          <a:xfrm>
            <a:off x="4709159" y="3383279"/>
            <a:ext cx="4114801" cy="1188721"/>
          </a:xfrm>
          <a:prstGeom prst="rect">
            <a:avLst/>
          </a:prstGeom>
          <a:solidFill>
            <a:srgbClr val="6D2E46"/>
          </a:solidFill>
          <a:ln w="12700">
            <a:solidFill>
              <a:srgbClr val="6D2E46"/>
            </a:solidFill>
          </a:ln>
        </p:spPr>
        <p:txBody>
          <a:bodyPr lIns="45719" rIns="45719"/>
          <a:lstStyle/>
          <a:p>
            <a:pPr/>
          </a:p>
        </p:txBody>
      </p:sp>
      <p:sp>
        <p:nvSpPr>
          <p:cNvPr id="164" name="Shape 17"/>
          <p:cNvSpPr/>
          <p:nvPr/>
        </p:nvSpPr>
        <p:spPr>
          <a:xfrm>
            <a:off x="4709159" y="3383279"/>
            <a:ext cx="109729" cy="1188721"/>
          </a:xfrm>
          <a:prstGeom prst="rect">
            <a:avLst/>
          </a:prstGeom>
          <a:solidFill>
            <a:srgbClr val="F0D080"/>
          </a:solidFill>
          <a:ln w="12700">
            <a:solidFill>
              <a:srgbClr val="F0D080"/>
            </a:solidFill>
          </a:ln>
        </p:spPr>
        <p:txBody>
          <a:bodyPr lIns="45719" rIns="45719"/>
          <a:lstStyle/>
          <a:p>
            <a:pPr/>
          </a:p>
        </p:txBody>
      </p:sp>
      <p:sp>
        <p:nvSpPr>
          <p:cNvPr id="165" name="Text 18"/>
          <p:cNvSpPr txBox="1"/>
          <p:nvPr/>
        </p:nvSpPr>
        <p:spPr>
          <a:xfrm>
            <a:off x="4910328" y="3514852"/>
            <a:ext cx="3822193" cy="203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400">
                <a:solidFill>
                  <a:srgbClr val="FFFFFF"/>
                </a:solidFill>
                <a:latin typeface="Georgia"/>
                <a:ea typeface="Georgia"/>
                <a:cs typeface="Georgia"/>
                <a:sym typeface="Georgia"/>
              </a:defRPr>
            </a:lvl1pPr>
          </a:lstStyle>
          <a:p>
            <a:pPr/>
            <a:r>
              <a:t>Values Conflict</a:t>
            </a:r>
          </a:p>
        </p:txBody>
      </p:sp>
      <p:sp>
        <p:nvSpPr>
          <p:cNvPr id="166" name="Text 19"/>
          <p:cNvSpPr txBox="1"/>
          <p:nvPr/>
        </p:nvSpPr>
        <p:spPr>
          <a:xfrm>
            <a:off x="4910328" y="3987975"/>
            <a:ext cx="3822193"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Clashes of fundamental beliefs, ethics, or cultural norms — deepest and hardest to resolve</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168" name="Shape 0"/>
          <p:cNvSpPr/>
          <p:nvPr/>
        </p:nvSpPr>
        <p:spPr>
          <a:xfrm>
            <a:off x="0" y="-1"/>
            <a:ext cx="9144000" cy="822962"/>
          </a:xfrm>
          <a:prstGeom prst="rect">
            <a:avLst/>
          </a:prstGeom>
          <a:solidFill>
            <a:srgbClr val="27AE60"/>
          </a:solidFill>
          <a:ln w="12700">
            <a:solidFill>
              <a:srgbClr val="27AE60"/>
            </a:solidFill>
          </a:ln>
        </p:spPr>
        <p:txBody>
          <a:bodyPr lIns="45719" rIns="45719"/>
          <a:lstStyle/>
          <a:p>
            <a:pPr/>
          </a:p>
        </p:txBody>
      </p:sp>
      <p:sp>
        <p:nvSpPr>
          <p:cNvPr id="169" name="Text 1"/>
          <p:cNvSpPr txBox="1"/>
          <p:nvPr/>
        </p:nvSpPr>
        <p:spPr>
          <a:xfrm>
            <a:off x="365759" y="255269"/>
            <a:ext cx="841248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900">
                <a:solidFill>
                  <a:srgbClr val="FFFFFF"/>
                </a:solidFill>
                <a:latin typeface="Georgia"/>
                <a:ea typeface="Georgia"/>
                <a:cs typeface="Georgia"/>
                <a:sym typeface="Georgia"/>
              </a:defRPr>
            </a:lvl1pPr>
          </a:lstStyle>
          <a:p>
            <a:pPr/>
            <a:r>
              <a:t>THE UPSIDE OF CONFLICT: WHEN FRICTION CREATES VALUE</a:t>
            </a:r>
          </a:p>
        </p:txBody>
      </p:sp>
      <p:sp>
        <p:nvSpPr>
          <p:cNvPr id="170" name="Text 2"/>
          <p:cNvSpPr txBox="1"/>
          <p:nvPr/>
        </p:nvSpPr>
        <p:spPr>
          <a:xfrm>
            <a:off x="411479" y="1013899"/>
            <a:ext cx="8321042" cy="2582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300">
                <a:solidFill>
                  <a:srgbClr val="2C3E50"/>
                </a:solidFill>
              </a:defRPr>
            </a:lvl1pPr>
          </a:lstStyle>
          <a:p>
            <a:pPr/>
            <a:r>
              <a:t>Not all conflict is destructive. Research consistently shows that managed, task-focused conflict drives better outcomes:</a:t>
            </a:r>
          </a:p>
        </p:txBody>
      </p:sp>
      <p:sp>
        <p:nvSpPr>
          <p:cNvPr id="171" name="Shape 3"/>
          <p:cNvSpPr/>
          <p:nvPr/>
        </p:nvSpPr>
        <p:spPr>
          <a:xfrm>
            <a:off x="274319" y="1463039"/>
            <a:ext cx="2651762" cy="1508761"/>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172" name="Shape 4"/>
          <p:cNvSpPr/>
          <p:nvPr/>
        </p:nvSpPr>
        <p:spPr>
          <a:xfrm>
            <a:off x="274319" y="1463039"/>
            <a:ext cx="2651762" cy="73153"/>
          </a:xfrm>
          <a:prstGeom prst="rect">
            <a:avLst/>
          </a:prstGeom>
          <a:solidFill>
            <a:srgbClr val="27AE60"/>
          </a:solidFill>
          <a:ln w="12700">
            <a:solidFill>
              <a:srgbClr val="27AE60"/>
            </a:solidFill>
          </a:ln>
        </p:spPr>
        <p:txBody>
          <a:bodyPr lIns="45719" rIns="45719"/>
          <a:lstStyle/>
          <a:p>
            <a:pPr/>
          </a:p>
        </p:txBody>
      </p:sp>
      <p:sp>
        <p:nvSpPr>
          <p:cNvPr id="173" name="Text 5"/>
          <p:cNvSpPr txBox="1"/>
          <p:nvPr/>
        </p:nvSpPr>
        <p:spPr>
          <a:xfrm>
            <a:off x="274319" y="1655825"/>
            <a:ext cx="265176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1A2D5A"/>
                </a:solidFill>
                <a:latin typeface="Georgia"/>
                <a:ea typeface="Georgia"/>
                <a:cs typeface="Georgia"/>
                <a:sym typeface="Georgia"/>
              </a:defRPr>
            </a:lvl1pPr>
          </a:lstStyle>
          <a:p>
            <a:pPr/>
            <a:r>
              <a:t>Better Decisions</a:t>
            </a:r>
          </a:p>
        </p:txBody>
      </p:sp>
      <p:sp>
        <p:nvSpPr>
          <p:cNvPr id="174" name="Text 6"/>
          <p:cNvSpPr txBox="1"/>
          <p:nvPr/>
        </p:nvSpPr>
        <p:spPr>
          <a:xfrm>
            <a:off x="365759" y="2162092"/>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Conflict forces examination of assumptions, surfaces hidden risks, and leads to more rigorous analysis before decisions are made</a:t>
            </a:r>
          </a:p>
        </p:txBody>
      </p:sp>
      <p:sp>
        <p:nvSpPr>
          <p:cNvPr id="175" name="Shape 7"/>
          <p:cNvSpPr/>
          <p:nvPr/>
        </p:nvSpPr>
        <p:spPr>
          <a:xfrm>
            <a:off x="3172967" y="1463039"/>
            <a:ext cx="2651761" cy="1508761"/>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176" name="Shape 8"/>
          <p:cNvSpPr/>
          <p:nvPr/>
        </p:nvSpPr>
        <p:spPr>
          <a:xfrm>
            <a:off x="3172967" y="1463039"/>
            <a:ext cx="2651761" cy="73153"/>
          </a:xfrm>
          <a:prstGeom prst="rect">
            <a:avLst/>
          </a:prstGeom>
          <a:solidFill>
            <a:srgbClr val="27AE60"/>
          </a:solidFill>
          <a:ln w="12700">
            <a:solidFill>
              <a:srgbClr val="27AE60"/>
            </a:solidFill>
          </a:ln>
        </p:spPr>
        <p:txBody>
          <a:bodyPr lIns="45719" rIns="45719"/>
          <a:lstStyle/>
          <a:p>
            <a:pPr/>
          </a:p>
        </p:txBody>
      </p:sp>
      <p:sp>
        <p:nvSpPr>
          <p:cNvPr id="177" name="Text 9"/>
          <p:cNvSpPr txBox="1"/>
          <p:nvPr/>
        </p:nvSpPr>
        <p:spPr>
          <a:xfrm>
            <a:off x="3172967" y="1655825"/>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1A2D5A"/>
                </a:solidFill>
                <a:latin typeface="Georgia"/>
                <a:ea typeface="Georgia"/>
                <a:cs typeface="Georgia"/>
                <a:sym typeface="Georgia"/>
              </a:defRPr>
            </a:lvl1pPr>
          </a:lstStyle>
          <a:p>
            <a:pPr/>
            <a:r>
              <a:t>Innovation &amp; Creativity</a:t>
            </a:r>
          </a:p>
        </p:txBody>
      </p:sp>
      <p:sp>
        <p:nvSpPr>
          <p:cNvPr id="178" name="Text 10"/>
          <p:cNvSpPr txBox="1"/>
          <p:nvPr/>
        </p:nvSpPr>
        <p:spPr>
          <a:xfrm>
            <a:off x="3264408" y="2162092"/>
            <a:ext cx="2468881"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Diverse perspectives colliding creates the 'creative abrasion' (Leonard &amp; Strauss) needed for breakthroughs</a:t>
            </a:r>
          </a:p>
        </p:txBody>
      </p:sp>
      <p:sp>
        <p:nvSpPr>
          <p:cNvPr id="179" name="Shape 11"/>
          <p:cNvSpPr/>
          <p:nvPr/>
        </p:nvSpPr>
        <p:spPr>
          <a:xfrm>
            <a:off x="6071615" y="1463039"/>
            <a:ext cx="2651761" cy="1508761"/>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180" name="Shape 12"/>
          <p:cNvSpPr/>
          <p:nvPr/>
        </p:nvSpPr>
        <p:spPr>
          <a:xfrm>
            <a:off x="6071615" y="1463039"/>
            <a:ext cx="2651761" cy="73153"/>
          </a:xfrm>
          <a:prstGeom prst="rect">
            <a:avLst/>
          </a:prstGeom>
          <a:solidFill>
            <a:srgbClr val="27AE60"/>
          </a:solidFill>
          <a:ln w="12700">
            <a:solidFill>
              <a:srgbClr val="27AE60"/>
            </a:solidFill>
          </a:ln>
        </p:spPr>
        <p:txBody>
          <a:bodyPr lIns="45719" rIns="45719"/>
          <a:lstStyle/>
          <a:p>
            <a:pPr/>
          </a:p>
        </p:txBody>
      </p:sp>
      <p:sp>
        <p:nvSpPr>
          <p:cNvPr id="181" name="Text 13"/>
          <p:cNvSpPr txBox="1"/>
          <p:nvPr/>
        </p:nvSpPr>
        <p:spPr>
          <a:xfrm>
            <a:off x="6071615" y="1655825"/>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1A2D5A"/>
                </a:solidFill>
                <a:latin typeface="Georgia"/>
                <a:ea typeface="Georgia"/>
                <a:cs typeface="Georgia"/>
                <a:sym typeface="Georgia"/>
              </a:defRPr>
            </a:lvl1pPr>
          </a:lstStyle>
          <a:p>
            <a:pPr/>
            <a:r>
              <a:t>Prevents Groupthink</a:t>
            </a:r>
          </a:p>
        </p:txBody>
      </p:sp>
      <p:sp>
        <p:nvSpPr>
          <p:cNvPr id="182" name="Text 14"/>
          <p:cNvSpPr txBox="1"/>
          <p:nvPr/>
        </p:nvSpPr>
        <p:spPr>
          <a:xfrm>
            <a:off x="6163055" y="2162092"/>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Constructive dissent stops teams from drifting toward poor consensus. Devil's advocate roles institutionalise this</a:t>
            </a:r>
          </a:p>
        </p:txBody>
      </p:sp>
      <p:sp>
        <p:nvSpPr>
          <p:cNvPr id="183" name="Shape 15"/>
          <p:cNvSpPr/>
          <p:nvPr/>
        </p:nvSpPr>
        <p:spPr>
          <a:xfrm>
            <a:off x="274319" y="3154679"/>
            <a:ext cx="2651762" cy="1508761"/>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184" name="Shape 16"/>
          <p:cNvSpPr/>
          <p:nvPr/>
        </p:nvSpPr>
        <p:spPr>
          <a:xfrm>
            <a:off x="274319" y="3154679"/>
            <a:ext cx="2651762" cy="73153"/>
          </a:xfrm>
          <a:prstGeom prst="rect">
            <a:avLst/>
          </a:prstGeom>
          <a:solidFill>
            <a:srgbClr val="27AE60"/>
          </a:solidFill>
          <a:ln w="12700">
            <a:solidFill>
              <a:srgbClr val="27AE60"/>
            </a:solidFill>
          </a:ln>
        </p:spPr>
        <p:txBody>
          <a:bodyPr lIns="45719" rIns="45719"/>
          <a:lstStyle/>
          <a:p>
            <a:pPr/>
          </a:p>
        </p:txBody>
      </p:sp>
      <p:sp>
        <p:nvSpPr>
          <p:cNvPr id="185" name="Text 17"/>
          <p:cNvSpPr txBox="1"/>
          <p:nvPr/>
        </p:nvSpPr>
        <p:spPr>
          <a:xfrm>
            <a:off x="274319" y="3347466"/>
            <a:ext cx="265176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1A2D5A"/>
                </a:solidFill>
                <a:latin typeface="Georgia"/>
                <a:ea typeface="Georgia"/>
                <a:cs typeface="Georgia"/>
                <a:sym typeface="Georgia"/>
              </a:defRPr>
            </a:lvl1pPr>
          </a:lstStyle>
          <a:p>
            <a:pPr/>
            <a:r>
              <a:t>Clarifies Expectations</a:t>
            </a:r>
          </a:p>
        </p:txBody>
      </p:sp>
      <p:sp>
        <p:nvSpPr>
          <p:cNvPr id="186" name="Text 18"/>
          <p:cNvSpPr txBox="1"/>
          <p:nvPr/>
        </p:nvSpPr>
        <p:spPr>
          <a:xfrm>
            <a:off x="365759" y="3853732"/>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Surfacing disagreements about roles, priorities, or standards prevents costly misunderstandings later</a:t>
            </a:r>
          </a:p>
        </p:txBody>
      </p:sp>
      <p:sp>
        <p:nvSpPr>
          <p:cNvPr id="187" name="Shape 19"/>
          <p:cNvSpPr/>
          <p:nvPr/>
        </p:nvSpPr>
        <p:spPr>
          <a:xfrm>
            <a:off x="3172967" y="3154679"/>
            <a:ext cx="2651761" cy="1508761"/>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188" name="Shape 20"/>
          <p:cNvSpPr/>
          <p:nvPr/>
        </p:nvSpPr>
        <p:spPr>
          <a:xfrm>
            <a:off x="3172967" y="3154679"/>
            <a:ext cx="2651761" cy="73153"/>
          </a:xfrm>
          <a:prstGeom prst="rect">
            <a:avLst/>
          </a:prstGeom>
          <a:solidFill>
            <a:srgbClr val="27AE60"/>
          </a:solidFill>
          <a:ln w="12700">
            <a:solidFill>
              <a:srgbClr val="27AE60"/>
            </a:solidFill>
          </a:ln>
        </p:spPr>
        <p:txBody>
          <a:bodyPr lIns="45719" rIns="45719"/>
          <a:lstStyle/>
          <a:p>
            <a:pPr/>
          </a:p>
        </p:txBody>
      </p:sp>
      <p:sp>
        <p:nvSpPr>
          <p:cNvPr id="189" name="Text 21"/>
          <p:cNvSpPr txBox="1"/>
          <p:nvPr/>
        </p:nvSpPr>
        <p:spPr>
          <a:xfrm>
            <a:off x="3172967" y="3347466"/>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1A2D5A"/>
                </a:solidFill>
                <a:latin typeface="Georgia"/>
                <a:ea typeface="Georgia"/>
                <a:cs typeface="Georgia"/>
                <a:sym typeface="Georgia"/>
              </a:defRPr>
            </a:lvl1pPr>
          </a:lstStyle>
          <a:p>
            <a:pPr/>
            <a:r>
              <a:t>Strengthens Relationships</a:t>
            </a:r>
          </a:p>
        </p:txBody>
      </p:sp>
      <p:sp>
        <p:nvSpPr>
          <p:cNvPr id="190" name="Text 22"/>
          <p:cNvSpPr txBox="1"/>
          <p:nvPr/>
        </p:nvSpPr>
        <p:spPr>
          <a:xfrm>
            <a:off x="3264408" y="3853732"/>
            <a:ext cx="2468881"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Successfully navigating conflict builds trust and resilience in working relationships when handled well</a:t>
            </a:r>
          </a:p>
        </p:txBody>
      </p:sp>
      <p:sp>
        <p:nvSpPr>
          <p:cNvPr id="191" name="Shape 23"/>
          <p:cNvSpPr/>
          <p:nvPr/>
        </p:nvSpPr>
        <p:spPr>
          <a:xfrm>
            <a:off x="6071615" y="3154679"/>
            <a:ext cx="2651761" cy="1508761"/>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192" name="Shape 24"/>
          <p:cNvSpPr/>
          <p:nvPr/>
        </p:nvSpPr>
        <p:spPr>
          <a:xfrm>
            <a:off x="6071615" y="3154679"/>
            <a:ext cx="2651761" cy="73153"/>
          </a:xfrm>
          <a:prstGeom prst="rect">
            <a:avLst/>
          </a:prstGeom>
          <a:solidFill>
            <a:srgbClr val="27AE60"/>
          </a:solidFill>
          <a:ln w="12700">
            <a:solidFill>
              <a:srgbClr val="27AE60"/>
            </a:solidFill>
          </a:ln>
        </p:spPr>
        <p:txBody>
          <a:bodyPr lIns="45719" rIns="45719"/>
          <a:lstStyle/>
          <a:p>
            <a:pPr/>
          </a:p>
        </p:txBody>
      </p:sp>
      <p:sp>
        <p:nvSpPr>
          <p:cNvPr id="193" name="Text 25"/>
          <p:cNvSpPr txBox="1"/>
          <p:nvPr/>
        </p:nvSpPr>
        <p:spPr>
          <a:xfrm>
            <a:off x="6071615" y="3347466"/>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1A2D5A"/>
                </a:solidFill>
                <a:latin typeface="Georgia"/>
                <a:ea typeface="Georgia"/>
                <a:cs typeface="Georgia"/>
                <a:sym typeface="Georgia"/>
              </a:defRPr>
            </a:lvl1pPr>
          </a:lstStyle>
          <a:p>
            <a:pPr/>
            <a:r>
              <a:t>Drives Accountability</a:t>
            </a:r>
          </a:p>
        </p:txBody>
      </p:sp>
      <p:sp>
        <p:nvSpPr>
          <p:cNvPr id="194" name="Text 26"/>
          <p:cNvSpPr txBox="1"/>
          <p:nvPr/>
        </p:nvSpPr>
        <p:spPr>
          <a:xfrm>
            <a:off x="6163055" y="3853732"/>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Cultures where challenge is normalised are harder to game — misconduct and poor performance are more likely to be surfaced</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Shape 0"/>
          <p:cNvSpPr/>
          <p:nvPr/>
        </p:nvSpPr>
        <p:spPr>
          <a:xfrm>
            <a:off x="0" y="-1"/>
            <a:ext cx="9144000" cy="822962"/>
          </a:xfrm>
          <a:prstGeom prst="rect">
            <a:avLst/>
          </a:prstGeom>
          <a:solidFill>
            <a:srgbClr val="C0392B"/>
          </a:solidFill>
          <a:ln w="12700">
            <a:solidFill>
              <a:srgbClr val="C0392B"/>
            </a:solidFill>
          </a:ln>
        </p:spPr>
        <p:txBody>
          <a:bodyPr lIns="45719" rIns="45719"/>
          <a:lstStyle/>
          <a:p>
            <a:pPr/>
          </a:p>
        </p:txBody>
      </p:sp>
      <p:sp>
        <p:nvSpPr>
          <p:cNvPr id="197" name="Text 1"/>
          <p:cNvSpPr txBox="1"/>
          <p:nvPr/>
        </p:nvSpPr>
        <p:spPr>
          <a:xfrm>
            <a:off x="365759" y="255269"/>
            <a:ext cx="841248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900">
                <a:solidFill>
                  <a:srgbClr val="FFFFFF"/>
                </a:solidFill>
                <a:latin typeface="Georgia"/>
                <a:ea typeface="Georgia"/>
                <a:cs typeface="Georgia"/>
                <a:sym typeface="Georgia"/>
              </a:defRPr>
            </a:lvl1pPr>
          </a:lstStyle>
          <a:p>
            <a:pPr/>
            <a:r>
              <a:t>THE DOWNSIDE: WHEN CONFLICT BECOMES DESTRUCTIVE</a:t>
            </a:r>
          </a:p>
        </p:txBody>
      </p:sp>
      <p:sp>
        <p:nvSpPr>
          <p:cNvPr id="198" name="Shape 2"/>
          <p:cNvSpPr/>
          <p:nvPr/>
        </p:nvSpPr>
        <p:spPr>
          <a:xfrm>
            <a:off x="274320" y="868679"/>
            <a:ext cx="8595360" cy="822962"/>
          </a:xfrm>
          <a:prstGeom prst="rect">
            <a:avLst/>
          </a:prstGeom>
          <a:solidFill>
            <a:srgbClr val="FEF9F9"/>
          </a:solidFill>
          <a:ln w="12700">
            <a:solidFill>
              <a:srgbClr val="C0392B"/>
            </a:solidFill>
          </a:ln>
        </p:spPr>
        <p:txBody>
          <a:bodyPr lIns="45719" rIns="45719"/>
          <a:lstStyle/>
          <a:p>
            <a:pPr/>
          </a:p>
        </p:txBody>
      </p:sp>
      <p:sp>
        <p:nvSpPr>
          <p:cNvPr id="199" name="Text 3"/>
          <p:cNvSpPr txBox="1"/>
          <p:nvPr/>
        </p:nvSpPr>
        <p:spPr>
          <a:xfrm>
            <a:off x="502919" y="1060757"/>
            <a:ext cx="8138162" cy="4388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200">
                <a:solidFill>
                  <a:srgbClr val="2C3E50"/>
                </a:solidFill>
              </a:defRPr>
            </a:lvl1pPr>
          </a:lstStyle>
          <a:p>
            <a:pPr/>
            <a:r>
              <a:t>The CIPD estimates that UK employers spend an average of £1,000 per conflict incident in management time alone — before legal costs, productivity losses, and reputational damage are counted.</a:t>
            </a:r>
          </a:p>
        </p:txBody>
      </p:sp>
      <p:sp>
        <p:nvSpPr>
          <p:cNvPr id="200" name="Shape 4"/>
          <p:cNvSpPr/>
          <p:nvPr/>
        </p:nvSpPr>
        <p:spPr>
          <a:xfrm>
            <a:off x="274320" y="1783079"/>
            <a:ext cx="4114801" cy="868681"/>
          </a:xfrm>
          <a:prstGeom prst="rect">
            <a:avLst/>
          </a:prstGeom>
          <a:solidFill>
            <a:srgbClr val="F8F5EE"/>
          </a:solidFill>
          <a:ln w="12700">
            <a:solidFill>
              <a:srgbClr val="C0392B"/>
            </a:solidFill>
          </a:ln>
        </p:spPr>
        <p:txBody>
          <a:bodyPr lIns="45719" rIns="45719"/>
          <a:lstStyle/>
          <a:p>
            <a:pPr/>
          </a:p>
        </p:txBody>
      </p:sp>
      <p:sp>
        <p:nvSpPr>
          <p:cNvPr id="201" name="Text 5"/>
          <p:cNvSpPr txBox="1"/>
          <p:nvPr/>
        </p:nvSpPr>
        <p:spPr>
          <a:xfrm>
            <a:off x="411480" y="1877060"/>
            <a:ext cx="3840480"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latin typeface="Georgia"/>
                <a:ea typeface="Georgia"/>
                <a:cs typeface="Georgia"/>
                <a:sym typeface="Georgia"/>
              </a:defRPr>
            </a:lvl1pPr>
          </a:lstStyle>
          <a:p>
            <a:pPr/>
            <a:r>
              <a:t>Reduced Performance</a:t>
            </a:r>
          </a:p>
        </p:txBody>
      </p:sp>
      <p:sp>
        <p:nvSpPr>
          <p:cNvPr id="202" name="Text 6"/>
          <p:cNvSpPr txBox="1"/>
          <p:nvPr/>
        </p:nvSpPr>
        <p:spPr>
          <a:xfrm>
            <a:off x="411480" y="2208066"/>
            <a:ext cx="384048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Conflict consumes cognitive bandwidth — people become focused on the dispute rather than their work</a:t>
            </a:r>
          </a:p>
        </p:txBody>
      </p:sp>
      <p:sp>
        <p:nvSpPr>
          <p:cNvPr id="203" name="Shape 7"/>
          <p:cNvSpPr/>
          <p:nvPr/>
        </p:nvSpPr>
        <p:spPr>
          <a:xfrm>
            <a:off x="4709159" y="1783079"/>
            <a:ext cx="4114801" cy="868681"/>
          </a:xfrm>
          <a:prstGeom prst="rect">
            <a:avLst/>
          </a:prstGeom>
          <a:solidFill>
            <a:srgbClr val="F8F5EE"/>
          </a:solidFill>
          <a:ln w="12700">
            <a:solidFill>
              <a:srgbClr val="C0392B"/>
            </a:solidFill>
          </a:ln>
        </p:spPr>
        <p:txBody>
          <a:bodyPr lIns="45719" rIns="45719"/>
          <a:lstStyle/>
          <a:p>
            <a:pPr/>
          </a:p>
        </p:txBody>
      </p:sp>
      <p:sp>
        <p:nvSpPr>
          <p:cNvPr id="204" name="Text 8"/>
          <p:cNvSpPr txBox="1"/>
          <p:nvPr/>
        </p:nvSpPr>
        <p:spPr>
          <a:xfrm>
            <a:off x="4846320" y="1877060"/>
            <a:ext cx="3840481"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latin typeface="Georgia"/>
                <a:ea typeface="Georgia"/>
                <a:cs typeface="Georgia"/>
                <a:sym typeface="Georgia"/>
              </a:defRPr>
            </a:lvl1pPr>
          </a:lstStyle>
          <a:p>
            <a:pPr/>
            <a:r>
              <a:t>Staff Turnover</a:t>
            </a:r>
          </a:p>
        </p:txBody>
      </p:sp>
      <p:sp>
        <p:nvSpPr>
          <p:cNvPr id="205" name="Text 9"/>
          <p:cNvSpPr txBox="1"/>
          <p:nvPr/>
        </p:nvSpPr>
        <p:spPr>
          <a:xfrm>
            <a:off x="4846320" y="2208066"/>
            <a:ext cx="384048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Unresolved conflict is one of the top reasons employees leave organisations, especially high performers with options</a:t>
            </a:r>
          </a:p>
        </p:txBody>
      </p:sp>
      <p:sp>
        <p:nvSpPr>
          <p:cNvPr id="206" name="Shape 10"/>
          <p:cNvSpPr/>
          <p:nvPr/>
        </p:nvSpPr>
        <p:spPr>
          <a:xfrm>
            <a:off x="274320" y="2788920"/>
            <a:ext cx="4114801" cy="868681"/>
          </a:xfrm>
          <a:prstGeom prst="rect">
            <a:avLst/>
          </a:prstGeom>
          <a:solidFill>
            <a:srgbClr val="F8F5EE"/>
          </a:solidFill>
          <a:ln w="12700">
            <a:solidFill>
              <a:srgbClr val="C0392B"/>
            </a:solidFill>
          </a:ln>
        </p:spPr>
        <p:txBody>
          <a:bodyPr lIns="45719" rIns="45719"/>
          <a:lstStyle/>
          <a:p>
            <a:pPr/>
          </a:p>
        </p:txBody>
      </p:sp>
      <p:sp>
        <p:nvSpPr>
          <p:cNvPr id="207" name="Text 11"/>
          <p:cNvSpPr txBox="1"/>
          <p:nvPr/>
        </p:nvSpPr>
        <p:spPr>
          <a:xfrm>
            <a:off x="411480" y="2882899"/>
            <a:ext cx="3840480"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latin typeface="Georgia"/>
                <a:ea typeface="Georgia"/>
                <a:cs typeface="Georgia"/>
                <a:sym typeface="Georgia"/>
              </a:defRPr>
            </a:lvl1pPr>
          </a:lstStyle>
          <a:p>
            <a:pPr/>
            <a:r>
              <a:t>Mental Health Impact</a:t>
            </a:r>
          </a:p>
        </p:txBody>
      </p:sp>
      <p:sp>
        <p:nvSpPr>
          <p:cNvPr id="208" name="Text 12"/>
          <p:cNvSpPr txBox="1"/>
          <p:nvPr/>
        </p:nvSpPr>
        <p:spPr>
          <a:xfrm>
            <a:off x="411480" y="3213906"/>
            <a:ext cx="384048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Sustained conflict causes stress, anxiety, burnout, and sickness absence — significant costs to individuals and organisations</a:t>
            </a:r>
          </a:p>
        </p:txBody>
      </p:sp>
      <p:sp>
        <p:nvSpPr>
          <p:cNvPr id="209" name="Shape 13"/>
          <p:cNvSpPr/>
          <p:nvPr/>
        </p:nvSpPr>
        <p:spPr>
          <a:xfrm>
            <a:off x="4709159" y="2788920"/>
            <a:ext cx="4114801" cy="868681"/>
          </a:xfrm>
          <a:prstGeom prst="rect">
            <a:avLst/>
          </a:prstGeom>
          <a:solidFill>
            <a:srgbClr val="F8F5EE"/>
          </a:solidFill>
          <a:ln w="12700">
            <a:solidFill>
              <a:srgbClr val="C0392B"/>
            </a:solidFill>
          </a:ln>
        </p:spPr>
        <p:txBody>
          <a:bodyPr lIns="45719" rIns="45719"/>
          <a:lstStyle/>
          <a:p>
            <a:pPr/>
          </a:p>
        </p:txBody>
      </p:sp>
      <p:sp>
        <p:nvSpPr>
          <p:cNvPr id="210" name="Text 14"/>
          <p:cNvSpPr txBox="1"/>
          <p:nvPr/>
        </p:nvSpPr>
        <p:spPr>
          <a:xfrm>
            <a:off x="4846320" y="2882899"/>
            <a:ext cx="3840481"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latin typeface="Georgia"/>
                <a:ea typeface="Georgia"/>
                <a:cs typeface="Georgia"/>
                <a:sym typeface="Georgia"/>
              </a:defRPr>
            </a:lvl1pPr>
          </a:lstStyle>
          <a:p>
            <a:pPr/>
            <a:r>
              <a:t>Team Fragmentation</a:t>
            </a:r>
          </a:p>
        </p:txBody>
      </p:sp>
      <p:sp>
        <p:nvSpPr>
          <p:cNvPr id="211" name="Text 15"/>
          <p:cNvSpPr txBox="1"/>
          <p:nvPr/>
        </p:nvSpPr>
        <p:spPr>
          <a:xfrm>
            <a:off x="4846320" y="3213906"/>
            <a:ext cx="384048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Unresolved conflict creates factions, breaks down collaboration, and poisons team culture for months or years</a:t>
            </a:r>
          </a:p>
        </p:txBody>
      </p:sp>
      <p:sp>
        <p:nvSpPr>
          <p:cNvPr id="212" name="Shape 16"/>
          <p:cNvSpPr/>
          <p:nvPr/>
        </p:nvSpPr>
        <p:spPr>
          <a:xfrm>
            <a:off x="274320" y="3794759"/>
            <a:ext cx="4114801" cy="868681"/>
          </a:xfrm>
          <a:prstGeom prst="rect">
            <a:avLst/>
          </a:prstGeom>
          <a:solidFill>
            <a:srgbClr val="F8F5EE"/>
          </a:solidFill>
          <a:ln w="12700">
            <a:solidFill>
              <a:srgbClr val="C0392B"/>
            </a:solidFill>
          </a:ln>
        </p:spPr>
        <p:txBody>
          <a:bodyPr lIns="45719" rIns="45719"/>
          <a:lstStyle/>
          <a:p>
            <a:pPr/>
          </a:p>
        </p:txBody>
      </p:sp>
      <p:sp>
        <p:nvSpPr>
          <p:cNvPr id="213" name="Text 17"/>
          <p:cNvSpPr txBox="1"/>
          <p:nvPr/>
        </p:nvSpPr>
        <p:spPr>
          <a:xfrm>
            <a:off x="411480" y="3888739"/>
            <a:ext cx="3840480"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latin typeface="Georgia"/>
                <a:ea typeface="Georgia"/>
                <a:cs typeface="Georgia"/>
                <a:sym typeface="Georgia"/>
              </a:defRPr>
            </a:lvl1pPr>
          </a:lstStyle>
          <a:p>
            <a:pPr/>
            <a:r>
              <a:t>Reputational Risk</a:t>
            </a:r>
          </a:p>
        </p:txBody>
      </p:sp>
      <p:sp>
        <p:nvSpPr>
          <p:cNvPr id="214" name="Text 18"/>
          <p:cNvSpPr txBox="1"/>
          <p:nvPr/>
        </p:nvSpPr>
        <p:spPr>
          <a:xfrm>
            <a:off x="411480" y="4219746"/>
            <a:ext cx="3840480"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Conflict that escalates to tribunal or public disclosure can cause lasting reputational and commercial damage</a:t>
            </a:r>
          </a:p>
        </p:txBody>
      </p:sp>
      <p:sp>
        <p:nvSpPr>
          <p:cNvPr id="215" name="Shape 19"/>
          <p:cNvSpPr/>
          <p:nvPr/>
        </p:nvSpPr>
        <p:spPr>
          <a:xfrm>
            <a:off x="4709159" y="3794759"/>
            <a:ext cx="4114801" cy="868681"/>
          </a:xfrm>
          <a:prstGeom prst="rect">
            <a:avLst/>
          </a:prstGeom>
          <a:solidFill>
            <a:srgbClr val="F8F5EE"/>
          </a:solidFill>
          <a:ln w="12700">
            <a:solidFill>
              <a:srgbClr val="C0392B"/>
            </a:solidFill>
          </a:ln>
        </p:spPr>
        <p:txBody>
          <a:bodyPr lIns="45719" rIns="45719"/>
          <a:lstStyle/>
          <a:p>
            <a:pPr/>
          </a:p>
        </p:txBody>
      </p:sp>
      <p:sp>
        <p:nvSpPr>
          <p:cNvPr id="216" name="Text 20"/>
          <p:cNvSpPr txBox="1"/>
          <p:nvPr/>
        </p:nvSpPr>
        <p:spPr>
          <a:xfrm>
            <a:off x="4846320" y="3888739"/>
            <a:ext cx="3840481"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200">
                <a:solidFill>
                  <a:srgbClr val="C0392B"/>
                </a:solidFill>
                <a:latin typeface="Georgia"/>
                <a:ea typeface="Georgia"/>
                <a:cs typeface="Georgia"/>
                <a:sym typeface="Georgia"/>
              </a:defRPr>
            </a:lvl1pPr>
          </a:lstStyle>
          <a:p>
            <a:pPr/>
            <a:r>
              <a:t>Chilling Effect on Voice</a:t>
            </a:r>
          </a:p>
        </p:txBody>
      </p:sp>
      <p:sp>
        <p:nvSpPr>
          <p:cNvPr id="217" name="Text 21"/>
          <p:cNvSpPr txBox="1"/>
          <p:nvPr/>
        </p:nvSpPr>
        <p:spPr>
          <a:xfrm>
            <a:off x="4846320" y="4219746"/>
            <a:ext cx="3840481" cy="3021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When conflict is badly handled, it signals to others that speaking up is dangerous — silencing future voices</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219"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220" name="Text 1"/>
          <p:cNvSpPr txBox="1"/>
          <p:nvPr/>
        </p:nvSpPr>
        <p:spPr>
          <a:xfrm>
            <a:off x="365759" y="255269"/>
            <a:ext cx="841248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900">
                <a:solidFill>
                  <a:srgbClr val="FFFFFF"/>
                </a:solidFill>
                <a:latin typeface="Georgia"/>
                <a:ea typeface="Georgia"/>
                <a:cs typeface="Georgia"/>
                <a:sym typeface="Georgia"/>
              </a:defRPr>
            </a:lvl1pPr>
          </a:lstStyle>
          <a:p>
            <a:pPr/>
            <a:r>
              <a:t>THOMAS-KILMANN: FIVE CONFLICT MANAGEMENT STYLES</a:t>
            </a:r>
          </a:p>
        </p:txBody>
      </p:sp>
      <p:sp>
        <p:nvSpPr>
          <p:cNvPr id="221" name="Text 2"/>
          <p:cNvSpPr txBox="1"/>
          <p:nvPr/>
        </p:nvSpPr>
        <p:spPr>
          <a:xfrm>
            <a:off x="320040" y="4754924"/>
            <a:ext cx="4023361" cy="22851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pc="200" sz="1000">
                <a:solidFill>
                  <a:srgbClr val="1A2D5A"/>
                </a:solidFill>
              </a:defRPr>
            </a:lvl1pPr>
          </a:lstStyle>
          <a:p>
            <a:pPr/>
            <a:r>
              <a:t>ASSERTIVENESS →</a:t>
            </a:r>
          </a:p>
        </p:txBody>
      </p:sp>
      <p:sp>
        <p:nvSpPr>
          <p:cNvPr id="222" name="Text 3"/>
          <p:cNvSpPr txBox="1"/>
          <p:nvPr/>
        </p:nvSpPr>
        <p:spPr>
          <a:xfrm rot="16200000">
            <a:off x="45719" y="4292644"/>
            <a:ext cx="822961" cy="55871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pc="200" sz="1000">
                <a:solidFill>
                  <a:srgbClr val="1A2D5A"/>
                </a:solidFill>
              </a:defRPr>
            </a:lvl1pPr>
          </a:lstStyle>
          <a:p>
            <a:pPr/>
            <a:r>
              <a:t>COOPERATIVENESS →</a:t>
            </a:r>
          </a:p>
        </p:txBody>
      </p:sp>
      <p:sp>
        <p:nvSpPr>
          <p:cNvPr id="223" name="Shape 4"/>
          <p:cNvSpPr/>
          <p:nvPr/>
        </p:nvSpPr>
        <p:spPr>
          <a:xfrm>
            <a:off x="6858000" y="868680"/>
            <a:ext cx="1920240" cy="1371601"/>
          </a:xfrm>
          <a:prstGeom prst="rect">
            <a:avLst/>
          </a:prstGeom>
          <a:solidFill>
            <a:srgbClr val="C0392B"/>
          </a:solidFill>
          <a:ln w="12700">
            <a:solidFill>
              <a:srgbClr val="C0392B"/>
            </a:solidFill>
          </a:ln>
          <a:effectLst>
            <a:outerShdw sx="100000" sy="100000" kx="0" ky="0" algn="b" rotWithShape="0" blurRad="63500" dist="25400" dir="8100000">
              <a:srgbClr val="000000">
                <a:alpha val="12000"/>
              </a:srgbClr>
            </a:outerShdw>
          </a:effectLst>
        </p:spPr>
        <p:txBody>
          <a:bodyPr lIns="45719" rIns="45719"/>
          <a:lstStyle/>
          <a:p>
            <a:pPr/>
          </a:p>
        </p:txBody>
      </p:sp>
      <p:sp>
        <p:nvSpPr>
          <p:cNvPr id="224" name="Text 5"/>
          <p:cNvSpPr txBox="1"/>
          <p:nvPr/>
        </p:nvSpPr>
        <p:spPr>
          <a:xfrm>
            <a:off x="6858000" y="1043178"/>
            <a:ext cx="192024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Competing</a:t>
            </a:r>
          </a:p>
        </p:txBody>
      </p:sp>
      <p:sp>
        <p:nvSpPr>
          <p:cNvPr id="225" name="Text 6"/>
          <p:cNvSpPr txBox="1"/>
          <p:nvPr/>
        </p:nvSpPr>
        <p:spPr>
          <a:xfrm>
            <a:off x="6858000" y="1526584"/>
            <a:ext cx="1920240"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sz="1000">
                <a:solidFill>
                  <a:srgbClr val="FFFFFF"/>
                </a:solidFill>
              </a:defRPr>
            </a:pPr>
            <a:r>
              <a:t>High assert</a:t>
            </a:r>
          </a:p>
          <a:p>
            <a:pPr algn="ctr">
              <a:defRPr sz="1000">
                <a:solidFill>
                  <a:srgbClr val="FFFFFF"/>
                </a:solidFill>
              </a:defRPr>
            </a:pPr>
            <a:r>
              <a:t>Low coop</a:t>
            </a:r>
          </a:p>
          <a:p>
            <a:pPr algn="ctr">
              <a:defRPr sz="1000">
                <a:solidFill>
                  <a:srgbClr val="FFFFFF"/>
                </a:solidFill>
              </a:defRPr>
            </a:pPr>
            <a:r>
              <a:t>Win-lose</a:t>
            </a:r>
          </a:p>
        </p:txBody>
      </p:sp>
      <p:sp>
        <p:nvSpPr>
          <p:cNvPr id="226" name="Shape 7"/>
          <p:cNvSpPr/>
          <p:nvPr/>
        </p:nvSpPr>
        <p:spPr>
          <a:xfrm>
            <a:off x="6858000" y="3291840"/>
            <a:ext cx="1920240" cy="1371601"/>
          </a:xfrm>
          <a:prstGeom prst="rect">
            <a:avLst/>
          </a:prstGeom>
          <a:solidFill>
            <a:srgbClr val="27AE60"/>
          </a:solidFill>
          <a:ln w="12700">
            <a:solidFill>
              <a:srgbClr val="27AE60"/>
            </a:solidFill>
          </a:ln>
          <a:effectLst>
            <a:outerShdw sx="100000" sy="100000" kx="0" ky="0" algn="b" rotWithShape="0" blurRad="63500" dist="25400" dir="8100000">
              <a:srgbClr val="000000">
                <a:alpha val="12000"/>
              </a:srgbClr>
            </a:outerShdw>
          </a:effectLst>
        </p:spPr>
        <p:txBody>
          <a:bodyPr lIns="45719" rIns="45719"/>
          <a:lstStyle/>
          <a:p>
            <a:pPr/>
          </a:p>
        </p:txBody>
      </p:sp>
      <p:sp>
        <p:nvSpPr>
          <p:cNvPr id="227" name="Text 8"/>
          <p:cNvSpPr txBox="1"/>
          <p:nvPr/>
        </p:nvSpPr>
        <p:spPr>
          <a:xfrm>
            <a:off x="6858000" y="3466337"/>
            <a:ext cx="192024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Collaborating</a:t>
            </a:r>
          </a:p>
        </p:txBody>
      </p:sp>
      <p:sp>
        <p:nvSpPr>
          <p:cNvPr id="228" name="Text 9"/>
          <p:cNvSpPr txBox="1"/>
          <p:nvPr/>
        </p:nvSpPr>
        <p:spPr>
          <a:xfrm>
            <a:off x="6858000" y="3949744"/>
            <a:ext cx="1920240"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sz="1000">
                <a:solidFill>
                  <a:srgbClr val="FFFFFF"/>
                </a:solidFill>
              </a:defRPr>
            </a:pPr>
            <a:r>
              <a:t>High assert</a:t>
            </a:r>
          </a:p>
          <a:p>
            <a:pPr algn="ctr">
              <a:defRPr sz="1000">
                <a:solidFill>
                  <a:srgbClr val="FFFFFF"/>
                </a:solidFill>
              </a:defRPr>
            </a:pPr>
            <a:r>
              <a:t>High coop</a:t>
            </a:r>
          </a:p>
          <a:p>
            <a:pPr algn="ctr">
              <a:defRPr sz="1000">
                <a:solidFill>
                  <a:srgbClr val="FFFFFF"/>
                </a:solidFill>
              </a:defRPr>
            </a:pPr>
            <a:r>
              <a:t>Win-win</a:t>
            </a:r>
          </a:p>
        </p:txBody>
      </p:sp>
      <p:sp>
        <p:nvSpPr>
          <p:cNvPr id="229" name="Shape 10"/>
          <p:cNvSpPr/>
          <p:nvPr/>
        </p:nvSpPr>
        <p:spPr>
          <a:xfrm>
            <a:off x="4114800" y="2103120"/>
            <a:ext cx="1920240" cy="1371601"/>
          </a:xfrm>
          <a:prstGeom prst="rect">
            <a:avLst/>
          </a:prstGeom>
          <a:solidFill>
            <a:srgbClr val="E67E22"/>
          </a:solidFill>
          <a:ln w="12700">
            <a:solidFill>
              <a:srgbClr val="E67E22"/>
            </a:solidFill>
          </a:ln>
          <a:effectLst>
            <a:outerShdw sx="100000" sy="100000" kx="0" ky="0" algn="b" rotWithShape="0" blurRad="63500" dist="25400" dir="8100000">
              <a:srgbClr val="000000">
                <a:alpha val="12000"/>
              </a:srgbClr>
            </a:outerShdw>
          </a:effectLst>
        </p:spPr>
        <p:txBody>
          <a:bodyPr lIns="45719" rIns="45719"/>
          <a:lstStyle/>
          <a:p>
            <a:pPr/>
          </a:p>
        </p:txBody>
      </p:sp>
      <p:sp>
        <p:nvSpPr>
          <p:cNvPr id="230" name="Text 11"/>
          <p:cNvSpPr txBox="1"/>
          <p:nvPr/>
        </p:nvSpPr>
        <p:spPr>
          <a:xfrm>
            <a:off x="4114800" y="2277618"/>
            <a:ext cx="192024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Compromising</a:t>
            </a:r>
          </a:p>
        </p:txBody>
      </p:sp>
      <p:sp>
        <p:nvSpPr>
          <p:cNvPr id="231" name="Text 12"/>
          <p:cNvSpPr txBox="1"/>
          <p:nvPr/>
        </p:nvSpPr>
        <p:spPr>
          <a:xfrm>
            <a:off x="4114800" y="2761024"/>
            <a:ext cx="1920240"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sz="1000">
                <a:solidFill>
                  <a:srgbClr val="FFFFFF"/>
                </a:solidFill>
              </a:defRPr>
            </a:pPr>
            <a:r>
              <a:t>Mid assert</a:t>
            </a:r>
          </a:p>
          <a:p>
            <a:pPr algn="ctr">
              <a:defRPr sz="1000">
                <a:solidFill>
                  <a:srgbClr val="FFFFFF"/>
                </a:solidFill>
              </a:defRPr>
            </a:pPr>
            <a:r>
              <a:t>Mid coop</a:t>
            </a:r>
          </a:p>
          <a:p>
            <a:pPr algn="ctr">
              <a:defRPr sz="1000">
                <a:solidFill>
                  <a:srgbClr val="FFFFFF"/>
                </a:solidFill>
              </a:defRPr>
            </a:pPr>
            <a:r>
              <a:t>Split diff</a:t>
            </a:r>
          </a:p>
        </p:txBody>
      </p:sp>
      <p:sp>
        <p:nvSpPr>
          <p:cNvPr id="232" name="Shape 13"/>
          <p:cNvSpPr/>
          <p:nvPr/>
        </p:nvSpPr>
        <p:spPr>
          <a:xfrm>
            <a:off x="1097280" y="868680"/>
            <a:ext cx="1920240" cy="1371601"/>
          </a:xfrm>
          <a:prstGeom prst="rect">
            <a:avLst/>
          </a:prstGeom>
          <a:solidFill>
            <a:srgbClr val="95A5A6"/>
          </a:solidFill>
          <a:ln w="12700">
            <a:solidFill>
              <a:srgbClr val="95A5A6"/>
            </a:solidFill>
          </a:ln>
          <a:effectLst>
            <a:outerShdw sx="100000" sy="100000" kx="0" ky="0" algn="b" rotWithShape="0" blurRad="63500" dist="25400" dir="8100000">
              <a:srgbClr val="000000">
                <a:alpha val="12000"/>
              </a:srgbClr>
            </a:outerShdw>
          </a:effectLst>
        </p:spPr>
        <p:txBody>
          <a:bodyPr lIns="45719" rIns="45719"/>
          <a:lstStyle/>
          <a:p>
            <a:pPr/>
          </a:p>
        </p:txBody>
      </p:sp>
      <p:sp>
        <p:nvSpPr>
          <p:cNvPr id="233" name="Text 14"/>
          <p:cNvSpPr txBox="1"/>
          <p:nvPr/>
        </p:nvSpPr>
        <p:spPr>
          <a:xfrm>
            <a:off x="1097280" y="1043178"/>
            <a:ext cx="192024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Avoiding</a:t>
            </a:r>
          </a:p>
        </p:txBody>
      </p:sp>
      <p:sp>
        <p:nvSpPr>
          <p:cNvPr id="234" name="Text 15"/>
          <p:cNvSpPr txBox="1"/>
          <p:nvPr/>
        </p:nvSpPr>
        <p:spPr>
          <a:xfrm>
            <a:off x="1097280" y="1526584"/>
            <a:ext cx="1920240"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sz="1000">
                <a:solidFill>
                  <a:srgbClr val="FFFFFF"/>
                </a:solidFill>
              </a:defRPr>
            </a:pPr>
            <a:r>
              <a:t>Low assert</a:t>
            </a:r>
          </a:p>
          <a:p>
            <a:pPr algn="ctr">
              <a:defRPr sz="1000">
                <a:solidFill>
                  <a:srgbClr val="FFFFFF"/>
                </a:solidFill>
              </a:defRPr>
            </a:pPr>
            <a:r>
              <a:t>Low coop</a:t>
            </a:r>
          </a:p>
          <a:p>
            <a:pPr algn="ctr">
              <a:defRPr sz="1000">
                <a:solidFill>
                  <a:srgbClr val="FFFFFF"/>
                </a:solidFill>
              </a:defRPr>
            </a:pPr>
            <a:r>
              <a:t>Sidestep</a:t>
            </a:r>
          </a:p>
        </p:txBody>
      </p:sp>
      <p:sp>
        <p:nvSpPr>
          <p:cNvPr id="235" name="Shape 16"/>
          <p:cNvSpPr/>
          <p:nvPr/>
        </p:nvSpPr>
        <p:spPr>
          <a:xfrm>
            <a:off x="1097280" y="3291840"/>
            <a:ext cx="1920240" cy="1371601"/>
          </a:xfrm>
          <a:prstGeom prst="rect">
            <a:avLst/>
          </a:prstGeom>
          <a:solidFill>
            <a:srgbClr val="16A085"/>
          </a:solidFill>
          <a:ln w="12700">
            <a:solidFill>
              <a:srgbClr val="16A085"/>
            </a:solidFill>
          </a:ln>
          <a:effectLst>
            <a:outerShdw sx="100000" sy="100000" kx="0" ky="0" algn="b" rotWithShape="0" blurRad="63500" dist="25400" dir="8100000">
              <a:srgbClr val="000000">
                <a:alpha val="12000"/>
              </a:srgbClr>
            </a:outerShdw>
          </a:effectLst>
        </p:spPr>
        <p:txBody>
          <a:bodyPr lIns="45719" rIns="45719"/>
          <a:lstStyle/>
          <a:p>
            <a:pPr/>
          </a:p>
        </p:txBody>
      </p:sp>
      <p:sp>
        <p:nvSpPr>
          <p:cNvPr id="236" name="Text 17"/>
          <p:cNvSpPr txBox="1"/>
          <p:nvPr/>
        </p:nvSpPr>
        <p:spPr>
          <a:xfrm>
            <a:off x="1097280" y="3466337"/>
            <a:ext cx="192024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Accommodating</a:t>
            </a:r>
          </a:p>
        </p:txBody>
      </p:sp>
      <p:sp>
        <p:nvSpPr>
          <p:cNvPr id="237" name="Text 18"/>
          <p:cNvSpPr txBox="1"/>
          <p:nvPr/>
        </p:nvSpPr>
        <p:spPr>
          <a:xfrm>
            <a:off x="1097280" y="3949744"/>
            <a:ext cx="1920240"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sz="1000">
                <a:solidFill>
                  <a:srgbClr val="FFFFFF"/>
                </a:solidFill>
              </a:defRPr>
            </a:pPr>
            <a:r>
              <a:t>Low assert</a:t>
            </a:r>
          </a:p>
          <a:p>
            <a:pPr algn="ctr">
              <a:defRPr sz="1000">
                <a:solidFill>
                  <a:srgbClr val="FFFFFF"/>
                </a:solidFill>
              </a:defRPr>
            </a:pPr>
            <a:r>
              <a:t>High coop</a:t>
            </a:r>
          </a:p>
          <a:p>
            <a:pPr algn="ctr">
              <a:defRPr sz="1000">
                <a:solidFill>
                  <a:srgbClr val="FFFFFF"/>
                </a:solidFill>
              </a:defRPr>
            </a:pPr>
            <a:r>
              <a:t>Yield</a:t>
            </a:r>
          </a:p>
        </p:txBody>
      </p:sp>
      <p:sp>
        <p:nvSpPr>
          <p:cNvPr id="238" name="Text 19"/>
          <p:cNvSpPr txBox="1"/>
          <p:nvPr/>
        </p:nvSpPr>
        <p:spPr>
          <a:xfrm>
            <a:off x="320040" y="4696635"/>
            <a:ext cx="4480561" cy="390809"/>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i="1" sz="1100">
                <a:solidFill>
                  <a:srgbClr val="2C3E50"/>
                </a:solidFill>
              </a:defRPr>
            </a:lvl1pPr>
          </a:lstStyle>
          <a:p>
            <a:pPr/>
            <a:r>
              <a:t>No single style is always right. Effective leaders deploy different styles based on context.</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0" name="Shape 0"/>
          <p:cNvSpPr/>
          <p:nvPr/>
        </p:nvSpPr>
        <p:spPr>
          <a:xfrm>
            <a:off x="0" y="-1"/>
            <a:ext cx="9144000" cy="822962"/>
          </a:xfrm>
          <a:prstGeom prst="rect">
            <a:avLst/>
          </a:prstGeom>
          <a:solidFill>
            <a:srgbClr val="2C1810"/>
          </a:solidFill>
          <a:ln w="12700">
            <a:solidFill>
              <a:srgbClr val="2C1810"/>
            </a:solidFill>
          </a:ln>
        </p:spPr>
        <p:txBody>
          <a:bodyPr lIns="45719" rIns="45719"/>
          <a:lstStyle/>
          <a:p>
            <a:pPr/>
          </a:p>
        </p:txBody>
      </p:sp>
      <p:sp>
        <p:nvSpPr>
          <p:cNvPr id="241"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THE CONFLICT ESCALATION CURVE</a:t>
            </a:r>
          </a:p>
        </p:txBody>
      </p:sp>
      <p:sp>
        <p:nvSpPr>
          <p:cNvPr id="242" name="Shape 2"/>
          <p:cNvSpPr/>
          <p:nvPr/>
        </p:nvSpPr>
        <p:spPr>
          <a:xfrm>
            <a:off x="274319" y="4023359"/>
            <a:ext cx="1234442" cy="777241"/>
          </a:xfrm>
          <a:prstGeom prst="rect">
            <a:avLst/>
          </a:prstGeom>
          <a:solidFill>
            <a:srgbClr val="27AE60"/>
          </a:solidFill>
          <a:ln w="12700">
            <a:solidFill>
              <a:srgbClr val="27AE60"/>
            </a:solidFill>
          </a:ln>
        </p:spPr>
        <p:txBody>
          <a:bodyPr lIns="45719" rIns="45719"/>
          <a:lstStyle/>
          <a:p>
            <a:pPr/>
          </a:p>
        </p:txBody>
      </p:sp>
      <p:sp>
        <p:nvSpPr>
          <p:cNvPr id="243" name="Text 3"/>
          <p:cNvSpPr txBox="1"/>
          <p:nvPr/>
        </p:nvSpPr>
        <p:spPr>
          <a:xfrm>
            <a:off x="274319" y="4095749"/>
            <a:ext cx="123444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1</a:t>
            </a:r>
          </a:p>
        </p:txBody>
      </p:sp>
      <p:sp>
        <p:nvSpPr>
          <p:cNvPr id="244" name="Text 4"/>
          <p:cNvSpPr txBox="1"/>
          <p:nvPr/>
        </p:nvSpPr>
        <p:spPr>
          <a:xfrm>
            <a:off x="274319" y="4481068"/>
            <a:ext cx="1234442"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900">
                <a:solidFill>
                  <a:srgbClr val="FFFFFF"/>
                </a:solidFill>
              </a:defRPr>
            </a:lvl1pPr>
          </a:lstStyle>
          <a:p>
            <a:pPr/>
            <a:r>
              <a:t>Difference</a:t>
            </a:r>
          </a:p>
        </p:txBody>
      </p:sp>
      <p:sp>
        <p:nvSpPr>
          <p:cNvPr id="245" name="Shape 5"/>
          <p:cNvSpPr/>
          <p:nvPr/>
        </p:nvSpPr>
        <p:spPr>
          <a:xfrm>
            <a:off x="1645920" y="3474720"/>
            <a:ext cx="1234441" cy="1325881"/>
          </a:xfrm>
          <a:prstGeom prst="rect">
            <a:avLst/>
          </a:prstGeom>
          <a:solidFill>
            <a:srgbClr val="8DB600"/>
          </a:solidFill>
          <a:ln w="12700">
            <a:solidFill>
              <a:srgbClr val="8DB600"/>
            </a:solidFill>
          </a:ln>
        </p:spPr>
        <p:txBody>
          <a:bodyPr lIns="45719" rIns="45719"/>
          <a:lstStyle/>
          <a:p>
            <a:pPr/>
          </a:p>
        </p:txBody>
      </p:sp>
      <p:sp>
        <p:nvSpPr>
          <p:cNvPr id="246" name="Text 6"/>
          <p:cNvSpPr txBox="1"/>
          <p:nvPr/>
        </p:nvSpPr>
        <p:spPr>
          <a:xfrm>
            <a:off x="1645920" y="3547110"/>
            <a:ext cx="1234441"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2</a:t>
            </a:r>
          </a:p>
        </p:txBody>
      </p:sp>
      <p:sp>
        <p:nvSpPr>
          <p:cNvPr id="247" name="Text 7"/>
          <p:cNvSpPr txBox="1"/>
          <p:nvPr/>
        </p:nvSpPr>
        <p:spPr>
          <a:xfrm>
            <a:off x="1645920" y="3932427"/>
            <a:ext cx="1234441"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900">
                <a:solidFill>
                  <a:srgbClr val="FFFFFF"/>
                </a:solidFill>
              </a:defRPr>
            </a:lvl1pPr>
          </a:lstStyle>
          <a:p>
            <a:pPr/>
            <a:r>
              <a:t>Personalisation</a:t>
            </a:r>
          </a:p>
        </p:txBody>
      </p:sp>
      <p:sp>
        <p:nvSpPr>
          <p:cNvPr id="248" name="Shape 8"/>
          <p:cNvSpPr/>
          <p:nvPr/>
        </p:nvSpPr>
        <p:spPr>
          <a:xfrm>
            <a:off x="3017520" y="2834639"/>
            <a:ext cx="1234441" cy="1965961"/>
          </a:xfrm>
          <a:prstGeom prst="rect">
            <a:avLst/>
          </a:prstGeom>
          <a:solidFill>
            <a:srgbClr val="E67E22"/>
          </a:solidFill>
          <a:ln w="12700">
            <a:solidFill>
              <a:srgbClr val="E67E22"/>
            </a:solidFill>
          </a:ln>
        </p:spPr>
        <p:txBody>
          <a:bodyPr lIns="45719" rIns="45719"/>
          <a:lstStyle/>
          <a:p>
            <a:pPr/>
          </a:p>
        </p:txBody>
      </p:sp>
      <p:sp>
        <p:nvSpPr>
          <p:cNvPr id="249" name="Text 9"/>
          <p:cNvSpPr txBox="1"/>
          <p:nvPr/>
        </p:nvSpPr>
        <p:spPr>
          <a:xfrm>
            <a:off x="3017520" y="2907030"/>
            <a:ext cx="1234441"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3</a:t>
            </a:r>
          </a:p>
        </p:txBody>
      </p:sp>
      <p:sp>
        <p:nvSpPr>
          <p:cNvPr id="250" name="Text 10"/>
          <p:cNvSpPr txBox="1"/>
          <p:nvPr/>
        </p:nvSpPr>
        <p:spPr>
          <a:xfrm>
            <a:off x="3017520" y="3292348"/>
            <a:ext cx="1234441"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900">
                <a:solidFill>
                  <a:srgbClr val="FFFFFF"/>
                </a:solidFill>
              </a:defRPr>
            </a:lvl1pPr>
          </a:lstStyle>
          <a:p>
            <a:pPr/>
            <a:r>
              <a:t>Problem Enlarging</a:t>
            </a:r>
          </a:p>
        </p:txBody>
      </p:sp>
      <p:sp>
        <p:nvSpPr>
          <p:cNvPr id="251" name="Shape 11"/>
          <p:cNvSpPr/>
          <p:nvPr/>
        </p:nvSpPr>
        <p:spPr>
          <a:xfrm>
            <a:off x="4389120" y="2194560"/>
            <a:ext cx="1234441" cy="2606041"/>
          </a:xfrm>
          <a:prstGeom prst="rect">
            <a:avLst/>
          </a:prstGeom>
          <a:solidFill>
            <a:srgbClr val="CC6600"/>
          </a:solidFill>
          <a:ln w="12700">
            <a:solidFill>
              <a:srgbClr val="CC6600"/>
            </a:solidFill>
          </a:ln>
        </p:spPr>
        <p:txBody>
          <a:bodyPr lIns="45719" rIns="45719"/>
          <a:lstStyle/>
          <a:p>
            <a:pPr/>
          </a:p>
        </p:txBody>
      </p:sp>
      <p:sp>
        <p:nvSpPr>
          <p:cNvPr id="252" name="Text 12"/>
          <p:cNvSpPr txBox="1"/>
          <p:nvPr/>
        </p:nvSpPr>
        <p:spPr>
          <a:xfrm>
            <a:off x="4389120" y="2266949"/>
            <a:ext cx="1234441"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4</a:t>
            </a:r>
          </a:p>
        </p:txBody>
      </p:sp>
      <p:sp>
        <p:nvSpPr>
          <p:cNvPr id="253" name="Text 13"/>
          <p:cNvSpPr txBox="1"/>
          <p:nvPr/>
        </p:nvSpPr>
        <p:spPr>
          <a:xfrm>
            <a:off x="4389120" y="2652267"/>
            <a:ext cx="1234441"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900">
                <a:solidFill>
                  <a:srgbClr val="FFFFFF"/>
                </a:solidFill>
              </a:defRPr>
            </a:lvl1pPr>
          </a:lstStyle>
          <a:p>
            <a:pPr/>
            <a:r>
              <a:t>Images Fixed</a:t>
            </a:r>
          </a:p>
        </p:txBody>
      </p:sp>
      <p:sp>
        <p:nvSpPr>
          <p:cNvPr id="254" name="Shape 14"/>
          <p:cNvSpPr/>
          <p:nvPr/>
        </p:nvSpPr>
        <p:spPr>
          <a:xfrm>
            <a:off x="5760720" y="1554479"/>
            <a:ext cx="1234441" cy="3246122"/>
          </a:xfrm>
          <a:prstGeom prst="rect">
            <a:avLst/>
          </a:prstGeom>
          <a:solidFill>
            <a:srgbClr val="C0392B"/>
          </a:solidFill>
          <a:ln w="12700">
            <a:solidFill>
              <a:srgbClr val="C0392B"/>
            </a:solidFill>
          </a:ln>
        </p:spPr>
        <p:txBody>
          <a:bodyPr lIns="45719" rIns="45719"/>
          <a:lstStyle/>
          <a:p>
            <a:pPr/>
          </a:p>
        </p:txBody>
      </p:sp>
      <p:sp>
        <p:nvSpPr>
          <p:cNvPr id="255" name="Text 15"/>
          <p:cNvSpPr txBox="1"/>
          <p:nvPr/>
        </p:nvSpPr>
        <p:spPr>
          <a:xfrm>
            <a:off x="5760720" y="1626869"/>
            <a:ext cx="1234441"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5</a:t>
            </a:r>
          </a:p>
        </p:txBody>
      </p:sp>
      <p:sp>
        <p:nvSpPr>
          <p:cNvPr id="256" name="Text 16"/>
          <p:cNvSpPr txBox="1"/>
          <p:nvPr/>
        </p:nvSpPr>
        <p:spPr>
          <a:xfrm>
            <a:off x="5760720" y="2012187"/>
            <a:ext cx="1234441"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900">
                <a:solidFill>
                  <a:srgbClr val="FFFFFF"/>
                </a:solidFill>
              </a:defRPr>
            </a:lvl1pPr>
          </a:lstStyle>
          <a:p>
            <a:pPr/>
            <a:r>
              <a:t>Face Saving</a:t>
            </a:r>
          </a:p>
        </p:txBody>
      </p:sp>
      <p:sp>
        <p:nvSpPr>
          <p:cNvPr id="257" name="Shape 17"/>
          <p:cNvSpPr/>
          <p:nvPr/>
        </p:nvSpPr>
        <p:spPr>
          <a:xfrm>
            <a:off x="7132319" y="914400"/>
            <a:ext cx="1234441" cy="3886200"/>
          </a:xfrm>
          <a:prstGeom prst="rect">
            <a:avLst/>
          </a:prstGeom>
          <a:solidFill>
            <a:srgbClr val="8B0000"/>
          </a:solidFill>
          <a:ln w="12700">
            <a:solidFill>
              <a:srgbClr val="8B0000"/>
            </a:solidFill>
          </a:ln>
        </p:spPr>
        <p:txBody>
          <a:bodyPr lIns="45719" rIns="45719"/>
          <a:lstStyle/>
          <a:p>
            <a:pPr/>
          </a:p>
        </p:txBody>
      </p:sp>
      <p:sp>
        <p:nvSpPr>
          <p:cNvPr id="258" name="Text 18"/>
          <p:cNvSpPr txBox="1"/>
          <p:nvPr/>
        </p:nvSpPr>
        <p:spPr>
          <a:xfrm>
            <a:off x="7132319" y="986789"/>
            <a:ext cx="1234441"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a:solidFill>
                  <a:srgbClr val="FFFFFF"/>
                </a:solidFill>
                <a:latin typeface="Georgia"/>
                <a:ea typeface="Georgia"/>
                <a:cs typeface="Georgia"/>
                <a:sym typeface="Georgia"/>
              </a:defRPr>
            </a:lvl1pPr>
          </a:lstStyle>
          <a:p>
            <a:pPr/>
            <a:r>
              <a:t>6</a:t>
            </a:r>
          </a:p>
        </p:txBody>
      </p:sp>
      <p:sp>
        <p:nvSpPr>
          <p:cNvPr id="259" name="Text 19"/>
          <p:cNvSpPr txBox="1"/>
          <p:nvPr/>
        </p:nvSpPr>
        <p:spPr>
          <a:xfrm>
            <a:off x="7132319" y="1372107"/>
            <a:ext cx="1234441" cy="127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900">
                <a:solidFill>
                  <a:srgbClr val="FFFFFF"/>
                </a:solidFill>
              </a:defRPr>
            </a:lvl1pPr>
          </a:lstStyle>
          <a:p>
            <a:pPr/>
            <a:r>
              <a:t>Strategies</a:t>
            </a:r>
          </a:p>
        </p:txBody>
      </p:sp>
      <p:sp>
        <p:nvSpPr>
          <p:cNvPr id="260" name="Shape 20"/>
          <p:cNvSpPr/>
          <p:nvPr/>
        </p:nvSpPr>
        <p:spPr>
          <a:xfrm>
            <a:off x="274320" y="4800600"/>
            <a:ext cx="8229601" cy="0"/>
          </a:xfrm>
          <a:prstGeom prst="line">
            <a:avLst/>
          </a:prstGeom>
          <a:ln w="19050">
            <a:solidFill>
              <a:srgbClr val="2C3E50"/>
            </a:solidFill>
            <a:prstDash val="dash"/>
          </a:ln>
        </p:spPr>
        <p:txBody>
          <a:bodyPr lIns="45719" rIns="45719"/>
          <a:lstStyle/>
          <a:p>
            <a:pPr/>
          </a:p>
        </p:txBody>
      </p:sp>
      <p:sp>
        <p:nvSpPr>
          <p:cNvPr id="261" name="Text 21"/>
          <p:cNvSpPr txBox="1"/>
          <p:nvPr/>
        </p:nvSpPr>
        <p:spPr>
          <a:xfrm>
            <a:off x="320039" y="888414"/>
            <a:ext cx="8321042" cy="225708"/>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i="1" sz="1100">
                <a:solidFill>
                  <a:srgbClr val="95A5A6"/>
                </a:solidFill>
              </a:defRPr>
            </a:lvl1pPr>
          </a:lstStyle>
          <a:p>
            <a:pPr/>
            <a:r>
              <a:t>Intervene Early — Each level is harder and more costly to resolve than the previous</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C1810"/>
        </a:solidFill>
      </p:bgPr>
    </p:bg>
    <p:spTree>
      <p:nvGrpSpPr>
        <p:cNvPr id="1" name=""/>
        <p:cNvGrpSpPr/>
        <p:nvPr/>
      </p:nvGrpSpPr>
      <p:grpSpPr>
        <a:xfrm>
          <a:off x="0" y="0"/>
          <a:ext cx="0" cy="0"/>
          <a:chOff x="0" y="0"/>
          <a:chExt cx="0" cy="0"/>
        </a:xfrm>
      </p:grpSpPr>
      <p:sp>
        <p:nvSpPr>
          <p:cNvPr id="263" name="Shape 0"/>
          <p:cNvSpPr/>
          <p:nvPr/>
        </p:nvSpPr>
        <p:spPr>
          <a:xfrm>
            <a:off x="0" y="-1"/>
            <a:ext cx="9144000" cy="822962"/>
          </a:xfrm>
          <a:prstGeom prst="rect">
            <a:avLst/>
          </a:prstGeom>
          <a:solidFill>
            <a:srgbClr val="E67E22"/>
          </a:solidFill>
          <a:ln w="12700">
            <a:solidFill>
              <a:srgbClr val="E67E22"/>
            </a:solidFill>
          </a:ln>
        </p:spPr>
        <p:txBody>
          <a:bodyPr lIns="45719" rIns="45719"/>
          <a:lstStyle/>
          <a:p>
            <a:pPr/>
          </a:p>
        </p:txBody>
      </p:sp>
      <p:sp>
        <p:nvSpPr>
          <p:cNvPr id="264" name="Text 1"/>
          <p:cNvSpPr txBox="1"/>
          <p:nvPr/>
        </p:nvSpPr>
        <p:spPr>
          <a:xfrm>
            <a:off x="365759" y="229870"/>
            <a:ext cx="8412482" cy="317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FFFFFF"/>
                </a:solidFill>
                <a:latin typeface="Georgia"/>
                <a:ea typeface="Georgia"/>
                <a:cs typeface="Georgia"/>
                <a:sym typeface="Georgia"/>
              </a:defRPr>
            </a:lvl1pPr>
          </a:lstStyle>
          <a:p>
            <a:pPr/>
            <a:r>
              <a:t>ACTIVITY: CONFLICT CASE STUDY</a:t>
            </a:r>
          </a:p>
        </p:txBody>
      </p:sp>
      <p:pic>
        <p:nvPicPr>
          <p:cNvPr id="265" name="Image 0" descr="Image 0"/>
          <p:cNvPicPr>
            <a:picLocks noChangeAspect="1"/>
          </p:cNvPicPr>
          <p:nvPr/>
        </p:nvPicPr>
        <p:blipFill>
          <a:blip r:embed="rId2">
            <a:extLst/>
          </a:blip>
          <a:stretch>
            <a:fillRect/>
          </a:stretch>
        </p:blipFill>
        <p:spPr>
          <a:xfrm>
            <a:off x="8046719" y="868680"/>
            <a:ext cx="685801" cy="685801"/>
          </a:xfrm>
          <a:prstGeom prst="rect">
            <a:avLst/>
          </a:prstGeom>
          <a:ln w="12700">
            <a:miter lim="400000"/>
          </a:ln>
        </p:spPr>
      </p:pic>
      <p:sp>
        <p:nvSpPr>
          <p:cNvPr id="266" name="Text 2"/>
          <p:cNvSpPr txBox="1"/>
          <p:nvPr/>
        </p:nvSpPr>
        <p:spPr>
          <a:xfrm>
            <a:off x="6446519" y="1059619"/>
            <a:ext cx="1508762" cy="2582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sz="1300">
                <a:solidFill>
                  <a:srgbClr val="E67E22"/>
                </a:solidFill>
              </a:defRPr>
            </a:lvl1pPr>
          </a:lstStyle>
          <a:p>
            <a:pPr/>
            <a:r>
              <a:t>20 minutes</a:t>
            </a:r>
          </a:p>
        </p:txBody>
      </p:sp>
      <p:sp>
        <p:nvSpPr>
          <p:cNvPr id="267" name="Shape 3"/>
          <p:cNvSpPr/>
          <p:nvPr/>
        </p:nvSpPr>
        <p:spPr>
          <a:xfrm>
            <a:off x="274320" y="1600199"/>
            <a:ext cx="8595360" cy="1554482"/>
          </a:xfrm>
          <a:prstGeom prst="rect">
            <a:avLst/>
          </a:prstGeom>
          <a:solidFill>
            <a:srgbClr val="3D2015"/>
          </a:solidFill>
          <a:ln w="12700">
            <a:solidFill>
              <a:srgbClr val="E67E22"/>
            </a:solidFill>
          </a:ln>
        </p:spPr>
        <p:txBody>
          <a:bodyPr lIns="45719" rIns="45719"/>
          <a:lstStyle/>
          <a:p>
            <a:pPr/>
          </a:p>
        </p:txBody>
      </p:sp>
      <p:sp>
        <p:nvSpPr>
          <p:cNvPr id="268" name="Text 4"/>
          <p:cNvSpPr txBox="1"/>
          <p:nvPr/>
        </p:nvSpPr>
        <p:spPr>
          <a:xfrm>
            <a:off x="502919" y="1688514"/>
            <a:ext cx="8138162" cy="225708"/>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pc="300" sz="1100">
                <a:solidFill>
                  <a:srgbClr val="E67E22"/>
                </a:solidFill>
              </a:defRPr>
            </a:lvl1pPr>
          </a:lstStyle>
          <a:p>
            <a:pPr/>
            <a:r>
              <a:t>THE SCENARIO</a:t>
            </a:r>
          </a:p>
        </p:txBody>
      </p:sp>
      <p:sp>
        <p:nvSpPr>
          <p:cNvPr id="269" name="Text 5"/>
          <p:cNvSpPr txBox="1"/>
          <p:nvPr/>
        </p:nvSpPr>
        <p:spPr>
          <a:xfrm>
            <a:off x="502919" y="2104697"/>
            <a:ext cx="8138162" cy="8198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200">
                <a:solidFill>
                  <a:srgbClr val="FFFFFF"/>
                </a:solidFill>
              </a:defRPr>
            </a:lvl1pPr>
          </a:lstStyle>
          <a:p>
            <a:pPr/>
            <a:r>
              <a:t>Sarah is a high-performing team lead who consistently delivers results. Her colleague James, a peer of equal seniority, has begun undermining her in meetings, taking credit for joint work, and excluding her from key conversations. Sarah raised this with her line manager three months ago but received no action. She is now considering lodging a formal complaint and has confided in two team members. The conflict is starting to affect the wider team's performance.</a:t>
            </a:r>
          </a:p>
        </p:txBody>
      </p:sp>
      <p:sp>
        <p:nvSpPr>
          <p:cNvPr id="270" name="Text 6"/>
          <p:cNvSpPr txBox="1"/>
          <p:nvPr/>
        </p:nvSpPr>
        <p:spPr>
          <a:xfrm>
            <a:off x="502919" y="3265170"/>
            <a:ext cx="8138162" cy="2819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300">
                <a:solidFill>
                  <a:srgbClr val="E67E22"/>
                </a:solidFill>
                <a:latin typeface="Georgia"/>
                <a:ea typeface="Georgia"/>
                <a:cs typeface="Georgia"/>
                <a:sym typeface="Georgia"/>
              </a:defRPr>
            </a:lvl1pPr>
          </a:lstStyle>
          <a:p>
            <a:pPr/>
            <a:r>
              <a:t>Discussion Questions:</a:t>
            </a:r>
          </a:p>
        </p:txBody>
      </p:sp>
      <p:sp>
        <p:nvSpPr>
          <p:cNvPr id="271" name="Text 7"/>
          <p:cNvSpPr txBox="1"/>
          <p:nvPr/>
        </p:nvSpPr>
        <p:spPr>
          <a:xfrm>
            <a:off x="502919" y="3793658"/>
            <a:ext cx="8138162" cy="100804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lnSpc>
                <a:spcPct val="140000"/>
              </a:lnSpc>
              <a:defRPr sz="1200">
                <a:solidFill>
                  <a:srgbClr val="FFFFFF"/>
                </a:solidFill>
              </a:defRPr>
            </a:pPr>
            <a:r>
              <a:t>1.  Where on the escalation curve is this conflict? What evidence points to this?</a:t>
            </a:r>
          </a:p>
          <a:p>
            <a:pPr>
              <a:lnSpc>
                <a:spcPct val="140000"/>
              </a:lnSpc>
              <a:defRPr sz="1200">
                <a:solidFill>
                  <a:srgbClr val="FFFFFF"/>
                </a:solidFill>
              </a:defRPr>
            </a:pPr>
            <a:r>
              <a:t>2.  What type(s) of conflict is this? What are the root causes?</a:t>
            </a:r>
          </a:p>
          <a:p>
            <a:pPr>
              <a:lnSpc>
                <a:spcPct val="140000"/>
              </a:lnSpc>
              <a:defRPr sz="1200">
                <a:solidFill>
                  <a:srgbClr val="FFFFFF"/>
                </a:solidFill>
              </a:defRPr>
            </a:pPr>
            <a:r>
              <a:t>3.  What could the line manager have done differently at each stage?</a:t>
            </a:r>
          </a:p>
          <a:p>
            <a:pPr>
              <a:lnSpc>
                <a:spcPct val="140000"/>
              </a:lnSpc>
              <a:defRPr sz="1200">
                <a:solidFill>
                  <a:srgbClr val="FFFFFF"/>
                </a:solidFill>
              </a:defRPr>
            </a:pPr>
            <a:r>
              <a:t>4.  What conflict style should be used — and by whom — to de-escalate this now?</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A2A2A"/>
        </a:solidFill>
      </p:bgPr>
    </p:bg>
    <p:spTree>
      <p:nvGrpSpPr>
        <p:cNvPr id="1" name=""/>
        <p:cNvGrpSpPr/>
        <p:nvPr/>
      </p:nvGrpSpPr>
      <p:grpSpPr>
        <a:xfrm>
          <a:off x="0" y="0"/>
          <a:ext cx="0" cy="0"/>
          <a:chOff x="0" y="0"/>
          <a:chExt cx="0" cy="0"/>
        </a:xfrm>
      </p:grpSpPr>
      <p:sp>
        <p:nvSpPr>
          <p:cNvPr id="273" name="Shape 0"/>
          <p:cNvSpPr/>
          <p:nvPr/>
        </p:nvSpPr>
        <p:spPr>
          <a:xfrm>
            <a:off x="-1" y="0"/>
            <a:ext cx="164594" cy="5143500"/>
          </a:xfrm>
          <a:prstGeom prst="rect">
            <a:avLst/>
          </a:prstGeom>
          <a:solidFill>
            <a:srgbClr val="16A085"/>
          </a:solidFill>
          <a:ln w="12700">
            <a:solidFill>
              <a:srgbClr val="16A085"/>
            </a:solidFill>
          </a:ln>
        </p:spPr>
        <p:txBody>
          <a:bodyPr lIns="45719" rIns="45719"/>
          <a:lstStyle/>
          <a:p>
            <a:pPr/>
          </a:p>
        </p:txBody>
      </p:sp>
      <p:sp>
        <p:nvSpPr>
          <p:cNvPr id="274" name="Text 1"/>
          <p:cNvSpPr txBox="1"/>
          <p:nvPr/>
        </p:nvSpPr>
        <p:spPr>
          <a:xfrm>
            <a:off x="411480" y="1335602"/>
            <a:ext cx="8503920" cy="209155"/>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pc="600" sz="1600">
                <a:solidFill>
                  <a:srgbClr val="16A085"/>
                </a:solidFill>
              </a:defRPr>
            </a:lvl1pPr>
          </a:lstStyle>
          <a:p>
            <a:pPr/>
            <a:r>
              <a:t>PART 3</a:t>
            </a:r>
          </a:p>
        </p:txBody>
      </p:sp>
      <p:sp>
        <p:nvSpPr>
          <p:cNvPr id="275" name="Text 2"/>
          <p:cNvSpPr txBox="1"/>
          <p:nvPr/>
        </p:nvSpPr>
        <p:spPr>
          <a:xfrm>
            <a:off x="411480" y="1811020"/>
            <a:ext cx="8503920" cy="584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4000">
                <a:solidFill>
                  <a:srgbClr val="FFFFFF"/>
                </a:solidFill>
                <a:latin typeface="Georgia"/>
                <a:ea typeface="Georgia"/>
                <a:cs typeface="Georgia"/>
                <a:sym typeface="Georgia"/>
              </a:defRPr>
            </a:lvl1pPr>
          </a:lstStyle>
          <a:p>
            <a:pPr/>
            <a:r>
              <a:t>Alternative Dispute</a:t>
            </a:r>
          </a:p>
        </p:txBody>
      </p:sp>
      <p:sp>
        <p:nvSpPr>
          <p:cNvPr id="276" name="Text 3"/>
          <p:cNvSpPr txBox="1"/>
          <p:nvPr/>
        </p:nvSpPr>
        <p:spPr>
          <a:xfrm>
            <a:off x="411480" y="2542539"/>
            <a:ext cx="8503920" cy="5842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4000">
                <a:solidFill>
                  <a:srgbClr val="FFFFFF"/>
                </a:solidFill>
                <a:latin typeface="Georgia"/>
                <a:ea typeface="Georgia"/>
                <a:cs typeface="Georgia"/>
                <a:sym typeface="Georgia"/>
              </a:defRPr>
            </a:lvl1pPr>
          </a:lstStyle>
          <a:p>
            <a:pPr/>
            <a:r>
              <a:t>Resolution (ADR)</a:t>
            </a:r>
          </a:p>
        </p:txBody>
      </p:sp>
      <p:sp>
        <p:nvSpPr>
          <p:cNvPr id="277" name="Text 4"/>
          <p:cNvSpPr txBox="1"/>
          <p:nvPr/>
        </p:nvSpPr>
        <p:spPr>
          <a:xfrm>
            <a:off x="411480" y="3518601"/>
            <a:ext cx="7315201" cy="186557"/>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i="1" sz="1500">
                <a:solidFill>
                  <a:srgbClr val="16A085"/>
                </a:solidFill>
              </a:defRPr>
            </a:lvl1pPr>
          </a:lstStyle>
          <a:p>
            <a:pPr/>
            <a:r>
              <a:t>Resolving disputes without litigation — faster, cheaper, and better for relationships</a:t>
            </a:r>
          </a:p>
        </p:txBody>
      </p:sp>
      <p:sp>
        <p:nvSpPr>
          <p:cNvPr id="278" name="Shape 5"/>
          <p:cNvSpPr/>
          <p:nvPr/>
        </p:nvSpPr>
        <p:spPr>
          <a:xfrm>
            <a:off x="411480" y="3200399"/>
            <a:ext cx="3200401" cy="36578"/>
          </a:xfrm>
          <a:prstGeom prst="rect">
            <a:avLst/>
          </a:prstGeom>
          <a:solidFill>
            <a:srgbClr val="16A085"/>
          </a:solidFill>
          <a:ln w="12700">
            <a:solidFill>
              <a:srgbClr val="16A085"/>
            </a:solidFill>
          </a:ln>
        </p:spPr>
        <p:txBody>
          <a:bodyPr lIns="45719" rIns="45719"/>
          <a:lstStyle/>
          <a:p>
            <a:pPr/>
          </a:p>
        </p:txBody>
      </p:sp>
      <p:pic>
        <p:nvPicPr>
          <p:cNvPr id="279" name="Image 0" descr="Image 0"/>
          <p:cNvPicPr>
            <a:picLocks noChangeAspect="1"/>
          </p:cNvPicPr>
          <p:nvPr/>
        </p:nvPicPr>
        <p:blipFill>
          <a:blip r:embed="rId2">
            <a:extLst/>
          </a:blip>
          <a:stretch>
            <a:fillRect/>
          </a:stretch>
        </p:blipFill>
        <p:spPr>
          <a:xfrm>
            <a:off x="6858000" y="1371600"/>
            <a:ext cx="1645921" cy="1645921"/>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1" name="Shape 0"/>
          <p:cNvSpPr/>
          <p:nvPr/>
        </p:nvSpPr>
        <p:spPr>
          <a:xfrm>
            <a:off x="0" y="-1"/>
            <a:ext cx="9144000" cy="822962"/>
          </a:xfrm>
          <a:prstGeom prst="rect">
            <a:avLst/>
          </a:prstGeom>
          <a:solidFill>
            <a:srgbClr val="0A2A2A"/>
          </a:solidFill>
          <a:ln w="12700">
            <a:solidFill>
              <a:srgbClr val="0A2A2A"/>
            </a:solidFill>
          </a:ln>
        </p:spPr>
        <p:txBody>
          <a:bodyPr lIns="45719" rIns="45719"/>
          <a:lstStyle/>
          <a:p>
            <a:pPr/>
          </a:p>
        </p:txBody>
      </p:sp>
      <p:sp>
        <p:nvSpPr>
          <p:cNvPr id="282" name="Text 1"/>
          <p:cNvSpPr txBox="1"/>
          <p:nvPr/>
        </p:nvSpPr>
        <p:spPr>
          <a:xfrm>
            <a:off x="365759" y="255269"/>
            <a:ext cx="841248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900">
                <a:solidFill>
                  <a:srgbClr val="FFFFFF"/>
                </a:solidFill>
                <a:latin typeface="Georgia"/>
                <a:ea typeface="Georgia"/>
                <a:cs typeface="Georgia"/>
                <a:sym typeface="Georgia"/>
              </a:defRPr>
            </a:lvl1pPr>
          </a:lstStyle>
          <a:p>
            <a:pPr/>
            <a:r>
              <a:t>WHAT IS ALTERNATIVE DISPUTE RESOLUTION?</a:t>
            </a:r>
          </a:p>
        </p:txBody>
      </p:sp>
      <p:sp>
        <p:nvSpPr>
          <p:cNvPr id="283" name="Shape 2"/>
          <p:cNvSpPr/>
          <p:nvPr/>
        </p:nvSpPr>
        <p:spPr>
          <a:xfrm>
            <a:off x="274320" y="868679"/>
            <a:ext cx="8595360" cy="1051562"/>
          </a:xfrm>
          <a:prstGeom prst="rect">
            <a:avLst/>
          </a:prstGeom>
          <a:solidFill>
            <a:srgbClr val="F8F5EE"/>
          </a:solidFill>
          <a:ln w="12700">
            <a:solidFill>
              <a:srgbClr val="16A085"/>
            </a:solidFill>
          </a:ln>
        </p:spPr>
        <p:txBody>
          <a:bodyPr lIns="45719" rIns="45719"/>
          <a:lstStyle/>
          <a:p>
            <a:pPr/>
          </a:p>
        </p:txBody>
      </p:sp>
      <p:sp>
        <p:nvSpPr>
          <p:cNvPr id="284" name="Text 3"/>
          <p:cNvSpPr txBox="1"/>
          <p:nvPr/>
        </p:nvSpPr>
        <p:spPr>
          <a:xfrm>
            <a:off x="502919" y="1039299"/>
            <a:ext cx="8138162" cy="6646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300">
                <a:solidFill>
                  <a:srgbClr val="2C3E50"/>
                </a:solidFill>
              </a:defRPr>
            </a:lvl1pPr>
          </a:lstStyle>
          <a:p>
            <a:pPr/>
            <a:r>
              <a:t>ADR encompasses a range of processes for resolving disputes outside of — or alongside — formal legal proceedings and traditional grievance/disciplinary routes. The goal is resolution that is faster, less adversarial, less costly, and more likely to preserve ongoing relationships.</a:t>
            </a:r>
          </a:p>
        </p:txBody>
      </p:sp>
      <p:sp>
        <p:nvSpPr>
          <p:cNvPr id="285" name="Text 4"/>
          <p:cNvSpPr txBox="1"/>
          <p:nvPr/>
        </p:nvSpPr>
        <p:spPr>
          <a:xfrm>
            <a:off x="411479" y="2047239"/>
            <a:ext cx="8321042" cy="2946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400">
                <a:solidFill>
                  <a:srgbClr val="1A2D5A"/>
                </a:solidFill>
                <a:latin typeface="Georgia"/>
                <a:ea typeface="Georgia"/>
                <a:cs typeface="Georgia"/>
                <a:sym typeface="Georgia"/>
              </a:defRPr>
            </a:lvl1pPr>
          </a:lstStyle>
          <a:p>
            <a:pPr/>
            <a:r>
              <a:t>Why ADR Matters for Leaders</a:t>
            </a:r>
          </a:p>
        </p:txBody>
      </p:sp>
      <p:graphicFrame>
        <p:nvGraphicFramePr>
          <p:cNvPr id="286" name="Table 0"/>
          <p:cNvGraphicFramePr/>
          <p:nvPr/>
        </p:nvGraphicFramePr>
        <p:xfrm>
          <a:off x="274320" y="2423160"/>
          <a:ext cx="8595360" cy="2514601"/>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1920240"/>
                <a:gridCol w="3337559"/>
                <a:gridCol w="3337559"/>
              </a:tblGrid>
              <a:tr h="359229">
                <a:tc>
                  <a:txBody>
                    <a:bodyPr/>
                    <a:lstStyle/>
                    <a:p>
                      <a:pPr algn="l">
                        <a:defRPr sz="1800"/>
                      </a:pP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1A2D5A"/>
                    </a:solidFill>
                  </a:tcPr>
                </a:tc>
                <a:tc>
                  <a:txBody>
                    <a:bodyPr/>
                    <a:lstStyle/>
                    <a:p>
                      <a:pPr algn="ctr">
                        <a:defRPr sz="1800"/>
                      </a:pPr>
                      <a:r>
                        <a:rPr b="1" sz="1100">
                          <a:solidFill>
                            <a:srgbClr val="FFFFFF"/>
                          </a:solidFill>
                        </a:rPr>
                        <a:t>Traditional Routes</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1A2D5A"/>
                    </a:solidFill>
                  </a:tcPr>
                </a:tc>
                <a:tc>
                  <a:txBody>
                    <a:bodyPr/>
                    <a:lstStyle/>
                    <a:p>
                      <a:pPr algn="ctr">
                        <a:defRPr sz="1800"/>
                      </a:pPr>
                      <a:r>
                        <a:rPr b="1" sz="1100">
                          <a:solidFill>
                            <a:srgbClr val="FFFFFF"/>
                          </a:solidFill>
                        </a:rPr>
                        <a:t>ADR</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1A2D5A"/>
                    </a:solidFill>
                  </a:tcPr>
                </a:tc>
              </a:tr>
              <a:tr h="359229">
                <a:tc>
                  <a:txBody>
                    <a:bodyPr/>
                    <a:lstStyle/>
                    <a:p>
                      <a:pPr>
                        <a:defRPr sz="1800"/>
                      </a:pPr>
                      <a:r>
                        <a:rPr b="1" sz="1000">
                          <a:solidFill>
                            <a:srgbClr val="2C3E50"/>
                          </a:solidFill>
                        </a:rPr>
                        <a:t>Cost</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c>
                  <a:txBody>
                    <a:bodyPr/>
                    <a:lstStyle/>
                    <a:p>
                      <a:pPr algn="ctr">
                        <a:defRPr sz="1800"/>
                      </a:pPr>
                      <a:r>
                        <a:rPr sz="1000">
                          <a:solidFill>
                            <a:srgbClr val="2C3E50"/>
                          </a:solidFill>
                        </a:rPr>
                        <a:t>High (legal fees, management time, tribunal)</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c>
                  <a:txBody>
                    <a:bodyPr/>
                    <a:lstStyle/>
                    <a:p>
                      <a:pPr algn="ctr">
                        <a:defRPr sz="1800"/>
                      </a:pPr>
                      <a:r>
                        <a:rPr sz="1000">
                          <a:solidFill>
                            <a:srgbClr val="16A085"/>
                          </a:solidFill>
                        </a:rPr>
                        <a:t>Typically much lower</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r>
              <a:tr h="359229">
                <a:tc>
                  <a:txBody>
                    <a:bodyPr/>
                    <a:lstStyle/>
                    <a:p>
                      <a:pPr>
                        <a:defRPr sz="1800"/>
                      </a:pPr>
                      <a:r>
                        <a:rPr b="1" sz="1000">
                          <a:solidFill>
                            <a:srgbClr val="2C3E50"/>
                          </a:solidFill>
                        </a:rPr>
                        <a:t>Speed</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c>
                  <a:txBody>
                    <a:bodyPr/>
                    <a:lstStyle/>
                    <a:p>
                      <a:pPr algn="ctr">
                        <a:defRPr sz="1800"/>
                      </a:pPr>
                      <a:r>
                        <a:rPr sz="1000">
                          <a:solidFill>
                            <a:srgbClr val="2C3E50"/>
                          </a:solidFill>
                        </a:rPr>
                        <a:t>Months to years</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c>
                  <a:txBody>
                    <a:bodyPr/>
                    <a:lstStyle/>
                    <a:p>
                      <a:pPr algn="ctr">
                        <a:defRPr sz="1800"/>
                      </a:pPr>
                      <a:r>
                        <a:rPr sz="1000">
                          <a:solidFill>
                            <a:srgbClr val="16A085"/>
                          </a:solidFill>
                        </a:rPr>
                        <a:t>Weeks to months</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r>
              <a:tr h="359229">
                <a:tc>
                  <a:txBody>
                    <a:bodyPr/>
                    <a:lstStyle/>
                    <a:p>
                      <a:pPr>
                        <a:defRPr sz="1800"/>
                      </a:pPr>
                      <a:r>
                        <a:rPr b="1" sz="1000">
                          <a:solidFill>
                            <a:srgbClr val="2C3E50"/>
                          </a:solidFill>
                        </a:rPr>
                        <a:t>Outcome control</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c>
                  <a:txBody>
                    <a:bodyPr/>
                    <a:lstStyle/>
                    <a:p>
                      <a:pPr algn="ctr">
                        <a:defRPr sz="1800"/>
                      </a:pPr>
                      <a:r>
                        <a:rPr sz="1000">
                          <a:solidFill>
                            <a:srgbClr val="2C3E50"/>
                          </a:solidFill>
                        </a:rPr>
                        <a:t>Decision imposed by third party</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c>
                  <a:txBody>
                    <a:bodyPr/>
                    <a:lstStyle/>
                    <a:p>
                      <a:pPr algn="ctr">
                        <a:defRPr sz="1800"/>
                      </a:pPr>
                      <a:r>
                        <a:rPr sz="1000">
                          <a:solidFill>
                            <a:srgbClr val="16A085"/>
                          </a:solidFill>
                        </a:rPr>
                        <a:t>Parties shape the outcome</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r>
              <a:tr h="359229">
                <a:tc>
                  <a:txBody>
                    <a:bodyPr/>
                    <a:lstStyle/>
                    <a:p>
                      <a:pPr>
                        <a:defRPr sz="1800"/>
                      </a:pPr>
                      <a:r>
                        <a:rPr b="1" sz="1000">
                          <a:solidFill>
                            <a:srgbClr val="2C3E50"/>
                          </a:solidFill>
                        </a:rPr>
                        <a:t>Relationship impact</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c>
                  <a:txBody>
                    <a:bodyPr/>
                    <a:lstStyle/>
                    <a:p>
                      <a:pPr algn="ctr">
                        <a:defRPr sz="1800"/>
                      </a:pPr>
                      <a:r>
                        <a:rPr sz="1000">
                          <a:solidFill>
                            <a:srgbClr val="2C3E50"/>
                          </a:solidFill>
                        </a:rPr>
                        <a:t>Adversarial, often destructive</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c>
                  <a:txBody>
                    <a:bodyPr/>
                    <a:lstStyle/>
                    <a:p>
                      <a:pPr algn="ctr">
                        <a:defRPr sz="1800"/>
                      </a:pPr>
                      <a:r>
                        <a:rPr sz="1000">
                          <a:solidFill>
                            <a:srgbClr val="16A085"/>
                          </a:solidFill>
                        </a:rPr>
                        <a:t>Collaborative, often preserves relationships</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r>
              <a:tr h="359229">
                <a:tc>
                  <a:txBody>
                    <a:bodyPr/>
                    <a:lstStyle/>
                    <a:p>
                      <a:pPr>
                        <a:defRPr sz="1800"/>
                      </a:pPr>
                      <a:r>
                        <a:rPr b="1" sz="1000">
                          <a:solidFill>
                            <a:srgbClr val="2C3E50"/>
                          </a:solidFill>
                        </a:rPr>
                        <a:t>Confidentiality</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c>
                  <a:txBody>
                    <a:bodyPr/>
                    <a:lstStyle/>
                    <a:p>
                      <a:pPr algn="ctr">
                        <a:defRPr sz="1800"/>
                      </a:pPr>
                      <a:r>
                        <a:rPr sz="1000">
                          <a:solidFill>
                            <a:srgbClr val="2C3E50"/>
                          </a:solidFill>
                        </a:rPr>
                        <a:t>Tribunal hearings may be public</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c>
                  <a:txBody>
                    <a:bodyPr/>
                    <a:lstStyle/>
                    <a:p>
                      <a:pPr algn="ctr">
                        <a:defRPr sz="1800"/>
                      </a:pPr>
                      <a:r>
                        <a:rPr sz="1000">
                          <a:solidFill>
                            <a:srgbClr val="16A085"/>
                          </a:solidFill>
                        </a:rPr>
                        <a:t>Usually fully private</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FFFFF"/>
                    </a:solidFill>
                  </a:tcPr>
                </a:tc>
              </a:tr>
              <a:tr h="359229">
                <a:tc>
                  <a:txBody>
                    <a:bodyPr/>
                    <a:lstStyle/>
                    <a:p>
                      <a:pPr>
                        <a:defRPr sz="1800"/>
                      </a:pPr>
                      <a:r>
                        <a:rPr b="1" sz="1000">
                          <a:solidFill>
                            <a:srgbClr val="2C3E50"/>
                          </a:solidFill>
                        </a:rPr>
                        <a:t>Flexibility</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c>
                  <a:txBody>
                    <a:bodyPr/>
                    <a:lstStyle/>
                    <a:p>
                      <a:pPr algn="ctr">
                        <a:defRPr sz="1800"/>
                      </a:pPr>
                      <a:r>
                        <a:rPr sz="1000">
                          <a:solidFill>
                            <a:srgbClr val="2C3E50"/>
                          </a:solidFill>
                        </a:rPr>
                        <a:t>Bound by legal/procedural constraints</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c>
                  <a:txBody>
                    <a:bodyPr/>
                    <a:lstStyle/>
                    <a:p>
                      <a:pPr algn="ctr">
                        <a:defRPr sz="1800"/>
                      </a:pPr>
                      <a:r>
                        <a:rPr sz="1000">
                          <a:solidFill>
                            <a:srgbClr val="16A085"/>
                          </a:solidFill>
                        </a:rPr>
                        <a:t>Flexible and tailored to situation</a:t>
                      </a:r>
                    </a:p>
                  </a:txBody>
                  <a:tcPr marL="45720" marR="45720" marT="45720" marB="45720" anchor="ctr" anchorCtr="0" horzOverflow="overflow">
                    <a:lnL w="6350">
                      <a:solidFill>
                        <a:srgbClr val="D0D0D0"/>
                      </a:solidFill>
                    </a:lnL>
                    <a:lnR w="6350">
                      <a:solidFill>
                        <a:srgbClr val="D0D0D0"/>
                      </a:solidFill>
                    </a:lnR>
                    <a:lnT w="6350">
                      <a:solidFill>
                        <a:srgbClr val="D0D0D0"/>
                      </a:solidFill>
                    </a:lnT>
                    <a:lnB w="6350">
                      <a:solidFill>
                        <a:srgbClr val="D0D0D0"/>
                      </a:solidFill>
                    </a:lnB>
                    <a:solidFill>
                      <a:srgbClr val="F8F5EE"/>
                    </a:solidFill>
                  </a:tcPr>
                </a:tc>
              </a:tr>
            </a:tbl>
          </a:graphicData>
        </a:graphic>
      </p:graphicFrame>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288" name="Shape 0"/>
          <p:cNvSpPr/>
          <p:nvPr/>
        </p:nvSpPr>
        <p:spPr>
          <a:xfrm>
            <a:off x="0" y="-1"/>
            <a:ext cx="9144000" cy="822962"/>
          </a:xfrm>
          <a:prstGeom prst="rect">
            <a:avLst/>
          </a:prstGeom>
          <a:solidFill>
            <a:srgbClr val="16A085"/>
          </a:solidFill>
          <a:ln w="12700">
            <a:solidFill>
              <a:srgbClr val="16A085"/>
            </a:solidFill>
          </a:ln>
        </p:spPr>
        <p:txBody>
          <a:bodyPr lIns="45719" rIns="45719"/>
          <a:lstStyle/>
          <a:p>
            <a:pPr/>
          </a:p>
        </p:txBody>
      </p:sp>
      <p:sp>
        <p:nvSpPr>
          <p:cNvPr id="289" name="Text 1"/>
          <p:cNvSpPr txBox="1"/>
          <p:nvPr/>
        </p:nvSpPr>
        <p:spPr>
          <a:xfrm>
            <a:off x="365759" y="255269"/>
            <a:ext cx="841248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900">
                <a:solidFill>
                  <a:srgbClr val="FFFFFF"/>
                </a:solidFill>
                <a:latin typeface="Georgia"/>
                <a:ea typeface="Georgia"/>
                <a:cs typeface="Georgia"/>
                <a:sym typeface="Georgia"/>
              </a:defRPr>
            </a:lvl1pPr>
          </a:lstStyle>
          <a:p>
            <a:pPr/>
            <a:r>
              <a:t>THE ADR TOOLKIT: METHODS AVAILABLE TO LEADERS</a:t>
            </a:r>
          </a:p>
        </p:txBody>
      </p:sp>
      <p:sp>
        <p:nvSpPr>
          <p:cNvPr id="290" name="Shape 2"/>
          <p:cNvSpPr/>
          <p:nvPr/>
        </p:nvSpPr>
        <p:spPr>
          <a:xfrm>
            <a:off x="274319" y="914400"/>
            <a:ext cx="2651762" cy="1920240"/>
          </a:xfrm>
          <a:prstGeom prst="rect">
            <a:avLst/>
          </a:prstGeom>
          <a:solidFill>
            <a:srgbClr val="FFFFFF"/>
          </a:solidFill>
          <a:ln w="12700">
            <a:solidFill>
              <a:srgbClr val="1A2D5A"/>
            </a:solidFill>
          </a:ln>
          <a:effectLst>
            <a:outerShdw sx="100000" sy="100000" kx="0" ky="0" algn="b" rotWithShape="0" blurRad="50800" dist="25400" dir="8100000">
              <a:srgbClr val="000000">
                <a:alpha val="8000"/>
              </a:srgbClr>
            </a:outerShdw>
          </a:effectLst>
        </p:spPr>
        <p:txBody>
          <a:bodyPr lIns="45719" rIns="45719"/>
          <a:lstStyle/>
          <a:p>
            <a:pPr/>
          </a:p>
        </p:txBody>
      </p:sp>
      <p:sp>
        <p:nvSpPr>
          <p:cNvPr id="291" name="Shape 3"/>
          <p:cNvSpPr/>
          <p:nvPr/>
        </p:nvSpPr>
        <p:spPr>
          <a:xfrm>
            <a:off x="274319" y="914399"/>
            <a:ext cx="2651762" cy="329186"/>
          </a:xfrm>
          <a:prstGeom prst="rect">
            <a:avLst/>
          </a:prstGeom>
          <a:solidFill>
            <a:srgbClr val="1A2D5A"/>
          </a:solidFill>
          <a:ln w="12700">
            <a:solidFill>
              <a:srgbClr val="1A2D5A"/>
            </a:solidFill>
          </a:ln>
        </p:spPr>
        <p:txBody>
          <a:bodyPr lIns="45719" rIns="45719"/>
          <a:lstStyle/>
          <a:p>
            <a:pPr/>
          </a:p>
        </p:txBody>
      </p:sp>
      <p:sp>
        <p:nvSpPr>
          <p:cNvPr id="292" name="Text 4"/>
          <p:cNvSpPr txBox="1"/>
          <p:nvPr/>
        </p:nvSpPr>
        <p:spPr>
          <a:xfrm>
            <a:off x="274319" y="983741"/>
            <a:ext cx="265176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Negotiation</a:t>
            </a:r>
          </a:p>
        </p:txBody>
      </p:sp>
      <p:sp>
        <p:nvSpPr>
          <p:cNvPr id="293" name="Text 5"/>
          <p:cNvSpPr txBox="1"/>
          <p:nvPr/>
        </p:nvSpPr>
        <p:spPr>
          <a:xfrm>
            <a:off x="411479" y="1337223"/>
            <a:ext cx="2377442" cy="2059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900">
                <a:solidFill>
                  <a:srgbClr val="1A2D5A"/>
                </a:solidFill>
              </a:defRPr>
            </a:pPr>
            <a:r>
              <a:t>Control: </a:t>
            </a:r>
            <a:r>
              <a:rPr b="0">
                <a:solidFill>
                  <a:srgbClr val="2C3E50"/>
                </a:solidFill>
              </a:rPr>
              <a:t>Parties  </a:t>
            </a:r>
            <a:r>
              <a:t>Binding: </a:t>
            </a:r>
            <a:r>
              <a:rPr b="0">
                <a:solidFill>
                  <a:srgbClr val="2C3E50"/>
                </a:solidFill>
              </a:rPr>
              <a:t>No  </a:t>
            </a:r>
            <a:r>
              <a:t>Speed: </a:t>
            </a:r>
            <a:r>
              <a:rPr b="0">
                <a:solidFill>
                  <a:srgbClr val="2C3E50"/>
                </a:solidFill>
              </a:rPr>
              <a:t>Fast</a:t>
            </a:r>
          </a:p>
        </p:txBody>
      </p:sp>
      <p:sp>
        <p:nvSpPr>
          <p:cNvPr id="294" name="Text 6"/>
          <p:cNvSpPr txBox="1"/>
          <p:nvPr/>
        </p:nvSpPr>
        <p:spPr>
          <a:xfrm>
            <a:off x="365759" y="1942636"/>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Direct dialogue between parties to reach a mutually acceptable agreement. The starting point for most disputes.</a:t>
            </a:r>
          </a:p>
        </p:txBody>
      </p:sp>
      <p:sp>
        <p:nvSpPr>
          <p:cNvPr id="295" name="Shape 7"/>
          <p:cNvSpPr/>
          <p:nvPr/>
        </p:nvSpPr>
        <p:spPr>
          <a:xfrm>
            <a:off x="3172967" y="914400"/>
            <a:ext cx="2651761" cy="1920240"/>
          </a:xfrm>
          <a:prstGeom prst="rect">
            <a:avLst/>
          </a:prstGeom>
          <a:solidFill>
            <a:srgbClr val="FFFFFF"/>
          </a:solidFill>
          <a:ln w="12700">
            <a:solidFill>
              <a:srgbClr val="16A085"/>
            </a:solidFill>
          </a:ln>
          <a:effectLst>
            <a:outerShdw sx="100000" sy="100000" kx="0" ky="0" algn="b" rotWithShape="0" blurRad="50800" dist="25400" dir="8100000">
              <a:srgbClr val="000000">
                <a:alpha val="8000"/>
              </a:srgbClr>
            </a:outerShdw>
          </a:effectLst>
        </p:spPr>
        <p:txBody>
          <a:bodyPr lIns="45719" rIns="45719"/>
          <a:lstStyle/>
          <a:p>
            <a:pPr/>
          </a:p>
        </p:txBody>
      </p:sp>
      <p:sp>
        <p:nvSpPr>
          <p:cNvPr id="296" name="Shape 8"/>
          <p:cNvSpPr/>
          <p:nvPr/>
        </p:nvSpPr>
        <p:spPr>
          <a:xfrm>
            <a:off x="3172967" y="914399"/>
            <a:ext cx="2651761" cy="329186"/>
          </a:xfrm>
          <a:prstGeom prst="rect">
            <a:avLst/>
          </a:prstGeom>
          <a:solidFill>
            <a:srgbClr val="16A085"/>
          </a:solidFill>
          <a:ln w="12700">
            <a:solidFill>
              <a:srgbClr val="16A085"/>
            </a:solidFill>
          </a:ln>
        </p:spPr>
        <p:txBody>
          <a:bodyPr lIns="45719" rIns="45719"/>
          <a:lstStyle/>
          <a:p>
            <a:pPr/>
          </a:p>
        </p:txBody>
      </p:sp>
      <p:sp>
        <p:nvSpPr>
          <p:cNvPr id="297" name="Text 9"/>
          <p:cNvSpPr txBox="1"/>
          <p:nvPr/>
        </p:nvSpPr>
        <p:spPr>
          <a:xfrm>
            <a:off x="3172967" y="983741"/>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Mediation</a:t>
            </a:r>
          </a:p>
        </p:txBody>
      </p:sp>
      <p:sp>
        <p:nvSpPr>
          <p:cNvPr id="298" name="Text 10"/>
          <p:cNvSpPr txBox="1"/>
          <p:nvPr/>
        </p:nvSpPr>
        <p:spPr>
          <a:xfrm>
            <a:off x="3310128" y="1267373"/>
            <a:ext cx="2377441" cy="3456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900">
                <a:solidFill>
                  <a:srgbClr val="16A085"/>
                </a:solidFill>
              </a:defRPr>
            </a:pPr>
            <a:r>
              <a:t>Control: </a:t>
            </a:r>
            <a:r>
              <a:rPr b="0">
                <a:solidFill>
                  <a:srgbClr val="2C3E50"/>
                </a:solidFill>
              </a:rPr>
              <a:t>Parties  </a:t>
            </a:r>
            <a:r>
              <a:t>Binding: </a:t>
            </a:r>
            <a:r>
              <a:rPr b="0">
                <a:solidFill>
                  <a:srgbClr val="2C3E50"/>
                </a:solidFill>
              </a:rPr>
              <a:t>No  </a:t>
            </a:r>
            <a:r>
              <a:t>Speed: </a:t>
            </a:r>
            <a:r>
              <a:rPr b="0">
                <a:solidFill>
                  <a:srgbClr val="2C3E50"/>
                </a:solidFill>
              </a:rPr>
              <a:t>Fast-Medium</a:t>
            </a:r>
          </a:p>
        </p:txBody>
      </p:sp>
      <p:sp>
        <p:nvSpPr>
          <p:cNvPr id="299" name="Text 11"/>
          <p:cNvSpPr txBox="1"/>
          <p:nvPr/>
        </p:nvSpPr>
        <p:spPr>
          <a:xfrm>
            <a:off x="3264408" y="1860086"/>
            <a:ext cx="2468881" cy="6323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A neutral third party (mediator) facilitates structured conversation. Parties retain control of the outcome. ACAS offers free early conciliation.</a:t>
            </a:r>
          </a:p>
        </p:txBody>
      </p:sp>
      <p:sp>
        <p:nvSpPr>
          <p:cNvPr id="300" name="Shape 12"/>
          <p:cNvSpPr/>
          <p:nvPr/>
        </p:nvSpPr>
        <p:spPr>
          <a:xfrm>
            <a:off x="6071615" y="914400"/>
            <a:ext cx="2651761" cy="1920240"/>
          </a:xfrm>
          <a:prstGeom prst="rect">
            <a:avLst/>
          </a:prstGeom>
          <a:solidFill>
            <a:srgbClr val="FFFFFF"/>
          </a:solidFill>
          <a:ln w="12700">
            <a:solidFill>
              <a:srgbClr val="27AE60"/>
            </a:solidFill>
          </a:ln>
          <a:effectLst>
            <a:outerShdw sx="100000" sy="100000" kx="0" ky="0" algn="b" rotWithShape="0" blurRad="50800" dist="25400" dir="8100000">
              <a:srgbClr val="000000">
                <a:alpha val="8000"/>
              </a:srgbClr>
            </a:outerShdw>
          </a:effectLst>
        </p:spPr>
        <p:txBody>
          <a:bodyPr lIns="45719" rIns="45719"/>
          <a:lstStyle/>
          <a:p>
            <a:pPr/>
          </a:p>
        </p:txBody>
      </p:sp>
      <p:sp>
        <p:nvSpPr>
          <p:cNvPr id="301" name="Shape 13"/>
          <p:cNvSpPr/>
          <p:nvPr/>
        </p:nvSpPr>
        <p:spPr>
          <a:xfrm>
            <a:off x="6071615" y="914399"/>
            <a:ext cx="2651761" cy="329186"/>
          </a:xfrm>
          <a:prstGeom prst="rect">
            <a:avLst/>
          </a:prstGeom>
          <a:solidFill>
            <a:srgbClr val="27AE60"/>
          </a:solidFill>
          <a:ln w="12700">
            <a:solidFill>
              <a:srgbClr val="27AE60"/>
            </a:solidFill>
          </a:ln>
        </p:spPr>
        <p:txBody>
          <a:bodyPr lIns="45719" rIns="45719"/>
          <a:lstStyle/>
          <a:p>
            <a:pPr/>
          </a:p>
        </p:txBody>
      </p:sp>
      <p:sp>
        <p:nvSpPr>
          <p:cNvPr id="302" name="Text 14"/>
          <p:cNvSpPr txBox="1"/>
          <p:nvPr/>
        </p:nvSpPr>
        <p:spPr>
          <a:xfrm>
            <a:off x="6071615" y="983741"/>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Conciliation</a:t>
            </a:r>
          </a:p>
        </p:txBody>
      </p:sp>
      <p:sp>
        <p:nvSpPr>
          <p:cNvPr id="303" name="Text 15"/>
          <p:cNvSpPr txBox="1"/>
          <p:nvPr/>
        </p:nvSpPr>
        <p:spPr>
          <a:xfrm>
            <a:off x="6208775" y="1337223"/>
            <a:ext cx="2377442" cy="2059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900">
                <a:solidFill>
                  <a:srgbClr val="27AE60"/>
                </a:solidFill>
              </a:defRPr>
            </a:pPr>
            <a:r>
              <a:t>Control: </a:t>
            </a:r>
            <a:r>
              <a:rPr b="0">
                <a:solidFill>
                  <a:srgbClr val="2C3E50"/>
                </a:solidFill>
              </a:rPr>
              <a:t>Facilitator  </a:t>
            </a:r>
            <a:r>
              <a:t>Binding: </a:t>
            </a:r>
            <a:r>
              <a:rPr b="0">
                <a:solidFill>
                  <a:srgbClr val="2C3E50"/>
                </a:solidFill>
              </a:rPr>
              <a:t>No  </a:t>
            </a:r>
            <a:r>
              <a:t>Speed: </a:t>
            </a:r>
            <a:r>
              <a:rPr b="0">
                <a:solidFill>
                  <a:srgbClr val="2C3E50"/>
                </a:solidFill>
              </a:rPr>
              <a:t>Medium</a:t>
            </a:r>
          </a:p>
        </p:txBody>
      </p:sp>
      <p:sp>
        <p:nvSpPr>
          <p:cNvPr id="304" name="Text 16"/>
          <p:cNvSpPr txBox="1"/>
          <p:nvPr/>
        </p:nvSpPr>
        <p:spPr>
          <a:xfrm>
            <a:off x="6163055" y="1942636"/>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Similar to mediation but the conciliator may be more directive in proposing solutions. Used extensively by ACAS in employment disputes.</a:t>
            </a:r>
          </a:p>
        </p:txBody>
      </p:sp>
      <p:sp>
        <p:nvSpPr>
          <p:cNvPr id="305" name="Shape 17"/>
          <p:cNvSpPr/>
          <p:nvPr/>
        </p:nvSpPr>
        <p:spPr>
          <a:xfrm>
            <a:off x="274319" y="2971800"/>
            <a:ext cx="2651762" cy="1920240"/>
          </a:xfrm>
          <a:prstGeom prst="rect">
            <a:avLst/>
          </a:prstGeom>
          <a:solidFill>
            <a:srgbClr val="FFFFFF"/>
          </a:solidFill>
          <a:ln w="12700">
            <a:solidFill>
              <a:srgbClr val="E67E22"/>
            </a:solidFill>
          </a:ln>
          <a:effectLst>
            <a:outerShdw sx="100000" sy="100000" kx="0" ky="0" algn="b" rotWithShape="0" blurRad="50800" dist="25400" dir="8100000">
              <a:srgbClr val="000000">
                <a:alpha val="8000"/>
              </a:srgbClr>
            </a:outerShdw>
          </a:effectLst>
        </p:spPr>
        <p:txBody>
          <a:bodyPr lIns="45719" rIns="45719"/>
          <a:lstStyle/>
          <a:p>
            <a:pPr/>
          </a:p>
        </p:txBody>
      </p:sp>
      <p:sp>
        <p:nvSpPr>
          <p:cNvPr id="306" name="Shape 18"/>
          <p:cNvSpPr/>
          <p:nvPr/>
        </p:nvSpPr>
        <p:spPr>
          <a:xfrm>
            <a:off x="274319" y="2971799"/>
            <a:ext cx="2651762" cy="329186"/>
          </a:xfrm>
          <a:prstGeom prst="rect">
            <a:avLst/>
          </a:prstGeom>
          <a:solidFill>
            <a:srgbClr val="E67E22"/>
          </a:solidFill>
          <a:ln w="12700">
            <a:solidFill>
              <a:srgbClr val="E67E22"/>
            </a:solidFill>
          </a:ln>
        </p:spPr>
        <p:txBody>
          <a:bodyPr lIns="45719" rIns="45719"/>
          <a:lstStyle/>
          <a:p>
            <a:pPr/>
          </a:p>
        </p:txBody>
      </p:sp>
      <p:sp>
        <p:nvSpPr>
          <p:cNvPr id="307" name="Text 19"/>
          <p:cNvSpPr txBox="1"/>
          <p:nvPr/>
        </p:nvSpPr>
        <p:spPr>
          <a:xfrm>
            <a:off x="274319" y="3041142"/>
            <a:ext cx="2651762"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Arbitration</a:t>
            </a:r>
          </a:p>
        </p:txBody>
      </p:sp>
      <p:sp>
        <p:nvSpPr>
          <p:cNvPr id="308" name="Text 20"/>
          <p:cNvSpPr txBox="1"/>
          <p:nvPr/>
        </p:nvSpPr>
        <p:spPr>
          <a:xfrm>
            <a:off x="411479" y="3324773"/>
            <a:ext cx="2377442" cy="3456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900">
                <a:solidFill>
                  <a:srgbClr val="E67E22"/>
                </a:solidFill>
              </a:defRPr>
            </a:pPr>
            <a:r>
              <a:t>Control: </a:t>
            </a:r>
            <a:r>
              <a:rPr b="0">
                <a:solidFill>
                  <a:srgbClr val="2C3E50"/>
                </a:solidFill>
              </a:rPr>
              <a:t>Arbitrator  </a:t>
            </a:r>
            <a:r>
              <a:t>Binding: </a:t>
            </a:r>
            <a:r>
              <a:rPr b="0">
                <a:solidFill>
                  <a:srgbClr val="2C3E50"/>
                </a:solidFill>
              </a:rPr>
              <a:t>Usually  </a:t>
            </a:r>
            <a:r>
              <a:t>Speed: </a:t>
            </a:r>
            <a:r>
              <a:rPr b="0">
                <a:solidFill>
                  <a:srgbClr val="2C3E50"/>
                </a:solidFill>
              </a:rPr>
              <a:t>Medium</a:t>
            </a:r>
          </a:p>
        </p:txBody>
      </p:sp>
      <p:sp>
        <p:nvSpPr>
          <p:cNvPr id="309" name="Text 21"/>
          <p:cNvSpPr txBox="1"/>
          <p:nvPr/>
        </p:nvSpPr>
        <p:spPr>
          <a:xfrm>
            <a:off x="365759" y="4000036"/>
            <a:ext cx="2468882" cy="4672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A neutral arbitrator hears both sides and makes a binding (or advisory) decision. More formal than mediation but less than court.</a:t>
            </a:r>
          </a:p>
        </p:txBody>
      </p:sp>
      <p:sp>
        <p:nvSpPr>
          <p:cNvPr id="310" name="Shape 22"/>
          <p:cNvSpPr/>
          <p:nvPr/>
        </p:nvSpPr>
        <p:spPr>
          <a:xfrm>
            <a:off x="3172967" y="2971800"/>
            <a:ext cx="2651761" cy="1920240"/>
          </a:xfrm>
          <a:prstGeom prst="rect">
            <a:avLst/>
          </a:prstGeom>
          <a:solidFill>
            <a:srgbClr val="FFFFFF"/>
          </a:solidFill>
          <a:ln w="12700">
            <a:solidFill>
              <a:srgbClr val="6D2E46"/>
            </a:solidFill>
          </a:ln>
          <a:effectLst>
            <a:outerShdw sx="100000" sy="100000" kx="0" ky="0" algn="b" rotWithShape="0" blurRad="50800" dist="25400" dir="8100000">
              <a:srgbClr val="000000">
                <a:alpha val="8000"/>
              </a:srgbClr>
            </a:outerShdw>
          </a:effectLst>
        </p:spPr>
        <p:txBody>
          <a:bodyPr lIns="45719" rIns="45719"/>
          <a:lstStyle/>
          <a:p>
            <a:pPr/>
          </a:p>
        </p:txBody>
      </p:sp>
      <p:sp>
        <p:nvSpPr>
          <p:cNvPr id="311" name="Shape 23"/>
          <p:cNvSpPr/>
          <p:nvPr/>
        </p:nvSpPr>
        <p:spPr>
          <a:xfrm>
            <a:off x="3172967" y="2971799"/>
            <a:ext cx="2651761" cy="329186"/>
          </a:xfrm>
          <a:prstGeom prst="rect">
            <a:avLst/>
          </a:prstGeom>
          <a:solidFill>
            <a:srgbClr val="6D2E46"/>
          </a:solidFill>
          <a:ln w="12700">
            <a:solidFill>
              <a:srgbClr val="6D2E46"/>
            </a:solidFill>
          </a:ln>
        </p:spPr>
        <p:txBody>
          <a:bodyPr lIns="45719" rIns="45719"/>
          <a:lstStyle/>
          <a:p>
            <a:pPr/>
          </a:p>
        </p:txBody>
      </p:sp>
      <p:sp>
        <p:nvSpPr>
          <p:cNvPr id="312" name="Text 24"/>
          <p:cNvSpPr txBox="1"/>
          <p:nvPr/>
        </p:nvSpPr>
        <p:spPr>
          <a:xfrm>
            <a:off x="3172967" y="3041142"/>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Early Neutral Evaluation</a:t>
            </a:r>
          </a:p>
        </p:txBody>
      </p:sp>
      <p:sp>
        <p:nvSpPr>
          <p:cNvPr id="313" name="Text 25"/>
          <p:cNvSpPr txBox="1"/>
          <p:nvPr/>
        </p:nvSpPr>
        <p:spPr>
          <a:xfrm>
            <a:off x="3310128" y="3394623"/>
            <a:ext cx="2377441" cy="2059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900">
                <a:solidFill>
                  <a:srgbClr val="6D2E46"/>
                </a:solidFill>
              </a:defRPr>
            </a:pPr>
            <a:r>
              <a:t>Control: </a:t>
            </a:r>
            <a:r>
              <a:rPr b="0">
                <a:solidFill>
                  <a:srgbClr val="2C3E50"/>
                </a:solidFill>
              </a:rPr>
              <a:t>Evaluator  </a:t>
            </a:r>
            <a:r>
              <a:t>Binding: </a:t>
            </a:r>
            <a:r>
              <a:rPr b="0">
                <a:solidFill>
                  <a:srgbClr val="2C3E50"/>
                </a:solidFill>
              </a:rPr>
              <a:t>No  </a:t>
            </a:r>
            <a:r>
              <a:t>Speed: </a:t>
            </a:r>
            <a:r>
              <a:rPr b="0">
                <a:solidFill>
                  <a:srgbClr val="2C3E50"/>
                </a:solidFill>
              </a:rPr>
              <a:t>Fast</a:t>
            </a:r>
          </a:p>
        </p:txBody>
      </p:sp>
      <p:sp>
        <p:nvSpPr>
          <p:cNvPr id="314" name="Text 26"/>
          <p:cNvSpPr txBox="1"/>
          <p:nvPr/>
        </p:nvSpPr>
        <p:spPr>
          <a:xfrm>
            <a:off x="3264408" y="3917486"/>
            <a:ext cx="2468881" cy="6323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A neutral expert gives a non-binding assessment of the likely legal outcome, helping parties make informed decisions about whether to settle.</a:t>
            </a:r>
          </a:p>
        </p:txBody>
      </p:sp>
      <p:sp>
        <p:nvSpPr>
          <p:cNvPr id="315" name="Shape 27"/>
          <p:cNvSpPr/>
          <p:nvPr/>
        </p:nvSpPr>
        <p:spPr>
          <a:xfrm>
            <a:off x="6071615" y="2971800"/>
            <a:ext cx="2651761" cy="1920240"/>
          </a:xfrm>
          <a:prstGeom prst="rect">
            <a:avLst/>
          </a:prstGeom>
          <a:solidFill>
            <a:srgbClr val="FFFFFF"/>
          </a:solidFill>
          <a:ln w="12700">
            <a:solidFill>
              <a:srgbClr val="365B6D"/>
            </a:solidFill>
          </a:ln>
          <a:effectLst>
            <a:outerShdw sx="100000" sy="100000" kx="0" ky="0" algn="b" rotWithShape="0" blurRad="50800" dist="25400" dir="8100000">
              <a:srgbClr val="000000">
                <a:alpha val="8000"/>
              </a:srgbClr>
            </a:outerShdw>
          </a:effectLst>
        </p:spPr>
        <p:txBody>
          <a:bodyPr lIns="45719" rIns="45719"/>
          <a:lstStyle/>
          <a:p>
            <a:pPr/>
          </a:p>
        </p:txBody>
      </p:sp>
      <p:sp>
        <p:nvSpPr>
          <p:cNvPr id="316" name="Shape 28"/>
          <p:cNvSpPr/>
          <p:nvPr/>
        </p:nvSpPr>
        <p:spPr>
          <a:xfrm>
            <a:off x="6071615" y="2971799"/>
            <a:ext cx="2651761" cy="329186"/>
          </a:xfrm>
          <a:prstGeom prst="rect">
            <a:avLst/>
          </a:prstGeom>
          <a:solidFill>
            <a:srgbClr val="365B6D"/>
          </a:solidFill>
          <a:ln w="12700">
            <a:solidFill>
              <a:srgbClr val="365B6D"/>
            </a:solidFill>
          </a:ln>
        </p:spPr>
        <p:txBody>
          <a:bodyPr lIns="45719" rIns="45719"/>
          <a:lstStyle/>
          <a:p>
            <a:pPr/>
          </a:p>
        </p:txBody>
      </p:sp>
      <p:sp>
        <p:nvSpPr>
          <p:cNvPr id="317" name="Text 29"/>
          <p:cNvSpPr txBox="1"/>
          <p:nvPr/>
        </p:nvSpPr>
        <p:spPr>
          <a:xfrm>
            <a:off x="6071615" y="3041142"/>
            <a:ext cx="2651761"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300">
                <a:solidFill>
                  <a:srgbClr val="FFFFFF"/>
                </a:solidFill>
                <a:latin typeface="Georgia"/>
                <a:ea typeface="Georgia"/>
                <a:cs typeface="Georgia"/>
                <a:sym typeface="Georgia"/>
              </a:defRPr>
            </a:lvl1pPr>
          </a:lstStyle>
          <a:p>
            <a:pPr/>
            <a:r>
              <a:t>Peer Review / Ombudsman</a:t>
            </a:r>
          </a:p>
        </p:txBody>
      </p:sp>
      <p:sp>
        <p:nvSpPr>
          <p:cNvPr id="318" name="Text 30"/>
          <p:cNvSpPr txBox="1"/>
          <p:nvPr/>
        </p:nvSpPr>
        <p:spPr>
          <a:xfrm>
            <a:off x="6208775" y="3324773"/>
            <a:ext cx="2377442" cy="3456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b="1" sz="900">
                <a:solidFill>
                  <a:srgbClr val="365B6D"/>
                </a:solidFill>
              </a:defRPr>
            </a:pPr>
            <a:r>
              <a:t>Control: </a:t>
            </a:r>
            <a:r>
              <a:rPr b="0">
                <a:solidFill>
                  <a:srgbClr val="2C3E50"/>
                </a:solidFill>
              </a:rPr>
              <a:t>Mixed  </a:t>
            </a:r>
            <a:r>
              <a:t>Binding: </a:t>
            </a:r>
            <a:r>
              <a:rPr b="0">
                <a:solidFill>
                  <a:srgbClr val="2C3E50"/>
                </a:solidFill>
              </a:rPr>
              <a:t>Varies  </a:t>
            </a:r>
            <a:r>
              <a:t>Speed: </a:t>
            </a:r>
            <a:r>
              <a:rPr b="0">
                <a:solidFill>
                  <a:srgbClr val="2C3E50"/>
                </a:solidFill>
              </a:rPr>
              <a:t>Medium-Slow</a:t>
            </a:r>
          </a:p>
        </p:txBody>
      </p:sp>
      <p:sp>
        <p:nvSpPr>
          <p:cNvPr id="319" name="Text 31"/>
          <p:cNvSpPr txBox="1"/>
          <p:nvPr/>
        </p:nvSpPr>
        <p:spPr>
          <a:xfrm>
            <a:off x="6163055" y="3917486"/>
            <a:ext cx="2468882" cy="632372"/>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000">
                <a:solidFill>
                  <a:srgbClr val="2C3E50"/>
                </a:solidFill>
              </a:defRPr>
            </a:lvl1pPr>
          </a:lstStyle>
          <a:p>
            <a:pPr/>
            <a:r>
              <a:t>Internal peer review panels or external ombudsman schemes providing independent review of decisions — common in public sector and financial services.</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1" name="Shape 0"/>
          <p:cNvSpPr/>
          <p:nvPr/>
        </p:nvSpPr>
        <p:spPr>
          <a:xfrm>
            <a:off x="0" y="-1"/>
            <a:ext cx="9144000" cy="822962"/>
          </a:xfrm>
          <a:prstGeom prst="rect">
            <a:avLst/>
          </a:prstGeom>
          <a:solidFill>
            <a:srgbClr val="16A085"/>
          </a:solidFill>
          <a:ln w="12700">
            <a:solidFill>
              <a:srgbClr val="16A085"/>
            </a:solidFill>
          </a:ln>
        </p:spPr>
        <p:txBody>
          <a:bodyPr lIns="45719" rIns="45719"/>
          <a:lstStyle/>
          <a:p>
            <a:pPr/>
          </a:p>
        </p:txBody>
      </p:sp>
      <p:sp>
        <p:nvSpPr>
          <p:cNvPr id="322"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MEDIATION: THE MOST WIDELY USED ADR TOOL</a:t>
            </a:r>
          </a:p>
        </p:txBody>
      </p:sp>
      <p:sp>
        <p:nvSpPr>
          <p:cNvPr id="323" name="Shape 2"/>
          <p:cNvSpPr/>
          <p:nvPr/>
        </p:nvSpPr>
        <p:spPr>
          <a:xfrm>
            <a:off x="274319" y="1033271"/>
            <a:ext cx="502922" cy="502922"/>
          </a:xfrm>
          <a:prstGeom prst="ellipse">
            <a:avLst/>
          </a:prstGeom>
          <a:solidFill>
            <a:srgbClr val="16A085"/>
          </a:solidFill>
          <a:ln w="12700">
            <a:solidFill>
              <a:srgbClr val="16A085"/>
            </a:solidFill>
          </a:ln>
        </p:spPr>
        <p:txBody>
          <a:bodyPr lIns="45719" rIns="45719"/>
          <a:lstStyle/>
          <a:p>
            <a:pPr/>
          </a:p>
        </p:txBody>
      </p:sp>
      <p:sp>
        <p:nvSpPr>
          <p:cNvPr id="324" name="Text 3"/>
          <p:cNvSpPr txBox="1"/>
          <p:nvPr/>
        </p:nvSpPr>
        <p:spPr>
          <a:xfrm>
            <a:off x="274319" y="1158493"/>
            <a:ext cx="50292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1</a:t>
            </a:r>
          </a:p>
        </p:txBody>
      </p:sp>
      <p:sp>
        <p:nvSpPr>
          <p:cNvPr id="325" name="Shape 4"/>
          <p:cNvSpPr/>
          <p:nvPr/>
        </p:nvSpPr>
        <p:spPr>
          <a:xfrm flipH="1">
            <a:off x="525780" y="1536191"/>
            <a:ext cx="1" cy="274321"/>
          </a:xfrm>
          <a:prstGeom prst="line">
            <a:avLst/>
          </a:prstGeom>
          <a:ln w="19050">
            <a:solidFill>
              <a:srgbClr val="16A085"/>
            </a:solidFill>
            <a:prstDash val="dash"/>
          </a:ln>
        </p:spPr>
        <p:txBody>
          <a:bodyPr lIns="45719" rIns="45719"/>
          <a:lstStyle/>
          <a:p>
            <a:pPr/>
          </a:p>
        </p:txBody>
      </p:sp>
      <p:sp>
        <p:nvSpPr>
          <p:cNvPr id="326" name="Shape 5"/>
          <p:cNvSpPr/>
          <p:nvPr/>
        </p:nvSpPr>
        <p:spPr>
          <a:xfrm>
            <a:off x="960120" y="896111"/>
            <a:ext cx="7909560" cy="749809"/>
          </a:xfrm>
          <a:prstGeom prst="rect">
            <a:avLst/>
          </a:prstGeom>
          <a:solidFill>
            <a:srgbClr val="F8F5EE"/>
          </a:solidFill>
          <a:ln w="12700">
            <a:solidFill>
              <a:srgbClr val="D0E8E0"/>
            </a:solidFill>
          </a:ln>
        </p:spPr>
        <p:txBody>
          <a:bodyPr lIns="45719" rIns="45719"/>
          <a:lstStyle/>
          <a:p>
            <a:pPr/>
          </a:p>
        </p:txBody>
      </p:sp>
      <p:sp>
        <p:nvSpPr>
          <p:cNvPr id="327" name="Text 6"/>
          <p:cNvSpPr txBox="1"/>
          <p:nvPr/>
        </p:nvSpPr>
        <p:spPr>
          <a:xfrm>
            <a:off x="1097280" y="992885"/>
            <a:ext cx="768096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6A085"/>
                </a:solidFill>
                <a:latin typeface="Georgia"/>
                <a:ea typeface="Georgia"/>
                <a:cs typeface="Georgia"/>
                <a:sym typeface="Georgia"/>
              </a:defRPr>
            </a:lvl1pPr>
          </a:lstStyle>
          <a:p>
            <a:pPr/>
            <a:r>
              <a:t>Intake &amp; Preparation</a:t>
            </a:r>
          </a:p>
        </p:txBody>
      </p:sp>
      <p:sp>
        <p:nvSpPr>
          <p:cNvPr id="328" name="Text 7"/>
          <p:cNvSpPr txBox="1"/>
          <p:nvPr/>
        </p:nvSpPr>
        <p:spPr>
          <a:xfrm>
            <a:off x="1097280" y="1350186"/>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2C3E50"/>
                </a:solidFill>
              </a:defRPr>
            </a:lvl1pPr>
          </a:lstStyle>
          <a:p>
            <a:pPr/>
            <a:r>
              <a:t>Mediator meets each party separately (pre-mediation). Parties agree to the process. Ground rules established.</a:t>
            </a:r>
          </a:p>
        </p:txBody>
      </p:sp>
      <p:sp>
        <p:nvSpPr>
          <p:cNvPr id="329" name="Shape 8"/>
          <p:cNvSpPr/>
          <p:nvPr/>
        </p:nvSpPr>
        <p:spPr>
          <a:xfrm>
            <a:off x="274319" y="1837944"/>
            <a:ext cx="502922" cy="502921"/>
          </a:xfrm>
          <a:prstGeom prst="ellipse">
            <a:avLst/>
          </a:prstGeom>
          <a:solidFill>
            <a:srgbClr val="16A085"/>
          </a:solidFill>
          <a:ln w="12700">
            <a:solidFill>
              <a:srgbClr val="16A085"/>
            </a:solidFill>
          </a:ln>
        </p:spPr>
        <p:txBody>
          <a:bodyPr lIns="45719" rIns="45719"/>
          <a:lstStyle/>
          <a:p>
            <a:pPr/>
          </a:p>
        </p:txBody>
      </p:sp>
      <p:sp>
        <p:nvSpPr>
          <p:cNvPr id="330" name="Text 9"/>
          <p:cNvSpPr txBox="1"/>
          <p:nvPr/>
        </p:nvSpPr>
        <p:spPr>
          <a:xfrm>
            <a:off x="274319" y="1963166"/>
            <a:ext cx="50292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2</a:t>
            </a:r>
          </a:p>
        </p:txBody>
      </p:sp>
      <p:sp>
        <p:nvSpPr>
          <p:cNvPr id="331" name="Shape 10"/>
          <p:cNvSpPr/>
          <p:nvPr/>
        </p:nvSpPr>
        <p:spPr>
          <a:xfrm flipH="1">
            <a:off x="525780" y="2340864"/>
            <a:ext cx="1" cy="274321"/>
          </a:xfrm>
          <a:prstGeom prst="line">
            <a:avLst/>
          </a:prstGeom>
          <a:ln w="19050">
            <a:solidFill>
              <a:srgbClr val="16A085"/>
            </a:solidFill>
            <a:prstDash val="dash"/>
          </a:ln>
        </p:spPr>
        <p:txBody>
          <a:bodyPr lIns="45719" rIns="45719"/>
          <a:lstStyle/>
          <a:p>
            <a:pPr/>
          </a:p>
        </p:txBody>
      </p:sp>
      <p:sp>
        <p:nvSpPr>
          <p:cNvPr id="332" name="Shape 11"/>
          <p:cNvSpPr/>
          <p:nvPr/>
        </p:nvSpPr>
        <p:spPr>
          <a:xfrm>
            <a:off x="960120" y="1700783"/>
            <a:ext cx="7909560" cy="749809"/>
          </a:xfrm>
          <a:prstGeom prst="rect">
            <a:avLst/>
          </a:prstGeom>
          <a:solidFill>
            <a:srgbClr val="F8F5EE"/>
          </a:solidFill>
          <a:ln w="12700">
            <a:solidFill>
              <a:srgbClr val="D0E8E0"/>
            </a:solidFill>
          </a:ln>
        </p:spPr>
        <p:txBody>
          <a:bodyPr lIns="45719" rIns="45719"/>
          <a:lstStyle/>
          <a:p>
            <a:pPr/>
          </a:p>
        </p:txBody>
      </p:sp>
      <p:sp>
        <p:nvSpPr>
          <p:cNvPr id="333" name="Text 12"/>
          <p:cNvSpPr txBox="1"/>
          <p:nvPr/>
        </p:nvSpPr>
        <p:spPr>
          <a:xfrm>
            <a:off x="1097280" y="1797558"/>
            <a:ext cx="768096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6A085"/>
                </a:solidFill>
                <a:latin typeface="Georgia"/>
                <a:ea typeface="Georgia"/>
                <a:cs typeface="Georgia"/>
                <a:sym typeface="Georgia"/>
              </a:defRPr>
            </a:lvl1pPr>
          </a:lstStyle>
          <a:p>
            <a:pPr/>
            <a:r>
              <a:t>Opening Statements</a:t>
            </a:r>
          </a:p>
        </p:txBody>
      </p:sp>
      <p:sp>
        <p:nvSpPr>
          <p:cNvPr id="334" name="Text 13"/>
          <p:cNvSpPr txBox="1"/>
          <p:nvPr/>
        </p:nvSpPr>
        <p:spPr>
          <a:xfrm>
            <a:off x="1097280" y="2154858"/>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2C3E50"/>
                </a:solidFill>
              </a:defRPr>
            </a:lvl1pPr>
          </a:lstStyle>
          <a:p>
            <a:pPr/>
            <a:r>
              <a:t>Each party describes the dispute from their perspective — uninterrupted. Mediator listens and summarises.</a:t>
            </a:r>
          </a:p>
        </p:txBody>
      </p:sp>
      <p:sp>
        <p:nvSpPr>
          <p:cNvPr id="335" name="Shape 14"/>
          <p:cNvSpPr/>
          <p:nvPr/>
        </p:nvSpPr>
        <p:spPr>
          <a:xfrm>
            <a:off x="274319" y="2642616"/>
            <a:ext cx="502922" cy="502921"/>
          </a:xfrm>
          <a:prstGeom prst="ellipse">
            <a:avLst/>
          </a:prstGeom>
          <a:solidFill>
            <a:srgbClr val="16A085"/>
          </a:solidFill>
          <a:ln w="12700">
            <a:solidFill>
              <a:srgbClr val="16A085"/>
            </a:solidFill>
          </a:ln>
        </p:spPr>
        <p:txBody>
          <a:bodyPr lIns="45719" rIns="45719"/>
          <a:lstStyle/>
          <a:p>
            <a:pPr/>
          </a:p>
        </p:txBody>
      </p:sp>
      <p:sp>
        <p:nvSpPr>
          <p:cNvPr id="336" name="Text 15"/>
          <p:cNvSpPr txBox="1"/>
          <p:nvPr/>
        </p:nvSpPr>
        <p:spPr>
          <a:xfrm>
            <a:off x="274319" y="2767838"/>
            <a:ext cx="50292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3</a:t>
            </a:r>
          </a:p>
        </p:txBody>
      </p:sp>
      <p:sp>
        <p:nvSpPr>
          <p:cNvPr id="337" name="Shape 16"/>
          <p:cNvSpPr/>
          <p:nvPr/>
        </p:nvSpPr>
        <p:spPr>
          <a:xfrm flipH="1">
            <a:off x="525780" y="3145535"/>
            <a:ext cx="1" cy="274321"/>
          </a:xfrm>
          <a:prstGeom prst="line">
            <a:avLst/>
          </a:prstGeom>
          <a:ln w="19050">
            <a:solidFill>
              <a:srgbClr val="16A085"/>
            </a:solidFill>
            <a:prstDash val="dash"/>
          </a:ln>
        </p:spPr>
        <p:txBody>
          <a:bodyPr lIns="45719" rIns="45719"/>
          <a:lstStyle/>
          <a:p>
            <a:pPr/>
          </a:p>
        </p:txBody>
      </p:sp>
      <p:sp>
        <p:nvSpPr>
          <p:cNvPr id="338" name="Shape 17"/>
          <p:cNvSpPr/>
          <p:nvPr/>
        </p:nvSpPr>
        <p:spPr>
          <a:xfrm>
            <a:off x="960120" y="2505455"/>
            <a:ext cx="7909560" cy="749809"/>
          </a:xfrm>
          <a:prstGeom prst="rect">
            <a:avLst/>
          </a:prstGeom>
          <a:solidFill>
            <a:srgbClr val="F8F5EE"/>
          </a:solidFill>
          <a:ln w="12700">
            <a:solidFill>
              <a:srgbClr val="D0E8E0"/>
            </a:solidFill>
          </a:ln>
        </p:spPr>
        <p:txBody>
          <a:bodyPr lIns="45719" rIns="45719"/>
          <a:lstStyle/>
          <a:p>
            <a:pPr/>
          </a:p>
        </p:txBody>
      </p:sp>
      <p:sp>
        <p:nvSpPr>
          <p:cNvPr id="339" name="Text 18"/>
          <p:cNvSpPr txBox="1"/>
          <p:nvPr/>
        </p:nvSpPr>
        <p:spPr>
          <a:xfrm>
            <a:off x="1097280" y="2602230"/>
            <a:ext cx="768096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6A085"/>
                </a:solidFill>
                <a:latin typeface="Georgia"/>
                <a:ea typeface="Georgia"/>
                <a:cs typeface="Georgia"/>
                <a:sym typeface="Georgia"/>
              </a:defRPr>
            </a:lvl1pPr>
          </a:lstStyle>
          <a:p>
            <a:pPr/>
            <a:r>
              <a:t>Exploration</a:t>
            </a:r>
          </a:p>
        </p:txBody>
      </p:sp>
      <p:sp>
        <p:nvSpPr>
          <p:cNvPr id="340" name="Text 19"/>
          <p:cNvSpPr txBox="1"/>
          <p:nvPr/>
        </p:nvSpPr>
        <p:spPr>
          <a:xfrm>
            <a:off x="1097280" y="2959530"/>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2C3E50"/>
                </a:solidFill>
              </a:defRPr>
            </a:lvl1pPr>
          </a:lstStyle>
          <a:p>
            <a:pPr/>
            <a:r>
              <a:t>Mediator facilitates joint discussion. Interests (not positions) are explored. Questions: 'What do you really need here?'</a:t>
            </a:r>
          </a:p>
        </p:txBody>
      </p:sp>
      <p:sp>
        <p:nvSpPr>
          <p:cNvPr id="341" name="Shape 20"/>
          <p:cNvSpPr/>
          <p:nvPr/>
        </p:nvSpPr>
        <p:spPr>
          <a:xfrm>
            <a:off x="274319" y="3447288"/>
            <a:ext cx="502922" cy="502921"/>
          </a:xfrm>
          <a:prstGeom prst="ellipse">
            <a:avLst/>
          </a:prstGeom>
          <a:solidFill>
            <a:srgbClr val="16A085"/>
          </a:solidFill>
          <a:ln w="12700">
            <a:solidFill>
              <a:srgbClr val="16A085"/>
            </a:solidFill>
          </a:ln>
        </p:spPr>
        <p:txBody>
          <a:bodyPr lIns="45719" rIns="45719"/>
          <a:lstStyle/>
          <a:p>
            <a:pPr/>
          </a:p>
        </p:txBody>
      </p:sp>
      <p:sp>
        <p:nvSpPr>
          <p:cNvPr id="342" name="Text 21"/>
          <p:cNvSpPr txBox="1"/>
          <p:nvPr/>
        </p:nvSpPr>
        <p:spPr>
          <a:xfrm>
            <a:off x="274319" y="3572510"/>
            <a:ext cx="50292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4</a:t>
            </a:r>
          </a:p>
        </p:txBody>
      </p:sp>
      <p:sp>
        <p:nvSpPr>
          <p:cNvPr id="343" name="Shape 22"/>
          <p:cNvSpPr/>
          <p:nvPr/>
        </p:nvSpPr>
        <p:spPr>
          <a:xfrm flipH="1">
            <a:off x="525780" y="3950208"/>
            <a:ext cx="1" cy="274321"/>
          </a:xfrm>
          <a:prstGeom prst="line">
            <a:avLst/>
          </a:prstGeom>
          <a:ln w="19050">
            <a:solidFill>
              <a:srgbClr val="16A085"/>
            </a:solidFill>
            <a:prstDash val="dash"/>
          </a:ln>
        </p:spPr>
        <p:txBody>
          <a:bodyPr lIns="45719" rIns="45719"/>
          <a:lstStyle/>
          <a:p>
            <a:pPr/>
          </a:p>
        </p:txBody>
      </p:sp>
      <p:sp>
        <p:nvSpPr>
          <p:cNvPr id="344" name="Shape 23"/>
          <p:cNvSpPr/>
          <p:nvPr/>
        </p:nvSpPr>
        <p:spPr>
          <a:xfrm>
            <a:off x="960120" y="3310128"/>
            <a:ext cx="7909560" cy="749809"/>
          </a:xfrm>
          <a:prstGeom prst="rect">
            <a:avLst/>
          </a:prstGeom>
          <a:solidFill>
            <a:srgbClr val="F8F5EE"/>
          </a:solidFill>
          <a:ln w="12700">
            <a:solidFill>
              <a:srgbClr val="D0E8E0"/>
            </a:solidFill>
          </a:ln>
        </p:spPr>
        <p:txBody>
          <a:bodyPr lIns="45719" rIns="45719"/>
          <a:lstStyle/>
          <a:p>
            <a:pPr/>
          </a:p>
        </p:txBody>
      </p:sp>
      <p:sp>
        <p:nvSpPr>
          <p:cNvPr id="345" name="Text 24"/>
          <p:cNvSpPr txBox="1"/>
          <p:nvPr/>
        </p:nvSpPr>
        <p:spPr>
          <a:xfrm>
            <a:off x="1097280" y="3406901"/>
            <a:ext cx="768096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6A085"/>
                </a:solidFill>
                <a:latin typeface="Georgia"/>
                <a:ea typeface="Georgia"/>
                <a:cs typeface="Georgia"/>
                <a:sym typeface="Georgia"/>
              </a:defRPr>
            </a:lvl1pPr>
          </a:lstStyle>
          <a:p>
            <a:pPr/>
            <a:r>
              <a:t>Negotiation</a:t>
            </a:r>
          </a:p>
        </p:txBody>
      </p:sp>
      <p:sp>
        <p:nvSpPr>
          <p:cNvPr id="346" name="Text 25"/>
          <p:cNvSpPr txBox="1"/>
          <p:nvPr/>
        </p:nvSpPr>
        <p:spPr>
          <a:xfrm>
            <a:off x="1097280" y="3764202"/>
            <a:ext cx="7680960" cy="1342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2C3E50"/>
                </a:solidFill>
              </a:defRPr>
            </a:lvl1pPr>
          </a:lstStyle>
          <a:p>
            <a:pPr/>
            <a:r>
              <a:t>Parties generate options collaboratively. Caucus sessions (private) may be used. BATNA discussed privately.</a:t>
            </a:r>
          </a:p>
        </p:txBody>
      </p:sp>
      <p:sp>
        <p:nvSpPr>
          <p:cNvPr id="347" name="Shape 26"/>
          <p:cNvSpPr/>
          <p:nvPr/>
        </p:nvSpPr>
        <p:spPr>
          <a:xfrm>
            <a:off x="274319" y="4251959"/>
            <a:ext cx="502922" cy="502921"/>
          </a:xfrm>
          <a:prstGeom prst="ellipse">
            <a:avLst/>
          </a:prstGeom>
          <a:solidFill>
            <a:srgbClr val="16A085"/>
          </a:solidFill>
          <a:ln w="12700">
            <a:solidFill>
              <a:srgbClr val="16A085"/>
            </a:solidFill>
          </a:ln>
        </p:spPr>
        <p:txBody>
          <a:bodyPr lIns="45719" rIns="45719"/>
          <a:lstStyle/>
          <a:p>
            <a:pPr/>
          </a:p>
        </p:txBody>
      </p:sp>
      <p:sp>
        <p:nvSpPr>
          <p:cNvPr id="348" name="Text 27"/>
          <p:cNvSpPr txBox="1"/>
          <p:nvPr/>
        </p:nvSpPr>
        <p:spPr>
          <a:xfrm>
            <a:off x="274319" y="4377181"/>
            <a:ext cx="502921" cy="2159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500">
                <a:solidFill>
                  <a:srgbClr val="FFFFFF"/>
                </a:solidFill>
                <a:latin typeface="Georgia"/>
                <a:ea typeface="Georgia"/>
                <a:cs typeface="Georgia"/>
                <a:sym typeface="Georgia"/>
              </a:defRPr>
            </a:lvl1pPr>
          </a:lstStyle>
          <a:p>
            <a:pPr/>
            <a:r>
              <a:t>5</a:t>
            </a:r>
          </a:p>
        </p:txBody>
      </p:sp>
      <p:sp>
        <p:nvSpPr>
          <p:cNvPr id="349" name="Shape 28"/>
          <p:cNvSpPr/>
          <p:nvPr/>
        </p:nvSpPr>
        <p:spPr>
          <a:xfrm>
            <a:off x="960120" y="4114799"/>
            <a:ext cx="7909560" cy="749810"/>
          </a:xfrm>
          <a:prstGeom prst="rect">
            <a:avLst/>
          </a:prstGeom>
          <a:solidFill>
            <a:srgbClr val="F8F5EE"/>
          </a:solidFill>
          <a:ln w="12700">
            <a:solidFill>
              <a:srgbClr val="D0E8E0"/>
            </a:solidFill>
          </a:ln>
        </p:spPr>
        <p:txBody>
          <a:bodyPr lIns="45719" rIns="45719"/>
          <a:lstStyle/>
          <a:p>
            <a:pPr/>
          </a:p>
        </p:txBody>
      </p:sp>
      <p:sp>
        <p:nvSpPr>
          <p:cNvPr id="350" name="Text 29"/>
          <p:cNvSpPr txBox="1"/>
          <p:nvPr/>
        </p:nvSpPr>
        <p:spPr>
          <a:xfrm>
            <a:off x="1097280" y="4211574"/>
            <a:ext cx="7680960" cy="190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1300">
                <a:solidFill>
                  <a:srgbClr val="16A085"/>
                </a:solidFill>
                <a:latin typeface="Georgia"/>
                <a:ea typeface="Georgia"/>
                <a:cs typeface="Georgia"/>
                <a:sym typeface="Georgia"/>
              </a:defRPr>
            </a:lvl1pPr>
          </a:lstStyle>
          <a:p>
            <a:pPr/>
            <a:r>
              <a:t>Agreement</a:t>
            </a:r>
          </a:p>
        </p:txBody>
      </p:sp>
      <p:sp>
        <p:nvSpPr>
          <p:cNvPr id="351" name="Text 30"/>
          <p:cNvSpPr txBox="1"/>
          <p:nvPr/>
        </p:nvSpPr>
        <p:spPr>
          <a:xfrm>
            <a:off x="1097280" y="4568873"/>
            <a:ext cx="7680960" cy="1342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2C3E50"/>
                </a:solidFill>
              </a:defRPr>
            </a:lvl1pPr>
          </a:lstStyle>
          <a:p>
            <a:pPr/>
            <a:r>
              <a:t>A written settlement agreement is produced and signed. It is typically binding and confidential.</a:t>
            </a:r>
          </a:p>
        </p:txBody>
      </p:sp>
      <p:sp>
        <p:nvSpPr>
          <p:cNvPr id="352" name="Text 31"/>
          <p:cNvSpPr txBox="1"/>
          <p:nvPr/>
        </p:nvSpPr>
        <p:spPr>
          <a:xfrm>
            <a:off x="320040" y="4870626"/>
            <a:ext cx="8503920" cy="225708"/>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i="1" sz="1100">
                <a:solidFill>
                  <a:srgbClr val="95A5A6"/>
                </a:solidFill>
              </a:defRPr>
            </a:lvl1pPr>
          </a:lstStyle>
          <a:p>
            <a:pPr/>
            <a:r>
              <a:t>Success rate: ACAS reports that workplace mediation resolves disputes in approximately 80% of cases.</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354"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355" name="Text 1"/>
          <p:cNvSpPr txBox="1"/>
          <p:nvPr/>
        </p:nvSpPr>
        <p:spPr>
          <a:xfrm>
            <a:off x="365759" y="248919"/>
            <a:ext cx="8412482" cy="2794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000">
                <a:solidFill>
                  <a:srgbClr val="FFFFFF"/>
                </a:solidFill>
                <a:latin typeface="Georgia"/>
                <a:ea typeface="Georgia"/>
                <a:cs typeface="Georgia"/>
                <a:sym typeface="Georgia"/>
              </a:defRPr>
            </a:lvl1pPr>
          </a:lstStyle>
          <a:p>
            <a:pPr/>
            <a:r>
              <a:t>THE UK LEGAL FRAMEWORK &amp; ACAS ROLE</a:t>
            </a:r>
          </a:p>
        </p:txBody>
      </p:sp>
      <p:sp>
        <p:nvSpPr>
          <p:cNvPr id="356" name="Shape 2"/>
          <p:cNvSpPr/>
          <p:nvPr/>
        </p:nvSpPr>
        <p:spPr>
          <a:xfrm>
            <a:off x="274320" y="896111"/>
            <a:ext cx="8595360" cy="2194561"/>
          </a:xfrm>
          <a:prstGeom prst="rect">
            <a:avLst/>
          </a:prstGeom>
          <a:solidFill>
            <a:srgbClr val="FFFFFF"/>
          </a:solidFill>
          <a:ln w="12700">
            <a:solidFill>
              <a:srgbClr val="1A2D5A"/>
            </a:solidFill>
          </a:ln>
        </p:spPr>
        <p:txBody>
          <a:bodyPr lIns="45719" rIns="45719"/>
          <a:lstStyle/>
          <a:p>
            <a:pPr/>
          </a:p>
        </p:txBody>
      </p:sp>
      <p:sp>
        <p:nvSpPr>
          <p:cNvPr id="357" name="Shape 3"/>
          <p:cNvSpPr/>
          <p:nvPr/>
        </p:nvSpPr>
        <p:spPr>
          <a:xfrm>
            <a:off x="274320" y="896111"/>
            <a:ext cx="109729" cy="2194561"/>
          </a:xfrm>
          <a:prstGeom prst="rect">
            <a:avLst/>
          </a:prstGeom>
          <a:solidFill>
            <a:srgbClr val="1A2D5A"/>
          </a:solidFill>
          <a:ln w="12700">
            <a:solidFill>
              <a:srgbClr val="1A2D5A"/>
            </a:solidFill>
          </a:ln>
        </p:spPr>
        <p:txBody>
          <a:bodyPr lIns="45719" rIns="45719"/>
          <a:lstStyle/>
          <a:p>
            <a:pPr/>
          </a:p>
        </p:txBody>
      </p:sp>
      <p:sp>
        <p:nvSpPr>
          <p:cNvPr id="358" name="Text 4"/>
          <p:cNvSpPr txBox="1"/>
          <p:nvPr/>
        </p:nvSpPr>
        <p:spPr>
          <a:xfrm>
            <a:off x="548639" y="1006602"/>
            <a:ext cx="8138161" cy="2819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300">
                <a:solidFill>
                  <a:srgbClr val="1A2D5A"/>
                </a:solidFill>
                <a:latin typeface="Georgia"/>
                <a:ea typeface="Georgia"/>
                <a:cs typeface="Georgia"/>
                <a:sym typeface="Georgia"/>
              </a:defRPr>
            </a:lvl1pPr>
          </a:lstStyle>
          <a:p>
            <a:pPr/>
            <a:r>
              <a:t>The ACAS Code of Practice on Disciplinary and Grievance Procedures</a:t>
            </a:r>
          </a:p>
        </p:txBody>
      </p:sp>
      <p:sp>
        <p:nvSpPr>
          <p:cNvPr id="359" name="Text 5"/>
          <p:cNvSpPr txBox="1"/>
          <p:nvPr/>
        </p:nvSpPr>
        <p:spPr>
          <a:xfrm>
            <a:off x="548639" y="1732487"/>
            <a:ext cx="8138161" cy="841850"/>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lnSpc>
                <a:spcPct val="130000"/>
              </a:lnSpc>
              <a:defRPr sz="1100">
                <a:solidFill>
                  <a:srgbClr val="2C3E50"/>
                </a:solidFill>
              </a:defRPr>
            </a:pPr>
            <a:r>
              <a:t>•  Tribunals must take the Code into account when assessing employer conduct</a:t>
            </a:r>
          </a:p>
          <a:p>
            <a:pPr>
              <a:lnSpc>
                <a:spcPct val="130000"/>
              </a:lnSpc>
              <a:defRPr sz="1100">
                <a:solidFill>
                  <a:srgbClr val="2C3E50"/>
                </a:solidFill>
              </a:defRPr>
            </a:pPr>
            <a:r>
              <a:t>•  Failure to follow the Code can increase compensation awards by up to 25%</a:t>
            </a:r>
          </a:p>
          <a:p>
            <a:pPr>
              <a:lnSpc>
                <a:spcPct val="130000"/>
              </a:lnSpc>
              <a:defRPr sz="1100">
                <a:solidFill>
                  <a:srgbClr val="2C3E50"/>
                </a:solidFill>
              </a:defRPr>
            </a:pPr>
            <a:r>
              <a:t>•  Unreasonable refusal to participate in ADR can be taken into account by courts and tribunals (Halsey v Milton Keynes, 2004)</a:t>
            </a:r>
          </a:p>
          <a:p>
            <a:pPr>
              <a:lnSpc>
                <a:spcPct val="130000"/>
              </a:lnSpc>
              <a:defRPr sz="1100">
                <a:solidFill>
                  <a:srgbClr val="2C3E50"/>
                </a:solidFill>
              </a:defRPr>
            </a:pPr>
            <a:r>
              <a:t>•  ACAS Early Conciliation is mandatory before an Employment Tribunal claim can proceed</a:t>
            </a:r>
          </a:p>
        </p:txBody>
      </p:sp>
      <p:sp>
        <p:nvSpPr>
          <p:cNvPr id="360" name="Shape 6"/>
          <p:cNvSpPr/>
          <p:nvPr/>
        </p:nvSpPr>
        <p:spPr>
          <a:xfrm>
            <a:off x="274319" y="3246120"/>
            <a:ext cx="2651762" cy="1783080"/>
          </a:xfrm>
          <a:prstGeom prst="rect">
            <a:avLst/>
          </a:prstGeom>
          <a:solidFill>
            <a:srgbClr val="16A085"/>
          </a:solidFill>
          <a:ln w="12700">
            <a:solidFill>
              <a:srgbClr val="16A085"/>
            </a:solidFill>
          </a:ln>
        </p:spPr>
        <p:txBody>
          <a:bodyPr lIns="45719" rIns="45719"/>
          <a:lstStyle/>
          <a:p>
            <a:pPr/>
          </a:p>
        </p:txBody>
      </p:sp>
      <p:sp>
        <p:nvSpPr>
          <p:cNvPr id="361" name="Text 7"/>
          <p:cNvSpPr txBox="1"/>
          <p:nvPr/>
        </p:nvSpPr>
        <p:spPr>
          <a:xfrm>
            <a:off x="274319" y="3404108"/>
            <a:ext cx="2651762"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C9A84C"/>
                </a:solidFill>
                <a:latin typeface="Georgia"/>
                <a:ea typeface="Georgia"/>
                <a:cs typeface="Georgia"/>
                <a:sym typeface="Georgia"/>
              </a:defRPr>
            </a:lvl1pPr>
          </a:lstStyle>
          <a:p>
            <a:pPr/>
            <a:r>
              <a:t>Before Formal Action</a:t>
            </a:r>
          </a:p>
        </p:txBody>
      </p:sp>
      <p:sp>
        <p:nvSpPr>
          <p:cNvPr id="362" name="Text 8"/>
          <p:cNvSpPr txBox="1"/>
          <p:nvPr/>
        </p:nvSpPr>
        <p:spPr>
          <a:xfrm>
            <a:off x="457200" y="3880656"/>
            <a:ext cx="2286001" cy="88891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000">
                <a:solidFill>
                  <a:srgbClr val="FFFFFF"/>
                </a:solidFill>
              </a:defRPr>
            </a:pPr>
            <a:r>
              <a:t>Encourage early informal resolution</a:t>
            </a:r>
          </a:p>
          <a:p>
            <a:pPr marL="342900" indent="-342900">
              <a:buSzPct val="100000"/>
              <a:buChar char="•"/>
              <a:defRPr sz="1000">
                <a:solidFill>
                  <a:srgbClr val="FFFFFF"/>
                </a:solidFill>
              </a:defRPr>
            </a:pPr>
            <a:r>
              <a:t>Train line managers in difficult conversations</a:t>
            </a:r>
          </a:p>
          <a:p>
            <a:pPr marL="342900" indent="-342900">
              <a:buSzPct val="100000"/>
              <a:buChar char="•"/>
              <a:defRPr sz="1000">
                <a:solidFill>
                  <a:srgbClr val="FFFFFF"/>
                </a:solidFill>
              </a:defRPr>
            </a:pPr>
            <a:r>
              <a:t>Offer access to a mediator early</a:t>
            </a:r>
          </a:p>
          <a:p>
            <a:pPr marL="342900" indent="-342900">
              <a:buSzPct val="100000"/>
              <a:buChar char="•"/>
              <a:defRPr sz="1000">
                <a:solidFill>
                  <a:srgbClr val="FFFFFF"/>
                </a:solidFill>
              </a:defRPr>
            </a:pPr>
            <a:r>
              <a:t>Document conversations carefully</a:t>
            </a:r>
          </a:p>
        </p:txBody>
      </p:sp>
      <p:sp>
        <p:nvSpPr>
          <p:cNvPr id="363" name="Shape 9"/>
          <p:cNvSpPr/>
          <p:nvPr/>
        </p:nvSpPr>
        <p:spPr>
          <a:xfrm>
            <a:off x="3172967" y="3246120"/>
            <a:ext cx="2651761" cy="1783080"/>
          </a:xfrm>
          <a:prstGeom prst="rect">
            <a:avLst/>
          </a:prstGeom>
          <a:solidFill>
            <a:srgbClr val="1A2D5A"/>
          </a:solidFill>
          <a:ln w="12700">
            <a:solidFill>
              <a:srgbClr val="1A2D5A"/>
            </a:solidFill>
          </a:ln>
        </p:spPr>
        <p:txBody>
          <a:bodyPr lIns="45719" rIns="45719"/>
          <a:lstStyle/>
          <a:p>
            <a:pPr/>
          </a:p>
        </p:txBody>
      </p:sp>
      <p:sp>
        <p:nvSpPr>
          <p:cNvPr id="364" name="Text 10"/>
          <p:cNvSpPr txBox="1"/>
          <p:nvPr/>
        </p:nvSpPr>
        <p:spPr>
          <a:xfrm>
            <a:off x="3172967" y="3404108"/>
            <a:ext cx="2651761"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C9A84C"/>
                </a:solidFill>
                <a:latin typeface="Georgia"/>
                <a:ea typeface="Georgia"/>
                <a:cs typeface="Georgia"/>
                <a:sym typeface="Georgia"/>
              </a:defRPr>
            </a:lvl1pPr>
          </a:lstStyle>
          <a:p>
            <a:pPr/>
            <a:r>
              <a:t>During ADR</a:t>
            </a:r>
          </a:p>
        </p:txBody>
      </p:sp>
      <p:sp>
        <p:nvSpPr>
          <p:cNvPr id="365" name="Text 11"/>
          <p:cNvSpPr txBox="1"/>
          <p:nvPr/>
        </p:nvSpPr>
        <p:spPr>
          <a:xfrm>
            <a:off x="3355848" y="3715556"/>
            <a:ext cx="2286001" cy="121911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000">
                <a:solidFill>
                  <a:srgbClr val="FFFFFF"/>
                </a:solidFill>
              </a:defRPr>
            </a:pPr>
            <a:r>
              <a:t>Ensure both parties feel safe to engage</a:t>
            </a:r>
          </a:p>
          <a:p>
            <a:pPr marL="342900" indent="-342900">
              <a:buSzPct val="100000"/>
              <a:buChar char="•"/>
              <a:defRPr sz="1000">
                <a:solidFill>
                  <a:srgbClr val="FFFFFF"/>
                </a:solidFill>
              </a:defRPr>
            </a:pPr>
            <a:r>
              <a:t>Maintain confidentiality absolutely</a:t>
            </a:r>
          </a:p>
          <a:p>
            <a:pPr marL="342900" indent="-342900">
              <a:buSzPct val="100000"/>
              <a:buChar char="•"/>
              <a:defRPr sz="1000">
                <a:solidFill>
                  <a:srgbClr val="FFFFFF"/>
                </a:solidFill>
              </a:defRPr>
            </a:pPr>
            <a:r>
              <a:t>Set realistic expectations of outcome</a:t>
            </a:r>
          </a:p>
          <a:p>
            <a:pPr marL="342900" indent="-342900">
              <a:buSzPct val="100000"/>
              <a:buChar char="•"/>
              <a:defRPr sz="1000">
                <a:solidFill>
                  <a:srgbClr val="FFFFFF"/>
                </a:solidFill>
              </a:defRPr>
            </a:pPr>
            <a:r>
              <a:t>Involve HR and/or legal counsel if needed</a:t>
            </a:r>
          </a:p>
        </p:txBody>
      </p:sp>
      <p:sp>
        <p:nvSpPr>
          <p:cNvPr id="366" name="Shape 12"/>
          <p:cNvSpPr/>
          <p:nvPr/>
        </p:nvSpPr>
        <p:spPr>
          <a:xfrm>
            <a:off x="6071615" y="3246120"/>
            <a:ext cx="2651761" cy="1783080"/>
          </a:xfrm>
          <a:prstGeom prst="rect">
            <a:avLst/>
          </a:prstGeom>
          <a:solidFill>
            <a:srgbClr val="27AE60"/>
          </a:solidFill>
          <a:ln w="12700">
            <a:solidFill>
              <a:srgbClr val="27AE60"/>
            </a:solidFill>
          </a:ln>
        </p:spPr>
        <p:txBody>
          <a:bodyPr lIns="45719" rIns="45719"/>
          <a:lstStyle/>
          <a:p>
            <a:pPr/>
          </a:p>
        </p:txBody>
      </p:sp>
      <p:sp>
        <p:nvSpPr>
          <p:cNvPr id="367" name="Text 13"/>
          <p:cNvSpPr txBox="1"/>
          <p:nvPr/>
        </p:nvSpPr>
        <p:spPr>
          <a:xfrm>
            <a:off x="6071615" y="3404108"/>
            <a:ext cx="2651761"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C9A84C"/>
                </a:solidFill>
                <a:latin typeface="Georgia"/>
                <a:ea typeface="Georgia"/>
                <a:cs typeface="Georgia"/>
                <a:sym typeface="Georgia"/>
              </a:defRPr>
            </a:lvl1pPr>
          </a:lstStyle>
          <a:p>
            <a:pPr/>
            <a:r>
              <a:t>After Resolution</a:t>
            </a:r>
          </a:p>
        </p:txBody>
      </p:sp>
      <p:sp>
        <p:nvSpPr>
          <p:cNvPr id="368" name="Text 14"/>
          <p:cNvSpPr txBox="1"/>
          <p:nvPr/>
        </p:nvSpPr>
        <p:spPr>
          <a:xfrm>
            <a:off x="6254496" y="3798106"/>
            <a:ext cx="2286001" cy="105401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000">
                <a:solidFill>
                  <a:srgbClr val="FFFFFF"/>
                </a:solidFill>
              </a:defRPr>
            </a:pPr>
            <a:r>
              <a:t>Implement agreed actions promptly</a:t>
            </a:r>
          </a:p>
          <a:p>
            <a:pPr marL="342900" indent="-342900">
              <a:buSzPct val="100000"/>
              <a:buChar char="•"/>
              <a:defRPr sz="1000">
                <a:solidFill>
                  <a:srgbClr val="FFFFFF"/>
                </a:solidFill>
              </a:defRPr>
            </a:pPr>
            <a:r>
              <a:t>Monitor the situation for recurrence</a:t>
            </a:r>
          </a:p>
          <a:p>
            <a:pPr marL="342900" indent="-342900">
              <a:buSzPct val="100000"/>
              <a:buChar char="•"/>
              <a:defRPr sz="1000">
                <a:solidFill>
                  <a:srgbClr val="FFFFFF"/>
                </a:solidFill>
              </a:defRPr>
            </a:pPr>
            <a:r>
              <a:t>Consider systemic causes (policy, culture)</a:t>
            </a:r>
          </a:p>
          <a:p>
            <a:pPr marL="342900" indent="-342900">
              <a:buSzPct val="100000"/>
              <a:buChar char="•"/>
              <a:defRPr sz="1000">
                <a:solidFill>
                  <a:srgbClr val="FFFFFF"/>
                </a:solidFill>
              </a:defRPr>
            </a:pPr>
            <a:r>
              <a:t>Evaluate the process to improve it</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0" name="Shape 0"/>
          <p:cNvSpPr/>
          <p:nvPr/>
        </p:nvSpPr>
        <p:spPr>
          <a:xfrm>
            <a:off x="0" y="-1"/>
            <a:ext cx="9144000" cy="822962"/>
          </a:xfrm>
          <a:prstGeom prst="rect">
            <a:avLst/>
          </a:prstGeom>
          <a:solidFill>
            <a:srgbClr val="0A2A2A"/>
          </a:solidFill>
          <a:ln w="12700">
            <a:solidFill>
              <a:srgbClr val="0A2A2A"/>
            </a:solidFill>
          </a:ln>
        </p:spPr>
        <p:txBody>
          <a:bodyPr lIns="45719" rIns="45719"/>
          <a:lstStyle/>
          <a:p>
            <a:pPr/>
          </a:p>
        </p:txBody>
      </p:sp>
      <p:sp>
        <p:nvSpPr>
          <p:cNvPr id="371" name="Text 1"/>
          <p:cNvSpPr txBox="1"/>
          <p:nvPr/>
        </p:nvSpPr>
        <p:spPr>
          <a:xfrm>
            <a:off x="365759" y="255269"/>
            <a:ext cx="8412482" cy="2667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a:solidFill>
                  <a:srgbClr val="FFFFFF"/>
                </a:solidFill>
                <a:latin typeface="Georgia"/>
                <a:ea typeface="Georgia"/>
                <a:cs typeface="Georgia"/>
                <a:sym typeface="Georgia"/>
              </a:defRPr>
            </a:lvl1pPr>
          </a:lstStyle>
          <a:p>
            <a:pPr/>
            <a:r>
              <a:t>DESIGNING INTEGRATED CONFLICT MANAGEMENT SYSTEMS</a:t>
            </a:r>
          </a:p>
        </p:txBody>
      </p:sp>
      <p:sp>
        <p:nvSpPr>
          <p:cNvPr id="372" name="Text 2"/>
          <p:cNvSpPr txBox="1"/>
          <p:nvPr/>
        </p:nvSpPr>
        <p:spPr>
          <a:xfrm>
            <a:off x="411479" y="995611"/>
            <a:ext cx="8321042" cy="2582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sz="1300">
                <a:solidFill>
                  <a:srgbClr val="2C3E50"/>
                </a:solidFill>
              </a:defRPr>
            </a:lvl1pPr>
          </a:lstStyle>
          <a:p>
            <a:pPr/>
            <a:r>
              <a:t>Best-practice organisations don't treat individual disputes as isolated incidents — they build integrated systems:</a:t>
            </a:r>
          </a:p>
        </p:txBody>
      </p:sp>
      <p:sp>
        <p:nvSpPr>
          <p:cNvPr id="373" name="Shape 3"/>
          <p:cNvSpPr/>
          <p:nvPr/>
        </p:nvSpPr>
        <p:spPr>
          <a:xfrm>
            <a:off x="2971800" y="1417319"/>
            <a:ext cx="3200400" cy="685801"/>
          </a:xfrm>
          <a:prstGeom prst="rect">
            <a:avLst/>
          </a:prstGeom>
          <a:solidFill>
            <a:srgbClr val="16A085"/>
          </a:solidFill>
          <a:ln w="12700">
            <a:solidFill>
              <a:srgbClr val="16A085"/>
            </a:solidFill>
          </a:ln>
        </p:spPr>
        <p:txBody>
          <a:bodyPr lIns="45719" rIns="45719"/>
          <a:lstStyle/>
          <a:p>
            <a:pPr/>
          </a:p>
        </p:txBody>
      </p:sp>
      <p:sp>
        <p:nvSpPr>
          <p:cNvPr id="374" name="Text 4"/>
          <p:cNvSpPr txBox="1"/>
          <p:nvPr/>
        </p:nvSpPr>
        <p:spPr>
          <a:xfrm>
            <a:off x="2971800" y="1610536"/>
            <a:ext cx="320040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100">
                <a:solidFill>
                  <a:srgbClr val="FFFFFF"/>
                </a:solidFill>
              </a:defRPr>
            </a:pPr>
            <a:r>
              <a:t>Prevention</a:t>
            </a:r>
          </a:p>
          <a:p>
            <a:pPr algn="ctr">
              <a:defRPr b="1" sz="1100">
                <a:solidFill>
                  <a:srgbClr val="FFFFFF"/>
                </a:solidFill>
              </a:defRPr>
            </a:pPr>
            <a:r>
              <a:t>(Culture, training, voice)</a:t>
            </a:r>
          </a:p>
        </p:txBody>
      </p:sp>
      <p:sp>
        <p:nvSpPr>
          <p:cNvPr id="375" name="Shape 5"/>
          <p:cNvSpPr/>
          <p:nvPr/>
        </p:nvSpPr>
        <p:spPr>
          <a:xfrm>
            <a:off x="2286000" y="2194560"/>
            <a:ext cx="4572000" cy="685801"/>
          </a:xfrm>
          <a:prstGeom prst="rect">
            <a:avLst/>
          </a:prstGeom>
          <a:solidFill>
            <a:srgbClr val="27AE60"/>
          </a:solidFill>
          <a:ln w="12700">
            <a:solidFill>
              <a:srgbClr val="27AE60"/>
            </a:solidFill>
          </a:ln>
        </p:spPr>
        <p:txBody>
          <a:bodyPr lIns="45719" rIns="45719"/>
          <a:lstStyle/>
          <a:p>
            <a:pPr/>
          </a:p>
        </p:txBody>
      </p:sp>
      <p:sp>
        <p:nvSpPr>
          <p:cNvPr id="376" name="Text 6"/>
          <p:cNvSpPr txBox="1"/>
          <p:nvPr/>
        </p:nvSpPr>
        <p:spPr>
          <a:xfrm>
            <a:off x="2286000" y="2387776"/>
            <a:ext cx="457200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100">
                <a:solidFill>
                  <a:srgbClr val="FFFFFF"/>
                </a:solidFill>
              </a:defRPr>
            </a:pPr>
            <a:r>
              <a:t>Early Informal Resolution</a:t>
            </a:r>
          </a:p>
          <a:p>
            <a:pPr algn="ctr">
              <a:defRPr b="1" sz="1100">
                <a:solidFill>
                  <a:srgbClr val="FFFFFF"/>
                </a:solidFill>
              </a:defRPr>
            </a:pPr>
            <a:r>
              <a:t>(Line manager conversations, peer support)</a:t>
            </a:r>
          </a:p>
        </p:txBody>
      </p:sp>
      <p:sp>
        <p:nvSpPr>
          <p:cNvPr id="377" name="Shape 7"/>
          <p:cNvSpPr/>
          <p:nvPr/>
        </p:nvSpPr>
        <p:spPr>
          <a:xfrm>
            <a:off x="1600200" y="2971800"/>
            <a:ext cx="5943600" cy="685800"/>
          </a:xfrm>
          <a:prstGeom prst="rect">
            <a:avLst/>
          </a:prstGeom>
          <a:solidFill>
            <a:srgbClr val="E67E22"/>
          </a:solidFill>
          <a:ln w="12700">
            <a:solidFill>
              <a:srgbClr val="E67E22"/>
            </a:solidFill>
          </a:ln>
        </p:spPr>
        <p:txBody>
          <a:bodyPr lIns="45719" rIns="45719"/>
          <a:lstStyle/>
          <a:p>
            <a:pPr/>
          </a:p>
        </p:txBody>
      </p:sp>
      <p:sp>
        <p:nvSpPr>
          <p:cNvPr id="378" name="Text 8"/>
          <p:cNvSpPr txBox="1"/>
          <p:nvPr/>
        </p:nvSpPr>
        <p:spPr>
          <a:xfrm>
            <a:off x="1600200" y="3165016"/>
            <a:ext cx="594360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100">
                <a:solidFill>
                  <a:srgbClr val="FFFFFF"/>
                </a:solidFill>
              </a:defRPr>
            </a:pPr>
            <a:r>
              <a:t>Structured ADR</a:t>
            </a:r>
          </a:p>
          <a:p>
            <a:pPr algn="ctr">
              <a:defRPr b="1" sz="1100">
                <a:solidFill>
                  <a:srgbClr val="FFFFFF"/>
                </a:solidFill>
              </a:defRPr>
            </a:pPr>
            <a:r>
              <a:t>(Mediation, conciliation)</a:t>
            </a:r>
          </a:p>
        </p:txBody>
      </p:sp>
      <p:sp>
        <p:nvSpPr>
          <p:cNvPr id="379" name="Shape 9"/>
          <p:cNvSpPr/>
          <p:nvPr/>
        </p:nvSpPr>
        <p:spPr>
          <a:xfrm>
            <a:off x="914400" y="3749040"/>
            <a:ext cx="7315200" cy="685801"/>
          </a:xfrm>
          <a:prstGeom prst="rect">
            <a:avLst/>
          </a:prstGeom>
          <a:solidFill>
            <a:srgbClr val="C0392B"/>
          </a:solidFill>
          <a:ln w="12700">
            <a:solidFill>
              <a:srgbClr val="C0392B"/>
            </a:solidFill>
          </a:ln>
        </p:spPr>
        <p:txBody>
          <a:bodyPr lIns="45719" rIns="45719"/>
          <a:lstStyle/>
          <a:p>
            <a:pPr/>
          </a:p>
        </p:txBody>
      </p:sp>
      <p:sp>
        <p:nvSpPr>
          <p:cNvPr id="380" name="Text 10"/>
          <p:cNvSpPr txBox="1"/>
          <p:nvPr/>
        </p:nvSpPr>
        <p:spPr>
          <a:xfrm>
            <a:off x="914400" y="3942255"/>
            <a:ext cx="7315200" cy="299369"/>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p>
            <a:pPr algn="ctr">
              <a:defRPr b="1" sz="1100">
                <a:solidFill>
                  <a:srgbClr val="FFFFFF"/>
                </a:solidFill>
              </a:defRPr>
            </a:pPr>
            <a:r>
              <a:t>Formal Processes</a:t>
            </a:r>
          </a:p>
          <a:p>
            <a:pPr algn="ctr">
              <a:defRPr b="1" sz="1100">
                <a:solidFill>
                  <a:srgbClr val="FFFFFF"/>
                </a:solidFill>
              </a:defRPr>
            </a:pPr>
            <a:r>
              <a:t>(Grievance, disciplinary, tribunal)</a:t>
            </a:r>
          </a:p>
        </p:txBody>
      </p:sp>
      <p:sp>
        <p:nvSpPr>
          <p:cNvPr id="381" name="Text 11"/>
          <p:cNvSpPr txBox="1"/>
          <p:nvPr/>
        </p:nvSpPr>
        <p:spPr>
          <a:xfrm>
            <a:off x="320040" y="4629063"/>
            <a:ext cx="8503920" cy="205914"/>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900">
                <a:solidFill>
                  <a:srgbClr val="95A5A6"/>
                </a:solidFill>
              </a:defRPr>
            </a:lvl1pPr>
          </a:lstStyle>
          <a:p>
            <a:pPr/>
            <a:r>
              <a:t>← Most Preferred (Low cost, preserves relationships)                    Least Preferred (High cost, adversarial) →</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A2A2A"/>
        </a:solidFill>
      </p:bgPr>
    </p:bg>
    <p:spTree>
      <p:nvGrpSpPr>
        <p:cNvPr id="1" name=""/>
        <p:cNvGrpSpPr/>
        <p:nvPr/>
      </p:nvGrpSpPr>
      <p:grpSpPr>
        <a:xfrm>
          <a:off x="0" y="0"/>
          <a:ext cx="0" cy="0"/>
          <a:chOff x="0" y="0"/>
          <a:chExt cx="0" cy="0"/>
        </a:xfrm>
      </p:grpSpPr>
      <p:sp>
        <p:nvSpPr>
          <p:cNvPr id="383" name="Shape 0"/>
          <p:cNvSpPr/>
          <p:nvPr/>
        </p:nvSpPr>
        <p:spPr>
          <a:xfrm>
            <a:off x="0" y="-1"/>
            <a:ext cx="9144000" cy="822962"/>
          </a:xfrm>
          <a:prstGeom prst="rect">
            <a:avLst/>
          </a:prstGeom>
          <a:solidFill>
            <a:srgbClr val="16A085"/>
          </a:solidFill>
          <a:ln w="12700">
            <a:solidFill>
              <a:srgbClr val="16A085"/>
            </a:solidFill>
          </a:ln>
        </p:spPr>
        <p:txBody>
          <a:bodyPr lIns="45719" rIns="45719"/>
          <a:lstStyle/>
          <a:p>
            <a:pPr/>
          </a:p>
        </p:txBody>
      </p:sp>
      <p:sp>
        <p:nvSpPr>
          <p:cNvPr id="384" name="Text 1"/>
          <p:cNvSpPr txBox="1"/>
          <p:nvPr/>
        </p:nvSpPr>
        <p:spPr>
          <a:xfrm>
            <a:off x="365759" y="229870"/>
            <a:ext cx="8412482" cy="317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FFFFFF"/>
                </a:solidFill>
                <a:latin typeface="Georgia"/>
                <a:ea typeface="Georgia"/>
                <a:cs typeface="Georgia"/>
                <a:sym typeface="Georgia"/>
              </a:defRPr>
            </a:lvl1pPr>
          </a:lstStyle>
          <a:p>
            <a:pPr/>
            <a:r>
              <a:t>ACTIVITY: MEDIATION ROLE-PLAY</a:t>
            </a:r>
          </a:p>
        </p:txBody>
      </p:sp>
      <p:pic>
        <p:nvPicPr>
          <p:cNvPr id="385" name="Image 0" descr="Image 0"/>
          <p:cNvPicPr>
            <a:picLocks noChangeAspect="1"/>
          </p:cNvPicPr>
          <p:nvPr/>
        </p:nvPicPr>
        <p:blipFill>
          <a:blip r:embed="rId2">
            <a:extLst/>
          </a:blip>
          <a:stretch>
            <a:fillRect/>
          </a:stretch>
        </p:blipFill>
        <p:spPr>
          <a:xfrm>
            <a:off x="8046719" y="868680"/>
            <a:ext cx="685801" cy="685801"/>
          </a:xfrm>
          <a:prstGeom prst="rect">
            <a:avLst/>
          </a:prstGeom>
          <a:ln w="12700">
            <a:miter lim="400000"/>
          </a:ln>
        </p:spPr>
      </p:pic>
      <p:sp>
        <p:nvSpPr>
          <p:cNvPr id="386" name="Text 2"/>
          <p:cNvSpPr txBox="1"/>
          <p:nvPr/>
        </p:nvSpPr>
        <p:spPr>
          <a:xfrm>
            <a:off x="6446519" y="1059619"/>
            <a:ext cx="1508762" cy="258202"/>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sz="1300">
                <a:solidFill>
                  <a:srgbClr val="16A085"/>
                </a:solidFill>
              </a:defRPr>
            </a:lvl1pPr>
          </a:lstStyle>
          <a:p>
            <a:pPr/>
            <a:r>
              <a:t>25 minutes</a:t>
            </a:r>
          </a:p>
        </p:txBody>
      </p:sp>
      <p:sp>
        <p:nvSpPr>
          <p:cNvPr id="387" name="Text 3"/>
          <p:cNvSpPr txBox="1"/>
          <p:nvPr/>
        </p:nvSpPr>
        <p:spPr>
          <a:xfrm>
            <a:off x="411479" y="1681480"/>
            <a:ext cx="8321042" cy="2946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b="1" sz="1400">
                <a:solidFill>
                  <a:srgbClr val="FFFFFF"/>
                </a:solidFill>
                <a:latin typeface="Georgia"/>
                <a:ea typeface="Georgia"/>
                <a:cs typeface="Georgia"/>
                <a:sym typeface="Georgia"/>
              </a:defRPr>
            </a:lvl1pPr>
          </a:lstStyle>
          <a:p>
            <a:pPr/>
            <a:r>
              <a:t>Groups of three. Assign roles: Mediator | Party A | Party B</a:t>
            </a:r>
          </a:p>
        </p:txBody>
      </p:sp>
      <p:sp>
        <p:nvSpPr>
          <p:cNvPr id="388" name="Shape 4"/>
          <p:cNvSpPr/>
          <p:nvPr/>
        </p:nvSpPr>
        <p:spPr>
          <a:xfrm>
            <a:off x="274320" y="2103120"/>
            <a:ext cx="8595360" cy="868681"/>
          </a:xfrm>
          <a:prstGeom prst="rect">
            <a:avLst/>
          </a:prstGeom>
          <a:solidFill>
            <a:srgbClr val="16A085"/>
          </a:solidFill>
          <a:ln w="12700">
            <a:solidFill>
              <a:srgbClr val="16A085"/>
            </a:solidFill>
          </a:ln>
        </p:spPr>
        <p:txBody>
          <a:bodyPr lIns="45719" rIns="45719"/>
          <a:lstStyle/>
          <a:p>
            <a:pPr/>
          </a:p>
        </p:txBody>
      </p:sp>
      <p:sp>
        <p:nvSpPr>
          <p:cNvPr id="389" name="Shape 5"/>
          <p:cNvSpPr/>
          <p:nvPr/>
        </p:nvSpPr>
        <p:spPr>
          <a:xfrm>
            <a:off x="274319" y="2103120"/>
            <a:ext cx="1097282" cy="868681"/>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390" name="Text 6"/>
          <p:cNvSpPr txBox="1"/>
          <p:nvPr/>
        </p:nvSpPr>
        <p:spPr>
          <a:xfrm>
            <a:off x="274319" y="2448560"/>
            <a:ext cx="1097282"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latin typeface="Georgia"/>
                <a:ea typeface="Georgia"/>
                <a:cs typeface="Georgia"/>
                <a:sym typeface="Georgia"/>
              </a:defRPr>
            </a:lvl1pPr>
          </a:lstStyle>
          <a:p>
            <a:pPr/>
            <a:r>
              <a:t>Party A</a:t>
            </a:r>
          </a:p>
        </p:txBody>
      </p:sp>
      <p:sp>
        <p:nvSpPr>
          <p:cNvPr id="391" name="Text 7"/>
          <p:cNvSpPr txBox="1"/>
          <p:nvPr/>
        </p:nvSpPr>
        <p:spPr>
          <a:xfrm>
            <a:off x="1508760" y="2309798"/>
            <a:ext cx="7223760" cy="4644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You are a project manager who believes your colleague has been taking credit for your work in front of the senior leadership team. You feel overlooked and undervalued. You want acknowledgement and changed behaviour. You are open to resolution but only if the other party admits wrongdoing.</a:t>
            </a:r>
          </a:p>
        </p:txBody>
      </p:sp>
      <p:sp>
        <p:nvSpPr>
          <p:cNvPr id="392" name="Shape 8"/>
          <p:cNvSpPr/>
          <p:nvPr/>
        </p:nvSpPr>
        <p:spPr>
          <a:xfrm>
            <a:off x="274320" y="3063239"/>
            <a:ext cx="8595360" cy="868681"/>
          </a:xfrm>
          <a:prstGeom prst="rect">
            <a:avLst/>
          </a:prstGeom>
          <a:solidFill>
            <a:srgbClr val="1A2D5A"/>
          </a:solidFill>
          <a:ln w="12700">
            <a:solidFill>
              <a:srgbClr val="1A2D5A"/>
            </a:solidFill>
          </a:ln>
        </p:spPr>
        <p:txBody>
          <a:bodyPr lIns="45719" rIns="45719"/>
          <a:lstStyle/>
          <a:p>
            <a:pPr/>
          </a:p>
        </p:txBody>
      </p:sp>
      <p:sp>
        <p:nvSpPr>
          <p:cNvPr id="393" name="Shape 9"/>
          <p:cNvSpPr/>
          <p:nvPr/>
        </p:nvSpPr>
        <p:spPr>
          <a:xfrm>
            <a:off x="274319" y="3063239"/>
            <a:ext cx="1097282" cy="868681"/>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394" name="Text 10"/>
          <p:cNvSpPr txBox="1"/>
          <p:nvPr/>
        </p:nvSpPr>
        <p:spPr>
          <a:xfrm>
            <a:off x="274319" y="3408680"/>
            <a:ext cx="1097282"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latin typeface="Georgia"/>
                <a:ea typeface="Georgia"/>
                <a:cs typeface="Georgia"/>
                <a:sym typeface="Georgia"/>
              </a:defRPr>
            </a:lvl1pPr>
          </a:lstStyle>
          <a:p>
            <a:pPr/>
            <a:r>
              <a:t>Party B</a:t>
            </a:r>
          </a:p>
        </p:txBody>
      </p:sp>
      <p:sp>
        <p:nvSpPr>
          <p:cNvPr id="395" name="Text 11"/>
          <p:cNvSpPr txBox="1"/>
          <p:nvPr/>
        </p:nvSpPr>
        <p:spPr>
          <a:xfrm>
            <a:off x="1508760" y="3352468"/>
            <a:ext cx="722376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You are a senior analyst who has been presenting collaborative work. You believe your contributions were equal and you were simply more visible to leadership. You feel your colleague is overreacting. You are willing to talk but feel wrongly accused.</a:t>
            </a:r>
          </a:p>
        </p:txBody>
      </p:sp>
      <p:sp>
        <p:nvSpPr>
          <p:cNvPr id="396" name="Shape 12"/>
          <p:cNvSpPr/>
          <p:nvPr/>
        </p:nvSpPr>
        <p:spPr>
          <a:xfrm>
            <a:off x="274320" y="4023359"/>
            <a:ext cx="8595360" cy="868681"/>
          </a:xfrm>
          <a:prstGeom prst="rect">
            <a:avLst/>
          </a:prstGeom>
          <a:solidFill>
            <a:srgbClr val="27AE60"/>
          </a:solidFill>
          <a:ln w="12700">
            <a:solidFill>
              <a:srgbClr val="27AE60"/>
            </a:solidFill>
          </a:ln>
        </p:spPr>
        <p:txBody>
          <a:bodyPr lIns="45719" rIns="45719"/>
          <a:lstStyle/>
          <a:p>
            <a:pPr/>
          </a:p>
        </p:txBody>
      </p:sp>
      <p:sp>
        <p:nvSpPr>
          <p:cNvPr id="397" name="Shape 13"/>
          <p:cNvSpPr/>
          <p:nvPr/>
        </p:nvSpPr>
        <p:spPr>
          <a:xfrm>
            <a:off x="274319" y="4023359"/>
            <a:ext cx="1097282" cy="868681"/>
          </a:xfrm>
          <a:prstGeom prst="rect">
            <a:avLst/>
          </a:prstGeom>
          <a:solidFill>
            <a:srgbClr val="000000">
              <a:alpha val="15000"/>
            </a:srgbClr>
          </a:solidFill>
          <a:ln w="12700">
            <a:solidFill>
              <a:srgbClr val="000000">
                <a:alpha val="15000"/>
              </a:srgbClr>
            </a:solidFill>
          </a:ln>
        </p:spPr>
        <p:txBody>
          <a:bodyPr lIns="45719" rIns="45719"/>
          <a:lstStyle/>
          <a:p>
            <a:pPr/>
          </a:p>
        </p:txBody>
      </p:sp>
      <p:sp>
        <p:nvSpPr>
          <p:cNvPr id="398" name="Text 14"/>
          <p:cNvSpPr txBox="1"/>
          <p:nvPr/>
        </p:nvSpPr>
        <p:spPr>
          <a:xfrm>
            <a:off x="274319" y="4368799"/>
            <a:ext cx="1097282"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z="1200">
                <a:solidFill>
                  <a:srgbClr val="FFFFFF"/>
                </a:solidFill>
                <a:latin typeface="Georgia"/>
                <a:ea typeface="Georgia"/>
                <a:cs typeface="Georgia"/>
                <a:sym typeface="Georgia"/>
              </a:defRPr>
            </a:lvl1pPr>
          </a:lstStyle>
          <a:p>
            <a:pPr/>
            <a:r>
              <a:t>Mediator</a:t>
            </a:r>
          </a:p>
        </p:txBody>
      </p:sp>
      <p:sp>
        <p:nvSpPr>
          <p:cNvPr id="399" name="Text 15"/>
          <p:cNvSpPr txBox="1"/>
          <p:nvPr/>
        </p:nvSpPr>
        <p:spPr>
          <a:xfrm>
            <a:off x="1508760" y="4312588"/>
            <a:ext cx="7223760" cy="299368"/>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sz="1100">
                <a:solidFill>
                  <a:srgbClr val="FFFFFF"/>
                </a:solidFill>
              </a:defRPr>
            </a:lvl1pPr>
          </a:lstStyle>
          <a:p>
            <a:pPr/>
            <a:r>
              <a:t>Your role is to create a safe space. You do not take sides or offer opinions. Open with ground rules. Use open questions ('What matters most to you here?'). Summarise often. Keep focus on interests, not positions. Aim for a written agreement.</a:t>
            </a:r>
          </a:p>
        </p:txBody>
      </p:sp>
      <p:sp>
        <p:nvSpPr>
          <p:cNvPr id="400" name="Text 16"/>
          <p:cNvSpPr txBox="1"/>
          <p:nvPr/>
        </p:nvSpPr>
        <p:spPr>
          <a:xfrm>
            <a:off x="411479" y="4790747"/>
            <a:ext cx="8321042" cy="2483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i="1" sz="1200">
                <a:solidFill>
                  <a:srgbClr val="16A085"/>
                </a:solidFill>
              </a:defRPr>
            </a:lvl1pPr>
          </a:lstStyle>
          <a:p>
            <a:pPr/>
            <a:r>
              <a:t>Debrief: What worked? What was hard? What would you do differently as a leader?</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8F5EE"/>
        </a:solidFill>
      </p:bgPr>
    </p:bg>
    <p:spTree>
      <p:nvGrpSpPr>
        <p:cNvPr id="1" name=""/>
        <p:cNvGrpSpPr/>
        <p:nvPr/>
      </p:nvGrpSpPr>
      <p:grpSpPr>
        <a:xfrm>
          <a:off x="0" y="0"/>
          <a:ext cx="0" cy="0"/>
          <a:chOff x="0" y="0"/>
          <a:chExt cx="0" cy="0"/>
        </a:xfrm>
      </p:grpSpPr>
      <p:sp>
        <p:nvSpPr>
          <p:cNvPr id="402" name="Shape 0"/>
          <p:cNvSpPr/>
          <p:nvPr/>
        </p:nvSpPr>
        <p:spPr>
          <a:xfrm>
            <a:off x="0" y="-1"/>
            <a:ext cx="9144000" cy="822962"/>
          </a:xfrm>
          <a:prstGeom prst="rect">
            <a:avLst/>
          </a:prstGeom>
          <a:solidFill>
            <a:srgbClr val="1A2D5A"/>
          </a:solidFill>
          <a:ln w="12700">
            <a:solidFill>
              <a:srgbClr val="1A2D5A"/>
            </a:solidFill>
          </a:ln>
        </p:spPr>
        <p:txBody>
          <a:bodyPr lIns="45719" rIns="45719"/>
          <a:lstStyle/>
          <a:p>
            <a:pPr/>
          </a:p>
        </p:txBody>
      </p:sp>
      <p:sp>
        <p:nvSpPr>
          <p:cNvPr id="403" name="Text 1"/>
          <p:cNvSpPr txBox="1"/>
          <p:nvPr/>
        </p:nvSpPr>
        <p:spPr>
          <a:xfrm>
            <a:off x="365759" y="229870"/>
            <a:ext cx="8412482" cy="3175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200">
                <a:solidFill>
                  <a:srgbClr val="FFFFFF"/>
                </a:solidFill>
                <a:latin typeface="Georgia"/>
                <a:ea typeface="Georgia"/>
                <a:cs typeface="Georgia"/>
                <a:sym typeface="Georgia"/>
              </a:defRPr>
            </a:lvl1pPr>
          </a:lstStyle>
          <a:p>
            <a:pPr/>
            <a:r>
              <a:t>KEY TAKEAWAYS FOR LEADERS</a:t>
            </a:r>
          </a:p>
        </p:txBody>
      </p:sp>
      <p:sp>
        <p:nvSpPr>
          <p:cNvPr id="404" name="Shape 2"/>
          <p:cNvSpPr/>
          <p:nvPr/>
        </p:nvSpPr>
        <p:spPr>
          <a:xfrm>
            <a:off x="274320" y="914400"/>
            <a:ext cx="8595360" cy="1188720"/>
          </a:xfrm>
          <a:prstGeom prst="rect">
            <a:avLst/>
          </a:prstGeom>
          <a:solidFill>
            <a:srgbClr val="FFFFFF"/>
          </a:solidFill>
          <a:ln w="12700">
            <a:solidFill>
              <a:srgbClr val="1A2D5A"/>
            </a:solidFill>
          </a:ln>
        </p:spPr>
        <p:txBody>
          <a:bodyPr lIns="45719" rIns="45719"/>
          <a:lstStyle/>
          <a:p>
            <a:pPr/>
          </a:p>
        </p:txBody>
      </p:sp>
      <p:sp>
        <p:nvSpPr>
          <p:cNvPr id="405" name="Shape 3"/>
          <p:cNvSpPr/>
          <p:nvPr/>
        </p:nvSpPr>
        <p:spPr>
          <a:xfrm>
            <a:off x="274320" y="914400"/>
            <a:ext cx="1005840" cy="1188720"/>
          </a:xfrm>
          <a:prstGeom prst="rect">
            <a:avLst/>
          </a:prstGeom>
          <a:solidFill>
            <a:srgbClr val="1A2D5A"/>
          </a:solidFill>
          <a:ln w="12700">
            <a:solidFill>
              <a:srgbClr val="1A2D5A"/>
            </a:solidFill>
          </a:ln>
        </p:spPr>
        <p:txBody>
          <a:bodyPr lIns="45719" rIns="45719"/>
          <a:lstStyle/>
          <a:p>
            <a:pPr/>
          </a:p>
        </p:txBody>
      </p:sp>
      <p:sp>
        <p:nvSpPr>
          <p:cNvPr id="406" name="Text 4"/>
          <p:cNvSpPr txBox="1"/>
          <p:nvPr/>
        </p:nvSpPr>
        <p:spPr>
          <a:xfrm>
            <a:off x="274320" y="1397000"/>
            <a:ext cx="1005840"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pc="100" sz="1200">
                <a:solidFill>
                  <a:srgbClr val="FFFFFF"/>
                </a:solidFill>
                <a:latin typeface="Georgia"/>
                <a:ea typeface="Georgia"/>
                <a:cs typeface="Georgia"/>
                <a:sym typeface="Georgia"/>
              </a:defRPr>
            </a:lvl1pPr>
          </a:lstStyle>
          <a:p>
            <a:pPr/>
            <a:r>
              <a:t>VOICE</a:t>
            </a:r>
          </a:p>
        </p:txBody>
      </p:sp>
      <p:sp>
        <p:nvSpPr>
          <p:cNvPr id="407" name="Text 5"/>
          <p:cNvSpPr txBox="1"/>
          <p:nvPr/>
        </p:nvSpPr>
        <p:spPr>
          <a:xfrm>
            <a:off x="1463040" y="1194107"/>
            <a:ext cx="7132320" cy="6293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200">
                <a:solidFill>
                  <a:srgbClr val="2C3E50"/>
                </a:solidFill>
              </a:defRPr>
            </a:pPr>
            <a:r>
              <a:t>Psychological safety is your most important leadership gift</a:t>
            </a:r>
          </a:p>
          <a:p>
            <a:pPr marL="342900" indent="-342900">
              <a:buSzPct val="100000"/>
              <a:buChar char="•"/>
              <a:defRPr sz="1200">
                <a:solidFill>
                  <a:srgbClr val="2C3E50"/>
                </a:solidFill>
              </a:defRPr>
            </a:pPr>
            <a:r>
              <a:t>Voice without action is tokenism — close the loop always</a:t>
            </a:r>
          </a:p>
          <a:p>
            <a:pPr marL="342900" indent="-342900">
              <a:buSzPct val="100000"/>
              <a:buChar char="•"/>
              <a:defRPr sz="1200">
                <a:solidFill>
                  <a:srgbClr val="2C3E50"/>
                </a:solidFill>
              </a:defRPr>
            </a:pPr>
            <a:r>
              <a:t>Protect those who speak up, especially about difficult things</a:t>
            </a:r>
          </a:p>
        </p:txBody>
      </p:sp>
      <p:sp>
        <p:nvSpPr>
          <p:cNvPr id="408" name="Shape 6"/>
          <p:cNvSpPr/>
          <p:nvPr/>
        </p:nvSpPr>
        <p:spPr>
          <a:xfrm>
            <a:off x="274320" y="2240279"/>
            <a:ext cx="8595360" cy="1188721"/>
          </a:xfrm>
          <a:prstGeom prst="rect">
            <a:avLst/>
          </a:prstGeom>
          <a:solidFill>
            <a:srgbClr val="FFFFFF"/>
          </a:solidFill>
          <a:ln w="12700">
            <a:solidFill>
              <a:srgbClr val="E67E22"/>
            </a:solidFill>
          </a:ln>
        </p:spPr>
        <p:txBody>
          <a:bodyPr lIns="45719" rIns="45719"/>
          <a:lstStyle/>
          <a:p>
            <a:pPr/>
          </a:p>
        </p:txBody>
      </p:sp>
      <p:sp>
        <p:nvSpPr>
          <p:cNvPr id="409" name="Shape 7"/>
          <p:cNvSpPr/>
          <p:nvPr/>
        </p:nvSpPr>
        <p:spPr>
          <a:xfrm>
            <a:off x="274320" y="2240279"/>
            <a:ext cx="1005840" cy="1188721"/>
          </a:xfrm>
          <a:prstGeom prst="rect">
            <a:avLst/>
          </a:prstGeom>
          <a:solidFill>
            <a:srgbClr val="E67E22"/>
          </a:solidFill>
          <a:ln w="12700">
            <a:solidFill>
              <a:srgbClr val="E67E22"/>
            </a:solidFill>
          </a:ln>
        </p:spPr>
        <p:txBody>
          <a:bodyPr lIns="45719" rIns="45719"/>
          <a:lstStyle/>
          <a:p>
            <a:pPr/>
          </a:p>
        </p:txBody>
      </p:sp>
      <p:sp>
        <p:nvSpPr>
          <p:cNvPr id="410" name="Text 8"/>
          <p:cNvSpPr txBox="1"/>
          <p:nvPr/>
        </p:nvSpPr>
        <p:spPr>
          <a:xfrm>
            <a:off x="274320" y="2722879"/>
            <a:ext cx="1005840"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pc="100" sz="1200">
                <a:solidFill>
                  <a:srgbClr val="FFFFFF"/>
                </a:solidFill>
                <a:latin typeface="Georgia"/>
                <a:ea typeface="Georgia"/>
                <a:cs typeface="Georgia"/>
                <a:sym typeface="Georgia"/>
              </a:defRPr>
            </a:lvl1pPr>
          </a:lstStyle>
          <a:p>
            <a:pPr/>
            <a:r>
              <a:t>CONFLICT</a:t>
            </a:r>
          </a:p>
        </p:txBody>
      </p:sp>
      <p:sp>
        <p:nvSpPr>
          <p:cNvPr id="411" name="Text 9"/>
          <p:cNvSpPr txBox="1"/>
          <p:nvPr/>
        </p:nvSpPr>
        <p:spPr>
          <a:xfrm>
            <a:off x="1463040" y="2519987"/>
            <a:ext cx="7132320" cy="6293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200">
                <a:solidFill>
                  <a:srgbClr val="2C3E50"/>
                </a:solidFill>
              </a:defRPr>
            </a:pPr>
            <a:r>
              <a:t>Not all conflict is bad — cultivate task conflict, eliminate relationship conflict</a:t>
            </a:r>
          </a:p>
          <a:p>
            <a:pPr marL="342900" indent="-342900">
              <a:buSzPct val="100000"/>
              <a:buChar char="•"/>
              <a:defRPr sz="1200">
                <a:solidFill>
                  <a:srgbClr val="2C3E50"/>
                </a:solidFill>
              </a:defRPr>
            </a:pPr>
            <a:r>
              <a:t>Intervene early: every escalation level is more expensive than the last</a:t>
            </a:r>
          </a:p>
          <a:p>
            <a:pPr marL="342900" indent="-342900">
              <a:buSzPct val="100000"/>
              <a:buChar char="•"/>
              <a:defRPr sz="1200">
                <a:solidFill>
                  <a:srgbClr val="2C3E50"/>
                </a:solidFill>
              </a:defRPr>
            </a:pPr>
            <a:r>
              <a:t>Know your own conflict style and when to flex it</a:t>
            </a:r>
          </a:p>
        </p:txBody>
      </p:sp>
      <p:sp>
        <p:nvSpPr>
          <p:cNvPr id="412" name="Shape 10"/>
          <p:cNvSpPr/>
          <p:nvPr/>
        </p:nvSpPr>
        <p:spPr>
          <a:xfrm>
            <a:off x="274320" y="3566159"/>
            <a:ext cx="8595360" cy="1188721"/>
          </a:xfrm>
          <a:prstGeom prst="rect">
            <a:avLst/>
          </a:prstGeom>
          <a:solidFill>
            <a:srgbClr val="FFFFFF"/>
          </a:solidFill>
          <a:ln w="12700">
            <a:solidFill>
              <a:srgbClr val="16A085"/>
            </a:solidFill>
          </a:ln>
        </p:spPr>
        <p:txBody>
          <a:bodyPr lIns="45719" rIns="45719"/>
          <a:lstStyle/>
          <a:p>
            <a:pPr/>
          </a:p>
        </p:txBody>
      </p:sp>
      <p:sp>
        <p:nvSpPr>
          <p:cNvPr id="413" name="Shape 11"/>
          <p:cNvSpPr/>
          <p:nvPr/>
        </p:nvSpPr>
        <p:spPr>
          <a:xfrm>
            <a:off x="274320" y="3566159"/>
            <a:ext cx="1005840" cy="1188721"/>
          </a:xfrm>
          <a:prstGeom prst="rect">
            <a:avLst/>
          </a:prstGeom>
          <a:solidFill>
            <a:srgbClr val="16A085"/>
          </a:solidFill>
          <a:ln w="12700">
            <a:solidFill>
              <a:srgbClr val="16A085"/>
            </a:solidFill>
          </a:ln>
        </p:spPr>
        <p:txBody>
          <a:bodyPr lIns="45719" rIns="45719"/>
          <a:lstStyle/>
          <a:p>
            <a:pPr/>
          </a:p>
        </p:txBody>
      </p:sp>
      <p:sp>
        <p:nvSpPr>
          <p:cNvPr id="414" name="Text 12"/>
          <p:cNvSpPr txBox="1"/>
          <p:nvPr/>
        </p:nvSpPr>
        <p:spPr>
          <a:xfrm>
            <a:off x="274320" y="4048760"/>
            <a:ext cx="1005840" cy="1778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lgn="ctr">
              <a:defRPr b="1" spc="100" sz="1200">
                <a:solidFill>
                  <a:srgbClr val="FFFFFF"/>
                </a:solidFill>
                <a:latin typeface="Georgia"/>
                <a:ea typeface="Georgia"/>
                <a:cs typeface="Georgia"/>
                <a:sym typeface="Georgia"/>
              </a:defRPr>
            </a:lvl1pPr>
          </a:lstStyle>
          <a:p>
            <a:pPr/>
            <a:r>
              <a:t>ADR</a:t>
            </a:r>
          </a:p>
        </p:txBody>
      </p:sp>
      <p:sp>
        <p:nvSpPr>
          <p:cNvPr id="415" name="Text 13"/>
          <p:cNvSpPr txBox="1"/>
          <p:nvPr/>
        </p:nvSpPr>
        <p:spPr>
          <a:xfrm>
            <a:off x="1463040" y="3845867"/>
            <a:ext cx="7132320" cy="62930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buSzPct val="100000"/>
              <a:buChar char="•"/>
              <a:defRPr sz="1200">
                <a:solidFill>
                  <a:srgbClr val="2C3E50"/>
                </a:solidFill>
              </a:defRPr>
            </a:pPr>
            <a:r>
              <a:t>Mediation resolves ~80% of disputes and costs far less than formal routes</a:t>
            </a:r>
          </a:p>
          <a:p>
            <a:pPr marL="342900" indent="-342900">
              <a:buSzPct val="100000"/>
              <a:buChar char="•"/>
              <a:defRPr sz="1200">
                <a:solidFill>
                  <a:srgbClr val="2C3E50"/>
                </a:solidFill>
              </a:defRPr>
            </a:pPr>
            <a:r>
              <a:t>Build prevention systems, not just reactive procedures</a:t>
            </a:r>
          </a:p>
          <a:p>
            <a:pPr marL="342900" indent="-342900">
              <a:buSzPct val="100000"/>
              <a:buChar char="•"/>
              <a:defRPr sz="1200">
                <a:solidFill>
                  <a:srgbClr val="2C3E50"/>
                </a:solidFill>
              </a:defRPr>
            </a:pPr>
            <a:r>
              <a:t>Refusing ADR unreasonably can have legal consequences</a:t>
            </a:r>
          </a:p>
        </p:txBody>
      </p:sp>
      <p:sp>
        <p:nvSpPr>
          <p:cNvPr id="416" name="Text 14"/>
          <p:cNvSpPr txBox="1"/>
          <p:nvPr/>
        </p:nvSpPr>
        <p:spPr>
          <a:xfrm>
            <a:off x="411479" y="4757419"/>
            <a:ext cx="8321042" cy="2692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b="1" i="1" sz="1200">
                <a:solidFill>
                  <a:srgbClr val="1A2D5A"/>
                </a:solidFill>
                <a:latin typeface="Georgia"/>
                <a:ea typeface="Georgia"/>
                <a:cs typeface="Georgia"/>
                <a:sym typeface="Georgia"/>
              </a:defRPr>
            </a:lvl1pPr>
          </a:lstStyle>
          <a:p>
            <a:pPr/>
            <a:r>
              <a:t>Your challenge: What is ONE thing you will do differently in your leadership practice this week?</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A2D5A"/>
        </a:solidFill>
      </p:bgPr>
    </p:bg>
    <p:spTree>
      <p:nvGrpSpPr>
        <p:cNvPr id="1" name=""/>
        <p:cNvGrpSpPr/>
        <p:nvPr/>
      </p:nvGrpSpPr>
      <p:grpSpPr>
        <a:xfrm>
          <a:off x="0" y="0"/>
          <a:ext cx="0" cy="0"/>
          <a:chOff x="0" y="0"/>
          <a:chExt cx="0" cy="0"/>
        </a:xfrm>
      </p:grpSpPr>
      <p:sp>
        <p:nvSpPr>
          <p:cNvPr id="418" name="Shape 0"/>
          <p:cNvSpPr/>
          <p:nvPr/>
        </p:nvSpPr>
        <p:spPr>
          <a:xfrm>
            <a:off x="-1" y="0"/>
            <a:ext cx="164594" cy="5143500"/>
          </a:xfrm>
          <a:prstGeom prst="rect">
            <a:avLst/>
          </a:prstGeom>
          <a:solidFill>
            <a:srgbClr val="C9A84C"/>
          </a:solidFill>
          <a:ln w="12700">
            <a:solidFill>
              <a:srgbClr val="C9A84C"/>
            </a:solidFill>
          </a:ln>
        </p:spPr>
        <p:txBody>
          <a:bodyPr lIns="45719" rIns="45719"/>
          <a:lstStyle/>
          <a:p>
            <a:pPr/>
          </a:p>
        </p:txBody>
      </p:sp>
      <p:sp>
        <p:nvSpPr>
          <p:cNvPr id="419" name="Shape 1"/>
          <p:cNvSpPr/>
          <p:nvPr/>
        </p:nvSpPr>
        <p:spPr>
          <a:xfrm>
            <a:off x="0" y="4297679"/>
            <a:ext cx="9144000" cy="845821"/>
          </a:xfrm>
          <a:prstGeom prst="rect">
            <a:avLst/>
          </a:prstGeom>
          <a:solidFill>
            <a:srgbClr val="2A4080"/>
          </a:solidFill>
          <a:ln w="12700">
            <a:solidFill>
              <a:srgbClr val="2A4080"/>
            </a:solidFill>
          </a:ln>
        </p:spPr>
        <p:txBody>
          <a:bodyPr lIns="45719" rIns="45719"/>
          <a:lstStyle/>
          <a:p>
            <a:pPr/>
          </a:p>
        </p:txBody>
      </p:sp>
      <p:sp>
        <p:nvSpPr>
          <p:cNvPr id="420" name="Text 2"/>
          <p:cNvSpPr txBox="1"/>
          <p:nvPr/>
        </p:nvSpPr>
        <p:spPr>
          <a:xfrm>
            <a:off x="411480" y="701039"/>
            <a:ext cx="8503920" cy="381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600">
                <a:solidFill>
                  <a:srgbClr val="C9A84C"/>
                </a:solidFill>
                <a:latin typeface="Georgia"/>
                <a:ea typeface="Georgia"/>
                <a:cs typeface="Georgia"/>
                <a:sym typeface="Georgia"/>
              </a:defRPr>
            </a:lvl1pPr>
          </a:lstStyle>
          <a:p>
            <a:pPr/>
            <a:r>
              <a:t>FURTHER READING &amp;</a:t>
            </a:r>
          </a:p>
        </p:txBody>
      </p:sp>
      <p:sp>
        <p:nvSpPr>
          <p:cNvPr id="421" name="Text 3"/>
          <p:cNvSpPr txBox="1"/>
          <p:nvPr/>
        </p:nvSpPr>
        <p:spPr>
          <a:xfrm>
            <a:off x="411480" y="1203959"/>
            <a:ext cx="8503920" cy="381001"/>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spAutoFit/>
          </a:bodyPr>
          <a:lstStyle>
            <a:lvl1pPr>
              <a:defRPr b="1" sz="2600">
                <a:solidFill>
                  <a:srgbClr val="FFFFFF"/>
                </a:solidFill>
                <a:latin typeface="Georgia"/>
                <a:ea typeface="Georgia"/>
                <a:cs typeface="Georgia"/>
                <a:sym typeface="Georgia"/>
              </a:defRPr>
            </a:lvl1pPr>
          </a:lstStyle>
          <a:p>
            <a:pPr/>
            <a:r>
              <a:t>RESOURCES</a:t>
            </a:r>
          </a:p>
        </p:txBody>
      </p:sp>
      <p:sp>
        <p:nvSpPr>
          <p:cNvPr id="422" name="Text 4"/>
          <p:cNvSpPr txBox="1"/>
          <p:nvPr/>
        </p:nvSpPr>
        <p:spPr>
          <a:xfrm>
            <a:off x="502919" y="2219945"/>
            <a:ext cx="8229602" cy="1457990"/>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marL="342900" indent="-342900">
              <a:lnSpc>
                <a:spcPct val="130000"/>
              </a:lnSpc>
              <a:buSzPct val="100000"/>
              <a:buChar char="•"/>
              <a:defRPr sz="1100">
                <a:solidFill>
                  <a:srgbClr val="FFFFFF"/>
                </a:solidFill>
              </a:defRPr>
            </a:pPr>
            <a:r>
              <a:t>CIPD: Conflict Management Guide &amp; People Management Resources (cipd.org)</a:t>
            </a:r>
          </a:p>
          <a:p>
            <a:pPr marL="342900" indent="-342900">
              <a:lnSpc>
                <a:spcPct val="130000"/>
              </a:lnSpc>
              <a:buSzPct val="100000"/>
              <a:buChar char="•"/>
              <a:defRPr sz="1100">
                <a:solidFill>
                  <a:srgbClr val="FFFFFF"/>
                </a:solidFill>
              </a:defRPr>
            </a:pPr>
            <a:r>
              <a:t>ACAS: Early Conciliation, Mediation &amp; Codes of Practice (acas.org.uk)</a:t>
            </a:r>
          </a:p>
          <a:p>
            <a:pPr marL="342900" indent="-342900">
              <a:lnSpc>
                <a:spcPct val="130000"/>
              </a:lnSpc>
              <a:buSzPct val="100000"/>
              <a:buChar char="•"/>
              <a:defRPr sz="1100">
                <a:solidFill>
                  <a:srgbClr val="FFFFFF"/>
                </a:solidFill>
              </a:defRPr>
            </a:pPr>
            <a:r>
              <a:t>Edmondson, A. (1999) Psychological Safety and Learning Behaviour in Work Teams — Administrative Science Quarterly</a:t>
            </a:r>
          </a:p>
          <a:p>
            <a:pPr marL="342900" indent="-342900">
              <a:lnSpc>
                <a:spcPct val="130000"/>
              </a:lnSpc>
              <a:buSzPct val="100000"/>
              <a:buChar char="•"/>
              <a:defRPr sz="1100">
                <a:solidFill>
                  <a:srgbClr val="FFFFFF"/>
                </a:solidFill>
              </a:defRPr>
            </a:pPr>
            <a:r>
              <a:t>Thomas, K.W. &amp; Kilmann, R.H. (1974) Thomas-Kilmann Conflict Mode Instrument</a:t>
            </a:r>
          </a:p>
          <a:p>
            <a:pPr marL="342900" indent="-342900">
              <a:lnSpc>
                <a:spcPct val="130000"/>
              </a:lnSpc>
              <a:buSzPct val="100000"/>
              <a:buChar char="•"/>
              <a:defRPr sz="1100">
                <a:solidFill>
                  <a:srgbClr val="FFFFFF"/>
                </a:solidFill>
              </a:defRPr>
            </a:pPr>
            <a:r>
              <a:t>CEDR (Centre for Effective Dispute Resolution): cedr.com — UK's leading mediation body</a:t>
            </a:r>
          </a:p>
          <a:p>
            <a:pPr marL="342900" indent="-342900">
              <a:lnSpc>
                <a:spcPct val="130000"/>
              </a:lnSpc>
              <a:buSzPct val="100000"/>
              <a:buChar char="•"/>
              <a:defRPr sz="1100">
                <a:solidFill>
                  <a:srgbClr val="FFFFFF"/>
                </a:solidFill>
              </a:defRPr>
            </a:pPr>
            <a:r>
              <a:t>Gibbons Review (2007): Mediation in the UK Workplace — foundational policy document</a:t>
            </a:r>
          </a:p>
          <a:p>
            <a:pPr marL="342900" indent="-342900">
              <a:lnSpc>
                <a:spcPct val="130000"/>
              </a:lnSpc>
              <a:buSzPct val="100000"/>
              <a:buChar char="•"/>
              <a:defRPr sz="1100">
                <a:solidFill>
                  <a:srgbClr val="FFFFFF"/>
                </a:solidFill>
              </a:defRPr>
            </a:pPr>
            <a:r>
              <a:t>Leonard, D. &amp; Strauss, S. (1997) Putting Your Company's Whole Brain to Work — Harvard Business Review</a:t>
            </a:r>
          </a:p>
        </p:txBody>
      </p:sp>
      <p:sp>
        <p:nvSpPr>
          <p:cNvPr id="423" name="Text 5"/>
          <p:cNvSpPr txBox="1"/>
          <p:nvPr/>
        </p:nvSpPr>
        <p:spPr>
          <a:xfrm>
            <a:off x="457199" y="4401820"/>
            <a:ext cx="8229602" cy="2946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400">
                <a:solidFill>
                  <a:srgbClr val="C9A84C"/>
                </a:solidFill>
                <a:latin typeface="Georgia"/>
                <a:ea typeface="Georgia"/>
                <a:cs typeface="Georgia"/>
                <a:sym typeface="Georgia"/>
              </a:defRPr>
            </a:lvl1pPr>
          </a:lstStyle>
          <a:p>
            <a:pPr/>
            <a:r>
              <a:t>Thank you  •  Questions &amp; Discussion</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