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sldIdLst>
    <p:sldId id="256" r:id="rId2"/>
    <p:sldId id="274" r:id="rId3"/>
    <p:sldId id="272" r:id="rId4"/>
    <p:sldId id="273" r:id="rId5"/>
    <p:sldId id="271" r:id="rId6"/>
    <p:sldId id="258" r:id="rId7"/>
    <p:sldId id="260" r:id="rId8"/>
    <p:sldId id="276" r:id="rId9"/>
    <p:sldId id="275" r:id="rId10"/>
    <p:sldId id="268" r:id="rId11"/>
    <p:sldId id="277" r:id="rId12"/>
    <p:sldId id="270" r:id="rId13"/>
    <p:sldId id="265" r:id="rId14"/>
    <p:sldId id="269" r:id="rId15"/>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haela Vadan (1920306)" initials="MV(" lastIdx="4" clrIdx="0">
    <p:extLst>
      <p:ext uri="{19B8F6BF-5375-455C-9EA6-DF929625EA0E}">
        <p15:presenceInfo xmlns:p15="http://schemas.microsoft.com/office/powerpoint/2012/main" userId="S::1920306@student.uwtsd.ac.uk::d6f008f6-4fd3-4d7a-bea8-14545476c8b1" providerId="AD"/>
      </p:ext>
    </p:extLst>
  </p:cmAuthor>
  <p:cmAuthor id="2" name="Chijioke Uba" initials="CU" lastIdx="1" clrIdx="1">
    <p:extLst>
      <p:ext uri="{19B8F6BF-5375-455C-9EA6-DF929625EA0E}">
        <p15:presenceInfo xmlns:p15="http://schemas.microsoft.com/office/powerpoint/2012/main" userId="S::c.uba@uwtsd.ac.uk::804cb44e-c16e-460d-b1e5-5c19da00e8c2" providerId="AD"/>
      </p:ext>
    </p:extLst>
  </p:cmAuthor>
  <p:cmAuthor id="3" name="Ioana Ienea (1918148)" initials="II(" lastIdx="1" clrIdx="2">
    <p:extLst>
      <p:ext uri="{19B8F6BF-5375-455C-9EA6-DF929625EA0E}">
        <p15:presenceInfo xmlns:p15="http://schemas.microsoft.com/office/powerpoint/2012/main" userId="S::1918148@student.uwtsd.ac.uk::a7446052-12d0-4428-add1-1fd80b65dd0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718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580AA6-F3D0-4A5D-A2F4-10BB83D067B9}"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ro-RO"/>
        </a:p>
      </dgm:t>
    </dgm:pt>
    <dgm:pt modelId="{CF04F316-4B24-47C5-848F-8137B67C89D3}">
      <dgm:prSet/>
      <dgm:spPr/>
      <dgm:t>
        <a:bodyPr/>
        <a:lstStyle/>
        <a:p>
          <a:pPr>
            <a:lnSpc>
              <a:spcPct val="100000"/>
            </a:lnSpc>
          </a:pPr>
          <a:r>
            <a:rPr lang="en-GB"/>
            <a:t>From the analysis of data, the following qualities are identified</a:t>
          </a:r>
          <a:endParaRPr lang="ro-RO"/>
        </a:p>
      </dgm:t>
    </dgm:pt>
    <dgm:pt modelId="{B2F3DA07-3137-4F9B-B651-D4E98D07F876}" type="parTrans" cxnId="{E166FD12-36AF-4565-A5C2-5DBA76881ACD}">
      <dgm:prSet/>
      <dgm:spPr/>
      <dgm:t>
        <a:bodyPr/>
        <a:lstStyle/>
        <a:p>
          <a:endParaRPr lang="ro-RO"/>
        </a:p>
      </dgm:t>
    </dgm:pt>
    <dgm:pt modelId="{3A7D45CD-6C9E-4280-82BF-C0BBBBD441C4}" type="sibTrans" cxnId="{E166FD12-36AF-4565-A5C2-5DBA76881ACD}">
      <dgm:prSet/>
      <dgm:spPr/>
      <dgm:t>
        <a:bodyPr/>
        <a:lstStyle/>
        <a:p>
          <a:endParaRPr lang="ro-RO"/>
        </a:p>
      </dgm:t>
    </dgm:pt>
    <dgm:pt modelId="{241A4687-A6BB-49FC-BBEF-394F73A1F71C}">
      <dgm:prSet/>
      <dgm:spPr/>
      <dgm:t>
        <a:bodyPr/>
        <a:lstStyle/>
        <a:p>
          <a:pPr>
            <a:lnSpc>
              <a:spcPct val="100000"/>
            </a:lnSpc>
          </a:pPr>
          <a:r>
            <a:rPr lang="en-GB"/>
            <a:t>Samsung is considered better by consumers, so company to maintain quality for apps and camera</a:t>
          </a:r>
          <a:endParaRPr lang="ro-RO"/>
        </a:p>
      </dgm:t>
    </dgm:pt>
    <dgm:pt modelId="{86E6D591-30A1-4DD8-90BC-1E01B4E041F4}" type="parTrans" cxnId="{F494F5B2-4B84-4B34-95AC-ADF4E353DB66}">
      <dgm:prSet/>
      <dgm:spPr/>
      <dgm:t>
        <a:bodyPr/>
        <a:lstStyle/>
        <a:p>
          <a:endParaRPr lang="ro-RO"/>
        </a:p>
      </dgm:t>
    </dgm:pt>
    <dgm:pt modelId="{3167A180-B4A9-4432-9E7A-5A1A34BDE97E}" type="sibTrans" cxnId="{F494F5B2-4B84-4B34-95AC-ADF4E353DB66}">
      <dgm:prSet/>
      <dgm:spPr/>
      <dgm:t>
        <a:bodyPr/>
        <a:lstStyle/>
        <a:p>
          <a:endParaRPr lang="ro-RO"/>
        </a:p>
      </dgm:t>
    </dgm:pt>
    <dgm:pt modelId="{90065618-1D7D-44C7-886C-1DE852072771}">
      <dgm:prSet/>
      <dgm:spPr/>
      <dgm:t>
        <a:bodyPr/>
        <a:lstStyle/>
        <a:p>
          <a:pPr>
            <a:lnSpc>
              <a:spcPct val="100000"/>
            </a:lnSpc>
          </a:pPr>
          <a:r>
            <a:rPr lang="en-GB"/>
            <a:t>Samsung can incorporate the Note Series qualities into other products to enhance product portfolio</a:t>
          </a:r>
          <a:endParaRPr lang="ro-RO"/>
        </a:p>
      </dgm:t>
    </dgm:pt>
    <dgm:pt modelId="{2AE33714-3FEE-4548-8DD7-6B8FA23591AA}" type="parTrans" cxnId="{72288031-FA17-4810-BA5B-0627D6A1DEB3}">
      <dgm:prSet/>
      <dgm:spPr/>
      <dgm:t>
        <a:bodyPr/>
        <a:lstStyle/>
        <a:p>
          <a:endParaRPr lang="ro-RO"/>
        </a:p>
      </dgm:t>
    </dgm:pt>
    <dgm:pt modelId="{3665D54B-4111-45C2-AF2D-3A0DE245F9A3}" type="sibTrans" cxnId="{72288031-FA17-4810-BA5B-0627D6A1DEB3}">
      <dgm:prSet/>
      <dgm:spPr/>
      <dgm:t>
        <a:bodyPr/>
        <a:lstStyle/>
        <a:p>
          <a:endParaRPr lang="ro-RO"/>
        </a:p>
      </dgm:t>
    </dgm:pt>
    <dgm:pt modelId="{212FE5D3-CE3C-4568-9EE8-31DCAC1AD35A}" type="pres">
      <dgm:prSet presAssocID="{A4580AA6-F3D0-4A5D-A2F4-10BB83D067B9}" presName="root" presStyleCnt="0">
        <dgm:presLayoutVars>
          <dgm:dir/>
          <dgm:resizeHandles val="exact"/>
        </dgm:presLayoutVars>
      </dgm:prSet>
      <dgm:spPr/>
    </dgm:pt>
    <dgm:pt modelId="{27FCDEF5-61AD-44FA-ABA1-03BABD3A052A}" type="pres">
      <dgm:prSet presAssocID="{CF04F316-4B24-47C5-848F-8137B67C89D3}" presName="compNode" presStyleCnt="0"/>
      <dgm:spPr/>
    </dgm:pt>
    <dgm:pt modelId="{1B552C6A-A538-43D3-9728-9C4D887E985B}" type="pres">
      <dgm:prSet presAssocID="{CF04F316-4B24-47C5-848F-8137B67C89D3}" presName="bgRect" presStyleLbl="bgShp" presStyleIdx="0" presStyleCnt="3"/>
      <dgm:spPr/>
    </dgm:pt>
    <dgm:pt modelId="{4208B9B8-9FC2-4A48-BFEF-66330DDD93DB}" type="pres">
      <dgm:prSet presAssocID="{CF04F316-4B24-47C5-848F-8137B67C89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8A1AC973-6385-480C-91EB-474C73FB7AC2}" type="pres">
      <dgm:prSet presAssocID="{CF04F316-4B24-47C5-848F-8137B67C89D3}" presName="spaceRect" presStyleCnt="0"/>
      <dgm:spPr/>
    </dgm:pt>
    <dgm:pt modelId="{1ABF46B1-F505-4066-AF71-730DFD752A28}" type="pres">
      <dgm:prSet presAssocID="{CF04F316-4B24-47C5-848F-8137B67C89D3}" presName="parTx" presStyleLbl="revTx" presStyleIdx="0" presStyleCnt="3">
        <dgm:presLayoutVars>
          <dgm:chMax val="0"/>
          <dgm:chPref val="0"/>
        </dgm:presLayoutVars>
      </dgm:prSet>
      <dgm:spPr/>
    </dgm:pt>
    <dgm:pt modelId="{CB419157-44D0-4288-9B02-EDB17CAFF472}" type="pres">
      <dgm:prSet presAssocID="{3A7D45CD-6C9E-4280-82BF-C0BBBBD441C4}" presName="sibTrans" presStyleCnt="0"/>
      <dgm:spPr/>
    </dgm:pt>
    <dgm:pt modelId="{571C3959-E30B-4413-80A2-BFCCB3506CEF}" type="pres">
      <dgm:prSet presAssocID="{241A4687-A6BB-49FC-BBEF-394F73A1F71C}" presName="compNode" presStyleCnt="0"/>
      <dgm:spPr/>
    </dgm:pt>
    <dgm:pt modelId="{9FC491C4-61A5-42F0-8787-ADD904D966CB}" type="pres">
      <dgm:prSet presAssocID="{241A4687-A6BB-49FC-BBEF-394F73A1F71C}" presName="bgRect" presStyleLbl="bgShp" presStyleIdx="1" presStyleCnt="3"/>
      <dgm:spPr/>
    </dgm:pt>
    <dgm:pt modelId="{244B14E6-5ADC-4B31-940E-82DDDDF316D8}" type="pres">
      <dgm:prSet presAssocID="{241A4687-A6BB-49FC-BBEF-394F73A1F71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4D2B2906-30C8-4ED1-9DE9-DDC4F6CCA951}" type="pres">
      <dgm:prSet presAssocID="{241A4687-A6BB-49FC-BBEF-394F73A1F71C}" presName="spaceRect" presStyleCnt="0"/>
      <dgm:spPr/>
    </dgm:pt>
    <dgm:pt modelId="{FAD95FAE-B174-4690-91B5-D068DB4C87E8}" type="pres">
      <dgm:prSet presAssocID="{241A4687-A6BB-49FC-BBEF-394F73A1F71C}" presName="parTx" presStyleLbl="revTx" presStyleIdx="1" presStyleCnt="3">
        <dgm:presLayoutVars>
          <dgm:chMax val="0"/>
          <dgm:chPref val="0"/>
        </dgm:presLayoutVars>
      </dgm:prSet>
      <dgm:spPr/>
    </dgm:pt>
    <dgm:pt modelId="{64C6BE52-0C93-4916-9989-35E6AD527BA0}" type="pres">
      <dgm:prSet presAssocID="{3167A180-B4A9-4432-9E7A-5A1A34BDE97E}" presName="sibTrans" presStyleCnt="0"/>
      <dgm:spPr/>
    </dgm:pt>
    <dgm:pt modelId="{509F869F-24CA-4CA0-8277-14487130E55D}" type="pres">
      <dgm:prSet presAssocID="{90065618-1D7D-44C7-886C-1DE852072771}" presName="compNode" presStyleCnt="0"/>
      <dgm:spPr/>
    </dgm:pt>
    <dgm:pt modelId="{D71E2B7C-85E5-4001-9CF3-9ED1543E9565}" type="pres">
      <dgm:prSet presAssocID="{90065618-1D7D-44C7-886C-1DE852072771}" presName="bgRect" presStyleLbl="bgShp" presStyleIdx="2" presStyleCnt="3"/>
      <dgm:spPr/>
    </dgm:pt>
    <dgm:pt modelId="{D1028D3D-B699-4FC7-AEB9-4034F3B024B6}" type="pres">
      <dgm:prSet presAssocID="{90065618-1D7D-44C7-886C-1DE8520727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fă"/>
        </a:ext>
      </dgm:extLst>
    </dgm:pt>
    <dgm:pt modelId="{3AC866E6-B5D4-4722-86CD-23A11FBF4AE3}" type="pres">
      <dgm:prSet presAssocID="{90065618-1D7D-44C7-886C-1DE852072771}" presName="spaceRect" presStyleCnt="0"/>
      <dgm:spPr/>
    </dgm:pt>
    <dgm:pt modelId="{C2399A47-1728-4CEF-B5B7-025CB85E106D}" type="pres">
      <dgm:prSet presAssocID="{90065618-1D7D-44C7-886C-1DE852072771}" presName="parTx" presStyleLbl="revTx" presStyleIdx="2" presStyleCnt="3">
        <dgm:presLayoutVars>
          <dgm:chMax val="0"/>
          <dgm:chPref val="0"/>
        </dgm:presLayoutVars>
      </dgm:prSet>
      <dgm:spPr/>
    </dgm:pt>
  </dgm:ptLst>
  <dgm:cxnLst>
    <dgm:cxn modelId="{E166FD12-36AF-4565-A5C2-5DBA76881ACD}" srcId="{A4580AA6-F3D0-4A5D-A2F4-10BB83D067B9}" destId="{CF04F316-4B24-47C5-848F-8137B67C89D3}" srcOrd="0" destOrd="0" parTransId="{B2F3DA07-3137-4F9B-B651-D4E98D07F876}" sibTransId="{3A7D45CD-6C9E-4280-82BF-C0BBBBD441C4}"/>
    <dgm:cxn modelId="{72288031-FA17-4810-BA5B-0627D6A1DEB3}" srcId="{A4580AA6-F3D0-4A5D-A2F4-10BB83D067B9}" destId="{90065618-1D7D-44C7-886C-1DE852072771}" srcOrd="2" destOrd="0" parTransId="{2AE33714-3FEE-4548-8DD7-6B8FA23591AA}" sibTransId="{3665D54B-4111-45C2-AF2D-3A0DE245F9A3}"/>
    <dgm:cxn modelId="{23529858-51C5-4939-BD28-251F5A85475B}" type="presOf" srcId="{241A4687-A6BB-49FC-BBEF-394F73A1F71C}" destId="{FAD95FAE-B174-4690-91B5-D068DB4C87E8}" srcOrd="0" destOrd="0" presId="urn:microsoft.com/office/officeart/2018/2/layout/IconVerticalSolidList"/>
    <dgm:cxn modelId="{7196235F-7175-414E-ADBD-BAED5CDE04BB}" type="presOf" srcId="{CF04F316-4B24-47C5-848F-8137B67C89D3}" destId="{1ABF46B1-F505-4066-AF71-730DFD752A28}" srcOrd="0" destOrd="0" presId="urn:microsoft.com/office/officeart/2018/2/layout/IconVerticalSolidList"/>
    <dgm:cxn modelId="{5F70B489-118C-46D4-AA49-6C3EBCEBDEDF}" type="presOf" srcId="{A4580AA6-F3D0-4A5D-A2F4-10BB83D067B9}" destId="{212FE5D3-CE3C-4568-9EE8-31DCAC1AD35A}" srcOrd="0" destOrd="0" presId="urn:microsoft.com/office/officeart/2018/2/layout/IconVerticalSolidList"/>
    <dgm:cxn modelId="{2CB72C96-AEFA-42AB-8ACE-F85F6BA2566F}" type="presOf" srcId="{90065618-1D7D-44C7-886C-1DE852072771}" destId="{C2399A47-1728-4CEF-B5B7-025CB85E106D}" srcOrd="0" destOrd="0" presId="urn:microsoft.com/office/officeart/2018/2/layout/IconVerticalSolidList"/>
    <dgm:cxn modelId="{F494F5B2-4B84-4B34-95AC-ADF4E353DB66}" srcId="{A4580AA6-F3D0-4A5D-A2F4-10BB83D067B9}" destId="{241A4687-A6BB-49FC-BBEF-394F73A1F71C}" srcOrd="1" destOrd="0" parTransId="{86E6D591-30A1-4DD8-90BC-1E01B4E041F4}" sibTransId="{3167A180-B4A9-4432-9E7A-5A1A34BDE97E}"/>
    <dgm:cxn modelId="{82C0A674-8551-487C-8A97-C19B7A1C0B31}" type="presParOf" srcId="{212FE5D3-CE3C-4568-9EE8-31DCAC1AD35A}" destId="{27FCDEF5-61AD-44FA-ABA1-03BABD3A052A}" srcOrd="0" destOrd="0" presId="urn:microsoft.com/office/officeart/2018/2/layout/IconVerticalSolidList"/>
    <dgm:cxn modelId="{F6834DC7-028C-4101-B91F-B5A9720A419E}" type="presParOf" srcId="{27FCDEF5-61AD-44FA-ABA1-03BABD3A052A}" destId="{1B552C6A-A538-43D3-9728-9C4D887E985B}" srcOrd="0" destOrd="0" presId="urn:microsoft.com/office/officeart/2018/2/layout/IconVerticalSolidList"/>
    <dgm:cxn modelId="{FBD029A4-DFFF-44DC-A1A0-2AF61DDFBB00}" type="presParOf" srcId="{27FCDEF5-61AD-44FA-ABA1-03BABD3A052A}" destId="{4208B9B8-9FC2-4A48-BFEF-66330DDD93DB}" srcOrd="1" destOrd="0" presId="urn:microsoft.com/office/officeart/2018/2/layout/IconVerticalSolidList"/>
    <dgm:cxn modelId="{79ECF402-BC4E-4630-959E-CB073155E224}" type="presParOf" srcId="{27FCDEF5-61AD-44FA-ABA1-03BABD3A052A}" destId="{8A1AC973-6385-480C-91EB-474C73FB7AC2}" srcOrd="2" destOrd="0" presId="urn:microsoft.com/office/officeart/2018/2/layout/IconVerticalSolidList"/>
    <dgm:cxn modelId="{12D4E31F-9779-44B6-B116-D1E2A383BC71}" type="presParOf" srcId="{27FCDEF5-61AD-44FA-ABA1-03BABD3A052A}" destId="{1ABF46B1-F505-4066-AF71-730DFD752A28}" srcOrd="3" destOrd="0" presId="urn:microsoft.com/office/officeart/2018/2/layout/IconVerticalSolidList"/>
    <dgm:cxn modelId="{330F5466-37A4-4ABC-824A-3DFCBF6F53EB}" type="presParOf" srcId="{212FE5D3-CE3C-4568-9EE8-31DCAC1AD35A}" destId="{CB419157-44D0-4288-9B02-EDB17CAFF472}" srcOrd="1" destOrd="0" presId="urn:microsoft.com/office/officeart/2018/2/layout/IconVerticalSolidList"/>
    <dgm:cxn modelId="{5FC1706A-F0B8-47FB-9907-77D5D5E76658}" type="presParOf" srcId="{212FE5D3-CE3C-4568-9EE8-31DCAC1AD35A}" destId="{571C3959-E30B-4413-80A2-BFCCB3506CEF}" srcOrd="2" destOrd="0" presId="urn:microsoft.com/office/officeart/2018/2/layout/IconVerticalSolidList"/>
    <dgm:cxn modelId="{3BADE8B7-5052-4989-9BE0-A877CB240C69}" type="presParOf" srcId="{571C3959-E30B-4413-80A2-BFCCB3506CEF}" destId="{9FC491C4-61A5-42F0-8787-ADD904D966CB}" srcOrd="0" destOrd="0" presId="urn:microsoft.com/office/officeart/2018/2/layout/IconVerticalSolidList"/>
    <dgm:cxn modelId="{3A5EEC62-4C86-4BFF-B158-A888742EE15C}" type="presParOf" srcId="{571C3959-E30B-4413-80A2-BFCCB3506CEF}" destId="{244B14E6-5ADC-4B31-940E-82DDDDF316D8}" srcOrd="1" destOrd="0" presId="urn:microsoft.com/office/officeart/2018/2/layout/IconVerticalSolidList"/>
    <dgm:cxn modelId="{BC7E43D1-AA1B-40C3-91C3-DCFFD4C91F43}" type="presParOf" srcId="{571C3959-E30B-4413-80A2-BFCCB3506CEF}" destId="{4D2B2906-30C8-4ED1-9DE9-DDC4F6CCA951}" srcOrd="2" destOrd="0" presId="urn:microsoft.com/office/officeart/2018/2/layout/IconVerticalSolidList"/>
    <dgm:cxn modelId="{EC4CB0B6-E32E-455E-A062-F7840A4BC19D}" type="presParOf" srcId="{571C3959-E30B-4413-80A2-BFCCB3506CEF}" destId="{FAD95FAE-B174-4690-91B5-D068DB4C87E8}" srcOrd="3" destOrd="0" presId="urn:microsoft.com/office/officeart/2018/2/layout/IconVerticalSolidList"/>
    <dgm:cxn modelId="{2C975039-C922-47BF-B300-28201F43C87A}" type="presParOf" srcId="{212FE5D3-CE3C-4568-9EE8-31DCAC1AD35A}" destId="{64C6BE52-0C93-4916-9989-35E6AD527BA0}" srcOrd="3" destOrd="0" presId="urn:microsoft.com/office/officeart/2018/2/layout/IconVerticalSolidList"/>
    <dgm:cxn modelId="{3D230594-ECF5-47B6-9267-3977E1400A16}" type="presParOf" srcId="{212FE5D3-CE3C-4568-9EE8-31DCAC1AD35A}" destId="{509F869F-24CA-4CA0-8277-14487130E55D}" srcOrd="4" destOrd="0" presId="urn:microsoft.com/office/officeart/2018/2/layout/IconVerticalSolidList"/>
    <dgm:cxn modelId="{EA0635C3-7C30-4F4B-BEEA-D93AD88F156A}" type="presParOf" srcId="{509F869F-24CA-4CA0-8277-14487130E55D}" destId="{D71E2B7C-85E5-4001-9CF3-9ED1543E9565}" srcOrd="0" destOrd="0" presId="urn:microsoft.com/office/officeart/2018/2/layout/IconVerticalSolidList"/>
    <dgm:cxn modelId="{F78AE56F-7B51-47E4-B854-85DAB2CD6D15}" type="presParOf" srcId="{509F869F-24CA-4CA0-8277-14487130E55D}" destId="{D1028D3D-B699-4FC7-AEB9-4034F3B024B6}" srcOrd="1" destOrd="0" presId="urn:microsoft.com/office/officeart/2018/2/layout/IconVerticalSolidList"/>
    <dgm:cxn modelId="{F83F5CE3-6B17-4E4B-825F-79A42C04152E}" type="presParOf" srcId="{509F869F-24CA-4CA0-8277-14487130E55D}" destId="{3AC866E6-B5D4-4722-86CD-23A11FBF4AE3}" srcOrd="2" destOrd="0" presId="urn:microsoft.com/office/officeart/2018/2/layout/IconVerticalSolidList"/>
    <dgm:cxn modelId="{8B3AC800-9D21-4C78-A307-ECEF8104A146}" type="presParOf" srcId="{509F869F-24CA-4CA0-8277-14487130E55D}" destId="{C2399A47-1728-4CEF-B5B7-025CB85E10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52C6A-A538-43D3-9728-9C4D887E985B}">
      <dsp:nvSpPr>
        <dsp:cNvPr id="0" name=""/>
        <dsp:cNvSpPr/>
      </dsp:nvSpPr>
      <dsp:spPr>
        <a:xfrm>
          <a:off x="0" y="671"/>
          <a:ext cx="469773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08B9B8-9FC2-4A48-BFEF-66330DDD93DB}">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BF46B1-F505-4066-AF71-730DFD752A28}">
      <dsp:nvSpPr>
        <dsp:cNvPr id="0" name=""/>
        <dsp:cNvSpPr/>
      </dsp:nvSpPr>
      <dsp:spPr>
        <a:xfrm>
          <a:off x="1816103" y="671"/>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100000"/>
            </a:lnSpc>
            <a:spcBef>
              <a:spcPct val="0"/>
            </a:spcBef>
            <a:spcAft>
              <a:spcPct val="35000"/>
            </a:spcAft>
            <a:buNone/>
          </a:pPr>
          <a:r>
            <a:rPr lang="en-GB" sz="1700" kern="1200"/>
            <a:t>From the analysis of data, the following qualities are identified</a:t>
          </a:r>
          <a:endParaRPr lang="ro-RO" sz="1700" kern="1200"/>
        </a:p>
      </dsp:txBody>
      <dsp:txXfrm>
        <a:off x="1816103" y="671"/>
        <a:ext cx="2881626" cy="1572384"/>
      </dsp:txXfrm>
    </dsp:sp>
    <dsp:sp modelId="{9FC491C4-61A5-42F0-8787-ADD904D966CB}">
      <dsp:nvSpPr>
        <dsp:cNvPr id="0" name=""/>
        <dsp:cNvSpPr/>
      </dsp:nvSpPr>
      <dsp:spPr>
        <a:xfrm>
          <a:off x="0" y="1966151"/>
          <a:ext cx="469773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B14E6-5ADC-4B31-940E-82DDDDF316D8}">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D95FAE-B174-4690-91B5-D068DB4C87E8}">
      <dsp:nvSpPr>
        <dsp:cNvPr id="0" name=""/>
        <dsp:cNvSpPr/>
      </dsp:nvSpPr>
      <dsp:spPr>
        <a:xfrm>
          <a:off x="1816103" y="1966151"/>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100000"/>
            </a:lnSpc>
            <a:spcBef>
              <a:spcPct val="0"/>
            </a:spcBef>
            <a:spcAft>
              <a:spcPct val="35000"/>
            </a:spcAft>
            <a:buNone/>
          </a:pPr>
          <a:r>
            <a:rPr lang="en-GB" sz="1700" kern="1200"/>
            <a:t>Samsung is considered better by consumers, so company to maintain quality for apps and camera</a:t>
          </a:r>
          <a:endParaRPr lang="ro-RO" sz="1700" kern="1200"/>
        </a:p>
      </dsp:txBody>
      <dsp:txXfrm>
        <a:off x="1816103" y="1966151"/>
        <a:ext cx="2881626" cy="1572384"/>
      </dsp:txXfrm>
    </dsp:sp>
    <dsp:sp modelId="{D71E2B7C-85E5-4001-9CF3-9ED1543E9565}">
      <dsp:nvSpPr>
        <dsp:cNvPr id="0" name=""/>
        <dsp:cNvSpPr/>
      </dsp:nvSpPr>
      <dsp:spPr>
        <a:xfrm>
          <a:off x="0" y="3931632"/>
          <a:ext cx="469773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028D3D-B699-4FC7-AEB9-4034F3B024B6}">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399A47-1728-4CEF-B5B7-025CB85E106D}">
      <dsp:nvSpPr>
        <dsp:cNvPr id="0" name=""/>
        <dsp:cNvSpPr/>
      </dsp:nvSpPr>
      <dsp:spPr>
        <a:xfrm>
          <a:off x="1816103" y="3931632"/>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100000"/>
            </a:lnSpc>
            <a:spcBef>
              <a:spcPct val="0"/>
            </a:spcBef>
            <a:spcAft>
              <a:spcPct val="35000"/>
            </a:spcAft>
            <a:buNone/>
          </a:pPr>
          <a:r>
            <a:rPr lang="en-GB" sz="1700" kern="1200"/>
            <a:t>Samsung can incorporate the Note Series qualities into other products to enhance product portfolio</a:t>
          </a:r>
          <a:endParaRPr lang="ro-RO" sz="1700" kern="1200"/>
        </a:p>
      </dsp:txBody>
      <dsp:txXfrm>
        <a:off x="1816103" y="3931632"/>
        <a:ext cx="2881626" cy="15723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378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4175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8888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6910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7/16/20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24623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7/16/20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24879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7/16/20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86969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72686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0088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74550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2043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7/16/20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06852949"/>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s://www.britannica.com/topic/Samsung-Electronic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ews.samsung.com/global/samsung-electronics-expands-commitment-to-autonomous-driving-technology" TargetMode="External"/><Relationship Id="rId2" Type="http://schemas.openxmlformats.org/officeDocument/2006/relationships/hyperlink" Target="https://news.samsung.com/global/integration-is-our-secret-weapon-samsung-and-harman-executives-discuss-the-next-chapter-for-driv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u 7">
            <a:extLst>
              <a:ext uri="{FF2B5EF4-FFF2-40B4-BE49-F238E27FC236}">
                <a16:creationId xmlns:a16="http://schemas.microsoft.com/office/drawing/2014/main" id="{6ACEF686-CBB3-354F-87A5-71B8FCE46D63}"/>
              </a:ext>
            </a:extLst>
          </p:cNvPr>
          <p:cNvSpPr>
            <a:spLocks noGrp="1"/>
          </p:cNvSpPr>
          <p:nvPr>
            <p:ph type="title"/>
          </p:nvPr>
        </p:nvSpPr>
        <p:spPr>
          <a:xfrm>
            <a:off x="2208731" y="641001"/>
            <a:ext cx="3212237" cy="1200361"/>
          </a:xfrm>
        </p:spPr>
        <p:txBody>
          <a:bodyPr anchor="b">
            <a:normAutofit/>
          </a:bodyPr>
          <a:lstStyle/>
          <a:p>
            <a:r>
              <a:rPr lang="en-US" sz="2600" b="1"/>
              <a:t>Samsung – Quality and Areas of Improvement</a:t>
            </a:r>
            <a:endParaRPr lang="ro-RO" sz="2600" b="1">
              <a:cs typeface="Calibri Light"/>
            </a:endParaRPr>
          </a:p>
        </p:txBody>
      </p:sp>
      <p:sp>
        <p:nvSpPr>
          <p:cNvPr id="3" name="Subtitle 2"/>
          <p:cNvSpPr>
            <a:spLocks noGrp="1"/>
          </p:cNvSpPr>
          <p:nvPr>
            <p:ph idx="1"/>
          </p:nvPr>
        </p:nvSpPr>
        <p:spPr>
          <a:xfrm>
            <a:off x="6924505" y="2347404"/>
            <a:ext cx="5426349" cy="4547111"/>
          </a:xfrm>
        </p:spPr>
        <p:txBody>
          <a:bodyPr vert="horz" lIns="68580" tIns="34290" rIns="68580" bIns="34290" rtlCol="0" anchor="ctr">
            <a:normAutofit/>
          </a:bodyPr>
          <a:lstStyle/>
          <a:p>
            <a:pPr marL="0" indent="0">
              <a:buNone/>
            </a:pPr>
            <a:endParaRPr lang="en-GB" sz="1600">
              <a:cs typeface="Calibri"/>
            </a:endParaRPr>
          </a:p>
          <a:p>
            <a:pPr marL="344170" indent="-344170"/>
            <a:endParaRPr lang="en-GB" sz="1600">
              <a:cs typeface="Calibri"/>
            </a:endParaRPr>
          </a:p>
          <a:p>
            <a:pPr marL="344170" indent="-344170"/>
            <a:endParaRPr lang="en-GB" sz="1600" err="1">
              <a:cs typeface="Calibri"/>
            </a:endParaRPr>
          </a:p>
          <a:p>
            <a:pPr marL="344170" indent="-344170"/>
            <a:endParaRPr lang="en-GB" sz="1600">
              <a:cs typeface="Calibri"/>
            </a:endParaRPr>
          </a:p>
          <a:p>
            <a:pPr marL="344170" indent="-344170"/>
            <a:endParaRPr lang="en-GB" sz="1600">
              <a:cs typeface="Calibri"/>
            </a:endParaRPr>
          </a:p>
          <a:p>
            <a:pPr marL="344170" indent="-344170"/>
            <a:r>
              <a:rPr lang="en-GB" sz="1600" err="1">
                <a:cs typeface="Calibri"/>
              </a:rPr>
              <a:t>Zlatina</a:t>
            </a:r>
            <a:r>
              <a:rPr lang="en-GB" sz="1600">
                <a:cs typeface="Calibri"/>
              </a:rPr>
              <a:t> </a:t>
            </a:r>
            <a:r>
              <a:rPr lang="en-GB" sz="1600" err="1">
                <a:cs typeface="Calibri"/>
              </a:rPr>
              <a:t>Kircheva</a:t>
            </a:r>
            <a:endParaRPr lang="en-GB" sz="1600">
              <a:cs typeface="Calibri"/>
            </a:endParaRPr>
          </a:p>
          <a:p>
            <a:pPr marL="0" indent="0">
              <a:buNone/>
            </a:pPr>
            <a:r>
              <a:rPr lang="en-GB" sz="1600">
                <a:cs typeface="Calibri"/>
              </a:rPr>
              <a:t>     (1918147)</a:t>
            </a:r>
          </a:p>
          <a:p>
            <a:pPr marL="344170" indent="-344170"/>
            <a:r>
              <a:rPr lang="en-GB" sz="1600">
                <a:cs typeface="Calibri"/>
              </a:rPr>
              <a:t>Ioana </a:t>
            </a:r>
            <a:r>
              <a:rPr lang="en-GB" sz="1600" err="1">
                <a:cs typeface="Calibri"/>
              </a:rPr>
              <a:t>Ienea</a:t>
            </a:r>
            <a:r>
              <a:rPr lang="en-GB" sz="1600">
                <a:cs typeface="Calibri"/>
              </a:rPr>
              <a:t> </a:t>
            </a:r>
          </a:p>
          <a:p>
            <a:pPr marL="0" indent="0">
              <a:buNone/>
            </a:pPr>
            <a:r>
              <a:rPr lang="en-GB" sz="1600">
                <a:cs typeface="Calibri"/>
              </a:rPr>
              <a:t>     (1918148)</a:t>
            </a:r>
          </a:p>
          <a:p>
            <a:pPr marL="344170" indent="-344170">
              <a:spcBef>
                <a:spcPts val="0"/>
              </a:spcBef>
            </a:pPr>
            <a:endParaRPr lang="en-US" sz="1600">
              <a:ea typeface="+mn-lt"/>
              <a:cs typeface="+mn-lt"/>
            </a:endParaRPr>
          </a:p>
          <a:p>
            <a:pPr marL="344170" indent="-344170">
              <a:spcBef>
                <a:spcPts val="0"/>
              </a:spcBef>
            </a:pPr>
            <a:r>
              <a:rPr lang="en-US" sz="1600">
                <a:ea typeface="+mn-lt"/>
                <a:cs typeface="+mn-lt"/>
              </a:rPr>
              <a:t>Mihaela </a:t>
            </a:r>
            <a:r>
              <a:rPr lang="en-US" sz="1600" err="1">
                <a:ea typeface="+mn-lt"/>
                <a:cs typeface="+mn-lt"/>
              </a:rPr>
              <a:t>Vadan</a:t>
            </a:r>
            <a:endParaRPr lang="en-US" sz="1600">
              <a:ea typeface="+mn-lt"/>
              <a:cs typeface="+mn-lt"/>
            </a:endParaRPr>
          </a:p>
          <a:p>
            <a:pPr marL="0" indent="0">
              <a:spcBef>
                <a:spcPts val="0"/>
              </a:spcBef>
              <a:buNone/>
            </a:pPr>
            <a:r>
              <a:rPr lang="en-US" sz="1600">
                <a:ea typeface="+mn-lt"/>
                <a:cs typeface="+mn-lt"/>
              </a:rPr>
              <a:t>     (1920306)</a:t>
            </a:r>
            <a:endParaRPr lang="en-GB" sz="1600">
              <a:cs typeface="Calibri" panose="020F0502020204030204"/>
            </a:endParaRPr>
          </a:p>
        </p:txBody>
      </p:sp>
      <p:pic>
        <p:nvPicPr>
          <p:cNvPr id="9" name="Picture 9" descr="A screenshot of a cell phone&#10;&#10;Description automatically generated">
            <a:extLst>
              <a:ext uri="{FF2B5EF4-FFF2-40B4-BE49-F238E27FC236}">
                <a16:creationId xmlns:a16="http://schemas.microsoft.com/office/drawing/2014/main" id="{875F630F-C702-4C1F-99C7-D7533A8E65B2}"/>
              </a:ext>
            </a:extLst>
          </p:cNvPr>
          <p:cNvPicPr>
            <a:picLocks noChangeAspect="1"/>
          </p:cNvPicPr>
          <p:nvPr/>
        </p:nvPicPr>
        <p:blipFill rotWithShape="1">
          <a:blip r:embed="rId2"/>
          <a:srcRect l="32195" r="23210" b="1"/>
          <a:stretch/>
        </p:blipFill>
        <p:spPr>
          <a:xfrm>
            <a:off x="215094" y="3514980"/>
            <a:ext cx="3292291" cy="3225050"/>
          </a:xfrm>
          <a:prstGeom prst="rect">
            <a:avLst/>
          </a:prstGeom>
        </p:spPr>
      </p:pic>
      <p:sp>
        <p:nvSpPr>
          <p:cNvPr id="4" name="TextBox 3">
            <a:extLst>
              <a:ext uri="{FF2B5EF4-FFF2-40B4-BE49-F238E27FC236}">
                <a16:creationId xmlns:a16="http://schemas.microsoft.com/office/drawing/2014/main" id="{D34B9DF6-1C82-0A49-AA32-5F2BDADEE8B9}"/>
              </a:ext>
            </a:extLst>
          </p:cNvPr>
          <p:cNvSpPr txBox="1"/>
          <p:nvPr/>
        </p:nvSpPr>
        <p:spPr>
          <a:xfrm>
            <a:off x="1079927" y="5075510"/>
            <a:ext cx="1371600" cy="300082"/>
          </a:xfrm>
          <a:prstGeom prst="rect">
            <a:avLst/>
          </a:prstGeom>
          <a:noFill/>
        </p:spPr>
        <p:txBody>
          <a:bodyPr wrap="square" rtlCol="0">
            <a:spAutoFit/>
          </a:bodyPr>
          <a:lstStyle/>
          <a:p>
            <a:pPr algn="l"/>
            <a:endParaRPr lang="en-US" sz="1350" b="1"/>
          </a:p>
        </p:txBody>
      </p:sp>
      <p:sp>
        <p:nvSpPr>
          <p:cNvPr id="2" name="CasetăText 1">
            <a:extLst>
              <a:ext uri="{FF2B5EF4-FFF2-40B4-BE49-F238E27FC236}">
                <a16:creationId xmlns:a16="http://schemas.microsoft.com/office/drawing/2014/main" id="{4E3C73BB-88DF-E14B-9FE9-68E7991B9494}"/>
              </a:ext>
            </a:extLst>
          </p:cNvPr>
          <p:cNvSpPr txBox="1"/>
          <p:nvPr/>
        </p:nvSpPr>
        <p:spPr>
          <a:xfrm>
            <a:off x="3174504" y="2347595"/>
            <a:ext cx="1828800" cy="1828800"/>
          </a:xfrm>
          <a:prstGeom prst="rect">
            <a:avLst/>
          </a:prstGeom>
          <a:noFill/>
        </p:spPr>
        <p:txBody>
          <a:bodyPr wrap="square" rtlCol="0">
            <a:spAutoFit/>
          </a:bodyPr>
          <a:lstStyle/>
          <a:p>
            <a:pPr algn="l"/>
            <a:endParaRPr lang="ro-GB"/>
          </a:p>
        </p:txBody>
      </p:sp>
      <p:pic>
        <p:nvPicPr>
          <p:cNvPr id="5" name="Imagine 5">
            <a:extLst>
              <a:ext uri="{FF2B5EF4-FFF2-40B4-BE49-F238E27FC236}">
                <a16:creationId xmlns:a16="http://schemas.microsoft.com/office/drawing/2014/main" id="{1E38A9E7-DA0E-1145-84BA-26F6C6ED5B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47203" y="76578"/>
            <a:ext cx="1381504" cy="918700"/>
          </a:xfrm>
          <a:prstGeom prst="rect">
            <a:avLst/>
          </a:prstGeom>
        </p:spPr>
      </p:pic>
      <p:sp>
        <p:nvSpPr>
          <p:cNvPr id="6" name="TextBox 5">
            <a:extLst>
              <a:ext uri="{FF2B5EF4-FFF2-40B4-BE49-F238E27FC236}">
                <a16:creationId xmlns:a16="http://schemas.microsoft.com/office/drawing/2014/main" id="{9B29D933-E5C7-4356-9039-73FECD36DA83}"/>
              </a:ext>
            </a:extLst>
          </p:cNvPr>
          <p:cNvSpPr txBox="1"/>
          <p:nvPr/>
        </p:nvSpPr>
        <p:spPr>
          <a:xfrm>
            <a:off x="5963429" y="1931200"/>
            <a:ext cx="317228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a:t>Academic Skills</a:t>
            </a:r>
            <a:endParaRPr lang="en-US"/>
          </a:p>
          <a:p>
            <a:pPr algn="ctr">
              <a:spcAft>
                <a:spcPts val="600"/>
              </a:spcAft>
            </a:pPr>
            <a:r>
              <a:rPr lang="en-GB"/>
              <a:t>     LCBB4000</a:t>
            </a:r>
            <a:endParaRPr lang="en-GB">
              <a:cs typeface="Calibri" panose="020F0502020204030204"/>
            </a:endParaRPr>
          </a:p>
          <a:p>
            <a:pPr algn="ctr">
              <a:spcAft>
                <a:spcPts val="600"/>
              </a:spcAft>
            </a:pPr>
            <a:r>
              <a:rPr lang="en-GB"/>
              <a:t>Lecturer : Chijioke </a:t>
            </a:r>
            <a:r>
              <a:rPr lang="en-GB" err="1"/>
              <a:t>Uba</a:t>
            </a:r>
            <a:endParaRPr lang="en-GB" err="1">
              <a:cs typeface="Calibri" panose="020F0502020204030204"/>
            </a:endParaRPr>
          </a:p>
        </p:txBody>
      </p:sp>
    </p:spTree>
    <p:extLst>
      <p:ext uri="{BB962C8B-B14F-4D97-AF65-F5344CB8AC3E}">
        <p14:creationId xmlns:p14="http://schemas.microsoft.com/office/powerpoint/2010/main" val="1098572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F7B17-953D-48E9-9CBF-C2B37FA39A69}"/>
              </a:ext>
            </a:extLst>
          </p:cNvPr>
          <p:cNvSpPr>
            <a:spLocks noGrp="1"/>
          </p:cNvSpPr>
          <p:nvPr>
            <p:ph type="title"/>
          </p:nvPr>
        </p:nvSpPr>
        <p:spPr/>
        <p:txBody>
          <a:bodyPr/>
          <a:lstStyle/>
          <a:p>
            <a:r>
              <a:rPr lang="en-GB">
                <a:latin typeface="Calibri"/>
                <a:cs typeface="Calibri Light"/>
              </a:rPr>
              <a:t>Table of contents</a:t>
            </a:r>
            <a:endParaRPr lang="en-GB">
              <a:latin typeface="Calibri"/>
              <a:cs typeface="Calibri"/>
            </a:endParaRPr>
          </a:p>
        </p:txBody>
      </p:sp>
      <p:sp>
        <p:nvSpPr>
          <p:cNvPr id="3" name="Content Placeholder 2">
            <a:extLst>
              <a:ext uri="{FF2B5EF4-FFF2-40B4-BE49-F238E27FC236}">
                <a16:creationId xmlns:a16="http://schemas.microsoft.com/office/drawing/2014/main" id="{B8274BD5-2CB0-4C84-9EA7-18BC83FD0727}"/>
              </a:ext>
            </a:extLst>
          </p:cNvPr>
          <p:cNvSpPr>
            <a:spLocks noGrp="1"/>
          </p:cNvSpPr>
          <p:nvPr>
            <p:ph idx="1"/>
          </p:nvPr>
        </p:nvSpPr>
        <p:spPr>
          <a:xfrm>
            <a:off x="543458" y="1683638"/>
            <a:ext cx="7886700" cy="4351338"/>
          </a:xfrm>
        </p:spPr>
        <p:txBody>
          <a:bodyPr vert="horz" lIns="91440" tIns="45720" rIns="91440" bIns="45720" rtlCol="0" anchor="t">
            <a:normAutofit fontScale="92500" lnSpcReduction="10000"/>
          </a:bodyPr>
          <a:lstStyle/>
          <a:p>
            <a:r>
              <a:rPr lang="en-GB">
                <a:cs typeface="Calibri"/>
              </a:rPr>
              <a:t>Company Historical Background</a:t>
            </a:r>
          </a:p>
          <a:p>
            <a:r>
              <a:rPr lang="en-GB">
                <a:cs typeface="Calibri"/>
              </a:rPr>
              <a:t>The product Galaxy Note Series</a:t>
            </a:r>
          </a:p>
          <a:p>
            <a:r>
              <a:rPr lang="en-GB">
                <a:cs typeface="Calibri"/>
              </a:rPr>
              <a:t>Competitors information</a:t>
            </a:r>
          </a:p>
          <a:p>
            <a:r>
              <a:rPr lang="en-GB">
                <a:cs typeface="Calibri"/>
              </a:rPr>
              <a:t>A comparison of Samsung Note and Apple Iphone</a:t>
            </a:r>
          </a:p>
          <a:p>
            <a:r>
              <a:rPr lang="en-GB">
                <a:cs typeface="Calibri"/>
              </a:rPr>
              <a:t>Quality Related Issues</a:t>
            </a:r>
          </a:p>
          <a:p>
            <a:r>
              <a:rPr lang="en-GB">
                <a:cs typeface="Calibri"/>
              </a:rPr>
              <a:t>Recommendation on how to improve the product(Samsung Series)</a:t>
            </a:r>
          </a:p>
          <a:p>
            <a:r>
              <a:rPr lang="en-GB">
                <a:ea typeface="+mn-lt"/>
                <a:cs typeface="+mn-lt"/>
              </a:rPr>
              <a:t>Conclusion</a:t>
            </a:r>
            <a:endParaRPr lang="en-GB">
              <a:cs typeface="Calibri"/>
            </a:endParaRPr>
          </a:p>
          <a:p>
            <a:r>
              <a:rPr lang="en-GB">
                <a:cs typeface="Calibri"/>
              </a:rPr>
              <a:t>Questions</a:t>
            </a:r>
          </a:p>
          <a:p>
            <a:r>
              <a:rPr lang="en-GB">
                <a:cs typeface="Calibri"/>
              </a:rPr>
              <a:t>References</a:t>
            </a:r>
          </a:p>
          <a:p>
            <a:endParaRPr lang="en-GB">
              <a:cs typeface="Calibri"/>
            </a:endParaRPr>
          </a:p>
        </p:txBody>
      </p:sp>
    </p:spTree>
    <p:extLst>
      <p:ext uri="{BB962C8B-B14F-4D97-AF65-F5344CB8AC3E}">
        <p14:creationId xmlns:p14="http://schemas.microsoft.com/office/powerpoint/2010/main" val="2208540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241473-3F3E-4BA6-996D-6612103C37E0}"/>
              </a:ext>
            </a:extLst>
          </p:cNvPr>
          <p:cNvSpPr>
            <a:spLocks noGrp="1"/>
          </p:cNvSpPr>
          <p:nvPr>
            <p:ph idx="1"/>
          </p:nvPr>
        </p:nvSpPr>
        <p:spPr>
          <a:xfrm>
            <a:off x="827700" y="2052925"/>
            <a:ext cx="6711654" cy="2108264"/>
          </a:xfrm>
        </p:spPr>
        <p:txBody>
          <a:bodyPr vert="horz" lIns="91440" tIns="45720" rIns="91440" bIns="45720" rtlCol="0" anchor="t">
            <a:normAutofit fontScale="92500" lnSpcReduction="10000"/>
          </a:bodyPr>
          <a:lstStyle/>
          <a:p>
            <a:pPr marL="0" indent="0">
              <a:buNone/>
            </a:pPr>
            <a:r>
              <a:rPr lang="en-GB"/>
              <a:t>The future of electronics is inspiring the world and create the future. The objective of the company is to lead innovations in technology, solution and product that inspire communities all over the world to create a better world'. </a:t>
            </a:r>
            <a:endParaRPr lang="en-GB">
              <a:ea typeface="+mj-lt"/>
              <a:cs typeface="+mj-lt"/>
            </a:endParaRPr>
          </a:p>
          <a:p>
            <a:pPr marL="0" indent="0" algn="r">
              <a:buNone/>
            </a:pPr>
            <a:r>
              <a:rPr lang="en-GB" sz="1600">
                <a:ea typeface="+mj-lt"/>
                <a:cs typeface="+mj-lt"/>
              </a:rPr>
              <a:t> (SAMSUNG, 2014)</a:t>
            </a:r>
            <a:endParaRPr lang="en-GB" sz="1600"/>
          </a:p>
          <a:p>
            <a:pPr marL="342900" indent="-342900"/>
            <a:endParaRPr lang="en-GB"/>
          </a:p>
        </p:txBody>
      </p:sp>
    </p:spTree>
    <p:extLst>
      <p:ext uri="{BB962C8B-B14F-4D97-AF65-F5344CB8AC3E}">
        <p14:creationId xmlns:p14="http://schemas.microsoft.com/office/powerpoint/2010/main" val="88332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F8D4F-0145-453A-BE28-BC6B9F93DF66}"/>
              </a:ext>
            </a:extLst>
          </p:cNvPr>
          <p:cNvSpPr>
            <a:spLocks noGrp="1"/>
          </p:cNvSpPr>
          <p:nvPr>
            <p:ph type="title"/>
          </p:nvPr>
        </p:nvSpPr>
        <p:spPr/>
        <p:txBody>
          <a:bodyPr/>
          <a:lstStyle/>
          <a:p>
            <a:r>
              <a:rPr lang="en-GB">
                <a:cs typeface="Calibri Light"/>
              </a:rPr>
              <a:t>Company Historical Background</a:t>
            </a:r>
          </a:p>
        </p:txBody>
      </p:sp>
      <p:sp>
        <p:nvSpPr>
          <p:cNvPr id="3" name="Content Placeholder 2">
            <a:extLst>
              <a:ext uri="{FF2B5EF4-FFF2-40B4-BE49-F238E27FC236}">
                <a16:creationId xmlns:a16="http://schemas.microsoft.com/office/drawing/2014/main" id="{820849FB-4412-4B51-B060-004459C931A0}"/>
              </a:ext>
            </a:extLst>
          </p:cNvPr>
          <p:cNvSpPr>
            <a:spLocks noGrp="1"/>
          </p:cNvSpPr>
          <p:nvPr>
            <p:ph idx="1"/>
          </p:nvPr>
        </p:nvSpPr>
        <p:spPr>
          <a:xfrm>
            <a:off x="827700" y="2052925"/>
            <a:ext cx="6711654" cy="3584934"/>
          </a:xfrm>
        </p:spPr>
        <p:txBody>
          <a:bodyPr vert="horz" lIns="91440" tIns="45720" rIns="91440" bIns="45720" rtlCol="0" anchor="t">
            <a:normAutofit fontScale="70000" lnSpcReduction="20000"/>
          </a:bodyPr>
          <a:lstStyle/>
          <a:p>
            <a:pPr marL="342900" indent="-342900"/>
            <a:r>
              <a:rPr lang="en-US"/>
              <a:t>Samsung was founded as a grocery trading store on March 1, 1938, by Lee Byung-Chull . He started his business in Taegu, Korea.  </a:t>
            </a:r>
            <a:r>
              <a:rPr lang="en-US">
                <a:ea typeface="+mj-lt"/>
                <a:cs typeface="Calibri"/>
              </a:rPr>
              <a:t> </a:t>
            </a:r>
            <a:endParaRPr lang="en-GB">
              <a:ea typeface="+mj-lt"/>
              <a:cs typeface="+mj-lt"/>
            </a:endParaRPr>
          </a:p>
          <a:p>
            <a:pPr marL="342900" indent="-342900"/>
            <a:r>
              <a:rPr lang="en-GB">
                <a:ea typeface="+mj-lt"/>
                <a:cs typeface="+mj-lt"/>
              </a:rPr>
              <a:t>The late 1970s and early ’80s witnessed the rapid expansion of Samsung’s technology businesses.</a:t>
            </a:r>
          </a:p>
          <a:p>
            <a:pPr marL="342900" indent="-342900"/>
            <a:r>
              <a:rPr lang="en-GB">
                <a:ea typeface="+mj-lt"/>
                <a:cs typeface="+mj-lt"/>
              </a:rPr>
              <a:t>In the 1990s Samsung continued its expansion into the global electronics markets</a:t>
            </a:r>
          </a:p>
          <a:p>
            <a:pPr marL="342900" indent="-342900"/>
            <a:r>
              <a:rPr lang="en-GB">
                <a:ea typeface="+mj-lt"/>
                <a:cs typeface="+mj-lt"/>
              </a:rPr>
              <a:t>Since 2006, the company has been the top-selling global manufacturer of televisions.</a:t>
            </a:r>
          </a:p>
          <a:p>
            <a:pPr marL="342900" indent="-342900"/>
            <a:r>
              <a:rPr lang="en-GB">
                <a:ea typeface="+mn-lt"/>
                <a:cs typeface="+mn-lt"/>
              </a:rPr>
              <a:t>Beginning in 2010, the Galaxy series expanded to tablet computers  with the introduction of the Galaxy Tab</a:t>
            </a:r>
            <a:endParaRPr lang="en-GB">
              <a:ea typeface="+mj-lt"/>
              <a:cs typeface="+mj-lt"/>
            </a:endParaRPr>
          </a:p>
          <a:p>
            <a:pPr marL="342900" indent="-342900"/>
            <a:endParaRPr lang="en-GB">
              <a:ea typeface="+mj-lt"/>
              <a:cs typeface="+mj-lt"/>
            </a:endParaRPr>
          </a:p>
          <a:p>
            <a:pPr marL="0" indent="0" algn="r">
              <a:buNone/>
            </a:pPr>
            <a:r>
              <a:rPr lang="en-GB" sz="2000">
                <a:solidFill>
                  <a:srgbClr val="000000"/>
                </a:solidFill>
                <a:ea typeface="+mj-lt"/>
                <a:cs typeface="+mj-lt"/>
              </a:rPr>
              <a:t>Bondarenko , (09.09.2015)</a:t>
            </a:r>
            <a:endParaRPr lang="en-GB" sz="2000" i="1">
              <a:solidFill>
                <a:srgbClr val="000000"/>
              </a:solidFill>
              <a:ea typeface="+mj-lt"/>
              <a:cs typeface="+mj-lt"/>
            </a:endParaRPr>
          </a:p>
          <a:p>
            <a:pPr marL="0" indent="0">
              <a:buNone/>
            </a:pPr>
            <a:endParaRPr lang="en-GB">
              <a:solidFill>
                <a:srgbClr val="FF0000"/>
              </a:solidFill>
              <a:ea typeface="+mj-lt"/>
              <a:cs typeface="+mj-lt"/>
            </a:endParaRPr>
          </a:p>
        </p:txBody>
      </p:sp>
    </p:spTree>
    <p:extLst>
      <p:ext uri="{BB962C8B-B14F-4D97-AF65-F5344CB8AC3E}">
        <p14:creationId xmlns:p14="http://schemas.microsoft.com/office/powerpoint/2010/main" val="1380330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F714D8-55F0-4213-989B-33309F787A32}"/>
              </a:ext>
            </a:extLst>
          </p:cNvPr>
          <p:cNvSpPr txBox="1"/>
          <p:nvPr/>
        </p:nvSpPr>
        <p:spPr>
          <a:xfrm>
            <a:off x="4012417" y="545902"/>
            <a:ext cx="4056610" cy="116958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500" b="1" kern="1200">
                <a:solidFill>
                  <a:schemeClr val="tx1"/>
                </a:solidFill>
                <a:latin typeface="+mj-lt"/>
                <a:ea typeface="+mj-ea"/>
                <a:cs typeface="+mj-cs"/>
              </a:rPr>
              <a:t>The Product – Samsung Note Series</a:t>
            </a:r>
          </a:p>
        </p:txBody>
      </p:sp>
      <p:pic>
        <p:nvPicPr>
          <p:cNvPr id="6" name="Picture 6" descr="A picture containing table, sitting, computer, keyboard&#10;&#10;Description automatically generated">
            <a:extLst>
              <a:ext uri="{FF2B5EF4-FFF2-40B4-BE49-F238E27FC236}">
                <a16:creationId xmlns:a16="http://schemas.microsoft.com/office/drawing/2014/main" id="{D8761899-3A2A-4725-A489-210E0C54833D}"/>
              </a:ext>
            </a:extLst>
          </p:cNvPr>
          <p:cNvPicPr>
            <a:picLocks noChangeAspect="1"/>
          </p:cNvPicPr>
          <p:nvPr/>
        </p:nvPicPr>
        <p:blipFill rotWithShape="1">
          <a:blip r:embed="rId2"/>
          <a:srcRect l="3331" r="6442" b="3"/>
          <a:stretch/>
        </p:blipFill>
        <p:spPr>
          <a:xfrm>
            <a:off x="-4313" y="84172"/>
            <a:ext cx="3291840" cy="2581173"/>
          </a:xfrm>
          <a:prstGeom prst="rect">
            <a:avLst/>
          </a:prstGeom>
        </p:spPr>
      </p:pic>
      <p:pic>
        <p:nvPicPr>
          <p:cNvPr id="5" name="Picture 5" descr="A picture containing indoor, photo, table, different&#10;&#10;Description automatically generated">
            <a:extLst>
              <a:ext uri="{FF2B5EF4-FFF2-40B4-BE49-F238E27FC236}">
                <a16:creationId xmlns:a16="http://schemas.microsoft.com/office/drawing/2014/main" id="{811AAD72-24BD-4DE5-9EC4-C2DD7D39622E}"/>
              </a:ext>
            </a:extLst>
          </p:cNvPr>
          <p:cNvPicPr>
            <a:picLocks noChangeAspect="1"/>
          </p:cNvPicPr>
          <p:nvPr/>
        </p:nvPicPr>
        <p:blipFill rotWithShape="1">
          <a:blip r:embed="rId3"/>
          <a:srcRect l="23131" r="5133" b="1"/>
          <a:stretch/>
        </p:blipFill>
        <p:spPr>
          <a:xfrm>
            <a:off x="53196" y="4279565"/>
            <a:ext cx="3291840" cy="2581173"/>
          </a:xfrm>
          <a:prstGeom prst="rect">
            <a:avLst/>
          </a:prstGeom>
        </p:spPr>
      </p:pic>
      <p:sp>
        <p:nvSpPr>
          <p:cNvPr id="4" name="Substituent text 3">
            <a:extLst>
              <a:ext uri="{FF2B5EF4-FFF2-40B4-BE49-F238E27FC236}">
                <a16:creationId xmlns:a16="http://schemas.microsoft.com/office/drawing/2014/main" id="{246EBE24-6E4F-4279-B9CB-8F5CE876D5DF}"/>
              </a:ext>
            </a:extLst>
          </p:cNvPr>
          <p:cNvSpPr>
            <a:spLocks noGrp="1"/>
          </p:cNvSpPr>
          <p:nvPr>
            <p:ph type="body" sz="half" idx="2"/>
          </p:nvPr>
        </p:nvSpPr>
        <p:spPr>
          <a:xfrm>
            <a:off x="3352043" y="1041616"/>
            <a:ext cx="5796269" cy="5098982"/>
          </a:xfrm>
        </p:spPr>
        <p:txBody>
          <a:bodyPr vert="horz" lIns="91440" tIns="45720" rIns="91440" bIns="45720" rtlCol="0" anchor="ctr">
            <a:normAutofit/>
          </a:bodyPr>
          <a:lstStyle/>
          <a:p>
            <a:endParaRPr lang="en-US" sz="1700"/>
          </a:p>
          <a:p>
            <a:pPr marL="285750" indent="-285750">
              <a:buChar char="•"/>
            </a:pPr>
            <a:r>
              <a:rPr lang="en-US" sz="1700"/>
              <a:t>Samsung Galaxy Note 20 and Galaxy Z Flip 5G  will use  Qualcomm Snapdragon 865+ (</a:t>
            </a:r>
            <a:r>
              <a:rPr lang="en-US" sz="1700">
                <a:ea typeface="+mn-lt"/>
                <a:cs typeface="+mn-lt"/>
              </a:rPr>
              <a:t>Alex Katouzian, senior vice president and general manager, mobile, Qualcomm Technologies, Inc. 2020</a:t>
            </a:r>
            <a:r>
              <a:rPr lang="en-US" sz="1700"/>
              <a:t> ).</a:t>
            </a:r>
            <a:endParaRPr lang="en-US">
              <a:cs typeface="Calibri"/>
            </a:endParaRPr>
          </a:p>
          <a:p>
            <a:pPr marL="285750" indent="-285750">
              <a:buChar char="•"/>
            </a:pPr>
            <a:r>
              <a:rPr lang="en-US" sz="1700"/>
              <a:t>Samsung Galaxy Note 20 series launch will take place on the 5th of  August 2020 . (The Guardian , 2020) . </a:t>
            </a:r>
            <a:endParaRPr lang="en-US" sz="1700">
              <a:cs typeface="Calibri" panose="020F0502020204030204"/>
            </a:endParaRPr>
          </a:p>
          <a:p>
            <a:pPr marL="285750" indent="-285750">
              <a:buChar char="•"/>
            </a:pPr>
            <a:endParaRPr lang="en-US" sz="1700">
              <a:cs typeface="Calibri" panose="020F0502020204030204"/>
            </a:endParaRPr>
          </a:p>
          <a:p>
            <a:endParaRPr lang="en-US" sz="1700">
              <a:cs typeface="Calibri" panose="020F0502020204030204"/>
            </a:endParaRPr>
          </a:p>
        </p:txBody>
      </p:sp>
    </p:spTree>
    <p:extLst>
      <p:ext uri="{BB962C8B-B14F-4D97-AF65-F5344CB8AC3E}">
        <p14:creationId xmlns:p14="http://schemas.microsoft.com/office/powerpoint/2010/main" val="2412982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352713F-A0F7-497F-960C-82B96D6CBDDB}"/>
              </a:ext>
            </a:extLst>
          </p:cNvPr>
          <p:cNvSpPr txBox="1"/>
          <p:nvPr/>
        </p:nvSpPr>
        <p:spPr>
          <a:xfrm>
            <a:off x="365208" y="773585"/>
            <a:ext cx="3858248" cy="496216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Competitor  Information</a:t>
            </a:r>
            <a:endParaRPr lang="en-US" sz="2400">
              <a:cs typeface="Calibri"/>
            </a:endParaRPr>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600"/>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600"/>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600"/>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2000">
              <a:cs typeface="Calibri"/>
            </a:endParaRPr>
          </a:p>
          <a:p>
            <a:pPr marL="342900"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000"/>
              <a:t>Samsung is the leading brand in the mobile phone industry  (Lee. D. 2006)</a:t>
            </a:r>
            <a:endParaRPr lang="en-US" sz="2000">
              <a:cs typeface="Calibri" panose="020F0502020204030204"/>
            </a:endParaRPr>
          </a:p>
          <a:p>
            <a:pPr marL="342900"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000"/>
              <a:t>Dominant over fierce competitors, such as Apple, Huawei and Xiaomi. </a:t>
            </a:r>
            <a:endParaRPr lang="en-US" sz="2000">
              <a:cs typeface="Calibri"/>
            </a:endParaRPr>
          </a:p>
          <a:p>
            <a:pPr marL="342900"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000"/>
              <a:t>Samsung occupies the top position with 21.06% (Techradar.com 10 Sep 2018) . </a:t>
            </a:r>
            <a:endParaRPr lang="en-US" sz="2000">
              <a:cs typeface="Calibri"/>
            </a:endParaRPr>
          </a:p>
        </p:txBody>
      </p:sp>
      <p:pic>
        <p:nvPicPr>
          <p:cNvPr id="4" name="Imagine 4" descr="O imagine care conține captură de ecran&#10;&#10;Descriere generată automat">
            <a:extLst>
              <a:ext uri="{FF2B5EF4-FFF2-40B4-BE49-F238E27FC236}">
                <a16:creationId xmlns:a16="http://schemas.microsoft.com/office/drawing/2014/main" id="{F0C9BCD0-8C3B-4C4D-BFFE-E1478C2361BB}"/>
              </a:ext>
            </a:extLst>
          </p:cNvPr>
          <p:cNvPicPr>
            <a:picLocks noChangeAspect="1"/>
          </p:cNvPicPr>
          <p:nvPr/>
        </p:nvPicPr>
        <p:blipFill rotWithShape="1">
          <a:blip r:embed="rId2"/>
          <a:srcRect r="35780" b="-3"/>
          <a:stretch/>
        </p:blipFill>
        <p:spPr>
          <a:xfrm>
            <a:off x="4171107" y="1984899"/>
            <a:ext cx="4394669" cy="4231828"/>
          </a:xfrm>
          <a:prstGeom prst="rect">
            <a:avLst/>
          </a:prstGeom>
        </p:spPr>
      </p:pic>
      <p:sp>
        <p:nvSpPr>
          <p:cNvPr id="5" name="CasetăText 4">
            <a:extLst>
              <a:ext uri="{FF2B5EF4-FFF2-40B4-BE49-F238E27FC236}">
                <a16:creationId xmlns:a16="http://schemas.microsoft.com/office/drawing/2014/main" id="{FED96A5B-3697-4BAC-8656-30F82D3E60CD}"/>
              </a:ext>
            </a:extLst>
          </p:cNvPr>
          <p:cNvSpPr txBox="1"/>
          <p:nvPr/>
        </p:nvSpPr>
        <p:spPr>
          <a:xfrm>
            <a:off x="4570719" y="1534885"/>
            <a:ext cx="4326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ro-RO"/>
              <a:t>Smartphones vendors market share</a:t>
            </a:r>
            <a:endParaRPr lang="ro-RO">
              <a:cs typeface="Calibri"/>
            </a:endParaRPr>
          </a:p>
        </p:txBody>
      </p:sp>
    </p:spTree>
    <p:extLst>
      <p:ext uri="{BB962C8B-B14F-4D97-AF65-F5344CB8AC3E}">
        <p14:creationId xmlns:p14="http://schemas.microsoft.com/office/powerpoint/2010/main" val="2872202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A screenshot of a cell phone&#10;&#10;Description automatically generated">
            <a:extLst>
              <a:ext uri="{FF2B5EF4-FFF2-40B4-BE49-F238E27FC236}">
                <a16:creationId xmlns:a16="http://schemas.microsoft.com/office/drawing/2014/main" id="{9C1332D3-5FAF-4DA4-911B-1AC13781266F}"/>
              </a:ext>
            </a:extLst>
          </p:cNvPr>
          <p:cNvPicPr>
            <a:picLocks noChangeAspect="1"/>
          </p:cNvPicPr>
          <p:nvPr/>
        </p:nvPicPr>
        <p:blipFill>
          <a:blip r:embed="rId2"/>
          <a:stretch>
            <a:fillRect/>
          </a:stretch>
        </p:blipFill>
        <p:spPr>
          <a:xfrm>
            <a:off x="1825017" y="1714607"/>
            <a:ext cx="5486406" cy="3291844"/>
          </a:xfrm>
          <a:prstGeom prst="rect">
            <a:avLst/>
          </a:prstGeom>
          <a:effectLst/>
        </p:spPr>
      </p:pic>
      <p:sp>
        <p:nvSpPr>
          <p:cNvPr id="2" name="Title 1">
            <a:extLst>
              <a:ext uri="{FF2B5EF4-FFF2-40B4-BE49-F238E27FC236}">
                <a16:creationId xmlns:a16="http://schemas.microsoft.com/office/drawing/2014/main" id="{B34B2A75-F6E5-4D5F-8F9C-70803F077B46}"/>
              </a:ext>
            </a:extLst>
          </p:cNvPr>
          <p:cNvSpPr>
            <a:spLocks noGrp="1"/>
          </p:cNvSpPr>
          <p:nvPr>
            <p:ph type="title"/>
          </p:nvPr>
        </p:nvSpPr>
        <p:spPr>
          <a:xfrm>
            <a:off x="688379" y="545710"/>
            <a:ext cx="7378205" cy="868026"/>
          </a:xfrm>
        </p:spPr>
        <p:txBody>
          <a:bodyPr vert="horz" lIns="91440" tIns="45720" rIns="91440" bIns="45720" rtlCol="0" anchor="b">
            <a:normAutofit/>
          </a:bodyPr>
          <a:lstStyle/>
          <a:p>
            <a:pPr defTabSz="457200"/>
            <a:r>
              <a:rPr lang="en-US" sz="2600" b="1"/>
              <a:t>A comparison of Samsung Note and Apple Iphone</a:t>
            </a:r>
            <a:br>
              <a:rPr lang="en-US" sz="2600" b="1"/>
            </a:br>
            <a:endParaRPr lang="en-US" sz="2600" b="1" i="0" kern="1200">
              <a:latin typeface="+mj-lt"/>
              <a:cs typeface="Calibri Light"/>
            </a:endParaRPr>
          </a:p>
        </p:txBody>
      </p:sp>
      <p:sp>
        <p:nvSpPr>
          <p:cNvPr id="4" name="TextBox 3">
            <a:extLst>
              <a:ext uri="{FF2B5EF4-FFF2-40B4-BE49-F238E27FC236}">
                <a16:creationId xmlns:a16="http://schemas.microsoft.com/office/drawing/2014/main" id="{EC9E228F-8E20-45B6-BCD5-80A4E93F9966}"/>
              </a:ext>
            </a:extLst>
          </p:cNvPr>
          <p:cNvSpPr txBox="1"/>
          <p:nvPr/>
        </p:nvSpPr>
        <p:spPr>
          <a:xfrm>
            <a:off x="1894114" y="54864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Zlatina K. , Ioana I. &amp; Mihaela V.,July 2020 UWTSD</a:t>
            </a:r>
          </a:p>
        </p:txBody>
      </p:sp>
    </p:spTree>
    <p:extLst>
      <p:ext uri="{BB962C8B-B14F-4D97-AF65-F5344CB8AC3E}">
        <p14:creationId xmlns:p14="http://schemas.microsoft.com/office/powerpoint/2010/main" val="240621884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05A6C-B369-427E-B008-7243C003AD55}"/>
              </a:ext>
            </a:extLst>
          </p:cNvPr>
          <p:cNvSpPr>
            <a:spLocks noGrp="1"/>
          </p:cNvSpPr>
          <p:nvPr>
            <p:ph type="title"/>
          </p:nvPr>
        </p:nvSpPr>
        <p:spPr>
          <a:xfrm>
            <a:off x="628650" y="557189"/>
            <a:ext cx="2530602" cy="5567891"/>
          </a:xfrm>
        </p:spPr>
        <p:txBody>
          <a:bodyPr>
            <a:normAutofit/>
          </a:bodyPr>
          <a:lstStyle/>
          <a:p>
            <a:r>
              <a:rPr lang="en-GB" sz="4500">
                <a:cs typeface="Calibri Light"/>
              </a:rPr>
              <a:t>Quality Related Issues </a:t>
            </a:r>
            <a:endParaRPr lang="en-GB" sz="4500"/>
          </a:p>
        </p:txBody>
      </p:sp>
      <p:graphicFrame>
        <p:nvGraphicFramePr>
          <p:cNvPr id="4" name="Nomogramă 3">
            <a:extLst>
              <a:ext uri="{FF2B5EF4-FFF2-40B4-BE49-F238E27FC236}">
                <a16:creationId xmlns:a16="http://schemas.microsoft.com/office/drawing/2014/main" id="{B1A76061-7B3E-49CF-BD91-E6E94CFEB45F}"/>
              </a:ext>
            </a:extLst>
          </p:cNvPr>
          <p:cNvGraphicFramePr/>
          <p:nvPr>
            <p:extLst>
              <p:ext uri="{D42A27DB-BD31-4B8C-83A1-F6EECF244321}">
                <p14:modId xmlns:p14="http://schemas.microsoft.com/office/powerpoint/2010/main" val="3598581923"/>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2292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1C4A7C96-9E71-4CE8-ADCD-504C0D52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E26CF-98F8-4AD3-840E-2FB880542DA2}"/>
              </a:ext>
            </a:extLst>
          </p:cNvPr>
          <p:cNvSpPr>
            <a:spLocks noGrp="1"/>
          </p:cNvSpPr>
          <p:nvPr>
            <p:ph type="title"/>
          </p:nvPr>
        </p:nvSpPr>
        <p:spPr>
          <a:xfrm>
            <a:off x="628650" y="365126"/>
            <a:ext cx="7886700" cy="1306440"/>
          </a:xfrm>
        </p:spPr>
        <p:txBody>
          <a:bodyPr>
            <a:normAutofit/>
          </a:bodyPr>
          <a:lstStyle/>
          <a:p>
            <a:pPr algn="ctr"/>
            <a:r>
              <a:rPr lang="en-GB" sz="3700">
                <a:cs typeface="Calibri Light"/>
              </a:rPr>
              <a:t>Recommendation on how to improve the product (Samsung Series)</a:t>
            </a:r>
          </a:p>
        </p:txBody>
      </p:sp>
      <p:sp>
        <p:nvSpPr>
          <p:cNvPr id="3" name="Content Placeholder 2">
            <a:extLst>
              <a:ext uri="{FF2B5EF4-FFF2-40B4-BE49-F238E27FC236}">
                <a16:creationId xmlns:a16="http://schemas.microsoft.com/office/drawing/2014/main" id="{E823EE89-F0A2-497A-838F-EB174AB75DB1}"/>
              </a:ext>
            </a:extLst>
          </p:cNvPr>
          <p:cNvSpPr>
            <a:spLocks noGrp="1"/>
          </p:cNvSpPr>
          <p:nvPr>
            <p:ph idx="1"/>
          </p:nvPr>
        </p:nvSpPr>
        <p:spPr>
          <a:xfrm>
            <a:off x="1496786" y="2000249"/>
            <a:ext cx="6148057" cy="4128837"/>
          </a:xfrm>
        </p:spPr>
        <p:txBody>
          <a:bodyPr vert="horz" lIns="91440" tIns="45720" rIns="91440" bIns="45720" rtlCol="0" anchor="t">
            <a:normAutofit/>
          </a:bodyPr>
          <a:lstStyle/>
          <a:p>
            <a:pPr marL="0" indent="0">
              <a:buNone/>
            </a:pPr>
            <a:r>
              <a:rPr lang="en-GB" sz="1400" b="1"/>
              <a:t>Focus on productivity </a:t>
            </a:r>
            <a:endParaRPr lang="en-GB" sz="1400">
              <a:cs typeface="Calibri" panose="020F0502020204030204"/>
            </a:endParaRPr>
          </a:p>
          <a:p>
            <a:pPr marL="0" indent="0">
              <a:buNone/>
            </a:pPr>
            <a:r>
              <a:rPr lang="en-GB" sz="1300">
                <a:ea typeface="+mn-lt"/>
                <a:cs typeface="+mn-lt"/>
              </a:rPr>
              <a:t>Note 10 have increased more than 27% when compared to Note 9 and it is also with more RAM, battery and features. </a:t>
            </a:r>
            <a:endParaRPr lang="en-GB" sz="1300">
              <a:cs typeface="Calibri"/>
            </a:endParaRPr>
          </a:p>
          <a:p>
            <a:pPr marL="0" indent="0">
              <a:buNone/>
            </a:pPr>
            <a:r>
              <a:rPr lang="en-GB" sz="1300">
                <a:ea typeface="+mn-lt"/>
                <a:cs typeface="+mn-lt"/>
              </a:rPr>
              <a:t>“I am happy with the pre-order numbers for Note 10 as most are newcomers to the Note family. These users want the power of a Note device but want a smaller screen to fit in their hands”. ( Tarek Sabbagh, head of IT and mobile division at Samsung Gulf) </a:t>
            </a:r>
            <a:endParaRPr lang="en-GB" sz="1300">
              <a:cs typeface="Calibri"/>
            </a:endParaRPr>
          </a:p>
          <a:p>
            <a:pPr marL="0" indent="0">
              <a:buNone/>
            </a:pPr>
            <a:endParaRPr lang="en-GB" sz="1300">
              <a:cs typeface="Calibri"/>
            </a:endParaRPr>
          </a:p>
          <a:p>
            <a:pPr>
              <a:buNone/>
            </a:pPr>
            <a:r>
              <a:rPr lang="en-GB" sz="1400" b="1"/>
              <a:t>5G phones to rejuvenate market next year</a:t>
            </a:r>
            <a:endParaRPr lang="en-GB" sz="1400">
              <a:cs typeface="Calibri"/>
            </a:endParaRPr>
          </a:p>
          <a:p>
            <a:pPr marL="0" indent="0">
              <a:buNone/>
            </a:pPr>
            <a:r>
              <a:rPr lang="en-GB" sz="1300">
                <a:ea typeface="+mn-lt"/>
                <a:cs typeface="+mn-lt"/>
              </a:rPr>
              <a:t>Global smartphone market next year compared to a fall this year as consumers are holding on to their devices without replacing. </a:t>
            </a:r>
            <a:endParaRPr lang="en-GB" sz="1300">
              <a:cs typeface="Calibri"/>
            </a:endParaRPr>
          </a:p>
          <a:p>
            <a:pPr marL="0" indent="0">
              <a:buNone/>
            </a:pPr>
            <a:r>
              <a:rPr lang="en-GB" sz="1300">
                <a:ea typeface="+mn-lt"/>
                <a:cs typeface="+mn-lt"/>
              </a:rPr>
              <a:t>Samsung had a market share of 38.1% in the first six months of the year and in July, the market share rose further to 41.8% . </a:t>
            </a:r>
          </a:p>
          <a:p>
            <a:pPr marL="0" indent="0">
              <a:buNone/>
            </a:pPr>
            <a:r>
              <a:rPr lang="en-GB" sz="1300">
                <a:ea typeface="+mn-lt"/>
                <a:cs typeface="+mn-lt"/>
              </a:rPr>
              <a:t>“We are working with all the related parties to launch a 5G Note in the region in a bid to have a new consumer experience. We are ready with devices such as Note 10 but when the market is right, we will launch it. As of now, we don’t have any clarity on the readiness”. ( Shobhit Srivastava, research analyst for mobile devices and ecosystem at Counterpoint Research)         </a:t>
            </a:r>
            <a:endParaRPr lang="en-GB" sz="1300">
              <a:cs typeface="Calibri"/>
            </a:endParaRPr>
          </a:p>
          <a:p>
            <a:endParaRPr lang="en-GB" sz="1300">
              <a:cs typeface="Calibri"/>
            </a:endParaRPr>
          </a:p>
        </p:txBody>
      </p:sp>
    </p:spTree>
    <p:extLst>
      <p:ext uri="{BB962C8B-B14F-4D97-AF65-F5344CB8AC3E}">
        <p14:creationId xmlns:p14="http://schemas.microsoft.com/office/powerpoint/2010/main" val="340623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CDD2C55-EB0E-4F22-B2EE-B42958436A5E}"/>
              </a:ext>
            </a:extLst>
          </p:cNvPr>
          <p:cNvSpPr>
            <a:spLocks noGrp="1"/>
          </p:cNvSpPr>
          <p:nvPr>
            <p:ph type="title"/>
          </p:nvPr>
        </p:nvSpPr>
        <p:spPr>
          <a:xfrm>
            <a:off x="442170" y="856180"/>
            <a:ext cx="3420438" cy="1128068"/>
          </a:xfrm>
        </p:spPr>
        <p:txBody>
          <a:bodyPr vert="horz" lIns="91440" tIns="45720" rIns="91440" bIns="45720" rtlCol="0" anchor="ctr">
            <a:normAutofit/>
          </a:bodyPr>
          <a:lstStyle/>
          <a:p>
            <a:r>
              <a:rPr lang="en-US" sz="2500"/>
              <a:t> </a:t>
            </a:r>
            <a:br>
              <a:rPr lang="en-US" sz="2500"/>
            </a:br>
            <a:r>
              <a:rPr lang="en-US" sz="2500"/>
              <a:t>Autonomous Driving Technology</a:t>
            </a:r>
          </a:p>
          <a:p>
            <a:endParaRPr lang="en-US" sz="2500"/>
          </a:p>
        </p:txBody>
      </p:sp>
      <p:pic>
        <p:nvPicPr>
          <p:cNvPr id="5" name="Imagine 5" descr="O imagine care conține persoană, interior, monitor, mic&#10;&#10;Descriere generată automat">
            <a:extLst>
              <a:ext uri="{FF2B5EF4-FFF2-40B4-BE49-F238E27FC236}">
                <a16:creationId xmlns:a16="http://schemas.microsoft.com/office/drawing/2014/main" id="{9EDFABA3-76C1-4421-8ACF-89A7D40FE210}"/>
              </a:ext>
            </a:extLst>
          </p:cNvPr>
          <p:cNvPicPr>
            <a:picLocks noGrp="1" noChangeAspect="1"/>
          </p:cNvPicPr>
          <p:nvPr>
            <p:ph type="pic" idx="1"/>
          </p:nvPr>
        </p:nvPicPr>
        <p:blipFill rotWithShape="1">
          <a:blip r:embed="rId2"/>
          <a:srcRect l="18370" r="18370"/>
          <a:stretch/>
        </p:blipFill>
        <p:spPr>
          <a:prstGeom prst="rect">
            <a:avLst/>
          </a:prstGeom>
        </p:spPr>
      </p:pic>
      <p:sp>
        <p:nvSpPr>
          <p:cNvPr id="4" name="Substituent text 3">
            <a:extLst>
              <a:ext uri="{FF2B5EF4-FFF2-40B4-BE49-F238E27FC236}">
                <a16:creationId xmlns:a16="http://schemas.microsoft.com/office/drawing/2014/main" id="{98762E99-AD51-429D-9068-6AB869B5384E}"/>
              </a:ext>
            </a:extLst>
          </p:cNvPr>
          <p:cNvSpPr>
            <a:spLocks noGrp="1"/>
          </p:cNvSpPr>
          <p:nvPr>
            <p:ph type="body" sz="half" idx="2"/>
          </p:nvPr>
        </p:nvSpPr>
        <p:spPr>
          <a:xfrm>
            <a:off x="443039" y="2330505"/>
            <a:ext cx="3419569" cy="3979585"/>
          </a:xfrm>
        </p:spPr>
        <p:txBody>
          <a:bodyPr vert="horz" lIns="91440" tIns="45720" rIns="91440" bIns="45720" rtlCol="0" anchor="ctr">
            <a:normAutofit/>
          </a:bodyPr>
          <a:lstStyle/>
          <a:p>
            <a:pPr marL="285750" indent="-228600">
              <a:buFont typeface="Arial" panose="020B0604020202020204" pitchFamily="34" charset="0"/>
              <a:buChar char="•"/>
            </a:pPr>
            <a:r>
              <a:rPr lang="en-US" sz="1700" i="1"/>
              <a:t>Samsung creates $300 million fund to build on a number of earlier investments in auto-related startups and technologies. </a:t>
            </a:r>
            <a:endParaRPr lang="en-US" sz="1700"/>
          </a:p>
          <a:p>
            <a:pPr marL="285750" indent="-228600">
              <a:buFont typeface="Arial" panose="020B0604020202020204" pitchFamily="34" charset="0"/>
              <a:buChar char="•"/>
            </a:pPr>
            <a:endParaRPr lang="en-US" sz="1700" i="1"/>
          </a:p>
          <a:p>
            <a:pPr indent="-228600">
              <a:buFont typeface="Arial" panose="020B0604020202020204" pitchFamily="34" charset="0"/>
              <a:buChar char="•"/>
            </a:pPr>
            <a:r>
              <a:rPr lang="en-US" sz="1700" i="1"/>
              <a:t>    Samsung and HARMAN jointly launch a new Autonomous/ADAS Strategic Initiative, focused on developing innovations for next-generation, smart, connected vehicles.</a:t>
            </a:r>
            <a:endParaRPr lang="en-US" sz="1700"/>
          </a:p>
          <a:p>
            <a:br>
              <a:rPr lang="en-US" sz="1700"/>
            </a:br>
            <a:endParaRPr lang="en-US" sz="1700">
              <a:cs typeface="Calibri" panose="020F0502020204030204"/>
            </a:endParaRPr>
          </a:p>
        </p:txBody>
      </p:sp>
    </p:spTree>
    <p:extLst>
      <p:ext uri="{BB962C8B-B14F-4D97-AF65-F5344CB8AC3E}">
        <p14:creationId xmlns:p14="http://schemas.microsoft.com/office/powerpoint/2010/main" val="1279734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259A1-E715-4A6C-816D-0BEFE582B598}"/>
              </a:ext>
            </a:extLst>
          </p:cNvPr>
          <p:cNvSpPr>
            <a:spLocks noGrp="1"/>
          </p:cNvSpPr>
          <p:nvPr>
            <p:ph type="title"/>
          </p:nvPr>
        </p:nvSpPr>
        <p:spPr/>
        <p:txBody>
          <a:bodyPr/>
          <a:lstStyle/>
          <a:p>
            <a:r>
              <a:rPr lang="en-GB">
                <a:cs typeface="Calibri Light"/>
              </a:rPr>
              <a:t>                    Conclusion</a:t>
            </a:r>
            <a:endParaRPr lang="en-GB"/>
          </a:p>
        </p:txBody>
      </p:sp>
      <p:sp>
        <p:nvSpPr>
          <p:cNvPr id="3" name="Content Placeholder 2">
            <a:extLst>
              <a:ext uri="{FF2B5EF4-FFF2-40B4-BE49-F238E27FC236}">
                <a16:creationId xmlns:a16="http://schemas.microsoft.com/office/drawing/2014/main" id="{579B527E-293A-4406-9FC1-4B2A71C4C24F}"/>
              </a:ext>
            </a:extLst>
          </p:cNvPr>
          <p:cNvSpPr>
            <a:spLocks noGrp="1"/>
          </p:cNvSpPr>
          <p:nvPr>
            <p:ph idx="1"/>
          </p:nvPr>
        </p:nvSpPr>
        <p:spPr>
          <a:xfrm>
            <a:off x="125443" y="2213815"/>
            <a:ext cx="8893115" cy="5213978"/>
          </a:xfrm>
        </p:spPr>
        <p:txBody>
          <a:bodyPr vert="horz" lIns="91440" tIns="45720" rIns="91440" bIns="45720" rtlCol="0" anchor="t">
            <a:normAutofit/>
          </a:bodyPr>
          <a:lstStyle/>
          <a:p>
            <a:r>
              <a:rPr lang="en-GB" sz="2400">
                <a:cs typeface="Calibri"/>
              </a:rPr>
              <a:t>Samsung is in the top of the preferences based on the comparison of Samsung note and Apple iphone survey 2020 </a:t>
            </a:r>
          </a:p>
          <a:p>
            <a:r>
              <a:rPr lang="en-GB" sz="2400">
                <a:cs typeface="Calibri"/>
              </a:rPr>
              <a:t>We have researched and presented the product Samsung Note Series. </a:t>
            </a:r>
          </a:p>
          <a:p>
            <a:r>
              <a:rPr lang="en-GB" sz="2400">
                <a:cs typeface="Calibri"/>
              </a:rPr>
              <a:t>We used primary and secondary data sources</a:t>
            </a:r>
          </a:p>
          <a:p>
            <a:r>
              <a:rPr lang="en-GB" sz="2400">
                <a:cs typeface="Calibri"/>
              </a:rPr>
              <a:t>Qualitative helped us to do the research and  analyse the data using different method of choice sources and the quantitative complimented it by 'painting a picture of the data' . </a:t>
            </a:r>
          </a:p>
        </p:txBody>
      </p:sp>
    </p:spTree>
    <p:extLst>
      <p:ext uri="{BB962C8B-B14F-4D97-AF65-F5344CB8AC3E}">
        <p14:creationId xmlns:p14="http://schemas.microsoft.com/office/powerpoint/2010/main" val="4147968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Imagine 4" descr="O imagine care conține cer&#10;&#10;Descriere generată automat">
            <a:extLst>
              <a:ext uri="{FF2B5EF4-FFF2-40B4-BE49-F238E27FC236}">
                <a16:creationId xmlns:a16="http://schemas.microsoft.com/office/drawing/2014/main" id="{567A467B-B970-4748-85D2-FF3A4B907F31}"/>
              </a:ext>
            </a:extLst>
          </p:cNvPr>
          <p:cNvPicPr>
            <a:picLocks noChangeAspect="1"/>
          </p:cNvPicPr>
          <p:nvPr/>
        </p:nvPicPr>
        <p:blipFill>
          <a:blip r:embed="rId3"/>
          <a:stretch>
            <a:fillRect/>
          </a:stretch>
        </p:blipFill>
        <p:spPr>
          <a:xfrm>
            <a:off x="60268" y="1331746"/>
            <a:ext cx="9015304" cy="4194042"/>
          </a:xfrm>
          <a:prstGeom prst="rect">
            <a:avLst/>
          </a:prstGeom>
          <a:effectLst/>
        </p:spPr>
      </p:pic>
    </p:spTree>
    <p:extLst>
      <p:ext uri="{BB962C8B-B14F-4D97-AF65-F5344CB8AC3E}">
        <p14:creationId xmlns:p14="http://schemas.microsoft.com/office/powerpoint/2010/main" val="3680983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81080373-91A7-104E-B01D-9F130B8484CD}"/>
              </a:ext>
            </a:extLst>
          </p:cNvPr>
          <p:cNvSpPr>
            <a:spLocks noGrp="1"/>
          </p:cNvSpPr>
          <p:nvPr>
            <p:ph idx="1"/>
          </p:nvPr>
        </p:nvSpPr>
        <p:spPr>
          <a:xfrm>
            <a:off x="642900" y="516480"/>
            <a:ext cx="7710688" cy="6158798"/>
          </a:xfrm>
        </p:spPr>
        <p:txBody>
          <a:bodyPr vert="horz" lIns="91440" tIns="45720" rIns="91440" bIns="45720" rtlCol="0" anchor="t">
            <a:normAutofit/>
          </a:bodyPr>
          <a:lstStyle/>
          <a:p>
            <a:pPr marL="0" indent="0">
              <a:buNone/>
            </a:pPr>
            <a:r>
              <a:rPr lang="en-GB" sz="3600" b="1"/>
              <a:t>References </a:t>
            </a:r>
            <a:endParaRPr lang="ro-RO" sz="3600" b="1"/>
          </a:p>
          <a:p>
            <a:pPr marL="0" indent="0">
              <a:buNone/>
            </a:pPr>
            <a:r>
              <a:rPr lang="en-GB" sz="1600" b="1"/>
              <a:t>                                                                          </a:t>
            </a:r>
            <a:endParaRPr lang="ro-RO" sz="1400" b="1">
              <a:cs typeface="Calibri" panose="020F0502020204030204"/>
            </a:endParaRPr>
          </a:p>
          <a:p>
            <a:pPr marL="285750" indent="-285750"/>
            <a:r>
              <a:rPr lang="en-GB" sz="1600">
                <a:latin typeface="Calibri"/>
                <a:ea typeface="+mj-lt"/>
                <a:cs typeface="+mj-lt"/>
              </a:rPr>
              <a:t>Britta O'Boyle ·3 July 2020 · Analysis: ''</a:t>
            </a:r>
            <a:r>
              <a:rPr lang="en-GB" sz="1600">
                <a:latin typeface="Calibri"/>
                <a:cs typeface="Calibri"/>
              </a:rPr>
              <a:t>Samsung Galaxy Note 20: Release date, rumours, specs and leaks''.      </a:t>
            </a:r>
          </a:p>
          <a:p>
            <a:pPr marL="285750" indent="-285750"/>
            <a:r>
              <a:rPr lang="en-GB" sz="1600">
                <a:latin typeface="Calibri"/>
                <a:ea typeface="+mj-lt"/>
                <a:cs typeface="Calibri"/>
              </a:rPr>
              <a:t>Castelluccio, M., 2020. Dual screens and folding phones. </a:t>
            </a:r>
            <a:r>
              <a:rPr lang="en-GB" sz="1600" i="1">
                <a:latin typeface="Calibri"/>
                <a:ea typeface="+mj-lt"/>
                <a:cs typeface="Calibri"/>
              </a:rPr>
              <a:t>Strategic Finance</a:t>
            </a:r>
            <a:r>
              <a:rPr lang="en-GB" sz="1600">
                <a:latin typeface="Calibri"/>
                <a:ea typeface="+mj-lt"/>
                <a:cs typeface="Calibri"/>
              </a:rPr>
              <a:t>, </a:t>
            </a:r>
            <a:r>
              <a:rPr lang="en-GB" sz="1600" i="1">
                <a:latin typeface="Calibri"/>
                <a:ea typeface="+mj-lt"/>
                <a:cs typeface="Calibri"/>
              </a:rPr>
              <a:t>101</a:t>
            </a:r>
            <a:r>
              <a:rPr lang="en-GB" sz="1600">
                <a:latin typeface="Calibri"/>
                <a:ea typeface="+mj-lt"/>
                <a:cs typeface="Calibri"/>
              </a:rPr>
              <a:t>(9), pp.61-62.</a:t>
            </a:r>
            <a:endParaRPr lang="en-GB" sz="1600">
              <a:ea typeface="+mj-lt"/>
              <a:cs typeface="+mj-lt"/>
            </a:endParaRPr>
          </a:p>
          <a:p>
            <a:pPr marL="285750" indent="-285750"/>
            <a:r>
              <a:rPr lang="en-GB" sz="1600">
                <a:latin typeface="Calibri"/>
                <a:ea typeface="+mj-lt"/>
                <a:cs typeface="Calibri"/>
              </a:rPr>
              <a:t>Encyclopedia Britanica , </a:t>
            </a:r>
            <a:r>
              <a:rPr lang="en-GB" sz="1600" i="1">
                <a:latin typeface="Calibri"/>
                <a:ea typeface="+mj-lt"/>
                <a:cs typeface="Calibri"/>
              </a:rPr>
              <a:t>Samsung the South Korean company.</a:t>
            </a:r>
            <a:r>
              <a:rPr lang="en-GB" sz="1600">
                <a:latin typeface="Calibri"/>
                <a:ea typeface="+mj-lt"/>
                <a:cs typeface="Calibri"/>
              </a:rPr>
              <a:t> Accessed on 09/07/2020 from</a:t>
            </a:r>
            <a:r>
              <a:rPr lang="en-GB" sz="1600" i="1">
                <a:latin typeface="Calibri"/>
                <a:ea typeface="+mj-lt"/>
                <a:cs typeface="Calibri"/>
              </a:rPr>
              <a:t> </a:t>
            </a:r>
            <a:r>
              <a:rPr lang="en-GB" sz="1600">
                <a:latin typeface="Calibri"/>
                <a:ea typeface="+mj-lt"/>
                <a:cs typeface="Calibri"/>
              </a:rPr>
              <a:t> </a:t>
            </a:r>
            <a:r>
              <a:rPr lang="en-GB" sz="1600">
                <a:latin typeface="Calibri"/>
                <a:ea typeface="+mj-lt"/>
                <a:cs typeface="Calibri"/>
                <a:hlinkClick r:id="rId2"/>
              </a:rPr>
              <a:t>https://www.britannica.com/topic/Samsung-Electronics</a:t>
            </a:r>
            <a:r>
              <a:rPr lang="en-GB" sz="1600">
                <a:latin typeface="Calibri"/>
                <a:ea typeface="+mj-lt"/>
                <a:cs typeface="Calibri"/>
              </a:rPr>
              <a:t>  </a:t>
            </a:r>
          </a:p>
          <a:p>
            <a:pPr marL="285750" indent="-285750"/>
            <a:r>
              <a:rPr lang="en-GB" sz="1600">
                <a:latin typeface="Calibri"/>
                <a:ea typeface="+mj-lt"/>
                <a:cs typeface="Calibri"/>
              </a:rPr>
              <a:t>Lee , D., 2006. </a:t>
            </a:r>
            <a:r>
              <a:rPr lang="en-GB" sz="1600" i="1">
                <a:latin typeface="Calibri"/>
                <a:ea typeface="+mj-lt"/>
                <a:cs typeface="Calibri"/>
              </a:rPr>
              <a:t>Samsung Electronics : the global inc. </a:t>
            </a:r>
            <a:r>
              <a:rPr lang="en-GB" sz="1600">
                <a:latin typeface="Calibri"/>
                <a:ea typeface="+mj-lt"/>
                <a:cs typeface="Calibri"/>
              </a:rPr>
              <a:t>LEE Dongyoup .  </a:t>
            </a:r>
            <a:endParaRPr lang="en-GB" sz="1600">
              <a:ea typeface="+mj-lt"/>
              <a:cs typeface="+mj-lt"/>
            </a:endParaRPr>
          </a:p>
          <a:p>
            <a:pPr marL="285750" indent="-285750"/>
            <a:r>
              <a:rPr lang="en-GB" sz="1600">
                <a:ea typeface="+mn-lt"/>
                <a:cs typeface="+mn-lt"/>
              </a:rPr>
              <a:t> Naushad K. Cherrayil August 28, 2019-techradar.pro: ''</a:t>
            </a:r>
            <a:r>
              <a:rPr lang="en-GB" sz="1600"/>
              <a:t>Change in product strategy helps Samsung increase its market share''</a:t>
            </a:r>
            <a:endParaRPr lang="en-GB" sz="1600">
              <a:ea typeface="+mn-lt"/>
              <a:cs typeface="+mn-lt"/>
            </a:endParaRPr>
          </a:p>
          <a:p>
            <a:pPr marL="285750" indent="-285750"/>
            <a:r>
              <a:rPr lang="en-US" sz="1600">
                <a:ea typeface="+mn-lt"/>
                <a:cs typeface="+mn-lt"/>
              </a:rPr>
              <a:t>Peter Bondarenko , May 05, 2020:Encyclopaedia Britannica, ''Samsung''.</a:t>
            </a:r>
            <a:endParaRPr lang="en-GB" sz="1600">
              <a:ea typeface="+mn-lt"/>
              <a:cs typeface="+mn-lt"/>
            </a:endParaRPr>
          </a:p>
          <a:p>
            <a:pPr marL="285750" indent="-285750"/>
            <a:r>
              <a:rPr lang="en-GB" sz="1600">
                <a:ea typeface="+mn-lt"/>
                <a:cs typeface="+mn-lt"/>
              </a:rPr>
              <a:t> Rogerson, J., 2018. Samsung Galaxy X: the story of Samsung’s foldable phone so far. </a:t>
            </a:r>
            <a:r>
              <a:rPr lang="en-GB" sz="1600" i="1">
                <a:ea typeface="+mn-lt"/>
                <a:cs typeface="+mn-lt"/>
              </a:rPr>
              <a:t>TechRadar.(10 Sep 2018)</a:t>
            </a:r>
            <a:r>
              <a:rPr lang="en-GB" sz="1600">
                <a:ea typeface="+mn-lt"/>
                <a:cs typeface="+mn-lt"/>
              </a:rPr>
              <a:t>.</a:t>
            </a:r>
            <a:endParaRPr lang="en-GB" sz="1600">
              <a:ea typeface="+mj-lt"/>
              <a:cs typeface="Calibri"/>
            </a:endParaRPr>
          </a:p>
          <a:p>
            <a:pPr marL="285750" indent="-285750"/>
            <a:endParaRPr lang="en-GB" sz="1600">
              <a:ea typeface="+mj-lt"/>
              <a:cs typeface="Calibri"/>
            </a:endParaRPr>
          </a:p>
          <a:p>
            <a:pPr marL="342900" indent="-342900"/>
            <a:endParaRPr lang="en-GB" sz="1200">
              <a:ea typeface="+mj-lt"/>
              <a:cs typeface="+mj-lt"/>
            </a:endParaRPr>
          </a:p>
        </p:txBody>
      </p:sp>
    </p:spTree>
    <p:extLst>
      <p:ext uri="{BB962C8B-B14F-4D97-AF65-F5344CB8AC3E}">
        <p14:creationId xmlns:p14="http://schemas.microsoft.com/office/powerpoint/2010/main" val="264825470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5606A5F8-11C9-4ADF-B3C8-9018E834E412}"/>
              </a:ext>
            </a:extLst>
          </p:cNvPr>
          <p:cNvSpPr>
            <a:spLocks noGrp="1"/>
          </p:cNvSpPr>
          <p:nvPr>
            <p:ph idx="1"/>
          </p:nvPr>
        </p:nvSpPr>
        <p:spPr>
          <a:xfrm>
            <a:off x="251597" y="358655"/>
            <a:ext cx="7054961" cy="5357439"/>
          </a:xfrm>
        </p:spPr>
        <p:txBody>
          <a:bodyPr vert="horz" lIns="91440" tIns="45720" rIns="91440" bIns="45720" rtlCol="0" anchor="t">
            <a:noAutofit/>
          </a:bodyPr>
          <a:lstStyle/>
          <a:p>
            <a:pPr marL="0" indent="0">
              <a:buNone/>
            </a:pPr>
            <a:endParaRPr lang="en-GB" sz="1800">
              <a:latin typeface="Calibri"/>
              <a:cs typeface="Calibri"/>
            </a:endParaRPr>
          </a:p>
          <a:p>
            <a:pPr marL="285750" indent="-285750"/>
            <a:endParaRPr lang="en-GB" sz="1800">
              <a:latin typeface="Calibri"/>
              <a:ea typeface="+mj-lt"/>
              <a:cs typeface="Calibri"/>
            </a:endParaRPr>
          </a:p>
          <a:p>
            <a:pPr marL="342900" indent="-342900"/>
            <a:r>
              <a:rPr lang="ro-RO" sz="1600">
                <a:latin typeface="Calibri"/>
                <a:ea typeface="+mj-lt"/>
                <a:cs typeface="+mj-lt"/>
              </a:rPr>
              <a:t>Samsung Newsroom on January 11, 2018: </a:t>
            </a:r>
            <a:r>
              <a:rPr lang="ro-RO" sz="1600">
                <a:latin typeface="Calibri"/>
                <a:cs typeface="Calibri"/>
              </a:rPr>
              <a:t>“Integration is Our Secret Weapon ”: Samsung and HARMAN Executives Discuss the Next Chapter for Driving . </a:t>
            </a:r>
            <a:r>
              <a:rPr lang="ro-RO" sz="1600">
                <a:latin typeface="Calibri"/>
                <a:ea typeface="+mj-lt"/>
                <a:cs typeface="+mj-lt"/>
                <a:hlinkClick r:id="rId2"/>
              </a:rPr>
              <a:t>https://news.samsung.com/global/integration-is-our-secret-weapon-samsung-and-harman-executives-discuss-the-next-chapter-for-driving</a:t>
            </a:r>
            <a:r>
              <a:rPr lang="ro-RO" sz="1600">
                <a:latin typeface="Calibri"/>
                <a:ea typeface="+mj-lt"/>
                <a:cs typeface="+mj-lt"/>
              </a:rPr>
              <a:t>  </a:t>
            </a:r>
            <a:endParaRPr lang="ro-RO" sz="1600">
              <a:latin typeface="Calibri"/>
              <a:cs typeface="Calibri"/>
            </a:endParaRPr>
          </a:p>
          <a:p>
            <a:pPr marL="342900" indent="-342900"/>
            <a:r>
              <a:rPr lang="ro-RO" sz="1600">
                <a:latin typeface="Calibri"/>
                <a:cs typeface="Calibri"/>
              </a:rPr>
              <a:t>Samsung Newsroom , </a:t>
            </a:r>
            <a:r>
              <a:rPr lang="ro-RO" sz="1600">
                <a:latin typeface="Calibri"/>
                <a:ea typeface="+mj-lt"/>
                <a:cs typeface="+mj-lt"/>
              </a:rPr>
              <a:t>Germany on September 14, 2017: ''</a:t>
            </a:r>
            <a:r>
              <a:rPr lang="ro-RO" sz="1600">
                <a:latin typeface="Calibri"/>
                <a:cs typeface="Calibri"/>
              </a:rPr>
              <a:t>Autonomous Driving Technology''. </a:t>
            </a:r>
            <a:r>
              <a:rPr lang="ro-RO" sz="1600">
                <a:latin typeface="Calibri"/>
                <a:ea typeface="+mj-lt"/>
                <a:cs typeface="+mj-lt"/>
                <a:hlinkClick r:id="rId3"/>
              </a:rPr>
              <a:t>https://news.samsung.com/global/samsung-electronics-expands-commitment-to-autonomous-driving-technology</a:t>
            </a:r>
            <a:endParaRPr lang="ro-RO" sz="1600">
              <a:latin typeface="Calibri"/>
              <a:ea typeface="+mj-lt"/>
              <a:cs typeface="+mj-lt"/>
            </a:endParaRPr>
          </a:p>
          <a:p>
            <a:pPr marL="342900" indent="-342900"/>
            <a:r>
              <a:rPr lang="ro-RO" sz="1600">
                <a:cs typeface="Calibri Light"/>
              </a:rPr>
              <a:t>Zlatina K. Mihaela V,. and Ioana I.,2020 </a:t>
            </a:r>
            <a:r>
              <a:rPr lang="en-US" sz="1600">
                <a:latin typeface="Calibri"/>
                <a:cs typeface="Calibri Light"/>
              </a:rPr>
              <a:t>Customers preferences from 2020 survey. Group Presentation Survey: UWTSD .</a:t>
            </a:r>
            <a:endParaRPr lang="ro-RO" sz="1600">
              <a:latin typeface="Calibri"/>
              <a:cs typeface="Calibri Light"/>
            </a:endParaRPr>
          </a:p>
          <a:p>
            <a:pPr marL="0" indent="0">
              <a:buNone/>
            </a:pPr>
            <a:endParaRPr lang="en-US" sz="1600">
              <a:latin typeface="Calibri"/>
              <a:cs typeface="Calibri"/>
            </a:endParaRPr>
          </a:p>
          <a:p>
            <a:pPr marL="342900" indent="-342900"/>
            <a:endParaRPr lang="ro-RO" sz="1400">
              <a:cs typeface="Calibri" panose="020F0502020204030204"/>
            </a:endParaRPr>
          </a:p>
        </p:txBody>
      </p:sp>
    </p:spTree>
    <p:extLst>
      <p:ext uri="{BB962C8B-B14F-4D97-AF65-F5344CB8AC3E}">
        <p14:creationId xmlns:p14="http://schemas.microsoft.com/office/powerpoint/2010/main" val="754081517"/>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Expunere pe ecran (4:3)</PresentationFormat>
  <Slides>14</Slides>
  <Notes>0</Notes>
  <HiddenSlides>0</HiddenSlide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Office Theme</vt:lpstr>
      <vt:lpstr>Samsung – Quality and Areas of Improvement</vt:lpstr>
      <vt:lpstr>Table of contents</vt:lpstr>
      <vt:lpstr>Prezentare PowerPoint</vt:lpstr>
      <vt:lpstr>Company Historical Background</vt:lpstr>
      <vt:lpstr>Prezentare PowerPoint</vt:lpstr>
      <vt:lpstr>Prezentare PowerPoint</vt:lpstr>
      <vt:lpstr>A comparison of Samsung Note and Apple Iphone </vt:lpstr>
      <vt:lpstr>Quality Related Issues </vt:lpstr>
      <vt:lpstr>Recommendation on how to improve the product (Samsung Series)</vt:lpstr>
      <vt:lpstr>  Autonomous Driving Technology </vt:lpstr>
      <vt:lpstr>                    Conclusion</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Ioana Ienea (1918148)</cp:lastModifiedBy>
  <cp:revision>1</cp:revision>
  <dcterms:created xsi:type="dcterms:W3CDTF">2020-06-19T10:08:50Z</dcterms:created>
  <dcterms:modified xsi:type="dcterms:W3CDTF">2020-07-15T23:31:18Z</dcterms:modified>
</cp:coreProperties>
</file>