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6" r:id="rId6"/>
    <p:sldId id="267" r:id="rId7"/>
    <p:sldId id="261" r:id="rId8"/>
    <p:sldId id="260" r:id="rId9"/>
    <p:sldId id="268" r:id="rId10"/>
    <p:sldId id="262" r:id="rId11"/>
    <p:sldId id="263" r:id="rId12"/>
    <p:sldId id="264" r:id="rId13"/>
    <p:sldId id="265" r:id="rId14"/>
    <p:sldId id="270" r:id="rId15"/>
    <p:sldId id="272"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159" autoAdjust="0"/>
    <p:restoredTop sz="94660"/>
  </p:normalViewPr>
  <p:slideViewPr>
    <p:cSldViewPr snapToGrid="0">
      <p:cViewPr>
        <p:scale>
          <a:sx n="67" d="100"/>
          <a:sy n="67" d="100"/>
        </p:scale>
        <p:origin x="67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970EB9E4-4644-4745-9699-0A9D5F9CB45C}" type="datetimeFigureOut">
              <a:rPr lang="en-GB" smtClean="0"/>
              <a:t>04/01/2021</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175C8FC4-8A03-4ABA-A56C-4B8FE7177044}" type="slidenum">
              <a:rPr lang="en-GB" smtClean="0"/>
              <a:t>‹#›</a:t>
            </a:fld>
            <a:endParaRPr lang="en-GB"/>
          </a:p>
        </p:txBody>
      </p:sp>
    </p:spTree>
    <p:extLst>
      <p:ext uri="{BB962C8B-B14F-4D97-AF65-F5344CB8AC3E}">
        <p14:creationId xmlns:p14="http://schemas.microsoft.com/office/powerpoint/2010/main" val="3171985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0EB9E4-4644-4745-9699-0A9D5F9CB45C}" type="datetimeFigureOut">
              <a:rPr lang="en-GB" smtClean="0"/>
              <a:t>04/01/2021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5C8FC4-8A03-4ABA-A56C-4B8FE7177044}" type="slidenum">
              <a:rPr lang="en-GB" smtClean="0"/>
              <a:t>‹#›</a:t>
            </a:fld>
            <a:endParaRPr lang="en-GB"/>
          </a:p>
        </p:txBody>
      </p:sp>
    </p:spTree>
    <p:extLst>
      <p:ext uri="{BB962C8B-B14F-4D97-AF65-F5344CB8AC3E}">
        <p14:creationId xmlns:p14="http://schemas.microsoft.com/office/powerpoint/2010/main" val="1280872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0EB9E4-4644-4745-9699-0A9D5F9CB45C}" type="datetimeFigureOut">
              <a:rPr lang="en-GB" smtClean="0"/>
              <a:t>04/01/2021</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75C8FC4-8A03-4ABA-A56C-4B8FE7177044}" type="slidenum">
              <a:rPr lang="en-GB" smtClean="0"/>
              <a:t>‹#›</a:t>
            </a:fld>
            <a:endParaRPr lang="en-GB"/>
          </a:p>
        </p:txBody>
      </p:sp>
    </p:spTree>
    <p:extLst>
      <p:ext uri="{BB962C8B-B14F-4D97-AF65-F5344CB8AC3E}">
        <p14:creationId xmlns:p14="http://schemas.microsoft.com/office/powerpoint/2010/main" val="27693763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0EB9E4-4644-4745-9699-0A9D5F9CB45C}" type="datetimeFigureOut">
              <a:rPr lang="en-GB" smtClean="0"/>
              <a:t>04/01/2021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5C8FC4-8A03-4ABA-A56C-4B8FE7177044}" type="slidenum">
              <a:rPr lang="en-GB" smtClean="0"/>
              <a:t>‹#›</a:t>
            </a:fld>
            <a:endParaRPr lang="en-GB"/>
          </a:p>
        </p:txBody>
      </p:sp>
    </p:spTree>
    <p:extLst>
      <p:ext uri="{BB962C8B-B14F-4D97-AF65-F5344CB8AC3E}">
        <p14:creationId xmlns:p14="http://schemas.microsoft.com/office/powerpoint/2010/main" val="250453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0EB9E4-4644-4745-9699-0A9D5F9CB45C}" type="datetimeFigureOut">
              <a:rPr lang="en-GB" smtClean="0"/>
              <a:t>04/01/2021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75C8FC4-8A03-4ABA-A56C-4B8FE7177044}" type="slidenum">
              <a:rPr lang="en-GB" smtClean="0"/>
              <a:t>‹#›</a:t>
            </a:fld>
            <a:endParaRPr lang="en-GB"/>
          </a:p>
        </p:txBody>
      </p:sp>
    </p:spTree>
    <p:extLst>
      <p:ext uri="{BB962C8B-B14F-4D97-AF65-F5344CB8AC3E}">
        <p14:creationId xmlns:p14="http://schemas.microsoft.com/office/powerpoint/2010/main" val="646024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70EB9E4-4644-4745-9699-0A9D5F9CB45C}" type="datetimeFigureOut">
              <a:rPr lang="en-GB" smtClean="0"/>
              <a:t>04/01/2021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75C8FC4-8A03-4ABA-A56C-4B8FE7177044}" type="slidenum">
              <a:rPr lang="en-GB" smtClean="0"/>
              <a:t>‹#›</a:t>
            </a:fld>
            <a:endParaRPr lang="en-GB"/>
          </a:p>
        </p:txBody>
      </p:sp>
    </p:spTree>
    <p:extLst>
      <p:ext uri="{BB962C8B-B14F-4D97-AF65-F5344CB8AC3E}">
        <p14:creationId xmlns:p14="http://schemas.microsoft.com/office/powerpoint/2010/main" val="4173216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0EB9E4-4644-4745-9699-0A9D5F9CB45C}" type="datetimeFigureOut">
              <a:rPr lang="en-GB" smtClean="0"/>
              <a:t>04/01/2021</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175C8FC4-8A03-4ABA-A56C-4B8FE7177044}" type="slidenum">
              <a:rPr lang="en-GB" smtClean="0"/>
              <a:t>‹#›</a:t>
            </a:fld>
            <a:endParaRPr lang="en-GB"/>
          </a:p>
        </p:txBody>
      </p:sp>
    </p:spTree>
    <p:extLst>
      <p:ext uri="{BB962C8B-B14F-4D97-AF65-F5344CB8AC3E}">
        <p14:creationId xmlns:p14="http://schemas.microsoft.com/office/powerpoint/2010/main" val="2766329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0EB9E4-4644-4745-9699-0A9D5F9CB45C}" type="datetimeFigureOut">
              <a:rPr lang="en-GB" smtClean="0"/>
              <a:t>04/01/2021</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75C8FC4-8A03-4ABA-A56C-4B8FE7177044}" type="slidenum">
              <a:rPr lang="en-GB" smtClean="0"/>
              <a:t>‹#›</a:t>
            </a:fld>
            <a:endParaRPr lang="en-GB"/>
          </a:p>
        </p:txBody>
      </p:sp>
    </p:spTree>
    <p:extLst>
      <p:ext uri="{BB962C8B-B14F-4D97-AF65-F5344CB8AC3E}">
        <p14:creationId xmlns:p14="http://schemas.microsoft.com/office/powerpoint/2010/main" val="31047643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0EB9E4-4644-4745-9699-0A9D5F9CB45C}" type="datetimeFigureOut">
              <a:rPr lang="en-GB" smtClean="0"/>
              <a:t>04/01/2021</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75C8FC4-8A03-4ABA-A56C-4B8FE7177044}" type="slidenum">
              <a:rPr lang="en-GB" smtClean="0"/>
              <a:t>‹#›</a:t>
            </a:fld>
            <a:endParaRPr lang="en-GB"/>
          </a:p>
        </p:txBody>
      </p:sp>
    </p:spTree>
    <p:extLst>
      <p:ext uri="{BB962C8B-B14F-4D97-AF65-F5344CB8AC3E}">
        <p14:creationId xmlns:p14="http://schemas.microsoft.com/office/powerpoint/2010/main" val="9997631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0EB9E4-4644-4745-9699-0A9D5F9CB45C}" type="datetimeFigureOut">
              <a:rPr lang="en-GB" smtClean="0"/>
              <a:t>04/01/2021</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75C8FC4-8A03-4ABA-A56C-4B8FE7177044}" type="slidenum">
              <a:rPr lang="en-GB" smtClean="0"/>
              <a:t>‹#›</a:t>
            </a:fld>
            <a:endParaRPr lang="en-GB"/>
          </a:p>
        </p:txBody>
      </p:sp>
    </p:spTree>
    <p:extLst>
      <p:ext uri="{BB962C8B-B14F-4D97-AF65-F5344CB8AC3E}">
        <p14:creationId xmlns:p14="http://schemas.microsoft.com/office/powerpoint/2010/main" val="1002205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70EB9E4-4644-4745-9699-0A9D5F9CB45C}" type="datetimeFigureOut">
              <a:rPr lang="en-GB" smtClean="0"/>
              <a:t>04/01/2021</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75C8FC4-8A03-4ABA-A56C-4B8FE7177044}" type="slidenum">
              <a:rPr lang="en-GB" smtClean="0"/>
              <a:t>‹#›</a:t>
            </a:fld>
            <a:endParaRPr lang="en-GB"/>
          </a:p>
        </p:txBody>
      </p:sp>
    </p:spTree>
    <p:extLst>
      <p:ext uri="{BB962C8B-B14F-4D97-AF65-F5344CB8AC3E}">
        <p14:creationId xmlns:p14="http://schemas.microsoft.com/office/powerpoint/2010/main" val="24273982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70EB9E4-4644-4745-9699-0A9D5F9CB45C}" type="datetimeFigureOut">
              <a:rPr lang="en-GB" smtClean="0"/>
              <a:t>04/01/2021</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75C8FC4-8A03-4ABA-A56C-4B8FE7177044}" type="slidenum">
              <a:rPr lang="en-GB" smtClean="0"/>
              <a:t>‹#›</a:t>
            </a:fld>
            <a:endParaRPr lang="en-GB"/>
          </a:p>
        </p:txBody>
      </p:sp>
    </p:spTree>
    <p:extLst>
      <p:ext uri="{BB962C8B-B14F-4D97-AF65-F5344CB8AC3E}">
        <p14:creationId xmlns:p14="http://schemas.microsoft.com/office/powerpoint/2010/main" val="38488505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0EB9E4-4644-4745-9699-0A9D5F9CB45C}" type="datetimeFigureOut">
              <a:rPr lang="en-GB" smtClean="0"/>
              <a:t>04/01/2021</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75C8FC4-8A03-4ABA-A56C-4B8FE7177044}" type="slidenum">
              <a:rPr lang="en-GB" smtClean="0"/>
              <a:t>‹#›</a:t>
            </a:fld>
            <a:endParaRPr lang="en-GB"/>
          </a:p>
        </p:txBody>
      </p:sp>
    </p:spTree>
    <p:extLst>
      <p:ext uri="{BB962C8B-B14F-4D97-AF65-F5344CB8AC3E}">
        <p14:creationId xmlns:p14="http://schemas.microsoft.com/office/powerpoint/2010/main" val="41048642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70EB9E4-4644-4745-9699-0A9D5F9CB45C}" type="datetimeFigureOut">
              <a:rPr lang="en-GB" smtClean="0"/>
              <a:t>04/01/2021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75C8FC4-8A03-4ABA-A56C-4B8FE7177044}" type="slidenum">
              <a:rPr lang="en-GB" smtClean="0"/>
              <a:t>‹#›</a:t>
            </a:fld>
            <a:endParaRPr lang="en-GB"/>
          </a:p>
        </p:txBody>
      </p:sp>
    </p:spTree>
    <p:extLst>
      <p:ext uri="{BB962C8B-B14F-4D97-AF65-F5344CB8AC3E}">
        <p14:creationId xmlns:p14="http://schemas.microsoft.com/office/powerpoint/2010/main" val="3355238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70EB9E4-4644-4745-9699-0A9D5F9CB45C}" type="datetimeFigureOut">
              <a:rPr lang="en-GB" smtClean="0"/>
              <a:t>04/01/2021</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175C8FC4-8A03-4ABA-A56C-4B8FE7177044}" type="slidenum">
              <a:rPr lang="en-GB" smtClean="0"/>
              <a:t>‹#›</a:t>
            </a:fld>
            <a:endParaRPr lang="en-GB"/>
          </a:p>
        </p:txBody>
      </p:sp>
    </p:spTree>
    <p:extLst>
      <p:ext uri="{BB962C8B-B14F-4D97-AF65-F5344CB8AC3E}">
        <p14:creationId xmlns:p14="http://schemas.microsoft.com/office/powerpoint/2010/main" val="36580104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970EB9E4-4644-4745-9699-0A9D5F9CB45C}" type="datetimeFigureOut">
              <a:rPr lang="en-GB" smtClean="0"/>
              <a:t>04/01/2021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5C8FC4-8A03-4ABA-A56C-4B8FE7177044}" type="slidenum">
              <a:rPr lang="en-GB" smtClean="0"/>
              <a:t>‹#›</a:t>
            </a:fld>
            <a:endParaRPr lang="en-GB"/>
          </a:p>
        </p:txBody>
      </p:sp>
    </p:spTree>
    <p:extLst>
      <p:ext uri="{BB962C8B-B14F-4D97-AF65-F5344CB8AC3E}">
        <p14:creationId xmlns:p14="http://schemas.microsoft.com/office/powerpoint/2010/main" val="16989494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970EB9E4-4644-4745-9699-0A9D5F9CB45C}" type="datetimeFigureOut">
              <a:rPr lang="en-GB" smtClean="0"/>
              <a:t>04/01/2021</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75C8FC4-8A03-4ABA-A56C-4B8FE7177044}" type="slidenum">
              <a:rPr lang="en-GB" smtClean="0"/>
              <a:t>‹#›</a:t>
            </a:fld>
            <a:endParaRPr lang="en-GB"/>
          </a:p>
        </p:txBody>
      </p:sp>
    </p:spTree>
    <p:extLst>
      <p:ext uri="{BB962C8B-B14F-4D97-AF65-F5344CB8AC3E}">
        <p14:creationId xmlns:p14="http://schemas.microsoft.com/office/powerpoint/2010/main" val="9253375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970EB9E4-4644-4745-9699-0A9D5F9CB45C}" type="datetimeFigureOut">
              <a:rPr lang="en-GB" smtClean="0"/>
              <a:t>04/01/2021</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175C8FC4-8A03-4ABA-A56C-4B8FE7177044}" type="slidenum">
              <a:rPr lang="en-GB" smtClean="0"/>
              <a:t>‹#›</a:t>
            </a:fld>
            <a:endParaRPr lang="en-GB"/>
          </a:p>
        </p:txBody>
      </p:sp>
    </p:spTree>
    <p:extLst>
      <p:ext uri="{BB962C8B-B14F-4D97-AF65-F5344CB8AC3E}">
        <p14:creationId xmlns:p14="http://schemas.microsoft.com/office/powerpoint/2010/main" val="115116810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7.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4F21E43-4ADE-4599-AC53-511BD2EF045C}"/>
              </a:ext>
            </a:extLst>
          </p:cNvPr>
          <p:cNvSpPr>
            <a:spLocks noGrp="1"/>
          </p:cNvSpPr>
          <p:nvPr>
            <p:ph type="ctrTitle"/>
          </p:nvPr>
        </p:nvSpPr>
        <p:spPr>
          <a:xfrm>
            <a:off x="1683171" y="741796"/>
            <a:ext cx="8825658" cy="1020743"/>
          </a:xfrm>
        </p:spPr>
        <p:txBody>
          <a:bodyPr/>
          <a:lstStyle/>
          <a:p>
            <a:pPr algn="ctr"/>
            <a:r>
              <a:rPr lang="en-GB" sz="4800" u="sng" dirty="0">
                <a:solidFill>
                  <a:schemeClr val="bg1"/>
                </a:solidFill>
                <a:latin typeface="Arial" panose="020B0604020202020204" pitchFamily="34" charset="0"/>
                <a:cs typeface="Arial" panose="020B0604020202020204" pitchFamily="34" charset="0"/>
              </a:rPr>
              <a:t>Drug Abuse In Swansea</a:t>
            </a:r>
          </a:p>
        </p:txBody>
      </p:sp>
      <p:sp>
        <p:nvSpPr>
          <p:cNvPr id="9" name="Subtitle 8">
            <a:extLst>
              <a:ext uri="{FF2B5EF4-FFF2-40B4-BE49-F238E27FC236}">
                <a16:creationId xmlns:a16="http://schemas.microsoft.com/office/drawing/2014/main" id="{586D2D66-B5C0-4752-BB36-8DB471200D9C}"/>
              </a:ext>
            </a:extLst>
          </p:cNvPr>
          <p:cNvSpPr>
            <a:spLocks noGrp="1"/>
          </p:cNvSpPr>
          <p:nvPr>
            <p:ph type="subTitle" idx="1"/>
          </p:nvPr>
        </p:nvSpPr>
        <p:spPr>
          <a:xfrm>
            <a:off x="1129694" y="5225372"/>
            <a:ext cx="9957406" cy="859793"/>
          </a:xfrm>
        </p:spPr>
        <p:txBody>
          <a:bodyPr>
            <a:normAutofit fontScale="92500" lnSpcReduction="20000"/>
          </a:bodyPr>
          <a:lstStyle/>
          <a:p>
            <a:pPr algn="ctr"/>
            <a:r>
              <a:rPr lang="en-GB" sz="1500" dirty="0">
                <a:solidFill>
                  <a:schemeClr val="bg1"/>
                </a:solidFill>
                <a:latin typeface="Arial" panose="020B0604020202020204" pitchFamily="34" charset="0"/>
                <a:cs typeface="Arial" panose="020B0604020202020204" pitchFamily="34" charset="0"/>
              </a:rPr>
              <a:t>ROOKSANA Ali -1803910</a:t>
            </a:r>
          </a:p>
          <a:p>
            <a:pPr algn="ctr"/>
            <a:r>
              <a:rPr lang="en-GB" sz="1500" dirty="0">
                <a:solidFill>
                  <a:schemeClr val="bg1"/>
                </a:solidFill>
                <a:latin typeface="Arial" panose="020B0604020202020204" pitchFamily="34" charset="0"/>
                <a:cs typeface="Arial" panose="020B0604020202020204" pitchFamily="34" charset="0"/>
              </a:rPr>
              <a:t>Huda Omar- 1803187</a:t>
            </a:r>
          </a:p>
          <a:p>
            <a:pPr algn="ctr"/>
            <a:r>
              <a:rPr lang="en-GB" sz="1500" dirty="0">
                <a:solidFill>
                  <a:schemeClr val="bg1"/>
                </a:solidFill>
                <a:latin typeface="Arial" panose="020B0604020202020204" pitchFamily="34" charset="0"/>
                <a:cs typeface="Arial" panose="020B0604020202020204" pitchFamily="34" charset="0"/>
              </a:rPr>
              <a:t>Rajmin Begum - 1804224</a:t>
            </a:r>
          </a:p>
          <a:p>
            <a:endParaRPr lang="en-GB" sz="1400" dirty="0">
              <a:solidFill>
                <a:schemeClr val="bg1"/>
              </a:solidFill>
            </a:endParaRPr>
          </a:p>
        </p:txBody>
      </p:sp>
      <p:pic>
        <p:nvPicPr>
          <p:cNvPr id="1026" name="Picture 2" descr="Prescription Drug Addiction | A Guide To Abuse Signs &amp; Symptoms">
            <a:extLst>
              <a:ext uri="{FF2B5EF4-FFF2-40B4-BE49-F238E27FC236}">
                <a16:creationId xmlns:a16="http://schemas.microsoft.com/office/drawing/2014/main" id="{21E68D20-1193-435D-8CC8-00C6C9C1BD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18073" y="1872015"/>
            <a:ext cx="5755854" cy="32234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030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0" name="Rectangle 39">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3" name="Rectangle 42">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45" name="Group 44">
            <a:extLst>
              <a:ext uri="{FF2B5EF4-FFF2-40B4-BE49-F238E27FC236}">
                <a16:creationId xmlns:a16="http://schemas.microsoft.com/office/drawing/2014/main" id="{5F72ECA3-2A46-4A5A-8330-12F7E22105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46" name="Rectangle 45">
              <a:extLst>
                <a:ext uri="{FF2B5EF4-FFF2-40B4-BE49-F238E27FC236}">
                  <a16:creationId xmlns:a16="http://schemas.microsoft.com/office/drawing/2014/main" id="{2A4A5C4D-76C1-47EA-A0B6-CF294A5F4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47" name="Freeform 5">
              <a:extLst>
                <a:ext uri="{FF2B5EF4-FFF2-40B4-BE49-F238E27FC236}">
                  <a16:creationId xmlns:a16="http://schemas.microsoft.com/office/drawing/2014/main" id="{29BC618C-AD3C-444D-B8CB-6FB6920D48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4" name="Title 3">
            <a:extLst>
              <a:ext uri="{FF2B5EF4-FFF2-40B4-BE49-F238E27FC236}">
                <a16:creationId xmlns:a16="http://schemas.microsoft.com/office/drawing/2014/main" id="{FE742DD1-47BB-4365-9421-C9A81E4B2FD1}"/>
              </a:ext>
            </a:extLst>
          </p:cNvPr>
          <p:cNvSpPr>
            <a:spLocks noGrp="1"/>
          </p:cNvSpPr>
          <p:nvPr>
            <p:ph type="title"/>
          </p:nvPr>
        </p:nvSpPr>
        <p:spPr>
          <a:xfrm>
            <a:off x="2968487" y="974519"/>
            <a:ext cx="5953091" cy="986803"/>
          </a:xfrm>
        </p:spPr>
        <p:txBody>
          <a:bodyPr vert="horz" lIns="91440" tIns="45720" rIns="91440" bIns="45720" rtlCol="0" anchor="t">
            <a:normAutofit/>
          </a:bodyPr>
          <a:lstStyle/>
          <a:p>
            <a:pPr algn="ctr"/>
            <a:r>
              <a:rPr lang="en-US" sz="4800" u="sng" dirty="0">
                <a:solidFill>
                  <a:schemeClr val="tx1"/>
                </a:solidFill>
                <a:latin typeface="Arial" panose="020B0604020202020204" pitchFamily="34" charset="0"/>
                <a:cs typeface="Arial" panose="020B0604020202020204" pitchFamily="34" charset="0"/>
              </a:rPr>
              <a:t>Introduction</a:t>
            </a:r>
          </a:p>
        </p:txBody>
      </p:sp>
      <p:sp>
        <p:nvSpPr>
          <p:cNvPr id="49" name="Rectangle 48">
            <a:extLst>
              <a:ext uri="{FF2B5EF4-FFF2-40B4-BE49-F238E27FC236}">
                <a16:creationId xmlns:a16="http://schemas.microsoft.com/office/drawing/2014/main" id="{029C0D00-401D-42B7-94D8-008C7DAA8E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3" name="TextBox 32">
            <a:extLst>
              <a:ext uri="{FF2B5EF4-FFF2-40B4-BE49-F238E27FC236}">
                <a16:creationId xmlns:a16="http://schemas.microsoft.com/office/drawing/2014/main" id="{B879CE8E-217E-4388-87AB-E73850F8D5CB}"/>
              </a:ext>
            </a:extLst>
          </p:cNvPr>
          <p:cNvSpPr txBox="1"/>
          <p:nvPr/>
        </p:nvSpPr>
        <p:spPr>
          <a:xfrm>
            <a:off x="1603927" y="2114313"/>
            <a:ext cx="6096000" cy="2989216"/>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Arial" panose="020B0604020202020204" pitchFamily="34" charset="0"/>
              </a:rPr>
              <a:t>Community</a:t>
            </a:r>
          </a:p>
          <a:p>
            <a:pPr marL="285750" indent="-28575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Arial" panose="020B0604020202020204" pitchFamily="34" charset="0"/>
              </a:rPr>
              <a:t>Characteristics</a:t>
            </a:r>
          </a:p>
          <a:p>
            <a:pPr marL="285750" indent="-28575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Arial" panose="020B0604020202020204" pitchFamily="34" charset="0"/>
              </a:rPr>
              <a:t>Issue</a:t>
            </a:r>
          </a:p>
          <a:p>
            <a:pPr marL="285750" indent="-28575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Arial" panose="020B0604020202020204" pitchFamily="34" charset="0"/>
              </a:rPr>
              <a:t>Effects on behaviour and health sector</a:t>
            </a:r>
          </a:p>
          <a:p>
            <a:pPr marL="285750" indent="-28575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Arial" panose="020B0604020202020204" pitchFamily="34" charset="0"/>
              </a:rPr>
              <a:t>How it has been approached</a:t>
            </a:r>
          </a:p>
          <a:p>
            <a:pPr marL="285750" indent="-28575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Arial" panose="020B0604020202020204" pitchFamily="34" charset="0"/>
              </a:rPr>
              <a:t>Digital platforms</a:t>
            </a:r>
          </a:p>
          <a:p>
            <a:pPr marL="285750" indent="-28575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Arial" panose="020B0604020202020204" pitchFamily="34" charset="0"/>
              </a:rPr>
              <a:t>Support services</a:t>
            </a:r>
          </a:p>
        </p:txBody>
      </p:sp>
      <p:pic>
        <p:nvPicPr>
          <p:cNvPr id="2" name="Recorded Sound">
            <a:hlinkClick r:id="" action="ppaction://media"/>
            <a:extLst>
              <a:ext uri="{FF2B5EF4-FFF2-40B4-BE49-F238E27FC236}">
                <a16:creationId xmlns:a16="http://schemas.microsoft.com/office/drawing/2014/main" id="{E51957CC-E595-4FD1-B17F-0B9AD5C96BF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80712" y="5355945"/>
            <a:ext cx="609600" cy="609600"/>
          </a:xfrm>
          <a:prstGeom prst="rect">
            <a:avLst/>
          </a:prstGeom>
        </p:spPr>
      </p:pic>
    </p:spTree>
    <p:extLst>
      <p:ext uri="{BB962C8B-B14F-4D97-AF65-F5344CB8AC3E}">
        <p14:creationId xmlns:p14="http://schemas.microsoft.com/office/powerpoint/2010/main" val="96208584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05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59" name="Group 70">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2" name="Rectangle 71">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3"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60" name="Rectangle 74">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61" name="Freeform 5">
            <a:extLst>
              <a:ext uri="{FF2B5EF4-FFF2-40B4-BE49-F238E27FC236}">
                <a16:creationId xmlns:a16="http://schemas.microsoft.com/office/drawing/2014/main" id="{4E212B76-74CB-461F-90A3-EF4F2397A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554791B3-B28E-4DA2-AD2C-4DEC179F2342}"/>
              </a:ext>
            </a:extLst>
          </p:cNvPr>
          <p:cNvSpPr>
            <a:spLocks noGrp="1"/>
          </p:cNvSpPr>
          <p:nvPr>
            <p:ph type="title"/>
          </p:nvPr>
        </p:nvSpPr>
        <p:spPr>
          <a:xfrm>
            <a:off x="802999" y="907775"/>
            <a:ext cx="10787697" cy="946248"/>
          </a:xfrm>
        </p:spPr>
        <p:txBody>
          <a:bodyPr vert="horz" lIns="91440" tIns="45720" rIns="91440" bIns="45720" rtlCol="0" anchor="b">
            <a:normAutofit/>
          </a:bodyPr>
          <a:lstStyle/>
          <a:p>
            <a:pPr algn="ctr"/>
            <a:r>
              <a:rPr lang="en-US" sz="4800" b="0" i="0" u="sng" kern="1200" dirty="0">
                <a:solidFill>
                  <a:schemeClr val="tx1"/>
                </a:solidFill>
                <a:latin typeface="Arial" panose="020B0604020202020204" pitchFamily="34" charset="0"/>
                <a:cs typeface="Arial" panose="020B0604020202020204" pitchFamily="34" charset="0"/>
              </a:rPr>
              <a:t>Community</a:t>
            </a:r>
          </a:p>
        </p:txBody>
      </p:sp>
      <p:sp>
        <p:nvSpPr>
          <p:cNvPr id="2062" name="Rectangle 78">
            <a:extLst>
              <a:ext uri="{FF2B5EF4-FFF2-40B4-BE49-F238E27FC236}">
                <a16:creationId xmlns:a16="http://schemas.microsoft.com/office/drawing/2014/main" id="{81E746D0-4B37-4869-B2EF-79D5F0FFF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050" name="Picture 2" descr="Mental Illness and the Power of Community - The Happy Frog">
            <a:extLst>
              <a:ext uri="{FF2B5EF4-FFF2-40B4-BE49-F238E27FC236}">
                <a16:creationId xmlns:a16="http://schemas.microsoft.com/office/drawing/2014/main" id="{8CAEB53A-32BD-4B5D-97D4-46B01E2042FF}"/>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346168" y="2175537"/>
            <a:ext cx="5843994" cy="3478897"/>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5" name="TextBox 34">
            <a:extLst>
              <a:ext uri="{FF2B5EF4-FFF2-40B4-BE49-F238E27FC236}">
                <a16:creationId xmlns:a16="http://schemas.microsoft.com/office/drawing/2014/main" id="{2A146E1F-C8DD-497D-8757-CE9F5136A680}"/>
              </a:ext>
            </a:extLst>
          </p:cNvPr>
          <p:cNvSpPr txBox="1"/>
          <p:nvPr/>
        </p:nvSpPr>
        <p:spPr>
          <a:xfrm>
            <a:off x="1411288" y="2145700"/>
            <a:ext cx="2733580" cy="2566600"/>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Arial" panose="020B0604020202020204" pitchFamily="34" charset="0"/>
              </a:rPr>
              <a:t>Environment</a:t>
            </a:r>
          </a:p>
          <a:p>
            <a:pPr marL="342900" indent="-34290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Arial" panose="020B0604020202020204" pitchFamily="34" charset="0"/>
              </a:rPr>
              <a:t>Characteristics</a:t>
            </a:r>
          </a:p>
          <a:p>
            <a:pPr marL="342900" indent="-34290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Arial" panose="020B0604020202020204" pitchFamily="34" charset="0"/>
              </a:rPr>
              <a:t>Beliefs</a:t>
            </a:r>
          </a:p>
          <a:p>
            <a:pPr marL="342900" indent="-34290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Arial" panose="020B0604020202020204" pitchFamily="34" charset="0"/>
              </a:rPr>
              <a:t>Identity</a:t>
            </a:r>
          </a:p>
          <a:p>
            <a:pPr marL="342900" indent="-34290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Arial" panose="020B0604020202020204" pitchFamily="34" charset="0"/>
              </a:rPr>
              <a:t>Trust</a:t>
            </a:r>
          </a:p>
          <a:p>
            <a:pPr marL="342900" indent="-34290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Arial" panose="020B0604020202020204" pitchFamily="34" charset="0"/>
              </a:rPr>
              <a:t>Care</a:t>
            </a:r>
          </a:p>
        </p:txBody>
      </p:sp>
      <p:pic>
        <p:nvPicPr>
          <p:cNvPr id="3" name="Recorded Sound">
            <a:hlinkClick r:id="" action="ppaction://media"/>
            <a:extLst>
              <a:ext uri="{FF2B5EF4-FFF2-40B4-BE49-F238E27FC236}">
                <a16:creationId xmlns:a16="http://schemas.microsoft.com/office/drawing/2014/main" id="{B1FDD423-A7C3-4EA5-90BD-0FD9FB9BAF1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68000" y="5340625"/>
            <a:ext cx="609600" cy="609600"/>
          </a:xfrm>
          <a:prstGeom prst="rect">
            <a:avLst/>
          </a:prstGeom>
        </p:spPr>
      </p:pic>
    </p:spTree>
    <p:extLst>
      <p:ext uri="{BB962C8B-B14F-4D97-AF65-F5344CB8AC3E}">
        <p14:creationId xmlns:p14="http://schemas.microsoft.com/office/powerpoint/2010/main" val="208351385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23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791B3-B28E-4DA2-AD2C-4DEC179F2342}"/>
              </a:ext>
            </a:extLst>
          </p:cNvPr>
          <p:cNvSpPr>
            <a:spLocks noGrp="1"/>
          </p:cNvSpPr>
          <p:nvPr>
            <p:ph type="ctrTitle"/>
          </p:nvPr>
        </p:nvSpPr>
        <p:spPr>
          <a:xfrm>
            <a:off x="1537252" y="1132233"/>
            <a:ext cx="8825658" cy="967437"/>
          </a:xfrm>
        </p:spPr>
        <p:txBody>
          <a:bodyPr/>
          <a:lstStyle/>
          <a:p>
            <a:pPr algn="ctr"/>
            <a:r>
              <a:rPr lang="en-GB" sz="4800" u="sng" dirty="0">
                <a:solidFill>
                  <a:schemeClr val="bg1"/>
                </a:solidFill>
                <a:latin typeface="Arial" panose="020B0604020202020204" pitchFamily="34" charset="0"/>
                <a:cs typeface="Arial" panose="020B0604020202020204" pitchFamily="34" charset="0"/>
              </a:rPr>
              <a:t>Characteristics</a:t>
            </a:r>
          </a:p>
        </p:txBody>
      </p:sp>
      <p:sp>
        <p:nvSpPr>
          <p:cNvPr id="5" name="TextBox 4">
            <a:extLst>
              <a:ext uri="{FF2B5EF4-FFF2-40B4-BE49-F238E27FC236}">
                <a16:creationId xmlns:a16="http://schemas.microsoft.com/office/drawing/2014/main" id="{129C16CF-E485-44B5-86FB-44CF0620AB21}"/>
              </a:ext>
            </a:extLst>
          </p:cNvPr>
          <p:cNvSpPr txBox="1"/>
          <p:nvPr/>
        </p:nvSpPr>
        <p:spPr>
          <a:xfrm>
            <a:off x="1708702" y="2403277"/>
            <a:ext cx="6096000" cy="2557303"/>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Identifies place / person</a:t>
            </a:r>
          </a:p>
          <a:p>
            <a:pPr marL="285750" indent="-285750">
              <a:lnSpc>
                <a:spcPct val="107000"/>
              </a:lnSpc>
              <a:spcAft>
                <a:spcPts val="800"/>
              </a:spcAft>
              <a:buFont typeface="Arial" panose="020B0604020202020204" pitchFamily="34" charset="0"/>
              <a:buChar char="•"/>
            </a:pP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Trait</a:t>
            </a:r>
          </a:p>
          <a:p>
            <a:pPr marL="285750" indent="-285750">
              <a:lnSpc>
                <a:spcPct val="107000"/>
              </a:lnSpc>
              <a:spcAft>
                <a:spcPts val="800"/>
              </a:spcAft>
              <a:buFont typeface="Arial" panose="020B0604020202020204" pitchFamily="34" charset="0"/>
              <a:buChar char="•"/>
            </a:pP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Quality</a:t>
            </a:r>
          </a:p>
          <a:p>
            <a:pPr marL="285750" indent="-285750">
              <a:lnSpc>
                <a:spcPct val="107000"/>
              </a:lnSpc>
              <a:spcAft>
                <a:spcPts val="800"/>
              </a:spcAft>
              <a:buFont typeface="Arial" panose="020B0604020202020204" pitchFamily="34" charset="0"/>
              <a:buChar char="•"/>
            </a:pP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Personalities</a:t>
            </a:r>
          </a:p>
          <a:p>
            <a:pPr marL="285750" indent="-285750">
              <a:lnSpc>
                <a:spcPct val="107000"/>
              </a:lnSpc>
              <a:spcAft>
                <a:spcPts val="800"/>
              </a:spcAft>
              <a:buFont typeface="Arial" panose="020B0604020202020204" pitchFamily="34" charset="0"/>
              <a:buChar char="•"/>
            </a:pP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Ethics</a:t>
            </a:r>
          </a:p>
          <a:p>
            <a:pPr marL="285750" indent="-285750">
              <a:lnSpc>
                <a:spcPct val="107000"/>
              </a:lnSpc>
              <a:spcAft>
                <a:spcPts val="800"/>
              </a:spcAft>
              <a:buFont typeface="Arial" panose="020B0604020202020204" pitchFamily="34" charset="0"/>
              <a:buChar char="•"/>
            </a:pP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Beliefs</a:t>
            </a:r>
          </a:p>
        </p:txBody>
      </p:sp>
      <p:pic>
        <p:nvPicPr>
          <p:cNvPr id="3" name="Recorded Sound">
            <a:hlinkClick r:id="" action="ppaction://media"/>
            <a:extLst>
              <a:ext uri="{FF2B5EF4-FFF2-40B4-BE49-F238E27FC236}">
                <a16:creationId xmlns:a16="http://schemas.microsoft.com/office/drawing/2014/main" id="{EFD66F19-CC0F-4D19-AE96-FD6FB306220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54748" y="5371625"/>
            <a:ext cx="609600" cy="609600"/>
          </a:xfrm>
          <a:prstGeom prst="rect">
            <a:avLst/>
          </a:prstGeom>
        </p:spPr>
      </p:pic>
    </p:spTree>
    <p:extLst>
      <p:ext uri="{BB962C8B-B14F-4D97-AF65-F5344CB8AC3E}">
        <p14:creationId xmlns:p14="http://schemas.microsoft.com/office/powerpoint/2010/main" val="1791219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83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DB8567D-C53F-4A10-B0C6-BEB6B0CADAB1}"/>
              </a:ext>
            </a:extLst>
          </p:cNvPr>
          <p:cNvSpPr txBox="1"/>
          <p:nvPr/>
        </p:nvSpPr>
        <p:spPr>
          <a:xfrm>
            <a:off x="3409950" y="1114425"/>
            <a:ext cx="5915026" cy="830997"/>
          </a:xfrm>
          <a:prstGeom prst="rect">
            <a:avLst/>
          </a:prstGeom>
          <a:noFill/>
        </p:spPr>
        <p:txBody>
          <a:bodyPr wrap="square" rtlCol="0">
            <a:spAutoFit/>
          </a:bodyPr>
          <a:lstStyle/>
          <a:p>
            <a:r>
              <a:rPr lang="en-US" sz="4800" u="sng" dirty="0">
                <a:solidFill>
                  <a:schemeClr val="bg1"/>
                </a:solidFill>
                <a:latin typeface="Arial" panose="020B0604020202020204" pitchFamily="34" charset="0"/>
                <a:cs typeface="Arial" panose="020B0604020202020204" pitchFamily="34" charset="0"/>
              </a:rPr>
              <a:t>What is Drug Abuse</a:t>
            </a:r>
            <a:endParaRPr lang="en-GB" sz="4800" u="sng" dirty="0">
              <a:solidFill>
                <a:schemeClr val="bg1"/>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4F4628BD-23AC-4266-8E11-034121EDDF81}"/>
              </a:ext>
            </a:extLst>
          </p:cNvPr>
          <p:cNvSpPr txBox="1"/>
          <p:nvPr/>
        </p:nvSpPr>
        <p:spPr>
          <a:xfrm>
            <a:off x="1076036" y="2383989"/>
            <a:ext cx="9972675" cy="2385268"/>
          </a:xfrm>
          <a:prstGeom prst="rect">
            <a:avLst/>
          </a:prstGeom>
          <a:noFill/>
        </p:spPr>
        <p:txBody>
          <a:bodyPr wrap="square">
            <a:spAutoFit/>
          </a:bodyPr>
          <a:lstStyle/>
          <a:p>
            <a:pPr marL="342900" marR="0" lvl="0" indent="-342900" algn="l" defTabSz="457200" rtl="0" eaLnBrk="1" fontAlgn="auto" latinLnBrk="0" hangingPunct="1">
              <a:lnSpc>
                <a:spcPct val="100000"/>
              </a:lnSpc>
              <a:spcBef>
                <a:spcPct val="20000"/>
              </a:spcBef>
              <a:spcAft>
                <a:spcPts val="600"/>
              </a:spcAft>
              <a:buClr>
                <a:schemeClr val="bg1"/>
              </a:buClr>
              <a:buSzPct val="92000"/>
              <a:buFont typeface="Arial" panose="020B0604020202020204" pitchFamily="34" charset="0"/>
              <a:buChar char="•"/>
              <a:tabLst/>
              <a:defRPr/>
            </a:pPr>
            <a:r>
              <a:rPr kumimoji="0" lang="en-GB" sz="20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Drug misuse or substance misuse alludes to the utilization of specific synthetic compounds to make pleasurable impacts on the mind. </a:t>
            </a:r>
          </a:p>
          <a:p>
            <a:pPr marL="342900" marR="0" lvl="0" indent="-342900" algn="l" defTabSz="457200" rtl="0" eaLnBrk="1" fontAlgn="auto" latinLnBrk="0" hangingPunct="1">
              <a:lnSpc>
                <a:spcPct val="100000"/>
              </a:lnSpc>
              <a:spcBef>
                <a:spcPct val="20000"/>
              </a:spcBef>
              <a:spcAft>
                <a:spcPts val="600"/>
              </a:spcAft>
              <a:buClr>
                <a:schemeClr val="bg1"/>
              </a:buClr>
              <a:buSzPct val="92000"/>
              <a:buFont typeface="Arial" panose="020B0604020202020204" pitchFamily="34" charset="0"/>
              <a:buChar char="•"/>
              <a:tabLst/>
              <a:defRPr/>
            </a:pPr>
            <a:r>
              <a:rPr kumimoji="0" lang="en-GB" sz="20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There are more than 190 million medication clients around the globe and the issue has been expanding at disturbing rates, particularly among youthful grown-ups younger than 30. Aside from the drawn out harm to the body drug misuse causes, drug addicts who use needles are additionally in danger of contracting HIV and hepatitis B and C diseases.( </a:t>
            </a:r>
            <a:r>
              <a:rPr kumimoji="0" lang="en-GB" sz="2000" b="0" i="0" u="none" strike="noStrike" kern="1200" cap="none" spc="0" normalizeH="0" baseline="0" noProof="0" dirty="0" err="1">
                <a:ln>
                  <a:noFill/>
                </a:ln>
                <a:solidFill>
                  <a:schemeClr val="bg1"/>
                </a:solidFill>
                <a:effectLst/>
                <a:uLnTx/>
                <a:uFillTx/>
                <a:latin typeface="Arial" panose="020B0604020202020204" pitchFamily="34" charset="0"/>
                <a:cs typeface="Arial" panose="020B0604020202020204" pitchFamily="34" charset="0"/>
              </a:rPr>
              <a:t>Dr.</a:t>
            </a:r>
            <a:r>
              <a:rPr kumimoji="0" lang="en-GB" sz="20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 Ananya Mandal, 2019) </a:t>
            </a:r>
          </a:p>
        </p:txBody>
      </p:sp>
      <p:pic>
        <p:nvPicPr>
          <p:cNvPr id="8" name="Audio Recording 14 Dec 2020 at 18:30:01" descr="Audio Recording 14 Dec 2020 at 18:30:01">
            <a:hlinkClick r:id="" action="ppaction://media"/>
            <a:extLst>
              <a:ext uri="{FF2B5EF4-FFF2-40B4-BE49-F238E27FC236}">
                <a16:creationId xmlns:a16="http://schemas.microsoft.com/office/drawing/2014/main" id="{04458FE2-9E73-4D7F-852A-9EC93F4E101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56324" y="5358220"/>
            <a:ext cx="584775" cy="584775"/>
          </a:xfrm>
          <a:prstGeom prst="rect">
            <a:avLst/>
          </a:prstGeom>
        </p:spPr>
      </p:pic>
    </p:spTree>
    <p:extLst>
      <p:ext uri="{BB962C8B-B14F-4D97-AF65-F5344CB8AC3E}">
        <p14:creationId xmlns:p14="http://schemas.microsoft.com/office/powerpoint/2010/main" val="2993776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90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0D2F601-50A5-49DB-8FF2-D27C60347117}"/>
              </a:ext>
            </a:extLst>
          </p:cNvPr>
          <p:cNvSpPr txBox="1"/>
          <p:nvPr/>
        </p:nvSpPr>
        <p:spPr>
          <a:xfrm>
            <a:off x="1228725" y="2265313"/>
            <a:ext cx="9572625" cy="2385268"/>
          </a:xfrm>
          <a:prstGeom prst="rect">
            <a:avLst/>
          </a:prstGeom>
          <a:noFill/>
        </p:spPr>
        <p:txBody>
          <a:bodyPr wrap="square">
            <a:spAutoFit/>
          </a:bodyPr>
          <a:lstStyle/>
          <a:p>
            <a:pPr marL="342900" marR="0" lvl="0" indent="-342900" algn="l" defTabSz="457200" rtl="0" eaLnBrk="1" fontAlgn="auto" latinLnBrk="0" hangingPunct="1">
              <a:lnSpc>
                <a:spcPct val="100000"/>
              </a:lnSpc>
              <a:spcBef>
                <a:spcPct val="20000"/>
              </a:spcBef>
              <a:spcAft>
                <a:spcPts val="600"/>
              </a:spcAft>
              <a:buClr>
                <a:schemeClr val="bg1"/>
              </a:buClr>
              <a:buSzPct val="92000"/>
              <a:buFont typeface="Arial" panose="020B0604020202020204" pitchFamily="34" charset="0"/>
              <a:buChar char="•"/>
              <a:tabLst/>
              <a:defRPr/>
            </a:pPr>
            <a:r>
              <a:rPr kumimoji="0" lang="en-GB" sz="20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Individuals from varying backgrounds can encounter issues with their drug use, paying little heed to age, race, foundation, or the explanation they began utilizing drugs in any case. </a:t>
            </a:r>
          </a:p>
          <a:p>
            <a:pPr marL="342900" marR="0" lvl="0" indent="-342900" algn="l" defTabSz="457200" rtl="0" eaLnBrk="1" fontAlgn="auto" latinLnBrk="0" hangingPunct="1">
              <a:lnSpc>
                <a:spcPct val="100000"/>
              </a:lnSpc>
              <a:spcBef>
                <a:spcPct val="20000"/>
              </a:spcBef>
              <a:spcAft>
                <a:spcPts val="600"/>
              </a:spcAft>
              <a:buClr>
                <a:schemeClr val="bg1"/>
              </a:buClr>
              <a:buSzPct val="92000"/>
              <a:buFont typeface="Arial" panose="020B0604020202020204" pitchFamily="34" charset="0"/>
              <a:buChar char="•"/>
              <a:tabLst/>
              <a:defRPr/>
            </a:pPr>
            <a:r>
              <a:rPr kumimoji="0" lang="en-GB" sz="20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A few people explore different avenues regarding recreational medications to clear something up, to make some great memories, since companions are doing it, or to ease issues, for example, stress, uneasiness, or misery. (Lawrence Robinson, 2020) </a:t>
            </a:r>
            <a:endParaRPr kumimoji="0" lang="en-US" sz="20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CA50F9D7-668D-48A4-8660-AEC835505A5C}"/>
              </a:ext>
            </a:extLst>
          </p:cNvPr>
          <p:cNvSpPr txBox="1"/>
          <p:nvPr/>
        </p:nvSpPr>
        <p:spPr>
          <a:xfrm>
            <a:off x="2533651" y="1046932"/>
            <a:ext cx="7381876" cy="830997"/>
          </a:xfrm>
          <a:prstGeom prst="rect">
            <a:avLst/>
          </a:prstGeom>
          <a:noFill/>
        </p:spPr>
        <p:txBody>
          <a:bodyPr wrap="square" rtlCol="0">
            <a:spAutoFit/>
          </a:bodyPr>
          <a:lstStyle/>
          <a:p>
            <a:r>
              <a:rPr lang="en-US" sz="4800" u="sng" dirty="0">
                <a:solidFill>
                  <a:schemeClr val="bg1"/>
                </a:solidFill>
                <a:latin typeface="Arial" panose="020B0604020202020204" pitchFamily="34" charset="0"/>
                <a:cs typeface="Arial" panose="020B0604020202020204" pitchFamily="34" charset="0"/>
              </a:rPr>
              <a:t>What causes Drug Abuse</a:t>
            </a:r>
            <a:endParaRPr lang="en-GB" sz="4800" u="sng" dirty="0">
              <a:solidFill>
                <a:schemeClr val="bg1"/>
              </a:solidFill>
              <a:latin typeface="Arial" panose="020B0604020202020204" pitchFamily="34" charset="0"/>
              <a:cs typeface="Arial" panose="020B0604020202020204" pitchFamily="34" charset="0"/>
            </a:endParaRPr>
          </a:p>
        </p:txBody>
      </p:sp>
      <p:pic>
        <p:nvPicPr>
          <p:cNvPr id="9" name="Audio Recording 14 Dec 2020 at 18:33:53" descr="Audio Recording 14 Dec 2020 at 18:33:53">
            <a:hlinkClick r:id="" action="ppaction://media"/>
            <a:extLst>
              <a:ext uri="{FF2B5EF4-FFF2-40B4-BE49-F238E27FC236}">
                <a16:creationId xmlns:a16="http://schemas.microsoft.com/office/drawing/2014/main" id="{BB66877B-16F5-4E12-AFCB-07A38F344A6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91800" y="5200650"/>
            <a:ext cx="673100" cy="673100"/>
          </a:xfrm>
          <a:prstGeom prst="rect">
            <a:avLst/>
          </a:prstGeom>
        </p:spPr>
      </p:pic>
    </p:spTree>
    <p:extLst>
      <p:ext uri="{BB962C8B-B14F-4D97-AF65-F5344CB8AC3E}">
        <p14:creationId xmlns:p14="http://schemas.microsoft.com/office/powerpoint/2010/main" val="720412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456"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19" name="Group 7">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 name="Rectangle 11">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21" name="Group 13">
            <a:extLst>
              <a:ext uri="{FF2B5EF4-FFF2-40B4-BE49-F238E27FC236}">
                <a16:creationId xmlns:a16="http://schemas.microsoft.com/office/drawing/2014/main" id="{5F72ECA3-2A46-4A5A-8330-12F7E22105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5" name="Rectangle 14">
              <a:extLst>
                <a:ext uri="{FF2B5EF4-FFF2-40B4-BE49-F238E27FC236}">
                  <a16:creationId xmlns:a16="http://schemas.microsoft.com/office/drawing/2014/main" id="{2A4A5C4D-76C1-47EA-A0B6-CF294A5F4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5">
              <a:extLst>
                <a:ext uri="{FF2B5EF4-FFF2-40B4-BE49-F238E27FC236}">
                  <a16:creationId xmlns:a16="http://schemas.microsoft.com/office/drawing/2014/main" id="{29BC618C-AD3C-444D-B8CB-6FB6920D48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E3DF2018-3297-42D1-98C8-5031E21EDF9A}"/>
              </a:ext>
            </a:extLst>
          </p:cNvPr>
          <p:cNvSpPr>
            <a:spLocks noGrp="1"/>
          </p:cNvSpPr>
          <p:nvPr>
            <p:ph type="title"/>
          </p:nvPr>
        </p:nvSpPr>
        <p:spPr>
          <a:xfrm>
            <a:off x="3385789" y="952715"/>
            <a:ext cx="5171185" cy="1143000"/>
          </a:xfrm>
        </p:spPr>
        <p:txBody>
          <a:bodyPr vert="horz" lIns="91440" tIns="45720" rIns="91440" bIns="45720" rtlCol="0" anchor="t">
            <a:normAutofit/>
          </a:bodyPr>
          <a:lstStyle/>
          <a:p>
            <a:pPr algn="ctr"/>
            <a:r>
              <a:rPr lang="en-US" sz="4800" u="sng" dirty="0">
                <a:solidFill>
                  <a:schemeClr val="tx1"/>
                </a:solidFill>
                <a:latin typeface="Arial" panose="020B0604020202020204" pitchFamily="34" charset="0"/>
                <a:cs typeface="Arial" panose="020B0604020202020204" pitchFamily="34" charset="0"/>
              </a:rPr>
              <a:t>Who is Affected</a:t>
            </a:r>
          </a:p>
        </p:txBody>
      </p:sp>
      <p:sp>
        <p:nvSpPr>
          <p:cNvPr id="22" name="Rectangle 17">
            <a:extLst>
              <a:ext uri="{FF2B5EF4-FFF2-40B4-BE49-F238E27FC236}">
                <a16:creationId xmlns:a16="http://schemas.microsoft.com/office/drawing/2014/main" id="{029C0D00-401D-42B7-94D8-008C7DAA8E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TextBox 11">
            <a:extLst>
              <a:ext uri="{FF2B5EF4-FFF2-40B4-BE49-F238E27FC236}">
                <a16:creationId xmlns:a16="http://schemas.microsoft.com/office/drawing/2014/main" id="{C8A45727-57D5-4345-BA5E-E869238F9DC4}"/>
              </a:ext>
            </a:extLst>
          </p:cNvPr>
          <p:cNvSpPr txBox="1"/>
          <p:nvPr/>
        </p:nvSpPr>
        <p:spPr>
          <a:xfrm>
            <a:off x="1602271" y="1998965"/>
            <a:ext cx="6096000" cy="2763321"/>
          </a:xfrm>
          <a:prstGeom prst="rect">
            <a:avLst/>
          </a:prstGeom>
          <a:noFill/>
        </p:spPr>
        <p:txBody>
          <a:bodyPr wrap="square">
            <a:spAutoFit/>
          </a:bodyPr>
          <a:lstStyle/>
          <a:p>
            <a:pPr marL="285750" indent="-285750">
              <a:lnSpc>
                <a:spcPct val="150000"/>
              </a:lnSpc>
              <a:spcAft>
                <a:spcPts val="800"/>
              </a:spcAft>
              <a:buFont typeface="Arial" panose="020B0604020202020204" pitchFamily="34" charset="0"/>
              <a:buChar char="•"/>
            </a:pPr>
            <a:r>
              <a:rPr lang="en-GB" sz="2000" dirty="0">
                <a:latin typeface="Arial" panose="020B0604020202020204" pitchFamily="34" charset="0"/>
                <a:ea typeface="Calibri" panose="020F0502020204030204" pitchFamily="34" charset="0"/>
                <a:cs typeface="Arial" panose="020B0604020202020204" pitchFamily="34" charset="0"/>
              </a:rPr>
              <a:t>Male and Female</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marL="285750" indent="-285750">
              <a:lnSpc>
                <a:spcPct val="150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Arial" panose="020B0604020202020204" pitchFamily="34" charset="0"/>
              </a:rPr>
              <a:t>Early Exposure</a:t>
            </a:r>
          </a:p>
          <a:p>
            <a:pPr marL="285750" indent="-285750">
              <a:lnSpc>
                <a:spcPct val="150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Arial" panose="020B0604020202020204" pitchFamily="34" charset="0"/>
              </a:rPr>
              <a:t>Family History</a:t>
            </a:r>
          </a:p>
          <a:p>
            <a:pPr marL="285750" indent="-285750">
              <a:lnSpc>
                <a:spcPct val="150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Arial" panose="020B0604020202020204" pitchFamily="34" charset="0"/>
              </a:rPr>
              <a:t>Mental Health Issues</a:t>
            </a:r>
          </a:p>
          <a:p>
            <a:pPr marL="285750" indent="-285750">
              <a:lnSpc>
                <a:spcPct val="150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Arial" panose="020B0604020202020204" pitchFamily="34" charset="0"/>
              </a:rPr>
              <a:t>Trauma</a:t>
            </a:r>
          </a:p>
        </p:txBody>
      </p:sp>
      <p:pic>
        <p:nvPicPr>
          <p:cNvPr id="3" name="Recorded Sound">
            <a:hlinkClick r:id="" action="ppaction://media"/>
            <a:extLst>
              <a:ext uri="{FF2B5EF4-FFF2-40B4-BE49-F238E27FC236}">
                <a16:creationId xmlns:a16="http://schemas.microsoft.com/office/drawing/2014/main" id="{E82EA288-94C8-4C74-B0E8-6FFF140B630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94504" y="5333785"/>
            <a:ext cx="609600" cy="609600"/>
          </a:xfrm>
          <a:prstGeom prst="rect">
            <a:avLst/>
          </a:prstGeom>
        </p:spPr>
      </p:pic>
    </p:spTree>
    <p:extLst>
      <p:ext uri="{BB962C8B-B14F-4D97-AF65-F5344CB8AC3E}">
        <p14:creationId xmlns:p14="http://schemas.microsoft.com/office/powerpoint/2010/main" val="52617277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94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791B3-B28E-4DA2-AD2C-4DEC179F2342}"/>
              </a:ext>
            </a:extLst>
          </p:cNvPr>
          <p:cNvSpPr>
            <a:spLocks noGrp="1"/>
          </p:cNvSpPr>
          <p:nvPr>
            <p:ph type="ctrTitle"/>
          </p:nvPr>
        </p:nvSpPr>
        <p:spPr>
          <a:xfrm>
            <a:off x="1526430" y="690770"/>
            <a:ext cx="8825658" cy="1033669"/>
          </a:xfrm>
        </p:spPr>
        <p:txBody>
          <a:bodyPr/>
          <a:lstStyle/>
          <a:p>
            <a:pPr algn="ctr"/>
            <a:r>
              <a:rPr lang="en-GB" sz="4800" u="sng" dirty="0">
                <a:solidFill>
                  <a:schemeClr val="bg1"/>
                </a:solidFill>
                <a:latin typeface="Arial" panose="020B0604020202020204" pitchFamily="34" charset="0"/>
                <a:cs typeface="Arial" panose="020B0604020202020204" pitchFamily="34" charset="0"/>
              </a:rPr>
              <a:t>The Issue!!</a:t>
            </a:r>
          </a:p>
        </p:txBody>
      </p:sp>
      <p:pic>
        <p:nvPicPr>
          <p:cNvPr id="1026" name="Picture 2" descr="Health experts call for illegal drug use and possession to be  decriminalised | The Independent | The Independent">
            <a:extLst>
              <a:ext uri="{FF2B5EF4-FFF2-40B4-BE49-F238E27FC236}">
                <a16:creationId xmlns:a16="http://schemas.microsoft.com/office/drawing/2014/main" id="{5113FE58-C045-4B1E-866F-413628FF4D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82565" y="1974603"/>
            <a:ext cx="6655420" cy="3882858"/>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9FC1B27F-8A87-4626-ADB9-B45E8F83BCC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96575" y="5247861"/>
            <a:ext cx="609600" cy="609600"/>
          </a:xfrm>
          <a:prstGeom prst="rect">
            <a:avLst/>
          </a:prstGeom>
        </p:spPr>
      </p:pic>
    </p:spTree>
    <p:extLst>
      <p:ext uri="{BB962C8B-B14F-4D97-AF65-F5344CB8AC3E}">
        <p14:creationId xmlns:p14="http://schemas.microsoft.com/office/powerpoint/2010/main" val="1330287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5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900DA0D-107F-4ACB-ABD7-B67608F3894B}"/>
              </a:ext>
            </a:extLst>
          </p:cNvPr>
          <p:cNvSpPr txBox="1"/>
          <p:nvPr/>
        </p:nvSpPr>
        <p:spPr>
          <a:xfrm>
            <a:off x="1190625" y="2082477"/>
            <a:ext cx="9963150" cy="2693045"/>
          </a:xfrm>
          <a:prstGeom prst="rect">
            <a:avLst/>
          </a:prstGeom>
          <a:noFill/>
        </p:spPr>
        <p:txBody>
          <a:bodyPr wrap="square">
            <a:spAutoFit/>
          </a:bodyPr>
          <a:lstStyle/>
          <a:p>
            <a:pPr marL="342900" marR="0" lvl="0" indent="-342900" algn="l" defTabSz="457200" rtl="0" eaLnBrk="1" fontAlgn="auto" latinLnBrk="0" hangingPunct="1">
              <a:lnSpc>
                <a:spcPct val="100000"/>
              </a:lnSpc>
              <a:spcBef>
                <a:spcPct val="20000"/>
              </a:spcBef>
              <a:spcAft>
                <a:spcPts val="600"/>
              </a:spcAft>
              <a:buClr>
                <a:schemeClr val="bg1"/>
              </a:buClr>
              <a:buSzPct val="92000"/>
              <a:buFont typeface="Arial" panose="020B0604020202020204" pitchFamily="34" charset="0"/>
              <a:buChar char="•"/>
              <a:tabLst/>
              <a:defRPr/>
            </a:pPr>
            <a:r>
              <a:rPr kumimoji="0" lang="en-GB" sz="20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In Swansea there were 122 passing identified with drug harming in the two years to 2018.  A review from Public Health Wales (PHW) has uncovered that drug deaths are at record levels, with casualty from drug harming expanding by practically 80% throughout the most recent decade. Swansea has the most noteworthy pace of demises in Wales (</a:t>
            </a:r>
            <a:r>
              <a:rPr kumimoji="0" lang="en-GB" sz="2000" b="0" i="1"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Steven Morris,2019)</a:t>
            </a:r>
            <a:endParaRPr kumimoji="0" lang="en-GB" sz="20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endParaRPr>
          </a:p>
          <a:p>
            <a:pPr marL="342900" marR="0" lvl="0" indent="-342900" algn="l" defTabSz="457200" rtl="0" eaLnBrk="1" fontAlgn="auto" latinLnBrk="0" hangingPunct="1">
              <a:lnSpc>
                <a:spcPct val="100000"/>
              </a:lnSpc>
              <a:spcBef>
                <a:spcPct val="20000"/>
              </a:spcBef>
              <a:spcAft>
                <a:spcPts val="600"/>
              </a:spcAft>
              <a:buClr>
                <a:schemeClr val="bg1"/>
              </a:buClr>
              <a:buSzPct val="92000"/>
              <a:buFont typeface="Arial" panose="020B0604020202020204" pitchFamily="34" charset="0"/>
              <a:buChar char="•"/>
              <a:tabLst/>
              <a:defRPr/>
            </a:pPr>
            <a:r>
              <a:rPr kumimoji="0" lang="en-US" sz="20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Medications are promptly accessible and modest and there is a set up client base among clients, a significant number of whom have emotional wellness issues and live in denied regions or in the city. </a:t>
            </a:r>
          </a:p>
        </p:txBody>
      </p:sp>
      <p:pic>
        <p:nvPicPr>
          <p:cNvPr id="6" name="Audio Recording 14 Dec 2020 at 19:03:05" descr="Audio Recording 14 Dec 2020 at 19:03:05">
            <a:hlinkClick r:id="" action="ppaction://media"/>
            <a:extLst>
              <a:ext uri="{FF2B5EF4-FFF2-40B4-BE49-F238E27FC236}">
                <a16:creationId xmlns:a16="http://schemas.microsoft.com/office/drawing/2014/main" id="{E43F39AD-8776-4ECF-8190-DFF89F2188C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64837" y="5461000"/>
            <a:ext cx="587375" cy="587375"/>
          </a:xfrm>
          <a:prstGeom prst="rect">
            <a:avLst/>
          </a:prstGeom>
        </p:spPr>
      </p:pic>
    </p:spTree>
    <p:extLst>
      <p:ext uri="{BB962C8B-B14F-4D97-AF65-F5344CB8AC3E}">
        <p14:creationId xmlns:p14="http://schemas.microsoft.com/office/powerpoint/2010/main" val="846625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23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23E0E39-1D6B-462B-A5B2-413ED385ED0F}"/>
              </a:ext>
            </a:extLst>
          </p:cNvPr>
          <p:cNvSpPr>
            <a:spLocks noGrp="1"/>
          </p:cNvSpPr>
          <p:nvPr>
            <p:ph type="ctrTitle"/>
          </p:nvPr>
        </p:nvSpPr>
        <p:spPr>
          <a:xfrm>
            <a:off x="938213" y="1117738"/>
            <a:ext cx="10315574" cy="777737"/>
          </a:xfrm>
        </p:spPr>
        <p:txBody>
          <a:bodyPr/>
          <a:lstStyle/>
          <a:p>
            <a:pPr algn="ctr"/>
            <a:r>
              <a:rPr lang="en-GB" sz="4400" u="sng" dirty="0">
                <a:solidFill>
                  <a:schemeClr val="bg1"/>
                </a:solidFill>
                <a:latin typeface="Arial" panose="020B0604020202020204" pitchFamily="34" charset="0"/>
                <a:cs typeface="Arial" panose="020B0604020202020204" pitchFamily="34" charset="0"/>
              </a:rPr>
              <a:t>Approaches Taken To Make Issue Better</a:t>
            </a:r>
          </a:p>
        </p:txBody>
      </p:sp>
      <p:sp>
        <p:nvSpPr>
          <p:cNvPr id="7" name="TextBox 6">
            <a:extLst>
              <a:ext uri="{FF2B5EF4-FFF2-40B4-BE49-F238E27FC236}">
                <a16:creationId xmlns:a16="http://schemas.microsoft.com/office/drawing/2014/main" id="{5CAF02B5-D1B0-4EC1-9786-E600D28698F7}"/>
              </a:ext>
            </a:extLst>
          </p:cNvPr>
          <p:cNvSpPr txBox="1"/>
          <p:nvPr/>
        </p:nvSpPr>
        <p:spPr>
          <a:xfrm>
            <a:off x="1563756" y="2622153"/>
            <a:ext cx="7885043" cy="1625510"/>
          </a:xfrm>
          <a:prstGeom prst="rect">
            <a:avLst/>
          </a:prstGeom>
          <a:noFill/>
        </p:spPr>
        <p:txBody>
          <a:bodyPr wrap="square">
            <a:spAutoFit/>
          </a:bodyPr>
          <a:lstStyle/>
          <a:p>
            <a:pPr marL="285750" indent="-285750">
              <a:lnSpc>
                <a:spcPct val="150000"/>
              </a:lnSpc>
              <a:spcAft>
                <a:spcPts val="800"/>
              </a:spcAft>
              <a:buFont typeface="Arial" panose="020B0604020202020204" pitchFamily="34" charset="0"/>
              <a:buChar char="•"/>
            </a:pP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The Governments Ten – Year Strategy for Tackling Drugs Misuse</a:t>
            </a:r>
          </a:p>
          <a:p>
            <a:pPr marL="285750" indent="-285750">
              <a:lnSpc>
                <a:spcPct val="150000"/>
              </a:lnSpc>
              <a:spcAft>
                <a:spcPts val="800"/>
              </a:spcAft>
              <a:buFont typeface="Arial" panose="020B0604020202020204" pitchFamily="34" charset="0"/>
              <a:buChar char="•"/>
            </a:pP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UK Drug Policy Commission</a:t>
            </a:r>
          </a:p>
          <a:p>
            <a:pPr marL="285750" indent="-285750">
              <a:lnSpc>
                <a:spcPct val="150000"/>
              </a:lnSpc>
              <a:spcAft>
                <a:spcPts val="800"/>
              </a:spcAft>
              <a:buFont typeface="Arial" panose="020B0604020202020204" pitchFamily="34" charset="0"/>
              <a:buChar char="•"/>
            </a:pP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Drug Strategy 2017</a:t>
            </a:r>
          </a:p>
        </p:txBody>
      </p:sp>
      <p:pic>
        <p:nvPicPr>
          <p:cNvPr id="2" name="Recorded Sound">
            <a:hlinkClick r:id="" action="ppaction://media"/>
            <a:extLst>
              <a:ext uri="{FF2B5EF4-FFF2-40B4-BE49-F238E27FC236}">
                <a16:creationId xmlns:a16="http://schemas.microsoft.com/office/drawing/2014/main" id="{C3965AAA-0D39-4FED-B09C-9457AC730B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44200" y="5438775"/>
            <a:ext cx="609600" cy="609600"/>
          </a:xfrm>
          <a:prstGeom prst="rect">
            <a:avLst/>
          </a:prstGeom>
        </p:spPr>
      </p:pic>
    </p:spTree>
    <p:extLst>
      <p:ext uri="{BB962C8B-B14F-4D97-AF65-F5344CB8AC3E}">
        <p14:creationId xmlns:p14="http://schemas.microsoft.com/office/powerpoint/2010/main" val="2338806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89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911D50-E391-4F6C-B9D9-646CE3BEE623}"/>
              </a:ext>
            </a:extLst>
          </p:cNvPr>
          <p:cNvSpPr>
            <a:spLocks noGrp="1"/>
          </p:cNvSpPr>
          <p:nvPr>
            <p:ph type="ctrTitle"/>
          </p:nvPr>
        </p:nvSpPr>
        <p:spPr>
          <a:xfrm>
            <a:off x="1524000" y="884168"/>
            <a:ext cx="8825658" cy="861420"/>
          </a:xfrm>
        </p:spPr>
        <p:txBody>
          <a:bodyPr/>
          <a:lstStyle/>
          <a:p>
            <a:pPr algn="ctr"/>
            <a:r>
              <a:rPr lang="en-GB" sz="4800" u="sng" dirty="0">
                <a:solidFill>
                  <a:schemeClr val="bg1"/>
                </a:solidFill>
                <a:latin typeface="Arial" panose="020B0604020202020204" pitchFamily="34" charset="0"/>
                <a:cs typeface="Arial" panose="020B0604020202020204" pitchFamily="34" charset="0"/>
              </a:rPr>
              <a:t>Behaviour on Issue</a:t>
            </a:r>
          </a:p>
        </p:txBody>
      </p:sp>
      <p:sp>
        <p:nvSpPr>
          <p:cNvPr id="7" name="TextBox 6">
            <a:extLst>
              <a:ext uri="{FF2B5EF4-FFF2-40B4-BE49-F238E27FC236}">
                <a16:creationId xmlns:a16="http://schemas.microsoft.com/office/drawing/2014/main" id="{B26693F6-770A-4EF6-ACA4-C7B5264C119B}"/>
              </a:ext>
            </a:extLst>
          </p:cNvPr>
          <p:cNvSpPr txBox="1"/>
          <p:nvPr/>
        </p:nvSpPr>
        <p:spPr>
          <a:xfrm>
            <a:off x="1524000" y="2047339"/>
            <a:ext cx="6096000" cy="2763321"/>
          </a:xfrm>
          <a:prstGeom prst="rect">
            <a:avLst/>
          </a:prstGeom>
          <a:noFill/>
        </p:spPr>
        <p:txBody>
          <a:bodyPr wrap="square">
            <a:spAutoFit/>
          </a:bodyPr>
          <a:lstStyle/>
          <a:p>
            <a:pPr marL="285750" indent="-285750">
              <a:lnSpc>
                <a:spcPct val="150000"/>
              </a:lnSpc>
              <a:spcAft>
                <a:spcPts val="800"/>
              </a:spcAft>
              <a:buFont typeface="Arial" panose="020B0604020202020204" pitchFamily="34" charset="0"/>
              <a:buChar char="•"/>
            </a:pP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Short and long term consequences</a:t>
            </a:r>
          </a:p>
          <a:p>
            <a:pPr marL="285750" indent="-285750">
              <a:lnSpc>
                <a:spcPct val="150000"/>
              </a:lnSpc>
              <a:spcAft>
                <a:spcPts val="800"/>
              </a:spcAft>
              <a:buFont typeface="Arial" panose="020B0604020202020204" pitchFamily="34" charset="0"/>
              <a:buChar char="•"/>
            </a:pP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Lack interest in activities and hobbies</a:t>
            </a:r>
          </a:p>
          <a:p>
            <a:pPr marL="285750" indent="-285750">
              <a:lnSpc>
                <a:spcPct val="150000"/>
              </a:lnSpc>
              <a:spcAft>
                <a:spcPts val="800"/>
              </a:spcAft>
              <a:buFont typeface="Arial" panose="020B0604020202020204" pitchFamily="34" charset="0"/>
              <a:buChar char="•"/>
            </a:pP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Neglect relationship</a:t>
            </a:r>
          </a:p>
          <a:p>
            <a:pPr marL="285750" indent="-285750">
              <a:lnSpc>
                <a:spcPct val="150000"/>
              </a:lnSpc>
              <a:spcAft>
                <a:spcPts val="800"/>
              </a:spcAft>
              <a:buFont typeface="Arial" panose="020B0604020202020204" pitchFamily="34" charset="0"/>
              <a:buChar char="•"/>
            </a:pP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Increased secrecy</a:t>
            </a:r>
          </a:p>
          <a:p>
            <a:pPr marL="285750" indent="-285750">
              <a:lnSpc>
                <a:spcPct val="150000"/>
              </a:lnSpc>
              <a:spcAft>
                <a:spcPts val="800"/>
              </a:spcAft>
              <a:buFont typeface="Arial" panose="020B0604020202020204" pitchFamily="34" charset="0"/>
              <a:buChar char="•"/>
            </a:pP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Missing important obligations</a:t>
            </a:r>
          </a:p>
        </p:txBody>
      </p:sp>
      <p:pic>
        <p:nvPicPr>
          <p:cNvPr id="2" name="Recorded Sound">
            <a:hlinkClick r:id="" action="ppaction://media"/>
            <a:extLst>
              <a:ext uri="{FF2B5EF4-FFF2-40B4-BE49-F238E27FC236}">
                <a16:creationId xmlns:a16="http://schemas.microsoft.com/office/drawing/2014/main" id="{9CF21E9D-BDC3-4CDA-9559-76A74E1051A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53725" y="5419725"/>
            <a:ext cx="609600" cy="609600"/>
          </a:xfrm>
          <a:prstGeom prst="rect">
            <a:avLst/>
          </a:prstGeom>
        </p:spPr>
      </p:pic>
    </p:spTree>
    <p:extLst>
      <p:ext uri="{BB962C8B-B14F-4D97-AF65-F5344CB8AC3E}">
        <p14:creationId xmlns:p14="http://schemas.microsoft.com/office/powerpoint/2010/main" val="1350181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27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F99BCF0-D5F4-4C94-83F7-F95D5F8FDFCC}"/>
              </a:ext>
            </a:extLst>
          </p:cNvPr>
          <p:cNvSpPr>
            <a:spLocks noGrp="1"/>
          </p:cNvSpPr>
          <p:nvPr>
            <p:ph type="ctrTitle"/>
          </p:nvPr>
        </p:nvSpPr>
        <p:spPr>
          <a:xfrm>
            <a:off x="1439662" y="1107058"/>
            <a:ext cx="8825658" cy="689112"/>
          </a:xfrm>
        </p:spPr>
        <p:txBody>
          <a:bodyPr/>
          <a:lstStyle/>
          <a:p>
            <a:pPr algn="ctr"/>
            <a:r>
              <a:rPr lang="en-GB" sz="4800" u="sng" dirty="0">
                <a:latin typeface="Arial" panose="020B0604020202020204" pitchFamily="34" charset="0"/>
                <a:cs typeface="Arial" panose="020B0604020202020204" pitchFamily="34" charset="0"/>
              </a:rPr>
              <a:t>How it is advertised</a:t>
            </a:r>
          </a:p>
        </p:txBody>
      </p:sp>
      <p:sp>
        <p:nvSpPr>
          <p:cNvPr id="6" name="TextBox 5">
            <a:extLst>
              <a:ext uri="{FF2B5EF4-FFF2-40B4-BE49-F238E27FC236}">
                <a16:creationId xmlns:a16="http://schemas.microsoft.com/office/drawing/2014/main" id="{EA28DB91-5F0E-44EA-BC75-372A4B678020}"/>
              </a:ext>
            </a:extLst>
          </p:cNvPr>
          <p:cNvSpPr txBox="1"/>
          <p:nvPr/>
        </p:nvSpPr>
        <p:spPr>
          <a:xfrm>
            <a:off x="3137866" y="5061830"/>
            <a:ext cx="6096000" cy="407035"/>
          </a:xfrm>
          <a:prstGeom prst="rect">
            <a:avLst/>
          </a:prstGeom>
          <a:noFill/>
        </p:spPr>
        <p:txBody>
          <a:bodyPr wrap="square">
            <a:spAutoFit/>
          </a:bodyPr>
          <a:lstStyle/>
          <a:p>
            <a:pPr>
              <a:lnSpc>
                <a:spcPct val="107000"/>
              </a:lnSpc>
              <a:spcAft>
                <a:spcPts val="800"/>
              </a:spcAft>
            </a:pP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Vice documentary called ‘Swansea Love Story’</a:t>
            </a:r>
          </a:p>
        </p:txBody>
      </p:sp>
      <p:pic>
        <p:nvPicPr>
          <p:cNvPr id="1026" name="Picture 2" descr="Swansea Love Story | James R Ward">
            <a:extLst>
              <a:ext uri="{FF2B5EF4-FFF2-40B4-BE49-F238E27FC236}">
                <a16:creationId xmlns:a16="http://schemas.microsoft.com/office/drawing/2014/main" id="{2FD08302-7B5A-40CD-8487-BC6F731552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9793" y="2108752"/>
            <a:ext cx="6020698" cy="2640496"/>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7B3F0284-8200-4CDA-8C03-19E569CB974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63250" y="5314122"/>
            <a:ext cx="609600" cy="609600"/>
          </a:xfrm>
          <a:prstGeom prst="rect">
            <a:avLst/>
          </a:prstGeom>
        </p:spPr>
      </p:pic>
    </p:spTree>
    <p:extLst>
      <p:ext uri="{BB962C8B-B14F-4D97-AF65-F5344CB8AC3E}">
        <p14:creationId xmlns:p14="http://schemas.microsoft.com/office/powerpoint/2010/main" val="2097888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6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7FB2419-6C0B-4C68-81DB-11D6CE1ADA20}"/>
              </a:ext>
            </a:extLst>
          </p:cNvPr>
          <p:cNvSpPr>
            <a:spLocks noGrp="1"/>
          </p:cNvSpPr>
          <p:nvPr>
            <p:ph type="ctrTitle"/>
          </p:nvPr>
        </p:nvSpPr>
        <p:spPr>
          <a:xfrm>
            <a:off x="1311965" y="950430"/>
            <a:ext cx="8825658" cy="861420"/>
          </a:xfrm>
        </p:spPr>
        <p:txBody>
          <a:bodyPr/>
          <a:lstStyle/>
          <a:p>
            <a:pPr algn="ctr"/>
            <a:r>
              <a:rPr lang="en-GB" sz="4800" u="sng" dirty="0">
                <a:latin typeface="Arial" panose="020B0604020202020204" pitchFamily="34" charset="0"/>
                <a:cs typeface="Arial" panose="020B0604020202020204" pitchFamily="34" charset="0"/>
              </a:rPr>
              <a:t>Support Services</a:t>
            </a:r>
          </a:p>
        </p:txBody>
      </p:sp>
      <p:sp>
        <p:nvSpPr>
          <p:cNvPr id="6" name="TextBox 5">
            <a:extLst>
              <a:ext uri="{FF2B5EF4-FFF2-40B4-BE49-F238E27FC236}">
                <a16:creationId xmlns:a16="http://schemas.microsoft.com/office/drawing/2014/main" id="{36B3C96C-A258-4609-981C-E692E4ACB2F1}"/>
              </a:ext>
            </a:extLst>
          </p:cNvPr>
          <p:cNvSpPr txBox="1"/>
          <p:nvPr/>
        </p:nvSpPr>
        <p:spPr>
          <a:xfrm>
            <a:off x="1540565" y="2413337"/>
            <a:ext cx="6096000" cy="1015663"/>
          </a:xfrm>
          <a:prstGeom prst="rect">
            <a:avLst/>
          </a:prstGeom>
          <a:noFill/>
        </p:spPr>
        <p:txBody>
          <a:bodyPr wrap="square">
            <a:spAutoFit/>
          </a:bodyPr>
          <a:lstStyle/>
          <a:p>
            <a:pPr marL="285750" indent="-285750">
              <a:buFont typeface="Arial" panose="020B0604020202020204" pitchFamily="34" charset="0"/>
              <a:buChar char="•"/>
            </a:pP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Choices Swansea </a:t>
            </a:r>
          </a:p>
          <a:p>
            <a:pPr marL="285750" indent="-2857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Abertawe drug assessment services</a:t>
            </a:r>
          </a:p>
          <a:p>
            <a:pPr marL="285750" indent="-2857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Rehab centres (</a:t>
            </a:r>
            <a:r>
              <a:rPr lang="en-GB" sz="2000" dirty="0" err="1">
                <a:solidFill>
                  <a:schemeClr val="bg1"/>
                </a:solidFill>
                <a:latin typeface="Arial" panose="020B0604020202020204" pitchFamily="34" charset="0"/>
                <a:cs typeface="Arial" panose="020B0604020202020204" pitchFamily="34" charset="0"/>
              </a:rPr>
              <a:t>Cassiobury</a:t>
            </a:r>
            <a:r>
              <a:rPr lang="en-GB" sz="2000" dirty="0">
                <a:solidFill>
                  <a:schemeClr val="bg1"/>
                </a:solidFill>
                <a:latin typeface="Arial" panose="020B0604020202020204" pitchFamily="34" charset="0"/>
                <a:cs typeface="Arial" panose="020B0604020202020204" pitchFamily="34" charset="0"/>
              </a:rPr>
              <a:t> Court)</a:t>
            </a:r>
          </a:p>
        </p:txBody>
      </p:sp>
      <p:pic>
        <p:nvPicPr>
          <p:cNvPr id="8" name="Recorded Sound">
            <a:hlinkClick r:id="" action="ppaction://media"/>
            <a:extLst>
              <a:ext uri="{FF2B5EF4-FFF2-40B4-BE49-F238E27FC236}">
                <a16:creationId xmlns:a16="http://schemas.microsoft.com/office/drawing/2014/main" id="{6F9216A4-483E-48F9-BACD-EE262618379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82300" y="5514975"/>
            <a:ext cx="609600" cy="609600"/>
          </a:xfrm>
          <a:prstGeom prst="rect">
            <a:avLst/>
          </a:prstGeom>
        </p:spPr>
      </p:pic>
    </p:spTree>
    <p:extLst>
      <p:ext uri="{BB962C8B-B14F-4D97-AF65-F5344CB8AC3E}">
        <p14:creationId xmlns:p14="http://schemas.microsoft.com/office/powerpoint/2010/main" val="721757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022"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7893618-E007-4F61-8C2F-916A4BBA0AAC}"/>
              </a:ext>
            </a:extLst>
          </p:cNvPr>
          <p:cNvSpPr txBox="1"/>
          <p:nvPr/>
        </p:nvSpPr>
        <p:spPr>
          <a:xfrm>
            <a:off x="4219574" y="971550"/>
            <a:ext cx="3381375" cy="1107996"/>
          </a:xfrm>
          <a:prstGeom prst="rect">
            <a:avLst/>
          </a:prstGeom>
          <a:noFill/>
        </p:spPr>
        <p:txBody>
          <a:bodyPr wrap="square" rtlCol="0">
            <a:spAutoFit/>
          </a:bodyPr>
          <a:lstStyle/>
          <a:p>
            <a:r>
              <a:rPr lang="en-US" sz="4800" u="sng" dirty="0">
                <a:solidFill>
                  <a:schemeClr val="bg1"/>
                </a:solidFill>
                <a:latin typeface="Arial" panose="020B0604020202020204" pitchFamily="34" charset="0"/>
                <a:cs typeface="Arial" panose="020B0604020202020204" pitchFamily="34" charset="0"/>
              </a:rPr>
              <a:t>Conclusion</a:t>
            </a:r>
          </a:p>
          <a:p>
            <a:endParaRPr lang="en-GB" dirty="0"/>
          </a:p>
        </p:txBody>
      </p:sp>
      <p:sp>
        <p:nvSpPr>
          <p:cNvPr id="6" name="TextBox 5">
            <a:extLst>
              <a:ext uri="{FF2B5EF4-FFF2-40B4-BE49-F238E27FC236}">
                <a16:creationId xmlns:a16="http://schemas.microsoft.com/office/drawing/2014/main" id="{330B77EE-7246-4E92-9FFD-2E16F013940A}"/>
              </a:ext>
            </a:extLst>
          </p:cNvPr>
          <p:cNvSpPr txBox="1"/>
          <p:nvPr/>
        </p:nvSpPr>
        <p:spPr>
          <a:xfrm>
            <a:off x="1752598" y="2193132"/>
            <a:ext cx="4953001" cy="2800767"/>
          </a:xfrm>
          <a:prstGeom prst="rect">
            <a:avLst/>
          </a:prstGeom>
          <a:no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Drug use can be influences by-</a:t>
            </a:r>
          </a:p>
          <a:p>
            <a:endParaRPr lang="en-GB" sz="2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Socio-economics and genetics</a:t>
            </a:r>
          </a:p>
          <a:p>
            <a:pPr marL="285750" indent="-2857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Environment</a:t>
            </a:r>
          </a:p>
          <a:p>
            <a:pPr marL="285750" indent="-2857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Recreational purposes</a:t>
            </a:r>
          </a:p>
          <a:p>
            <a:pPr marL="285750" indent="-2857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Experience</a:t>
            </a:r>
          </a:p>
          <a:p>
            <a:pPr marL="285750" indent="-2857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Forgetting past trauma</a:t>
            </a:r>
          </a:p>
          <a:p>
            <a:endParaRPr lang="en-GB" dirty="0"/>
          </a:p>
          <a:p>
            <a:pPr marL="285750" indent="-285750">
              <a:buFont typeface="Arial" panose="020B0604020202020204" pitchFamily="34" charset="0"/>
              <a:buChar char="•"/>
            </a:pPr>
            <a:endParaRPr lang="en-GB" dirty="0"/>
          </a:p>
        </p:txBody>
      </p:sp>
      <p:pic>
        <p:nvPicPr>
          <p:cNvPr id="7" name="Recorded Sound">
            <a:hlinkClick r:id="" action="ppaction://media"/>
            <a:extLst>
              <a:ext uri="{FF2B5EF4-FFF2-40B4-BE49-F238E27FC236}">
                <a16:creationId xmlns:a16="http://schemas.microsoft.com/office/drawing/2014/main" id="{FF11B894-9ABA-4986-9FD1-ADE37C8D1B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07700" y="5416550"/>
            <a:ext cx="406400" cy="406400"/>
          </a:xfrm>
          <a:prstGeom prst="rect">
            <a:avLst/>
          </a:prstGeom>
        </p:spPr>
      </p:pic>
    </p:spTree>
    <p:extLst>
      <p:ext uri="{BB962C8B-B14F-4D97-AF65-F5344CB8AC3E}">
        <p14:creationId xmlns:p14="http://schemas.microsoft.com/office/powerpoint/2010/main" val="69644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559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9CA1DE7-FE06-40A8-BA13-6BDF67954F55}"/>
              </a:ext>
            </a:extLst>
          </p:cNvPr>
          <p:cNvSpPr txBox="1"/>
          <p:nvPr/>
        </p:nvSpPr>
        <p:spPr>
          <a:xfrm>
            <a:off x="1285875" y="1637497"/>
            <a:ext cx="9639300" cy="52322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Australian Government Department of Health. (2019)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What are drugs?</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 Australian Government Department of Health. Available at: https://www.health.gov.au/health-topics/drugs/about-drugs/what-are-drugs (Accessed 12/12/2020).</a:t>
            </a:r>
          </a:p>
        </p:txBody>
      </p:sp>
      <p:sp>
        <p:nvSpPr>
          <p:cNvPr id="7" name="TextBox 6">
            <a:extLst>
              <a:ext uri="{FF2B5EF4-FFF2-40B4-BE49-F238E27FC236}">
                <a16:creationId xmlns:a16="http://schemas.microsoft.com/office/drawing/2014/main" id="{850F9A6E-6B47-4BF9-8D6E-AEAE5DCE7C70}"/>
              </a:ext>
            </a:extLst>
          </p:cNvPr>
          <p:cNvSpPr txBox="1"/>
          <p:nvPr/>
        </p:nvSpPr>
        <p:spPr>
          <a:xfrm>
            <a:off x="1285874" y="2769769"/>
            <a:ext cx="9639299" cy="1235018"/>
          </a:xfrm>
          <a:prstGeom prst="rect">
            <a:avLst/>
          </a:prstGeom>
          <a:noFill/>
        </p:spPr>
        <p:txBody>
          <a:bodyPr wrap="square">
            <a:spAutoFit/>
          </a:bodyPr>
          <a:lstStyle/>
          <a:p>
            <a:pPr marL="0" marR="0" lvl="0" indent="0" algn="l" defTabSz="457200" rtl="0" eaLnBrk="1" fontAlgn="auto" latinLnBrk="0" hangingPunct="1">
              <a:lnSpc>
                <a:spcPts val="1800"/>
              </a:lnSpc>
              <a:spcBef>
                <a:spcPts val="0"/>
              </a:spcBef>
              <a:spcAft>
                <a:spcPts val="0"/>
              </a:spcAft>
              <a:buClrTx/>
              <a:buSzTx/>
              <a:buFontTx/>
              <a:buNone/>
              <a:tabLst/>
              <a:defRPr/>
            </a:pPr>
            <a:r>
              <a:rPr kumimoji="0" lang="en-GB" sz="1400" b="0" i="0" u="none" strike="noStrike" kern="1200" cap="none" spc="0" normalizeH="0" baseline="0" noProof="0" dirty="0" err="1">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Cassiobury</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 Court. (2020)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Drug and Alcohol Rehab Clinic | Treatment Available at </a:t>
            </a:r>
            <a:r>
              <a:rPr kumimoji="0" lang="en-GB" sz="1400" b="0" i="1" u="none" strike="noStrike" kern="1200" cap="none" spc="0" normalizeH="0" baseline="0" noProof="0" dirty="0" err="1">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Cassiobury</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 Court</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 Available at: https://cassioburycourt.com/(Accessed 11/12/2020).</a:t>
            </a:r>
          </a:p>
          <a:p>
            <a:pPr marL="0" marR="0" lvl="0" indent="0" algn="l" defTabSz="457200" rtl="0" eaLnBrk="1" fontAlgn="auto" latinLnBrk="0" hangingPunct="1">
              <a:lnSpc>
                <a:spcPts val="18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 </a:t>
            </a: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457200" rtl="0" eaLnBrk="1" fontAlgn="auto" latinLnBrk="0" hangingPunct="1">
              <a:lnSpc>
                <a:spcPts val="1800"/>
              </a:lnSpc>
              <a:spcBef>
                <a:spcPts val="0"/>
              </a:spcBef>
              <a:spcAft>
                <a:spcPts val="0"/>
              </a:spcAft>
              <a:buClrTx/>
              <a:buSzTx/>
              <a:buFontTx/>
              <a:buNone/>
              <a:tabLst/>
              <a:defRPr/>
            </a:pPr>
            <a:r>
              <a:rPr kumimoji="0" lang="en-GB" sz="1400" b="0" i="0" u="none" strike="noStrike" kern="1200" cap="none" spc="0" normalizeH="0" baseline="0" noProof="0" dirty="0" err="1">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Dewis</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 wales. (2020)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Abertawe Alcohol and Drug Assessment Service (AADAS)</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 Available at: https://www.dewis.wales/ResourceDirectory/ViewResource.aspx?id=24002 (Accessed 18/12/2020).</a:t>
            </a:r>
          </a:p>
        </p:txBody>
      </p:sp>
      <p:sp>
        <p:nvSpPr>
          <p:cNvPr id="9" name="TextBox 8">
            <a:extLst>
              <a:ext uri="{FF2B5EF4-FFF2-40B4-BE49-F238E27FC236}">
                <a16:creationId xmlns:a16="http://schemas.microsoft.com/office/drawing/2014/main" id="{37A791DD-26E1-484E-B393-4408AAAFC0C2}"/>
              </a:ext>
            </a:extLst>
          </p:cNvPr>
          <p:cNvSpPr txBox="1"/>
          <p:nvPr/>
        </p:nvSpPr>
        <p:spPr>
          <a:xfrm>
            <a:off x="1285874" y="2193982"/>
            <a:ext cx="9639298" cy="542521"/>
          </a:xfrm>
          <a:prstGeom prst="rect">
            <a:avLst/>
          </a:prstGeom>
          <a:noFill/>
        </p:spPr>
        <p:txBody>
          <a:bodyPr wrap="square">
            <a:spAutoFit/>
          </a:bodyPr>
          <a:lstStyle/>
          <a:p>
            <a:pPr marL="0" marR="0" lvl="0" indent="0" algn="l" defTabSz="457200" rtl="0" eaLnBrk="1" fontAlgn="auto" latinLnBrk="0" hangingPunct="1">
              <a:lnSpc>
                <a:spcPts val="1800"/>
              </a:lnSpc>
              <a:spcBef>
                <a:spcPts val="0"/>
              </a:spcBef>
              <a:spcAft>
                <a:spcPts val="0"/>
              </a:spcAft>
              <a:buClrTx/>
              <a:buSzTx/>
              <a:buFontTx/>
              <a:buNone/>
              <a:tabLst/>
              <a:defRPr/>
            </a:pPr>
            <a:r>
              <a:rPr kumimoji="0" lang="en-GB" sz="1400" b="0" i="0" u="none" strike="noStrike" kern="1200" cap="none" spc="0" normalizeH="0" baseline="0" noProof="0" dirty="0" err="1">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Barod</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 (2020)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Choices Swansea</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 Available at: https://barod.cymru/where-to-get-help/west-wales-services/choices-swansea/(Accessed 22/12/2020.</a:t>
            </a:r>
          </a:p>
        </p:txBody>
      </p:sp>
      <p:sp>
        <p:nvSpPr>
          <p:cNvPr id="11" name="TextBox 10">
            <a:extLst>
              <a:ext uri="{FF2B5EF4-FFF2-40B4-BE49-F238E27FC236}">
                <a16:creationId xmlns:a16="http://schemas.microsoft.com/office/drawing/2014/main" id="{2E4472DB-F13C-4C56-B318-CC6CFA9D95CA}"/>
              </a:ext>
            </a:extLst>
          </p:cNvPr>
          <p:cNvSpPr txBox="1"/>
          <p:nvPr/>
        </p:nvSpPr>
        <p:spPr>
          <a:xfrm>
            <a:off x="1276350" y="4085932"/>
            <a:ext cx="9639300" cy="52322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Merriam-webster. (2019)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Definition of Characteristic</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Available at: https://www.merriam-webster.com/dictionary/characteristic (Accessed 24/12/2020).</a:t>
            </a:r>
            <a:endParaRPr kumimoji="0" lang="en-GB" sz="1400" b="0"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0B108273-E83E-4835-8DEE-072E9FEDCF2E}"/>
              </a:ext>
            </a:extLst>
          </p:cNvPr>
          <p:cNvSpPr txBox="1"/>
          <p:nvPr/>
        </p:nvSpPr>
        <p:spPr>
          <a:xfrm>
            <a:off x="1285874" y="4590593"/>
            <a:ext cx="9563099" cy="767967"/>
          </a:xfrm>
          <a:prstGeom prst="rect">
            <a:avLst/>
          </a:prstGeom>
          <a:noFill/>
        </p:spPr>
        <p:txBody>
          <a:bodyPr wrap="square">
            <a:spAutoFit/>
          </a:bodyPr>
          <a:lstStyle/>
          <a:p>
            <a:pPr marL="0" marR="0" lvl="0" indent="0" algn="l" defTabSz="457200" rtl="0" eaLnBrk="1" fontAlgn="auto" latinLnBrk="0" hangingPunct="1">
              <a:lnSpc>
                <a:spcPts val="18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Merriam-webster.com. (2019)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Definition of COMMUNITY</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 Available at: https://www.merriam-webster.com/dictionary/community (Accessed 14/12/2020).</a:t>
            </a:r>
          </a:p>
          <a:p>
            <a:pPr marL="0" marR="0" lvl="0" indent="0" algn="l" defTabSz="457200" rtl="0" eaLnBrk="1" fontAlgn="auto" latinLnBrk="0" hangingPunct="1">
              <a:lnSpc>
                <a:spcPts val="18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endParaRPr>
          </a:p>
        </p:txBody>
      </p:sp>
      <p:sp>
        <p:nvSpPr>
          <p:cNvPr id="14" name="TextBox 13">
            <a:extLst>
              <a:ext uri="{FF2B5EF4-FFF2-40B4-BE49-F238E27FC236}">
                <a16:creationId xmlns:a16="http://schemas.microsoft.com/office/drawing/2014/main" id="{8B186719-FDA7-44DA-A04A-4B83B39F28FD}"/>
              </a:ext>
            </a:extLst>
          </p:cNvPr>
          <p:cNvSpPr txBox="1"/>
          <p:nvPr/>
        </p:nvSpPr>
        <p:spPr>
          <a:xfrm>
            <a:off x="3476625" y="828675"/>
            <a:ext cx="4867275" cy="707886"/>
          </a:xfrm>
          <a:prstGeom prst="rect">
            <a:avLst/>
          </a:prstGeom>
          <a:noFill/>
        </p:spPr>
        <p:txBody>
          <a:bodyPr wrap="square" rtlCol="0">
            <a:spAutoFit/>
          </a:bodyPr>
          <a:lstStyle/>
          <a:p>
            <a:pPr algn="ctr"/>
            <a:r>
              <a:rPr lang="en-GB" sz="4000" u="sng" dirty="0">
                <a:solidFill>
                  <a:schemeClr val="bg1"/>
                </a:solidFill>
                <a:latin typeface="Arial" panose="020B0604020202020204" pitchFamily="34" charset="0"/>
                <a:cs typeface="Arial" panose="020B0604020202020204" pitchFamily="34" charset="0"/>
              </a:rPr>
              <a:t>References</a:t>
            </a:r>
          </a:p>
        </p:txBody>
      </p:sp>
      <p:sp>
        <p:nvSpPr>
          <p:cNvPr id="16" name="TextBox 15">
            <a:extLst>
              <a:ext uri="{FF2B5EF4-FFF2-40B4-BE49-F238E27FC236}">
                <a16:creationId xmlns:a16="http://schemas.microsoft.com/office/drawing/2014/main" id="{ED8EB807-7A36-44CB-9748-BD8539751665}"/>
              </a:ext>
            </a:extLst>
          </p:cNvPr>
          <p:cNvSpPr txBox="1"/>
          <p:nvPr/>
        </p:nvSpPr>
        <p:spPr>
          <a:xfrm>
            <a:off x="1285874" y="5211781"/>
            <a:ext cx="9563099" cy="773353"/>
          </a:xfrm>
          <a:prstGeom prst="rect">
            <a:avLst/>
          </a:prstGeom>
          <a:noFill/>
        </p:spPr>
        <p:txBody>
          <a:bodyPr wrap="square">
            <a:spAutoFit/>
          </a:bodyPr>
          <a:lstStyle/>
          <a:p>
            <a:pPr marL="0" marR="0" lvl="0" indent="0" algn="l" defTabSz="457200" rtl="0" eaLnBrk="1" fontAlgn="auto" latinLnBrk="0" hangingPunct="1">
              <a:lnSpc>
                <a:spcPts val="18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‌Morris, S. (2019) “We can’t save enough lives”: Swansea in grip of drug death epidemic.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The Guardian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 22 Sep. Available at: https://www.theguardian.com/society/2019/sep/22/too-late-save-her-swansea-drug-death-epidemic-wales (Accessed 13/12/2020).</a:t>
            </a:r>
          </a:p>
        </p:txBody>
      </p:sp>
    </p:spTree>
    <p:extLst>
      <p:ext uri="{BB962C8B-B14F-4D97-AF65-F5344CB8AC3E}">
        <p14:creationId xmlns:p14="http://schemas.microsoft.com/office/powerpoint/2010/main" val="21951474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1B8ADB6-3ED7-4CCF-8669-386DEBB97B13}"/>
              </a:ext>
            </a:extLst>
          </p:cNvPr>
          <p:cNvSpPr txBox="1"/>
          <p:nvPr/>
        </p:nvSpPr>
        <p:spPr>
          <a:xfrm>
            <a:off x="1600200" y="3394385"/>
            <a:ext cx="9258300" cy="311688"/>
          </a:xfrm>
          <a:prstGeom prst="rect">
            <a:avLst/>
          </a:prstGeom>
          <a:noFill/>
        </p:spPr>
        <p:txBody>
          <a:bodyPr wrap="square">
            <a:spAutoFit/>
          </a:bodyPr>
          <a:lstStyle/>
          <a:p>
            <a:pPr marL="0" marR="0" lvl="0" indent="0" algn="l" defTabSz="457200" rtl="0" eaLnBrk="1" fontAlgn="auto" latinLnBrk="0" hangingPunct="1">
              <a:lnSpc>
                <a:spcPts val="1800"/>
              </a:lnSpc>
              <a:spcBef>
                <a:spcPts val="0"/>
              </a:spcBef>
              <a:spcAft>
                <a:spcPts val="0"/>
              </a:spcAft>
              <a:buClrTx/>
              <a:buSzTx/>
              <a:buFontTx/>
              <a:buNone/>
              <a:tabLst/>
              <a:defRPr/>
            </a:pP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UK DRUG POLICY COMMISION</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 (2020) Available at: https://www.ukdpc.org.uk/ (Accessed 15/12/2020).</a:t>
            </a:r>
          </a:p>
        </p:txBody>
      </p:sp>
      <p:sp>
        <p:nvSpPr>
          <p:cNvPr id="7" name="TextBox 6">
            <a:extLst>
              <a:ext uri="{FF2B5EF4-FFF2-40B4-BE49-F238E27FC236}">
                <a16:creationId xmlns:a16="http://schemas.microsoft.com/office/drawing/2014/main" id="{DCC4FF0B-6FC2-49BA-B9A3-4E6E7962BE16}"/>
              </a:ext>
            </a:extLst>
          </p:cNvPr>
          <p:cNvSpPr txBox="1"/>
          <p:nvPr/>
        </p:nvSpPr>
        <p:spPr>
          <a:xfrm>
            <a:off x="1600200" y="3925204"/>
            <a:ext cx="9258300" cy="553998"/>
          </a:xfrm>
          <a:prstGeom prst="rect">
            <a:avLst/>
          </a:prstGeom>
          <a:noFill/>
        </p:spPr>
        <p:txBody>
          <a:bodyPr wrap="square">
            <a:spAutoFit/>
          </a:bodyPr>
          <a:lstStyle/>
          <a:p>
            <a:pPr>
              <a:lnSpc>
                <a:spcPts val="1800"/>
              </a:lnSpc>
              <a:spcAft>
                <a:spcPts val="800"/>
              </a:spcAft>
            </a:pPr>
            <a:r>
              <a:rPr lang="en-GB" sz="1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World Population Review (2020) </a:t>
            </a:r>
            <a:r>
              <a:rPr lang="en-GB" sz="1400" i="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Swansea Population 2020. </a:t>
            </a:r>
            <a:r>
              <a:rPr lang="en-GB" sz="1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Available at: https://worldpopulationreview.com/world-cities/swansea-population (Accessed 30/12/2020).</a:t>
            </a:r>
            <a:endParaRPr lang="en-GB" sz="14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9" name="TextBox 8">
            <a:extLst>
              <a:ext uri="{FF2B5EF4-FFF2-40B4-BE49-F238E27FC236}">
                <a16:creationId xmlns:a16="http://schemas.microsoft.com/office/drawing/2014/main" id="{A70AFC80-DBE7-4BAA-87D9-2DAC9FD222E4}"/>
              </a:ext>
            </a:extLst>
          </p:cNvPr>
          <p:cNvSpPr txBox="1"/>
          <p:nvPr/>
        </p:nvSpPr>
        <p:spPr>
          <a:xfrm>
            <a:off x="1600200" y="2419407"/>
            <a:ext cx="9258300" cy="767133"/>
          </a:xfrm>
          <a:prstGeom prst="rect">
            <a:avLst/>
          </a:prstGeom>
          <a:noFill/>
        </p:spPr>
        <p:txBody>
          <a:bodyPr wrap="square">
            <a:spAutoFit/>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Swansea Love Story: Teenage Heroin Epidemic.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(2010) Vice. Episode 1- 6. 5</a:t>
            </a:r>
            <a:r>
              <a:rPr kumimoji="0" lang="en-GB" sz="1400" b="0" i="0" u="none" strike="noStrike" kern="1200" cap="none" spc="0" normalizeH="0" baseline="3000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th</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January 2010.</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Available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Times New Roman" panose="02020603050405020304" pitchFamily="18" charset="0"/>
                <a:cs typeface="Arial" panose="020B0604020202020204" pitchFamily="34" charset="0"/>
              </a:rPr>
              <a:t>https://video.vice.com/da/video/swansea-love-story-teenage-heroin-epidemic/560559f6b2d3c3a817d0e087 (Accessed 21/12/2020).</a:t>
            </a:r>
            <a:endPar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05884C3C-7C5E-4950-B26F-CE66674506FB}"/>
              </a:ext>
            </a:extLst>
          </p:cNvPr>
          <p:cNvSpPr txBox="1"/>
          <p:nvPr/>
        </p:nvSpPr>
        <p:spPr>
          <a:xfrm>
            <a:off x="1600200" y="1680743"/>
            <a:ext cx="9124950" cy="73866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O’Connor, R. (2017) </a:t>
            </a:r>
            <a:r>
              <a:rPr kumimoji="0" lang="en-GB" sz="1400" b="0" i="1"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The Government Drug Strategy - tackling the complex issue of drug misuse - Public health matters</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Blog.gov.uk. Available at: https://publichealthmatters.blog.gov.uk/2017/07/20/the-government-drug-strategy-tackling-the-complex-issue-of-drug-misuse/(Accessed 15/12/2020).</a:t>
            </a:r>
            <a:endParaRPr kumimoji="0" lang="en-GB" sz="1400" b="0"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99318A02-3098-45BE-A8EC-4F23D980E790}"/>
              </a:ext>
            </a:extLst>
          </p:cNvPr>
          <p:cNvSpPr txBox="1"/>
          <p:nvPr/>
        </p:nvSpPr>
        <p:spPr>
          <a:xfrm>
            <a:off x="4524375" y="765012"/>
            <a:ext cx="3705225" cy="707886"/>
          </a:xfrm>
          <a:prstGeom prst="rect">
            <a:avLst/>
          </a:prstGeom>
          <a:noFill/>
        </p:spPr>
        <p:txBody>
          <a:bodyPr wrap="square" rtlCol="0">
            <a:spAutoFit/>
          </a:bodyPr>
          <a:lstStyle/>
          <a:p>
            <a:r>
              <a:rPr lang="en-GB" sz="4000" u="sng" dirty="0">
                <a:solidFill>
                  <a:schemeClr val="bg1"/>
                </a:solidFill>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7174205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otalTime>1149</TotalTime>
  <Words>829</Words>
  <Application>Microsoft Office PowerPoint</Application>
  <PresentationFormat>Widescreen</PresentationFormat>
  <Paragraphs>79</Paragraphs>
  <Slides>16</Slides>
  <Notes>0</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Century Gothic</vt:lpstr>
      <vt:lpstr>Wingdings 3</vt:lpstr>
      <vt:lpstr>Ion Boardroom</vt:lpstr>
      <vt:lpstr>Drug Abuse In Swansea</vt:lpstr>
      <vt:lpstr>Introduction</vt:lpstr>
      <vt:lpstr>Community</vt:lpstr>
      <vt:lpstr>Characteristics</vt:lpstr>
      <vt:lpstr>PowerPoint Presentation</vt:lpstr>
      <vt:lpstr>PowerPoint Presentation</vt:lpstr>
      <vt:lpstr>Who is Affected</vt:lpstr>
      <vt:lpstr>The Issue!!</vt:lpstr>
      <vt:lpstr>PowerPoint Presentation</vt:lpstr>
      <vt:lpstr>Approaches Taken To Make Issue Better</vt:lpstr>
      <vt:lpstr>Behaviour on Issue</vt:lpstr>
      <vt:lpstr>How it is advertised</vt:lpstr>
      <vt:lpstr>Support Services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Drug Abuse In Swansea</dc:title>
  <dc:creator>Rooksana Ali</dc:creator>
  <cp:lastModifiedBy>Rajmin Janna Begum (1804224)</cp:lastModifiedBy>
  <cp:revision>36</cp:revision>
  <dcterms:created xsi:type="dcterms:W3CDTF">2021-01-02T22:24:51Z</dcterms:created>
  <dcterms:modified xsi:type="dcterms:W3CDTF">2021-01-04T22:59:33Z</dcterms:modified>
</cp:coreProperties>
</file>