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26"/>
  </p:handoutMasterIdLst>
  <p:sldIdLst>
    <p:sldId id="256" r:id="rId2"/>
    <p:sldId id="257" r:id="rId3"/>
    <p:sldId id="258" r:id="rId4"/>
    <p:sldId id="259" r:id="rId5"/>
    <p:sldId id="279" r:id="rId6"/>
    <p:sldId id="280" r:id="rId7"/>
    <p:sldId id="260" r:id="rId8"/>
    <p:sldId id="261" r:id="rId9"/>
    <p:sldId id="262" r:id="rId10"/>
    <p:sldId id="263" r:id="rId11"/>
    <p:sldId id="264" r:id="rId12"/>
    <p:sldId id="265" r:id="rId13"/>
    <p:sldId id="266" r:id="rId14"/>
    <p:sldId id="267" r:id="rId15"/>
    <p:sldId id="268" r:id="rId16"/>
    <p:sldId id="269" r:id="rId17"/>
    <p:sldId id="270" r:id="rId18"/>
    <p:sldId id="272" r:id="rId19"/>
    <p:sldId id="271" r:id="rId20"/>
    <p:sldId id="274" r:id="rId21"/>
    <p:sldId id="273" r:id="rId22"/>
    <p:sldId id="275" r:id="rId23"/>
    <p:sldId id="276" r:id="rId24"/>
    <p:sldId id="278" r:id="rId25"/>
  </p:sldIdLst>
  <p:sldSz cx="9144000" cy="6858000" type="screen4x3"/>
  <p:notesSz cx="6400800" cy="8686800"/>
  <p:custDataLst>
    <p:tags r:id="rId27"/>
  </p:custDataLst>
  <p:defaultTextStyle>
    <a:defPPr>
      <a:defRPr lang="en-US"/>
    </a:defPPr>
    <a:lvl1pPr algn="l" rtl="0" fontAlgn="base">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orient="horz" pos="4065">
          <p15:clr>
            <a:srgbClr val="A4A3A4"/>
          </p15:clr>
        </p15:guide>
        <p15:guide id="3" orient="horz" pos="436">
          <p15:clr>
            <a:srgbClr val="A4A3A4"/>
          </p15:clr>
        </p15:guide>
        <p15:guide id="4" orient="horz" pos="720">
          <p15:clr>
            <a:srgbClr val="A4A3A4"/>
          </p15:clr>
        </p15:guide>
        <p15:guide id="5" orient="horz" pos="1056">
          <p15:clr>
            <a:srgbClr val="A4A3A4"/>
          </p15:clr>
        </p15:guide>
        <p15:guide id="6" orient="horz" pos="3840">
          <p15:clr>
            <a:srgbClr val="A4A3A4"/>
          </p15:clr>
        </p15:guide>
        <p15:guide id="7" orient="horz" pos="3744">
          <p15:clr>
            <a:srgbClr val="A4A3A4"/>
          </p15:clr>
        </p15:guide>
        <p15:guide id="8" orient="horz" pos="864">
          <p15:clr>
            <a:srgbClr val="A4A3A4"/>
          </p15:clr>
        </p15:guide>
        <p15:guide id="9" pos="2880">
          <p15:clr>
            <a:srgbClr val="A4A3A4"/>
          </p15:clr>
        </p15:guide>
        <p15:guide id="10" pos="5520">
          <p15:clr>
            <a:srgbClr val="A4A3A4"/>
          </p15:clr>
        </p15:guide>
        <p15:guide id="11" pos="240">
          <p15:clr>
            <a:srgbClr val="A4A3A4"/>
          </p15:clr>
        </p15:guide>
        <p15:guide id="12" pos="480">
          <p15:clr>
            <a:srgbClr val="A4A3A4"/>
          </p15:clr>
        </p15:guide>
        <p15:guide id="13" pos="67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60"/>
  </p:normalViewPr>
  <p:slideViewPr>
    <p:cSldViewPr>
      <p:cViewPr varScale="1">
        <p:scale>
          <a:sx n="105" d="100"/>
          <a:sy n="105" d="100"/>
        </p:scale>
        <p:origin x="300" y="108"/>
      </p:cViewPr>
      <p:guideLst>
        <p:guide orient="horz" pos="2160"/>
        <p:guide orient="horz" pos="4065"/>
        <p:guide orient="horz" pos="436"/>
        <p:guide orient="horz" pos="720"/>
        <p:guide orient="horz" pos="1056"/>
        <p:guide orient="horz" pos="3840"/>
        <p:guide orient="horz" pos="3744"/>
        <p:guide orient="horz" pos="864"/>
        <p:guide pos="2880"/>
        <p:guide pos="5520"/>
        <p:guide pos="240"/>
        <p:guide pos="480"/>
        <p:guide pos="67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2773363"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defTabSz="862013">
              <a:defRPr sz="1200"/>
            </a:lvl1pPr>
          </a:lstStyle>
          <a:p>
            <a:endParaRPr lang="en-IN" altLang="en-US"/>
          </a:p>
        </p:txBody>
      </p:sp>
      <p:sp>
        <p:nvSpPr>
          <p:cNvPr id="4099" name="Rectangle 1027"/>
          <p:cNvSpPr>
            <a:spLocks noGrp="1" noChangeArrowheads="1"/>
          </p:cNvSpPr>
          <p:nvPr>
            <p:ph type="dt" sz="quarter" idx="1"/>
          </p:nvPr>
        </p:nvSpPr>
        <p:spPr bwMode="auto">
          <a:xfrm>
            <a:off x="3627438" y="0"/>
            <a:ext cx="2773362"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algn="r" defTabSz="862013">
              <a:defRPr sz="1200"/>
            </a:lvl1pPr>
          </a:lstStyle>
          <a:p>
            <a:endParaRPr lang="en-IN" altLang="en-US"/>
          </a:p>
        </p:txBody>
      </p:sp>
      <p:sp>
        <p:nvSpPr>
          <p:cNvPr id="4100" name="Rectangle 1028"/>
          <p:cNvSpPr>
            <a:spLocks noGrp="1" noChangeArrowheads="1"/>
          </p:cNvSpPr>
          <p:nvPr>
            <p:ph type="ftr" sz="quarter" idx="2"/>
          </p:nvPr>
        </p:nvSpPr>
        <p:spPr bwMode="auto">
          <a:xfrm>
            <a:off x="0" y="8253413"/>
            <a:ext cx="2773363"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defTabSz="862013">
              <a:defRPr sz="1200"/>
            </a:lvl1pPr>
          </a:lstStyle>
          <a:p>
            <a:endParaRPr lang="en-IN" altLang="en-US"/>
          </a:p>
        </p:txBody>
      </p:sp>
      <p:sp>
        <p:nvSpPr>
          <p:cNvPr id="4101" name="Rectangle 1029"/>
          <p:cNvSpPr>
            <a:spLocks noGrp="1" noChangeArrowheads="1"/>
          </p:cNvSpPr>
          <p:nvPr>
            <p:ph type="sldNum" sz="quarter" idx="3"/>
          </p:nvPr>
        </p:nvSpPr>
        <p:spPr bwMode="auto">
          <a:xfrm>
            <a:off x="3627438" y="8253413"/>
            <a:ext cx="2773362"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algn="r" defTabSz="862013">
              <a:defRPr sz="1200"/>
            </a:lvl1pPr>
          </a:lstStyle>
          <a:p>
            <a:fld id="{835861E0-3FE6-4B31-96C7-9742074E3263}" type="slidenum">
              <a:rPr lang="en-US" altLang="en-US"/>
              <a:pPr/>
              <a:t>‹#›</a:t>
            </a:fld>
            <a:endParaRPr lang="en-US" altLang="en-US"/>
          </a:p>
        </p:txBody>
      </p:sp>
    </p:spTree>
    <p:extLst>
      <p:ext uri="{BB962C8B-B14F-4D97-AF65-F5344CB8AC3E}">
        <p14:creationId xmlns:p14="http://schemas.microsoft.com/office/powerpoint/2010/main" val="190625424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 name="Picture 10" descr="Buildings image for Arnold PPWs"/>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100" y="3365500"/>
            <a:ext cx="9078913"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11"/>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r>
              <a:rPr lang="en-GB" altLang="en-US" sz="800"/>
              <a:t>Slide 37.</a:t>
            </a:r>
            <a:fld id="{35124748-5C23-4DA6-AB47-64460202A43C}" type="slidenum">
              <a:rPr lang="en-GB" altLang="en-US" sz="800"/>
              <a:pPr algn="ctr"/>
              <a:t>‹#›</a:t>
            </a:fld>
            <a:endParaRPr lang="en-GB" altLang="en-US" sz="800">
              <a:latin typeface="Times" panose="02020603050405020304" pitchFamily="18" charset="0"/>
            </a:endParaRPr>
          </a:p>
        </p:txBody>
      </p:sp>
      <p:pic>
        <p:nvPicPr>
          <p:cNvPr id="5" name="Picture 12" descr="MyFinanceLab logo for RF"/>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7950" y="6229350"/>
            <a:ext cx="1644650"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3"/>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p>
            <a:pPr algn="ctr" eaLnBrk="0" hangingPunct="0">
              <a:defRPr/>
            </a:pPr>
            <a:r>
              <a:rPr lang="en-IN" sz="800">
                <a:cs typeface="+mn-cs"/>
              </a:rPr>
              <a:t>Glen Arnold, </a:t>
            </a:r>
            <a:r>
              <a:rPr lang="en-US" sz="800" i="1">
                <a:cs typeface="+mn-cs"/>
              </a:rPr>
              <a:t>Corporate Financial Management</a:t>
            </a:r>
            <a:r>
              <a:rPr lang="en-US" sz="800">
                <a:cs typeface="+mn-cs"/>
              </a:rPr>
              <a:t>, 5</a:t>
            </a:r>
            <a:r>
              <a:rPr lang="en-US" sz="800" baseline="30000">
                <a:cs typeface="+mn-cs"/>
              </a:rPr>
              <a:t>th</a:t>
            </a:r>
            <a:r>
              <a:rPr lang="en-US" sz="800">
                <a:cs typeface="+mn-cs"/>
              </a:rPr>
              <a:t>  Edition © Pearson Education Limited 2013</a:t>
            </a:r>
            <a:endParaRPr lang="en-GB" sz="800">
              <a:cs typeface="+mn-cs"/>
            </a:endParaRPr>
          </a:p>
        </p:txBody>
      </p:sp>
      <p:pic>
        <p:nvPicPr>
          <p:cNvPr id="7" name="Picture 14" descr="PEARSON"/>
          <p:cNvPicPr>
            <a:picLocks noChangeAspect="1" noChangeArrowheads="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7375525" y="6180138"/>
            <a:ext cx="1589088"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3"/>
          <p:cNvSpPr>
            <a:spLocks noGrp="1" noChangeArrowheads="1"/>
          </p:cNvSpPr>
          <p:nvPr>
            <p:ph type="ctrTitle"/>
          </p:nvPr>
        </p:nvSpPr>
        <p:spPr>
          <a:xfrm>
            <a:off x="687388" y="981075"/>
            <a:ext cx="7772400" cy="1470025"/>
          </a:xfrm>
        </p:spPr>
        <p:txBody>
          <a:bodyPr/>
          <a:lstStyle>
            <a:lvl1pPr>
              <a:defRPr sz="3600"/>
            </a:lvl1pPr>
          </a:lstStyle>
          <a:p>
            <a:r>
              <a:rPr lang="en-GB"/>
              <a:t>Click to edit Master title style</a:t>
            </a:r>
          </a:p>
        </p:txBody>
      </p:sp>
    </p:spTree>
    <p:extLst>
      <p:ext uri="{BB962C8B-B14F-4D97-AF65-F5344CB8AC3E}">
        <p14:creationId xmlns:p14="http://schemas.microsoft.com/office/powerpoint/2010/main" val="3758692499"/>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76787873"/>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351085917"/>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79388" y="549275"/>
            <a:ext cx="4316412" cy="55768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549275"/>
            <a:ext cx="4316413" cy="55768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85265980"/>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0638463"/>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36569687"/>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5974433"/>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067178676"/>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24118512"/>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32885086"/>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9100" y="115888"/>
            <a:ext cx="2195513" cy="60102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115888"/>
            <a:ext cx="6437312" cy="6010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97855633"/>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4"/>
          <p:cNvSpPr>
            <a:spLocks noGrp="1" noChangeArrowheads="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6570" name="Text Box 10"/>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r>
              <a:rPr lang="en-GB" altLang="en-US" sz="800"/>
              <a:t>Slide 37.</a:t>
            </a:r>
            <a:fld id="{13EF7764-9667-45EA-A050-C10D9905D115}" type="slidenum">
              <a:rPr lang="en-GB" altLang="en-US" sz="800"/>
              <a:pPr algn="ctr"/>
              <a:t>‹#›</a:t>
            </a:fld>
            <a:endParaRPr lang="en-GB" altLang="en-US" sz="800">
              <a:latin typeface="Times" panose="02020603050405020304" pitchFamily="18" charset="0"/>
            </a:endParaRPr>
          </a:p>
        </p:txBody>
      </p:sp>
      <p:sp>
        <p:nvSpPr>
          <p:cNvPr id="66571"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p>
            <a:pPr algn="ctr" eaLnBrk="0" hangingPunct="0">
              <a:defRPr/>
            </a:pPr>
            <a:r>
              <a:rPr lang="en-IN" sz="800">
                <a:cs typeface="+mn-cs"/>
              </a:rPr>
              <a:t>Glen Arnold, </a:t>
            </a:r>
            <a:r>
              <a:rPr lang="en-US" sz="800" i="1">
                <a:cs typeface="+mn-cs"/>
              </a:rPr>
              <a:t>Corporate Financial Management</a:t>
            </a:r>
            <a:r>
              <a:rPr lang="en-US" sz="800">
                <a:cs typeface="+mn-cs"/>
              </a:rPr>
              <a:t>, 5</a:t>
            </a:r>
            <a:r>
              <a:rPr lang="en-US" sz="800" baseline="30000">
                <a:cs typeface="+mn-cs"/>
              </a:rPr>
              <a:t>th</a:t>
            </a:r>
            <a:r>
              <a:rPr lang="en-US" sz="800">
                <a:cs typeface="+mn-cs"/>
              </a:rPr>
              <a:t>  Edition © Pearson Education Limited 2013</a:t>
            </a:r>
            <a:endParaRPr lang="en-GB" sz="800">
              <a:cs typeface="+mn-cs"/>
            </a:endParaRP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timing>
    <p:tnLst>
      <p:par>
        <p:cTn id="1" dur="indefinite" restart="never" nodeType="tmRoot"/>
      </p:par>
    </p:tnLst>
  </p:timing>
  <p:txStyles>
    <p:titleStyle>
      <a:lvl1pPr algn="ctr" rtl="0" eaLnBrk="0" fontAlgn="base" hangingPunct="0">
        <a:spcBef>
          <a:spcPct val="0"/>
        </a:spcBef>
        <a:spcAft>
          <a:spcPct val="0"/>
        </a:spcAft>
        <a:defRPr sz="2400">
          <a:solidFill>
            <a:schemeClr val="tx1"/>
          </a:solidFill>
          <a:latin typeface="+mj-lt"/>
          <a:ea typeface="+mj-ea"/>
          <a:cs typeface="+mj-cs"/>
        </a:defRPr>
      </a:lvl1pPr>
      <a:lvl2pPr algn="ctr" rtl="0" eaLnBrk="0" fontAlgn="base" hangingPunct="0">
        <a:spcBef>
          <a:spcPct val="0"/>
        </a:spcBef>
        <a:spcAft>
          <a:spcPct val="0"/>
        </a:spcAft>
        <a:defRPr sz="2400">
          <a:solidFill>
            <a:schemeClr val="tx1"/>
          </a:solidFill>
          <a:latin typeface="Arial" pitchFamily="34" charset="0"/>
          <a:cs typeface="Arial" pitchFamily="34" charset="0"/>
        </a:defRPr>
      </a:lvl2pPr>
      <a:lvl3pPr algn="ctr" rtl="0" eaLnBrk="0" fontAlgn="base" hangingPunct="0">
        <a:spcBef>
          <a:spcPct val="0"/>
        </a:spcBef>
        <a:spcAft>
          <a:spcPct val="0"/>
        </a:spcAft>
        <a:defRPr sz="2400">
          <a:solidFill>
            <a:schemeClr val="tx1"/>
          </a:solidFill>
          <a:latin typeface="Arial" pitchFamily="34" charset="0"/>
          <a:cs typeface="Arial" pitchFamily="34" charset="0"/>
        </a:defRPr>
      </a:lvl3pPr>
      <a:lvl4pPr algn="ctr" rtl="0" eaLnBrk="0" fontAlgn="base" hangingPunct="0">
        <a:spcBef>
          <a:spcPct val="0"/>
        </a:spcBef>
        <a:spcAft>
          <a:spcPct val="0"/>
        </a:spcAft>
        <a:defRPr sz="2400">
          <a:solidFill>
            <a:schemeClr val="tx1"/>
          </a:solidFill>
          <a:latin typeface="Arial" pitchFamily="34" charset="0"/>
          <a:cs typeface="Arial" pitchFamily="34" charset="0"/>
        </a:defRPr>
      </a:lvl4pPr>
      <a:lvl5pPr algn="ctr" rtl="0" eaLnBrk="0" fontAlgn="base" hangingPunct="0">
        <a:spcBef>
          <a:spcPct val="0"/>
        </a:spcBef>
        <a:spcAft>
          <a:spcPct val="0"/>
        </a:spcAft>
        <a:defRPr sz="2400">
          <a:solidFill>
            <a:schemeClr val="tx1"/>
          </a:solidFill>
          <a:latin typeface="Arial" pitchFamily="34" charset="0"/>
          <a:cs typeface="Arial" pitchFamily="34" charset="0"/>
        </a:defRPr>
      </a:lvl5pPr>
      <a:lvl6pPr marL="457200" algn="ctr" rtl="0" fontAlgn="base">
        <a:spcBef>
          <a:spcPct val="0"/>
        </a:spcBef>
        <a:spcAft>
          <a:spcPct val="0"/>
        </a:spcAft>
        <a:defRPr sz="2400">
          <a:solidFill>
            <a:schemeClr val="tx1"/>
          </a:solidFill>
          <a:latin typeface="Arial" pitchFamily="34" charset="0"/>
          <a:cs typeface="Arial" pitchFamily="34" charset="0"/>
        </a:defRPr>
      </a:lvl6pPr>
      <a:lvl7pPr marL="914400" algn="ctr" rtl="0" fontAlgn="base">
        <a:spcBef>
          <a:spcPct val="0"/>
        </a:spcBef>
        <a:spcAft>
          <a:spcPct val="0"/>
        </a:spcAft>
        <a:defRPr sz="2400">
          <a:solidFill>
            <a:schemeClr val="tx1"/>
          </a:solidFill>
          <a:latin typeface="Arial" pitchFamily="34" charset="0"/>
          <a:cs typeface="Arial" pitchFamily="34" charset="0"/>
        </a:defRPr>
      </a:lvl7pPr>
      <a:lvl8pPr marL="1371600" algn="ctr" rtl="0" fontAlgn="base">
        <a:spcBef>
          <a:spcPct val="0"/>
        </a:spcBef>
        <a:spcAft>
          <a:spcPct val="0"/>
        </a:spcAft>
        <a:defRPr sz="2400">
          <a:solidFill>
            <a:schemeClr val="tx1"/>
          </a:solidFill>
          <a:latin typeface="Arial" pitchFamily="34" charset="0"/>
          <a:cs typeface="Arial" pitchFamily="34" charset="0"/>
        </a:defRPr>
      </a:lvl8pPr>
      <a:lvl9pPr marL="1828800" algn="ctr" rtl="0" fontAlgn="base">
        <a:spcBef>
          <a:spcPct val="0"/>
        </a:spcBef>
        <a:spcAft>
          <a:spcPct val="0"/>
        </a:spcAft>
        <a:defRPr sz="2400">
          <a:solidFill>
            <a:schemeClr val="tx1"/>
          </a:solidFill>
          <a:latin typeface="Arial" pitchFamily="34" charset="0"/>
          <a:cs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3"/>
          <p:cNvSpPr>
            <a:spLocks noGrp="1" noChangeArrowheads="1"/>
          </p:cNvSpPr>
          <p:nvPr>
            <p:ph type="ctrTitle"/>
          </p:nvPr>
        </p:nvSpPr>
        <p:spPr/>
        <p:txBody>
          <a:bodyPr/>
          <a:lstStyle/>
          <a:p>
            <a:pPr eaLnBrk="1" hangingPunct="1"/>
            <a:r>
              <a:rPr lang="en-GB" altLang="en-US" sz="3200" dirty="0" smtClean="0"/>
              <a:t/>
            </a:r>
            <a:br>
              <a:rPr lang="en-GB" altLang="en-US" sz="3200" dirty="0" smtClean="0"/>
            </a:br>
            <a:r>
              <a:rPr lang="en-GB" altLang="en-US" sz="3200" dirty="0" smtClean="0"/>
              <a:t>Lecture </a:t>
            </a:r>
            <a:r>
              <a:rPr lang="en-GB" altLang="en-US" sz="3200" dirty="0" smtClean="0"/>
              <a:t>10</a:t>
            </a:r>
            <a:br>
              <a:rPr lang="en-GB" altLang="en-US" sz="3200" dirty="0" smtClean="0"/>
            </a:br>
            <a:r>
              <a:rPr lang="en-GB" altLang="en-US" sz="3200" dirty="0" smtClean="0"/>
              <a:t/>
            </a:r>
            <a:br>
              <a:rPr lang="en-GB" altLang="en-US" sz="3200" dirty="0" smtClean="0"/>
            </a:br>
            <a:r>
              <a:rPr lang="en-GB" altLang="en-US" sz="3200" dirty="0" smtClean="0"/>
              <a:t>Mergers: motives and financing</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0" y="249238"/>
            <a:ext cx="91440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Mergers: motives and financing</a:t>
            </a:r>
          </a:p>
        </p:txBody>
      </p:sp>
      <p:sp>
        <p:nvSpPr>
          <p:cNvPr id="4099" name="Rectangle 3"/>
          <p:cNvSpPr>
            <a:spLocks noChangeArrowheads="1"/>
          </p:cNvSpPr>
          <p:nvPr/>
        </p:nvSpPr>
        <p:spPr bwMode="auto">
          <a:xfrm>
            <a:off x="685800" y="1582738"/>
            <a:ext cx="8077200"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40000"/>
              </a:spcBef>
              <a:buFontTx/>
              <a:buChar char="•"/>
            </a:pPr>
            <a:r>
              <a:rPr lang="en-US" altLang="en-US" sz="2600"/>
              <a:t>The rich array of motives for a merger</a:t>
            </a:r>
          </a:p>
          <a:p>
            <a:pPr eaLnBrk="1" hangingPunct="1">
              <a:lnSpc>
                <a:spcPct val="90000"/>
              </a:lnSpc>
              <a:spcBef>
                <a:spcPct val="40000"/>
              </a:spcBef>
              <a:buFontTx/>
              <a:buChar char="•"/>
            </a:pPr>
            <a:r>
              <a:rPr lang="en-US" altLang="en-US" sz="2600"/>
              <a:t>The advantages and disadvantages of alternative 			methods of financing mergers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10"/>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The merger decision</a:t>
            </a:r>
          </a:p>
        </p:txBody>
      </p:sp>
      <p:sp>
        <p:nvSpPr>
          <p:cNvPr id="5123" name="Rectangle 11"/>
          <p:cNvSpPr>
            <a:spLocks noChangeArrowheads="1"/>
          </p:cNvSpPr>
          <p:nvPr/>
        </p:nvSpPr>
        <p:spPr bwMode="auto">
          <a:xfrm>
            <a:off x="687388" y="1557338"/>
            <a:ext cx="8223250" cy="406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65113" defTabSz="244475"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1322388" indent="-422275" defTabSz="244475"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244475"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244475"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244475"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244475"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244475"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244475"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244475"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40000"/>
              </a:spcBef>
              <a:buFontTx/>
              <a:buChar char="•"/>
            </a:pPr>
            <a:r>
              <a:rPr lang="en-US" altLang="en-US"/>
              <a:t>Theoretically the acquisition of other companies should 			be evaluated on essentially the same criteria as any 					other investment decision, that is, using NPV</a:t>
            </a:r>
          </a:p>
          <a:p>
            <a:pPr eaLnBrk="1" hangingPunct="1">
              <a:spcBef>
                <a:spcPct val="40000"/>
              </a:spcBef>
              <a:buFontTx/>
              <a:buChar char="•"/>
            </a:pPr>
            <a:r>
              <a:rPr lang="en-US" altLang="en-US"/>
              <a:t>Mergers are usually extremely difficult to evaluate using 			discounted cash flow techniques</a:t>
            </a:r>
          </a:p>
          <a:p>
            <a:pPr eaLnBrk="1" hangingPunct="1">
              <a:spcBef>
                <a:spcPct val="40000"/>
              </a:spcBef>
              <a:buFontTx/>
              <a:buChar char="•"/>
            </a:pPr>
            <a:r>
              <a:rPr lang="en-US" altLang="en-US"/>
              <a:t>Two complicating factors:</a:t>
            </a:r>
          </a:p>
          <a:p>
            <a:pPr lvl="1" eaLnBrk="1" hangingPunct="1">
              <a:spcBef>
                <a:spcPct val="40000"/>
              </a:spcBef>
              <a:buFontTx/>
              <a:buChar char="–"/>
            </a:pPr>
            <a:r>
              <a:rPr lang="en-US" altLang="en-US" sz="2000"/>
              <a:t>1		The benefits from mergers are often difficult to quantify</a:t>
            </a:r>
          </a:p>
          <a:p>
            <a:pPr lvl="1" eaLnBrk="1" hangingPunct="1">
              <a:spcBef>
                <a:spcPct val="40000"/>
              </a:spcBef>
              <a:buFontTx/>
              <a:buChar char="–"/>
            </a:pPr>
            <a:r>
              <a:rPr lang="en-US" altLang="en-US" sz="2000"/>
              <a:t>2		Acquiring companies often do not know what they are 		   	buying</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4"/>
          <p:cNvSpPr>
            <a:spLocks noChangeArrowheads="1"/>
          </p:cNvSpPr>
          <p:nvPr/>
        </p:nvSpPr>
        <p:spPr bwMode="auto">
          <a:xfrm>
            <a:off x="730250" y="298450"/>
            <a:ext cx="7683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Definitions and semantics</a:t>
            </a:r>
          </a:p>
        </p:txBody>
      </p:sp>
      <p:sp>
        <p:nvSpPr>
          <p:cNvPr id="6147" name="Rectangle 9"/>
          <p:cNvSpPr>
            <a:spLocks noChangeArrowheads="1"/>
          </p:cNvSpPr>
          <p:nvPr/>
        </p:nvSpPr>
        <p:spPr bwMode="auto">
          <a:xfrm>
            <a:off x="687388" y="1557338"/>
            <a:ext cx="8223250" cy="406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84163" defTabSz="304800" eaLnBrk="0" hangingPunct="0">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 pos="482600" algn="l"/>
                <a:tab pos="673100"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40000"/>
              </a:spcBef>
              <a:buFontTx/>
              <a:buChar char="•"/>
            </a:pPr>
            <a:r>
              <a:rPr lang="en-US" altLang="en-US"/>
              <a:t>Merger is used to mean the combining of two business 		 entities under common ownership</a:t>
            </a:r>
          </a:p>
          <a:p>
            <a:pPr eaLnBrk="1" hangingPunct="1">
              <a:spcBef>
                <a:spcPct val="40000"/>
              </a:spcBef>
              <a:buFontTx/>
              <a:buChar char="•"/>
            </a:pPr>
            <a:r>
              <a:rPr lang="en-US" altLang="en-US"/>
              <a:t>Merger, acquisition and takeover</a:t>
            </a:r>
          </a:p>
          <a:p>
            <a:pPr eaLnBrk="1" hangingPunct="1">
              <a:spcBef>
                <a:spcPct val="40000"/>
              </a:spcBef>
            </a:pPr>
            <a:r>
              <a:rPr lang="en-US" altLang="en-US" sz="2200"/>
              <a:t>1 Horizontal</a:t>
            </a:r>
          </a:p>
          <a:p>
            <a:pPr eaLnBrk="1" hangingPunct="1">
              <a:spcBef>
                <a:spcPct val="40000"/>
              </a:spcBef>
            </a:pPr>
            <a:r>
              <a:rPr lang="en-US" altLang="en-US" sz="2200"/>
              <a:t>2 Vertical</a:t>
            </a:r>
          </a:p>
          <a:p>
            <a:pPr eaLnBrk="1" hangingPunct="1">
              <a:spcBef>
                <a:spcPct val="40000"/>
              </a:spcBef>
            </a:pPr>
            <a:r>
              <a:rPr lang="en-US" altLang="en-US" sz="2200"/>
              <a:t>3 Conglomerate</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70" name="Picture 4" descr="exhibit-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100" y="862013"/>
            <a:ext cx="8053388" cy="443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 Box 5"/>
          <p:cNvSpPr txBox="1">
            <a:spLocks noChangeArrowheads="1"/>
          </p:cNvSpPr>
          <p:nvPr/>
        </p:nvSpPr>
        <p:spPr bwMode="auto">
          <a:xfrm>
            <a:off x="304800" y="56753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20.1</a:t>
            </a:r>
            <a:r>
              <a:rPr lang="en-GB" altLang="en-US" sz="1800"/>
              <a:t>  </a:t>
            </a:r>
            <a:r>
              <a:rPr lang="en-IN" altLang="en-US" sz="1800"/>
              <a:t>UK merger activity, 1970–2010 (UK firms merging with UK firms)</a:t>
            </a:r>
            <a:endParaRPr lang="en-GB" altLang="en-US" sz="1800"/>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194" name="Picture 3" descr="exhibit-2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6150" y="273050"/>
            <a:ext cx="7251700" cy="438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4"/>
          <p:cNvSpPr txBox="1">
            <a:spLocks noChangeArrowheads="1"/>
          </p:cNvSpPr>
          <p:nvPr/>
        </p:nvSpPr>
        <p:spPr bwMode="auto">
          <a:xfrm>
            <a:off x="304800" y="5675313"/>
            <a:ext cx="8534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20.1</a:t>
            </a:r>
            <a:r>
              <a:rPr lang="en-GB" altLang="en-US" sz="1800"/>
              <a:t>  </a:t>
            </a:r>
            <a:r>
              <a:rPr lang="en-IN" altLang="en-US" sz="1800"/>
              <a:t>UK merger activity, 1970–2010 (UK firms merging with UK firms) (Continued)</a:t>
            </a:r>
            <a:endParaRPr lang="en-GB" altLang="en-US" sz="1800"/>
          </a:p>
        </p:txBody>
      </p:sp>
      <p:sp>
        <p:nvSpPr>
          <p:cNvPr id="8196" name="Text Box 5"/>
          <p:cNvSpPr txBox="1">
            <a:spLocks noChangeArrowheads="1"/>
          </p:cNvSpPr>
          <p:nvPr/>
        </p:nvSpPr>
        <p:spPr bwMode="auto">
          <a:xfrm>
            <a:off x="304800" y="4730750"/>
            <a:ext cx="853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US" altLang="en-US" sz="1200" i="1"/>
              <a:t>Note</a:t>
            </a:r>
            <a:r>
              <a:rPr lang="en-US" altLang="en-US" sz="1200"/>
              <a:t>: The figures include all industrial and commercial companies (and financial institutions for 1995), quoted or unquoted, which reported the merger to the press (small private mergers are excluded).</a:t>
            </a:r>
          </a:p>
          <a:p>
            <a:pPr>
              <a:spcBef>
                <a:spcPct val="50000"/>
              </a:spcBef>
            </a:pPr>
            <a:r>
              <a:rPr lang="en-US" altLang="en-US" sz="1200" i="1"/>
              <a:t>Source</a:t>
            </a:r>
            <a:r>
              <a:rPr lang="en-US" altLang="en-US" sz="1200"/>
              <a:t>: Office for National Statistics, </a:t>
            </a:r>
            <a:r>
              <a:rPr lang="en-US" altLang="en-US" sz="1200" i="1"/>
              <a:t>Financial Statistics</a:t>
            </a:r>
            <a:r>
              <a:rPr lang="en-US" altLang="en-US" sz="1200"/>
              <a:t>. © Crown Copyright. Reproduced by the permission of the Controller of HMSO and the Queen’s Printer for Scotland.</a:t>
            </a:r>
            <a:endParaRPr lang="en-GB" altLang="en-US" sz="1200"/>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6"/>
          <p:cNvSpPr>
            <a:spLocks noChangeArrowheads="1"/>
          </p:cNvSpPr>
          <p:nvPr/>
        </p:nvSpPr>
        <p:spPr bwMode="auto">
          <a:xfrm>
            <a:off x="1908175" y="231775"/>
            <a:ext cx="53276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Merger motives</a:t>
            </a:r>
          </a:p>
        </p:txBody>
      </p:sp>
      <p:pic>
        <p:nvPicPr>
          <p:cNvPr id="9219" name="Picture 9" descr="exhibit-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095375"/>
            <a:ext cx="7777162"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11"/>
          <p:cNvSpPr txBox="1">
            <a:spLocks noChangeArrowheads="1"/>
          </p:cNvSpPr>
          <p:nvPr/>
        </p:nvSpPr>
        <p:spPr bwMode="auto">
          <a:xfrm>
            <a:off x="304800" y="56753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20.3</a:t>
            </a:r>
            <a:r>
              <a:rPr lang="en-GB" altLang="en-US" sz="1800"/>
              <a:t>  </a:t>
            </a:r>
            <a:r>
              <a:rPr lang="en-IN" altLang="en-US" sz="1800"/>
              <a:t>Merger motives</a:t>
            </a:r>
            <a:endParaRPr lang="en-GB" altLang="en-US" sz="1800"/>
          </a:p>
        </p:txBody>
      </p:sp>
    </p:spTree>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8"/>
          <p:cNvSpPr>
            <a:spLocks noChangeArrowheads="1"/>
          </p:cNvSpPr>
          <p:nvPr/>
        </p:nvSpPr>
        <p:spPr bwMode="auto">
          <a:xfrm>
            <a:off x="682625" y="228600"/>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Synergy</a:t>
            </a:r>
          </a:p>
        </p:txBody>
      </p:sp>
      <p:sp>
        <p:nvSpPr>
          <p:cNvPr id="10243" name="Rectangle 10"/>
          <p:cNvSpPr>
            <a:spLocks noChangeArrowheads="1"/>
          </p:cNvSpPr>
          <p:nvPr/>
        </p:nvSpPr>
        <p:spPr bwMode="auto">
          <a:xfrm>
            <a:off x="687388" y="1581150"/>
            <a:ext cx="822325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47650" indent="-2476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40000"/>
              </a:spcBef>
              <a:buFontTx/>
              <a:buChar char="•"/>
            </a:pPr>
            <a:r>
              <a:rPr lang="en-US" altLang="en-US" sz="1800"/>
              <a:t>The combined entity will have a value greater than the sum of its parts</a:t>
            </a:r>
          </a:p>
        </p:txBody>
      </p:sp>
      <p:sp>
        <p:nvSpPr>
          <p:cNvPr id="10244" name="Rectangle 11"/>
          <p:cNvSpPr>
            <a:spLocks noChangeArrowheads="1"/>
          </p:cNvSpPr>
          <p:nvPr/>
        </p:nvSpPr>
        <p:spPr bwMode="auto">
          <a:xfrm>
            <a:off x="1004888" y="2217738"/>
            <a:ext cx="5978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290513" eaLnBrk="0" hangingPunct="0">
              <a:tabLst>
                <a:tab pos="766763" algn="l"/>
              </a:tabLst>
              <a:defRPr sz="2400">
                <a:solidFill>
                  <a:schemeClr val="tx1"/>
                </a:solidFill>
                <a:latin typeface="Arial" panose="020B0604020202020204" pitchFamily="34" charset="0"/>
                <a:cs typeface="Arial" panose="020B0604020202020204" pitchFamily="34" charset="0"/>
              </a:defRPr>
            </a:lvl1pPr>
            <a:lvl2pPr marL="742950" indent="-285750" eaLnBrk="0" hangingPunct="0">
              <a:tabLst>
                <a:tab pos="766763" algn="l"/>
              </a:tabLst>
              <a:defRPr sz="2400">
                <a:solidFill>
                  <a:schemeClr val="tx1"/>
                </a:solidFill>
                <a:latin typeface="Arial" panose="020B0604020202020204" pitchFamily="34" charset="0"/>
                <a:cs typeface="Arial" panose="020B0604020202020204" pitchFamily="34" charset="0"/>
              </a:defRPr>
            </a:lvl2pPr>
            <a:lvl3pPr marL="1143000" indent="-228600" eaLnBrk="0" hangingPunct="0">
              <a:tabLst>
                <a:tab pos="766763" algn="l"/>
              </a:tabLst>
              <a:defRPr sz="2400">
                <a:solidFill>
                  <a:schemeClr val="tx1"/>
                </a:solidFill>
                <a:latin typeface="Arial" panose="020B0604020202020204" pitchFamily="34" charset="0"/>
                <a:cs typeface="Arial" panose="020B0604020202020204" pitchFamily="34" charset="0"/>
              </a:defRPr>
            </a:lvl3pPr>
            <a:lvl4pPr marL="1600200" indent="-228600" eaLnBrk="0" hangingPunct="0">
              <a:tabLst>
                <a:tab pos="766763" algn="l"/>
              </a:tabLst>
              <a:defRPr sz="2400">
                <a:solidFill>
                  <a:schemeClr val="tx1"/>
                </a:solidFill>
                <a:latin typeface="Arial" panose="020B0604020202020204" pitchFamily="34" charset="0"/>
                <a:cs typeface="Arial" panose="020B0604020202020204" pitchFamily="34" charset="0"/>
              </a:defRPr>
            </a:lvl4pPr>
            <a:lvl5pPr marL="2057400" indent="-228600" eaLnBrk="0" hangingPunct="0">
              <a:tabLst>
                <a:tab pos="766763" algn="l"/>
              </a:tabLst>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766763" algn="l"/>
              </a:tabLs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766763" algn="l"/>
              </a:tabLs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766763" algn="l"/>
              </a:tabLs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766763"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800"/>
              <a:t>PV</a:t>
            </a:r>
            <a:r>
              <a:rPr lang="en-US" altLang="en-US" sz="1800" baseline="-25000"/>
              <a:t>AB</a:t>
            </a:r>
            <a:r>
              <a:rPr lang="en-US" altLang="en-US" sz="1800"/>
              <a:t> = PV</a:t>
            </a:r>
            <a:r>
              <a:rPr lang="en-US" altLang="en-US" sz="1800" baseline="-25000"/>
              <a:t>A</a:t>
            </a:r>
            <a:r>
              <a:rPr lang="en-US" altLang="en-US" sz="1800"/>
              <a:t> + PV</a:t>
            </a:r>
            <a:r>
              <a:rPr lang="en-US" altLang="en-US" sz="1800" baseline="-25000"/>
              <a:t>B </a:t>
            </a:r>
            <a:r>
              <a:rPr lang="en-US" altLang="en-US" sz="1800"/>
              <a:t>+ gains</a:t>
            </a:r>
            <a:endParaRPr lang="en-US" altLang="en-US" sz="1800" baseline="-25000"/>
          </a:p>
        </p:txBody>
      </p:sp>
      <p:sp>
        <p:nvSpPr>
          <p:cNvPr id="10245" name="Rectangle 12"/>
          <p:cNvSpPr>
            <a:spLocks noChangeArrowheads="1"/>
          </p:cNvSpPr>
          <p:nvPr/>
        </p:nvSpPr>
        <p:spPr bwMode="auto">
          <a:xfrm>
            <a:off x="749300" y="2708275"/>
            <a:ext cx="8223250"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198438" defTabSz="304800" eaLnBrk="0" hangingPunct="0">
              <a:tabLst>
                <a:tab pos="185738" algn="l"/>
                <a:tab pos="198438" algn="l"/>
              </a:tabLst>
              <a:defRPr sz="2400">
                <a:solidFill>
                  <a:schemeClr val="tx1"/>
                </a:solidFill>
                <a:latin typeface="Arial" panose="020B0604020202020204" pitchFamily="34" charset="0"/>
                <a:cs typeface="Arial" panose="020B0604020202020204" pitchFamily="34" charset="0"/>
              </a:defRPr>
            </a:lvl1pPr>
            <a:lvl2pPr marL="530225" indent="-330200" defTabSz="304800" eaLnBrk="0" hangingPunct="0">
              <a:tabLst>
                <a:tab pos="185738" algn="l"/>
                <a:tab pos="1984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 pos="1984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 pos="1984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 pos="1984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 pos="1984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 pos="1984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 pos="1984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 pos="1984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40000"/>
              </a:spcBef>
              <a:buFontTx/>
              <a:buChar char="•"/>
            </a:pPr>
            <a:r>
              <a:rPr lang="en-US" altLang="en-US" sz="1800"/>
              <a:t>Value is created from a merger when the gain is greater than the 				transaction costs</a:t>
            </a:r>
          </a:p>
          <a:p>
            <a:pPr eaLnBrk="1" hangingPunct="1">
              <a:spcBef>
                <a:spcPct val="40000"/>
              </a:spcBef>
              <a:buFontTx/>
              <a:buChar char="•"/>
            </a:pPr>
            <a:r>
              <a:rPr lang="en-US" altLang="en-US" sz="1800"/>
              <a:t>Assume A and B as separate entities have present values of £20m and 	£10m, the transaction costs total £2m and the value of the merged firms is 	£40m then the net (after costs) gain from merger is £10m:</a:t>
            </a:r>
          </a:p>
          <a:p>
            <a:pPr eaLnBrk="1" hangingPunct="1">
              <a:spcBef>
                <a:spcPct val="40000"/>
              </a:spcBef>
            </a:pPr>
            <a:r>
              <a:rPr lang="en-US" altLang="en-US" sz="1800"/>
              <a:t>£40m = £20m + £10m + gain</a:t>
            </a:r>
          </a:p>
          <a:p>
            <a:pPr eaLnBrk="1" hangingPunct="1">
              <a:spcBef>
                <a:spcPct val="40000"/>
              </a:spcBef>
              <a:buFontTx/>
              <a:buChar char="•"/>
            </a:pPr>
            <a:r>
              <a:rPr lang="en-US" altLang="en-US" sz="1800"/>
              <a:t>But who is going to receive this extra value?</a:t>
            </a:r>
          </a:p>
          <a:p>
            <a:pPr lvl="1" eaLnBrk="1" hangingPunct="1">
              <a:spcBef>
                <a:spcPct val="40000"/>
              </a:spcBef>
              <a:buFont typeface="Arial" panose="020B0604020202020204" pitchFamily="34" charset="0"/>
              <a:buChar char="─"/>
            </a:pPr>
            <a:r>
              <a:rPr lang="en-US" altLang="en-US" sz="1800"/>
              <a:t>acquisition premium</a:t>
            </a:r>
          </a:p>
          <a:p>
            <a:pPr lvl="1" eaLnBrk="1" hangingPunct="1">
              <a:spcBef>
                <a:spcPct val="40000"/>
              </a:spcBef>
              <a:buFont typeface="Arial" panose="020B0604020202020204" pitchFamily="34" charset="0"/>
              <a:buChar char="─"/>
            </a:pPr>
            <a:r>
              <a:rPr lang="en-US" altLang="en-US" sz="1800"/>
              <a:t>winner’s curse</a:t>
            </a:r>
          </a:p>
          <a:p>
            <a:pPr eaLnBrk="1" hangingPunct="1">
              <a:spcBef>
                <a:spcPct val="40000"/>
              </a:spcBef>
              <a:buFontTx/>
              <a:buChar char="•"/>
            </a:pPr>
            <a:endParaRPr lang="en-US" altLang="en-US" sz="2000"/>
          </a:p>
        </p:txBody>
      </p:sp>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9"/>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Market power</a:t>
            </a:r>
          </a:p>
        </p:txBody>
      </p:sp>
      <p:sp>
        <p:nvSpPr>
          <p:cNvPr id="11267" name="Rectangle 13"/>
          <p:cNvSpPr>
            <a:spLocks noChangeArrowheads="1"/>
          </p:cNvSpPr>
          <p:nvPr/>
        </p:nvSpPr>
        <p:spPr bwMode="auto">
          <a:xfrm>
            <a:off x="674688" y="1562100"/>
            <a:ext cx="8355012"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31115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en-US" sz="2600"/>
              <a:t>To exercise some control over the price of the 					product</a:t>
            </a:r>
          </a:p>
          <a:p>
            <a:pPr eaLnBrk="1" hangingPunct="1">
              <a:spcBef>
                <a:spcPct val="50000"/>
              </a:spcBef>
              <a:buFontTx/>
              <a:buChar char="•"/>
            </a:pPr>
            <a:r>
              <a:rPr lang="en-US" altLang="en-US" sz="2600" b="1"/>
              <a:t>a </a:t>
            </a:r>
            <a:r>
              <a:rPr lang="en-US" altLang="en-US" sz="2600"/>
              <a:t>monopoly, oligopoly or dominant producer 						positions</a:t>
            </a:r>
          </a:p>
          <a:p>
            <a:pPr eaLnBrk="1" hangingPunct="1">
              <a:spcBef>
                <a:spcPct val="50000"/>
              </a:spcBef>
              <a:buFontTx/>
              <a:buChar char="•"/>
            </a:pPr>
            <a:r>
              <a:rPr lang="en-US" altLang="en-US" sz="2600" b="1"/>
              <a:t>b </a:t>
            </a:r>
            <a:r>
              <a:rPr lang="en-US" altLang="en-US" sz="2600"/>
              <a:t>collusion or de facto cooperation</a:t>
            </a:r>
          </a:p>
          <a:p>
            <a:pPr eaLnBrk="1" hangingPunct="1">
              <a:spcBef>
                <a:spcPct val="50000"/>
              </a:spcBef>
              <a:buFontTx/>
              <a:buChar char="•"/>
            </a:pPr>
            <a:r>
              <a:rPr lang="en-US" altLang="en-US" sz="2600">
                <a:solidFill>
                  <a:srgbClr val="000000"/>
                </a:solidFill>
              </a:rPr>
              <a:t>A motivator in vertical as well as horizontal mergers</a:t>
            </a:r>
          </a:p>
          <a:p>
            <a:pPr eaLnBrk="1" hangingPunct="1">
              <a:spcBef>
                <a:spcPct val="50000"/>
              </a:spcBef>
              <a:buFontTx/>
              <a:buChar char="•"/>
            </a:pPr>
            <a:r>
              <a:rPr lang="en-US" altLang="en-US" sz="2600">
                <a:solidFill>
                  <a:srgbClr val="000000"/>
                </a:solidFill>
              </a:rPr>
              <a:t>Even conglomerate mergers can enhance market 			power</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5"/>
          <p:cNvSpPr>
            <a:spLocks noChangeArrowheads="1"/>
          </p:cNvSpPr>
          <p:nvPr/>
        </p:nvSpPr>
        <p:spPr bwMode="auto">
          <a:xfrm>
            <a:off x="530225" y="236538"/>
            <a:ext cx="80835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Economies of scale</a:t>
            </a:r>
          </a:p>
        </p:txBody>
      </p:sp>
      <p:sp>
        <p:nvSpPr>
          <p:cNvPr id="12291" name="Rectangle 8"/>
          <p:cNvSpPr>
            <a:spLocks noChangeArrowheads="1"/>
          </p:cNvSpPr>
          <p:nvPr/>
        </p:nvSpPr>
        <p:spPr bwMode="auto">
          <a:xfrm>
            <a:off x="674688" y="1560513"/>
            <a:ext cx="8085137" cy="366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31115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 pos="290513"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 pos="290513"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en-US"/>
              <a:t>Larger size often leads to lower cost per unit of output</a:t>
            </a:r>
          </a:p>
          <a:p>
            <a:pPr eaLnBrk="1" hangingPunct="1">
              <a:spcBef>
                <a:spcPct val="50000"/>
              </a:spcBef>
              <a:buFontTx/>
              <a:buChar char="•"/>
            </a:pPr>
            <a:r>
              <a:rPr lang="en-US" altLang="en-US"/>
              <a:t>Economies in manufacturing, marketing, administration, 			research and development and purchasing</a:t>
            </a:r>
          </a:p>
          <a:p>
            <a:pPr eaLnBrk="1" hangingPunct="1">
              <a:spcBef>
                <a:spcPct val="50000"/>
              </a:spcBef>
              <a:buFontTx/>
              <a:buChar char="•"/>
            </a:pPr>
            <a:r>
              <a:rPr lang="en-US" altLang="en-US"/>
              <a:t>Savings from the sharing of central services</a:t>
            </a:r>
          </a:p>
          <a:p>
            <a:pPr eaLnBrk="1" hangingPunct="1">
              <a:spcBef>
                <a:spcPct val="50000"/>
              </a:spcBef>
              <a:buFontTx/>
              <a:buChar char="•"/>
            </a:pPr>
            <a:r>
              <a:rPr lang="en-US" altLang="en-US"/>
              <a:t>Development of executives</a:t>
            </a:r>
          </a:p>
          <a:p>
            <a:pPr eaLnBrk="1" hangingPunct="1">
              <a:spcBef>
                <a:spcPct val="50000"/>
              </a:spcBef>
              <a:buFontTx/>
              <a:buChar char="•"/>
            </a:pPr>
            <a:r>
              <a:rPr lang="en-US" altLang="en-US"/>
              <a:t>Financial economies</a:t>
            </a:r>
          </a:p>
          <a:p>
            <a:pPr eaLnBrk="1" hangingPunct="1">
              <a:spcBef>
                <a:spcPct val="50000"/>
              </a:spcBef>
              <a:buFontTx/>
              <a:buChar char="•"/>
            </a:pPr>
            <a:r>
              <a:rPr lang="en-US" altLang="en-US"/>
              <a:t>Economies of scope</a:t>
            </a:r>
            <a:endParaRPr lang="en-US" altLang="en-US">
              <a:solidFill>
                <a:srgbClr val="000000"/>
              </a:solidFill>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6"/>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Internalisation of transactions</a:t>
            </a:r>
          </a:p>
        </p:txBody>
      </p:sp>
      <p:sp>
        <p:nvSpPr>
          <p:cNvPr id="13315" name="Rectangle 7"/>
          <p:cNvSpPr>
            <a:spLocks noChangeArrowheads="1"/>
          </p:cNvSpPr>
          <p:nvPr/>
        </p:nvSpPr>
        <p:spPr bwMode="auto">
          <a:xfrm>
            <a:off x="684213" y="1268413"/>
            <a:ext cx="8085137" cy="4630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290513" algn="l"/>
                <a:tab pos="303213"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290513" algn="l"/>
                <a:tab pos="303213"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290513" algn="l"/>
                <a:tab pos="303213"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290513" algn="l"/>
                <a:tab pos="303213"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290513" algn="l"/>
                <a:tab pos="303213"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290513" algn="l"/>
                <a:tab pos="303213"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290513" algn="l"/>
                <a:tab pos="303213"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290513" algn="l"/>
                <a:tab pos="303213"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290513" algn="l"/>
                <a:tab pos="303213"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en-US" sz="2200"/>
              <a:t>Costs of communication</a:t>
            </a:r>
          </a:p>
          <a:p>
            <a:pPr eaLnBrk="1" hangingPunct="1">
              <a:spcBef>
                <a:spcPct val="50000"/>
              </a:spcBef>
              <a:buFontTx/>
              <a:buChar char="•"/>
            </a:pPr>
            <a:r>
              <a:rPr lang="en-US" altLang="en-US" sz="2200"/>
              <a:t>The costs of bargaining</a:t>
            </a:r>
          </a:p>
          <a:p>
            <a:pPr eaLnBrk="1" hangingPunct="1">
              <a:spcBef>
                <a:spcPct val="50000"/>
              </a:spcBef>
              <a:buFontTx/>
              <a:buChar char="•"/>
            </a:pPr>
            <a:r>
              <a:rPr lang="en-US" altLang="en-US" sz="2200">
                <a:solidFill>
                  <a:srgbClr val="000000"/>
                </a:solidFill>
              </a:rPr>
              <a:t>The costs of monitoring contract compliance </a:t>
            </a:r>
          </a:p>
          <a:p>
            <a:pPr eaLnBrk="1" hangingPunct="1">
              <a:spcBef>
                <a:spcPct val="50000"/>
              </a:spcBef>
              <a:buFontTx/>
              <a:buChar char="•"/>
            </a:pPr>
            <a:r>
              <a:rPr lang="en-US" altLang="en-US" sz="2200">
                <a:solidFill>
                  <a:srgbClr val="000000"/>
                </a:solidFill>
              </a:rPr>
              <a:t>The costs of contract enforcement</a:t>
            </a:r>
          </a:p>
          <a:p>
            <a:pPr eaLnBrk="1" hangingPunct="1">
              <a:spcBef>
                <a:spcPct val="50000"/>
              </a:spcBef>
              <a:buFontTx/>
              <a:buChar char="•"/>
            </a:pPr>
            <a:r>
              <a:rPr lang="en-US" altLang="en-US" sz="2200">
                <a:solidFill>
                  <a:srgbClr val="000000"/>
                </a:solidFill>
              </a:rPr>
              <a:t>Reduces the uncertainty of supply or the prospect of finding 	an outlet</a:t>
            </a:r>
          </a:p>
          <a:p>
            <a:pPr eaLnBrk="1" hangingPunct="1">
              <a:spcBef>
                <a:spcPct val="50000"/>
              </a:spcBef>
              <a:buFontTx/>
              <a:buChar char="•"/>
            </a:pPr>
            <a:r>
              <a:rPr lang="en-US" altLang="en-US" sz="2200">
                <a:solidFill>
                  <a:srgbClr val="000000"/>
                </a:solidFill>
              </a:rPr>
              <a:t>Avoids the problems of having to deal with a supplier or 	customer in a strong bargaining position</a:t>
            </a:r>
          </a:p>
          <a:p>
            <a:pPr eaLnBrk="1" hangingPunct="1">
              <a:spcBef>
                <a:spcPct val="50000"/>
              </a:spcBef>
              <a:buFontTx/>
              <a:buChar char="•"/>
            </a:pPr>
            <a:r>
              <a:rPr lang="en-US" altLang="en-US" sz="2200">
                <a:solidFill>
                  <a:srgbClr val="000000"/>
                </a:solidFill>
              </a:rPr>
              <a:t>Savings have to be compared with the extra costs due to the 	loss of 	competition between suppliers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682625" y="239713"/>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Entry to new markets and industries</a:t>
            </a:r>
          </a:p>
        </p:txBody>
      </p:sp>
      <p:sp>
        <p:nvSpPr>
          <p:cNvPr id="13319" name="Rectangle 7"/>
          <p:cNvSpPr>
            <a:spLocks noChangeArrowheads="1"/>
          </p:cNvSpPr>
          <p:nvPr/>
        </p:nvSpPr>
        <p:spPr bwMode="auto">
          <a:xfrm>
            <a:off x="685800" y="1565275"/>
            <a:ext cx="8258175" cy="3487738"/>
          </a:xfrm>
          <a:prstGeom prst="rect">
            <a:avLst/>
          </a:prstGeom>
          <a:noFill/>
          <a:ln w="9525">
            <a:noFill/>
            <a:miter lim="800000"/>
            <a:headEnd/>
            <a:tailEnd/>
          </a:ln>
          <a:effectLst/>
        </p:spPr>
        <p:txBody>
          <a:bodyPr/>
          <a:lstStyle/>
          <a:p>
            <a:pPr marL="6350" indent="284163" defTabSz="304800">
              <a:spcBef>
                <a:spcPct val="60000"/>
              </a:spcBef>
              <a:buFontTx/>
              <a:buChar char="•"/>
              <a:tabLst>
                <a:tab pos="185738" algn="l"/>
              </a:tabLst>
              <a:defRPr/>
            </a:pPr>
            <a:r>
              <a:rPr lang="en-US" sz="2600" dirty="0">
                <a:cs typeface="+mn-cs"/>
              </a:rPr>
              <a:t>Know-how</a:t>
            </a:r>
          </a:p>
          <a:p>
            <a:pPr marL="6350" indent="284163" defTabSz="304800">
              <a:spcBef>
                <a:spcPct val="60000"/>
              </a:spcBef>
              <a:buFontTx/>
              <a:buChar char="•"/>
              <a:tabLst>
                <a:tab pos="185738" algn="l"/>
              </a:tabLst>
              <a:defRPr/>
            </a:pPr>
            <a:r>
              <a:rPr lang="en-US" sz="2600" dirty="0">
                <a:cs typeface="+mn-cs"/>
              </a:rPr>
              <a:t>Critical size</a:t>
            </a:r>
          </a:p>
          <a:p>
            <a:pPr marL="6350" indent="284163" defTabSz="304800">
              <a:spcBef>
                <a:spcPct val="60000"/>
              </a:spcBef>
              <a:buFontTx/>
              <a:buChar char="•"/>
              <a:tabLst>
                <a:tab pos="185738" algn="l"/>
              </a:tabLst>
              <a:defRPr/>
            </a:pPr>
            <a:r>
              <a:rPr lang="en-US" sz="2600" dirty="0">
                <a:cs typeface="+mn-cs"/>
              </a:rPr>
              <a:t>Over-supply and excessive competition</a:t>
            </a:r>
          </a:p>
          <a:p>
            <a:pPr marL="301625" indent="-301625" defTabSz="304800">
              <a:spcBef>
                <a:spcPct val="60000"/>
              </a:spcBef>
              <a:buFontTx/>
              <a:buChar char="•"/>
              <a:tabLst>
                <a:tab pos="185738" algn="l"/>
              </a:tabLst>
              <a:defRPr/>
            </a:pPr>
            <a:r>
              <a:rPr lang="en-US" sz="2600" dirty="0">
                <a:cs typeface="+mn-cs"/>
              </a:rPr>
              <a:t>Chance to apply general managerial skills and	experience to a cutting-edge technology through a deal with the technologically literate enthusiasts</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5"/>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Other merger benefits</a:t>
            </a:r>
          </a:p>
        </p:txBody>
      </p:sp>
      <p:sp>
        <p:nvSpPr>
          <p:cNvPr id="15363" name="Rectangle 7"/>
          <p:cNvSpPr>
            <a:spLocks noChangeArrowheads="1"/>
          </p:cNvSpPr>
          <p:nvPr/>
        </p:nvSpPr>
        <p:spPr bwMode="auto">
          <a:xfrm>
            <a:off x="685800" y="1555750"/>
            <a:ext cx="8429625" cy="348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276225"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276225"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276225"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276225"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276225"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276225"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276225"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276225"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276225"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40000"/>
              </a:spcBef>
              <a:buFontTx/>
              <a:buChar char="•"/>
            </a:pPr>
            <a:r>
              <a:rPr lang="en-US" altLang="en-US" sz="2600"/>
              <a:t>Tax advantages</a:t>
            </a:r>
          </a:p>
          <a:p>
            <a:pPr eaLnBrk="1" hangingPunct="1">
              <a:spcBef>
                <a:spcPct val="40000"/>
              </a:spcBef>
              <a:buFontTx/>
              <a:buChar char="•"/>
            </a:pPr>
            <a:r>
              <a:rPr lang="en-US" altLang="en-US" sz="2600"/>
              <a:t>Risk diversification</a:t>
            </a:r>
          </a:p>
          <a:p>
            <a:pPr eaLnBrk="1" hangingPunct="1">
              <a:spcBef>
                <a:spcPct val="40000"/>
              </a:spcBef>
              <a:buFontTx/>
              <a:buChar char="•"/>
            </a:pPr>
            <a:r>
              <a:rPr lang="en-US" altLang="en-US" sz="2600"/>
              <a:t>Inefficient management</a:t>
            </a:r>
          </a:p>
          <a:p>
            <a:pPr eaLnBrk="1" hangingPunct="1">
              <a:spcBef>
                <a:spcPct val="40000"/>
              </a:spcBef>
              <a:buFontTx/>
              <a:buChar char="•"/>
            </a:pPr>
            <a:r>
              <a:rPr lang="en-US" altLang="en-US" sz="2600"/>
              <a:t>A conglomerate’s superior efficiency in allocating 			capital and in using an extraordinary resource</a:t>
            </a:r>
          </a:p>
          <a:p>
            <a:pPr eaLnBrk="1" hangingPunct="1">
              <a:spcBef>
                <a:spcPct val="40000"/>
              </a:spcBef>
              <a:buFontTx/>
              <a:buChar char="•"/>
            </a:pPr>
            <a:r>
              <a:rPr lang="en-US" altLang="en-US" sz="2600"/>
              <a:t>Undervalued shares</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4"/>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Managerial motives</a:t>
            </a:r>
          </a:p>
        </p:txBody>
      </p:sp>
      <p:sp>
        <p:nvSpPr>
          <p:cNvPr id="16387" name="Rectangle 6"/>
          <p:cNvSpPr>
            <a:spLocks noChangeArrowheads="1"/>
          </p:cNvSpPr>
          <p:nvPr/>
        </p:nvSpPr>
        <p:spPr bwMode="auto">
          <a:xfrm>
            <a:off x="685800" y="1552575"/>
            <a:ext cx="8077200" cy="245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60000"/>
              </a:spcBef>
              <a:buFontTx/>
              <a:buChar char="•"/>
            </a:pPr>
            <a:r>
              <a:rPr lang="en-US" altLang="en-US" sz="2600"/>
              <a:t>The managers have to be paid a lot more money</a:t>
            </a:r>
          </a:p>
          <a:p>
            <a:pPr eaLnBrk="1" hangingPunct="1">
              <a:spcBef>
                <a:spcPct val="60000"/>
              </a:spcBef>
              <a:buFontTx/>
              <a:buChar char="•"/>
            </a:pPr>
            <a:r>
              <a:rPr lang="en-US" altLang="en-US" sz="2600"/>
              <a:t>Status</a:t>
            </a:r>
          </a:p>
          <a:p>
            <a:pPr eaLnBrk="1" hangingPunct="1">
              <a:spcBef>
                <a:spcPct val="60000"/>
              </a:spcBef>
              <a:buFontTx/>
              <a:buChar char="•"/>
            </a:pPr>
            <a:r>
              <a:rPr lang="en-US" altLang="en-US" sz="2600"/>
              <a:t>Putting together an empire</a:t>
            </a:r>
          </a:p>
          <a:p>
            <a:pPr eaLnBrk="1" hangingPunct="1">
              <a:spcBef>
                <a:spcPct val="60000"/>
              </a:spcBef>
              <a:buFontTx/>
              <a:buChar char="•"/>
            </a:pPr>
            <a:r>
              <a:rPr lang="en-US" altLang="en-US" sz="2600"/>
              <a:t>The excitement of the merger process itself</a:t>
            </a:r>
          </a:p>
          <a:p>
            <a:pPr eaLnBrk="1" hangingPunct="1">
              <a:spcBef>
                <a:spcPct val="60000"/>
              </a:spcBef>
              <a:buFontTx/>
              <a:buChar char="•"/>
            </a:pPr>
            <a:endParaRPr lang="en-US" altLang="en-US" sz="2600"/>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 Warren Buffett</a:t>
            </a:r>
          </a:p>
        </p:txBody>
      </p:sp>
      <p:sp>
        <p:nvSpPr>
          <p:cNvPr id="17411" name="Rectangle 11"/>
          <p:cNvSpPr>
            <a:spLocks noChangeArrowheads="1"/>
          </p:cNvSpPr>
          <p:nvPr/>
        </p:nvSpPr>
        <p:spPr bwMode="auto">
          <a:xfrm>
            <a:off x="381000" y="1565275"/>
            <a:ext cx="8448675"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60000"/>
              </a:spcBef>
            </a:pPr>
            <a:r>
              <a:rPr lang="en-US" altLang="en-US" sz="2600"/>
              <a:t>‘The acquisition problem is often compounded by a biological bias: many CEOs attain their positions in part because they possess an abundance of animal spirits and ego. If an executive is heavily endowed with these qualities – which, it should be acknowledged, sometimes have their advantages – they won’t disappear when he reaches the top. When such a CEO is encouraged by his advisors to make deals, he sponds much as would a teenage boy who is encouraged by his father to have a normal sex life. It’s not a push he needs.’</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5"/>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John Kay</a:t>
            </a:r>
          </a:p>
        </p:txBody>
      </p:sp>
      <p:sp>
        <p:nvSpPr>
          <p:cNvPr id="18435" name="Rectangle 8"/>
          <p:cNvSpPr>
            <a:spLocks noChangeArrowheads="1"/>
          </p:cNvSpPr>
          <p:nvPr/>
        </p:nvSpPr>
        <p:spPr bwMode="auto">
          <a:xfrm>
            <a:off x="355600" y="1565275"/>
            <a:ext cx="8272463" cy="450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63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60000"/>
              </a:spcBef>
            </a:pPr>
            <a:r>
              <a:rPr lang="en-US" altLang="en-US" sz="2600"/>
              <a:t>“For the modern manager, only acquisition reproduces the thrill of the chase, the adventures of military rategy. There is the buzz that comes from the late-night etings in merchant banks, the morning conference calls with advisers to plan your strategy. Nothing else puts your picture and your pronouncements on the front page, nothing else offers so easy a way to expand your empire and emphasise your role.”</a:t>
            </a:r>
            <a:endParaRPr lang="en-US" altLang="en-US" sz="2600" baseline="30000"/>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Hubris</a:t>
            </a:r>
          </a:p>
        </p:txBody>
      </p:sp>
      <p:sp>
        <p:nvSpPr>
          <p:cNvPr id="19459" name="Rectangle 3"/>
          <p:cNvSpPr>
            <a:spLocks noChangeArrowheads="1"/>
          </p:cNvSpPr>
          <p:nvPr/>
        </p:nvSpPr>
        <p:spPr bwMode="auto">
          <a:xfrm>
            <a:off x="673100" y="1044575"/>
            <a:ext cx="8272463" cy="427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63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lnSpc>
                <a:spcPct val="95000"/>
              </a:lnSpc>
              <a:spcBef>
                <a:spcPct val="45000"/>
              </a:spcBef>
            </a:pPr>
            <a:r>
              <a:rPr lang="en-US" altLang="en-US" sz="2000"/>
              <a:t>Warren Buffett:</a:t>
            </a:r>
          </a:p>
          <a:p>
            <a:pPr eaLnBrk="1" hangingPunct="1">
              <a:lnSpc>
                <a:spcPct val="95000"/>
              </a:lnSpc>
              <a:spcBef>
                <a:spcPct val="45000"/>
              </a:spcBef>
            </a:pPr>
            <a:r>
              <a:rPr lang="en-US" altLang="en-US" sz="1800"/>
              <a:t>‘Many managements apparently were overexposed in impressionable childhood years to the story in which the imprisoned, handsome prince is released from the toad’s body by a kiss from the beautiful princess. Consequently, they are certain that the managerial kiss will do wonders for the profitability of Company T(arget). Such optimism is essential. Absent that rosy view, why else should the shareholders of Company A(cquisitor) want to own an interest in T at the 2X takeover cost rather than at the X market price they would pay if they made direct purchases on their own? In other words, investors can always buy toads at the going price for toads. If investors instead bankroll princesses who wish to pay double for the right to kiss a toad, those kisses had better pack some real dynamite. We’ve observed many kisses, but very few miracles. Nevertheless, many managerial princesses remain serenely confident about the future potency of their kisses – even after their corporate backyards are knee-deep in unresponsive toads.’</a:t>
            </a:r>
          </a:p>
        </p:txBody>
      </p:sp>
      <p:sp>
        <p:nvSpPr>
          <p:cNvPr id="19460" name="Text Box 4"/>
          <p:cNvSpPr txBox="1">
            <a:spLocks noChangeArrowheads="1"/>
          </p:cNvSpPr>
          <p:nvPr/>
        </p:nvSpPr>
        <p:spPr bwMode="auto">
          <a:xfrm>
            <a:off x="292100" y="5229225"/>
            <a:ext cx="853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200" i="1"/>
              <a:t>Source: </a:t>
            </a:r>
            <a:r>
              <a:rPr lang="en-GB" altLang="en-US" sz="1200">
                <a:latin typeface="Sabon-Roman" charset="0"/>
              </a:rPr>
              <a:t>Warren Buffett, </a:t>
            </a:r>
            <a:r>
              <a:rPr lang="en-GB" altLang="en-US" sz="1200" i="1">
                <a:latin typeface="Sabon-Italic" charset="0"/>
              </a:rPr>
              <a:t>Berkshire Hathaway Annual Report 1981</a:t>
            </a:r>
            <a:r>
              <a:rPr lang="en-GB" altLang="en-US" sz="1200">
                <a:latin typeface="Sabon-Roman" charset="0"/>
              </a:rPr>
              <a:t>. Reprinted by kind permission of Warren Buffett. © Warren Buffett.</a:t>
            </a:r>
          </a:p>
        </p:txBody>
      </p:sp>
      <p:sp>
        <p:nvSpPr>
          <p:cNvPr id="19461" name="Text Box 6"/>
          <p:cNvSpPr txBox="1">
            <a:spLocks noChangeArrowheads="1"/>
          </p:cNvSpPr>
          <p:nvPr/>
        </p:nvSpPr>
        <p:spPr bwMode="auto">
          <a:xfrm>
            <a:off x="304800" y="58404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20.8</a:t>
            </a:r>
            <a:r>
              <a:rPr lang="en-GB" altLang="en-US" sz="1800"/>
              <a:t>  </a:t>
            </a:r>
            <a:r>
              <a:rPr lang="en-IN" altLang="en-US" sz="1800"/>
              <a:t>Warren Buffett on hubris</a:t>
            </a:r>
            <a:endParaRPr lang="en-GB" altLang="en-US" sz="1800"/>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The managerial motives</a:t>
            </a:r>
          </a:p>
        </p:txBody>
      </p:sp>
      <p:sp>
        <p:nvSpPr>
          <p:cNvPr id="20483" name="Rectangle 3"/>
          <p:cNvSpPr>
            <a:spLocks noChangeArrowheads="1"/>
          </p:cNvSpPr>
          <p:nvPr/>
        </p:nvSpPr>
        <p:spPr bwMode="auto">
          <a:xfrm>
            <a:off x="685800" y="1590675"/>
            <a:ext cx="80772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60000"/>
              </a:spcBef>
              <a:buFontTx/>
              <a:buChar char="•"/>
            </a:pPr>
            <a:r>
              <a:rPr lang="en-US" altLang="en-US" sz="2600"/>
              <a:t>Survival</a:t>
            </a:r>
          </a:p>
          <a:p>
            <a:pPr eaLnBrk="1" hangingPunct="1">
              <a:spcBef>
                <a:spcPct val="60000"/>
              </a:spcBef>
              <a:buFontTx/>
              <a:buChar char="•"/>
            </a:pPr>
            <a:endParaRPr lang="en-US" altLang="en-US" sz="2600"/>
          </a:p>
          <a:p>
            <a:pPr eaLnBrk="1" hangingPunct="1">
              <a:spcBef>
                <a:spcPct val="60000"/>
              </a:spcBef>
              <a:buFontTx/>
              <a:buChar char="•"/>
            </a:pPr>
            <a:endParaRPr lang="en-US" altLang="en-US" sz="2600"/>
          </a:p>
          <a:p>
            <a:pPr eaLnBrk="1" hangingPunct="1">
              <a:spcBef>
                <a:spcPct val="60000"/>
              </a:spcBef>
              <a:buFontTx/>
              <a:buChar char="•"/>
            </a:pPr>
            <a:endParaRPr lang="en-US" altLang="en-US" sz="2600"/>
          </a:p>
          <a:p>
            <a:pPr eaLnBrk="1" hangingPunct="1">
              <a:spcBef>
                <a:spcPct val="60000"/>
              </a:spcBef>
              <a:buFontTx/>
              <a:buChar char="•"/>
            </a:pPr>
            <a:endParaRPr lang="en-US" altLang="en-US" sz="2600"/>
          </a:p>
          <a:p>
            <a:pPr eaLnBrk="1" hangingPunct="1">
              <a:spcBef>
                <a:spcPct val="60000"/>
              </a:spcBef>
              <a:buFontTx/>
              <a:buChar char="•"/>
            </a:pPr>
            <a:endParaRPr lang="en-US" altLang="en-US" sz="2600"/>
          </a:p>
          <a:p>
            <a:pPr eaLnBrk="1" hangingPunct="1">
              <a:spcBef>
                <a:spcPct val="60000"/>
              </a:spcBef>
              <a:buFontTx/>
              <a:buChar char="•"/>
            </a:pPr>
            <a:r>
              <a:rPr lang="en-US" altLang="en-US" sz="2600"/>
              <a:t>Free cash flow</a:t>
            </a:r>
          </a:p>
        </p:txBody>
      </p:sp>
      <p:pic>
        <p:nvPicPr>
          <p:cNvPr id="20484" name="Picture 4" descr="C23NF00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313" y="2057400"/>
            <a:ext cx="8205787" cy="331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6"/>
          <p:cNvSpPr txBox="1">
            <a:spLocks noChangeArrowheads="1"/>
          </p:cNvSpPr>
          <p:nvPr/>
        </p:nvSpPr>
        <p:spPr bwMode="auto">
          <a:xfrm>
            <a:off x="304800" y="58404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20.9</a:t>
            </a:r>
            <a:r>
              <a:rPr lang="en-GB" altLang="en-US" sz="1800"/>
              <a:t>  </a:t>
            </a:r>
            <a:r>
              <a:rPr lang="en-US" altLang="en-US" sz="1800"/>
              <a:t>The self-reinforcement effect of mergers</a:t>
            </a:r>
            <a:endParaRPr lang="en-GB" altLang="en-US" sz="1800"/>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Third party motives</a:t>
            </a:r>
          </a:p>
        </p:txBody>
      </p:sp>
      <p:sp>
        <p:nvSpPr>
          <p:cNvPr id="21507" name="Rectangle 4"/>
          <p:cNvSpPr>
            <a:spLocks noChangeArrowheads="1"/>
          </p:cNvSpPr>
          <p:nvPr/>
        </p:nvSpPr>
        <p:spPr bwMode="auto">
          <a:xfrm>
            <a:off x="685800" y="1590675"/>
            <a:ext cx="80772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1001713" indent="-4572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60000"/>
              </a:spcBef>
              <a:buFontTx/>
              <a:buChar char="•"/>
            </a:pPr>
            <a:r>
              <a:rPr lang="en-US" altLang="en-US" sz="2600"/>
              <a:t>Advisers</a:t>
            </a:r>
          </a:p>
          <a:p>
            <a:pPr eaLnBrk="1" hangingPunct="1">
              <a:spcBef>
                <a:spcPct val="60000"/>
              </a:spcBef>
              <a:buFontTx/>
              <a:buChar char="•"/>
            </a:pPr>
            <a:r>
              <a:rPr lang="en-US" altLang="en-US" sz="2600"/>
              <a:t>Investment bankers</a:t>
            </a:r>
          </a:p>
          <a:p>
            <a:pPr lvl="1" eaLnBrk="1" hangingPunct="1">
              <a:lnSpc>
                <a:spcPct val="60000"/>
              </a:lnSpc>
              <a:spcBef>
                <a:spcPct val="40000"/>
              </a:spcBef>
              <a:buFontTx/>
              <a:buChar char="–"/>
            </a:pPr>
            <a:r>
              <a:rPr lang="en-US" altLang="en-US"/>
              <a:t>accountants and lawyers</a:t>
            </a:r>
          </a:p>
          <a:p>
            <a:pPr lvl="1" eaLnBrk="1" hangingPunct="1">
              <a:lnSpc>
                <a:spcPct val="60000"/>
              </a:lnSpc>
              <a:spcBef>
                <a:spcPct val="40000"/>
              </a:spcBef>
              <a:buFontTx/>
              <a:buChar char="–"/>
            </a:pPr>
            <a:r>
              <a:rPr lang="en-US" altLang="en-US"/>
              <a:t>the press</a:t>
            </a:r>
          </a:p>
          <a:p>
            <a:pPr eaLnBrk="1" hangingPunct="1">
              <a:spcBef>
                <a:spcPct val="60000"/>
              </a:spcBef>
              <a:buFontTx/>
              <a:buChar char="•"/>
            </a:pPr>
            <a:r>
              <a:rPr lang="en-US" altLang="en-US" sz="2600"/>
              <a:t>Suppliers and customers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3074"/>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Financing mergers</a:t>
            </a:r>
          </a:p>
        </p:txBody>
      </p:sp>
      <p:sp>
        <p:nvSpPr>
          <p:cNvPr id="22531" name="Rectangle 3075"/>
          <p:cNvSpPr>
            <a:spLocks noChangeArrowheads="1"/>
          </p:cNvSpPr>
          <p:nvPr/>
        </p:nvSpPr>
        <p:spPr bwMode="auto">
          <a:xfrm>
            <a:off x="685800" y="1252538"/>
            <a:ext cx="8326438" cy="456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663575" indent="-377825"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i="1"/>
              <a:t>Cash</a:t>
            </a:r>
          </a:p>
          <a:p>
            <a:pPr eaLnBrk="1" hangingPunct="1">
              <a:spcBef>
                <a:spcPct val="50000"/>
              </a:spcBef>
              <a:buFontTx/>
              <a:buChar char="•"/>
            </a:pPr>
            <a:r>
              <a:rPr lang="en-US" altLang="en-US" sz="2200"/>
              <a:t>Advantages</a:t>
            </a:r>
          </a:p>
          <a:p>
            <a:pPr lvl="1" eaLnBrk="1" hangingPunct="1">
              <a:spcBef>
                <a:spcPct val="50000"/>
              </a:spcBef>
              <a:buFontTx/>
              <a:buChar char="–"/>
            </a:pPr>
            <a:r>
              <a:rPr lang="en-US" altLang="en-US" sz="2000"/>
              <a:t>The acquirer’s shareholders retain the same level of control over their company</a:t>
            </a:r>
          </a:p>
          <a:p>
            <a:pPr lvl="1" eaLnBrk="1" hangingPunct="1">
              <a:spcBef>
                <a:spcPct val="50000"/>
              </a:spcBef>
              <a:buFontTx/>
              <a:buChar char="–"/>
            </a:pPr>
            <a:r>
              <a:rPr lang="en-US" altLang="en-US" sz="2000"/>
              <a:t>Simplicity and preciseness give a greater chance of success</a:t>
            </a:r>
          </a:p>
          <a:p>
            <a:pPr lvl="1" eaLnBrk="1" hangingPunct="1">
              <a:spcBef>
                <a:spcPct val="50000"/>
              </a:spcBef>
              <a:buFontTx/>
              <a:buChar char="–"/>
            </a:pPr>
            <a:r>
              <a:rPr lang="en-US" altLang="en-US" sz="2000"/>
              <a:t>It allows the recipients to spread their investments</a:t>
            </a:r>
          </a:p>
          <a:p>
            <a:pPr eaLnBrk="1" hangingPunct="1">
              <a:spcBef>
                <a:spcPct val="50000"/>
              </a:spcBef>
              <a:buFontTx/>
              <a:buChar char="•"/>
            </a:pPr>
            <a:r>
              <a:rPr lang="en-US" altLang="en-US" sz="2200"/>
              <a:t>A disadvantage of cash to the target shareholders is that they may be liable for capital gains tax (CGT)</a:t>
            </a:r>
          </a:p>
          <a:p>
            <a:pPr eaLnBrk="1" hangingPunct="1">
              <a:spcBef>
                <a:spcPct val="50000"/>
              </a:spcBef>
              <a:buFontTx/>
              <a:buChar char="•"/>
            </a:pPr>
            <a:r>
              <a:rPr lang="en-US" altLang="en-US" sz="2200"/>
              <a:t>Potential cashflow strain on acquirer</a:t>
            </a:r>
          </a:p>
          <a:p>
            <a:pPr eaLnBrk="1" hangingPunct="1">
              <a:spcBef>
                <a:spcPct val="50000"/>
              </a:spcBef>
              <a:buFontTx/>
              <a:buChar char="•"/>
            </a:pPr>
            <a:r>
              <a:rPr lang="en-US" altLang="en-US" sz="2200"/>
              <a:t>A way of adjusting financial gearing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Shares</a:t>
            </a:r>
          </a:p>
        </p:txBody>
      </p:sp>
      <p:sp>
        <p:nvSpPr>
          <p:cNvPr id="57347" name="Rectangle 3"/>
          <p:cNvSpPr>
            <a:spLocks noChangeArrowheads="1"/>
          </p:cNvSpPr>
          <p:nvPr/>
        </p:nvSpPr>
        <p:spPr bwMode="auto">
          <a:xfrm>
            <a:off x="685800" y="1281113"/>
            <a:ext cx="8140700" cy="4648200"/>
          </a:xfrm>
          <a:prstGeom prst="rect">
            <a:avLst/>
          </a:prstGeom>
          <a:noFill/>
          <a:ln w="9525">
            <a:noFill/>
            <a:miter lim="800000"/>
            <a:headEnd/>
            <a:tailEnd/>
          </a:ln>
          <a:effectLst/>
        </p:spPr>
        <p:txBody>
          <a:bodyPr/>
          <a:lstStyle/>
          <a:p>
            <a:pPr marL="301625" indent="-301625" defTabSz="304800">
              <a:lnSpc>
                <a:spcPct val="90000"/>
              </a:lnSpc>
              <a:spcBef>
                <a:spcPct val="50000"/>
              </a:spcBef>
              <a:buFontTx/>
              <a:buChar char="•"/>
              <a:tabLst>
                <a:tab pos="185738" algn="l"/>
              </a:tabLst>
              <a:defRPr/>
            </a:pPr>
            <a:r>
              <a:rPr lang="en-US" sz="2600" dirty="0">
                <a:cs typeface="+mn-cs"/>
              </a:rPr>
              <a:t>Advantages to target shareholders of receiving 			shares in the acquirer</a:t>
            </a:r>
          </a:p>
          <a:p>
            <a:pPr marL="1001713" lvl="1" indent="-457200" defTabSz="304800">
              <a:lnSpc>
                <a:spcPct val="90000"/>
              </a:lnSpc>
              <a:spcBef>
                <a:spcPct val="50000"/>
              </a:spcBef>
              <a:buFontTx/>
              <a:buChar char="–"/>
              <a:tabLst>
                <a:tab pos="185738" algn="l"/>
              </a:tabLst>
              <a:defRPr/>
            </a:pPr>
            <a:r>
              <a:rPr lang="en-US" dirty="0">
                <a:cs typeface="+mn-cs"/>
              </a:rPr>
              <a:t>Capital gains tax can be postponed</a:t>
            </a:r>
          </a:p>
          <a:p>
            <a:pPr marL="1001713" lvl="1" indent="-457200" defTabSz="304800">
              <a:lnSpc>
                <a:spcPct val="90000"/>
              </a:lnSpc>
              <a:spcBef>
                <a:spcPct val="50000"/>
              </a:spcBef>
              <a:buFontTx/>
              <a:buChar char="–"/>
              <a:tabLst>
                <a:tab pos="185738" algn="l"/>
              </a:tabLst>
              <a:defRPr/>
            </a:pPr>
            <a:r>
              <a:rPr lang="en-US" dirty="0">
                <a:cs typeface="+mn-cs"/>
              </a:rPr>
              <a:t>They maintain an interest in the combined entity</a:t>
            </a:r>
          </a:p>
          <a:p>
            <a:pPr marL="290513" indent="-290513" defTabSz="304800">
              <a:lnSpc>
                <a:spcPct val="90000"/>
              </a:lnSpc>
              <a:spcBef>
                <a:spcPct val="50000"/>
              </a:spcBef>
              <a:buFontTx/>
              <a:buChar char="•"/>
              <a:tabLst>
                <a:tab pos="185738" algn="l"/>
              </a:tabLst>
              <a:defRPr/>
            </a:pPr>
            <a:r>
              <a:rPr lang="en-US" sz="2600" dirty="0">
                <a:cs typeface="+mn-cs"/>
              </a:rPr>
              <a:t>To the acquirer, an advantage of offering shares is that there is no immediate outflow of cash</a:t>
            </a:r>
          </a:p>
          <a:p>
            <a:pPr marL="290513" indent="-290513" defTabSz="304800">
              <a:lnSpc>
                <a:spcPct val="90000"/>
              </a:lnSpc>
              <a:spcBef>
                <a:spcPct val="50000"/>
              </a:spcBef>
              <a:buFontTx/>
              <a:buChar char="•"/>
              <a:tabLst>
                <a:tab pos="185738" algn="l"/>
              </a:tabLst>
              <a:defRPr/>
            </a:pPr>
            <a:r>
              <a:rPr lang="en-US" sz="2600" dirty="0">
                <a:cs typeface="+mn-cs"/>
              </a:rPr>
              <a:t>Consider the effect on the capital structure of the 	firm and the dilution of existing shareholders’ positions</a:t>
            </a:r>
          </a:p>
          <a:p>
            <a:pPr marL="290513" indent="-290513" defTabSz="304800">
              <a:lnSpc>
                <a:spcPct val="90000"/>
              </a:lnSpc>
              <a:spcBef>
                <a:spcPct val="50000"/>
              </a:spcBef>
              <a:buFontTx/>
              <a:buChar char="•"/>
              <a:tabLst>
                <a:tab pos="185738" algn="l"/>
              </a:tabLst>
              <a:defRPr/>
            </a:pPr>
            <a:r>
              <a:rPr lang="en-US" sz="2600" dirty="0">
                <a:cs typeface="+mn-cs"/>
              </a:rPr>
              <a:t>The price-earnings ratio (per) game can be played</a:t>
            </a:r>
          </a:p>
          <a:p>
            <a:pPr marL="6350" indent="284163" defTabSz="304800">
              <a:lnSpc>
                <a:spcPct val="90000"/>
              </a:lnSpc>
              <a:spcBef>
                <a:spcPct val="50000"/>
              </a:spcBef>
              <a:buFontTx/>
              <a:buChar char="•"/>
              <a:tabLst>
                <a:tab pos="185738" algn="l"/>
              </a:tabLst>
              <a:defRPr/>
            </a:pPr>
            <a:endParaRPr lang="en-US" sz="2600" dirty="0">
              <a:cs typeface="+mn-cs"/>
            </a:endParaRPr>
          </a:p>
          <a:p>
            <a:pPr marL="6350" indent="284163" defTabSz="304800">
              <a:lnSpc>
                <a:spcPct val="90000"/>
              </a:lnSpc>
              <a:spcBef>
                <a:spcPct val="50000"/>
              </a:spcBef>
              <a:buFontTx/>
              <a:buChar char="•"/>
              <a:tabLst>
                <a:tab pos="185738" algn="l"/>
              </a:tabLst>
              <a:defRPr/>
            </a:pPr>
            <a:endParaRPr lang="en-US" sz="2600" dirty="0">
              <a:cs typeface="+mn-cs"/>
            </a:endParaRP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0" y="371475"/>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2000" b="1"/>
              <a:t>Illustration of the price to earnings ratio game – Crafty and Sloth</a:t>
            </a:r>
          </a:p>
        </p:txBody>
      </p:sp>
      <p:pic>
        <p:nvPicPr>
          <p:cNvPr id="24579" name="Picture 3" descr="exh-23-1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201863"/>
            <a:ext cx="8245475" cy="237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 Box 5"/>
          <p:cNvSpPr txBox="1">
            <a:spLocks noChangeArrowheads="1"/>
          </p:cNvSpPr>
          <p:nvPr/>
        </p:nvSpPr>
        <p:spPr bwMode="auto">
          <a:xfrm>
            <a:off x="304800" y="58404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20.12</a:t>
            </a:r>
            <a:r>
              <a:rPr lang="en-GB" altLang="en-US" sz="1800"/>
              <a:t>  I</a:t>
            </a:r>
            <a:r>
              <a:rPr lang="en-US" altLang="en-US" sz="1800"/>
              <a:t>llustration of the price to earnings ratio game – Crafty and Sloth</a:t>
            </a:r>
            <a:endParaRPr lang="en-GB" altLang="en-US" sz="180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0" y="236538"/>
            <a:ext cx="91440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Crafty after an all-share merger with Sloth</a:t>
            </a:r>
          </a:p>
        </p:txBody>
      </p:sp>
      <p:pic>
        <p:nvPicPr>
          <p:cNvPr id="25603" name="Picture 4" descr="exh-23-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250" y="1231900"/>
            <a:ext cx="768350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1" name="Rectangle 5"/>
          <p:cNvSpPr>
            <a:spLocks noChangeArrowheads="1"/>
          </p:cNvSpPr>
          <p:nvPr/>
        </p:nvSpPr>
        <p:spPr bwMode="auto">
          <a:xfrm>
            <a:off x="660400" y="3822700"/>
            <a:ext cx="8189913" cy="2057400"/>
          </a:xfrm>
          <a:prstGeom prst="rect">
            <a:avLst/>
          </a:prstGeom>
          <a:noFill/>
          <a:ln w="9525">
            <a:noFill/>
            <a:miter lim="800000"/>
            <a:headEnd/>
            <a:tailEnd/>
          </a:ln>
          <a:effectLst/>
        </p:spPr>
        <p:txBody>
          <a:bodyPr/>
          <a:lstStyle/>
          <a:p>
            <a:pPr marL="236538" indent="-236538" defTabSz="304800">
              <a:spcBef>
                <a:spcPct val="60000"/>
              </a:spcBef>
              <a:buFontTx/>
              <a:buChar char="•"/>
              <a:tabLst>
                <a:tab pos="185738" algn="l"/>
              </a:tabLst>
              <a:defRPr/>
            </a:pPr>
            <a:r>
              <a:rPr lang="en-US" sz="2000" dirty="0">
                <a:cs typeface="+mn-cs"/>
              </a:rPr>
              <a:t>There are some significant dangers in paying shares for an acquisition – companies often issue shares in themselves at a price that gives away a portion of the business too cheaply</a:t>
            </a:r>
          </a:p>
          <a:p>
            <a:pPr marL="6350" indent="284163" defTabSz="304800">
              <a:spcBef>
                <a:spcPct val="60000"/>
              </a:spcBef>
              <a:buFontTx/>
              <a:buChar char="•"/>
              <a:tabLst>
                <a:tab pos="185738" algn="l"/>
              </a:tabLst>
              <a:defRPr/>
            </a:pPr>
            <a:r>
              <a:rPr lang="en-US" sz="2000" dirty="0">
                <a:cs typeface="+mn-cs"/>
              </a:rPr>
              <a:t>Other types of finance</a:t>
            </a:r>
          </a:p>
          <a:p>
            <a:pPr marL="6350" indent="284163" defTabSz="304800">
              <a:spcBef>
                <a:spcPct val="60000"/>
              </a:spcBef>
              <a:buFontTx/>
              <a:buChar char="•"/>
              <a:tabLst>
                <a:tab pos="185738" algn="l"/>
              </a:tabLst>
              <a:defRPr/>
            </a:pPr>
            <a:endParaRPr lang="en-US" sz="2000" dirty="0">
              <a:cs typeface="+mn-cs"/>
            </a:endParaRPr>
          </a:p>
        </p:txBody>
      </p:sp>
      <p:sp>
        <p:nvSpPr>
          <p:cNvPr id="25605" name="Text Box 7"/>
          <p:cNvSpPr txBox="1">
            <a:spLocks noChangeArrowheads="1"/>
          </p:cNvSpPr>
          <p:nvPr/>
        </p:nvSpPr>
        <p:spPr bwMode="auto">
          <a:xfrm>
            <a:off x="304800" y="584041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800" b="1"/>
              <a:t>Exhibit 20.13</a:t>
            </a:r>
            <a:r>
              <a:rPr lang="en-GB" altLang="en-US" sz="1800"/>
              <a:t>  </a:t>
            </a:r>
            <a:r>
              <a:rPr lang="en-US" altLang="en-US" sz="1800"/>
              <a:t>Crafty after an all-share merger with Sloth</a:t>
            </a:r>
            <a:endParaRPr lang="en-GB" altLang="en-US" sz="1800"/>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711325" y="236538"/>
            <a:ext cx="57213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a:t>Lecture review</a:t>
            </a:r>
          </a:p>
        </p:txBody>
      </p:sp>
      <p:sp>
        <p:nvSpPr>
          <p:cNvPr id="26627" name="Rectangle 3"/>
          <p:cNvSpPr>
            <a:spLocks noChangeArrowheads="1"/>
          </p:cNvSpPr>
          <p:nvPr/>
        </p:nvSpPr>
        <p:spPr bwMode="auto">
          <a:xfrm>
            <a:off x="673100" y="1625600"/>
            <a:ext cx="8189913"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185738"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cs typeface="Arial" panose="020B0604020202020204" pitchFamily="34" charset="0"/>
              </a:defRPr>
            </a:lvl9pPr>
          </a:lstStyle>
          <a:p>
            <a:pPr eaLnBrk="1" hangingPunct="1">
              <a:lnSpc>
                <a:spcPct val="80000"/>
              </a:lnSpc>
              <a:spcBef>
                <a:spcPct val="60000"/>
              </a:spcBef>
              <a:buFontTx/>
              <a:buChar char="•"/>
            </a:pPr>
            <a:r>
              <a:rPr lang="en-US" altLang="en-US" sz="2600"/>
              <a:t>Mergers are a form of investment</a:t>
            </a:r>
          </a:p>
          <a:p>
            <a:pPr eaLnBrk="1" hangingPunct="1">
              <a:lnSpc>
                <a:spcPct val="80000"/>
              </a:lnSpc>
              <a:spcBef>
                <a:spcPct val="60000"/>
              </a:spcBef>
              <a:buFontTx/>
              <a:buChar char="•"/>
            </a:pPr>
            <a:r>
              <a:rPr lang="en-US" altLang="en-US" sz="2600"/>
              <a:t>Horizontal, vertical, conglomerate</a:t>
            </a:r>
          </a:p>
          <a:p>
            <a:pPr eaLnBrk="1" hangingPunct="1">
              <a:lnSpc>
                <a:spcPct val="80000"/>
              </a:lnSpc>
              <a:spcBef>
                <a:spcPct val="60000"/>
              </a:spcBef>
              <a:buFontTx/>
              <a:buChar char="•"/>
            </a:pPr>
            <a:r>
              <a:rPr lang="en-US" altLang="en-US" sz="2600"/>
              <a:t>Synergistic merger motives</a:t>
            </a:r>
          </a:p>
          <a:p>
            <a:pPr eaLnBrk="1" hangingPunct="1">
              <a:lnSpc>
                <a:spcPct val="80000"/>
              </a:lnSpc>
              <a:spcBef>
                <a:spcPct val="60000"/>
              </a:spcBef>
              <a:buFontTx/>
              <a:buChar char="•"/>
            </a:pPr>
            <a:r>
              <a:rPr lang="en-US" altLang="en-US" sz="2600"/>
              <a:t>Bargain-buying merger motives</a:t>
            </a:r>
          </a:p>
          <a:p>
            <a:pPr eaLnBrk="1" hangingPunct="1">
              <a:lnSpc>
                <a:spcPct val="80000"/>
              </a:lnSpc>
              <a:spcBef>
                <a:spcPct val="60000"/>
              </a:spcBef>
              <a:buFontTx/>
              <a:buChar char="•"/>
            </a:pPr>
            <a:r>
              <a:rPr lang="en-US" altLang="en-US" sz="2600"/>
              <a:t>Managerial merger motives</a:t>
            </a:r>
          </a:p>
          <a:p>
            <a:pPr eaLnBrk="1" hangingPunct="1">
              <a:lnSpc>
                <a:spcPct val="80000"/>
              </a:lnSpc>
              <a:spcBef>
                <a:spcPct val="60000"/>
              </a:spcBef>
              <a:buFontTx/>
              <a:buChar char="•"/>
            </a:pPr>
            <a:r>
              <a:rPr lang="en-US" altLang="en-US" sz="2600"/>
              <a:t>Third-party merger motives</a:t>
            </a:r>
          </a:p>
          <a:p>
            <a:pPr eaLnBrk="1" hangingPunct="1">
              <a:lnSpc>
                <a:spcPct val="80000"/>
              </a:lnSpc>
              <a:spcBef>
                <a:spcPct val="60000"/>
              </a:spcBef>
              <a:buFontTx/>
              <a:buChar char="•"/>
            </a:pPr>
            <a:r>
              <a:rPr lang="en-US" altLang="en-US" sz="2600"/>
              <a:t>Cash as a means of payment</a:t>
            </a:r>
          </a:p>
          <a:p>
            <a:pPr eaLnBrk="1" hangingPunct="1">
              <a:lnSpc>
                <a:spcPct val="80000"/>
              </a:lnSpc>
              <a:spcBef>
                <a:spcPct val="60000"/>
              </a:spcBef>
              <a:buFontTx/>
              <a:buChar char="•"/>
            </a:pPr>
            <a:r>
              <a:rPr lang="en-US" altLang="en-US" sz="2600"/>
              <a:t>Shares as a means of payment</a:t>
            </a:r>
          </a:p>
        </p:txBody>
      </p:sp>
    </p:spTree>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5"/>
  <p:tag name="MMPROD_UIDATA" val="&lt;database version=&quot;6.0&quot;&gt;&lt;object type=&quot;1&quot; unique_id=&quot;10001&quot;&gt;&lt;object type=&quot;8&quot; unique_id=&quot;11920&quot;&gt;&lt;/object&gt;&lt;object type=&quot;2&quot; unique_id=&quot;11921&quot;&gt;&lt;object type=&quot;3&quot; unique_id=&quot;11922&quot;&gt;&lt;property id=&quot;20148&quot; value=&quot;5&quot;/&gt;&lt;property id=&quot;20300&quot; value=&quot;Slide 1 - &amp;quot;Corporate Financial&amp;#x0D;&amp;#x0A;Management, 5th edition&amp;#x0D;&amp;#x0A;Glen Arnold&amp;#x0D;&amp;#x0A;Lecture 37&amp;#x0D;&amp;#x0A;Mergers: motives and financing&amp;quot;&quot;/&gt;&lt;property id=&quot;20307&quot; value=&quot;256&quot;/&gt;&lt;/object&gt;&lt;object type=&quot;3&quot; unique_id=&quot;11923&quot;&gt;&lt;property id=&quot;20148&quot; value=&quot;5&quot;/&gt;&lt;property id=&quot;20300&quot; value=&quot;Slide 2&quot;/&gt;&lt;property id=&quot;20307&quot; value=&quot;257&quot;/&gt;&lt;/object&gt;&lt;object type=&quot;3&quot; unique_id=&quot;11924&quot;&gt;&lt;property id=&quot;20148&quot; value=&quot;5&quot;/&gt;&lt;property id=&quot;20300&quot; value=&quot;Slide 3&quot;/&gt;&lt;property id=&quot;20307&quot; value=&quot;258&quot;/&gt;&lt;/object&gt;&lt;object type=&quot;3&quot; unique_id=&quot;11925&quot;&gt;&lt;property id=&quot;20148&quot; value=&quot;5&quot;/&gt;&lt;property id=&quot;20300&quot; value=&quot;Slide 4&quot;/&gt;&lt;property id=&quot;20307&quot; value=&quot;259&quot;/&gt;&lt;/object&gt;&lt;object type=&quot;3&quot; unique_id=&quot;11926&quot;&gt;&lt;property id=&quot;20148&quot; value=&quot;5&quot;/&gt;&lt;property id=&quot;20300&quot; value=&quot;Slide 7&quot;/&gt;&lt;property id=&quot;20307&quot; value=&quot;260&quot;/&gt;&lt;/object&gt;&lt;object type=&quot;3&quot; unique_id=&quot;11927&quot;&gt;&lt;property id=&quot;20148&quot; value=&quot;5&quot;/&gt;&lt;property id=&quot;20300&quot; value=&quot;Slide 8&quot;/&gt;&lt;property id=&quot;20307&quot; value=&quot;261&quot;/&gt;&lt;/object&gt;&lt;object type=&quot;3&quot; unique_id=&quot;11928&quot;&gt;&lt;property id=&quot;20148&quot; value=&quot;5&quot;/&gt;&lt;property id=&quot;20300&quot; value=&quot;Slide 9&quot;/&gt;&lt;property id=&quot;20307&quot; value=&quot;262&quot;/&gt;&lt;/object&gt;&lt;object type=&quot;3&quot; unique_id=&quot;11929&quot;&gt;&lt;property id=&quot;20148&quot; value=&quot;5&quot;/&gt;&lt;property id=&quot;20300&quot; value=&quot;Slide 10&quot;/&gt;&lt;property id=&quot;20307&quot; value=&quot;263&quot;/&gt;&lt;/object&gt;&lt;object type=&quot;3&quot; unique_id=&quot;11930&quot;&gt;&lt;property id=&quot;20148&quot; value=&quot;5&quot;/&gt;&lt;property id=&quot;20300&quot; value=&quot;Slide 11&quot;/&gt;&lt;property id=&quot;20307&quot; value=&quot;264&quot;/&gt;&lt;/object&gt;&lt;object type=&quot;3&quot; unique_id=&quot;11931&quot;&gt;&lt;property id=&quot;20148&quot; value=&quot;5&quot;/&gt;&lt;property id=&quot;20300&quot; value=&quot;Slide 12&quot;/&gt;&lt;property id=&quot;20307&quot; value=&quot;265&quot;/&gt;&lt;/object&gt;&lt;object type=&quot;3&quot; unique_id=&quot;11932&quot;&gt;&lt;property id=&quot;20148&quot; value=&quot;5&quot;/&gt;&lt;property id=&quot;20300&quot; value=&quot;Slide 13&quot;/&gt;&lt;property id=&quot;20307&quot; value=&quot;266&quot;/&gt;&lt;/object&gt;&lt;object type=&quot;3&quot; unique_id=&quot;11933&quot;&gt;&lt;property id=&quot;20148&quot; value=&quot;5&quot;/&gt;&lt;property id=&quot;20300&quot; value=&quot;Slide 14&quot;/&gt;&lt;property id=&quot;20307&quot; value=&quot;267&quot;/&gt;&lt;/object&gt;&lt;object type=&quot;3&quot; unique_id=&quot;11934&quot;&gt;&lt;property id=&quot;20148&quot; value=&quot;5&quot;/&gt;&lt;property id=&quot;20300&quot; value=&quot;Slide 15&quot;/&gt;&lt;property id=&quot;20307&quot; value=&quot;268&quot;/&gt;&lt;/object&gt;&lt;object type=&quot;3&quot; unique_id=&quot;11935&quot;&gt;&lt;property id=&quot;20148&quot; value=&quot;5&quot;/&gt;&lt;property id=&quot;20300&quot; value=&quot;Slide 16&quot;/&gt;&lt;property id=&quot;20307&quot; value=&quot;269&quot;/&gt;&lt;/object&gt;&lt;object type=&quot;3&quot; unique_id=&quot;11936&quot;&gt;&lt;property id=&quot;20148&quot; value=&quot;5&quot;/&gt;&lt;property id=&quot;20300&quot; value=&quot;Slide 17&quot;/&gt;&lt;property id=&quot;20307&quot; value=&quot;270&quot;/&gt;&lt;/object&gt;&lt;object type=&quot;3&quot; unique_id=&quot;11937&quot;&gt;&lt;property id=&quot;20148&quot; value=&quot;5&quot;/&gt;&lt;property id=&quot;20300&quot; value=&quot;Slide 18&quot;/&gt;&lt;property id=&quot;20307&quot; value=&quot;272&quot;/&gt;&lt;/object&gt;&lt;object type=&quot;3&quot; unique_id=&quot;11938&quot;&gt;&lt;property id=&quot;20148&quot; value=&quot;5&quot;/&gt;&lt;property id=&quot;20300&quot; value=&quot;Slide 19&quot;/&gt;&lt;property id=&quot;20307&quot; value=&quot;271&quot;/&gt;&lt;/object&gt;&lt;object type=&quot;3&quot; unique_id=&quot;11939&quot;&gt;&lt;property id=&quot;20148&quot; value=&quot;5&quot;/&gt;&lt;property id=&quot;20300&quot; value=&quot;Slide 20&quot;/&gt;&lt;property id=&quot;20307&quot; value=&quot;274&quot;/&gt;&lt;/object&gt;&lt;object type=&quot;3&quot; unique_id=&quot;11940&quot;&gt;&lt;property id=&quot;20148&quot; value=&quot;5&quot;/&gt;&lt;property id=&quot;20300&quot; value=&quot;Slide 21&quot;/&gt;&lt;property id=&quot;20307&quot; value=&quot;273&quot;/&gt;&lt;/object&gt;&lt;object type=&quot;3&quot; unique_id=&quot;11941&quot;&gt;&lt;property id=&quot;20148&quot; value=&quot;5&quot;/&gt;&lt;property id=&quot;20300&quot; value=&quot;Slide 22&quot;/&gt;&lt;property id=&quot;20307&quot; value=&quot;275&quot;/&gt;&lt;/object&gt;&lt;object type=&quot;3&quot; unique_id=&quot;11942&quot;&gt;&lt;property id=&quot;20148&quot; value=&quot;5&quot;/&gt;&lt;property id=&quot;20300&quot; value=&quot;Slide 23&quot;/&gt;&lt;property id=&quot;20307&quot; value=&quot;276&quot;/&gt;&lt;/object&gt;&lt;object type=&quot;3&quot; unique_id=&quot;11943&quot;&gt;&lt;property id=&quot;20148&quot; value=&quot;5&quot;/&gt;&lt;property id=&quot;20300&quot; value=&quot;Slide 24&quot;/&gt;&lt;property id=&quot;20307&quot; value=&quot;278&quot;/&gt;&lt;/object&gt;&lt;object type=&quot;3&quot; unique_id=&quot;12064&quot;&gt;&lt;property id=&quot;20148&quot; value=&quot;5&quot;/&gt;&lt;property id=&quot;20300&quot; value=&quot;Slide 5&quot;/&gt;&lt;property id=&quot;20307&quot; value=&quot;279&quot;/&gt;&lt;/object&gt;&lt;object type=&quot;3&quot; unique_id=&quot;12065&quot;&gt;&lt;property id=&quot;20148&quot; value=&quot;5&quot;/&gt;&lt;property id=&quot;20300&quot; value=&quot;Slide 6&quot;/&gt;&lt;property id=&quot;20307&quot; value=&quot;280&quot;/&gt;&lt;/object&gt;&lt;/object&gt;&lt;/object&gt;&lt;/database&gt;"/>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1595</TotalTime>
  <Words>917</Words>
  <Application>Microsoft Office PowerPoint</Application>
  <PresentationFormat>On-screen Show (4:3)</PresentationFormat>
  <Paragraphs>123</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Times New Roman</vt:lpstr>
      <vt:lpstr>Arial</vt:lpstr>
      <vt:lpstr>Calibri</vt:lpstr>
      <vt:lpstr>Times</vt:lpstr>
      <vt:lpstr>Sabon-Roman</vt:lpstr>
      <vt:lpstr>Sabon-Italic</vt:lpstr>
      <vt:lpstr>1_Default Design</vt:lpstr>
      <vt:lpstr> Lecture 10  Mergers: motives and financing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laserwords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laser</dc:creator>
  <cp:lastModifiedBy>rosh</cp:lastModifiedBy>
  <cp:revision>272</cp:revision>
  <dcterms:created xsi:type="dcterms:W3CDTF">2005-05-11T06:33:50Z</dcterms:created>
  <dcterms:modified xsi:type="dcterms:W3CDTF">2016-11-03T00:15:35Z</dcterms:modified>
</cp:coreProperties>
</file>