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7"/>
  </p:notesMasterIdLst>
  <p:sldIdLst>
    <p:sldId id="256" r:id="rId2"/>
    <p:sldId id="257" r:id="rId3"/>
    <p:sldId id="260" r:id="rId4"/>
    <p:sldId id="271" r:id="rId5"/>
    <p:sldId id="261" r:id="rId6"/>
    <p:sldId id="263" r:id="rId7"/>
    <p:sldId id="265" r:id="rId8"/>
    <p:sldId id="274" r:id="rId9"/>
    <p:sldId id="266" r:id="rId10"/>
    <p:sldId id="270" r:id="rId11"/>
    <p:sldId id="268" r:id="rId12"/>
    <p:sldId id="267" r:id="rId13"/>
    <p:sldId id="269" r:id="rId14"/>
    <p:sldId id="277" r:id="rId15"/>
    <p:sldId id="275" r:id="rId16"/>
    <p:sldId id="273" r:id="rId17"/>
    <p:sldId id="278" r:id="rId18"/>
    <p:sldId id="279" r:id="rId19"/>
    <p:sldId id="272" r:id="rId20"/>
    <p:sldId id="280" r:id="rId21"/>
    <p:sldId id="281" r:id="rId22"/>
    <p:sldId id="282" r:id="rId23"/>
    <p:sldId id="283" r:id="rId24"/>
    <p:sldId id="292" r:id="rId25"/>
    <p:sldId id="284" r:id="rId26"/>
    <p:sldId id="286" r:id="rId27"/>
    <p:sldId id="285" r:id="rId28"/>
    <p:sldId id="288" r:id="rId29"/>
    <p:sldId id="287" r:id="rId30"/>
    <p:sldId id="289" r:id="rId31"/>
    <p:sldId id="302" r:id="rId32"/>
    <p:sldId id="299" r:id="rId33"/>
    <p:sldId id="300" r:id="rId34"/>
    <p:sldId id="301" r:id="rId35"/>
    <p:sldId id="290" r:id="rId36"/>
    <p:sldId id="291" r:id="rId37"/>
    <p:sldId id="294" r:id="rId38"/>
    <p:sldId id="297" r:id="rId39"/>
    <p:sldId id="298" r:id="rId40"/>
    <p:sldId id="309" r:id="rId41"/>
    <p:sldId id="303" r:id="rId42"/>
    <p:sldId id="304" r:id="rId43"/>
    <p:sldId id="305" r:id="rId44"/>
    <p:sldId id="306" r:id="rId45"/>
    <p:sldId id="262" r:id="rId46"/>
    <p:sldId id="293" r:id="rId47"/>
    <p:sldId id="307" r:id="rId48"/>
    <p:sldId id="308" r:id="rId49"/>
    <p:sldId id="295" r:id="rId50"/>
    <p:sldId id="364" r:id="rId51"/>
    <p:sldId id="365" r:id="rId52"/>
    <p:sldId id="310" r:id="rId53"/>
    <p:sldId id="311" r:id="rId54"/>
    <p:sldId id="314" r:id="rId55"/>
    <p:sldId id="315" r:id="rId56"/>
    <p:sldId id="316" r:id="rId57"/>
    <p:sldId id="317" r:id="rId58"/>
    <p:sldId id="328" r:id="rId59"/>
    <p:sldId id="320" r:id="rId60"/>
    <p:sldId id="326" r:id="rId61"/>
    <p:sldId id="337" r:id="rId62"/>
    <p:sldId id="338" r:id="rId63"/>
    <p:sldId id="339" r:id="rId64"/>
    <p:sldId id="340" r:id="rId65"/>
    <p:sldId id="341" r:id="rId66"/>
    <p:sldId id="342" r:id="rId67"/>
    <p:sldId id="329" r:id="rId68"/>
    <p:sldId id="330" r:id="rId69"/>
    <p:sldId id="322" r:id="rId70"/>
    <p:sldId id="347" r:id="rId71"/>
    <p:sldId id="325" r:id="rId72"/>
    <p:sldId id="323" r:id="rId73"/>
    <p:sldId id="343" r:id="rId74"/>
    <p:sldId id="348" r:id="rId75"/>
    <p:sldId id="349" r:id="rId76"/>
    <p:sldId id="344" r:id="rId77"/>
    <p:sldId id="350" r:id="rId78"/>
    <p:sldId id="352" r:id="rId79"/>
    <p:sldId id="353" r:id="rId80"/>
    <p:sldId id="354" r:id="rId81"/>
    <p:sldId id="351" r:id="rId82"/>
    <p:sldId id="345" r:id="rId83"/>
    <p:sldId id="346" r:id="rId84"/>
    <p:sldId id="355" r:id="rId85"/>
    <p:sldId id="357" r:id="rId86"/>
    <p:sldId id="356" r:id="rId87"/>
    <p:sldId id="358" r:id="rId88"/>
    <p:sldId id="371" r:id="rId89"/>
    <p:sldId id="370" r:id="rId90"/>
    <p:sldId id="318" r:id="rId91"/>
    <p:sldId id="333" r:id="rId92"/>
    <p:sldId id="372" r:id="rId93"/>
    <p:sldId id="373" r:id="rId94"/>
    <p:sldId id="359" r:id="rId95"/>
    <p:sldId id="361" r:id="rId96"/>
    <p:sldId id="362" r:id="rId97"/>
    <p:sldId id="363" r:id="rId98"/>
    <p:sldId id="375" r:id="rId99"/>
    <p:sldId id="374" r:id="rId100"/>
    <p:sldId id="360" r:id="rId101"/>
    <p:sldId id="378" r:id="rId102"/>
    <p:sldId id="377" r:id="rId103"/>
    <p:sldId id="380" r:id="rId104"/>
    <p:sldId id="381" r:id="rId105"/>
    <p:sldId id="379" r:id="rId106"/>
    <p:sldId id="336" r:id="rId107"/>
    <p:sldId id="382" r:id="rId108"/>
    <p:sldId id="383" r:id="rId109"/>
    <p:sldId id="384" r:id="rId110"/>
    <p:sldId id="413" r:id="rId111"/>
    <p:sldId id="414" r:id="rId112"/>
    <p:sldId id="385" r:id="rId113"/>
    <p:sldId id="386" r:id="rId114"/>
    <p:sldId id="387" r:id="rId115"/>
    <p:sldId id="388" r:id="rId116"/>
    <p:sldId id="389" r:id="rId117"/>
    <p:sldId id="390" r:id="rId118"/>
    <p:sldId id="391" r:id="rId119"/>
    <p:sldId id="392" r:id="rId120"/>
    <p:sldId id="412" r:id="rId121"/>
    <p:sldId id="395" r:id="rId122"/>
    <p:sldId id="393" r:id="rId123"/>
    <p:sldId id="394" r:id="rId124"/>
    <p:sldId id="396" r:id="rId125"/>
    <p:sldId id="397" r:id="rId126"/>
    <p:sldId id="400" r:id="rId127"/>
    <p:sldId id="401" r:id="rId128"/>
    <p:sldId id="402" r:id="rId129"/>
    <p:sldId id="398" r:id="rId130"/>
    <p:sldId id="403" r:id="rId131"/>
    <p:sldId id="404" r:id="rId132"/>
    <p:sldId id="406" r:id="rId133"/>
    <p:sldId id="407" r:id="rId134"/>
    <p:sldId id="405" r:id="rId135"/>
    <p:sldId id="408" r:id="rId136"/>
    <p:sldId id="409" r:id="rId137"/>
    <p:sldId id="415" r:id="rId138"/>
    <p:sldId id="411" r:id="rId139"/>
    <p:sldId id="410" r:id="rId140"/>
    <p:sldId id="418" r:id="rId141"/>
    <p:sldId id="399" r:id="rId142"/>
    <p:sldId id="420" r:id="rId143"/>
    <p:sldId id="417" r:id="rId144"/>
    <p:sldId id="419" r:id="rId145"/>
    <p:sldId id="421" r:id="rId146"/>
    <p:sldId id="416" r:id="rId147"/>
    <p:sldId id="331" r:id="rId148"/>
    <p:sldId id="334" r:id="rId149"/>
    <p:sldId id="335" r:id="rId150"/>
    <p:sldId id="368" r:id="rId151"/>
    <p:sldId id="369" r:id="rId152"/>
    <p:sldId id="313" r:id="rId153"/>
    <p:sldId id="312" r:id="rId154"/>
    <p:sldId id="258" r:id="rId155"/>
    <p:sldId id="296" r:id="rId1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FDB3E32-2042-48CF-B1A3-A2626C2C0D2D}">
          <p14:sldIdLst>
            <p14:sldId id="256"/>
            <p14:sldId id="257"/>
            <p14:sldId id="260"/>
            <p14:sldId id="271"/>
            <p14:sldId id="261"/>
            <p14:sldId id="263"/>
            <p14:sldId id="265"/>
            <p14:sldId id="274"/>
            <p14:sldId id="266"/>
            <p14:sldId id="270"/>
            <p14:sldId id="268"/>
            <p14:sldId id="267"/>
            <p14:sldId id="269"/>
            <p14:sldId id="277"/>
            <p14:sldId id="275"/>
            <p14:sldId id="273"/>
          </p14:sldIdLst>
        </p14:section>
        <p14:section name="Untitled Section" id="{5498B566-BD13-4963-9290-7A9DE86DDCD7}">
          <p14:sldIdLst>
            <p14:sldId id="278"/>
            <p14:sldId id="279"/>
            <p14:sldId id="272"/>
            <p14:sldId id="280"/>
            <p14:sldId id="281"/>
            <p14:sldId id="282"/>
            <p14:sldId id="283"/>
            <p14:sldId id="292"/>
            <p14:sldId id="284"/>
            <p14:sldId id="286"/>
            <p14:sldId id="285"/>
            <p14:sldId id="288"/>
            <p14:sldId id="287"/>
            <p14:sldId id="289"/>
            <p14:sldId id="302"/>
            <p14:sldId id="299"/>
            <p14:sldId id="300"/>
            <p14:sldId id="301"/>
            <p14:sldId id="290"/>
            <p14:sldId id="291"/>
            <p14:sldId id="294"/>
            <p14:sldId id="297"/>
            <p14:sldId id="298"/>
            <p14:sldId id="309"/>
            <p14:sldId id="303"/>
            <p14:sldId id="304"/>
            <p14:sldId id="305"/>
            <p14:sldId id="306"/>
            <p14:sldId id="262"/>
            <p14:sldId id="293"/>
            <p14:sldId id="307"/>
            <p14:sldId id="308"/>
            <p14:sldId id="295"/>
            <p14:sldId id="364"/>
            <p14:sldId id="365"/>
            <p14:sldId id="310"/>
            <p14:sldId id="311"/>
            <p14:sldId id="314"/>
            <p14:sldId id="315"/>
            <p14:sldId id="316"/>
            <p14:sldId id="317"/>
            <p14:sldId id="328"/>
            <p14:sldId id="320"/>
            <p14:sldId id="326"/>
            <p14:sldId id="337"/>
            <p14:sldId id="338"/>
            <p14:sldId id="339"/>
            <p14:sldId id="340"/>
            <p14:sldId id="341"/>
            <p14:sldId id="342"/>
            <p14:sldId id="329"/>
            <p14:sldId id="330"/>
            <p14:sldId id="322"/>
            <p14:sldId id="347"/>
            <p14:sldId id="325"/>
            <p14:sldId id="323"/>
            <p14:sldId id="343"/>
            <p14:sldId id="348"/>
            <p14:sldId id="349"/>
            <p14:sldId id="344"/>
            <p14:sldId id="350"/>
            <p14:sldId id="352"/>
            <p14:sldId id="353"/>
            <p14:sldId id="354"/>
            <p14:sldId id="351"/>
            <p14:sldId id="345"/>
            <p14:sldId id="346"/>
            <p14:sldId id="355"/>
            <p14:sldId id="357"/>
            <p14:sldId id="356"/>
            <p14:sldId id="358"/>
            <p14:sldId id="371"/>
            <p14:sldId id="370"/>
            <p14:sldId id="318"/>
            <p14:sldId id="333"/>
            <p14:sldId id="372"/>
            <p14:sldId id="373"/>
            <p14:sldId id="359"/>
            <p14:sldId id="361"/>
            <p14:sldId id="362"/>
            <p14:sldId id="363"/>
            <p14:sldId id="375"/>
            <p14:sldId id="374"/>
            <p14:sldId id="360"/>
            <p14:sldId id="378"/>
            <p14:sldId id="377"/>
            <p14:sldId id="380"/>
            <p14:sldId id="381"/>
            <p14:sldId id="379"/>
            <p14:sldId id="336"/>
            <p14:sldId id="382"/>
            <p14:sldId id="383"/>
            <p14:sldId id="384"/>
            <p14:sldId id="413"/>
            <p14:sldId id="414"/>
            <p14:sldId id="385"/>
            <p14:sldId id="386"/>
            <p14:sldId id="387"/>
            <p14:sldId id="388"/>
            <p14:sldId id="389"/>
            <p14:sldId id="390"/>
            <p14:sldId id="391"/>
            <p14:sldId id="392"/>
            <p14:sldId id="412"/>
            <p14:sldId id="395"/>
            <p14:sldId id="393"/>
            <p14:sldId id="394"/>
            <p14:sldId id="396"/>
            <p14:sldId id="397"/>
            <p14:sldId id="400"/>
            <p14:sldId id="401"/>
            <p14:sldId id="402"/>
            <p14:sldId id="398"/>
            <p14:sldId id="403"/>
            <p14:sldId id="404"/>
            <p14:sldId id="406"/>
            <p14:sldId id="407"/>
            <p14:sldId id="405"/>
            <p14:sldId id="408"/>
            <p14:sldId id="409"/>
            <p14:sldId id="415"/>
            <p14:sldId id="411"/>
            <p14:sldId id="410"/>
            <p14:sldId id="418"/>
            <p14:sldId id="399"/>
            <p14:sldId id="420"/>
            <p14:sldId id="417"/>
            <p14:sldId id="419"/>
            <p14:sldId id="421"/>
            <p14:sldId id="416"/>
            <p14:sldId id="331"/>
            <p14:sldId id="334"/>
            <p14:sldId id="335"/>
            <p14:sldId id="368"/>
            <p14:sldId id="369"/>
            <p14:sldId id="313"/>
            <p14:sldId id="312"/>
            <p14:sldId id="258"/>
            <p14:sldId id="296"/>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125" autoAdjust="0"/>
    <p:restoredTop sz="94669" autoAdjust="0"/>
  </p:normalViewPr>
  <p:slideViewPr>
    <p:cSldViewPr>
      <p:cViewPr varScale="1">
        <p:scale>
          <a:sx n="70" d="100"/>
          <a:sy n="70" d="100"/>
        </p:scale>
        <p:origin x="-1032" y="-90"/>
      </p:cViewPr>
      <p:guideLst>
        <p:guide orient="horz" pos="2160"/>
        <p:guide pos="2880"/>
      </p:guideLst>
    </p:cSldViewPr>
  </p:slideViewPr>
  <p:notesTextViewPr>
    <p:cViewPr>
      <p:scale>
        <a:sx n="1" d="1"/>
        <a:sy n="1" d="1"/>
      </p:scale>
      <p:origin x="0" y="0"/>
    </p:cViewPr>
  </p:notesTextViewPr>
  <p:sorterViewPr>
    <p:cViewPr>
      <p:scale>
        <a:sx n="100" d="100"/>
        <a:sy n="100" d="100"/>
      </p:scale>
      <p:origin x="0" y="3863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viewProps" Target="view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theme" Target="theme/theme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40" Type="http://schemas.openxmlformats.org/officeDocument/2006/relationships/slide" Target="slides/slide139.xml"/><Relationship Id="rId145" Type="http://schemas.openxmlformats.org/officeDocument/2006/relationships/slide" Target="slides/slide144.xml"/><Relationship Id="rId153" Type="http://schemas.openxmlformats.org/officeDocument/2006/relationships/slide" Target="slides/slide152.xml"/><Relationship Id="rId16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notesMaster" Target="notesMasters/notesMaster1.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0ECC35-1E2A-4620-AB1E-420F5BB560F9}" type="datetimeFigureOut">
              <a:rPr lang="en-GB" smtClean="0"/>
              <a:t>16/11/2015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7B55B11-1288-4092-9DEF-0C654361896F}" type="slidenum">
              <a:rPr lang="en-GB" smtClean="0"/>
              <a:t>‹#›</a:t>
            </a:fld>
            <a:endParaRPr lang="en-GB"/>
          </a:p>
        </p:txBody>
      </p:sp>
    </p:spTree>
    <p:extLst>
      <p:ext uri="{BB962C8B-B14F-4D97-AF65-F5344CB8AC3E}">
        <p14:creationId xmlns:p14="http://schemas.microsoft.com/office/powerpoint/2010/main" val="264063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Maccabees chapter 8:</a:t>
            </a:r>
          </a:p>
          <a:p>
            <a:r>
              <a:rPr lang="en-GB" i="1" dirty="0" smtClean="0"/>
              <a:t>May all go well with the Romans and with the nation of the Jews at sea and on land forever, and may sword and enemy be far from them. If war comes first to Rome or to any of their allies in all their dominion, the nation of the Jews shall act as their allies wholeheartedly, as the occasion may indicate to them. To the enemy that makes war they shall not give or supply grain, arms, money, or ships, just as Rome has decided; and they shall keep their obligations without receiving any return. In the same way, if war comes first to the nation of the Jews, the Romans shall willingly act as their allies, as the occasion may indicate to them. And to their enemies there shall not be given grain, arms, money, or ships, just as Rome has decided; and they shall keep these obligations and do so without deceit. Thus on these terms the Romans make a treaty with the Jewish people. If after these terms are in effect both parties shall determine to add or delete anything, they shall do so at their discretion, and any addition or deletion that they may make shall be valid. Concerning the wrongs that King Demetrius is doing to them, we have written to him as follows:,</a:t>
            </a:r>
            <a:r>
              <a:rPr lang="en-GB" dirty="0" smtClean="0"/>
              <a:t> 'Why have you made your yoke heavy on our friends and allies the Jews? If now they appeal again for help against you, we will defend their rights and fight you on sea and on land.'</a:t>
            </a:r>
          </a:p>
          <a:p>
            <a:endParaRPr lang="en-GB" dirty="0"/>
          </a:p>
        </p:txBody>
      </p:sp>
      <p:sp>
        <p:nvSpPr>
          <p:cNvPr id="4" name="Slide Number Placeholder 3"/>
          <p:cNvSpPr>
            <a:spLocks noGrp="1"/>
          </p:cNvSpPr>
          <p:nvPr>
            <p:ph type="sldNum" sz="quarter" idx="10"/>
          </p:nvPr>
        </p:nvSpPr>
        <p:spPr/>
        <p:txBody>
          <a:bodyPr/>
          <a:lstStyle/>
          <a:p>
            <a:fld id="{E7B55B11-1288-4092-9DEF-0C654361896F}" type="slidenum">
              <a:rPr lang="en-GB" smtClean="0"/>
              <a:t>141</a:t>
            </a:fld>
            <a:endParaRPr lang="en-GB"/>
          </a:p>
        </p:txBody>
      </p:sp>
    </p:spTree>
    <p:extLst>
      <p:ext uri="{BB962C8B-B14F-4D97-AF65-F5344CB8AC3E}">
        <p14:creationId xmlns:p14="http://schemas.microsoft.com/office/powerpoint/2010/main" val="4228578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11/16/2015</a:t>
            </a:fld>
            <a:endParaRPr lang="en-US"/>
          </a:p>
        </p:txBody>
      </p:sp>
      <p:sp>
        <p:nvSpPr>
          <p:cNvPr id="2" name="Footer Placeholder 1"/>
          <p:cNvSpPr>
            <a:spLocks noGrp="1"/>
          </p:cNvSpPr>
          <p:nvPr>
            <p:ph type="ftr" sz="quarter" idx="11"/>
          </p:nvPr>
        </p:nvSpPr>
        <p:spPr/>
        <p:txBody>
          <a:bodyPr/>
          <a:lstStyle/>
          <a:p>
            <a:endParaRPr kumimoji="0" lang="en-US"/>
          </a:p>
        </p:txBody>
      </p:sp>
      <p:sp>
        <p:nvSpPr>
          <p:cNvPr id="15" name="Slide Number Placeholder 14"/>
          <p:cNvSpPr>
            <a:spLocks noGrp="1"/>
          </p:cNvSpPr>
          <p:nvPr>
            <p:ph type="sldNum" sz="quarter" idx="12"/>
          </p:nvPr>
        </p:nvSpPr>
        <p:spPr>
          <a:xfrm>
            <a:off x="8229600" y="6473952"/>
            <a:ext cx="758952" cy="246888"/>
          </a:xfrm>
        </p:spPr>
        <p:txBody>
          <a:bodyPr/>
          <a:lstStyle/>
          <a:p>
            <a:fld id="{CA15C064-DD44-4CAC-873E-2D1F54821676}" type="slidenum">
              <a:rPr kumimoji="0" lang="en-US" smtClean="0"/>
              <a:pPr eaLnBrk="1" latinLnBrk="0" hangingPunct="1"/>
              <a:t>‹#›</a:t>
            </a:fld>
            <a:endParaRPr kumimoji="0"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11/16/2015</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kumimoji="0" lang="en-US"/>
          </a:p>
        </p:txBody>
      </p:sp>
      <p:sp>
        <p:nvSpPr>
          <p:cNvPr id="16" name="Slide Number Placeholder 15"/>
          <p:cNvSpPr>
            <a:spLocks noGrp="1"/>
          </p:cNvSpPr>
          <p:nvPr>
            <p:ph type="sldNum" sz="quarter" idx="12"/>
          </p:nvPr>
        </p:nvSpPr>
        <p:spPr>
          <a:xfrm>
            <a:off x="8229600" y="6473952"/>
            <a:ext cx="758952" cy="246888"/>
          </a:xfrm>
        </p:spPr>
        <p:txBody>
          <a:bodyPr/>
          <a:lstStyle/>
          <a:p>
            <a:fld id="{CA15C064-DD44-4CAC-873E-2D1F54821676}" type="slidenum">
              <a:rPr kumimoji="0" lang="en-US" smtClean="0"/>
              <a:pPr eaLnBrk="1" latinLnBrk="0" hangingPunct="1"/>
              <a:t>‹#›</a:t>
            </a:fld>
            <a:endParaRPr kumimoji="0"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11/16/2015</a:t>
            </a:fld>
            <a:endParaRPr lang="en-US"/>
          </a:p>
        </p:txBody>
      </p:sp>
      <p:sp>
        <p:nvSpPr>
          <p:cNvPr id="11" name="Footer Placeholder 10"/>
          <p:cNvSpPr>
            <a:spLocks noGrp="1"/>
          </p:cNvSpPr>
          <p:nvPr>
            <p:ph type="ftr" sz="quarter" idx="11"/>
          </p:nvPr>
        </p:nvSpPr>
        <p:spPr/>
        <p:txBody>
          <a:bodyPr/>
          <a:lstStyle/>
          <a:p>
            <a:endParaRPr kumimoji="0" lang="en-US"/>
          </a:p>
        </p:txBody>
      </p:sp>
      <p:sp>
        <p:nvSpPr>
          <p:cNvPr id="16" name="Slide Number Placeholder 1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11/16/2015</a:t>
            </a:fld>
            <a:endParaRPr lang="en-US"/>
          </a:p>
        </p:txBody>
      </p:sp>
      <p:sp>
        <p:nvSpPr>
          <p:cNvPr id="10" name="Footer Placeholder 9"/>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11/16/2015</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a:xfrm>
            <a:off x="8229600" y="6477000"/>
            <a:ext cx="762000" cy="246888"/>
          </a:xfrm>
        </p:spPr>
        <p:txBody>
          <a:bodyPr/>
          <a:lstStyle/>
          <a:p>
            <a:fld id="{CA15C064-DD44-4CAC-873E-2D1F54821676}" type="slidenum">
              <a:rPr kumimoji="0" lang="en-US" smtClean="0"/>
              <a:pPr eaLnBrk="1" latinLnBrk="0" hangingPunct="1"/>
              <a:t>‹#›</a:t>
            </a:fld>
            <a:endParaRPr kumimoji="0" lang="en-US" dirty="0"/>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11/16/2015</a:t>
            </a:fld>
            <a:endParaRPr lang="en-US"/>
          </a:p>
        </p:txBody>
      </p:sp>
      <p:sp>
        <p:nvSpPr>
          <p:cNvPr id="21" name="Footer Placeholder 20"/>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11/16/2015</a:t>
            </a:fld>
            <a:endParaRPr lang="en-US"/>
          </a:p>
        </p:txBody>
      </p:sp>
      <p:sp>
        <p:nvSpPr>
          <p:cNvPr id="24" name="Footer Placeholder 23"/>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11/16/2015</a:t>
            </a:fld>
            <a:endParaRPr lang="en-US"/>
          </a:p>
        </p:txBody>
      </p:sp>
      <p:sp>
        <p:nvSpPr>
          <p:cNvPr id="29" name="Footer Placeholder 28"/>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11/16/2015</a:t>
            </a:fld>
            <a:endParaRPr lang="en-US"/>
          </a:p>
        </p:txBody>
      </p:sp>
      <p:sp>
        <p:nvSpPr>
          <p:cNvPr id="5" name="Footer Placeholder 4"/>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11/16/2015</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11/16/2015</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pPr algn="l" eaLnBrk="1" latinLnBrk="0" hangingPunct="1"/>
            <a:fld id="{74CBEAF9-9E58-4CC8-A6FF-6DD8A58DEEA4}" type="datetimeFigureOut">
              <a:rPr lang="en-US" smtClean="0"/>
              <a:pPr algn="l" eaLnBrk="1" latinLnBrk="0" hangingPunct="1"/>
              <a:t>11/16/2015</a:t>
            </a:fld>
            <a:endParaRPr lang="en-US" dirty="0">
              <a:solidFill>
                <a:schemeClr val="accent1">
                  <a:shade val="75000"/>
                </a:schemeClr>
              </a:solidFill>
            </a:endParaRPr>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pPr algn="r" eaLnBrk="1" latinLnBrk="0" hangingPunct="1"/>
            <a:endParaRPr kumimoji="0" lang="en-US" dirty="0">
              <a:solidFill>
                <a:schemeClr val="accent1">
                  <a:shade val="75000"/>
                </a:schemeClr>
              </a:solidFill>
            </a:endParaRPr>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CA15C064-DD44-4CAC-873E-2D1F54821676}" type="slidenum">
              <a:rPr kumimoji="0" lang="en-US" smtClean="0"/>
              <a:pPr eaLnBrk="1" latinLnBrk="0" hangingPunct="1"/>
              <a:t>‹#›</a:t>
            </a:fld>
            <a:endParaRPr kumimoji="0" lang="en-US" dirty="0">
              <a:solidFill>
                <a:schemeClr val="accent1">
                  <a:shade val="75000"/>
                </a:schemeClr>
              </a:solidFill>
            </a:endParaRPr>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randomBar dir="vert"/>
  </p:transition>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2.xml"/><Relationship Id="rId4" Type="http://schemas.microsoft.com/office/2007/relationships/hdphoto" Target="../media/hdphoto3.wdp"/></Relationships>
</file>

<file path=ppt/slides/_rels/slide2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3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32.jpeg"/></Relationships>
</file>

<file path=ppt/slides/_rels/slide4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s://www.youtube.com/watch?v=jZMwTkwFzeQ"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4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4" Type="http://schemas.microsoft.com/office/2007/relationships/hdphoto" Target="../media/hdphoto7.wdp"/></Relationships>
</file>

<file path=ppt/slides/_rels/slide50.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44.jpeg"/><Relationship Id="rId1" Type="http://schemas.openxmlformats.org/officeDocument/2006/relationships/slideLayout" Target="../slideLayouts/slideLayout2.xml"/><Relationship Id="rId5" Type="http://schemas.microsoft.com/office/2007/relationships/hdphoto" Target="../media/hdphoto9.wdp"/><Relationship Id="rId4" Type="http://schemas.openxmlformats.org/officeDocument/2006/relationships/image" Target="../media/image45.jpeg"/></Relationships>
</file>

<file path=ppt/slides/_rels/slide51.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47.png"/><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9.gi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 Id="rId4" Type="http://schemas.microsoft.com/office/2007/relationships/hdphoto" Target="../media/hdphoto12.wdp"/></Relationships>
</file>

<file path=ppt/slides/_rels/slide57.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2" Type="http://schemas.openxmlformats.org/officeDocument/2006/relationships/image" Target="../media/image54.gi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8.gif"/><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60.gif"/><Relationship Id="rId2" Type="http://schemas.openxmlformats.org/officeDocument/2006/relationships/image" Target="../media/image59.gif"/><Relationship Id="rId1" Type="http://schemas.openxmlformats.org/officeDocument/2006/relationships/slideLayout" Target="../slideLayouts/slideLayout2.xml"/><Relationship Id="rId4" Type="http://schemas.openxmlformats.org/officeDocument/2006/relationships/image" Target="../media/image61.gif"/></Relationships>
</file>

<file path=ppt/slides/_rels/slide66.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63.gif"/><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 Id="rId4" Type="http://schemas.openxmlformats.org/officeDocument/2006/relationships/image" Target="../media/image66.jpeg"/></Relationships>
</file>

<file path=ppt/slides/_rels/slide7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4.jpeg"/><Relationship Id="rId1" Type="http://schemas.openxmlformats.org/officeDocument/2006/relationships/slideLayout" Target="../slideLayouts/slideLayout2.xml"/><Relationship Id="rId4" Type="http://schemas.openxmlformats.org/officeDocument/2006/relationships/image" Target="../media/image68.jpeg"/></Relationships>
</file>

<file path=ppt/slides/_rels/slide71.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2.xml"/><Relationship Id="rId4" Type="http://schemas.openxmlformats.org/officeDocument/2006/relationships/image" Target="../media/image71.jpeg"/></Relationships>
</file>

<file path=ppt/slides/_rels/slide73.xml.rels><?xml version="1.0" encoding="UTF-8" standalone="yes"?>
<Relationships xmlns="http://schemas.openxmlformats.org/package/2006/relationships"><Relationship Id="rId2" Type="http://schemas.openxmlformats.org/officeDocument/2006/relationships/image" Target="../media/image54.gif"/><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4.gif"/><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4.gif"/><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72.gi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72.gif"/><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72.gif"/><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72.gif"/><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72.gif"/><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jpeg"/><Relationship Id="rId1" Type="http://schemas.openxmlformats.org/officeDocument/2006/relationships/slideLayout" Target="../slideLayouts/slideLayout2.xml"/><Relationship Id="rId4" Type="http://schemas.microsoft.com/office/2007/relationships/hdphoto" Target="../media/hdphoto15.wdp"/></Relationships>
</file>

<file path=ppt/slides/_rels/slide91.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7.jpeg"/><Relationship Id="rId1" Type="http://schemas.openxmlformats.org/officeDocument/2006/relationships/slideLayout" Target="../slideLayouts/slideLayout2.xml"/><Relationship Id="rId5" Type="http://schemas.openxmlformats.org/officeDocument/2006/relationships/image" Target="../media/image80.jpeg"/><Relationship Id="rId4" Type="http://schemas.microsoft.com/office/2007/relationships/hdphoto" Target="../media/hdphoto16.wdp"/></Relationships>
</file>

<file path=ppt/slides/_rels/slide9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7.jpeg"/><Relationship Id="rId1" Type="http://schemas.openxmlformats.org/officeDocument/2006/relationships/slideLayout" Target="../slideLayouts/slideLayout2.xml"/><Relationship Id="rId4" Type="http://schemas.microsoft.com/office/2007/relationships/hdphoto" Target="../media/hdphoto16.wdp"/></Relationships>
</file>

<file path=ppt/slides/_rels/slide93.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7.jpeg"/><Relationship Id="rId1" Type="http://schemas.openxmlformats.org/officeDocument/2006/relationships/slideLayout" Target="../slideLayouts/slideLayout2.xml"/><Relationship Id="rId4" Type="http://schemas.microsoft.com/office/2007/relationships/hdphoto" Target="../media/hdphoto16.wdp"/></Relationships>
</file>

<file path=ppt/slides/_rels/slide94.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77.jpeg"/><Relationship Id="rId1" Type="http://schemas.openxmlformats.org/officeDocument/2006/relationships/slideLayout" Target="../slideLayouts/slideLayout2.xml"/><Relationship Id="rId5" Type="http://schemas.microsoft.com/office/2007/relationships/hdphoto" Target="../media/hdphoto17.wdp"/><Relationship Id="rId4" Type="http://schemas.openxmlformats.org/officeDocument/2006/relationships/image" Target="../media/image82.jpeg"/></Relationships>
</file>

<file path=ppt/slides/_rels/slide96.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77.jpeg"/><Relationship Id="rId1" Type="http://schemas.openxmlformats.org/officeDocument/2006/relationships/slideLayout" Target="../slideLayouts/slideLayout2.xml"/><Relationship Id="rId5" Type="http://schemas.microsoft.com/office/2007/relationships/hdphoto" Target="../media/hdphoto18.wdp"/><Relationship Id="rId4" Type="http://schemas.openxmlformats.org/officeDocument/2006/relationships/image" Target="../media/image83.png"/></Relationships>
</file>

<file path=ppt/slides/_rels/slide97.xml.rels><?xml version="1.0" encoding="UTF-8" standalone="yes"?>
<Relationships xmlns="http://schemas.openxmlformats.org/package/2006/relationships"><Relationship Id="rId3" Type="http://schemas.openxmlformats.org/officeDocument/2006/relationships/image" Target="../media/image81.jpeg"/><Relationship Id="rId7" Type="http://schemas.microsoft.com/office/2007/relationships/hdphoto" Target="../media/hdphoto20.wdp"/><Relationship Id="rId2" Type="http://schemas.openxmlformats.org/officeDocument/2006/relationships/image" Target="../media/image77.jpeg"/><Relationship Id="rId1" Type="http://schemas.openxmlformats.org/officeDocument/2006/relationships/slideLayout" Target="../slideLayouts/slideLayout2.xml"/><Relationship Id="rId6" Type="http://schemas.openxmlformats.org/officeDocument/2006/relationships/image" Target="../media/image85.jpeg"/><Relationship Id="rId5" Type="http://schemas.microsoft.com/office/2007/relationships/hdphoto" Target="../media/hdphoto19.wdp"/><Relationship Id="rId4" Type="http://schemas.openxmlformats.org/officeDocument/2006/relationships/image" Target="../media/image84.jpeg"/></Relationships>
</file>

<file path=ppt/slides/_rels/slide98.xml.rels><?xml version="1.0" encoding="UTF-8" standalone="yes"?>
<Relationships xmlns="http://schemas.openxmlformats.org/package/2006/relationships"><Relationship Id="rId8" Type="http://schemas.openxmlformats.org/officeDocument/2006/relationships/hyperlink" Target="https://en.wikipedia.org/wiki/Roman_Republic" TargetMode="External"/><Relationship Id="rId3" Type="http://schemas.openxmlformats.org/officeDocument/2006/relationships/image" Target="../media/image81.jpeg"/><Relationship Id="rId7" Type="http://schemas.openxmlformats.org/officeDocument/2006/relationships/hyperlink" Target="https://en.wikipedia.org/wiki/Hannibal" TargetMode="External"/><Relationship Id="rId2" Type="http://schemas.openxmlformats.org/officeDocument/2006/relationships/image" Target="../media/image77.jpeg"/><Relationship Id="rId1" Type="http://schemas.openxmlformats.org/officeDocument/2006/relationships/slideLayout" Target="../slideLayouts/slideLayout2.xml"/><Relationship Id="rId6" Type="http://schemas.openxmlformats.org/officeDocument/2006/relationships/hyperlink" Target="https://en.wikipedia.org/wiki/Carthaginians" TargetMode="External"/><Relationship Id="rId5" Type="http://schemas.openxmlformats.org/officeDocument/2006/relationships/hyperlink" Target="https://en.wikipedia.org/wiki/Second_Punic_War" TargetMode="External"/><Relationship Id="rId4" Type="http://schemas.openxmlformats.org/officeDocument/2006/relationships/hyperlink" Target="https://en.wikipedia.org/wiki/Julian_calendar" TargetMode="External"/><Relationship Id="rId9" Type="http://schemas.openxmlformats.org/officeDocument/2006/relationships/hyperlink" Target="https://en.wikipedia.org/wiki/Gaius_Flaminius_Nepos" TargetMode="External"/></Relationships>
</file>

<file path=ppt/slides/_rels/slide99.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77.jpeg"/><Relationship Id="rId1" Type="http://schemas.openxmlformats.org/officeDocument/2006/relationships/slideLayout" Target="../slideLayouts/slideLayout2.xml"/><Relationship Id="rId6" Type="http://schemas.openxmlformats.org/officeDocument/2006/relationships/hyperlink" Target="https://en.wikipedia.org/wiki/Frontal_assault" TargetMode="External"/><Relationship Id="rId5" Type="http://schemas.openxmlformats.org/officeDocument/2006/relationships/hyperlink" Target="https://en.wikipedia.org/wiki/Pitched_battle" TargetMode="External"/><Relationship Id="rId4" Type="http://schemas.openxmlformats.org/officeDocument/2006/relationships/hyperlink" Target="https://en.wikipedia.org/wiki/Military_strategy" TargetMode="External"/></Relationships>
</file>

<file path=ppt/slides/_rels/slide100.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87.gif"/><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6.jpeg"/><Relationship Id="rId1" Type="http://schemas.openxmlformats.org/officeDocument/2006/relationships/slideLayout" Target="../slideLayouts/slideLayout2.xml"/><Relationship Id="rId4" Type="http://schemas.openxmlformats.org/officeDocument/2006/relationships/hyperlink" Target="https://www.youtube.com/watch?v=CQNCGqfjaBc" TargetMode="External"/></Relationships>
</file>

<file path=ppt/slides/_rels/slide104.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92.gif"/><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93.png"/><Relationship Id="rId1" Type="http://schemas.openxmlformats.org/officeDocument/2006/relationships/slideLayout" Target="../slideLayouts/slideLayout2.xml"/><Relationship Id="rId4" Type="http://schemas.openxmlformats.org/officeDocument/2006/relationships/image" Target="../media/image94.png"/></Relationships>
</file>

<file path=ppt/slides/_rels/slide114.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93.png"/><Relationship Id="rId1" Type="http://schemas.openxmlformats.org/officeDocument/2006/relationships/slideLayout" Target="../slideLayouts/slideLayout2.xml"/><Relationship Id="rId4" Type="http://schemas.openxmlformats.org/officeDocument/2006/relationships/image" Target="../media/image94.png"/></Relationships>
</file>

<file path=ppt/slides/_rels/slide115.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93.png"/><Relationship Id="rId1" Type="http://schemas.openxmlformats.org/officeDocument/2006/relationships/slideLayout" Target="../slideLayouts/slideLayout2.xml"/><Relationship Id="rId6" Type="http://schemas.microsoft.com/office/2007/relationships/hdphoto" Target="../media/hdphoto22.wdp"/><Relationship Id="rId5" Type="http://schemas.openxmlformats.org/officeDocument/2006/relationships/image" Target="../media/image97.png"/><Relationship Id="rId4" Type="http://schemas.openxmlformats.org/officeDocument/2006/relationships/image" Target="../media/image96.jpeg"/></Relationships>
</file>

<file path=ppt/slides/_rels/slide117.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3.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99.jpeg"/><Relationship Id="rId1" Type="http://schemas.openxmlformats.org/officeDocument/2006/relationships/slideLayout" Target="../slideLayouts/slideLayout2.xml"/><Relationship Id="rId6" Type="http://schemas.openxmlformats.org/officeDocument/2006/relationships/image" Target="../media/image103.jpeg"/><Relationship Id="rId5" Type="http://schemas.openxmlformats.org/officeDocument/2006/relationships/image" Target="../media/image102.jpeg"/><Relationship Id="rId4" Type="http://schemas.openxmlformats.org/officeDocument/2006/relationships/image" Target="../media/image101.jpeg"/></Relationships>
</file>

<file path=ppt/slides/_rels/slide125.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4.jpeg"/><Relationship Id="rId1" Type="http://schemas.openxmlformats.org/officeDocument/2006/relationships/slideLayout" Target="../slideLayouts/slideLayout2.xml"/><Relationship Id="rId4" Type="http://schemas.microsoft.com/office/2007/relationships/hdphoto" Target="../media/hdphoto23.wdp"/></Relationships>
</file>

<file path=ppt/slides/_rels/slide133.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microsoft.com/office/2007/relationships/hdphoto" Target="../media/hdphoto24.wdp"/><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110.jpe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image" Target="../media/image111.jpe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image" Target="../media/image113.jpe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2" Type="http://schemas.openxmlformats.org/officeDocument/2006/relationships/image" Target="../media/image114.jpe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5.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115.jpeg"/><Relationship Id="rId1" Type="http://schemas.openxmlformats.org/officeDocument/2006/relationships/slideLayout" Target="../slideLayouts/slideLayout4.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3" Type="http://schemas.openxmlformats.org/officeDocument/2006/relationships/hyperlink" Target="http://www.livius.org/maa-mam/macedonia/macedonia.html" TargetMode="External"/><Relationship Id="rId2" Type="http://schemas.openxmlformats.org/officeDocument/2006/relationships/hyperlink" Target="http://www.livius.org/phi-php/philip/philip_v.html" TargetMode="External"/><Relationship Id="rId1" Type="http://schemas.openxmlformats.org/officeDocument/2006/relationships/slideLayout" Target="../slideLayouts/slideLayout2.xml"/><Relationship Id="rId6" Type="http://schemas.openxmlformats.org/officeDocument/2006/relationships/hyperlink" Target="http://www.livius.org/museum/rome-museo-nazionale-romano-palazzo-massimo/" TargetMode="External"/><Relationship Id="rId5" Type="http://schemas.openxmlformats.org/officeDocument/2006/relationships/image" Target="../media/image119.jpeg"/><Relationship Id="rId4" Type="http://schemas.openxmlformats.org/officeDocument/2006/relationships/hyperlink" Target="http://www.livius.org/su-sz/syracuse/syracuse_history01.html" TargetMode="Externa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8" Type="http://schemas.openxmlformats.org/officeDocument/2006/relationships/hyperlink" Target="https://en.wikipedia.org/wiki/Hannibal" TargetMode="External"/><Relationship Id="rId3" Type="http://schemas.openxmlformats.org/officeDocument/2006/relationships/hyperlink" Target="https://commons.wikimedia.org/wiki/Mars" TargetMode="External"/><Relationship Id="rId7" Type="http://schemas.openxmlformats.org/officeDocument/2006/relationships/hyperlink" Target="https://en.wikipedia.org/wiki/Second_Punic_War" TargetMode="External"/><Relationship Id="rId2" Type="http://schemas.openxmlformats.org/officeDocument/2006/relationships/image" Target="../media/image120.jpeg"/><Relationship Id="rId1" Type="http://schemas.openxmlformats.org/officeDocument/2006/relationships/slideLayout" Target="../slideLayouts/slideLayout2.xml"/><Relationship Id="rId6" Type="http://schemas.openxmlformats.org/officeDocument/2006/relationships/hyperlink" Target="https://en.wikipedia.org/wiki/Jupiter" TargetMode="External"/><Relationship Id="rId5" Type="http://schemas.openxmlformats.org/officeDocument/2006/relationships/hyperlink" Target="https://en.wikipedia.org/wiki/Scipio_Africanus" TargetMode="External"/><Relationship Id="rId10" Type="http://schemas.openxmlformats.org/officeDocument/2006/relationships/hyperlink" Target="https://en.wikipedia.org/wiki/Drachma" TargetMode="External"/><Relationship Id="rId4" Type="http://schemas.openxmlformats.org/officeDocument/2006/relationships/hyperlink" Target="https://en.wikipedia.org/wiki/Denarius" TargetMode="External"/><Relationship Id="rId9" Type="http://schemas.openxmlformats.org/officeDocument/2006/relationships/hyperlink" Target="https://en.wikipedia.org/wiki/Battle_of_Zam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4581128"/>
            <a:ext cx="8458200" cy="2160240"/>
          </a:xfrm>
        </p:spPr>
        <p:txBody>
          <a:bodyPr>
            <a:noAutofit/>
          </a:bodyPr>
          <a:lstStyle/>
          <a:p>
            <a:r>
              <a:rPr lang="en-GB" sz="6000" dirty="0" smtClean="0"/>
              <a:t>The Roman </a:t>
            </a:r>
            <a:r>
              <a:rPr lang="en-GB" sz="6000" dirty="0" err="1" smtClean="0"/>
              <a:t>ConQuest</a:t>
            </a:r>
            <a:r>
              <a:rPr lang="en-GB" sz="6000" dirty="0" smtClean="0"/>
              <a:t/>
            </a:r>
            <a:br>
              <a:rPr lang="en-GB" sz="6000" dirty="0" smtClean="0"/>
            </a:br>
            <a:r>
              <a:rPr lang="en-GB" sz="6000" dirty="0" smtClean="0"/>
              <a:t> during the Republic</a:t>
            </a:r>
            <a:endParaRPr lang="en-GB" sz="6000" dirty="0"/>
          </a:p>
        </p:txBody>
      </p:sp>
      <p:sp>
        <p:nvSpPr>
          <p:cNvPr id="3" name="Subtitle 2"/>
          <p:cNvSpPr>
            <a:spLocks noGrp="1"/>
          </p:cNvSpPr>
          <p:nvPr>
            <p:ph type="subTitle" idx="1"/>
          </p:nvPr>
        </p:nvSpPr>
        <p:spPr>
          <a:xfrm>
            <a:off x="467544" y="188640"/>
            <a:ext cx="8458200" cy="550912"/>
          </a:xfrm>
        </p:spPr>
        <p:txBody>
          <a:bodyPr/>
          <a:lstStyle/>
          <a:p>
            <a:r>
              <a:rPr lang="en-GB" dirty="0" smtClean="0"/>
              <a:t>CLAH4006 From Village to Empire</a:t>
            </a:r>
            <a:endParaRPr lang="en-GB" dirty="0"/>
          </a:p>
        </p:txBody>
      </p:sp>
      <p:pic>
        <p:nvPicPr>
          <p:cNvPr id="1026" name="Picture 2" descr="http://www.reallycoolblog.com/wp-content/uploads/2013/02/Plate_G-Late_Republican_Army.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val="0"/>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7774520"/>
      </p:ext>
    </p:extLst>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reallycoolblog.com/wp-content/uploads/2013/02/Plate_G-Late_Republican_Army.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val="0"/>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Roman conquest 509 – 27 BC</a:t>
            </a:r>
            <a:endParaRPr lang="en-GB" dirty="0"/>
          </a:p>
        </p:txBody>
      </p:sp>
      <p:sp>
        <p:nvSpPr>
          <p:cNvPr id="3" name="Content Placeholder 2"/>
          <p:cNvSpPr>
            <a:spLocks noGrp="1"/>
          </p:cNvSpPr>
          <p:nvPr>
            <p:ph idx="1"/>
          </p:nvPr>
        </p:nvSpPr>
        <p:spPr>
          <a:xfrm>
            <a:off x="107504" y="1988840"/>
            <a:ext cx="8884096" cy="4091285"/>
          </a:xfrm>
        </p:spPr>
        <p:txBody>
          <a:bodyPr>
            <a:normAutofit/>
          </a:bodyPr>
          <a:lstStyle/>
          <a:p>
            <a:r>
              <a:rPr lang="en-GB" sz="2400" dirty="0" smtClean="0"/>
              <a:t>Main issues:</a:t>
            </a:r>
          </a:p>
          <a:p>
            <a:pPr lvl="1"/>
            <a:r>
              <a:rPr lang="en-GB" sz="2000" dirty="0" smtClean="0"/>
              <a:t>Conquest of Italy</a:t>
            </a:r>
          </a:p>
          <a:p>
            <a:pPr lvl="1"/>
            <a:r>
              <a:rPr lang="en-GB" sz="2000" dirty="0" smtClean="0"/>
              <a:t>Rome’s system </a:t>
            </a:r>
            <a:br>
              <a:rPr lang="en-GB" sz="2000" dirty="0" smtClean="0"/>
            </a:br>
            <a:r>
              <a:rPr lang="en-GB" sz="2000" dirty="0" smtClean="0"/>
              <a:t>of allies</a:t>
            </a:r>
          </a:p>
          <a:p>
            <a:pPr lvl="1"/>
            <a:r>
              <a:rPr lang="en-GB" sz="2000" dirty="0" smtClean="0"/>
              <a:t>Army organisation</a:t>
            </a:r>
          </a:p>
          <a:p>
            <a:pPr lvl="1"/>
            <a:endParaRPr lang="en-GB" sz="2000" dirty="0"/>
          </a:p>
          <a:p>
            <a:pPr lvl="1"/>
            <a:r>
              <a:rPr lang="en-GB" sz="2000" dirty="0" smtClean="0"/>
              <a:t>Conflict with Carthage:</a:t>
            </a:r>
          </a:p>
          <a:p>
            <a:pPr lvl="2"/>
            <a:r>
              <a:rPr lang="en-GB" sz="1600" dirty="0" smtClean="0"/>
              <a:t>1</a:t>
            </a:r>
            <a:r>
              <a:rPr lang="en-GB" sz="1600" baseline="30000" dirty="0" smtClean="0"/>
              <a:t>st</a:t>
            </a:r>
            <a:r>
              <a:rPr lang="en-GB" sz="1600" dirty="0" smtClean="0"/>
              <a:t> – 3</a:t>
            </a:r>
            <a:r>
              <a:rPr lang="en-GB" sz="1600" baseline="30000" dirty="0" smtClean="0"/>
              <a:t>rd</a:t>
            </a:r>
            <a:r>
              <a:rPr lang="en-GB" sz="1600" dirty="0" smtClean="0"/>
              <a:t> Punic War</a:t>
            </a:r>
          </a:p>
          <a:p>
            <a:pPr lvl="1"/>
            <a:r>
              <a:rPr lang="en-GB" sz="2000" dirty="0" smtClean="0"/>
              <a:t>Overseas expansion</a:t>
            </a:r>
          </a:p>
          <a:p>
            <a:pPr lvl="2"/>
            <a:r>
              <a:rPr lang="en-GB" sz="1600" dirty="0" smtClean="0"/>
              <a:t>In the west: Spain</a:t>
            </a:r>
          </a:p>
          <a:p>
            <a:pPr lvl="2"/>
            <a:r>
              <a:rPr lang="en-GB" sz="1600" dirty="0" smtClean="0"/>
              <a:t>In the east: Macedonia, Greece, Asia Minor,…</a:t>
            </a:r>
          </a:p>
          <a:p>
            <a:pPr lvl="1"/>
            <a:endParaRPr lang="en-GB" sz="2000" dirty="0" smtClean="0"/>
          </a:p>
          <a:p>
            <a:pPr lvl="2"/>
            <a:endParaRPr lang="en-GB" sz="1600" dirty="0" smtClean="0"/>
          </a:p>
          <a:p>
            <a:pPr lvl="1"/>
            <a:endParaRPr lang="en-GB" sz="2000" dirty="0"/>
          </a:p>
        </p:txBody>
      </p:sp>
    </p:spTree>
    <p:extLst>
      <p:ext uri="{BB962C8B-B14F-4D97-AF65-F5344CB8AC3E}">
        <p14:creationId xmlns:p14="http://schemas.microsoft.com/office/powerpoint/2010/main" val="12590608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anim calcmode="lin" valueType="num">
                                      <p:cBhvr>
                                        <p:cTn id="4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reallycoolblog.com/wp-content/uploads/2013/02/Plate_G-Late_Republican_Army.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val="0"/>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Roman conquest 509 – 27 BC</a:t>
            </a:r>
            <a:endParaRPr lang="en-GB" dirty="0"/>
          </a:p>
        </p:txBody>
      </p:sp>
      <p:pic>
        <p:nvPicPr>
          <p:cNvPr id="6148" name="Picture 4" descr="https://upload.wikimedia.org/wikipedia/commons/9/9a/Altar_Domitius_Ahenobarbus_Louvre_n3.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36581" r="1507"/>
          <a:stretch/>
        </p:blipFill>
        <p:spPr bwMode="auto">
          <a:xfrm>
            <a:off x="0" y="2857360"/>
            <a:ext cx="6660232" cy="400064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5996524"/>
            <a:ext cx="2987824" cy="830997"/>
          </a:xfrm>
          <a:prstGeom prst="rect">
            <a:avLst/>
          </a:prstGeom>
        </p:spPr>
        <p:txBody>
          <a:bodyPr wrap="square">
            <a:spAutoFit/>
          </a:bodyPr>
          <a:lstStyle/>
          <a:p>
            <a:r>
              <a:rPr lang="en-GB" sz="1600" dirty="0">
                <a:solidFill>
                  <a:schemeClr val="accent1">
                    <a:lumMod val="20000"/>
                    <a:lumOff val="80000"/>
                  </a:schemeClr>
                </a:solidFill>
              </a:rPr>
              <a:t>Altar of Cn. </a:t>
            </a:r>
            <a:r>
              <a:rPr lang="en-GB" sz="1600" dirty="0" err="1">
                <a:solidFill>
                  <a:schemeClr val="accent1">
                    <a:lumMod val="20000"/>
                    <a:lumOff val="80000"/>
                  </a:schemeClr>
                </a:solidFill>
              </a:rPr>
              <a:t>Domitius</a:t>
            </a:r>
            <a:r>
              <a:rPr lang="en-GB" sz="1600" dirty="0">
                <a:solidFill>
                  <a:schemeClr val="accent1">
                    <a:lumMod val="20000"/>
                    <a:lumOff val="80000"/>
                  </a:schemeClr>
                </a:solidFill>
              </a:rPr>
              <a:t> </a:t>
            </a:r>
            <a:r>
              <a:rPr lang="en-GB" sz="1600" dirty="0" err="1">
                <a:solidFill>
                  <a:schemeClr val="accent1">
                    <a:lumMod val="20000"/>
                    <a:lumOff val="80000"/>
                  </a:schemeClr>
                </a:solidFill>
              </a:rPr>
              <a:t>Ahenobarbus</a:t>
            </a:r>
            <a:r>
              <a:rPr lang="en-GB" sz="1600" dirty="0">
                <a:solidFill>
                  <a:schemeClr val="accent1">
                    <a:lumMod val="20000"/>
                    <a:lumOff val="80000"/>
                  </a:schemeClr>
                </a:solidFill>
              </a:rPr>
              <a:t>, </a:t>
            </a:r>
            <a:r>
              <a:rPr lang="en-GB" sz="1600" i="1" dirty="0" smtClean="0">
                <a:solidFill>
                  <a:schemeClr val="accent1">
                    <a:lumMod val="20000"/>
                    <a:lumOff val="80000"/>
                  </a:schemeClr>
                </a:solidFill>
              </a:rPr>
              <a:t>c</a:t>
            </a:r>
            <a:r>
              <a:rPr lang="en-GB" sz="1600" dirty="0" smtClean="0">
                <a:solidFill>
                  <a:schemeClr val="accent1">
                    <a:lumMod val="20000"/>
                    <a:lumOff val="80000"/>
                  </a:schemeClr>
                </a:solidFill>
              </a:rPr>
              <a:t>.122 BC (Paris, Louvre)</a:t>
            </a:r>
            <a:endParaRPr lang="en-GB" sz="1600" dirty="0">
              <a:solidFill>
                <a:schemeClr val="accent1">
                  <a:lumMod val="20000"/>
                  <a:lumOff val="80000"/>
                </a:schemeClr>
              </a:solidFill>
            </a:endParaRPr>
          </a:p>
        </p:txBody>
      </p:sp>
      <p:sp>
        <p:nvSpPr>
          <p:cNvPr id="8" name="TextBox 7"/>
          <p:cNvSpPr txBox="1"/>
          <p:nvPr/>
        </p:nvSpPr>
        <p:spPr>
          <a:xfrm>
            <a:off x="6671832" y="5397023"/>
            <a:ext cx="2436672" cy="1200329"/>
          </a:xfrm>
          <a:prstGeom prst="rect">
            <a:avLst/>
          </a:prstGeom>
          <a:noFill/>
        </p:spPr>
        <p:txBody>
          <a:bodyPr wrap="square" rtlCol="0">
            <a:spAutoFit/>
          </a:bodyPr>
          <a:lstStyle/>
          <a:p>
            <a:r>
              <a:rPr lang="en-GB" b="1" dirty="0" err="1" smtClean="0"/>
              <a:t>Montefortino</a:t>
            </a:r>
            <a:r>
              <a:rPr lang="en-GB" dirty="0" smtClean="0"/>
              <a:t> helmet:</a:t>
            </a:r>
            <a:br>
              <a:rPr lang="en-GB" dirty="0" smtClean="0"/>
            </a:br>
            <a:r>
              <a:rPr lang="en-GB" dirty="0" smtClean="0"/>
              <a:t>originally Celtic, then used by Romans from c. 300 BC to 1</a:t>
            </a:r>
            <a:r>
              <a:rPr lang="en-GB" baseline="30000" dirty="0" smtClean="0"/>
              <a:t>st</a:t>
            </a:r>
            <a:r>
              <a:rPr lang="en-GB" dirty="0" smtClean="0"/>
              <a:t> c. AD</a:t>
            </a:r>
            <a:endParaRPr lang="en-GB" dirty="0"/>
          </a:p>
        </p:txBody>
      </p:sp>
    </p:spTree>
    <p:extLst>
      <p:ext uri="{BB962C8B-B14F-4D97-AF65-F5344CB8AC3E}">
        <p14:creationId xmlns:p14="http://schemas.microsoft.com/office/powerpoint/2010/main" val="29945350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500"/>
                                  </p:stCondLst>
                                  <p:childTnLst>
                                    <p:set>
                                      <p:cBhvr>
                                        <p:cTn id="6" dur="1" fill="hold">
                                          <p:stCondLst>
                                            <p:cond delay="0"/>
                                          </p:stCondLst>
                                        </p:cTn>
                                        <p:tgtEl>
                                          <p:spTgt spid="6148"/>
                                        </p:tgtEl>
                                        <p:attrNameLst>
                                          <p:attrName>style.visibility</p:attrName>
                                        </p:attrNameLst>
                                      </p:cBhvr>
                                      <p:to>
                                        <p:strVal val="visible"/>
                                      </p:to>
                                    </p:set>
                                    <p:animEffect transition="in" filter="circle(out)">
                                      <p:cBhvr>
                                        <p:cTn id="7" dur="2000"/>
                                        <p:tgtEl>
                                          <p:spTgt spid="6148"/>
                                        </p:tgtEl>
                                      </p:cBhvr>
                                    </p:animEffect>
                                  </p:childTnLst>
                                </p:cTn>
                              </p:par>
                            </p:childTnLst>
                          </p:cTn>
                        </p:par>
                        <p:par>
                          <p:cTn id="8" fill="hold">
                            <p:stCondLst>
                              <p:cond delay="2500"/>
                            </p:stCondLst>
                            <p:childTnLst>
                              <p:par>
                                <p:cTn id="9" presetID="10" presetClass="entr" presetSubtype="0" fill="hold" grpId="0" nodeType="afterEffect">
                                  <p:stCondLst>
                                    <p:cond delay="75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par>
                          <p:cTn id="12" fill="hold">
                            <p:stCondLst>
                              <p:cond delay="3750"/>
                            </p:stCondLst>
                            <p:childTnLst>
                              <p:par>
                                <p:cTn id="13" presetID="10" presetClass="entr" presetSubtype="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reallycoolblog.com/wp-content/uploads/2013/02/Plate_G-Late_Republican_Army.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val="0"/>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smtClean="0"/>
              <a:t>Roman conquest 509 – 27 BC</a:t>
            </a:r>
            <a:endParaRPr lang="en-GB" dirty="0"/>
          </a:p>
        </p:txBody>
      </p:sp>
      <p:sp>
        <p:nvSpPr>
          <p:cNvPr id="7" name="Content Placeholder 2"/>
          <p:cNvSpPr>
            <a:spLocks noGrp="1"/>
          </p:cNvSpPr>
          <p:nvPr>
            <p:ph idx="1"/>
          </p:nvPr>
        </p:nvSpPr>
        <p:spPr>
          <a:xfrm>
            <a:off x="107504" y="1988840"/>
            <a:ext cx="8884096" cy="4091285"/>
          </a:xfrm>
        </p:spPr>
        <p:txBody>
          <a:bodyPr>
            <a:normAutofit/>
          </a:bodyPr>
          <a:lstStyle/>
          <a:p>
            <a:r>
              <a:rPr lang="en-GB" sz="2400" dirty="0" smtClean="0"/>
              <a:t>Main issues:</a:t>
            </a:r>
          </a:p>
          <a:p>
            <a:pPr lvl="1"/>
            <a:r>
              <a:rPr lang="en-GB" sz="2000" dirty="0" smtClean="0"/>
              <a:t>Conquest of Italy</a:t>
            </a:r>
            <a:endParaRPr lang="en-GB" sz="2000" dirty="0"/>
          </a:p>
        </p:txBody>
      </p:sp>
      <p:sp>
        <p:nvSpPr>
          <p:cNvPr id="10" name="TextBox 9"/>
          <p:cNvSpPr txBox="1"/>
          <p:nvPr/>
        </p:nvSpPr>
        <p:spPr>
          <a:xfrm>
            <a:off x="6671832" y="5397023"/>
            <a:ext cx="2436672" cy="1200329"/>
          </a:xfrm>
          <a:prstGeom prst="rect">
            <a:avLst/>
          </a:prstGeom>
          <a:noFill/>
        </p:spPr>
        <p:txBody>
          <a:bodyPr wrap="square" rtlCol="0">
            <a:spAutoFit/>
          </a:bodyPr>
          <a:lstStyle/>
          <a:p>
            <a:r>
              <a:rPr lang="en-GB" b="1" dirty="0" err="1" smtClean="0"/>
              <a:t>Montefortino</a:t>
            </a:r>
            <a:r>
              <a:rPr lang="en-GB" dirty="0" smtClean="0"/>
              <a:t> helmet:</a:t>
            </a:r>
            <a:br>
              <a:rPr lang="en-GB" dirty="0" smtClean="0"/>
            </a:br>
            <a:r>
              <a:rPr lang="en-GB" dirty="0" smtClean="0"/>
              <a:t>originally Celtic, then used by Romans from c. 300 BC to 1</a:t>
            </a:r>
            <a:r>
              <a:rPr lang="en-GB" baseline="30000" dirty="0" smtClean="0"/>
              <a:t>st</a:t>
            </a:r>
            <a:r>
              <a:rPr lang="en-GB" dirty="0" smtClean="0"/>
              <a:t> c. AD</a:t>
            </a:r>
            <a:endParaRPr lang="en-GB" dirty="0"/>
          </a:p>
        </p:txBody>
      </p:sp>
      <p:pic>
        <p:nvPicPr>
          <p:cNvPr id="14338" name="Picture 2" descr="http://www.romancoins.info/DIAP_00305a%20Mfortino%20Bologna.JPG"/>
          <p:cNvPicPr>
            <a:picLocks noChangeAspect="1" noChangeArrowheads="1"/>
          </p:cNvPicPr>
          <p:nvPr/>
        </p:nvPicPr>
        <p:blipFill rotWithShape="1">
          <a:blip r:embed="rId4">
            <a:extLst>
              <a:ext uri="{28A0092B-C50C-407E-A947-70E740481C1C}">
                <a14:useLocalDpi xmlns:a14="http://schemas.microsoft.com/office/drawing/2010/main" val="0"/>
              </a:ext>
            </a:extLst>
          </a:blip>
          <a:srcRect t="8212" b="6963"/>
          <a:stretch/>
        </p:blipFill>
        <p:spPr bwMode="auto">
          <a:xfrm>
            <a:off x="2912911" y="1988840"/>
            <a:ext cx="3675313" cy="37127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90843290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1000"/>
                                        <p:tgtEl>
                                          <p:spTgt spid="14338"/>
                                        </p:tgtEl>
                                      </p:cBhvr>
                                    </p:animEffect>
                                    <p:anim calcmode="lin" valueType="num">
                                      <p:cBhvr>
                                        <p:cTn id="8" dur="1000" fill="hold"/>
                                        <p:tgtEl>
                                          <p:spTgt spid="14338"/>
                                        </p:tgtEl>
                                        <p:attrNameLst>
                                          <p:attrName>ppt_x</p:attrName>
                                        </p:attrNameLst>
                                      </p:cBhvr>
                                      <p:tavLst>
                                        <p:tav tm="0">
                                          <p:val>
                                            <p:strVal val="#ppt_x"/>
                                          </p:val>
                                        </p:tav>
                                        <p:tav tm="100000">
                                          <p:val>
                                            <p:strVal val="#ppt_x"/>
                                          </p:val>
                                        </p:tav>
                                      </p:tavLst>
                                    </p:anim>
                                    <p:anim calcmode="lin" valueType="num">
                                      <p:cBhvr>
                                        <p:cTn id="9" dur="1000" fill="hold"/>
                                        <p:tgtEl>
                                          <p:spTgt spid="1433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fade">
                                      <p:cBhvr>
                                        <p:cTn id="19" dur="1000"/>
                                        <p:tgtEl>
                                          <p:spTgt spid="7">
                                            <p:txEl>
                                              <p:pRg st="1" end="1"/>
                                            </p:txEl>
                                          </p:spTgt>
                                        </p:tgtEl>
                                      </p:cBhvr>
                                    </p:animEffect>
                                    <p:anim calcmode="lin" valueType="num">
                                      <p:cBhvr>
                                        <p:cTn id="20"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4800" y="457200"/>
            <a:ext cx="8686800" cy="838200"/>
          </a:xfrm>
        </p:spPr>
        <p:txBody>
          <a:bodyPr/>
          <a:lstStyle/>
          <a:p>
            <a:r>
              <a:rPr lang="en-GB" dirty="0" smtClean="0"/>
              <a:t>Roman conquest 509 – 27 BC</a:t>
            </a:r>
            <a:endParaRPr lang="en-GB" dirty="0"/>
          </a:p>
        </p:txBody>
      </p:sp>
      <p:sp>
        <p:nvSpPr>
          <p:cNvPr id="6" name="Content Placeholder 2"/>
          <p:cNvSpPr>
            <a:spLocks noGrp="1"/>
          </p:cNvSpPr>
          <p:nvPr>
            <p:ph idx="1"/>
          </p:nvPr>
        </p:nvSpPr>
        <p:spPr>
          <a:xfrm>
            <a:off x="107504" y="1988840"/>
            <a:ext cx="8884096" cy="4091285"/>
          </a:xfrm>
        </p:spPr>
        <p:txBody>
          <a:bodyPr>
            <a:normAutofit/>
          </a:bodyPr>
          <a:lstStyle/>
          <a:p>
            <a:r>
              <a:rPr lang="en-GB" sz="2400" dirty="0" smtClean="0"/>
              <a:t>Main issues:</a:t>
            </a:r>
          </a:p>
          <a:p>
            <a:pPr lvl="1"/>
            <a:r>
              <a:rPr lang="en-GB" sz="2000" dirty="0" smtClean="0"/>
              <a:t>Conquest of Italy</a:t>
            </a:r>
          </a:p>
          <a:p>
            <a:pPr lvl="2"/>
            <a:r>
              <a:rPr lang="en-GB" sz="1600" dirty="0" smtClean="0"/>
              <a:t>Veii 396 BC</a:t>
            </a:r>
          </a:p>
          <a:p>
            <a:pPr lvl="2"/>
            <a:r>
              <a:rPr lang="en-GB" sz="1600" dirty="0" smtClean="0"/>
              <a:t>main expansion:</a:t>
            </a:r>
            <a:br>
              <a:rPr lang="en-GB" sz="1600" dirty="0" smtClean="0"/>
            </a:br>
            <a:r>
              <a:rPr lang="en-GB" sz="1600" dirty="0" smtClean="0"/>
              <a:t>300 – 200 BC</a:t>
            </a:r>
            <a:endParaRPr lang="en-GB" sz="1600" dirty="0"/>
          </a:p>
        </p:txBody>
      </p:sp>
      <p:pic>
        <p:nvPicPr>
          <p:cNvPr id="7"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rot="20915390">
            <a:off x="4306270" y="3216567"/>
            <a:ext cx="1440160" cy="369332"/>
          </a:xfrm>
          <a:prstGeom prst="rect">
            <a:avLst/>
          </a:prstGeom>
          <a:noFill/>
        </p:spPr>
        <p:txBody>
          <a:bodyPr wrap="square" rtlCol="0">
            <a:spAutoFit/>
          </a:bodyPr>
          <a:lstStyle/>
          <a:p>
            <a:r>
              <a:rPr lang="en-GB" b="1" dirty="0" smtClean="0">
                <a:solidFill>
                  <a:srgbClr val="FF0000"/>
                </a:solidFill>
              </a:rPr>
              <a:t>LATINS</a:t>
            </a:r>
            <a:endParaRPr lang="en-GB" b="1" dirty="0">
              <a:solidFill>
                <a:srgbClr val="FF0000"/>
              </a:solidFill>
            </a:endParaRPr>
          </a:p>
        </p:txBody>
      </p:sp>
      <p:sp>
        <p:nvSpPr>
          <p:cNvPr id="9" name="TextBox 8"/>
          <p:cNvSpPr txBox="1"/>
          <p:nvPr/>
        </p:nvSpPr>
        <p:spPr>
          <a:xfrm rot="20915390">
            <a:off x="6387332" y="3935275"/>
            <a:ext cx="2165690" cy="369332"/>
          </a:xfrm>
          <a:prstGeom prst="rect">
            <a:avLst/>
          </a:prstGeom>
          <a:noFill/>
        </p:spPr>
        <p:txBody>
          <a:bodyPr wrap="square" rtlCol="0">
            <a:spAutoFit/>
          </a:bodyPr>
          <a:lstStyle/>
          <a:p>
            <a:r>
              <a:rPr lang="en-GB" b="1" dirty="0" smtClean="0">
                <a:solidFill>
                  <a:srgbClr val="FF0000"/>
                </a:solidFill>
              </a:rPr>
              <a:t>down to 263 BC</a:t>
            </a:r>
            <a:endParaRPr lang="en-GB" b="1" dirty="0">
              <a:solidFill>
                <a:srgbClr val="FF0000"/>
              </a:solidFill>
            </a:endParaRPr>
          </a:p>
        </p:txBody>
      </p:sp>
      <p:sp>
        <p:nvSpPr>
          <p:cNvPr id="10" name="TextBox 9"/>
          <p:cNvSpPr txBox="1"/>
          <p:nvPr/>
        </p:nvSpPr>
        <p:spPr>
          <a:xfrm rot="20915390">
            <a:off x="4198339" y="2271419"/>
            <a:ext cx="2165690" cy="369332"/>
          </a:xfrm>
          <a:prstGeom prst="rect">
            <a:avLst/>
          </a:prstGeom>
          <a:noFill/>
        </p:spPr>
        <p:txBody>
          <a:bodyPr wrap="square" rtlCol="0">
            <a:spAutoFit/>
          </a:bodyPr>
          <a:lstStyle/>
          <a:p>
            <a:r>
              <a:rPr lang="en-GB" b="1" dirty="0" smtClean="0">
                <a:solidFill>
                  <a:srgbClr val="FF0000"/>
                </a:solidFill>
              </a:rPr>
              <a:t>down to 263 BC</a:t>
            </a:r>
            <a:endParaRPr lang="en-GB" b="1" dirty="0">
              <a:solidFill>
                <a:srgbClr val="FF0000"/>
              </a:solidFill>
            </a:endParaRPr>
          </a:p>
        </p:txBody>
      </p:sp>
      <p:sp>
        <p:nvSpPr>
          <p:cNvPr id="11" name="TextBox 10"/>
          <p:cNvSpPr txBox="1"/>
          <p:nvPr/>
        </p:nvSpPr>
        <p:spPr>
          <a:xfrm rot="20915390">
            <a:off x="5041481" y="5847055"/>
            <a:ext cx="2165690" cy="369332"/>
          </a:xfrm>
          <a:prstGeom prst="rect">
            <a:avLst/>
          </a:prstGeom>
          <a:noFill/>
        </p:spPr>
        <p:txBody>
          <a:bodyPr wrap="square" rtlCol="0">
            <a:spAutoFit/>
          </a:bodyPr>
          <a:lstStyle/>
          <a:p>
            <a:r>
              <a:rPr lang="en-GB" b="1" dirty="0" smtClean="0">
                <a:solidFill>
                  <a:srgbClr val="FF0000"/>
                </a:solidFill>
              </a:rPr>
              <a:t>241 – 218 BC</a:t>
            </a:r>
            <a:endParaRPr lang="en-GB" b="1" dirty="0">
              <a:solidFill>
                <a:srgbClr val="FF0000"/>
              </a:solidFill>
            </a:endParaRPr>
          </a:p>
        </p:txBody>
      </p:sp>
      <p:sp>
        <p:nvSpPr>
          <p:cNvPr id="12" name="TextBox 11"/>
          <p:cNvSpPr txBox="1"/>
          <p:nvPr/>
        </p:nvSpPr>
        <p:spPr>
          <a:xfrm rot="20915390">
            <a:off x="2809204" y="3935275"/>
            <a:ext cx="2165690" cy="369332"/>
          </a:xfrm>
          <a:prstGeom prst="rect">
            <a:avLst/>
          </a:prstGeom>
          <a:noFill/>
        </p:spPr>
        <p:txBody>
          <a:bodyPr wrap="square" rtlCol="0">
            <a:spAutoFit/>
          </a:bodyPr>
          <a:lstStyle/>
          <a:p>
            <a:r>
              <a:rPr lang="en-GB" b="1" dirty="0" smtClean="0">
                <a:solidFill>
                  <a:srgbClr val="FF0000"/>
                </a:solidFill>
              </a:rPr>
              <a:t>241 – 218 BC</a:t>
            </a:r>
            <a:endParaRPr lang="en-GB" b="1" dirty="0">
              <a:solidFill>
                <a:srgbClr val="FF0000"/>
              </a:solidFill>
            </a:endParaRPr>
          </a:p>
        </p:txBody>
      </p:sp>
      <p:sp>
        <p:nvSpPr>
          <p:cNvPr id="13" name="TextBox 12"/>
          <p:cNvSpPr txBox="1"/>
          <p:nvPr/>
        </p:nvSpPr>
        <p:spPr>
          <a:xfrm rot="20915390">
            <a:off x="3876201" y="831259"/>
            <a:ext cx="2165690" cy="369332"/>
          </a:xfrm>
          <a:prstGeom prst="rect">
            <a:avLst/>
          </a:prstGeom>
          <a:noFill/>
        </p:spPr>
        <p:txBody>
          <a:bodyPr wrap="square" rtlCol="0">
            <a:spAutoFit/>
          </a:bodyPr>
          <a:lstStyle/>
          <a:p>
            <a:r>
              <a:rPr lang="en-GB" b="1" dirty="0" smtClean="0">
                <a:solidFill>
                  <a:srgbClr val="FF0000"/>
                </a:solidFill>
              </a:rPr>
              <a:t>241 – 218 BC</a:t>
            </a:r>
            <a:endParaRPr lang="en-GB" b="1" dirty="0">
              <a:solidFill>
                <a:srgbClr val="FF0000"/>
              </a:solidFill>
            </a:endParaRPr>
          </a:p>
        </p:txBody>
      </p:sp>
      <p:sp>
        <p:nvSpPr>
          <p:cNvPr id="14" name="Content Placeholder 2"/>
          <p:cNvSpPr txBox="1">
            <a:spLocks/>
          </p:cNvSpPr>
          <p:nvPr/>
        </p:nvSpPr>
        <p:spPr>
          <a:xfrm>
            <a:off x="0" y="4119941"/>
            <a:ext cx="3498964" cy="2655411"/>
          </a:xfrm>
          <a:prstGeom prst="rect">
            <a:avLst/>
          </a:prstGeom>
        </p:spPr>
        <p:txBody>
          <a:bodyPr vert="horz">
            <a:normAutofit fontScale="85000" lnSpcReduction="10000"/>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400" dirty="0" smtClean="0"/>
              <a:t>326 – 270/-218 BC</a:t>
            </a:r>
          </a:p>
          <a:p>
            <a:pPr lvl="1"/>
            <a:r>
              <a:rPr lang="en-GB" sz="1800" dirty="0" smtClean="0"/>
              <a:t>How is this possible?</a:t>
            </a:r>
          </a:p>
          <a:p>
            <a:pPr lvl="1"/>
            <a:r>
              <a:rPr lang="en-GB" sz="1800" dirty="0" smtClean="0"/>
              <a:t>What was the driving force behind Rome’s conquest of Italy?</a:t>
            </a:r>
          </a:p>
          <a:p>
            <a:pPr lvl="1"/>
            <a:r>
              <a:rPr lang="en-GB" sz="1800" dirty="0" smtClean="0"/>
              <a:t>Originally, the conquest of Italy cannot have been Rome’s ambition…</a:t>
            </a:r>
          </a:p>
          <a:p>
            <a:pPr lvl="1"/>
            <a:r>
              <a:rPr lang="en-GB" sz="1800" dirty="0" smtClean="0"/>
              <a:t>perhaps only towards end of 3</a:t>
            </a:r>
            <a:r>
              <a:rPr lang="en-GB" sz="1800" baseline="30000" dirty="0" smtClean="0"/>
              <a:t>rd</a:t>
            </a:r>
            <a:r>
              <a:rPr lang="en-GB" sz="1800" dirty="0" smtClean="0"/>
              <a:t> Samnite War (298-290 BC (defensive imperialism…)</a:t>
            </a:r>
          </a:p>
        </p:txBody>
      </p:sp>
    </p:spTree>
    <p:extLst>
      <p:ext uri="{BB962C8B-B14F-4D97-AF65-F5344CB8AC3E}">
        <p14:creationId xmlns:p14="http://schemas.microsoft.com/office/powerpoint/2010/main" val="18457281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8"/>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2000" fill="hold"/>
                                        <p:tgtEl>
                                          <p:spTgt spid="9"/>
                                        </p:tgtEl>
                                      </p:cBhvr>
                                      <p:by x="150000" y="150000"/>
                                    </p:animScale>
                                  </p:childTnLst>
                                </p:cTn>
                              </p:par>
                              <p:par>
                                <p:cTn id="11" presetID="6" presetClass="emph" presetSubtype="0" fill="hold" grpId="0" nodeType="withEffect">
                                  <p:stCondLst>
                                    <p:cond delay="0"/>
                                  </p:stCondLst>
                                  <p:childTnLst>
                                    <p:animScale>
                                      <p:cBhvr>
                                        <p:cTn id="12" dur="2000" fill="hold"/>
                                        <p:tgtEl>
                                          <p:spTgt spid="10"/>
                                        </p:tgtEl>
                                      </p:cBhvr>
                                      <p:by x="150000" y="150000"/>
                                    </p:animScale>
                                  </p:childTnLst>
                                </p:cTn>
                              </p:par>
                            </p:childTnLst>
                          </p:cTn>
                        </p:par>
                      </p:childTnLst>
                    </p:cTn>
                  </p:par>
                  <p:par>
                    <p:cTn id="13" fill="hold">
                      <p:stCondLst>
                        <p:cond delay="indefinite"/>
                      </p:stCondLst>
                      <p:childTnLst>
                        <p:par>
                          <p:cTn id="14" fill="hold">
                            <p:stCondLst>
                              <p:cond delay="0"/>
                            </p:stCondLst>
                            <p:childTnLst>
                              <p:par>
                                <p:cTn id="15" presetID="6" presetClass="emph" presetSubtype="0" fill="hold" grpId="0" nodeType="clickEffect">
                                  <p:stCondLst>
                                    <p:cond delay="0"/>
                                  </p:stCondLst>
                                  <p:childTnLst>
                                    <p:animScale>
                                      <p:cBhvr>
                                        <p:cTn id="16" dur="2000" fill="hold"/>
                                        <p:tgtEl>
                                          <p:spTgt spid="11"/>
                                        </p:tgtEl>
                                      </p:cBhvr>
                                      <p:by x="150000" y="150000"/>
                                    </p:animScale>
                                  </p:childTnLst>
                                </p:cTn>
                              </p:par>
                              <p:par>
                                <p:cTn id="17" presetID="6" presetClass="emph" presetSubtype="0" fill="hold" grpId="0" nodeType="withEffect">
                                  <p:stCondLst>
                                    <p:cond delay="0"/>
                                  </p:stCondLst>
                                  <p:childTnLst>
                                    <p:animScale>
                                      <p:cBhvr>
                                        <p:cTn id="18" dur="2000" fill="hold"/>
                                        <p:tgtEl>
                                          <p:spTgt spid="12"/>
                                        </p:tgtEl>
                                      </p:cBhvr>
                                      <p:by x="150000" y="150000"/>
                                    </p:animScale>
                                  </p:childTnLst>
                                </p:cTn>
                              </p:par>
                              <p:par>
                                <p:cTn id="19" presetID="6" presetClass="emph" presetSubtype="0" fill="hold" grpId="0" nodeType="withEffect">
                                  <p:stCondLst>
                                    <p:cond delay="0"/>
                                  </p:stCondLst>
                                  <p:childTnLst>
                                    <p:animScale>
                                      <p:cBhvr>
                                        <p:cTn id="20" dur="2000" fill="hold"/>
                                        <p:tgtEl>
                                          <p:spTgt spid="13"/>
                                        </p:tgtEl>
                                      </p:cBhvr>
                                      <p:by x="150000" y="15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14">
                                            <p:txEl>
                                              <p:pRg st="0" end="0"/>
                                            </p:txEl>
                                          </p:spTgt>
                                        </p:tgtEl>
                                        <p:attrNameLst>
                                          <p:attrName>style.visibility</p:attrName>
                                        </p:attrNameLst>
                                      </p:cBhvr>
                                      <p:to>
                                        <p:strVal val="visible"/>
                                      </p:to>
                                    </p:set>
                                    <p:animEffect transition="in" filter="fade">
                                      <p:cBhvr>
                                        <p:cTn id="25" dur="1000"/>
                                        <p:tgtEl>
                                          <p:spTgt spid="14">
                                            <p:txEl>
                                              <p:pRg st="0" end="0"/>
                                            </p:txEl>
                                          </p:spTgt>
                                        </p:tgtEl>
                                      </p:cBhvr>
                                    </p:animEffect>
                                    <p:anim calcmode="lin" valueType="num">
                                      <p:cBhvr>
                                        <p:cTn id="26"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14">
                                            <p:txEl>
                                              <p:pRg st="0" end="0"/>
                                            </p:txEl>
                                          </p:spTgt>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14">
                                            <p:txEl>
                                              <p:pRg st="1" end="1"/>
                                            </p:txEl>
                                          </p:spTgt>
                                        </p:tgtEl>
                                        <p:attrNameLst>
                                          <p:attrName>style.visibility</p:attrName>
                                        </p:attrNameLst>
                                      </p:cBhvr>
                                      <p:to>
                                        <p:strVal val="visible"/>
                                      </p:to>
                                    </p:set>
                                    <p:animEffect transition="in" filter="fade">
                                      <p:cBhvr>
                                        <p:cTn id="30" dur="1000"/>
                                        <p:tgtEl>
                                          <p:spTgt spid="14">
                                            <p:txEl>
                                              <p:pRg st="1" end="1"/>
                                            </p:txEl>
                                          </p:spTgt>
                                        </p:tgtEl>
                                      </p:cBhvr>
                                    </p:animEffect>
                                    <p:anim calcmode="lin" valueType="num">
                                      <p:cBhvr>
                                        <p:cTn id="31"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32" dur="1000" fill="hold"/>
                                        <p:tgtEl>
                                          <p:spTgt spid="14">
                                            <p:txEl>
                                              <p:pRg st="1" end="1"/>
                                            </p:txEl>
                                          </p:spTgt>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14">
                                            <p:txEl>
                                              <p:pRg st="2" end="2"/>
                                            </p:txEl>
                                          </p:spTgt>
                                        </p:tgtEl>
                                        <p:attrNameLst>
                                          <p:attrName>style.visibility</p:attrName>
                                        </p:attrNameLst>
                                      </p:cBhvr>
                                      <p:to>
                                        <p:strVal val="visible"/>
                                      </p:to>
                                    </p:set>
                                    <p:animEffect transition="in" filter="fade">
                                      <p:cBhvr>
                                        <p:cTn id="35" dur="1000"/>
                                        <p:tgtEl>
                                          <p:spTgt spid="14">
                                            <p:txEl>
                                              <p:pRg st="2" end="2"/>
                                            </p:txEl>
                                          </p:spTgt>
                                        </p:tgtEl>
                                      </p:cBhvr>
                                    </p:animEffect>
                                    <p:anim calcmode="lin" valueType="num">
                                      <p:cBhvr>
                                        <p:cTn id="36"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4">
                                            <p:txEl>
                                              <p:pRg st="3" end="3"/>
                                            </p:txEl>
                                          </p:spTgt>
                                        </p:tgtEl>
                                        <p:attrNameLst>
                                          <p:attrName>style.visibility</p:attrName>
                                        </p:attrNameLst>
                                      </p:cBhvr>
                                      <p:to>
                                        <p:strVal val="visible"/>
                                      </p:to>
                                    </p:set>
                                    <p:animEffect transition="in" filter="fade">
                                      <p:cBhvr>
                                        <p:cTn id="42" dur="1000"/>
                                        <p:tgtEl>
                                          <p:spTgt spid="14">
                                            <p:txEl>
                                              <p:pRg st="3" end="3"/>
                                            </p:txEl>
                                          </p:spTgt>
                                        </p:tgtEl>
                                      </p:cBhvr>
                                    </p:animEffect>
                                    <p:anim calcmode="lin" valueType="num">
                                      <p:cBhvr>
                                        <p:cTn id="43" dur="1000" fill="hold"/>
                                        <p:tgtEl>
                                          <p:spTgt spid="14">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14">
                                            <p:txEl>
                                              <p:pRg st="3" end="3"/>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14">
                                            <p:txEl>
                                              <p:pRg st="4" end="4"/>
                                            </p:txEl>
                                          </p:spTgt>
                                        </p:tgtEl>
                                        <p:attrNameLst>
                                          <p:attrName>style.visibility</p:attrName>
                                        </p:attrNameLst>
                                      </p:cBhvr>
                                      <p:to>
                                        <p:strVal val="visible"/>
                                      </p:to>
                                    </p:set>
                                    <p:animEffect transition="in" filter="fade">
                                      <p:cBhvr>
                                        <p:cTn id="47" dur="1000"/>
                                        <p:tgtEl>
                                          <p:spTgt spid="14">
                                            <p:txEl>
                                              <p:pRg st="4" end="4"/>
                                            </p:txEl>
                                          </p:spTgt>
                                        </p:tgtEl>
                                      </p:cBhvr>
                                    </p:animEffect>
                                    <p:anim calcmode="lin" valueType="num">
                                      <p:cBhvr>
                                        <p:cTn id="48" dur="1000" fill="hold"/>
                                        <p:tgtEl>
                                          <p:spTgt spid="14">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1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3" grpId="0"/>
      <p:bldP spid="14"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 conquest 509 – 27 BC</a:t>
            </a:r>
          </a:p>
        </p:txBody>
      </p:sp>
      <p:pic>
        <p:nvPicPr>
          <p:cNvPr id="4"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6512" y="1628800"/>
            <a:ext cx="5764088" cy="4608511"/>
          </a:xfrm>
          <a:solidFill>
            <a:schemeClr val="accent4">
              <a:lumMod val="75000"/>
              <a:alpha val="73000"/>
            </a:schemeClr>
          </a:solidFill>
        </p:spPr>
        <p:txBody>
          <a:bodyPr>
            <a:normAutofit lnSpcReduction="10000"/>
          </a:bodyPr>
          <a:lstStyle/>
          <a:p>
            <a:r>
              <a:rPr lang="en-GB" sz="2400" b="1" dirty="0" smtClean="0">
                <a:solidFill>
                  <a:schemeClr val="accent1">
                    <a:lumMod val="20000"/>
                    <a:lumOff val="80000"/>
                  </a:schemeClr>
                </a:solidFill>
              </a:rPr>
              <a:t>Roman Unity ?</a:t>
            </a:r>
          </a:p>
          <a:p>
            <a:pPr lvl="1"/>
            <a:r>
              <a:rPr lang="en-GB" sz="2000" dirty="0" smtClean="0">
                <a:solidFill>
                  <a:schemeClr val="accent1">
                    <a:lumMod val="20000"/>
                    <a:lumOff val="80000"/>
                  </a:schemeClr>
                </a:solidFill>
              </a:rPr>
              <a:t>for 19</a:t>
            </a:r>
            <a:r>
              <a:rPr lang="en-GB" sz="2000" baseline="30000" dirty="0" smtClean="0">
                <a:solidFill>
                  <a:schemeClr val="accent1">
                    <a:lumMod val="20000"/>
                    <a:lumOff val="80000"/>
                  </a:schemeClr>
                </a:solidFill>
              </a:rPr>
              <a:t>th</a:t>
            </a:r>
            <a:r>
              <a:rPr lang="en-GB" sz="2000" dirty="0" smtClean="0">
                <a:solidFill>
                  <a:schemeClr val="accent1">
                    <a:lumMod val="20000"/>
                    <a:lumOff val="80000"/>
                  </a:schemeClr>
                </a:solidFill>
              </a:rPr>
              <a:t>-century historian </a:t>
            </a:r>
            <a:r>
              <a:rPr lang="en-GB" sz="2000" b="1" dirty="0" smtClean="0">
                <a:solidFill>
                  <a:schemeClr val="accent1">
                    <a:lumMod val="20000"/>
                    <a:lumOff val="80000"/>
                  </a:schemeClr>
                </a:solidFill>
              </a:rPr>
              <a:t>Theodor Mommsen</a:t>
            </a:r>
            <a:r>
              <a:rPr lang="en-GB" sz="2000" dirty="0" smtClean="0">
                <a:solidFill>
                  <a:schemeClr val="accent1">
                    <a:lumMod val="20000"/>
                    <a:lumOff val="80000"/>
                  </a:schemeClr>
                </a:solidFill>
              </a:rPr>
              <a:t>, it was a fight for </a:t>
            </a:r>
            <a:r>
              <a:rPr lang="en-GB" sz="2000" b="1" dirty="0" smtClean="0">
                <a:solidFill>
                  <a:schemeClr val="accent1">
                    <a:lumMod val="20000"/>
                    <a:lumOff val="80000"/>
                  </a:schemeClr>
                </a:solidFill>
              </a:rPr>
              <a:t>‘national unity’</a:t>
            </a:r>
            <a:r>
              <a:rPr lang="en-GB" sz="2000" dirty="0" smtClean="0">
                <a:solidFill>
                  <a:schemeClr val="accent1">
                    <a:lumMod val="20000"/>
                    <a:lumOff val="80000"/>
                  </a:schemeClr>
                </a:solidFill>
              </a:rPr>
              <a:t>, certainly after Samnite Wars</a:t>
            </a:r>
          </a:p>
          <a:p>
            <a:pPr lvl="2"/>
            <a:r>
              <a:rPr lang="en-GB" sz="1600" dirty="0" smtClean="0">
                <a:solidFill>
                  <a:schemeClr val="accent1">
                    <a:lumMod val="20000"/>
                    <a:lumOff val="80000"/>
                  </a:schemeClr>
                </a:solidFill>
              </a:rPr>
              <a:t>But remember: 19</a:t>
            </a:r>
            <a:r>
              <a:rPr lang="en-GB" sz="1600" baseline="30000" dirty="0" smtClean="0">
                <a:solidFill>
                  <a:schemeClr val="accent1">
                    <a:lumMod val="20000"/>
                    <a:lumOff val="80000"/>
                  </a:schemeClr>
                </a:solidFill>
              </a:rPr>
              <a:t>th</a:t>
            </a:r>
            <a:r>
              <a:rPr lang="en-GB" sz="1600" dirty="0" smtClean="0">
                <a:solidFill>
                  <a:schemeClr val="accent1">
                    <a:lumMod val="20000"/>
                    <a:lumOff val="80000"/>
                  </a:schemeClr>
                </a:solidFill>
              </a:rPr>
              <a:t> century: nationalism…</a:t>
            </a:r>
          </a:p>
          <a:p>
            <a:pPr marL="914400" lvl="2" indent="0">
              <a:buNone/>
            </a:pPr>
            <a:r>
              <a:rPr lang="en-GB" sz="1600" dirty="0" smtClean="0">
                <a:solidFill>
                  <a:schemeClr val="accent1">
                    <a:lumMod val="20000"/>
                    <a:lumOff val="80000"/>
                  </a:schemeClr>
                </a:solidFill>
                <a:sym typeface="Wingdings" panose="05000000000000000000" pitchFamily="2" charset="2"/>
              </a:rPr>
              <a:t>Today, this interpretation of Roman expansion is rejected</a:t>
            </a:r>
          </a:p>
          <a:p>
            <a:pPr marL="457200"/>
            <a:r>
              <a:rPr lang="en-GB" sz="2400" b="1" dirty="0" smtClean="0">
                <a:solidFill>
                  <a:schemeClr val="accent1">
                    <a:lumMod val="20000"/>
                    <a:lumOff val="80000"/>
                  </a:schemeClr>
                </a:solidFill>
                <a:sym typeface="Wingdings" panose="05000000000000000000" pitchFamily="2" charset="2"/>
              </a:rPr>
              <a:t>Defensive Imperialism…?</a:t>
            </a:r>
          </a:p>
          <a:p>
            <a:pPr marL="457200"/>
            <a:r>
              <a:rPr lang="en-GB" sz="2400" b="1" dirty="0" smtClean="0">
                <a:solidFill>
                  <a:schemeClr val="accent1">
                    <a:lumMod val="20000"/>
                    <a:lumOff val="80000"/>
                  </a:schemeClr>
                </a:solidFill>
                <a:sym typeface="Wingdings" panose="05000000000000000000" pitchFamily="2" charset="2"/>
              </a:rPr>
              <a:t>Aggressive Imperialism… ?</a:t>
            </a:r>
          </a:p>
          <a:p>
            <a:pPr marL="857250" lvl="1"/>
            <a:r>
              <a:rPr lang="en-GB" sz="2000" dirty="0" smtClean="0">
                <a:solidFill>
                  <a:schemeClr val="accent1">
                    <a:lumMod val="20000"/>
                    <a:lumOff val="80000"/>
                  </a:schemeClr>
                </a:solidFill>
                <a:sym typeface="Wingdings" panose="05000000000000000000" pitchFamily="2" charset="2"/>
              </a:rPr>
              <a:t>Rome – a war-like society?</a:t>
            </a:r>
          </a:p>
          <a:p>
            <a:pPr marL="457200"/>
            <a:r>
              <a:rPr lang="en-GB" sz="2400" b="1" dirty="0" smtClean="0">
                <a:solidFill>
                  <a:schemeClr val="accent1">
                    <a:lumMod val="20000"/>
                    <a:lumOff val="80000"/>
                  </a:schemeClr>
                </a:solidFill>
                <a:sym typeface="Wingdings" panose="05000000000000000000" pitchFamily="2" charset="2"/>
              </a:rPr>
              <a:t>Rome’s Instruments/Tools of Rule</a:t>
            </a:r>
          </a:p>
          <a:p>
            <a:pPr marL="857250" lvl="1"/>
            <a:r>
              <a:rPr lang="en-GB" sz="1600" dirty="0">
                <a:solidFill>
                  <a:schemeClr val="accent1">
                    <a:lumMod val="20000"/>
                    <a:lumOff val="80000"/>
                  </a:schemeClr>
                </a:solidFill>
                <a:sym typeface="Wingdings" panose="05000000000000000000" pitchFamily="2" charset="2"/>
              </a:rPr>
              <a:t>‘</a:t>
            </a:r>
            <a:r>
              <a:rPr lang="en-GB" sz="1600" dirty="0" smtClean="0">
                <a:solidFill>
                  <a:schemeClr val="accent1">
                    <a:lumMod val="20000"/>
                    <a:lumOff val="80000"/>
                  </a:schemeClr>
                </a:solidFill>
                <a:sym typeface="Wingdings" panose="05000000000000000000" pitchFamily="2" charset="2"/>
              </a:rPr>
              <a:t>friendship</a:t>
            </a:r>
            <a:r>
              <a:rPr lang="en-GB" sz="1600" dirty="0">
                <a:solidFill>
                  <a:schemeClr val="accent1">
                    <a:lumMod val="20000"/>
                    <a:lumOff val="80000"/>
                  </a:schemeClr>
                </a:solidFill>
                <a:sym typeface="Wingdings" panose="05000000000000000000" pitchFamily="2" charset="2"/>
              </a:rPr>
              <a:t>’ (</a:t>
            </a:r>
            <a:r>
              <a:rPr lang="en-GB" sz="1600" i="1" dirty="0" err="1">
                <a:solidFill>
                  <a:schemeClr val="accent1">
                    <a:lumMod val="20000"/>
                    <a:lumOff val="80000"/>
                  </a:schemeClr>
                </a:solidFill>
                <a:sym typeface="Wingdings" panose="05000000000000000000" pitchFamily="2" charset="2"/>
              </a:rPr>
              <a:t>amicitia</a:t>
            </a:r>
            <a:r>
              <a:rPr lang="en-GB" sz="1600" dirty="0">
                <a:solidFill>
                  <a:schemeClr val="accent1">
                    <a:lumMod val="20000"/>
                    <a:lumOff val="80000"/>
                  </a:schemeClr>
                </a:solidFill>
                <a:sym typeface="Wingdings" panose="05000000000000000000" pitchFamily="2" charset="2"/>
              </a:rPr>
              <a:t>)</a:t>
            </a:r>
          </a:p>
          <a:p>
            <a:pPr marL="857250" lvl="1"/>
            <a:r>
              <a:rPr lang="en-GB" sz="1600" dirty="0" smtClean="0">
                <a:solidFill>
                  <a:schemeClr val="accent1">
                    <a:lumMod val="20000"/>
                    <a:lumOff val="80000"/>
                  </a:schemeClr>
                </a:solidFill>
                <a:sym typeface="Wingdings" panose="05000000000000000000" pitchFamily="2" charset="2"/>
              </a:rPr>
              <a:t>peace treaties (</a:t>
            </a:r>
            <a:r>
              <a:rPr lang="en-GB" sz="1600" i="1" dirty="0" err="1" smtClean="0">
                <a:solidFill>
                  <a:schemeClr val="accent1">
                    <a:lumMod val="20000"/>
                    <a:lumOff val="80000"/>
                  </a:schemeClr>
                </a:solidFill>
                <a:sym typeface="Wingdings" panose="05000000000000000000" pitchFamily="2" charset="2"/>
              </a:rPr>
              <a:t>foedus</a:t>
            </a:r>
            <a:r>
              <a:rPr lang="en-GB" sz="1600" i="1" dirty="0" smtClean="0">
                <a:solidFill>
                  <a:schemeClr val="accent1">
                    <a:lumMod val="20000"/>
                    <a:lumOff val="80000"/>
                  </a:schemeClr>
                </a:solidFill>
                <a:sym typeface="Wingdings" panose="05000000000000000000" pitchFamily="2" charset="2"/>
              </a:rPr>
              <a:t> / </a:t>
            </a:r>
            <a:r>
              <a:rPr lang="en-GB" sz="1600" i="1" dirty="0" err="1" smtClean="0">
                <a:solidFill>
                  <a:schemeClr val="accent1">
                    <a:lumMod val="20000"/>
                    <a:lumOff val="80000"/>
                  </a:schemeClr>
                </a:solidFill>
                <a:sym typeface="Wingdings" panose="05000000000000000000" pitchFamily="2" charset="2"/>
              </a:rPr>
              <a:t>foedera</a:t>
            </a:r>
            <a:r>
              <a:rPr lang="en-GB" sz="1600" dirty="0" smtClean="0">
                <a:solidFill>
                  <a:schemeClr val="accent1">
                    <a:lumMod val="20000"/>
                    <a:lumOff val="80000"/>
                  </a:schemeClr>
                </a:solidFill>
                <a:sym typeface="Wingdings" panose="05000000000000000000" pitchFamily="2" charset="2"/>
              </a:rPr>
              <a:t>)</a:t>
            </a:r>
          </a:p>
          <a:p>
            <a:pPr marL="857250" lvl="1"/>
            <a:r>
              <a:rPr lang="en-GB" sz="1600" dirty="0" smtClean="0">
                <a:solidFill>
                  <a:schemeClr val="accent1">
                    <a:lumMod val="20000"/>
                    <a:lumOff val="80000"/>
                  </a:schemeClr>
                </a:solidFill>
                <a:sym typeface="Wingdings" panose="05000000000000000000" pitchFamily="2" charset="2"/>
              </a:rPr>
              <a:t>allies (</a:t>
            </a:r>
            <a:r>
              <a:rPr lang="en-GB" sz="1600" i="1" dirty="0" smtClean="0">
                <a:solidFill>
                  <a:schemeClr val="accent1">
                    <a:lumMod val="20000"/>
                    <a:lumOff val="80000"/>
                  </a:schemeClr>
                </a:solidFill>
                <a:sym typeface="Wingdings" panose="05000000000000000000" pitchFamily="2" charset="2"/>
              </a:rPr>
              <a:t>socii</a:t>
            </a:r>
            <a:r>
              <a:rPr lang="en-GB" sz="1600" dirty="0" smtClean="0">
                <a:solidFill>
                  <a:schemeClr val="accent1">
                    <a:lumMod val="20000"/>
                    <a:lumOff val="80000"/>
                  </a:schemeClr>
                </a:solidFill>
                <a:sym typeface="Wingdings" panose="05000000000000000000" pitchFamily="2" charset="2"/>
              </a:rPr>
              <a:t>)</a:t>
            </a:r>
          </a:p>
          <a:p>
            <a:pPr marL="571500" lvl="1" indent="0">
              <a:buNone/>
            </a:pPr>
            <a:endParaRPr lang="en-GB" sz="1600" dirty="0" smtClean="0">
              <a:solidFill>
                <a:schemeClr val="accent1">
                  <a:lumMod val="20000"/>
                  <a:lumOff val="80000"/>
                </a:schemeClr>
              </a:solidFill>
              <a:sym typeface="Wingdings" panose="05000000000000000000" pitchFamily="2" charset="2"/>
            </a:endParaRPr>
          </a:p>
          <a:p>
            <a:pPr lvl="2"/>
            <a:endParaRPr lang="en-GB" sz="1600" dirty="0">
              <a:solidFill>
                <a:schemeClr val="accent1">
                  <a:lumMod val="20000"/>
                  <a:lumOff val="80000"/>
                </a:schemeClr>
              </a:solidFill>
            </a:endParaRPr>
          </a:p>
        </p:txBody>
      </p:sp>
    </p:spTree>
    <p:extLst>
      <p:ext uri="{BB962C8B-B14F-4D97-AF65-F5344CB8AC3E}">
        <p14:creationId xmlns:p14="http://schemas.microsoft.com/office/powerpoint/2010/main" val="35542445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10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1000"/>
                                        <p:tgtEl>
                                          <p:spTgt spid="3">
                                            <p:txEl>
                                              <p:pRg st="5" end="5"/>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1000"/>
                                        <p:tgtEl>
                                          <p:spTgt spid="3">
                                            <p:txEl>
                                              <p:pRg st="9" end="9"/>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
                                            <p:txEl>
                                              <p:pRg st="10" end="10"/>
                                            </p:txEl>
                                          </p:spTgt>
                                        </p:tgtEl>
                                        <p:attrNameLst>
                                          <p:attrName>style.visibility</p:attrName>
                                        </p:attrNameLst>
                                      </p:cBhvr>
                                      <p:to>
                                        <p:strVal val="visible"/>
                                      </p:to>
                                    </p:set>
                                    <p:animEffect transition="in" filter="fade">
                                      <p:cBhvr>
                                        <p:cTn id="50"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Roman conquest 509 – 27 BC</a:t>
            </a:r>
          </a:p>
        </p:txBody>
      </p:sp>
      <p:pic>
        <p:nvPicPr>
          <p:cNvPr id="5"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idx="1"/>
          </p:nvPr>
        </p:nvSpPr>
        <p:spPr>
          <a:xfrm>
            <a:off x="539552" y="1628800"/>
            <a:ext cx="7992888" cy="5229200"/>
          </a:xfrm>
          <a:solidFill>
            <a:schemeClr val="accent4">
              <a:lumMod val="75000"/>
              <a:alpha val="73000"/>
            </a:schemeClr>
          </a:solidFill>
        </p:spPr>
        <p:txBody>
          <a:bodyPr>
            <a:normAutofit fontScale="92500" lnSpcReduction="20000"/>
          </a:bodyPr>
          <a:lstStyle/>
          <a:p>
            <a:r>
              <a:rPr lang="en-GB" sz="2400" b="1" dirty="0" smtClean="0">
                <a:solidFill>
                  <a:schemeClr val="accent1">
                    <a:lumMod val="20000"/>
                    <a:lumOff val="80000"/>
                  </a:schemeClr>
                </a:solidFill>
                <a:effectLst>
                  <a:outerShdw blurRad="38100" dist="38100" dir="2700000" algn="tl">
                    <a:srgbClr val="000000">
                      <a:alpha val="43137"/>
                    </a:srgbClr>
                  </a:outerShdw>
                </a:effectLst>
              </a:rPr>
              <a:t>Standard problem:</a:t>
            </a:r>
            <a:br>
              <a:rPr lang="en-GB" sz="2400" b="1" dirty="0" smtClean="0">
                <a:solidFill>
                  <a:schemeClr val="accent1">
                    <a:lumMod val="20000"/>
                    <a:lumOff val="80000"/>
                  </a:schemeClr>
                </a:solidFill>
                <a:effectLst>
                  <a:outerShdw blurRad="38100" dist="38100" dir="2700000" algn="tl">
                    <a:srgbClr val="000000">
                      <a:alpha val="43137"/>
                    </a:srgbClr>
                  </a:outerShdw>
                </a:effectLst>
              </a:rPr>
            </a:br>
            <a:r>
              <a:rPr lang="en-GB" sz="2400" b="1" dirty="0" smtClean="0">
                <a:solidFill>
                  <a:schemeClr val="accent1">
                    <a:lumMod val="20000"/>
                    <a:lumOff val="80000"/>
                  </a:schemeClr>
                </a:solidFill>
                <a:effectLst>
                  <a:outerShdw blurRad="38100" dist="38100" dir="2700000" algn="tl">
                    <a:srgbClr val="000000">
                      <a:alpha val="43137"/>
                    </a:srgbClr>
                  </a:outerShdw>
                </a:effectLst>
              </a:rPr>
              <a:t>THE ANCIENT SOURCES !</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POLYBIOS</a:t>
            </a:r>
            <a:r>
              <a:rPr lang="en-GB" sz="2000" dirty="0" smtClean="0">
                <a:solidFill>
                  <a:schemeClr val="accent1">
                    <a:lumMod val="20000"/>
                    <a:lumOff val="80000"/>
                  </a:schemeClr>
                </a:solidFill>
                <a:effectLst>
                  <a:outerShdw blurRad="38100" dist="38100" dir="2700000" algn="tl">
                    <a:srgbClr val="000000">
                      <a:alpha val="43137"/>
                    </a:srgbClr>
                  </a:outerShdw>
                </a:effectLst>
              </a:rPr>
              <a:t>  - detailed history of 264-146 BC   </a:t>
            </a:r>
            <a:r>
              <a:rPr lang="en-GB" sz="2000" dirty="0" smtClean="0">
                <a:solidFill>
                  <a:srgbClr val="FFFF00"/>
                </a:solidFill>
                <a:effectLst>
                  <a:outerShdw blurRad="38100" dist="38100" dir="2700000" algn="tl">
                    <a:srgbClr val="000000">
                      <a:alpha val="43137"/>
                    </a:srgbClr>
                  </a:outerShdw>
                </a:effectLst>
                <a:sym typeface="Wingdings" panose="05000000000000000000" pitchFamily="2" charset="2"/>
              </a:rPr>
              <a:t>	</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Pol</a:t>
            </a:r>
            <a:r>
              <a:rPr lang="en-GB" sz="2000" dirty="0" smtClean="0">
                <a:solidFill>
                  <a:srgbClr val="FFFF00"/>
                </a:solidFill>
                <a:effectLst>
                  <a:outerShdw blurRad="38100" dist="38100" dir="2700000" algn="tl">
                    <a:srgbClr val="000000">
                      <a:alpha val="43137"/>
                    </a:srgbClr>
                  </a:outerShdw>
                </a:effectLst>
                <a:sym typeface="Wingdings" panose="05000000000000000000" pitchFamily="2" charset="2"/>
              </a:rPr>
              <a:t>.</a:t>
            </a:r>
            <a:r>
              <a:rPr lang="en-GB" sz="2000" dirty="0" smtClean="0">
                <a:solidFill>
                  <a:srgbClr val="FFFF00"/>
                </a:solidFill>
                <a:effectLst>
                  <a:outerShdw blurRad="38100" dist="38100" dir="2700000" algn="tl">
                    <a:srgbClr val="000000">
                      <a:alpha val="43137"/>
                    </a:srgbClr>
                  </a:outerShdw>
                </a:effectLst>
              </a:rPr>
              <a:t/>
            </a:r>
            <a:br>
              <a:rPr lang="en-GB" sz="2000" dirty="0" smtClean="0">
                <a:solidFill>
                  <a:srgbClr val="FFFF00"/>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err="1" smtClean="0">
                <a:solidFill>
                  <a:schemeClr val="accent1">
                    <a:lumMod val="20000"/>
                    <a:lumOff val="80000"/>
                  </a:schemeClr>
                </a:solidFill>
                <a:effectLst>
                  <a:outerShdw blurRad="38100" dist="38100" dir="2700000" algn="tl">
                    <a:srgbClr val="000000">
                      <a:alpha val="43137"/>
                    </a:srgbClr>
                  </a:outerShdw>
                </a:effectLst>
              </a:rPr>
              <a:t>Polybios</a:t>
            </a:r>
            <a:r>
              <a:rPr lang="en-GB" sz="2000" dirty="0" smtClean="0">
                <a:solidFill>
                  <a:schemeClr val="accent1">
                    <a:lumMod val="20000"/>
                    <a:lumOff val="80000"/>
                  </a:schemeClr>
                </a:solidFill>
                <a:effectLst>
                  <a:outerShdw blurRad="38100" dist="38100" dir="2700000" algn="tl">
                    <a:srgbClr val="000000">
                      <a:alpha val="43137"/>
                    </a:srgbClr>
                  </a:outerShdw>
                </a:effectLst>
              </a:rPr>
              <a:t> died in 118 BC</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DIODORUS SICULUS</a:t>
            </a:r>
            <a:r>
              <a:rPr lang="en-GB" sz="2000" dirty="0" smtClean="0">
                <a:solidFill>
                  <a:schemeClr val="accent1">
                    <a:lumMod val="20000"/>
                    <a:lumOff val="80000"/>
                  </a:schemeClr>
                </a:solidFill>
                <a:effectLst>
                  <a:outerShdw blurRad="38100" dist="38100" dir="2700000" algn="tl">
                    <a:srgbClr val="000000">
                      <a:alpha val="43137"/>
                    </a:srgbClr>
                  </a:outerShdw>
                </a:effectLst>
              </a:rPr>
              <a:t> Bibliotheca </a:t>
            </a:r>
            <a:r>
              <a:rPr lang="en-GB" sz="2000" dirty="0" err="1" smtClean="0">
                <a:solidFill>
                  <a:schemeClr val="accent1">
                    <a:lumMod val="20000"/>
                    <a:lumOff val="80000"/>
                  </a:schemeClr>
                </a:solidFill>
                <a:effectLst>
                  <a:outerShdw blurRad="38100" dist="38100" dir="2700000" algn="tl">
                    <a:srgbClr val="000000">
                      <a:alpha val="43137"/>
                    </a:srgbClr>
                  </a:outerShdw>
                </a:effectLst>
              </a:rPr>
              <a:t>historica</a:t>
            </a:r>
            <a:r>
              <a:rPr lang="en-GB" sz="2000" dirty="0" smtClean="0">
                <a:solidFill>
                  <a:schemeClr val="accent1">
                    <a:lumMod val="20000"/>
                    <a:lumOff val="80000"/>
                  </a:schemeClr>
                </a:solidFill>
                <a:effectLst>
                  <a:outerShdw blurRad="38100" dist="38100" dir="2700000" algn="tl">
                    <a:srgbClr val="000000">
                      <a:alpha val="43137"/>
                    </a:srgbClr>
                  </a:outerShdw>
                </a:effectLst>
              </a:rPr>
              <a:t> (universal history)</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written between 60 and 30 BC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err="1" smtClean="0">
                <a:solidFill>
                  <a:srgbClr val="FFFF00"/>
                </a:solidFill>
                <a:effectLst>
                  <a:outerShdw blurRad="38100" dist="38100" dir="2700000" algn="tl">
                    <a:srgbClr val="000000">
                      <a:alpha val="43137"/>
                    </a:srgbClr>
                  </a:outerShdw>
                </a:effectLst>
                <a:sym typeface="Wingdings" panose="05000000000000000000" pitchFamily="2" charset="2"/>
              </a:rPr>
              <a:t>Diod.Sic</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a:t>
            </a:r>
            <a:endParaRPr lang="en-GB" sz="2000" b="1" dirty="0" smtClean="0">
              <a:solidFill>
                <a:srgbClr val="FFFF00"/>
              </a:solidFill>
              <a:effectLst>
                <a:outerShdw blurRad="38100" dist="38100" dir="2700000" algn="tl">
                  <a:srgbClr val="000000">
                    <a:alpha val="43137"/>
                  </a:srgbClr>
                </a:outerShdw>
              </a:effectLst>
            </a:endParaRPr>
          </a:p>
          <a:p>
            <a:pPr lvl="1"/>
            <a:r>
              <a:rPr lang="en-GB" sz="2000" b="1" dirty="0">
                <a:solidFill>
                  <a:schemeClr val="accent1">
                    <a:lumMod val="20000"/>
                    <a:lumOff val="80000"/>
                  </a:schemeClr>
                </a:solidFill>
                <a:effectLst>
                  <a:outerShdw blurRad="38100" dist="38100" dir="2700000" algn="tl">
                    <a:srgbClr val="000000">
                      <a:alpha val="43137"/>
                    </a:srgbClr>
                  </a:outerShdw>
                </a:effectLst>
              </a:rPr>
              <a:t>LIVY</a:t>
            </a:r>
            <a:r>
              <a:rPr lang="en-GB" sz="2000" dirty="0">
                <a:solidFill>
                  <a:schemeClr val="accent1">
                    <a:lumMod val="20000"/>
                    <a:lumOff val="80000"/>
                  </a:schemeClr>
                </a:solidFill>
                <a:effectLst>
                  <a:outerShdw blurRad="38100" dist="38100" dir="2700000" algn="tl">
                    <a:srgbClr val="000000">
                      <a:alpha val="43137"/>
                    </a:srgbClr>
                  </a:outerShdw>
                </a:effectLst>
              </a:rPr>
              <a:t>  -  </a:t>
            </a:r>
            <a:r>
              <a:rPr lang="en-GB" sz="2000" i="1" dirty="0">
                <a:solidFill>
                  <a:schemeClr val="accent1">
                    <a:lumMod val="20000"/>
                    <a:lumOff val="80000"/>
                  </a:schemeClr>
                </a:solidFill>
                <a:effectLst>
                  <a:outerShdw blurRad="38100" dist="38100" dir="2700000" algn="tl">
                    <a:srgbClr val="000000">
                      <a:alpha val="43137"/>
                    </a:srgbClr>
                  </a:outerShdw>
                </a:effectLst>
              </a:rPr>
              <a:t>ab </a:t>
            </a:r>
            <a:r>
              <a:rPr lang="en-GB" sz="2000" i="1" dirty="0" err="1">
                <a:solidFill>
                  <a:schemeClr val="accent1">
                    <a:lumMod val="20000"/>
                    <a:lumOff val="80000"/>
                  </a:schemeClr>
                </a:solidFill>
                <a:effectLst>
                  <a:outerShdw blurRad="38100" dist="38100" dir="2700000" algn="tl">
                    <a:srgbClr val="000000">
                      <a:alpha val="43137"/>
                    </a:srgbClr>
                  </a:outerShdw>
                </a:effectLst>
              </a:rPr>
              <a:t>urbe</a:t>
            </a:r>
            <a:r>
              <a:rPr lang="en-GB" sz="2000" i="1" dirty="0">
                <a:solidFill>
                  <a:schemeClr val="accent1">
                    <a:lumMod val="20000"/>
                    <a:lumOff val="80000"/>
                  </a:schemeClr>
                </a:solidFill>
                <a:effectLst>
                  <a:outerShdw blurRad="38100" dist="38100" dir="2700000" algn="tl">
                    <a:srgbClr val="000000">
                      <a:alpha val="43137"/>
                    </a:srgbClr>
                  </a:outerShdw>
                </a:effectLst>
              </a:rPr>
              <a:t> condita - </a:t>
            </a:r>
            <a:r>
              <a:rPr lang="en-GB" sz="2000" dirty="0">
                <a:solidFill>
                  <a:schemeClr val="accent1">
                    <a:lumMod val="20000"/>
                    <a:lumOff val="80000"/>
                  </a:schemeClr>
                </a:solidFill>
                <a:effectLst>
                  <a:outerShdw blurRad="38100" dist="38100" dir="2700000" algn="tl">
                    <a:srgbClr val="000000">
                      <a:alpha val="43137"/>
                    </a:srgbClr>
                  </a:outerShdw>
                </a:effectLst>
              </a:rPr>
              <a:t>late 1</a:t>
            </a:r>
            <a:r>
              <a:rPr lang="en-GB" sz="2000" baseline="30000" dirty="0">
                <a:solidFill>
                  <a:schemeClr val="accent1">
                    <a:lumMod val="20000"/>
                    <a:lumOff val="80000"/>
                  </a:schemeClr>
                </a:solidFill>
                <a:effectLst>
                  <a:outerShdw blurRad="38100" dist="38100" dir="2700000" algn="tl">
                    <a:srgbClr val="000000">
                      <a:alpha val="43137"/>
                    </a:srgbClr>
                  </a:outerShdw>
                </a:effectLst>
              </a:rPr>
              <a:t>st</a:t>
            </a:r>
            <a:r>
              <a:rPr lang="en-GB" sz="2000" dirty="0">
                <a:solidFill>
                  <a:schemeClr val="accent1">
                    <a:lumMod val="20000"/>
                    <a:lumOff val="80000"/>
                  </a:schemeClr>
                </a:solidFill>
                <a:effectLst>
                  <a:outerShdw blurRad="38100" dist="38100" dir="2700000" algn="tl">
                    <a:srgbClr val="000000">
                      <a:alpha val="43137"/>
                    </a:srgbClr>
                  </a:outerShdw>
                </a:effectLst>
              </a:rPr>
              <a:t> c. BC (in LATIN</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Liv</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endParaRPr lang="en-GB" sz="2000" dirty="0" smtClean="0">
              <a:solidFill>
                <a:schemeClr val="accent1">
                  <a:lumMod val="20000"/>
                  <a:lumOff val="80000"/>
                </a:schemeClr>
              </a:solidFill>
              <a:effectLst>
                <a:outerShdw blurRad="38100" dist="38100" dir="2700000" algn="tl">
                  <a:srgbClr val="000000">
                    <a:alpha val="43137"/>
                  </a:srgbClr>
                </a:outerShdw>
              </a:effectLst>
            </a:endParaRP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DIONYSIUS of Halicarnassus -  </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l-GR" sz="2000" dirty="0" smtClean="0">
                <a:solidFill>
                  <a:schemeClr val="accent1">
                    <a:lumMod val="20000"/>
                    <a:lumOff val="80000"/>
                  </a:schemeClr>
                </a:solidFill>
                <a:effectLst>
                  <a:outerShdw blurRad="38100" dist="38100" dir="2700000" algn="tl">
                    <a:srgbClr val="000000">
                      <a:alpha val="43137"/>
                    </a:srgbClr>
                  </a:outerShdw>
                </a:effectLst>
              </a:rPr>
              <a:t>Ῥωμαϊκὴ Ἀρχαιολογία</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c.60 BC-c.AD 7      </a:t>
            </a:r>
            <a:r>
              <a:rPr lang="el-GR" sz="2000" dirty="0" smtClean="0">
                <a:solidFill>
                  <a:schemeClr val="accent1">
                    <a:lumMod val="20000"/>
                    <a:lumOff val="80000"/>
                  </a:schemeClr>
                </a:solidFill>
                <a:effectLst>
                  <a:outerShdw blurRad="38100" dist="38100" dir="2700000" algn="tl">
                    <a:srgbClr val="000000">
                      <a:alpha val="43137"/>
                    </a:srgbClr>
                  </a:outerShdw>
                </a:effectLst>
              </a:rPr>
              <a:t>(</a:t>
            </a:r>
            <a:r>
              <a:rPr lang="en-GB" sz="2000" i="1" dirty="0" err="1">
                <a:solidFill>
                  <a:schemeClr val="accent1">
                    <a:lumMod val="20000"/>
                    <a:lumOff val="80000"/>
                  </a:schemeClr>
                </a:solidFill>
                <a:effectLst>
                  <a:outerShdw blurRad="38100" dist="38100" dir="2700000" algn="tl">
                    <a:srgbClr val="000000">
                      <a:alpha val="43137"/>
                    </a:srgbClr>
                  </a:outerShdw>
                </a:effectLst>
              </a:rPr>
              <a:t>Rhōmaikē</a:t>
            </a:r>
            <a:r>
              <a:rPr lang="en-GB" sz="2000" i="1" dirty="0">
                <a:solidFill>
                  <a:schemeClr val="accent1">
                    <a:lumMod val="20000"/>
                    <a:lumOff val="80000"/>
                  </a:schemeClr>
                </a:solidFill>
                <a:effectLst>
                  <a:outerShdw blurRad="38100" dist="38100" dir="2700000" algn="tl">
                    <a:srgbClr val="000000">
                      <a:alpha val="43137"/>
                    </a:srgbClr>
                  </a:outerShdw>
                </a:effectLst>
              </a:rPr>
              <a:t> </a:t>
            </a:r>
            <a:r>
              <a:rPr lang="en-GB" sz="2000" i="1" dirty="0" err="1">
                <a:solidFill>
                  <a:schemeClr val="accent1">
                    <a:lumMod val="20000"/>
                    <a:lumOff val="80000"/>
                  </a:schemeClr>
                </a:solidFill>
                <a:effectLst>
                  <a:outerShdw blurRad="38100" dist="38100" dir="2700000" algn="tl">
                    <a:srgbClr val="000000">
                      <a:alpha val="43137"/>
                    </a:srgbClr>
                  </a:outerShdw>
                </a:effectLst>
              </a:rPr>
              <a:t>archaiologia</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i="1" dirty="0">
                <a:solidFill>
                  <a:schemeClr val="accent1">
                    <a:lumMod val="20000"/>
                    <a:lumOff val="80000"/>
                  </a:schemeClr>
                </a:solidFill>
                <a:effectLst>
                  <a:outerShdw blurRad="38100" dist="38100" dir="2700000" algn="tl">
                    <a:srgbClr val="000000">
                      <a:alpha val="43137"/>
                    </a:srgbClr>
                  </a:outerShdw>
                </a:effectLst>
              </a:rPr>
              <a:t>Roman Antiquities</a:t>
            </a:r>
            <a:r>
              <a:rPr lang="en-GB" sz="2000" dirty="0" smtClean="0">
                <a:solidFill>
                  <a:schemeClr val="accent1">
                    <a:lumMod val="20000"/>
                    <a:lumOff val="80000"/>
                  </a:schemeClr>
                </a:solidFill>
                <a:effectLst>
                  <a:outerShdw blurRad="38100" dist="38100" dir="2700000" algn="tl">
                    <a:srgbClr val="000000">
                      <a:alpha val="43137"/>
                    </a:srgbClr>
                  </a:outerShdw>
                </a:effectLst>
              </a:rPr>
              <a:t>)</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err="1" smtClean="0">
                <a:solidFill>
                  <a:srgbClr val="FFFF00"/>
                </a:solidFill>
                <a:effectLst>
                  <a:outerShdw blurRad="38100" dist="38100" dir="2700000" algn="tl">
                    <a:srgbClr val="000000">
                      <a:alpha val="43137"/>
                    </a:srgbClr>
                  </a:outerShdw>
                </a:effectLst>
                <a:sym typeface="Wingdings" panose="05000000000000000000" pitchFamily="2" charset="2"/>
              </a:rPr>
              <a:t>Dion.Hal</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 </a:t>
            </a:r>
            <a:r>
              <a:rPr lang="en-GB" sz="2000" b="1" i="1" dirty="0" err="1" smtClean="0">
                <a:solidFill>
                  <a:srgbClr val="FFFF00"/>
                </a:solidFill>
                <a:effectLst>
                  <a:outerShdw blurRad="38100" dist="38100" dir="2700000" algn="tl">
                    <a:srgbClr val="000000">
                      <a:alpha val="43137"/>
                    </a:srgbClr>
                  </a:outerShdw>
                </a:effectLst>
                <a:sym typeface="Wingdings" panose="05000000000000000000" pitchFamily="2" charset="2"/>
              </a:rPr>
              <a:t>Ant.Rom</a:t>
            </a:r>
            <a:endParaRPr lang="en-GB" sz="2000" b="1" dirty="0">
              <a:solidFill>
                <a:srgbClr val="FFFF00"/>
              </a:solidFill>
              <a:effectLst>
                <a:outerShdw blurRad="38100" dist="38100" dir="2700000" algn="tl">
                  <a:srgbClr val="000000">
                    <a:alpha val="43137"/>
                  </a:srgbClr>
                </a:outerShdw>
              </a:effectLst>
            </a:endParaRP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PLUTARCH</a:t>
            </a:r>
            <a:r>
              <a:rPr lang="en-GB" sz="2000" dirty="0" smtClean="0">
                <a:solidFill>
                  <a:schemeClr val="accent1">
                    <a:lumMod val="20000"/>
                    <a:lumOff val="80000"/>
                  </a:schemeClr>
                </a:solidFill>
                <a:effectLst>
                  <a:outerShdw blurRad="38100" dist="38100" dir="2700000" algn="tl">
                    <a:srgbClr val="000000">
                      <a:alpha val="43137"/>
                    </a:srgbClr>
                  </a:outerShdw>
                </a:effectLst>
              </a:rPr>
              <a:t> – biographies (e.g. of Pyrrhus)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err="1" smtClean="0">
                <a:solidFill>
                  <a:srgbClr val="FFFF00"/>
                </a:solidFill>
                <a:effectLst>
                  <a:outerShdw blurRad="38100" dist="38100" dir="2700000" algn="tl">
                    <a:srgbClr val="000000">
                      <a:alpha val="43137"/>
                    </a:srgbClr>
                  </a:outerShdw>
                </a:effectLst>
                <a:sym typeface="Wingdings" panose="05000000000000000000" pitchFamily="2" charset="2"/>
              </a:rPr>
              <a:t>Plut</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it-IT" sz="2000" i="1" dirty="0">
                <a:solidFill>
                  <a:schemeClr val="accent1">
                    <a:lumMod val="20000"/>
                    <a:lumOff val="80000"/>
                  </a:schemeClr>
                </a:solidFill>
                <a:effectLst>
                  <a:outerShdw blurRad="38100" dist="38100" dir="2700000" algn="tl">
                    <a:srgbClr val="000000">
                      <a:alpha val="43137"/>
                    </a:srgbClr>
                  </a:outerShdw>
                </a:effectLst>
              </a:rPr>
              <a:t>c</a:t>
            </a:r>
            <a:r>
              <a:rPr lang="it-IT" sz="2000" dirty="0">
                <a:solidFill>
                  <a:schemeClr val="accent1">
                    <a:lumMod val="20000"/>
                    <a:lumOff val="80000"/>
                  </a:schemeClr>
                </a:solidFill>
                <a:effectLst>
                  <a:outerShdw blurRad="38100" dist="38100" dir="2700000" algn="tl">
                    <a:srgbClr val="000000">
                      <a:alpha val="43137"/>
                    </a:srgbClr>
                  </a:outerShdw>
                </a:effectLst>
              </a:rPr>
              <a:t>. AD 46 </a:t>
            </a:r>
            <a:r>
              <a:rPr lang="it-IT" sz="2000" dirty="0" smtClean="0">
                <a:solidFill>
                  <a:schemeClr val="accent1">
                    <a:lumMod val="20000"/>
                    <a:lumOff val="80000"/>
                  </a:schemeClr>
                </a:solidFill>
                <a:effectLst>
                  <a:outerShdw blurRad="38100" dist="38100" dir="2700000" algn="tl">
                    <a:srgbClr val="000000">
                      <a:alpha val="43137"/>
                    </a:srgbClr>
                  </a:outerShdw>
                </a:effectLst>
              </a:rPr>
              <a:t>– 120				</a:t>
            </a:r>
            <a:r>
              <a:rPr lang="it-IT" sz="2000" dirty="0">
                <a:solidFill>
                  <a:schemeClr val="accent1">
                    <a:lumMod val="20000"/>
                    <a:lumOff val="80000"/>
                  </a:schemeClr>
                </a:solidFill>
                <a:effectLst>
                  <a:outerShdw blurRad="38100" dist="38100" dir="2700000" algn="tl">
                    <a:srgbClr val="000000">
                      <a:alpha val="43137"/>
                    </a:srgbClr>
                  </a:outerShdw>
                </a:effectLst>
              </a:rPr>
              <a:t> </a:t>
            </a:r>
            <a:r>
              <a:rPr lang="it-IT" sz="2000" dirty="0" smtClean="0">
                <a:solidFill>
                  <a:schemeClr val="accent1">
                    <a:lumMod val="20000"/>
                    <a:lumOff val="80000"/>
                  </a:schemeClr>
                </a:solidFill>
                <a:effectLst>
                  <a:outerShdw blurRad="38100" dist="38100" dir="2700000" algn="tl">
                    <a:srgbClr val="000000">
                      <a:alpha val="43137"/>
                    </a:srgbClr>
                  </a:outerShdw>
                </a:effectLst>
              </a:rPr>
              <a:t>       e.g., </a:t>
            </a:r>
            <a:r>
              <a:rPr lang="it-IT" sz="2000" dirty="0" smtClean="0">
                <a:solidFill>
                  <a:srgbClr val="FFFF00"/>
                </a:solidFill>
                <a:effectLst>
                  <a:outerShdw blurRad="38100" dist="38100" dir="2700000" algn="tl">
                    <a:srgbClr val="000000">
                      <a:alpha val="43137"/>
                    </a:srgbClr>
                  </a:outerShdw>
                </a:effectLst>
              </a:rPr>
              <a:t>Plut.</a:t>
            </a:r>
            <a:r>
              <a:rPr lang="it-IT" sz="2000" i="1" dirty="0" smtClean="0">
                <a:solidFill>
                  <a:srgbClr val="FFFF00"/>
                </a:solidFill>
                <a:effectLst>
                  <a:outerShdw blurRad="38100" dist="38100" dir="2700000" algn="tl">
                    <a:srgbClr val="000000">
                      <a:alpha val="43137"/>
                    </a:srgbClr>
                  </a:outerShdw>
                </a:effectLst>
              </a:rPr>
              <a:t> Pyrrh.</a:t>
            </a:r>
          </a:p>
          <a:p>
            <a:pPr lvl="1"/>
            <a:r>
              <a:rPr lang="it-IT" sz="2000" b="1" dirty="0" smtClean="0">
                <a:solidFill>
                  <a:schemeClr val="accent1">
                    <a:lumMod val="20000"/>
                    <a:lumOff val="80000"/>
                  </a:schemeClr>
                </a:solidFill>
                <a:effectLst>
                  <a:outerShdw blurRad="38100" dist="38100" dir="2700000" algn="tl">
                    <a:srgbClr val="000000">
                      <a:alpha val="43137"/>
                    </a:srgbClr>
                  </a:outerShdw>
                </a:effectLst>
              </a:rPr>
              <a:t>APPIAN</a:t>
            </a:r>
            <a:r>
              <a:rPr lang="it-IT" sz="2000" dirty="0" smtClean="0">
                <a:solidFill>
                  <a:schemeClr val="accent1">
                    <a:lumMod val="20000"/>
                    <a:lumOff val="80000"/>
                  </a:schemeClr>
                </a:solidFill>
                <a:effectLst>
                  <a:outerShdw blurRad="38100" dist="38100" dir="2700000" algn="tl">
                    <a:srgbClr val="000000">
                      <a:alpha val="43137"/>
                    </a:srgbClr>
                  </a:outerShdw>
                </a:effectLst>
              </a:rPr>
              <a:t>, </a:t>
            </a:r>
            <a:r>
              <a:rPr lang="el-GR" sz="2000" dirty="0">
                <a:solidFill>
                  <a:schemeClr val="accent1">
                    <a:lumMod val="20000"/>
                    <a:lumOff val="80000"/>
                  </a:schemeClr>
                </a:solidFill>
                <a:effectLst>
                  <a:outerShdw blurRad="38100" dist="38100" dir="2700000" algn="tl">
                    <a:srgbClr val="000000">
                      <a:alpha val="43137"/>
                    </a:srgbClr>
                  </a:outerShdw>
                </a:effectLst>
              </a:rPr>
              <a:t>Ῥωμαικά </a:t>
            </a:r>
            <a:r>
              <a:rPr lang="en-GB" sz="2000" dirty="0" smtClean="0">
                <a:solidFill>
                  <a:schemeClr val="accent1">
                    <a:lumMod val="20000"/>
                    <a:lumOff val="80000"/>
                  </a:schemeClr>
                </a:solidFill>
                <a:effectLst>
                  <a:outerShdw blurRad="38100" dist="38100" dir="2700000" algn="tl">
                    <a:srgbClr val="000000">
                      <a:alpha val="43137"/>
                    </a:srgbClr>
                  </a:outerShdw>
                </a:effectLst>
              </a:rPr>
              <a:t>(</a:t>
            </a:r>
            <a:r>
              <a:rPr lang="en-GB" sz="2000" i="1" dirty="0" err="1" smtClean="0">
                <a:solidFill>
                  <a:schemeClr val="accent1">
                    <a:lumMod val="20000"/>
                    <a:lumOff val="80000"/>
                  </a:schemeClr>
                </a:solidFill>
                <a:effectLst>
                  <a:outerShdw blurRad="38100" dist="38100" dir="2700000" algn="tl">
                    <a:srgbClr val="000000">
                      <a:alpha val="43137"/>
                    </a:srgbClr>
                  </a:outerShdw>
                </a:effectLst>
              </a:rPr>
              <a:t>Rhomaiká</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App. </a:t>
            </a:r>
            <a:r>
              <a:rPr lang="en-GB" sz="2000" dirty="0" smtClean="0">
                <a:solidFill>
                  <a:schemeClr val="accent2">
                    <a:lumMod val="20000"/>
                    <a:lumOff val="80000"/>
                  </a:schemeClr>
                </a:solidFill>
                <a:effectLst>
                  <a:outerShdw blurRad="38100" dist="38100" dir="2700000" algn="tl">
                    <a:srgbClr val="000000">
                      <a:alpha val="43137"/>
                    </a:srgbClr>
                  </a:outerShdw>
                </a:effectLst>
                <a:sym typeface="Wingdings" panose="05000000000000000000" pitchFamily="2" charset="2"/>
              </a:rPr>
              <a:t>e.g. </a:t>
            </a:r>
            <a:r>
              <a:rPr lang="en-GB" sz="2000" dirty="0" smtClean="0">
                <a:solidFill>
                  <a:srgbClr val="FFFF00"/>
                </a:solidFill>
                <a:effectLst>
                  <a:outerShdw blurRad="38100" dist="38100" dir="2700000" algn="tl">
                    <a:srgbClr val="000000">
                      <a:alpha val="43137"/>
                    </a:srgbClr>
                  </a:outerShdw>
                </a:effectLst>
                <a:sym typeface="Wingdings" panose="05000000000000000000" pitchFamily="2" charset="2"/>
              </a:rPr>
              <a:t>App. </a:t>
            </a:r>
            <a:r>
              <a:rPr lang="en-GB" sz="2000" i="1" dirty="0" smtClean="0">
                <a:solidFill>
                  <a:srgbClr val="FFFF00"/>
                </a:solidFill>
                <a:effectLst>
                  <a:outerShdw blurRad="38100" dist="38100" dir="2700000" algn="tl">
                    <a:srgbClr val="000000">
                      <a:alpha val="43137"/>
                    </a:srgbClr>
                  </a:outerShdw>
                </a:effectLst>
                <a:sym typeface="Wingdings" panose="05000000000000000000" pitchFamily="2" charset="2"/>
              </a:rPr>
              <a:t>Hann</a:t>
            </a:r>
            <a:r>
              <a:rPr lang="en-GB" sz="2000" dirty="0" smtClean="0">
                <a:solidFill>
                  <a:srgbClr val="FFFF00"/>
                </a:solidFill>
                <a:effectLst>
                  <a:outerShdw blurRad="38100" dist="38100" dir="2700000" algn="tl">
                    <a:srgbClr val="000000">
                      <a:alpha val="43137"/>
                    </a:srgbClr>
                  </a:outerShdw>
                </a:effectLst>
                <a:sym typeface="Wingdings" panose="05000000000000000000" pitchFamily="2" charset="2"/>
              </a:rPr>
              <a:t>.</a:t>
            </a:r>
            <a:r>
              <a:rPr lang="it-IT" sz="2000" b="1" dirty="0" smtClean="0">
                <a:solidFill>
                  <a:srgbClr val="FFFF00"/>
                </a:solidFill>
                <a:effectLst>
                  <a:outerShdw blurRad="38100" dist="38100" dir="2700000" algn="tl">
                    <a:srgbClr val="000000">
                      <a:alpha val="43137"/>
                    </a:srgbClr>
                  </a:outerShdw>
                </a:effectLst>
              </a:rPr>
              <a:t/>
            </a:r>
            <a:br>
              <a:rPr lang="it-IT" sz="2000" b="1" dirty="0" smtClean="0">
                <a:solidFill>
                  <a:srgbClr val="FFFF00"/>
                </a:solidFill>
                <a:effectLst>
                  <a:outerShdw blurRad="38100" dist="38100" dir="2700000" algn="tl">
                    <a:srgbClr val="000000">
                      <a:alpha val="43137"/>
                    </a:srgbClr>
                  </a:outerShdw>
                </a:effectLst>
              </a:rPr>
            </a:br>
            <a:r>
              <a:rPr lang="it-IT" sz="2000" dirty="0" smtClean="0">
                <a:solidFill>
                  <a:schemeClr val="accent1">
                    <a:lumMod val="20000"/>
                    <a:lumOff val="80000"/>
                  </a:schemeClr>
                </a:solidFill>
                <a:effectLst>
                  <a:outerShdw blurRad="38100" dist="38100" dir="2700000" algn="tl">
                    <a:srgbClr val="000000">
                      <a:alpha val="43137"/>
                    </a:srgbClr>
                  </a:outerShdw>
                </a:effectLst>
              </a:rPr>
              <a:t>        AD 95 – 165, from Alexandria, since AD 120 in Rome</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endParaRPr lang="en-GB" sz="2000" dirty="0" smtClean="0">
              <a:solidFill>
                <a:schemeClr val="accent1">
                  <a:lumMod val="20000"/>
                  <a:lumOff val="80000"/>
                </a:schemeClr>
              </a:solidFill>
              <a:effectLst>
                <a:outerShdw blurRad="38100" dist="38100" dir="2700000" algn="tl">
                  <a:srgbClr val="000000">
                    <a:alpha val="43137"/>
                  </a:srgbClr>
                </a:outerShdw>
              </a:effectLst>
            </a:endParaRPr>
          </a:p>
          <a:p>
            <a:r>
              <a:rPr lang="en-GB" sz="2400" dirty="0" smtClean="0">
                <a:solidFill>
                  <a:schemeClr val="accent1">
                    <a:lumMod val="20000"/>
                    <a:lumOff val="80000"/>
                  </a:schemeClr>
                </a:solidFill>
                <a:effectLst>
                  <a:outerShdw blurRad="38100" dist="38100" dir="2700000" algn="tl">
                    <a:srgbClr val="000000">
                      <a:alpha val="43137"/>
                    </a:srgbClr>
                  </a:outerShdw>
                </a:effectLst>
              </a:rPr>
              <a:t>Earlier sources lost ?</a:t>
            </a:r>
          </a:p>
          <a:p>
            <a:pPr lvl="1"/>
            <a:r>
              <a:rPr lang="en-GB" sz="2000" dirty="0" smtClean="0">
                <a:solidFill>
                  <a:schemeClr val="accent1">
                    <a:lumMod val="20000"/>
                    <a:lumOff val="80000"/>
                  </a:schemeClr>
                </a:solidFill>
                <a:effectLst>
                  <a:outerShdw blurRad="38100" dist="38100" dir="2700000" algn="tl">
                    <a:srgbClr val="000000">
                      <a:alpha val="43137"/>
                    </a:srgbClr>
                  </a:outerShdw>
                </a:effectLst>
              </a:rPr>
              <a:t>Annalistic tradition – </a:t>
            </a:r>
            <a:r>
              <a:rPr lang="en-GB" sz="2000" i="1" dirty="0" err="1" smtClean="0">
                <a:solidFill>
                  <a:schemeClr val="accent1">
                    <a:lumMod val="20000"/>
                    <a:lumOff val="80000"/>
                  </a:schemeClr>
                </a:solidFill>
                <a:effectLst>
                  <a:outerShdw blurRad="38100" dist="38100" dir="2700000" algn="tl">
                    <a:srgbClr val="000000">
                      <a:alpha val="43137"/>
                    </a:srgbClr>
                  </a:outerShdw>
                </a:effectLst>
              </a:rPr>
              <a:t>annales</a:t>
            </a:r>
            <a:r>
              <a:rPr lang="en-GB" sz="2000" i="1"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p>
          <a:p>
            <a:pPr lvl="1"/>
            <a:r>
              <a:rPr lang="en-GB" sz="2000" dirty="0" smtClean="0">
                <a:solidFill>
                  <a:schemeClr val="accent1">
                    <a:lumMod val="20000"/>
                    <a:lumOff val="80000"/>
                  </a:schemeClr>
                </a:solidFill>
                <a:effectLst>
                  <a:outerShdw blurRad="38100" dist="38100" dir="2700000" algn="tl">
                    <a:srgbClr val="000000">
                      <a:alpha val="43137"/>
                    </a:srgbClr>
                  </a:outerShdw>
                </a:effectLst>
              </a:rPr>
              <a:t>Legends???    		   </a:t>
            </a:r>
            <a:r>
              <a:rPr lang="en-GB" sz="2000" dirty="0" smtClean="0">
                <a:solidFill>
                  <a:schemeClr val="accent2">
                    <a:lumMod val="20000"/>
                    <a:lumOff val="80000"/>
                  </a:schemeClr>
                </a:solidFill>
                <a:effectLst>
                  <a:outerShdw blurRad="38100" dist="38100" dir="2700000" algn="tl">
                    <a:srgbClr val="000000">
                      <a:alpha val="43137"/>
                    </a:srgbClr>
                  </a:outerShdw>
                </a:effectLst>
                <a:sym typeface="Wingdings" panose="05000000000000000000" pitchFamily="2" charset="2"/>
              </a:rPr>
              <a:t>Dates prior to 400BC trustworthy?</a:t>
            </a:r>
            <a:endParaRPr lang="en-GB" sz="2000" dirty="0" smtClean="0">
              <a:solidFill>
                <a:schemeClr val="accent2">
                  <a:lumMod val="20000"/>
                  <a:lumOff val="8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014072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75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1000"/>
                                        <p:tgtEl>
                                          <p:spTgt spid="6">
                                            <p:bg/>
                                          </p:spTgt>
                                        </p:tgtEl>
                                      </p:cBhvr>
                                    </p:animEffect>
                                  </p:childTnLst>
                                </p:cTn>
                              </p:par>
                            </p:childTnLst>
                          </p:cTn>
                        </p:par>
                        <p:par>
                          <p:cTn id="8" fill="hold">
                            <p:stCondLst>
                              <p:cond delay="1750"/>
                            </p:stCondLst>
                            <p:childTnLst>
                              <p:par>
                                <p:cTn id="9" presetID="42" presetClass="entr" presetSubtype="0" fill="hold" grpId="0"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1000"/>
                                        <p:tgtEl>
                                          <p:spTgt spid="6">
                                            <p:txEl>
                                              <p:pRg st="0" end="0"/>
                                            </p:txEl>
                                          </p:spTgt>
                                        </p:tgtEl>
                                      </p:cBhvr>
                                    </p:animEffect>
                                    <p:anim calcmode="lin" valueType="num">
                                      <p:cBhvr>
                                        <p:cTn id="1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Effect transition="in" filter="fade">
                                      <p:cBhvr>
                                        <p:cTn id="18" dur="1000"/>
                                        <p:tgtEl>
                                          <p:spTgt spid="6">
                                            <p:txEl>
                                              <p:pRg st="1" end="1"/>
                                            </p:txEl>
                                          </p:spTgt>
                                        </p:tgtEl>
                                      </p:cBhvr>
                                    </p:animEffect>
                                    <p:anim calcmode="lin" valueType="num">
                                      <p:cBhvr>
                                        <p:cTn id="1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Effect transition="in" filter="fade">
                                      <p:cBhvr>
                                        <p:cTn id="25" dur="1000"/>
                                        <p:tgtEl>
                                          <p:spTgt spid="6">
                                            <p:txEl>
                                              <p:pRg st="2" end="2"/>
                                            </p:txEl>
                                          </p:spTgt>
                                        </p:tgtEl>
                                      </p:cBhvr>
                                    </p:animEffect>
                                    <p:anim calcmode="lin" valueType="num">
                                      <p:cBhvr>
                                        <p:cTn id="2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1000"/>
                                        <p:tgtEl>
                                          <p:spTgt spid="6">
                                            <p:txEl>
                                              <p:pRg st="3" end="3"/>
                                            </p:txEl>
                                          </p:spTgt>
                                        </p:tgtEl>
                                      </p:cBhvr>
                                    </p:animEffect>
                                    <p:anim calcmode="lin" valueType="num">
                                      <p:cBhvr>
                                        <p:cTn id="3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6">
                                            <p:txEl>
                                              <p:pRg st="4" end="4"/>
                                            </p:txEl>
                                          </p:spTgt>
                                        </p:tgtEl>
                                        <p:attrNameLst>
                                          <p:attrName>style.visibility</p:attrName>
                                        </p:attrNameLst>
                                      </p:cBhvr>
                                      <p:to>
                                        <p:strVal val="visible"/>
                                      </p:to>
                                    </p:set>
                                    <p:animEffect transition="in" filter="fade">
                                      <p:cBhvr>
                                        <p:cTn id="39" dur="1000"/>
                                        <p:tgtEl>
                                          <p:spTgt spid="6">
                                            <p:txEl>
                                              <p:pRg st="4" end="4"/>
                                            </p:txEl>
                                          </p:spTgt>
                                        </p:tgtEl>
                                      </p:cBhvr>
                                    </p:animEffect>
                                    <p:anim calcmode="lin" valueType="num">
                                      <p:cBhvr>
                                        <p:cTn id="4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6">
                                            <p:txEl>
                                              <p:pRg st="5" end="5"/>
                                            </p:txEl>
                                          </p:spTgt>
                                        </p:tgtEl>
                                        <p:attrNameLst>
                                          <p:attrName>style.visibility</p:attrName>
                                        </p:attrNameLst>
                                      </p:cBhvr>
                                      <p:to>
                                        <p:strVal val="visible"/>
                                      </p:to>
                                    </p:set>
                                    <p:animEffect transition="in" filter="fade">
                                      <p:cBhvr>
                                        <p:cTn id="46" dur="1000"/>
                                        <p:tgtEl>
                                          <p:spTgt spid="6">
                                            <p:txEl>
                                              <p:pRg st="5" end="5"/>
                                            </p:txEl>
                                          </p:spTgt>
                                        </p:tgtEl>
                                      </p:cBhvr>
                                    </p:animEffect>
                                    <p:anim calcmode="lin" valueType="num">
                                      <p:cBhvr>
                                        <p:cTn id="47"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6">
                                            <p:txEl>
                                              <p:pRg st="6" end="6"/>
                                            </p:txEl>
                                          </p:spTgt>
                                        </p:tgtEl>
                                        <p:attrNameLst>
                                          <p:attrName>style.visibility</p:attrName>
                                        </p:attrNameLst>
                                      </p:cBhvr>
                                      <p:to>
                                        <p:strVal val="visible"/>
                                      </p:to>
                                    </p:set>
                                    <p:animEffect transition="in" filter="fade">
                                      <p:cBhvr>
                                        <p:cTn id="53" dur="1000"/>
                                        <p:tgtEl>
                                          <p:spTgt spid="6">
                                            <p:txEl>
                                              <p:pRg st="6" end="6"/>
                                            </p:txEl>
                                          </p:spTgt>
                                        </p:tgtEl>
                                      </p:cBhvr>
                                    </p:animEffect>
                                    <p:anim calcmode="lin" valueType="num">
                                      <p:cBhvr>
                                        <p:cTn id="54"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5"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1000"/>
                                  </p:stCondLst>
                                  <p:childTnLst>
                                    <p:set>
                                      <p:cBhvr>
                                        <p:cTn id="59" dur="1" fill="hold">
                                          <p:stCondLst>
                                            <p:cond delay="0"/>
                                          </p:stCondLst>
                                        </p:cTn>
                                        <p:tgtEl>
                                          <p:spTgt spid="6">
                                            <p:txEl>
                                              <p:pRg st="7" end="7"/>
                                            </p:txEl>
                                          </p:spTgt>
                                        </p:tgtEl>
                                        <p:attrNameLst>
                                          <p:attrName>style.visibility</p:attrName>
                                        </p:attrNameLst>
                                      </p:cBhvr>
                                      <p:to>
                                        <p:strVal val="visible"/>
                                      </p:to>
                                    </p:set>
                                    <p:animEffect transition="in" filter="fade">
                                      <p:cBhvr>
                                        <p:cTn id="60" dur="1000"/>
                                        <p:tgtEl>
                                          <p:spTgt spid="6">
                                            <p:txEl>
                                              <p:pRg st="7" end="7"/>
                                            </p:txEl>
                                          </p:spTgt>
                                        </p:tgtEl>
                                      </p:cBhvr>
                                    </p:animEffect>
                                    <p:anim calcmode="lin" valueType="num">
                                      <p:cBhvr>
                                        <p:cTn id="61"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62" dur="1000" fill="hold"/>
                                        <p:tgtEl>
                                          <p:spTgt spid="6">
                                            <p:txEl>
                                              <p:pRg st="7" end="7"/>
                                            </p:txEl>
                                          </p:spTgt>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1000"/>
                                  </p:stCondLst>
                                  <p:childTnLst>
                                    <p:set>
                                      <p:cBhvr>
                                        <p:cTn id="64" dur="1" fill="hold">
                                          <p:stCondLst>
                                            <p:cond delay="0"/>
                                          </p:stCondLst>
                                        </p:cTn>
                                        <p:tgtEl>
                                          <p:spTgt spid="6">
                                            <p:txEl>
                                              <p:pRg st="8" end="8"/>
                                            </p:txEl>
                                          </p:spTgt>
                                        </p:tgtEl>
                                        <p:attrNameLst>
                                          <p:attrName>style.visibility</p:attrName>
                                        </p:attrNameLst>
                                      </p:cBhvr>
                                      <p:to>
                                        <p:strVal val="visible"/>
                                      </p:to>
                                    </p:set>
                                    <p:animEffect transition="in" filter="fade">
                                      <p:cBhvr>
                                        <p:cTn id="65" dur="1000"/>
                                        <p:tgtEl>
                                          <p:spTgt spid="6">
                                            <p:txEl>
                                              <p:pRg st="8" end="8"/>
                                            </p:txEl>
                                          </p:spTgt>
                                        </p:tgtEl>
                                      </p:cBhvr>
                                    </p:animEffect>
                                    <p:anim calcmode="lin" valueType="num">
                                      <p:cBhvr>
                                        <p:cTn id="66"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67" dur="1000" fill="hold"/>
                                        <p:tgtEl>
                                          <p:spTgt spid="6">
                                            <p:txEl>
                                              <p:pRg st="8" end="8"/>
                                            </p:txEl>
                                          </p:spTgt>
                                        </p:tgtEl>
                                        <p:attrNameLst>
                                          <p:attrName>ppt_y</p:attrName>
                                        </p:attrNameLst>
                                      </p:cBhvr>
                                      <p:tavLst>
                                        <p:tav tm="0">
                                          <p:val>
                                            <p:strVal val="#ppt_y+.1"/>
                                          </p:val>
                                        </p:tav>
                                        <p:tav tm="100000">
                                          <p:val>
                                            <p:strVal val="#ppt_y"/>
                                          </p:val>
                                        </p:tav>
                                      </p:tavLst>
                                    </p:anim>
                                  </p:childTnLst>
                                </p:cTn>
                              </p:par>
                              <p:par>
                                <p:cTn id="68" presetID="42" presetClass="entr" presetSubtype="0" fill="hold" grpId="0" nodeType="withEffect">
                                  <p:stCondLst>
                                    <p:cond delay="1000"/>
                                  </p:stCondLst>
                                  <p:childTnLst>
                                    <p:set>
                                      <p:cBhvr>
                                        <p:cTn id="69" dur="1" fill="hold">
                                          <p:stCondLst>
                                            <p:cond delay="0"/>
                                          </p:stCondLst>
                                        </p:cTn>
                                        <p:tgtEl>
                                          <p:spTgt spid="6">
                                            <p:txEl>
                                              <p:pRg st="9" end="9"/>
                                            </p:txEl>
                                          </p:spTgt>
                                        </p:tgtEl>
                                        <p:attrNameLst>
                                          <p:attrName>style.visibility</p:attrName>
                                        </p:attrNameLst>
                                      </p:cBhvr>
                                      <p:to>
                                        <p:strVal val="visible"/>
                                      </p:to>
                                    </p:set>
                                    <p:animEffect transition="in" filter="fade">
                                      <p:cBhvr>
                                        <p:cTn id="70" dur="1000"/>
                                        <p:tgtEl>
                                          <p:spTgt spid="6">
                                            <p:txEl>
                                              <p:pRg st="9" end="9"/>
                                            </p:txEl>
                                          </p:spTgt>
                                        </p:tgtEl>
                                      </p:cBhvr>
                                    </p:animEffect>
                                    <p:anim calcmode="lin" valueType="num">
                                      <p:cBhvr>
                                        <p:cTn id="71"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4800" y="457200"/>
            <a:ext cx="8686800" cy="838200"/>
          </a:xfrm>
        </p:spPr>
        <p:txBody>
          <a:bodyPr/>
          <a:lstStyle/>
          <a:p>
            <a:r>
              <a:rPr lang="en-GB" dirty="0"/>
              <a:t>Roman conquest 509 – 27 BC</a:t>
            </a:r>
          </a:p>
        </p:txBody>
      </p:sp>
      <p:pic>
        <p:nvPicPr>
          <p:cNvPr id="6"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a:spLocks noGrp="1"/>
          </p:cNvSpPr>
          <p:nvPr>
            <p:ph idx="1"/>
          </p:nvPr>
        </p:nvSpPr>
        <p:spPr>
          <a:xfrm>
            <a:off x="539552" y="1628800"/>
            <a:ext cx="7992888" cy="5229200"/>
          </a:xfrm>
          <a:solidFill>
            <a:schemeClr val="accent4">
              <a:lumMod val="75000"/>
              <a:alpha val="73000"/>
            </a:schemeClr>
          </a:solidFill>
        </p:spPr>
        <p:txBody>
          <a:bodyPr>
            <a:normAutofit fontScale="92500" lnSpcReduction="10000"/>
          </a:bodyPr>
          <a:lstStyle/>
          <a:p>
            <a:r>
              <a:rPr lang="en-GB" sz="2400" b="1" dirty="0" smtClean="0">
                <a:solidFill>
                  <a:schemeClr val="accent1">
                    <a:lumMod val="20000"/>
                    <a:lumOff val="80000"/>
                  </a:schemeClr>
                </a:solidFill>
                <a:effectLst>
                  <a:outerShdw blurRad="38100" dist="38100" dir="2700000" algn="tl">
                    <a:srgbClr val="000000">
                      <a:alpha val="43137"/>
                    </a:srgbClr>
                  </a:outerShdw>
                </a:effectLst>
              </a:rPr>
              <a:t>Standard problem:</a:t>
            </a:r>
            <a:br>
              <a:rPr lang="en-GB" sz="2400" b="1" dirty="0" smtClean="0">
                <a:solidFill>
                  <a:schemeClr val="accent1">
                    <a:lumMod val="20000"/>
                    <a:lumOff val="80000"/>
                  </a:schemeClr>
                </a:solidFill>
                <a:effectLst>
                  <a:outerShdw blurRad="38100" dist="38100" dir="2700000" algn="tl">
                    <a:srgbClr val="000000">
                      <a:alpha val="43137"/>
                    </a:srgbClr>
                  </a:outerShdw>
                </a:effectLst>
              </a:rPr>
            </a:br>
            <a:r>
              <a:rPr lang="en-GB" sz="2400" b="1" dirty="0" smtClean="0">
                <a:solidFill>
                  <a:schemeClr val="accent1">
                    <a:lumMod val="20000"/>
                    <a:lumOff val="80000"/>
                  </a:schemeClr>
                </a:solidFill>
                <a:effectLst>
                  <a:outerShdw blurRad="38100" dist="38100" dir="2700000" algn="tl">
                    <a:srgbClr val="000000">
                      <a:alpha val="43137"/>
                    </a:srgbClr>
                  </a:outerShdw>
                </a:effectLst>
              </a:rPr>
              <a:t>THE ANCIENT SOURCES !</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POLYBIOS</a:t>
            </a:r>
            <a:r>
              <a:rPr lang="en-GB" sz="2000" dirty="0" smtClean="0">
                <a:solidFill>
                  <a:schemeClr val="accent1">
                    <a:lumMod val="20000"/>
                    <a:lumOff val="80000"/>
                  </a:schemeClr>
                </a:solidFill>
                <a:effectLst>
                  <a:outerShdw blurRad="38100" dist="38100" dir="2700000" algn="tl">
                    <a:srgbClr val="000000">
                      <a:alpha val="43137"/>
                    </a:srgbClr>
                  </a:outerShdw>
                </a:effectLst>
              </a:rPr>
              <a:t>  - detailed history of 264-146 BC</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err="1" smtClean="0">
                <a:solidFill>
                  <a:schemeClr val="accent1">
                    <a:lumMod val="20000"/>
                    <a:lumOff val="80000"/>
                  </a:schemeClr>
                </a:solidFill>
                <a:effectLst>
                  <a:outerShdw blurRad="38100" dist="38100" dir="2700000" algn="tl">
                    <a:srgbClr val="000000">
                      <a:alpha val="43137"/>
                    </a:srgbClr>
                  </a:outerShdw>
                </a:effectLst>
              </a:rPr>
              <a:t>Polybios</a:t>
            </a:r>
            <a:r>
              <a:rPr lang="en-GB" sz="2000" dirty="0" smtClean="0">
                <a:solidFill>
                  <a:schemeClr val="accent1">
                    <a:lumMod val="20000"/>
                    <a:lumOff val="80000"/>
                  </a:schemeClr>
                </a:solidFill>
                <a:effectLst>
                  <a:outerShdw blurRad="38100" dist="38100" dir="2700000" algn="tl">
                    <a:srgbClr val="000000">
                      <a:alpha val="43137"/>
                    </a:srgbClr>
                  </a:outerShdw>
                </a:effectLst>
              </a:rPr>
              <a:t> died in 118 BC</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DIODORUS SICULUS</a:t>
            </a:r>
            <a:r>
              <a:rPr lang="en-GB" sz="2000" dirty="0" smtClean="0">
                <a:solidFill>
                  <a:schemeClr val="accent1">
                    <a:lumMod val="20000"/>
                    <a:lumOff val="80000"/>
                  </a:schemeClr>
                </a:solidFill>
                <a:effectLst>
                  <a:outerShdw blurRad="38100" dist="38100" dir="2700000" algn="tl">
                    <a:srgbClr val="000000">
                      <a:alpha val="43137"/>
                    </a:srgbClr>
                  </a:outerShdw>
                </a:effectLst>
              </a:rPr>
              <a:t> Bibliotheca </a:t>
            </a:r>
            <a:r>
              <a:rPr lang="en-GB" sz="2000" dirty="0" err="1" smtClean="0">
                <a:solidFill>
                  <a:schemeClr val="accent1">
                    <a:lumMod val="20000"/>
                    <a:lumOff val="80000"/>
                  </a:schemeClr>
                </a:solidFill>
                <a:effectLst>
                  <a:outerShdw blurRad="38100" dist="38100" dir="2700000" algn="tl">
                    <a:srgbClr val="000000">
                      <a:alpha val="43137"/>
                    </a:srgbClr>
                  </a:outerShdw>
                </a:effectLst>
              </a:rPr>
              <a:t>historica</a:t>
            </a:r>
            <a:r>
              <a:rPr lang="en-GB" sz="2000" dirty="0" smtClean="0">
                <a:solidFill>
                  <a:schemeClr val="accent1">
                    <a:lumMod val="20000"/>
                    <a:lumOff val="80000"/>
                  </a:schemeClr>
                </a:solidFill>
                <a:effectLst>
                  <a:outerShdw blurRad="38100" dist="38100" dir="2700000" algn="tl">
                    <a:srgbClr val="000000">
                      <a:alpha val="43137"/>
                    </a:srgbClr>
                  </a:outerShdw>
                </a:effectLst>
              </a:rPr>
              <a:t> (universal history)</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written between 60 and 30 BC</a:t>
            </a:r>
            <a:endParaRPr lang="en-GB" sz="2000" b="1" dirty="0" smtClean="0">
              <a:solidFill>
                <a:schemeClr val="accent1">
                  <a:lumMod val="20000"/>
                  <a:lumOff val="80000"/>
                </a:schemeClr>
              </a:solidFill>
              <a:effectLst>
                <a:outerShdw blurRad="38100" dist="38100" dir="2700000" algn="tl">
                  <a:srgbClr val="000000">
                    <a:alpha val="43137"/>
                  </a:srgbClr>
                </a:outerShdw>
              </a:effectLst>
            </a:endParaRPr>
          </a:p>
          <a:p>
            <a:pPr lvl="1"/>
            <a:r>
              <a:rPr lang="en-GB" sz="2000" b="1" dirty="0">
                <a:solidFill>
                  <a:schemeClr val="accent1">
                    <a:lumMod val="20000"/>
                    <a:lumOff val="80000"/>
                  </a:schemeClr>
                </a:solidFill>
                <a:effectLst>
                  <a:outerShdw blurRad="38100" dist="38100" dir="2700000" algn="tl">
                    <a:srgbClr val="000000">
                      <a:alpha val="43137"/>
                    </a:srgbClr>
                  </a:outerShdw>
                </a:effectLst>
              </a:rPr>
              <a:t>LIVY</a:t>
            </a:r>
            <a:r>
              <a:rPr lang="en-GB" sz="2000" dirty="0">
                <a:solidFill>
                  <a:schemeClr val="accent1">
                    <a:lumMod val="20000"/>
                    <a:lumOff val="80000"/>
                  </a:schemeClr>
                </a:solidFill>
                <a:effectLst>
                  <a:outerShdw blurRad="38100" dist="38100" dir="2700000" algn="tl">
                    <a:srgbClr val="000000">
                      <a:alpha val="43137"/>
                    </a:srgbClr>
                  </a:outerShdw>
                </a:effectLst>
              </a:rPr>
              <a:t>  -  </a:t>
            </a:r>
            <a:r>
              <a:rPr lang="en-GB" sz="2000" i="1" dirty="0">
                <a:solidFill>
                  <a:schemeClr val="accent1">
                    <a:lumMod val="20000"/>
                    <a:lumOff val="80000"/>
                  </a:schemeClr>
                </a:solidFill>
                <a:effectLst>
                  <a:outerShdw blurRad="38100" dist="38100" dir="2700000" algn="tl">
                    <a:srgbClr val="000000">
                      <a:alpha val="43137"/>
                    </a:srgbClr>
                  </a:outerShdw>
                </a:effectLst>
              </a:rPr>
              <a:t>ab </a:t>
            </a:r>
            <a:r>
              <a:rPr lang="en-GB" sz="2000" i="1" dirty="0" err="1">
                <a:solidFill>
                  <a:schemeClr val="accent1">
                    <a:lumMod val="20000"/>
                    <a:lumOff val="80000"/>
                  </a:schemeClr>
                </a:solidFill>
                <a:effectLst>
                  <a:outerShdw blurRad="38100" dist="38100" dir="2700000" algn="tl">
                    <a:srgbClr val="000000">
                      <a:alpha val="43137"/>
                    </a:srgbClr>
                  </a:outerShdw>
                </a:effectLst>
              </a:rPr>
              <a:t>urbe</a:t>
            </a:r>
            <a:r>
              <a:rPr lang="en-GB" sz="2000" i="1" dirty="0">
                <a:solidFill>
                  <a:schemeClr val="accent1">
                    <a:lumMod val="20000"/>
                    <a:lumOff val="80000"/>
                  </a:schemeClr>
                </a:solidFill>
                <a:effectLst>
                  <a:outerShdw blurRad="38100" dist="38100" dir="2700000" algn="tl">
                    <a:srgbClr val="000000">
                      <a:alpha val="43137"/>
                    </a:srgbClr>
                  </a:outerShdw>
                </a:effectLst>
              </a:rPr>
              <a:t> condita - </a:t>
            </a:r>
            <a:r>
              <a:rPr lang="en-GB" sz="2000" dirty="0">
                <a:solidFill>
                  <a:schemeClr val="accent1">
                    <a:lumMod val="20000"/>
                    <a:lumOff val="80000"/>
                  </a:schemeClr>
                </a:solidFill>
                <a:effectLst>
                  <a:outerShdw blurRad="38100" dist="38100" dir="2700000" algn="tl">
                    <a:srgbClr val="000000">
                      <a:alpha val="43137"/>
                    </a:srgbClr>
                  </a:outerShdw>
                </a:effectLst>
              </a:rPr>
              <a:t>late 1</a:t>
            </a:r>
            <a:r>
              <a:rPr lang="en-GB" sz="2000" baseline="30000" dirty="0">
                <a:solidFill>
                  <a:schemeClr val="accent1">
                    <a:lumMod val="20000"/>
                    <a:lumOff val="80000"/>
                  </a:schemeClr>
                </a:solidFill>
                <a:effectLst>
                  <a:outerShdw blurRad="38100" dist="38100" dir="2700000" algn="tl">
                    <a:srgbClr val="000000">
                      <a:alpha val="43137"/>
                    </a:srgbClr>
                  </a:outerShdw>
                </a:effectLst>
              </a:rPr>
              <a:t>st</a:t>
            </a:r>
            <a:r>
              <a:rPr lang="en-GB" sz="2000" dirty="0">
                <a:solidFill>
                  <a:schemeClr val="accent1">
                    <a:lumMod val="20000"/>
                    <a:lumOff val="80000"/>
                  </a:schemeClr>
                </a:solidFill>
                <a:effectLst>
                  <a:outerShdw blurRad="38100" dist="38100" dir="2700000" algn="tl">
                    <a:srgbClr val="000000">
                      <a:alpha val="43137"/>
                    </a:srgbClr>
                  </a:outerShdw>
                </a:effectLst>
              </a:rPr>
              <a:t> c. BC (in LATIN</a:t>
            </a:r>
            <a:r>
              <a:rPr lang="en-GB" sz="2000" dirty="0" smtClean="0">
                <a:solidFill>
                  <a:schemeClr val="accent1">
                    <a:lumMod val="20000"/>
                    <a:lumOff val="80000"/>
                  </a:schemeClr>
                </a:solidFill>
                <a:effectLst>
                  <a:outerShdw blurRad="38100" dist="38100" dir="2700000" algn="tl">
                    <a:srgbClr val="000000">
                      <a:alpha val="43137"/>
                    </a:srgbClr>
                  </a:outerShdw>
                </a:effectLst>
              </a:rPr>
              <a:t>!)</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DIONYSIUS of Halicarnassus -  </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l-GR" sz="2000" dirty="0" smtClean="0">
                <a:solidFill>
                  <a:schemeClr val="accent1">
                    <a:lumMod val="20000"/>
                    <a:lumOff val="80000"/>
                  </a:schemeClr>
                </a:solidFill>
                <a:effectLst>
                  <a:outerShdw blurRad="38100" dist="38100" dir="2700000" algn="tl">
                    <a:srgbClr val="000000">
                      <a:alpha val="43137"/>
                    </a:srgbClr>
                  </a:outerShdw>
                </a:effectLst>
              </a:rPr>
              <a:t>Ῥωμαϊκὴ Ἀρχαιολογία</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c.60 BC-c.AD 7      </a:t>
            </a:r>
            <a:r>
              <a:rPr lang="el-GR" sz="2000" dirty="0" smtClean="0">
                <a:solidFill>
                  <a:schemeClr val="accent1">
                    <a:lumMod val="20000"/>
                    <a:lumOff val="80000"/>
                  </a:schemeClr>
                </a:solidFill>
                <a:effectLst>
                  <a:outerShdw blurRad="38100" dist="38100" dir="2700000" algn="tl">
                    <a:srgbClr val="000000">
                      <a:alpha val="43137"/>
                    </a:srgbClr>
                  </a:outerShdw>
                </a:effectLst>
              </a:rPr>
              <a:t>(</a:t>
            </a:r>
            <a:r>
              <a:rPr lang="en-GB" sz="2000" i="1" dirty="0" err="1">
                <a:solidFill>
                  <a:schemeClr val="accent1">
                    <a:lumMod val="20000"/>
                    <a:lumOff val="80000"/>
                  </a:schemeClr>
                </a:solidFill>
                <a:effectLst>
                  <a:outerShdw blurRad="38100" dist="38100" dir="2700000" algn="tl">
                    <a:srgbClr val="000000">
                      <a:alpha val="43137"/>
                    </a:srgbClr>
                  </a:outerShdw>
                </a:effectLst>
              </a:rPr>
              <a:t>Rhōmaikē</a:t>
            </a:r>
            <a:r>
              <a:rPr lang="en-GB" sz="2000" i="1" dirty="0">
                <a:solidFill>
                  <a:schemeClr val="accent1">
                    <a:lumMod val="20000"/>
                    <a:lumOff val="80000"/>
                  </a:schemeClr>
                </a:solidFill>
                <a:effectLst>
                  <a:outerShdw blurRad="38100" dist="38100" dir="2700000" algn="tl">
                    <a:srgbClr val="000000">
                      <a:alpha val="43137"/>
                    </a:srgbClr>
                  </a:outerShdw>
                </a:effectLst>
              </a:rPr>
              <a:t> </a:t>
            </a:r>
            <a:r>
              <a:rPr lang="en-GB" sz="2000" i="1" dirty="0" err="1">
                <a:solidFill>
                  <a:schemeClr val="accent1">
                    <a:lumMod val="20000"/>
                    <a:lumOff val="80000"/>
                  </a:schemeClr>
                </a:solidFill>
                <a:effectLst>
                  <a:outerShdw blurRad="38100" dist="38100" dir="2700000" algn="tl">
                    <a:srgbClr val="000000">
                      <a:alpha val="43137"/>
                    </a:srgbClr>
                  </a:outerShdw>
                </a:effectLst>
              </a:rPr>
              <a:t>archaiologia</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i="1" dirty="0">
                <a:solidFill>
                  <a:schemeClr val="accent1">
                    <a:lumMod val="20000"/>
                    <a:lumOff val="80000"/>
                  </a:schemeClr>
                </a:solidFill>
                <a:effectLst>
                  <a:outerShdw blurRad="38100" dist="38100" dir="2700000" algn="tl">
                    <a:srgbClr val="000000">
                      <a:alpha val="43137"/>
                    </a:srgbClr>
                  </a:outerShdw>
                </a:effectLst>
              </a:rPr>
              <a:t>Roman Antiquities</a:t>
            </a:r>
            <a:r>
              <a:rPr lang="en-GB" sz="2000" dirty="0">
                <a:solidFill>
                  <a:schemeClr val="accent1">
                    <a:lumMod val="20000"/>
                    <a:lumOff val="80000"/>
                  </a:schemeClr>
                </a:solidFill>
                <a:effectLst>
                  <a:outerShdw blurRad="38100" dist="38100" dir="2700000" algn="tl">
                    <a:srgbClr val="000000">
                      <a:alpha val="43137"/>
                    </a:srgbClr>
                  </a:outerShdw>
                </a:effectLst>
              </a:rPr>
              <a:t>)</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PLUTARCH</a:t>
            </a:r>
            <a:r>
              <a:rPr lang="en-GB" sz="2000" dirty="0" smtClean="0">
                <a:solidFill>
                  <a:schemeClr val="accent1">
                    <a:lumMod val="20000"/>
                    <a:lumOff val="80000"/>
                  </a:schemeClr>
                </a:solidFill>
                <a:effectLst>
                  <a:outerShdw blurRad="38100" dist="38100" dir="2700000" algn="tl">
                    <a:srgbClr val="000000">
                      <a:alpha val="43137"/>
                    </a:srgbClr>
                  </a:outerShdw>
                </a:effectLst>
              </a:rPr>
              <a:t> – biographies (e.g. of Pyrrhus)</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it-IT" sz="2000" i="1" dirty="0">
                <a:solidFill>
                  <a:schemeClr val="accent1">
                    <a:lumMod val="20000"/>
                    <a:lumOff val="80000"/>
                  </a:schemeClr>
                </a:solidFill>
                <a:effectLst>
                  <a:outerShdw blurRad="38100" dist="38100" dir="2700000" algn="tl">
                    <a:srgbClr val="000000">
                      <a:alpha val="43137"/>
                    </a:srgbClr>
                  </a:outerShdw>
                </a:effectLst>
              </a:rPr>
              <a:t>c</a:t>
            </a:r>
            <a:r>
              <a:rPr lang="it-IT" sz="2000" dirty="0">
                <a:solidFill>
                  <a:schemeClr val="accent1">
                    <a:lumMod val="20000"/>
                    <a:lumOff val="80000"/>
                  </a:schemeClr>
                </a:solidFill>
                <a:effectLst>
                  <a:outerShdw blurRad="38100" dist="38100" dir="2700000" algn="tl">
                    <a:srgbClr val="000000">
                      <a:alpha val="43137"/>
                    </a:srgbClr>
                  </a:outerShdw>
                </a:effectLst>
              </a:rPr>
              <a:t>. AD 46 </a:t>
            </a:r>
            <a:r>
              <a:rPr lang="it-IT" sz="2000" dirty="0" smtClean="0">
                <a:solidFill>
                  <a:schemeClr val="accent1">
                    <a:lumMod val="20000"/>
                    <a:lumOff val="80000"/>
                  </a:schemeClr>
                </a:solidFill>
                <a:effectLst>
                  <a:outerShdw blurRad="38100" dist="38100" dir="2700000" algn="tl">
                    <a:srgbClr val="000000">
                      <a:alpha val="43137"/>
                    </a:srgbClr>
                  </a:outerShdw>
                </a:effectLst>
              </a:rPr>
              <a:t>– 120</a:t>
            </a:r>
          </a:p>
          <a:p>
            <a:pPr lvl="1"/>
            <a:r>
              <a:rPr lang="it-IT" sz="2000" b="1" dirty="0" smtClean="0">
                <a:solidFill>
                  <a:schemeClr val="accent1">
                    <a:lumMod val="20000"/>
                    <a:lumOff val="80000"/>
                  </a:schemeClr>
                </a:solidFill>
                <a:effectLst>
                  <a:outerShdw blurRad="38100" dist="38100" dir="2700000" algn="tl">
                    <a:srgbClr val="000000">
                      <a:alpha val="43137"/>
                    </a:srgbClr>
                  </a:outerShdw>
                </a:effectLst>
              </a:rPr>
              <a:t>APPIAN</a:t>
            </a:r>
            <a:r>
              <a:rPr lang="it-IT" sz="2000" dirty="0" smtClean="0">
                <a:solidFill>
                  <a:schemeClr val="accent1">
                    <a:lumMod val="20000"/>
                    <a:lumOff val="80000"/>
                  </a:schemeClr>
                </a:solidFill>
                <a:effectLst>
                  <a:outerShdw blurRad="38100" dist="38100" dir="2700000" algn="tl">
                    <a:srgbClr val="000000">
                      <a:alpha val="43137"/>
                    </a:srgbClr>
                  </a:outerShdw>
                </a:effectLst>
              </a:rPr>
              <a:t>, </a:t>
            </a:r>
            <a:r>
              <a:rPr lang="el-GR" sz="2000" dirty="0">
                <a:solidFill>
                  <a:schemeClr val="accent1">
                    <a:lumMod val="20000"/>
                    <a:lumOff val="80000"/>
                  </a:schemeClr>
                </a:solidFill>
                <a:effectLst>
                  <a:outerShdw blurRad="38100" dist="38100" dir="2700000" algn="tl">
                    <a:srgbClr val="000000">
                      <a:alpha val="43137"/>
                    </a:srgbClr>
                  </a:outerShdw>
                </a:effectLst>
              </a:rPr>
              <a:t>Ῥωμαικά </a:t>
            </a:r>
            <a:r>
              <a:rPr lang="en-GB" sz="2000" dirty="0" smtClean="0">
                <a:solidFill>
                  <a:schemeClr val="accent1">
                    <a:lumMod val="20000"/>
                    <a:lumOff val="80000"/>
                  </a:schemeClr>
                </a:solidFill>
                <a:effectLst>
                  <a:outerShdw blurRad="38100" dist="38100" dir="2700000" algn="tl">
                    <a:srgbClr val="000000">
                      <a:alpha val="43137"/>
                    </a:srgbClr>
                  </a:outerShdw>
                </a:effectLst>
              </a:rPr>
              <a:t>(</a:t>
            </a:r>
            <a:r>
              <a:rPr lang="en-GB" sz="2000" i="1" dirty="0" err="1" smtClean="0">
                <a:solidFill>
                  <a:schemeClr val="accent1">
                    <a:lumMod val="20000"/>
                    <a:lumOff val="80000"/>
                  </a:schemeClr>
                </a:solidFill>
                <a:effectLst>
                  <a:outerShdw blurRad="38100" dist="38100" dir="2700000" algn="tl">
                    <a:srgbClr val="000000">
                      <a:alpha val="43137"/>
                    </a:srgbClr>
                  </a:outerShdw>
                </a:effectLst>
              </a:rPr>
              <a:t>Rhomaiká</a:t>
            </a:r>
            <a:r>
              <a:rPr lang="en-GB" sz="2000" dirty="0" smtClean="0">
                <a:solidFill>
                  <a:schemeClr val="accent1">
                    <a:lumMod val="20000"/>
                    <a:lumOff val="80000"/>
                  </a:schemeClr>
                </a:solidFill>
                <a:effectLst>
                  <a:outerShdw blurRad="38100" dist="38100" dir="2700000" algn="tl">
                    <a:srgbClr val="000000">
                      <a:alpha val="43137"/>
                    </a:srgbClr>
                  </a:outerShdw>
                </a:effectLst>
              </a:rPr>
              <a:t>)</a:t>
            </a:r>
            <a:r>
              <a:rPr lang="it-IT" sz="2000" dirty="0" smtClean="0">
                <a:solidFill>
                  <a:schemeClr val="accent1">
                    <a:lumMod val="20000"/>
                    <a:lumOff val="80000"/>
                  </a:schemeClr>
                </a:solidFill>
                <a:effectLst>
                  <a:outerShdw blurRad="38100" dist="38100" dir="2700000" algn="tl">
                    <a:srgbClr val="000000">
                      <a:alpha val="43137"/>
                    </a:srgbClr>
                  </a:outerShdw>
                </a:effectLst>
              </a:rPr>
              <a:t/>
            </a:r>
            <a:br>
              <a:rPr lang="it-IT" sz="2000" dirty="0" smtClean="0">
                <a:solidFill>
                  <a:schemeClr val="accent1">
                    <a:lumMod val="20000"/>
                    <a:lumOff val="80000"/>
                  </a:schemeClr>
                </a:solidFill>
                <a:effectLst>
                  <a:outerShdw blurRad="38100" dist="38100" dir="2700000" algn="tl">
                    <a:srgbClr val="000000">
                      <a:alpha val="43137"/>
                    </a:srgbClr>
                  </a:outerShdw>
                </a:effectLst>
              </a:rPr>
            </a:br>
            <a:r>
              <a:rPr lang="it-IT" sz="2000" dirty="0" smtClean="0">
                <a:solidFill>
                  <a:schemeClr val="accent1">
                    <a:lumMod val="20000"/>
                    <a:lumOff val="80000"/>
                  </a:schemeClr>
                </a:solidFill>
                <a:effectLst>
                  <a:outerShdw blurRad="38100" dist="38100" dir="2700000" algn="tl">
                    <a:srgbClr val="000000">
                      <a:alpha val="43137"/>
                    </a:srgbClr>
                  </a:outerShdw>
                </a:effectLst>
              </a:rPr>
              <a:t>        AD 95 – 165, from Alexandria, since AD 120 in Rome</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endParaRPr lang="en-GB" sz="2000" dirty="0" smtClean="0">
              <a:solidFill>
                <a:schemeClr val="accent1">
                  <a:lumMod val="20000"/>
                  <a:lumOff val="80000"/>
                </a:schemeClr>
              </a:solidFill>
              <a:effectLst>
                <a:outerShdw blurRad="38100" dist="38100" dir="2700000" algn="tl">
                  <a:srgbClr val="000000">
                    <a:alpha val="43137"/>
                  </a:srgbClr>
                </a:outerShdw>
              </a:effectLst>
            </a:endParaRPr>
          </a:p>
          <a:p>
            <a:r>
              <a:rPr lang="en-GB" sz="2400" dirty="0" smtClean="0">
                <a:solidFill>
                  <a:schemeClr val="accent1">
                    <a:lumMod val="20000"/>
                    <a:lumOff val="80000"/>
                  </a:schemeClr>
                </a:solidFill>
                <a:effectLst>
                  <a:outerShdw blurRad="38100" dist="38100" dir="2700000" algn="tl">
                    <a:srgbClr val="000000">
                      <a:alpha val="43137"/>
                    </a:srgbClr>
                  </a:outerShdw>
                </a:effectLst>
              </a:rPr>
              <a:t>Earlier sources?</a:t>
            </a:r>
          </a:p>
          <a:p>
            <a:pPr lvl="1"/>
            <a:r>
              <a:rPr lang="en-GB" sz="2000" dirty="0" smtClean="0">
                <a:solidFill>
                  <a:schemeClr val="accent1">
                    <a:lumMod val="20000"/>
                    <a:lumOff val="80000"/>
                  </a:schemeClr>
                </a:solidFill>
                <a:effectLst>
                  <a:outerShdw blurRad="38100" dist="38100" dir="2700000" algn="tl">
                    <a:srgbClr val="000000">
                      <a:alpha val="43137"/>
                    </a:srgbClr>
                  </a:outerShdw>
                </a:effectLst>
              </a:rPr>
              <a:t>Annalistic tradition – </a:t>
            </a:r>
            <a:r>
              <a:rPr lang="en-GB" sz="2000" i="1" dirty="0" err="1" smtClean="0">
                <a:solidFill>
                  <a:schemeClr val="accent1">
                    <a:lumMod val="20000"/>
                    <a:lumOff val="80000"/>
                  </a:schemeClr>
                </a:solidFill>
                <a:effectLst>
                  <a:outerShdw blurRad="38100" dist="38100" dir="2700000" algn="tl">
                    <a:srgbClr val="000000">
                      <a:alpha val="43137"/>
                    </a:srgbClr>
                  </a:outerShdw>
                </a:effectLst>
              </a:rPr>
              <a:t>annales</a:t>
            </a:r>
            <a:r>
              <a:rPr lang="en-GB" sz="2000" i="1"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rPr>
              <a:t>(?)</a:t>
            </a:r>
          </a:p>
        </p:txBody>
      </p:sp>
      <p:pic>
        <p:nvPicPr>
          <p:cNvPr id="15365" name="Picture 5" descr="http://www.st-andrews.ac.uk/libraryblog/wp-content/uploads/Books_in_the_Loeb_Classical_Librar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2410070"/>
            <a:ext cx="6419390" cy="4447930"/>
          </a:xfrm>
          <a:prstGeom prst="rect">
            <a:avLst/>
          </a:prstGeom>
          <a:noFill/>
          <a:extLst>
            <a:ext uri="{909E8E84-426E-40DD-AFC4-6F175D3DCCD1}">
              <a14:hiddenFill xmlns:a14="http://schemas.microsoft.com/office/drawing/2010/main">
                <a:solidFill>
                  <a:srgbClr val="FFFFFF"/>
                </a:solidFill>
              </a14:hiddenFill>
            </a:ext>
          </a:extLst>
        </p:spPr>
      </p:pic>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600" y="2824878"/>
            <a:ext cx="6156176" cy="40439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17199" y="3068960"/>
            <a:ext cx="3401988" cy="4032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89242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5365"/>
                                        </p:tgtEl>
                                        <p:attrNameLst>
                                          <p:attrName>style.visibility</p:attrName>
                                        </p:attrNameLst>
                                      </p:cBhvr>
                                      <p:to>
                                        <p:strVal val="visible"/>
                                      </p:to>
                                    </p:set>
                                    <p:animEffect transition="in" filter="fade">
                                      <p:cBhvr>
                                        <p:cTn id="7" dur="1000"/>
                                        <p:tgtEl>
                                          <p:spTgt spid="15365"/>
                                        </p:tgtEl>
                                      </p:cBhvr>
                                    </p:animEffect>
                                    <p:anim calcmode="lin" valueType="num">
                                      <p:cBhvr>
                                        <p:cTn id="8" dur="1000" fill="hold"/>
                                        <p:tgtEl>
                                          <p:spTgt spid="15365"/>
                                        </p:tgtEl>
                                        <p:attrNameLst>
                                          <p:attrName>ppt_x</p:attrName>
                                        </p:attrNameLst>
                                      </p:cBhvr>
                                      <p:tavLst>
                                        <p:tav tm="0">
                                          <p:val>
                                            <p:strVal val="#ppt_x"/>
                                          </p:val>
                                        </p:tav>
                                        <p:tav tm="100000">
                                          <p:val>
                                            <p:strVal val="#ppt_x"/>
                                          </p:val>
                                        </p:tav>
                                      </p:tavLst>
                                    </p:anim>
                                    <p:anim calcmode="lin" valueType="num">
                                      <p:cBhvr>
                                        <p:cTn id="9" dur="1000" fill="hold"/>
                                        <p:tgtEl>
                                          <p:spTgt spid="1536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gtEl>
                                        <p:attrNameLst>
                                          <p:attrName>style.visibility</p:attrName>
                                        </p:attrNameLst>
                                      </p:cBhvr>
                                      <p:to>
                                        <p:strVal val="visible"/>
                                      </p:to>
                                    </p:set>
                                    <p:animEffect transition="in" filter="fade">
                                      <p:cBhvr>
                                        <p:cTn id="14" dur="1000"/>
                                        <p:tgtEl>
                                          <p:spTgt spid="15363"/>
                                        </p:tgtEl>
                                      </p:cBhvr>
                                    </p:animEffect>
                                    <p:anim calcmode="lin" valueType="num">
                                      <p:cBhvr>
                                        <p:cTn id="15" dur="1000" fill="hold"/>
                                        <p:tgtEl>
                                          <p:spTgt spid="15363"/>
                                        </p:tgtEl>
                                        <p:attrNameLst>
                                          <p:attrName>ppt_x</p:attrName>
                                        </p:attrNameLst>
                                      </p:cBhvr>
                                      <p:tavLst>
                                        <p:tav tm="0">
                                          <p:val>
                                            <p:strVal val="#ppt_x"/>
                                          </p:val>
                                        </p:tav>
                                        <p:tav tm="100000">
                                          <p:val>
                                            <p:strVal val="#ppt_x"/>
                                          </p:val>
                                        </p:tav>
                                      </p:tavLst>
                                    </p:anim>
                                    <p:anim calcmode="lin" valueType="num">
                                      <p:cBhvr>
                                        <p:cTn id="16" dur="1000" fill="hold"/>
                                        <p:tgtEl>
                                          <p:spTgt spid="1536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2"/>
                                        </p:tgtEl>
                                        <p:attrNameLst>
                                          <p:attrName>style.visibility</p:attrName>
                                        </p:attrNameLst>
                                      </p:cBhvr>
                                      <p:to>
                                        <p:strVal val="visible"/>
                                      </p:to>
                                    </p:set>
                                    <p:animEffect transition="in" filter="fade">
                                      <p:cBhvr>
                                        <p:cTn id="21" dur="1000"/>
                                        <p:tgtEl>
                                          <p:spTgt spid="15362"/>
                                        </p:tgtEl>
                                      </p:cBhvr>
                                    </p:animEffect>
                                    <p:anim calcmode="lin" valueType="num">
                                      <p:cBhvr>
                                        <p:cTn id="22" dur="1000" fill="hold"/>
                                        <p:tgtEl>
                                          <p:spTgt spid="15362"/>
                                        </p:tgtEl>
                                        <p:attrNameLst>
                                          <p:attrName>ppt_x</p:attrName>
                                        </p:attrNameLst>
                                      </p:cBhvr>
                                      <p:tavLst>
                                        <p:tav tm="0">
                                          <p:val>
                                            <p:strVal val="#ppt_x"/>
                                          </p:val>
                                        </p:tav>
                                        <p:tav tm="100000">
                                          <p:val>
                                            <p:strVal val="#ppt_x"/>
                                          </p:val>
                                        </p:tav>
                                      </p:tavLst>
                                    </p:anim>
                                    <p:anim calcmode="lin" valueType="num">
                                      <p:cBhvr>
                                        <p:cTn id="23" dur="1000" fill="hold"/>
                                        <p:tgtEl>
                                          <p:spTgt spid="1536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07504" y="188640"/>
            <a:ext cx="8884096" cy="6669360"/>
          </a:xfrm>
        </p:spPr>
        <p:txBody>
          <a:bodyPr>
            <a:normAutofit fontScale="62500" lnSpcReduction="20000"/>
          </a:bodyPr>
          <a:lstStyle/>
          <a:p>
            <a:r>
              <a:rPr lang="en-GB" b="1" dirty="0"/>
              <a:t>493</a:t>
            </a:r>
            <a:r>
              <a:rPr lang="en-GB" dirty="0"/>
              <a:t> </a:t>
            </a:r>
            <a:r>
              <a:rPr lang="en-GB" dirty="0" smtClean="0"/>
              <a:t>	</a:t>
            </a:r>
            <a:r>
              <a:rPr lang="en-GB" b="1" dirty="0" smtClean="0"/>
              <a:t>Cassian </a:t>
            </a:r>
            <a:r>
              <a:rPr lang="en-GB" b="1" dirty="0"/>
              <a:t>treaty</a:t>
            </a:r>
            <a:r>
              <a:rPr lang="en-GB" dirty="0"/>
              <a:t> struck with the </a:t>
            </a:r>
            <a:r>
              <a:rPr lang="en-GB" b="1" dirty="0" smtClean="0"/>
              <a:t>Latins</a:t>
            </a:r>
            <a:endParaRPr lang="en-GB" dirty="0"/>
          </a:p>
          <a:p>
            <a:r>
              <a:rPr lang="en-GB" b="1" dirty="0"/>
              <a:t>396</a:t>
            </a:r>
            <a:r>
              <a:rPr lang="en-GB" dirty="0"/>
              <a:t> </a:t>
            </a:r>
            <a:r>
              <a:rPr lang="en-GB" dirty="0" smtClean="0"/>
              <a:t>	Fall </a:t>
            </a:r>
            <a:r>
              <a:rPr lang="en-GB" dirty="0"/>
              <a:t>of </a:t>
            </a:r>
            <a:r>
              <a:rPr lang="en-GB" b="1" dirty="0"/>
              <a:t>Veii</a:t>
            </a:r>
            <a:r>
              <a:rPr lang="en-GB" dirty="0"/>
              <a:t> </a:t>
            </a:r>
          </a:p>
          <a:p>
            <a:r>
              <a:rPr lang="en-GB" b="1" dirty="0"/>
              <a:t>390 </a:t>
            </a:r>
            <a:r>
              <a:rPr lang="en-GB" b="1" dirty="0" smtClean="0"/>
              <a:t>	Sack </a:t>
            </a:r>
            <a:r>
              <a:rPr lang="en-GB" b="1" dirty="0"/>
              <a:t>of Rome</a:t>
            </a:r>
            <a:r>
              <a:rPr lang="en-GB" dirty="0"/>
              <a:t> by the Gauls (or 387; so Polybius) </a:t>
            </a:r>
          </a:p>
          <a:p>
            <a:r>
              <a:rPr lang="en-GB" b="1" dirty="0"/>
              <a:t>378</a:t>
            </a:r>
            <a:r>
              <a:rPr lang="en-GB" dirty="0"/>
              <a:t> </a:t>
            </a:r>
            <a:r>
              <a:rPr lang="en-GB" dirty="0" smtClean="0"/>
              <a:t>	Construction </a:t>
            </a:r>
            <a:r>
              <a:rPr lang="en-GB" dirty="0"/>
              <a:t>of the ‘</a:t>
            </a:r>
            <a:r>
              <a:rPr lang="en-GB" dirty="0" err="1"/>
              <a:t>Servian</a:t>
            </a:r>
            <a:r>
              <a:rPr lang="en-GB" dirty="0"/>
              <a:t>’ wall </a:t>
            </a:r>
          </a:p>
          <a:p>
            <a:r>
              <a:rPr lang="en-GB" b="1" dirty="0"/>
              <a:t>354</a:t>
            </a:r>
            <a:r>
              <a:rPr lang="en-GB" dirty="0"/>
              <a:t> </a:t>
            </a:r>
            <a:r>
              <a:rPr lang="en-GB" dirty="0" smtClean="0"/>
              <a:t>	Treaty </a:t>
            </a:r>
            <a:r>
              <a:rPr lang="en-GB" dirty="0"/>
              <a:t>with </a:t>
            </a:r>
            <a:r>
              <a:rPr lang="en-GB" dirty="0" err="1"/>
              <a:t>Samnites</a:t>
            </a:r>
            <a:r>
              <a:rPr lang="en-GB" dirty="0"/>
              <a:t> </a:t>
            </a:r>
          </a:p>
          <a:p>
            <a:r>
              <a:rPr lang="en-GB" b="1" dirty="0"/>
              <a:t>343-341</a:t>
            </a:r>
            <a:r>
              <a:rPr lang="en-GB" dirty="0"/>
              <a:t> </a:t>
            </a:r>
            <a:r>
              <a:rPr lang="en-GB" b="1" dirty="0"/>
              <a:t>First Samnite War (?) </a:t>
            </a:r>
          </a:p>
          <a:p>
            <a:r>
              <a:rPr lang="en-GB" b="1" dirty="0"/>
              <a:t>340-338 Latin revolt</a:t>
            </a:r>
            <a:r>
              <a:rPr lang="en-GB" dirty="0"/>
              <a:t> </a:t>
            </a:r>
            <a:r>
              <a:rPr lang="en-GB" dirty="0" smtClean="0"/>
              <a:t>(</a:t>
            </a:r>
            <a:r>
              <a:rPr lang="en-GB" dirty="0" smtClean="0">
                <a:sym typeface="Wingdings" panose="05000000000000000000" pitchFamily="2" charset="2"/>
              </a:rPr>
              <a:t></a:t>
            </a:r>
            <a:r>
              <a:rPr lang="en-GB" dirty="0" smtClean="0"/>
              <a:t>the </a:t>
            </a:r>
            <a:r>
              <a:rPr lang="en-GB" dirty="0"/>
              <a:t>settlement of 338) </a:t>
            </a:r>
          </a:p>
          <a:p>
            <a:r>
              <a:rPr lang="en-GB" b="1" dirty="0"/>
              <a:t>328</a:t>
            </a:r>
            <a:r>
              <a:rPr lang="en-GB" dirty="0"/>
              <a:t> Colony established at </a:t>
            </a:r>
            <a:r>
              <a:rPr lang="en-GB" dirty="0" err="1"/>
              <a:t>Fregellae</a:t>
            </a:r>
            <a:r>
              <a:rPr lang="en-GB" dirty="0"/>
              <a:t> </a:t>
            </a:r>
          </a:p>
          <a:p>
            <a:r>
              <a:rPr lang="en-GB" b="1" dirty="0"/>
              <a:t>326-304 Second Samnite War </a:t>
            </a:r>
          </a:p>
          <a:p>
            <a:r>
              <a:rPr lang="en-GB" b="1" dirty="0"/>
              <a:t>321</a:t>
            </a:r>
            <a:r>
              <a:rPr lang="en-GB" dirty="0"/>
              <a:t> Roman army ambushed in the </a:t>
            </a:r>
            <a:r>
              <a:rPr lang="en-GB" dirty="0" err="1"/>
              <a:t>Caudine</a:t>
            </a:r>
            <a:r>
              <a:rPr lang="en-GB" dirty="0"/>
              <a:t> Forks </a:t>
            </a:r>
          </a:p>
          <a:p>
            <a:r>
              <a:rPr lang="en-GB" b="1" dirty="0"/>
              <a:t>315</a:t>
            </a:r>
            <a:r>
              <a:rPr lang="en-GB" dirty="0"/>
              <a:t> battle of </a:t>
            </a:r>
            <a:r>
              <a:rPr lang="en-GB" dirty="0" err="1"/>
              <a:t>Lautulae</a:t>
            </a:r>
            <a:r>
              <a:rPr lang="en-GB" dirty="0"/>
              <a:t> (a Roman defeat?) </a:t>
            </a:r>
          </a:p>
          <a:p>
            <a:r>
              <a:rPr lang="en-GB" b="1" dirty="0"/>
              <a:t>312</a:t>
            </a:r>
            <a:r>
              <a:rPr lang="en-GB" dirty="0"/>
              <a:t> Work begins on the Appian way (</a:t>
            </a:r>
            <a:r>
              <a:rPr lang="en-GB" i="1" dirty="0"/>
              <a:t>via </a:t>
            </a:r>
            <a:r>
              <a:rPr lang="en-GB" i="1" dirty="0" err="1"/>
              <a:t>Appia</a:t>
            </a:r>
            <a:r>
              <a:rPr lang="en-GB" dirty="0"/>
              <a:t>) </a:t>
            </a:r>
          </a:p>
          <a:p>
            <a:r>
              <a:rPr lang="en-GB" b="1" dirty="0"/>
              <a:t>298-290</a:t>
            </a:r>
            <a:r>
              <a:rPr lang="en-GB" dirty="0"/>
              <a:t> Third Samnite War </a:t>
            </a:r>
          </a:p>
          <a:p>
            <a:r>
              <a:rPr lang="en-GB" b="1" dirty="0"/>
              <a:t>295</a:t>
            </a:r>
            <a:r>
              <a:rPr lang="en-GB" dirty="0"/>
              <a:t> Great battle at </a:t>
            </a:r>
            <a:r>
              <a:rPr lang="en-GB" dirty="0" err="1"/>
              <a:t>Sentinum</a:t>
            </a:r>
            <a:r>
              <a:rPr lang="en-GB" dirty="0"/>
              <a:t>. Romans defeat combined army of </a:t>
            </a:r>
            <a:r>
              <a:rPr lang="en-GB" dirty="0" err="1"/>
              <a:t>Samnites</a:t>
            </a:r>
            <a:r>
              <a:rPr lang="en-GB" dirty="0"/>
              <a:t>, Gauls, </a:t>
            </a:r>
            <a:r>
              <a:rPr lang="en-GB" dirty="0" smtClean="0"/>
              <a:t>Etruscans </a:t>
            </a:r>
            <a:r>
              <a:rPr lang="en-GB" dirty="0"/>
              <a:t>and </a:t>
            </a:r>
            <a:r>
              <a:rPr lang="en-GB" dirty="0" err="1"/>
              <a:t>Umbrians</a:t>
            </a:r>
            <a:r>
              <a:rPr lang="en-GB" dirty="0"/>
              <a:t>. </a:t>
            </a:r>
          </a:p>
          <a:p>
            <a:r>
              <a:rPr lang="en-GB" b="1" dirty="0"/>
              <a:t>280</a:t>
            </a:r>
            <a:r>
              <a:rPr lang="en-GB" dirty="0"/>
              <a:t> Tarentum invites </a:t>
            </a:r>
            <a:r>
              <a:rPr lang="en-GB" b="1" dirty="0"/>
              <a:t>King Pyrrhus of Epirus</a:t>
            </a:r>
            <a:r>
              <a:rPr lang="en-GB" dirty="0"/>
              <a:t> to Italy </a:t>
            </a:r>
          </a:p>
          <a:p>
            <a:r>
              <a:rPr lang="en-GB" b="1" dirty="0"/>
              <a:t>280</a:t>
            </a:r>
            <a:r>
              <a:rPr lang="en-GB" dirty="0"/>
              <a:t> Battle at Heraclea </a:t>
            </a:r>
          </a:p>
          <a:p>
            <a:r>
              <a:rPr lang="en-GB" b="1" dirty="0"/>
              <a:t>279</a:t>
            </a:r>
            <a:r>
              <a:rPr lang="en-GB" dirty="0"/>
              <a:t> Battle at Asculum </a:t>
            </a:r>
          </a:p>
          <a:p>
            <a:r>
              <a:rPr lang="en-GB" b="1" dirty="0"/>
              <a:t>278-276 Pyrrhus</a:t>
            </a:r>
            <a:r>
              <a:rPr lang="en-GB" dirty="0"/>
              <a:t> in Sicily (returns to Italy in 276) </a:t>
            </a:r>
          </a:p>
          <a:p>
            <a:r>
              <a:rPr lang="en-GB" b="1" dirty="0"/>
              <a:t>275</a:t>
            </a:r>
            <a:r>
              <a:rPr lang="en-GB" dirty="0"/>
              <a:t> Pyrrhus defeated near </a:t>
            </a:r>
            <a:r>
              <a:rPr lang="en-GB" dirty="0" err="1"/>
              <a:t>Malventum</a:t>
            </a:r>
            <a:r>
              <a:rPr lang="en-GB" dirty="0"/>
              <a:t> (later </a:t>
            </a:r>
            <a:r>
              <a:rPr lang="en-GB" dirty="0" err="1"/>
              <a:t>Beneventum</a:t>
            </a:r>
            <a:r>
              <a:rPr lang="en-GB" dirty="0"/>
              <a:t>) </a:t>
            </a:r>
          </a:p>
          <a:p>
            <a:r>
              <a:rPr lang="en-GB" b="1" dirty="0"/>
              <a:t>264-241</a:t>
            </a:r>
            <a:r>
              <a:rPr lang="en-GB" dirty="0"/>
              <a:t> </a:t>
            </a:r>
            <a:r>
              <a:rPr lang="en-GB" b="1" dirty="0"/>
              <a:t>First Punic </a:t>
            </a:r>
            <a:r>
              <a:rPr lang="en-GB" b="1" dirty="0" smtClean="0"/>
              <a:t>War (with Carthage)</a:t>
            </a:r>
            <a:endParaRPr lang="en-GB" b="1" dirty="0"/>
          </a:p>
        </p:txBody>
      </p:sp>
    </p:spTree>
    <p:extLst>
      <p:ext uri="{BB962C8B-B14F-4D97-AF65-F5344CB8AC3E}">
        <p14:creationId xmlns:p14="http://schemas.microsoft.com/office/powerpoint/2010/main" val="22512752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xit" presetSubtype="0" fill="hold" nodeType="afterEffect">
                                  <p:stCondLst>
                                    <p:cond delay="500"/>
                                  </p:stCondLst>
                                  <p:childTnLst>
                                    <p:animEffect transition="out" filter="fade">
                                      <p:cBhvr>
                                        <p:cTn id="12" dur="2000"/>
                                        <p:tgtEl>
                                          <p:spTgt spid="4"/>
                                        </p:tgtEl>
                                      </p:cBhvr>
                                    </p:animEffect>
                                    <p:anim calcmode="lin" valueType="num">
                                      <p:cBhvr>
                                        <p:cTn id="13" dur="2000"/>
                                        <p:tgtEl>
                                          <p:spTgt spid="4"/>
                                        </p:tgtEl>
                                        <p:attrNameLst>
                                          <p:attrName>ppt_x</p:attrName>
                                        </p:attrNameLst>
                                      </p:cBhvr>
                                      <p:tavLst>
                                        <p:tav tm="0">
                                          <p:val>
                                            <p:strVal val="ppt_x"/>
                                          </p:val>
                                        </p:tav>
                                        <p:tav tm="100000">
                                          <p:val>
                                            <p:strVal val="ppt_x"/>
                                          </p:val>
                                        </p:tav>
                                      </p:tavLst>
                                    </p:anim>
                                    <p:anim calcmode="lin" valueType="num">
                                      <p:cBhvr>
                                        <p:cTn id="14" dur="2000"/>
                                        <p:tgtEl>
                                          <p:spTgt spid="4"/>
                                        </p:tgtEl>
                                        <p:attrNameLst>
                                          <p:attrName>ppt_y</p:attrName>
                                        </p:attrNameLst>
                                      </p:cBhvr>
                                      <p:tavLst>
                                        <p:tav tm="0">
                                          <p:val>
                                            <p:strVal val="ppt_y"/>
                                          </p:val>
                                        </p:tav>
                                        <p:tav tm="100000">
                                          <p:val>
                                            <p:strVal val="ppt_y+.1"/>
                                          </p:val>
                                        </p:tav>
                                      </p:tavLst>
                                    </p:anim>
                                    <p:set>
                                      <p:cBhvr>
                                        <p:cTn id="15" dur="1" fill="hold">
                                          <p:stCondLst>
                                            <p:cond delay="1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s://upload.wikimedia.org/wikipedia/commons/c/c9/The_Growth_of_Roman_Power_in_Italy.jpg"/>
          <p:cNvPicPr>
            <a:picLocks noChangeAspect="1" noChangeArrowheads="1"/>
          </p:cNvPicPr>
          <p:nvPr/>
        </p:nvPicPr>
        <p:blipFill rotWithShape="1">
          <a:blip r:embed="rId2">
            <a:extLst>
              <a:ext uri="{28A0092B-C50C-407E-A947-70E740481C1C}">
                <a14:useLocalDpi xmlns:a14="http://schemas.microsoft.com/office/drawing/2010/main" val="0"/>
              </a:ext>
            </a:extLst>
          </a:blip>
          <a:srcRect t="20320" b="22145"/>
          <a:stretch/>
        </p:blipFill>
        <p:spPr bwMode="auto">
          <a:xfrm>
            <a:off x="0" y="17868"/>
            <a:ext cx="9178605" cy="685453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55576" y="4519661"/>
            <a:ext cx="3792163" cy="4525963"/>
          </a:xfrm>
          <a:solidFill>
            <a:schemeClr val="accent3">
              <a:alpha val="63000"/>
            </a:schemeClr>
          </a:solidFill>
        </p:spPr>
        <p:style>
          <a:lnRef idx="3">
            <a:schemeClr val="lt1"/>
          </a:lnRef>
          <a:fillRef idx="1">
            <a:schemeClr val="accent3"/>
          </a:fillRef>
          <a:effectRef idx="1">
            <a:schemeClr val="accent3"/>
          </a:effectRef>
          <a:fontRef idx="minor">
            <a:schemeClr val="lt1"/>
          </a:fontRef>
        </p:style>
        <p:txBody>
          <a:bodyPr>
            <a:normAutofit/>
          </a:bodyPr>
          <a:lstStyle/>
          <a:p>
            <a:r>
              <a:rPr lang="en-GB" sz="2400" dirty="0" smtClean="0"/>
              <a:t>Conquest of Italy (?)</a:t>
            </a:r>
          </a:p>
          <a:p>
            <a:r>
              <a:rPr lang="en-GB" sz="2000" dirty="0" smtClean="0"/>
              <a:t>still in 92 BC </a:t>
            </a:r>
            <a:br>
              <a:rPr lang="en-GB" sz="2000" dirty="0" smtClean="0"/>
            </a:br>
            <a:r>
              <a:rPr lang="en-GB" sz="2000" dirty="0" smtClean="0"/>
              <a:t>(prior to the Social War, Rome’s war with her </a:t>
            </a:r>
            <a:r>
              <a:rPr lang="en-GB" sz="2000" i="1" dirty="0" smtClean="0"/>
              <a:t>socii</a:t>
            </a:r>
            <a:r>
              <a:rPr lang="en-GB" sz="2000" dirty="0" smtClean="0"/>
              <a:t>):</a:t>
            </a:r>
            <a:br>
              <a:rPr lang="en-GB" sz="2000" dirty="0" smtClean="0"/>
            </a:br>
            <a:r>
              <a:rPr lang="en-GB" sz="2000" dirty="0" smtClean="0"/>
              <a:t>– a </a:t>
            </a:r>
            <a:r>
              <a:rPr lang="en-GB" sz="2000" b="1" u="sng" dirty="0" smtClean="0"/>
              <a:t>patchwork</a:t>
            </a:r>
            <a:r>
              <a:rPr lang="en-GB" sz="2000" dirty="0" smtClean="0"/>
              <a:t> of ‘statuses’ and ‘alliances’ across Italy…</a:t>
            </a:r>
            <a:endParaRPr lang="en-GB" sz="2000" dirty="0"/>
          </a:p>
        </p:txBody>
      </p:sp>
    </p:spTree>
    <p:extLst>
      <p:ext uri="{BB962C8B-B14F-4D97-AF65-F5344CB8AC3E}">
        <p14:creationId xmlns:p14="http://schemas.microsoft.com/office/powerpoint/2010/main" val="48248181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75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ITALY</a:t>
            </a:r>
            <a:endParaRPr lang="en-GB" dirty="0"/>
          </a:p>
        </p:txBody>
      </p:sp>
      <p:sp>
        <p:nvSpPr>
          <p:cNvPr id="3" name="Content Placeholder 2"/>
          <p:cNvSpPr>
            <a:spLocks noGrp="1"/>
          </p:cNvSpPr>
          <p:nvPr>
            <p:ph idx="1"/>
          </p:nvPr>
        </p:nvSpPr>
        <p:spPr/>
        <p:txBody>
          <a:bodyPr>
            <a:normAutofit/>
          </a:bodyPr>
          <a:lstStyle/>
          <a:p>
            <a:r>
              <a:rPr lang="en-GB" sz="2400" dirty="0" smtClean="0"/>
              <a:t>Geography</a:t>
            </a:r>
            <a:br>
              <a:rPr lang="en-GB" sz="2400" dirty="0" smtClean="0"/>
            </a:br>
            <a:r>
              <a:rPr lang="en-GB" sz="2400" dirty="0" smtClean="0"/>
              <a:t>of Italy</a:t>
            </a:r>
            <a:endParaRPr lang="en-GB" sz="2400" dirty="0"/>
          </a:p>
        </p:txBody>
      </p:sp>
      <p:pic>
        <p:nvPicPr>
          <p:cNvPr id="12290" name="Picture 2" descr="http://s4.thingpic.com/images/tQ/HFjkby8cKxePbEkMNmzU19sc.png"/>
          <p:cNvPicPr>
            <a:picLocks noChangeAspect="1" noChangeArrowheads="1"/>
          </p:cNvPicPr>
          <p:nvPr/>
        </p:nvPicPr>
        <p:blipFill rotWithShape="1">
          <a:blip r:embed="rId2">
            <a:extLst>
              <a:ext uri="{28A0092B-C50C-407E-A947-70E740481C1C}">
                <a14:useLocalDpi xmlns:a14="http://schemas.microsoft.com/office/drawing/2010/main" val="0"/>
              </a:ext>
            </a:extLst>
          </a:blip>
          <a:srcRect l="5980" t="8223" r="2996" b="2219"/>
          <a:stretch/>
        </p:blipFill>
        <p:spPr bwMode="auto">
          <a:xfrm>
            <a:off x="3059832" y="19088"/>
            <a:ext cx="6084168" cy="6838912"/>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rot="1533230">
            <a:off x="5597860" y="3051032"/>
            <a:ext cx="1008112" cy="395273"/>
          </a:xfrm>
          <a:prstGeom prst="ellipse">
            <a:avLst/>
          </a:prstGeom>
          <a:solidFill>
            <a:schemeClr val="accent2">
              <a:lumMod val="40000"/>
              <a:lumOff val="60000"/>
              <a:alpha val="4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6384496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anim calcmode="lin" valueType="num">
                                      <p:cBhvr>
                                        <p:cTn id="10" dur="500" fill="hold"/>
                                        <p:tgtEl>
                                          <p:spTgt spid="4"/>
                                        </p:tgtEl>
                                        <p:attrNameLst>
                                          <p:attrName>ppt_x</p:attrName>
                                        </p:attrNameLst>
                                      </p:cBhvr>
                                      <p:tavLst>
                                        <p:tav tm="0">
                                          <p:val>
                                            <p:fltVal val="0.5"/>
                                          </p:val>
                                        </p:tav>
                                        <p:tav tm="100000">
                                          <p:val>
                                            <p:strVal val="#ppt_x"/>
                                          </p:val>
                                        </p:tav>
                                      </p:tavLst>
                                    </p:anim>
                                    <p:anim calcmode="lin" valueType="num">
                                      <p:cBhvr>
                                        <p:cTn id="11" dur="500" fill="hold"/>
                                        <p:tgtEl>
                                          <p:spTgt spid="4"/>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ww.civilization.org.uk/wp-content/uploads/2011/11/Early-Latiu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Title 1"/>
          <p:cNvSpPr>
            <a:spLocks noGrp="1"/>
          </p:cNvSpPr>
          <p:nvPr>
            <p:ph type="title"/>
          </p:nvPr>
        </p:nvSpPr>
        <p:spPr/>
        <p:txBody>
          <a:bodyPr/>
          <a:lstStyle/>
          <a:p>
            <a:r>
              <a:rPr lang="en-GB" dirty="0" smtClean="0"/>
              <a:t>Rome and the Latins</a:t>
            </a:r>
            <a:endParaRPr lang="en-GB" dirty="0"/>
          </a:p>
        </p:txBody>
      </p:sp>
      <p:sp>
        <p:nvSpPr>
          <p:cNvPr id="3" name="Content Placeholder 2"/>
          <p:cNvSpPr>
            <a:spLocks noGrp="1"/>
          </p:cNvSpPr>
          <p:nvPr>
            <p:ph idx="1"/>
          </p:nvPr>
        </p:nvSpPr>
        <p:spPr/>
        <p:txBody>
          <a:bodyPr>
            <a:normAutofit/>
          </a:bodyPr>
          <a:lstStyle/>
          <a:p>
            <a:r>
              <a:rPr lang="en-GB" sz="2400" dirty="0" smtClean="0"/>
              <a:t>LATIUM</a:t>
            </a:r>
          </a:p>
          <a:p>
            <a:pPr lvl="1"/>
            <a:r>
              <a:rPr lang="en-GB" sz="2000" dirty="0" smtClean="0"/>
              <a:t>The “LATIN LEAGUES”</a:t>
            </a:r>
            <a:br>
              <a:rPr lang="en-GB" sz="2000" dirty="0" smtClean="0"/>
            </a:br>
            <a:r>
              <a:rPr lang="en-GB" sz="2000" dirty="0" smtClean="0"/>
              <a:t/>
            </a:r>
            <a:br>
              <a:rPr lang="en-GB" sz="2000" dirty="0" smtClean="0"/>
            </a:br>
            <a:endParaRPr lang="en-GB" sz="2000" dirty="0" smtClean="0"/>
          </a:p>
          <a:p>
            <a:r>
              <a:rPr lang="en-GB" sz="2400" dirty="0" smtClean="0"/>
              <a:t>Latium’s neighbours</a:t>
            </a:r>
          </a:p>
          <a:p>
            <a:pPr lvl="1"/>
            <a:r>
              <a:rPr lang="en-GB" sz="2000" dirty="0" smtClean="0"/>
              <a:t>‘invading’ the fertile</a:t>
            </a:r>
            <a:br>
              <a:rPr lang="en-GB" sz="2000" dirty="0" smtClean="0"/>
            </a:br>
            <a:r>
              <a:rPr lang="en-GB" sz="2000" dirty="0" smtClean="0"/>
              <a:t>plain of Latium… (?)</a:t>
            </a:r>
            <a:endParaRPr lang="en-GB" sz="2000" dirty="0"/>
          </a:p>
        </p:txBody>
      </p:sp>
      <p:sp>
        <p:nvSpPr>
          <p:cNvPr id="4" name="Oval 3"/>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5746335" y="4789106"/>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516216" y="3196884"/>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p:cNvCxnSpPr/>
          <p:nvPr/>
        </p:nvCxnSpPr>
        <p:spPr>
          <a:xfrm flipH="1" flipV="1">
            <a:off x="6357136" y="3933056"/>
            <a:ext cx="910482" cy="576064"/>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6" idx="4"/>
          </p:cNvCxnSpPr>
          <p:nvPr/>
        </p:nvCxnSpPr>
        <p:spPr>
          <a:xfrm flipH="1">
            <a:off x="6516216" y="1864877"/>
            <a:ext cx="1034094" cy="459865"/>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5940152" y="1340901"/>
            <a:ext cx="63592" cy="523976"/>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pic>
        <p:nvPicPr>
          <p:cNvPr id="8196" name="Picture 4" descr="https://upload.wikimedia.org/wikipedia/commons/thumb/5/52/First_Folio%2C_Shakespeare_-_0616.jpg/800px-First_Folio%2C_Shakespeare_-_0616.jpg"/>
          <p:cNvPicPr>
            <a:picLocks noChangeAspect="1" noChangeArrowheads="1"/>
          </p:cNvPicPr>
          <p:nvPr/>
        </p:nvPicPr>
        <p:blipFill rotWithShape="1">
          <a:blip r:embed="rId3">
            <a:extLst>
              <a:ext uri="{28A0092B-C50C-407E-A947-70E740481C1C}">
                <a14:useLocalDpi xmlns:a14="http://schemas.microsoft.com/office/drawing/2010/main" val="0"/>
              </a:ext>
            </a:extLst>
          </a:blip>
          <a:srcRect t="4323" r="4404"/>
          <a:stretch/>
        </p:blipFill>
        <p:spPr bwMode="auto">
          <a:xfrm>
            <a:off x="-36512" y="4119147"/>
            <a:ext cx="3888432" cy="5646557"/>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p:cNvSpPr txBox="1"/>
          <p:nvPr/>
        </p:nvSpPr>
        <p:spPr>
          <a:xfrm>
            <a:off x="3359662" y="5415244"/>
            <a:ext cx="4354921" cy="1723549"/>
          </a:xfrm>
          <a:prstGeom prst="rect">
            <a:avLst/>
          </a:prstGeom>
          <a:gradFill>
            <a:gsLst>
              <a:gs pos="0">
                <a:schemeClr val="accent2">
                  <a:tint val="75000"/>
                  <a:shade val="85000"/>
                  <a:satMod val="230000"/>
                  <a:alpha val="59000"/>
                  <a:lumMod val="96000"/>
                  <a:lumOff val="4000"/>
                </a:schemeClr>
              </a:gs>
              <a:gs pos="25000">
                <a:schemeClr val="accent2">
                  <a:tint val="90000"/>
                  <a:shade val="70000"/>
                  <a:satMod val="220000"/>
                </a:schemeClr>
              </a:gs>
              <a:gs pos="50000">
                <a:schemeClr val="accent2">
                  <a:tint val="90000"/>
                  <a:shade val="58000"/>
                  <a:satMod val="225000"/>
                </a:schemeClr>
              </a:gs>
              <a:gs pos="65000">
                <a:schemeClr val="accent2">
                  <a:tint val="90000"/>
                  <a:shade val="58000"/>
                  <a:satMod val="225000"/>
                </a:schemeClr>
              </a:gs>
              <a:gs pos="80000">
                <a:schemeClr val="accent2">
                  <a:tint val="90000"/>
                  <a:shade val="69000"/>
                  <a:satMod val="220000"/>
                </a:schemeClr>
              </a:gs>
              <a:gs pos="100000">
                <a:schemeClr val="accent2">
                  <a:tint val="77000"/>
                  <a:shade val="80000"/>
                  <a:satMod val="230000"/>
                </a:schemeClr>
              </a:gs>
            </a:gsLst>
          </a:gradFill>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en-GB" dirty="0" smtClean="0"/>
              <a:t>VOLSCIANS / </a:t>
            </a:r>
            <a:r>
              <a:rPr lang="en-GB" i="1" dirty="0" smtClean="0"/>
              <a:t>Volsci</a:t>
            </a:r>
            <a:br>
              <a:rPr lang="en-GB" i="1" dirty="0" smtClean="0"/>
            </a:br>
            <a:r>
              <a:rPr lang="en-GB" dirty="0" smtClean="0"/>
              <a:t>&amp; Cn. Marcius Coriolanus</a:t>
            </a:r>
            <a:br>
              <a:rPr lang="en-GB" dirty="0" smtClean="0"/>
            </a:br>
            <a:r>
              <a:rPr lang="en-GB" dirty="0" smtClean="0"/>
              <a:t>493 BC – siege of </a:t>
            </a:r>
            <a:r>
              <a:rPr lang="en-GB" dirty="0" err="1" smtClean="0"/>
              <a:t>Corioli</a:t>
            </a:r>
            <a:r>
              <a:rPr lang="en-GB" dirty="0" smtClean="0"/>
              <a:t>, later Coriolanus was exiled from Rome</a:t>
            </a:r>
          </a:p>
          <a:p>
            <a:r>
              <a:rPr lang="en-GB" dirty="0" smtClean="0">
                <a:sym typeface="Wingdings" panose="05000000000000000000" pitchFamily="2" charset="2"/>
              </a:rPr>
              <a:t>real person; more the Greek hero…?</a:t>
            </a:r>
            <a:endParaRPr lang="en-GB" dirty="0" smtClean="0"/>
          </a:p>
          <a:p>
            <a:r>
              <a:rPr lang="en-GB" sz="1600" dirty="0" smtClean="0"/>
              <a:t>Livy 2.33-40; Plutarch; </a:t>
            </a:r>
            <a:r>
              <a:rPr lang="en-GB" sz="1600" dirty="0" err="1" smtClean="0"/>
              <a:t>Dion.Hal</a:t>
            </a:r>
            <a:r>
              <a:rPr lang="en-GB" sz="1600" dirty="0" smtClean="0"/>
              <a:t>. 6.92ff</a:t>
            </a:r>
            <a:endParaRPr lang="en-GB" sz="1600" dirty="0"/>
          </a:p>
        </p:txBody>
      </p:sp>
      <p:sp>
        <p:nvSpPr>
          <p:cNvPr id="30" name="Rectangle 29"/>
          <p:cNvSpPr/>
          <p:nvPr/>
        </p:nvSpPr>
        <p:spPr>
          <a:xfrm>
            <a:off x="6357136" y="3061688"/>
            <a:ext cx="933242" cy="216023"/>
          </a:xfrm>
          <a:prstGeom prst="rect">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p:cNvSpPr/>
          <p:nvPr/>
        </p:nvSpPr>
        <p:spPr>
          <a:xfrm>
            <a:off x="7267617" y="3578542"/>
            <a:ext cx="579315"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654724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par>
                          <p:cTn id="8" fill="hold">
                            <p:stCondLst>
                              <p:cond delay="2000"/>
                            </p:stCondLst>
                            <p:childTnLst>
                              <p:par>
                                <p:cTn id="9" presetID="21" presetClass="entr" presetSubtype="1" fill="hold" grpId="0"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wheel(1)">
                                      <p:cBhvr>
                                        <p:cTn id="11" dur="2000"/>
                                        <p:tgtEl>
                                          <p:spTgt spid="6"/>
                                        </p:tgtEl>
                                      </p:cBhvr>
                                    </p:animEffect>
                                  </p:childTnLst>
                                </p:cTn>
                              </p:par>
                            </p:childTnLst>
                          </p:cTn>
                        </p:par>
                        <p:par>
                          <p:cTn id="12" fill="hold">
                            <p:stCondLst>
                              <p:cond delay="4500"/>
                            </p:stCondLst>
                            <p:childTnLst>
                              <p:par>
                                <p:cTn id="13" presetID="21" presetClass="entr" presetSubtype="1" fill="hold" grpId="0" nodeType="afterEffect">
                                  <p:stCondLst>
                                    <p:cond delay="500"/>
                                  </p:stCondLst>
                                  <p:childTnLst>
                                    <p:set>
                                      <p:cBhvr>
                                        <p:cTn id="14" dur="1" fill="hold">
                                          <p:stCondLst>
                                            <p:cond delay="0"/>
                                          </p:stCondLst>
                                        </p:cTn>
                                        <p:tgtEl>
                                          <p:spTgt spid="7"/>
                                        </p:tgtEl>
                                        <p:attrNameLst>
                                          <p:attrName>style.visibility</p:attrName>
                                        </p:attrNameLst>
                                      </p:cBhvr>
                                      <p:to>
                                        <p:strVal val="visible"/>
                                      </p:to>
                                    </p:set>
                                    <p:animEffect transition="in" filter="wheel(1)">
                                      <p:cBhvr>
                                        <p:cTn id="15" dur="2000"/>
                                        <p:tgtEl>
                                          <p:spTgt spid="7"/>
                                        </p:tgtEl>
                                      </p:cBhvr>
                                    </p:animEffect>
                                  </p:childTnLst>
                                </p:cTn>
                              </p:par>
                            </p:childTnLst>
                          </p:cTn>
                        </p:par>
                        <p:par>
                          <p:cTn id="16" fill="hold">
                            <p:stCondLst>
                              <p:cond delay="7000"/>
                            </p:stCondLst>
                            <p:childTnLst>
                              <p:par>
                                <p:cTn id="17" presetID="21" presetClass="entr" presetSubtype="1" fill="hold" grpId="0" nodeType="afterEffect">
                                  <p:stCondLst>
                                    <p:cond delay="500"/>
                                  </p:stCondLst>
                                  <p:childTnLst>
                                    <p:set>
                                      <p:cBhvr>
                                        <p:cTn id="18" dur="1" fill="hold">
                                          <p:stCondLst>
                                            <p:cond delay="0"/>
                                          </p:stCondLst>
                                        </p:cTn>
                                        <p:tgtEl>
                                          <p:spTgt spid="8"/>
                                        </p:tgtEl>
                                        <p:attrNameLst>
                                          <p:attrName>style.visibility</p:attrName>
                                        </p:attrNameLst>
                                      </p:cBhvr>
                                      <p:to>
                                        <p:strVal val="visible"/>
                                      </p:to>
                                    </p:set>
                                    <p:animEffect transition="in" filter="wheel(1)">
                                      <p:cBhvr>
                                        <p:cTn id="19" dur="2000"/>
                                        <p:tgtEl>
                                          <p:spTgt spid="8"/>
                                        </p:tgtEl>
                                      </p:cBhvr>
                                    </p:animEffect>
                                  </p:childTnLst>
                                </p:cTn>
                              </p:par>
                            </p:childTnLst>
                          </p:cTn>
                        </p:par>
                        <p:par>
                          <p:cTn id="20" fill="hold">
                            <p:stCondLst>
                              <p:cond delay="9500"/>
                            </p:stCondLst>
                            <p:childTnLst>
                              <p:par>
                                <p:cTn id="21" presetID="21" presetClass="entr" presetSubtype="1" fill="hold" grpId="0" nodeType="afterEffect">
                                  <p:stCondLst>
                                    <p:cond delay="500"/>
                                  </p:stCondLst>
                                  <p:childTnLst>
                                    <p:set>
                                      <p:cBhvr>
                                        <p:cTn id="22" dur="1" fill="hold">
                                          <p:stCondLst>
                                            <p:cond delay="0"/>
                                          </p:stCondLst>
                                        </p:cTn>
                                        <p:tgtEl>
                                          <p:spTgt spid="9"/>
                                        </p:tgtEl>
                                        <p:attrNameLst>
                                          <p:attrName>style.visibility</p:attrName>
                                        </p:attrNameLst>
                                      </p:cBhvr>
                                      <p:to>
                                        <p:strVal val="visible"/>
                                      </p:to>
                                    </p:set>
                                    <p:animEffect transition="in" filter="wheel(1)">
                                      <p:cBhvr>
                                        <p:cTn id="23" dur="2000"/>
                                        <p:tgtEl>
                                          <p:spTgt spid="9"/>
                                        </p:tgtEl>
                                      </p:cBhvr>
                                    </p:animEffect>
                                  </p:childTnLst>
                                </p:cTn>
                              </p:par>
                            </p:childTnLst>
                          </p:cTn>
                        </p:par>
                        <p:par>
                          <p:cTn id="24" fill="hold">
                            <p:stCondLst>
                              <p:cond delay="12000"/>
                            </p:stCondLst>
                            <p:childTnLst>
                              <p:par>
                                <p:cTn id="25" presetID="21" presetClass="entr" presetSubtype="1" fill="hold" grpId="0" nodeType="afterEffect">
                                  <p:stCondLst>
                                    <p:cond delay="50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childTnLst>
                          </p:cTn>
                        </p:par>
                        <p:par>
                          <p:cTn id="28" fill="hold">
                            <p:stCondLst>
                              <p:cond delay="14500"/>
                            </p:stCondLst>
                            <p:childTnLst>
                              <p:par>
                                <p:cTn id="29" presetID="22" presetClass="entr" presetSubtype="4" fill="hold" nodeType="after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down)">
                                      <p:cBhvr>
                                        <p:cTn id="31" dur="2750"/>
                                        <p:tgtEl>
                                          <p:spTgt spid="20"/>
                                        </p:tgtEl>
                                      </p:cBhvr>
                                    </p:animEffect>
                                  </p:childTnLst>
                                </p:cTn>
                              </p:par>
                            </p:childTnLst>
                          </p:cTn>
                        </p:par>
                        <p:par>
                          <p:cTn id="32" fill="hold">
                            <p:stCondLst>
                              <p:cond delay="17250"/>
                            </p:stCondLst>
                            <p:childTnLst>
                              <p:par>
                                <p:cTn id="33" presetID="22" presetClass="entr" presetSubtype="2"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wipe(right)">
                                      <p:cBhvr>
                                        <p:cTn id="35" dur="2750"/>
                                        <p:tgtEl>
                                          <p:spTgt spid="22"/>
                                        </p:tgtEl>
                                      </p:cBhvr>
                                    </p:animEffect>
                                  </p:childTnLst>
                                </p:cTn>
                              </p:par>
                            </p:childTnLst>
                          </p:cTn>
                        </p:par>
                        <p:par>
                          <p:cTn id="36" fill="hold">
                            <p:stCondLst>
                              <p:cond delay="20000"/>
                            </p:stCondLst>
                            <p:childTnLst>
                              <p:par>
                                <p:cTn id="37" presetID="22" presetClass="entr" presetSubtype="1" fill="hold" nodeType="afterEffect">
                                  <p:stCondLst>
                                    <p:cond delay="0"/>
                                  </p:stCondLst>
                                  <p:childTnLst>
                                    <p:set>
                                      <p:cBhvr>
                                        <p:cTn id="38" dur="1" fill="hold">
                                          <p:stCondLst>
                                            <p:cond delay="0"/>
                                          </p:stCondLst>
                                        </p:cTn>
                                        <p:tgtEl>
                                          <p:spTgt spid="25"/>
                                        </p:tgtEl>
                                        <p:attrNameLst>
                                          <p:attrName>style.visibility</p:attrName>
                                        </p:attrNameLst>
                                      </p:cBhvr>
                                      <p:to>
                                        <p:strVal val="visible"/>
                                      </p:to>
                                    </p:set>
                                    <p:animEffect transition="in" filter="wipe(up)">
                                      <p:cBhvr>
                                        <p:cTn id="39" dur="2750"/>
                                        <p:tgtEl>
                                          <p:spTgt spid="25"/>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fade">
                                      <p:cBhvr>
                                        <p:cTn id="44" dur="1250"/>
                                        <p:tgtEl>
                                          <p:spTgt spid="5"/>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1250"/>
                                        <p:tgtEl>
                                          <p:spTgt spid="12"/>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3"/>
                                        </p:tgtEl>
                                        <p:attrNameLst>
                                          <p:attrName>style.visibility</p:attrName>
                                        </p:attrNameLst>
                                      </p:cBhvr>
                                      <p:to>
                                        <p:strVal val="visible"/>
                                      </p:to>
                                    </p:set>
                                    <p:animEffect transition="in" filter="fade">
                                      <p:cBhvr>
                                        <p:cTn id="50" dur="1250"/>
                                        <p:tgtEl>
                                          <p:spTgt spid="13"/>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14"/>
                                        </p:tgtEl>
                                        <p:attrNameLst>
                                          <p:attrName>style.visibility</p:attrName>
                                        </p:attrNameLst>
                                      </p:cBhvr>
                                      <p:to>
                                        <p:strVal val="visible"/>
                                      </p:to>
                                    </p:set>
                                    <p:animEffect transition="in" filter="fade">
                                      <p:cBhvr>
                                        <p:cTn id="53" dur="1250"/>
                                        <p:tgtEl>
                                          <p:spTgt spid="14"/>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15"/>
                                        </p:tgtEl>
                                        <p:attrNameLst>
                                          <p:attrName>style.visibility</p:attrName>
                                        </p:attrNameLst>
                                      </p:cBhvr>
                                      <p:to>
                                        <p:strVal val="visible"/>
                                      </p:to>
                                    </p:set>
                                    <p:animEffect transition="in" filter="fade">
                                      <p:cBhvr>
                                        <p:cTn id="56" dur="1250"/>
                                        <p:tgtEl>
                                          <p:spTgt spid="15"/>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fade">
                                      <p:cBhvr>
                                        <p:cTn id="59" dur="1250"/>
                                        <p:tgtEl>
                                          <p:spTgt spid="16"/>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17"/>
                                        </p:tgtEl>
                                        <p:attrNameLst>
                                          <p:attrName>style.visibility</p:attrName>
                                        </p:attrNameLst>
                                      </p:cBhvr>
                                      <p:to>
                                        <p:strVal val="visible"/>
                                      </p:to>
                                    </p:set>
                                    <p:animEffect transition="in" filter="fade">
                                      <p:cBhvr>
                                        <p:cTn id="62" dur="1250"/>
                                        <p:tgtEl>
                                          <p:spTgt spid="17"/>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18"/>
                                        </p:tgtEl>
                                        <p:attrNameLst>
                                          <p:attrName>style.visibility</p:attrName>
                                        </p:attrNameLst>
                                      </p:cBhvr>
                                      <p:to>
                                        <p:strVal val="visible"/>
                                      </p:to>
                                    </p:set>
                                    <p:animEffect transition="in" filter="fade">
                                      <p:cBhvr>
                                        <p:cTn id="65" dur="1250"/>
                                        <p:tgtEl>
                                          <p:spTgt spid="18"/>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19"/>
                                        </p:tgtEl>
                                        <p:attrNameLst>
                                          <p:attrName>style.visibility</p:attrName>
                                        </p:attrNameLst>
                                      </p:cBhvr>
                                      <p:to>
                                        <p:strVal val="visible"/>
                                      </p:to>
                                    </p:set>
                                    <p:animEffect transition="in" filter="fade">
                                      <p:cBhvr>
                                        <p:cTn id="68" dur="1250"/>
                                        <p:tgtEl>
                                          <p:spTgt spid="19"/>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0"/>
                                        </p:tgtEl>
                                        <p:attrNameLst>
                                          <p:attrName>style.visibility</p:attrName>
                                        </p:attrNameLst>
                                      </p:cBhvr>
                                      <p:to>
                                        <p:strVal val="visible"/>
                                      </p:to>
                                    </p:set>
                                    <p:animEffect transition="in" filter="fade">
                                      <p:cBhvr>
                                        <p:cTn id="71" dur="500"/>
                                        <p:tgtEl>
                                          <p:spTgt spid="30"/>
                                        </p:tgtEl>
                                      </p:cBhvr>
                                    </p:animEffect>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8196"/>
                                        </p:tgtEl>
                                        <p:attrNameLst>
                                          <p:attrName>style.visibility</p:attrName>
                                        </p:attrNameLst>
                                      </p:cBhvr>
                                      <p:to>
                                        <p:strVal val="visible"/>
                                      </p:to>
                                    </p:set>
                                    <p:animEffect transition="in" filter="fade">
                                      <p:cBhvr>
                                        <p:cTn id="76" dur="1000"/>
                                        <p:tgtEl>
                                          <p:spTgt spid="8196"/>
                                        </p:tgtEl>
                                      </p:cBhvr>
                                    </p:animEffect>
                                    <p:anim calcmode="lin" valueType="num">
                                      <p:cBhvr>
                                        <p:cTn id="77" dur="1000" fill="hold"/>
                                        <p:tgtEl>
                                          <p:spTgt spid="8196"/>
                                        </p:tgtEl>
                                        <p:attrNameLst>
                                          <p:attrName>ppt_x</p:attrName>
                                        </p:attrNameLst>
                                      </p:cBhvr>
                                      <p:tavLst>
                                        <p:tav tm="0">
                                          <p:val>
                                            <p:strVal val="#ppt_x"/>
                                          </p:val>
                                        </p:tav>
                                        <p:tav tm="100000">
                                          <p:val>
                                            <p:strVal val="#ppt_x"/>
                                          </p:val>
                                        </p:tav>
                                      </p:tavLst>
                                    </p:anim>
                                    <p:anim calcmode="lin" valueType="num">
                                      <p:cBhvr>
                                        <p:cTn id="78" dur="1000" fill="hold"/>
                                        <p:tgtEl>
                                          <p:spTgt spid="8196"/>
                                        </p:tgtEl>
                                        <p:attrNameLst>
                                          <p:attrName>ppt_y</p:attrName>
                                        </p:attrNameLst>
                                      </p:cBhvr>
                                      <p:tavLst>
                                        <p:tav tm="0">
                                          <p:val>
                                            <p:strVal val="#ppt_y+.1"/>
                                          </p:val>
                                        </p:tav>
                                        <p:tav tm="100000">
                                          <p:val>
                                            <p:strVal val="#ppt_y"/>
                                          </p:val>
                                        </p:tav>
                                      </p:tavLst>
                                    </p:anim>
                                  </p:childTnLst>
                                </p:cTn>
                              </p:par>
                            </p:childTnLst>
                          </p:cTn>
                        </p:par>
                        <p:par>
                          <p:cTn id="79" fill="hold">
                            <p:stCondLst>
                              <p:cond delay="1000"/>
                            </p:stCondLst>
                            <p:childTnLst>
                              <p:par>
                                <p:cTn id="80" presetID="1" presetClass="entr" presetSubtype="0" fill="hold" grpId="0" nodeType="afterEffect">
                                  <p:stCondLst>
                                    <p:cond delay="750"/>
                                  </p:stCondLst>
                                  <p:childTnLst>
                                    <p:set>
                                      <p:cBhvr>
                                        <p:cTn id="81"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5" grpId="0" animBg="1"/>
      <p:bldP spid="12" grpId="0" animBg="1"/>
      <p:bldP spid="13" grpId="0" animBg="1"/>
      <p:bldP spid="14" grpId="0" animBg="1"/>
      <p:bldP spid="15" grpId="0" animBg="1"/>
      <p:bldP spid="16" grpId="0" animBg="1"/>
      <p:bldP spid="17" grpId="0" animBg="1"/>
      <p:bldP spid="18" grpId="0" animBg="1"/>
      <p:bldP spid="19" grpId="0" animBg="1"/>
      <p:bldP spid="27" grpId="0" animBg="1"/>
      <p:bldP spid="3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Rome and the Latins</a:t>
            </a:r>
          </a:p>
        </p:txBody>
      </p:sp>
      <p:sp>
        <p:nvSpPr>
          <p:cNvPr id="3" name="Content Placeholder 2"/>
          <p:cNvSpPr>
            <a:spLocks noGrp="1"/>
          </p:cNvSpPr>
          <p:nvPr>
            <p:ph idx="1"/>
          </p:nvPr>
        </p:nvSpPr>
        <p:spPr>
          <a:xfrm>
            <a:off x="304800" y="1554162"/>
            <a:ext cx="4008906" cy="4971183"/>
          </a:xfrm>
        </p:spPr>
        <p:txBody>
          <a:bodyPr>
            <a:normAutofit fontScale="77500" lnSpcReduction="20000"/>
          </a:bodyPr>
          <a:lstStyle/>
          <a:p>
            <a:r>
              <a:rPr lang="en-GB" sz="2400" dirty="0" smtClean="0"/>
              <a:t>so-called </a:t>
            </a:r>
            <a:r>
              <a:rPr lang="en-GB" sz="2400" b="1" dirty="0" smtClean="0"/>
              <a:t>‘Latin League’</a:t>
            </a:r>
          </a:p>
          <a:p>
            <a:pPr lvl="1"/>
            <a:r>
              <a:rPr lang="en-GB" sz="2000" dirty="0"/>
              <a:t>7</a:t>
            </a:r>
            <a:r>
              <a:rPr lang="en-GB" sz="2000" baseline="30000" dirty="0"/>
              <a:t>th</a:t>
            </a:r>
            <a:r>
              <a:rPr lang="en-GB" sz="2000" dirty="0"/>
              <a:t> c. BC (?) </a:t>
            </a:r>
            <a:r>
              <a:rPr lang="en-GB" sz="2000" dirty="0">
                <a:sym typeface="Wingdings" panose="05000000000000000000" pitchFamily="2" charset="2"/>
              </a:rPr>
              <a:t> 338 BC</a:t>
            </a:r>
            <a:br>
              <a:rPr lang="en-GB" sz="2000" dirty="0">
                <a:sym typeface="Wingdings" panose="05000000000000000000" pitchFamily="2" charset="2"/>
              </a:rPr>
            </a:br>
            <a:r>
              <a:rPr lang="en-GB" sz="2000" dirty="0">
                <a:sym typeface="Wingdings" panose="05000000000000000000" pitchFamily="2" charset="2"/>
              </a:rPr>
              <a:t>(the ‘Latin War’ 340-338)</a:t>
            </a:r>
          </a:p>
          <a:p>
            <a:pPr lvl="1"/>
            <a:r>
              <a:rPr lang="en-GB" sz="2000" dirty="0" smtClean="0"/>
              <a:t>remember </a:t>
            </a:r>
            <a:r>
              <a:rPr lang="en-GB" sz="2000" dirty="0"/>
              <a:t>Etruscan </a:t>
            </a:r>
            <a:r>
              <a:rPr lang="en-GB" sz="2000" b="1" dirty="0" err="1" smtClean="0"/>
              <a:t>Dodecapoli</a:t>
            </a:r>
            <a:r>
              <a:rPr lang="en-GB" sz="2000" b="1" dirty="0" smtClean="0"/>
              <a:t/>
            </a:r>
            <a:br>
              <a:rPr lang="en-GB" sz="2000" b="1" dirty="0" smtClean="0"/>
            </a:br>
            <a:endParaRPr lang="en-GB" sz="2000" b="1" dirty="0"/>
          </a:p>
          <a:p>
            <a:r>
              <a:rPr lang="en-GB" sz="2400" dirty="0" smtClean="0"/>
              <a:t>defensive ‘confederation’, political &amp; religious</a:t>
            </a:r>
          </a:p>
          <a:p>
            <a:pPr lvl="1"/>
            <a:r>
              <a:rPr lang="en-GB" sz="2000" dirty="0" smtClean="0"/>
              <a:t>also justice, trade, (inter)marriage</a:t>
            </a:r>
          </a:p>
          <a:p>
            <a:pPr lvl="1"/>
            <a:r>
              <a:rPr lang="en-GB" sz="2000" b="1" i="1" dirty="0" err="1"/>
              <a:t>concilium</a:t>
            </a:r>
            <a:r>
              <a:rPr lang="en-GB" sz="2000" b="1" i="1" dirty="0"/>
              <a:t> </a:t>
            </a:r>
            <a:r>
              <a:rPr lang="en-GB" sz="2000" b="1" i="1" dirty="0" err="1"/>
              <a:t>Latinorum</a:t>
            </a:r>
            <a:r>
              <a:rPr lang="en-GB" sz="2000" b="1" dirty="0"/>
              <a:t> </a:t>
            </a:r>
            <a:endParaRPr lang="en-GB" sz="2000" b="1" dirty="0" smtClean="0"/>
          </a:p>
          <a:p>
            <a:endParaRPr lang="en-GB" sz="2400" b="1" dirty="0" smtClean="0"/>
          </a:p>
          <a:p>
            <a:r>
              <a:rPr lang="en-GB" sz="2400" b="1" dirty="0" smtClean="0"/>
              <a:t>30 members</a:t>
            </a:r>
            <a:r>
              <a:rPr lang="en-GB" sz="2400" dirty="0" smtClean="0"/>
              <a:t> (?)</a:t>
            </a:r>
          </a:p>
          <a:p>
            <a:pPr lvl="1"/>
            <a:r>
              <a:rPr lang="en-GB" sz="2000" dirty="0" smtClean="0"/>
              <a:t>due to Aeneas myth: guided to Italy by trout who gave birth to 30 babies</a:t>
            </a:r>
          </a:p>
          <a:p>
            <a:r>
              <a:rPr lang="en-GB" sz="2400" dirty="0" smtClean="0"/>
              <a:t>Main city: Alba Longa</a:t>
            </a:r>
          </a:p>
          <a:p>
            <a:pPr lvl="1"/>
            <a:r>
              <a:rPr lang="en-GB" sz="2000" dirty="0" smtClean="0"/>
              <a:t>destroyed mid-7</a:t>
            </a:r>
            <a:r>
              <a:rPr lang="en-GB" sz="2000" baseline="30000" dirty="0" smtClean="0"/>
              <a:t>th</a:t>
            </a:r>
            <a:r>
              <a:rPr lang="en-GB" sz="2000" dirty="0" smtClean="0"/>
              <a:t> c. BC</a:t>
            </a:r>
            <a:br>
              <a:rPr lang="en-GB" sz="2000" dirty="0" smtClean="0"/>
            </a:br>
            <a:endParaRPr lang="en-GB" sz="2000" dirty="0" smtClean="0"/>
          </a:p>
          <a:p>
            <a:r>
              <a:rPr lang="en-GB" sz="2400" dirty="0" smtClean="0"/>
              <a:t>Other members: </a:t>
            </a:r>
            <a:r>
              <a:rPr lang="en-GB" sz="2400" dirty="0"/>
              <a:t>Tusculum, Aricia, </a:t>
            </a:r>
            <a:r>
              <a:rPr lang="en-GB" sz="2400" dirty="0" err="1"/>
              <a:t>Lanuvium</a:t>
            </a:r>
            <a:r>
              <a:rPr lang="en-GB" sz="2400" dirty="0"/>
              <a:t>, </a:t>
            </a:r>
            <a:r>
              <a:rPr lang="en-GB" sz="2400" dirty="0" err="1"/>
              <a:t>Lavinium</a:t>
            </a:r>
            <a:r>
              <a:rPr lang="en-GB" sz="2400" dirty="0"/>
              <a:t>, Cora, Tibur, </a:t>
            </a:r>
            <a:r>
              <a:rPr lang="en-GB" sz="2400" dirty="0" err="1"/>
              <a:t>Pometia</a:t>
            </a:r>
            <a:r>
              <a:rPr lang="en-GB" sz="2400" dirty="0"/>
              <a:t> and </a:t>
            </a:r>
            <a:r>
              <a:rPr lang="en-GB" sz="2400" dirty="0" err="1" smtClean="0"/>
              <a:t>Ardea</a:t>
            </a:r>
            <a:endParaRPr lang="en-GB" sz="2400" dirty="0" smtClean="0"/>
          </a:p>
        </p:txBody>
      </p:sp>
      <p:pic>
        <p:nvPicPr>
          <p:cNvPr id="4" name="Picture 2" descr="http://www.civilization.org.uk/wp-content/uploads/2011/11/Early-Latiu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5" name="Oval 4"/>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5746335" y="486916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516216" y="3284984"/>
            <a:ext cx="933242" cy="216023"/>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357136" y="3061688"/>
            <a:ext cx="933242" cy="216023"/>
          </a:xfrm>
          <a:prstGeom prst="rect">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7267617" y="3578542"/>
            <a:ext cx="579315"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Arrow Connector 22"/>
          <p:cNvCxnSpPr/>
          <p:nvPr/>
        </p:nvCxnSpPr>
        <p:spPr>
          <a:xfrm flipH="1" flipV="1">
            <a:off x="6357136" y="3933056"/>
            <a:ext cx="910482" cy="576064"/>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a:off x="6516216" y="1864877"/>
            <a:ext cx="1034094" cy="459865"/>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5940152" y="1340901"/>
            <a:ext cx="63592" cy="523976"/>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9713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anim calcmode="lin" valueType="num">
                                      <p:cBhvr>
                                        <p:cTn id="4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anim calcmode="lin" valueType="num">
                                      <p:cBhvr>
                                        <p:cTn id="4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49" fill="hold">
                            <p:stCondLst>
                              <p:cond delay="1000"/>
                            </p:stCondLst>
                            <p:childTnLst>
                              <p:par>
                                <p:cTn id="50" presetID="42" presetClass="entr" presetSubtype="0" fill="hold" grpId="0" nodeType="afterEffect">
                                  <p:stCondLst>
                                    <p:cond delay="100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1000"/>
                                        <p:tgtEl>
                                          <p:spTgt spid="3">
                                            <p:txEl>
                                              <p:pRg st="9" end="9"/>
                                            </p:txEl>
                                          </p:spTgt>
                                        </p:tgtEl>
                                      </p:cBhvr>
                                    </p:animEffect>
                                    <p:anim calcmode="lin" valueType="num">
                                      <p:cBhvr>
                                        <p:cTn id="5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1000"/>
                                        <p:tgtEl>
                                          <p:spTgt spid="3">
                                            <p:txEl>
                                              <p:pRg st="10" end="10"/>
                                            </p:txEl>
                                          </p:spTgt>
                                        </p:tgtEl>
                                      </p:cBhvr>
                                    </p:animEffect>
                                    <p:anim calcmode="lin" valueType="num">
                                      <p:cBhvr>
                                        <p:cTn id="5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60" fill="hold">
                            <p:stCondLst>
                              <p:cond delay="3000"/>
                            </p:stCondLst>
                            <p:childTnLst>
                              <p:par>
                                <p:cTn id="61" presetID="42" presetClass="entr" presetSubtype="0" fill="hold" grpId="0" nodeType="afterEffect">
                                  <p:stCondLst>
                                    <p:cond delay="1000"/>
                                  </p:stCondLst>
                                  <p:childTnLst>
                                    <p:set>
                                      <p:cBhvr>
                                        <p:cTn id="62" dur="1" fill="hold">
                                          <p:stCondLst>
                                            <p:cond delay="0"/>
                                          </p:stCondLst>
                                        </p:cTn>
                                        <p:tgtEl>
                                          <p:spTgt spid="3">
                                            <p:txEl>
                                              <p:pRg st="11" end="11"/>
                                            </p:txEl>
                                          </p:spTgt>
                                        </p:tgtEl>
                                        <p:attrNameLst>
                                          <p:attrName>style.visibility</p:attrName>
                                        </p:attrNameLst>
                                      </p:cBhvr>
                                      <p:to>
                                        <p:strVal val="visible"/>
                                      </p:to>
                                    </p:set>
                                    <p:animEffect transition="in" filter="fade">
                                      <p:cBhvr>
                                        <p:cTn id="63" dur="1000"/>
                                        <p:tgtEl>
                                          <p:spTgt spid="3">
                                            <p:txEl>
                                              <p:pRg st="11" end="11"/>
                                            </p:txEl>
                                          </p:spTgt>
                                        </p:tgtEl>
                                      </p:cBhvr>
                                    </p:animEffect>
                                    <p:anim calcmode="lin" valueType="num">
                                      <p:cBhvr>
                                        <p:cTn id="64"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Rome and the Latins</a:t>
            </a:r>
          </a:p>
        </p:txBody>
      </p:sp>
      <p:sp>
        <p:nvSpPr>
          <p:cNvPr id="5" name="Content Placeholder 2"/>
          <p:cNvSpPr>
            <a:spLocks noGrp="1"/>
          </p:cNvSpPr>
          <p:nvPr>
            <p:ph idx="1"/>
          </p:nvPr>
        </p:nvSpPr>
        <p:spPr>
          <a:xfrm>
            <a:off x="304800" y="1554162"/>
            <a:ext cx="4008906" cy="4525963"/>
          </a:xfrm>
        </p:spPr>
        <p:txBody>
          <a:bodyPr>
            <a:normAutofit/>
          </a:bodyPr>
          <a:lstStyle/>
          <a:p>
            <a:r>
              <a:rPr lang="en-GB" sz="1800" dirty="0" smtClean="0"/>
              <a:t>Until 3</a:t>
            </a:r>
            <a:r>
              <a:rPr lang="en-GB" sz="1800" baseline="30000" dirty="0" smtClean="0"/>
              <a:t>rd</a:t>
            </a:r>
            <a:r>
              <a:rPr lang="en-GB" sz="1800" dirty="0" smtClean="0"/>
              <a:t> century A.D. </a:t>
            </a:r>
            <a:br>
              <a:rPr lang="en-GB" sz="1800" dirty="0" smtClean="0"/>
            </a:br>
            <a:r>
              <a:rPr lang="en-GB" sz="2400" dirty="0" smtClean="0">
                <a:sym typeface="Wingdings" panose="05000000000000000000" pitchFamily="2" charset="2"/>
              </a:rPr>
              <a:t></a:t>
            </a:r>
            <a:r>
              <a:rPr lang="en-GB" sz="2000" b="1" i="1" dirty="0"/>
              <a:t>Feriae </a:t>
            </a:r>
            <a:r>
              <a:rPr lang="en-GB" sz="2000" b="1" i="1" dirty="0" err="1"/>
              <a:t>Latinae</a:t>
            </a:r>
            <a:r>
              <a:rPr lang="en-GB" sz="2000" dirty="0"/>
              <a:t> </a:t>
            </a:r>
            <a:r>
              <a:rPr lang="en-GB" sz="2000" dirty="0" smtClean="0"/>
              <a:t/>
            </a:r>
            <a:br>
              <a:rPr lang="en-GB" sz="2000" dirty="0" smtClean="0"/>
            </a:br>
            <a:r>
              <a:rPr lang="en-GB" sz="2000" dirty="0" smtClean="0"/>
              <a:t>	      (Latin Festival)</a:t>
            </a:r>
          </a:p>
          <a:p>
            <a:pPr lvl="1"/>
            <a:r>
              <a:rPr lang="en-GB" sz="2000" dirty="0" smtClean="0"/>
              <a:t>on Alban Mount </a:t>
            </a:r>
            <a:br>
              <a:rPr lang="en-GB" sz="2000" dirty="0" smtClean="0"/>
            </a:br>
            <a:r>
              <a:rPr lang="en-GB" sz="2000" dirty="0" smtClean="0"/>
              <a:t>(Monte </a:t>
            </a:r>
            <a:r>
              <a:rPr lang="en-GB" sz="2000" dirty="0" err="1" smtClean="0"/>
              <a:t>Cavo</a:t>
            </a:r>
            <a:r>
              <a:rPr lang="en-GB" sz="2000" dirty="0" smtClean="0"/>
              <a:t>)</a:t>
            </a:r>
            <a:endParaRPr lang="en-GB" sz="2000" dirty="0"/>
          </a:p>
        </p:txBody>
      </p:sp>
      <p:pic>
        <p:nvPicPr>
          <p:cNvPr id="6" name="Picture 2" descr="http://www.civilization.org.uk/wp-content/uploads/2011/11/Early-Latiu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Oval 6"/>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746335" y="4789106"/>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516216" y="3284984"/>
            <a:ext cx="933242" cy="216023"/>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6357136" y="3061688"/>
            <a:ext cx="933242" cy="216023"/>
          </a:xfrm>
          <a:prstGeom prst="rect">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770" y="3676156"/>
            <a:ext cx="9132230" cy="28491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4" name="TextBox 23"/>
          <p:cNvSpPr txBox="1"/>
          <p:nvPr/>
        </p:nvSpPr>
        <p:spPr>
          <a:xfrm>
            <a:off x="179512" y="6237312"/>
            <a:ext cx="2880320" cy="369332"/>
          </a:xfrm>
          <a:prstGeom prst="rect">
            <a:avLst/>
          </a:prstGeom>
          <a:noFill/>
        </p:spPr>
        <p:txBody>
          <a:bodyPr wrap="square" rtlCol="0">
            <a:spAutoFit/>
          </a:bodyPr>
          <a:lstStyle/>
          <a:p>
            <a:r>
              <a:rPr lang="en-GB" dirty="0" smtClean="0">
                <a:solidFill>
                  <a:schemeClr val="accent2">
                    <a:lumMod val="20000"/>
                    <a:lumOff val="80000"/>
                  </a:schemeClr>
                </a:solidFill>
                <a:effectLst>
                  <a:outerShdw blurRad="38100" dist="38100" dir="2700000" algn="tl">
                    <a:srgbClr val="000000">
                      <a:alpha val="43137"/>
                    </a:srgbClr>
                  </a:outerShdw>
                </a:effectLst>
              </a:rPr>
              <a:t>Alban Hills near Rome</a:t>
            </a:r>
            <a:endParaRPr lang="en-GB" dirty="0">
              <a:solidFill>
                <a:schemeClr val="accent2">
                  <a:lumMod val="20000"/>
                  <a:lumOff val="80000"/>
                </a:schemeClr>
              </a:solidFill>
              <a:effectLst>
                <a:outerShdw blurRad="38100" dist="38100" dir="2700000" algn="tl">
                  <a:srgbClr val="000000">
                    <a:alpha val="43137"/>
                  </a:srgbClr>
                </a:outerShdw>
              </a:effectLst>
            </a:endParaRPr>
          </a:p>
        </p:txBody>
      </p:sp>
      <p:cxnSp>
        <p:nvCxnSpPr>
          <p:cNvPr id="26" name="Straight Arrow Connector 25"/>
          <p:cNvCxnSpPr>
            <a:endCxn id="22" idx="1"/>
          </p:cNvCxnSpPr>
          <p:nvPr/>
        </p:nvCxnSpPr>
        <p:spPr>
          <a:xfrm>
            <a:off x="3059832" y="2823252"/>
            <a:ext cx="3297304" cy="346448"/>
          </a:xfrm>
          <a:prstGeom prst="straightConnector1">
            <a:avLst/>
          </a:prstGeom>
          <a:ln w="92075">
            <a:solidFill>
              <a:srgbClr val="0070C0">
                <a:alpha val="68000"/>
              </a:srgbClr>
            </a:solidFill>
            <a:tailEnd type="arrow"/>
          </a:ln>
        </p:spPr>
        <p:style>
          <a:lnRef idx="1">
            <a:schemeClr val="accent1"/>
          </a:lnRef>
          <a:fillRef idx="0">
            <a:schemeClr val="accent1"/>
          </a:fillRef>
          <a:effectRef idx="0">
            <a:schemeClr val="accent1"/>
          </a:effectRef>
          <a:fontRef idx="minor">
            <a:schemeClr val="tx1"/>
          </a:fontRef>
        </p:style>
      </p:cxnSp>
      <p:pic>
        <p:nvPicPr>
          <p:cNvPr id="19458" name="Picture 2" descr="Greek and Roman Festival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67618" y="4602136"/>
            <a:ext cx="1444766" cy="2255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86586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1000"/>
                                        <p:tgtEl>
                                          <p:spTgt spid="23"/>
                                        </p:tgtEl>
                                      </p:cBhvr>
                                    </p:animEffect>
                                    <p:anim calcmode="lin" valueType="num">
                                      <p:cBhvr>
                                        <p:cTn id="8" dur="1000" fill="hold"/>
                                        <p:tgtEl>
                                          <p:spTgt spid="23"/>
                                        </p:tgtEl>
                                        <p:attrNameLst>
                                          <p:attrName>ppt_x</p:attrName>
                                        </p:attrNameLst>
                                      </p:cBhvr>
                                      <p:tavLst>
                                        <p:tav tm="0">
                                          <p:val>
                                            <p:strVal val="#ppt_x"/>
                                          </p:val>
                                        </p:tav>
                                        <p:tav tm="100000">
                                          <p:val>
                                            <p:strVal val="#ppt_x"/>
                                          </p:val>
                                        </p:tav>
                                      </p:tavLst>
                                    </p:anim>
                                    <p:anim calcmode="lin" valueType="num">
                                      <p:cBhvr>
                                        <p:cTn id="9" dur="1000" fill="hold"/>
                                        <p:tgtEl>
                                          <p:spTgt spid="23"/>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10" presetClass="entr" presetSubtype="0" fill="hold" grpId="0" nodeType="after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fade">
                                      <p:cBhvr>
                                        <p:cTn id="13" dur="500"/>
                                        <p:tgtEl>
                                          <p:spTgt spid="24"/>
                                        </p:tgtEl>
                                      </p:cBhvr>
                                    </p:animEffect>
                                  </p:childTnLst>
                                </p:cTn>
                              </p:par>
                            </p:childTnLst>
                          </p:cTn>
                        </p:par>
                        <p:par>
                          <p:cTn id="14" fill="hold">
                            <p:stCondLst>
                              <p:cond delay="2500"/>
                            </p:stCondLst>
                            <p:childTnLst>
                              <p:par>
                                <p:cTn id="15" presetID="10" presetClass="entr" presetSubtype="0" fill="hold" nodeType="afterEffect">
                                  <p:stCondLst>
                                    <p:cond delay="1000"/>
                                  </p:stCondLst>
                                  <p:childTnLst>
                                    <p:set>
                                      <p:cBhvr>
                                        <p:cTn id="16" dur="1" fill="hold">
                                          <p:stCondLst>
                                            <p:cond delay="0"/>
                                          </p:stCondLst>
                                        </p:cTn>
                                        <p:tgtEl>
                                          <p:spTgt spid="19458"/>
                                        </p:tgtEl>
                                        <p:attrNameLst>
                                          <p:attrName>style.visibility</p:attrName>
                                        </p:attrNameLst>
                                      </p:cBhvr>
                                      <p:to>
                                        <p:strVal val="visible"/>
                                      </p:to>
                                    </p:set>
                                    <p:animEffect transition="in" filter="fade">
                                      <p:cBhvr>
                                        <p:cTn id="17" dur="2000"/>
                                        <p:tgtEl>
                                          <p:spTgt spid="194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Rome and the Latins</a:t>
            </a:r>
          </a:p>
        </p:txBody>
      </p:sp>
      <p:sp>
        <p:nvSpPr>
          <p:cNvPr id="5" name="Content Placeholder 2"/>
          <p:cNvSpPr>
            <a:spLocks noGrp="1"/>
          </p:cNvSpPr>
          <p:nvPr>
            <p:ph idx="1"/>
          </p:nvPr>
        </p:nvSpPr>
        <p:spPr>
          <a:xfrm>
            <a:off x="304800" y="1554162"/>
            <a:ext cx="4008906" cy="4525963"/>
          </a:xfrm>
        </p:spPr>
        <p:txBody>
          <a:bodyPr>
            <a:normAutofit/>
          </a:bodyPr>
          <a:lstStyle/>
          <a:p>
            <a:r>
              <a:rPr lang="en-GB" sz="2400" dirty="0" smtClean="0"/>
              <a:t>according to ‘tradition’,</a:t>
            </a:r>
            <a:br>
              <a:rPr lang="en-GB" sz="2400" dirty="0" smtClean="0"/>
            </a:br>
            <a:r>
              <a:rPr lang="en-GB" sz="2400" dirty="0" smtClean="0"/>
              <a:t>Roman leadership in Latin league under the king </a:t>
            </a:r>
            <a:r>
              <a:rPr lang="en-GB" sz="2400" dirty="0" err="1" smtClean="0"/>
              <a:t>Tarquinius</a:t>
            </a:r>
            <a:r>
              <a:rPr lang="en-GB" sz="2400" dirty="0" smtClean="0"/>
              <a:t> </a:t>
            </a:r>
            <a:r>
              <a:rPr lang="en-GB" sz="2400" dirty="0" err="1" smtClean="0"/>
              <a:t>Superbus</a:t>
            </a:r>
            <a:r>
              <a:rPr lang="en-GB" sz="2400" dirty="0" smtClean="0"/>
              <a:t> (Liv. 1.50-52)</a:t>
            </a:r>
            <a:endParaRPr lang="en-GB" sz="2400" dirty="0"/>
          </a:p>
        </p:txBody>
      </p:sp>
      <p:pic>
        <p:nvPicPr>
          <p:cNvPr id="6" name="Picture 2" descr="http://www.civilization.org.uk/wp-content/uploads/2011/11/Early-Latiu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Oval 6"/>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746335" y="4789106"/>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516216" y="3196884"/>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77527726"/>
      </p:ext>
    </p:extLst>
  </p:cSld>
  <p:clrMapOvr>
    <a:masterClrMapping/>
  </p:clrMapOvr>
  <p:transition spd="slow">
    <p:randomBar dir="ver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554162"/>
            <a:ext cx="8686800" cy="5115198"/>
          </a:xfrm>
        </p:spPr>
        <p:txBody>
          <a:bodyPr>
            <a:normAutofit fontScale="92500" lnSpcReduction="10000"/>
          </a:bodyPr>
          <a:lstStyle/>
          <a:p>
            <a:r>
              <a:rPr lang="en-GB" sz="2800" i="1" dirty="0" err="1" smtClean="0"/>
              <a:t>foedus</a:t>
            </a:r>
            <a:r>
              <a:rPr lang="en-GB" sz="2800" i="1" dirty="0" smtClean="0"/>
              <a:t> </a:t>
            </a:r>
            <a:r>
              <a:rPr lang="en-GB" sz="2800" i="1" dirty="0" err="1" smtClean="0"/>
              <a:t>Cassianus</a:t>
            </a:r>
            <a:r>
              <a:rPr lang="en-GB" sz="2800" dirty="0" smtClean="0"/>
              <a:t> – Cassian Treaty</a:t>
            </a:r>
          </a:p>
          <a:p>
            <a:pPr lvl="1"/>
            <a:r>
              <a:rPr lang="en-GB" sz="2000" dirty="0"/>
              <a:t>Alliance between Rome and Latin League</a:t>
            </a:r>
          </a:p>
          <a:p>
            <a:pPr lvl="1"/>
            <a:r>
              <a:rPr lang="en-GB" sz="2000" dirty="0" smtClean="0"/>
              <a:t>Named </a:t>
            </a:r>
            <a:r>
              <a:rPr lang="en-GB" sz="2000" dirty="0"/>
              <a:t>after the consul </a:t>
            </a:r>
            <a:r>
              <a:rPr lang="en-GB" sz="2000" dirty="0" err="1"/>
              <a:t>Spurius</a:t>
            </a:r>
            <a:r>
              <a:rPr lang="en-GB" sz="2000" dirty="0"/>
              <a:t> Cassius </a:t>
            </a:r>
            <a:r>
              <a:rPr lang="en-GB" sz="2000" dirty="0" err="1"/>
              <a:t>Viscellinus</a:t>
            </a:r>
            <a:endParaRPr lang="en-GB" sz="2000" dirty="0"/>
          </a:p>
          <a:p>
            <a:pPr lvl="1"/>
            <a:r>
              <a:rPr lang="en-GB" sz="2000" dirty="0" smtClean="0"/>
              <a:t>Date: </a:t>
            </a:r>
            <a:r>
              <a:rPr lang="en-GB" sz="2000" b="1" dirty="0" smtClean="0"/>
              <a:t>358 or (</a:t>
            </a:r>
            <a:r>
              <a:rPr lang="en-GB" sz="2000" b="1" i="1" dirty="0" smtClean="0"/>
              <a:t>c</a:t>
            </a:r>
            <a:r>
              <a:rPr lang="en-GB" sz="2000" b="1" dirty="0" smtClean="0"/>
              <a:t>irca) 493 BC</a:t>
            </a:r>
            <a:r>
              <a:rPr lang="en-GB" sz="2000" dirty="0" smtClean="0"/>
              <a:t> ?</a:t>
            </a:r>
          </a:p>
          <a:p>
            <a:pPr lvl="2"/>
            <a:r>
              <a:rPr lang="en-GB" sz="2000" dirty="0" smtClean="0"/>
              <a:t>Original treaty: 493 BC, after Battle of Lake </a:t>
            </a:r>
            <a:r>
              <a:rPr lang="en-GB" sz="2000" dirty="0" err="1" smtClean="0"/>
              <a:t>Regillus</a:t>
            </a:r>
            <a:endParaRPr lang="en-GB" sz="2000" dirty="0" smtClean="0"/>
          </a:p>
          <a:p>
            <a:pPr lvl="3"/>
            <a:r>
              <a:rPr lang="en-GB" sz="1800" dirty="0" smtClean="0"/>
              <a:t>T. Cornell, </a:t>
            </a:r>
            <a:r>
              <a:rPr lang="en-GB" sz="1800" i="1" dirty="0" smtClean="0"/>
              <a:t>Beginnings of Rome </a:t>
            </a:r>
            <a:r>
              <a:rPr lang="en-GB" sz="1800" dirty="0" smtClean="0"/>
              <a:t>293-8, 299-301 suggests that the language/formula of the Cassian Treaty is typical for 5</a:t>
            </a:r>
            <a:r>
              <a:rPr lang="en-GB" sz="1800" baseline="30000" dirty="0" smtClean="0"/>
              <a:t>th</a:t>
            </a:r>
            <a:r>
              <a:rPr lang="en-GB" sz="1800" dirty="0" smtClean="0"/>
              <a:t> century BC</a:t>
            </a:r>
          </a:p>
          <a:p>
            <a:pPr lvl="3"/>
            <a:r>
              <a:rPr lang="en-GB" sz="1800" dirty="0" smtClean="0"/>
              <a:t>Date for battle at Lake </a:t>
            </a:r>
            <a:r>
              <a:rPr lang="en-GB" sz="1800" dirty="0" err="1" smtClean="0"/>
              <a:t>Regillus</a:t>
            </a:r>
            <a:r>
              <a:rPr lang="en-GB" sz="1800" dirty="0" smtClean="0"/>
              <a:t> </a:t>
            </a:r>
            <a:r>
              <a:rPr lang="en-GB" sz="1800" dirty="0" err="1" smtClean="0"/>
              <a:t>incertain</a:t>
            </a:r>
            <a:r>
              <a:rPr lang="en-GB" sz="1800" dirty="0" smtClean="0"/>
              <a:t>: Livy: 499/496, or 493 or 489</a:t>
            </a:r>
            <a:br>
              <a:rPr lang="en-GB" sz="1800" dirty="0" smtClean="0"/>
            </a:br>
            <a:r>
              <a:rPr lang="en-GB" sz="1800" dirty="0" smtClean="0">
                <a:solidFill>
                  <a:schemeClr val="bg1">
                    <a:lumMod val="65000"/>
                  </a:schemeClr>
                </a:solidFill>
              </a:rPr>
              <a:t>(</a:t>
            </a:r>
            <a:r>
              <a:rPr lang="en-GB" sz="1800" dirty="0" err="1" smtClean="0">
                <a:solidFill>
                  <a:schemeClr val="bg1">
                    <a:lumMod val="65000"/>
                  </a:schemeClr>
                </a:solidFill>
              </a:rPr>
              <a:t>Tarquinius</a:t>
            </a:r>
            <a:r>
              <a:rPr lang="en-GB" sz="1800" dirty="0" smtClean="0">
                <a:solidFill>
                  <a:schemeClr val="bg1">
                    <a:lumMod val="65000"/>
                  </a:schemeClr>
                </a:solidFill>
              </a:rPr>
              <a:t>, together with Latins and perhaps Volsci attacked Rome…</a:t>
            </a:r>
            <a:br>
              <a:rPr lang="en-GB" sz="1800" dirty="0" smtClean="0">
                <a:solidFill>
                  <a:schemeClr val="bg1">
                    <a:lumMod val="65000"/>
                  </a:schemeClr>
                </a:solidFill>
              </a:rPr>
            </a:br>
            <a:r>
              <a:rPr lang="en-GB" sz="1800" dirty="0" smtClean="0">
                <a:solidFill>
                  <a:schemeClr val="bg1">
                    <a:lumMod val="65000"/>
                  </a:schemeClr>
                </a:solidFill>
              </a:rPr>
              <a:t>Divine intervention of the Dioscuri, Castor &amp; Pollux)</a:t>
            </a:r>
          </a:p>
          <a:p>
            <a:pPr lvl="2"/>
            <a:r>
              <a:rPr lang="en-GB" sz="2000" dirty="0" smtClean="0"/>
              <a:t>Renewed treaty: </a:t>
            </a:r>
            <a:r>
              <a:rPr lang="en-GB" sz="2000" b="1" dirty="0" smtClean="0"/>
              <a:t>358 BC</a:t>
            </a:r>
          </a:p>
          <a:p>
            <a:pPr lvl="3"/>
            <a:r>
              <a:rPr lang="en-GB" sz="1800" dirty="0" smtClean="0"/>
              <a:t>Liv. 7.12.7 suggests ‘renewal’ of original treaty in 358 BC</a:t>
            </a:r>
          </a:p>
          <a:p>
            <a:pPr lvl="3"/>
            <a:r>
              <a:rPr lang="en-GB" sz="1800" dirty="0" smtClean="0"/>
              <a:t>Do we only have the latest version of 358 BC? Was is identical…???</a:t>
            </a:r>
          </a:p>
          <a:p>
            <a:pPr lvl="3"/>
            <a:r>
              <a:rPr lang="en-GB" sz="1800" dirty="0" smtClean="0"/>
              <a:t>But cf. Liv. 7.12: who suggests an alliance with Latin after the Sack of Rome by the Gauls/Celts in 390/387 BC</a:t>
            </a:r>
          </a:p>
          <a:p>
            <a:pPr lvl="3"/>
            <a:r>
              <a:rPr lang="en-GB" sz="1800" dirty="0" smtClean="0"/>
              <a:t>340 BC </a:t>
            </a:r>
            <a:r>
              <a:rPr lang="en-GB" sz="1800" dirty="0" smtClean="0">
                <a:sym typeface="Wingdings" panose="05000000000000000000" pitchFamily="2" charset="2"/>
              </a:rPr>
              <a:t>Latin War: </a:t>
            </a:r>
            <a:r>
              <a:rPr lang="en-GB" sz="1800" i="1" dirty="0" err="1" smtClean="0">
                <a:sym typeface="Wingdings" panose="05000000000000000000" pitchFamily="2" charset="2"/>
              </a:rPr>
              <a:t>t.a.q</a:t>
            </a:r>
            <a:r>
              <a:rPr lang="en-GB" sz="1800" i="1" dirty="0" smtClean="0">
                <a:sym typeface="Wingdings" panose="05000000000000000000" pitchFamily="2" charset="2"/>
              </a:rPr>
              <a:t>. / terminus ante </a:t>
            </a:r>
            <a:r>
              <a:rPr lang="en-GB" sz="1800" i="1" dirty="0" err="1" smtClean="0">
                <a:sym typeface="Wingdings" panose="05000000000000000000" pitchFamily="2" charset="2"/>
              </a:rPr>
              <a:t>quem</a:t>
            </a:r>
            <a:r>
              <a:rPr lang="en-GB" sz="1800" i="1" dirty="0" smtClean="0">
                <a:sym typeface="Wingdings" panose="05000000000000000000" pitchFamily="2" charset="2"/>
              </a:rPr>
              <a:t> </a:t>
            </a:r>
            <a:r>
              <a:rPr lang="en-GB" sz="1800" dirty="0" smtClean="0">
                <a:sym typeface="Wingdings" panose="05000000000000000000" pitchFamily="2" charset="2"/>
              </a:rPr>
              <a:t>for date of </a:t>
            </a:r>
            <a:r>
              <a:rPr lang="en-GB" sz="1800" i="1" dirty="0" err="1" smtClean="0">
                <a:sym typeface="Wingdings" panose="05000000000000000000" pitchFamily="2" charset="2"/>
              </a:rPr>
              <a:t>foedus</a:t>
            </a:r>
            <a:endParaRPr lang="en-GB" sz="1800" i="1" dirty="0" smtClean="0"/>
          </a:p>
        </p:txBody>
      </p:sp>
      <p:sp>
        <p:nvSpPr>
          <p:cNvPr id="4" name="Title 1"/>
          <p:cNvSpPr>
            <a:spLocks noGrp="1"/>
          </p:cNvSpPr>
          <p:nvPr>
            <p:ph type="title"/>
          </p:nvPr>
        </p:nvSpPr>
        <p:spPr>
          <a:xfrm>
            <a:off x="304800" y="457200"/>
            <a:ext cx="8839200" cy="838200"/>
          </a:xfrm>
        </p:spPr>
        <p:txBody>
          <a:bodyPr>
            <a:normAutofit/>
          </a:bodyPr>
          <a:lstStyle/>
          <a:p>
            <a:r>
              <a:rPr lang="en-GB" dirty="0"/>
              <a:t>Rome and the </a:t>
            </a:r>
            <a:r>
              <a:rPr lang="en-GB" dirty="0" smtClean="0"/>
              <a:t>Latins: </a:t>
            </a:r>
            <a:r>
              <a:rPr lang="en-GB" sz="3200" i="1" dirty="0" err="1" smtClean="0"/>
              <a:t>foedus</a:t>
            </a:r>
            <a:r>
              <a:rPr lang="en-GB" sz="3200" i="1" dirty="0" smtClean="0"/>
              <a:t> </a:t>
            </a:r>
            <a:r>
              <a:rPr lang="en-GB" sz="3200" i="1" dirty="0" err="1" smtClean="0"/>
              <a:t>Cassianum</a:t>
            </a:r>
            <a:endParaRPr lang="en-GB" sz="3200" i="1" dirty="0"/>
          </a:p>
        </p:txBody>
      </p:sp>
    </p:spTree>
    <p:extLst>
      <p:ext uri="{BB962C8B-B14F-4D97-AF65-F5344CB8AC3E}">
        <p14:creationId xmlns:p14="http://schemas.microsoft.com/office/powerpoint/2010/main" val="20790364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anim calcmode="lin" valueType="num">
                                      <p:cBhvr>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1000"/>
                                        <p:tgtEl>
                                          <p:spTgt spid="3">
                                            <p:txEl>
                                              <p:pRg st="7" end="7"/>
                                            </p:txEl>
                                          </p:spTgt>
                                        </p:tgtEl>
                                      </p:cBhvr>
                                    </p:animEffect>
                                    <p:anim calcmode="lin" valueType="num">
                                      <p:cBhvr>
                                        <p:cTn id="4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Effect transition="in" filter="fade">
                                      <p:cBhvr>
                                        <p:cTn id="50" dur="1000"/>
                                        <p:tgtEl>
                                          <p:spTgt spid="3">
                                            <p:txEl>
                                              <p:pRg st="8" end="8"/>
                                            </p:txEl>
                                          </p:spTgt>
                                        </p:tgtEl>
                                      </p:cBhvr>
                                    </p:animEffect>
                                    <p:anim calcmode="lin" valueType="num">
                                      <p:cBhvr>
                                        <p:cTn id="5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Effect transition="in" filter="fade">
                                      <p:cBhvr>
                                        <p:cTn id="55" dur="1000"/>
                                        <p:tgtEl>
                                          <p:spTgt spid="3">
                                            <p:txEl>
                                              <p:pRg st="9" end="9"/>
                                            </p:txEl>
                                          </p:spTgt>
                                        </p:tgtEl>
                                      </p:cBhvr>
                                    </p:animEffect>
                                    <p:anim calcmode="lin" valueType="num">
                                      <p:cBhvr>
                                        <p:cTn id="5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3">
                                            <p:txEl>
                                              <p:pRg st="10" end="10"/>
                                            </p:txEl>
                                          </p:spTgt>
                                        </p:tgtEl>
                                        <p:attrNameLst>
                                          <p:attrName>style.visibility</p:attrName>
                                        </p:attrNameLst>
                                      </p:cBhvr>
                                      <p:to>
                                        <p:strVal val="visible"/>
                                      </p:to>
                                    </p:set>
                                    <p:animEffect transition="in" filter="fade">
                                      <p:cBhvr>
                                        <p:cTn id="60" dur="1000"/>
                                        <p:tgtEl>
                                          <p:spTgt spid="3">
                                            <p:txEl>
                                              <p:pRg st="10" end="10"/>
                                            </p:txEl>
                                          </p:spTgt>
                                        </p:tgtEl>
                                      </p:cBhvr>
                                    </p:animEffect>
                                    <p:anim calcmode="lin" valueType="num">
                                      <p:cBhvr>
                                        <p:cTn id="6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0"/>
                                  </p:stCondLst>
                                  <p:childTnLst>
                                    <p:set>
                                      <p:cBhvr>
                                        <p:cTn id="64" dur="1" fill="hold">
                                          <p:stCondLst>
                                            <p:cond delay="0"/>
                                          </p:stCondLst>
                                        </p:cTn>
                                        <p:tgtEl>
                                          <p:spTgt spid="3">
                                            <p:txEl>
                                              <p:pRg st="11" end="11"/>
                                            </p:txEl>
                                          </p:spTgt>
                                        </p:tgtEl>
                                        <p:attrNameLst>
                                          <p:attrName>style.visibility</p:attrName>
                                        </p:attrNameLst>
                                      </p:cBhvr>
                                      <p:to>
                                        <p:strVal val="visible"/>
                                      </p:to>
                                    </p:set>
                                    <p:animEffect transition="in" filter="fade">
                                      <p:cBhvr>
                                        <p:cTn id="65" dur="1000"/>
                                        <p:tgtEl>
                                          <p:spTgt spid="3">
                                            <p:txEl>
                                              <p:pRg st="11" end="11"/>
                                            </p:txEl>
                                          </p:spTgt>
                                        </p:tgtEl>
                                      </p:cBhvr>
                                    </p:animEffect>
                                    <p:anim calcmode="lin" valueType="num">
                                      <p:cBhvr>
                                        <p:cTn id="66"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7"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304800" y="1554162"/>
            <a:ext cx="8686800" cy="5115198"/>
          </a:xfrm>
        </p:spPr>
        <p:txBody>
          <a:bodyPr>
            <a:normAutofit fontScale="92500" lnSpcReduction="10000"/>
          </a:bodyPr>
          <a:lstStyle/>
          <a:p>
            <a:r>
              <a:rPr lang="en-GB" sz="2800" i="1" dirty="0" err="1" smtClean="0"/>
              <a:t>foedus</a:t>
            </a:r>
            <a:r>
              <a:rPr lang="en-GB" sz="2800" i="1" dirty="0" smtClean="0"/>
              <a:t> </a:t>
            </a:r>
            <a:r>
              <a:rPr lang="en-GB" sz="2800" i="1" dirty="0" err="1" smtClean="0"/>
              <a:t>Cassianus</a:t>
            </a:r>
            <a:r>
              <a:rPr lang="en-GB" sz="2800" dirty="0" smtClean="0"/>
              <a:t> – Cassian Treaty</a:t>
            </a:r>
          </a:p>
          <a:p>
            <a:pPr lvl="1"/>
            <a:r>
              <a:rPr lang="en-GB" sz="2000" dirty="0"/>
              <a:t>Alliance between Rome and Latin League</a:t>
            </a:r>
          </a:p>
          <a:p>
            <a:pPr lvl="1"/>
            <a:r>
              <a:rPr lang="en-GB" sz="2000" dirty="0" smtClean="0"/>
              <a:t>Named </a:t>
            </a:r>
            <a:r>
              <a:rPr lang="en-GB" sz="2000" dirty="0"/>
              <a:t>after the consul </a:t>
            </a:r>
            <a:r>
              <a:rPr lang="en-GB" sz="2000" dirty="0" err="1"/>
              <a:t>Spurius</a:t>
            </a:r>
            <a:r>
              <a:rPr lang="en-GB" sz="2000" dirty="0"/>
              <a:t> Cassius </a:t>
            </a:r>
            <a:r>
              <a:rPr lang="en-GB" sz="2000" dirty="0" err="1"/>
              <a:t>Viscellinus</a:t>
            </a:r>
            <a:endParaRPr lang="en-GB" sz="2000" dirty="0"/>
          </a:p>
          <a:p>
            <a:pPr lvl="1"/>
            <a:r>
              <a:rPr lang="en-GB" sz="2000" dirty="0" smtClean="0"/>
              <a:t>Date: </a:t>
            </a:r>
            <a:r>
              <a:rPr lang="en-GB" sz="2000" b="1" dirty="0" smtClean="0"/>
              <a:t>358 or (</a:t>
            </a:r>
            <a:r>
              <a:rPr lang="en-GB" sz="2000" b="1" i="1" dirty="0" smtClean="0"/>
              <a:t>c</a:t>
            </a:r>
            <a:r>
              <a:rPr lang="en-GB" sz="2000" b="1" dirty="0" smtClean="0"/>
              <a:t>irca) 493 BC</a:t>
            </a:r>
            <a:r>
              <a:rPr lang="en-GB" sz="2000" dirty="0" smtClean="0"/>
              <a:t> ?</a:t>
            </a:r>
          </a:p>
          <a:p>
            <a:pPr lvl="2"/>
            <a:r>
              <a:rPr lang="en-GB" sz="2000" dirty="0" smtClean="0"/>
              <a:t>Original treaty: 493 BC, after Battle of Lake </a:t>
            </a:r>
            <a:r>
              <a:rPr lang="en-GB" sz="2000" dirty="0" err="1" smtClean="0"/>
              <a:t>Regillus</a:t>
            </a:r>
            <a:endParaRPr lang="en-GB" sz="2000" dirty="0" smtClean="0"/>
          </a:p>
          <a:p>
            <a:pPr lvl="3"/>
            <a:r>
              <a:rPr lang="en-GB" sz="1800" dirty="0" smtClean="0"/>
              <a:t>T. Cornell, </a:t>
            </a:r>
            <a:r>
              <a:rPr lang="en-GB" sz="1800" i="1" dirty="0" smtClean="0"/>
              <a:t>Beginnings of Rome </a:t>
            </a:r>
            <a:r>
              <a:rPr lang="en-GB" sz="1800" dirty="0" smtClean="0"/>
              <a:t>293-8, 299-301 suggests that the language/formula of the Cassian Treaty is typical for 5</a:t>
            </a:r>
            <a:r>
              <a:rPr lang="en-GB" sz="1800" baseline="30000" dirty="0" smtClean="0"/>
              <a:t>th</a:t>
            </a:r>
            <a:r>
              <a:rPr lang="en-GB" sz="1800" dirty="0" smtClean="0"/>
              <a:t> century BC</a:t>
            </a:r>
          </a:p>
          <a:p>
            <a:pPr lvl="3"/>
            <a:r>
              <a:rPr lang="en-GB" sz="1800" dirty="0" smtClean="0"/>
              <a:t>Date for battle at Lake </a:t>
            </a:r>
            <a:r>
              <a:rPr lang="en-GB" sz="1800" dirty="0" err="1" smtClean="0"/>
              <a:t>Regillus</a:t>
            </a:r>
            <a:r>
              <a:rPr lang="en-GB" sz="1800" dirty="0" smtClean="0"/>
              <a:t> </a:t>
            </a:r>
            <a:r>
              <a:rPr lang="en-GB" sz="1800" dirty="0" err="1" smtClean="0"/>
              <a:t>incertain</a:t>
            </a:r>
            <a:r>
              <a:rPr lang="en-GB" sz="1800" dirty="0" smtClean="0"/>
              <a:t>: Livy: 499/496, or 493 or 489</a:t>
            </a:r>
            <a:br>
              <a:rPr lang="en-GB" sz="1800" dirty="0" smtClean="0"/>
            </a:br>
            <a:r>
              <a:rPr lang="en-GB" sz="1800" dirty="0" smtClean="0">
                <a:solidFill>
                  <a:schemeClr val="bg1">
                    <a:lumMod val="65000"/>
                  </a:schemeClr>
                </a:solidFill>
              </a:rPr>
              <a:t>(</a:t>
            </a:r>
            <a:r>
              <a:rPr lang="en-GB" sz="1800" dirty="0" err="1" smtClean="0">
                <a:solidFill>
                  <a:schemeClr val="bg1">
                    <a:lumMod val="65000"/>
                  </a:schemeClr>
                </a:solidFill>
              </a:rPr>
              <a:t>Tarquinius</a:t>
            </a:r>
            <a:r>
              <a:rPr lang="en-GB" sz="1800" dirty="0" smtClean="0">
                <a:solidFill>
                  <a:schemeClr val="bg1">
                    <a:lumMod val="65000"/>
                  </a:schemeClr>
                </a:solidFill>
              </a:rPr>
              <a:t>, together with Latins and perhaps Volsci attacked Rome…</a:t>
            </a:r>
            <a:br>
              <a:rPr lang="en-GB" sz="1800" dirty="0" smtClean="0">
                <a:solidFill>
                  <a:schemeClr val="bg1">
                    <a:lumMod val="65000"/>
                  </a:schemeClr>
                </a:solidFill>
              </a:rPr>
            </a:br>
            <a:r>
              <a:rPr lang="en-GB" sz="1800" dirty="0" smtClean="0">
                <a:solidFill>
                  <a:schemeClr val="bg1">
                    <a:lumMod val="65000"/>
                  </a:schemeClr>
                </a:solidFill>
              </a:rPr>
              <a:t>Divine intervention of the Dioscuri, Castor &amp; Pollux)</a:t>
            </a:r>
          </a:p>
          <a:p>
            <a:pPr lvl="2"/>
            <a:r>
              <a:rPr lang="en-GB" sz="2000" dirty="0" smtClean="0"/>
              <a:t>Renewed treaty: </a:t>
            </a:r>
            <a:r>
              <a:rPr lang="en-GB" sz="2000" b="1" dirty="0" smtClean="0"/>
              <a:t>358 BC</a:t>
            </a:r>
          </a:p>
          <a:p>
            <a:pPr lvl="3"/>
            <a:r>
              <a:rPr lang="en-GB" sz="1800" dirty="0" smtClean="0"/>
              <a:t>Liv. 7.12.7 suggests ‘renewal’ of original treaty in 358 BC</a:t>
            </a:r>
          </a:p>
          <a:p>
            <a:pPr lvl="3"/>
            <a:r>
              <a:rPr lang="en-GB" sz="1800" dirty="0" smtClean="0"/>
              <a:t>Do we only have the latest version of 358 BC? Was is identical…???</a:t>
            </a:r>
          </a:p>
          <a:p>
            <a:pPr lvl="3"/>
            <a:r>
              <a:rPr lang="en-GB" sz="1800" dirty="0" smtClean="0"/>
              <a:t>But cf. Liv. 7.12: who suggests an alliance with Latin after the Sack of Rome by the Gauls/Celts in 390/387 BC</a:t>
            </a:r>
          </a:p>
          <a:p>
            <a:pPr lvl="3"/>
            <a:r>
              <a:rPr lang="en-GB" sz="1800" dirty="0" smtClean="0"/>
              <a:t>340 BC </a:t>
            </a:r>
            <a:r>
              <a:rPr lang="en-GB" sz="1800" dirty="0" smtClean="0">
                <a:sym typeface="Wingdings" panose="05000000000000000000" pitchFamily="2" charset="2"/>
              </a:rPr>
              <a:t>Latin War: </a:t>
            </a:r>
            <a:r>
              <a:rPr lang="en-GB" sz="1800" i="1" dirty="0" err="1" smtClean="0">
                <a:sym typeface="Wingdings" panose="05000000000000000000" pitchFamily="2" charset="2"/>
              </a:rPr>
              <a:t>t.a.q</a:t>
            </a:r>
            <a:r>
              <a:rPr lang="en-GB" sz="1800" i="1" dirty="0" smtClean="0">
                <a:sym typeface="Wingdings" panose="05000000000000000000" pitchFamily="2" charset="2"/>
              </a:rPr>
              <a:t>. / terminus ante </a:t>
            </a:r>
            <a:r>
              <a:rPr lang="en-GB" sz="1800" i="1" dirty="0" err="1" smtClean="0">
                <a:sym typeface="Wingdings" panose="05000000000000000000" pitchFamily="2" charset="2"/>
              </a:rPr>
              <a:t>quem</a:t>
            </a:r>
            <a:r>
              <a:rPr lang="en-GB" sz="1800" i="1" dirty="0" smtClean="0">
                <a:sym typeface="Wingdings" panose="05000000000000000000" pitchFamily="2" charset="2"/>
              </a:rPr>
              <a:t> </a:t>
            </a:r>
            <a:r>
              <a:rPr lang="en-GB" sz="1800" dirty="0" smtClean="0">
                <a:sym typeface="Wingdings" panose="05000000000000000000" pitchFamily="2" charset="2"/>
              </a:rPr>
              <a:t>for date of </a:t>
            </a:r>
            <a:r>
              <a:rPr lang="en-GB" sz="1800" i="1" dirty="0" err="1" smtClean="0">
                <a:sym typeface="Wingdings" panose="05000000000000000000" pitchFamily="2" charset="2"/>
              </a:rPr>
              <a:t>foedus</a:t>
            </a:r>
            <a:endParaRPr lang="en-GB" sz="1800" i="1" dirty="0" smtClean="0"/>
          </a:p>
        </p:txBody>
      </p:sp>
      <p:sp>
        <p:nvSpPr>
          <p:cNvPr id="5" name="Title 1"/>
          <p:cNvSpPr>
            <a:spLocks noGrp="1"/>
          </p:cNvSpPr>
          <p:nvPr>
            <p:ph type="title"/>
          </p:nvPr>
        </p:nvSpPr>
        <p:spPr>
          <a:xfrm>
            <a:off x="304800" y="457200"/>
            <a:ext cx="8839200" cy="838200"/>
          </a:xfrm>
        </p:spPr>
        <p:txBody>
          <a:bodyPr>
            <a:normAutofit/>
          </a:bodyPr>
          <a:lstStyle/>
          <a:p>
            <a:r>
              <a:rPr lang="en-GB" dirty="0"/>
              <a:t>Rome and the </a:t>
            </a:r>
            <a:r>
              <a:rPr lang="en-GB" dirty="0" smtClean="0"/>
              <a:t>Latins: </a:t>
            </a:r>
            <a:r>
              <a:rPr lang="en-GB" sz="3200" i="1" dirty="0" err="1" smtClean="0"/>
              <a:t>foedus</a:t>
            </a:r>
            <a:r>
              <a:rPr lang="en-GB" sz="3200" i="1" dirty="0" smtClean="0"/>
              <a:t> </a:t>
            </a:r>
            <a:r>
              <a:rPr lang="en-GB" sz="3200" i="1" dirty="0" err="1" smtClean="0"/>
              <a:t>Cassianum</a:t>
            </a:r>
            <a:endParaRPr lang="en-GB" sz="3200" i="1" dirty="0"/>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backgroundRemoval t="5067" b="89867" l="2922" r="95618">
                        <a14:foregroundMark x1="6375" y1="35733" x2="6375" y2="35733"/>
                        <a14:foregroundMark x1="4515" y1="46667" x2="4515" y2="46667"/>
                        <a14:foregroundMark x1="3054" y1="56800" x2="3054" y2="56800"/>
                        <a14:foregroundMark x1="28021" y1="8000" x2="28021" y2="8000"/>
                        <a14:foregroundMark x1="69456" y1="38933" x2="69456" y2="38933"/>
                        <a14:foregroundMark x1="77025" y1="48267" x2="77025" y2="48267"/>
                        <a14:foregroundMark x1="93227" y1="56533" x2="93227" y2="56533"/>
                        <a14:foregroundMark x1="95750" y1="45333" x2="95750" y2="45333"/>
                        <a14:foregroundMark x1="89774" y1="23467" x2="89774" y2="23467"/>
                        <a14:foregroundMark x1="84595" y1="16000" x2="84595" y2="16000"/>
                        <a14:foregroundMark x1="85525" y1="16267" x2="85525" y2="16267"/>
                        <a14:foregroundMark x1="88048" y1="19200" x2="88048" y2="19200"/>
                        <a14:foregroundMark x1="86189" y1="17067" x2="86189" y2="17067"/>
                        <a14:foregroundMark x1="76096" y1="9867" x2="76096" y2="9867"/>
                        <a14:foregroundMark x1="67862" y1="10667" x2="67862" y2="10667"/>
                        <a14:foregroundMark x1="63347" y1="10133" x2="63347" y2="10133"/>
                        <a14:foregroundMark x1="60558" y1="13333" x2="60558" y2="13333"/>
                        <a14:foregroundMark x1="61487" y1="13333" x2="61487" y2="13333"/>
                        <a14:foregroundMark x1="71580" y1="9067" x2="71580" y2="9067"/>
                        <a14:foregroundMark x1="74104" y1="8000" x2="74104" y2="8000"/>
                        <a14:foregroundMark x1="71846" y1="7200" x2="71846" y2="7200"/>
                        <a14:foregroundMark x1="69588" y1="7200" x2="69588" y2="7200"/>
                        <a14:foregroundMark x1="67463" y1="7200" x2="67463" y2="7200"/>
                        <a14:foregroundMark x1="66401" y1="9600" x2="66401" y2="9600"/>
                        <a14:foregroundMark x1="64675" y1="10667" x2="64675" y2="10667"/>
                        <a14:foregroundMark x1="64675" y1="9067" x2="64675" y2="9067"/>
                        <a14:foregroundMark x1="62683" y1="11200" x2="62683" y2="11200"/>
                        <a14:foregroundMark x1="61620" y1="12000" x2="61620" y2="12000"/>
                        <a14:foregroundMark x1="39442" y1="14933" x2="39442" y2="14933"/>
                        <a14:foregroundMark x1="36786" y1="11200" x2="36786" y2="11200"/>
                        <a14:foregroundMark x1="36786" y1="11200" x2="36786" y2="11200"/>
                        <a14:foregroundMark x1="35591" y1="11200" x2="35591" y2="11200"/>
                      </a14:backgroundRemoval>
                    </a14:imgEffect>
                  </a14:imgLayer>
                </a14:imgProps>
              </a:ext>
              <a:ext uri="{28A0092B-C50C-407E-A947-70E740481C1C}">
                <a14:useLocalDpi xmlns:a14="http://schemas.microsoft.com/office/drawing/2010/main" val="0"/>
              </a:ext>
            </a:extLst>
          </a:blip>
          <a:stretch>
            <a:fillRect/>
          </a:stretch>
        </p:blipFill>
        <p:spPr>
          <a:xfrm>
            <a:off x="0" y="1152107"/>
            <a:ext cx="9144000" cy="4553785"/>
          </a:xfrm>
          <a:prstGeom prst="rect">
            <a:avLst/>
          </a:prstGeom>
        </p:spPr>
      </p:pic>
      <p:sp>
        <p:nvSpPr>
          <p:cNvPr id="7" name="Rectangle 6"/>
          <p:cNvSpPr/>
          <p:nvPr/>
        </p:nvSpPr>
        <p:spPr>
          <a:xfrm>
            <a:off x="539552" y="5380672"/>
            <a:ext cx="5544616" cy="1477328"/>
          </a:xfrm>
          <a:prstGeom prst="rect">
            <a:avLst/>
          </a:prstGeom>
          <a:solidFill>
            <a:schemeClr val="accent2">
              <a:alpha val="36000"/>
            </a:schemeClr>
          </a:solidFill>
        </p:spPr>
        <p:style>
          <a:lnRef idx="3">
            <a:schemeClr val="lt1"/>
          </a:lnRef>
          <a:fillRef idx="1">
            <a:schemeClr val="accent2"/>
          </a:fillRef>
          <a:effectRef idx="1">
            <a:schemeClr val="accent2"/>
          </a:effectRef>
          <a:fontRef idx="minor">
            <a:schemeClr val="lt1"/>
          </a:fontRef>
        </p:style>
        <p:txBody>
          <a:bodyPr wrap="square">
            <a:spAutoFit/>
          </a:bodyPr>
          <a:lstStyle/>
          <a:p>
            <a:r>
              <a:rPr lang="en-GB" dirty="0"/>
              <a:t>AR Denarius (19mm, 3.93 g, 5h) - 96BC Left : laureate head of Apollo </a:t>
            </a:r>
            <a:r>
              <a:rPr lang="en-GB" dirty="0" smtClean="0"/>
              <a:t>   </a:t>
            </a:r>
            <a:br>
              <a:rPr lang="en-GB" dirty="0" smtClean="0"/>
            </a:br>
            <a:r>
              <a:rPr lang="en-GB" dirty="0" smtClean="0"/>
              <a:t>Right</a:t>
            </a:r>
            <a:r>
              <a:rPr lang="en-GB" dirty="0"/>
              <a:t> : Dioscuri standing beside their horses, which are standing left, drinking at the fountain of </a:t>
            </a:r>
            <a:r>
              <a:rPr lang="en-GB" dirty="0" err="1" smtClean="0"/>
              <a:t>Juturna</a:t>
            </a:r>
            <a:r>
              <a:rPr lang="en-GB" dirty="0" smtClean="0"/>
              <a:t> (opp. temple of Dioscuri in Rome)</a:t>
            </a:r>
            <a:endParaRPr lang="en-GB" dirty="0"/>
          </a:p>
        </p:txBody>
      </p:sp>
    </p:spTree>
    <p:extLst>
      <p:ext uri="{BB962C8B-B14F-4D97-AF65-F5344CB8AC3E}">
        <p14:creationId xmlns:p14="http://schemas.microsoft.com/office/powerpoint/2010/main" val="368312762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000"/>
                            </p:stCondLst>
                            <p:childTnLst>
                              <p:par>
                                <p:cTn id="9" presetID="6" presetClass="entr" presetSubtype="16"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ircle(in)">
                                      <p:cBhvr>
                                        <p:cTn id="1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304800" y="1554162"/>
            <a:ext cx="8686800" cy="5115198"/>
          </a:xfrm>
        </p:spPr>
        <p:txBody>
          <a:bodyPr>
            <a:normAutofit fontScale="92500" lnSpcReduction="10000"/>
          </a:bodyPr>
          <a:lstStyle/>
          <a:p>
            <a:r>
              <a:rPr lang="en-GB" sz="2800" i="1" dirty="0" err="1" smtClean="0"/>
              <a:t>foedus</a:t>
            </a:r>
            <a:r>
              <a:rPr lang="en-GB" sz="2800" i="1" dirty="0" smtClean="0"/>
              <a:t> </a:t>
            </a:r>
            <a:r>
              <a:rPr lang="en-GB" sz="2800" i="1" dirty="0" err="1" smtClean="0"/>
              <a:t>Cassianus</a:t>
            </a:r>
            <a:r>
              <a:rPr lang="en-GB" sz="2800" dirty="0" smtClean="0"/>
              <a:t> – Cassian Treaty</a:t>
            </a:r>
          </a:p>
          <a:p>
            <a:pPr lvl="1"/>
            <a:r>
              <a:rPr lang="en-GB" sz="2000" dirty="0"/>
              <a:t>Alliance between Rome and Latin League</a:t>
            </a:r>
          </a:p>
          <a:p>
            <a:pPr lvl="1"/>
            <a:r>
              <a:rPr lang="en-GB" sz="2000" dirty="0" smtClean="0"/>
              <a:t>Named </a:t>
            </a:r>
            <a:r>
              <a:rPr lang="en-GB" sz="2000" dirty="0"/>
              <a:t>after the consul </a:t>
            </a:r>
            <a:r>
              <a:rPr lang="en-GB" sz="2000" dirty="0" err="1"/>
              <a:t>Spurius</a:t>
            </a:r>
            <a:r>
              <a:rPr lang="en-GB" sz="2000" dirty="0"/>
              <a:t> Cassius </a:t>
            </a:r>
            <a:r>
              <a:rPr lang="en-GB" sz="2000" dirty="0" err="1"/>
              <a:t>Viscellinus</a:t>
            </a:r>
            <a:endParaRPr lang="en-GB" sz="2000" dirty="0"/>
          </a:p>
          <a:p>
            <a:pPr lvl="1"/>
            <a:r>
              <a:rPr lang="en-GB" sz="2000" dirty="0" smtClean="0"/>
              <a:t>Date: </a:t>
            </a:r>
            <a:r>
              <a:rPr lang="en-GB" sz="2000" b="1" dirty="0" smtClean="0"/>
              <a:t>358 or (</a:t>
            </a:r>
            <a:r>
              <a:rPr lang="en-GB" sz="2000" b="1" i="1" dirty="0" smtClean="0"/>
              <a:t>c</a:t>
            </a:r>
            <a:r>
              <a:rPr lang="en-GB" sz="2000" b="1" dirty="0" smtClean="0"/>
              <a:t>irca) 493 BC</a:t>
            </a:r>
            <a:r>
              <a:rPr lang="en-GB" sz="2000" dirty="0" smtClean="0"/>
              <a:t> ?</a:t>
            </a:r>
          </a:p>
          <a:p>
            <a:pPr lvl="2"/>
            <a:r>
              <a:rPr lang="en-GB" sz="2000" dirty="0" smtClean="0"/>
              <a:t>Original treaty: 493 BC, after Battle of Lake </a:t>
            </a:r>
            <a:r>
              <a:rPr lang="en-GB" sz="2000" dirty="0" err="1" smtClean="0"/>
              <a:t>Regillus</a:t>
            </a:r>
            <a:endParaRPr lang="en-GB" sz="2000" dirty="0" smtClean="0"/>
          </a:p>
          <a:p>
            <a:pPr lvl="3"/>
            <a:r>
              <a:rPr lang="en-GB" sz="1800" dirty="0" smtClean="0"/>
              <a:t>T. Cornell, </a:t>
            </a:r>
            <a:r>
              <a:rPr lang="en-GB" sz="1800" i="1" dirty="0" smtClean="0"/>
              <a:t>Beginnings of Rome </a:t>
            </a:r>
            <a:r>
              <a:rPr lang="en-GB" sz="1800" dirty="0" smtClean="0"/>
              <a:t>293-8, 299-301 suggests that the language/formula of the Cassian Treaty is typical for 5</a:t>
            </a:r>
            <a:r>
              <a:rPr lang="en-GB" sz="1800" baseline="30000" dirty="0" smtClean="0"/>
              <a:t>th</a:t>
            </a:r>
            <a:r>
              <a:rPr lang="en-GB" sz="1800" dirty="0" smtClean="0"/>
              <a:t> century BC</a:t>
            </a:r>
          </a:p>
          <a:p>
            <a:pPr lvl="3"/>
            <a:r>
              <a:rPr lang="en-GB" sz="1800" dirty="0" smtClean="0"/>
              <a:t>Date for battle at Lake </a:t>
            </a:r>
            <a:r>
              <a:rPr lang="en-GB" sz="1800" dirty="0" err="1" smtClean="0"/>
              <a:t>Regillus</a:t>
            </a:r>
            <a:r>
              <a:rPr lang="en-GB" sz="1800" dirty="0" smtClean="0"/>
              <a:t> </a:t>
            </a:r>
            <a:r>
              <a:rPr lang="en-GB" sz="1800" dirty="0" err="1" smtClean="0"/>
              <a:t>incertain</a:t>
            </a:r>
            <a:r>
              <a:rPr lang="en-GB" sz="1800" dirty="0" smtClean="0"/>
              <a:t>: Livy: 499/496, or 493 or 489</a:t>
            </a:r>
            <a:br>
              <a:rPr lang="en-GB" sz="1800" dirty="0" smtClean="0"/>
            </a:br>
            <a:r>
              <a:rPr lang="en-GB" sz="1800" dirty="0" smtClean="0">
                <a:solidFill>
                  <a:schemeClr val="bg1">
                    <a:lumMod val="65000"/>
                  </a:schemeClr>
                </a:solidFill>
              </a:rPr>
              <a:t>(</a:t>
            </a:r>
            <a:r>
              <a:rPr lang="en-GB" sz="1800" dirty="0" err="1" smtClean="0">
                <a:solidFill>
                  <a:schemeClr val="bg1">
                    <a:lumMod val="65000"/>
                  </a:schemeClr>
                </a:solidFill>
              </a:rPr>
              <a:t>Tarquinius</a:t>
            </a:r>
            <a:r>
              <a:rPr lang="en-GB" sz="1800" dirty="0" smtClean="0">
                <a:solidFill>
                  <a:schemeClr val="bg1">
                    <a:lumMod val="65000"/>
                  </a:schemeClr>
                </a:solidFill>
              </a:rPr>
              <a:t>, together with Latins and perhaps Volsci attacked Rome…</a:t>
            </a:r>
            <a:br>
              <a:rPr lang="en-GB" sz="1800" dirty="0" smtClean="0">
                <a:solidFill>
                  <a:schemeClr val="bg1">
                    <a:lumMod val="65000"/>
                  </a:schemeClr>
                </a:solidFill>
              </a:rPr>
            </a:br>
            <a:r>
              <a:rPr lang="en-GB" sz="1800" dirty="0" smtClean="0">
                <a:solidFill>
                  <a:schemeClr val="bg1">
                    <a:lumMod val="65000"/>
                  </a:schemeClr>
                </a:solidFill>
              </a:rPr>
              <a:t>Divine intervention of the Dioscuri, Castor &amp; Pollux)</a:t>
            </a:r>
          </a:p>
          <a:p>
            <a:pPr lvl="2"/>
            <a:r>
              <a:rPr lang="en-GB" sz="2000" dirty="0" smtClean="0"/>
              <a:t>Renewed treaty: </a:t>
            </a:r>
            <a:r>
              <a:rPr lang="en-GB" sz="2000" b="1" dirty="0" smtClean="0"/>
              <a:t>358 BC</a:t>
            </a:r>
          </a:p>
          <a:p>
            <a:pPr lvl="3"/>
            <a:r>
              <a:rPr lang="en-GB" sz="1800" dirty="0" smtClean="0"/>
              <a:t>Liv. 7.12.7 suggests ‘renewal’ of original treaty in 358 BC</a:t>
            </a:r>
          </a:p>
          <a:p>
            <a:pPr lvl="3"/>
            <a:r>
              <a:rPr lang="en-GB" sz="1800" dirty="0" smtClean="0"/>
              <a:t>Do we only have the latest version of 358 BC? Was is identical…???</a:t>
            </a:r>
          </a:p>
          <a:p>
            <a:pPr lvl="3"/>
            <a:r>
              <a:rPr lang="en-GB" sz="1800" dirty="0" smtClean="0"/>
              <a:t>But cf. Liv. 7.12: who suggests an alliance with Latin after the Sack of Rome by the Gauls/Celts in 390/387 BC</a:t>
            </a:r>
          </a:p>
          <a:p>
            <a:pPr lvl="3"/>
            <a:r>
              <a:rPr lang="en-GB" sz="1800" dirty="0" smtClean="0"/>
              <a:t>340 BC </a:t>
            </a:r>
            <a:r>
              <a:rPr lang="en-GB" sz="1800" dirty="0" smtClean="0">
                <a:sym typeface="Wingdings" panose="05000000000000000000" pitchFamily="2" charset="2"/>
              </a:rPr>
              <a:t>Latin War: </a:t>
            </a:r>
            <a:r>
              <a:rPr lang="en-GB" sz="1800" i="1" dirty="0" err="1" smtClean="0">
                <a:sym typeface="Wingdings" panose="05000000000000000000" pitchFamily="2" charset="2"/>
              </a:rPr>
              <a:t>t.a.q</a:t>
            </a:r>
            <a:r>
              <a:rPr lang="en-GB" sz="1800" i="1" dirty="0" smtClean="0">
                <a:sym typeface="Wingdings" panose="05000000000000000000" pitchFamily="2" charset="2"/>
              </a:rPr>
              <a:t>. / terminus ante </a:t>
            </a:r>
            <a:r>
              <a:rPr lang="en-GB" sz="1800" i="1" dirty="0" err="1" smtClean="0">
                <a:sym typeface="Wingdings" panose="05000000000000000000" pitchFamily="2" charset="2"/>
              </a:rPr>
              <a:t>quem</a:t>
            </a:r>
            <a:r>
              <a:rPr lang="en-GB" sz="1800" i="1" dirty="0" smtClean="0">
                <a:sym typeface="Wingdings" panose="05000000000000000000" pitchFamily="2" charset="2"/>
              </a:rPr>
              <a:t> </a:t>
            </a:r>
            <a:r>
              <a:rPr lang="en-GB" sz="1800" dirty="0" smtClean="0">
                <a:sym typeface="Wingdings" panose="05000000000000000000" pitchFamily="2" charset="2"/>
              </a:rPr>
              <a:t>for date of </a:t>
            </a:r>
            <a:r>
              <a:rPr lang="en-GB" sz="1800" i="1" dirty="0" err="1" smtClean="0">
                <a:sym typeface="Wingdings" panose="05000000000000000000" pitchFamily="2" charset="2"/>
              </a:rPr>
              <a:t>foedus</a:t>
            </a:r>
            <a:endParaRPr lang="en-GB" sz="1800" i="1" dirty="0" smtClean="0"/>
          </a:p>
        </p:txBody>
      </p:sp>
      <p:sp>
        <p:nvSpPr>
          <p:cNvPr id="5" name="Title 1"/>
          <p:cNvSpPr>
            <a:spLocks noGrp="1"/>
          </p:cNvSpPr>
          <p:nvPr>
            <p:ph type="title"/>
          </p:nvPr>
        </p:nvSpPr>
        <p:spPr>
          <a:xfrm>
            <a:off x="304800" y="457200"/>
            <a:ext cx="8839200" cy="838200"/>
          </a:xfrm>
        </p:spPr>
        <p:txBody>
          <a:bodyPr>
            <a:normAutofit/>
          </a:bodyPr>
          <a:lstStyle/>
          <a:p>
            <a:r>
              <a:rPr lang="en-GB" dirty="0"/>
              <a:t>Rome and the </a:t>
            </a:r>
            <a:r>
              <a:rPr lang="en-GB" dirty="0" smtClean="0"/>
              <a:t>Latins: </a:t>
            </a:r>
            <a:r>
              <a:rPr lang="en-GB" sz="3200" i="1" dirty="0" err="1" smtClean="0"/>
              <a:t>foedus</a:t>
            </a:r>
            <a:r>
              <a:rPr lang="en-GB" sz="3200" i="1" dirty="0" smtClean="0"/>
              <a:t> </a:t>
            </a:r>
            <a:r>
              <a:rPr lang="en-GB" sz="3200" i="1" dirty="0" err="1" smtClean="0"/>
              <a:t>Cassianum</a:t>
            </a:r>
            <a:endParaRPr lang="en-GB" sz="3200" i="1" dirty="0"/>
          </a:p>
        </p:txBody>
      </p:sp>
    </p:spTree>
    <p:extLst>
      <p:ext uri="{BB962C8B-B14F-4D97-AF65-F5344CB8AC3E}">
        <p14:creationId xmlns:p14="http://schemas.microsoft.com/office/powerpoint/2010/main" val="1868460741"/>
      </p:ext>
    </p:extLst>
  </p:cSld>
  <p:clrMapOvr>
    <a:masterClrMapping/>
  </p:clrMapOvr>
  <p:transition spd="slow">
    <p:randomBar dir="ver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839200" cy="838200"/>
          </a:xfrm>
        </p:spPr>
        <p:txBody>
          <a:bodyPr>
            <a:normAutofit/>
          </a:bodyPr>
          <a:lstStyle/>
          <a:p>
            <a:r>
              <a:rPr lang="en-GB" dirty="0"/>
              <a:t>Rome and the </a:t>
            </a:r>
            <a:r>
              <a:rPr lang="en-GB" dirty="0" smtClean="0"/>
              <a:t>Latins: </a:t>
            </a:r>
            <a:r>
              <a:rPr lang="en-GB" sz="3200" i="1" dirty="0" err="1" smtClean="0"/>
              <a:t>foedus</a:t>
            </a:r>
            <a:r>
              <a:rPr lang="en-GB" sz="3200" i="1" dirty="0" smtClean="0"/>
              <a:t> </a:t>
            </a:r>
            <a:r>
              <a:rPr lang="en-GB" sz="3200" i="1" dirty="0" err="1" smtClean="0"/>
              <a:t>Cassianum</a:t>
            </a:r>
            <a:endParaRPr lang="en-GB" sz="3200" i="1" dirty="0"/>
          </a:p>
        </p:txBody>
      </p:sp>
      <p:sp>
        <p:nvSpPr>
          <p:cNvPr id="6" name="Rectangle 5"/>
          <p:cNvSpPr/>
          <p:nvPr/>
        </p:nvSpPr>
        <p:spPr>
          <a:xfrm>
            <a:off x="2627784" y="1988840"/>
            <a:ext cx="4968552"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99592" y="2321260"/>
            <a:ext cx="7272808" cy="36004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95536" y="3530085"/>
            <a:ext cx="8748464"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513406" y="3212976"/>
            <a:ext cx="4968552"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29669" y="3862505"/>
            <a:ext cx="8030763"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94048" y="4149080"/>
            <a:ext cx="721568" cy="36004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2627784" y="4481500"/>
            <a:ext cx="5328592" cy="36004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295908" y="5373216"/>
            <a:ext cx="4240088"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2"/>
          <p:cNvSpPr>
            <a:spLocks noGrp="1"/>
          </p:cNvSpPr>
          <p:nvPr>
            <p:ph idx="1"/>
          </p:nvPr>
        </p:nvSpPr>
        <p:spPr>
          <a:xfrm>
            <a:off x="304800" y="1340768"/>
            <a:ext cx="8839200" cy="5517232"/>
          </a:xfrm>
        </p:spPr>
        <p:txBody>
          <a:bodyPr>
            <a:normAutofit fontScale="77500" lnSpcReduction="20000"/>
          </a:bodyPr>
          <a:lstStyle/>
          <a:p>
            <a:endParaRPr lang="en-GB" dirty="0"/>
          </a:p>
          <a:p>
            <a:pPr marL="0" indent="0">
              <a:buNone/>
            </a:pPr>
            <a:r>
              <a:rPr lang="en-GB" dirty="0"/>
              <a:t>“The provisions of the treaty were as follows: ‘Let there be peace between the Romans and all the Latin cities as long as the heavens and the earth shall remain where they are. Let them neither make war upon another themselves nor bring in foreign enemies nor grant a safe passage to those who shall make war upon either. Let them assist one another, when warred upon, with all their forces, and let each have an equal share of the spoils and booty taken in their common wars. Let suits relating to private contracts be determined within ten days, and in the nation where the contract was made. And let it not be permitted to add anything to, or take anything away from these treaties except by the consent both of the Romans and of all the Latins.’ This was the treaty entered into by the Romans and the Latins and confirmed by their oaths sworn over the sacrificial victims.” </a:t>
            </a:r>
            <a:r>
              <a:rPr lang="en-GB" dirty="0" smtClean="0"/>
              <a:t/>
            </a:r>
            <a:br>
              <a:rPr lang="en-GB" dirty="0" smtClean="0"/>
            </a:br>
            <a:r>
              <a:rPr lang="en-GB" dirty="0" smtClean="0"/>
              <a:t>(</a:t>
            </a:r>
            <a:r>
              <a:rPr lang="en-GB" b="1" dirty="0" smtClean="0"/>
              <a:t>Dionysius </a:t>
            </a:r>
            <a:r>
              <a:rPr lang="en-GB" b="1" dirty="0"/>
              <a:t>of Halicarnassus </a:t>
            </a:r>
            <a:r>
              <a:rPr lang="en-GB" b="1" dirty="0" smtClean="0"/>
              <a:t>6.95.2-3</a:t>
            </a:r>
            <a:r>
              <a:rPr lang="en-GB" dirty="0"/>
              <a:t>)</a:t>
            </a:r>
          </a:p>
        </p:txBody>
      </p:sp>
      <p:sp>
        <p:nvSpPr>
          <p:cNvPr id="14" name="TextBox 13"/>
          <p:cNvSpPr txBox="1"/>
          <p:nvPr/>
        </p:nvSpPr>
        <p:spPr>
          <a:xfrm>
            <a:off x="6246440" y="6165304"/>
            <a:ext cx="2699792" cy="738664"/>
          </a:xfrm>
          <a:prstGeom prst="rect">
            <a:avLst/>
          </a:prstGeom>
          <a:noFill/>
        </p:spPr>
        <p:txBody>
          <a:bodyPr wrap="square" rtlCol="0">
            <a:spAutoFit/>
          </a:bodyPr>
          <a:lstStyle/>
          <a:p>
            <a:pPr algn="r"/>
            <a:r>
              <a:rPr lang="en-GB" sz="1400" dirty="0" err="1" smtClean="0"/>
              <a:t>Dionysios</a:t>
            </a:r>
            <a:r>
              <a:rPr lang="en-GB" sz="1400" dirty="0" smtClean="0"/>
              <a:t>’ source?</a:t>
            </a:r>
            <a:br>
              <a:rPr lang="en-GB" sz="1400" dirty="0" smtClean="0"/>
            </a:br>
            <a:r>
              <a:rPr lang="en-GB" sz="1400" dirty="0" smtClean="0"/>
              <a:t>A bronze tablet still visible under Cicero…</a:t>
            </a:r>
            <a:endParaRPr lang="en-GB" sz="1400" dirty="0"/>
          </a:p>
        </p:txBody>
      </p:sp>
    </p:spTree>
    <p:extLst>
      <p:ext uri="{BB962C8B-B14F-4D97-AF65-F5344CB8AC3E}">
        <p14:creationId xmlns:p14="http://schemas.microsoft.com/office/powerpoint/2010/main" val="23611756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left)">
                                      <p:cBhvr>
                                        <p:cTn id="14" dur="1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left)">
                                      <p:cBhvr>
                                        <p:cTn id="19" dur="1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1500"/>
                                        <p:tgtEl>
                                          <p:spTgt spid="9"/>
                                        </p:tgtEl>
                                      </p:cBhvr>
                                    </p:animEffect>
                                  </p:childTnLst>
                                </p:cTn>
                              </p:par>
                            </p:childTnLst>
                          </p:cTn>
                        </p:par>
                        <p:par>
                          <p:cTn id="25" fill="hold">
                            <p:stCondLst>
                              <p:cond delay="1500"/>
                            </p:stCondLst>
                            <p:childTnLst>
                              <p:par>
                                <p:cTn id="26" presetID="22" presetClass="entr" presetSubtype="8" fill="hold" grpId="0"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left)">
                                      <p:cBhvr>
                                        <p:cTn id="28" dur="1500"/>
                                        <p:tgtEl>
                                          <p:spTgt spid="8"/>
                                        </p:tgtEl>
                                      </p:cBhvr>
                                    </p:animEffect>
                                  </p:childTnLst>
                                </p:cTn>
                              </p:par>
                            </p:childTnLst>
                          </p:cTn>
                        </p:par>
                        <p:par>
                          <p:cTn id="29" fill="hold">
                            <p:stCondLst>
                              <p:cond delay="3000"/>
                            </p:stCondLst>
                            <p:childTnLst>
                              <p:par>
                                <p:cTn id="30" presetID="22" presetClass="entr" presetSubtype="8" fill="hold" grpId="0" nodeType="after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ipe(left)">
                                      <p:cBhvr>
                                        <p:cTn id="32" dur="1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ipe(left)">
                                      <p:cBhvr>
                                        <p:cTn id="37" dur="1500"/>
                                        <p:tgtEl>
                                          <p:spTgt spid="11"/>
                                        </p:tgtEl>
                                      </p:cBhvr>
                                    </p:animEffect>
                                  </p:childTnLst>
                                </p:cTn>
                              </p:par>
                            </p:childTnLst>
                          </p:cTn>
                        </p:par>
                        <p:par>
                          <p:cTn id="38" fill="hold">
                            <p:stCondLst>
                              <p:cond delay="1500"/>
                            </p:stCondLst>
                            <p:childTnLst>
                              <p:par>
                                <p:cTn id="39" presetID="22" presetClass="entr" presetSubtype="8" fill="hold" grpId="0" nodeType="after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wipe(left)">
                                      <p:cBhvr>
                                        <p:cTn id="41" dur="1500"/>
                                        <p:tgtEl>
                                          <p:spTgt spid="12"/>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wipe(left)">
                                      <p:cBhvr>
                                        <p:cTn id="46" dur="1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c8.alamy.com/comp/DE78CP/battle-against-the-inhabitants-of-veii-and-fidenae-1598-1599-artist-DE78CP.jpg"/>
          <p:cNvPicPr>
            <a:picLocks noChangeAspect="1" noChangeArrowheads="1"/>
          </p:cNvPicPr>
          <p:nvPr/>
        </p:nvPicPr>
        <p:blipFill rotWithShape="1">
          <a:blip r:embed="rId2">
            <a:extLst>
              <a:ext uri="{28A0092B-C50C-407E-A947-70E740481C1C}">
                <a14:useLocalDpi xmlns:a14="http://schemas.microsoft.com/office/drawing/2010/main" val="0"/>
              </a:ext>
            </a:extLst>
          </a:blip>
          <a:srcRect l="6442" t="28425" r="7250" b="15866"/>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p:cNvSpPr>
            <a:spLocks noGrp="1"/>
          </p:cNvSpPr>
          <p:nvPr>
            <p:ph type="body" idx="1"/>
          </p:nvPr>
        </p:nvSpPr>
        <p:spPr/>
        <p:txBody>
          <a:bodyPr>
            <a:normAutofit/>
          </a:bodyPr>
          <a:lstStyle/>
          <a:p>
            <a:pPr algn="ctr"/>
            <a:r>
              <a:rPr lang="en-GB" sz="4000" dirty="0" smtClean="0"/>
              <a:t>396 BC</a:t>
            </a:r>
            <a:endParaRPr lang="en-GB" sz="4000" dirty="0"/>
          </a:p>
        </p:txBody>
      </p:sp>
      <p:sp>
        <p:nvSpPr>
          <p:cNvPr id="2" name="Title 1"/>
          <p:cNvSpPr>
            <a:spLocks noGrp="1"/>
          </p:cNvSpPr>
          <p:nvPr>
            <p:ph type="title"/>
          </p:nvPr>
        </p:nvSpPr>
        <p:spPr>
          <a:xfrm>
            <a:off x="-10344" y="2947085"/>
            <a:ext cx="8182744" cy="1184825"/>
          </a:xfrm>
        </p:spPr>
        <p:txBody>
          <a:bodyPr/>
          <a:lstStyle/>
          <a:p>
            <a:r>
              <a:rPr lang="en-GB" dirty="0" smtClean="0"/>
              <a:t>THE SIEGE / Conquest of Veii</a:t>
            </a:r>
            <a:endParaRPr lang="en-GB" dirty="0"/>
          </a:p>
        </p:txBody>
      </p:sp>
      <p:sp>
        <p:nvSpPr>
          <p:cNvPr id="5" name="Rectangle 4"/>
          <p:cNvSpPr/>
          <p:nvPr/>
        </p:nvSpPr>
        <p:spPr>
          <a:xfrm>
            <a:off x="4532933" y="6290156"/>
            <a:ext cx="4572000" cy="523220"/>
          </a:xfrm>
          <a:prstGeom prst="rect">
            <a:avLst/>
          </a:prstGeom>
        </p:spPr>
        <p:txBody>
          <a:bodyPr>
            <a:spAutoFit/>
          </a:bodyPr>
          <a:lstStyle/>
          <a:p>
            <a:pPr algn="r"/>
            <a:r>
              <a:rPr lang="en-GB" sz="1400" dirty="0" smtClean="0"/>
              <a:t>Giuseppe </a:t>
            </a:r>
            <a:r>
              <a:rPr lang="en-GB" sz="1400" dirty="0" err="1"/>
              <a:t>Cesari</a:t>
            </a:r>
            <a:r>
              <a:rPr lang="en-GB" sz="1400" dirty="0" smtClean="0"/>
              <a:t>, “Battle </a:t>
            </a:r>
            <a:r>
              <a:rPr lang="en-GB" sz="1400" dirty="0"/>
              <a:t>against the </a:t>
            </a:r>
            <a:r>
              <a:rPr lang="en-GB" sz="1400" dirty="0" smtClean="0"/>
              <a:t/>
            </a:r>
            <a:br>
              <a:rPr lang="en-GB" sz="1400" dirty="0" smtClean="0"/>
            </a:br>
            <a:r>
              <a:rPr lang="en-GB" sz="1400" dirty="0" smtClean="0"/>
              <a:t>inhabitants </a:t>
            </a:r>
            <a:r>
              <a:rPr lang="en-GB" sz="1400" dirty="0"/>
              <a:t>of Veii and </a:t>
            </a:r>
            <a:r>
              <a:rPr lang="en-GB" sz="1400" dirty="0" err="1" smtClean="0"/>
              <a:t>Fidenae</a:t>
            </a:r>
            <a:r>
              <a:rPr lang="en-GB" sz="1400" dirty="0" smtClean="0"/>
              <a:t>”, 1598-1599</a:t>
            </a:r>
            <a:endParaRPr lang="en-GB" sz="1400" dirty="0"/>
          </a:p>
        </p:txBody>
      </p:sp>
    </p:spTree>
    <p:extLst>
      <p:ext uri="{BB962C8B-B14F-4D97-AF65-F5344CB8AC3E}">
        <p14:creationId xmlns:p14="http://schemas.microsoft.com/office/powerpoint/2010/main" val="2363842817"/>
      </p:ext>
    </p:extLst>
  </p:cSld>
  <p:clrMapOvr>
    <a:masterClrMapping/>
  </p:clrMapOvr>
  <p:transition spd="slow">
    <p:randomBar dir="ver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c8.alamy.com/comp/DE78CP/battle-against-the-inhabitants-of-veii-and-fidenae-1598-1599-artist-DE78CP.jpg"/>
          <p:cNvPicPr>
            <a:picLocks noChangeAspect="1" noChangeArrowheads="1"/>
          </p:cNvPicPr>
          <p:nvPr/>
        </p:nvPicPr>
        <p:blipFill rotWithShape="1">
          <a:blip r:embed="rId2">
            <a:extLst>
              <a:ext uri="{28A0092B-C50C-407E-A947-70E740481C1C}">
                <a14:useLocalDpi xmlns:a14="http://schemas.microsoft.com/office/drawing/2010/main" val="0"/>
              </a:ext>
            </a:extLst>
          </a:blip>
          <a:srcRect l="6442" t="28425" r="7250" b="15866"/>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4800" y="457200"/>
            <a:ext cx="8686800" cy="838200"/>
          </a:xfrm>
        </p:spPr>
        <p:txBody>
          <a:bodyPr/>
          <a:lstStyle/>
          <a:p>
            <a:r>
              <a:rPr lang="en-GB" dirty="0" smtClean="0"/>
              <a:t>Conquest of Veii</a:t>
            </a:r>
            <a:endParaRPr lang="en-GB" dirty="0"/>
          </a:p>
        </p:txBody>
      </p:sp>
      <p:sp>
        <p:nvSpPr>
          <p:cNvPr id="5" name="Content Placeholder 2"/>
          <p:cNvSpPr>
            <a:spLocks noGrp="1"/>
          </p:cNvSpPr>
          <p:nvPr>
            <p:ph idx="1"/>
          </p:nvPr>
        </p:nvSpPr>
        <p:spPr>
          <a:xfrm>
            <a:off x="1259632" y="2332037"/>
            <a:ext cx="5707360" cy="4525963"/>
          </a:xfrm>
          <a:solidFill>
            <a:schemeClr val="accent2">
              <a:alpha val="80000"/>
            </a:schemeClr>
          </a:solidFill>
        </p:spPr>
        <p:style>
          <a:lnRef idx="2">
            <a:schemeClr val="accent2">
              <a:shade val="50000"/>
            </a:schemeClr>
          </a:lnRef>
          <a:fillRef idx="1">
            <a:schemeClr val="accent2"/>
          </a:fillRef>
          <a:effectRef idx="0">
            <a:schemeClr val="accent2"/>
          </a:effectRef>
          <a:fontRef idx="minor">
            <a:schemeClr val="lt1"/>
          </a:fontRef>
        </p:style>
        <p:txBody>
          <a:bodyPr>
            <a:normAutofit lnSpcReduction="10000"/>
          </a:bodyPr>
          <a:lstStyle/>
          <a:p>
            <a:r>
              <a:rPr lang="en-GB" sz="2400" dirty="0" smtClean="0"/>
              <a:t>20 km from Rome; large territory</a:t>
            </a:r>
          </a:p>
          <a:p>
            <a:r>
              <a:rPr lang="en-GB" sz="2400" dirty="0" smtClean="0"/>
              <a:t>Fighting 405 - 396 BC </a:t>
            </a:r>
            <a:r>
              <a:rPr lang="en-GB" sz="1600" dirty="0" smtClean="0"/>
              <a:t>(Liv. 5.1ff)</a:t>
            </a:r>
            <a:endParaRPr lang="en-GB" sz="2400" dirty="0" smtClean="0"/>
          </a:p>
          <a:p>
            <a:pPr lvl="1"/>
            <a:r>
              <a:rPr lang="en-GB" sz="2000" dirty="0" smtClean="0"/>
              <a:t>for political supremacy in the region…?</a:t>
            </a:r>
          </a:p>
          <a:p>
            <a:r>
              <a:rPr lang="en-GB" sz="2400" dirty="0" smtClean="0"/>
              <a:t>Veii was completely destroyed, its inhabitants killed or enslaved</a:t>
            </a:r>
          </a:p>
          <a:p>
            <a:r>
              <a:rPr lang="en-GB" sz="2400" dirty="0" smtClean="0"/>
              <a:t>Its territory and deities annexed</a:t>
            </a:r>
          </a:p>
          <a:p>
            <a:pPr lvl="1"/>
            <a:r>
              <a:rPr lang="en-GB" sz="2000" dirty="0" smtClean="0"/>
              <a:t>Veii’s 1,500 km</a:t>
            </a:r>
            <a:r>
              <a:rPr lang="en-GB" sz="2000" baseline="30000" dirty="0" smtClean="0"/>
              <a:t>2</a:t>
            </a:r>
            <a:r>
              <a:rPr lang="en-GB" sz="2000" dirty="0" smtClean="0"/>
              <a:t> making Rome the largest city/territory in west Central Italy</a:t>
            </a:r>
          </a:p>
          <a:p>
            <a:pPr lvl="1"/>
            <a:r>
              <a:rPr lang="en-GB" sz="2000" i="1" dirty="0" err="1" smtClean="0"/>
              <a:t>evocatio</a:t>
            </a:r>
            <a:r>
              <a:rPr lang="en-GB" sz="2000" i="1" dirty="0" smtClean="0"/>
              <a:t> </a:t>
            </a:r>
          </a:p>
          <a:p>
            <a:pPr lvl="2"/>
            <a:r>
              <a:rPr lang="en-GB" sz="1600" dirty="0" smtClean="0"/>
              <a:t>Roman </a:t>
            </a:r>
            <a:r>
              <a:rPr lang="en-GB" sz="1600" dirty="0"/>
              <a:t>dictator Camillus, </a:t>
            </a:r>
            <a:r>
              <a:rPr lang="en-GB" sz="1600" dirty="0" smtClean="0"/>
              <a:t>to </a:t>
            </a:r>
            <a:r>
              <a:rPr lang="en-GB" sz="1600" dirty="0"/>
              <a:t>defeat </a:t>
            </a:r>
            <a:r>
              <a:rPr lang="en-GB" sz="1600" dirty="0" smtClean="0"/>
              <a:t>Veii, </a:t>
            </a:r>
            <a:r>
              <a:rPr lang="en-GB" sz="1600" dirty="0"/>
              <a:t>summoned the tutelary deity of the Etruscan town of Veii to the </a:t>
            </a:r>
            <a:r>
              <a:rPr lang="en-GB" sz="1600" dirty="0" smtClean="0"/>
              <a:t>Rome</a:t>
            </a:r>
            <a:r>
              <a:rPr lang="en-GB" sz="1600" dirty="0"/>
              <a:t>, and built her a temple on the Aventine. </a:t>
            </a:r>
            <a:r>
              <a:rPr lang="en-GB" sz="1600" dirty="0" smtClean="0">
                <a:sym typeface="Wingdings" panose="05000000000000000000" pitchFamily="2" charset="2"/>
              </a:rPr>
              <a:t></a:t>
            </a:r>
            <a:r>
              <a:rPr lang="en-GB" sz="1600" dirty="0" smtClean="0"/>
              <a:t>Juno </a:t>
            </a:r>
            <a:r>
              <a:rPr lang="en-GB" sz="1600" dirty="0"/>
              <a:t>Regina</a:t>
            </a:r>
            <a:endParaRPr lang="en-GB" sz="1600" i="1" dirty="0" smtClean="0"/>
          </a:p>
          <a:p>
            <a:endParaRPr lang="en-GB" sz="2400" dirty="0"/>
          </a:p>
        </p:txBody>
      </p:sp>
    </p:spTree>
    <p:extLst>
      <p:ext uri="{BB962C8B-B14F-4D97-AF65-F5344CB8AC3E}">
        <p14:creationId xmlns:p14="http://schemas.microsoft.com/office/powerpoint/2010/main" val="17055075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c8.alamy.com/comp/DE78CP/battle-against-the-inhabitants-of-veii-and-fidenae-1598-1599-artist-DE78CP.jpg"/>
          <p:cNvPicPr>
            <a:picLocks noChangeAspect="1" noChangeArrowheads="1"/>
          </p:cNvPicPr>
          <p:nvPr/>
        </p:nvPicPr>
        <p:blipFill rotWithShape="1">
          <a:blip r:embed="rId2">
            <a:extLst>
              <a:ext uri="{28A0092B-C50C-407E-A947-70E740481C1C}">
                <a14:useLocalDpi xmlns:a14="http://schemas.microsoft.com/office/drawing/2010/main" val="0"/>
              </a:ext>
            </a:extLst>
          </a:blip>
          <a:srcRect l="6442" t="28425" r="7250" b="15866"/>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smtClean="0"/>
              <a:t>Conquest of Veii</a:t>
            </a:r>
            <a:endParaRPr lang="en-GB" dirty="0"/>
          </a:p>
        </p:txBody>
      </p:sp>
      <p:sp>
        <p:nvSpPr>
          <p:cNvPr id="4" name="Rectangle 3"/>
          <p:cNvSpPr/>
          <p:nvPr/>
        </p:nvSpPr>
        <p:spPr>
          <a:xfrm>
            <a:off x="1475656" y="2852936"/>
            <a:ext cx="6246440" cy="3477875"/>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r>
              <a:rPr lang="en-GB" sz="2000" dirty="0" smtClean="0">
                <a:effectLst>
                  <a:outerShdw blurRad="38100" dist="38100" dir="2700000" algn="tl">
                    <a:srgbClr val="000000">
                      <a:alpha val="43137"/>
                    </a:srgbClr>
                  </a:outerShdw>
                </a:effectLst>
              </a:rPr>
              <a:t>Liv. 5.21:</a:t>
            </a:r>
          </a:p>
          <a:p>
            <a:r>
              <a:rPr lang="en-GB" sz="2000" dirty="0" smtClean="0">
                <a:effectLst>
                  <a:outerShdw blurRad="38100" dist="38100" dir="2700000" algn="tl">
                    <a:srgbClr val="000000">
                      <a:alpha val="43137"/>
                    </a:srgbClr>
                  </a:outerShdw>
                </a:effectLst>
              </a:rPr>
              <a:t>(…) </a:t>
            </a:r>
            <a:r>
              <a:rPr lang="en-GB" sz="2000" dirty="0">
                <a:effectLst>
                  <a:outerShdw blurRad="38100" dist="38100" dir="2700000" algn="tl">
                    <a:srgbClr val="000000">
                      <a:alpha val="43137"/>
                    </a:srgbClr>
                  </a:outerShdw>
                </a:effectLst>
              </a:rPr>
              <a:t>After the Dictator had taken the auspices and issued orders for the soldiers to arm for battle, he uttered this prayer: "Pythian Apollo, guided and inspired by thy will I go forth to destroy the city of Veii, and a tenth part of its spoils I devote to thee. Thee too, Queen Juno, who now </a:t>
            </a:r>
            <a:r>
              <a:rPr lang="en-GB" sz="2000" dirty="0" err="1">
                <a:effectLst>
                  <a:outerShdw blurRad="38100" dist="38100" dir="2700000" algn="tl">
                    <a:srgbClr val="000000">
                      <a:alpha val="43137"/>
                    </a:srgbClr>
                  </a:outerShdw>
                </a:effectLst>
              </a:rPr>
              <a:t>dwellest</a:t>
            </a:r>
            <a:r>
              <a:rPr lang="en-GB" sz="2000" dirty="0">
                <a:effectLst>
                  <a:outerShdw blurRad="38100" dist="38100" dir="2700000" algn="tl">
                    <a:srgbClr val="000000">
                      <a:alpha val="43137"/>
                    </a:srgbClr>
                  </a:outerShdw>
                </a:effectLst>
              </a:rPr>
              <a:t> in Veii, I beseech, that thou wouldst follow us, after our victory, to the City which is ours and which will soon be </a:t>
            </a:r>
            <a:r>
              <a:rPr lang="en-GB" sz="2000" dirty="0" smtClean="0">
                <a:effectLst>
                  <a:outerShdw blurRad="38100" dist="38100" dir="2700000" algn="tl">
                    <a:srgbClr val="000000">
                      <a:alpha val="43137"/>
                    </a:srgbClr>
                  </a:outerShdw>
                </a:effectLst>
              </a:rPr>
              <a:t>thine</a:t>
            </a:r>
            <a:r>
              <a:rPr lang="en-GB" sz="2000" dirty="0">
                <a:effectLst>
                  <a:outerShdw blurRad="38100" dist="38100" dir="2700000" algn="tl">
                    <a:srgbClr val="000000">
                      <a:alpha val="43137"/>
                    </a:srgbClr>
                  </a:outerShdw>
                </a:effectLst>
              </a:rPr>
              <a:t>, where a temple worthy of thy majesty will receive thee</a:t>
            </a:r>
            <a:r>
              <a:rPr lang="en-GB" sz="2000" dirty="0" smtClean="0">
                <a:effectLst>
                  <a:outerShdw blurRad="38100" dist="38100" dir="2700000" algn="tl">
                    <a:srgbClr val="000000">
                      <a:alpha val="43137"/>
                    </a:srgbClr>
                  </a:outerShdw>
                </a:effectLst>
              </a:rPr>
              <a:t>.“ (…)</a:t>
            </a:r>
          </a:p>
        </p:txBody>
      </p:sp>
    </p:spTree>
    <p:extLst>
      <p:ext uri="{BB962C8B-B14F-4D97-AF65-F5344CB8AC3E}">
        <p14:creationId xmlns:p14="http://schemas.microsoft.com/office/powerpoint/2010/main" val="2473624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c8.alamy.com/comp/DE78CP/battle-against-the-inhabitants-of-veii-and-fidenae-1598-1599-artist-DE78CP.jpg"/>
          <p:cNvPicPr>
            <a:picLocks noChangeAspect="1" noChangeArrowheads="1"/>
          </p:cNvPicPr>
          <p:nvPr/>
        </p:nvPicPr>
        <p:blipFill rotWithShape="1">
          <a:blip r:embed="rId2">
            <a:extLst>
              <a:ext uri="{28A0092B-C50C-407E-A947-70E740481C1C}">
                <a14:useLocalDpi xmlns:a14="http://schemas.microsoft.com/office/drawing/2010/main" val="0"/>
              </a:ext>
            </a:extLst>
          </a:blip>
          <a:srcRect l="6442" t="28425" r="7250" b="15866"/>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p:cNvSpPr>
            <a:spLocks noGrp="1"/>
          </p:cNvSpPr>
          <p:nvPr>
            <p:ph type="title"/>
          </p:nvPr>
        </p:nvSpPr>
        <p:spPr>
          <a:xfrm>
            <a:off x="304800" y="457200"/>
            <a:ext cx="8686800" cy="838200"/>
          </a:xfrm>
        </p:spPr>
        <p:txBody>
          <a:bodyPr/>
          <a:lstStyle/>
          <a:p>
            <a:r>
              <a:rPr lang="en-GB" dirty="0" smtClean="0"/>
              <a:t>Conquest of Veii</a:t>
            </a:r>
            <a:endParaRPr lang="en-GB" dirty="0"/>
          </a:p>
        </p:txBody>
      </p:sp>
      <p:sp>
        <p:nvSpPr>
          <p:cNvPr id="3" name="Content Placeholder 2"/>
          <p:cNvSpPr>
            <a:spLocks noGrp="1"/>
          </p:cNvSpPr>
          <p:nvPr>
            <p:ph idx="1"/>
          </p:nvPr>
        </p:nvSpPr>
        <p:spPr>
          <a:xfrm>
            <a:off x="4148336" y="116632"/>
            <a:ext cx="4995664" cy="4392488"/>
          </a:xfrm>
        </p:spPr>
        <p:style>
          <a:lnRef idx="1">
            <a:schemeClr val="accent1"/>
          </a:lnRef>
          <a:fillRef idx="2">
            <a:schemeClr val="accent1"/>
          </a:fillRef>
          <a:effectRef idx="1">
            <a:schemeClr val="accent1"/>
          </a:effectRef>
          <a:fontRef idx="minor">
            <a:schemeClr val="dk1"/>
          </a:fontRef>
        </p:style>
        <p:txBody>
          <a:bodyPr>
            <a:normAutofit fontScale="55000" lnSpcReduction="20000"/>
          </a:bodyPr>
          <a:lstStyle/>
          <a:p>
            <a:r>
              <a:rPr lang="en-GB" sz="3600" b="1" i="1" dirty="0" err="1" smtClean="0"/>
              <a:t>deditio</a:t>
            </a:r>
            <a:r>
              <a:rPr lang="en-GB" sz="3600" b="1" dirty="0" smtClean="0"/>
              <a:t> = surrender</a:t>
            </a:r>
            <a:br>
              <a:rPr lang="en-GB" sz="3600" b="1" dirty="0" smtClean="0"/>
            </a:br>
            <a:r>
              <a:rPr lang="en-GB" sz="3600" b="1" dirty="0" smtClean="0"/>
              <a:t/>
            </a:r>
            <a:br>
              <a:rPr lang="en-GB" sz="3600" b="1" dirty="0" smtClean="0"/>
            </a:br>
            <a:r>
              <a:rPr lang="en-GB" i="1" dirty="0" err="1" smtClean="0"/>
              <a:t>Deditio</a:t>
            </a:r>
            <a:r>
              <a:rPr lang="en-GB" i="1" dirty="0" smtClean="0"/>
              <a:t> </a:t>
            </a:r>
            <a:r>
              <a:rPr lang="en-GB" i="1" dirty="0"/>
              <a:t>in </a:t>
            </a:r>
            <a:r>
              <a:rPr lang="en-GB" i="1" dirty="0" err="1"/>
              <a:t>potestatem</a:t>
            </a:r>
            <a:r>
              <a:rPr lang="en-GB" dirty="0"/>
              <a:t> or ─ with a similar meaning ─ </a:t>
            </a:r>
            <a:r>
              <a:rPr lang="en-GB" dirty="0" err="1"/>
              <a:t>deditio</a:t>
            </a:r>
            <a:r>
              <a:rPr lang="en-GB" dirty="0"/>
              <a:t> </a:t>
            </a:r>
            <a:r>
              <a:rPr lang="en-GB" i="1" dirty="0"/>
              <a:t>in </a:t>
            </a:r>
            <a:r>
              <a:rPr lang="en-GB" i="1" dirty="0" err="1"/>
              <a:t>fidem</a:t>
            </a:r>
            <a:r>
              <a:rPr lang="en-GB" dirty="0"/>
              <a:t> (Pol. 20,9,10-12),was an autonomous state's, nominally, always voluntary surrender of sovereignty to Rome. It was the precondition for the peaceful end of war, and in peace for securing the protection of Rome. After formal acceptance of </a:t>
            </a:r>
            <a:r>
              <a:rPr lang="en-GB" i="1" dirty="0" err="1"/>
              <a:t>deditio</a:t>
            </a:r>
            <a:r>
              <a:rPr lang="en-GB" dirty="0"/>
              <a:t> by the Senate or an appropriately authorized </a:t>
            </a:r>
            <a:r>
              <a:rPr lang="en-GB" dirty="0" smtClean="0"/>
              <a:t/>
            </a:r>
            <a:br>
              <a:rPr lang="en-GB" dirty="0" smtClean="0"/>
            </a:br>
            <a:r>
              <a:rPr lang="en-GB" dirty="0" smtClean="0"/>
              <a:t>(</a:t>
            </a:r>
            <a:r>
              <a:rPr lang="en-GB" dirty="0"/>
              <a:t>pro-)magistrate with </a:t>
            </a:r>
            <a:r>
              <a:rPr lang="en-GB" i="1" dirty="0"/>
              <a:t>imperium</a:t>
            </a:r>
            <a:r>
              <a:rPr lang="en-GB" dirty="0"/>
              <a:t> the surrendered community ceased to exist. Its citizens, gods and possessions became the property of Rome, and Rome could deal with them as it thought </a:t>
            </a:r>
            <a:r>
              <a:rPr lang="en-GB" dirty="0" smtClean="0"/>
              <a:t>fit.</a:t>
            </a:r>
            <a:br>
              <a:rPr lang="en-GB" dirty="0" smtClean="0"/>
            </a:br>
            <a:r>
              <a:rPr lang="en-GB" dirty="0"/>
              <a:t/>
            </a:r>
            <a:br>
              <a:rPr lang="en-GB" dirty="0"/>
            </a:br>
            <a:r>
              <a:rPr lang="en-GB" dirty="0" smtClean="0"/>
              <a:t>Ernst </a:t>
            </a:r>
            <a:r>
              <a:rPr lang="en-GB" dirty="0" err="1" smtClean="0"/>
              <a:t>Badian</a:t>
            </a:r>
            <a:r>
              <a:rPr lang="en-GB" dirty="0" smtClean="0"/>
              <a:t> </a:t>
            </a:r>
            <a:r>
              <a:rPr lang="en-GB" dirty="0"/>
              <a:t>(Cambridge, MA). "</a:t>
            </a:r>
            <a:r>
              <a:rPr lang="en-GB" dirty="0" err="1"/>
              <a:t>Deditio</a:t>
            </a:r>
            <a:r>
              <a:rPr lang="en-GB" dirty="0"/>
              <a:t>." </a:t>
            </a:r>
            <a:r>
              <a:rPr lang="en-GB" i="1" dirty="0"/>
              <a:t>Brill’s New </a:t>
            </a:r>
            <a:r>
              <a:rPr lang="en-GB" i="1" dirty="0" err="1"/>
              <a:t>Pauly</a:t>
            </a:r>
            <a:r>
              <a:rPr lang="en-GB" i="1" dirty="0"/>
              <a:t>. </a:t>
            </a:r>
            <a:endParaRPr lang="en-GB" i="1" dirty="0" smtClean="0"/>
          </a:p>
        </p:txBody>
      </p:sp>
    </p:spTree>
    <p:extLst>
      <p:ext uri="{BB962C8B-B14F-4D97-AF65-F5344CB8AC3E}">
        <p14:creationId xmlns:p14="http://schemas.microsoft.com/office/powerpoint/2010/main" val="928894025"/>
      </p:ext>
    </p:extLst>
  </p:cSld>
  <p:clrMapOvr>
    <a:masterClrMapping/>
  </p:clrMapOvr>
  <p:transition spd="slow">
    <p:randomBar dir="vert"/>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a:xfrm>
            <a:off x="180475" y="2947085"/>
            <a:ext cx="3815461" cy="3218219"/>
          </a:xfrm>
        </p:spPr>
        <p:txBody>
          <a:bodyPr>
            <a:normAutofit/>
          </a:bodyPr>
          <a:lstStyle/>
          <a:p>
            <a:pPr algn="ctr"/>
            <a:r>
              <a:rPr lang="en-GB" dirty="0"/>
              <a:t>Gallic Sack </a:t>
            </a:r>
            <a:r>
              <a:rPr lang="en-GB" dirty="0" smtClean="0"/>
              <a:t/>
            </a:r>
            <a:br>
              <a:rPr lang="en-GB" dirty="0" smtClean="0"/>
            </a:br>
            <a:r>
              <a:rPr lang="en-GB" dirty="0" smtClean="0"/>
              <a:t>of </a:t>
            </a:r>
            <a:r>
              <a:rPr lang="en-GB" dirty="0"/>
              <a:t>Rome </a:t>
            </a:r>
            <a:r>
              <a:rPr lang="en-GB" dirty="0" smtClean="0"/>
              <a:t/>
            </a:r>
            <a:br>
              <a:rPr lang="en-GB" dirty="0" smtClean="0"/>
            </a:br>
            <a:r>
              <a:rPr lang="en-GB" dirty="0" smtClean="0"/>
              <a:t/>
            </a:r>
            <a:br>
              <a:rPr lang="en-GB" dirty="0" smtClean="0"/>
            </a:br>
            <a:r>
              <a:rPr lang="en-GB" dirty="0" smtClean="0"/>
              <a:t>(</a:t>
            </a:r>
            <a:r>
              <a:rPr lang="en-GB" dirty="0"/>
              <a:t>390/387 BC)</a:t>
            </a:r>
          </a:p>
        </p:txBody>
      </p:sp>
      <p:pic>
        <p:nvPicPr>
          <p:cNvPr id="5" name="Picture 6" descr="https://s-media-cache-ak0.pinimg.com/736x/ea/d5/dc/ead5dc25fa61bd18188d0a7c3c98883b.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174" b="98997" l="822" r="98849"/>
                    </a14:imgEffect>
                  </a14:imgLayer>
                </a14:imgProps>
              </a:ext>
              <a:ext uri="{28A0092B-C50C-407E-A947-70E740481C1C}">
                <a14:useLocalDpi xmlns:a14="http://schemas.microsoft.com/office/drawing/2010/main" val="0"/>
              </a:ext>
            </a:extLst>
          </a:blip>
          <a:srcRect/>
          <a:stretch>
            <a:fillRect/>
          </a:stretch>
        </p:blipFill>
        <p:spPr bwMode="auto">
          <a:xfrm>
            <a:off x="3611710" y="1196752"/>
            <a:ext cx="5496794" cy="54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82938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Gallic Sack of Rome (390/387 BC)</a:t>
            </a:r>
            <a:endParaRPr lang="en-GB" dirty="0"/>
          </a:p>
        </p:txBody>
      </p:sp>
      <p:sp>
        <p:nvSpPr>
          <p:cNvPr id="3" name="Content Placeholder 2"/>
          <p:cNvSpPr>
            <a:spLocks noGrp="1"/>
          </p:cNvSpPr>
          <p:nvPr>
            <p:ph idx="1"/>
          </p:nvPr>
        </p:nvSpPr>
        <p:spPr>
          <a:xfrm>
            <a:off x="304800" y="1554162"/>
            <a:ext cx="2333164" cy="4525963"/>
          </a:xfrm>
        </p:spPr>
        <p:txBody>
          <a:bodyPr/>
          <a:lstStyle/>
          <a:p>
            <a:r>
              <a:rPr lang="en-GB" sz="2400" dirty="0" smtClean="0"/>
              <a:t>Celts – </a:t>
            </a:r>
            <a:r>
              <a:rPr lang="en-GB" sz="2400" i="1" dirty="0" err="1" smtClean="0"/>
              <a:t>Keltoi</a:t>
            </a:r>
            <a:r>
              <a:rPr lang="en-GB" sz="2400" i="1" dirty="0" smtClean="0"/>
              <a:t/>
            </a:r>
            <a:br>
              <a:rPr lang="en-GB" sz="2400" i="1" dirty="0" smtClean="0"/>
            </a:br>
            <a:r>
              <a:rPr lang="en-GB" sz="2400" dirty="0" smtClean="0"/>
              <a:t>Gauls –</a:t>
            </a:r>
            <a:r>
              <a:rPr lang="en-GB" sz="2400" i="1" dirty="0" smtClean="0"/>
              <a:t> Galli</a:t>
            </a:r>
          </a:p>
          <a:p>
            <a:r>
              <a:rPr lang="en-GB" sz="2400" dirty="0" smtClean="0"/>
              <a:t>mainly in North Italy</a:t>
            </a:r>
          </a:p>
          <a:p>
            <a:endParaRPr lang="en-GB" i="1" dirty="0"/>
          </a:p>
        </p:txBody>
      </p:sp>
      <p:pic>
        <p:nvPicPr>
          <p:cNvPr id="21508" name="Picture 4" descr="https://s-media-cache-ak0.pinimg.com/736x/d5/ca/e5/d5cae56f197442329f020aaa3cbbe0f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387" y="2420888"/>
            <a:ext cx="3466493" cy="3816424"/>
          </a:xfrm>
          <a:prstGeom prst="rect">
            <a:avLst/>
          </a:prstGeom>
          <a:noFill/>
          <a:extLst>
            <a:ext uri="{909E8E84-426E-40DD-AFC4-6F175D3DCCD1}">
              <a14:hiddenFill xmlns:a14="http://schemas.microsoft.com/office/drawing/2010/main">
                <a:solidFill>
                  <a:srgbClr val="FFFFFF"/>
                </a:solidFill>
              </a14:hiddenFill>
            </a:ext>
          </a:extLst>
        </p:spPr>
      </p:pic>
      <p:pic>
        <p:nvPicPr>
          <p:cNvPr id="21510" name="Picture 6" descr="https://s-media-cache-ak0.pinimg.com/736x/ea/d5/dc/ead5dc25fa61bd18188d0a7c3c98883b.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2174" b="98997" l="822" r="98849"/>
                    </a14:imgEffect>
                  </a14:imgLayer>
                </a14:imgProps>
              </a:ext>
              <a:ext uri="{28A0092B-C50C-407E-A947-70E740481C1C}">
                <a14:useLocalDpi xmlns:a14="http://schemas.microsoft.com/office/drawing/2010/main" val="0"/>
              </a:ext>
            </a:extLst>
          </a:blip>
          <a:srcRect/>
          <a:stretch>
            <a:fillRect/>
          </a:stretch>
        </p:blipFill>
        <p:spPr bwMode="auto">
          <a:xfrm>
            <a:off x="3611710" y="1196752"/>
            <a:ext cx="5496794" cy="5400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491880" y="6211669"/>
            <a:ext cx="2400450" cy="584775"/>
          </a:xfrm>
          <a:prstGeom prst="rect">
            <a:avLst/>
          </a:prstGeom>
          <a:noFill/>
        </p:spPr>
        <p:txBody>
          <a:bodyPr wrap="square" rtlCol="0">
            <a:spAutoFit/>
          </a:bodyPr>
          <a:lstStyle/>
          <a:p>
            <a:r>
              <a:rPr lang="en-GB" sz="1600" dirty="0" smtClean="0"/>
              <a:t>Celtic silver </a:t>
            </a:r>
            <a:r>
              <a:rPr lang="en-GB" sz="1600" dirty="0" err="1" smtClean="0"/>
              <a:t>phalera</a:t>
            </a:r>
            <a:r>
              <a:rPr lang="en-GB" sz="1600" dirty="0" smtClean="0"/>
              <a:t> from </a:t>
            </a:r>
            <a:r>
              <a:rPr lang="en-GB" sz="1600" dirty="0" err="1" smtClean="0"/>
              <a:t>Manerbio</a:t>
            </a:r>
            <a:endParaRPr lang="en-GB" sz="1600" dirty="0"/>
          </a:p>
        </p:txBody>
      </p:sp>
    </p:spTree>
    <p:extLst>
      <p:ext uri="{BB962C8B-B14F-4D97-AF65-F5344CB8AC3E}">
        <p14:creationId xmlns:p14="http://schemas.microsoft.com/office/powerpoint/2010/main" val="1290637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http://antiquity.ac.uk/reviews/images/megaw1335.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 b="97500" l="1124" r="98876"/>
                    </a14:imgEffect>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3635896" y="453836"/>
            <a:ext cx="5277966" cy="592640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Gallic Sack of Rome (390/387 BC)</a:t>
            </a:r>
            <a:endParaRPr lang="en-GB" dirty="0"/>
          </a:p>
        </p:txBody>
      </p:sp>
      <p:sp>
        <p:nvSpPr>
          <p:cNvPr id="6" name="Content Placeholder 2"/>
          <p:cNvSpPr>
            <a:spLocks noGrp="1"/>
          </p:cNvSpPr>
          <p:nvPr>
            <p:ph idx="1"/>
          </p:nvPr>
        </p:nvSpPr>
        <p:spPr>
          <a:xfrm>
            <a:off x="304800" y="1554162"/>
            <a:ext cx="2333164" cy="4525963"/>
          </a:xfrm>
        </p:spPr>
        <p:txBody>
          <a:bodyPr/>
          <a:lstStyle/>
          <a:p>
            <a:r>
              <a:rPr lang="en-GB" sz="2400" dirty="0" smtClean="0"/>
              <a:t>Celts – </a:t>
            </a:r>
            <a:r>
              <a:rPr lang="en-GB" sz="2400" i="1" dirty="0" err="1" smtClean="0"/>
              <a:t>Keltoi</a:t>
            </a:r>
            <a:r>
              <a:rPr lang="en-GB" sz="2400" i="1" dirty="0" smtClean="0"/>
              <a:t/>
            </a:r>
            <a:br>
              <a:rPr lang="en-GB" sz="2400" i="1" dirty="0" smtClean="0"/>
            </a:br>
            <a:r>
              <a:rPr lang="en-GB" sz="2400" dirty="0" smtClean="0"/>
              <a:t>Gauls –</a:t>
            </a:r>
            <a:r>
              <a:rPr lang="en-GB" sz="2400" i="1" dirty="0" smtClean="0"/>
              <a:t> Galli</a:t>
            </a:r>
          </a:p>
          <a:p>
            <a:r>
              <a:rPr lang="en-GB" sz="2400" dirty="0" smtClean="0"/>
              <a:t>mainly in North Italy</a:t>
            </a:r>
          </a:p>
          <a:p>
            <a:endParaRPr lang="en-GB" i="1" dirty="0"/>
          </a:p>
        </p:txBody>
      </p:sp>
      <p:pic>
        <p:nvPicPr>
          <p:cNvPr id="7" name="Picture 4" descr="https://s-media-cache-ak0.pinimg.com/736x/d5/ca/e5/d5cae56f197442329f020aaa3cbbe0f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87" y="2420888"/>
            <a:ext cx="3466493" cy="381642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3491880" y="6211669"/>
            <a:ext cx="2400450" cy="584775"/>
          </a:xfrm>
          <a:prstGeom prst="rect">
            <a:avLst/>
          </a:prstGeom>
          <a:noFill/>
        </p:spPr>
        <p:txBody>
          <a:bodyPr wrap="square" rtlCol="0">
            <a:spAutoFit/>
          </a:bodyPr>
          <a:lstStyle/>
          <a:p>
            <a:r>
              <a:rPr lang="en-GB" sz="1600" dirty="0" smtClean="0"/>
              <a:t>Celtic helmet, Apulia, 6</a:t>
            </a:r>
            <a:r>
              <a:rPr lang="en-GB" sz="1600" baseline="30000" dirty="0" smtClean="0"/>
              <a:t>th</a:t>
            </a:r>
            <a:r>
              <a:rPr lang="en-GB" sz="1600" dirty="0" smtClean="0"/>
              <a:t>-3</a:t>
            </a:r>
            <a:r>
              <a:rPr lang="en-GB" sz="1600" baseline="30000" dirty="0" smtClean="0"/>
              <a:t>rd</a:t>
            </a:r>
            <a:r>
              <a:rPr lang="en-GB" sz="1600" dirty="0" smtClean="0"/>
              <a:t> century BC</a:t>
            </a:r>
            <a:endParaRPr lang="en-GB" sz="1600" dirty="0"/>
          </a:p>
        </p:txBody>
      </p:sp>
    </p:spTree>
    <p:extLst>
      <p:ext uri="{BB962C8B-B14F-4D97-AF65-F5344CB8AC3E}">
        <p14:creationId xmlns:p14="http://schemas.microsoft.com/office/powerpoint/2010/main" val="2630833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1000"/>
                                        <p:tgtEl>
                                          <p:spTgt spid="26626"/>
                                        </p:tgtEl>
                                      </p:cBhvr>
                                    </p:animEffect>
                                    <p:anim calcmode="lin" valueType="num">
                                      <p:cBhvr>
                                        <p:cTn id="8" dur="1000" fill="hold"/>
                                        <p:tgtEl>
                                          <p:spTgt spid="26626"/>
                                        </p:tgtEl>
                                        <p:attrNameLst>
                                          <p:attrName>ppt_x</p:attrName>
                                        </p:attrNameLst>
                                      </p:cBhvr>
                                      <p:tavLst>
                                        <p:tav tm="0">
                                          <p:val>
                                            <p:strVal val="#ppt_x"/>
                                          </p:val>
                                        </p:tav>
                                        <p:tav tm="100000">
                                          <p:val>
                                            <p:strVal val="#ppt_x"/>
                                          </p:val>
                                        </p:tav>
                                      </p:tavLst>
                                    </p:anim>
                                    <p:anim calcmode="lin" valueType="num">
                                      <p:cBhvr>
                                        <p:cTn id="9" dur="1000" fill="hold"/>
                                        <p:tgtEl>
                                          <p:spTgt spid="26626"/>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10" presetClass="entr" presetSubtype="0" fill="hold" nodeType="after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fade">
                                      <p:cBhvr>
                                        <p:cTn id="13"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smtClean="0"/>
              <a:t>Gallic Sack of Rome (390/387 BC)</a:t>
            </a:r>
            <a:endParaRPr lang="en-GB" dirty="0"/>
          </a:p>
        </p:txBody>
      </p:sp>
      <p:sp>
        <p:nvSpPr>
          <p:cNvPr id="5" name="Content Placeholder 2"/>
          <p:cNvSpPr>
            <a:spLocks noGrp="1"/>
          </p:cNvSpPr>
          <p:nvPr>
            <p:ph idx="1"/>
          </p:nvPr>
        </p:nvSpPr>
        <p:spPr>
          <a:xfrm>
            <a:off x="304800" y="1554162"/>
            <a:ext cx="2333164" cy="4525963"/>
          </a:xfrm>
        </p:spPr>
        <p:txBody>
          <a:bodyPr/>
          <a:lstStyle/>
          <a:p>
            <a:r>
              <a:rPr lang="en-GB" sz="2400" dirty="0" smtClean="0"/>
              <a:t>Celts – </a:t>
            </a:r>
            <a:r>
              <a:rPr lang="en-GB" sz="2400" i="1" dirty="0" err="1" smtClean="0"/>
              <a:t>Keltoi</a:t>
            </a:r>
            <a:r>
              <a:rPr lang="en-GB" sz="2400" i="1" dirty="0" smtClean="0"/>
              <a:t/>
            </a:r>
            <a:br>
              <a:rPr lang="en-GB" sz="2400" i="1" dirty="0" smtClean="0"/>
            </a:br>
            <a:r>
              <a:rPr lang="en-GB" sz="2400" dirty="0" smtClean="0"/>
              <a:t>Gauls –</a:t>
            </a:r>
            <a:r>
              <a:rPr lang="en-GB" sz="2400" i="1" dirty="0" smtClean="0"/>
              <a:t> Galli</a:t>
            </a:r>
          </a:p>
          <a:p>
            <a:r>
              <a:rPr lang="en-GB" sz="2000" dirty="0" smtClean="0"/>
              <a:t>mainly in North Italy</a:t>
            </a:r>
          </a:p>
          <a:p>
            <a:r>
              <a:rPr lang="en-GB" sz="2000" dirty="0" smtClean="0"/>
              <a:t>also used as mercenaries, e.g. for Syracuse</a:t>
            </a:r>
          </a:p>
          <a:p>
            <a:endParaRPr lang="en-GB" i="1" dirty="0"/>
          </a:p>
        </p:txBody>
      </p:sp>
      <p:pic>
        <p:nvPicPr>
          <p:cNvPr id="6" name="Picture 2" descr="http://www.libercogitatio.org/wp-content/uploads/image/storia/gallia_cisalpina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7964" y="1340768"/>
            <a:ext cx="6473024"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81736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4800" y="457200"/>
            <a:ext cx="8686800" cy="838200"/>
          </a:xfrm>
        </p:spPr>
        <p:txBody>
          <a:bodyPr/>
          <a:lstStyle/>
          <a:p>
            <a:r>
              <a:rPr lang="en-GB" dirty="0" smtClean="0"/>
              <a:t>Gallic Sack of Rome (390/387 BC)</a:t>
            </a:r>
            <a:endParaRPr lang="en-GB" dirty="0"/>
          </a:p>
        </p:txBody>
      </p:sp>
      <p:sp>
        <p:nvSpPr>
          <p:cNvPr id="6" name="Content Placeholder 2"/>
          <p:cNvSpPr>
            <a:spLocks noGrp="1"/>
          </p:cNvSpPr>
          <p:nvPr>
            <p:ph idx="1"/>
          </p:nvPr>
        </p:nvSpPr>
        <p:spPr>
          <a:xfrm>
            <a:off x="304800" y="1554162"/>
            <a:ext cx="2333164" cy="4525963"/>
          </a:xfrm>
        </p:spPr>
        <p:txBody>
          <a:bodyPr/>
          <a:lstStyle/>
          <a:p>
            <a:r>
              <a:rPr lang="en-GB" sz="2400" dirty="0" smtClean="0"/>
              <a:t>Celts – </a:t>
            </a:r>
            <a:r>
              <a:rPr lang="en-GB" sz="2400" i="1" dirty="0" err="1" smtClean="0"/>
              <a:t>Keltoi</a:t>
            </a:r>
            <a:r>
              <a:rPr lang="en-GB" sz="2400" i="1" dirty="0" smtClean="0"/>
              <a:t/>
            </a:r>
            <a:br>
              <a:rPr lang="en-GB" sz="2400" i="1" dirty="0" smtClean="0"/>
            </a:br>
            <a:r>
              <a:rPr lang="en-GB" sz="2400" dirty="0" smtClean="0"/>
              <a:t>Gauls –</a:t>
            </a:r>
            <a:r>
              <a:rPr lang="en-GB" sz="2400" i="1" dirty="0" smtClean="0"/>
              <a:t> Galli</a:t>
            </a:r>
          </a:p>
          <a:p>
            <a:r>
              <a:rPr lang="en-GB" sz="2000" dirty="0" smtClean="0"/>
              <a:t>mainly in North Italy</a:t>
            </a:r>
          </a:p>
          <a:p>
            <a:r>
              <a:rPr lang="en-GB" sz="2000" dirty="0" smtClean="0"/>
              <a:t>also used as mercenaries, e.g. for Syracuse</a:t>
            </a:r>
          </a:p>
          <a:p>
            <a:endParaRPr lang="en-GB" i="1" dirty="0"/>
          </a:p>
        </p:txBody>
      </p:sp>
      <p:pic>
        <p:nvPicPr>
          <p:cNvPr id="7" name="Picture 2" descr="http://www.libercogitatio.org/wp-content/uploads/image/storia/gallia_cisalpina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7964" y="1340768"/>
            <a:ext cx="6473024" cy="4608512"/>
          </a:xfrm>
          <a:prstGeom prst="rect">
            <a:avLst/>
          </a:prstGeom>
          <a:noFill/>
          <a:extLst>
            <a:ext uri="{909E8E84-426E-40DD-AFC4-6F175D3DCCD1}">
              <a14:hiddenFill xmlns:a14="http://schemas.microsoft.com/office/drawing/2010/main">
                <a:solidFill>
                  <a:srgbClr val="FFFFFF"/>
                </a:solidFill>
              </a14:hiddenFill>
            </a:ext>
          </a:extLst>
        </p:spPr>
      </p:pic>
      <p:pic>
        <p:nvPicPr>
          <p:cNvPr id="27650" name="Picture 2" descr="https://upload.wikimedia.org/wikipedia/commons/thumb/0/03/Celtic_Expansion.svg/800px-Celtic_Expansion.svg.png"/>
          <p:cNvPicPr>
            <a:picLocks noChangeAspect="1" noChangeArrowheads="1"/>
          </p:cNvPicPr>
          <p:nvPr/>
        </p:nvPicPr>
        <p:blipFill rotWithShape="1">
          <a:blip r:embed="rId3">
            <a:extLst>
              <a:ext uri="{28A0092B-C50C-407E-A947-70E740481C1C}">
                <a14:useLocalDpi xmlns:a14="http://schemas.microsoft.com/office/drawing/2010/main" val="0"/>
              </a:ext>
            </a:extLst>
          </a:blip>
          <a:srcRect t="8556"/>
          <a:stretch/>
        </p:blipFill>
        <p:spPr bwMode="auto">
          <a:xfrm>
            <a:off x="0" y="1815152"/>
            <a:ext cx="8388424" cy="50702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843" y="6488668"/>
            <a:ext cx="3888432" cy="369332"/>
          </a:xfrm>
          <a:prstGeom prst="rect">
            <a:avLst/>
          </a:prstGeom>
          <a:noFill/>
        </p:spPr>
        <p:txBody>
          <a:bodyPr wrap="square" rtlCol="0">
            <a:spAutoFit/>
          </a:bodyPr>
          <a:lstStyle/>
          <a:p>
            <a:r>
              <a:rPr lang="en-GB" b="1" dirty="0" smtClean="0"/>
              <a:t>Beware! Very simplified map!!!</a:t>
            </a:r>
            <a:endParaRPr lang="en-GB" b="1" dirty="0"/>
          </a:p>
        </p:txBody>
      </p:sp>
    </p:spTree>
    <p:extLst>
      <p:ext uri="{BB962C8B-B14F-4D97-AF65-F5344CB8AC3E}">
        <p14:creationId xmlns:p14="http://schemas.microsoft.com/office/powerpoint/2010/main" val="16179602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circle(out)">
                                      <p:cBhvr>
                                        <p:cTn id="7" dur="2000"/>
                                        <p:tgtEl>
                                          <p:spTgt spid="27650"/>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libercogitatio.org/wp-content/uploads/image/storia/gallia_cisalpina1.jpg"/>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5000" contrast="11000"/>
                    </a14:imgEffect>
                  </a14:imgLayer>
                </a14:imgProps>
              </a:ext>
              <a:ext uri="{28A0092B-C50C-407E-A947-70E740481C1C}">
                <a14:useLocalDpi xmlns:a14="http://schemas.microsoft.com/office/drawing/2010/main" val="0"/>
              </a:ext>
            </a:extLst>
          </a:blip>
          <a:srcRect/>
          <a:stretch>
            <a:fillRect/>
          </a:stretch>
        </p:blipFill>
        <p:spPr bwMode="auto">
          <a:xfrm>
            <a:off x="2637964" y="1340768"/>
            <a:ext cx="6473024" cy="460851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Gallic Sack of Rome (390/387 BC)</a:t>
            </a:r>
          </a:p>
        </p:txBody>
      </p:sp>
      <p:sp>
        <p:nvSpPr>
          <p:cNvPr id="3" name="Content Placeholder 2"/>
          <p:cNvSpPr>
            <a:spLocks noGrp="1"/>
          </p:cNvSpPr>
          <p:nvPr>
            <p:ph idx="1"/>
          </p:nvPr>
        </p:nvSpPr>
        <p:spPr/>
        <p:txBody>
          <a:bodyPr>
            <a:normAutofit/>
          </a:bodyPr>
          <a:lstStyle/>
          <a:p>
            <a:r>
              <a:rPr lang="en-GB" sz="2000" dirty="0" smtClean="0"/>
              <a:t>Gauls remained in Rome for c. 7 months</a:t>
            </a:r>
          </a:p>
          <a:p>
            <a:r>
              <a:rPr lang="en-GB" sz="2000" dirty="0" smtClean="0"/>
              <a:t>Didn’t conquer the capitolium</a:t>
            </a:r>
          </a:p>
          <a:p>
            <a:r>
              <a:rPr lang="en-GB" sz="2000" dirty="0" err="1"/>
              <a:t>Brennus</a:t>
            </a:r>
            <a:r>
              <a:rPr lang="en-GB" sz="2000" dirty="0"/>
              <a:t> apparently agreed to leave Rome for the price of 1,000 lbs. of gold</a:t>
            </a:r>
            <a:r>
              <a:rPr lang="en-GB" sz="2000" dirty="0" smtClean="0"/>
              <a:t>.</a:t>
            </a:r>
          </a:p>
          <a:p>
            <a:r>
              <a:rPr lang="en-GB" sz="2000" dirty="0" smtClean="0">
                <a:sym typeface="Wingdings" panose="05000000000000000000" pitchFamily="2" charset="2"/>
              </a:rPr>
              <a:t>Result: Rome weakened for some 50 years. </a:t>
            </a:r>
            <a:endParaRPr lang="en-GB" sz="2000" dirty="0"/>
          </a:p>
        </p:txBody>
      </p:sp>
      <p:pic>
        <p:nvPicPr>
          <p:cNvPr id="28674" name="Picture 2" descr="http://www.mmdtkw.org/RenRom0800a-390BCGaulsBrennus.jpg"/>
          <p:cNvPicPr>
            <a:picLocks noChangeAspect="1" noChangeArrowheads="1"/>
          </p:cNvPicPr>
          <p:nvPr/>
        </p:nvPicPr>
        <p:blipFill rotWithShape="1">
          <a:blip r:embed="rId4">
            <a:extLst>
              <a:ext uri="{28A0092B-C50C-407E-A947-70E740481C1C}">
                <a14:useLocalDpi xmlns:a14="http://schemas.microsoft.com/office/drawing/2010/main" val="0"/>
              </a:ext>
            </a:extLst>
          </a:blip>
          <a:srcRect l="2776" t="4047" r="34774" b="2982"/>
          <a:stretch/>
        </p:blipFill>
        <p:spPr bwMode="auto">
          <a:xfrm>
            <a:off x="6084168" y="3343701"/>
            <a:ext cx="2920621" cy="348017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19950" y="3646453"/>
            <a:ext cx="6080242" cy="258532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n-GB" i="1" dirty="0"/>
              <a:t>"Quintus </a:t>
            </a:r>
            <a:r>
              <a:rPr lang="en-GB" i="1" dirty="0" err="1"/>
              <a:t>Sulpicius</a:t>
            </a:r>
            <a:r>
              <a:rPr lang="en-GB" i="1" dirty="0"/>
              <a:t> conferred with the Gallic chieftain </a:t>
            </a:r>
            <a:r>
              <a:rPr lang="en-GB" i="1" dirty="0" err="1"/>
              <a:t>Brennus</a:t>
            </a:r>
            <a:r>
              <a:rPr lang="en-GB" i="1" dirty="0"/>
              <a:t> and together they agreed upon the price, one thousand pounds' weight of gold. Insult was added to what was already sufficiently disgraceful, for the weights which the Gauls brought for weighing the metal were heavier than standard, and when the Roman commander objected the insolent barbarian flung his sword into the scale, saying '</a:t>
            </a:r>
            <a:r>
              <a:rPr lang="en-GB" i="1" dirty="0" err="1"/>
              <a:t>Vae</a:t>
            </a:r>
            <a:r>
              <a:rPr lang="en-GB" i="1" dirty="0"/>
              <a:t> </a:t>
            </a:r>
            <a:r>
              <a:rPr lang="en-GB" i="1" dirty="0" err="1"/>
              <a:t>Victis</a:t>
            </a:r>
            <a:r>
              <a:rPr lang="en-GB" i="1" dirty="0"/>
              <a:t>-- 'Woe to the vanquished</a:t>
            </a:r>
            <a:r>
              <a:rPr lang="en-GB" i="1" dirty="0" smtClean="0"/>
              <a:t>!</a:t>
            </a:r>
            <a:br>
              <a:rPr lang="en-GB" i="1" dirty="0" smtClean="0"/>
            </a:br>
            <a:r>
              <a:rPr lang="en-GB" dirty="0" smtClean="0"/>
              <a:t>(Livy)</a:t>
            </a:r>
            <a:endParaRPr lang="en-GB" dirty="0"/>
          </a:p>
        </p:txBody>
      </p:sp>
    </p:spTree>
    <p:extLst>
      <p:ext uri="{BB962C8B-B14F-4D97-AF65-F5344CB8AC3E}">
        <p14:creationId xmlns:p14="http://schemas.microsoft.com/office/powerpoint/2010/main" val="1956304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par>
                          <p:cTn id="8" fill="hold">
                            <p:stCondLst>
                              <p:cond delay="2000"/>
                            </p:stCondLst>
                            <p:childTnLst>
                              <p:par>
                                <p:cTn id="9" presetID="42" presetClass="entr" presetSubtype="0" fill="hold" nodeType="afterEffect">
                                  <p:stCondLst>
                                    <p:cond delay="0"/>
                                  </p:stCondLst>
                                  <p:childTnLst>
                                    <p:set>
                                      <p:cBhvr>
                                        <p:cTn id="10" dur="1" fill="hold">
                                          <p:stCondLst>
                                            <p:cond delay="0"/>
                                          </p:stCondLst>
                                        </p:cTn>
                                        <p:tgtEl>
                                          <p:spTgt spid="28674"/>
                                        </p:tgtEl>
                                        <p:attrNameLst>
                                          <p:attrName>style.visibility</p:attrName>
                                        </p:attrNameLst>
                                      </p:cBhvr>
                                      <p:to>
                                        <p:strVal val="visible"/>
                                      </p:to>
                                    </p:set>
                                    <p:animEffect transition="in" filter="fade">
                                      <p:cBhvr>
                                        <p:cTn id="11" dur="1000"/>
                                        <p:tgtEl>
                                          <p:spTgt spid="28674"/>
                                        </p:tgtEl>
                                      </p:cBhvr>
                                    </p:animEffect>
                                    <p:anim calcmode="lin" valueType="num">
                                      <p:cBhvr>
                                        <p:cTn id="12" dur="1000" fill="hold"/>
                                        <p:tgtEl>
                                          <p:spTgt spid="28674"/>
                                        </p:tgtEl>
                                        <p:attrNameLst>
                                          <p:attrName>ppt_x</p:attrName>
                                        </p:attrNameLst>
                                      </p:cBhvr>
                                      <p:tavLst>
                                        <p:tav tm="0">
                                          <p:val>
                                            <p:strVal val="#ppt_x"/>
                                          </p:val>
                                        </p:tav>
                                        <p:tav tm="100000">
                                          <p:val>
                                            <p:strVal val="#ppt_x"/>
                                          </p:val>
                                        </p:tav>
                                      </p:tavLst>
                                    </p:anim>
                                    <p:anim calcmode="lin" valueType="num">
                                      <p:cBhvr>
                                        <p:cTn id="13" dur="1000" fill="hold"/>
                                        <p:tgtEl>
                                          <p:spTgt spid="286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Gallic Sack of Rome (390/387 BC)</a:t>
            </a:r>
          </a:p>
        </p:txBody>
      </p:sp>
      <p:sp>
        <p:nvSpPr>
          <p:cNvPr id="3" name="Content Placeholder 2"/>
          <p:cNvSpPr>
            <a:spLocks noGrp="1"/>
          </p:cNvSpPr>
          <p:nvPr>
            <p:ph idx="1"/>
          </p:nvPr>
        </p:nvSpPr>
        <p:spPr>
          <a:xfrm>
            <a:off x="304800" y="1554162"/>
            <a:ext cx="2467000" cy="4525963"/>
          </a:xfrm>
        </p:spPr>
        <p:txBody>
          <a:bodyPr>
            <a:normAutofit/>
          </a:bodyPr>
          <a:lstStyle/>
          <a:p>
            <a:pPr marL="0" indent="0">
              <a:buNone/>
            </a:pPr>
            <a:r>
              <a:rPr lang="en-GB" sz="2000" dirty="0" smtClean="0"/>
              <a:t>The Gallic threat/danger</a:t>
            </a:r>
          </a:p>
          <a:p>
            <a:pPr marL="0" indent="0">
              <a:buNone/>
            </a:pPr>
            <a:r>
              <a:rPr lang="en-GB" sz="2000" dirty="0" smtClean="0">
                <a:sym typeface="Wingdings" panose="05000000000000000000" pitchFamily="2" charset="2"/>
              </a:rPr>
              <a:t/>
            </a:r>
            <a:br>
              <a:rPr lang="en-GB" sz="2000" dirty="0" smtClean="0">
                <a:sym typeface="Wingdings" panose="05000000000000000000" pitchFamily="2" charset="2"/>
              </a:rPr>
            </a:br>
            <a:r>
              <a:rPr lang="en-GB" sz="2000" dirty="0" smtClean="0">
                <a:sym typeface="Wingdings" panose="05000000000000000000" pitchFamily="2" charset="2"/>
              </a:rPr>
              <a:t>Defensive imperialism (?)</a:t>
            </a:r>
          </a:p>
          <a:p>
            <a:pPr marL="0" indent="0">
              <a:buNone/>
            </a:pPr>
            <a:r>
              <a:rPr lang="en-GB" sz="2000" dirty="0" smtClean="0">
                <a:sym typeface="Wingdings" panose="05000000000000000000" pitchFamily="2" charset="2"/>
              </a:rPr>
              <a:t/>
            </a:r>
            <a:br>
              <a:rPr lang="en-GB" sz="2000" dirty="0" smtClean="0">
                <a:sym typeface="Wingdings" panose="05000000000000000000" pitchFamily="2" charset="2"/>
              </a:rPr>
            </a:br>
            <a:r>
              <a:rPr lang="en-GB" sz="2000" dirty="0" smtClean="0">
                <a:sym typeface="Wingdings" panose="05000000000000000000" pitchFamily="2" charset="2"/>
              </a:rPr>
              <a:t>Leading to conquest of North Italy in 3</a:t>
            </a:r>
            <a:r>
              <a:rPr lang="en-GB" sz="2000" baseline="30000" dirty="0" smtClean="0">
                <a:sym typeface="Wingdings" panose="05000000000000000000" pitchFamily="2" charset="2"/>
              </a:rPr>
              <a:t>rd</a:t>
            </a:r>
            <a:r>
              <a:rPr lang="en-GB" sz="2000" dirty="0" smtClean="0">
                <a:sym typeface="Wingdings" panose="05000000000000000000" pitchFamily="2" charset="2"/>
              </a:rPr>
              <a:t>-2</a:t>
            </a:r>
            <a:r>
              <a:rPr lang="en-GB" sz="2000" baseline="30000" dirty="0" smtClean="0">
                <a:sym typeface="Wingdings" panose="05000000000000000000" pitchFamily="2" charset="2"/>
              </a:rPr>
              <a:t>nd</a:t>
            </a:r>
            <a:r>
              <a:rPr lang="en-GB" sz="2000" dirty="0" smtClean="0">
                <a:sym typeface="Wingdings" panose="05000000000000000000" pitchFamily="2" charset="2"/>
              </a:rPr>
              <a:t> century B.C.</a:t>
            </a:r>
            <a:endParaRPr lang="en-GB" sz="2000" dirty="0"/>
          </a:p>
        </p:txBody>
      </p:sp>
      <p:pic>
        <p:nvPicPr>
          <p:cNvPr id="4" name="Picture 2" descr="http://www.libercogitatio.org/wp-content/uploads/image/storia/gallia_cisalpina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7964" y="1340768"/>
            <a:ext cx="6473024" cy="4608512"/>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V="1">
            <a:off x="5874476" y="4149080"/>
            <a:ext cx="281700" cy="1080120"/>
          </a:xfrm>
          <a:prstGeom prst="straightConnector1">
            <a:avLst/>
          </a:prstGeom>
          <a:ln w="12065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31223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3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Gallic Sack of Rome (390/387 BC)</a:t>
            </a:r>
          </a:p>
        </p:txBody>
      </p:sp>
      <p:sp>
        <p:nvSpPr>
          <p:cNvPr id="3" name="Content Placeholder 2"/>
          <p:cNvSpPr>
            <a:spLocks noGrp="1"/>
          </p:cNvSpPr>
          <p:nvPr>
            <p:ph idx="1"/>
          </p:nvPr>
        </p:nvSpPr>
        <p:spPr/>
        <p:txBody>
          <a:bodyPr>
            <a:normAutofit/>
          </a:bodyPr>
          <a:lstStyle/>
          <a:p>
            <a:r>
              <a:rPr lang="en-GB" sz="2000" dirty="0" smtClean="0"/>
              <a:t>remember:</a:t>
            </a:r>
          </a:p>
          <a:p>
            <a:pPr marL="342900" lvl="2" indent="-342900">
              <a:buFont typeface="Wingdings 2"/>
              <a:buChar char=""/>
            </a:pPr>
            <a:r>
              <a:rPr lang="en-GB" sz="2000" dirty="0" smtClean="0"/>
              <a:t>Renewed treaty with the Latins: </a:t>
            </a:r>
            <a:r>
              <a:rPr lang="en-GB" sz="2000" b="1" dirty="0"/>
              <a:t>358 BC</a:t>
            </a:r>
          </a:p>
          <a:p>
            <a:endParaRPr lang="en-GB" sz="2000" dirty="0"/>
          </a:p>
        </p:txBody>
      </p:sp>
    </p:spTree>
    <p:extLst>
      <p:ext uri="{BB962C8B-B14F-4D97-AF65-F5344CB8AC3E}">
        <p14:creationId xmlns:p14="http://schemas.microsoft.com/office/powerpoint/2010/main" val="118235907"/>
      </p:ext>
    </p:extLst>
  </p:cSld>
  <p:clrMapOvr>
    <a:masterClrMapping/>
  </p:clrMapOvr>
  <p:transition spd="slow">
    <p:randomBar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txBody>
          <a:bodyPr/>
          <a:lstStyle/>
          <a:p>
            <a:r>
              <a:rPr lang="en-GB" dirty="0" smtClean="0"/>
              <a:t>Latin War 340 – 338 BC</a:t>
            </a:r>
            <a:endParaRPr lang="en-GB" dirty="0"/>
          </a:p>
        </p:txBody>
      </p:sp>
      <p:sp>
        <p:nvSpPr>
          <p:cNvPr id="4" name="Rectangle 3"/>
          <p:cNvSpPr/>
          <p:nvPr/>
        </p:nvSpPr>
        <p:spPr>
          <a:xfrm>
            <a:off x="683568" y="3933056"/>
            <a:ext cx="763284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5868143" y="2492896"/>
            <a:ext cx="2474139"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83568" y="2708920"/>
            <a:ext cx="2114099"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275856" y="2996952"/>
            <a:ext cx="352839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499992" y="4149080"/>
            <a:ext cx="410445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1763686" y="4375078"/>
            <a:ext cx="7128793"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6878720" y="4954777"/>
            <a:ext cx="1293680"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683568" y="5140635"/>
            <a:ext cx="586865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3995936" y="5366823"/>
            <a:ext cx="221424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ln>
            <a:noFill/>
          </a:ln>
        </p:spPr>
        <p:txBody>
          <a:bodyPr>
            <a:normAutofit fontScale="62500" lnSpcReduction="20000"/>
          </a:bodyPr>
          <a:lstStyle/>
          <a:p>
            <a:r>
              <a:rPr lang="en-GB" b="1" dirty="0"/>
              <a:t>The settlement after the Latin War </a:t>
            </a:r>
            <a:r>
              <a:rPr lang="en-GB" b="1" dirty="0" smtClean="0"/>
              <a:t/>
            </a:r>
            <a:br>
              <a:rPr lang="en-GB" b="1" dirty="0" smtClean="0"/>
            </a:br>
            <a:r>
              <a:rPr lang="en-GB" b="1" dirty="0" smtClean="0"/>
              <a:t/>
            </a:r>
            <a:br>
              <a:rPr lang="en-GB" b="1" dirty="0" smtClean="0"/>
            </a:br>
            <a:r>
              <a:rPr lang="en-GB" dirty="0" smtClean="0"/>
              <a:t>Liv. </a:t>
            </a:r>
            <a:r>
              <a:rPr lang="en-GB" dirty="0"/>
              <a:t>8.14.1-12: </a:t>
            </a:r>
            <a:r>
              <a:rPr lang="en-GB" dirty="0" smtClean="0"/>
              <a:t/>
            </a:r>
            <a:br>
              <a:rPr lang="en-GB" dirty="0" smtClean="0"/>
            </a:br>
            <a:r>
              <a:rPr lang="en-GB" dirty="0" smtClean="0"/>
              <a:t>The </a:t>
            </a:r>
            <a:r>
              <a:rPr lang="en-GB" dirty="0"/>
              <a:t>leading senators praised the motion of Camillus [L. </a:t>
            </a:r>
            <a:r>
              <a:rPr lang="en-GB" dirty="0" err="1"/>
              <a:t>Furius</a:t>
            </a:r>
            <a:r>
              <a:rPr lang="en-GB" dirty="0"/>
              <a:t> Camillus; Camillus had informed the senators that they could either punish or forgive the Latins, but that they had to act quickly] on the national policy, but said that, since the Latins were not all in like case, his advice could best be carried out if the consuls would introduce proposals concerning the several peoples by name, as each should seem to merit. They were therefore taken up and disposed of separately. </a:t>
            </a:r>
            <a:r>
              <a:rPr lang="en-GB" b="1" dirty="0"/>
              <a:t>[1] </a:t>
            </a:r>
            <a:r>
              <a:rPr lang="en-GB" dirty="0"/>
              <a:t>The </a:t>
            </a:r>
            <a:r>
              <a:rPr lang="en-GB" dirty="0" err="1"/>
              <a:t>Lanuvini</a:t>
            </a:r>
            <a:r>
              <a:rPr lang="en-GB" dirty="0"/>
              <a:t> were given citizenship [sc. with the vote], and their worship was restored to them, with the stipulation that the temple and grove of Juno </a:t>
            </a:r>
            <a:r>
              <a:rPr lang="en-GB" dirty="0" err="1"/>
              <a:t>Sospita</a:t>
            </a:r>
            <a:r>
              <a:rPr lang="en-GB" dirty="0"/>
              <a:t> should be held in common by the burghers of </a:t>
            </a:r>
            <a:r>
              <a:rPr lang="en-GB" dirty="0" err="1"/>
              <a:t>Lanuvium</a:t>
            </a:r>
            <a:r>
              <a:rPr lang="en-GB" dirty="0"/>
              <a:t> and the Roman People. </a:t>
            </a:r>
            <a:r>
              <a:rPr lang="en-GB" b="1" dirty="0"/>
              <a:t>[2] </a:t>
            </a:r>
            <a:r>
              <a:rPr lang="en-GB" dirty="0"/>
              <a:t>The </a:t>
            </a:r>
            <a:r>
              <a:rPr lang="en-GB" dirty="0" err="1"/>
              <a:t>Aricini</a:t>
            </a:r>
            <a:r>
              <a:rPr lang="en-GB" dirty="0"/>
              <a:t>, </a:t>
            </a:r>
            <a:r>
              <a:rPr lang="en-GB" dirty="0" err="1"/>
              <a:t>Nomentani</a:t>
            </a:r>
            <a:r>
              <a:rPr lang="en-GB" dirty="0"/>
              <a:t>, and </a:t>
            </a:r>
            <a:r>
              <a:rPr lang="en-GB" dirty="0" err="1"/>
              <a:t>Pedani</a:t>
            </a:r>
            <a:r>
              <a:rPr lang="en-GB" dirty="0"/>
              <a:t> were received into citizenship on the same terms as the </a:t>
            </a:r>
            <a:r>
              <a:rPr lang="en-GB" dirty="0" err="1"/>
              <a:t>Lanuvini</a:t>
            </a:r>
            <a:r>
              <a:rPr lang="en-GB" dirty="0"/>
              <a:t>. </a:t>
            </a:r>
            <a:r>
              <a:rPr lang="en-GB" b="1" dirty="0"/>
              <a:t>[3] </a:t>
            </a:r>
            <a:r>
              <a:rPr lang="en-GB" dirty="0"/>
              <a:t>The </a:t>
            </a:r>
            <a:r>
              <a:rPr lang="en-GB" dirty="0" err="1"/>
              <a:t>Tusculans</a:t>
            </a:r>
            <a:r>
              <a:rPr lang="en-GB" dirty="0"/>
              <a:t> were allowed to retain the civic rights which they enjoyed, and the charge of renewing the war was laid to a few ringleaders, without damaging the community. </a:t>
            </a:r>
          </a:p>
        </p:txBody>
      </p:sp>
    </p:spTree>
    <p:extLst>
      <p:ext uri="{BB962C8B-B14F-4D97-AF65-F5344CB8AC3E}">
        <p14:creationId xmlns:p14="http://schemas.microsoft.com/office/powerpoint/2010/main" val="247911663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left)">
                                      <p:cBhvr>
                                        <p:cTn id="25" dur="500"/>
                                        <p:tgtEl>
                                          <p:spTgt spid="8"/>
                                        </p:tgtEl>
                                      </p:cBhvr>
                                    </p:animEffect>
                                  </p:childTnLst>
                                </p:cTn>
                              </p:par>
                            </p:childTnLst>
                          </p:cTn>
                        </p:par>
                        <p:par>
                          <p:cTn id="26" fill="hold">
                            <p:stCondLst>
                              <p:cond delay="500"/>
                            </p:stCondLst>
                            <p:childTnLst>
                              <p:par>
                                <p:cTn id="27" presetID="22" presetClass="entr" presetSubtype="8"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left)">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wipe(left)">
                                      <p:cBhvr>
                                        <p:cTn id="34" dur="500"/>
                                        <p:tgtEl>
                                          <p:spTgt spid="10"/>
                                        </p:tgtEl>
                                      </p:cBhvr>
                                    </p:animEffect>
                                  </p:childTnLst>
                                </p:cTn>
                              </p:par>
                            </p:childTnLst>
                          </p:cTn>
                        </p:par>
                        <p:par>
                          <p:cTn id="35" fill="hold">
                            <p:stCondLst>
                              <p:cond delay="500"/>
                            </p:stCondLst>
                            <p:childTnLst>
                              <p:par>
                                <p:cTn id="36" presetID="22" presetClass="entr" presetSubtype="8" fill="hold" grpId="0" nodeType="after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wipe(left)">
                                      <p:cBhvr>
                                        <p:cTn id="38" dur="500"/>
                                        <p:tgtEl>
                                          <p:spTgt spid="11"/>
                                        </p:tgtEl>
                                      </p:cBhvr>
                                    </p:animEffect>
                                  </p:childTnLst>
                                </p:cTn>
                              </p:par>
                            </p:childTnLst>
                          </p:cTn>
                        </p:par>
                        <p:par>
                          <p:cTn id="39" fill="hold">
                            <p:stCondLst>
                              <p:cond delay="1000"/>
                            </p:stCondLst>
                            <p:childTnLst>
                              <p:par>
                                <p:cTn id="40" presetID="22" presetClass="entr" presetSubtype="8" fill="hold" grpId="0" nodeType="after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wipe(left)">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Latin War 340 – 338 BC</a:t>
            </a:r>
          </a:p>
        </p:txBody>
      </p:sp>
      <p:sp>
        <p:nvSpPr>
          <p:cNvPr id="5" name="Rectangle 4"/>
          <p:cNvSpPr/>
          <p:nvPr/>
        </p:nvSpPr>
        <p:spPr>
          <a:xfrm>
            <a:off x="1475656" y="1556792"/>
            <a:ext cx="669674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755576" y="1783576"/>
            <a:ext cx="770485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11560" y="1944721"/>
            <a:ext cx="813690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837282" y="2996952"/>
            <a:ext cx="3623150"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640927" y="3190263"/>
            <a:ext cx="1986857"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27984" y="3453730"/>
            <a:ext cx="374441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195736" y="3966170"/>
            <a:ext cx="352839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876528" y="3966170"/>
            <a:ext cx="315996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140224" y="4456058"/>
            <a:ext cx="546422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755576" y="5229200"/>
            <a:ext cx="799288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283968" y="5014893"/>
            <a:ext cx="446449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p:txBody>
          <a:bodyPr>
            <a:normAutofit fontScale="62500" lnSpcReduction="20000"/>
          </a:bodyPr>
          <a:lstStyle/>
          <a:p>
            <a:r>
              <a:rPr lang="en-GB" b="1" dirty="0"/>
              <a:t>[4] </a:t>
            </a:r>
            <a:r>
              <a:rPr lang="en-GB" dirty="0"/>
              <a:t>The </a:t>
            </a:r>
            <a:r>
              <a:rPr lang="en-GB" dirty="0" err="1"/>
              <a:t>Veliterni</a:t>
            </a:r>
            <a:r>
              <a:rPr lang="en-GB" dirty="0"/>
              <a:t>, Roman citizens of old, were severely punished, because they had so often revolted: not only were their walls thrown down, but their senate was carried off and commanded to dwell across the Tiber, with this understanding: that if any should be caught on the hither side, his redemption should be set at a thousand pounds of bronze, and that he who had captured him might not release his prisoner from bondage until the fine was paid. Colonists were settled on the senators’ lands, and on their enrolment </a:t>
            </a:r>
            <a:r>
              <a:rPr lang="en-GB" dirty="0" err="1"/>
              <a:t>Velitrae</a:t>
            </a:r>
            <a:r>
              <a:rPr lang="en-GB" dirty="0"/>
              <a:t> regained its former appearance of </a:t>
            </a:r>
            <a:r>
              <a:rPr lang="en-GB" dirty="0" err="1"/>
              <a:t>populousness</a:t>
            </a:r>
            <a:r>
              <a:rPr lang="en-GB" dirty="0"/>
              <a:t>. </a:t>
            </a:r>
            <a:r>
              <a:rPr lang="en-GB" b="1" dirty="0"/>
              <a:t>[5] </a:t>
            </a:r>
            <a:r>
              <a:rPr lang="en-GB" dirty="0"/>
              <a:t>To </a:t>
            </a:r>
            <a:r>
              <a:rPr lang="en-GB" dirty="0" err="1"/>
              <a:t>Antium</a:t>
            </a:r>
            <a:r>
              <a:rPr lang="en-GB" dirty="0"/>
              <a:t> likewise a colony was dispatched, with an understanding that the </a:t>
            </a:r>
            <a:r>
              <a:rPr lang="en-GB" dirty="0" err="1"/>
              <a:t>Antiates</a:t>
            </a:r>
            <a:r>
              <a:rPr lang="en-GB" dirty="0"/>
              <a:t> might be permitted, if they liked, themselves to enrol as colonists; their war-ships were taken from them and their people were forbidden the sea; they were granted citizenship. </a:t>
            </a:r>
            <a:r>
              <a:rPr lang="en-GB" b="1" dirty="0"/>
              <a:t>[6] </a:t>
            </a:r>
            <a:r>
              <a:rPr lang="en-GB" dirty="0"/>
              <a:t>The </a:t>
            </a:r>
            <a:r>
              <a:rPr lang="en-GB" dirty="0" err="1"/>
              <a:t>Tiburtes</a:t>
            </a:r>
            <a:r>
              <a:rPr lang="en-GB" dirty="0"/>
              <a:t> and </a:t>
            </a:r>
            <a:r>
              <a:rPr lang="en-GB" dirty="0" err="1"/>
              <a:t>Praenestini</a:t>
            </a:r>
            <a:r>
              <a:rPr lang="en-GB" dirty="0"/>
              <a:t> were deprived of territory, not only because of the fresh charge of rebellion brought against them in common with the other Latins, but because they had once, in disgust at the power of Rome, united in arms with the Gauls, a race of savages. </a:t>
            </a:r>
          </a:p>
        </p:txBody>
      </p:sp>
    </p:spTree>
    <p:extLst>
      <p:ext uri="{BB962C8B-B14F-4D97-AF65-F5344CB8AC3E}">
        <p14:creationId xmlns:p14="http://schemas.microsoft.com/office/powerpoint/2010/main" val="293032006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left)">
                                      <p:cBhvr>
                                        <p:cTn id="20" dur="500"/>
                                        <p:tgtEl>
                                          <p:spTgt spid="8"/>
                                        </p:tgtEl>
                                      </p:cBhvr>
                                    </p:animEffect>
                                  </p:childTnLst>
                                </p:cTn>
                              </p:par>
                            </p:childTnLst>
                          </p:cTn>
                        </p:par>
                        <p:par>
                          <p:cTn id="21" fill="hold">
                            <p:stCondLst>
                              <p:cond delay="500"/>
                            </p:stCondLst>
                            <p:childTnLst>
                              <p:par>
                                <p:cTn id="22" presetID="22" presetClass="entr" presetSubtype="8"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wipe(left)">
                                      <p:cBhvr>
                                        <p:cTn id="29" dur="500"/>
                                        <p:tgtEl>
                                          <p:spTgt spid="10"/>
                                        </p:tgtEl>
                                      </p:cBhvr>
                                    </p:animEffect>
                                  </p:childTnLst>
                                </p:cTn>
                              </p:par>
                            </p:childTnLst>
                          </p:cTn>
                        </p:par>
                        <p:par>
                          <p:cTn id="30" fill="hold">
                            <p:stCondLst>
                              <p:cond delay="500"/>
                            </p:stCondLst>
                            <p:childTnLst>
                              <p:par>
                                <p:cTn id="31" presetID="22" presetClass="entr" presetSubtype="8" fill="hold" grpId="0" nodeType="after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wipe(left)">
                                      <p:cBhvr>
                                        <p:cTn id="33" dur="500"/>
                                        <p:tgtEl>
                                          <p:spTgt spid="11"/>
                                        </p:tgtEl>
                                      </p:cBhvr>
                                    </p:animEffect>
                                  </p:childTnLst>
                                </p:cTn>
                              </p:par>
                            </p:childTnLst>
                          </p:cTn>
                        </p:par>
                        <p:par>
                          <p:cTn id="34" fill="hold">
                            <p:stCondLst>
                              <p:cond delay="1000"/>
                            </p:stCondLst>
                            <p:childTnLst>
                              <p:par>
                                <p:cTn id="35" presetID="22" presetClass="entr" presetSubtype="8" fill="hold" grpId="0" nodeType="after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wipe(left)">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wipe(left)">
                                      <p:cBhvr>
                                        <p:cTn id="42" dur="500"/>
                                        <p:tgtEl>
                                          <p:spTgt spid="13"/>
                                        </p:tgtEl>
                                      </p:cBhvr>
                                    </p:animEffect>
                                  </p:childTnLst>
                                </p:cTn>
                              </p:par>
                            </p:childTnLst>
                          </p:cTn>
                        </p:par>
                        <p:par>
                          <p:cTn id="43" fill="hold">
                            <p:stCondLst>
                              <p:cond delay="500"/>
                            </p:stCondLst>
                            <p:childTnLst>
                              <p:par>
                                <p:cTn id="44" presetID="22" presetClass="entr" presetSubtype="8" fill="hold" grpId="0" nodeType="after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wipe(left)">
                                      <p:cBhvr>
                                        <p:cTn id="46" dur="500"/>
                                        <p:tgtEl>
                                          <p:spTgt spid="15"/>
                                        </p:tgtEl>
                                      </p:cBhvr>
                                    </p:animEffect>
                                  </p:childTnLst>
                                </p:cTn>
                              </p:par>
                            </p:childTnLst>
                          </p:cTn>
                        </p:par>
                        <p:par>
                          <p:cTn id="47" fill="hold">
                            <p:stCondLst>
                              <p:cond delay="1000"/>
                            </p:stCondLst>
                            <p:childTnLst>
                              <p:par>
                                <p:cTn id="48" presetID="22" presetClass="entr" presetSubtype="8" fill="hold" grpId="0" nodeType="after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wipe(left)">
                                      <p:cBhvr>
                                        <p:cTn id="5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Latin War 340 – 338 BC</a:t>
            </a:r>
          </a:p>
        </p:txBody>
      </p:sp>
      <p:sp>
        <p:nvSpPr>
          <p:cNvPr id="4" name="Rectangle 3"/>
          <p:cNvSpPr/>
          <p:nvPr/>
        </p:nvSpPr>
        <p:spPr>
          <a:xfrm>
            <a:off x="1115616" y="1484784"/>
            <a:ext cx="741682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55576" y="1694151"/>
            <a:ext cx="784887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83568" y="2026571"/>
            <a:ext cx="208823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707904" y="2020275"/>
            <a:ext cx="151216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1331640" y="2460130"/>
            <a:ext cx="6840760"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860304" y="2172675"/>
            <a:ext cx="151216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7524328" y="2996952"/>
            <a:ext cx="93610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809810" y="3189938"/>
            <a:ext cx="256266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759021" y="3522358"/>
            <a:ext cx="256266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355976" y="3509392"/>
            <a:ext cx="230425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2019684" y="4509120"/>
            <a:ext cx="115212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p:txBody>
          <a:bodyPr>
            <a:normAutofit fontScale="62500" lnSpcReduction="20000"/>
          </a:bodyPr>
          <a:lstStyle/>
          <a:p>
            <a:r>
              <a:rPr lang="en-GB" b="1" dirty="0"/>
              <a:t>[7] </a:t>
            </a:r>
            <a:r>
              <a:rPr lang="en-GB" dirty="0"/>
              <a:t>The rest of the Latin peoples were deprived of the rights of mutual trade [</a:t>
            </a:r>
            <a:r>
              <a:rPr lang="en-GB" b="1" i="1" dirty="0" err="1"/>
              <a:t>commercium</a:t>
            </a:r>
            <a:r>
              <a:rPr lang="en-GB" dirty="0"/>
              <a:t>] and intermarriage [</a:t>
            </a:r>
            <a:r>
              <a:rPr lang="en-GB" b="1" i="1" dirty="0" err="1"/>
              <a:t>conubium</a:t>
            </a:r>
            <a:r>
              <a:rPr lang="en-GB" dirty="0"/>
              <a:t>] and of holding common councils. </a:t>
            </a:r>
            <a:r>
              <a:rPr lang="en-GB" b="1" dirty="0"/>
              <a:t>[8] </a:t>
            </a:r>
            <a:r>
              <a:rPr lang="en-GB" dirty="0"/>
              <a:t>The </a:t>
            </a:r>
            <a:r>
              <a:rPr lang="en-GB" dirty="0" err="1"/>
              <a:t>Campanians</a:t>
            </a:r>
            <a:r>
              <a:rPr lang="en-GB" dirty="0"/>
              <a:t>, out of compliment to their knights, because they had not consented to revolt along with the Latins, were granted citizenship without the vote [</a:t>
            </a:r>
            <a:r>
              <a:rPr lang="en-GB" b="1" i="1" dirty="0" err="1"/>
              <a:t>civitas</a:t>
            </a:r>
            <a:r>
              <a:rPr lang="en-GB" b="1" i="1" dirty="0"/>
              <a:t> sine </a:t>
            </a:r>
            <a:r>
              <a:rPr lang="en-GB" b="1" i="1" dirty="0" err="1"/>
              <a:t>suffragio</a:t>
            </a:r>
            <a:r>
              <a:rPr lang="en-GB" dirty="0"/>
              <a:t>]; so too were the </a:t>
            </a:r>
            <a:r>
              <a:rPr lang="en-GB" dirty="0" err="1"/>
              <a:t>Fundani</a:t>
            </a:r>
            <a:r>
              <a:rPr lang="en-GB" dirty="0"/>
              <a:t> and </a:t>
            </a:r>
            <a:r>
              <a:rPr lang="en-GB" dirty="0" err="1"/>
              <a:t>Formiani</a:t>
            </a:r>
            <a:r>
              <a:rPr lang="en-GB" dirty="0"/>
              <a:t>, because they had always afforded a safe and peaceful passage through their territories. </a:t>
            </a:r>
            <a:r>
              <a:rPr lang="en-GB" b="1" dirty="0"/>
              <a:t>[9] </a:t>
            </a:r>
            <a:r>
              <a:rPr lang="en-GB" dirty="0"/>
              <a:t>It was voted to give the people of Cumae and </a:t>
            </a:r>
            <a:r>
              <a:rPr lang="en-GB" dirty="0" err="1"/>
              <a:t>Suessula</a:t>
            </a:r>
            <a:r>
              <a:rPr lang="en-GB" dirty="0"/>
              <a:t> the same rights and the same terms as the </a:t>
            </a:r>
            <a:r>
              <a:rPr lang="en-GB" dirty="0" err="1"/>
              <a:t>Capuans</a:t>
            </a:r>
            <a:r>
              <a:rPr lang="en-GB" dirty="0"/>
              <a:t>. </a:t>
            </a:r>
            <a:r>
              <a:rPr lang="en-GB" b="1" dirty="0"/>
              <a:t>[10] </a:t>
            </a:r>
            <a:r>
              <a:rPr lang="en-GB" dirty="0"/>
              <a:t>The ships of the </a:t>
            </a:r>
            <a:r>
              <a:rPr lang="en-GB" dirty="0" err="1"/>
              <a:t>Antiates</a:t>
            </a:r>
            <a:r>
              <a:rPr lang="en-GB" dirty="0"/>
              <a:t> were some of them laid up in the Roman dockyards, and some were burnt and a motion passed to employ their beaks for the adornment of a platform erected in the Forum. This place was dedicated with augural ceremonies and given the name of </a:t>
            </a:r>
            <a:r>
              <a:rPr lang="en-GB" i="1" dirty="0"/>
              <a:t>rostra </a:t>
            </a:r>
            <a:r>
              <a:rPr lang="en-GB" dirty="0"/>
              <a:t>[‘the beaks’; this was the speakers’ platform in the forum]. </a:t>
            </a:r>
            <a:r>
              <a:rPr lang="en-GB" dirty="0" smtClean="0"/>
              <a:t/>
            </a:r>
            <a:br>
              <a:rPr lang="en-GB" dirty="0" smtClean="0"/>
            </a:br>
            <a:r>
              <a:rPr lang="en-GB" dirty="0" smtClean="0"/>
              <a:t/>
            </a:r>
            <a:br>
              <a:rPr lang="en-GB" dirty="0" smtClean="0"/>
            </a:br>
            <a:endParaRPr lang="en-GB" dirty="0"/>
          </a:p>
          <a:p>
            <a:r>
              <a:rPr lang="en-GB" i="1" dirty="0" err="1"/>
              <a:t>migratio</a:t>
            </a:r>
            <a:r>
              <a:rPr lang="en-GB" i="1" dirty="0"/>
              <a:t> </a:t>
            </a:r>
            <a:r>
              <a:rPr lang="en-GB" dirty="0"/>
              <a:t>= right to move to another city and acquire citizenship there. </a:t>
            </a:r>
          </a:p>
        </p:txBody>
      </p:sp>
    </p:spTree>
    <p:extLst>
      <p:ext uri="{BB962C8B-B14F-4D97-AF65-F5344CB8AC3E}">
        <p14:creationId xmlns:p14="http://schemas.microsoft.com/office/powerpoint/2010/main" val="31256995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500"/>
                                        <p:tgtEl>
                                          <p:spTgt spid="5"/>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left)">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ipe(left)">
                                      <p:cBhvr>
                                        <p:cTn id="20" dur="500"/>
                                        <p:tgtEl>
                                          <p:spTgt spid="7"/>
                                        </p:tgtEl>
                                      </p:cBhvr>
                                    </p:animEffect>
                                  </p:childTnLst>
                                </p:cTn>
                              </p:par>
                            </p:childTnLst>
                          </p:cTn>
                        </p:par>
                        <p:par>
                          <p:cTn id="21" fill="hold">
                            <p:stCondLst>
                              <p:cond delay="500"/>
                            </p:stCondLst>
                            <p:childTnLst>
                              <p:par>
                                <p:cTn id="22" presetID="22" presetClass="entr" presetSubtype="8" fill="hold" grpId="0" nodeType="after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ipe(left)">
                                      <p:cBhvr>
                                        <p:cTn id="24" dur="500"/>
                                        <p:tgtEl>
                                          <p:spTgt spid="8"/>
                                        </p:tgtEl>
                                      </p:cBhvr>
                                    </p:animEffect>
                                  </p:childTnLst>
                                </p:cTn>
                              </p:par>
                            </p:childTnLst>
                          </p:cTn>
                        </p:par>
                        <p:par>
                          <p:cTn id="25" fill="hold">
                            <p:stCondLst>
                              <p:cond delay="1000"/>
                            </p:stCondLst>
                            <p:childTnLst>
                              <p:par>
                                <p:cTn id="26" presetID="22" presetClass="entr" presetSubtype="8" fill="hold" grpId="0" nodeType="after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wipe(left)">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wipe(left)">
                                      <p:cBhvr>
                                        <p:cTn id="33" dur="500"/>
                                        <p:tgtEl>
                                          <p:spTgt spid="10"/>
                                        </p:tgtEl>
                                      </p:cBhvr>
                                    </p:animEffect>
                                  </p:childTnLst>
                                </p:cTn>
                              </p:par>
                            </p:childTnLst>
                          </p:cTn>
                        </p:par>
                        <p:par>
                          <p:cTn id="34" fill="hold">
                            <p:stCondLst>
                              <p:cond delay="500"/>
                            </p:stCondLst>
                            <p:childTnLst>
                              <p:par>
                                <p:cTn id="35" presetID="22" presetClass="entr" presetSubtype="8"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ipe(left)">
                                      <p:cBhvr>
                                        <p:cTn id="37" dur="500"/>
                                        <p:tgtEl>
                                          <p:spTgt spid="11"/>
                                        </p:tgtEl>
                                      </p:cBhvr>
                                    </p:animEffect>
                                  </p:childTnLst>
                                </p:cTn>
                              </p:par>
                            </p:childTnLst>
                          </p:cTn>
                        </p:par>
                        <p:par>
                          <p:cTn id="38" fill="hold">
                            <p:stCondLst>
                              <p:cond delay="1000"/>
                            </p:stCondLst>
                            <p:childTnLst>
                              <p:par>
                                <p:cTn id="39" presetID="22" presetClass="entr" presetSubtype="8" fill="hold" grpId="0" nodeType="after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wipe(left)">
                                      <p:cBhvr>
                                        <p:cTn id="41" dur="500"/>
                                        <p:tgtEl>
                                          <p:spTgt spid="12"/>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wipe(left)">
                                      <p:cBhvr>
                                        <p:cTn id="46" dur="500"/>
                                        <p:tgtEl>
                                          <p:spTgt spid="13"/>
                                        </p:tgtEl>
                                      </p:cBhvr>
                                    </p:animEffect>
                                  </p:childTnLst>
                                </p:cTn>
                              </p:par>
                            </p:childTnLst>
                          </p:cTn>
                        </p:par>
                        <p:par>
                          <p:cTn id="47" fill="hold">
                            <p:stCondLst>
                              <p:cond delay="500"/>
                            </p:stCondLst>
                            <p:childTnLst>
                              <p:par>
                                <p:cTn id="48" presetID="22" presetClass="entr" presetSubtype="8" fill="hold" grpId="0" nodeType="after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wipe(left)">
                                      <p:cBhvr>
                                        <p:cTn id="5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smtClean="0"/>
              <a:t>The Samnite Wars</a:t>
            </a:r>
            <a:endParaRPr lang="en-GB"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t="8892" b="6994"/>
          <a:stretch/>
        </p:blipFill>
        <p:spPr>
          <a:xfrm>
            <a:off x="-11183" y="0"/>
            <a:ext cx="4511175" cy="6844513"/>
          </a:xfrm>
          <a:prstGeom prst="rect">
            <a:avLst/>
          </a:prstGeom>
        </p:spPr>
      </p:pic>
    </p:spTree>
    <p:extLst>
      <p:ext uri="{BB962C8B-B14F-4D97-AF65-F5344CB8AC3E}">
        <p14:creationId xmlns:p14="http://schemas.microsoft.com/office/powerpoint/2010/main" val="4291904807"/>
      </p:ext>
    </p:extLst>
  </p:cSld>
  <p:clrMapOvr>
    <a:masterClrMapping/>
  </p:clrMapOvr>
  <p:transition spd="slow">
    <p:randomBar dir="ver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s://upload.wikimedia.org/wikipedia/commons/thumb/f/f2/Ancient_Samnium.png/800px-Ancient_Samnium.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0"/>
            <a:ext cx="5148064"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4800" y="457200"/>
            <a:ext cx="8686800" cy="838200"/>
          </a:xfrm>
        </p:spPr>
        <p:txBody>
          <a:bodyPr/>
          <a:lstStyle/>
          <a:p>
            <a:r>
              <a:rPr lang="en-GB" dirty="0" smtClean="0"/>
              <a:t>The Samnite Wars</a:t>
            </a:r>
            <a:endParaRPr lang="en-GB" dirty="0"/>
          </a:p>
        </p:txBody>
      </p:sp>
      <p:sp>
        <p:nvSpPr>
          <p:cNvPr id="5" name="Content Placeholder 2"/>
          <p:cNvSpPr>
            <a:spLocks noGrp="1"/>
          </p:cNvSpPr>
          <p:nvPr>
            <p:ph idx="1"/>
          </p:nvPr>
        </p:nvSpPr>
        <p:spPr>
          <a:xfrm>
            <a:off x="0" y="1554162"/>
            <a:ext cx="4211960" cy="5187206"/>
          </a:xfrm>
        </p:spPr>
        <p:txBody>
          <a:bodyPr>
            <a:normAutofit lnSpcReduction="10000"/>
          </a:bodyPr>
          <a:lstStyle/>
          <a:p>
            <a:r>
              <a:rPr lang="en-GB" sz="2400" dirty="0" smtClean="0"/>
              <a:t>Traditionally, 3 wars:</a:t>
            </a:r>
          </a:p>
          <a:p>
            <a:pPr lvl="1"/>
            <a:r>
              <a:rPr lang="en-GB" sz="2000" dirty="0" smtClean="0"/>
              <a:t>1</a:t>
            </a:r>
            <a:r>
              <a:rPr lang="en-GB" sz="2000" baseline="30000" dirty="0" smtClean="0"/>
              <a:t>st</a:t>
            </a:r>
            <a:r>
              <a:rPr lang="en-GB" sz="2000" dirty="0" smtClean="0"/>
              <a:t> – 343-341 BC </a:t>
            </a:r>
            <a:r>
              <a:rPr lang="en-GB" sz="2000" dirty="0" smtClean="0">
                <a:solidFill>
                  <a:schemeClr val="bg1">
                    <a:lumMod val="65000"/>
                  </a:schemeClr>
                </a:solidFill>
              </a:rPr>
              <a:t>(real?)</a:t>
            </a:r>
          </a:p>
          <a:p>
            <a:pPr lvl="1"/>
            <a:r>
              <a:rPr lang="en-GB" sz="2000" dirty="0" smtClean="0"/>
              <a:t>2</a:t>
            </a:r>
            <a:r>
              <a:rPr lang="en-GB" sz="2000" baseline="30000" dirty="0" smtClean="0"/>
              <a:t>nd</a:t>
            </a:r>
            <a:r>
              <a:rPr lang="en-GB" sz="2000" dirty="0" smtClean="0"/>
              <a:t> – 326-304 BC</a:t>
            </a:r>
          </a:p>
          <a:p>
            <a:pPr lvl="1"/>
            <a:r>
              <a:rPr lang="en-GB" sz="2000" dirty="0" smtClean="0"/>
              <a:t>3</a:t>
            </a:r>
            <a:r>
              <a:rPr lang="en-GB" sz="2000" baseline="30000" dirty="0" smtClean="0"/>
              <a:t>rd</a:t>
            </a:r>
            <a:r>
              <a:rPr lang="en-GB" sz="2000" dirty="0" smtClean="0"/>
              <a:t> – 298-290 BC</a:t>
            </a:r>
          </a:p>
          <a:p>
            <a:endParaRPr lang="en-GB" sz="2400" dirty="0" smtClean="0"/>
          </a:p>
          <a:p>
            <a:r>
              <a:rPr lang="en-GB" sz="2000" dirty="0" smtClean="0"/>
              <a:t>326 – 290 BC – one period of warfare, followed by battles against Celts/Etruscans (285-280) and PYRRHOS (280-272)</a:t>
            </a:r>
            <a:br>
              <a:rPr lang="en-GB" sz="2000" dirty="0" smtClean="0"/>
            </a:br>
            <a:endParaRPr lang="en-GB" sz="2000" dirty="0" smtClean="0"/>
          </a:p>
          <a:p>
            <a:r>
              <a:rPr lang="en-GB" sz="2000" dirty="0" smtClean="0"/>
              <a:t>Samnium: mountainous territory, mainly along the Apennine Mountains, but also to the coast</a:t>
            </a:r>
          </a:p>
          <a:p>
            <a:r>
              <a:rPr lang="en-GB" sz="2000" dirty="0" smtClean="0"/>
              <a:t>Our knowledge of Samnium and </a:t>
            </a:r>
            <a:r>
              <a:rPr lang="en-GB" sz="2000" dirty="0" err="1" smtClean="0"/>
              <a:t>Samnites</a:t>
            </a:r>
            <a:r>
              <a:rPr lang="en-GB" sz="2000" dirty="0" smtClean="0"/>
              <a:t>: rather limited…!</a:t>
            </a:r>
          </a:p>
        </p:txBody>
      </p:sp>
      <p:pic>
        <p:nvPicPr>
          <p:cNvPr id="296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69413">
            <a:off x="5595333" y="3544259"/>
            <a:ext cx="2919570" cy="38508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940152" y="6021288"/>
            <a:ext cx="1656184" cy="369332"/>
          </a:xfrm>
          <a:prstGeom prst="rect">
            <a:avLst/>
          </a:prstGeom>
          <a:noFill/>
        </p:spPr>
        <p:txBody>
          <a:bodyPr wrap="square" rtlCol="0">
            <a:spAutoFit/>
          </a:bodyPr>
          <a:lstStyle/>
          <a:p>
            <a:r>
              <a:rPr lang="en-GB" b="1" dirty="0" smtClean="0">
                <a:solidFill>
                  <a:schemeClr val="bg1">
                    <a:lumMod val="65000"/>
                  </a:schemeClr>
                </a:solidFill>
              </a:rPr>
              <a:t>2015</a:t>
            </a:r>
            <a:endParaRPr lang="en-GB" b="1" dirty="0">
              <a:solidFill>
                <a:schemeClr val="bg1">
                  <a:lumMod val="65000"/>
                </a:schemeClr>
              </a:solidFill>
            </a:endParaRPr>
          </a:p>
        </p:txBody>
      </p:sp>
    </p:spTree>
    <p:extLst>
      <p:ext uri="{BB962C8B-B14F-4D97-AF65-F5344CB8AC3E}">
        <p14:creationId xmlns:p14="http://schemas.microsoft.com/office/powerpoint/2010/main" val="7433212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9699"/>
                                        </p:tgtEl>
                                        <p:attrNameLst>
                                          <p:attrName>style.visibility</p:attrName>
                                        </p:attrNameLst>
                                      </p:cBhvr>
                                      <p:to>
                                        <p:strVal val="visible"/>
                                      </p:to>
                                    </p:set>
                                    <p:animEffect transition="in" filter="fade">
                                      <p:cBhvr>
                                        <p:cTn id="7" dur="1000"/>
                                        <p:tgtEl>
                                          <p:spTgt spid="29699"/>
                                        </p:tgtEl>
                                      </p:cBhvr>
                                    </p:animEffect>
                                    <p:anim calcmode="lin" valueType="num">
                                      <p:cBhvr>
                                        <p:cTn id="8" dur="1000" fill="hold"/>
                                        <p:tgtEl>
                                          <p:spTgt spid="29699"/>
                                        </p:tgtEl>
                                        <p:attrNameLst>
                                          <p:attrName>ppt_x</p:attrName>
                                        </p:attrNameLst>
                                      </p:cBhvr>
                                      <p:tavLst>
                                        <p:tav tm="0">
                                          <p:val>
                                            <p:strVal val="#ppt_x"/>
                                          </p:val>
                                        </p:tav>
                                        <p:tav tm="100000">
                                          <p:val>
                                            <p:strVal val="#ppt_x"/>
                                          </p:val>
                                        </p:tav>
                                      </p:tavLst>
                                    </p:anim>
                                    <p:anim calcmode="lin" valueType="num">
                                      <p:cBhvr>
                                        <p:cTn id="9" dur="1000" fill="hold"/>
                                        <p:tgtEl>
                                          <p:spTgt spid="2969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upload.wikimedia.org/wikipedia/commons/thumb/f/f2/Ancient_Samnium.png/800px-Ancient_Samnium.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0"/>
            <a:ext cx="5148064"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The Samnite Wars</a:t>
            </a:r>
          </a:p>
        </p:txBody>
      </p:sp>
      <p:sp>
        <p:nvSpPr>
          <p:cNvPr id="3" name="Content Placeholder 2"/>
          <p:cNvSpPr>
            <a:spLocks noGrp="1"/>
          </p:cNvSpPr>
          <p:nvPr>
            <p:ph idx="1"/>
          </p:nvPr>
        </p:nvSpPr>
        <p:spPr/>
        <p:txBody>
          <a:bodyPr>
            <a:normAutofit/>
          </a:bodyPr>
          <a:lstStyle/>
          <a:p>
            <a:r>
              <a:rPr lang="en-GB" sz="2400" dirty="0" err="1" smtClean="0"/>
              <a:t>Pietrabbonante</a:t>
            </a:r>
            <a:endParaRPr lang="en-GB" sz="2400" dirty="0"/>
          </a:p>
        </p:txBody>
      </p:sp>
      <p:pic>
        <p:nvPicPr>
          <p:cNvPr id="32770" name="Picture 2" descr="http://www.viaggiomolise.it/archivioWeb/Teatro%20Pietrabbondante.JPG"/>
          <p:cNvPicPr>
            <a:picLocks noChangeAspect="1" noChangeArrowheads="1"/>
          </p:cNvPicPr>
          <p:nvPr/>
        </p:nvPicPr>
        <p:blipFill rotWithShape="1">
          <a:blip r:embed="rId3">
            <a:extLst>
              <a:ext uri="{28A0092B-C50C-407E-A947-70E740481C1C}">
                <a14:useLocalDpi xmlns:a14="http://schemas.microsoft.com/office/drawing/2010/main" val="0"/>
              </a:ext>
            </a:extLst>
          </a:blip>
          <a:srcRect t="17159" r="8060"/>
          <a:stretch/>
        </p:blipFill>
        <p:spPr bwMode="auto">
          <a:xfrm>
            <a:off x="0" y="2097272"/>
            <a:ext cx="5148064" cy="30382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32772" name="Picture 4" descr="Pompei 78 = Ve 69, 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832" y="4467225"/>
            <a:ext cx="4695825" cy="23907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5576" y="5949280"/>
            <a:ext cx="2304256" cy="584775"/>
          </a:xfrm>
          <a:prstGeom prst="rect">
            <a:avLst/>
          </a:prstGeom>
          <a:noFill/>
        </p:spPr>
        <p:txBody>
          <a:bodyPr wrap="square" rtlCol="0">
            <a:spAutoFit/>
          </a:bodyPr>
          <a:lstStyle/>
          <a:p>
            <a:pPr algn="r"/>
            <a:r>
              <a:rPr lang="en-GB" sz="1600" dirty="0" smtClean="0"/>
              <a:t>Oscan </a:t>
            </a:r>
            <a:r>
              <a:rPr lang="en-GB" sz="1600" dirty="0" err="1" smtClean="0"/>
              <a:t>abc</a:t>
            </a:r>
            <a:r>
              <a:rPr lang="en-GB" sz="1600" dirty="0" smtClean="0"/>
              <a:t/>
            </a:r>
            <a:br>
              <a:rPr lang="en-GB" sz="1600" dirty="0" smtClean="0"/>
            </a:br>
            <a:r>
              <a:rPr lang="en-GB" sz="1600" dirty="0" smtClean="0"/>
              <a:t>(from Pompeii)</a:t>
            </a:r>
            <a:endParaRPr lang="en-GB" sz="1600" dirty="0"/>
          </a:p>
        </p:txBody>
      </p:sp>
    </p:spTree>
    <p:extLst>
      <p:ext uri="{BB962C8B-B14F-4D97-AF65-F5344CB8AC3E}">
        <p14:creationId xmlns:p14="http://schemas.microsoft.com/office/powerpoint/2010/main" val="6500606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1000"/>
                                        <p:tgtEl>
                                          <p:spTgt spid="32770"/>
                                        </p:tgtEl>
                                      </p:cBhvr>
                                    </p:animEffect>
                                    <p:anim calcmode="lin" valueType="num">
                                      <p:cBhvr>
                                        <p:cTn id="8" dur="1000" fill="hold"/>
                                        <p:tgtEl>
                                          <p:spTgt spid="32770"/>
                                        </p:tgtEl>
                                        <p:attrNameLst>
                                          <p:attrName>ppt_x</p:attrName>
                                        </p:attrNameLst>
                                      </p:cBhvr>
                                      <p:tavLst>
                                        <p:tav tm="0">
                                          <p:val>
                                            <p:strVal val="#ppt_x"/>
                                          </p:val>
                                        </p:tav>
                                        <p:tav tm="100000">
                                          <p:val>
                                            <p:strVal val="#ppt_x"/>
                                          </p:val>
                                        </p:tav>
                                      </p:tavLst>
                                    </p:anim>
                                    <p:anim calcmode="lin" valueType="num">
                                      <p:cBhvr>
                                        <p:cTn id="9" dur="1000" fill="hold"/>
                                        <p:tgtEl>
                                          <p:spTgt spid="3277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2772"/>
                                        </p:tgtEl>
                                        <p:attrNameLst>
                                          <p:attrName>style.visibility</p:attrName>
                                        </p:attrNameLst>
                                      </p:cBhvr>
                                      <p:to>
                                        <p:strVal val="visible"/>
                                      </p:to>
                                    </p:set>
                                    <p:animEffect transition="in" filter="fade">
                                      <p:cBhvr>
                                        <p:cTn id="14" dur="1000"/>
                                        <p:tgtEl>
                                          <p:spTgt spid="32772"/>
                                        </p:tgtEl>
                                      </p:cBhvr>
                                    </p:animEffect>
                                    <p:anim calcmode="lin" valueType="num">
                                      <p:cBhvr>
                                        <p:cTn id="15" dur="1000" fill="hold"/>
                                        <p:tgtEl>
                                          <p:spTgt spid="32772"/>
                                        </p:tgtEl>
                                        <p:attrNameLst>
                                          <p:attrName>ppt_x</p:attrName>
                                        </p:attrNameLst>
                                      </p:cBhvr>
                                      <p:tavLst>
                                        <p:tav tm="0">
                                          <p:val>
                                            <p:strVal val="#ppt_x"/>
                                          </p:val>
                                        </p:tav>
                                        <p:tav tm="100000">
                                          <p:val>
                                            <p:strVal val="#ppt_x"/>
                                          </p:val>
                                        </p:tav>
                                      </p:tavLst>
                                    </p:anim>
                                    <p:anim calcmode="lin" valueType="num">
                                      <p:cBhvr>
                                        <p:cTn id="16" dur="1000" fill="hold"/>
                                        <p:tgtEl>
                                          <p:spTgt spid="32772"/>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http://pre07.deviantart.net/b069/th/pre/i/2013/363/3/c/the_roman_republic__c__510___300_bc__by_undevicesimus-d5dxlaj.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23850"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5760132" y="5589240"/>
            <a:ext cx="1332148" cy="369332"/>
          </a:xfrm>
          <a:prstGeom prst="rect">
            <a:avLst/>
          </a:prstGeom>
          <a:noFill/>
        </p:spPr>
        <p:txBody>
          <a:bodyPr wrap="square" rtlCol="0">
            <a:spAutoFit/>
          </a:bodyPr>
          <a:lstStyle/>
          <a:p>
            <a:r>
              <a:rPr lang="en-GB" dirty="0" smtClean="0"/>
              <a:t>CAPUA</a:t>
            </a:r>
            <a:endParaRPr lang="en-GB" dirty="0"/>
          </a:p>
        </p:txBody>
      </p:sp>
      <p:sp>
        <p:nvSpPr>
          <p:cNvPr id="16" name="TextBox 15"/>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7" name="TextBox 16"/>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8" name="TextBox 17"/>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Tree>
    <p:extLst>
      <p:ext uri="{BB962C8B-B14F-4D97-AF65-F5344CB8AC3E}">
        <p14:creationId xmlns:p14="http://schemas.microsoft.com/office/powerpoint/2010/main" val="33806851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1000"/>
                                        <p:tgtEl>
                                          <p:spTgt spid="6"/>
                                        </p:tgtEl>
                                      </p:cBhvr>
                                    </p:animEffect>
                                  </p:childTnLst>
                                </p:cTn>
                              </p:par>
                            </p:childTnLst>
                          </p:cTn>
                        </p:par>
                        <p:par>
                          <p:cTn id="8" fill="hold">
                            <p:stCondLst>
                              <p:cond delay="1000"/>
                            </p:stCondLst>
                            <p:childTnLst>
                              <p:par>
                                <p:cTn id="9" presetID="22" presetClass="entr" presetSubtype="1"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up)">
                                      <p:cBhvr>
                                        <p:cTn id="11" dur="1000"/>
                                        <p:tgtEl>
                                          <p:spTgt spid="9"/>
                                        </p:tgtEl>
                                      </p:cBhvr>
                                    </p:animEffect>
                                  </p:childTnLst>
                                </p:cTn>
                              </p:par>
                            </p:childTnLst>
                          </p:cTn>
                        </p:par>
                        <p:par>
                          <p:cTn id="12" fill="hold">
                            <p:stCondLst>
                              <p:cond delay="2000"/>
                            </p:stCondLst>
                            <p:childTnLst>
                              <p:par>
                                <p:cTn id="13" presetID="22" presetClass="entr" presetSubtype="1"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wipe(up)">
                                      <p:cBhvr>
                                        <p:cTn id="1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Samnite Wars</a:t>
            </a:r>
          </a:p>
        </p:txBody>
      </p:sp>
      <p:sp>
        <p:nvSpPr>
          <p:cNvPr id="3" name="Content Placeholder 2"/>
          <p:cNvSpPr>
            <a:spLocks noGrp="1"/>
          </p:cNvSpPr>
          <p:nvPr>
            <p:ph idx="1"/>
          </p:nvPr>
        </p:nvSpPr>
        <p:spPr>
          <a:xfrm>
            <a:off x="304800" y="1554162"/>
            <a:ext cx="5918579" cy="4525963"/>
          </a:xfrm>
        </p:spPr>
        <p:txBody>
          <a:bodyPr>
            <a:normAutofit/>
          </a:bodyPr>
          <a:lstStyle/>
          <a:p>
            <a:r>
              <a:rPr lang="en-GB" sz="2000" dirty="0" smtClean="0"/>
              <a:t>sources: limited (Livy, </a:t>
            </a:r>
            <a:r>
              <a:rPr lang="en-GB" sz="2000" dirty="0" err="1" smtClean="0"/>
              <a:t>Diod</a:t>
            </a:r>
            <a:r>
              <a:rPr lang="en-GB" sz="2000" dirty="0" smtClean="0"/>
              <a:t>., </a:t>
            </a:r>
            <a:r>
              <a:rPr lang="en-GB" sz="2000" dirty="0" err="1" smtClean="0"/>
              <a:t>Plut</a:t>
            </a:r>
            <a:r>
              <a:rPr lang="en-GB" sz="2000" dirty="0" smtClean="0"/>
              <a:t>.)</a:t>
            </a:r>
            <a:br>
              <a:rPr lang="en-GB" sz="2000" dirty="0" smtClean="0"/>
            </a:br>
            <a:endParaRPr lang="en-GB" sz="2000" dirty="0" smtClean="0"/>
          </a:p>
          <a:p>
            <a:r>
              <a:rPr lang="en-GB" sz="2000" dirty="0" smtClean="0"/>
              <a:t>Three wars against the </a:t>
            </a:r>
            <a:r>
              <a:rPr lang="en-GB" sz="2000" dirty="0" err="1" smtClean="0"/>
              <a:t>Samnites</a:t>
            </a:r>
            <a:r>
              <a:rPr lang="en-GB" sz="2000" dirty="0" smtClean="0"/>
              <a:t>…! Why…? What was Rome’s motivation?</a:t>
            </a:r>
          </a:p>
          <a:p>
            <a:pPr lvl="1"/>
            <a:r>
              <a:rPr lang="en-GB" sz="1600" dirty="0" smtClean="0"/>
              <a:t>Conflict between coastal cities and mountainous ‘tribes’?</a:t>
            </a:r>
            <a:br>
              <a:rPr lang="en-GB" sz="1600" dirty="0" smtClean="0"/>
            </a:br>
            <a:endParaRPr lang="en-GB" sz="1600" dirty="0" smtClean="0"/>
          </a:p>
          <a:p>
            <a:r>
              <a:rPr lang="en-GB" sz="2000" dirty="0" smtClean="0"/>
              <a:t>Today’s scholars focus above all </a:t>
            </a:r>
            <a:br>
              <a:rPr lang="en-GB" sz="2000" dirty="0" smtClean="0"/>
            </a:br>
            <a:r>
              <a:rPr lang="en-GB" sz="2000" dirty="0" smtClean="0"/>
              <a:t>on Rome’s internal motivation: </a:t>
            </a:r>
            <a:br>
              <a:rPr lang="en-GB" sz="2000" dirty="0" smtClean="0"/>
            </a:br>
            <a:r>
              <a:rPr lang="en-GB" sz="2000" b="1" dirty="0" smtClean="0"/>
              <a:t>politics, society, economy</a:t>
            </a:r>
          </a:p>
          <a:p>
            <a:pPr lvl="1"/>
            <a:r>
              <a:rPr lang="en-GB" sz="2000" dirty="0" smtClean="0"/>
              <a:t>inner-elite competition (patrician/plebeian):</a:t>
            </a:r>
            <a:br>
              <a:rPr lang="en-GB" sz="2000" dirty="0" smtClean="0"/>
            </a:br>
            <a:r>
              <a:rPr lang="en-GB" sz="2000" dirty="0" smtClean="0"/>
              <a:t>achievement &amp; success as premise to belong to Rome’s ruling class</a:t>
            </a:r>
          </a:p>
          <a:p>
            <a:pPr lvl="1"/>
            <a:r>
              <a:rPr lang="en-GB" sz="2000" dirty="0" smtClean="0"/>
              <a:t>economy: booty (incl. land &amp; slaves)</a:t>
            </a:r>
          </a:p>
          <a:p>
            <a:pPr lvl="1"/>
            <a:endParaRPr lang="en-GB" sz="2000" dirty="0" smtClean="0"/>
          </a:p>
          <a:p>
            <a:pPr marL="0" indent="0">
              <a:buNone/>
            </a:pPr>
            <a:endParaRPr lang="en-GB" sz="2400" dirty="0" smtClean="0"/>
          </a:p>
          <a:p>
            <a:endParaRPr lang="en-GB" sz="2400" dirty="0" smtClean="0"/>
          </a:p>
          <a:p>
            <a:endParaRPr lang="en-GB" sz="2400" dirty="0" smtClean="0"/>
          </a:p>
          <a:p>
            <a:endParaRPr lang="en-GB" sz="2400" dirty="0"/>
          </a:p>
        </p:txBody>
      </p:sp>
      <p:pic>
        <p:nvPicPr>
          <p:cNvPr id="4" name="Picture 2" descr="http://pre07.deviantart.net/b069/th/pre/i/2013/363/3/c/the_roman_republic__c__510___300_bc__by_undevicesimus-d5dxlaj.jpg"/>
          <p:cNvPicPr>
            <a:picLocks noChangeAspect="1" noChangeArrowheads="1"/>
          </p:cNvPicPr>
          <p:nvPr/>
        </p:nvPicPr>
        <p:blipFill rotWithShape="1">
          <a:blip r:embed="rId2">
            <a:extLst>
              <a:ext uri="{28A0092B-C50C-407E-A947-70E740481C1C}">
                <a14:useLocalDpi xmlns:a14="http://schemas.microsoft.com/office/drawing/2010/main" val="0"/>
              </a:ext>
            </a:extLst>
          </a:blip>
          <a:srcRect l="68210"/>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0" name="TextBox 9"/>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1" name="TextBox 10"/>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Tree>
    <p:extLst>
      <p:ext uri="{BB962C8B-B14F-4D97-AF65-F5344CB8AC3E}">
        <p14:creationId xmlns:p14="http://schemas.microsoft.com/office/powerpoint/2010/main" val="9267034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Samnite Wars</a:t>
            </a:r>
          </a:p>
        </p:txBody>
      </p:sp>
      <p:pic>
        <p:nvPicPr>
          <p:cNvPr id="5" name="Picture 2" descr="http://pre07.deviantart.net/b069/th/pre/i/2013/363/3/c/the_roman_republic__c__510___300_bc__by_undevicesimus-d5dxlaj.jpg"/>
          <p:cNvPicPr>
            <a:picLocks noChangeAspect="1" noChangeArrowheads="1"/>
          </p:cNvPicPr>
          <p:nvPr/>
        </p:nvPicPr>
        <p:blipFill rotWithShape="1">
          <a:blip r:embed="rId2">
            <a:extLst>
              <a:ext uri="{28A0092B-C50C-407E-A947-70E740481C1C}">
                <a14:useLocalDpi xmlns:a14="http://schemas.microsoft.com/office/drawing/2010/main" val="0"/>
              </a:ext>
            </a:extLst>
          </a:blip>
          <a:srcRect l="68210"/>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0" name="TextBox 9"/>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1" name="TextBox 10"/>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
        <p:nvSpPr>
          <p:cNvPr id="12" name="TextBox 11"/>
          <p:cNvSpPr txBox="1"/>
          <p:nvPr/>
        </p:nvSpPr>
        <p:spPr>
          <a:xfrm>
            <a:off x="7215639" y="6396335"/>
            <a:ext cx="1908212" cy="461665"/>
          </a:xfrm>
          <a:prstGeom prst="rect">
            <a:avLst/>
          </a:prstGeom>
          <a:noFill/>
        </p:spPr>
        <p:txBody>
          <a:bodyPr wrap="square" rtlCol="0">
            <a:spAutoFit/>
          </a:bodyPr>
          <a:lstStyle/>
          <a:p>
            <a:pPr algn="r"/>
            <a:r>
              <a:rPr lang="en-GB" sz="2400" b="1" dirty="0" smtClean="0"/>
              <a:t>LUCANIA</a:t>
            </a:r>
            <a:endParaRPr lang="en-GB" sz="2400" b="1"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8892" b="6994"/>
          <a:stretch/>
        </p:blipFill>
        <p:spPr>
          <a:xfrm>
            <a:off x="4860032" y="692696"/>
            <a:ext cx="2952328" cy="35953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Content Placeholder 2"/>
          <p:cNvSpPr>
            <a:spLocks noGrp="1"/>
          </p:cNvSpPr>
          <p:nvPr>
            <p:ph idx="1"/>
          </p:nvPr>
        </p:nvSpPr>
        <p:spPr/>
        <p:txBody>
          <a:bodyPr>
            <a:normAutofit/>
          </a:bodyPr>
          <a:lstStyle/>
          <a:p>
            <a:r>
              <a:rPr lang="en-GB" sz="2000" b="1" dirty="0"/>
              <a:t>1</a:t>
            </a:r>
            <a:r>
              <a:rPr lang="en-GB" sz="2000" b="1" baseline="30000" dirty="0"/>
              <a:t>st</a:t>
            </a:r>
            <a:r>
              <a:rPr lang="en-GB" sz="2000" b="1" dirty="0"/>
              <a:t> Samnite War</a:t>
            </a:r>
            <a:r>
              <a:rPr lang="en-GB" sz="2000" dirty="0"/>
              <a:t>… -- </a:t>
            </a:r>
            <a:r>
              <a:rPr lang="en-GB" sz="2000" dirty="0" smtClean="0"/>
              <a:t>uncertain</a:t>
            </a:r>
          </a:p>
          <a:p>
            <a:r>
              <a:rPr lang="en-GB" sz="2000" b="1" dirty="0"/>
              <a:t>2</a:t>
            </a:r>
            <a:r>
              <a:rPr lang="en-GB" sz="2000" b="1" baseline="30000" dirty="0"/>
              <a:t>nd</a:t>
            </a:r>
            <a:r>
              <a:rPr lang="en-GB" sz="2000" b="1" dirty="0"/>
              <a:t> Samnite War</a:t>
            </a:r>
          </a:p>
          <a:p>
            <a:pPr lvl="1"/>
            <a:r>
              <a:rPr lang="en-GB" sz="1600" b="1" dirty="0" smtClean="0"/>
              <a:t>321 BC: Battle of </a:t>
            </a:r>
            <a:r>
              <a:rPr lang="en-GB" sz="1600" b="1" dirty="0" err="1" smtClean="0"/>
              <a:t>Caudine</a:t>
            </a:r>
            <a:r>
              <a:rPr lang="en-GB" sz="1600" b="1" dirty="0" smtClean="0"/>
              <a:t> Forks</a:t>
            </a:r>
            <a:br>
              <a:rPr lang="en-GB" sz="1600" b="1" dirty="0" smtClean="0"/>
            </a:br>
            <a:r>
              <a:rPr lang="en-GB" sz="1600" dirty="0" smtClean="0"/>
              <a:t>Romans defeated and humiliated </a:t>
            </a:r>
            <a:endParaRPr lang="en-GB" sz="1600" dirty="0"/>
          </a:p>
        </p:txBody>
      </p:sp>
      <p:pic>
        <p:nvPicPr>
          <p:cNvPr id="45058" name="Picture 2" descr="https://upload.wikimedia.org/wikipedia/commons/1/18/Battle_of_the_Caudine_Forks.jpg"/>
          <p:cNvPicPr>
            <a:picLocks noChangeAspect="1" noChangeArrowheads="1"/>
          </p:cNvPicPr>
          <p:nvPr/>
        </p:nvPicPr>
        <p:blipFill rotWithShape="1">
          <a:blip r:embed="rId4">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l="1922" t="4573" r="3568" b="6172"/>
          <a:stretch/>
        </p:blipFill>
        <p:spPr bwMode="auto">
          <a:xfrm>
            <a:off x="150125" y="3289110"/>
            <a:ext cx="7894018" cy="356889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342548" y="6134725"/>
            <a:ext cx="6856107" cy="523220"/>
          </a:xfrm>
          <a:prstGeom prst="rect">
            <a:avLst/>
          </a:prstGeom>
        </p:spPr>
        <p:txBody>
          <a:bodyPr wrap="square">
            <a:spAutoFit/>
          </a:bodyPr>
          <a:lstStyle/>
          <a:p>
            <a:r>
              <a:rPr lang="it-IT" sz="1400" i="1" dirty="0">
                <a:solidFill>
                  <a:schemeClr val="accent2">
                    <a:lumMod val="20000"/>
                    <a:lumOff val="80000"/>
                  </a:schemeClr>
                </a:solidFill>
              </a:rPr>
              <a:t>Scena con la vittoria sannita contro i romani alle Forche </a:t>
            </a:r>
            <a:r>
              <a:rPr lang="it-IT" sz="1400" i="1" dirty="0" smtClean="0">
                <a:solidFill>
                  <a:schemeClr val="accent2">
                    <a:lumMod val="20000"/>
                    <a:lumOff val="80000"/>
                  </a:schemeClr>
                </a:solidFill>
              </a:rPr>
              <a:t>Caudine. </a:t>
            </a:r>
            <a:r>
              <a:rPr lang="it-IT" sz="1400" i="1" dirty="0">
                <a:solidFill>
                  <a:schemeClr val="accent2">
                    <a:lumMod val="20000"/>
                    <a:lumOff val="80000"/>
                  </a:schemeClr>
                </a:solidFill>
              </a:rPr>
              <a:t>Affresco di tomba lucanica nel Museo archeologico nazionale di Paestum, attorno al 320 a.C.</a:t>
            </a:r>
            <a:endParaRPr lang="en-GB" sz="1400" i="1" dirty="0">
              <a:solidFill>
                <a:schemeClr val="accent2">
                  <a:lumMod val="20000"/>
                  <a:lumOff val="80000"/>
                </a:schemeClr>
              </a:solidFill>
            </a:endParaRPr>
          </a:p>
        </p:txBody>
      </p:sp>
    </p:spTree>
    <p:extLst>
      <p:ext uri="{BB962C8B-B14F-4D97-AF65-F5344CB8AC3E}">
        <p14:creationId xmlns:p14="http://schemas.microsoft.com/office/powerpoint/2010/main" val="206389070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100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6" presetClass="entr" presetSubtype="32" fill="hold" nodeType="clickEffect">
                                  <p:stCondLst>
                                    <p:cond delay="0"/>
                                  </p:stCondLst>
                                  <p:childTnLst>
                                    <p:set>
                                      <p:cBhvr>
                                        <p:cTn id="31" dur="1" fill="hold">
                                          <p:stCondLst>
                                            <p:cond delay="0"/>
                                          </p:stCondLst>
                                        </p:cTn>
                                        <p:tgtEl>
                                          <p:spTgt spid="45058"/>
                                        </p:tgtEl>
                                        <p:attrNameLst>
                                          <p:attrName>style.visibility</p:attrName>
                                        </p:attrNameLst>
                                      </p:cBhvr>
                                      <p:to>
                                        <p:strVal val="visible"/>
                                      </p:to>
                                    </p:set>
                                    <p:animEffect transition="in" filter="circle(out)">
                                      <p:cBhvr>
                                        <p:cTn id="32" dur="2000"/>
                                        <p:tgtEl>
                                          <p:spTgt spid="45058"/>
                                        </p:tgtEl>
                                      </p:cBhvr>
                                    </p:animEffect>
                                  </p:childTnLst>
                                </p:cTn>
                              </p:par>
                            </p:childTnLst>
                          </p:cTn>
                        </p:par>
                        <p:par>
                          <p:cTn id="33" fill="hold">
                            <p:stCondLst>
                              <p:cond delay="2000"/>
                            </p:stCondLst>
                            <p:childTnLst>
                              <p:par>
                                <p:cTn id="34" presetID="10" presetClass="entr" presetSubtype="0" fill="hold" grpId="0" nodeType="after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1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The Samnite Wars</a:t>
            </a:r>
          </a:p>
        </p:txBody>
      </p:sp>
      <p:sp>
        <p:nvSpPr>
          <p:cNvPr id="5" name="Content Placeholder 2"/>
          <p:cNvSpPr>
            <a:spLocks noGrp="1"/>
          </p:cNvSpPr>
          <p:nvPr>
            <p:ph idx="1"/>
          </p:nvPr>
        </p:nvSpPr>
        <p:spPr>
          <a:xfrm>
            <a:off x="304800" y="1554162"/>
            <a:ext cx="5918579" cy="4971182"/>
          </a:xfrm>
        </p:spPr>
        <p:txBody>
          <a:bodyPr>
            <a:normAutofit/>
          </a:bodyPr>
          <a:lstStyle/>
          <a:p>
            <a:r>
              <a:rPr lang="en-GB" sz="2000" b="1" dirty="0" smtClean="0"/>
              <a:t>1</a:t>
            </a:r>
            <a:r>
              <a:rPr lang="en-GB" sz="2000" b="1" baseline="30000" dirty="0" smtClean="0"/>
              <a:t>st</a:t>
            </a:r>
            <a:r>
              <a:rPr lang="en-GB" sz="2000" b="1" dirty="0" smtClean="0"/>
              <a:t> Samnite War</a:t>
            </a:r>
            <a:r>
              <a:rPr lang="en-GB" sz="2000" dirty="0" smtClean="0"/>
              <a:t>… -- uncertain</a:t>
            </a:r>
          </a:p>
          <a:p>
            <a:r>
              <a:rPr lang="en-GB" sz="2000" b="1" dirty="0" smtClean="0"/>
              <a:t>2</a:t>
            </a:r>
            <a:r>
              <a:rPr lang="en-GB" sz="2000" b="1" baseline="30000" dirty="0" smtClean="0"/>
              <a:t>nd</a:t>
            </a:r>
            <a:r>
              <a:rPr lang="en-GB" sz="2000" b="1" dirty="0" smtClean="0"/>
              <a:t> Samnite War</a:t>
            </a:r>
          </a:p>
          <a:p>
            <a:pPr lvl="1"/>
            <a:r>
              <a:rPr lang="en-GB" sz="1800" dirty="0" smtClean="0"/>
              <a:t>Rome had more manpower than </a:t>
            </a:r>
            <a:r>
              <a:rPr lang="en-GB" sz="1800" dirty="0" err="1" smtClean="0"/>
              <a:t>Samnites</a:t>
            </a:r>
            <a:endParaRPr lang="en-GB" sz="1800" dirty="0" smtClean="0"/>
          </a:p>
          <a:p>
            <a:pPr lvl="1"/>
            <a:r>
              <a:rPr lang="en-GB" sz="1800" dirty="0" smtClean="0"/>
              <a:t>Difficulties to adapt to the different, mountainous terrain</a:t>
            </a:r>
          </a:p>
          <a:p>
            <a:pPr lvl="1"/>
            <a:r>
              <a:rPr lang="en-GB" sz="1800" dirty="0" smtClean="0"/>
              <a:t>Peace in 304 BC, but war restarted in 298</a:t>
            </a:r>
          </a:p>
          <a:p>
            <a:r>
              <a:rPr lang="en-GB" sz="2400" b="1" dirty="0" smtClean="0"/>
              <a:t>3</a:t>
            </a:r>
            <a:r>
              <a:rPr lang="en-GB" sz="2400" b="1" baseline="30000" dirty="0" smtClean="0"/>
              <a:t>rd</a:t>
            </a:r>
            <a:r>
              <a:rPr lang="en-GB" sz="2400" b="1" dirty="0" smtClean="0"/>
              <a:t> Samnite War</a:t>
            </a:r>
          </a:p>
          <a:p>
            <a:pPr lvl="1"/>
            <a:r>
              <a:rPr lang="en-GB" sz="1800" dirty="0" err="1" smtClean="0"/>
              <a:t>Lucanians</a:t>
            </a:r>
            <a:r>
              <a:rPr lang="en-GB" sz="1800" dirty="0" smtClean="0"/>
              <a:t> asked Rome for help against the </a:t>
            </a:r>
            <a:r>
              <a:rPr lang="en-GB" sz="1800" dirty="0" err="1" smtClean="0"/>
              <a:t>Samnites</a:t>
            </a:r>
            <a:endParaRPr lang="en-GB" sz="1800" dirty="0" smtClean="0"/>
          </a:p>
          <a:p>
            <a:pPr lvl="1"/>
            <a:r>
              <a:rPr lang="en-GB" sz="1800" dirty="0" smtClean="0"/>
              <a:t>Most of Italy now fought against Rome…</a:t>
            </a:r>
          </a:p>
          <a:p>
            <a:pPr lvl="2"/>
            <a:r>
              <a:rPr lang="en-GB" sz="1600" dirty="0" smtClean="0"/>
              <a:t>Etruscans, Celts, </a:t>
            </a:r>
            <a:r>
              <a:rPr lang="en-GB" sz="1600" dirty="0" err="1" smtClean="0"/>
              <a:t>Sabines</a:t>
            </a:r>
            <a:r>
              <a:rPr lang="en-GB" sz="1600" dirty="0" smtClean="0"/>
              <a:t>, </a:t>
            </a:r>
            <a:r>
              <a:rPr lang="en-GB" sz="1600" dirty="0" err="1" smtClean="0"/>
              <a:t>Samnites</a:t>
            </a:r>
            <a:r>
              <a:rPr lang="en-GB" sz="1600" dirty="0" smtClean="0"/>
              <a:t>, </a:t>
            </a:r>
            <a:br>
              <a:rPr lang="en-GB" sz="1600" dirty="0" smtClean="0"/>
            </a:br>
            <a:r>
              <a:rPr lang="en-GB" sz="1600" dirty="0" smtClean="0"/>
              <a:t>and even the </a:t>
            </a:r>
            <a:r>
              <a:rPr lang="en-GB" sz="1600" dirty="0" err="1" smtClean="0"/>
              <a:t>Lucanians</a:t>
            </a:r>
            <a:r>
              <a:rPr lang="en-GB" sz="1600" dirty="0" smtClean="0"/>
              <a:t> changed sides!</a:t>
            </a:r>
          </a:p>
          <a:p>
            <a:pPr lvl="2"/>
            <a:r>
              <a:rPr lang="en-GB" sz="1600" b="1" dirty="0" smtClean="0"/>
              <a:t>295</a:t>
            </a:r>
            <a:r>
              <a:rPr lang="en-GB" sz="1600" dirty="0" smtClean="0"/>
              <a:t> BC – </a:t>
            </a:r>
            <a:r>
              <a:rPr lang="en-GB" sz="1600" b="1" dirty="0" smtClean="0"/>
              <a:t>battle of </a:t>
            </a:r>
            <a:r>
              <a:rPr lang="en-GB" sz="1600" b="1" dirty="0" err="1" smtClean="0"/>
              <a:t>Sentinum</a:t>
            </a:r>
            <a:r>
              <a:rPr lang="en-GB" sz="1600" dirty="0" smtClean="0"/>
              <a:t> </a:t>
            </a:r>
            <a:br>
              <a:rPr lang="en-GB" sz="1600" dirty="0" smtClean="0"/>
            </a:br>
            <a:r>
              <a:rPr lang="en-GB" sz="1600" b="1" dirty="0" smtClean="0"/>
              <a:t>Etruscans &amp; Celts defeated</a:t>
            </a:r>
          </a:p>
          <a:p>
            <a:pPr lvl="1"/>
            <a:endParaRPr lang="en-GB" sz="2000" dirty="0"/>
          </a:p>
        </p:txBody>
      </p:sp>
      <p:pic>
        <p:nvPicPr>
          <p:cNvPr id="6" name="Picture 2" descr="http://pre07.deviantart.net/b069/th/pre/i/2013/363/3/c/the_roman_republic__c__510___300_bc__by_undevicesimus-d5dxlaj.jpg"/>
          <p:cNvPicPr>
            <a:picLocks noChangeAspect="1" noChangeArrowheads="1"/>
          </p:cNvPicPr>
          <p:nvPr/>
        </p:nvPicPr>
        <p:blipFill rotWithShape="1">
          <a:blip r:embed="rId2">
            <a:extLst>
              <a:ext uri="{28A0092B-C50C-407E-A947-70E740481C1C}">
                <a14:useLocalDpi xmlns:a14="http://schemas.microsoft.com/office/drawing/2010/main" val="0"/>
              </a:ext>
            </a:extLst>
          </a:blip>
          <a:srcRect l="68210"/>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1" name="TextBox 10"/>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2" name="TextBox 11"/>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
        <p:nvSpPr>
          <p:cNvPr id="22" name="TextBox 21"/>
          <p:cNvSpPr txBox="1"/>
          <p:nvPr/>
        </p:nvSpPr>
        <p:spPr>
          <a:xfrm>
            <a:off x="7215639" y="6396335"/>
            <a:ext cx="1908212" cy="461665"/>
          </a:xfrm>
          <a:prstGeom prst="rect">
            <a:avLst/>
          </a:prstGeom>
          <a:noFill/>
        </p:spPr>
        <p:txBody>
          <a:bodyPr wrap="square" rtlCol="0">
            <a:spAutoFit/>
          </a:bodyPr>
          <a:lstStyle/>
          <a:p>
            <a:pPr algn="r"/>
            <a:r>
              <a:rPr lang="en-GB" sz="2400" b="1" dirty="0" smtClean="0"/>
              <a:t>LUCANIA</a:t>
            </a:r>
            <a:endParaRPr lang="en-GB" sz="2400" b="1" dirty="0"/>
          </a:p>
        </p:txBody>
      </p:sp>
      <p:cxnSp>
        <p:nvCxnSpPr>
          <p:cNvPr id="23" name="Straight Arrow Connector 22"/>
          <p:cNvCxnSpPr/>
          <p:nvPr/>
        </p:nvCxnSpPr>
        <p:spPr>
          <a:xfrm>
            <a:off x="8514438" y="5229200"/>
            <a:ext cx="234026" cy="1167135"/>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52513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1000"/>
                                        <p:tgtEl>
                                          <p:spTgt spid="5">
                                            <p:txEl>
                                              <p:pRg st="3" end="3"/>
                                            </p:txEl>
                                          </p:spTgt>
                                        </p:tgtEl>
                                      </p:cBhvr>
                                    </p:animEffect>
                                    <p:anim calcmode="lin" valueType="num">
                                      <p:cBhvr>
                                        <p:cTn id="1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1000"/>
                                        <p:tgtEl>
                                          <p:spTgt spid="5">
                                            <p:txEl>
                                              <p:pRg st="4" end="4"/>
                                            </p:txEl>
                                          </p:spTgt>
                                        </p:tgtEl>
                                      </p:cBhvr>
                                    </p:animEffect>
                                    <p:anim calcmode="lin" valueType="num">
                                      <p:cBhvr>
                                        <p:cTn id="1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5">
                                            <p:txEl>
                                              <p:pRg st="5" end="5"/>
                                            </p:txEl>
                                          </p:spTgt>
                                        </p:tgtEl>
                                        <p:attrNameLst>
                                          <p:attrName>style.visibility</p:attrName>
                                        </p:attrNameLst>
                                      </p:cBhvr>
                                      <p:to>
                                        <p:strVal val="visible"/>
                                      </p:to>
                                    </p:set>
                                    <p:animEffect transition="in" filter="fade">
                                      <p:cBhvr>
                                        <p:cTn id="24" dur="1000"/>
                                        <p:tgtEl>
                                          <p:spTgt spid="5">
                                            <p:txEl>
                                              <p:pRg st="5" end="5"/>
                                            </p:txEl>
                                          </p:spTgt>
                                        </p:tgtEl>
                                      </p:cBhvr>
                                    </p:animEffect>
                                    <p:anim calcmode="lin" valueType="num">
                                      <p:cBhvr>
                                        <p:cTn id="25"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nodeType="clickEffect">
                                  <p:stCondLst>
                                    <p:cond delay="0"/>
                                  </p:stCondLst>
                                  <p:childTnLst>
                                    <p:set>
                                      <p:cBhvr>
                                        <p:cTn id="30" dur="1" fill="hold">
                                          <p:stCondLst>
                                            <p:cond delay="0"/>
                                          </p:stCondLst>
                                        </p:cTn>
                                        <p:tgtEl>
                                          <p:spTgt spid="23"/>
                                        </p:tgtEl>
                                        <p:attrNameLst>
                                          <p:attrName>style.visibility</p:attrName>
                                        </p:attrNameLst>
                                      </p:cBhvr>
                                      <p:to>
                                        <p:strVal val="visible"/>
                                      </p:to>
                                    </p:set>
                                    <p:animEffect transition="in" filter="wipe(up)">
                                      <p:cBhvr>
                                        <p:cTn id="31" dur="1500"/>
                                        <p:tgtEl>
                                          <p:spTgt spid="23"/>
                                        </p:tgtEl>
                                      </p:cBhvr>
                                    </p:animEffect>
                                  </p:childTnLst>
                                </p:cTn>
                              </p:par>
                            </p:childTnLst>
                          </p:cTn>
                        </p:par>
                        <p:par>
                          <p:cTn id="32" fill="hold">
                            <p:stCondLst>
                              <p:cond delay="1500"/>
                            </p:stCondLst>
                            <p:childTnLst>
                              <p:par>
                                <p:cTn id="33" presetID="22" presetClass="entr" presetSubtype="1" fill="hold" grpId="0"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wipe(up)">
                                      <p:cBhvr>
                                        <p:cTn id="35" dur="500"/>
                                        <p:tgtEl>
                                          <p:spTgt spid="22"/>
                                        </p:tgtEl>
                                      </p:cBhvr>
                                    </p:animEffect>
                                  </p:childTnLst>
                                </p:cTn>
                              </p:par>
                              <p:par>
                                <p:cTn id="36" presetID="42" presetClass="entr" presetSubtype="0" fill="hold" grpId="0" nodeType="withEffect">
                                  <p:stCondLst>
                                    <p:cond delay="0"/>
                                  </p:stCondLst>
                                  <p:childTnLst>
                                    <p:set>
                                      <p:cBhvr>
                                        <p:cTn id="37" dur="1" fill="hold">
                                          <p:stCondLst>
                                            <p:cond delay="0"/>
                                          </p:stCondLst>
                                        </p:cTn>
                                        <p:tgtEl>
                                          <p:spTgt spid="5">
                                            <p:txEl>
                                              <p:pRg st="6" end="6"/>
                                            </p:txEl>
                                          </p:spTgt>
                                        </p:tgtEl>
                                        <p:attrNameLst>
                                          <p:attrName>style.visibility</p:attrName>
                                        </p:attrNameLst>
                                      </p:cBhvr>
                                      <p:to>
                                        <p:strVal val="visible"/>
                                      </p:to>
                                    </p:set>
                                    <p:animEffect transition="in" filter="fade">
                                      <p:cBhvr>
                                        <p:cTn id="38" dur="1000"/>
                                        <p:tgtEl>
                                          <p:spTgt spid="5">
                                            <p:txEl>
                                              <p:pRg st="6" end="6"/>
                                            </p:txEl>
                                          </p:spTgt>
                                        </p:tgtEl>
                                      </p:cBhvr>
                                    </p:animEffect>
                                    <p:anim calcmode="lin" valueType="num">
                                      <p:cBhvr>
                                        <p:cTn id="39"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0"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5">
                                            <p:txEl>
                                              <p:pRg st="7" end="7"/>
                                            </p:txEl>
                                          </p:spTgt>
                                        </p:tgtEl>
                                        <p:attrNameLst>
                                          <p:attrName>style.visibility</p:attrName>
                                        </p:attrNameLst>
                                      </p:cBhvr>
                                      <p:to>
                                        <p:strVal val="visible"/>
                                      </p:to>
                                    </p:set>
                                    <p:animEffect transition="in" filter="fade">
                                      <p:cBhvr>
                                        <p:cTn id="45" dur="1000"/>
                                        <p:tgtEl>
                                          <p:spTgt spid="5">
                                            <p:txEl>
                                              <p:pRg st="7" end="7"/>
                                            </p:txEl>
                                          </p:spTgt>
                                        </p:tgtEl>
                                      </p:cBhvr>
                                    </p:animEffect>
                                    <p:anim calcmode="lin" valueType="num">
                                      <p:cBhvr>
                                        <p:cTn id="46"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5">
                                            <p:txEl>
                                              <p:pRg st="7" end="7"/>
                                            </p:tx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5">
                                            <p:txEl>
                                              <p:pRg st="8" end="8"/>
                                            </p:txEl>
                                          </p:spTgt>
                                        </p:tgtEl>
                                        <p:attrNameLst>
                                          <p:attrName>style.visibility</p:attrName>
                                        </p:attrNameLst>
                                      </p:cBhvr>
                                      <p:to>
                                        <p:strVal val="visible"/>
                                      </p:to>
                                    </p:set>
                                    <p:animEffect transition="in" filter="fade">
                                      <p:cBhvr>
                                        <p:cTn id="50" dur="1000"/>
                                        <p:tgtEl>
                                          <p:spTgt spid="5">
                                            <p:txEl>
                                              <p:pRg st="8" end="8"/>
                                            </p:txEl>
                                          </p:spTgt>
                                        </p:tgtEl>
                                      </p:cBhvr>
                                    </p:animEffect>
                                    <p:anim calcmode="lin" valueType="num">
                                      <p:cBhvr>
                                        <p:cTn id="51"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52" dur="1000" fill="hold"/>
                                        <p:tgtEl>
                                          <p:spTgt spid="5">
                                            <p:txEl>
                                              <p:pRg st="8" end="8"/>
                                            </p:tx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5">
                                            <p:txEl>
                                              <p:pRg st="9" end="9"/>
                                            </p:txEl>
                                          </p:spTgt>
                                        </p:tgtEl>
                                        <p:attrNameLst>
                                          <p:attrName>style.visibility</p:attrName>
                                        </p:attrNameLst>
                                      </p:cBhvr>
                                      <p:to>
                                        <p:strVal val="visible"/>
                                      </p:to>
                                    </p:set>
                                    <p:animEffect transition="in" filter="fade">
                                      <p:cBhvr>
                                        <p:cTn id="55" dur="1000"/>
                                        <p:tgtEl>
                                          <p:spTgt spid="5">
                                            <p:txEl>
                                              <p:pRg st="9" end="9"/>
                                            </p:txEl>
                                          </p:spTgt>
                                        </p:tgtEl>
                                      </p:cBhvr>
                                    </p:animEffect>
                                    <p:anim calcmode="lin" valueType="num">
                                      <p:cBhvr>
                                        <p:cTn id="56"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57"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P spid="2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The Samnite Wars</a:t>
            </a:r>
          </a:p>
        </p:txBody>
      </p:sp>
      <p:sp>
        <p:nvSpPr>
          <p:cNvPr id="5" name="Content Placeholder 2"/>
          <p:cNvSpPr>
            <a:spLocks noGrp="1"/>
          </p:cNvSpPr>
          <p:nvPr>
            <p:ph idx="1"/>
          </p:nvPr>
        </p:nvSpPr>
        <p:spPr>
          <a:xfrm>
            <a:off x="304800" y="1554161"/>
            <a:ext cx="5918579" cy="5303839"/>
          </a:xfrm>
        </p:spPr>
        <p:txBody>
          <a:bodyPr>
            <a:normAutofit/>
          </a:bodyPr>
          <a:lstStyle/>
          <a:p>
            <a:r>
              <a:rPr lang="en-GB" sz="2000" b="1" dirty="0" smtClean="0"/>
              <a:t>1</a:t>
            </a:r>
            <a:r>
              <a:rPr lang="en-GB" sz="2000" b="1" baseline="30000" dirty="0" smtClean="0"/>
              <a:t>st</a:t>
            </a:r>
            <a:r>
              <a:rPr lang="en-GB" sz="2000" b="1" dirty="0" smtClean="0"/>
              <a:t> Samnite War</a:t>
            </a:r>
            <a:r>
              <a:rPr lang="en-GB" sz="2000" dirty="0" smtClean="0"/>
              <a:t>… -- uncertain</a:t>
            </a:r>
          </a:p>
          <a:p>
            <a:r>
              <a:rPr lang="en-GB" sz="2000" b="1" dirty="0" smtClean="0"/>
              <a:t>2</a:t>
            </a:r>
            <a:r>
              <a:rPr lang="en-GB" sz="2000" b="1" baseline="30000" dirty="0" smtClean="0"/>
              <a:t>nd</a:t>
            </a:r>
            <a:r>
              <a:rPr lang="en-GB" sz="2000" b="1" dirty="0" smtClean="0"/>
              <a:t> Samnite War</a:t>
            </a:r>
          </a:p>
          <a:p>
            <a:pPr lvl="1"/>
            <a:r>
              <a:rPr lang="en-GB" sz="1800" dirty="0" smtClean="0"/>
              <a:t>Rome had more manpower than </a:t>
            </a:r>
            <a:r>
              <a:rPr lang="en-GB" sz="1800" dirty="0" err="1" smtClean="0"/>
              <a:t>Samnites</a:t>
            </a:r>
            <a:endParaRPr lang="en-GB" sz="1800" dirty="0" smtClean="0"/>
          </a:p>
          <a:p>
            <a:pPr lvl="1"/>
            <a:r>
              <a:rPr lang="en-GB" sz="1800" dirty="0" smtClean="0"/>
              <a:t>Difficulties to adapt to the different, mountainous terrain</a:t>
            </a:r>
          </a:p>
          <a:p>
            <a:pPr lvl="1"/>
            <a:r>
              <a:rPr lang="en-GB" sz="1800" dirty="0" smtClean="0"/>
              <a:t>Peace in 304 BC, but war restarted in 298</a:t>
            </a:r>
          </a:p>
          <a:p>
            <a:r>
              <a:rPr lang="en-GB" sz="2400" b="1" dirty="0" smtClean="0"/>
              <a:t>3</a:t>
            </a:r>
            <a:r>
              <a:rPr lang="en-GB" sz="2400" b="1" baseline="30000" dirty="0" smtClean="0"/>
              <a:t>rd</a:t>
            </a:r>
            <a:r>
              <a:rPr lang="en-GB" sz="2400" b="1" dirty="0" smtClean="0"/>
              <a:t> Samnite War</a:t>
            </a:r>
          </a:p>
          <a:p>
            <a:pPr lvl="1"/>
            <a:r>
              <a:rPr lang="en-GB" sz="1800" dirty="0" err="1" smtClean="0"/>
              <a:t>Lucanians</a:t>
            </a:r>
            <a:r>
              <a:rPr lang="en-GB" sz="1800" dirty="0" smtClean="0"/>
              <a:t> asked Rome for help against the </a:t>
            </a:r>
            <a:r>
              <a:rPr lang="en-GB" sz="1800" dirty="0" err="1" smtClean="0"/>
              <a:t>Samnites</a:t>
            </a:r>
            <a:endParaRPr lang="en-GB" sz="1800" dirty="0" smtClean="0"/>
          </a:p>
          <a:p>
            <a:pPr lvl="1"/>
            <a:r>
              <a:rPr lang="en-GB" sz="1800" dirty="0" smtClean="0"/>
              <a:t>Most of Italy now fought against Rome…</a:t>
            </a:r>
          </a:p>
          <a:p>
            <a:pPr lvl="2"/>
            <a:r>
              <a:rPr lang="en-GB" sz="1600" dirty="0" smtClean="0"/>
              <a:t>Etruscans, Celts, </a:t>
            </a:r>
            <a:r>
              <a:rPr lang="en-GB" sz="1600" dirty="0" err="1" smtClean="0"/>
              <a:t>Sabines</a:t>
            </a:r>
            <a:r>
              <a:rPr lang="en-GB" sz="1600" dirty="0" smtClean="0"/>
              <a:t>, </a:t>
            </a:r>
            <a:r>
              <a:rPr lang="en-GB" sz="1600" dirty="0" err="1" smtClean="0"/>
              <a:t>Samnites</a:t>
            </a:r>
            <a:r>
              <a:rPr lang="en-GB" sz="1600" dirty="0" smtClean="0"/>
              <a:t>, </a:t>
            </a:r>
            <a:br>
              <a:rPr lang="en-GB" sz="1600" dirty="0" smtClean="0"/>
            </a:br>
            <a:r>
              <a:rPr lang="en-GB" sz="1600" dirty="0" smtClean="0"/>
              <a:t>and even the </a:t>
            </a:r>
            <a:r>
              <a:rPr lang="en-GB" sz="1600" dirty="0" err="1" smtClean="0"/>
              <a:t>Lucanians</a:t>
            </a:r>
            <a:r>
              <a:rPr lang="en-GB" sz="1600" dirty="0" smtClean="0"/>
              <a:t> changed sides!</a:t>
            </a:r>
          </a:p>
          <a:p>
            <a:pPr lvl="2"/>
            <a:r>
              <a:rPr lang="en-GB" sz="1600" b="1" dirty="0" smtClean="0"/>
              <a:t>291 BC – colony of </a:t>
            </a:r>
            <a:r>
              <a:rPr lang="en-GB" sz="1600" b="1" dirty="0" err="1" smtClean="0"/>
              <a:t>Venusia</a:t>
            </a:r>
            <a:r>
              <a:rPr lang="en-GB" sz="1600" b="1" dirty="0" smtClean="0"/>
              <a:t/>
            </a:r>
            <a:br>
              <a:rPr lang="en-GB" sz="1600" b="1" dirty="0" smtClean="0"/>
            </a:br>
            <a:r>
              <a:rPr lang="en-GB" sz="1600" b="1" dirty="0" smtClean="0"/>
              <a:t>in order to control Samnium, Apulia &amp; Lucania</a:t>
            </a:r>
          </a:p>
          <a:p>
            <a:pPr lvl="3"/>
            <a:r>
              <a:rPr lang="en-GB" sz="1200" b="1" dirty="0" smtClean="0"/>
              <a:t>20,000 settlers sent to </a:t>
            </a:r>
            <a:r>
              <a:rPr lang="en-GB" sz="1200" b="1" dirty="0" err="1" smtClean="0"/>
              <a:t>Venusia</a:t>
            </a:r>
            <a:endParaRPr lang="en-GB" sz="1200" b="1" dirty="0" smtClean="0"/>
          </a:p>
          <a:p>
            <a:pPr lvl="3"/>
            <a:r>
              <a:rPr lang="en-GB" sz="1200" b="1" dirty="0" smtClean="0"/>
              <a:t>Cicero: “bastion of the empire”</a:t>
            </a:r>
          </a:p>
          <a:p>
            <a:pPr lvl="2"/>
            <a:r>
              <a:rPr lang="en-GB" sz="1600" b="1" dirty="0" smtClean="0">
                <a:sym typeface="Wingdings" panose="05000000000000000000" pitchFamily="2" charset="2"/>
              </a:rPr>
              <a:t>291 – submission of </a:t>
            </a:r>
            <a:r>
              <a:rPr lang="en-GB" sz="1600" b="1" dirty="0" err="1" smtClean="0">
                <a:sym typeface="Wingdings" panose="05000000000000000000" pitchFamily="2" charset="2"/>
              </a:rPr>
              <a:t>Samnites</a:t>
            </a:r>
            <a:endParaRPr lang="en-GB" sz="1600" b="1" dirty="0" smtClean="0"/>
          </a:p>
          <a:p>
            <a:pPr lvl="1"/>
            <a:endParaRPr lang="en-GB" sz="2000" dirty="0"/>
          </a:p>
        </p:txBody>
      </p:sp>
      <p:pic>
        <p:nvPicPr>
          <p:cNvPr id="6" name="Picture 2" descr="http://pre07.deviantart.net/b069/th/pre/i/2013/363/3/c/the_roman_republic__c__510___300_bc__by_undevicesimus-d5dxlaj.jpg"/>
          <p:cNvPicPr>
            <a:picLocks noChangeAspect="1" noChangeArrowheads="1"/>
          </p:cNvPicPr>
          <p:nvPr/>
        </p:nvPicPr>
        <p:blipFill rotWithShape="1">
          <a:blip r:embed="rId2">
            <a:extLst>
              <a:ext uri="{28A0092B-C50C-407E-A947-70E740481C1C}">
                <a14:useLocalDpi xmlns:a14="http://schemas.microsoft.com/office/drawing/2010/main" val="0"/>
              </a:ext>
            </a:extLst>
          </a:blip>
          <a:srcRect l="68210"/>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1" name="TextBox 10"/>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2" name="TextBox 11"/>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
        <p:nvSpPr>
          <p:cNvPr id="13" name="TextBox 12"/>
          <p:cNvSpPr txBox="1"/>
          <p:nvPr/>
        </p:nvSpPr>
        <p:spPr>
          <a:xfrm>
            <a:off x="7215639" y="6396335"/>
            <a:ext cx="1908212" cy="461665"/>
          </a:xfrm>
          <a:prstGeom prst="rect">
            <a:avLst/>
          </a:prstGeom>
          <a:noFill/>
        </p:spPr>
        <p:txBody>
          <a:bodyPr wrap="square" rtlCol="0">
            <a:spAutoFit/>
          </a:bodyPr>
          <a:lstStyle/>
          <a:p>
            <a:pPr algn="r"/>
            <a:r>
              <a:rPr lang="en-GB" sz="2400" b="1" dirty="0" smtClean="0"/>
              <a:t>LUCANIA</a:t>
            </a:r>
            <a:endParaRPr lang="en-GB" sz="2400" b="1" dirty="0"/>
          </a:p>
        </p:txBody>
      </p:sp>
      <p:sp>
        <p:nvSpPr>
          <p:cNvPr id="15" name="TextBox 14"/>
          <p:cNvSpPr txBox="1"/>
          <p:nvPr/>
        </p:nvSpPr>
        <p:spPr>
          <a:xfrm>
            <a:off x="7236296" y="4941168"/>
            <a:ext cx="1908212" cy="461665"/>
          </a:xfrm>
          <a:prstGeom prst="rect">
            <a:avLst/>
          </a:prstGeom>
          <a:noFill/>
        </p:spPr>
        <p:txBody>
          <a:bodyPr wrap="square" rtlCol="0">
            <a:spAutoFit/>
          </a:bodyPr>
          <a:lstStyle/>
          <a:p>
            <a:pPr algn="r"/>
            <a:r>
              <a:rPr lang="en-GB" sz="2400" b="1" dirty="0" err="1" smtClean="0"/>
              <a:t>Venusia</a:t>
            </a:r>
            <a:endParaRPr lang="en-GB" sz="2400" b="1" dirty="0"/>
          </a:p>
        </p:txBody>
      </p:sp>
      <p:sp>
        <p:nvSpPr>
          <p:cNvPr id="16" name="TextBox 15"/>
          <p:cNvSpPr txBox="1"/>
          <p:nvPr/>
        </p:nvSpPr>
        <p:spPr>
          <a:xfrm>
            <a:off x="7338210" y="4077072"/>
            <a:ext cx="1908212" cy="461665"/>
          </a:xfrm>
          <a:prstGeom prst="rect">
            <a:avLst/>
          </a:prstGeom>
          <a:noFill/>
        </p:spPr>
        <p:txBody>
          <a:bodyPr wrap="square" rtlCol="0">
            <a:spAutoFit/>
          </a:bodyPr>
          <a:lstStyle/>
          <a:p>
            <a:pPr algn="r"/>
            <a:r>
              <a:rPr lang="en-GB" sz="2400" b="1" dirty="0" err="1" smtClean="0"/>
              <a:t>Luceria</a:t>
            </a:r>
            <a:endParaRPr lang="en-GB" sz="2400" b="1" dirty="0"/>
          </a:p>
        </p:txBody>
      </p:sp>
      <p:pic>
        <p:nvPicPr>
          <p:cNvPr id="36866" name="Picture 2" descr="http://image.issuu.com/150331144551-65fedcea1cbe8ef6be1e3b6c61088dfa/jpg/page_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011388">
            <a:off x="6145188" y="223563"/>
            <a:ext cx="2140901" cy="2767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18632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up)">
                                      <p:cBhvr>
                                        <p:cTn id="7" dur="500"/>
                                        <p:tgtEl>
                                          <p:spTgt spid="15"/>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up)">
                                      <p:cBhvr>
                                        <p:cTn id="11" dur="500"/>
                                        <p:tgtEl>
                                          <p:spTgt spid="16"/>
                                        </p:tgtEl>
                                      </p:cBhvr>
                                    </p:animEffect>
                                  </p:childTnLst>
                                </p:cTn>
                              </p:par>
                            </p:childTnLst>
                          </p:cTn>
                        </p:par>
                        <p:par>
                          <p:cTn id="12" fill="hold">
                            <p:stCondLst>
                              <p:cond delay="1000"/>
                            </p:stCondLst>
                            <p:childTnLst>
                              <p:par>
                                <p:cTn id="13" presetID="42" presetClass="entr" presetSubtype="0" fill="hold" nodeType="afterEffect">
                                  <p:stCondLst>
                                    <p:cond delay="1500"/>
                                  </p:stCondLst>
                                  <p:childTnLst>
                                    <p:set>
                                      <p:cBhvr>
                                        <p:cTn id="14" dur="1" fill="hold">
                                          <p:stCondLst>
                                            <p:cond delay="0"/>
                                          </p:stCondLst>
                                        </p:cTn>
                                        <p:tgtEl>
                                          <p:spTgt spid="36866"/>
                                        </p:tgtEl>
                                        <p:attrNameLst>
                                          <p:attrName>style.visibility</p:attrName>
                                        </p:attrNameLst>
                                      </p:cBhvr>
                                      <p:to>
                                        <p:strVal val="visible"/>
                                      </p:to>
                                    </p:set>
                                    <p:animEffect transition="in" filter="fade">
                                      <p:cBhvr>
                                        <p:cTn id="15" dur="1000"/>
                                        <p:tgtEl>
                                          <p:spTgt spid="36866"/>
                                        </p:tgtEl>
                                      </p:cBhvr>
                                    </p:animEffect>
                                    <p:anim calcmode="lin" valueType="num">
                                      <p:cBhvr>
                                        <p:cTn id="16" dur="1000" fill="hold"/>
                                        <p:tgtEl>
                                          <p:spTgt spid="36866"/>
                                        </p:tgtEl>
                                        <p:attrNameLst>
                                          <p:attrName>ppt_x</p:attrName>
                                        </p:attrNameLst>
                                      </p:cBhvr>
                                      <p:tavLst>
                                        <p:tav tm="0">
                                          <p:val>
                                            <p:strVal val="#ppt_x"/>
                                          </p:val>
                                        </p:tav>
                                        <p:tav tm="100000">
                                          <p:val>
                                            <p:strVal val="#ppt_x"/>
                                          </p:val>
                                        </p:tav>
                                      </p:tavLst>
                                    </p:anim>
                                    <p:anim calcmode="lin" valueType="num">
                                      <p:cBhvr>
                                        <p:cTn id="17" dur="1000" fill="hold"/>
                                        <p:tgtEl>
                                          <p:spTgt spid="3686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Colonies</a:t>
            </a:r>
            <a:endParaRPr lang="en-GB" dirty="0"/>
          </a:p>
        </p:txBody>
      </p:sp>
      <p:sp>
        <p:nvSpPr>
          <p:cNvPr id="3" name="Content Placeholder 2"/>
          <p:cNvSpPr>
            <a:spLocks noGrp="1"/>
          </p:cNvSpPr>
          <p:nvPr>
            <p:ph idx="1"/>
          </p:nvPr>
        </p:nvSpPr>
        <p:spPr>
          <a:xfrm>
            <a:off x="304800" y="1554162"/>
            <a:ext cx="6211416" cy="4525963"/>
          </a:xfrm>
        </p:spPr>
        <p:txBody>
          <a:bodyPr>
            <a:normAutofit/>
          </a:bodyPr>
          <a:lstStyle/>
          <a:p>
            <a:r>
              <a:rPr lang="en-GB" sz="2400" dirty="0" smtClean="0"/>
              <a:t>A </a:t>
            </a:r>
            <a:r>
              <a:rPr lang="en-GB" sz="2400" b="1" i="1" dirty="0" smtClean="0"/>
              <a:t>colonia</a:t>
            </a:r>
            <a:r>
              <a:rPr lang="en-GB" sz="2400" dirty="0" smtClean="0"/>
              <a:t> is a city with hinterland, like a Greek </a:t>
            </a:r>
            <a:r>
              <a:rPr lang="en-GB" sz="2400" i="1" dirty="0" smtClean="0"/>
              <a:t>polis</a:t>
            </a:r>
          </a:p>
          <a:p>
            <a:r>
              <a:rPr lang="en-GB" sz="2400" dirty="0" smtClean="0"/>
              <a:t>Originally used as a military ‘bastion’</a:t>
            </a:r>
          </a:p>
          <a:p>
            <a:r>
              <a:rPr lang="en-GB" sz="2400" dirty="0" smtClean="0"/>
              <a:t>Large number of settlers</a:t>
            </a:r>
          </a:p>
          <a:p>
            <a:r>
              <a:rPr lang="en-GB" sz="2400" dirty="0" smtClean="0"/>
              <a:t>Latin colony &amp; Roman-citizen colony</a:t>
            </a:r>
          </a:p>
          <a:p>
            <a:endParaRPr lang="en-GB" sz="2400" dirty="0"/>
          </a:p>
          <a:p>
            <a:endParaRPr lang="en-GB" sz="2400" dirty="0" smtClean="0"/>
          </a:p>
          <a:p>
            <a:r>
              <a:rPr lang="en-GB" sz="2400" dirty="0" smtClean="0"/>
              <a:t>For example</a:t>
            </a:r>
            <a:r>
              <a:rPr lang="en-GB" sz="2400" dirty="0"/>
              <a:t>, the colony COSA:</a:t>
            </a:r>
            <a:br>
              <a:rPr lang="en-GB" sz="2400" dirty="0"/>
            </a:br>
            <a:r>
              <a:rPr lang="en-GB" sz="1800" dirty="0">
                <a:hlinkClick r:id="rId2"/>
              </a:rPr>
              <a:t>https://</a:t>
            </a:r>
            <a:r>
              <a:rPr lang="en-GB" sz="1800" dirty="0" smtClean="0">
                <a:hlinkClick r:id="rId2"/>
              </a:rPr>
              <a:t>www.youtube.com/watch?v=jZMwTkwFzeQ</a:t>
            </a:r>
            <a:r>
              <a:rPr lang="en-GB" sz="1800" dirty="0" smtClean="0"/>
              <a:t> </a:t>
            </a:r>
            <a:endParaRPr lang="en-GB" sz="1800" dirty="0"/>
          </a:p>
        </p:txBody>
      </p:sp>
      <p:pic>
        <p:nvPicPr>
          <p:cNvPr id="5" name="Picture 2" descr="http://image.issuu.com/150331144551-65fedcea1cbe8ef6be1e3b6c61088dfa/jpg/page_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011388">
            <a:off x="6145188" y="223563"/>
            <a:ext cx="2140901" cy="2767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7175110"/>
      </p:ext>
    </p:extLst>
  </p:cSld>
  <p:clrMapOvr>
    <a:masterClrMapping/>
  </p:clrMapOvr>
  <p:transition spd="slow">
    <p:randomBar dir="vert"/>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4" name="Picture 8" descr="https://maremmablog.files.wordpress.com/2013/09/cosa_city_ruins_tuscany.jpg?w=1440&amp;h=400&amp;crop=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3056"/>
            <a:ext cx="9105380" cy="303579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C O S A </a:t>
            </a:r>
            <a:endParaRPr lang="en-GB" dirty="0"/>
          </a:p>
        </p:txBody>
      </p:sp>
      <p:sp>
        <p:nvSpPr>
          <p:cNvPr id="3" name="Content Placeholder 2"/>
          <p:cNvSpPr>
            <a:spLocks noGrp="1"/>
          </p:cNvSpPr>
          <p:nvPr>
            <p:ph idx="1"/>
          </p:nvPr>
        </p:nvSpPr>
        <p:spPr>
          <a:xfrm>
            <a:off x="155575" y="1340768"/>
            <a:ext cx="8686800" cy="4525963"/>
          </a:xfrm>
        </p:spPr>
        <p:txBody>
          <a:bodyPr>
            <a:normAutofit/>
          </a:bodyPr>
          <a:lstStyle/>
          <a:p>
            <a:r>
              <a:rPr lang="en-GB" sz="1800" dirty="0" smtClean="0"/>
              <a:t>Latin colony, </a:t>
            </a:r>
            <a:br>
              <a:rPr lang="en-GB" sz="1800" dirty="0" smtClean="0"/>
            </a:br>
            <a:r>
              <a:rPr lang="en-GB" sz="1800" dirty="0" smtClean="0"/>
              <a:t>273 BC, Tuscany, coast</a:t>
            </a:r>
            <a:endParaRPr lang="en-GB" sz="1800" dirty="0"/>
          </a:p>
        </p:txBody>
      </p:sp>
      <p:pic>
        <p:nvPicPr>
          <p:cNvPr id="39942" name="Picture 6" descr="https://s-media-cache-ak0.pinimg.com/736x/83/6a/21/836a21a680ae60013ac03526caa259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583" y="2047949"/>
            <a:ext cx="5208513" cy="4045347"/>
          </a:xfrm>
          <a:prstGeom prst="rect">
            <a:avLst/>
          </a:prstGeom>
          <a:noFill/>
          <a:extLst>
            <a:ext uri="{909E8E84-426E-40DD-AFC4-6F175D3DCCD1}">
              <a14:hiddenFill xmlns:a14="http://schemas.microsoft.com/office/drawing/2010/main">
                <a:solidFill>
                  <a:srgbClr val="FFFFFF"/>
                </a:solidFill>
              </a14:hiddenFill>
            </a:ext>
          </a:extLst>
        </p:spPr>
      </p:pic>
      <p:pic>
        <p:nvPicPr>
          <p:cNvPr id="39940" name="Picture 4" descr="http://www.vitruvius.be/cosaforumpla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8024" y="116632"/>
            <a:ext cx="4361523" cy="3168352"/>
          </a:xfrm>
          <a:prstGeom prst="rect">
            <a:avLst/>
          </a:prstGeom>
        </p:spPr>
        <p:style>
          <a:lnRef idx="2">
            <a:schemeClr val="accent2">
              <a:shade val="50000"/>
            </a:schemeClr>
          </a:lnRef>
          <a:fillRef idx="1">
            <a:schemeClr val="accent2"/>
          </a:fillRef>
          <a:effectRef idx="0">
            <a:schemeClr val="accent2"/>
          </a:effectRef>
          <a:fontRef idx="minor">
            <a:schemeClr val="lt1"/>
          </a:fontRef>
        </p:style>
      </p:pic>
    </p:spTree>
    <p:extLst>
      <p:ext uri="{BB962C8B-B14F-4D97-AF65-F5344CB8AC3E}">
        <p14:creationId xmlns:p14="http://schemas.microsoft.com/office/powerpoint/2010/main" val="3727496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9942"/>
                                        </p:tgtEl>
                                        <p:attrNameLst>
                                          <p:attrName>style.visibility</p:attrName>
                                        </p:attrNameLst>
                                      </p:cBhvr>
                                      <p:to>
                                        <p:strVal val="visible"/>
                                      </p:to>
                                    </p:set>
                                    <p:animEffect transition="in" filter="fade">
                                      <p:cBhvr>
                                        <p:cTn id="7" dur="1000"/>
                                        <p:tgtEl>
                                          <p:spTgt spid="39942"/>
                                        </p:tgtEl>
                                      </p:cBhvr>
                                    </p:animEffect>
                                    <p:anim calcmode="lin" valueType="num">
                                      <p:cBhvr>
                                        <p:cTn id="8" dur="1000" fill="hold"/>
                                        <p:tgtEl>
                                          <p:spTgt spid="39942"/>
                                        </p:tgtEl>
                                        <p:attrNameLst>
                                          <p:attrName>ppt_x</p:attrName>
                                        </p:attrNameLst>
                                      </p:cBhvr>
                                      <p:tavLst>
                                        <p:tav tm="0">
                                          <p:val>
                                            <p:strVal val="#ppt_x"/>
                                          </p:val>
                                        </p:tav>
                                        <p:tav tm="100000">
                                          <p:val>
                                            <p:strVal val="#ppt_x"/>
                                          </p:val>
                                        </p:tav>
                                      </p:tavLst>
                                    </p:anim>
                                    <p:anim calcmode="lin" valueType="num">
                                      <p:cBhvr>
                                        <p:cTn id="9" dur="1000" fill="hold"/>
                                        <p:tgtEl>
                                          <p:spTgt spid="3994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9940"/>
                                        </p:tgtEl>
                                        <p:attrNameLst>
                                          <p:attrName>style.visibility</p:attrName>
                                        </p:attrNameLst>
                                      </p:cBhvr>
                                      <p:to>
                                        <p:strVal val="visible"/>
                                      </p:to>
                                    </p:set>
                                    <p:animEffect transition="in" filter="fade">
                                      <p:cBhvr>
                                        <p:cTn id="13" dur="1000"/>
                                        <p:tgtEl>
                                          <p:spTgt spid="39940"/>
                                        </p:tgtEl>
                                      </p:cBhvr>
                                    </p:animEffect>
                                    <p:anim calcmode="lin" valueType="num">
                                      <p:cBhvr>
                                        <p:cTn id="14" dur="1000" fill="hold"/>
                                        <p:tgtEl>
                                          <p:spTgt spid="39940"/>
                                        </p:tgtEl>
                                        <p:attrNameLst>
                                          <p:attrName>ppt_x</p:attrName>
                                        </p:attrNameLst>
                                      </p:cBhvr>
                                      <p:tavLst>
                                        <p:tav tm="0">
                                          <p:val>
                                            <p:strVal val="#ppt_x"/>
                                          </p:val>
                                        </p:tav>
                                        <p:tav tm="100000">
                                          <p:val>
                                            <p:strVal val="#ppt_x"/>
                                          </p:val>
                                        </p:tav>
                                      </p:tavLst>
                                    </p:anim>
                                    <p:anim calcmode="lin" valueType="num">
                                      <p:cBhvr>
                                        <p:cTn id="15" dur="1000" fill="hold"/>
                                        <p:tgtEl>
                                          <p:spTgt spid="3994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s://upload.wikimedia.org/wikipedia/commons/3/3b/Samnite_soldiers_from_a_tomb_frieze_in_Nola_4th_century_BC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
            <a:ext cx="9110108"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endParaRPr>
          </a:p>
        </p:txBody>
      </p:sp>
      <p:sp>
        <p:nvSpPr>
          <p:cNvPr id="3" name="Content Placeholder 2"/>
          <p:cNvSpPr>
            <a:spLocks noGrp="1"/>
          </p:cNvSpPr>
          <p:nvPr>
            <p:ph idx="1"/>
          </p:nvPr>
        </p:nvSpPr>
        <p:spPr>
          <a:xfrm>
            <a:off x="4355976" y="6165304"/>
            <a:ext cx="4707632" cy="922933"/>
          </a:xfrm>
          <a:solidFill>
            <a:schemeClr val="accent2">
              <a:alpha val="32000"/>
            </a:schemeClr>
          </a:solidFill>
        </p:spPr>
        <p:style>
          <a:lnRef idx="3">
            <a:schemeClr val="lt1"/>
          </a:lnRef>
          <a:fillRef idx="1">
            <a:schemeClr val="accent2"/>
          </a:fillRef>
          <a:effectRef idx="1">
            <a:schemeClr val="accent2"/>
          </a:effectRef>
          <a:fontRef idx="minor">
            <a:schemeClr val="lt1"/>
          </a:fontRef>
        </p:style>
        <p:txBody>
          <a:bodyPr>
            <a:normAutofit/>
          </a:bodyPr>
          <a:lstStyle/>
          <a:p>
            <a:pPr marL="0" indent="0" algn="ctr">
              <a:buNone/>
            </a:pPr>
            <a:r>
              <a:rPr lang="en-GB" sz="2000" dirty="0"/>
              <a:t>Samnite soldiers from a tomb frieze in Nola, 4</a:t>
            </a:r>
            <a:r>
              <a:rPr lang="en-GB" sz="2000" baseline="30000" dirty="0"/>
              <a:t>th</a:t>
            </a:r>
            <a:r>
              <a:rPr lang="en-GB" sz="2000" dirty="0"/>
              <a:t> century BC</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670" y="2996952"/>
            <a:ext cx="3589572" cy="36724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31217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00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100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4099"/>
                                        </p:tgtEl>
                                        <p:attrNameLst>
                                          <p:attrName>style.visibility</p:attrName>
                                        </p:attrNameLst>
                                      </p:cBhvr>
                                      <p:to>
                                        <p:strVal val="visible"/>
                                      </p:to>
                                    </p:set>
                                    <p:animEffect transition="in" filter="fade">
                                      <p:cBhvr>
                                        <p:cTn id="20" dur="1000"/>
                                        <p:tgtEl>
                                          <p:spTgt spid="4099"/>
                                        </p:tgtEl>
                                      </p:cBhvr>
                                    </p:animEffect>
                                    <p:anim calcmode="lin" valueType="num">
                                      <p:cBhvr>
                                        <p:cTn id="21" dur="1000" fill="hold"/>
                                        <p:tgtEl>
                                          <p:spTgt spid="4099"/>
                                        </p:tgtEl>
                                        <p:attrNameLst>
                                          <p:attrName>ppt_x</p:attrName>
                                        </p:attrNameLst>
                                      </p:cBhvr>
                                      <p:tavLst>
                                        <p:tav tm="0">
                                          <p:val>
                                            <p:strVal val="#ppt_x"/>
                                          </p:val>
                                        </p:tav>
                                        <p:tav tm="100000">
                                          <p:val>
                                            <p:strVal val="#ppt_x"/>
                                          </p:val>
                                        </p:tav>
                                      </p:tavLst>
                                    </p:anim>
                                    <p:anim calcmode="lin" valueType="num">
                                      <p:cBhvr>
                                        <p:cTn id="22" dur="1000" fill="hold"/>
                                        <p:tgtEl>
                                          <p:spTgt spid="409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3/3b/Samnite_soldiers_from_a_tomb_frieze_in_Nola_4th_century_BC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
            <a:ext cx="9110108"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endParaRPr>
          </a:p>
        </p:txBody>
      </p:sp>
      <p:sp>
        <p:nvSpPr>
          <p:cNvPr id="6" name="Content Placeholder 2"/>
          <p:cNvSpPr>
            <a:spLocks noGrp="1"/>
          </p:cNvSpPr>
          <p:nvPr>
            <p:ph idx="1"/>
          </p:nvPr>
        </p:nvSpPr>
        <p:spPr>
          <a:xfrm>
            <a:off x="4355976" y="6165304"/>
            <a:ext cx="4707632" cy="922933"/>
          </a:xfrm>
          <a:solidFill>
            <a:schemeClr val="accent2">
              <a:alpha val="32000"/>
            </a:schemeClr>
          </a:solidFill>
        </p:spPr>
        <p:style>
          <a:lnRef idx="3">
            <a:schemeClr val="lt1"/>
          </a:lnRef>
          <a:fillRef idx="1">
            <a:schemeClr val="accent2"/>
          </a:fillRef>
          <a:effectRef idx="1">
            <a:schemeClr val="accent2"/>
          </a:effectRef>
          <a:fontRef idx="minor">
            <a:schemeClr val="lt1"/>
          </a:fontRef>
        </p:style>
        <p:txBody>
          <a:bodyPr>
            <a:normAutofit/>
          </a:bodyPr>
          <a:lstStyle/>
          <a:p>
            <a:pPr marL="0" indent="0" algn="ctr">
              <a:buNone/>
            </a:pPr>
            <a:r>
              <a:rPr lang="en-GB" sz="2000" dirty="0"/>
              <a:t>Samnite soldiers from a tomb frieze in </a:t>
            </a:r>
            <a:r>
              <a:rPr lang="en-GB" sz="2000" dirty="0" smtClean="0"/>
              <a:t>Nola, 4</a:t>
            </a:r>
            <a:r>
              <a:rPr lang="en-GB" sz="2000" baseline="30000" dirty="0" smtClean="0"/>
              <a:t>th</a:t>
            </a:r>
            <a:r>
              <a:rPr lang="en-GB" sz="2000" dirty="0" smtClean="0"/>
              <a:t> century </a:t>
            </a:r>
            <a:r>
              <a:rPr lang="en-GB" sz="2000" dirty="0"/>
              <a:t>BC</a:t>
            </a:r>
          </a:p>
        </p:txBody>
      </p:sp>
    </p:spTree>
    <p:extLst>
      <p:ext uri="{BB962C8B-B14F-4D97-AF65-F5344CB8AC3E}">
        <p14:creationId xmlns:p14="http://schemas.microsoft.com/office/powerpoint/2010/main" val="922035983"/>
      </p:ext>
    </p:extLst>
  </p:cSld>
  <p:clrMapOvr>
    <a:masterClrMapping/>
  </p:clrMapOvr>
  <p:transition spd="slow">
    <p:randomBar dir="vert"/>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554162"/>
            <a:ext cx="3779912" cy="4525963"/>
          </a:xfrm>
        </p:spPr>
        <p:txBody>
          <a:bodyPr>
            <a:normAutofit/>
          </a:bodyPr>
          <a:lstStyle/>
          <a:p>
            <a:r>
              <a:rPr lang="en-GB" sz="2400" dirty="0" smtClean="0"/>
              <a:t>Warrior of </a:t>
            </a:r>
            <a:r>
              <a:rPr lang="en-GB" sz="2400" dirty="0" err="1" smtClean="0"/>
              <a:t>Capestrano</a:t>
            </a:r>
            <a:endParaRPr lang="en-GB" sz="2400" dirty="0" smtClean="0"/>
          </a:p>
          <a:p>
            <a:pPr lvl="1"/>
            <a:r>
              <a:rPr lang="en-GB" sz="2000" dirty="0" err="1" smtClean="0"/>
              <a:t>Picene</a:t>
            </a:r>
            <a:r>
              <a:rPr lang="en-GB" sz="2000" dirty="0" smtClean="0"/>
              <a:t> warrior</a:t>
            </a:r>
          </a:p>
          <a:p>
            <a:pPr lvl="1"/>
            <a:r>
              <a:rPr lang="en-GB" sz="2000" dirty="0" smtClean="0"/>
              <a:t>6</a:t>
            </a:r>
            <a:r>
              <a:rPr lang="en-GB" sz="2000" baseline="30000" dirty="0" smtClean="0"/>
              <a:t>th</a:t>
            </a:r>
            <a:r>
              <a:rPr lang="en-GB" sz="2000" dirty="0" smtClean="0"/>
              <a:t> century BC (?)</a:t>
            </a:r>
          </a:p>
          <a:p>
            <a:pPr lvl="1"/>
            <a:r>
              <a:rPr lang="en-GB" sz="2000" dirty="0" smtClean="0"/>
              <a:t>limestone statue</a:t>
            </a:r>
          </a:p>
          <a:p>
            <a:pPr lvl="1"/>
            <a:r>
              <a:rPr lang="en-GB" sz="2000" dirty="0" smtClean="0"/>
              <a:t>2.09 metres</a:t>
            </a:r>
          </a:p>
          <a:p>
            <a:pPr lvl="1"/>
            <a:r>
              <a:rPr lang="en-GB" sz="2000" dirty="0" smtClean="0"/>
              <a:t>discovered in 1939</a:t>
            </a:r>
          </a:p>
          <a:p>
            <a:pPr lvl="1"/>
            <a:r>
              <a:rPr lang="en-GB" sz="2000" dirty="0" smtClean="0"/>
              <a:t>hat with large brim</a:t>
            </a:r>
          </a:p>
          <a:p>
            <a:pPr lvl="1"/>
            <a:r>
              <a:rPr lang="en-GB" sz="2000" dirty="0"/>
              <a:t>disk-type </a:t>
            </a:r>
            <a:r>
              <a:rPr lang="en-GB" sz="2000" dirty="0" err="1"/>
              <a:t>armor</a:t>
            </a:r>
            <a:r>
              <a:rPr lang="en-GB" sz="2000" dirty="0"/>
              <a:t> (</a:t>
            </a:r>
            <a:r>
              <a:rPr lang="en-GB" sz="2000" i="1" dirty="0" err="1"/>
              <a:t>kardiophylax</a:t>
            </a:r>
            <a:r>
              <a:rPr lang="en-GB" sz="2000" dirty="0"/>
              <a:t>) protecting the chest and </a:t>
            </a:r>
            <a:r>
              <a:rPr lang="en-GB" sz="2000" dirty="0" smtClean="0"/>
              <a:t>back</a:t>
            </a:r>
          </a:p>
          <a:p>
            <a:pPr lvl="1"/>
            <a:r>
              <a:rPr lang="en-GB" sz="2000" dirty="0" smtClean="0"/>
              <a:t>Greek </a:t>
            </a:r>
            <a:r>
              <a:rPr lang="en-GB" sz="2000" i="1" dirty="0" err="1"/>
              <a:t>mitra</a:t>
            </a:r>
            <a:r>
              <a:rPr lang="en-GB" sz="2000" dirty="0"/>
              <a:t> </a:t>
            </a:r>
            <a:r>
              <a:rPr lang="en-GB" sz="2000" dirty="0" smtClean="0"/>
              <a:t> - short apron covering back</a:t>
            </a:r>
            <a:endParaRPr lang="en-GB" sz="2000" dirty="0"/>
          </a:p>
        </p:txBody>
      </p:sp>
      <p:pic>
        <p:nvPicPr>
          <p:cNvPr id="41986" name="Picture 2" descr="https://upload.wikimedia.org/wikipedia/commons/4/44/Guerriero_di_Capestrano_-_Museo_Archeologico_Nazionale_d%27Abruzzo_Villa_Frigerj_-_Chieti_-_Italy_-_6_Feb._2013.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8666"/>
          <a:stretch/>
        </p:blipFill>
        <p:spPr bwMode="auto">
          <a:xfrm>
            <a:off x="3779912" y="610247"/>
            <a:ext cx="5184576" cy="631703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l="22586" t="33435" r="35728" b="12237"/>
          <a:stretch/>
        </p:blipFill>
        <p:spPr>
          <a:xfrm>
            <a:off x="2987825" y="1096462"/>
            <a:ext cx="2520279" cy="5830820"/>
          </a:xfrm>
          <a:prstGeom prst="rect">
            <a:avLst/>
          </a:prstGeom>
        </p:spPr>
      </p:pic>
    </p:spTree>
    <p:extLst>
      <p:ext uri="{BB962C8B-B14F-4D97-AF65-F5344CB8AC3E}">
        <p14:creationId xmlns:p14="http://schemas.microsoft.com/office/powerpoint/2010/main" val="17222376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outVertical)">
                                      <p:cBhvr>
                                        <p:cTn id="7" dur="12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3010" name="Picture 2" descr="http://www.archeoabruzzo.beniculturali.it/immagini/PALADINO/PGuerARMI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250" y="0"/>
            <a:ext cx="7377061" cy="369332"/>
          </a:xfrm>
          <a:prstGeom prst="rect">
            <a:avLst/>
          </a:prstGeom>
        </p:spPr>
        <p:txBody>
          <a:bodyPr wrap="square">
            <a:spAutoFit/>
          </a:bodyPr>
          <a:lstStyle/>
          <a:p>
            <a:r>
              <a:rPr lang="en-GB" dirty="0">
                <a:solidFill>
                  <a:schemeClr val="bg1">
                    <a:lumMod val="65000"/>
                  </a:schemeClr>
                </a:solidFill>
              </a:rPr>
              <a:t>http://www.archeoabruzzo.beniculturali.it/PGuerImportanza.html</a:t>
            </a:r>
          </a:p>
        </p:txBody>
      </p:sp>
    </p:spTree>
    <p:extLst>
      <p:ext uri="{BB962C8B-B14F-4D97-AF65-F5344CB8AC3E}">
        <p14:creationId xmlns:p14="http://schemas.microsoft.com/office/powerpoint/2010/main" val="268978513"/>
      </p:ext>
    </p:extLst>
  </p:cSld>
  <p:clrMapOvr>
    <a:masterClrMapping/>
  </p:clrMapOvr>
  <p:transition spd="slow">
    <p:randomBar dir="vert"/>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lumMod val="85000"/>
                    <a:lumOff val="15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solidFill>
                <a:schemeClr val="tx1">
                  <a:lumMod val="85000"/>
                  <a:lumOff val="15000"/>
                </a:schemeClr>
              </a:solidFill>
            </a:endParaRPr>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24925" t="20989" r="21377" b="17917"/>
          <a:stretch/>
        </p:blipFill>
        <p:spPr>
          <a:xfrm rot="16200000">
            <a:off x="3673333" y="1840363"/>
            <a:ext cx="3323231" cy="6712042"/>
          </a:xfrm>
          <a:prstGeom prst="rect">
            <a:avLst/>
          </a:prstGeom>
        </p:spPr>
      </p:pic>
      <p:pic>
        <p:nvPicPr>
          <p:cNvPr id="4" name="Content Placeholder 3"/>
          <p:cNvPicPr>
            <a:picLocks noGrp="1" noChangeAspect="1"/>
          </p:cNvPicPr>
          <p:nvPr>
            <p:ph idx="1"/>
          </p:nvPr>
        </p:nvPicPr>
        <p:blipFill rotWithShape="1">
          <a:blip r:embed="rId3" cstate="print">
            <a:extLst>
              <a:ext uri="{BEBA8EAE-BF5A-486C-A8C5-ECC9F3942E4B}">
                <a14:imgProps xmlns:a14="http://schemas.microsoft.com/office/drawing/2010/main">
                  <a14:imgLayer r:embed="rId4">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18509" t="21619" r="36631" b="21992"/>
          <a:stretch/>
        </p:blipFill>
        <p:spPr>
          <a:xfrm rot="16200000">
            <a:off x="2279537" y="-6463"/>
            <a:ext cx="4517409" cy="9211516"/>
          </a:xfrm>
        </p:spPr>
      </p:pic>
      <p:sp>
        <p:nvSpPr>
          <p:cNvPr id="9" name="TextBox 8"/>
          <p:cNvSpPr txBox="1"/>
          <p:nvPr/>
        </p:nvSpPr>
        <p:spPr>
          <a:xfrm>
            <a:off x="5467" y="3303935"/>
            <a:ext cx="1584176" cy="461665"/>
          </a:xfrm>
          <a:prstGeom prst="rect">
            <a:avLst/>
          </a:prstGeom>
          <a:noFill/>
        </p:spPr>
        <p:txBody>
          <a:bodyPr wrap="square" rtlCol="0">
            <a:spAutoFit/>
          </a:bodyPr>
          <a:lstStyle/>
          <a:p>
            <a:r>
              <a:rPr lang="en-GB" sz="1200" dirty="0" smtClean="0"/>
              <a:t>P. Connolly, Greece and Rome at War</a:t>
            </a:r>
            <a:endParaRPr lang="en-GB" sz="1200" dirty="0"/>
          </a:p>
        </p:txBody>
      </p:sp>
    </p:spTree>
    <p:extLst>
      <p:ext uri="{BB962C8B-B14F-4D97-AF65-F5344CB8AC3E}">
        <p14:creationId xmlns:p14="http://schemas.microsoft.com/office/powerpoint/2010/main" val="207496969"/>
      </p:ext>
    </p:extLst>
  </p:cSld>
  <p:clrMapOvr>
    <a:masterClrMapping/>
  </p:clrMapOvr>
  <p:transition spd="slow">
    <p:randomBar dir="vert"/>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3" name="Picture 3" descr="C:\Users\Ralph\OneDrive\Pictures\Camera Roll\WP_20151109_08_29_21_Pro.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t="8553"/>
          <a:stretch/>
        </p:blipFill>
        <p:spPr bwMode="auto">
          <a:xfrm rot="10800000">
            <a:off x="3948703" y="0"/>
            <a:ext cx="5195295" cy="684217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solidFill>
                  <a:schemeClr val="tx1">
                    <a:lumMod val="85000"/>
                    <a:lumOff val="15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p>
        </p:txBody>
      </p:sp>
      <p:sp>
        <p:nvSpPr>
          <p:cNvPr id="3" name="Content Placeholder 2"/>
          <p:cNvSpPr>
            <a:spLocks noGrp="1"/>
          </p:cNvSpPr>
          <p:nvPr>
            <p:ph idx="1"/>
          </p:nvPr>
        </p:nvSpPr>
        <p:spPr/>
        <p:txBody>
          <a:bodyPr/>
          <a:lstStyle/>
          <a:p>
            <a:endParaRPr lang="en-GB"/>
          </a:p>
        </p:txBody>
      </p:sp>
      <p:pic>
        <p:nvPicPr>
          <p:cNvPr id="46082" name="Picture 2" descr="C:\Users\Ralph\OneDrive\Pictures\Camera Roll\WP_20151109_08_29_51_Pro.jpg"/>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val="0"/>
              </a:ext>
            </a:extLst>
          </a:blip>
          <a:srcRect l="4561" t="20192" r="4941" b="12627"/>
          <a:stretch/>
        </p:blipFill>
        <p:spPr bwMode="auto">
          <a:xfrm rot="10800000">
            <a:off x="179512" y="1340768"/>
            <a:ext cx="3521124" cy="46402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283540408"/>
      </p:ext>
    </p:extLst>
  </p:cSld>
  <p:clrMapOvr>
    <a:masterClrMapping/>
  </p:clrMapOvr>
  <p:transition spd="slow">
    <p:randomBar dir="vert"/>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C:\Users\Ralph\OneDrive\Pictures\Camera Roll\WP_20151109_08_28_44_Pro.jpg"/>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50000"/>
                    </a14:imgEffect>
                    <a14:imgEffect>
                      <a14:saturation sat="33000"/>
                    </a14:imgEffect>
                    <a14:imgEffect>
                      <a14:brightnessContrast contrast="40000"/>
                    </a14:imgEffect>
                  </a14:imgLayer>
                </a14:imgProps>
              </a:ext>
              <a:ext uri="{28A0092B-C50C-407E-A947-70E740481C1C}">
                <a14:useLocalDpi xmlns:a14="http://schemas.microsoft.com/office/drawing/2010/main" val="0"/>
              </a:ext>
            </a:extLst>
          </a:blip>
          <a:srcRect l="6981" t="12467" b="2859"/>
          <a:stretch/>
        </p:blipFill>
        <p:spPr bwMode="auto">
          <a:xfrm rot="5400000">
            <a:off x="1797316" y="-495544"/>
            <a:ext cx="5582379" cy="911099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solidFill>
                  <a:schemeClr val="tx1">
                    <a:lumMod val="85000"/>
                    <a:lumOff val="15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p>
        </p:txBody>
      </p:sp>
    </p:spTree>
    <p:extLst>
      <p:ext uri="{BB962C8B-B14F-4D97-AF65-F5344CB8AC3E}">
        <p14:creationId xmlns:p14="http://schemas.microsoft.com/office/powerpoint/2010/main" val="1258414600"/>
      </p:ext>
    </p:extLst>
  </p:cSld>
  <p:clrMapOvr>
    <a:masterClrMapping/>
  </p:clrMapOvr>
  <p:transition spd="slow">
    <p:randomBar dir="vert"/>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err="1" smtClean="0"/>
              <a:t>Pyrrhos</a:t>
            </a:r>
            <a:endParaRPr lang="en-GB" dirty="0"/>
          </a:p>
        </p:txBody>
      </p:sp>
      <p:pic>
        <p:nvPicPr>
          <p:cNvPr id="46082" name="Picture 2" descr="https://upload.wikimedia.org/wikipedia/commons/9/96/Pyrrh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3158" b="100000" l="2828" r="90231">
                        <a14:foregroundMark x1="2828" y1="91579" x2="2828" y2="91579"/>
                        <a14:foregroundMark x1="90231" y1="27789" x2="90231" y2="27789"/>
                      </a14:backgroundRemoval>
                    </a14:imgEffect>
                  </a14:imgLayer>
                </a14:imgProps>
              </a:ext>
              <a:ext uri="{28A0092B-C50C-407E-A947-70E740481C1C}">
                <a14:useLocalDpi xmlns:a14="http://schemas.microsoft.com/office/drawing/2010/main" val="0"/>
              </a:ext>
            </a:extLst>
          </a:blip>
          <a:srcRect/>
          <a:stretch>
            <a:fillRect/>
          </a:stretch>
        </p:blipFill>
        <p:spPr bwMode="auto">
          <a:xfrm>
            <a:off x="0" y="24911"/>
            <a:ext cx="5580112" cy="681376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51520" y="6546973"/>
            <a:ext cx="4572000" cy="276999"/>
          </a:xfrm>
          <a:prstGeom prst="rect">
            <a:avLst/>
          </a:prstGeom>
        </p:spPr>
        <p:txBody>
          <a:bodyPr>
            <a:spAutoFit/>
          </a:bodyPr>
          <a:lstStyle/>
          <a:p>
            <a:r>
              <a:rPr lang="en-GB" sz="1200" dirty="0"/>
              <a:t>Pyrrhus of Epirus. </a:t>
            </a:r>
            <a:r>
              <a:rPr lang="en-GB" sz="1200" dirty="0" err="1"/>
              <a:t>Museo</a:t>
            </a:r>
            <a:r>
              <a:rPr lang="en-GB" sz="1200" dirty="0"/>
              <a:t> </a:t>
            </a:r>
            <a:r>
              <a:rPr lang="en-GB" sz="1200" dirty="0" err="1"/>
              <a:t>Archeologico</a:t>
            </a:r>
            <a:r>
              <a:rPr lang="en-GB" sz="1200" dirty="0"/>
              <a:t> </a:t>
            </a:r>
            <a:r>
              <a:rPr lang="en-GB" sz="1200" dirty="0" err="1"/>
              <a:t>Nazionale</a:t>
            </a:r>
            <a:r>
              <a:rPr lang="en-GB" sz="1200" dirty="0"/>
              <a:t> (Naples</a:t>
            </a:r>
            <a:r>
              <a:rPr lang="en-GB" sz="1200" dirty="0" smtClean="0"/>
              <a:t>)</a:t>
            </a:r>
            <a:endParaRPr lang="en-GB" sz="1200" dirty="0"/>
          </a:p>
        </p:txBody>
      </p:sp>
      <p:sp>
        <p:nvSpPr>
          <p:cNvPr id="6" name="Rectangle 5"/>
          <p:cNvSpPr/>
          <p:nvPr/>
        </p:nvSpPr>
        <p:spPr>
          <a:xfrm>
            <a:off x="4572000" y="2937138"/>
            <a:ext cx="1951175" cy="707886"/>
          </a:xfrm>
          <a:prstGeom prst="rect">
            <a:avLst/>
          </a:prstGeom>
        </p:spPr>
        <p:txBody>
          <a:bodyPr wrap="none">
            <a:spAutoFit/>
          </a:bodyPr>
          <a:lstStyle/>
          <a:p>
            <a:r>
              <a:rPr lang="en-GB" sz="4000" dirty="0" err="1"/>
              <a:t>Πύρρος</a:t>
            </a:r>
            <a:endParaRPr lang="en-GB" sz="2400" dirty="0"/>
          </a:p>
        </p:txBody>
      </p:sp>
    </p:spTree>
    <p:extLst>
      <p:ext uri="{BB962C8B-B14F-4D97-AF65-F5344CB8AC3E}">
        <p14:creationId xmlns:p14="http://schemas.microsoft.com/office/powerpoint/2010/main" val="597099233"/>
      </p:ext>
    </p:extLst>
  </p:cSld>
  <p:clrMapOvr>
    <a:masterClrMapping/>
  </p:clrMapOvr>
  <p:transition spd="slow">
    <p:randomBar dir="vert"/>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err="1" smtClean="0"/>
              <a:t>Pyrrhos</a:t>
            </a:r>
            <a:endParaRPr lang="en-GB" dirty="0"/>
          </a:p>
        </p:txBody>
      </p:sp>
      <p:sp>
        <p:nvSpPr>
          <p:cNvPr id="5" name="Content Placeholder 2"/>
          <p:cNvSpPr>
            <a:spLocks noGrp="1"/>
          </p:cNvSpPr>
          <p:nvPr>
            <p:ph idx="1"/>
          </p:nvPr>
        </p:nvSpPr>
        <p:spPr>
          <a:xfrm>
            <a:off x="0" y="1554162"/>
            <a:ext cx="4953000" cy="4525963"/>
          </a:xfrm>
        </p:spPr>
        <p:txBody>
          <a:bodyPr>
            <a:normAutofit lnSpcReduction="10000"/>
          </a:bodyPr>
          <a:lstStyle/>
          <a:p>
            <a:r>
              <a:rPr lang="en-GB" sz="1800" dirty="0" smtClean="0"/>
              <a:t>Magna Graecia</a:t>
            </a:r>
          </a:p>
          <a:p>
            <a:r>
              <a:rPr lang="en-GB" sz="2000" b="1" dirty="0"/>
              <a:t>Pyrrhic War 280 – 275 BC</a:t>
            </a:r>
          </a:p>
          <a:p>
            <a:pPr lvl="1"/>
            <a:r>
              <a:rPr lang="en-GB" sz="1800" dirty="0" smtClean="0"/>
              <a:t>282 BC: Romans installed garrisons in Greek cities (</a:t>
            </a:r>
            <a:r>
              <a:rPr lang="en-GB" sz="1800" dirty="0" err="1" smtClean="0"/>
              <a:t>Thurri</a:t>
            </a:r>
            <a:r>
              <a:rPr lang="en-GB" sz="1800" dirty="0" smtClean="0"/>
              <a:t>, </a:t>
            </a:r>
            <a:r>
              <a:rPr lang="en-GB" sz="1800" dirty="0" err="1" smtClean="0"/>
              <a:t>Locri</a:t>
            </a:r>
            <a:r>
              <a:rPr lang="en-GB" sz="1800" dirty="0" smtClean="0"/>
              <a:t>, </a:t>
            </a:r>
            <a:r>
              <a:rPr lang="en-GB" sz="1800" dirty="0" err="1" smtClean="0"/>
              <a:t>Rhegium</a:t>
            </a:r>
            <a:r>
              <a:rPr lang="en-GB" sz="1800" dirty="0" smtClean="0"/>
              <a:t>)</a:t>
            </a:r>
          </a:p>
          <a:p>
            <a:pPr lvl="1"/>
            <a:r>
              <a:rPr lang="en-GB" sz="1800" dirty="0" err="1" smtClean="0"/>
              <a:t>Tarrentum</a:t>
            </a:r>
            <a:r>
              <a:rPr lang="en-GB" sz="1800" dirty="0" smtClean="0"/>
              <a:t> – Rome’s ally – grew nervous… Rome was overthrowing all Greek cities of Magna Graecia</a:t>
            </a:r>
          </a:p>
          <a:p>
            <a:pPr lvl="1"/>
            <a:r>
              <a:rPr lang="en-GB" sz="1800" dirty="0" smtClean="0">
                <a:sym typeface="Wingdings" panose="05000000000000000000" pitchFamily="2" charset="2"/>
              </a:rPr>
              <a:t>Tarentum asked </a:t>
            </a:r>
            <a:r>
              <a:rPr lang="en-GB" sz="1800" dirty="0" err="1" smtClean="0">
                <a:sym typeface="Wingdings" panose="05000000000000000000" pitchFamily="2" charset="2"/>
              </a:rPr>
              <a:t>Pyrrhos</a:t>
            </a:r>
            <a:r>
              <a:rPr lang="en-GB" sz="1800" dirty="0" smtClean="0">
                <a:sym typeface="Wingdings" panose="05000000000000000000" pitchFamily="2" charset="2"/>
              </a:rPr>
              <a:t> for help</a:t>
            </a:r>
          </a:p>
          <a:p>
            <a:pPr lvl="1"/>
            <a:r>
              <a:rPr lang="en-GB" sz="1800" b="1" dirty="0" smtClean="0"/>
              <a:t>280 BC – Pyrrhus’ army lands </a:t>
            </a:r>
            <a:br>
              <a:rPr lang="en-GB" sz="1800" b="1" dirty="0" smtClean="0"/>
            </a:br>
            <a:r>
              <a:rPr lang="en-GB" sz="1800" b="1" dirty="0" smtClean="0"/>
              <a:t>in Italy with:</a:t>
            </a:r>
          </a:p>
          <a:p>
            <a:pPr lvl="2"/>
            <a:r>
              <a:rPr lang="en-GB" sz="1800" dirty="0" smtClean="0"/>
              <a:t>3,000 cavalry</a:t>
            </a:r>
          </a:p>
          <a:p>
            <a:pPr lvl="2"/>
            <a:r>
              <a:rPr lang="en-GB" sz="1800" dirty="0" smtClean="0"/>
              <a:t>2,000 archers</a:t>
            </a:r>
          </a:p>
          <a:p>
            <a:pPr lvl="2"/>
            <a:r>
              <a:rPr lang="en-GB" sz="1800" dirty="0" smtClean="0"/>
              <a:t>500 slingers</a:t>
            </a:r>
          </a:p>
          <a:p>
            <a:pPr lvl="2"/>
            <a:r>
              <a:rPr lang="en-GB" sz="1800" dirty="0" smtClean="0"/>
              <a:t>20,000 infantry</a:t>
            </a:r>
          </a:p>
          <a:p>
            <a:pPr lvl="2"/>
            <a:r>
              <a:rPr lang="en-GB" sz="1800" dirty="0" smtClean="0"/>
              <a:t>20 </a:t>
            </a:r>
            <a:r>
              <a:rPr lang="en-GB" sz="1800" dirty="0"/>
              <a:t>war </a:t>
            </a:r>
            <a:r>
              <a:rPr lang="en-GB" sz="1800" dirty="0" smtClean="0"/>
              <a:t>elephants</a:t>
            </a:r>
            <a:endParaRPr lang="en-GB" sz="1800" dirty="0"/>
          </a:p>
        </p:txBody>
      </p:sp>
      <p:pic>
        <p:nvPicPr>
          <p:cNvPr id="47108" name="Picture 4" descr="https://upload.wikimedia.org/wikipedia/commons/thumb/4/49/Magna_Graecia_ancient_colonies_and_dialects-en.svg/440px-Magna_Graecia_ancient_colonies_and_dialects-en.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8024" y="309415"/>
            <a:ext cx="4191000" cy="52078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4001287152"/>
      </p:ext>
    </p:extLst>
  </p:cSld>
  <p:clrMapOvr>
    <a:masterClrMapping/>
  </p:clrMapOvr>
  <p:transition spd="slow">
    <p:randomBar dir="vert"/>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err="1" smtClean="0"/>
              <a:t>Pyrrhos</a:t>
            </a:r>
            <a:endParaRPr lang="en-GB" dirty="0"/>
          </a:p>
        </p:txBody>
      </p:sp>
      <p:sp>
        <p:nvSpPr>
          <p:cNvPr id="5" name="Content Placeholder 2"/>
          <p:cNvSpPr>
            <a:spLocks noGrp="1"/>
          </p:cNvSpPr>
          <p:nvPr>
            <p:ph idx="1"/>
          </p:nvPr>
        </p:nvSpPr>
        <p:spPr>
          <a:xfrm>
            <a:off x="0" y="1554162"/>
            <a:ext cx="4953000" cy="4525963"/>
          </a:xfrm>
        </p:spPr>
        <p:txBody>
          <a:bodyPr>
            <a:normAutofit lnSpcReduction="10000"/>
          </a:bodyPr>
          <a:lstStyle/>
          <a:p>
            <a:r>
              <a:rPr lang="en-GB" sz="1800" dirty="0" smtClean="0"/>
              <a:t>Magna Graecia</a:t>
            </a:r>
          </a:p>
          <a:p>
            <a:r>
              <a:rPr lang="en-GB" sz="2000" b="1" dirty="0" smtClean="0"/>
              <a:t>Pyrrhic War 280 – 275 BC</a:t>
            </a:r>
          </a:p>
          <a:p>
            <a:pPr lvl="1"/>
            <a:r>
              <a:rPr lang="en-GB" sz="1800" dirty="0" smtClean="0"/>
              <a:t>282 BC: Romans installed garrisons in Greek cities (</a:t>
            </a:r>
            <a:r>
              <a:rPr lang="en-GB" sz="1800" dirty="0" err="1" smtClean="0"/>
              <a:t>Thurri</a:t>
            </a:r>
            <a:r>
              <a:rPr lang="en-GB" sz="1800" dirty="0" smtClean="0"/>
              <a:t>, </a:t>
            </a:r>
            <a:r>
              <a:rPr lang="en-GB" sz="1800" dirty="0" err="1" smtClean="0"/>
              <a:t>Locri</a:t>
            </a:r>
            <a:r>
              <a:rPr lang="en-GB" sz="1800" dirty="0" smtClean="0"/>
              <a:t>, </a:t>
            </a:r>
            <a:r>
              <a:rPr lang="en-GB" sz="1800" dirty="0" err="1" smtClean="0"/>
              <a:t>Rhegium</a:t>
            </a:r>
            <a:r>
              <a:rPr lang="en-GB" sz="1800" dirty="0" smtClean="0"/>
              <a:t>)</a:t>
            </a:r>
          </a:p>
          <a:p>
            <a:pPr lvl="1"/>
            <a:r>
              <a:rPr lang="en-GB" sz="1800" dirty="0" err="1" smtClean="0"/>
              <a:t>Tarrentum</a:t>
            </a:r>
            <a:r>
              <a:rPr lang="en-GB" sz="1800" dirty="0" smtClean="0"/>
              <a:t> – Rome’s ally – grew nervous… Rome was overthrowing all Greek cities of Magna Graecia</a:t>
            </a:r>
          </a:p>
          <a:p>
            <a:pPr lvl="1"/>
            <a:r>
              <a:rPr lang="en-GB" sz="1800" dirty="0" smtClean="0">
                <a:sym typeface="Wingdings" panose="05000000000000000000" pitchFamily="2" charset="2"/>
              </a:rPr>
              <a:t>Tarentum asked </a:t>
            </a:r>
            <a:r>
              <a:rPr lang="en-GB" sz="1800" dirty="0" err="1" smtClean="0">
                <a:sym typeface="Wingdings" panose="05000000000000000000" pitchFamily="2" charset="2"/>
              </a:rPr>
              <a:t>Pyrrhos</a:t>
            </a:r>
            <a:r>
              <a:rPr lang="en-GB" sz="1800" dirty="0" smtClean="0">
                <a:sym typeface="Wingdings" panose="05000000000000000000" pitchFamily="2" charset="2"/>
              </a:rPr>
              <a:t> for help</a:t>
            </a:r>
          </a:p>
          <a:p>
            <a:pPr lvl="1"/>
            <a:r>
              <a:rPr lang="en-GB" sz="1800" b="1" dirty="0" smtClean="0"/>
              <a:t>280 BC – Pyrrhus’ army in Italy consisted of:</a:t>
            </a:r>
          </a:p>
          <a:p>
            <a:pPr lvl="2"/>
            <a:r>
              <a:rPr lang="en-GB" sz="1800" dirty="0" smtClean="0"/>
              <a:t>3,000 cavalry</a:t>
            </a:r>
          </a:p>
          <a:p>
            <a:pPr lvl="2"/>
            <a:r>
              <a:rPr lang="en-GB" sz="1800" dirty="0" smtClean="0"/>
              <a:t>2,000 archers</a:t>
            </a:r>
          </a:p>
          <a:p>
            <a:pPr lvl="2"/>
            <a:r>
              <a:rPr lang="en-GB" sz="1800" dirty="0" smtClean="0"/>
              <a:t>500 slingers</a:t>
            </a:r>
          </a:p>
          <a:p>
            <a:pPr lvl="2"/>
            <a:r>
              <a:rPr lang="en-GB" sz="1800" dirty="0" smtClean="0"/>
              <a:t>20,000 infantry</a:t>
            </a:r>
          </a:p>
          <a:p>
            <a:pPr lvl="2"/>
            <a:r>
              <a:rPr lang="en-GB" sz="1800" dirty="0" smtClean="0"/>
              <a:t>20 </a:t>
            </a:r>
            <a:r>
              <a:rPr lang="en-GB" sz="1800" dirty="0"/>
              <a:t>war </a:t>
            </a:r>
            <a:r>
              <a:rPr lang="en-GB" sz="1800" dirty="0" smtClean="0"/>
              <a:t>elephants</a:t>
            </a:r>
            <a:endParaRPr lang="en-GB" sz="1800" dirty="0"/>
          </a:p>
        </p:txBody>
      </p:sp>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t="6644" b="4782"/>
          <a:stretch/>
        </p:blipFill>
        <p:spPr>
          <a:xfrm>
            <a:off x="4860032" y="128301"/>
            <a:ext cx="4032448" cy="58221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63611085"/>
      </p:ext>
    </p:extLst>
  </p:cSld>
  <p:clrMapOvr>
    <a:masterClrMapping/>
  </p:clrMapOvr>
  <p:transition spd="slow">
    <p:randomBar dir="vert"/>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Pyrrhos</a:t>
            </a:r>
            <a:endParaRPr lang="en-GB" dirty="0"/>
          </a:p>
        </p:txBody>
      </p:sp>
      <p:pic>
        <p:nvPicPr>
          <p:cNvPr id="5" name="Picture 2" descr="https://upload.wikimedia.org/wikipedia/commons/thumb/c/c5/Pyrrhic_War_Italy_en.svg/590px-Pyrrhic_War_Italy_en.svg.png"/>
          <p:cNvPicPr>
            <a:picLocks noChangeAspect="1" noChangeArrowheads="1"/>
          </p:cNvPicPr>
          <p:nvPr/>
        </p:nvPicPr>
        <p:blipFill rotWithShape="1">
          <a:blip r:embed="rId2">
            <a:extLst>
              <a:ext uri="{28A0092B-C50C-407E-A947-70E740481C1C}">
                <a14:useLocalDpi xmlns:a14="http://schemas.microsoft.com/office/drawing/2010/main" val="0"/>
              </a:ext>
            </a:extLst>
          </a:blip>
          <a:srcRect t="8289" r="8465" b="7417"/>
          <a:stretch/>
        </p:blipFill>
        <p:spPr bwMode="auto">
          <a:xfrm>
            <a:off x="4716016" y="60342"/>
            <a:ext cx="4353117" cy="31526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3" name="Content Placeholder 2"/>
          <p:cNvSpPr>
            <a:spLocks noGrp="1"/>
          </p:cNvSpPr>
          <p:nvPr>
            <p:ph idx="1"/>
          </p:nvPr>
        </p:nvSpPr>
        <p:spPr>
          <a:xfrm>
            <a:off x="304800" y="1554162"/>
            <a:ext cx="5779368" cy="4525963"/>
          </a:xfrm>
        </p:spPr>
        <p:txBody>
          <a:bodyPr>
            <a:normAutofit lnSpcReduction="10000"/>
          </a:bodyPr>
          <a:lstStyle/>
          <a:p>
            <a:r>
              <a:rPr lang="en-GB" sz="2800" b="1" dirty="0"/>
              <a:t>Battle of Heraclea in 280 </a:t>
            </a:r>
            <a:r>
              <a:rPr lang="en-GB" sz="2800" b="1" dirty="0" smtClean="0"/>
              <a:t>BC</a:t>
            </a:r>
          </a:p>
          <a:p>
            <a:pPr lvl="1"/>
            <a:r>
              <a:rPr lang="en-GB" sz="2400" dirty="0" smtClean="0"/>
              <a:t>Romans defeated!</a:t>
            </a:r>
          </a:p>
          <a:p>
            <a:pPr lvl="1"/>
            <a:r>
              <a:rPr lang="en-GB" sz="2400" dirty="0" smtClean="0"/>
              <a:t>Casualties</a:t>
            </a:r>
          </a:p>
          <a:p>
            <a:pPr lvl="2"/>
            <a:r>
              <a:rPr lang="en-GB" sz="2000" dirty="0" smtClean="0"/>
              <a:t>After Hieronymus </a:t>
            </a:r>
            <a:r>
              <a:rPr lang="en-GB" sz="2000" dirty="0"/>
              <a:t>of </a:t>
            </a:r>
            <a:r>
              <a:rPr lang="en-GB" sz="2000" dirty="0" smtClean="0"/>
              <a:t>Cardia</a:t>
            </a:r>
            <a:br>
              <a:rPr lang="en-GB" sz="2000" dirty="0" smtClean="0"/>
            </a:br>
            <a:r>
              <a:rPr lang="en-GB" sz="2000" dirty="0" smtClean="0"/>
              <a:t>(Thrace, </a:t>
            </a:r>
            <a:r>
              <a:rPr lang="en-GB" sz="2000" i="1" dirty="0" smtClean="0"/>
              <a:t>c.</a:t>
            </a:r>
            <a:r>
              <a:rPr lang="en-GB" sz="2000" dirty="0" smtClean="0"/>
              <a:t>354-250)</a:t>
            </a:r>
            <a:br>
              <a:rPr lang="en-GB" sz="2000" dirty="0" smtClean="0"/>
            </a:br>
            <a:r>
              <a:rPr lang="en-GB" sz="2000" dirty="0" smtClean="0"/>
              <a:t>Romans: 7,000 men – Pyrrhus: </a:t>
            </a:r>
            <a:r>
              <a:rPr lang="en-GB" sz="2000" dirty="0"/>
              <a:t>3,000 </a:t>
            </a:r>
            <a:r>
              <a:rPr lang="en-GB" sz="2000" dirty="0" smtClean="0"/>
              <a:t>men</a:t>
            </a:r>
          </a:p>
          <a:p>
            <a:pPr lvl="2"/>
            <a:r>
              <a:rPr lang="en-GB" sz="2000" dirty="0" smtClean="0"/>
              <a:t>Dion. Hal.:  Romans: 15,000 – </a:t>
            </a:r>
            <a:r>
              <a:rPr lang="en-GB" sz="2000" dirty="0" err="1" smtClean="0"/>
              <a:t>Pyrrhos</a:t>
            </a:r>
            <a:r>
              <a:rPr lang="en-GB" sz="2000" dirty="0" smtClean="0"/>
              <a:t>: 13,000 men</a:t>
            </a:r>
          </a:p>
          <a:p>
            <a:r>
              <a:rPr lang="en-GB" sz="2800" b="1" dirty="0"/>
              <a:t>Battle of Asculum </a:t>
            </a:r>
            <a:r>
              <a:rPr lang="en-GB" sz="2800" b="1" dirty="0" smtClean="0"/>
              <a:t> (Apulia) in 279 BC</a:t>
            </a:r>
          </a:p>
          <a:p>
            <a:pPr lvl="1"/>
            <a:r>
              <a:rPr lang="en-GB" sz="2400" dirty="0" smtClean="0"/>
              <a:t>another costly victory for Pyrrhus…</a:t>
            </a:r>
          </a:p>
        </p:txBody>
      </p:sp>
    </p:spTree>
    <p:extLst>
      <p:ext uri="{BB962C8B-B14F-4D97-AF65-F5344CB8AC3E}">
        <p14:creationId xmlns:p14="http://schemas.microsoft.com/office/powerpoint/2010/main" val="40663315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out)">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s://upload.wikimedia.org/wikipedia/commons/thumb/c/c5/Pyrrhic_War_Italy_en.svg/590px-Pyrrhic_War_Italy_en.svg.png"/>
          <p:cNvPicPr>
            <a:picLocks noChangeAspect="1" noChangeArrowheads="1"/>
          </p:cNvPicPr>
          <p:nvPr/>
        </p:nvPicPr>
        <p:blipFill rotWithShape="1">
          <a:blip r:embed="rId2">
            <a:extLst>
              <a:ext uri="{28A0092B-C50C-407E-A947-70E740481C1C}">
                <a14:useLocalDpi xmlns:a14="http://schemas.microsoft.com/office/drawing/2010/main" val="0"/>
              </a:ext>
            </a:extLst>
          </a:blip>
          <a:srcRect t="8289" r="8465" b="7417"/>
          <a:stretch/>
        </p:blipFill>
        <p:spPr bwMode="auto">
          <a:xfrm>
            <a:off x="4716016" y="60342"/>
            <a:ext cx="4353117" cy="31526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Title 1"/>
          <p:cNvSpPr>
            <a:spLocks noGrp="1"/>
          </p:cNvSpPr>
          <p:nvPr>
            <p:ph type="title"/>
          </p:nvPr>
        </p:nvSpPr>
        <p:spPr/>
        <p:txBody>
          <a:bodyPr/>
          <a:lstStyle/>
          <a:p>
            <a:r>
              <a:rPr lang="en-GB" dirty="0" err="1" smtClean="0"/>
              <a:t>Pyrrhos</a:t>
            </a:r>
            <a:endParaRPr lang="en-GB" dirty="0"/>
          </a:p>
        </p:txBody>
      </p:sp>
      <p:pic>
        <p:nvPicPr>
          <p:cNvPr id="6" name="Content Placeholder 5"/>
          <p:cNvPicPr>
            <a:picLocks noGrp="1" noChangeAspect="1"/>
          </p:cNvPicPr>
          <p:nvPr>
            <p:ph idx="1"/>
          </p:nvPr>
        </p:nvPicPr>
        <p:blipFill>
          <a:blip r:embed="rId3" cstate="print">
            <a:extLst>
              <a:ext uri="{BEBA8EAE-BF5A-486C-A8C5-ECC9F3942E4B}">
                <a14:imgProps xmlns:a14="http://schemas.microsoft.com/office/drawing/2010/main">
                  <a14:imgLayer r:embed="rId4">
                    <a14:imgEffect>
                      <a14:backgroundRemoval t="6584" b="94239" l="5447" r="95643">
                        <a14:foregroundMark x1="5664" y1="31276" x2="5664" y2="31276"/>
                        <a14:foregroundMark x1="27233" y1="7819" x2="27233" y2="7819"/>
                        <a14:foregroundMark x1="25708" y1="90535" x2="25708" y2="90535"/>
                        <a14:foregroundMark x1="66013" y1="81481" x2="66013" y2="81481"/>
                        <a14:foregroundMark x1="75163" y1="75309" x2="75163" y2="75309"/>
                        <a14:foregroundMark x1="95207" y1="67901" x2="95207" y2="67901"/>
                        <a14:foregroundMark x1="95643" y1="70370" x2="95643" y2="70370"/>
                        <a14:foregroundMark x1="88671" y1="87654" x2="88671" y2="87654"/>
                        <a14:foregroundMark x1="83007" y1="94239" x2="83007" y2="94239"/>
                        <a14:foregroundMark x1="79303" y1="82305" x2="79303" y2="82305"/>
                        <a14:foregroundMark x1="71242" y1="35802" x2="71242" y2="35802"/>
                        <a14:foregroundMark x1="69935" y1="23045" x2="69935" y2="23045"/>
                        <a14:foregroundMark x1="66231" y1="17284" x2="66231" y2="17284"/>
                        <a14:foregroundMark x1="74728" y1="6584" x2="74728" y2="6584"/>
                      </a14:backgroundRemoval>
                    </a14:imgEffect>
                  </a14:imgLayer>
                </a14:imgProps>
              </a:ext>
              <a:ext uri="{28A0092B-C50C-407E-A947-70E740481C1C}">
                <a14:useLocalDpi xmlns:a14="http://schemas.microsoft.com/office/drawing/2010/main" val="0"/>
              </a:ext>
            </a:extLst>
          </a:blip>
          <a:stretch>
            <a:fillRect/>
          </a:stretch>
        </p:blipFill>
        <p:spPr>
          <a:xfrm>
            <a:off x="179512" y="1741928"/>
            <a:ext cx="8636524" cy="4567392"/>
          </a:xfrm>
        </p:spPr>
      </p:pic>
      <p:sp>
        <p:nvSpPr>
          <p:cNvPr id="7" name="Rectangle 6"/>
          <p:cNvSpPr/>
          <p:nvPr/>
        </p:nvSpPr>
        <p:spPr>
          <a:xfrm>
            <a:off x="251520" y="6093296"/>
            <a:ext cx="8518917" cy="646331"/>
          </a:xfrm>
          <a:prstGeom prst="rect">
            <a:avLst/>
          </a:prstGeom>
        </p:spPr>
        <p:txBody>
          <a:bodyPr wrap="square">
            <a:spAutoFit/>
          </a:bodyPr>
          <a:lstStyle/>
          <a:p>
            <a:r>
              <a:rPr lang="en-GB" dirty="0">
                <a:solidFill>
                  <a:schemeClr val="bg1">
                    <a:lumMod val="50000"/>
                  </a:schemeClr>
                </a:solidFill>
              </a:rPr>
              <a:t>Coin of Pyrrhus minted at Syracuse, 278 BC. Obverse: Veiled head of </a:t>
            </a:r>
            <a:r>
              <a:rPr lang="en-GB" dirty="0" err="1">
                <a:solidFill>
                  <a:schemeClr val="bg1">
                    <a:lumMod val="50000"/>
                  </a:schemeClr>
                </a:solidFill>
              </a:rPr>
              <a:t>Phtia</a:t>
            </a:r>
            <a:r>
              <a:rPr lang="en-GB" dirty="0">
                <a:solidFill>
                  <a:schemeClr val="bg1">
                    <a:lumMod val="50000"/>
                  </a:schemeClr>
                </a:solidFill>
              </a:rPr>
              <a:t> with oak wreath, </a:t>
            </a:r>
            <a:r>
              <a:rPr lang="el-GR" dirty="0">
                <a:solidFill>
                  <a:schemeClr val="bg1">
                    <a:lumMod val="50000"/>
                  </a:schemeClr>
                </a:solidFill>
              </a:rPr>
              <a:t>ΦΘ</a:t>
            </a:r>
            <a:r>
              <a:rPr lang="en-GB" dirty="0">
                <a:solidFill>
                  <a:schemeClr val="bg1">
                    <a:lumMod val="50000"/>
                  </a:schemeClr>
                </a:solidFill>
              </a:rPr>
              <a:t>IA</a:t>
            </a:r>
            <a:r>
              <a:rPr lang="el-GR" dirty="0">
                <a:solidFill>
                  <a:schemeClr val="bg1">
                    <a:lumMod val="50000"/>
                  </a:schemeClr>
                </a:solidFill>
              </a:rPr>
              <a:t>Σ (</a:t>
            </a:r>
            <a:r>
              <a:rPr lang="en-GB" dirty="0">
                <a:solidFill>
                  <a:schemeClr val="bg1">
                    <a:lumMod val="50000"/>
                  </a:schemeClr>
                </a:solidFill>
              </a:rPr>
              <a:t>of </a:t>
            </a:r>
            <a:r>
              <a:rPr lang="en-GB" dirty="0" err="1">
                <a:solidFill>
                  <a:schemeClr val="bg1">
                    <a:lumMod val="50000"/>
                  </a:schemeClr>
                </a:solidFill>
              </a:rPr>
              <a:t>Phtia</a:t>
            </a:r>
            <a:r>
              <a:rPr lang="en-GB" dirty="0">
                <a:solidFill>
                  <a:schemeClr val="bg1">
                    <a:lumMod val="50000"/>
                  </a:schemeClr>
                </a:solidFill>
              </a:rPr>
              <a:t>). Reverse: Thunderbolt, BA</a:t>
            </a:r>
            <a:r>
              <a:rPr lang="el-GR" dirty="0">
                <a:solidFill>
                  <a:schemeClr val="bg1">
                    <a:lumMod val="50000"/>
                  </a:schemeClr>
                </a:solidFill>
              </a:rPr>
              <a:t>Σ</a:t>
            </a:r>
            <a:r>
              <a:rPr lang="en-GB" dirty="0">
                <a:solidFill>
                  <a:schemeClr val="bg1">
                    <a:lumMod val="50000"/>
                  </a:schemeClr>
                </a:solidFill>
              </a:rPr>
              <a:t>I</a:t>
            </a:r>
            <a:r>
              <a:rPr lang="el-GR" dirty="0">
                <a:solidFill>
                  <a:schemeClr val="bg1">
                    <a:lumMod val="50000"/>
                  </a:schemeClr>
                </a:solidFill>
              </a:rPr>
              <a:t>Λ</a:t>
            </a:r>
            <a:r>
              <a:rPr lang="en-GB" dirty="0">
                <a:solidFill>
                  <a:schemeClr val="bg1">
                    <a:lumMod val="50000"/>
                  </a:schemeClr>
                </a:solidFill>
              </a:rPr>
              <a:t>E</a:t>
            </a:r>
            <a:r>
              <a:rPr lang="el-GR" dirty="0">
                <a:solidFill>
                  <a:schemeClr val="bg1">
                    <a:lumMod val="50000"/>
                  </a:schemeClr>
                </a:solidFill>
              </a:rPr>
              <a:t>ΩΣ ΠΥΡΡ</a:t>
            </a:r>
            <a:r>
              <a:rPr lang="en-GB" dirty="0">
                <a:solidFill>
                  <a:schemeClr val="bg1">
                    <a:lumMod val="50000"/>
                  </a:schemeClr>
                </a:solidFill>
              </a:rPr>
              <a:t>O</a:t>
            </a:r>
            <a:r>
              <a:rPr lang="el-GR" dirty="0">
                <a:solidFill>
                  <a:schemeClr val="bg1">
                    <a:lumMod val="50000"/>
                  </a:schemeClr>
                </a:solidFill>
              </a:rPr>
              <a:t>Υ </a:t>
            </a:r>
            <a:endParaRPr lang="en-GB" dirty="0">
              <a:solidFill>
                <a:schemeClr val="bg1">
                  <a:lumMod val="50000"/>
                </a:schemeClr>
              </a:solidFill>
            </a:endParaRPr>
          </a:p>
        </p:txBody>
      </p:sp>
      <p:sp>
        <p:nvSpPr>
          <p:cNvPr id="8" name="Content Placeholder 2"/>
          <p:cNvSpPr txBox="1">
            <a:spLocks/>
          </p:cNvSpPr>
          <p:nvPr/>
        </p:nvSpPr>
        <p:spPr>
          <a:xfrm>
            <a:off x="304800" y="1554162"/>
            <a:ext cx="8686800" cy="4525963"/>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dirty="0" smtClean="0"/>
              <a:t>278 BC – in Sicily – to drive out </a:t>
            </a:r>
            <a:r>
              <a:rPr lang="en-GB" sz="2000" dirty="0" err="1" smtClean="0"/>
              <a:t>Carthagenians</a:t>
            </a:r>
            <a:r>
              <a:rPr lang="en-GB" sz="2000" dirty="0" smtClean="0"/>
              <a:t>…</a:t>
            </a:r>
            <a:endParaRPr lang="en-GB" sz="1800" dirty="0" smtClean="0"/>
          </a:p>
        </p:txBody>
      </p:sp>
    </p:spTree>
    <p:extLst>
      <p:ext uri="{BB962C8B-B14F-4D97-AF65-F5344CB8AC3E}">
        <p14:creationId xmlns:p14="http://schemas.microsoft.com/office/powerpoint/2010/main" val="19811050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000"/>
                            </p:stCondLst>
                            <p:childTnLst>
                              <p:par>
                                <p:cTn id="9" presetID="14" presetClass="exit" presetSubtype="10" fill="hold" nodeType="afterEffect">
                                  <p:stCondLst>
                                    <p:cond delay="1000"/>
                                  </p:stCondLst>
                                  <p:childTnLst>
                                    <p:animEffect transition="out" filter="randombar(horizontal)">
                                      <p:cBhvr>
                                        <p:cTn id="10" dur="500"/>
                                        <p:tgtEl>
                                          <p:spTgt spid="9"/>
                                        </p:tgtEl>
                                      </p:cBhvr>
                                    </p:animEffect>
                                    <p:set>
                                      <p:cBhvr>
                                        <p:cTn id="11"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Pyrrhos</a:t>
            </a:r>
            <a:endParaRPr lang="en-GB" dirty="0"/>
          </a:p>
        </p:txBody>
      </p:sp>
      <p:sp>
        <p:nvSpPr>
          <p:cNvPr id="3" name="Content Placeholder 2"/>
          <p:cNvSpPr>
            <a:spLocks noGrp="1"/>
          </p:cNvSpPr>
          <p:nvPr>
            <p:ph idx="1"/>
          </p:nvPr>
        </p:nvSpPr>
        <p:spPr>
          <a:xfrm>
            <a:off x="179512" y="1412776"/>
            <a:ext cx="8964488" cy="4667349"/>
          </a:xfrm>
        </p:spPr>
        <p:txBody>
          <a:bodyPr>
            <a:normAutofit/>
          </a:bodyPr>
          <a:lstStyle/>
          <a:p>
            <a:pPr marL="0" indent="0">
              <a:buNone/>
            </a:pPr>
            <a:r>
              <a:rPr lang="en-GB" sz="2000" dirty="0" smtClean="0"/>
              <a:t>When </a:t>
            </a:r>
            <a:r>
              <a:rPr lang="en-GB" sz="2000" dirty="0" err="1" smtClean="0"/>
              <a:t>Pyrrhos</a:t>
            </a:r>
            <a:r>
              <a:rPr lang="en-GB" sz="2000" dirty="0" smtClean="0"/>
              <a:t> returned from Sicily, the Romans had re-grouped their armies</a:t>
            </a:r>
          </a:p>
          <a:p>
            <a:pPr marL="0" indent="0">
              <a:buNone/>
            </a:pPr>
            <a:r>
              <a:rPr lang="en-GB" sz="2000" dirty="0" smtClean="0">
                <a:sym typeface="Wingdings" panose="05000000000000000000" pitchFamily="2" charset="2"/>
              </a:rPr>
              <a:t></a:t>
            </a:r>
            <a:r>
              <a:rPr lang="en-GB" sz="2000" dirty="0" err="1" smtClean="0">
                <a:sym typeface="Wingdings" panose="05000000000000000000" pitchFamily="2" charset="2"/>
              </a:rPr>
              <a:t>Pyrrhos</a:t>
            </a:r>
            <a:r>
              <a:rPr lang="en-GB" sz="2000" dirty="0" smtClean="0">
                <a:sym typeface="Wingdings" panose="05000000000000000000" pitchFamily="2" charset="2"/>
              </a:rPr>
              <a:t> was outnumbered</a:t>
            </a:r>
          </a:p>
          <a:p>
            <a:pPr marL="0" indent="0">
              <a:buNone/>
            </a:pPr>
            <a:r>
              <a:rPr lang="en-GB" sz="2000" dirty="0" smtClean="0">
                <a:sym typeface="Wingdings" panose="05000000000000000000" pitchFamily="2" charset="2"/>
              </a:rPr>
              <a:t>	275 BC - </a:t>
            </a:r>
            <a:r>
              <a:rPr lang="en-GB" sz="2000" dirty="0" smtClean="0"/>
              <a:t>Battle </a:t>
            </a:r>
            <a:r>
              <a:rPr lang="en-GB" sz="2000" dirty="0"/>
              <a:t>of </a:t>
            </a:r>
            <a:r>
              <a:rPr lang="en-GB" sz="2000" dirty="0" err="1" smtClean="0"/>
              <a:t>Beneventum</a:t>
            </a:r>
            <a:r>
              <a:rPr lang="en-GB" sz="2000" dirty="0" smtClean="0"/>
              <a:t>: undecided</a:t>
            </a:r>
          </a:p>
          <a:p>
            <a:pPr marL="0" indent="0">
              <a:buNone/>
            </a:pPr>
            <a:r>
              <a:rPr lang="en-GB" sz="2000" dirty="0">
                <a:sym typeface="Wingdings" panose="05000000000000000000" pitchFamily="2" charset="2"/>
              </a:rPr>
              <a:t>	</a:t>
            </a:r>
            <a:r>
              <a:rPr lang="en-GB" sz="2000" dirty="0" smtClean="0">
                <a:sym typeface="Wingdings" panose="05000000000000000000" pitchFamily="2" charset="2"/>
              </a:rPr>
              <a:t></a:t>
            </a:r>
            <a:r>
              <a:rPr lang="en-GB" sz="2000" dirty="0" err="1" smtClean="0">
                <a:sym typeface="Wingdings" panose="05000000000000000000" pitchFamily="2" charset="2"/>
              </a:rPr>
              <a:t>Pyrrhos</a:t>
            </a:r>
            <a:r>
              <a:rPr lang="en-GB" sz="2000" dirty="0" smtClean="0">
                <a:sym typeface="Wingdings" panose="05000000000000000000" pitchFamily="2" charset="2"/>
              </a:rPr>
              <a:t> gave up…</a:t>
            </a:r>
            <a:endParaRPr lang="en-GB" sz="2000" dirty="0"/>
          </a:p>
        </p:txBody>
      </p:sp>
      <p:pic>
        <p:nvPicPr>
          <p:cNvPr id="4" name="Content Placeholder 5"/>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6584" b="94239" l="5447" r="95643">
                        <a14:foregroundMark x1="5664" y1="31276" x2="5664" y2="31276"/>
                        <a14:foregroundMark x1="27233" y1="7819" x2="27233" y2="7819"/>
                        <a14:foregroundMark x1="25708" y1="90535" x2="25708" y2="90535"/>
                        <a14:foregroundMark x1="66013" y1="81481" x2="66013" y2="81481"/>
                        <a14:foregroundMark x1="75163" y1="75309" x2="75163" y2="75309"/>
                        <a14:foregroundMark x1="95207" y1="67901" x2="95207" y2="67901"/>
                        <a14:foregroundMark x1="95643" y1="70370" x2="95643" y2="70370"/>
                        <a14:foregroundMark x1="88671" y1="87654" x2="88671" y2="87654"/>
                        <a14:foregroundMark x1="83007" y1="94239" x2="83007" y2="94239"/>
                        <a14:foregroundMark x1="79303" y1="82305" x2="79303" y2="82305"/>
                        <a14:foregroundMark x1="71242" y1="35802" x2="71242" y2="35802"/>
                        <a14:foregroundMark x1="69935" y1="23045" x2="69935" y2="23045"/>
                        <a14:foregroundMark x1="66231" y1="17284" x2="66231" y2="17284"/>
                        <a14:foregroundMark x1="74728" y1="6584" x2="74728" y2="6584"/>
                      </a14:backgroundRemoval>
                    </a14:imgEffect>
                  </a14:imgLayer>
                </a14:imgProps>
              </a:ext>
              <a:ext uri="{28A0092B-C50C-407E-A947-70E740481C1C}">
                <a14:useLocalDpi xmlns:a14="http://schemas.microsoft.com/office/drawing/2010/main" val="0"/>
              </a:ext>
            </a:extLst>
          </a:blip>
          <a:srcRect t="28197"/>
          <a:stretch/>
        </p:blipFill>
        <p:spPr>
          <a:xfrm>
            <a:off x="179512" y="3029802"/>
            <a:ext cx="8636524" cy="3279517"/>
          </a:xfrm>
          <a:prstGeom prst="rect">
            <a:avLst/>
          </a:prstGeom>
        </p:spPr>
      </p:pic>
      <p:sp>
        <p:nvSpPr>
          <p:cNvPr id="5" name="Rectangle 4"/>
          <p:cNvSpPr/>
          <p:nvPr/>
        </p:nvSpPr>
        <p:spPr>
          <a:xfrm>
            <a:off x="251520" y="6093296"/>
            <a:ext cx="8518917" cy="646331"/>
          </a:xfrm>
          <a:prstGeom prst="rect">
            <a:avLst/>
          </a:prstGeom>
        </p:spPr>
        <p:txBody>
          <a:bodyPr wrap="square">
            <a:spAutoFit/>
          </a:bodyPr>
          <a:lstStyle/>
          <a:p>
            <a:r>
              <a:rPr lang="en-GB" dirty="0">
                <a:solidFill>
                  <a:schemeClr val="bg1">
                    <a:lumMod val="50000"/>
                  </a:schemeClr>
                </a:solidFill>
              </a:rPr>
              <a:t>Coin of Pyrrhus minted at Syracuse, 278 BC. Obverse: Veiled head of </a:t>
            </a:r>
            <a:r>
              <a:rPr lang="en-GB" dirty="0" err="1">
                <a:solidFill>
                  <a:schemeClr val="bg1">
                    <a:lumMod val="50000"/>
                  </a:schemeClr>
                </a:solidFill>
              </a:rPr>
              <a:t>Phtia</a:t>
            </a:r>
            <a:r>
              <a:rPr lang="en-GB" dirty="0">
                <a:solidFill>
                  <a:schemeClr val="bg1">
                    <a:lumMod val="50000"/>
                  </a:schemeClr>
                </a:solidFill>
              </a:rPr>
              <a:t> with oak wreath, </a:t>
            </a:r>
            <a:r>
              <a:rPr lang="el-GR" dirty="0">
                <a:solidFill>
                  <a:schemeClr val="bg1">
                    <a:lumMod val="50000"/>
                  </a:schemeClr>
                </a:solidFill>
              </a:rPr>
              <a:t>ΦΘ</a:t>
            </a:r>
            <a:r>
              <a:rPr lang="en-GB" dirty="0">
                <a:solidFill>
                  <a:schemeClr val="bg1">
                    <a:lumMod val="50000"/>
                  </a:schemeClr>
                </a:solidFill>
              </a:rPr>
              <a:t>IA</a:t>
            </a:r>
            <a:r>
              <a:rPr lang="el-GR" dirty="0">
                <a:solidFill>
                  <a:schemeClr val="bg1">
                    <a:lumMod val="50000"/>
                  </a:schemeClr>
                </a:solidFill>
              </a:rPr>
              <a:t>Σ (</a:t>
            </a:r>
            <a:r>
              <a:rPr lang="en-GB" dirty="0">
                <a:solidFill>
                  <a:schemeClr val="bg1">
                    <a:lumMod val="50000"/>
                  </a:schemeClr>
                </a:solidFill>
              </a:rPr>
              <a:t>of </a:t>
            </a:r>
            <a:r>
              <a:rPr lang="en-GB" dirty="0" err="1">
                <a:solidFill>
                  <a:schemeClr val="bg1">
                    <a:lumMod val="50000"/>
                  </a:schemeClr>
                </a:solidFill>
              </a:rPr>
              <a:t>Phtia</a:t>
            </a:r>
            <a:r>
              <a:rPr lang="en-GB" dirty="0">
                <a:solidFill>
                  <a:schemeClr val="bg1">
                    <a:lumMod val="50000"/>
                  </a:schemeClr>
                </a:solidFill>
              </a:rPr>
              <a:t>). Reverse: Thunderbolt, BA</a:t>
            </a:r>
            <a:r>
              <a:rPr lang="el-GR" dirty="0">
                <a:solidFill>
                  <a:schemeClr val="bg1">
                    <a:lumMod val="50000"/>
                  </a:schemeClr>
                </a:solidFill>
              </a:rPr>
              <a:t>Σ</a:t>
            </a:r>
            <a:r>
              <a:rPr lang="en-GB" dirty="0">
                <a:solidFill>
                  <a:schemeClr val="bg1">
                    <a:lumMod val="50000"/>
                  </a:schemeClr>
                </a:solidFill>
              </a:rPr>
              <a:t>I</a:t>
            </a:r>
            <a:r>
              <a:rPr lang="el-GR" dirty="0">
                <a:solidFill>
                  <a:schemeClr val="bg1">
                    <a:lumMod val="50000"/>
                  </a:schemeClr>
                </a:solidFill>
              </a:rPr>
              <a:t>Λ</a:t>
            </a:r>
            <a:r>
              <a:rPr lang="en-GB" dirty="0">
                <a:solidFill>
                  <a:schemeClr val="bg1">
                    <a:lumMod val="50000"/>
                  </a:schemeClr>
                </a:solidFill>
              </a:rPr>
              <a:t>E</a:t>
            </a:r>
            <a:r>
              <a:rPr lang="el-GR" dirty="0">
                <a:solidFill>
                  <a:schemeClr val="bg1">
                    <a:lumMod val="50000"/>
                  </a:schemeClr>
                </a:solidFill>
              </a:rPr>
              <a:t>ΩΣ ΠΥΡΡ</a:t>
            </a:r>
            <a:r>
              <a:rPr lang="en-GB" dirty="0">
                <a:solidFill>
                  <a:schemeClr val="bg1">
                    <a:lumMod val="50000"/>
                  </a:schemeClr>
                </a:solidFill>
              </a:rPr>
              <a:t>O</a:t>
            </a:r>
            <a:r>
              <a:rPr lang="el-GR" dirty="0">
                <a:solidFill>
                  <a:schemeClr val="bg1">
                    <a:lumMod val="50000"/>
                  </a:schemeClr>
                </a:solidFill>
              </a:rPr>
              <a:t>Υ </a:t>
            </a:r>
            <a:endParaRPr lang="en-GB" dirty="0">
              <a:solidFill>
                <a:schemeClr val="bg1">
                  <a:lumMod val="50000"/>
                </a:schemeClr>
              </a:solidFill>
            </a:endParaRPr>
          </a:p>
        </p:txBody>
      </p:sp>
    </p:spTree>
    <p:extLst>
      <p:ext uri="{BB962C8B-B14F-4D97-AF65-F5344CB8AC3E}">
        <p14:creationId xmlns:p14="http://schemas.microsoft.com/office/powerpoint/2010/main" val="401887466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9218" name="Picture 2" descr="http://www.crystalinks.com/CarthageWa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2969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3855398"/>
      </p:ext>
    </p:extLst>
  </p:cSld>
  <p:clrMapOvr>
    <a:masterClrMapping/>
  </p:clrMapOvr>
  <p:transition spd="slow">
    <p:randomBar dir="vert"/>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www.ancient.eu/uploads/images/1213.jpg?v=143103030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131" y="3068961"/>
            <a:ext cx="9109402" cy="378904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29118" y="260648"/>
            <a:ext cx="8686800" cy="2160240"/>
          </a:xfrm>
        </p:spPr>
        <p:txBody>
          <a:bodyPr>
            <a:normAutofit fontScale="90000"/>
          </a:bodyPr>
          <a:lstStyle/>
          <a:p>
            <a:r>
              <a:rPr lang="en-GB" sz="4900" dirty="0"/>
              <a:t>Punic Wars</a:t>
            </a:r>
            <a:br>
              <a:rPr lang="en-GB" sz="4900" dirty="0"/>
            </a:br>
            <a:r>
              <a:rPr lang="en-GB" sz="2700" dirty="0" smtClean="0"/>
              <a:t/>
            </a:r>
            <a:br>
              <a:rPr lang="en-GB" sz="2700" dirty="0" smtClean="0"/>
            </a:br>
            <a:r>
              <a:rPr lang="en-GB" sz="2700" dirty="0" smtClean="0"/>
              <a:t>1 – 264 </a:t>
            </a:r>
            <a:r>
              <a:rPr lang="en-GB" sz="2700" dirty="0" smtClean="0">
                <a:sym typeface="Wingdings" panose="05000000000000000000" pitchFamily="2" charset="2"/>
              </a:rPr>
              <a:t> </a:t>
            </a:r>
            <a:r>
              <a:rPr lang="en-GB" sz="2700" dirty="0" smtClean="0"/>
              <a:t>241</a:t>
            </a:r>
            <a:br>
              <a:rPr lang="en-GB" sz="2700" dirty="0" smtClean="0"/>
            </a:br>
            <a:r>
              <a:rPr lang="en-GB" sz="2700" dirty="0" smtClean="0"/>
              <a:t>2 – 218 </a:t>
            </a:r>
            <a:r>
              <a:rPr lang="en-GB" sz="2700" dirty="0" smtClean="0">
                <a:sym typeface="Wingdings" panose="05000000000000000000" pitchFamily="2" charset="2"/>
              </a:rPr>
              <a:t> 201</a:t>
            </a:r>
            <a:br>
              <a:rPr lang="en-GB" sz="2700" dirty="0" smtClean="0">
                <a:sym typeface="Wingdings" panose="05000000000000000000" pitchFamily="2" charset="2"/>
              </a:rPr>
            </a:br>
            <a:r>
              <a:rPr lang="en-GB" sz="2700" dirty="0" smtClean="0">
                <a:sym typeface="Wingdings" panose="05000000000000000000" pitchFamily="2" charset="2"/>
              </a:rPr>
              <a:t>3 – 149  146</a:t>
            </a:r>
            <a:r>
              <a:rPr lang="en-GB" sz="2700" dirty="0" smtClean="0"/>
              <a:t/>
            </a:r>
            <a:br>
              <a:rPr lang="en-GB" sz="2700" dirty="0" smtClean="0"/>
            </a:br>
            <a:r>
              <a:rPr lang="en-GB" sz="2700" dirty="0" smtClean="0"/>
              <a:t/>
            </a:r>
            <a:br>
              <a:rPr lang="en-GB" sz="2700" dirty="0" smtClean="0"/>
            </a:br>
            <a:endParaRPr lang="en-GB" dirty="0"/>
          </a:p>
        </p:txBody>
      </p:sp>
    </p:spTree>
    <p:extLst>
      <p:ext uri="{BB962C8B-B14F-4D97-AF65-F5344CB8AC3E}">
        <p14:creationId xmlns:p14="http://schemas.microsoft.com/office/powerpoint/2010/main" val="3802258861"/>
      </p:ext>
    </p:extLst>
  </p:cSld>
  <p:clrMapOvr>
    <a:masterClrMapping/>
  </p:clrMapOvr>
  <p:transition spd="slow">
    <p:randomBar dir="vert"/>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pic>
        <p:nvPicPr>
          <p:cNvPr id="6146" name="Picture 2" descr="http://palma1.no.sapo.pt/punic-ma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189"/>
            <a:ext cx="9144000" cy="682781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51520" y="620688"/>
            <a:ext cx="4572000" cy="1107996"/>
          </a:xfrm>
          <a:prstGeom prst="rect">
            <a:avLst/>
          </a:prstGeom>
        </p:spPr>
        <p:style>
          <a:lnRef idx="1">
            <a:schemeClr val="accent6"/>
          </a:lnRef>
          <a:fillRef idx="3">
            <a:schemeClr val="accent6"/>
          </a:fillRef>
          <a:effectRef idx="2">
            <a:schemeClr val="accent6"/>
          </a:effectRef>
          <a:fontRef idx="minor">
            <a:schemeClr val="lt1"/>
          </a:fontRef>
        </p:style>
        <p:txBody>
          <a:bodyPr>
            <a:spAutoFit/>
          </a:bodyPr>
          <a:lstStyle/>
          <a:p>
            <a:pPr marL="285750" indent="-285750">
              <a:buFont typeface="Wingdings" panose="05000000000000000000" pitchFamily="2" charset="2"/>
              <a:buChar char="Ø"/>
            </a:pPr>
            <a:r>
              <a:rPr lang="en-GB" sz="1600" dirty="0" err="1"/>
              <a:t>Gadir</a:t>
            </a:r>
            <a:r>
              <a:rPr lang="en-GB" sz="1600" dirty="0"/>
              <a:t> ("castle", modern Cádiz</a:t>
            </a:r>
            <a:r>
              <a:rPr lang="en-GB" sz="1600" dirty="0" smtClean="0"/>
              <a:t>)</a:t>
            </a:r>
          </a:p>
          <a:p>
            <a:pPr marL="285750" indent="-285750">
              <a:buFont typeface="Wingdings" panose="05000000000000000000" pitchFamily="2" charset="2"/>
              <a:buChar char="Ø"/>
            </a:pPr>
            <a:r>
              <a:rPr lang="en-GB" sz="1600" dirty="0" err="1" smtClean="0"/>
              <a:t>Malkah</a:t>
            </a:r>
            <a:r>
              <a:rPr lang="en-GB" sz="1600" dirty="0" smtClean="0"/>
              <a:t> </a:t>
            </a:r>
            <a:r>
              <a:rPr lang="en-GB" sz="1600" dirty="0"/>
              <a:t>("royal town", </a:t>
            </a:r>
            <a:r>
              <a:rPr lang="en-GB" sz="1600" dirty="0" err="1"/>
              <a:t>Málaga</a:t>
            </a:r>
            <a:r>
              <a:rPr lang="en-GB" sz="1600" dirty="0" smtClean="0"/>
              <a:t>)</a:t>
            </a:r>
          </a:p>
          <a:p>
            <a:pPr marL="285750" indent="-285750">
              <a:buFont typeface="Wingdings" panose="05000000000000000000" pitchFamily="2" charset="2"/>
              <a:buChar char="Ø"/>
            </a:pPr>
            <a:r>
              <a:rPr lang="en-GB" sz="1600" dirty="0" smtClean="0"/>
              <a:t>New </a:t>
            </a:r>
            <a:r>
              <a:rPr lang="en-GB" sz="1600" dirty="0"/>
              <a:t>Carthage (Cartagena</a:t>
            </a:r>
            <a:r>
              <a:rPr lang="en-GB" sz="1600" dirty="0" smtClean="0"/>
              <a:t>)</a:t>
            </a:r>
          </a:p>
          <a:p>
            <a:pPr marL="285750" indent="-285750">
              <a:buFont typeface="Wingdings" panose="05000000000000000000" pitchFamily="2" charset="2"/>
              <a:buChar char="Ø"/>
            </a:pPr>
            <a:r>
              <a:rPr lang="en-GB" sz="1600" i="1" dirty="0"/>
              <a:t>Kart</a:t>
            </a:r>
            <a:r>
              <a:rPr lang="en-GB" sz="1600" dirty="0"/>
              <a:t>, "</a:t>
            </a:r>
            <a:r>
              <a:rPr lang="en-GB" sz="1600" dirty="0" smtClean="0"/>
              <a:t>town“ &gt; Cordoba</a:t>
            </a:r>
            <a:endParaRPr lang="en-GB" sz="1600" dirty="0"/>
          </a:p>
        </p:txBody>
      </p:sp>
    </p:spTree>
    <p:extLst>
      <p:ext uri="{BB962C8B-B14F-4D97-AF65-F5344CB8AC3E}">
        <p14:creationId xmlns:p14="http://schemas.microsoft.com/office/powerpoint/2010/main" val="187698561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idx="1"/>
          </p:nvPr>
        </p:nvSpPr>
        <p:spPr/>
        <p:txBody>
          <a:bodyPr>
            <a:normAutofit/>
          </a:bodyPr>
          <a:lstStyle/>
          <a:p>
            <a:r>
              <a:rPr lang="en-GB" dirty="0" smtClean="0"/>
              <a:t>expansion from 9</a:t>
            </a:r>
            <a:r>
              <a:rPr lang="en-GB" baseline="30000" dirty="0" smtClean="0"/>
              <a:t>th</a:t>
            </a:r>
            <a:r>
              <a:rPr lang="en-GB" dirty="0" smtClean="0"/>
              <a:t> c. BC onwards: ‘colony/</a:t>
            </a:r>
            <a:r>
              <a:rPr lang="en-GB" dirty="0" err="1" smtClean="0"/>
              <a:t>emporion</a:t>
            </a:r>
            <a:r>
              <a:rPr lang="en-GB" dirty="0" smtClean="0"/>
              <a:t>’ </a:t>
            </a:r>
            <a:r>
              <a:rPr lang="en-GB" dirty="0" err="1" smtClean="0"/>
              <a:t>Kition</a:t>
            </a:r>
            <a:r>
              <a:rPr lang="en-GB" dirty="0" smtClean="0"/>
              <a:t> on Cyprus, then North Africa, Sicily, Spain,…</a:t>
            </a:r>
            <a:endParaRPr lang="en-GB" dirty="0"/>
          </a:p>
        </p:txBody>
      </p:sp>
      <p:sp>
        <p:nvSpPr>
          <p:cNvPr id="2" name="Title 1"/>
          <p:cNvSpPr>
            <a:spLocks noGrp="1"/>
          </p:cNvSpPr>
          <p:nvPr>
            <p:ph type="title"/>
          </p:nvPr>
        </p:nvSpPr>
        <p:spPr/>
        <p:txBody>
          <a:bodyPr/>
          <a:lstStyle/>
          <a:p>
            <a:r>
              <a:rPr lang="en-GB" dirty="0" smtClean="0"/>
              <a:t>The Phoenicians</a:t>
            </a:r>
            <a:endParaRPr lang="en-GB" dirty="0"/>
          </a:p>
        </p:txBody>
      </p:sp>
      <p:sp>
        <p:nvSpPr>
          <p:cNvPr id="5" name="Title 1"/>
          <p:cNvSpPr txBox="1">
            <a:spLocks/>
          </p:cNvSpPr>
          <p:nvPr/>
        </p:nvSpPr>
        <p:spPr>
          <a:xfrm>
            <a:off x="304800" y="457200"/>
            <a:ext cx="8686800" cy="838200"/>
          </a:xfrm>
          <a:prstGeom prst="rect">
            <a:avLst/>
          </a:prstGeom>
        </p:spPr>
        <p:txBody>
          <a:bodyPr vert="horz" rtlCol="0" anchor="t">
            <a:normAutofit/>
          </a:bodyPr>
          <a:lstStyle>
            <a:lvl1pPr algn="r"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pPr algn="l"/>
            <a:r>
              <a:rPr lang="en-GB" smtClean="0"/>
              <a:t>The Phoenicians</a:t>
            </a:r>
            <a:endParaRPr lang="en-GB" dirty="0"/>
          </a:p>
        </p:txBody>
      </p:sp>
      <p:pic>
        <p:nvPicPr>
          <p:cNvPr id="18434" name="Picture 2" descr="https://apworld2012.wikispaces.com/file/view/phoenicia%20map%201.png/364808196/800x382/phoenicia%20map%201.png"/>
          <p:cNvPicPr>
            <a:picLocks noChangeAspect="1" noChangeArrowheads="1"/>
          </p:cNvPicPr>
          <p:nvPr/>
        </p:nvPicPr>
        <p:blipFill rotWithShape="1">
          <a:blip r:embed="rId2">
            <a:extLst>
              <a:ext uri="{28A0092B-C50C-407E-A947-70E740481C1C}">
                <a14:useLocalDpi xmlns:a14="http://schemas.microsoft.com/office/drawing/2010/main" val="0"/>
              </a:ext>
            </a:extLst>
          </a:blip>
          <a:srcRect l="1460"/>
          <a:stretch/>
        </p:blipFill>
        <p:spPr bwMode="auto">
          <a:xfrm>
            <a:off x="-8662" y="1124744"/>
            <a:ext cx="9164403" cy="48245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40451127"/>
      </p:ext>
    </p:extLst>
  </p:cSld>
  <p:clrMapOvr>
    <a:masterClrMapping/>
  </p:clrMapOvr>
  <p:transition spd="slow">
    <p:randomBar dir="vert"/>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Phoenicians</a:t>
            </a:r>
          </a:p>
        </p:txBody>
      </p:sp>
      <p:sp>
        <p:nvSpPr>
          <p:cNvPr id="3" name="Content Placeholder 2"/>
          <p:cNvSpPr>
            <a:spLocks noGrp="1"/>
          </p:cNvSpPr>
          <p:nvPr>
            <p:ph idx="1"/>
          </p:nvPr>
        </p:nvSpPr>
        <p:spPr/>
        <p:txBody>
          <a:bodyPr>
            <a:normAutofit/>
          </a:bodyPr>
          <a:lstStyle/>
          <a:p>
            <a:pPr marL="0" indent="0">
              <a:buNone/>
            </a:pPr>
            <a:r>
              <a:rPr lang="en-GB" sz="2400" dirty="0" smtClean="0"/>
              <a:t>Traders across</a:t>
            </a:r>
            <a:br>
              <a:rPr lang="en-GB" sz="2400" dirty="0" smtClean="0"/>
            </a:br>
            <a:r>
              <a:rPr lang="en-GB" sz="2400" dirty="0" smtClean="0"/>
              <a:t>the Mediterranean</a:t>
            </a:r>
            <a:endParaRPr lang="en-GB" sz="2400" dirty="0"/>
          </a:p>
        </p:txBody>
      </p:sp>
      <p:pic>
        <p:nvPicPr>
          <p:cNvPr id="19458" name="Picture 2" descr="http://www.ucl.ac.uk/sargon/images/essentials/countries/phoenicians3a-larg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8081" y="0"/>
            <a:ext cx="4895919" cy="710140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754" y="3068960"/>
            <a:ext cx="4572000" cy="3139321"/>
          </a:xfrm>
          <a:prstGeom prst="rect">
            <a:avLst/>
          </a:prstGeom>
        </p:spPr>
        <p:txBody>
          <a:bodyPr>
            <a:spAutoFit/>
          </a:bodyPr>
          <a:lstStyle/>
          <a:p>
            <a:r>
              <a:rPr lang="en-GB" dirty="0" smtClean="0"/>
              <a:t>Reliefs </a:t>
            </a:r>
            <a:r>
              <a:rPr lang="en-GB" dirty="0"/>
              <a:t>from the northwest façade of court VIII of Sargon's palace </a:t>
            </a:r>
            <a:r>
              <a:rPr lang="en-GB" dirty="0" smtClean="0"/>
              <a:t>(722-705 BC, Assyria) at </a:t>
            </a:r>
            <a:r>
              <a:rPr lang="en-GB" dirty="0" err="1"/>
              <a:t>Dur-Šarruken</a:t>
            </a:r>
            <a:r>
              <a:rPr lang="en-GB" dirty="0"/>
              <a:t> </a:t>
            </a:r>
            <a:r>
              <a:rPr lang="en-GB" dirty="0" smtClean="0"/>
              <a:t>(‘Fortress of Sargon’, modern </a:t>
            </a:r>
            <a:r>
              <a:rPr lang="en-GB" dirty="0" err="1" smtClean="0"/>
              <a:t>Khorsabad</a:t>
            </a:r>
            <a:r>
              <a:rPr lang="en-GB" dirty="0" smtClean="0"/>
              <a:t>, 15km NE of Mosul, Iraq), </a:t>
            </a:r>
            <a:r>
              <a:rPr lang="en-GB" dirty="0"/>
              <a:t>showing </a:t>
            </a:r>
            <a:r>
              <a:rPr lang="en-GB" b="1" dirty="0"/>
              <a:t>Phoenician boats with their characteristic horse-head sternposts transporting cedar logs off the coast of Lebanon</a:t>
            </a:r>
            <a:r>
              <a:rPr lang="en-GB" dirty="0"/>
              <a:t>. Louvre, AO 19889. Drawing from P.-É. </a:t>
            </a:r>
            <a:r>
              <a:rPr lang="en-GB" dirty="0" err="1"/>
              <a:t>Botta</a:t>
            </a:r>
            <a:r>
              <a:rPr lang="en-GB" dirty="0"/>
              <a:t> and E. </a:t>
            </a:r>
            <a:r>
              <a:rPr lang="en-GB" dirty="0" err="1"/>
              <a:t>Flandin</a:t>
            </a:r>
            <a:r>
              <a:rPr lang="en-GB" dirty="0"/>
              <a:t>, </a:t>
            </a:r>
            <a:r>
              <a:rPr lang="en-GB" i="1" dirty="0"/>
              <a:t>Monument de </a:t>
            </a:r>
            <a:r>
              <a:rPr lang="en-GB" i="1" dirty="0" err="1"/>
              <a:t>Ninive</a:t>
            </a:r>
            <a:r>
              <a:rPr lang="en-GB" dirty="0"/>
              <a:t>, vol. 1, Paris 1849, pl. 33</a:t>
            </a:r>
          </a:p>
        </p:txBody>
      </p:sp>
    </p:spTree>
    <p:extLst>
      <p:ext uri="{BB962C8B-B14F-4D97-AF65-F5344CB8AC3E}">
        <p14:creationId xmlns:p14="http://schemas.microsoft.com/office/powerpoint/2010/main" val="3955945152"/>
      </p:ext>
    </p:extLst>
  </p:cSld>
  <p:clrMapOvr>
    <a:masterClrMapping/>
  </p:clrMapOvr>
  <p:transition spd="slow">
    <p:randomBar dir="vert"/>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482" name="Picture 2" descr="http://www.ucl.ac.uk/sargon/images/essentials/countries/phoenicians3b-larg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932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779912" y="6484835"/>
            <a:ext cx="4557723" cy="369332"/>
          </a:xfrm>
          <a:prstGeom prst="rect">
            <a:avLst/>
          </a:prstGeom>
        </p:spPr>
        <p:txBody>
          <a:bodyPr wrap="none">
            <a:spAutoFit/>
          </a:bodyPr>
          <a:lstStyle/>
          <a:p>
            <a:r>
              <a:rPr lang="pl-PL" dirty="0">
                <a:solidFill>
                  <a:schemeClr val="bg1">
                    <a:lumMod val="85000"/>
                  </a:schemeClr>
                </a:solidFill>
              </a:rPr>
              <a:t>Louvre, AO 19889; photo by Karen Radner</a:t>
            </a:r>
            <a:endParaRPr lang="en-GB" dirty="0">
              <a:solidFill>
                <a:schemeClr val="bg1">
                  <a:lumMod val="85000"/>
                </a:schemeClr>
              </a:solidFill>
            </a:endParaRPr>
          </a:p>
        </p:txBody>
      </p:sp>
    </p:spTree>
    <p:extLst>
      <p:ext uri="{BB962C8B-B14F-4D97-AF65-F5344CB8AC3E}">
        <p14:creationId xmlns:p14="http://schemas.microsoft.com/office/powerpoint/2010/main" val="1260264259"/>
      </p:ext>
    </p:extLst>
  </p:cSld>
  <p:clrMapOvr>
    <a:masterClrMapping/>
  </p:clrMapOvr>
  <p:transition spd="slow">
    <p:randomBar dir="vert"/>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Phoenicians</a:t>
            </a:r>
            <a:endParaRPr lang="en-GB" dirty="0"/>
          </a:p>
        </p:txBody>
      </p:sp>
      <p:sp>
        <p:nvSpPr>
          <p:cNvPr id="3" name="Content Placeholder 2"/>
          <p:cNvSpPr>
            <a:spLocks noGrp="1"/>
          </p:cNvSpPr>
          <p:nvPr>
            <p:ph idx="1"/>
          </p:nvPr>
        </p:nvSpPr>
        <p:spPr/>
        <p:txBody>
          <a:bodyPr/>
          <a:lstStyle/>
          <a:p>
            <a:r>
              <a:rPr lang="en-GB" dirty="0" smtClean="0"/>
              <a:t>The Phoenician alphabet – 22</a:t>
            </a:r>
            <a:r>
              <a:rPr lang="en-GB" baseline="30000" dirty="0" smtClean="0"/>
              <a:t>nd</a:t>
            </a:r>
            <a:r>
              <a:rPr lang="en-GB" dirty="0" smtClean="0"/>
              <a:t> letters</a:t>
            </a:r>
            <a:endParaRPr lang="en-GB" dirty="0"/>
          </a:p>
        </p:txBody>
      </p:sp>
      <p:pic>
        <p:nvPicPr>
          <p:cNvPr id="21506" name="Picture 2" descr="Phoenician Alphabe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39" y="2276872"/>
            <a:ext cx="7672125" cy="34563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4" name="Rectangle 3"/>
          <p:cNvSpPr/>
          <p:nvPr/>
        </p:nvSpPr>
        <p:spPr>
          <a:xfrm>
            <a:off x="7092280" y="2060848"/>
            <a:ext cx="2051720" cy="1512168"/>
          </a:xfrm>
          <a:prstGeom prst="rect">
            <a:avLst/>
          </a:prstGeom>
          <a:solidFill>
            <a:srgbClr val="FFFF00">
              <a:alpha val="46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564474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smtClean="0"/>
              <a:t>Phoenicians</a:t>
            </a:r>
            <a:endParaRPr lang="en-GB" dirty="0"/>
          </a:p>
        </p:txBody>
      </p:sp>
      <p:sp>
        <p:nvSpPr>
          <p:cNvPr id="3" name="Content Placeholder 2"/>
          <p:cNvSpPr>
            <a:spLocks noGrp="1"/>
          </p:cNvSpPr>
          <p:nvPr>
            <p:ph idx="1"/>
          </p:nvPr>
        </p:nvSpPr>
        <p:spPr/>
        <p:txBody>
          <a:bodyPr>
            <a:normAutofit/>
          </a:bodyPr>
          <a:lstStyle/>
          <a:p>
            <a:r>
              <a:rPr lang="en-GB" sz="2400" dirty="0" smtClean="0"/>
              <a:t>Aramaic (from 10</a:t>
            </a:r>
            <a:r>
              <a:rPr lang="en-GB" sz="2400" baseline="30000" dirty="0" smtClean="0"/>
              <a:t>th</a:t>
            </a:r>
            <a:r>
              <a:rPr lang="en-GB" sz="2400" dirty="0" smtClean="0"/>
              <a:t>-9</a:t>
            </a:r>
            <a:r>
              <a:rPr lang="en-GB" sz="2400" baseline="30000" dirty="0" smtClean="0"/>
              <a:t>th</a:t>
            </a:r>
            <a:r>
              <a:rPr lang="en-GB" sz="2400" dirty="0" smtClean="0"/>
              <a:t> c. BC)</a:t>
            </a:r>
            <a:endParaRPr lang="en-GB" sz="2400" dirty="0"/>
          </a:p>
        </p:txBody>
      </p:sp>
      <p:pic>
        <p:nvPicPr>
          <p:cNvPr id="22530" name="Picture 2" descr="Early Aramaic alphabe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24" y="2276872"/>
            <a:ext cx="5524500" cy="17907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22532" name="Picture 4" descr="Square script for Aramai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925" y="4365104"/>
            <a:ext cx="5524500" cy="18859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Content Placeholder 2"/>
          <p:cNvSpPr txBox="1">
            <a:spLocks/>
          </p:cNvSpPr>
          <p:nvPr/>
        </p:nvSpPr>
        <p:spPr>
          <a:xfrm>
            <a:off x="5758274" y="2276872"/>
            <a:ext cx="3385725" cy="3955653"/>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dirty="0" smtClean="0"/>
              <a:t>Biblical Hebrew</a:t>
            </a:r>
            <a:endParaRPr lang="en-GB" sz="2000" dirty="0"/>
          </a:p>
        </p:txBody>
      </p:sp>
      <p:pic>
        <p:nvPicPr>
          <p:cNvPr id="22536" name="Picture 8" descr="Hebrew script (Biblical Hebrew pronuncia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9912" y="3356992"/>
            <a:ext cx="5200650" cy="11430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style>
          <a:lnRef idx="1">
            <a:schemeClr val="accent3"/>
          </a:lnRef>
          <a:fillRef idx="2">
            <a:schemeClr val="accent3"/>
          </a:fillRef>
          <a:effectRef idx="1">
            <a:schemeClr val="accent3"/>
          </a:effectRef>
          <a:fontRef idx="minor">
            <a:schemeClr val="dk1"/>
          </a:fontRef>
        </p:style>
      </p:pic>
    </p:spTree>
    <p:extLst>
      <p:ext uri="{BB962C8B-B14F-4D97-AF65-F5344CB8AC3E}">
        <p14:creationId xmlns:p14="http://schemas.microsoft.com/office/powerpoint/2010/main" val="1106655995"/>
      </p:ext>
    </p:extLst>
  </p:cSld>
  <p:clrMapOvr>
    <a:masterClrMapping/>
  </p:clrMapOvr>
  <p:transition spd="slow">
    <p:randomBar dir="vert"/>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https://upload.wikimedia.org/wikipedia/commons/a/af/Idioma_fenicio.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92" y="0"/>
            <a:ext cx="9198921"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The Phoenicians</a:t>
            </a:r>
          </a:p>
        </p:txBody>
      </p:sp>
      <p:sp>
        <p:nvSpPr>
          <p:cNvPr id="3" name="Content Placeholder 2"/>
          <p:cNvSpPr>
            <a:spLocks noGrp="1"/>
          </p:cNvSpPr>
          <p:nvPr>
            <p:ph idx="1"/>
          </p:nvPr>
        </p:nvSpPr>
        <p:spPr/>
        <p:txBody>
          <a:bodyPr>
            <a:normAutofit/>
          </a:bodyPr>
          <a:lstStyle/>
          <a:p>
            <a:r>
              <a:rPr lang="en-GB" sz="2400" dirty="0" smtClean="0"/>
              <a:t>testimonies of Phoenician alphabet / language</a:t>
            </a:r>
            <a:endParaRPr lang="en-GB" sz="2400" dirty="0"/>
          </a:p>
        </p:txBody>
      </p:sp>
    </p:spTree>
    <p:extLst>
      <p:ext uri="{BB962C8B-B14F-4D97-AF65-F5344CB8AC3E}">
        <p14:creationId xmlns:p14="http://schemas.microsoft.com/office/powerpoint/2010/main" val="466292879"/>
      </p:ext>
    </p:extLst>
  </p:cSld>
  <p:clrMapOvr>
    <a:masterClrMapping/>
  </p:clrMapOvr>
  <p:transition spd="slow">
    <p:randomBar dir="vert"/>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www.histoire-fr.com/images/plan_carthage_romaine.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Carthage     </a:t>
            </a:r>
            <a:r>
              <a:rPr lang="en-GB" b="1" i="1" dirty="0" smtClean="0"/>
              <a:t>Kart </a:t>
            </a:r>
            <a:r>
              <a:rPr lang="en-GB" b="1" i="1" dirty="0" err="1" smtClean="0"/>
              <a:t>hadašt</a:t>
            </a:r>
            <a:r>
              <a:rPr lang="en-GB" b="1" i="1" dirty="0" smtClean="0"/>
              <a:t>  </a:t>
            </a:r>
            <a:r>
              <a:rPr lang="en-GB" b="1" dirty="0" smtClean="0"/>
              <a:t>“new city”</a:t>
            </a:r>
            <a:endParaRPr lang="en-GB" dirty="0"/>
          </a:p>
        </p:txBody>
      </p:sp>
      <p:sp>
        <p:nvSpPr>
          <p:cNvPr id="3" name="Content Placeholder 2"/>
          <p:cNvSpPr>
            <a:spLocks noGrp="1"/>
          </p:cNvSpPr>
          <p:nvPr>
            <p:ph idx="1"/>
          </p:nvPr>
        </p:nvSpPr>
        <p:spPr>
          <a:xfrm>
            <a:off x="435621" y="5661248"/>
            <a:ext cx="8686800" cy="722710"/>
          </a:xfrm>
        </p:spPr>
        <p:txBody>
          <a:bodyPr>
            <a:normAutofit/>
          </a:bodyPr>
          <a:lstStyle/>
          <a:p>
            <a:pPr algn="r"/>
            <a:r>
              <a:rPr lang="en-GB" sz="2000" dirty="0" smtClean="0"/>
              <a:t>Roman Carthage</a:t>
            </a:r>
            <a:endParaRPr lang="en-GB" sz="2000" dirty="0"/>
          </a:p>
        </p:txBody>
      </p:sp>
      <p:sp>
        <p:nvSpPr>
          <p:cNvPr id="4" name="Rectangle 3"/>
          <p:cNvSpPr/>
          <p:nvPr/>
        </p:nvSpPr>
        <p:spPr>
          <a:xfrm>
            <a:off x="30547" y="1340768"/>
            <a:ext cx="4572000" cy="2185214"/>
          </a:xfrm>
          <a:prstGeom prst="rect">
            <a:avLst/>
          </a:prstGeom>
          <a:solidFill>
            <a:schemeClr val="accent3">
              <a:alpha val="61000"/>
            </a:schemeClr>
          </a:solidFill>
        </p:spPr>
        <p:style>
          <a:lnRef idx="3">
            <a:schemeClr val="lt1"/>
          </a:lnRef>
          <a:fillRef idx="1">
            <a:schemeClr val="accent3"/>
          </a:fillRef>
          <a:effectRef idx="1">
            <a:schemeClr val="accent3"/>
          </a:effectRef>
          <a:fontRef idx="minor">
            <a:schemeClr val="lt1"/>
          </a:fontRef>
        </p:style>
        <p:txBody>
          <a:bodyPr>
            <a:spAutoFit/>
          </a:bodyPr>
          <a:lstStyle/>
          <a:p>
            <a:pPr marL="285750" indent="-285750">
              <a:buFont typeface="Wingdings" panose="05000000000000000000" pitchFamily="2" charset="2"/>
              <a:buChar char="Ø"/>
            </a:pPr>
            <a:r>
              <a:rPr lang="en-GB" dirty="0" smtClean="0"/>
              <a:t>Phoenician colony</a:t>
            </a:r>
          </a:p>
          <a:p>
            <a:pPr marL="742950" lvl="1" indent="-285750">
              <a:buFont typeface="Wingdings" panose="05000000000000000000" pitchFamily="2" charset="2"/>
              <a:buChar char="Ø"/>
            </a:pPr>
            <a:r>
              <a:rPr lang="en-GB" sz="1600" dirty="0" smtClean="0"/>
              <a:t>founded 814/813 (</a:t>
            </a:r>
            <a:r>
              <a:rPr lang="en-GB" sz="1600" dirty="0" err="1"/>
              <a:t>Timaeus</a:t>
            </a:r>
            <a:r>
              <a:rPr lang="en-GB" sz="1600" dirty="0"/>
              <a:t> of </a:t>
            </a:r>
            <a:r>
              <a:rPr lang="en-GB" sz="1600" dirty="0" err="1" smtClean="0"/>
              <a:t>Tauromenion</a:t>
            </a:r>
            <a:r>
              <a:rPr lang="en-GB" sz="1600" dirty="0" smtClean="0"/>
              <a:t>), 825 (Justin), but archaeological finds are younger</a:t>
            </a:r>
          </a:p>
          <a:p>
            <a:pPr marL="285750" indent="-285750">
              <a:buFont typeface="Wingdings" panose="05000000000000000000" pitchFamily="2" charset="2"/>
              <a:buChar char="Ø"/>
            </a:pPr>
            <a:r>
              <a:rPr lang="en-GB" dirty="0" smtClean="0"/>
              <a:t>Mother-city Tyre fell in </a:t>
            </a:r>
            <a:r>
              <a:rPr lang="en-GB" dirty="0"/>
              <a:t>585 </a:t>
            </a:r>
            <a:r>
              <a:rPr lang="en-GB" dirty="0" smtClean="0"/>
              <a:t>BC</a:t>
            </a:r>
            <a:br>
              <a:rPr lang="en-GB" dirty="0" smtClean="0"/>
            </a:br>
            <a:r>
              <a:rPr lang="en-GB" sz="1400" dirty="0" smtClean="0"/>
              <a:t>(</a:t>
            </a:r>
            <a:r>
              <a:rPr lang="en-GB" sz="1400" dirty="0"/>
              <a:t>by Nebuchadnezzar </a:t>
            </a:r>
            <a:r>
              <a:rPr lang="en-GB" sz="1400" dirty="0" smtClean="0"/>
              <a:t>II: Neo-Babylonian Empire)</a:t>
            </a:r>
            <a:r>
              <a:rPr lang="en-GB" dirty="0" smtClean="0"/>
              <a:t/>
            </a:r>
            <a:br>
              <a:rPr lang="en-GB" dirty="0" smtClean="0"/>
            </a:br>
            <a:r>
              <a:rPr lang="en-GB" dirty="0" smtClean="0">
                <a:sym typeface="Wingdings" panose="05000000000000000000" pitchFamily="2" charset="2"/>
              </a:rPr>
              <a:t></a:t>
            </a:r>
            <a:r>
              <a:rPr lang="en-GB" dirty="0" smtClean="0"/>
              <a:t> Carthage: leader </a:t>
            </a:r>
            <a:r>
              <a:rPr lang="en-GB" dirty="0"/>
              <a:t>of the Phoenician colonies in the </a:t>
            </a:r>
            <a:r>
              <a:rPr lang="en-GB" dirty="0" smtClean="0"/>
              <a:t>west</a:t>
            </a:r>
            <a:endParaRPr lang="en-GB" dirty="0"/>
          </a:p>
        </p:txBody>
      </p:sp>
    </p:spTree>
    <p:extLst>
      <p:ext uri="{BB962C8B-B14F-4D97-AF65-F5344CB8AC3E}">
        <p14:creationId xmlns:p14="http://schemas.microsoft.com/office/powerpoint/2010/main" val="14922191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500"/>
                                        <p:tgtEl>
                                          <p:spTgt spid="4"/>
                                        </p:tgtEl>
                                      </p:cBhvr>
                                    </p:animEffect>
                                    <p:anim calcmode="lin" valueType="num">
                                      <p:cBhvr>
                                        <p:cTn id="8" dur="1500" fill="hold"/>
                                        <p:tgtEl>
                                          <p:spTgt spid="4"/>
                                        </p:tgtEl>
                                        <p:attrNameLst>
                                          <p:attrName>ppt_x</p:attrName>
                                        </p:attrNameLst>
                                      </p:cBhvr>
                                      <p:tavLst>
                                        <p:tav tm="0">
                                          <p:val>
                                            <p:strVal val="#ppt_x"/>
                                          </p:val>
                                        </p:tav>
                                        <p:tav tm="100000">
                                          <p:val>
                                            <p:strVal val="#ppt_x"/>
                                          </p:val>
                                        </p:tav>
                                      </p:tavLst>
                                    </p:anim>
                                    <p:anim calcmode="lin" valueType="num">
                                      <p:cBhvr>
                                        <p:cTn id="9" dur="15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1266" name="Picture 2" descr="http://bindusara.free.fr/web/geo2/tunisie-carthages-epoque-romaine-por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560"/>
            <a:ext cx="9153912" cy="687356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457200" y="1706562"/>
            <a:ext cx="8686800" cy="4525963"/>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smtClean="0"/>
              <a:t>artificial, inner harbour</a:t>
            </a:r>
            <a:endParaRPr lang="en-GB" sz="2000" dirty="0"/>
          </a:p>
        </p:txBody>
      </p:sp>
      <p:sp>
        <p:nvSpPr>
          <p:cNvPr id="6"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smtClean="0"/>
              <a:t>Carthage</a:t>
            </a:r>
            <a:endParaRPr lang="en-GB" dirty="0"/>
          </a:p>
        </p:txBody>
      </p:sp>
    </p:spTree>
    <p:extLst>
      <p:ext uri="{BB962C8B-B14F-4D97-AF65-F5344CB8AC3E}">
        <p14:creationId xmlns:p14="http://schemas.microsoft.com/office/powerpoint/2010/main" val="134798885"/>
      </p:ext>
    </p:extLst>
  </p:cSld>
  <p:clrMapOvr>
    <a:masterClrMapping/>
  </p:clrMapOvr>
  <p:transition spd="slow">
    <p:randomBar dir="vert"/>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bindusara.free.fr/web/geo2/tunisie-carthages-epoque-romaine-por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560"/>
            <a:ext cx="9153912" cy="68735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Carthage</a:t>
            </a:r>
            <a:endParaRPr lang="en-GB" dirty="0"/>
          </a:p>
        </p:txBody>
      </p:sp>
      <p:sp>
        <p:nvSpPr>
          <p:cNvPr id="3" name="Content Placeholder 2"/>
          <p:cNvSpPr>
            <a:spLocks noGrp="1"/>
          </p:cNvSpPr>
          <p:nvPr>
            <p:ph idx="1"/>
          </p:nvPr>
        </p:nvSpPr>
        <p:spPr/>
        <p:txBody>
          <a:bodyPr>
            <a:normAutofit/>
          </a:bodyPr>
          <a:lstStyle/>
          <a:p>
            <a:r>
              <a:rPr lang="en-GB" sz="2000" dirty="0" smtClean="0"/>
              <a:t>artificial, inner harbour</a:t>
            </a:r>
            <a:endParaRPr lang="en-GB" sz="2000" dirty="0"/>
          </a:p>
        </p:txBody>
      </p:sp>
      <p:pic>
        <p:nvPicPr>
          <p:cNvPr id="1028" name="Picture 4" descr="https://s-media-cache-ak0.pinimg.com/236x/7d/2f/84/7d2f849979fa9fc15d4cdbd665bc2ca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4921" y="0"/>
            <a:ext cx="4149079" cy="414908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s://upload.wikimedia.org/wikipedia/commons/0/0e/Carthage-1958-PortsPunique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11" y="2924944"/>
            <a:ext cx="5795907"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6870569"/>
      </p:ext>
    </p:extLst>
  </p:cSld>
  <p:clrMapOvr>
    <a:masterClrMapping/>
  </p:clrMapOvr>
  <p:transition spd="slow">
    <p:randomBar dir="vert"/>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ttp://bindusara.free.fr/web/geo2/tunisie-carthages-epoque-romaine-por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560"/>
            <a:ext cx="9153912" cy="687356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4800" y="457200"/>
            <a:ext cx="8686800" cy="838200"/>
          </a:xfrm>
        </p:spPr>
        <p:txBody>
          <a:bodyPr/>
          <a:lstStyle/>
          <a:p>
            <a:r>
              <a:rPr lang="en-GB" dirty="0" smtClean="0"/>
              <a:t>Carthage</a:t>
            </a:r>
            <a:endParaRPr lang="en-GB" dirty="0"/>
          </a:p>
        </p:txBody>
      </p:sp>
      <p:sp>
        <p:nvSpPr>
          <p:cNvPr id="5" name="Content Placeholder 2"/>
          <p:cNvSpPr>
            <a:spLocks noGrp="1"/>
          </p:cNvSpPr>
          <p:nvPr>
            <p:ph idx="1"/>
          </p:nvPr>
        </p:nvSpPr>
        <p:spPr>
          <a:xfrm>
            <a:off x="304800" y="1554162"/>
            <a:ext cx="8686800" cy="4525963"/>
          </a:xfrm>
        </p:spPr>
        <p:txBody>
          <a:bodyPr>
            <a:normAutofit/>
          </a:bodyPr>
          <a:lstStyle/>
          <a:p>
            <a:r>
              <a:rPr lang="en-GB" sz="2000" dirty="0" smtClean="0"/>
              <a:t>artificial, inner harbour</a:t>
            </a:r>
            <a:endParaRPr lang="en-GB" sz="2000" dirty="0"/>
          </a:p>
        </p:txBody>
      </p:sp>
      <p:pic>
        <p:nvPicPr>
          <p:cNvPr id="6" name="Picture 2" descr="https://periklisdeligiannis.files.wordpress.com/2012/12/carthage_carte1.jpg?w=500&amp;h=29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75" y="2348880"/>
            <a:ext cx="6960774" cy="41764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8" name="Picture 6" descr="http://farm8.staticflickr.com/7270/7821041340_e6b45faba5.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1920" y="7057"/>
            <a:ext cx="5092752" cy="19636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771981301"/>
      </p:ext>
    </p:extLst>
  </p:cSld>
  <p:clrMapOvr>
    <a:masterClrMapping/>
  </p:clrMapOvr>
  <p:transition spd="slow">
    <p:randomBar dir="vert"/>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098" name="Picture 2" descr="Puerto de Cartago (Recreación de P. Connolly)"/>
          <p:cNvPicPr>
            <a:picLocks noChangeAspect="1" noChangeArrowheads="1"/>
          </p:cNvPicPr>
          <p:nvPr/>
        </p:nvPicPr>
        <p:blipFill rotWithShape="1">
          <a:blip r:embed="rId2">
            <a:extLst>
              <a:ext uri="{28A0092B-C50C-407E-A947-70E740481C1C}">
                <a14:useLocalDpi xmlns:a14="http://schemas.microsoft.com/office/drawing/2010/main" val="0"/>
              </a:ext>
            </a:extLst>
          </a:blip>
          <a:srcRect l="2137" r="16064"/>
          <a:stretch/>
        </p:blipFill>
        <p:spPr bwMode="auto">
          <a:xfrm>
            <a:off x="5984" y="0"/>
            <a:ext cx="9138016" cy="6847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5068253"/>
      </p:ext>
    </p:extLst>
  </p:cSld>
  <p:clrMapOvr>
    <a:masterClrMapping/>
  </p:clrMapOvr>
  <p:transition spd="slow">
    <p:randomBar dir="vert"/>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Puerto de Cartago (Recreación de P. Connolly)"/>
          <p:cNvPicPr>
            <a:picLocks noChangeAspect="1" noChangeArrowheads="1"/>
          </p:cNvPicPr>
          <p:nvPr/>
        </p:nvPicPr>
        <p:blipFill rotWithShape="1">
          <a:blip r:embed="rId2">
            <a:extLst>
              <a:ext uri="{28A0092B-C50C-407E-A947-70E740481C1C}">
                <a14:useLocalDpi xmlns:a14="http://schemas.microsoft.com/office/drawing/2010/main" val="0"/>
              </a:ext>
            </a:extLst>
          </a:blip>
          <a:srcRect l="2137" r="16064"/>
          <a:stretch/>
        </p:blipFill>
        <p:spPr bwMode="auto">
          <a:xfrm>
            <a:off x="5984" y="0"/>
            <a:ext cx="9138016" cy="684736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2050" name="Picture 2" descr="http://mw2.google.com/mw-panoramio/photos/medium/2769278.jpg"/>
          <p:cNvPicPr>
            <a:picLocks noChangeAspect="1" noChangeArrowheads="1"/>
          </p:cNvPicPr>
          <p:nvPr/>
        </p:nvPicPr>
        <p:blipFill rotWithShape="1">
          <a:blip r:embed="rId3">
            <a:extLst>
              <a:ext uri="{28A0092B-C50C-407E-A947-70E740481C1C}">
                <a14:useLocalDpi xmlns:a14="http://schemas.microsoft.com/office/drawing/2010/main" val="0"/>
              </a:ext>
            </a:extLst>
          </a:blip>
          <a:srcRect b="26638"/>
          <a:stretch/>
        </p:blipFill>
        <p:spPr bwMode="auto">
          <a:xfrm>
            <a:off x="2488977" y="9521"/>
            <a:ext cx="6655023" cy="366172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hannibalbarca.webspace.virginmedia.com/Graphics/carthage-port-reconstructio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912" y="3338102"/>
            <a:ext cx="4982952" cy="3478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4274503"/>
      </p:ext>
    </p:extLst>
  </p:cSld>
  <p:clrMapOvr>
    <a:masterClrMapping/>
  </p:clrMapOvr>
  <p:transition spd="slow">
    <p:randomBar dir="vert"/>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pic>
        <p:nvPicPr>
          <p:cNvPr id="6146" name="Picture 2" descr="http://palma1.no.sapo.pt/punic-ma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189"/>
            <a:ext cx="9144000" cy="682781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51520" y="620688"/>
            <a:ext cx="4572000" cy="1107996"/>
          </a:xfrm>
          <a:prstGeom prst="rect">
            <a:avLst/>
          </a:prstGeom>
        </p:spPr>
        <p:style>
          <a:lnRef idx="1">
            <a:schemeClr val="accent6"/>
          </a:lnRef>
          <a:fillRef idx="3">
            <a:schemeClr val="accent6"/>
          </a:fillRef>
          <a:effectRef idx="2">
            <a:schemeClr val="accent6"/>
          </a:effectRef>
          <a:fontRef idx="minor">
            <a:schemeClr val="lt1"/>
          </a:fontRef>
        </p:style>
        <p:txBody>
          <a:bodyPr>
            <a:spAutoFit/>
          </a:bodyPr>
          <a:lstStyle/>
          <a:p>
            <a:pPr marL="285750" indent="-285750">
              <a:buFont typeface="Wingdings" panose="05000000000000000000" pitchFamily="2" charset="2"/>
              <a:buChar char="Ø"/>
            </a:pPr>
            <a:r>
              <a:rPr lang="en-GB" sz="1600" dirty="0" err="1"/>
              <a:t>Gadir</a:t>
            </a:r>
            <a:r>
              <a:rPr lang="en-GB" sz="1600" dirty="0"/>
              <a:t> ("castle", modern Cádiz</a:t>
            </a:r>
            <a:r>
              <a:rPr lang="en-GB" sz="1600" dirty="0" smtClean="0"/>
              <a:t>)</a:t>
            </a:r>
          </a:p>
          <a:p>
            <a:pPr marL="285750" indent="-285750">
              <a:buFont typeface="Wingdings" panose="05000000000000000000" pitchFamily="2" charset="2"/>
              <a:buChar char="Ø"/>
            </a:pPr>
            <a:r>
              <a:rPr lang="en-GB" sz="1600" dirty="0" err="1" smtClean="0"/>
              <a:t>Malkah</a:t>
            </a:r>
            <a:r>
              <a:rPr lang="en-GB" sz="1600" dirty="0" smtClean="0"/>
              <a:t> </a:t>
            </a:r>
            <a:r>
              <a:rPr lang="en-GB" sz="1600" dirty="0"/>
              <a:t>("royal town", </a:t>
            </a:r>
            <a:r>
              <a:rPr lang="en-GB" sz="1600" dirty="0" err="1"/>
              <a:t>Málaga</a:t>
            </a:r>
            <a:r>
              <a:rPr lang="en-GB" sz="1600" dirty="0" smtClean="0"/>
              <a:t>)</a:t>
            </a:r>
          </a:p>
          <a:p>
            <a:pPr marL="285750" indent="-285750">
              <a:buFont typeface="Wingdings" panose="05000000000000000000" pitchFamily="2" charset="2"/>
              <a:buChar char="Ø"/>
            </a:pPr>
            <a:r>
              <a:rPr lang="en-GB" sz="1600" dirty="0" smtClean="0"/>
              <a:t>New </a:t>
            </a:r>
            <a:r>
              <a:rPr lang="en-GB" sz="1600" dirty="0"/>
              <a:t>Carthage (Cartagena</a:t>
            </a:r>
            <a:r>
              <a:rPr lang="en-GB" sz="1600" dirty="0" smtClean="0"/>
              <a:t>)</a:t>
            </a:r>
          </a:p>
          <a:p>
            <a:pPr marL="285750" indent="-285750">
              <a:buFont typeface="Wingdings" panose="05000000000000000000" pitchFamily="2" charset="2"/>
              <a:buChar char="Ø"/>
            </a:pPr>
            <a:r>
              <a:rPr lang="en-GB" sz="1600" i="1" dirty="0"/>
              <a:t>Kart</a:t>
            </a:r>
            <a:r>
              <a:rPr lang="en-GB" sz="1600" dirty="0"/>
              <a:t>, "</a:t>
            </a:r>
            <a:r>
              <a:rPr lang="en-GB" sz="1600" dirty="0" smtClean="0"/>
              <a:t>town“ &gt; Cordoba</a:t>
            </a:r>
            <a:endParaRPr lang="en-GB" sz="1600" dirty="0"/>
          </a:p>
        </p:txBody>
      </p:sp>
    </p:spTree>
    <p:extLst>
      <p:ext uri="{BB962C8B-B14F-4D97-AF65-F5344CB8AC3E}">
        <p14:creationId xmlns:p14="http://schemas.microsoft.com/office/powerpoint/2010/main" val="112549182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palma1.no.sapo.pt/punic-ma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189"/>
            <a:ext cx="9144000" cy="6827811"/>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a:xfrm>
            <a:off x="304800" y="457200"/>
            <a:ext cx="8686800" cy="838200"/>
          </a:xfrm>
        </p:spPr>
        <p:txBody>
          <a:bodyPr/>
          <a:lstStyle/>
          <a:p>
            <a:r>
              <a:rPr lang="en-GB" dirty="0" smtClean="0"/>
              <a:t>1</a:t>
            </a:r>
            <a:r>
              <a:rPr lang="en-GB" baseline="30000" dirty="0" smtClean="0"/>
              <a:t>st</a:t>
            </a:r>
            <a:r>
              <a:rPr lang="en-GB" dirty="0" smtClean="0"/>
              <a:t> Punic War</a:t>
            </a:r>
            <a:endParaRPr lang="en-GB" dirty="0"/>
          </a:p>
        </p:txBody>
      </p:sp>
      <p:sp>
        <p:nvSpPr>
          <p:cNvPr id="5" name="Content Placeholder 4"/>
          <p:cNvSpPr>
            <a:spLocks noGrp="1"/>
          </p:cNvSpPr>
          <p:nvPr>
            <p:ph idx="1"/>
          </p:nvPr>
        </p:nvSpPr>
        <p:spPr>
          <a:xfrm>
            <a:off x="25473" y="2204864"/>
            <a:ext cx="5851376" cy="2088232"/>
          </a:xfrm>
          <a:solidFill>
            <a:schemeClr val="accent2">
              <a:alpha val="64000"/>
            </a:schemeClr>
          </a:solidFill>
        </p:spPr>
        <p:style>
          <a:lnRef idx="3">
            <a:schemeClr val="lt1"/>
          </a:lnRef>
          <a:fillRef idx="1">
            <a:schemeClr val="accent2"/>
          </a:fillRef>
          <a:effectRef idx="1">
            <a:schemeClr val="accent2"/>
          </a:effectRef>
          <a:fontRef idx="minor">
            <a:schemeClr val="lt1"/>
          </a:fontRef>
        </p:style>
        <p:txBody>
          <a:bodyPr>
            <a:normAutofit/>
          </a:bodyPr>
          <a:lstStyle/>
          <a:p>
            <a:r>
              <a:rPr lang="en-GB" b="1" dirty="0" smtClean="0"/>
              <a:t>The 1</a:t>
            </a:r>
            <a:r>
              <a:rPr lang="en-GB" b="1" baseline="30000" dirty="0" smtClean="0"/>
              <a:t>st</a:t>
            </a:r>
            <a:r>
              <a:rPr lang="en-GB" b="1" dirty="0" smtClean="0"/>
              <a:t> Punic War, 264-241</a:t>
            </a:r>
          </a:p>
          <a:p>
            <a:pPr lvl="1"/>
            <a:r>
              <a:rPr lang="en-GB" dirty="0" smtClean="0"/>
              <a:t>Sources ?</a:t>
            </a:r>
          </a:p>
          <a:p>
            <a:pPr lvl="2"/>
            <a:r>
              <a:rPr lang="en-GB" dirty="0" err="1" smtClean="0"/>
              <a:t>Polybios</a:t>
            </a:r>
            <a:r>
              <a:rPr lang="en-GB" dirty="0" smtClean="0"/>
              <a:t>, </a:t>
            </a:r>
            <a:r>
              <a:rPr lang="en-GB" dirty="0" err="1" smtClean="0"/>
              <a:t>Livius</a:t>
            </a:r>
            <a:r>
              <a:rPr lang="en-GB" dirty="0" smtClean="0"/>
              <a:t>, </a:t>
            </a:r>
            <a:r>
              <a:rPr lang="en-GB" dirty="0" err="1" smtClean="0"/>
              <a:t>Diodoros</a:t>
            </a:r>
            <a:r>
              <a:rPr lang="en-GB" dirty="0" smtClean="0"/>
              <a:t>,</a:t>
            </a:r>
            <a:br>
              <a:rPr lang="en-GB" dirty="0" smtClean="0"/>
            </a:br>
            <a:r>
              <a:rPr lang="en-GB" dirty="0" err="1" smtClean="0"/>
              <a:t>Fabius</a:t>
            </a:r>
            <a:r>
              <a:rPr lang="en-GB" dirty="0" smtClean="0"/>
              <a:t> Pictor….</a:t>
            </a:r>
          </a:p>
        </p:txBody>
      </p:sp>
    </p:spTree>
    <p:extLst>
      <p:ext uri="{BB962C8B-B14F-4D97-AF65-F5344CB8AC3E}">
        <p14:creationId xmlns:p14="http://schemas.microsoft.com/office/powerpoint/2010/main" val="125455036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fade">
                                      <p:cBhvr>
                                        <p:cTn id="19" dur="1000"/>
                                        <p:tgtEl>
                                          <p:spTgt spid="5">
                                            <p:txEl>
                                              <p:pRg st="1" end="1"/>
                                            </p:txEl>
                                          </p:spTgt>
                                        </p:tgtEl>
                                      </p:cBhvr>
                                    </p:animEffect>
                                    <p:anim calcmode="lin" valueType="num">
                                      <p:cBhvr>
                                        <p:cTn id="2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fade">
                                      <p:cBhvr>
                                        <p:cTn id="24" dur="1000"/>
                                        <p:tgtEl>
                                          <p:spTgt spid="5">
                                            <p:txEl>
                                              <p:pRg st="2" end="2"/>
                                            </p:txEl>
                                          </p:spTgt>
                                        </p:tgtEl>
                                      </p:cBhvr>
                                    </p:animEffect>
                                    <p:anim calcmode="lin" valueType="num">
                                      <p:cBhvr>
                                        <p:cTn id="2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palma1.no.sapo.pt/punic-ma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189"/>
            <a:ext cx="9144000" cy="682781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3"/>
          <p:cNvSpPr>
            <a:spLocks noGrp="1"/>
          </p:cNvSpPr>
          <p:nvPr>
            <p:ph type="title"/>
          </p:nvPr>
        </p:nvSpPr>
        <p:spPr>
          <a:xfrm>
            <a:off x="304800" y="457200"/>
            <a:ext cx="8686800" cy="838200"/>
          </a:xfrm>
        </p:spPr>
        <p:txBody>
          <a:bodyPr/>
          <a:lstStyle/>
          <a:p>
            <a:r>
              <a:rPr lang="en-GB" dirty="0" smtClean="0"/>
              <a:t>1</a:t>
            </a:r>
            <a:r>
              <a:rPr lang="en-GB" baseline="30000" dirty="0" smtClean="0"/>
              <a:t>st</a:t>
            </a:r>
            <a:r>
              <a:rPr lang="en-GB" dirty="0" smtClean="0"/>
              <a:t> Punic War</a:t>
            </a:r>
            <a:endParaRPr lang="en-GB" dirty="0"/>
          </a:p>
        </p:txBody>
      </p:sp>
      <p:sp>
        <p:nvSpPr>
          <p:cNvPr id="6" name="Content Placeholder 4"/>
          <p:cNvSpPr>
            <a:spLocks noGrp="1"/>
          </p:cNvSpPr>
          <p:nvPr>
            <p:ph idx="1"/>
          </p:nvPr>
        </p:nvSpPr>
        <p:spPr>
          <a:xfrm>
            <a:off x="25473" y="2204864"/>
            <a:ext cx="5851376" cy="2088232"/>
          </a:xfrm>
          <a:solidFill>
            <a:schemeClr val="accent2">
              <a:alpha val="64000"/>
            </a:schemeClr>
          </a:solidFill>
        </p:spPr>
        <p:style>
          <a:lnRef idx="3">
            <a:schemeClr val="lt1"/>
          </a:lnRef>
          <a:fillRef idx="1">
            <a:schemeClr val="accent2"/>
          </a:fillRef>
          <a:effectRef idx="1">
            <a:schemeClr val="accent2"/>
          </a:effectRef>
          <a:fontRef idx="minor">
            <a:schemeClr val="lt1"/>
          </a:fontRef>
        </p:style>
        <p:txBody>
          <a:bodyPr>
            <a:normAutofit/>
          </a:bodyPr>
          <a:lstStyle/>
          <a:p>
            <a:r>
              <a:rPr lang="en-GB" b="1" dirty="0" smtClean="0"/>
              <a:t>The 1</a:t>
            </a:r>
            <a:r>
              <a:rPr lang="en-GB" b="1" baseline="30000" dirty="0" smtClean="0"/>
              <a:t>st</a:t>
            </a:r>
            <a:r>
              <a:rPr lang="en-GB" b="1" dirty="0" smtClean="0"/>
              <a:t> Punic War, 264-241</a:t>
            </a:r>
          </a:p>
          <a:p>
            <a:pPr lvl="1"/>
            <a:r>
              <a:rPr lang="en-GB" dirty="0" smtClean="0"/>
              <a:t>Reasons ?</a:t>
            </a:r>
          </a:p>
          <a:p>
            <a:pPr lvl="2"/>
            <a:r>
              <a:rPr lang="en-GB" dirty="0" smtClean="0"/>
              <a:t>Expansion, Economy,…</a:t>
            </a:r>
          </a:p>
          <a:p>
            <a:pPr lvl="2"/>
            <a:r>
              <a:rPr lang="en-GB" dirty="0" smtClean="0"/>
              <a:t>Or just a local conflict…?</a:t>
            </a:r>
            <a:endParaRPr lang="en-GB" dirty="0"/>
          </a:p>
        </p:txBody>
      </p:sp>
      <p:sp>
        <p:nvSpPr>
          <p:cNvPr id="7" name="Oval 6"/>
          <p:cNvSpPr/>
          <p:nvPr/>
        </p:nvSpPr>
        <p:spPr>
          <a:xfrm>
            <a:off x="7380312" y="3284984"/>
            <a:ext cx="1008112" cy="1152128"/>
          </a:xfrm>
          <a:prstGeom prst="ellipse">
            <a:avLst/>
          </a:prstGeom>
          <a:solidFill>
            <a:srgbClr val="FFFF00">
              <a:alpha val="4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570244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www.livius.org/a/1/maps/sicily_ma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439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1</a:t>
            </a:r>
            <a:r>
              <a:rPr lang="en-GB" baseline="30000" dirty="0"/>
              <a:t>st</a:t>
            </a:r>
            <a:r>
              <a:rPr lang="en-GB" dirty="0"/>
              <a:t> Punic War</a:t>
            </a:r>
          </a:p>
        </p:txBody>
      </p:sp>
      <p:sp>
        <p:nvSpPr>
          <p:cNvPr id="3" name="Content Placeholder 2"/>
          <p:cNvSpPr>
            <a:spLocks noGrp="1"/>
          </p:cNvSpPr>
          <p:nvPr>
            <p:ph idx="1"/>
          </p:nvPr>
        </p:nvSpPr>
        <p:spPr>
          <a:xfrm>
            <a:off x="228600" y="1340768"/>
            <a:ext cx="8686800" cy="4525963"/>
          </a:xfrm>
        </p:spPr>
        <p:txBody>
          <a:bodyPr>
            <a:normAutofit lnSpcReduction="10000"/>
          </a:bodyPr>
          <a:lstStyle/>
          <a:p>
            <a:r>
              <a:rPr lang="en-GB" sz="2400" dirty="0" err="1" smtClean="0"/>
              <a:t>Carthagenian</a:t>
            </a:r>
            <a:r>
              <a:rPr lang="en-GB" sz="2400" dirty="0" smtClean="0"/>
              <a:t> Expansion in Sicily:</a:t>
            </a:r>
          </a:p>
          <a:p>
            <a:pPr lvl="1"/>
            <a:r>
              <a:rPr lang="en-GB" sz="2000" dirty="0" smtClean="0"/>
              <a:t>a threat to Rome &amp; Italy? (Pol. &amp; </a:t>
            </a:r>
            <a:r>
              <a:rPr lang="en-GB" sz="2000" dirty="0" err="1" smtClean="0"/>
              <a:t>Fabius</a:t>
            </a:r>
            <a:r>
              <a:rPr lang="en-GB" sz="2000" dirty="0" smtClean="0"/>
              <a:t> Pictor)</a:t>
            </a:r>
          </a:p>
          <a:p>
            <a:pPr lvl="1"/>
            <a:r>
              <a:rPr lang="en-GB" sz="2000" dirty="0" smtClean="0"/>
              <a:t>this contrast, Rome vs. Carthage, in </a:t>
            </a:r>
            <a:r>
              <a:rPr lang="en-GB" sz="2000" dirty="0" err="1" smtClean="0"/>
              <a:t>Polybios</a:t>
            </a:r>
            <a:r>
              <a:rPr lang="en-GB" sz="2000" dirty="0" smtClean="0"/>
              <a:t>: anachronistic</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endParaRPr lang="en-GB" sz="2000" dirty="0" smtClean="0"/>
          </a:p>
          <a:p>
            <a:pPr lvl="1"/>
            <a:r>
              <a:rPr lang="en-GB" sz="2000" dirty="0" err="1" smtClean="0"/>
              <a:t>Philinos</a:t>
            </a:r>
            <a:r>
              <a:rPr lang="en-GB" sz="2000" dirty="0" smtClean="0"/>
              <a:t> of </a:t>
            </a:r>
            <a:r>
              <a:rPr lang="en-GB" sz="2000" dirty="0" err="1" smtClean="0"/>
              <a:t>Agrigentum</a:t>
            </a:r>
            <a:r>
              <a:rPr lang="en-GB" sz="2000" dirty="0" smtClean="0"/>
              <a:t> </a:t>
            </a:r>
            <a:r>
              <a:rPr lang="en-GB" sz="2000" dirty="0" smtClean="0">
                <a:sym typeface="Wingdings" panose="05000000000000000000" pitchFamily="2" charset="2"/>
              </a:rPr>
              <a:t>pro-</a:t>
            </a:r>
            <a:r>
              <a:rPr lang="en-GB" sz="2000" dirty="0" err="1" smtClean="0">
                <a:sym typeface="Wingdings" panose="05000000000000000000" pitchFamily="2" charset="2"/>
              </a:rPr>
              <a:t>Carthagenian</a:t>
            </a:r>
            <a:r>
              <a:rPr lang="en-GB" sz="2000" dirty="0" smtClean="0">
                <a:sym typeface="Wingdings" panose="05000000000000000000" pitchFamily="2" charset="2"/>
              </a:rPr>
              <a:t> version…</a:t>
            </a:r>
            <a:r>
              <a:rPr lang="en-GB" sz="2000" dirty="0" smtClean="0"/>
              <a:t/>
            </a:r>
            <a:br>
              <a:rPr lang="en-GB" sz="2000" dirty="0" smtClean="0"/>
            </a:br>
            <a:r>
              <a:rPr lang="en-GB" sz="2000" dirty="0" smtClean="0"/>
              <a:t>Rome broke a treaty with Carthage (from 306 BC)</a:t>
            </a:r>
            <a:br>
              <a:rPr lang="en-GB" sz="2000" dirty="0" smtClean="0"/>
            </a:br>
            <a:r>
              <a:rPr lang="en-GB" sz="2000" dirty="0" smtClean="0"/>
              <a:t>when they crossed over to Sicily (?)</a:t>
            </a:r>
          </a:p>
          <a:p>
            <a:pPr lvl="2"/>
            <a:r>
              <a:rPr lang="en-GB" sz="1800" dirty="0" smtClean="0"/>
              <a:t>helping the </a:t>
            </a:r>
            <a:r>
              <a:rPr lang="en-GB" sz="1800" dirty="0" err="1" smtClean="0"/>
              <a:t>Mamertines</a:t>
            </a:r>
            <a:r>
              <a:rPr lang="en-GB" sz="1800" dirty="0" smtClean="0"/>
              <a:t>/</a:t>
            </a:r>
            <a:r>
              <a:rPr lang="en-GB" sz="1800" i="1" dirty="0" err="1" smtClean="0"/>
              <a:t>Mamertini</a:t>
            </a:r>
            <a:r>
              <a:rPr lang="en-GB" sz="1800" i="1" dirty="0" smtClean="0"/>
              <a:t> </a:t>
            </a:r>
          </a:p>
          <a:p>
            <a:pPr lvl="2"/>
            <a:r>
              <a:rPr lang="en-GB" sz="1800" dirty="0" smtClean="0"/>
              <a:t>already doubted by </a:t>
            </a:r>
            <a:r>
              <a:rPr lang="en-GB" sz="1800" dirty="0" err="1" smtClean="0"/>
              <a:t>Polybios</a:t>
            </a:r>
            <a:r>
              <a:rPr lang="en-GB" sz="1800" dirty="0" smtClean="0"/>
              <a:t> 3.26</a:t>
            </a:r>
            <a:endParaRPr lang="en-GB" sz="1800" dirty="0"/>
          </a:p>
        </p:txBody>
      </p:sp>
    </p:spTree>
    <p:extLst>
      <p:ext uri="{BB962C8B-B14F-4D97-AF65-F5344CB8AC3E}">
        <p14:creationId xmlns:p14="http://schemas.microsoft.com/office/powerpoint/2010/main" val="20059647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ivius.org/a/1/maps/sicily_ma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439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t>1</a:t>
            </a:r>
            <a:r>
              <a:rPr lang="en-GB" baseline="30000" dirty="0"/>
              <a:t>st</a:t>
            </a:r>
            <a:r>
              <a:rPr lang="en-GB" dirty="0"/>
              <a:t> Punic War</a:t>
            </a:r>
          </a:p>
        </p:txBody>
      </p:sp>
      <p:sp>
        <p:nvSpPr>
          <p:cNvPr id="6" name="Content Placeholder 2"/>
          <p:cNvSpPr>
            <a:spLocks noGrp="1"/>
          </p:cNvSpPr>
          <p:nvPr>
            <p:ph idx="1"/>
          </p:nvPr>
        </p:nvSpPr>
        <p:spPr>
          <a:xfrm>
            <a:off x="228600" y="1340768"/>
            <a:ext cx="8686800" cy="4525963"/>
          </a:xfrm>
        </p:spPr>
        <p:txBody>
          <a:bodyPr>
            <a:normAutofit lnSpcReduction="10000"/>
          </a:bodyPr>
          <a:lstStyle/>
          <a:p>
            <a:r>
              <a:rPr lang="en-GB" sz="2400" dirty="0" err="1" smtClean="0"/>
              <a:t>Carthagenian</a:t>
            </a:r>
            <a:r>
              <a:rPr lang="en-GB" sz="2400" dirty="0" smtClean="0"/>
              <a:t> Expansion in Sicily:</a:t>
            </a:r>
          </a:p>
          <a:p>
            <a:pPr lvl="1"/>
            <a:r>
              <a:rPr lang="en-GB" sz="2000" dirty="0" smtClean="0"/>
              <a:t>a threat to Rome &amp; Italy? (Pol. &amp; </a:t>
            </a:r>
            <a:r>
              <a:rPr lang="en-GB" sz="2000" dirty="0" err="1" smtClean="0"/>
              <a:t>Fabius</a:t>
            </a:r>
            <a:r>
              <a:rPr lang="en-GB" sz="2000" dirty="0" smtClean="0"/>
              <a:t> Pictor)</a:t>
            </a:r>
          </a:p>
          <a:p>
            <a:pPr lvl="1"/>
            <a:r>
              <a:rPr lang="en-GB" sz="2000" dirty="0" smtClean="0"/>
              <a:t>this contrast, Rome vs. Carthage, in </a:t>
            </a:r>
            <a:r>
              <a:rPr lang="en-GB" sz="2000" dirty="0" err="1" smtClean="0"/>
              <a:t>Polybios</a:t>
            </a:r>
            <a:r>
              <a:rPr lang="en-GB" sz="2000" dirty="0" smtClean="0"/>
              <a:t>: anachronistic</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endParaRPr lang="en-GB" sz="2000" dirty="0" smtClean="0"/>
          </a:p>
          <a:p>
            <a:pPr lvl="1"/>
            <a:r>
              <a:rPr lang="en-GB" sz="2000" dirty="0" err="1" smtClean="0"/>
              <a:t>Philinos</a:t>
            </a:r>
            <a:r>
              <a:rPr lang="en-GB" sz="2000" dirty="0" smtClean="0"/>
              <a:t> of </a:t>
            </a:r>
            <a:r>
              <a:rPr lang="en-GB" sz="2000" dirty="0" err="1" smtClean="0"/>
              <a:t>Agrigentum</a:t>
            </a:r>
            <a:r>
              <a:rPr lang="en-GB" sz="2000" dirty="0" smtClean="0"/>
              <a:t> </a:t>
            </a:r>
            <a:r>
              <a:rPr lang="en-GB" sz="2000" dirty="0" smtClean="0">
                <a:sym typeface="Wingdings" panose="05000000000000000000" pitchFamily="2" charset="2"/>
              </a:rPr>
              <a:t>pro-</a:t>
            </a:r>
            <a:r>
              <a:rPr lang="en-GB" sz="2000" dirty="0" err="1" smtClean="0">
                <a:sym typeface="Wingdings" panose="05000000000000000000" pitchFamily="2" charset="2"/>
              </a:rPr>
              <a:t>Carthagenian</a:t>
            </a:r>
            <a:r>
              <a:rPr lang="en-GB" sz="2000" dirty="0" smtClean="0">
                <a:sym typeface="Wingdings" panose="05000000000000000000" pitchFamily="2" charset="2"/>
              </a:rPr>
              <a:t> version…</a:t>
            </a:r>
            <a:r>
              <a:rPr lang="en-GB" sz="2000" dirty="0" smtClean="0"/>
              <a:t/>
            </a:r>
            <a:br>
              <a:rPr lang="en-GB" sz="2000" dirty="0" smtClean="0"/>
            </a:br>
            <a:r>
              <a:rPr lang="en-GB" sz="2000" dirty="0" smtClean="0"/>
              <a:t>Rome broke a treaty with Carthage (from 306 BC)</a:t>
            </a:r>
            <a:br>
              <a:rPr lang="en-GB" sz="2000" dirty="0" smtClean="0"/>
            </a:br>
            <a:r>
              <a:rPr lang="en-GB" sz="2000" dirty="0" smtClean="0"/>
              <a:t>when they crossed over to Sicily (?)</a:t>
            </a:r>
          </a:p>
          <a:p>
            <a:pPr lvl="2"/>
            <a:r>
              <a:rPr lang="en-GB" sz="1800" dirty="0" smtClean="0"/>
              <a:t>helping the </a:t>
            </a:r>
            <a:r>
              <a:rPr lang="en-GB" sz="1800" dirty="0" err="1" smtClean="0"/>
              <a:t>Mamertines</a:t>
            </a:r>
            <a:r>
              <a:rPr lang="en-GB" sz="1800" dirty="0" smtClean="0"/>
              <a:t>/</a:t>
            </a:r>
            <a:r>
              <a:rPr lang="en-GB" sz="1800" i="1" dirty="0" err="1" smtClean="0"/>
              <a:t>Mamertini</a:t>
            </a:r>
            <a:r>
              <a:rPr lang="en-GB" sz="1800" i="1" dirty="0" smtClean="0"/>
              <a:t> </a:t>
            </a:r>
          </a:p>
          <a:p>
            <a:pPr lvl="2"/>
            <a:r>
              <a:rPr lang="en-GB" sz="1800" dirty="0" smtClean="0"/>
              <a:t>already doubted by </a:t>
            </a:r>
            <a:r>
              <a:rPr lang="en-GB" sz="1800" dirty="0" err="1" smtClean="0"/>
              <a:t>Polybios</a:t>
            </a:r>
            <a:r>
              <a:rPr lang="en-GB" sz="1800" dirty="0" smtClean="0"/>
              <a:t> 3.26</a:t>
            </a:r>
            <a:endParaRPr lang="en-GB" sz="1800" dirty="0"/>
          </a:p>
        </p:txBody>
      </p:sp>
      <p:sp>
        <p:nvSpPr>
          <p:cNvPr id="7" name="TextBox 6"/>
          <p:cNvSpPr txBox="1"/>
          <p:nvPr/>
        </p:nvSpPr>
        <p:spPr>
          <a:xfrm>
            <a:off x="179512" y="2348880"/>
            <a:ext cx="6048672" cy="2862322"/>
          </a:xfrm>
          <a:prstGeom prst="rect">
            <a:avLst/>
          </a:prstGeom>
          <a:solidFill>
            <a:schemeClr val="accent5">
              <a:alpha val="87000"/>
            </a:schemeClr>
          </a:solidFill>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r>
              <a:rPr lang="en-GB" b="1" dirty="0" err="1" smtClean="0">
                <a:effectLst>
                  <a:outerShdw blurRad="38100" dist="38100" dir="2700000" algn="tl">
                    <a:srgbClr val="000000">
                      <a:alpha val="43137"/>
                    </a:srgbClr>
                  </a:outerShdw>
                </a:effectLst>
              </a:rPr>
              <a:t>Mamertini</a:t>
            </a:r>
            <a:r>
              <a:rPr lang="en-GB" b="1" dirty="0" smtClean="0">
                <a:effectLst>
                  <a:outerShdw blurRad="38100" dist="38100" dir="2700000" algn="tl">
                    <a:srgbClr val="000000">
                      <a:alpha val="43137"/>
                    </a:srgbClr>
                  </a:outerShdw>
                </a:effectLst>
              </a:rPr>
              <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&lt; </a:t>
            </a:r>
            <a:r>
              <a:rPr lang="en-GB" b="1" dirty="0" err="1" smtClean="0">
                <a:effectLst>
                  <a:outerShdw blurRad="38100" dist="38100" dir="2700000" algn="tl">
                    <a:srgbClr val="000000">
                      <a:alpha val="43137"/>
                    </a:srgbClr>
                  </a:outerShdw>
                </a:effectLst>
              </a:rPr>
              <a:t>Mamer</a:t>
            </a:r>
            <a:r>
              <a:rPr lang="en-GB" b="1" dirty="0" smtClean="0">
                <a:effectLst>
                  <a:outerShdw blurRad="38100" dist="38100" dir="2700000" algn="tl">
                    <a:srgbClr val="000000">
                      <a:alpha val="43137"/>
                    </a:srgbClr>
                  </a:outerShdw>
                </a:effectLst>
              </a:rPr>
              <a:t> / Mars</a:t>
            </a:r>
          </a:p>
          <a:p>
            <a:pPr marL="285750" indent="-285750">
              <a:buFontTx/>
              <a:buChar char="-"/>
            </a:pPr>
            <a:r>
              <a:rPr lang="en-GB" b="1" dirty="0" smtClean="0">
                <a:effectLst>
                  <a:outerShdw blurRad="38100" dist="38100" dir="2700000" algn="tl">
                    <a:srgbClr val="000000">
                      <a:alpha val="43137"/>
                    </a:srgbClr>
                  </a:outerShdw>
                </a:effectLst>
              </a:rPr>
              <a:t>mercenaries for tyrant </a:t>
            </a:r>
            <a:r>
              <a:rPr lang="en-GB" b="1" dirty="0" err="1" smtClean="0">
                <a:effectLst>
                  <a:outerShdw blurRad="38100" dist="38100" dir="2700000" algn="tl">
                    <a:srgbClr val="000000">
                      <a:alpha val="43137"/>
                    </a:srgbClr>
                  </a:outerShdw>
                </a:effectLst>
              </a:rPr>
              <a:t>Agathokles</a:t>
            </a:r>
            <a:r>
              <a:rPr lang="en-GB" b="1" dirty="0" smtClean="0">
                <a:effectLst>
                  <a:outerShdw blurRad="38100" dist="38100" dir="2700000" algn="tl">
                    <a:srgbClr val="000000">
                      <a:alpha val="43137"/>
                    </a:srgbClr>
                  </a:outerShdw>
                </a:effectLst>
              </a:rPr>
              <a:t> of </a:t>
            </a:r>
            <a:r>
              <a:rPr lang="en-GB" b="1" dirty="0" err="1" smtClean="0">
                <a:effectLst>
                  <a:outerShdw blurRad="38100" dist="38100" dir="2700000" algn="tl">
                    <a:srgbClr val="000000">
                      <a:alpha val="43137"/>
                    </a:srgbClr>
                  </a:outerShdw>
                </a:effectLst>
              </a:rPr>
              <a:t>Syracus</a:t>
            </a:r>
            <a:endParaRPr lang="en-GB" b="1" dirty="0" smtClean="0">
              <a:effectLst>
                <a:outerShdw blurRad="38100" dist="38100" dir="2700000" algn="tl">
                  <a:srgbClr val="000000">
                    <a:alpha val="43137"/>
                  </a:srgbClr>
                </a:outerShdw>
              </a:effectLst>
            </a:endParaRPr>
          </a:p>
          <a:p>
            <a:pPr marL="285750" indent="-285750">
              <a:buFontTx/>
              <a:buChar char="-"/>
            </a:pPr>
            <a:r>
              <a:rPr lang="en-GB" b="1" dirty="0" smtClean="0">
                <a:effectLst>
                  <a:outerShdw blurRad="38100" dist="38100" dir="2700000" algn="tl">
                    <a:srgbClr val="000000">
                      <a:alpha val="43137"/>
                    </a:srgbClr>
                  </a:outerShdw>
                </a:effectLst>
              </a:rPr>
              <a:t>after his death 289 BC, conquered Messina, having killed the inhabitants…</a:t>
            </a:r>
          </a:p>
          <a:p>
            <a:pPr marL="285750" indent="-285750">
              <a:buFontTx/>
              <a:buChar char="-"/>
            </a:pPr>
            <a:r>
              <a:rPr lang="en-GB" b="1" dirty="0" smtClean="0">
                <a:effectLst>
                  <a:outerShdw blurRad="38100" dist="38100" dir="2700000" algn="tl">
                    <a:srgbClr val="000000">
                      <a:alpha val="43137"/>
                    </a:srgbClr>
                  </a:outerShdw>
                </a:effectLst>
              </a:rPr>
              <a:t>siege of Messina by </a:t>
            </a:r>
            <a:r>
              <a:rPr lang="en-GB" b="1" dirty="0" err="1" smtClean="0">
                <a:effectLst>
                  <a:outerShdw blurRad="38100" dist="38100" dir="2700000" algn="tl">
                    <a:srgbClr val="000000">
                      <a:alpha val="43137"/>
                    </a:srgbClr>
                  </a:outerShdw>
                </a:effectLst>
              </a:rPr>
              <a:t>Syracus</a:t>
            </a:r>
            <a:r>
              <a:rPr lang="en-GB" b="1" dirty="0" smtClean="0">
                <a:effectLst>
                  <a:outerShdw blurRad="38100" dist="38100" dir="2700000" algn="tl">
                    <a:srgbClr val="000000">
                      <a:alpha val="43137"/>
                    </a:srgbClr>
                  </a:outerShdw>
                </a:effectLst>
              </a:rPr>
              <a:t>…</a:t>
            </a:r>
          </a:p>
          <a:p>
            <a:pPr marL="742950" lvl="1" indent="-285750">
              <a:buFontTx/>
              <a:buChar char="-"/>
            </a:pPr>
            <a:r>
              <a:rPr lang="en-GB" b="1" dirty="0" err="1" smtClean="0">
                <a:effectLst>
                  <a:outerShdw blurRad="38100" dist="38100" dir="2700000" algn="tl">
                    <a:srgbClr val="000000">
                      <a:alpha val="43137"/>
                    </a:srgbClr>
                  </a:outerShdw>
                </a:effectLst>
              </a:rPr>
              <a:t>Mamertini</a:t>
            </a:r>
            <a:r>
              <a:rPr lang="en-GB" b="1" dirty="0" smtClean="0">
                <a:effectLst>
                  <a:outerShdw blurRad="38100" dist="38100" dir="2700000" algn="tl">
                    <a:srgbClr val="000000">
                      <a:alpha val="43137"/>
                    </a:srgbClr>
                  </a:outerShdw>
                </a:effectLst>
              </a:rPr>
              <a:t> &amp; Carthage vs. </a:t>
            </a:r>
            <a:r>
              <a:rPr lang="en-GB" b="1" dirty="0" err="1" smtClean="0">
                <a:effectLst>
                  <a:outerShdw blurRad="38100" dist="38100" dir="2700000" algn="tl">
                    <a:srgbClr val="000000">
                      <a:alpha val="43137"/>
                    </a:srgbClr>
                  </a:outerShdw>
                </a:effectLst>
              </a:rPr>
              <a:t>Syracusians</a:t>
            </a:r>
            <a:r>
              <a:rPr lang="en-GB" b="1" dirty="0" smtClean="0">
                <a:effectLst>
                  <a:outerShdw blurRad="38100" dist="38100" dir="2700000" algn="tl">
                    <a:srgbClr val="000000">
                      <a:alpha val="43137"/>
                    </a:srgbClr>
                  </a:outerShdw>
                </a:effectLst>
              </a:rPr>
              <a:t>… but </a:t>
            </a:r>
            <a:r>
              <a:rPr lang="en-GB" b="1" dirty="0" err="1" smtClean="0">
                <a:effectLst>
                  <a:outerShdw blurRad="38100" dist="38100" dir="2700000" algn="tl">
                    <a:srgbClr val="000000">
                      <a:alpha val="43137"/>
                    </a:srgbClr>
                  </a:outerShdw>
                </a:effectLst>
              </a:rPr>
              <a:t>Carthagenians</a:t>
            </a:r>
            <a:r>
              <a:rPr lang="en-GB" b="1" dirty="0" smtClean="0">
                <a:effectLst>
                  <a:outerShdw blurRad="38100" dist="38100" dir="2700000" algn="tl">
                    <a:srgbClr val="000000">
                      <a:alpha val="43137"/>
                    </a:srgbClr>
                  </a:outerShdw>
                </a:effectLst>
              </a:rPr>
              <a:t> ‘allies’ did not leave Messina afterwards…</a:t>
            </a:r>
          </a:p>
          <a:p>
            <a:pPr marL="285750" indent="-285750">
              <a:buFontTx/>
              <a:buChar char="-"/>
            </a:pPr>
            <a:r>
              <a:rPr lang="en-GB" b="1" dirty="0" smtClean="0">
                <a:effectLst>
                  <a:outerShdw blurRad="38100" dist="38100" dir="2700000" algn="tl">
                    <a:srgbClr val="000000">
                      <a:alpha val="43137"/>
                    </a:srgbClr>
                  </a:outerShdw>
                </a:effectLst>
              </a:rPr>
              <a:t>264 BC – asked Rome for help!</a:t>
            </a:r>
            <a:endParaRPr lang="en-GB" b="1" dirty="0">
              <a:effectLst>
                <a:outerShdw blurRad="38100" dist="38100" dir="2700000" algn="tl">
                  <a:srgbClr val="000000">
                    <a:alpha val="43137"/>
                  </a:srgbClr>
                </a:outerShdw>
              </a:effectLst>
            </a:endParaRPr>
          </a:p>
        </p:txBody>
      </p:sp>
      <p:sp>
        <p:nvSpPr>
          <p:cNvPr id="8" name="Oval 7"/>
          <p:cNvSpPr/>
          <p:nvPr/>
        </p:nvSpPr>
        <p:spPr>
          <a:xfrm>
            <a:off x="8100392" y="1340768"/>
            <a:ext cx="1043608" cy="1008112"/>
          </a:xfrm>
          <a:prstGeom prst="ellipse">
            <a:avLst/>
          </a:prstGeom>
          <a:solidFill>
            <a:srgbClr val="FFFF00">
              <a:alpha val="3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790866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ivius.org/a/1/maps/sicily_ma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439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t>1</a:t>
            </a:r>
            <a:r>
              <a:rPr lang="en-GB" baseline="30000" dirty="0"/>
              <a:t>st</a:t>
            </a:r>
            <a:r>
              <a:rPr lang="en-GB" dirty="0"/>
              <a:t> Punic War</a:t>
            </a:r>
          </a:p>
        </p:txBody>
      </p:sp>
      <p:sp>
        <p:nvSpPr>
          <p:cNvPr id="6" name="Content Placeholder 2"/>
          <p:cNvSpPr>
            <a:spLocks noGrp="1"/>
          </p:cNvSpPr>
          <p:nvPr>
            <p:ph idx="1"/>
          </p:nvPr>
        </p:nvSpPr>
        <p:spPr>
          <a:xfrm>
            <a:off x="228600" y="1340768"/>
            <a:ext cx="8686800" cy="4525963"/>
          </a:xfrm>
        </p:spPr>
        <p:txBody>
          <a:bodyPr>
            <a:normAutofit lnSpcReduction="10000"/>
          </a:bodyPr>
          <a:lstStyle/>
          <a:p>
            <a:r>
              <a:rPr lang="en-GB" sz="2400" dirty="0" err="1" smtClean="0"/>
              <a:t>Carthagenian</a:t>
            </a:r>
            <a:r>
              <a:rPr lang="en-GB" sz="2400" dirty="0" smtClean="0"/>
              <a:t> Expansion in Sicily:</a:t>
            </a:r>
          </a:p>
          <a:p>
            <a:pPr lvl="1"/>
            <a:r>
              <a:rPr lang="en-GB" sz="2000" dirty="0" smtClean="0"/>
              <a:t>a threat to Rome &amp; Italy? (Pol. &amp; </a:t>
            </a:r>
            <a:r>
              <a:rPr lang="en-GB" sz="2000" dirty="0" err="1" smtClean="0"/>
              <a:t>Fabius</a:t>
            </a:r>
            <a:r>
              <a:rPr lang="en-GB" sz="2000" dirty="0" smtClean="0"/>
              <a:t> Pictor)</a:t>
            </a:r>
          </a:p>
          <a:p>
            <a:pPr lvl="1"/>
            <a:r>
              <a:rPr lang="en-GB" sz="2000" dirty="0" smtClean="0"/>
              <a:t>this contrast, Rome vs. Carthage, in </a:t>
            </a:r>
            <a:r>
              <a:rPr lang="en-GB" sz="2000" dirty="0" err="1" smtClean="0"/>
              <a:t>Polybios</a:t>
            </a:r>
            <a:r>
              <a:rPr lang="en-GB" sz="2000" dirty="0" smtClean="0"/>
              <a:t>: anachronistic</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endParaRPr lang="en-GB" sz="2000" dirty="0" smtClean="0"/>
          </a:p>
          <a:p>
            <a:pPr lvl="1"/>
            <a:r>
              <a:rPr lang="en-GB" sz="2000" dirty="0" err="1" smtClean="0"/>
              <a:t>Philinos</a:t>
            </a:r>
            <a:r>
              <a:rPr lang="en-GB" sz="2000" dirty="0" smtClean="0"/>
              <a:t> of </a:t>
            </a:r>
            <a:r>
              <a:rPr lang="en-GB" sz="2000" dirty="0" err="1" smtClean="0"/>
              <a:t>Agrigentum</a:t>
            </a:r>
            <a:r>
              <a:rPr lang="en-GB" sz="2000" dirty="0" smtClean="0"/>
              <a:t> </a:t>
            </a:r>
            <a:r>
              <a:rPr lang="en-GB" sz="2000" dirty="0" smtClean="0">
                <a:sym typeface="Wingdings" panose="05000000000000000000" pitchFamily="2" charset="2"/>
              </a:rPr>
              <a:t>pro-</a:t>
            </a:r>
            <a:r>
              <a:rPr lang="en-GB" sz="2000" dirty="0" err="1" smtClean="0">
                <a:sym typeface="Wingdings" panose="05000000000000000000" pitchFamily="2" charset="2"/>
              </a:rPr>
              <a:t>Carthagenian</a:t>
            </a:r>
            <a:r>
              <a:rPr lang="en-GB" sz="2000" dirty="0" smtClean="0">
                <a:sym typeface="Wingdings" panose="05000000000000000000" pitchFamily="2" charset="2"/>
              </a:rPr>
              <a:t> version…</a:t>
            </a:r>
            <a:r>
              <a:rPr lang="en-GB" sz="2000" dirty="0" smtClean="0"/>
              <a:t/>
            </a:r>
            <a:br>
              <a:rPr lang="en-GB" sz="2000" dirty="0" smtClean="0"/>
            </a:br>
            <a:r>
              <a:rPr lang="en-GB" sz="2000" dirty="0" smtClean="0"/>
              <a:t>Rome broke a treaty with Carthage (from 306 BC)</a:t>
            </a:r>
            <a:br>
              <a:rPr lang="en-GB" sz="2000" dirty="0" smtClean="0"/>
            </a:br>
            <a:r>
              <a:rPr lang="en-GB" sz="2000" dirty="0" smtClean="0"/>
              <a:t>when they crossed over to Sicily (?)</a:t>
            </a:r>
          </a:p>
          <a:p>
            <a:pPr lvl="2"/>
            <a:r>
              <a:rPr lang="en-GB" sz="1800" dirty="0" smtClean="0"/>
              <a:t>helping the </a:t>
            </a:r>
            <a:r>
              <a:rPr lang="en-GB" sz="1800" dirty="0" err="1" smtClean="0"/>
              <a:t>Mamertines</a:t>
            </a:r>
            <a:r>
              <a:rPr lang="en-GB" sz="1800" dirty="0" smtClean="0"/>
              <a:t>/</a:t>
            </a:r>
            <a:r>
              <a:rPr lang="en-GB" sz="1800" i="1" dirty="0" err="1" smtClean="0"/>
              <a:t>Mamertini</a:t>
            </a:r>
            <a:r>
              <a:rPr lang="en-GB" sz="1800" i="1" dirty="0" smtClean="0"/>
              <a:t> </a:t>
            </a:r>
          </a:p>
          <a:p>
            <a:pPr lvl="2"/>
            <a:r>
              <a:rPr lang="en-GB" sz="1800" dirty="0" smtClean="0"/>
              <a:t>already doubted by </a:t>
            </a:r>
            <a:r>
              <a:rPr lang="en-GB" sz="1800" dirty="0" err="1" smtClean="0"/>
              <a:t>Polybios</a:t>
            </a:r>
            <a:r>
              <a:rPr lang="en-GB" sz="1800" dirty="0" smtClean="0"/>
              <a:t> 3.26</a:t>
            </a:r>
            <a:endParaRPr lang="en-GB" sz="1800" dirty="0"/>
          </a:p>
        </p:txBody>
      </p:sp>
      <p:sp>
        <p:nvSpPr>
          <p:cNvPr id="7" name="TextBox 6"/>
          <p:cNvSpPr txBox="1"/>
          <p:nvPr/>
        </p:nvSpPr>
        <p:spPr>
          <a:xfrm>
            <a:off x="323528" y="2708920"/>
            <a:ext cx="5400600" cy="1477328"/>
          </a:xfrm>
          <a:prstGeom prst="rect">
            <a:avLst/>
          </a:prstGeom>
          <a:solidFill>
            <a:schemeClr val="accent5">
              <a:alpha val="87000"/>
            </a:schemeClr>
          </a:solidFill>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r>
              <a:rPr lang="en-GB" b="1" dirty="0" smtClean="0">
                <a:effectLst>
                  <a:outerShdw blurRad="38100" dist="38100" dir="2700000" algn="tl">
                    <a:srgbClr val="000000">
                      <a:alpha val="43137"/>
                    </a:srgbClr>
                  </a:outerShdw>
                </a:effectLst>
              </a:rPr>
              <a:t>Rome’s Intervention….</a:t>
            </a:r>
          </a:p>
          <a:p>
            <a:pPr marL="285750" indent="-285750">
              <a:buFont typeface="Wingdings" panose="05000000000000000000" pitchFamily="2" charset="2"/>
              <a:buChar char="Ø"/>
            </a:pPr>
            <a:r>
              <a:rPr lang="en-GB" b="1" dirty="0" smtClean="0">
                <a:effectLst>
                  <a:outerShdw blurRad="38100" dist="38100" dir="2700000" algn="tl">
                    <a:srgbClr val="000000">
                      <a:alpha val="43137"/>
                    </a:srgbClr>
                  </a:outerShdw>
                </a:effectLst>
              </a:rPr>
              <a:t>Just helping the </a:t>
            </a:r>
            <a:r>
              <a:rPr lang="en-GB" b="1" i="1" dirty="0" err="1" smtClean="0">
                <a:effectLst>
                  <a:outerShdw blurRad="38100" dist="38100" dir="2700000" algn="tl">
                    <a:srgbClr val="000000">
                      <a:alpha val="43137"/>
                    </a:srgbClr>
                  </a:outerShdw>
                </a:effectLst>
              </a:rPr>
              <a:t>Marmertini</a:t>
            </a:r>
            <a:r>
              <a:rPr lang="en-GB" b="1" dirty="0" smtClean="0">
                <a:effectLst>
                  <a:outerShdw blurRad="38100" dist="38100" dir="2700000" algn="tl">
                    <a:srgbClr val="000000">
                      <a:alpha val="43137"/>
                    </a:srgbClr>
                  </a:outerShdw>
                </a:effectLst>
              </a:rPr>
              <a:t> ? </a:t>
            </a:r>
            <a:r>
              <a:rPr lang="en-GB" b="1" i="1" dirty="0" smtClean="0">
                <a:effectLst>
                  <a:outerShdw blurRad="38100" dist="38100" dir="2700000" algn="tl">
                    <a:srgbClr val="000000">
                      <a:alpha val="43137"/>
                    </a:srgbClr>
                  </a:outerShdw>
                </a:effectLst>
              </a:rPr>
              <a:t>bellum </a:t>
            </a:r>
            <a:r>
              <a:rPr lang="en-GB" b="1" i="1" dirty="0" err="1" smtClean="0">
                <a:effectLst>
                  <a:outerShdw blurRad="38100" dist="38100" dir="2700000" algn="tl">
                    <a:srgbClr val="000000">
                      <a:alpha val="43137"/>
                    </a:srgbClr>
                  </a:outerShdw>
                </a:effectLst>
              </a:rPr>
              <a:t>iustum</a:t>
            </a:r>
            <a:endParaRPr lang="en-GB" b="1" dirty="0" smtClean="0">
              <a:effectLst>
                <a:outerShdw blurRad="38100" dist="38100" dir="2700000" algn="tl">
                  <a:srgbClr val="000000">
                    <a:alpha val="43137"/>
                  </a:srgbClr>
                </a:outerShdw>
              </a:effectLst>
            </a:endParaRPr>
          </a:p>
          <a:p>
            <a:pPr marL="285750" indent="-285750">
              <a:buFont typeface="Wingdings" panose="05000000000000000000" pitchFamily="2" charset="2"/>
              <a:buChar char="Ø"/>
            </a:pPr>
            <a:r>
              <a:rPr lang="en-GB" b="1" dirty="0" smtClean="0">
                <a:effectLst>
                  <a:outerShdw blurRad="38100" dist="38100" dir="2700000" algn="tl">
                    <a:srgbClr val="000000">
                      <a:alpha val="43137"/>
                    </a:srgbClr>
                  </a:outerShdw>
                </a:effectLst>
              </a:rPr>
              <a:t>Or afraid of </a:t>
            </a:r>
            <a:r>
              <a:rPr lang="en-GB" b="1" dirty="0" err="1" smtClean="0">
                <a:effectLst>
                  <a:outerShdw blurRad="38100" dist="38100" dir="2700000" algn="tl">
                    <a:srgbClr val="000000">
                      <a:alpha val="43137"/>
                    </a:srgbClr>
                  </a:outerShdw>
                </a:effectLst>
              </a:rPr>
              <a:t>Carthagenian</a:t>
            </a:r>
            <a:r>
              <a:rPr lang="en-GB" b="1" dirty="0" smtClean="0">
                <a:effectLst>
                  <a:outerShdw blurRad="38100" dist="38100" dir="2700000" algn="tl">
                    <a:srgbClr val="000000">
                      <a:alpha val="43137"/>
                    </a:srgbClr>
                  </a:outerShdw>
                </a:effectLst>
              </a:rPr>
              <a:t> expansion ?</a:t>
            </a:r>
          </a:p>
          <a:p>
            <a:pPr marL="742950" lvl="1" indent="-285750">
              <a:buFont typeface="Wingdings" panose="05000000000000000000" pitchFamily="2" charset="2"/>
              <a:buChar char="Ø"/>
            </a:pPr>
            <a:r>
              <a:rPr lang="en-GB" b="1" dirty="0" smtClean="0">
                <a:effectLst>
                  <a:outerShdw blurRad="38100" dist="38100" dir="2700000" algn="tl">
                    <a:srgbClr val="000000">
                      <a:alpha val="43137"/>
                    </a:srgbClr>
                  </a:outerShdw>
                </a:effectLst>
              </a:rPr>
              <a:t>i.e. a preventive war?</a:t>
            </a:r>
          </a:p>
          <a:p>
            <a:pPr marL="1200150" lvl="2" indent="-285750">
              <a:buFont typeface="Wingdings" panose="05000000000000000000" pitchFamily="2" charset="2"/>
              <a:buChar char="Ø"/>
            </a:pPr>
            <a:r>
              <a:rPr lang="en-GB" b="1" dirty="0" smtClean="0">
                <a:effectLst>
                  <a:outerShdw blurRad="38100" dist="38100" dir="2700000" algn="tl">
                    <a:srgbClr val="000000">
                      <a:alpha val="43137"/>
                    </a:srgbClr>
                  </a:outerShdw>
                </a:effectLst>
              </a:rPr>
              <a:t>defensive imperialism…</a:t>
            </a:r>
            <a:endParaRPr lang="en-GB" b="1" dirty="0">
              <a:effectLst>
                <a:outerShdw blurRad="38100" dist="38100" dir="2700000" algn="tl">
                  <a:srgbClr val="000000">
                    <a:alpha val="43137"/>
                  </a:srgbClr>
                </a:outerShdw>
              </a:effectLst>
            </a:endParaRPr>
          </a:p>
        </p:txBody>
      </p:sp>
      <p:sp>
        <p:nvSpPr>
          <p:cNvPr id="8" name="Oval 7"/>
          <p:cNvSpPr/>
          <p:nvPr/>
        </p:nvSpPr>
        <p:spPr>
          <a:xfrm>
            <a:off x="8100392" y="1340768"/>
            <a:ext cx="1043608" cy="1008112"/>
          </a:xfrm>
          <a:prstGeom prst="ellipse">
            <a:avLst/>
          </a:prstGeom>
          <a:solidFill>
            <a:srgbClr val="FFFF00">
              <a:alpha val="3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79801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1" presetClass="exit" presetSubtype="1" fill="hold" grpId="0" nodeType="afterEffect">
                                  <p:stCondLst>
                                    <p:cond delay="0"/>
                                  </p:stCondLst>
                                  <p:childTnLst>
                                    <p:animEffect transition="out" filter="wheel(1)">
                                      <p:cBhvr>
                                        <p:cTn id="12" dur="2000"/>
                                        <p:tgtEl>
                                          <p:spTgt spid="6">
                                            <p:txEl>
                                              <p:pRg st="0" end="0"/>
                                            </p:txEl>
                                          </p:spTgt>
                                        </p:tgtEl>
                                      </p:cBhvr>
                                    </p:animEffect>
                                    <p:set>
                                      <p:cBhvr>
                                        <p:cTn id="13" dur="1" fill="hold">
                                          <p:stCondLst>
                                            <p:cond delay="1999"/>
                                          </p:stCondLst>
                                        </p:cTn>
                                        <p:tgtEl>
                                          <p:spTgt spid="6">
                                            <p:txEl>
                                              <p:pRg st="0" end="0"/>
                                            </p:txEl>
                                          </p:spTgt>
                                        </p:tgtEl>
                                        <p:attrNameLst>
                                          <p:attrName>style.visibility</p:attrName>
                                        </p:attrNameLst>
                                      </p:cBhvr>
                                      <p:to>
                                        <p:strVal val="hidden"/>
                                      </p:to>
                                    </p:set>
                                  </p:childTnLst>
                                </p:cTn>
                              </p:par>
                            </p:childTnLst>
                          </p:cTn>
                        </p:par>
                        <p:par>
                          <p:cTn id="14" fill="hold">
                            <p:stCondLst>
                              <p:cond delay="3000"/>
                            </p:stCondLst>
                            <p:childTnLst>
                              <p:par>
                                <p:cTn id="15" presetID="21" presetClass="exit" presetSubtype="1" fill="hold" grpId="0" nodeType="afterEffect">
                                  <p:stCondLst>
                                    <p:cond delay="0"/>
                                  </p:stCondLst>
                                  <p:childTnLst>
                                    <p:animEffect transition="out" filter="wheel(1)">
                                      <p:cBhvr>
                                        <p:cTn id="16" dur="2000"/>
                                        <p:tgtEl>
                                          <p:spTgt spid="6">
                                            <p:txEl>
                                              <p:pRg st="1" end="1"/>
                                            </p:txEl>
                                          </p:spTgt>
                                        </p:tgtEl>
                                      </p:cBhvr>
                                    </p:animEffect>
                                    <p:set>
                                      <p:cBhvr>
                                        <p:cTn id="17" dur="1" fill="hold">
                                          <p:stCondLst>
                                            <p:cond delay="1999"/>
                                          </p:stCondLst>
                                        </p:cTn>
                                        <p:tgtEl>
                                          <p:spTgt spid="6">
                                            <p:txEl>
                                              <p:pRg st="1" end="1"/>
                                            </p:txEl>
                                          </p:spTgt>
                                        </p:tgtEl>
                                        <p:attrNameLst>
                                          <p:attrName>style.visibility</p:attrName>
                                        </p:attrNameLst>
                                      </p:cBhvr>
                                      <p:to>
                                        <p:strVal val="hidden"/>
                                      </p:to>
                                    </p:set>
                                  </p:childTnLst>
                                </p:cTn>
                              </p:par>
                            </p:childTnLst>
                          </p:cTn>
                        </p:par>
                        <p:par>
                          <p:cTn id="18" fill="hold">
                            <p:stCondLst>
                              <p:cond delay="5000"/>
                            </p:stCondLst>
                            <p:childTnLst>
                              <p:par>
                                <p:cTn id="19" presetID="21" presetClass="exit" presetSubtype="1" fill="hold" grpId="0" nodeType="afterEffect">
                                  <p:stCondLst>
                                    <p:cond delay="0"/>
                                  </p:stCondLst>
                                  <p:childTnLst>
                                    <p:animEffect transition="out" filter="wheel(1)">
                                      <p:cBhvr>
                                        <p:cTn id="20" dur="2000"/>
                                        <p:tgtEl>
                                          <p:spTgt spid="6">
                                            <p:txEl>
                                              <p:pRg st="2" end="2"/>
                                            </p:txEl>
                                          </p:spTgt>
                                        </p:tgtEl>
                                      </p:cBhvr>
                                    </p:animEffect>
                                    <p:set>
                                      <p:cBhvr>
                                        <p:cTn id="21" dur="1" fill="hold">
                                          <p:stCondLst>
                                            <p:cond delay="1999"/>
                                          </p:stCondLst>
                                        </p:cTn>
                                        <p:tgtEl>
                                          <p:spTgt spid="6">
                                            <p:txEl>
                                              <p:pRg st="2" end="2"/>
                                            </p:txEl>
                                          </p:spTgt>
                                        </p:tgtEl>
                                        <p:attrNameLst>
                                          <p:attrName>style.visibility</p:attrName>
                                        </p:attrNameLst>
                                      </p:cBhvr>
                                      <p:to>
                                        <p:strVal val="hidden"/>
                                      </p:to>
                                    </p:set>
                                  </p:childTnLst>
                                </p:cTn>
                              </p:par>
                            </p:childTnLst>
                          </p:cTn>
                        </p:par>
                        <p:par>
                          <p:cTn id="22" fill="hold">
                            <p:stCondLst>
                              <p:cond delay="7000"/>
                            </p:stCondLst>
                            <p:childTnLst>
                              <p:par>
                                <p:cTn id="23" presetID="21" presetClass="exit" presetSubtype="1" fill="hold" grpId="0" nodeType="afterEffect">
                                  <p:stCondLst>
                                    <p:cond delay="0"/>
                                  </p:stCondLst>
                                  <p:childTnLst>
                                    <p:animEffect transition="out" filter="wheel(1)">
                                      <p:cBhvr>
                                        <p:cTn id="24" dur="2000"/>
                                        <p:tgtEl>
                                          <p:spTgt spid="6">
                                            <p:txEl>
                                              <p:pRg st="3" end="3"/>
                                            </p:txEl>
                                          </p:spTgt>
                                        </p:tgtEl>
                                      </p:cBhvr>
                                    </p:animEffect>
                                    <p:set>
                                      <p:cBhvr>
                                        <p:cTn id="25" dur="1" fill="hold">
                                          <p:stCondLst>
                                            <p:cond delay="1999"/>
                                          </p:stCondLst>
                                        </p:cTn>
                                        <p:tgtEl>
                                          <p:spTgt spid="6">
                                            <p:txEl>
                                              <p:pRg st="3" end="3"/>
                                            </p:txEl>
                                          </p:spTgt>
                                        </p:tgtEl>
                                        <p:attrNameLst>
                                          <p:attrName>style.visibility</p:attrName>
                                        </p:attrNameLst>
                                      </p:cBhvr>
                                      <p:to>
                                        <p:strVal val="hidden"/>
                                      </p:to>
                                    </p:set>
                                  </p:childTnLst>
                                </p:cTn>
                              </p:par>
                            </p:childTnLst>
                          </p:cTn>
                        </p:par>
                        <p:par>
                          <p:cTn id="26" fill="hold">
                            <p:stCondLst>
                              <p:cond delay="9000"/>
                            </p:stCondLst>
                            <p:childTnLst>
                              <p:par>
                                <p:cTn id="27" presetID="21" presetClass="exit" presetSubtype="1" fill="hold" grpId="0" nodeType="afterEffect">
                                  <p:stCondLst>
                                    <p:cond delay="0"/>
                                  </p:stCondLst>
                                  <p:childTnLst>
                                    <p:animEffect transition="out" filter="wheel(1)">
                                      <p:cBhvr>
                                        <p:cTn id="28" dur="2000"/>
                                        <p:tgtEl>
                                          <p:spTgt spid="6">
                                            <p:txEl>
                                              <p:pRg st="4" end="4"/>
                                            </p:txEl>
                                          </p:spTgt>
                                        </p:tgtEl>
                                      </p:cBhvr>
                                    </p:animEffect>
                                    <p:set>
                                      <p:cBhvr>
                                        <p:cTn id="29" dur="1" fill="hold">
                                          <p:stCondLst>
                                            <p:cond delay="1999"/>
                                          </p:stCondLst>
                                        </p:cTn>
                                        <p:tgtEl>
                                          <p:spTgt spid="6">
                                            <p:txEl>
                                              <p:pRg st="4" end="4"/>
                                            </p:txEl>
                                          </p:spTgt>
                                        </p:tgtEl>
                                        <p:attrNameLst>
                                          <p:attrName>style.visibility</p:attrName>
                                        </p:attrNameLst>
                                      </p:cBhvr>
                                      <p:to>
                                        <p:strVal val="hidden"/>
                                      </p:to>
                                    </p:set>
                                  </p:childTnLst>
                                </p:cTn>
                              </p:par>
                            </p:childTnLst>
                          </p:cTn>
                        </p:par>
                        <p:par>
                          <p:cTn id="30" fill="hold">
                            <p:stCondLst>
                              <p:cond delay="11000"/>
                            </p:stCondLst>
                            <p:childTnLst>
                              <p:par>
                                <p:cTn id="31" presetID="21" presetClass="exit" presetSubtype="1" fill="hold" grpId="0" nodeType="afterEffect">
                                  <p:stCondLst>
                                    <p:cond delay="0"/>
                                  </p:stCondLst>
                                  <p:childTnLst>
                                    <p:animEffect transition="out" filter="wheel(1)">
                                      <p:cBhvr>
                                        <p:cTn id="32" dur="2000"/>
                                        <p:tgtEl>
                                          <p:spTgt spid="6">
                                            <p:txEl>
                                              <p:pRg st="5" end="5"/>
                                            </p:txEl>
                                          </p:spTgt>
                                        </p:tgtEl>
                                      </p:cBhvr>
                                    </p:animEffect>
                                    <p:set>
                                      <p:cBhvr>
                                        <p:cTn id="33" dur="1" fill="hold">
                                          <p:stCondLst>
                                            <p:cond delay="1999"/>
                                          </p:stCondLst>
                                        </p:cTn>
                                        <p:tgtEl>
                                          <p:spTgt spid="6">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ivius.org/a/1/maps/sicily_ma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439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t>1</a:t>
            </a:r>
            <a:r>
              <a:rPr lang="en-GB" baseline="30000" dirty="0"/>
              <a:t>st</a:t>
            </a:r>
            <a:r>
              <a:rPr lang="en-GB" dirty="0"/>
              <a:t> Punic War</a:t>
            </a:r>
          </a:p>
        </p:txBody>
      </p:sp>
      <p:sp>
        <p:nvSpPr>
          <p:cNvPr id="7" name="TextBox 6"/>
          <p:cNvSpPr txBox="1"/>
          <p:nvPr/>
        </p:nvSpPr>
        <p:spPr>
          <a:xfrm>
            <a:off x="323528" y="2708920"/>
            <a:ext cx="5400600" cy="2000548"/>
          </a:xfrm>
          <a:prstGeom prst="rect">
            <a:avLst/>
          </a:prstGeom>
          <a:solidFill>
            <a:schemeClr val="accent5">
              <a:alpha val="87000"/>
            </a:schemeClr>
          </a:solidFill>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r>
              <a:rPr lang="en-GB" b="1" dirty="0" smtClean="0">
                <a:effectLst>
                  <a:outerShdw blurRad="38100" dist="38100" dir="2700000" algn="tl">
                    <a:srgbClr val="000000">
                      <a:alpha val="43137"/>
                    </a:srgbClr>
                  </a:outerShdw>
                </a:effectLst>
              </a:rPr>
              <a:t>Rome’s Intervention….</a:t>
            </a:r>
          </a:p>
          <a:p>
            <a:pPr marL="285750" indent="-285750">
              <a:buFont typeface="Wingdings" panose="05000000000000000000" pitchFamily="2" charset="2"/>
              <a:buChar char="Ø"/>
            </a:pPr>
            <a:r>
              <a:rPr lang="en-GB" b="1" dirty="0" smtClean="0">
                <a:solidFill>
                  <a:schemeClr val="bg1">
                    <a:lumMod val="85000"/>
                  </a:schemeClr>
                </a:solidFill>
                <a:effectLst>
                  <a:outerShdw blurRad="38100" dist="38100" dir="2700000" algn="tl">
                    <a:srgbClr val="000000">
                      <a:alpha val="43137"/>
                    </a:srgbClr>
                  </a:outerShdw>
                </a:effectLst>
              </a:rPr>
              <a:t>Just helping the </a:t>
            </a:r>
            <a:r>
              <a:rPr lang="en-GB" b="1" i="1" dirty="0" err="1" smtClean="0">
                <a:solidFill>
                  <a:schemeClr val="bg1">
                    <a:lumMod val="85000"/>
                  </a:schemeClr>
                </a:solidFill>
                <a:effectLst>
                  <a:outerShdw blurRad="38100" dist="38100" dir="2700000" algn="tl">
                    <a:srgbClr val="000000">
                      <a:alpha val="43137"/>
                    </a:srgbClr>
                  </a:outerShdw>
                </a:effectLst>
              </a:rPr>
              <a:t>Marmertini</a:t>
            </a:r>
            <a:r>
              <a:rPr lang="en-GB" b="1" dirty="0" smtClean="0">
                <a:solidFill>
                  <a:schemeClr val="bg1">
                    <a:lumMod val="85000"/>
                  </a:schemeClr>
                </a:solidFill>
                <a:effectLst>
                  <a:outerShdw blurRad="38100" dist="38100" dir="2700000" algn="tl">
                    <a:srgbClr val="000000">
                      <a:alpha val="43137"/>
                    </a:srgbClr>
                  </a:outerShdw>
                </a:effectLst>
              </a:rPr>
              <a:t> ? </a:t>
            </a:r>
            <a:r>
              <a:rPr lang="en-GB" b="1" i="1" dirty="0" smtClean="0">
                <a:solidFill>
                  <a:schemeClr val="bg1">
                    <a:lumMod val="85000"/>
                  </a:schemeClr>
                </a:solidFill>
                <a:effectLst>
                  <a:outerShdw blurRad="38100" dist="38100" dir="2700000" algn="tl">
                    <a:srgbClr val="000000">
                      <a:alpha val="43137"/>
                    </a:srgbClr>
                  </a:outerShdw>
                </a:effectLst>
              </a:rPr>
              <a:t>bellum </a:t>
            </a:r>
            <a:r>
              <a:rPr lang="en-GB" b="1" i="1" dirty="0" err="1" smtClean="0">
                <a:solidFill>
                  <a:schemeClr val="bg1">
                    <a:lumMod val="85000"/>
                  </a:schemeClr>
                </a:solidFill>
                <a:effectLst>
                  <a:outerShdw blurRad="38100" dist="38100" dir="2700000" algn="tl">
                    <a:srgbClr val="000000">
                      <a:alpha val="43137"/>
                    </a:srgbClr>
                  </a:outerShdw>
                </a:effectLst>
              </a:rPr>
              <a:t>iustum</a:t>
            </a:r>
            <a:endParaRPr lang="en-GB" b="1" i="1" dirty="0" smtClean="0">
              <a:solidFill>
                <a:schemeClr val="bg1">
                  <a:lumMod val="85000"/>
                </a:schemeClr>
              </a:solidFill>
              <a:effectLst>
                <a:outerShdw blurRad="38100" dist="38100" dir="2700000" algn="tl">
                  <a:srgbClr val="000000">
                    <a:alpha val="43137"/>
                  </a:srgbClr>
                </a:outerShdw>
              </a:effectLst>
            </a:endParaRPr>
          </a:p>
          <a:p>
            <a:pPr marL="285750" indent="-285750">
              <a:buFont typeface="Wingdings" panose="05000000000000000000" pitchFamily="2" charset="2"/>
              <a:buChar char="Ø"/>
            </a:pPr>
            <a:r>
              <a:rPr lang="en-GB" b="1" dirty="0" smtClean="0">
                <a:solidFill>
                  <a:schemeClr val="bg1">
                    <a:lumMod val="85000"/>
                  </a:schemeClr>
                </a:solidFill>
                <a:effectLst>
                  <a:outerShdw blurRad="38100" dist="38100" dir="2700000" algn="tl">
                    <a:srgbClr val="000000">
                      <a:alpha val="43137"/>
                    </a:srgbClr>
                  </a:outerShdw>
                </a:effectLst>
              </a:rPr>
              <a:t>Or afraid of </a:t>
            </a:r>
            <a:r>
              <a:rPr lang="en-GB" b="1" dirty="0" err="1" smtClean="0">
                <a:solidFill>
                  <a:schemeClr val="bg1">
                    <a:lumMod val="85000"/>
                  </a:schemeClr>
                </a:solidFill>
                <a:effectLst>
                  <a:outerShdw blurRad="38100" dist="38100" dir="2700000" algn="tl">
                    <a:srgbClr val="000000">
                      <a:alpha val="43137"/>
                    </a:srgbClr>
                  </a:outerShdw>
                </a:effectLst>
              </a:rPr>
              <a:t>Carthagenian</a:t>
            </a:r>
            <a:r>
              <a:rPr lang="en-GB" b="1" dirty="0" smtClean="0">
                <a:solidFill>
                  <a:schemeClr val="bg1">
                    <a:lumMod val="85000"/>
                  </a:schemeClr>
                </a:solidFill>
                <a:effectLst>
                  <a:outerShdw blurRad="38100" dist="38100" dir="2700000" algn="tl">
                    <a:srgbClr val="000000">
                      <a:alpha val="43137"/>
                    </a:srgbClr>
                  </a:outerShdw>
                </a:effectLst>
              </a:rPr>
              <a:t> expansion ?</a:t>
            </a:r>
          </a:p>
          <a:p>
            <a:pPr marL="285750" indent="-285750">
              <a:buFont typeface="Wingdings" panose="05000000000000000000" pitchFamily="2" charset="2"/>
              <a:buChar char="Ø"/>
            </a:pPr>
            <a:r>
              <a:rPr lang="en-GB" b="1" dirty="0" smtClean="0">
                <a:effectLst>
                  <a:outerShdw blurRad="38100" dist="38100" dir="2700000" algn="tl">
                    <a:srgbClr val="000000">
                      <a:alpha val="43137"/>
                    </a:srgbClr>
                  </a:outerShdw>
                </a:effectLst>
              </a:rPr>
              <a:t>Or perhaps there were economic reasons that made Sicily the object of Rome’s imperialist ambitions?</a:t>
            </a:r>
          </a:p>
          <a:p>
            <a:pPr marL="742950" lvl="1" indent="-285750">
              <a:buFont typeface="Wingdings" panose="05000000000000000000" pitchFamily="2" charset="2"/>
              <a:buChar char="Ø"/>
            </a:pPr>
            <a:r>
              <a:rPr lang="en-GB" sz="1600" dirty="0" smtClean="0">
                <a:effectLst>
                  <a:outerShdw blurRad="38100" dist="38100" dir="2700000" algn="tl">
                    <a:srgbClr val="000000">
                      <a:alpha val="43137"/>
                    </a:srgbClr>
                  </a:outerShdw>
                </a:effectLst>
              </a:rPr>
              <a:t>cf. authors like Harris, Hus, and many more…</a:t>
            </a:r>
          </a:p>
        </p:txBody>
      </p:sp>
      <p:sp>
        <p:nvSpPr>
          <p:cNvPr id="8" name="Oval 7"/>
          <p:cNvSpPr/>
          <p:nvPr/>
        </p:nvSpPr>
        <p:spPr>
          <a:xfrm>
            <a:off x="8100392" y="1340768"/>
            <a:ext cx="1043608" cy="1008112"/>
          </a:xfrm>
          <a:prstGeom prst="ellipse">
            <a:avLst/>
          </a:prstGeom>
          <a:solidFill>
            <a:srgbClr val="FFFF00">
              <a:alpha val="3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5490091"/>
      </p:ext>
    </p:extLst>
  </p:cSld>
  <p:clrMapOvr>
    <a:masterClrMapping/>
  </p:clrMapOvr>
  <p:transition spd="slow">
    <p:randomBar dir="vert"/>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ivius.org/a/1/maps/sicily_ma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439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t>1</a:t>
            </a:r>
            <a:r>
              <a:rPr lang="en-GB" baseline="30000" dirty="0"/>
              <a:t>st</a:t>
            </a:r>
            <a:r>
              <a:rPr lang="en-GB" dirty="0"/>
              <a:t> Punic War</a:t>
            </a:r>
          </a:p>
        </p:txBody>
      </p:sp>
      <p:sp>
        <p:nvSpPr>
          <p:cNvPr id="6" name="TextBox 5"/>
          <p:cNvSpPr txBox="1"/>
          <p:nvPr/>
        </p:nvSpPr>
        <p:spPr>
          <a:xfrm>
            <a:off x="1115616" y="1340768"/>
            <a:ext cx="5256584" cy="2831544"/>
          </a:xfrm>
          <a:prstGeom prst="rect">
            <a:avLst/>
          </a:prstGeom>
          <a:solidFill>
            <a:schemeClr val="accent5">
              <a:alpha val="87000"/>
            </a:schemeClr>
          </a:solidFill>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r>
              <a:rPr lang="en-GB" b="1" dirty="0" smtClean="0">
                <a:solidFill>
                  <a:srgbClr val="FFFF00"/>
                </a:solidFill>
                <a:effectLst>
                  <a:outerShdw blurRad="38100" dist="38100" dir="2700000" algn="tl">
                    <a:srgbClr val="000000">
                      <a:alpha val="43137"/>
                    </a:srgbClr>
                  </a:outerShdw>
                </a:effectLst>
              </a:rPr>
              <a:t>Pol. 1.11.1-2…</a:t>
            </a:r>
          </a:p>
          <a:p>
            <a:r>
              <a:rPr lang="en-GB" sz="1600" b="1" dirty="0" smtClean="0">
                <a:solidFill>
                  <a:srgbClr val="FFFF00"/>
                </a:solidFill>
                <a:effectLst>
                  <a:outerShdw blurRad="38100" dist="38100" dir="2700000" algn="tl">
                    <a:srgbClr val="000000">
                      <a:alpha val="43137"/>
                    </a:srgbClr>
                  </a:outerShdw>
                </a:effectLst>
              </a:rPr>
              <a:t>The Roman Senate was not decisive…</a:t>
            </a:r>
          </a:p>
          <a:p>
            <a:r>
              <a:rPr lang="en-GB" sz="1600" b="1" dirty="0" smtClean="0">
                <a:solidFill>
                  <a:srgbClr val="FFFF00"/>
                </a:solidFill>
                <a:effectLst>
                  <a:outerShdw blurRad="38100" dist="38100" dir="2700000" algn="tl">
                    <a:srgbClr val="000000">
                      <a:alpha val="43137"/>
                    </a:srgbClr>
                  </a:outerShdw>
                </a:effectLst>
              </a:rPr>
              <a:t>The decision was left to the consuls and the people’s assembly!</a:t>
            </a:r>
          </a:p>
          <a:p>
            <a:endParaRPr lang="en-GB" sz="1600" b="1" dirty="0">
              <a:solidFill>
                <a:srgbClr val="FFFF00"/>
              </a:solidFill>
              <a:effectLst>
                <a:outerShdw blurRad="38100" dist="38100" dir="2700000" algn="tl">
                  <a:srgbClr val="000000">
                    <a:alpha val="43137"/>
                  </a:srgbClr>
                </a:outerShdw>
              </a:effectLst>
            </a:endParaRPr>
          </a:p>
          <a:p>
            <a:r>
              <a:rPr lang="en-GB" sz="1600" b="1" dirty="0" smtClean="0">
                <a:solidFill>
                  <a:srgbClr val="FFFF00"/>
                </a:solidFill>
                <a:effectLst>
                  <a:outerShdw blurRad="38100" dist="38100" dir="2700000" algn="tl">
                    <a:srgbClr val="000000">
                      <a:alpha val="43137"/>
                    </a:srgbClr>
                  </a:outerShdw>
                </a:effectLst>
              </a:rPr>
              <a:t>i.e. no ‘imperial’ ambition ?</a:t>
            </a:r>
          </a:p>
          <a:p>
            <a:r>
              <a:rPr lang="en-GB" sz="1600" b="1" dirty="0" smtClean="0">
                <a:solidFill>
                  <a:srgbClr val="FFFF00"/>
                </a:solidFill>
                <a:effectLst>
                  <a:outerShdw blurRad="38100" dist="38100" dir="2700000" algn="tl">
                    <a:srgbClr val="000000">
                      <a:alpha val="43137"/>
                    </a:srgbClr>
                  </a:outerShdw>
                </a:effectLst>
              </a:rPr>
              <a:t>			a war for booty…?</a:t>
            </a:r>
          </a:p>
          <a:p>
            <a:endParaRPr lang="en-GB" sz="1600" b="1" dirty="0">
              <a:solidFill>
                <a:srgbClr val="FFFF00"/>
              </a:solidFill>
              <a:effectLst>
                <a:outerShdw blurRad="38100" dist="38100" dir="2700000" algn="tl">
                  <a:srgbClr val="000000">
                    <a:alpha val="43137"/>
                  </a:srgbClr>
                </a:outerShdw>
              </a:effectLst>
            </a:endParaRPr>
          </a:p>
          <a:p>
            <a:r>
              <a:rPr lang="en-GB" sz="1600" b="1" dirty="0" smtClean="0">
                <a:solidFill>
                  <a:srgbClr val="FFFF00"/>
                </a:solidFill>
                <a:effectLst>
                  <a:outerShdw blurRad="38100" dist="38100" dir="2700000" algn="tl">
                    <a:srgbClr val="000000">
                      <a:alpha val="43137"/>
                    </a:srgbClr>
                  </a:outerShdw>
                </a:effectLst>
              </a:rPr>
              <a:t>Remember: Rome had just managed to conquer most of Central and Southern Italy….</a:t>
            </a:r>
            <a:br>
              <a:rPr lang="en-GB" sz="1600" b="1" dirty="0" smtClean="0">
                <a:solidFill>
                  <a:srgbClr val="FFFF00"/>
                </a:solidFill>
                <a:effectLst>
                  <a:outerShdw blurRad="38100" dist="38100" dir="2700000" algn="tl">
                    <a:srgbClr val="000000">
                      <a:alpha val="43137"/>
                    </a:srgbClr>
                  </a:outerShdw>
                </a:effectLst>
              </a:rPr>
            </a:br>
            <a:r>
              <a:rPr lang="en-GB" sz="1600" b="1" dirty="0" smtClean="0">
                <a:solidFill>
                  <a:srgbClr val="FFFF00"/>
                </a:solidFill>
                <a:effectLst>
                  <a:outerShdw blurRad="38100" dist="38100" dir="2700000" algn="tl">
                    <a:srgbClr val="000000">
                      <a:alpha val="43137"/>
                    </a:srgbClr>
                  </a:outerShdw>
                </a:effectLst>
              </a:rPr>
              <a:t>Would they really want an ‘overseas’ war?</a:t>
            </a:r>
            <a:endParaRPr lang="en-GB" sz="1600" dirty="0" smtClean="0">
              <a:solidFill>
                <a:srgbClr val="FFFF00"/>
              </a:solidFill>
              <a:effectLst>
                <a:outerShdw blurRad="38100" dist="38100" dir="2700000" algn="tl">
                  <a:srgbClr val="000000">
                    <a:alpha val="43137"/>
                  </a:srgbClr>
                </a:outerShdw>
              </a:effectLst>
            </a:endParaRPr>
          </a:p>
        </p:txBody>
      </p:sp>
      <p:sp>
        <p:nvSpPr>
          <p:cNvPr id="7" name="Oval 6"/>
          <p:cNvSpPr/>
          <p:nvPr/>
        </p:nvSpPr>
        <p:spPr>
          <a:xfrm>
            <a:off x="8100392" y="1340768"/>
            <a:ext cx="1043608" cy="1008112"/>
          </a:xfrm>
          <a:prstGeom prst="ellipse">
            <a:avLst/>
          </a:prstGeom>
          <a:solidFill>
            <a:srgbClr val="FFFF00">
              <a:alpha val="3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78959826"/>
      </p:ext>
    </p:extLst>
  </p:cSld>
  <p:clrMapOvr>
    <a:masterClrMapping/>
  </p:clrMapOvr>
  <p:transition spd="slow">
    <p:randomBar dir="vert"/>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4578" name="Picture 2" descr="https://upload.wikimedia.org/wikipedia/commons/thumb/1/11/First_Punic_War_Sicily_1_264-262BC.svg/799px-First_Punic_War_Sicily_1_264-262BC.svg.pn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850" b="89816" l="751" r="98623">
                        <a14:foregroundMark x1="95620" y1="33222" x2="95620" y2="33222"/>
                        <a14:foregroundMark x1="71840" y1="30551" x2="71840" y2="30551"/>
                        <a14:foregroundMark x1="69962" y1="62104" x2="69962" y2="62104"/>
                        <a14:foregroundMark x1="73342" y1="76127" x2="73342" y2="76127"/>
                        <a14:foregroundMark x1="75219" y1="75960" x2="75219" y2="75960"/>
                        <a14:foregroundMark x1="76220" y1="75960" x2="76220" y2="75960"/>
                        <a14:foregroundMark x1="76721" y1="76127" x2="76721" y2="76127"/>
                        <a14:foregroundMark x1="23404" y1="58264" x2="23404" y2="58264"/>
                        <a14:foregroundMark x1="24656" y1="58097" x2="24656" y2="58097"/>
                        <a14:foregroundMark x1="26909" y1="58097" x2="26909" y2="58097"/>
                        <a14:foregroundMark x1="27910" y1="58097" x2="27910" y2="58097"/>
                        <a14:foregroundMark x1="28661" y1="58097" x2="28661" y2="58097"/>
                        <a14:foregroundMark x1="21777" y1="57930" x2="21777" y2="57930"/>
                      </a14:backgroundRemoval>
                    </a14:imgEffect>
                  </a14:imgLayer>
                </a14:imgProps>
              </a:ext>
              <a:ext uri="{28A0092B-C50C-407E-A947-70E740481C1C}">
                <a14:useLocalDpi xmlns:a14="http://schemas.microsoft.com/office/drawing/2010/main" val="0"/>
              </a:ext>
            </a:extLst>
          </a:blip>
          <a:srcRect/>
          <a:stretch>
            <a:fillRect/>
          </a:stretch>
        </p:blipFill>
        <p:spPr bwMode="auto">
          <a:xfrm>
            <a:off x="0" y="0"/>
            <a:ext cx="9144000" cy="6861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9976953"/>
      </p:ext>
    </p:extLst>
  </p:cSld>
  <p:clrMapOvr>
    <a:masterClrMapping/>
  </p:clrMapOvr>
  <p:transition spd="slow">
    <p:randomBar dir="vert"/>
  </p:transition>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www.thelatinlibrary.com/imperialism/maps/carthage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18031" cy="693523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2</a:t>
            </a:r>
            <a:r>
              <a:rPr lang="en-GB" baseline="30000" dirty="0" smtClean="0"/>
              <a:t>nd</a:t>
            </a:r>
            <a:r>
              <a:rPr lang="en-GB" dirty="0" smtClean="0"/>
              <a:t> Punic War</a:t>
            </a:r>
            <a:endParaRPr lang="en-GB" dirty="0"/>
          </a:p>
        </p:txBody>
      </p:sp>
    </p:spTree>
    <p:extLst>
      <p:ext uri="{BB962C8B-B14F-4D97-AF65-F5344CB8AC3E}">
        <p14:creationId xmlns:p14="http://schemas.microsoft.com/office/powerpoint/2010/main" val="3994100267"/>
      </p:ext>
    </p:extLst>
  </p:cSld>
  <p:clrMapOvr>
    <a:masterClrMapping/>
  </p:clrMapOvr>
  <p:transition spd="slow">
    <p:randomBar dir="vert"/>
  </p:transition>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8194" name="Picture 2" descr="http://1.bp.blogspot.com/-tVj_cdF62PM/T_UDv9sKW0I/AAAAAAAABOQ/u2psxzXcIJY/s1600/Photo+of+Carthage+and+Rome+Map.jpg"/>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9144000" cy="6957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391473"/>
      </p:ext>
    </p:extLst>
  </p:cSld>
  <p:clrMapOvr>
    <a:masterClrMapping/>
  </p:clrMapOvr>
  <p:transition spd="slow">
    <p:randomBar dir="vert"/>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endParaRPr lang="en-GB"/>
          </a:p>
        </p:txBody>
      </p:sp>
      <p:sp>
        <p:nvSpPr>
          <p:cNvPr id="5" name="Content Placeholder 2"/>
          <p:cNvSpPr>
            <a:spLocks noGrp="1"/>
          </p:cNvSpPr>
          <p:nvPr>
            <p:ph idx="1"/>
          </p:nvPr>
        </p:nvSpPr>
        <p:spPr>
          <a:xfrm>
            <a:off x="304800" y="1554162"/>
            <a:ext cx="8686800" cy="4525963"/>
          </a:xfrm>
        </p:spPr>
        <p:txBody>
          <a:bodyPr/>
          <a:lstStyle/>
          <a:p>
            <a:endParaRPr lang="en-GB"/>
          </a:p>
        </p:txBody>
      </p:sp>
      <p:pic>
        <p:nvPicPr>
          <p:cNvPr id="6" name="Picture 2" descr="http://1.bp.blogspot.com/-tVj_cdF62PM/T_UDv9sKW0I/AAAAAAAABOQ/u2psxzXcIJY/s1600/Photo+of+Carthage+and+Rome+Map.jpg"/>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9144000" cy="6957392"/>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3707904" y="188640"/>
            <a:ext cx="5279504" cy="6408712"/>
          </a:xfrm>
          <a:prstGeom prst="rect">
            <a:avLst/>
          </a:prstGeom>
          <a:solidFill>
            <a:schemeClr val="accent2">
              <a:alpha val="70000"/>
            </a:schemeClr>
          </a:solidFill>
        </p:spPr>
        <p:style>
          <a:lnRef idx="2">
            <a:schemeClr val="accent2">
              <a:shade val="50000"/>
            </a:schemeClr>
          </a:lnRef>
          <a:fillRef idx="1">
            <a:schemeClr val="accent2"/>
          </a:fillRef>
          <a:effectRef idx="0">
            <a:schemeClr val="accent2"/>
          </a:effectRef>
          <a:fontRef idx="minor">
            <a:schemeClr val="lt1"/>
          </a:fontRef>
        </p:style>
        <p:txBody>
          <a:bodyPr vert="horz">
            <a:normAutofit lnSpcReduction="10000"/>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b="1" dirty="0" smtClean="0">
                <a:solidFill>
                  <a:srgbClr val="FFFF00"/>
                </a:solidFill>
              </a:rPr>
              <a:t>reasons for 2</a:t>
            </a:r>
            <a:r>
              <a:rPr lang="en-GB" sz="2000" b="1" baseline="30000" dirty="0" smtClean="0">
                <a:solidFill>
                  <a:srgbClr val="FFFF00"/>
                </a:solidFill>
              </a:rPr>
              <a:t>nd</a:t>
            </a:r>
            <a:r>
              <a:rPr lang="en-GB" sz="2000" b="1" dirty="0" smtClean="0">
                <a:solidFill>
                  <a:srgbClr val="FFFF00"/>
                </a:solidFill>
              </a:rPr>
              <a:t> Punic War…</a:t>
            </a:r>
          </a:p>
          <a:p>
            <a:pPr lvl="1"/>
            <a:r>
              <a:rPr lang="en-GB" sz="2000" b="1" dirty="0" smtClean="0">
                <a:solidFill>
                  <a:srgbClr val="FFFF00"/>
                </a:solidFill>
              </a:rPr>
              <a:t>Hannibal’s siege of </a:t>
            </a:r>
            <a:r>
              <a:rPr lang="en-GB" sz="2000" b="1" dirty="0" err="1" smtClean="0">
                <a:solidFill>
                  <a:srgbClr val="FFFF00"/>
                </a:solidFill>
              </a:rPr>
              <a:t>Saguntum</a:t>
            </a:r>
            <a:r>
              <a:rPr lang="en-GB" sz="2000" b="1" dirty="0" smtClean="0">
                <a:solidFill>
                  <a:srgbClr val="FFFF00"/>
                </a:solidFill>
              </a:rPr>
              <a:t>,</a:t>
            </a:r>
            <a:br>
              <a:rPr lang="en-GB" sz="2000" b="1" dirty="0" smtClean="0">
                <a:solidFill>
                  <a:srgbClr val="FFFF00"/>
                </a:solidFill>
              </a:rPr>
            </a:br>
            <a:r>
              <a:rPr lang="en-GB" sz="1600" b="1" dirty="0" smtClean="0">
                <a:solidFill>
                  <a:srgbClr val="FFFF00"/>
                </a:solidFill>
              </a:rPr>
              <a:t>150 km south of river Ebro…</a:t>
            </a:r>
          </a:p>
          <a:p>
            <a:pPr lvl="2"/>
            <a:r>
              <a:rPr lang="en-GB" sz="1400" b="1" dirty="0" smtClean="0">
                <a:solidFill>
                  <a:srgbClr val="FFFF00"/>
                </a:solidFill>
              </a:rPr>
              <a:t>Ebro-treaty with Hasdrubal 226 BC(?)</a:t>
            </a:r>
            <a:br>
              <a:rPr lang="en-GB" sz="1400" b="1" dirty="0" smtClean="0">
                <a:solidFill>
                  <a:srgbClr val="FFFF00"/>
                </a:solidFill>
              </a:rPr>
            </a:br>
            <a:r>
              <a:rPr lang="en-GB" sz="1400" b="1" dirty="0" smtClean="0">
                <a:solidFill>
                  <a:srgbClr val="FFFF00"/>
                </a:solidFill>
              </a:rPr>
              <a:t>(Pol. 2.13.7) or perhaps in 241 BC ?</a:t>
            </a:r>
          </a:p>
          <a:p>
            <a:pPr lvl="3"/>
            <a:r>
              <a:rPr lang="en-GB" sz="1600" b="1" dirty="0" smtClean="0">
                <a:solidFill>
                  <a:srgbClr val="FFFF00"/>
                </a:solidFill>
                <a:sym typeface="Wingdings" panose="05000000000000000000" pitchFamily="2" charset="2"/>
              </a:rPr>
              <a:t>spheres of influence</a:t>
            </a:r>
          </a:p>
          <a:p>
            <a:pPr lvl="3"/>
            <a:r>
              <a:rPr lang="en-GB" sz="1400" dirty="0" smtClean="0">
                <a:solidFill>
                  <a:srgbClr val="FFFF00"/>
                </a:solidFill>
                <a:sym typeface="Wingdings" panose="05000000000000000000" pitchFamily="2" charset="2"/>
              </a:rPr>
              <a:t>cf. Pol 3.21.1 and Liv. 21.18.11 on Carthage’s attitude to Ebro treaty</a:t>
            </a:r>
          </a:p>
          <a:p>
            <a:pPr lvl="3"/>
            <a:r>
              <a:rPr lang="en-GB" sz="1400" dirty="0" smtClean="0">
                <a:solidFill>
                  <a:srgbClr val="FFFF00"/>
                </a:solidFill>
                <a:sym typeface="Wingdings" panose="05000000000000000000" pitchFamily="2" charset="2"/>
              </a:rPr>
              <a:t>Pol. 3.30.3: </a:t>
            </a:r>
            <a:r>
              <a:rPr lang="en-GB" sz="1400" dirty="0" err="1" smtClean="0">
                <a:solidFill>
                  <a:srgbClr val="FFFF00"/>
                </a:solidFill>
                <a:sym typeface="Wingdings" panose="05000000000000000000" pitchFamily="2" charset="2"/>
              </a:rPr>
              <a:t>Saguntum</a:t>
            </a:r>
            <a:r>
              <a:rPr lang="en-GB" sz="1400" dirty="0" smtClean="0">
                <a:solidFill>
                  <a:srgbClr val="FFFF00"/>
                </a:solidFill>
                <a:sym typeface="Wingdings" panose="05000000000000000000" pitchFamily="2" charset="2"/>
              </a:rPr>
              <a:t> north of Ebro!!!!(?)</a:t>
            </a:r>
          </a:p>
          <a:p>
            <a:pPr lvl="2"/>
            <a:r>
              <a:rPr lang="en-GB" sz="1600" b="1" dirty="0" err="1" smtClean="0">
                <a:solidFill>
                  <a:srgbClr val="FFFF00"/>
                </a:solidFill>
                <a:sym typeface="Wingdings" panose="05000000000000000000" pitchFamily="2" charset="2"/>
              </a:rPr>
              <a:t>Saguntum</a:t>
            </a:r>
            <a:r>
              <a:rPr lang="en-GB" sz="1600" b="1" dirty="0" smtClean="0">
                <a:solidFill>
                  <a:srgbClr val="FFFF00"/>
                </a:solidFill>
                <a:sym typeface="Wingdings" panose="05000000000000000000" pitchFamily="2" charset="2"/>
              </a:rPr>
              <a:t> – a Roman ally/</a:t>
            </a:r>
            <a:r>
              <a:rPr lang="en-GB" sz="1600" b="1" i="1" dirty="0" err="1" smtClean="0">
                <a:solidFill>
                  <a:srgbClr val="FFFF00"/>
                </a:solidFill>
                <a:sym typeface="Wingdings" panose="05000000000000000000" pitchFamily="2" charset="2"/>
              </a:rPr>
              <a:t>socius</a:t>
            </a:r>
            <a:r>
              <a:rPr lang="en-GB" sz="1600" b="1" i="1" dirty="0" smtClean="0">
                <a:solidFill>
                  <a:srgbClr val="FFFF00"/>
                </a:solidFill>
                <a:sym typeface="Wingdings" panose="05000000000000000000" pitchFamily="2" charset="2"/>
              </a:rPr>
              <a:t> </a:t>
            </a:r>
            <a:r>
              <a:rPr lang="en-GB" sz="1600" b="1" dirty="0" smtClean="0">
                <a:solidFill>
                  <a:srgbClr val="FFFF00"/>
                </a:solidFill>
                <a:sym typeface="Wingdings" panose="05000000000000000000" pitchFamily="2" charset="2"/>
              </a:rPr>
              <a:t>?</a:t>
            </a:r>
          </a:p>
          <a:p>
            <a:pPr lvl="3"/>
            <a:r>
              <a:rPr lang="en-GB" sz="1400" b="1" i="1" dirty="0" smtClean="0">
                <a:solidFill>
                  <a:srgbClr val="FFFF00"/>
                </a:solidFill>
                <a:sym typeface="Wingdings" panose="05000000000000000000" pitchFamily="2" charset="2"/>
              </a:rPr>
              <a:t>amicus – </a:t>
            </a:r>
            <a:r>
              <a:rPr lang="en-GB" sz="1400" b="1" dirty="0" smtClean="0">
                <a:solidFill>
                  <a:srgbClr val="FFFF00"/>
                </a:solidFill>
                <a:sym typeface="Wingdings" panose="05000000000000000000" pitchFamily="2" charset="2"/>
              </a:rPr>
              <a:t>or</a:t>
            </a:r>
            <a:r>
              <a:rPr lang="en-GB" sz="1400" b="1" i="1" dirty="0" smtClean="0">
                <a:solidFill>
                  <a:srgbClr val="FFFF00"/>
                </a:solidFill>
                <a:sym typeface="Wingdings" panose="05000000000000000000" pitchFamily="2" charset="2"/>
              </a:rPr>
              <a:t> </a:t>
            </a:r>
            <a:r>
              <a:rPr lang="en-GB" sz="1400" b="1" i="1" dirty="0" err="1" smtClean="0">
                <a:solidFill>
                  <a:srgbClr val="FFFF00"/>
                </a:solidFill>
                <a:sym typeface="Wingdings" panose="05000000000000000000" pitchFamily="2" charset="2"/>
              </a:rPr>
              <a:t>socius</a:t>
            </a:r>
            <a:r>
              <a:rPr lang="en-GB" sz="1400" b="1" i="1" dirty="0" smtClean="0">
                <a:solidFill>
                  <a:srgbClr val="FFFF00"/>
                </a:solidFill>
                <a:sym typeface="Wingdings" panose="05000000000000000000" pitchFamily="2" charset="2"/>
              </a:rPr>
              <a:t> – </a:t>
            </a:r>
            <a:r>
              <a:rPr lang="en-GB" sz="1400" b="1" i="1" dirty="0" err="1" smtClean="0">
                <a:solidFill>
                  <a:srgbClr val="FFFF00"/>
                </a:solidFill>
                <a:sym typeface="Wingdings" panose="05000000000000000000" pitchFamily="2" charset="2"/>
              </a:rPr>
              <a:t>populi</a:t>
            </a:r>
            <a:r>
              <a:rPr lang="en-GB" sz="1400" b="1" i="1" dirty="0" smtClean="0">
                <a:solidFill>
                  <a:srgbClr val="FFFF00"/>
                </a:solidFill>
                <a:sym typeface="Wingdings" panose="05000000000000000000" pitchFamily="2" charset="2"/>
              </a:rPr>
              <a:t> Romani</a:t>
            </a:r>
          </a:p>
          <a:p>
            <a:pPr lvl="3"/>
            <a:r>
              <a:rPr lang="en-GB" sz="1400" b="1" i="1" dirty="0" smtClean="0">
                <a:solidFill>
                  <a:srgbClr val="FFFF00"/>
                </a:solidFill>
                <a:sym typeface="Wingdings" panose="05000000000000000000" pitchFamily="2" charset="2"/>
              </a:rPr>
              <a:t>And were there really contacts between Rome and </a:t>
            </a:r>
            <a:r>
              <a:rPr lang="en-GB" sz="1400" b="1" i="1" dirty="0" err="1" smtClean="0">
                <a:solidFill>
                  <a:srgbClr val="FFFF00"/>
                </a:solidFill>
                <a:sym typeface="Wingdings" panose="05000000000000000000" pitchFamily="2" charset="2"/>
              </a:rPr>
              <a:t>Saguntum</a:t>
            </a:r>
            <a:r>
              <a:rPr lang="en-GB" sz="1400" b="1" i="1" dirty="0" smtClean="0">
                <a:solidFill>
                  <a:srgbClr val="FFFF00"/>
                </a:solidFill>
                <a:sym typeface="Wingdings" panose="05000000000000000000" pitchFamily="2" charset="2"/>
              </a:rPr>
              <a:t> ???</a:t>
            </a:r>
          </a:p>
          <a:p>
            <a:pPr lvl="3"/>
            <a:r>
              <a:rPr lang="en-GB" sz="1400" b="1" dirty="0" err="1" smtClean="0">
                <a:solidFill>
                  <a:srgbClr val="FFFF00"/>
                </a:solidFill>
                <a:sym typeface="Wingdings" panose="05000000000000000000" pitchFamily="2" charset="2"/>
              </a:rPr>
              <a:t>Saguntum</a:t>
            </a:r>
            <a:r>
              <a:rPr lang="en-GB" sz="1400" b="1" dirty="0" smtClean="0">
                <a:solidFill>
                  <a:srgbClr val="FFFF00"/>
                </a:solidFill>
                <a:sym typeface="Wingdings" panose="05000000000000000000" pitchFamily="2" charset="2"/>
              </a:rPr>
              <a:t>: just an official reason for Rome to declare a </a:t>
            </a:r>
            <a:r>
              <a:rPr lang="en-GB" sz="1400" b="1" i="1" dirty="0" smtClean="0">
                <a:solidFill>
                  <a:srgbClr val="FFFF00"/>
                </a:solidFill>
                <a:sym typeface="Wingdings" panose="05000000000000000000" pitchFamily="2" charset="2"/>
              </a:rPr>
              <a:t>bellum </a:t>
            </a:r>
            <a:r>
              <a:rPr lang="en-GB" sz="1400" b="1" i="1" dirty="0" err="1" smtClean="0">
                <a:solidFill>
                  <a:srgbClr val="FFFF00"/>
                </a:solidFill>
                <a:sym typeface="Wingdings" panose="05000000000000000000" pitchFamily="2" charset="2"/>
              </a:rPr>
              <a:t>iustum</a:t>
            </a:r>
            <a:r>
              <a:rPr lang="en-GB" sz="1400" b="1" i="1" dirty="0" smtClean="0">
                <a:solidFill>
                  <a:srgbClr val="FFFF00"/>
                </a:solidFill>
                <a:sym typeface="Wingdings" panose="05000000000000000000" pitchFamily="2" charset="2"/>
              </a:rPr>
              <a:t>???</a:t>
            </a:r>
          </a:p>
          <a:p>
            <a:pPr lvl="1"/>
            <a:r>
              <a:rPr lang="en-GB" sz="1800" b="1" dirty="0" err="1" smtClean="0">
                <a:solidFill>
                  <a:srgbClr val="FFFF00"/>
                </a:solidFill>
                <a:sym typeface="Wingdings" panose="05000000000000000000" pitchFamily="2" charset="2"/>
              </a:rPr>
              <a:t>Carthagenian</a:t>
            </a:r>
            <a:r>
              <a:rPr lang="en-GB" sz="1800" b="1" dirty="0" smtClean="0">
                <a:solidFill>
                  <a:srgbClr val="FFFF00"/>
                </a:solidFill>
                <a:sym typeface="Wingdings" panose="05000000000000000000" pitchFamily="2" charset="2"/>
              </a:rPr>
              <a:t> expansion in Spain</a:t>
            </a:r>
          </a:p>
          <a:p>
            <a:pPr lvl="1"/>
            <a:r>
              <a:rPr lang="en-GB" sz="1800" b="1" dirty="0" err="1" smtClean="0">
                <a:solidFill>
                  <a:srgbClr val="FFFF00"/>
                </a:solidFill>
                <a:sym typeface="Wingdings" panose="05000000000000000000" pitchFamily="2" charset="2"/>
              </a:rPr>
              <a:t>Hannibals</a:t>
            </a:r>
            <a:r>
              <a:rPr lang="en-GB" sz="1800" b="1" dirty="0" smtClean="0">
                <a:solidFill>
                  <a:srgbClr val="FFFF00"/>
                </a:solidFill>
                <a:sym typeface="Wingdings" panose="05000000000000000000" pitchFamily="2" charset="2"/>
              </a:rPr>
              <a:t> anti-Roman attitude…</a:t>
            </a:r>
          </a:p>
          <a:p>
            <a:pPr lvl="2"/>
            <a:r>
              <a:rPr lang="en-GB" sz="1400" b="1" dirty="0" smtClean="0">
                <a:solidFill>
                  <a:srgbClr val="FFFF00"/>
                </a:solidFill>
                <a:sym typeface="Wingdings" panose="05000000000000000000" pitchFamily="2" charset="2"/>
              </a:rPr>
              <a:t>actively expanding </a:t>
            </a:r>
            <a:r>
              <a:rPr lang="en-GB" sz="1400" b="1" dirty="0" err="1" smtClean="0">
                <a:solidFill>
                  <a:srgbClr val="FFFF00"/>
                </a:solidFill>
                <a:sym typeface="Wingdings" panose="05000000000000000000" pitchFamily="2" charset="2"/>
              </a:rPr>
              <a:t>Carthagenian</a:t>
            </a:r>
            <a:r>
              <a:rPr lang="en-GB" sz="1400" b="1" dirty="0" smtClean="0">
                <a:solidFill>
                  <a:srgbClr val="FFFF00"/>
                </a:solidFill>
                <a:sym typeface="Wingdings" panose="05000000000000000000" pitchFamily="2" charset="2"/>
              </a:rPr>
              <a:t> territories…</a:t>
            </a:r>
          </a:p>
          <a:p>
            <a:pPr lvl="2"/>
            <a:r>
              <a:rPr lang="en-GB" sz="1400" b="1" dirty="0" smtClean="0">
                <a:solidFill>
                  <a:srgbClr val="FFFF00"/>
                </a:solidFill>
                <a:sym typeface="Wingdings" panose="05000000000000000000" pitchFamily="2" charset="2"/>
              </a:rPr>
              <a:t>e.g. in Spain south to the </a:t>
            </a:r>
            <a:r>
              <a:rPr lang="en-GB" sz="1400" b="1" dirty="0" err="1" smtClean="0">
                <a:solidFill>
                  <a:srgbClr val="FFFF00"/>
                </a:solidFill>
                <a:sym typeface="Wingdings" panose="05000000000000000000" pitchFamily="2" charset="2"/>
              </a:rPr>
              <a:t>Pyrennees</a:t>
            </a:r>
            <a:endParaRPr lang="en-GB" sz="1400" b="1" dirty="0" smtClean="0">
              <a:solidFill>
                <a:srgbClr val="FFFF00"/>
              </a:solidFill>
              <a:sym typeface="Wingdings" panose="05000000000000000000" pitchFamily="2" charset="2"/>
            </a:endParaRPr>
          </a:p>
          <a:p>
            <a:pPr lvl="2"/>
            <a:r>
              <a:rPr lang="en-GB" sz="1400" b="1" dirty="0" smtClean="0">
                <a:solidFill>
                  <a:srgbClr val="FFFF00"/>
                </a:solidFill>
              </a:rPr>
              <a:t>did H. only attack </a:t>
            </a:r>
            <a:r>
              <a:rPr lang="en-GB" sz="1400" b="1" dirty="0" err="1" smtClean="0">
                <a:solidFill>
                  <a:srgbClr val="FFFF00"/>
                </a:solidFill>
              </a:rPr>
              <a:t>Saguntum</a:t>
            </a:r>
            <a:r>
              <a:rPr lang="en-GB" sz="1400" b="1" dirty="0" smtClean="0">
                <a:solidFill>
                  <a:srgbClr val="FFFF00"/>
                </a:solidFill>
              </a:rPr>
              <a:t> to provoke the Romans?</a:t>
            </a:r>
          </a:p>
          <a:p>
            <a:pPr lvl="2"/>
            <a:endParaRPr lang="en-GB" sz="1400" b="1" dirty="0">
              <a:solidFill>
                <a:srgbClr val="FFFF00"/>
              </a:solidFill>
            </a:endParaRPr>
          </a:p>
          <a:p>
            <a:pPr lvl="2"/>
            <a:r>
              <a:rPr lang="en-GB" sz="1400" b="1" dirty="0" smtClean="0">
                <a:solidFill>
                  <a:srgbClr val="FFFF00"/>
                </a:solidFill>
              </a:rPr>
              <a:t>Remember: in 219 BC, the Roman Senate reacted rather passively to the attack on </a:t>
            </a:r>
            <a:r>
              <a:rPr lang="en-GB" sz="1400" b="1" dirty="0" err="1" smtClean="0">
                <a:solidFill>
                  <a:srgbClr val="FFFF00"/>
                </a:solidFill>
              </a:rPr>
              <a:t>Sagutum</a:t>
            </a:r>
            <a:r>
              <a:rPr lang="en-GB" sz="1400" b="1" dirty="0" smtClean="0">
                <a:solidFill>
                  <a:srgbClr val="FFFF00"/>
                </a:solidFill>
              </a:rPr>
              <a:t> </a:t>
            </a:r>
            <a:r>
              <a:rPr lang="en-GB" sz="1400" b="1" dirty="0" smtClean="0">
                <a:solidFill>
                  <a:srgbClr val="FFFF00"/>
                </a:solidFill>
                <a:sym typeface="Wingdings" panose="05000000000000000000" pitchFamily="2" charset="2"/>
              </a:rPr>
              <a:t>(Illyrian War)</a:t>
            </a:r>
            <a:endParaRPr lang="en-GB" sz="1400" b="1" dirty="0">
              <a:solidFill>
                <a:srgbClr val="FFFF00"/>
              </a:solidFill>
            </a:endParaRPr>
          </a:p>
        </p:txBody>
      </p:sp>
      <p:sp>
        <p:nvSpPr>
          <p:cNvPr id="8" name="Oval 7"/>
          <p:cNvSpPr/>
          <p:nvPr/>
        </p:nvSpPr>
        <p:spPr>
          <a:xfrm>
            <a:off x="2411760" y="2636912"/>
            <a:ext cx="1224136" cy="1296144"/>
          </a:xfrm>
          <a:prstGeom prst="ellipse">
            <a:avLst/>
          </a:prstGeom>
          <a:solidFill>
            <a:srgbClr val="FFFF00">
              <a:alpha val="2700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8524523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7">
                                            <p:bg/>
                                          </p:spTgt>
                                        </p:tgtEl>
                                        <p:attrNameLst>
                                          <p:attrName>style.visibility</p:attrName>
                                        </p:attrNameLst>
                                      </p:cBhvr>
                                      <p:to>
                                        <p:strVal val="visible"/>
                                      </p:to>
                                    </p:set>
                                    <p:animEffect transition="in" filter="fade">
                                      <p:cBhvr>
                                        <p:cTn id="11" dur="1000"/>
                                        <p:tgtEl>
                                          <p:spTgt spid="7">
                                            <p:bg/>
                                          </p:spTgt>
                                        </p:tgtEl>
                                      </p:cBhvr>
                                    </p:animEffect>
                                    <p:anim calcmode="lin" valueType="num">
                                      <p:cBhvr>
                                        <p:cTn id="12" dur="1000" fill="hold"/>
                                        <p:tgtEl>
                                          <p:spTgt spid="7">
                                            <p:bg/>
                                          </p:spTgt>
                                        </p:tgtEl>
                                        <p:attrNameLst>
                                          <p:attrName>ppt_x</p:attrName>
                                        </p:attrNameLst>
                                      </p:cBhvr>
                                      <p:tavLst>
                                        <p:tav tm="0">
                                          <p:val>
                                            <p:strVal val="#ppt_x"/>
                                          </p:val>
                                        </p:tav>
                                        <p:tav tm="100000">
                                          <p:val>
                                            <p:strVal val="#ppt_x"/>
                                          </p:val>
                                        </p:tav>
                                      </p:tavLst>
                                    </p:anim>
                                    <p:anim calcmode="lin" valueType="num">
                                      <p:cBhvr>
                                        <p:cTn id="13" dur="1000" fill="hold"/>
                                        <p:tgtEl>
                                          <p:spTgt spid="7">
                                            <p:bg/>
                                          </p:spTgt>
                                        </p:tgtEl>
                                        <p:attrNameLst>
                                          <p:attrName>ppt_y</p:attrName>
                                        </p:attrNameLst>
                                      </p:cBhvr>
                                      <p:tavLst>
                                        <p:tav tm="0">
                                          <p:val>
                                            <p:strVal val="#ppt_y+.1"/>
                                          </p:val>
                                        </p:tav>
                                        <p:tav tm="100000">
                                          <p:val>
                                            <p:strVal val="#ppt_y"/>
                                          </p:val>
                                        </p:tav>
                                      </p:tavLst>
                                    </p:anim>
                                  </p:childTnLst>
                                </p:cTn>
                              </p:par>
                            </p:childTnLst>
                          </p:cTn>
                        </p:par>
                        <p:par>
                          <p:cTn id="14" fill="hold">
                            <p:stCondLst>
                              <p:cond delay="3000"/>
                            </p:stCondLst>
                            <p:childTnLst>
                              <p:par>
                                <p:cTn id="15" presetID="42" presetClass="entr" presetSubtype="0" fill="hold" grpId="0" nodeType="after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fade">
                                      <p:cBhvr>
                                        <p:cTn id="17" dur="1000"/>
                                        <p:tgtEl>
                                          <p:spTgt spid="7">
                                            <p:txEl>
                                              <p:pRg st="0" end="0"/>
                                            </p:txEl>
                                          </p:spTgt>
                                        </p:tgtEl>
                                      </p:cBhvr>
                                    </p:animEffect>
                                    <p:anim calcmode="lin" valueType="num">
                                      <p:cBhvr>
                                        <p:cTn id="1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7">
                                            <p:txEl>
                                              <p:pRg st="1" end="1"/>
                                            </p:txEl>
                                          </p:spTgt>
                                        </p:tgtEl>
                                        <p:attrNameLst>
                                          <p:attrName>style.visibility</p:attrName>
                                        </p:attrNameLst>
                                      </p:cBhvr>
                                      <p:to>
                                        <p:strVal val="visible"/>
                                      </p:to>
                                    </p:set>
                                    <p:animEffect transition="in" filter="fade">
                                      <p:cBhvr>
                                        <p:cTn id="24" dur="1000"/>
                                        <p:tgtEl>
                                          <p:spTgt spid="7">
                                            <p:txEl>
                                              <p:pRg st="1" end="1"/>
                                            </p:txEl>
                                          </p:spTgt>
                                        </p:tgtEl>
                                      </p:cBhvr>
                                    </p:animEffect>
                                    <p:anim calcmode="lin" valueType="num">
                                      <p:cBhvr>
                                        <p:cTn id="2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animEffect transition="in" filter="fade">
                                      <p:cBhvr>
                                        <p:cTn id="29" dur="1000"/>
                                        <p:tgtEl>
                                          <p:spTgt spid="7">
                                            <p:txEl>
                                              <p:pRg st="2" end="2"/>
                                            </p:txEl>
                                          </p:spTgt>
                                        </p:tgtEl>
                                      </p:cBhvr>
                                    </p:animEffect>
                                    <p:anim calcmode="lin" valueType="num">
                                      <p:cBhvr>
                                        <p:cTn id="3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7">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7">
                                            <p:txEl>
                                              <p:pRg st="3" end="3"/>
                                            </p:txEl>
                                          </p:spTgt>
                                        </p:tgtEl>
                                        <p:attrNameLst>
                                          <p:attrName>style.visibility</p:attrName>
                                        </p:attrNameLst>
                                      </p:cBhvr>
                                      <p:to>
                                        <p:strVal val="visible"/>
                                      </p:to>
                                    </p:set>
                                    <p:animEffect transition="in" filter="fade">
                                      <p:cBhvr>
                                        <p:cTn id="34" dur="1000"/>
                                        <p:tgtEl>
                                          <p:spTgt spid="7">
                                            <p:txEl>
                                              <p:pRg st="3" end="3"/>
                                            </p:txEl>
                                          </p:spTgt>
                                        </p:tgtEl>
                                      </p:cBhvr>
                                    </p:animEffect>
                                    <p:anim calcmode="lin" valueType="num">
                                      <p:cBhvr>
                                        <p:cTn id="3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3" end="3"/>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7">
                                            <p:txEl>
                                              <p:pRg st="4" end="4"/>
                                            </p:txEl>
                                          </p:spTgt>
                                        </p:tgtEl>
                                        <p:attrNameLst>
                                          <p:attrName>style.visibility</p:attrName>
                                        </p:attrNameLst>
                                      </p:cBhvr>
                                      <p:to>
                                        <p:strVal val="visible"/>
                                      </p:to>
                                    </p:set>
                                    <p:animEffect transition="in" filter="fade">
                                      <p:cBhvr>
                                        <p:cTn id="39" dur="1000"/>
                                        <p:tgtEl>
                                          <p:spTgt spid="7">
                                            <p:txEl>
                                              <p:pRg st="4" end="4"/>
                                            </p:txEl>
                                          </p:spTgt>
                                        </p:tgtEl>
                                      </p:cBhvr>
                                    </p:animEffect>
                                    <p:anim calcmode="lin" valueType="num">
                                      <p:cBhvr>
                                        <p:cTn id="40"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4" end="4"/>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7">
                                            <p:txEl>
                                              <p:pRg st="5" end="5"/>
                                            </p:txEl>
                                          </p:spTgt>
                                        </p:tgtEl>
                                        <p:attrNameLst>
                                          <p:attrName>style.visibility</p:attrName>
                                        </p:attrNameLst>
                                      </p:cBhvr>
                                      <p:to>
                                        <p:strVal val="visible"/>
                                      </p:to>
                                    </p:set>
                                    <p:animEffect transition="in" filter="fade">
                                      <p:cBhvr>
                                        <p:cTn id="44" dur="1000"/>
                                        <p:tgtEl>
                                          <p:spTgt spid="7">
                                            <p:txEl>
                                              <p:pRg st="5" end="5"/>
                                            </p:txEl>
                                          </p:spTgt>
                                        </p:tgtEl>
                                      </p:cBhvr>
                                    </p:animEffect>
                                    <p:anim calcmode="lin" valueType="num">
                                      <p:cBhvr>
                                        <p:cTn id="45"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46"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7">
                                            <p:txEl>
                                              <p:pRg st="6" end="6"/>
                                            </p:txEl>
                                          </p:spTgt>
                                        </p:tgtEl>
                                        <p:attrNameLst>
                                          <p:attrName>style.visibility</p:attrName>
                                        </p:attrNameLst>
                                      </p:cBhvr>
                                      <p:to>
                                        <p:strVal val="visible"/>
                                      </p:to>
                                    </p:set>
                                    <p:animEffect transition="in" filter="fade">
                                      <p:cBhvr>
                                        <p:cTn id="51" dur="1000"/>
                                        <p:tgtEl>
                                          <p:spTgt spid="7">
                                            <p:txEl>
                                              <p:pRg st="6" end="6"/>
                                            </p:txEl>
                                          </p:spTgt>
                                        </p:tgtEl>
                                      </p:cBhvr>
                                    </p:animEffect>
                                    <p:anim calcmode="lin" valueType="num">
                                      <p:cBhvr>
                                        <p:cTn id="52"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53" dur="1000" fill="hold"/>
                                        <p:tgtEl>
                                          <p:spTgt spid="7">
                                            <p:txEl>
                                              <p:pRg st="6" end="6"/>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7">
                                            <p:txEl>
                                              <p:pRg st="7" end="7"/>
                                            </p:txEl>
                                          </p:spTgt>
                                        </p:tgtEl>
                                        <p:attrNameLst>
                                          <p:attrName>style.visibility</p:attrName>
                                        </p:attrNameLst>
                                      </p:cBhvr>
                                      <p:to>
                                        <p:strVal val="visible"/>
                                      </p:to>
                                    </p:set>
                                    <p:animEffect transition="in" filter="fade">
                                      <p:cBhvr>
                                        <p:cTn id="56" dur="1000"/>
                                        <p:tgtEl>
                                          <p:spTgt spid="7">
                                            <p:txEl>
                                              <p:pRg st="7" end="7"/>
                                            </p:txEl>
                                          </p:spTgt>
                                        </p:tgtEl>
                                      </p:cBhvr>
                                    </p:animEffect>
                                    <p:anim calcmode="lin" valueType="num">
                                      <p:cBhvr>
                                        <p:cTn id="57"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
                                            <p:txEl>
                                              <p:pRg st="7" end="7"/>
                                            </p:tx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7">
                                            <p:txEl>
                                              <p:pRg st="8" end="8"/>
                                            </p:txEl>
                                          </p:spTgt>
                                        </p:tgtEl>
                                        <p:attrNameLst>
                                          <p:attrName>style.visibility</p:attrName>
                                        </p:attrNameLst>
                                      </p:cBhvr>
                                      <p:to>
                                        <p:strVal val="visible"/>
                                      </p:to>
                                    </p:set>
                                    <p:animEffect transition="in" filter="fade">
                                      <p:cBhvr>
                                        <p:cTn id="61" dur="1000"/>
                                        <p:tgtEl>
                                          <p:spTgt spid="7">
                                            <p:txEl>
                                              <p:pRg st="8" end="8"/>
                                            </p:txEl>
                                          </p:spTgt>
                                        </p:tgtEl>
                                      </p:cBhvr>
                                    </p:animEffect>
                                    <p:anim calcmode="lin" valueType="num">
                                      <p:cBhvr>
                                        <p:cTn id="62"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63" dur="1000" fill="hold"/>
                                        <p:tgtEl>
                                          <p:spTgt spid="7">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7">
                                            <p:txEl>
                                              <p:pRg st="9" end="9"/>
                                            </p:txEl>
                                          </p:spTgt>
                                        </p:tgtEl>
                                        <p:attrNameLst>
                                          <p:attrName>style.visibility</p:attrName>
                                        </p:attrNameLst>
                                      </p:cBhvr>
                                      <p:to>
                                        <p:strVal val="visible"/>
                                      </p:to>
                                    </p:set>
                                    <p:animEffect transition="in" filter="fade">
                                      <p:cBhvr>
                                        <p:cTn id="68" dur="1000"/>
                                        <p:tgtEl>
                                          <p:spTgt spid="7">
                                            <p:txEl>
                                              <p:pRg st="9" end="9"/>
                                            </p:txEl>
                                          </p:spTgt>
                                        </p:tgtEl>
                                      </p:cBhvr>
                                    </p:animEffect>
                                    <p:anim calcmode="lin" valueType="num">
                                      <p:cBhvr>
                                        <p:cTn id="69" dur="1000" fill="hold"/>
                                        <p:tgtEl>
                                          <p:spTgt spid="7">
                                            <p:txEl>
                                              <p:pRg st="9" end="9"/>
                                            </p:txEl>
                                          </p:spTgt>
                                        </p:tgtEl>
                                        <p:attrNameLst>
                                          <p:attrName>ppt_x</p:attrName>
                                        </p:attrNameLst>
                                      </p:cBhvr>
                                      <p:tavLst>
                                        <p:tav tm="0">
                                          <p:val>
                                            <p:strVal val="#ppt_x"/>
                                          </p:val>
                                        </p:tav>
                                        <p:tav tm="100000">
                                          <p:val>
                                            <p:strVal val="#ppt_x"/>
                                          </p:val>
                                        </p:tav>
                                      </p:tavLst>
                                    </p:anim>
                                    <p:anim calcmode="lin" valueType="num">
                                      <p:cBhvr>
                                        <p:cTn id="70" dur="1000" fill="hold"/>
                                        <p:tgtEl>
                                          <p:spTgt spid="7">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7">
                                            <p:txEl>
                                              <p:pRg st="10" end="10"/>
                                            </p:txEl>
                                          </p:spTgt>
                                        </p:tgtEl>
                                        <p:attrNameLst>
                                          <p:attrName>style.visibility</p:attrName>
                                        </p:attrNameLst>
                                      </p:cBhvr>
                                      <p:to>
                                        <p:strVal val="visible"/>
                                      </p:to>
                                    </p:set>
                                    <p:animEffect transition="in" filter="fade">
                                      <p:cBhvr>
                                        <p:cTn id="75" dur="1000"/>
                                        <p:tgtEl>
                                          <p:spTgt spid="7">
                                            <p:txEl>
                                              <p:pRg st="10" end="10"/>
                                            </p:txEl>
                                          </p:spTgt>
                                        </p:tgtEl>
                                      </p:cBhvr>
                                    </p:animEffect>
                                    <p:anim calcmode="lin" valueType="num">
                                      <p:cBhvr>
                                        <p:cTn id="76" dur="1000" fill="hold"/>
                                        <p:tgtEl>
                                          <p:spTgt spid="7">
                                            <p:txEl>
                                              <p:pRg st="10" end="10"/>
                                            </p:txEl>
                                          </p:spTgt>
                                        </p:tgtEl>
                                        <p:attrNameLst>
                                          <p:attrName>ppt_x</p:attrName>
                                        </p:attrNameLst>
                                      </p:cBhvr>
                                      <p:tavLst>
                                        <p:tav tm="0">
                                          <p:val>
                                            <p:strVal val="#ppt_x"/>
                                          </p:val>
                                        </p:tav>
                                        <p:tav tm="100000">
                                          <p:val>
                                            <p:strVal val="#ppt_x"/>
                                          </p:val>
                                        </p:tav>
                                      </p:tavLst>
                                    </p:anim>
                                    <p:anim calcmode="lin" valueType="num">
                                      <p:cBhvr>
                                        <p:cTn id="77" dur="1000" fill="hold"/>
                                        <p:tgtEl>
                                          <p:spTgt spid="7">
                                            <p:txEl>
                                              <p:pRg st="10" end="10"/>
                                            </p:txEl>
                                          </p:spTgt>
                                        </p:tgtEl>
                                        <p:attrNameLst>
                                          <p:attrName>ppt_y</p:attrName>
                                        </p:attrNameLst>
                                      </p:cBhvr>
                                      <p:tavLst>
                                        <p:tav tm="0">
                                          <p:val>
                                            <p:strVal val="#ppt_y+.1"/>
                                          </p:val>
                                        </p:tav>
                                        <p:tav tm="100000">
                                          <p:val>
                                            <p:strVal val="#ppt_y"/>
                                          </p:val>
                                        </p:tav>
                                      </p:tavLst>
                                    </p:anim>
                                  </p:childTnLst>
                                </p:cTn>
                              </p:par>
                              <p:par>
                                <p:cTn id="78" presetID="42" presetClass="entr" presetSubtype="0" fill="hold" grpId="0" nodeType="withEffect">
                                  <p:stCondLst>
                                    <p:cond delay="0"/>
                                  </p:stCondLst>
                                  <p:childTnLst>
                                    <p:set>
                                      <p:cBhvr>
                                        <p:cTn id="79" dur="1" fill="hold">
                                          <p:stCondLst>
                                            <p:cond delay="0"/>
                                          </p:stCondLst>
                                        </p:cTn>
                                        <p:tgtEl>
                                          <p:spTgt spid="7">
                                            <p:txEl>
                                              <p:pRg st="11" end="11"/>
                                            </p:txEl>
                                          </p:spTgt>
                                        </p:tgtEl>
                                        <p:attrNameLst>
                                          <p:attrName>style.visibility</p:attrName>
                                        </p:attrNameLst>
                                      </p:cBhvr>
                                      <p:to>
                                        <p:strVal val="visible"/>
                                      </p:to>
                                    </p:set>
                                    <p:animEffect transition="in" filter="fade">
                                      <p:cBhvr>
                                        <p:cTn id="80" dur="1000"/>
                                        <p:tgtEl>
                                          <p:spTgt spid="7">
                                            <p:txEl>
                                              <p:pRg st="11" end="11"/>
                                            </p:txEl>
                                          </p:spTgt>
                                        </p:tgtEl>
                                      </p:cBhvr>
                                    </p:animEffect>
                                    <p:anim calcmode="lin" valueType="num">
                                      <p:cBhvr>
                                        <p:cTn id="81" dur="1000" fill="hold"/>
                                        <p:tgtEl>
                                          <p:spTgt spid="7">
                                            <p:txEl>
                                              <p:pRg st="11" end="11"/>
                                            </p:txEl>
                                          </p:spTgt>
                                        </p:tgtEl>
                                        <p:attrNameLst>
                                          <p:attrName>ppt_x</p:attrName>
                                        </p:attrNameLst>
                                      </p:cBhvr>
                                      <p:tavLst>
                                        <p:tav tm="0">
                                          <p:val>
                                            <p:strVal val="#ppt_x"/>
                                          </p:val>
                                        </p:tav>
                                        <p:tav tm="100000">
                                          <p:val>
                                            <p:strVal val="#ppt_x"/>
                                          </p:val>
                                        </p:tav>
                                      </p:tavLst>
                                    </p:anim>
                                    <p:anim calcmode="lin" valueType="num">
                                      <p:cBhvr>
                                        <p:cTn id="82" dur="1000" fill="hold"/>
                                        <p:tgtEl>
                                          <p:spTgt spid="7">
                                            <p:txEl>
                                              <p:pRg st="11" end="11"/>
                                            </p:txEl>
                                          </p:spTgt>
                                        </p:tgtEl>
                                        <p:attrNameLst>
                                          <p:attrName>ppt_y</p:attrName>
                                        </p:attrNameLst>
                                      </p:cBhvr>
                                      <p:tavLst>
                                        <p:tav tm="0">
                                          <p:val>
                                            <p:strVal val="#ppt_y+.1"/>
                                          </p:val>
                                        </p:tav>
                                        <p:tav tm="100000">
                                          <p:val>
                                            <p:strVal val="#ppt_y"/>
                                          </p:val>
                                        </p:tav>
                                      </p:tavLst>
                                    </p:anim>
                                  </p:childTnLst>
                                </p:cTn>
                              </p:par>
                              <p:par>
                                <p:cTn id="83" presetID="42" presetClass="entr" presetSubtype="0" fill="hold" grpId="0" nodeType="withEffect">
                                  <p:stCondLst>
                                    <p:cond delay="0"/>
                                  </p:stCondLst>
                                  <p:childTnLst>
                                    <p:set>
                                      <p:cBhvr>
                                        <p:cTn id="84" dur="1" fill="hold">
                                          <p:stCondLst>
                                            <p:cond delay="0"/>
                                          </p:stCondLst>
                                        </p:cTn>
                                        <p:tgtEl>
                                          <p:spTgt spid="7">
                                            <p:txEl>
                                              <p:pRg st="12" end="12"/>
                                            </p:txEl>
                                          </p:spTgt>
                                        </p:tgtEl>
                                        <p:attrNameLst>
                                          <p:attrName>style.visibility</p:attrName>
                                        </p:attrNameLst>
                                      </p:cBhvr>
                                      <p:to>
                                        <p:strVal val="visible"/>
                                      </p:to>
                                    </p:set>
                                    <p:animEffect transition="in" filter="fade">
                                      <p:cBhvr>
                                        <p:cTn id="85" dur="1000"/>
                                        <p:tgtEl>
                                          <p:spTgt spid="7">
                                            <p:txEl>
                                              <p:pRg st="12" end="12"/>
                                            </p:txEl>
                                          </p:spTgt>
                                        </p:tgtEl>
                                      </p:cBhvr>
                                    </p:animEffect>
                                    <p:anim calcmode="lin" valueType="num">
                                      <p:cBhvr>
                                        <p:cTn id="86" dur="1000" fill="hold"/>
                                        <p:tgtEl>
                                          <p:spTgt spid="7">
                                            <p:txEl>
                                              <p:pRg st="12" end="12"/>
                                            </p:txEl>
                                          </p:spTgt>
                                        </p:tgtEl>
                                        <p:attrNameLst>
                                          <p:attrName>ppt_x</p:attrName>
                                        </p:attrNameLst>
                                      </p:cBhvr>
                                      <p:tavLst>
                                        <p:tav tm="0">
                                          <p:val>
                                            <p:strVal val="#ppt_x"/>
                                          </p:val>
                                        </p:tav>
                                        <p:tav tm="100000">
                                          <p:val>
                                            <p:strVal val="#ppt_x"/>
                                          </p:val>
                                        </p:tav>
                                      </p:tavLst>
                                    </p:anim>
                                    <p:anim calcmode="lin" valueType="num">
                                      <p:cBhvr>
                                        <p:cTn id="87" dur="1000" fill="hold"/>
                                        <p:tgtEl>
                                          <p:spTgt spid="7">
                                            <p:txEl>
                                              <p:pRg st="12" end="12"/>
                                            </p:txEl>
                                          </p:spTgt>
                                        </p:tgtEl>
                                        <p:attrNameLst>
                                          <p:attrName>ppt_y</p:attrName>
                                        </p:attrNameLst>
                                      </p:cBhvr>
                                      <p:tavLst>
                                        <p:tav tm="0">
                                          <p:val>
                                            <p:strVal val="#ppt_y+.1"/>
                                          </p:val>
                                        </p:tav>
                                        <p:tav tm="100000">
                                          <p:val>
                                            <p:strVal val="#ppt_y"/>
                                          </p:val>
                                        </p:tav>
                                      </p:tavLst>
                                    </p:anim>
                                  </p:childTnLst>
                                </p:cTn>
                              </p:par>
                              <p:par>
                                <p:cTn id="88" presetID="42" presetClass="entr" presetSubtype="0" fill="hold" grpId="0" nodeType="withEffect">
                                  <p:stCondLst>
                                    <p:cond delay="0"/>
                                  </p:stCondLst>
                                  <p:childTnLst>
                                    <p:set>
                                      <p:cBhvr>
                                        <p:cTn id="89" dur="1" fill="hold">
                                          <p:stCondLst>
                                            <p:cond delay="0"/>
                                          </p:stCondLst>
                                        </p:cTn>
                                        <p:tgtEl>
                                          <p:spTgt spid="7">
                                            <p:txEl>
                                              <p:pRg st="13" end="13"/>
                                            </p:txEl>
                                          </p:spTgt>
                                        </p:tgtEl>
                                        <p:attrNameLst>
                                          <p:attrName>style.visibility</p:attrName>
                                        </p:attrNameLst>
                                      </p:cBhvr>
                                      <p:to>
                                        <p:strVal val="visible"/>
                                      </p:to>
                                    </p:set>
                                    <p:animEffect transition="in" filter="fade">
                                      <p:cBhvr>
                                        <p:cTn id="90" dur="1000"/>
                                        <p:tgtEl>
                                          <p:spTgt spid="7">
                                            <p:txEl>
                                              <p:pRg st="13" end="13"/>
                                            </p:txEl>
                                          </p:spTgt>
                                        </p:tgtEl>
                                      </p:cBhvr>
                                    </p:animEffect>
                                    <p:anim calcmode="lin" valueType="num">
                                      <p:cBhvr>
                                        <p:cTn id="91" dur="1000" fill="hold"/>
                                        <p:tgtEl>
                                          <p:spTgt spid="7">
                                            <p:txEl>
                                              <p:pRg st="13" end="13"/>
                                            </p:txEl>
                                          </p:spTgt>
                                        </p:tgtEl>
                                        <p:attrNameLst>
                                          <p:attrName>ppt_x</p:attrName>
                                        </p:attrNameLst>
                                      </p:cBhvr>
                                      <p:tavLst>
                                        <p:tav tm="0">
                                          <p:val>
                                            <p:strVal val="#ppt_x"/>
                                          </p:val>
                                        </p:tav>
                                        <p:tav tm="100000">
                                          <p:val>
                                            <p:strVal val="#ppt_x"/>
                                          </p:val>
                                        </p:tav>
                                      </p:tavLst>
                                    </p:anim>
                                    <p:anim calcmode="lin" valueType="num">
                                      <p:cBhvr>
                                        <p:cTn id="92" dur="1000" fill="hold"/>
                                        <p:tgtEl>
                                          <p:spTgt spid="7">
                                            <p:txEl>
                                              <p:pRg st="13" end="13"/>
                                            </p:txEl>
                                          </p:spTgt>
                                        </p:tgtEl>
                                        <p:attrNameLst>
                                          <p:attrName>ppt_y</p:attrName>
                                        </p:attrNameLst>
                                      </p:cBhvr>
                                      <p:tavLst>
                                        <p:tav tm="0">
                                          <p:val>
                                            <p:strVal val="#ppt_y+.1"/>
                                          </p:val>
                                        </p:tav>
                                        <p:tav tm="100000">
                                          <p:val>
                                            <p:strVal val="#ppt_y"/>
                                          </p:val>
                                        </p:tav>
                                      </p:tavLst>
                                    </p:anim>
                                  </p:childTnLst>
                                </p:cTn>
                              </p:par>
                              <p:par>
                                <p:cTn id="93" presetID="42" presetClass="entr" presetSubtype="0" fill="hold" grpId="0" nodeType="withEffect">
                                  <p:stCondLst>
                                    <p:cond delay="0"/>
                                  </p:stCondLst>
                                  <p:childTnLst>
                                    <p:set>
                                      <p:cBhvr>
                                        <p:cTn id="94" dur="1" fill="hold">
                                          <p:stCondLst>
                                            <p:cond delay="0"/>
                                          </p:stCondLst>
                                        </p:cTn>
                                        <p:tgtEl>
                                          <p:spTgt spid="7">
                                            <p:txEl>
                                              <p:pRg st="14" end="14"/>
                                            </p:txEl>
                                          </p:spTgt>
                                        </p:tgtEl>
                                        <p:attrNameLst>
                                          <p:attrName>style.visibility</p:attrName>
                                        </p:attrNameLst>
                                      </p:cBhvr>
                                      <p:to>
                                        <p:strVal val="visible"/>
                                      </p:to>
                                    </p:set>
                                    <p:animEffect transition="in" filter="fade">
                                      <p:cBhvr>
                                        <p:cTn id="95" dur="1000"/>
                                        <p:tgtEl>
                                          <p:spTgt spid="7">
                                            <p:txEl>
                                              <p:pRg st="14" end="14"/>
                                            </p:txEl>
                                          </p:spTgt>
                                        </p:tgtEl>
                                      </p:cBhvr>
                                    </p:animEffect>
                                    <p:anim calcmode="lin" valueType="num">
                                      <p:cBhvr>
                                        <p:cTn id="96" dur="1000" fill="hold"/>
                                        <p:tgtEl>
                                          <p:spTgt spid="7">
                                            <p:txEl>
                                              <p:pRg st="14" end="14"/>
                                            </p:txEl>
                                          </p:spTgt>
                                        </p:tgtEl>
                                        <p:attrNameLst>
                                          <p:attrName>ppt_x</p:attrName>
                                        </p:attrNameLst>
                                      </p:cBhvr>
                                      <p:tavLst>
                                        <p:tav tm="0">
                                          <p:val>
                                            <p:strVal val="#ppt_x"/>
                                          </p:val>
                                        </p:tav>
                                        <p:tav tm="100000">
                                          <p:val>
                                            <p:strVal val="#ppt_x"/>
                                          </p:val>
                                        </p:tav>
                                      </p:tavLst>
                                    </p:anim>
                                    <p:anim calcmode="lin" valueType="num">
                                      <p:cBhvr>
                                        <p:cTn id="97" dur="1000" fill="hold"/>
                                        <p:tgtEl>
                                          <p:spTgt spid="7">
                                            <p:txEl>
                                              <p:pRg st="14" end="14"/>
                                            </p:txEl>
                                          </p:spTgt>
                                        </p:tgtEl>
                                        <p:attrNameLst>
                                          <p:attrName>ppt_y</p:attrName>
                                        </p:attrNameLst>
                                      </p:cBhvr>
                                      <p:tavLst>
                                        <p:tav tm="0">
                                          <p:val>
                                            <p:strVal val="#ppt_y+.1"/>
                                          </p:val>
                                        </p:tav>
                                        <p:tav tm="100000">
                                          <p:val>
                                            <p:strVal val="#ppt_y"/>
                                          </p:val>
                                        </p:tav>
                                      </p:tavLst>
                                    </p:anim>
                                  </p:childTnLst>
                                </p:cTn>
                              </p:par>
                              <p:par>
                                <p:cTn id="98" presetID="42" presetClass="entr" presetSubtype="0" fill="hold" grpId="0" nodeType="withEffect">
                                  <p:stCondLst>
                                    <p:cond delay="0"/>
                                  </p:stCondLst>
                                  <p:childTnLst>
                                    <p:set>
                                      <p:cBhvr>
                                        <p:cTn id="99" dur="1" fill="hold">
                                          <p:stCondLst>
                                            <p:cond delay="0"/>
                                          </p:stCondLst>
                                        </p:cTn>
                                        <p:tgtEl>
                                          <p:spTgt spid="7">
                                            <p:txEl>
                                              <p:pRg st="16" end="16"/>
                                            </p:txEl>
                                          </p:spTgt>
                                        </p:tgtEl>
                                        <p:attrNameLst>
                                          <p:attrName>style.visibility</p:attrName>
                                        </p:attrNameLst>
                                      </p:cBhvr>
                                      <p:to>
                                        <p:strVal val="visible"/>
                                      </p:to>
                                    </p:set>
                                    <p:animEffect transition="in" filter="fade">
                                      <p:cBhvr>
                                        <p:cTn id="100" dur="1000"/>
                                        <p:tgtEl>
                                          <p:spTgt spid="7">
                                            <p:txEl>
                                              <p:pRg st="16" end="16"/>
                                            </p:txEl>
                                          </p:spTgt>
                                        </p:tgtEl>
                                      </p:cBhvr>
                                    </p:animEffect>
                                    <p:anim calcmode="lin" valueType="num">
                                      <p:cBhvr>
                                        <p:cTn id="101" dur="1000" fill="hold"/>
                                        <p:tgtEl>
                                          <p:spTgt spid="7">
                                            <p:txEl>
                                              <p:pRg st="16" end="16"/>
                                            </p:txEl>
                                          </p:spTgt>
                                        </p:tgtEl>
                                        <p:attrNameLst>
                                          <p:attrName>ppt_x</p:attrName>
                                        </p:attrNameLst>
                                      </p:cBhvr>
                                      <p:tavLst>
                                        <p:tav tm="0">
                                          <p:val>
                                            <p:strVal val="#ppt_x"/>
                                          </p:val>
                                        </p:tav>
                                        <p:tav tm="100000">
                                          <p:val>
                                            <p:strVal val="#ppt_x"/>
                                          </p:val>
                                        </p:tav>
                                      </p:tavLst>
                                    </p:anim>
                                    <p:anim calcmode="lin" valueType="num">
                                      <p:cBhvr>
                                        <p:cTn id="102" dur="1000" fill="hold"/>
                                        <p:tgtEl>
                                          <p:spTgt spid="7">
                                            <p:txEl>
                                              <p:pRg st="16" end="1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animBg="1"/>
      <p:bldP spid="8"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endParaRPr lang="en-GB"/>
          </a:p>
        </p:txBody>
      </p:sp>
      <p:sp>
        <p:nvSpPr>
          <p:cNvPr id="5" name="Content Placeholder 2"/>
          <p:cNvSpPr>
            <a:spLocks noGrp="1"/>
          </p:cNvSpPr>
          <p:nvPr>
            <p:ph idx="1"/>
          </p:nvPr>
        </p:nvSpPr>
        <p:spPr>
          <a:xfrm>
            <a:off x="304800" y="1554162"/>
            <a:ext cx="8686800" cy="4525963"/>
          </a:xfrm>
        </p:spPr>
        <p:txBody>
          <a:bodyPr/>
          <a:lstStyle/>
          <a:p>
            <a:endParaRPr lang="en-GB"/>
          </a:p>
        </p:txBody>
      </p:sp>
      <p:pic>
        <p:nvPicPr>
          <p:cNvPr id="6" name="Picture 2" descr="http://1.bp.blogspot.com/-tVj_cdF62PM/T_UDv9sKW0I/AAAAAAAABOQ/u2psxzXcIJY/s1600/Photo+of+Carthage+and+Rome+Map.jpg"/>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9144000" cy="6957392"/>
          </a:xfrm>
          <a:prstGeom prst="rect">
            <a:avLst/>
          </a:prstGeom>
          <a:noFill/>
          <a:extLst>
            <a:ext uri="{909E8E84-426E-40DD-AFC4-6F175D3DCCD1}">
              <a14:hiddenFill xmlns:a14="http://schemas.microsoft.com/office/drawing/2010/main">
                <a:solidFill>
                  <a:srgbClr val="FFFFFF"/>
                </a:solidFill>
              </a14:hiddenFill>
            </a:ext>
          </a:extLst>
        </p:spPr>
      </p:pic>
      <p:sp>
        <p:nvSpPr>
          <p:cNvPr id="8" name="Oval 7"/>
          <p:cNvSpPr/>
          <p:nvPr/>
        </p:nvSpPr>
        <p:spPr>
          <a:xfrm rot="1628201">
            <a:off x="6428862" y="1058429"/>
            <a:ext cx="2232248" cy="1296144"/>
          </a:xfrm>
          <a:prstGeom prst="ellipse">
            <a:avLst/>
          </a:prstGeom>
          <a:solidFill>
            <a:srgbClr val="FFFF00">
              <a:alpha val="2700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ontent Placeholder 2"/>
          <p:cNvSpPr txBox="1">
            <a:spLocks/>
          </p:cNvSpPr>
          <p:nvPr/>
        </p:nvSpPr>
        <p:spPr>
          <a:xfrm>
            <a:off x="395536" y="213507"/>
            <a:ext cx="5279504" cy="2711437"/>
          </a:xfrm>
          <a:prstGeom prst="rect">
            <a:avLst/>
          </a:prstGeom>
          <a:solidFill>
            <a:schemeClr val="accent2">
              <a:alpha val="70000"/>
            </a:schemeClr>
          </a:solidFill>
        </p:spPr>
        <p:style>
          <a:lnRef idx="2">
            <a:schemeClr val="accent2">
              <a:shade val="50000"/>
            </a:schemeClr>
          </a:lnRef>
          <a:fillRef idx="1">
            <a:schemeClr val="accent2"/>
          </a:fillRef>
          <a:effectRef idx="0">
            <a:schemeClr val="accent2"/>
          </a:effectRef>
          <a:fontRef idx="minor">
            <a:schemeClr val="lt1"/>
          </a:fontRef>
        </p:style>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b="1" dirty="0" smtClean="0">
                <a:solidFill>
                  <a:srgbClr val="FFFF00"/>
                </a:solidFill>
              </a:rPr>
              <a:t>At the end, it is always the Romans who started the 2</a:t>
            </a:r>
            <a:r>
              <a:rPr lang="en-GB" sz="2000" b="1" baseline="30000" dirty="0" smtClean="0">
                <a:solidFill>
                  <a:srgbClr val="FFFF00"/>
                </a:solidFill>
              </a:rPr>
              <a:t>nd</a:t>
            </a:r>
            <a:r>
              <a:rPr lang="en-GB" sz="2000" b="1" dirty="0" smtClean="0">
                <a:solidFill>
                  <a:srgbClr val="FFFF00"/>
                </a:solidFill>
              </a:rPr>
              <a:t> Punic War… </a:t>
            </a:r>
          </a:p>
          <a:p>
            <a:pPr lvl="1"/>
            <a:r>
              <a:rPr lang="en-GB" sz="1800" b="1" dirty="0" smtClean="0">
                <a:solidFill>
                  <a:srgbClr val="FFFF00"/>
                </a:solidFill>
              </a:rPr>
              <a:t>Were there any Roman nobles who promoted the war?</a:t>
            </a:r>
          </a:p>
          <a:p>
            <a:pPr lvl="2"/>
            <a:r>
              <a:rPr lang="en-GB" sz="1400" b="1" dirty="0" smtClean="0">
                <a:solidFill>
                  <a:srgbClr val="FFFF00"/>
                </a:solidFill>
              </a:rPr>
              <a:t>e.g. Quintus </a:t>
            </a:r>
            <a:r>
              <a:rPr lang="en-GB" sz="1400" b="1" dirty="0" err="1" smtClean="0">
                <a:solidFill>
                  <a:srgbClr val="FFFF00"/>
                </a:solidFill>
              </a:rPr>
              <a:t>Fabius</a:t>
            </a:r>
            <a:r>
              <a:rPr lang="en-GB" sz="1400" b="1" dirty="0" smtClean="0">
                <a:solidFill>
                  <a:srgbClr val="FFFF00"/>
                </a:solidFill>
              </a:rPr>
              <a:t> </a:t>
            </a:r>
            <a:r>
              <a:rPr lang="en-GB" sz="1400" b="1" dirty="0" err="1" smtClean="0">
                <a:solidFill>
                  <a:srgbClr val="FFFF00"/>
                </a:solidFill>
              </a:rPr>
              <a:t>Maxius</a:t>
            </a:r>
            <a:r>
              <a:rPr lang="en-GB" sz="1400" b="1" dirty="0" smtClean="0">
                <a:solidFill>
                  <a:srgbClr val="FFFF00"/>
                </a:solidFill>
              </a:rPr>
              <a:t> </a:t>
            </a:r>
            <a:r>
              <a:rPr lang="en-GB" sz="1400" b="1" dirty="0" err="1" smtClean="0">
                <a:solidFill>
                  <a:srgbClr val="FFFF00"/>
                </a:solidFill>
              </a:rPr>
              <a:t>Verrucosus</a:t>
            </a:r>
            <a:r>
              <a:rPr lang="en-GB" sz="1400" b="1" dirty="0" smtClean="0">
                <a:solidFill>
                  <a:srgbClr val="FFFF00"/>
                </a:solidFill>
              </a:rPr>
              <a:t/>
            </a:r>
            <a:br>
              <a:rPr lang="en-GB" sz="1400" b="1" dirty="0" smtClean="0">
                <a:solidFill>
                  <a:srgbClr val="FFFF00"/>
                </a:solidFill>
              </a:rPr>
            </a:br>
            <a:r>
              <a:rPr lang="en-GB" sz="1400" b="1" dirty="0" smtClean="0">
                <a:solidFill>
                  <a:srgbClr val="FFFF00"/>
                </a:solidFill>
              </a:rPr>
              <a:t>leader of ambassadors sent to Carthage…(?)</a:t>
            </a:r>
          </a:p>
          <a:p>
            <a:pPr lvl="2"/>
            <a:r>
              <a:rPr lang="en-GB" sz="1400" b="1" dirty="0" smtClean="0">
                <a:solidFill>
                  <a:srgbClr val="FFFF00"/>
                </a:solidFill>
              </a:rPr>
              <a:t>The Senate certainly did not hesitate to declare war against Carthage</a:t>
            </a:r>
          </a:p>
          <a:p>
            <a:pPr lvl="2"/>
            <a:endParaRPr lang="en-GB" sz="1400" b="1" dirty="0">
              <a:solidFill>
                <a:srgbClr val="FFFF00"/>
              </a:solidFill>
            </a:endParaRPr>
          </a:p>
        </p:txBody>
      </p:sp>
    </p:spTree>
    <p:extLst>
      <p:ext uri="{BB962C8B-B14F-4D97-AF65-F5344CB8AC3E}">
        <p14:creationId xmlns:p14="http://schemas.microsoft.com/office/powerpoint/2010/main" val="2720726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9">
                                            <p:bg/>
                                          </p:spTgt>
                                        </p:tgtEl>
                                        <p:attrNameLst>
                                          <p:attrName>style.visibility</p:attrName>
                                        </p:attrNameLst>
                                      </p:cBhvr>
                                      <p:to>
                                        <p:strVal val="visible"/>
                                      </p:to>
                                    </p:set>
                                    <p:animEffect transition="in" filter="fade">
                                      <p:cBhvr>
                                        <p:cTn id="11" dur="1000"/>
                                        <p:tgtEl>
                                          <p:spTgt spid="9">
                                            <p:bg/>
                                          </p:spTgt>
                                        </p:tgtEl>
                                      </p:cBhvr>
                                    </p:animEffect>
                                    <p:anim calcmode="lin" valueType="num">
                                      <p:cBhvr>
                                        <p:cTn id="12" dur="1000" fill="hold"/>
                                        <p:tgtEl>
                                          <p:spTgt spid="9">
                                            <p:bg/>
                                          </p:spTgt>
                                        </p:tgtEl>
                                        <p:attrNameLst>
                                          <p:attrName>ppt_x</p:attrName>
                                        </p:attrNameLst>
                                      </p:cBhvr>
                                      <p:tavLst>
                                        <p:tav tm="0">
                                          <p:val>
                                            <p:strVal val="#ppt_x"/>
                                          </p:val>
                                        </p:tav>
                                        <p:tav tm="100000">
                                          <p:val>
                                            <p:strVal val="#ppt_x"/>
                                          </p:val>
                                        </p:tav>
                                      </p:tavLst>
                                    </p:anim>
                                    <p:anim calcmode="lin" valueType="num">
                                      <p:cBhvr>
                                        <p:cTn id="13" dur="1000" fill="hold"/>
                                        <p:tgtEl>
                                          <p:spTgt spid="9">
                                            <p:bg/>
                                          </p:spTgt>
                                        </p:tgtEl>
                                        <p:attrNameLst>
                                          <p:attrName>ppt_y</p:attrName>
                                        </p:attrNameLst>
                                      </p:cBhvr>
                                      <p:tavLst>
                                        <p:tav tm="0">
                                          <p:val>
                                            <p:strVal val="#ppt_y+.1"/>
                                          </p:val>
                                        </p:tav>
                                        <p:tav tm="100000">
                                          <p:val>
                                            <p:strVal val="#ppt_y"/>
                                          </p:val>
                                        </p:tav>
                                      </p:tavLst>
                                    </p:anim>
                                  </p:childTnLst>
                                </p:cTn>
                              </p:par>
                            </p:childTnLst>
                          </p:cTn>
                        </p:par>
                        <p:par>
                          <p:cTn id="14" fill="hold">
                            <p:stCondLst>
                              <p:cond delay="3000"/>
                            </p:stCondLst>
                            <p:childTnLst>
                              <p:par>
                                <p:cTn id="15" presetID="42" presetClass="entr" presetSubtype="0" fill="hold" grpId="0" nodeType="after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1000"/>
                                        <p:tgtEl>
                                          <p:spTgt spid="9">
                                            <p:txEl>
                                              <p:pRg st="0" end="0"/>
                                            </p:txEl>
                                          </p:spTgt>
                                        </p:tgtEl>
                                      </p:cBhvr>
                                    </p:animEffect>
                                    <p:anim calcmode="lin" valueType="num">
                                      <p:cBhvr>
                                        <p:cTn id="1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9">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9">
                                            <p:txEl>
                                              <p:pRg st="1" end="1"/>
                                            </p:txEl>
                                          </p:spTgt>
                                        </p:tgtEl>
                                        <p:attrNameLst>
                                          <p:attrName>style.visibility</p:attrName>
                                        </p:attrNameLst>
                                      </p:cBhvr>
                                      <p:to>
                                        <p:strVal val="visible"/>
                                      </p:to>
                                    </p:set>
                                    <p:animEffect transition="in" filter="fade">
                                      <p:cBhvr>
                                        <p:cTn id="22" dur="1000"/>
                                        <p:tgtEl>
                                          <p:spTgt spid="9">
                                            <p:txEl>
                                              <p:pRg st="1" end="1"/>
                                            </p:txEl>
                                          </p:spTgt>
                                        </p:tgtEl>
                                      </p:cBhvr>
                                    </p:animEffect>
                                    <p:anim calcmode="lin" valueType="num">
                                      <p:cBhvr>
                                        <p:cTn id="23"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9">
                                            <p:txEl>
                                              <p:pRg st="1" end="1"/>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Effect transition="in" filter="fade">
                                      <p:cBhvr>
                                        <p:cTn id="27" dur="1000"/>
                                        <p:tgtEl>
                                          <p:spTgt spid="9">
                                            <p:txEl>
                                              <p:pRg st="2" end="2"/>
                                            </p:txEl>
                                          </p:spTgt>
                                        </p:tgtEl>
                                      </p:cBhvr>
                                    </p:animEffect>
                                    <p:anim calcmode="lin" valueType="num">
                                      <p:cBhvr>
                                        <p:cTn id="28"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9">
                                            <p:txEl>
                                              <p:pRg st="2" end="2"/>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9">
                                            <p:txEl>
                                              <p:pRg st="3" end="3"/>
                                            </p:txEl>
                                          </p:spTgt>
                                        </p:tgtEl>
                                        <p:attrNameLst>
                                          <p:attrName>style.visibility</p:attrName>
                                        </p:attrNameLst>
                                      </p:cBhvr>
                                      <p:to>
                                        <p:strVal val="visible"/>
                                      </p:to>
                                    </p:set>
                                    <p:animEffect transition="in" filter="fade">
                                      <p:cBhvr>
                                        <p:cTn id="32" dur="1000"/>
                                        <p:tgtEl>
                                          <p:spTgt spid="9">
                                            <p:txEl>
                                              <p:pRg st="3" end="3"/>
                                            </p:txEl>
                                          </p:spTgt>
                                        </p:tgtEl>
                                      </p:cBhvr>
                                    </p:animEffect>
                                    <p:anim calcmode="lin" valueType="num">
                                      <p:cBhvr>
                                        <p:cTn id="3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build="p"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3794" name="Picture 2" descr="Second Punic War full-es.sv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400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3104533"/>
      </p:ext>
    </p:extLst>
  </p:cSld>
  <p:clrMapOvr>
    <a:masterClrMapping/>
  </p:clrMapOvr>
  <p:transition spd="slow">
    <p:randomBar dir="vert"/>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sp>
        <p:nvSpPr>
          <p:cNvPr id="5" name="Rectangle 4"/>
          <p:cNvSpPr/>
          <p:nvPr/>
        </p:nvSpPr>
        <p:spPr>
          <a:xfrm>
            <a:off x="611560" y="692696"/>
            <a:ext cx="4572000" cy="646331"/>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spAutoFit/>
          </a:bodyPr>
          <a:lstStyle/>
          <a:p>
            <a:r>
              <a:rPr lang="en-GB" dirty="0" smtClean="0"/>
              <a:t>Hannibal: left with 50,000 </a:t>
            </a:r>
            <a:r>
              <a:rPr lang="en-GB" dirty="0"/>
              <a:t>infantry, 9,000 cavalry and 37 elephants</a:t>
            </a:r>
          </a:p>
        </p:txBody>
      </p:sp>
      <p:sp>
        <p:nvSpPr>
          <p:cNvPr id="6" name="Rectangle 5"/>
          <p:cNvSpPr/>
          <p:nvPr/>
        </p:nvSpPr>
        <p:spPr>
          <a:xfrm>
            <a:off x="2897560" y="5657671"/>
            <a:ext cx="6014309" cy="646331"/>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r>
              <a:rPr lang="en-GB" dirty="0"/>
              <a:t>October 218, 38,000 soldiers and 8,000 cavalry had reached the plains along the river </a:t>
            </a:r>
            <a:r>
              <a:rPr lang="en-GB" dirty="0" smtClean="0"/>
              <a:t>Po</a:t>
            </a:r>
            <a:endParaRPr lang="en-GB" dirty="0"/>
          </a:p>
        </p:txBody>
      </p:sp>
    </p:spTree>
    <p:extLst>
      <p:ext uri="{BB962C8B-B14F-4D97-AF65-F5344CB8AC3E}">
        <p14:creationId xmlns:p14="http://schemas.microsoft.com/office/powerpoint/2010/main" val="30747186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100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solidFill>
                  <a:schemeClr val="bg2"/>
                </a:solidFill>
              </a:rPr>
              <a:t>War in Italy</a:t>
            </a:r>
            <a:endParaRPr lang="en-GB" dirty="0"/>
          </a:p>
        </p:txBody>
      </p:sp>
      <p:sp>
        <p:nvSpPr>
          <p:cNvPr id="7" name="Rectangle 6"/>
          <p:cNvSpPr/>
          <p:nvPr/>
        </p:nvSpPr>
        <p:spPr>
          <a:xfrm>
            <a:off x="2897560" y="5657671"/>
            <a:ext cx="6014309" cy="646331"/>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r>
              <a:rPr lang="en-GB" dirty="0"/>
              <a:t>October 218, 38,000 soldiers and 8,000 cavalry had reached the plains along the river </a:t>
            </a:r>
            <a:r>
              <a:rPr lang="en-GB" dirty="0" smtClean="0"/>
              <a:t>Po</a:t>
            </a:r>
            <a:endParaRPr lang="en-GB" dirty="0"/>
          </a:p>
        </p:txBody>
      </p:sp>
      <p:sp>
        <p:nvSpPr>
          <p:cNvPr id="3" name="Content Placeholder 2"/>
          <p:cNvSpPr>
            <a:spLocks noGrp="1"/>
          </p:cNvSpPr>
          <p:nvPr>
            <p:ph idx="1"/>
          </p:nvPr>
        </p:nvSpPr>
        <p:spPr>
          <a:xfrm>
            <a:off x="304800" y="1554162"/>
            <a:ext cx="8686800" cy="5303838"/>
          </a:xfrm>
          <a:solidFill>
            <a:schemeClr val="accent4">
              <a:alpha val="69000"/>
            </a:schemeClr>
          </a:solidFill>
        </p:spPr>
        <p:style>
          <a:lnRef idx="2">
            <a:schemeClr val="accent4">
              <a:shade val="50000"/>
            </a:schemeClr>
          </a:lnRef>
          <a:fillRef idx="1">
            <a:schemeClr val="accent4"/>
          </a:fillRef>
          <a:effectRef idx="0">
            <a:schemeClr val="accent4"/>
          </a:effectRef>
          <a:fontRef idx="minor">
            <a:schemeClr val="lt1"/>
          </a:fontRef>
        </p:style>
        <p:txBody>
          <a:bodyPr>
            <a:normAutofit fontScale="55000" lnSpcReduction="20000"/>
          </a:bodyPr>
          <a:lstStyle/>
          <a:p>
            <a:pPr marL="0" indent="0">
              <a:buNone/>
            </a:pPr>
            <a:r>
              <a:rPr lang="en-GB" b="1" dirty="0" err="1" smtClean="0">
                <a:effectLst>
                  <a:outerShdw blurRad="38100" dist="38100" dir="2700000" algn="tl">
                    <a:srgbClr val="000000">
                      <a:alpha val="43137"/>
                    </a:srgbClr>
                  </a:outerShdw>
                </a:effectLst>
              </a:rPr>
              <a:t>Polybios</a:t>
            </a:r>
            <a:r>
              <a:rPr lang="en-GB" b="1" dirty="0" smtClean="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3.47.6, 9, 48.7, 50.3, 56.2-4.</a:t>
            </a:r>
            <a:endParaRPr lang="en-GB" b="1" dirty="0">
              <a:effectLst>
                <a:outerShdw blurRad="38100" dist="38100" dir="2700000" algn="tl">
                  <a:srgbClr val="000000">
                    <a:alpha val="43137"/>
                  </a:srgbClr>
                </a:outerShdw>
              </a:effectLst>
            </a:endParaRPr>
          </a:p>
          <a:p>
            <a:pPr marL="0" indent="0">
              <a:buNone/>
            </a:pPr>
            <a:r>
              <a:rPr lang="en-GB" b="1" dirty="0">
                <a:effectLst>
                  <a:outerShdw blurRad="38100" dist="38100" dir="2700000" algn="tl">
                    <a:srgbClr val="000000">
                      <a:alpha val="43137"/>
                    </a:srgbClr>
                  </a:outerShdw>
                </a:effectLst>
              </a:rPr>
              <a:t>“</a:t>
            </a:r>
            <a:r>
              <a:rPr lang="en-GB" b="1" dirty="0">
                <a:solidFill>
                  <a:srgbClr val="FFFF00"/>
                </a:solidFill>
                <a:effectLst>
                  <a:outerShdw blurRad="38100" dist="38100" dir="2700000" algn="tl">
                    <a:srgbClr val="000000">
                      <a:alpha val="43137"/>
                    </a:srgbClr>
                  </a:outerShdw>
                </a:effectLst>
              </a:rPr>
              <a:t>Some of the writers who have described this passage of the Alps, from the wish to impress their readers by the marvels they recount of these mountains</a:t>
            </a:r>
            <a:r>
              <a:rPr lang="en-GB" b="1" dirty="0">
                <a:effectLst>
                  <a:outerShdw blurRad="38100" dist="38100" dir="2700000" algn="tl">
                    <a:srgbClr val="000000">
                      <a:alpha val="43137"/>
                    </a:srgbClr>
                  </a:outerShdw>
                </a:effectLst>
              </a:rPr>
              <a:t>… By representing the Alps as being so steep and rugged that not only horses and troops accompanied by elephants, but even active men on foot would have difficult in passing, and at the same time picturing to us the desolation of the country as being such, that unless some god or hero had met Hannibal and showed him the way, his whole army would have gone astray and perished utterly…</a:t>
            </a:r>
            <a:r>
              <a:rPr lang="en-GB" b="1" dirty="0">
                <a:solidFill>
                  <a:srgbClr val="FFFF00"/>
                </a:solidFill>
                <a:effectLst>
                  <a:outerShdw blurRad="38100" dist="38100" dir="2700000" algn="tl">
                    <a:srgbClr val="000000">
                      <a:alpha val="43137"/>
                    </a:srgbClr>
                  </a:outerShdw>
                </a:effectLst>
              </a:rPr>
              <a:t>nor are they aware that there is a considerable population in the Alps themselves</a:t>
            </a:r>
            <a:r>
              <a:rPr lang="en-GB" b="1" dirty="0">
                <a:effectLst>
                  <a:outerShdw blurRad="38100" dist="38100" dir="2700000" algn="tl">
                    <a:srgbClr val="000000">
                      <a:alpha val="43137"/>
                    </a:srgbClr>
                  </a:outerShdw>
                </a:effectLst>
              </a:rPr>
              <a:t>; but in entire ignorance of all this they tell us that some hero appeared and showed the road… the </a:t>
            </a:r>
            <a:r>
              <a:rPr lang="en-GB" b="1" dirty="0">
                <a:solidFill>
                  <a:srgbClr val="FFFF00"/>
                </a:solidFill>
                <a:effectLst>
                  <a:outerShdw blurRad="38100" dist="38100" dir="2700000" algn="tl">
                    <a:srgbClr val="000000">
                      <a:alpha val="43137"/>
                    </a:srgbClr>
                  </a:outerShdw>
                </a:effectLst>
              </a:rPr>
              <a:t>Allobrogian chieftains</a:t>
            </a:r>
            <a:r>
              <a:rPr lang="en-GB" b="1" dirty="0">
                <a:effectLst>
                  <a:outerShdw blurRad="38100" dist="38100" dir="2700000" algn="tl">
                    <a:srgbClr val="000000">
                      <a:alpha val="43137"/>
                    </a:srgbClr>
                  </a:outerShdw>
                </a:effectLst>
              </a:rPr>
              <a:t> got together a considerable force and occupied advantageous positions on the road by which the Carthaginians would be obliged to ascend…He had </a:t>
            </a:r>
            <a:r>
              <a:rPr lang="en-GB" b="1" dirty="0">
                <a:solidFill>
                  <a:srgbClr val="FFFF00"/>
                </a:solidFill>
                <a:effectLst>
                  <a:outerShdw blurRad="38100" dist="38100" dir="2700000" algn="tl">
                    <a:srgbClr val="000000">
                      <a:alpha val="43137"/>
                    </a:srgbClr>
                  </a:outerShdw>
                </a:effectLst>
              </a:rPr>
              <a:t>lost many of his men by the hands of the enemy</a:t>
            </a:r>
            <a:r>
              <a:rPr lang="en-GB" b="1" dirty="0">
                <a:effectLst>
                  <a:outerShdw blurRad="38100" dist="38100" dir="2700000" algn="tl">
                    <a:srgbClr val="000000">
                      <a:alpha val="43137"/>
                    </a:srgbClr>
                  </a:outerShdw>
                </a:effectLst>
              </a:rPr>
              <a:t> in the crossing of rivers and on the march in general, and the precipices and difficulties of the Alps had cost him not only many men, but a far greater </a:t>
            </a:r>
            <a:r>
              <a:rPr lang="en-GB" b="1" dirty="0">
                <a:solidFill>
                  <a:srgbClr val="FFFF00"/>
                </a:solidFill>
                <a:effectLst>
                  <a:outerShdw blurRad="38100" dist="38100" dir="2700000" algn="tl">
                    <a:srgbClr val="000000">
                      <a:alpha val="43137"/>
                    </a:srgbClr>
                  </a:outerShdw>
                </a:effectLst>
              </a:rPr>
              <a:t>number of horses and pack-animals</a:t>
            </a:r>
            <a:r>
              <a:rPr lang="en-GB" b="1" dirty="0">
                <a:effectLst>
                  <a:outerShdw blurRad="38100" dist="38100" dir="2700000" algn="tl">
                    <a:srgbClr val="000000">
                      <a:alpha val="43137"/>
                    </a:srgbClr>
                  </a:outerShdw>
                </a:effectLst>
              </a:rPr>
              <a:t>. The whole march from New Carthage had taken him </a:t>
            </a:r>
            <a:r>
              <a:rPr lang="en-GB" b="1" dirty="0">
                <a:solidFill>
                  <a:srgbClr val="FFFF00"/>
                </a:solidFill>
                <a:effectLst>
                  <a:outerShdw blurRad="38100" dist="38100" dir="2700000" algn="tl">
                    <a:srgbClr val="000000">
                      <a:alpha val="43137"/>
                    </a:srgbClr>
                  </a:outerShdw>
                </a:effectLst>
              </a:rPr>
              <a:t>five months</a:t>
            </a:r>
            <a:r>
              <a:rPr lang="en-GB" b="1" dirty="0">
                <a:effectLst>
                  <a:outerShdw blurRad="38100" dist="38100" dir="2700000" algn="tl">
                    <a:srgbClr val="000000">
                      <a:alpha val="43137"/>
                    </a:srgbClr>
                  </a:outerShdw>
                </a:effectLst>
              </a:rPr>
              <a:t>, and he had spent fifteen days in crossing the Alps, and now, when he thus boldly descended into the </a:t>
            </a:r>
            <a:r>
              <a:rPr lang="en-GB" b="1" dirty="0">
                <a:solidFill>
                  <a:srgbClr val="FFFF00"/>
                </a:solidFill>
                <a:effectLst>
                  <a:outerShdw blurRad="38100" dist="38100" dir="2700000" algn="tl">
                    <a:srgbClr val="000000">
                      <a:alpha val="43137"/>
                    </a:srgbClr>
                  </a:outerShdw>
                </a:effectLst>
              </a:rPr>
              <a:t>plain of the Po and the territory of the </a:t>
            </a:r>
            <a:r>
              <a:rPr lang="en-GB" b="1" dirty="0" err="1">
                <a:solidFill>
                  <a:srgbClr val="FFFF00"/>
                </a:solidFill>
                <a:effectLst>
                  <a:outerShdw blurRad="38100" dist="38100" dir="2700000" algn="tl">
                    <a:srgbClr val="000000">
                      <a:alpha val="43137"/>
                    </a:srgbClr>
                  </a:outerShdw>
                </a:effectLst>
              </a:rPr>
              <a:t>Insubres</a:t>
            </a:r>
            <a:r>
              <a:rPr lang="en-GB" b="1" dirty="0">
                <a:effectLst>
                  <a:outerShdw blurRad="38100" dist="38100" dir="2700000" algn="tl">
                    <a:srgbClr val="000000">
                      <a:alpha val="43137"/>
                    </a:srgbClr>
                  </a:outerShdw>
                </a:effectLst>
              </a:rPr>
              <a:t>, his surviving forces numbered </a:t>
            </a:r>
            <a:r>
              <a:rPr lang="en-GB" b="1" dirty="0">
                <a:solidFill>
                  <a:srgbClr val="FFFF00"/>
                </a:solidFill>
                <a:effectLst>
                  <a:outerShdw blurRad="38100" dist="38100" dir="2700000" algn="tl">
                    <a:srgbClr val="000000">
                      <a:alpha val="43137"/>
                    </a:srgbClr>
                  </a:outerShdw>
                </a:effectLst>
              </a:rPr>
              <a:t>twelve thousand African and eight thousand Iberian foot, and not more than six thousand horse in all</a:t>
            </a:r>
            <a:r>
              <a:rPr lang="en-GB" b="1" dirty="0">
                <a:effectLst>
                  <a:outerShdw blurRad="38100" dist="38100" dir="2700000" algn="tl">
                    <a:srgbClr val="000000">
                      <a:alpha val="43137"/>
                    </a:srgbClr>
                  </a:outerShdw>
                </a:effectLst>
              </a:rPr>
              <a:t>, as he himself states in the inscription on the column at </a:t>
            </a:r>
            <a:r>
              <a:rPr lang="en-GB" b="1" dirty="0" err="1">
                <a:effectLst>
                  <a:outerShdw blurRad="38100" dist="38100" dir="2700000" algn="tl">
                    <a:srgbClr val="000000">
                      <a:alpha val="43137"/>
                    </a:srgbClr>
                  </a:outerShdw>
                </a:effectLst>
              </a:rPr>
              <a:t>Lacinium</a:t>
            </a:r>
            <a:r>
              <a:rPr lang="en-GB" b="1" dirty="0">
                <a:effectLst>
                  <a:outerShdw blurRad="38100" dist="38100" dir="2700000" algn="tl">
                    <a:srgbClr val="000000">
                      <a:alpha val="43137"/>
                    </a:srgbClr>
                  </a:outerShdw>
                </a:effectLst>
              </a:rPr>
              <a:t> relating to the number of his forces</a:t>
            </a:r>
            <a:r>
              <a:rPr lang="en-GB" b="1" dirty="0" smtClean="0">
                <a:effectLst>
                  <a:outerShdw blurRad="38100" dist="38100" dir="2700000" algn="tl">
                    <a:srgbClr val="000000">
                      <a:alpha val="43137"/>
                    </a:srgbClr>
                  </a:outerShdw>
                </a:effectLst>
              </a:rPr>
              <a:t>. </a:t>
            </a: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710002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10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25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250"/>
                                        <p:tgtEl>
                                          <p:spTgt spid="3"/>
                                        </p:tgtEl>
                                      </p:cBhvr>
                                    </p:animEffect>
                                    <p:anim calcmode="lin" valueType="num">
                                      <p:cBhvr>
                                        <p:cTn id="14" dur="1250" fill="hold"/>
                                        <p:tgtEl>
                                          <p:spTgt spid="3"/>
                                        </p:tgtEl>
                                        <p:attrNameLst>
                                          <p:attrName>ppt_x</p:attrName>
                                        </p:attrNameLst>
                                      </p:cBhvr>
                                      <p:tavLst>
                                        <p:tav tm="0">
                                          <p:val>
                                            <p:strVal val="#ppt_x"/>
                                          </p:val>
                                        </p:tav>
                                        <p:tav tm="100000">
                                          <p:val>
                                            <p:strVal val="#ppt_x"/>
                                          </p:val>
                                        </p:tav>
                                      </p:tavLst>
                                    </p:anim>
                                    <p:anim calcmode="lin" valueType="num">
                                      <p:cBhvr>
                                        <p:cTn id="15" dur="1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solidFill>
                  <a:schemeClr val="bg2"/>
                </a:solidFill>
              </a:rPr>
              <a:t>Wa</a:t>
            </a:r>
            <a:r>
              <a:rPr lang="en-GB" dirty="0" smtClean="0">
                <a:solidFill>
                  <a:schemeClr val="bg2"/>
                </a:solidFill>
              </a:rPr>
              <a:t>r in Italy</a:t>
            </a:r>
            <a:endParaRPr lang="en-GB" dirty="0">
              <a:solidFill>
                <a:schemeClr val="bg2"/>
              </a:solidFill>
            </a:endParaRPr>
          </a:p>
        </p:txBody>
      </p:sp>
      <p:sp>
        <p:nvSpPr>
          <p:cNvPr id="8" name="Content Placeholder 2"/>
          <p:cNvSpPr txBox="1">
            <a:spLocks/>
          </p:cNvSpPr>
          <p:nvPr/>
        </p:nvSpPr>
        <p:spPr>
          <a:xfrm>
            <a:off x="3851920" y="1886818"/>
            <a:ext cx="3960440" cy="4971182"/>
          </a:xfrm>
          <a:prstGeom prst="rect">
            <a:avLst/>
          </a:prstGeom>
          <a:solidFill>
            <a:schemeClr val="accent3">
              <a:alpha val="77000"/>
            </a:schemeClr>
          </a:solidFill>
        </p:spPr>
        <p:style>
          <a:lnRef idx="2">
            <a:schemeClr val="accent3">
              <a:shade val="50000"/>
            </a:schemeClr>
          </a:lnRef>
          <a:fillRef idx="1">
            <a:schemeClr val="accent3"/>
          </a:fillRef>
          <a:effectRef idx="0">
            <a:schemeClr val="accent3"/>
          </a:effectRef>
          <a:fontRef idx="minor">
            <a:schemeClr val="lt1"/>
          </a:fontRef>
        </p:style>
        <p:txBody>
          <a:bodyPr vert="horz">
            <a:normAutofit fontScale="70000" lnSpcReduction="20000"/>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lt1"/>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lt1"/>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lt1"/>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lt1"/>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lt1"/>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lt1"/>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lt1"/>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lt1"/>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lt1"/>
                </a:solidFill>
                <a:latin typeface="+mn-lt"/>
                <a:ea typeface="+mn-ea"/>
                <a:cs typeface="+mn-cs"/>
              </a:defRPr>
            </a:lvl9pPr>
          </a:lstStyle>
          <a:p>
            <a:pPr>
              <a:buFont typeface="Wingdings" panose="05000000000000000000" pitchFamily="2" charset="2"/>
              <a:buChar char="Ø"/>
            </a:pPr>
            <a:r>
              <a:rPr lang="en-GB" dirty="0" smtClean="0"/>
              <a:t>Hannibal sets our from Spain before embassy to Carthage concluded </a:t>
            </a:r>
          </a:p>
          <a:p>
            <a:pPr>
              <a:buFont typeface="Wingdings" panose="05000000000000000000" pitchFamily="2" charset="2"/>
              <a:buChar char="Ø"/>
            </a:pPr>
            <a:r>
              <a:rPr lang="en-GB" dirty="0" smtClean="0"/>
              <a:t>P. Cornelius Scipio sent to Spain – passing at the Rhone. </a:t>
            </a:r>
          </a:p>
          <a:p>
            <a:pPr>
              <a:buFont typeface="Wingdings" panose="05000000000000000000" pitchFamily="2" charset="2"/>
              <a:buChar char="Ø"/>
            </a:pPr>
            <a:r>
              <a:rPr lang="en-GB" dirty="0" err="1" smtClean="0"/>
              <a:t>Ti</a:t>
            </a:r>
            <a:r>
              <a:rPr lang="en-GB" dirty="0" smtClean="0"/>
              <a:t>. </a:t>
            </a:r>
            <a:r>
              <a:rPr lang="en-GB" dirty="0" err="1" smtClean="0"/>
              <a:t>Sempronius</a:t>
            </a:r>
            <a:r>
              <a:rPr lang="en-GB" dirty="0" smtClean="0"/>
              <a:t> Longus to be sent to Sicily. </a:t>
            </a:r>
          </a:p>
          <a:p>
            <a:pPr>
              <a:buFont typeface="Wingdings" panose="05000000000000000000" pitchFamily="2" charset="2"/>
              <a:buChar char="Ø"/>
            </a:pPr>
            <a:r>
              <a:rPr lang="en-GB" dirty="0" smtClean="0"/>
              <a:t>Hannibal crosses the Alps – possibly through a pass which lay via Mt </a:t>
            </a:r>
            <a:r>
              <a:rPr lang="en-GB" dirty="0" err="1" smtClean="0"/>
              <a:t>Genevre</a:t>
            </a:r>
            <a:r>
              <a:rPr lang="en-GB" dirty="0" smtClean="0"/>
              <a:t>, Mt Cenis or the Col de </a:t>
            </a:r>
            <a:r>
              <a:rPr lang="en-GB" dirty="0" err="1" smtClean="0"/>
              <a:t>Clapier</a:t>
            </a:r>
            <a:r>
              <a:rPr lang="en-GB" dirty="0" smtClean="0"/>
              <a:t> </a:t>
            </a:r>
          </a:p>
          <a:p>
            <a:pPr>
              <a:buFont typeface="Wingdings" panose="05000000000000000000" pitchFamily="2" charset="2"/>
              <a:buChar char="Ø"/>
            </a:pPr>
            <a:r>
              <a:rPr lang="en-GB" dirty="0" smtClean="0"/>
              <a:t>Gauls of Po valley welcome Hannibal as liberator. </a:t>
            </a:r>
          </a:p>
          <a:p>
            <a:pPr lvl="1">
              <a:buFont typeface="Wingdings" panose="05000000000000000000" pitchFamily="2" charset="2"/>
              <a:buChar char="Ø"/>
            </a:pPr>
            <a:r>
              <a:rPr lang="en-GB" dirty="0" smtClean="0"/>
              <a:t>Resistance, e.g. the </a:t>
            </a:r>
            <a:r>
              <a:rPr lang="en-GB" i="1" dirty="0" err="1" smtClean="0"/>
              <a:t>Taurini</a:t>
            </a:r>
            <a:r>
              <a:rPr lang="en-GB" i="1" dirty="0" smtClean="0"/>
              <a:t> </a:t>
            </a:r>
            <a:r>
              <a:rPr lang="en-GB" dirty="0" smtClean="0"/>
              <a:t>(Turin)</a:t>
            </a:r>
            <a:endParaRPr lang="en-GB" i="1" dirty="0" smtClean="0"/>
          </a:p>
          <a:p>
            <a:pPr>
              <a:buFont typeface="Wingdings" panose="05000000000000000000" pitchFamily="2" charset="2"/>
              <a:buChar char="Ø"/>
            </a:pPr>
            <a:endParaRPr lang="en-GB" dirty="0" smtClean="0"/>
          </a:p>
          <a:p>
            <a:pPr>
              <a:buFont typeface="Wingdings" panose="05000000000000000000" pitchFamily="2" charset="2"/>
              <a:buChar char="Ø"/>
            </a:pPr>
            <a:endParaRPr lang="en-GB" dirty="0" smtClean="0"/>
          </a:p>
          <a:p>
            <a:pPr>
              <a:buFont typeface="Wingdings" panose="05000000000000000000" pitchFamily="2" charset="2"/>
              <a:buChar char="Ø"/>
            </a:pPr>
            <a:endParaRPr lang="en-GB" dirty="0" smtClean="0"/>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39408487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250"/>
                                        <p:tgtEl>
                                          <p:spTgt spid="8"/>
                                        </p:tgtEl>
                                      </p:cBhvr>
                                    </p:animEffect>
                                    <p:anim calcmode="lin" valueType="num">
                                      <p:cBhvr>
                                        <p:cTn id="8" dur="1250" fill="hold"/>
                                        <p:tgtEl>
                                          <p:spTgt spid="8"/>
                                        </p:tgtEl>
                                        <p:attrNameLst>
                                          <p:attrName>ppt_x</p:attrName>
                                        </p:attrNameLst>
                                      </p:cBhvr>
                                      <p:tavLst>
                                        <p:tav tm="0">
                                          <p:val>
                                            <p:strVal val="#ppt_x"/>
                                          </p:val>
                                        </p:tav>
                                        <p:tav tm="100000">
                                          <p:val>
                                            <p:strVal val="#ppt_x"/>
                                          </p:val>
                                        </p:tav>
                                      </p:tavLst>
                                    </p:anim>
                                    <p:anim calcmode="lin" valueType="num">
                                      <p:cBhvr>
                                        <p:cTn id="9" dur="1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8130" name="Picture 2" descr="https://www.numisbids.com/sales/hosted/heritage/3020/image24874.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417" b="100000" l="600" r="99267">
                        <a14:foregroundMark x1="13867" y1="17385" x2="13867" y2="17385"/>
                        <a14:foregroundMark x1="22733" y1="53547" x2="22733" y2="53547"/>
                        <a14:foregroundMark x1="30467" y1="71210" x2="30467" y2="71210"/>
                        <a14:foregroundMark x1="39933" y1="73713" x2="39933" y2="73713"/>
                        <a14:foregroundMark x1="43533" y1="68985" x2="43533" y2="68985"/>
                        <a14:foregroundMark x1="15400" y1="9458" x2="15400" y2="9458"/>
                        <a14:foregroundMark x1="11467" y1="12239" x2="11467" y2="12239"/>
                        <a14:foregroundMark x1="8267" y1="18915" x2="8267" y2="18915"/>
                        <a14:foregroundMark x1="16133" y1="5702" x2="16133" y2="5702"/>
                        <a14:foregroundMark x1="14000" y1="7510" x2="14000" y2="7510"/>
                        <a14:foregroundMark x1="87667" y1="8762" x2="87667" y2="8762"/>
                        <a14:foregroundMark x1="83800" y1="6259" x2="83800" y2="6259"/>
                        <a14:foregroundMark x1="80600" y1="5007" x2="80600" y2="5007"/>
                        <a14:foregroundMark x1="75467" y1="2225" x2="75467" y2="2225"/>
                        <a14:foregroundMark x1="79400" y1="2782" x2="79400" y2="2782"/>
                        <a14:foregroundMark x1="82733" y1="5702" x2="82733" y2="5702"/>
                        <a14:foregroundMark x1="71267" y1="4451" x2="71267" y2="4451"/>
                        <a14:foregroundMark x1="73200" y1="4033" x2="73200" y2="4033"/>
                      </a14:backgroundRemoval>
                    </a14:imgEffect>
                  </a14:imgLayer>
                </a14:imgProps>
              </a:ext>
              <a:ext uri="{28A0092B-C50C-407E-A947-70E740481C1C}">
                <a14:useLocalDpi xmlns:a14="http://schemas.microsoft.com/office/drawing/2010/main" val="0"/>
              </a:ext>
            </a:extLst>
          </a:blip>
          <a:srcRect/>
          <a:stretch>
            <a:fillRect/>
          </a:stretch>
        </p:blipFill>
        <p:spPr bwMode="auto">
          <a:xfrm>
            <a:off x="0" y="1052736"/>
            <a:ext cx="9058275" cy="43338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2863" y="5469031"/>
            <a:ext cx="9101138" cy="1200329"/>
          </a:xfrm>
          <a:prstGeom prst="rect">
            <a:avLst/>
          </a:prstGeom>
        </p:spPr>
        <p:txBody>
          <a:bodyPr wrap="square">
            <a:spAutoFit/>
          </a:bodyPr>
          <a:lstStyle/>
          <a:p>
            <a:pPr algn="ctr"/>
            <a:r>
              <a:rPr lang="en-GB" dirty="0">
                <a:solidFill>
                  <a:srgbClr val="FFFF00"/>
                </a:solidFill>
              </a:rPr>
              <a:t>ZEUGITANIA. Carthage. Time of Hannibal </a:t>
            </a:r>
            <a:r>
              <a:rPr lang="en-GB" dirty="0" err="1">
                <a:solidFill>
                  <a:srgbClr val="FFFF00"/>
                </a:solidFill>
              </a:rPr>
              <a:t>Barca</a:t>
            </a:r>
            <a:r>
              <a:rPr lang="en-GB" dirty="0">
                <a:solidFill>
                  <a:srgbClr val="FFFF00"/>
                </a:solidFill>
              </a:rPr>
              <a:t> (ca. 221-201 BC). AR shekel (23mm, 6.64 gm, 12h). Second Punic War issue. Carthage or uncertain mint in Sicily, </a:t>
            </a:r>
            <a:r>
              <a:rPr lang="en-GB" i="1" dirty="0" smtClean="0">
                <a:solidFill>
                  <a:srgbClr val="FFFF00"/>
                </a:solidFill>
              </a:rPr>
              <a:t>c</a:t>
            </a:r>
            <a:r>
              <a:rPr lang="en-GB" dirty="0" smtClean="0">
                <a:solidFill>
                  <a:srgbClr val="FFFF00"/>
                </a:solidFill>
              </a:rPr>
              <a:t>. 213-210 </a:t>
            </a:r>
            <a:r>
              <a:rPr lang="en-GB" dirty="0">
                <a:solidFill>
                  <a:srgbClr val="FFFF00"/>
                </a:solidFill>
              </a:rPr>
              <a:t>BC. </a:t>
            </a:r>
            <a:r>
              <a:rPr lang="en-GB" dirty="0" err="1" smtClean="0">
                <a:solidFill>
                  <a:srgbClr val="FFFF00"/>
                </a:solidFill>
              </a:rPr>
              <a:t>ov</a:t>
            </a:r>
            <a:r>
              <a:rPr lang="en-GB" dirty="0" smtClean="0">
                <a:solidFill>
                  <a:srgbClr val="FFFF00"/>
                </a:solidFill>
              </a:rPr>
              <a:t>: Male </a:t>
            </a:r>
            <a:r>
              <a:rPr lang="en-GB" dirty="0">
                <a:solidFill>
                  <a:srgbClr val="FFFF00"/>
                </a:solidFill>
              </a:rPr>
              <a:t>head </a:t>
            </a:r>
            <a:r>
              <a:rPr lang="en-GB" dirty="0" smtClean="0">
                <a:solidFill>
                  <a:srgbClr val="FFFF00"/>
                </a:solidFill>
              </a:rPr>
              <a:t>left, </a:t>
            </a:r>
            <a:r>
              <a:rPr lang="en-GB" dirty="0">
                <a:solidFill>
                  <a:srgbClr val="FFFF00"/>
                </a:solidFill>
              </a:rPr>
              <a:t>with long sideburn (</a:t>
            </a:r>
            <a:r>
              <a:rPr lang="en-GB" b="1" dirty="0">
                <a:solidFill>
                  <a:srgbClr val="FFFF00"/>
                </a:solidFill>
              </a:rPr>
              <a:t>Hannibal as Heracles-</a:t>
            </a:r>
            <a:r>
              <a:rPr lang="en-GB" b="1" dirty="0" err="1">
                <a:solidFill>
                  <a:srgbClr val="FFFF00"/>
                </a:solidFill>
              </a:rPr>
              <a:t>Melqart</a:t>
            </a:r>
            <a:r>
              <a:rPr lang="en-GB" b="1" dirty="0">
                <a:solidFill>
                  <a:srgbClr val="FFFF00"/>
                </a:solidFill>
              </a:rPr>
              <a:t>?</a:t>
            </a:r>
            <a:r>
              <a:rPr lang="en-GB" dirty="0">
                <a:solidFill>
                  <a:srgbClr val="FFFF00"/>
                </a:solidFill>
              </a:rPr>
              <a:t>) </a:t>
            </a:r>
            <a:r>
              <a:rPr lang="en-GB" dirty="0" smtClean="0">
                <a:solidFill>
                  <a:srgbClr val="FFFF00"/>
                </a:solidFill>
              </a:rPr>
              <a:t/>
            </a:r>
            <a:br>
              <a:rPr lang="en-GB" dirty="0" smtClean="0">
                <a:solidFill>
                  <a:srgbClr val="FFFF00"/>
                </a:solidFill>
              </a:rPr>
            </a:br>
            <a:r>
              <a:rPr lang="en-GB" dirty="0" smtClean="0">
                <a:solidFill>
                  <a:srgbClr val="FFFF00"/>
                </a:solidFill>
              </a:rPr>
              <a:t>/ </a:t>
            </a:r>
            <a:r>
              <a:rPr lang="en-GB" dirty="0" err="1" smtClean="0">
                <a:solidFill>
                  <a:srgbClr val="FFFF00"/>
                </a:solidFill>
              </a:rPr>
              <a:t>rv</a:t>
            </a:r>
            <a:r>
              <a:rPr lang="en-GB" dirty="0" smtClean="0">
                <a:solidFill>
                  <a:srgbClr val="FFFF00"/>
                </a:solidFill>
              </a:rPr>
              <a:t>: Elephant </a:t>
            </a:r>
            <a:r>
              <a:rPr lang="en-GB" dirty="0">
                <a:solidFill>
                  <a:srgbClr val="FFFF00"/>
                </a:solidFill>
              </a:rPr>
              <a:t>advancing right; in exergue, Punic letter </a:t>
            </a:r>
            <a:r>
              <a:rPr lang="en-GB" dirty="0" smtClean="0">
                <a:solidFill>
                  <a:srgbClr val="FFFF00"/>
                </a:solidFill>
              </a:rPr>
              <a:t>aleph</a:t>
            </a:r>
            <a:endParaRPr lang="en-GB" dirty="0">
              <a:solidFill>
                <a:srgbClr val="FFFF00"/>
              </a:solidFill>
            </a:endParaRPr>
          </a:p>
        </p:txBody>
      </p:sp>
      <p:sp>
        <p:nvSpPr>
          <p:cNvPr id="7" name="Title 1"/>
          <p:cNvSpPr>
            <a:spLocks noGrp="1"/>
          </p:cNvSpPr>
          <p:nvPr>
            <p:ph type="title"/>
          </p:nvPr>
        </p:nvSpPr>
        <p:spPr>
          <a:xfrm>
            <a:off x="304800" y="457200"/>
            <a:ext cx="8686800" cy="838200"/>
          </a:xfrm>
        </p:spPr>
        <p:txBody>
          <a:bodyPr/>
          <a:lstStyle/>
          <a:p>
            <a:r>
              <a:rPr lang="en-GB" dirty="0" smtClean="0"/>
              <a:t>Hannibal 247 – 182 B.C.</a:t>
            </a:r>
            <a:endParaRPr lang="en-GB" dirty="0"/>
          </a:p>
        </p:txBody>
      </p:sp>
    </p:spTree>
    <p:extLst>
      <p:ext uri="{BB962C8B-B14F-4D97-AF65-F5344CB8AC3E}">
        <p14:creationId xmlns:p14="http://schemas.microsoft.com/office/powerpoint/2010/main" val="36970712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ppt_x</p:attrName>
                                        </p:attrNameLst>
                                      </p:cBhvr>
                                      <p:tavLst>
                                        <p:tav tm="0">
                                          <p:val>
                                            <p:strVal val="#ppt_x"/>
                                          </p:val>
                                        </p:tav>
                                        <p:tav tm="100000">
                                          <p:val>
                                            <p:strVal val="#ppt_x"/>
                                          </p:val>
                                        </p:tav>
                                      </p:tavLst>
                                    </p:anim>
                                    <p:anim calcmode="lin" valueType="num">
                                      <p:cBhvr>
                                        <p:cTn id="9" dur="2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2500"/>
                            </p:stCondLst>
                            <p:childTnLst>
                              <p:par>
                                <p:cTn id="11" presetID="21" presetClass="entr" presetSubtype="1" fill="hold" nodeType="afterEffect">
                                  <p:stCondLst>
                                    <p:cond delay="0"/>
                                  </p:stCondLst>
                                  <p:childTnLst>
                                    <p:set>
                                      <p:cBhvr>
                                        <p:cTn id="12" dur="1" fill="hold">
                                          <p:stCondLst>
                                            <p:cond delay="0"/>
                                          </p:stCondLst>
                                        </p:cTn>
                                        <p:tgtEl>
                                          <p:spTgt spid="48130"/>
                                        </p:tgtEl>
                                        <p:attrNameLst>
                                          <p:attrName>style.visibility</p:attrName>
                                        </p:attrNameLst>
                                      </p:cBhvr>
                                      <p:to>
                                        <p:strVal val="visible"/>
                                      </p:to>
                                    </p:set>
                                    <p:animEffect transition="in" filter="wheel(1)">
                                      <p:cBhvr>
                                        <p:cTn id="13" dur="2000"/>
                                        <p:tgtEl>
                                          <p:spTgt spid="48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Hannibal 247 – 182 B.C.</a:t>
            </a:r>
            <a:endParaRPr lang="en-GB" dirty="0"/>
          </a:p>
        </p:txBody>
      </p:sp>
      <p:sp>
        <p:nvSpPr>
          <p:cNvPr id="3" name="Content Placeholder 2"/>
          <p:cNvSpPr>
            <a:spLocks noGrp="1"/>
          </p:cNvSpPr>
          <p:nvPr>
            <p:ph idx="1"/>
          </p:nvPr>
        </p:nvSpPr>
        <p:spPr>
          <a:xfrm>
            <a:off x="3995936" y="4581128"/>
            <a:ext cx="4923656" cy="1440160"/>
          </a:xfrm>
        </p:spPr>
        <p:style>
          <a:lnRef idx="2">
            <a:schemeClr val="accent2">
              <a:shade val="50000"/>
            </a:schemeClr>
          </a:lnRef>
          <a:fillRef idx="1">
            <a:schemeClr val="accent2"/>
          </a:fillRef>
          <a:effectRef idx="0">
            <a:schemeClr val="accent2"/>
          </a:effectRef>
          <a:fontRef idx="minor">
            <a:schemeClr val="lt1"/>
          </a:fontRef>
        </p:style>
        <p:txBody>
          <a:bodyPr>
            <a:normAutofit/>
          </a:bodyPr>
          <a:lstStyle/>
          <a:p>
            <a:r>
              <a:rPr lang="en-GB" sz="2400" i="1" dirty="0" err="1"/>
              <a:t>Hanba'al</a:t>
            </a:r>
            <a:r>
              <a:rPr lang="en-GB" sz="2400" dirty="0"/>
              <a:t>, "mercy of </a:t>
            </a:r>
            <a:r>
              <a:rPr lang="en-GB" sz="2400" dirty="0" err="1" smtClean="0"/>
              <a:t>Ba'al</a:t>
            </a:r>
            <a:r>
              <a:rPr lang="en-GB" sz="2400" dirty="0" smtClean="0"/>
              <a:t>“</a:t>
            </a:r>
          </a:p>
          <a:p>
            <a:r>
              <a:rPr lang="en-GB" sz="2400" dirty="0"/>
              <a:t>oldest son of the Carthaginian general Hamilcar </a:t>
            </a:r>
            <a:r>
              <a:rPr lang="en-GB" sz="2400" dirty="0" err="1" smtClean="0"/>
              <a:t>Barca</a:t>
            </a:r>
            <a:endParaRPr lang="en-GB" sz="2400" dirty="0"/>
          </a:p>
        </p:txBody>
      </p:sp>
      <p:pic>
        <p:nvPicPr>
          <p:cNvPr id="14338" name="Picture 2" descr="Melqart on a coin of Hannibal"/>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344" b="97581" l="250" r="99000">
                        <a14:foregroundMark x1="97250" y1="34409" x2="97250" y2="34409"/>
                        <a14:foregroundMark x1="94750" y1="70161" x2="94750" y2="70161"/>
                      </a14:backgroundRemoval>
                    </a14:imgEffect>
                  </a14:imgLayer>
                </a14:imgProps>
              </a:ext>
              <a:ext uri="{28A0092B-C50C-407E-A947-70E740481C1C}">
                <a14:useLocalDpi xmlns:a14="http://schemas.microsoft.com/office/drawing/2010/main" val="0"/>
              </a:ext>
            </a:extLst>
          </a:blip>
          <a:srcRect/>
          <a:stretch>
            <a:fillRect/>
          </a:stretch>
        </p:blipFill>
        <p:spPr bwMode="auto">
          <a:xfrm>
            <a:off x="5064986" y="404664"/>
            <a:ext cx="4181110" cy="388843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67544" y="5301208"/>
            <a:ext cx="2595582" cy="646331"/>
          </a:xfrm>
          <a:prstGeom prst="rect">
            <a:avLst/>
          </a:prstGeom>
        </p:spPr>
        <p:txBody>
          <a:bodyPr wrap="none">
            <a:spAutoFit/>
          </a:bodyPr>
          <a:lstStyle/>
          <a:p>
            <a:r>
              <a:rPr lang="fr-FR" dirty="0" smtClean="0"/>
              <a:t>Melqart (Herakles)</a:t>
            </a:r>
          </a:p>
          <a:p>
            <a:r>
              <a:rPr lang="fr-FR" dirty="0" smtClean="0"/>
              <a:t>ca</a:t>
            </a:r>
            <a:r>
              <a:rPr lang="fr-FR" dirty="0"/>
              <a:t>. 220 CE–ca. 202 CE</a:t>
            </a:r>
            <a:endParaRPr lang="en-GB" dirty="0"/>
          </a:p>
        </p:txBody>
      </p:sp>
      <p:pic>
        <p:nvPicPr>
          <p:cNvPr id="7" name="Picture 6" descr="http://realhistoryww.com/world_history/ancient/Images_Etruscan/Hannibal.jpg"/>
          <p:cNvPicPr>
            <a:picLocks noChangeAspect="1" noChangeArrowheads="1"/>
          </p:cNvPicPr>
          <p:nvPr/>
        </p:nvPicPr>
        <p:blipFill rotWithShape="1">
          <a:blip r:embed="rId5">
            <a:extLst>
              <a:ext uri="{28A0092B-C50C-407E-A947-70E740481C1C}">
                <a14:useLocalDpi xmlns:a14="http://schemas.microsoft.com/office/drawing/2010/main" val="0"/>
              </a:ext>
            </a:extLst>
          </a:blip>
          <a:srcRect b="26324"/>
          <a:stretch/>
        </p:blipFill>
        <p:spPr bwMode="auto">
          <a:xfrm>
            <a:off x="144016" y="1264318"/>
            <a:ext cx="4932040" cy="238070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8959796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wheel(1)">
                                      <p:cBhvr>
                                        <p:cTn id="7" dur="2000"/>
                                        <p:tgtEl>
                                          <p:spTgt spid="14338"/>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fade">
                                      <p:cBhvr>
                                        <p:cTn id="11" dur="1000"/>
                                        <p:tgtEl>
                                          <p:spTgt spid="3">
                                            <p:bg/>
                                          </p:spTgt>
                                        </p:tgtEl>
                                      </p:cBhvr>
                                    </p:animEffect>
                                    <p:anim calcmode="lin" valueType="num">
                                      <p:cBhvr>
                                        <p:cTn id="12" dur="1000" fill="hold"/>
                                        <p:tgtEl>
                                          <p:spTgt spid="3">
                                            <p:bg/>
                                          </p:spTgt>
                                        </p:tgtEl>
                                        <p:attrNameLst>
                                          <p:attrName>ppt_x</p:attrName>
                                        </p:attrNameLst>
                                      </p:cBhvr>
                                      <p:tavLst>
                                        <p:tav tm="0">
                                          <p:val>
                                            <p:strVal val="#ppt_x"/>
                                          </p:val>
                                        </p:tav>
                                        <p:tav tm="100000">
                                          <p:val>
                                            <p:strVal val="#ppt_x"/>
                                          </p:val>
                                        </p:tav>
                                      </p:tavLst>
                                    </p:anim>
                                    <p:anim calcmode="lin" valueType="num">
                                      <p:cBhvr>
                                        <p:cTn id="13"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4" fill="hold">
                            <p:stCondLst>
                              <p:cond delay="3000"/>
                            </p:stCondLst>
                            <p:childTnLst>
                              <p:par>
                                <p:cTn id="15" presetID="42" presetClass="entr" presetSubtype="0" fill="hold" grpId="0"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20" fill="hold">
                            <p:stCondLst>
                              <p:cond delay="4000"/>
                            </p:stCondLst>
                            <p:childTnLst>
                              <p:par>
                                <p:cTn id="21" presetID="42" presetClass="entr" presetSubtype="0" fill="hold" grpId="0" nodeType="after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0"/>
                                        <p:tgtEl>
                                          <p:spTgt spid="3">
                                            <p:txEl>
                                              <p:pRg st="1" end="1"/>
                                            </p:txEl>
                                          </p:spTgt>
                                        </p:tgtEl>
                                      </p:cBhvr>
                                    </p:animEffect>
                                    <p:anim calcmode="lin" valueType="num">
                                      <p:cBhvr>
                                        <p:cTn id="2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6" fill="hold">
                            <p:stCondLst>
                              <p:cond delay="5000"/>
                            </p:stCondLst>
                            <p:childTnLst>
                              <p:par>
                                <p:cTn id="27" presetID="6" presetClass="entr" presetSubtype="32" fill="hold" nodeType="afterEffect">
                                  <p:stCondLst>
                                    <p:cond delay="1250"/>
                                  </p:stCondLst>
                                  <p:childTnLst>
                                    <p:set>
                                      <p:cBhvr>
                                        <p:cTn id="28" dur="1" fill="hold">
                                          <p:stCondLst>
                                            <p:cond delay="0"/>
                                          </p:stCondLst>
                                        </p:cTn>
                                        <p:tgtEl>
                                          <p:spTgt spid="7"/>
                                        </p:tgtEl>
                                        <p:attrNameLst>
                                          <p:attrName>style.visibility</p:attrName>
                                        </p:attrNameLst>
                                      </p:cBhvr>
                                      <p:to>
                                        <p:strVal val="visible"/>
                                      </p:to>
                                    </p:set>
                                    <p:animEffect transition="in" filter="circle(out)">
                                      <p:cBhvr>
                                        <p:cTn id="29"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Hannibal 247 – 182 B.C.</a:t>
            </a:r>
            <a:endParaRPr lang="en-GB" dirty="0"/>
          </a:p>
        </p:txBody>
      </p:sp>
      <p:sp>
        <p:nvSpPr>
          <p:cNvPr id="6" name="Content Placeholder 2"/>
          <p:cNvSpPr txBox="1">
            <a:spLocks/>
          </p:cNvSpPr>
          <p:nvPr/>
        </p:nvSpPr>
        <p:spPr>
          <a:xfrm>
            <a:off x="3995936" y="4581128"/>
            <a:ext cx="4923656" cy="144016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lt1"/>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lt1"/>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lt1"/>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lt1"/>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lt1"/>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lt1"/>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lt1"/>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lt1"/>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lt1"/>
                </a:solidFill>
                <a:latin typeface="+mn-lt"/>
                <a:ea typeface="+mn-ea"/>
                <a:cs typeface="+mn-cs"/>
              </a:defRPr>
            </a:lvl9pPr>
          </a:lstStyle>
          <a:p>
            <a:r>
              <a:rPr lang="en-GB" sz="2400" i="1" smtClean="0"/>
              <a:t>Hanba'al</a:t>
            </a:r>
            <a:r>
              <a:rPr lang="en-GB" sz="2400" smtClean="0"/>
              <a:t>, "mercy of Ba'al“</a:t>
            </a:r>
          </a:p>
          <a:p>
            <a:r>
              <a:rPr lang="en-GB" sz="2400" smtClean="0"/>
              <a:t>oldest son of the Carthaginian general Hamilcar Barca</a:t>
            </a:r>
            <a:endParaRPr lang="en-GB" sz="2400" dirty="0"/>
          </a:p>
        </p:txBody>
      </p:sp>
      <p:pic>
        <p:nvPicPr>
          <p:cNvPr id="7" name="Picture 2" descr="Melqart on a coin of Hannibal"/>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344" b="97581" l="250" r="99000">
                        <a14:foregroundMark x1="97250" y1="34409" x2="97250" y2="34409"/>
                        <a14:foregroundMark x1="94750" y1="70161" x2="94750" y2="70161"/>
                      </a14:backgroundRemoval>
                    </a14:imgEffect>
                  </a14:imgLayer>
                </a14:imgProps>
              </a:ext>
              <a:ext uri="{28A0092B-C50C-407E-A947-70E740481C1C}">
                <a14:useLocalDpi xmlns:a14="http://schemas.microsoft.com/office/drawing/2010/main" val="0"/>
              </a:ext>
            </a:extLst>
          </a:blip>
          <a:srcRect/>
          <a:stretch>
            <a:fillRect/>
          </a:stretch>
        </p:blipFill>
        <p:spPr bwMode="auto">
          <a:xfrm>
            <a:off x="5064986" y="404664"/>
            <a:ext cx="4181110" cy="388843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67544" y="5301208"/>
            <a:ext cx="2595582" cy="646331"/>
          </a:xfrm>
          <a:prstGeom prst="rect">
            <a:avLst/>
          </a:prstGeom>
        </p:spPr>
        <p:txBody>
          <a:bodyPr wrap="none">
            <a:spAutoFit/>
          </a:bodyPr>
          <a:lstStyle/>
          <a:p>
            <a:r>
              <a:rPr lang="fr-FR" dirty="0" smtClean="0"/>
              <a:t>Melqart (Herakles)</a:t>
            </a:r>
          </a:p>
          <a:p>
            <a:r>
              <a:rPr lang="fr-FR" dirty="0" smtClean="0"/>
              <a:t>ca</a:t>
            </a:r>
            <a:r>
              <a:rPr lang="fr-FR" dirty="0"/>
              <a:t>. 220 CE–ca. 202 CE</a:t>
            </a:r>
            <a:endParaRPr lang="en-GB" dirty="0"/>
          </a:p>
        </p:txBody>
      </p:sp>
      <p:sp>
        <p:nvSpPr>
          <p:cNvPr id="3" name="Content Placeholder 2"/>
          <p:cNvSpPr>
            <a:spLocks noGrp="1"/>
          </p:cNvSpPr>
          <p:nvPr>
            <p:ph idx="1"/>
          </p:nvPr>
        </p:nvSpPr>
        <p:spPr>
          <a:xfrm rot="21253803">
            <a:off x="437398" y="1739718"/>
            <a:ext cx="3835152" cy="3891062"/>
          </a:xfrm>
        </p:spPr>
        <p:style>
          <a:lnRef idx="2">
            <a:schemeClr val="accent5">
              <a:shade val="50000"/>
            </a:schemeClr>
          </a:lnRef>
          <a:fillRef idx="1">
            <a:schemeClr val="accent5"/>
          </a:fillRef>
          <a:effectRef idx="0">
            <a:schemeClr val="accent5"/>
          </a:effectRef>
          <a:fontRef idx="minor">
            <a:schemeClr val="lt1"/>
          </a:fontRef>
        </p:style>
        <p:txBody>
          <a:bodyPr>
            <a:normAutofit fontScale="62500" lnSpcReduction="20000"/>
          </a:bodyPr>
          <a:lstStyle/>
          <a:p>
            <a:pPr marL="0" indent="0" algn="ctr">
              <a:buNone/>
            </a:pPr>
            <a:r>
              <a:rPr lang="en-GB" dirty="0" smtClean="0"/>
              <a:t>He </a:t>
            </a:r>
            <a:r>
              <a:rPr lang="en-GB" dirty="0"/>
              <a:t>said that at the time when his father was about to start with his army on his expedition to Spain, he himself, then nine years of age, was standing by the altar, while Hamilcar was sacrificing to Zeus… calling Hannibal to him asked him kindly if he wished to accompany him on the expedition… led him up to the altar, and bade him lay his hand on the victim and swear never to be the friend of the Romans.” </a:t>
            </a:r>
            <a:r>
              <a:rPr lang="en-GB" dirty="0" smtClean="0"/>
              <a:t/>
            </a:r>
            <a:br>
              <a:rPr lang="en-GB" dirty="0" smtClean="0"/>
            </a:br>
            <a:r>
              <a:rPr lang="en-GB" b="1" dirty="0" err="1" smtClean="0"/>
              <a:t>Polybios</a:t>
            </a:r>
            <a:r>
              <a:rPr lang="en-GB" b="1" dirty="0" smtClean="0"/>
              <a:t> </a:t>
            </a:r>
            <a:r>
              <a:rPr lang="en-GB" b="1" dirty="0"/>
              <a:t>3.11.5, </a:t>
            </a:r>
            <a:r>
              <a:rPr lang="en-GB" b="1" dirty="0" smtClean="0"/>
              <a:t>7</a:t>
            </a:r>
            <a:endParaRPr lang="en-GB" dirty="0"/>
          </a:p>
        </p:txBody>
      </p:sp>
    </p:spTree>
    <p:extLst>
      <p:ext uri="{BB962C8B-B14F-4D97-AF65-F5344CB8AC3E}">
        <p14:creationId xmlns:p14="http://schemas.microsoft.com/office/powerpoint/2010/main" val="20070677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animBg="1"/>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Hannibal 247 – 182 B.C.</a:t>
            </a:r>
            <a:endParaRPr lang="en-GB" dirty="0"/>
          </a:p>
        </p:txBody>
      </p:sp>
      <p:sp>
        <p:nvSpPr>
          <p:cNvPr id="6" name="Content Placeholder 2"/>
          <p:cNvSpPr txBox="1">
            <a:spLocks/>
          </p:cNvSpPr>
          <p:nvPr/>
        </p:nvSpPr>
        <p:spPr>
          <a:xfrm>
            <a:off x="3995936" y="4581128"/>
            <a:ext cx="4923656" cy="144016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lt1"/>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lt1"/>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lt1"/>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lt1"/>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lt1"/>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lt1"/>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lt1"/>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lt1"/>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lt1"/>
                </a:solidFill>
                <a:latin typeface="+mn-lt"/>
                <a:ea typeface="+mn-ea"/>
                <a:cs typeface="+mn-cs"/>
              </a:defRPr>
            </a:lvl9pPr>
          </a:lstStyle>
          <a:p>
            <a:r>
              <a:rPr lang="en-GB" sz="2400" i="1" smtClean="0"/>
              <a:t>Hanba'al</a:t>
            </a:r>
            <a:r>
              <a:rPr lang="en-GB" sz="2400" smtClean="0"/>
              <a:t>, "mercy of Ba'al“</a:t>
            </a:r>
          </a:p>
          <a:p>
            <a:r>
              <a:rPr lang="en-GB" sz="2400" smtClean="0"/>
              <a:t>oldest son of the Carthaginian general Hamilcar Barca</a:t>
            </a:r>
            <a:endParaRPr lang="en-GB" sz="2400" dirty="0"/>
          </a:p>
        </p:txBody>
      </p:sp>
      <p:pic>
        <p:nvPicPr>
          <p:cNvPr id="7" name="Picture 2" descr="Melqart on a coin of Hannibal"/>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344" b="97581" l="250" r="99000">
                        <a14:foregroundMark x1="97250" y1="34409" x2="97250" y2="34409"/>
                        <a14:foregroundMark x1="94750" y1="70161" x2="94750" y2="70161"/>
                      </a14:backgroundRemoval>
                    </a14:imgEffect>
                  </a14:imgLayer>
                </a14:imgProps>
              </a:ext>
              <a:ext uri="{28A0092B-C50C-407E-A947-70E740481C1C}">
                <a14:useLocalDpi xmlns:a14="http://schemas.microsoft.com/office/drawing/2010/main" val="0"/>
              </a:ext>
            </a:extLst>
          </a:blip>
          <a:srcRect/>
          <a:stretch>
            <a:fillRect/>
          </a:stretch>
        </p:blipFill>
        <p:spPr bwMode="auto">
          <a:xfrm>
            <a:off x="5064986" y="404664"/>
            <a:ext cx="4181110" cy="388843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67544" y="5301208"/>
            <a:ext cx="2595582" cy="646331"/>
          </a:xfrm>
          <a:prstGeom prst="rect">
            <a:avLst/>
          </a:prstGeom>
        </p:spPr>
        <p:txBody>
          <a:bodyPr wrap="none">
            <a:spAutoFit/>
          </a:bodyPr>
          <a:lstStyle/>
          <a:p>
            <a:r>
              <a:rPr lang="fr-FR" dirty="0" smtClean="0"/>
              <a:t>Melqart (Herakles)</a:t>
            </a:r>
          </a:p>
          <a:p>
            <a:r>
              <a:rPr lang="fr-FR" dirty="0" smtClean="0"/>
              <a:t>ca</a:t>
            </a:r>
            <a:r>
              <a:rPr lang="fr-FR" dirty="0"/>
              <a:t>. 220 CE–ca. 202 CE</a:t>
            </a:r>
            <a:endParaRPr lang="en-GB" dirty="0"/>
          </a:p>
        </p:txBody>
      </p:sp>
      <p:sp>
        <p:nvSpPr>
          <p:cNvPr id="3" name="Content Placeholder 2"/>
          <p:cNvSpPr>
            <a:spLocks noGrp="1"/>
          </p:cNvSpPr>
          <p:nvPr>
            <p:ph idx="1"/>
          </p:nvPr>
        </p:nvSpPr>
        <p:spPr>
          <a:xfrm>
            <a:off x="285346" y="1484784"/>
            <a:ext cx="4779640" cy="5544616"/>
          </a:xfrm>
          <a:solidFill>
            <a:schemeClr val="dk1">
              <a:alpha val="36000"/>
            </a:schemeClr>
          </a:solidFill>
        </p:spPr>
        <p:style>
          <a:lnRef idx="2">
            <a:schemeClr val="dk1">
              <a:shade val="50000"/>
            </a:schemeClr>
          </a:lnRef>
          <a:fillRef idx="1">
            <a:schemeClr val="dk1"/>
          </a:fillRef>
          <a:effectRef idx="0">
            <a:schemeClr val="dk1"/>
          </a:effectRef>
          <a:fontRef idx="minor">
            <a:schemeClr val="lt1"/>
          </a:fontRef>
        </p:style>
        <p:txBody>
          <a:bodyPr>
            <a:normAutofit fontScale="70000" lnSpcReduction="20000"/>
          </a:bodyPr>
          <a:lstStyle/>
          <a:p>
            <a:r>
              <a:rPr lang="en-GB" dirty="0" smtClean="0"/>
              <a:t>The </a:t>
            </a:r>
            <a:r>
              <a:rPr lang="en-GB" dirty="0"/>
              <a:t>“wrath of the </a:t>
            </a:r>
            <a:r>
              <a:rPr lang="en-GB" dirty="0" err="1"/>
              <a:t>Barcids</a:t>
            </a:r>
            <a:r>
              <a:rPr lang="en-GB" dirty="0"/>
              <a:t>” – acting independently of Carthaginian home government? </a:t>
            </a:r>
            <a:endParaRPr lang="en-GB" dirty="0" smtClean="0"/>
          </a:p>
          <a:p>
            <a:pPr lvl="1"/>
            <a:r>
              <a:rPr lang="en-GB" dirty="0" smtClean="0"/>
              <a:t>Exaction </a:t>
            </a:r>
            <a:r>
              <a:rPr lang="en-GB" dirty="0"/>
              <a:t>position of Hamilcar </a:t>
            </a:r>
            <a:r>
              <a:rPr lang="en-GB" dirty="0" err="1"/>
              <a:t>Barca</a:t>
            </a:r>
            <a:r>
              <a:rPr lang="en-GB" dirty="0"/>
              <a:t> </a:t>
            </a:r>
            <a:r>
              <a:rPr lang="en-GB" dirty="0" smtClean="0"/>
              <a:t/>
            </a:r>
            <a:br>
              <a:rPr lang="en-GB" dirty="0" smtClean="0"/>
            </a:br>
            <a:r>
              <a:rPr lang="en-GB" dirty="0" smtClean="0"/>
              <a:t>– </a:t>
            </a:r>
            <a:r>
              <a:rPr lang="en-GB" i="1" dirty="0"/>
              <a:t>de facto </a:t>
            </a:r>
            <a:r>
              <a:rPr lang="en-GB" dirty="0"/>
              <a:t>military monarchy? </a:t>
            </a:r>
            <a:r>
              <a:rPr lang="en-GB" dirty="0" smtClean="0"/>
              <a:t/>
            </a:r>
            <a:br>
              <a:rPr lang="en-GB" dirty="0" smtClean="0"/>
            </a:br>
            <a:endParaRPr lang="en-GB" dirty="0"/>
          </a:p>
          <a:p>
            <a:r>
              <a:rPr lang="en-GB" dirty="0" smtClean="0"/>
              <a:t>Harsh </a:t>
            </a:r>
            <a:r>
              <a:rPr lang="en-GB" dirty="0"/>
              <a:t>indemnity after First Punic War causing initial economic problems (total equated to 80 tons of silver) – “</a:t>
            </a:r>
            <a:r>
              <a:rPr lang="en-GB" dirty="0" err="1"/>
              <a:t>Truceless</a:t>
            </a:r>
            <a:r>
              <a:rPr lang="en-GB" dirty="0"/>
              <a:t> War”. </a:t>
            </a:r>
            <a:r>
              <a:rPr lang="en-GB" dirty="0" smtClean="0"/>
              <a:t/>
            </a:r>
            <a:br>
              <a:rPr lang="en-GB" dirty="0" smtClean="0"/>
            </a:br>
            <a:endParaRPr lang="en-GB" dirty="0"/>
          </a:p>
          <a:p>
            <a:r>
              <a:rPr lang="en-GB" dirty="0" smtClean="0"/>
              <a:t>Loss </a:t>
            </a:r>
            <a:r>
              <a:rPr lang="en-GB" dirty="0"/>
              <a:t>of Sardinia. </a:t>
            </a:r>
          </a:p>
          <a:p>
            <a:r>
              <a:rPr lang="en-GB" dirty="0" smtClean="0"/>
              <a:t>Expansion </a:t>
            </a:r>
            <a:r>
              <a:rPr lang="en-GB" dirty="0"/>
              <a:t>in Spain for new resources</a:t>
            </a:r>
            <a:r>
              <a:rPr lang="en-GB" dirty="0" smtClean="0"/>
              <a:t>.</a:t>
            </a:r>
          </a:p>
          <a:p>
            <a:pPr lvl="1"/>
            <a:r>
              <a:rPr lang="en-GB" dirty="0" smtClean="0"/>
              <a:t>Foundation </a:t>
            </a:r>
            <a:r>
              <a:rPr lang="en-GB" dirty="0"/>
              <a:t>of </a:t>
            </a:r>
            <a:r>
              <a:rPr lang="en-GB" dirty="0" err="1"/>
              <a:t>Carthago</a:t>
            </a:r>
            <a:r>
              <a:rPr lang="en-GB" dirty="0"/>
              <a:t> Nova in 225 BC. </a:t>
            </a:r>
            <a:r>
              <a:rPr lang="en-GB" dirty="0" smtClean="0"/>
              <a:t> </a:t>
            </a:r>
            <a:br>
              <a:rPr lang="en-GB" dirty="0" smtClean="0"/>
            </a:br>
            <a:endParaRPr lang="en-GB" dirty="0" smtClean="0"/>
          </a:p>
          <a:p>
            <a:endParaRPr lang="en-GB" dirty="0"/>
          </a:p>
          <a:p>
            <a:endParaRPr lang="en-GB" dirty="0"/>
          </a:p>
          <a:p>
            <a:endParaRPr lang="en-GB" dirty="0"/>
          </a:p>
        </p:txBody>
      </p:sp>
    </p:spTree>
    <p:extLst>
      <p:ext uri="{BB962C8B-B14F-4D97-AF65-F5344CB8AC3E}">
        <p14:creationId xmlns:p14="http://schemas.microsoft.com/office/powerpoint/2010/main" val="20752434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3">
                                            <p:txEl>
                                              <p:pRg st="5" end="5"/>
                                            </p:txEl>
                                          </p:spTgt>
                                        </p:tgtEl>
                                        <p:attrNameLst>
                                          <p:attrName>style.visibility</p:attrName>
                                        </p:attrNameLst>
                                      </p:cBhvr>
                                      <p:to>
                                        <p:strVal val="visible"/>
                                      </p:to>
                                    </p:set>
                                    <p:animEffect transition="in" filter="fade">
                                      <p:cBhvr>
                                        <p:cTn id="45" dur="1000"/>
                                        <p:tgtEl>
                                          <p:spTgt spid="3">
                                            <p:txEl>
                                              <p:pRg st="5" end="5"/>
                                            </p:txEl>
                                          </p:spTgt>
                                        </p:tgtEl>
                                      </p:cBhvr>
                                    </p:animEffect>
                                    <p:anim calcmode="lin" valueType="num">
                                      <p:cBhvr>
                                        <p:cTn id="4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8914" name="Picture 2" descr="http://www.emersonkent.com/images/second_punic_war_ma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411760" y="188640"/>
            <a:ext cx="1872208" cy="369332"/>
          </a:xfrm>
          <a:prstGeom prst="rect">
            <a:avLst/>
          </a:prstGeom>
          <a:noFill/>
        </p:spPr>
        <p:txBody>
          <a:bodyPr wrap="square" rtlCol="0">
            <a:spAutoFit/>
          </a:bodyPr>
          <a:lstStyle/>
          <a:p>
            <a:r>
              <a:rPr lang="en-GB" b="1" dirty="0" smtClean="0">
                <a:effectLst>
                  <a:outerShdw blurRad="38100" dist="38100" dir="2700000" algn="tl">
                    <a:srgbClr val="000000">
                      <a:alpha val="43137"/>
                    </a:srgbClr>
                  </a:outerShdw>
                </a:effectLst>
              </a:rPr>
              <a:t>TREBBIA 218</a:t>
            </a:r>
            <a:endParaRPr lang="en-GB" b="1" dirty="0">
              <a:effectLst>
                <a:outerShdw blurRad="38100" dist="38100" dir="2700000" algn="tl">
                  <a:srgbClr val="000000">
                    <a:alpha val="43137"/>
                  </a:srgbClr>
                </a:outerShdw>
              </a:effectLst>
            </a:endParaRPr>
          </a:p>
        </p:txBody>
      </p:sp>
      <p:sp>
        <p:nvSpPr>
          <p:cNvPr id="7" name="TextBox 6"/>
          <p:cNvSpPr txBox="1"/>
          <p:nvPr/>
        </p:nvSpPr>
        <p:spPr>
          <a:xfrm>
            <a:off x="2843808" y="2663533"/>
            <a:ext cx="1872208" cy="369332"/>
          </a:xfrm>
          <a:prstGeom prst="rect">
            <a:avLst/>
          </a:prstGeom>
          <a:noFill/>
        </p:spPr>
        <p:txBody>
          <a:bodyPr wrap="square" rtlCol="0">
            <a:spAutoFit/>
          </a:bodyPr>
          <a:lstStyle/>
          <a:p>
            <a:r>
              <a:rPr lang="en-GB" b="1" dirty="0" smtClean="0">
                <a:effectLst>
                  <a:outerShdw blurRad="38100" dist="38100" dir="2700000" algn="tl">
                    <a:srgbClr val="000000">
                      <a:alpha val="43137"/>
                    </a:srgbClr>
                  </a:outerShdw>
                </a:effectLst>
              </a:rPr>
              <a:t>CANNAE 216</a:t>
            </a:r>
            <a:endParaRPr lang="en-GB" b="1" dirty="0">
              <a:effectLst>
                <a:outerShdw blurRad="38100" dist="38100" dir="2700000" algn="tl">
                  <a:srgbClr val="000000">
                    <a:alpha val="43137"/>
                  </a:srgbClr>
                </a:outerShdw>
              </a:effectLst>
            </a:endParaRPr>
          </a:p>
        </p:txBody>
      </p:sp>
      <p:sp>
        <p:nvSpPr>
          <p:cNvPr id="8" name="TextBox 7"/>
          <p:cNvSpPr txBox="1"/>
          <p:nvPr/>
        </p:nvSpPr>
        <p:spPr>
          <a:xfrm>
            <a:off x="96983" y="2298003"/>
            <a:ext cx="2088232" cy="369332"/>
          </a:xfrm>
          <a:prstGeom prst="rect">
            <a:avLst/>
          </a:prstGeom>
          <a:noFill/>
        </p:spPr>
        <p:txBody>
          <a:bodyPr wrap="square" rtlCol="0">
            <a:spAutoFit/>
          </a:bodyPr>
          <a:lstStyle/>
          <a:p>
            <a:r>
              <a:rPr lang="en-GB" b="1" dirty="0" smtClean="0">
                <a:effectLst>
                  <a:outerShdw blurRad="38100" dist="38100" dir="2700000" algn="tl">
                    <a:srgbClr val="000000">
                      <a:alpha val="43137"/>
                    </a:srgbClr>
                  </a:outerShdw>
                </a:effectLst>
              </a:rPr>
              <a:t>TRASIMENE 217</a:t>
            </a: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195179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38914"/>
                                        </p:tgtEl>
                                        <p:attrNameLst>
                                          <p:attrName>style.visibility</p:attrName>
                                        </p:attrNameLst>
                                      </p:cBhvr>
                                      <p:to>
                                        <p:strVal val="visible"/>
                                      </p:to>
                                    </p:set>
                                    <p:animEffect transition="in" filter="circle(in)">
                                      <p:cBhvr>
                                        <p:cTn id="7" dur="3000"/>
                                        <p:tgtEl>
                                          <p:spTgt spid="389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endParaRPr lang="en-GB"/>
          </a:p>
        </p:txBody>
      </p:sp>
      <p:sp>
        <p:nvSpPr>
          <p:cNvPr id="7" name="Content Placeholder 2"/>
          <p:cNvSpPr>
            <a:spLocks noGrp="1"/>
          </p:cNvSpPr>
          <p:nvPr>
            <p:ph idx="1"/>
          </p:nvPr>
        </p:nvSpPr>
        <p:spPr>
          <a:xfrm>
            <a:off x="304800" y="1554162"/>
            <a:ext cx="8686800" cy="4525963"/>
          </a:xfrm>
        </p:spPr>
        <p:txBody>
          <a:bodyPr/>
          <a:lstStyle/>
          <a:p>
            <a:endParaRPr lang="en-GB"/>
          </a:p>
        </p:txBody>
      </p:sp>
      <p:pic>
        <p:nvPicPr>
          <p:cNvPr id="8" name="Picture 2" descr="http://www.emersonkent.com/images/second_punic_war_ma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pic>
        <p:nvPicPr>
          <p:cNvPr id="43010" name="Picture 2" descr="C:\Users\Ralph\OneDrive\Pictures\Camera Roll\WP_20151109_08_30_52_Pro.jpg"/>
          <p:cNvPicPr>
            <a:picLocks noChangeAspect="1" noChangeArrowheads="1"/>
          </p:cNvPicPr>
          <p:nvPr/>
        </p:nvPicPr>
        <p:blipFill rotWithShape="1">
          <a:blip r:embed="rId4">
            <a:extLst>
              <a:ext uri="{BEBA8EAE-BF5A-486C-A8C5-ECC9F3942E4B}">
                <a14:imgProps xmlns:a14="http://schemas.microsoft.com/office/drawing/2010/main">
                  <a14:imgLayer r:embed="rId5">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l="14383" t="18281" r="8702" b="13539"/>
          <a:stretch/>
        </p:blipFill>
        <p:spPr bwMode="auto">
          <a:xfrm rot="5400000">
            <a:off x="3175567" y="-15490"/>
            <a:ext cx="4243662" cy="66777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8260299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1000"/>
                                        <p:tgtEl>
                                          <p:spTgt spid="43010"/>
                                        </p:tgtEl>
                                      </p:cBhvr>
                                    </p:animEffect>
                                    <p:anim calcmode="lin" valueType="num">
                                      <p:cBhvr>
                                        <p:cTn id="8" dur="1000" fill="hold"/>
                                        <p:tgtEl>
                                          <p:spTgt spid="43010"/>
                                        </p:tgtEl>
                                        <p:attrNameLst>
                                          <p:attrName>ppt_x</p:attrName>
                                        </p:attrNameLst>
                                      </p:cBhvr>
                                      <p:tavLst>
                                        <p:tav tm="0">
                                          <p:val>
                                            <p:strVal val="#ppt_x"/>
                                          </p:val>
                                        </p:tav>
                                        <p:tav tm="100000">
                                          <p:val>
                                            <p:strVal val="#ppt_x"/>
                                          </p:val>
                                        </p:tav>
                                      </p:tavLst>
                                    </p:anim>
                                    <p:anim calcmode="lin" valueType="num">
                                      <p:cBhvr>
                                        <p:cTn id="9" dur="1000" fill="hold"/>
                                        <p:tgtEl>
                                          <p:spTgt spid="430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endParaRPr lang="en-GB"/>
          </a:p>
        </p:txBody>
      </p:sp>
      <p:sp>
        <p:nvSpPr>
          <p:cNvPr id="6" name="Content Placeholder 2"/>
          <p:cNvSpPr>
            <a:spLocks noGrp="1"/>
          </p:cNvSpPr>
          <p:nvPr>
            <p:ph idx="1"/>
          </p:nvPr>
        </p:nvSpPr>
        <p:spPr>
          <a:xfrm>
            <a:off x="304800" y="1554162"/>
            <a:ext cx="8686800" cy="4525963"/>
          </a:xfrm>
        </p:spPr>
        <p:txBody>
          <a:bodyPr/>
          <a:lstStyle/>
          <a:p>
            <a:endParaRPr lang="en-GB"/>
          </a:p>
        </p:txBody>
      </p:sp>
      <p:pic>
        <p:nvPicPr>
          <p:cNvPr id="7" name="Picture 2" descr="http://www.emersonkent.com/images/second_punic_war_ma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pic>
        <p:nvPicPr>
          <p:cNvPr id="44034" name="Picture 2" descr="C:\Users\Ralph\OneDrive\Pictures\Camera Roll\WP_20151109_08_28_09_Pro.jpg"/>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18041" b="89454" l="2947" r="91160">
                        <a14:foregroundMark x1="69582" y1="56210" x2="69582" y2="56210"/>
                        <a14:foregroundMark x1="68726" y1="57923" x2="68726" y2="57923"/>
                        <a14:foregroundMark x1="69297" y1="55139" x2="69297" y2="55139"/>
                        <a14:foregroundMark x1="69582" y1="57762" x2="69582" y2="57762"/>
                        <a14:foregroundMark x1="70152" y1="58887" x2="70152" y2="58887"/>
                        <a14:backgroundMark x1="61312" y1="48555" x2="61312" y2="48555"/>
                        <a14:backgroundMark x1="57414" y1="31585" x2="57414" y2="31585"/>
                        <a14:backgroundMark x1="28612" y1="33137" x2="28612" y2="33137"/>
                        <a14:backgroundMark x1="37452" y1="54336" x2="37452" y2="54336"/>
                        <a14:backgroundMark x1="39734" y1="54979" x2="39734" y2="54979"/>
                      </a14:backgroundRemoval>
                    </a14:imgEffect>
                    <a14:imgEffect>
                      <a14:sharpenSoften amount="50000"/>
                    </a14:imgEffect>
                    <a14:imgEffect>
                      <a14:brightnessContrast contrast="40000"/>
                    </a14:imgEffect>
                  </a14:imgLayer>
                </a14:imgProps>
              </a:ext>
              <a:ext uri="{28A0092B-C50C-407E-A947-70E740481C1C}">
                <a14:useLocalDpi xmlns:a14="http://schemas.microsoft.com/office/drawing/2010/main" val="0"/>
              </a:ext>
            </a:extLst>
          </a:blip>
          <a:srcRect t="15869" r="9007" b="9868"/>
          <a:stretch/>
        </p:blipFill>
        <p:spPr bwMode="auto">
          <a:xfrm rot="10800000">
            <a:off x="4355976" y="548680"/>
            <a:ext cx="4490436" cy="65058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601194" y="404664"/>
            <a:ext cx="2376264" cy="923330"/>
          </a:xfrm>
          <a:prstGeom prst="rect">
            <a:avLst/>
          </a:prstGeom>
          <a:noFill/>
        </p:spPr>
        <p:txBody>
          <a:bodyPr wrap="square" rtlCol="0">
            <a:spAutoFit/>
          </a:bodyPr>
          <a:lstStyle/>
          <a:p>
            <a:r>
              <a:rPr lang="en-GB" b="1" dirty="0" smtClean="0"/>
              <a:t>Spanish horseman at the time of </a:t>
            </a:r>
            <a:r>
              <a:rPr lang="en-GB" b="1" dirty="0" err="1" smtClean="0"/>
              <a:t>Hannubal</a:t>
            </a:r>
            <a:endParaRPr lang="en-GB" b="1" dirty="0"/>
          </a:p>
        </p:txBody>
      </p:sp>
    </p:spTree>
    <p:extLst>
      <p:ext uri="{BB962C8B-B14F-4D97-AF65-F5344CB8AC3E}">
        <p14:creationId xmlns:p14="http://schemas.microsoft.com/office/powerpoint/2010/main" val="31150697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fade">
                                      <p:cBhvr>
                                        <p:cTn id="7" dur="1000"/>
                                        <p:tgtEl>
                                          <p:spTgt spid="44034"/>
                                        </p:tgtEl>
                                      </p:cBhvr>
                                    </p:animEffect>
                                    <p:anim calcmode="lin" valueType="num">
                                      <p:cBhvr>
                                        <p:cTn id="8" dur="1000" fill="hold"/>
                                        <p:tgtEl>
                                          <p:spTgt spid="44034"/>
                                        </p:tgtEl>
                                        <p:attrNameLst>
                                          <p:attrName>ppt_x</p:attrName>
                                        </p:attrNameLst>
                                      </p:cBhvr>
                                      <p:tavLst>
                                        <p:tav tm="0">
                                          <p:val>
                                            <p:strVal val="#ppt_x"/>
                                          </p:val>
                                        </p:tav>
                                        <p:tav tm="100000">
                                          <p:val>
                                            <p:strVal val="#ppt_x"/>
                                          </p:val>
                                        </p:tav>
                                      </p:tavLst>
                                    </p:anim>
                                    <p:anim calcmode="lin" valueType="num">
                                      <p:cBhvr>
                                        <p:cTn id="9" dur="1000" fill="hold"/>
                                        <p:tgtEl>
                                          <p:spTgt spid="4403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endParaRPr lang="en-GB"/>
          </a:p>
        </p:txBody>
      </p:sp>
      <p:sp>
        <p:nvSpPr>
          <p:cNvPr id="7" name="Content Placeholder 2"/>
          <p:cNvSpPr>
            <a:spLocks noGrp="1"/>
          </p:cNvSpPr>
          <p:nvPr>
            <p:ph idx="1"/>
          </p:nvPr>
        </p:nvSpPr>
        <p:spPr>
          <a:xfrm>
            <a:off x="304800" y="1554162"/>
            <a:ext cx="8686800" cy="4525963"/>
          </a:xfrm>
        </p:spPr>
        <p:txBody>
          <a:bodyPr/>
          <a:lstStyle/>
          <a:p>
            <a:endParaRPr lang="en-GB"/>
          </a:p>
        </p:txBody>
      </p:sp>
      <p:pic>
        <p:nvPicPr>
          <p:cNvPr id="8" name="Picture 2" descr="http://www.emersonkent.com/images/second_punic_war_ma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pic>
        <p:nvPicPr>
          <p:cNvPr id="45058" name="Picture 2" descr="C:\Users\Ralph\OneDrive\Pictures\Camera Roll\WP_20151109_08_28_00_Pro.jpg"/>
          <p:cNvPicPr>
            <a:picLocks noChangeAspect="1" noChangeArrowheads="1"/>
          </p:cNvPicPr>
          <p:nvPr/>
        </p:nvPicPr>
        <p:blipFill rotWithShape="1">
          <a:blip r:embed="rId4">
            <a:extLst>
              <a:ext uri="{BEBA8EAE-BF5A-486C-A8C5-ECC9F3942E4B}">
                <a14:imgProps xmlns:a14="http://schemas.microsoft.com/office/drawing/2010/main">
                  <a14:imgLayer r:embed="rId5">
                    <a14:imgEffect>
                      <a14:sharpenSoften amount="50000"/>
                    </a14:imgEffect>
                    <a14:imgEffect>
                      <a14:brightnessContrast contrast="40000"/>
                    </a14:imgEffect>
                  </a14:imgLayer>
                </a14:imgProps>
              </a:ext>
              <a:ext uri="{28A0092B-C50C-407E-A947-70E740481C1C}">
                <a14:useLocalDpi xmlns:a14="http://schemas.microsoft.com/office/drawing/2010/main" val="0"/>
              </a:ext>
            </a:extLst>
          </a:blip>
          <a:srcRect l="13324" t="13318" r="12038" b="19936"/>
          <a:stretch/>
        </p:blipFill>
        <p:spPr bwMode="auto">
          <a:xfrm rot="5400000">
            <a:off x="3297044" y="-1344716"/>
            <a:ext cx="4107876" cy="71745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45059" name="Picture 3" descr="C:\Users\Ralph\OneDrive\Pictures\Camera Roll\WP_20151109_08_27_56_Pro.jpg"/>
          <p:cNvPicPr>
            <a:picLocks noChangeAspect="1" noChangeArrowheads="1"/>
          </p:cNvPicPr>
          <p:nvPr/>
        </p:nvPicPr>
        <p:blipFill rotWithShape="1">
          <a:blip r:embed="rId6">
            <a:extLst>
              <a:ext uri="{BEBA8EAE-BF5A-486C-A8C5-ECC9F3942E4B}">
                <a14:imgProps xmlns:a14="http://schemas.microsoft.com/office/drawing/2010/main">
                  <a14:imgLayer r:embed="rId7">
                    <a14:imgEffect>
                      <a14:sharpenSoften amount="50000"/>
                    </a14:imgEffect>
                    <a14:imgEffect>
                      <a14:brightnessContrast contrast="40000"/>
                    </a14:imgEffect>
                  </a14:imgLayer>
                </a14:imgProps>
              </a:ext>
              <a:ext uri="{28A0092B-C50C-407E-A947-70E740481C1C}">
                <a14:useLocalDpi xmlns:a14="http://schemas.microsoft.com/office/drawing/2010/main" val="0"/>
              </a:ext>
            </a:extLst>
          </a:blip>
          <a:srcRect l="25721" t="21688" r="21651" b="32159"/>
          <a:stretch/>
        </p:blipFill>
        <p:spPr bwMode="auto">
          <a:xfrm rot="5400000">
            <a:off x="1999395" y="3026760"/>
            <a:ext cx="2996952" cy="466552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95936" y="3861048"/>
            <a:ext cx="1512168" cy="1477328"/>
          </a:xfrm>
          <a:prstGeom prst="rect">
            <a:avLst/>
          </a:prstGeom>
          <a:noFill/>
        </p:spPr>
        <p:txBody>
          <a:bodyPr wrap="square" rtlCol="0">
            <a:spAutoFit/>
          </a:bodyPr>
          <a:lstStyle/>
          <a:p>
            <a:r>
              <a:rPr lang="en-GB" dirty="0" smtClean="0">
                <a:solidFill>
                  <a:srgbClr val="FFFF00"/>
                </a:solidFill>
              </a:rPr>
              <a:t>Numidian horseman.</a:t>
            </a:r>
          </a:p>
          <a:p>
            <a:r>
              <a:rPr lang="en-GB" dirty="0" smtClean="0">
                <a:solidFill>
                  <a:srgbClr val="FFFF00"/>
                </a:solidFill>
              </a:rPr>
              <a:t>3</a:t>
            </a:r>
            <a:r>
              <a:rPr lang="en-GB" baseline="30000" dirty="0" smtClean="0">
                <a:solidFill>
                  <a:srgbClr val="FFFF00"/>
                </a:solidFill>
              </a:rPr>
              <a:t>rd</a:t>
            </a:r>
            <a:r>
              <a:rPr lang="en-GB" dirty="0" smtClean="0">
                <a:solidFill>
                  <a:srgbClr val="FFFF00"/>
                </a:solidFill>
              </a:rPr>
              <a:t> c. BC terracotta from Italy</a:t>
            </a:r>
            <a:endParaRPr lang="en-GB" dirty="0">
              <a:solidFill>
                <a:srgbClr val="FFFF00"/>
              </a:solidFill>
            </a:endParaRPr>
          </a:p>
        </p:txBody>
      </p:sp>
    </p:spTree>
    <p:extLst>
      <p:ext uri="{BB962C8B-B14F-4D97-AF65-F5344CB8AC3E}">
        <p14:creationId xmlns:p14="http://schemas.microsoft.com/office/powerpoint/2010/main" val="4182965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fade">
                                      <p:cBhvr>
                                        <p:cTn id="7" dur="1000"/>
                                        <p:tgtEl>
                                          <p:spTgt spid="45058"/>
                                        </p:tgtEl>
                                      </p:cBhvr>
                                    </p:animEffect>
                                    <p:anim calcmode="lin" valueType="num">
                                      <p:cBhvr>
                                        <p:cTn id="8" dur="1000" fill="hold"/>
                                        <p:tgtEl>
                                          <p:spTgt spid="45058"/>
                                        </p:tgtEl>
                                        <p:attrNameLst>
                                          <p:attrName>ppt_x</p:attrName>
                                        </p:attrNameLst>
                                      </p:cBhvr>
                                      <p:tavLst>
                                        <p:tav tm="0">
                                          <p:val>
                                            <p:strVal val="#ppt_x"/>
                                          </p:val>
                                        </p:tav>
                                        <p:tav tm="100000">
                                          <p:val>
                                            <p:strVal val="#ppt_x"/>
                                          </p:val>
                                        </p:tav>
                                      </p:tavLst>
                                    </p:anim>
                                    <p:anim calcmode="lin" valueType="num">
                                      <p:cBhvr>
                                        <p:cTn id="9" dur="1000" fill="hold"/>
                                        <p:tgtEl>
                                          <p:spTgt spid="4505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45059"/>
                                        </p:tgtEl>
                                        <p:attrNameLst>
                                          <p:attrName>style.visibility</p:attrName>
                                        </p:attrNameLst>
                                      </p:cBhvr>
                                      <p:to>
                                        <p:strVal val="visible"/>
                                      </p:to>
                                    </p:set>
                                    <p:animEffect transition="in" filter="wheel(1)">
                                      <p:cBhvr>
                                        <p:cTn id="14" dur="2000"/>
                                        <p:tgtEl>
                                          <p:spTgt spid="45059"/>
                                        </p:tgtEl>
                                      </p:cBhvr>
                                    </p:animEffect>
                                  </p:childTnLst>
                                </p:cTn>
                              </p:par>
                              <p:par>
                                <p:cTn id="15" presetID="21" presetClass="entr" presetSubtype="1"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heel(1)">
                                      <p:cBhvr>
                                        <p:cTn id="1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endParaRPr lang="en-GB"/>
          </a:p>
        </p:txBody>
      </p:sp>
      <p:pic>
        <p:nvPicPr>
          <p:cNvPr id="6" name="Picture 2" descr="http://www.emersonkent.com/images/second_punic_war_ma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p:cNvSpPr>
            <a:spLocks noGrp="1"/>
          </p:cNvSpPr>
          <p:nvPr>
            <p:ph idx="1"/>
          </p:nvPr>
        </p:nvSpPr>
        <p:spPr>
          <a:xfrm>
            <a:off x="3203848" y="188640"/>
            <a:ext cx="4239580" cy="4525963"/>
          </a:xfrm>
        </p:spPr>
        <p:style>
          <a:lnRef idx="2">
            <a:schemeClr val="accent3">
              <a:shade val="50000"/>
            </a:schemeClr>
          </a:lnRef>
          <a:fillRef idx="1">
            <a:schemeClr val="accent3"/>
          </a:fillRef>
          <a:effectRef idx="0">
            <a:schemeClr val="accent3"/>
          </a:effectRef>
          <a:fontRef idx="minor">
            <a:schemeClr val="lt1"/>
          </a:fontRef>
        </p:style>
        <p:txBody>
          <a:bodyPr>
            <a:normAutofit/>
          </a:bodyPr>
          <a:lstStyle/>
          <a:p>
            <a:r>
              <a:rPr lang="en-GB" sz="2000" dirty="0"/>
              <a:t>The </a:t>
            </a:r>
            <a:r>
              <a:rPr lang="en-GB" sz="2000" b="1" dirty="0"/>
              <a:t>Battle of Lake </a:t>
            </a:r>
            <a:r>
              <a:rPr lang="en-GB" sz="2000" b="1" dirty="0" err="1"/>
              <a:t>Trasimene</a:t>
            </a:r>
            <a:r>
              <a:rPr lang="en-GB" sz="2000" dirty="0"/>
              <a:t> (June 24, 217 BC, April on the </a:t>
            </a:r>
            <a:r>
              <a:rPr lang="en-GB" sz="2000" dirty="0">
                <a:hlinkClick r:id="rId4" tooltip="Julian calendar"/>
              </a:rPr>
              <a:t>Julian calendar</a:t>
            </a:r>
            <a:r>
              <a:rPr lang="en-GB" sz="2000" dirty="0"/>
              <a:t>) was a major battle in the </a:t>
            </a:r>
            <a:r>
              <a:rPr lang="en-GB" sz="2000" dirty="0">
                <a:hlinkClick r:id="rId5" tooltip="Second Punic War"/>
              </a:rPr>
              <a:t>Second Punic War</a:t>
            </a:r>
            <a:r>
              <a:rPr lang="en-GB" sz="2000" dirty="0"/>
              <a:t>. The </a:t>
            </a:r>
            <a:r>
              <a:rPr lang="en-GB" sz="2000" dirty="0">
                <a:hlinkClick r:id="rId6" tooltip="Carthaginians"/>
              </a:rPr>
              <a:t>Carthaginians</a:t>
            </a:r>
            <a:r>
              <a:rPr lang="en-GB" sz="2000" dirty="0"/>
              <a:t> under </a:t>
            </a:r>
            <a:r>
              <a:rPr lang="en-GB" sz="2000" dirty="0">
                <a:hlinkClick r:id="rId7" tooltip="Hannibal"/>
              </a:rPr>
              <a:t>Hannibal</a:t>
            </a:r>
            <a:r>
              <a:rPr lang="en-GB" sz="2000" dirty="0"/>
              <a:t> defeated the </a:t>
            </a:r>
            <a:r>
              <a:rPr lang="en-GB" sz="2000" dirty="0">
                <a:hlinkClick r:id="rId8" tooltip="Roman Republic"/>
              </a:rPr>
              <a:t>Romans</a:t>
            </a:r>
            <a:r>
              <a:rPr lang="en-GB" sz="2000" dirty="0"/>
              <a:t> under the consul </a:t>
            </a:r>
            <a:r>
              <a:rPr lang="en-GB" sz="2000" dirty="0">
                <a:hlinkClick r:id="rId9" tooltip="Gaius Flaminius Nepos"/>
              </a:rPr>
              <a:t>Gaius Flaminius</a:t>
            </a:r>
            <a:r>
              <a:rPr lang="en-GB" sz="2000" dirty="0"/>
              <a:t>. H</a:t>
            </a:r>
          </a:p>
        </p:txBody>
      </p:sp>
    </p:spTree>
    <p:extLst>
      <p:ext uri="{BB962C8B-B14F-4D97-AF65-F5344CB8AC3E}">
        <p14:creationId xmlns:p14="http://schemas.microsoft.com/office/powerpoint/2010/main" val="322174613"/>
      </p:ext>
    </p:extLst>
  </p:cSld>
  <p:clrMapOvr>
    <a:masterClrMapping/>
  </p:clrMapOvr>
  <p:transition spd="slow">
    <p:randomBar dir="vert"/>
  </p:transition>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endParaRPr lang="en-GB"/>
          </a:p>
        </p:txBody>
      </p:sp>
      <p:pic>
        <p:nvPicPr>
          <p:cNvPr id="6" name="Picture 2" descr="http://www.emersonkent.com/images/second_punic_war_ma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059832" y="404664"/>
            <a:ext cx="4239580" cy="4525963"/>
          </a:xfrm>
        </p:spPr>
        <p:style>
          <a:lnRef idx="2">
            <a:schemeClr val="accent3">
              <a:shade val="50000"/>
            </a:schemeClr>
          </a:lnRef>
          <a:fillRef idx="1">
            <a:schemeClr val="accent3"/>
          </a:fillRef>
          <a:effectRef idx="0">
            <a:schemeClr val="accent3"/>
          </a:effectRef>
          <a:fontRef idx="minor">
            <a:schemeClr val="lt1"/>
          </a:fontRef>
        </p:style>
        <p:txBody>
          <a:bodyPr>
            <a:normAutofit fontScale="92500" lnSpcReduction="20000"/>
          </a:bodyPr>
          <a:lstStyle/>
          <a:p>
            <a:r>
              <a:rPr lang="en-GB" sz="2000" b="1" dirty="0"/>
              <a:t>Fabian strategy</a:t>
            </a:r>
            <a:r>
              <a:rPr lang="en-GB" sz="2000" dirty="0"/>
              <a:t> is a </a:t>
            </a:r>
            <a:r>
              <a:rPr lang="en-GB" sz="2000" dirty="0">
                <a:hlinkClick r:id="rId4" tooltip="Military strategy"/>
              </a:rPr>
              <a:t>military strategy</a:t>
            </a:r>
            <a:r>
              <a:rPr lang="en-GB" sz="2000" dirty="0"/>
              <a:t> where </a:t>
            </a:r>
            <a:r>
              <a:rPr lang="en-GB" sz="2000" dirty="0">
                <a:hlinkClick r:id="rId5" tooltip="Pitched battle"/>
              </a:rPr>
              <a:t>pitched battles</a:t>
            </a:r>
            <a:r>
              <a:rPr lang="en-GB" sz="2000" dirty="0"/>
              <a:t> and </a:t>
            </a:r>
            <a:r>
              <a:rPr lang="en-GB" sz="2000" dirty="0">
                <a:hlinkClick r:id="rId6" tooltip="Frontal assault"/>
              </a:rPr>
              <a:t>frontal assaults</a:t>
            </a:r>
            <a:r>
              <a:rPr lang="en-GB" sz="2000" dirty="0"/>
              <a:t> are avoided in </a:t>
            </a:r>
            <a:r>
              <a:rPr lang="en-GB" sz="2000" dirty="0" err="1"/>
              <a:t>favor</a:t>
            </a:r>
            <a:r>
              <a:rPr lang="en-GB" sz="2000" dirty="0"/>
              <a:t> of wearing down an </a:t>
            </a:r>
            <a:r>
              <a:rPr lang="en-GB" sz="2000" dirty="0" smtClean="0"/>
              <a:t>opponent… targeting supply lines, etc.</a:t>
            </a:r>
          </a:p>
          <a:p>
            <a:r>
              <a:rPr lang="pt-BR" sz="2000" b="1" dirty="0"/>
              <a:t>Quintus Fabius Maximus Verrucosus </a:t>
            </a:r>
            <a:r>
              <a:rPr lang="pt-BR" sz="2000" b="1" dirty="0" smtClean="0"/>
              <a:t>Cunctator (280-203 BC)</a:t>
            </a:r>
          </a:p>
          <a:p>
            <a:pPr lvl="1"/>
            <a:r>
              <a:rPr lang="en-GB" sz="1600" i="1" dirty="0" err="1" smtClean="0"/>
              <a:t>Cunctator</a:t>
            </a:r>
            <a:r>
              <a:rPr lang="en-GB" sz="1600" i="1" dirty="0" smtClean="0"/>
              <a:t> = ‘delayer’</a:t>
            </a:r>
          </a:p>
          <a:p>
            <a:r>
              <a:rPr lang="en-GB" sz="2000" b="1" dirty="0" smtClean="0"/>
              <a:t>Dictator in 217 BC</a:t>
            </a:r>
          </a:p>
          <a:p>
            <a:r>
              <a:rPr lang="en-GB" sz="2000" dirty="0" smtClean="0"/>
              <a:t>“father </a:t>
            </a:r>
            <a:r>
              <a:rPr lang="en-GB" sz="2000" dirty="0"/>
              <a:t>of guerrilla </a:t>
            </a:r>
            <a:r>
              <a:rPr lang="en-GB" sz="2000" dirty="0" smtClean="0"/>
              <a:t>warfare”</a:t>
            </a:r>
          </a:p>
          <a:p>
            <a:r>
              <a:rPr lang="en-GB" sz="2000" dirty="0" smtClean="0"/>
              <a:t>Conflict with magister </a:t>
            </a:r>
            <a:r>
              <a:rPr lang="en-GB" sz="2000" dirty="0" err="1" smtClean="0"/>
              <a:t>equitum</a:t>
            </a:r>
            <a:r>
              <a:rPr lang="en-GB" sz="2000" dirty="0" smtClean="0"/>
              <a:t>, appointed by Senate, </a:t>
            </a:r>
            <a:r>
              <a:rPr lang="en-GB" sz="2000" dirty="0" err="1" smtClean="0"/>
              <a:t>Minucius</a:t>
            </a:r>
            <a:r>
              <a:rPr lang="en-GB" sz="2000" dirty="0" smtClean="0"/>
              <a:t>, who disobeyed </a:t>
            </a:r>
            <a:r>
              <a:rPr lang="en-GB" sz="2000" dirty="0" err="1" smtClean="0"/>
              <a:t>Fabius</a:t>
            </a:r>
            <a:r>
              <a:rPr lang="en-GB" sz="2000" dirty="0" smtClean="0"/>
              <a:t> and attacked Hannibal – first successful, then led into a trap…</a:t>
            </a:r>
          </a:p>
          <a:p>
            <a:endParaRPr lang="en-GB" sz="2000" dirty="0" smtClean="0"/>
          </a:p>
        </p:txBody>
      </p:sp>
    </p:spTree>
    <p:extLst>
      <p:ext uri="{BB962C8B-B14F-4D97-AF65-F5344CB8AC3E}">
        <p14:creationId xmlns:p14="http://schemas.microsoft.com/office/powerpoint/2010/main" val="3912093800"/>
      </p:ext>
    </p:extLst>
  </p:cSld>
  <p:clrMapOvr>
    <a:masterClrMapping/>
  </p:clrMapOvr>
  <p:transition spd="slow">
    <p:randomBar dir="vert"/>
  </p:transition>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https://upload.wikimedia.org/wikipedia/commons/thumb/b/b1/Monumento_Battaglia_di_Canne.JPG/800px-Monumento_Battaglia_di_Cann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36" y="0"/>
            <a:ext cx="9123026"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endParaRPr lang="en-GB"/>
          </a:p>
        </p:txBody>
      </p:sp>
      <p:sp>
        <p:nvSpPr>
          <p:cNvPr id="7" name="Content Placeholder 2"/>
          <p:cNvSpPr>
            <a:spLocks noGrp="1"/>
          </p:cNvSpPr>
          <p:nvPr>
            <p:ph idx="1"/>
          </p:nvPr>
        </p:nvSpPr>
        <p:spPr>
          <a:xfrm>
            <a:off x="5004048" y="1554162"/>
            <a:ext cx="3987552" cy="4525963"/>
          </a:xfrm>
        </p:spPr>
        <p:txBody>
          <a:bodyPr>
            <a:normAutofit/>
          </a:bodyPr>
          <a:lstStyle/>
          <a:p>
            <a:r>
              <a:rPr lang="el-GR" sz="1800" dirty="0">
                <a:effectLst>
                  <a:outerShdw blurRad="38100" dist="38100" dir="2700000" algn="tl">
                    <a:srgbClr val="000000">
                      <a:alpha val="43137"/>
                    </a:srgbClr>
                  </a:outerShdw>
                </a:effectLst>
              </a:rPr>
              <a:t>Κάνναι </a:t>
            </a:r>
            <a:r>
              <a:rPr lang="en-GB" sz="1800" i="1" dirty="0" err="1" smtClean="0">
                <a:effectLst>
                  <a:outerShdw blurRad="38100" dist="38100" dir="2700000" algn="tl">
                    <a:srgbClr val="000000">
                      <a:alpha val="43137"/>
                    </a:srgbClr>
                  </a:outerShdw>
                </a:effectLst>
              </a:rPr>
              <a:t>Kanna</a:t>
            </a:r>
            <a:r>
              <a:rPr lang="en-GB" sz="1800" i="1" dirty="0" smtClean="0">
                <a:effectLst>
                  <a:outerShdw blurRad="38100" dist="38100" dir="2700000" algn="tl">
                    <a:srgbClr val="000000">
                      <a:alpha val="43137"/>
                    </a:srgbClr>
                  </a:outerShdw>
                </a:effectLst>
              </a:rPr>
              <a:t> Cannae</a:t>
            </a:r>
            <a:br>
              <a:rPr lang="en-GB" sz="1800" i="1" dirty="0" smtClean="0">
                <a:effectLst>
                  <a:outerShdw blurRad="38100" dist="38100" dir="2700000" algn="tl">
                    <a:srgbClr val="000000">
                      <a:alpha val="43137"/>
                    </a:srgbClr>
                  </a:outerShdw>
                </a:effectLst>
              </a:rPr>
            </a:br>
            <a:r>
              <a:rPr lang="en-GB" sz="1800" i="1" dirty="0" smtClean="0">
                <a:effectLst>
                  <a:outerShdw blurRad="38100" dist="38100" dir="2700000" algn="tl">
                    <a:srgbClr val="000000">
                      <a:alpha val="43137"/>
                    </a:srgbClr>
                  </a:outerShdw>
                </a:effectLst>
              </a:rPr>
              <a:t>in Apulia</a:t>
            </a:r>
            <a:endParaRPr lang="en-GB" sz="1800" dirty="0">
              <a:effectLst>
                <a:outerShdw blurRad="38100" dist="38100" dir="2700000" algn="tl">
                  <a:srgbClr val="000000">
                    <a:alpha val="43137"/>
                  </a:srgbClr>
                </a:outerShdw>
              </a:effectLst>
            </a:endParaRPr>
          </a:p>
        </p:txBody>
      </p:sp>
      <p:pic>
        <p:nvPicPr>
          <p:cNvPr id="8" name="Picture 2" descr="http://www.emersonkent.com/images/second_punic_war_ma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sp>
        <p:nvSpPr>
          <p:cNvPr id="9" name="Oval 8"/>
          <p:cNvSpPr/>
          <p:nvPr/>
        </p:nvSpPr>
        <p:spPr>
          <a:xfrm>
            <a:off x="2915816" y="2852936"/>
            <a:ext cx="864096" cy="864096"/>
          </a:xfrm>
          <a:prstGeom prst="ellipse">
            <a:avLst/>
          </a:prstGeom>
          <a:solidFill>
            <a:srgbClr val="FFFF00">
              <a:alpha val="4800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t>Battle of CANNAE</a:t>
            </a:r>
            <a:endParaRPr lang="en-GB" dirty="0"/>
          </a:p>
        </p:txBody>
      </p:sp>
    </p:spTree>
    <p:extLst>
      <p:ext uri="{BB962C8B-B14F-4D97-AF65-F5344CB8AC3E}">
        <p14:creationId xmlns:p14="http://schemas.microsoft.com/office/powerpoint/2010/main" val="31211789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thumb/b/b1/Monumento_Battaglia_di_Canne.JPG/800px-Monumento_Battaglia_di_Cann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36" y="0"/>
            <a:ext cx="9123026"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t>Battle of CANNAE</a:t>
            </a:r>
            <a:endParaRPr lang="en-GB" dirty="0"/>
          </a:p>
        </p:txBody>
      </p:sp>
    </p:spTree>
    <p:extLst>
      <p:ext uri="{BB962C8B-B14F-4D97-AF65-F5344CB8AC3E}">
        <p14:creationId xmlns:p14="http://schemas.microsoft.com/office/powerpoint/2010/main" val="1098289399"/>
      </p:ext>
    </p:extLst>
  </p:cSld>
  <p:clrMapOvr>
    <a:masterClrMapping/>
  </p:clrMapOvr>
  <p:transition spd="slow">
    <p:randomBar dir="vert"/>
  </p:transition>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upload.wikimedia.org/wikipedia/commons/thumb/b/b1/Monumento_Battaglia_di_Canne.JPG/800px-Monumento_Battaglia_di_Cann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36" y="0"/>
            <a:ext cx="9123026" cy="6858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Map of the battle at Canna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7971"/>
            <a:ext cx="4572000" cy="6868022"/>
          </a:xfrm>
          <a:prstGeom prst="rect">
            <a:avLst/>
          </a:prstGeom>
          <a:noFill/>
          <a:extLst>
            <a:ext uri="{909E8E84-426E-40DD-AFC4-6F175D3DCCD1}">
              <a14:hiddenFill xmlns:a14="http://schemas.microsoft.com/office/drawing/2010/main">
                <a:solidFill>
                  <a:srgbClr val="FFFFFF"/>
                </a:solidFill>
              </a14:hiddenFill>
            </a:ext>
          </a:extLst>
        </p:spPr>
      </p:pic>
      <p:sp>
        <p:nvSpPr>
          <p:cNvPr id="11"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t>Battle of CANNAE</a:t>
            </a:r>
            <a:endParaRPr lang="en-GB" dirty="0"/>
          </a:p>
        </p:txBody>
      </p:sp>
      <p:sp>
        <p:nvSpPr>
          <p:cNvPr id="12" name="Rectangle 11"/>
          <p:cNvSpPr/>
          <p:nvPr/>
        </p:nvSpPr>
        <p:spPr>
          <a:xfrm>
            <a:off x="228600" y="1556792"/>
            <a:ext cx="4572000" cy="2585323"/>
          </a:xfrm>
          <a:prstGeom prst="rect">
            <a:avLst/>
          </a:prstGeom>
        </p:spPr>
        <p:txBody>
          <a:bodyPr>
            <a:spAutoFit/>
          </a:bodyPr>
          <a:lstStyle/>
          <a:p>
            <a:pPr marL="285750" indent="-285750">
              <a:buFont typeface="Wingdings" panose="05000000000000000000" pitchFamily="2" charset="2"/>
              <a:buChar char="Ø"/>
            </a:pPr>
            <a:r>
              <a:rPr lang="en-GB" b="1" dirty="0" smtClean="0">
                <a:solidFill>
                  <a:srgbClr val="FFFF00"/>
                </a:solidFill>
                <a:effectLst>
                  <a:outerShdw blurRad="38100" dist="38100" dir="2700000" algn="tl">
                    <a:srgbClr val="000000">
                      <a:alpha val="43137"/>
                    </a:srgbClr>
                  </a:outerShdw>
                </a:effectLst>
              </a:rPr>
              <a:t>Hannibal </a:t>
            </a:r>
            <a:r>
              <a:rPr lang="en-GB" b="1" dirty="0">
                <a:solidFill>
                  <a:srgbClr val="FFFF00"/>
                </a:solidFill>
                <a:effectLst>
                  <a:outerShdw blurRad="38100" dist="38100" dir="2700000" algn="tl">
                    <a:srgbClr val="000000">
                      <a:alpha val="43137"/>
                    </a:srgbClr>
                  </a:outerShdw>
                </a:effectLst>
              </a:rPr>
              <a:t>seizes citadel of town of Cannae in 216 BC. </a:t>
            </a:r>
          </a:p>
          <a:p>
            <a:pPr marL="285750" indent="-285750">
              <a:buFont typeface="Wingdings" panose="05000000000000000000" pitchFamily="2" charset="2"/>
              <a:buChar char="Ø"/>
            </a:pPr>
            <a:r>
              <a:rPr lang="en-GB" b="1" dirty="0" smtClean="0">
                <a:solidFill>
                  <a:srgbClr val="FFFF00"/>
                </a:solidFill>
                <a:effectLst>
                  <a:outerShdw blurRad="38100" dist="38100" dir="2700000" algn="tl">
                    <a:srgbClr val="000000">
                      <a:alpha val="43137"/>
                    </a:srgbClr>
                  </a:outerShdw>
                </a:effectLst>
              </a:rPr>
              <a:t>Army </a:t>
            </a:r>
            <a:r>
              <a:rPr lang="en-GB" b="1" dirty="0">
                <a:solidFill>
                  <a:srgbClr val="FFFF00"/>
                </a:solidFill>
                <a:effectLst>
                  <a:outerShdw blurRad="38100" dist="38100" dir="2700000" algn="tl">
                    <a:srgbClr val="000000">
                      <a:alpha val="43137"/>
                    </a:srgbClr>
                  </a:outerShdw>
                </a:effectLst>
              </a:rPr>
              <a:t>of </a:t>
            </a:r>
            <a:r>
              <a:rPr lang="en-GB" b="1" dirty="0" smtClean="0">
                <a:solidFill>
                  <a:srgbClr val="FFFF00"/>
                </a:solidFill>
                <a:effectLst>
                  <a:outerShdw blurRad="38100" dist="38100" dir="2700000" algn="tl">
                    <a:srgbClr val="000000">
                      <a:alpha val="43137"/>
                    </a:srgbClr>
                  </a:outerShdw>
                </a:effectLst>
              </a:rPr>
              <a:t>c.80-85,000 Roman and allied troops: </a:t>
            </a:r>
            <a:br>
              <a:rPr lang="en-GB" b="1" dirty="0" smtClean="0">
                <a:solidFill>
                  <a:srgbClr val="FFFF00"/>
                </a:solidFill>
                <a:effectLst>
                  <a:outerShdw blurRad="38100" dist="38100" dir="2700000" algn="tl">
                    <a:srgbClr val="000000">
                      <a:alpha val="43137"/>
                    </a:srgbClr>
                  </a:outerShdw>
                </a:effectLst>
              </a:rPr>
            </a:br>
            <a:r>
              <a:rPr lang="en-GB" b="1" dirty="0" smtClean="0">
                <a:solidFill>
                  <a:srgbClr val="FFFF00"/>
                </a:solidFill>
                <a:effectLst>
                  <a:outerShdw blurRad="38100" dist="38100" dir="2700000" algn="tl">
                    <a:srgbClr val="000000">
                      <a:alpha val="43137"/>
                    </a:srgbClr>
                  </a:outerShdw>
                </a:effectLst>
              </a:rPr>
              <a:t>only </a:t>
            </a:r>
            <a:r>
              <a:rPr lang="en-GB" b="1" dirty="0">
                <a:solidFill>
                  <a:srgbClr val="FFFF00"/>
                </a:solidFill>
                <a:effectLst>
                  <a:outerShdw blurRad="38100" dist="38100" dir="2700000" algn="tl">
                    <a:srgbClr val="000000">
                      <a:alpha val="43137"/>
                    </a:srgbClr>
                  </a:outerShdw>
                </a:effectLst>
              </a:rPr>
              <a:t>c.14,500 </a:t>
            </a:r>
            <a:r>
              <a:rPr lang="en-GB" b="1" dirty="0" smtClean="0">
                <a:solidFill>
                  <a:srgbClr val="FFFF00"/>
                </a:solidFill>
                <a:effectLst>
                  <a:outerShdw blurRad="38100" dist="38100" dir="2700000" algn="tl">
                    <a:srgbClr val="000000">
                      <a:alpha val="43137"/>
                    </a:srgbClr>
                  </a:outerShdw>
                </a:effectLst>
              </a:rPr>
              <a:t>escaped </a:t>
            </a:r>
            <a:r>
              <a:rPr lang="en-GB" b="1" dirty="0">
                <a:solidFill>
                  <a:srgbClr val="FFFF00"/>
                </a:solidFill>
                <a:effectLst>
                  <a:outerShdw blurRad="38100" dist="38100" dir="2700000" algn="tl">
                    <a:srgbClr val="000000">
                      <a:alpha val="43137"/>
                    </a:srgbClr>
                  </a:outerShdw>
                </a:effectLst>
              </a:rPr>
              <a:t>death or captivity. </a:t>
            </a:r>
            <a:r>
              <a:rPr lang="en-GB" b="1" dirty="0" smtClean="0">
                <a:solidFill>
                  <a:srgbClr val="FFFF00"/>
                </a:solidFill>
                <a:effectLst>
                  <a:outerShdw blurRad="38100" dist="38100" dir="2700000" algn="tl">
                    <a:srgbClr val="000000">
                      <a:alpha val="43137"/>
                    </a:srgbClr>
                  </a:outerShdw>
                </a:effectLst>
              </a:rPr>
              <a:t/>
            </a:r>
            <a:br>
              <a:rPr lang="en-GB" b="1" dirty="0" smtClean="0">
                <a:solidFill>
                  <a:srgbClr val="FFFF00"/>
                </a:solidFill>
                <a:effectLst>
                  <a:outerShdw blurRad="38100" dist="38100" dir="2700000" algn="tl">
                    <a:srgbClr val="000000">
                      <a:alpha val="43137"/>
                    </a:srgbClr>
                  </a:outerShdw>
                </a:effectLst>
              </a:rPr>
            </a:br>
            <a:r>
              <a:rPr lang="en-GB" b="1" dirty="0" smtClean="0">
                <a:solidFill>
                  <a:srgbClr val="FFFF00"/>
                </a:solidFill>
                <a:effectLst>
                  <a:outerShdw blurRad="38100" dist="38100" dir="2700000" algn="tl">
                    <a:srgbClr val="000000">
                      <a:alpha val="43137"/>
                    </a:srgbClr>
                  </a:outerShdw>
                </a:effectLst>
              </a:rPr>
              <a:t>(numbers controversial: Livy vs. Pol.)</a:t>
            </a:r>
          </a:p>
          <a:p>
            <a:pPr marL="285750" indent="-285750">
              <a:buFont typeface="Wingdings" panose="05000000000000000000" pitchFamily="2" charset="2"/>
              <a:buChar char="Ø"/>
            </a:pPr>
            <a:endParaRPr lang="en-GB" b="1" dirty="0">
              <a:solidFill>
                <a:srgbClr val="FFFF00"/>
              </a:solidFill>
              <a:effectLst>
                <a:outerShdw blurRad="38100" dist="38100" dir="2700000" algn="tl">
                  <a:srgbClr val="000000">
                    <a:alpha val="43137"/>
                  </a:srgbClr>
                </a:outerShdw>
              </a:effectLst>
            </a:endParaRPr>
          </a:p>
          <a:p>
            <a:pPr marL="285750" indent="-285750">
              <a:buFont typeface="Wingdings" panose="05000000000000000000" pitchFamily="2" charset="2"/>
              <a:buChar char="Ø"/>
            </a:pPr>
            <a:r>
              <a:rPr lang="en-GB" b="1" dirty="0" smtClean="0">
                <a:solidFill>
                  <a:srgbClr val="FFFF00"/>
                </a:solidFill>
                <a:effectLst>
                  <a:outerShdw blurRad="38100" dist="38100" dir="2700000" algn="tl">
                    <a:srgbClr val="000000">
                      <a:alpha val="43137"/>
                    </a:srgbClr>
                  </a:outerShdw>
                </a:effectLst>
              </a:rPr>
              <a:t>2</a:t>
            </a:r>
            <a:r>
              <a:rPr lang="en-GB" b="1" baseline="30000" dirty="0" smtClean="0">
                <a:solidFill>
                  <a:srgbClr val="FFFF00"/>
                </a:solidFill>
                <a:effectLst>
                  <a:outerShdw blurRad="38100" dist="38100" dir="2700000" algn="tl">
                    <a:srgbClr val="000000">
                      <a:alpha val="43137"/>
                    </a:srgbClr>
                  </a:outerShdw>
                </a:effectLst>
              </a:rPr>
              <a:t>nd</a:t>
            </a:r>
            <a:r>
              <a:rPr lang="en-GB" b="1" dirty="0" smtClean="0">
                <a:solidFill>
                  <a:srgbClr val="FFFF00"/>
                </a:solidFill>
                <a:effectLst>
                  <a:outerShdw blurRad="38100" dist="38100" dir="2700000" algn="tl">
                    <a:srgbClr val="000000">
                      <a:alpha val="43137"/>
                    </a:srgbClr>
                  </a:outerShdw>
                </a:effectLst>
              </a:rPr>
              <a:t> August 216 BC</a:t>
            </a:r>
          </a:p>
        </p:txBody>
      </p:sp>
      <p:sp>
        <p:nvSpPr>
          <p:cNvPr id="13" name="Rectangle 12"/>
          <p:cNvSpPr/>
          <p:nvPr/>
        </p:nvSpPr>
        <p:spPr>
          <a:xfrm>
            <a:off x="3995936" y="3151609"/>
            <a:ext cx="4572000" cy="3693319"/>
          </a:xfrm>
          <a:prstGeom prst="rect">
            <a:avLst/>
          </a:prstGeom>
          <a:solidFill>
            <a:schemeClr val="accent3">
              <a:alpha val="87000"/>
            </a:schemeClr>
          </a:solidFill>
        </p:spPr>
        <p:style>
          <a:lnRef idx="2">
            <a:schemeClr val="accent3">
              <a:shade val="50000"/>
            </a:schemeClr>
          </a:lnRef>
          <a:fillRef idx="1">
            <a:schemeClr val="accent3"/>
          </a:fillRef>
          <a:effectRef idx="0">
            <a:schemeClr val="accent3"/>
          </a:effectRef>
          <a:fontRef idx="minor">
            <a:schemeClr val="lt1"/>
          </a:fontRef>
        </p:style>
        <p:txBody>
          <a:bodyPr>
            <a:spAutoFit/>
          </a:bodyPr>
          <a:lstStyle/>
          <a:p>
            <a:r>
              <a:rPr lang="en-GB" b="1" dirty="0" err="1" smtClean="0">
                <a:effectLst>
                  <a:outerShdw blurRad="38100" dist="38100" dir="2700000" algn="tl">
                    <a:srgbClr val="000000">
                      <a:alpha val="43137"/>
                    </a:srgbClr>
                  </a:outerShdw>
                </a:effectLst>
              </a:rPr>
              <a:t>Polybios</a:t>
            </a:r>
            <a:r>
              <a:rPr lang="en-GB" b="1" dirty="0" smtClean="0">
                <a:effectLst>
                  <a:outerShdw blurRad="38100" dist="38100" dir="2700000" algn="tl">
                    <a:srgbClr val="000000">
                      <a:alpha val="43137"/>
                    </a:srgbClr>
                  </a:outerShdw>
                </a:effectLst>
              </a:rPr>
              <a:t>: “The </a:t>
            </a:r>
            <a:r>
              <a:rPr lang="en-GB" b="1" dirty="0">
                <a:effectLst>
                  <a:outerShdw blurRad="38100" dist="38100" dir="2700000" algn="tl">
                    <a:srgbClr val="000000">
                      <a:alpha val="43137"/>
                    </a:srgbClr>
                  </a:outerShdw>
                </a:effectLst>
              </a:rPr>
              <a:t>Senate determined to bring eight legions into the field, which had never been done at Rome before, each legion consisting of five thousand men besides allies. ...Most of their wars are decided by one consul and two legions, with their quota of allies; and they rarely employ all four at one time and on one service. But on this occasion, so great was the alarm and terror of what would happen, they resolved to bring not only four but eight legions into the field</a:t>
            </a:r>
            <a:r>
              <a:rPr lang="en-GB" b="1" dirty="0" smtClean="0">
                <a:effectLst>
                  <a:outerShdw blurRad="38100" dist="38100" dir="2700000" algn="tl">
                    <a:srgbClr val="000000">
                      <a:alpha val="43137"/>
                    </a:srgbClr>
                  </a:outerShdw>
                </a:effectLst>
              </a:rPr>
              <a:t>.”</a:t>
            </a: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5270310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heel(1)">
                                      <p:cBhvr>
                                        <p:cTn id="7"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upload.wikimedia.org/wikipedia/commons/thumb/b/b1/Monumento_Battaglia_di_Canne.JPG/800px-Monumento_Battaglia_di_Cann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36" y="0"/>
            <a:ext cx="9123026"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https://upload.wikimedia.org/wikipedia/commons/f/f2/Battle_cannae_destructi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2988" y="1145377"/>
            <a:ext cx="5281011" cy="40118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t>Battle of CANNAE</a:t>
            </a:r>
            <a:endParaRPr lang="en-GB" dirty="0"/>
          </a:p>
        </p:txBody>
      </p:sp>
      <p:sp>
        <p:nvSpPr>
          <p:cNvPr id="8" name="Rectangle 7"/>
          <p:cNvSpPr/>
          <p:nvPr/>
        </p:nvSpPr>
        <p:spPr>
          <a:xfrm>
            <a:off x="236488" y="5139185"/>
            <a:ext cx="4572000" cy="1477328"/>
          </a:xfrm>
          <a:prstGeom prst="rect">
            <a:avLst/>
          </a:prstGeom>
        </p:spPr>
        <p:txBody>
          <a:bodyPr>
            <a:spAutoFit/>
          </a:bodyPr>
          <a:lstStyle/>
          <a:p>
            <a:pPr marL="285750" indent="-285750">
              <a:buFont typeface="Wingdings" panose="05000000000000000000" pitchFamily="2" charset="2"/>
              <a:buChar char="Ø"/>
            </a:pPr>
            <a:r>
              <a:rPr lang="en-GB" b="1" dirty="0" smtClean="0">
                <a:solidFill>
                  <a:srgbClr val="FFFF00"/>
                </a:solidFill>
                <a:effectLst>
                  <a:outerShdw blurRad="38100" dist="38100" dir="2700000" algn="tl">
                    <a:srgbClr val="000000">
                      <a:alpha val="43137"/>
                    </a:srgbClr>
                  </a:outerShdw>
                </a:effectLst>
              </a:rPr>
              <a:t>•</a:t>
            </a:r>
            <a:r>
              <a:rPr lang="en-GB" b="1" dirty="0">
                <a:solidFill>
                  <a:srgbClr val="FFFF00"/>
                </a:solidFill>
                <a:effectLst>
                  <a:outerShdw blurRad="38100" dist="38100" dir="2700000" algn="tl">
                    <a:srgbClr val="000000">
                      <a:alpha val="43137"/>
                    </a:srgbClr>
                  </a:outerShdw>
                </a:effectLst>
              </a:rPr>
              <a:t>L. </a:t>
            </a:r>
            <a:r>
              <a:rPr lang="en-GB" b="1" dirty="0" err="1">
                <a:solidFill>
                  <a:srgbClr val="FFFF00"/>
                </a:solidFill>
                <a:effectLst>
                  <a:outerShdw blurRad="38100" dist="38100" dir="2700000" algn="tl">
                    <a:srgbClr val="000000">
                      <a:alpha val="43137"/>
                    </a:srgbClr>
                  </a:outerShdw>
                </a:effectLst>
              </a:rPr>
              <a:t>Aemilius</a:t>
            </a:r>
            <a:r>
              <a:rPr lang="en-GB" b="1" dirty="0">
                <a:solidFill>
                  <a:srgbClr val="FFFF00"/>
                </a:solidFill>
                <a:effectLst>
                  <a:outerShdw blurRad="38100" dist="38100" dir="2700000" algn="tl">
                    <a:srgbClr val="000000">
                      <a:alpha val="43137"/>
                    </a:srgbClr>
                  </a:outerShdw>
                </a:effectLst>
              </a:rPr>
              <a:t> </a:t>
            </a:r>
            <a:r>
              <a:rPr lang="en-GB" b="1" dirty="0" err="1">
                <a:solidFill>
                  <a:srgbClr val="FFFF00"/>
                </a:solidFill>
                <a:effectLst>
                  <a:outerShdw blurRad="38100" dist="38100" dir="2700000" algn="tl">
                    <a:srgbClr val="000000">
                      <a:alpha val="43137"/>
                    </a:srgbClr>
                  </a:outerShdw>
                </a:effectLst>
              </a:rPr>
              <a:t>Paullus</a:t>
            </a:r>
            <a:r>
              <a:rPr lang="en-GB" b="1" dirty="0">
                <a:solidFill>
                  <a:srgbClr val="FFFF00"/>
                </a:solidFill>
                <a:effectLst>
                  <a:outerShdw blurRad="38100" dist="38100" dir="2700000" algn="tl">
                    <a:srgbClr val="000000">
                      <a:alpha val="43137"/>
                    </a:srgbClr>
                  </a:outerShdw>
                </a:effectLst>
              </a:rPr>
              <a:t> falls in battle – negative tradition surrounding C. </a:t>
            </a:r>
            <a:r>
              <a:rPr lang="en-GB" b="1" dirty="0" err="1">
                <a:solidFill>
                  <a:srgbClr val="FFFF00"/>
                </a:solidFill>
                <a:effectLst>
                  <a:outerShdw blurRad="38100" dist="38100" dir="2700000" algn="tl">
                    <a:srgbClr val="000000">
                      <a:alpha val="43137"/>
                    </a:srgbClr>
                  </a:outerShdw>
                </a:effectLst>
              </a:rPr>
              <a:t>Tarentius</a:t>
            </a:r>
            <a:r>
              <a:rPr lang="en-GB" b="1" dirty="0">
                <a:solidFill>
                  <a:srgbClr val="FFFF00"/>
                </a:solidFill>
                <a:effectLst>
                  <a:outerShdw blurRad="38100" dist="38100" dir="2700000" algn="tl">
                    <a:srgbClr val="000000">
                      <a:alpha val="43137"/>
                    </a:srgbClr>
                  </a:outerShdw>
                </a:effectLst>
              </a:rPr>
              <a:t> Varro. </a:t>
            </a:r>
          </a:p>
          <a:p>
            <a:pPr marL="285750" indent="-285750">
              <a:buFont typeface="Wingdings" panose="05000000000000000000" pitchFamily="2" charset="2"/>
              <a:buChar char="Ø"/>
            </a:pPr>
            <a:r>
              <a:rPr lang="en-GB" b="1" dirty="0" smtClean="0">
                <a:solidFill>
                  <a:srgbClr val="FFFF00"/>
                </a:solidFill>
                <a:effectLst>
                  <a:outerShdw blurRad="38100" dist="38100" dir="2700000" algn="tl">
                    <a:srgbClr val="000000">
                      <a:alpha val="43137"/>
                    </a:srgbClr>
                  </a:outerShdw>
                </a:effectLst>
              </a:rPr>
              <a:t>Many </a:t>
            </a:r>
            <a:r>
              <a:rPr lang="en-GB" b="1" dirty="0">
                <a:solidFill>
                  <a:srgbClr val="FFFF00"/>
                </a:solidFill>
                <a:effectLst>
                  <a:outerShdw blurRad="38100" dist="38100" dir="2700000" algn="tl">
                    <a:srgbClr val="000000">
                      <a:alpha val="43137"/>
                    </a:srgbClr>
                  </a:outerShdw>
                </a:effectLst>
              </a:rPr>
              <a:t>places in Campania and southern Italy defect. </a:t>
            </a:r>
          </a:p>
        </p:txBody>
      </p:sp>
      <p:sp>
        <p:nvSpPr>
          <p:cNvPr id="6" name="Rectangle 5"/>
          <p:cNvSpPr/>
          <p:nvPr/>
        </p:nvSpPr>
        <p:spPr>
          <a:xfrm>
            <a:off x="4217493" y="5907436"/>
            <a:ext cx="4572000" cy="646331"/>
          </a:xfrm>
          <a:prstGeom prst="rect">
            <a:avLst/>
          </a:prstGeom>
        </p:spPr>
        <p:style>
          <a:lnRef idx="1">
            <a:schemeClr val="accent4"/>
          </a:lnRef>
          <a:fillRef idx="2">
            <a:schemeClr val="accent4"/>
          </a:fillRef>
          <a:effectRef idx="1">
            <a:schemeClr val="accent4"/>
          </a:effectRef>
          <a:fontRef idx="minor">
            <a:schemeClr val="dk1"/>
          </a:fontRef>
        </p:style>
        <p:txBody>
          <a:bodyPr>
            <a:spAutoFit/>
          </a:bodyPr>
          <a:lstStyle/>
          <a:p>
            <a:r>
              <a:rPr lang="en-GB" dirty="0">
                <a:hlinkClick r:id="rId4"/>
              </a:rPr>
              <a:t>https://</a:t>
            </a:r>
            <a:r>
              <a:rPr lang="en-GB" dirty="0" smtClean="0">
                <a:hlinkClick r:id="rId4"/>
              </a:rPr>
              <a:t>www.youtube.com/watch?v=CQNCGqfjaBc</a:t>
            </a:r>
            <a:r>
              <a:rPr lang="en-GB" dirty="0" smtClean="0"/>
              <a:t> </a:t>
            </a:r>
            <a:endParaRPr lang="en-GB" dirty="0"/>
          </a:p>
        </p:txBody>
      </p:sp>
    </p:spTree>
    <p:extLst>
      <p:ext uri="{BB962C8B-B14F-4D97-AF65-F5344CB8AC3E}">
        <p14:creationId xmlns:p14="http://schemas.microsoft.com/office/powerpoint/2010/main" val="319973551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1000"/>
                                        <p:tgtEl>
                                          <p:spTgt spid="4098"/>
                                        </p:tgtEl>
                                      </p:cBhvr>
                                    </p:animEffect>
                                    <p:anim calcmode="lin" valueType="num">
                                      <p:cBhvr>
                                        <p:cTn id="8" dur="1000" fill="hold"/>
                                        <p:tgtEl>
                                          <p:spTgt spid="4098"/>
                                        </p:tgtEl>
                                        <p:attrNameLst>
                                          <p:attrName>ppt_x</p:attrName>
                                        </p:attrNameLst>
                                      </p:cBhvr>
                                      <p:tavLst>
                                        <p:tav tm="0">
                                          <p:val>
                                            <p:strVal val="#ppt_x"/>
                                          </p:val>
                                        </p:tav>
                                        <p:tav tm="100000">
                                          <p:val>
                                            <p:strVal val="#ppt_x"/>
                                          </p:val>
                                        </p:tav>
                                      </p:tavLst>
                                    </p:anim>
                                    <p:anim calcmode="lin" valueType="num">
                                      <p:cBhvr>
                                        <p:cTn id="9" dur="1000" fill="hold"/>
                                        <p:tgtEl>
                                          <p:spTgt spid="409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thumb/b/b1/Monumento_Battaglia_di_Canne.JPG/800px-Monumento_Battaglia_di_Cann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36" y="0"/>
            <a:ext cx="9123026"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043608" y="2636912"/>
            <a:ext cx="7947992" cy="3891062"/>
          </a:xfrm>
          <a:solidFill>
            <a:schemeClr val="dk1">
              <a:alpha val="18000"/>
            </a:schemeClr>
          </a:solidFill>
        </p:spPr>
        <p:style>
          <a:lnRef idx="2">
            <a:schemeClr val="dk1">
              <a:shade val="50000"/>
            </a:schemeClr>
          </a:lnRef>
          <a:fillRef idx="1">
            <a:schemeClr val="dk1"/>
          </a:fillRef>
          <a:effectRef idx="0">
            <a:schemeClr val="dk1"/>
          </a:effectRef>
          <a:fontRef idx="minor">
            <a:schemeClr val="lt1"/>
          </a:fontRef>
        </p:style>
        <p:txBody>
          <a:bodyPr>
            <a:normAutofit fontScale="62500" lnSpcReduction="20000"/>
          </a:bodyPr>
          <a:lstStyle/>
          <a:p>
            <a:pPr marL="0" indent="0" algn="ctr">
              <a:buNone/>
            </a:pPr>
            <a:r>
              <a:rPr lang="en-GB" b="1" dirty="0" smtClean="0">
                <a:solidFill>
                  <a:srgbClr val="FFFF00"/>
                </a:solidFill>
                <a:effectLst>
                  <a:outerShdw blurRad="38100" dist="38100" dir="2700000" algn="tl">
                    <a:srgbClr val="000000">
                      <a:alpha val="43137"/>
                    </a:srgbClr>
                  </a:outerShdw>
                </a:effectLst>
              </a:rPr>
              <a:t>“…</a:t>
            </a:r>
            <a:r>
              <a:rPr lang="en-GB" b="1" dirty="0">
                <a:solidFill>
                  <a:srgbClr val="FFFF00"/>
                </a:solidFill>
                <a:effectLst>
                  <a:outerShdw blurRad="38100" dist="38100" dir="2700000" algn="tl">
                    <a:srgbClr val="000000">
                      <a:alpha val="43137"/>
                    </a:srgbClr>
                  </a:outerShdw>
                </a:effectLst>
              </a:rPr>
              <a:t>and the eyes of all were now turned to the Carthaginians, who had great hopes of even taking Rome itself at the first assault. The Romans on their part owing to this defeat at once abandoned all hope of retaining their supremacy in Italy, and were in the greatest fear about their own safety and that of Rome, expecting Hannibal every moment to appear. It seemed indeed as if Fortune were taking part against them in their struggle with adversity and meant to fill the cup to overflowing; for but a few days afterwards, while the city was yet panic-stricken, the commander they had sent to Cisalpine Gaul was surprised by the Celts in an ambush and he and his force utterly destroyed. Yet the Senate neglected no means in its power, but exhorted and encouraged the populace, strengthened the defences of the city, and deliberated on the situation with manly coolness.” </a:t>
            </a:r>
            <a:r>
              <a:rPr lang="en-GB" b="1" dirty="0" smtClean="0">
                <a:solidFill>
                  <a:srgbClr val="FFFF00"/>
                </a:solidFill>
                <a:effectLst>
                  <a:outerShdw blurRad="38100" dist="38100" dir="2700000" algn="tl">
                    <a:srgbClr val="000000">
                      <a:alpha val="43137"/>
                    </a:srgbClr>
                  </a:outerShdw>
                </a:effectLst>
              </a:rPr>
              <a:t>(Polybius 3.18)</a:t>
            </a:r>
            <a:endParaRPr lang="en-GB" b="1" dirty="0">
              <a:solidFill>
                <a:srgbClr val="FFFF00"/>
              </a:solidFill>
              <a:effectLst>
                <a:outerShdw blurRad="38100" dist="38100" dir="2700000" algn="tl">
                  <a:srgbClr val="000000">
                    <a:alpha val="43137"/>
                  </a:srgbClr>
                </a:outerShdw>
              </a:effectLst>
            </a:endParaRPr>
          </a:p>
        </p:txBody>
      </p:sp>
      <p:sp>
        <p:nvSpPr>
          <p:cNvPr id="5"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t>Battle of CANNAE</a:t>
            </a:r>
            <a:endParaRPr lang="en-GB" dirty="0"/>
          </a:p>
        </p:txBody>
      </p:sp>
    </p:spTree>
    <p:extLst>
      <p:ext uri="{BB962C8B-B14F-4D97-AF65-F5344CB8AC3E}">
        <p14:creationId xmlns:p14="http://schemas.microsoft.com/office/powerpoint/2010/main" val="3645772143"/>
      </p:ext>
    </p:extLst>
  </p:cSld>
  <p:clrMapOvr>
    <a:masterClrMapping/>
  </p:clrMapOvr>
  <p:transition spd="slow">
    <p:randomBar dir="vert"/>
  </p:transition>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thumb/b/b1/Monumento_Battaglia_di_Canne.JPG/800px-Monumento_Battaglia_di_Cann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36" y="0"/>
            <a:ext cx="9123026"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t>Battle of CANNAE</a:t>
            </a:r>
            <a:endParaRPr lang="en-GB" dirty="0"/>
          </a:p>
        </p:txBody>
      </p:sp>
      <p:pic>
        <p:nvPicPr>
          <p:cNvPr id="5122" name="Picture 2" descr="https://upload.wikimedia.org/wikipedia/commons/8/89/Annibale_a_Cann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16" y="0"/>
            <a:ext cx="9131245" cy="6874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4753855"/>
      </p:ext>
    </p:extLst>
  </p:cSld>
  <p:clrMapOvr>
    <a:masterClrMapping/>
  </p:clrMapOvr>
  <p:transition spd="slow">
    <p:randomBar dir="vert"/>
  </p:transition>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236 – 183 BC</a:t>
            </a:r>
            <a:endParaRPr lang="en-GB" dirty="0"/>
          </a:p>
        </p:txBody>
      </p:sp>
      <p:pic>
        <p:nvPicPr>
          <p:cNvPr id="17410" name="Picture 2" descr="Scipio African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7" y="69344"/>
            <a:ext cx="5148064" cy="67886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Scipio </a:t>
            </a:r>
            <a:r>
              <a:rPr lang="en-GB" dirty="0" err="1" smtClean="0"/>
              <a:t>Africanus</a:t>
            </a:r>
            <a:endParaRPr lang="en-GB" dirty="0"/>
          </a:p>
        </p:txBody>
      </p:sp>
    </p:spTree>
    <p:extLst>
      <p:ext uri="{BB962C8B-B14F-4D97-AF65-F5344CB8AC3E}">
        <p14:creationId xmlns:p14="http://schemas.microsoft.com/office/powerpoint/2010/main" val="1769912421"/>
      </p:ext>
    </p:extLst>
  </p:cSld>
  <p:clrMapOvr>
    <a:masterClrMapping/>
  </p:clrMapOvr>
  <p:transition spd="slow">
    <p:randomBar dir="vert"/>
  </p:transition>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008" y="1567333"/>
            <a:ext cx="3995936" cy="5750099"/>
          </a:xfrm>
        </p:spPr>
        <p:txBody>
          <a:bodyPr>
            <a:noAutofit/>
          </a:bodyPr>
          <a:lstStyle/>
          <a:p>
            <a:r>
              <a:rPr lang="en-GB" sz="1800" dirty="0"/>
              <a:t>P. Cornelius Scipio sent as </a:t>
            </a:r>
            <a:r>
              <a:rPr lang="en-GB" sz="1800" i="1" dirty="0" err="1"/>
              <a:t>privatus</a:t>
            </a:r>
            <a:r>
              <a:rPr lang="en-GB" sz="1800" i="1" dirty="0"/>
              <a:t> cum </a:t>
            </a:r>
            <a:r>
              <a:rPr lang="en-GB" sz="1800" i="1" dirty="0" err="1"/>
              <a:t>imperio</a:t>
            </a:r>
            <a:r>
              <a:rPr lang="en-GB" sz="1800" dirty="0"/>
              <a:t>. </a:t>
            </a:r>
          </a:p>
          <a:p>
            <a:r>
              <a:rPr lang="en-GB" sz="1800" dirty="0"/>
              <a:t>Siege of </a:t>
            </a:r>
            <a:r>
              <a:rPr lang="en-GB" sz="1800" dirty="0" err="1"/>
              <a:t>Carthago</a:t>
            </a:r>
            <a:r>
              <a:rPr lang="en-GB" sz="1800" dirty="0"/>
              <a:t> Nova in 209 BC. </a:t>
            </a:r>
            <a:r>
              <a:rPr lang="en-GB" sz="1800" dirty="0">
                <a:sym typeface="Wingdings" panose="05000000000000000000" pitchFamily="2" charset="2"/>
              </a:rPr>
              <a:t>Scipio’s first target</a:t>
            </a:r>
            <a:endParaRPr lang="en-GB" sz="1800" dirty="0"/>
          </a:p>
          <a:p>
            <a:r>
              <a:rPr lang="en-GB" sz="1800" dirty="0"/>
              <a:t>Capture of significant number of supplies and release of Spanish hostages. </a:t>
            </a:r>
          </a:p>
          <a:p>
            <a:r>
              <a:rPr lang="en-GB" sz="1800" dirty="0"/>
              <a:t>Scipio defeats Hasdrubal at River </a:t>
            </a:r>
            <a:r>
              <a:rPr lang="en-GB" sz="1800" dirty="0" err="1"/>
              <a:t>Baetis</a:t>
            </a:r>
            <a:r>
              <a:rPr lang="en-GB" sz="1800" dirty="0"/>
              <a:t> but latter escapes with army and heads to Italy (208 BC). </a:t>
            </a:r>
          </a:p>
          <a:p>
            <a:r>
              <a:rPr lang="en-GB" sz="1800" dirty="0"/>
              <a:t>Decisive battle at </a:t>
            </a:r>
            <a:r>
              <a:rPr lang="en-GB" sz="1800" dirty="0" err="1"/>
              <a:t>Illipa</a:t>
            </a:r>
            <a:r>
              <a:rPr lang="en-GB" sz="1800" dirty="0"/>
              <a:t> (207 BC). </a:t>
            </a:r>
            <a:endParaRPr lang="en-GB" sz="1800" dirty="0"/>
          </a:p>
        </p:txBody>
      </p:sp>
      <p:pic>
        <p:nvPicPr>
          <p:cNvPr id="5" name="Picture 2" descr="Scipio African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7" y="69344"/>
            <a:ext cx="5148064" cy="678865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smtClean="0"/>
              <a:t>Scipio </a:t>
            </a:r>
            <a:r>
              <a:rPr lang="en-GB" dirty="0" err="1" smtClean="0"/>
              <a:t>Africanus</a:t>
            </a:r>
            <a:endParaRPr lang="en-GB" dirty="0"/>
          </a:p>
        </p:txBody>
      </p:sp>
      <p:pic>
        <p:nvPicPr>
          <p:cNvPr id="8194" name="Picture 2" descr="http://condor.depaul.edu/sbucking/extra/second_puni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2275485"/>
            <a:ext cx="7196262" cy="46819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66814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1000"/>
                                        <p:tgtEl>
                                          <p:spTgt spid="8194"/>
                                        </p:tgtEl>
                                      </p:cBhvr>
                                    </p:animEffect>
                                    <p:anim calcmode="lin" valueType="num">
                                      <p:cBhvr>
                                        <p:cTn id="8" dur="1000" fill="hold"/>
                                        <p:tgtEl>
                                          <p:spTgt spid="8194"/>
                                        </p:tgtEl>
                                        <p:attrNameLst>
                                          <p:attrName>ppt_x</p:attrName>
                                        </p:attrNameLst>
                                      </p:cBhvr>
                                      <p:tavLst>
                                        <p:tav tm="0">
                                          <p:val>
                                            <p:strVal val="#ppt_x"/>
                                          </p:val>
                                        </p:tav>
                                        <p:tav tm="100000">
                                          <p:val>
                                            <p:strVal val="#ppt_x"/>
                                          </p:val>
                                        </p:tav>
                                      </p:tavLst>
                                    </p:anim>
                                    <p:anim calcmode="lin" valueType="num">
                                      <p:cBhvr>
                                        <p:cTn id="9" dur="1000" fill="hold"/>
                                        <p:tgtEl>
                                          <p:spTgt spid="819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72008" y="1567333"/>
            <a:ext cx="3995936" cy="5750099"/>
          </a:xfrm>
          <a:prstGeom prst="rect">
            <a:avLst/>
          </a:prstGeom>
        </p:spPr>
        <p:txBody>
          <a:bodyPr vert="horz">
            <a:no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1800" dirty="0" smtClean="0"/>
              <a:t>P. Cornelius Scipio sent as </a:t>
            </a:r>
            <a:r>
              <a:rPr lang="en-GB" sz="1800" i="1" dirty="0" err="1" smtClean="0"/>
              <a:t>privatus</a:t>
            </a:r>
            <a:r>
              <a:rPr lang="en-GB" sz="1800" i="1" dirty="0" smtClean="0"/>
              <a:t> cum </a:t>
            </a:r>
            <a:r>
              <a:rPr lang="en-GB" sz="1800" i="1" dirty="0" err="1" smtClean="0"/>
              <a:t>imperio</a:t>
            </a:r>
            <a:r>
              <a:rPr lang="en-GB" sz="1800" dirty="0" smtClean="0"/>
              <a:t>. </a:t>
            </a:r>
          </a:p>
          <a:p>
            <a:r>
              <a:rPr lang="en-GB" sz="1800" dirty="0" smtClean="0"/>
              <a:t>Siege of </a:t>
            </a:r>
            <a:r>
              <a:rPr lang="en-GB" sz="1800" dirty="0" err="1" smtClean="0"/>
              <a:t>Carthago</a:t>
            </a:r>
            <a:r>
              <a:rPr lang="en-GB" sz="1800" dirty="0" smtClean="0"/>
              <a:t> Nova in 209 BC. </a:t>
            </a:r>
            <a:r>
              <a:rPr lang="en-GB" sz="1800" dirty="0" smtClean="0">
                <a:sym typeface="Wingdings" panose="05000000000000000000" pitchFamily="2" charset="2"/>
              </a:rPr>
              <a:t>Scipio’s first target</a:t>
            </a:r>
            <a:endParaRPr lang="en-GB" sz="1800" dirty="0" smtClean="0"/>
          </a:p>
          <a:p>
            <a:r>
              <a:rPr lang="en-GB" sz="1800" dirty="0" smtClean="0"/>
              <a:t>Capture of significant number of supplies and release of Spanish hostages. </a:t>
            </a:r>
          </a:p>
          <a:p>
            <a:r>
              <a:rPr lang="en-GB" sz="1800" dirty="0" smtClean="0"/>
              <a:t>Scipio defeats Hasdrubal at River </a:t>
            </a:r>
            <a:r>
              <a:rPr lang="en-GB" sz="1800" dirty="0" err="1" smtClean="0"/>
              <a:t>Baetis</a:t>
            </a:r>
            <a:r>
              <a:rPr lang="en-GB" sz="1800" dirty="0" smtClean="0"/>
              <a:t> but latter escapes with army and heads to Italy (208 BC). </a:t>
            </a:r>
          </a:p>
          <a:p>
            <a:r>
              <a:rPr lang="en-GB" sz="1800" dirty="0" smtClean="0"/>
              <a:t>Decisive battle at </a:t>
            </a:r>
            <a:r>
              <a:rPr lang="en-GB" sz="1800" dirty="0" err="1" smtClean="0"/>
              <a:t>Illipa</a:t>
            </a:r>
            <a:r>
              <a:rPr lang="en-GB" sz="1800" dirty="0" smtClean="0"/>
              <a:t> (207 BC). </a:t>
            </a:r>
            <a:endParaRPr lang="en-GB" sz="1800" dirty="0"/>
          </a:p>
        </p:txBody>
      </p:sp>
      <p:pic>
        <p:nvPicPr>
          <p:cNvPr id="5" name="Picture 2" descr="Scipio African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7" y="69344"/>
            <a:ext cx="5148064" cy="678865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smtClean="0"/>
              <a:t>Scipio </a:t>
            </a:r>
            <a:r>
              <a:rPr lang="en-GB" dirty="0" err="1" smtClean="0"/>
              <a:t>Africanus</a:t>
            </a:r>
            <a:endParaRPr lang="en-GB" dirty="0"/>
          </a:p>
        </p:txBody>
      </p:sp>
      <p:sp>
        <p:nvSpPr>
          <p:cNvPr id="3" name="Content Placeholder 2"/>
          <p:cNvSpPr>
            <a:spLocks noGrp="1"/>
          </p:cNvSpPr>
          <p:nvPr>
            <p:ph idx="1"/>
          </p:nvPr>
        </p:nvSpPr>
        <p:spPr>
          <a:xfrm>
            <a:off x="3995936" y="1554162"/>
            <a:ext cx="4995664" cy="4525963"/>
          </a:xfrm>
        </p:spPr>
        <p:style>
          <a:lnRef idx="2">
            <a:schemeClr val="accent2">
              <a:shade val="50000"/>
            </a:schemeClr>
          </a:lnRef>
          <a:fillRef idx="1">
            <a:schemeClr val="accent2"/>
          </a:fillRef>
          <a:effectRef idx="0">
            <a:schemeClr val="accent2"/>
          </a:effectRef>
          <a:fontRef idx="minor">
            <a:schemeClr val="lt1"/>
          </a:fontRef>
        </p:style>
        <p:txBody>
          <a:bodyPr>
            <a:normAutofit fontScale="70000" lnSpcReduction="20000"/>
          </a:bodyPr>
          <a:lstStyle/>
          <a:p>
            <a:endParaRPr lang="en-GB" dirty="0"/>
          </a:p>
          <a:p>
            <a:r>
              <a:rPr lang="en-GB" dirty="0"/>
              <a:t>“Next he heard that the Carthaginians kept the bulk of their money and their war material in this city, as well as their hostages from the whole of Spain, and, what was of most importance, that the trained soldiers who garrisoned the citadel were only about a thousand in number, because no one dreamt that while the Carthaginians were masters of nearly the whole of Spain it would enter anyone's head to besiege the city…” – </a:t>
            </a:r>
            <a:r>
              <a:rPr lang="en-GB" b="1" dirty="0"/>
              <a:t>Polybius 10.8.3-4</a:t>
            </a:r>
            <a:r>
              <a:rPr lang="en-GB" dirty="0"/>
              <a:t>. </a:t>
            </a:r>
            <a:endParaRPr lang="en-GB" dirty="0"/>
          </a:p>
        </p:txBody>
      </p:sp>
    </p:spTree>
    <p:extLst>
      <p:ext uri="{BB962C8B-B14F-4D97-AF65-F5344CB8AC3E}">
        <p14:creationId xmlns:p14="http://schemas.microsoft.com/office/powerpoint/2010/main" val="281100632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250"/>
                                        <p:tgtEl>
                                          <p:spTgt spid="3">
                                            <p:bg/>
                                          </p:spTgt>
                                        </p:tgtEl>
                                      </p:cBhvr>
                                    </p:animEffect>
                                    <p:anim calcmode="lin" valueType="num">
                                      <p:cBhvr>
                                        <p:cTn id="8" dur="1250" fill="hold"/>
                                        <p:tgtEl>
                                          <p:spTgt spid="3">
                                            <p:bg/>
                                          </p:spTgt>
                                        </p:tgtEl>
                                        <p:attrNameLst>
                                          <p:attrName>ppt_x</p:attrName>
                                        </p:attrNameLst>
                                      </p:cBhvr>
                                      <p:tavLst>
                                        <p:tav tm="0">
                                          <p:val>
                                            <p:strVal val="#ppt_x"/>
                                          </p:val>
                                        </p:tav>
                                        <p:tav tm="100000">
                                          <p:val>
                                            <p:strVal val="#ppt_x"/>
                                          </p:val>
                                        </p:tav>
                                      </p:tavLst>
                                    </p:anim>
                                    <p:anim calcmode="lin" valueType="num">
                                      <p:cBhvr>
                                        <p:cTn id="9" dur="125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25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250"/>
                                        <p:tgtEl>
                                          <p:spTgt spid="3">
                                            <p:txEl>
                                              <p:pRg st="1" end="1"/>
                                            </p:txEl>
                                          </p:spTgt>
                                        </p:tgtEl>
                                      </p:cBhvr>
                                    </p:animEffect>
                                    <p:anim calcmode="lin" valueType="num">
                                      <p:cBhvr>
                                        <p:cTn id="14" dur="125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25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72008" y="1567333"/>
            <a:ext cx="3995936" cy="5750099"/>
          </a:xfrm>
          <a:prstGeom prst="rect">
            <a:avLst/>
          </a:prstGeom>
        </p:spPr>
        <p:txBody>
          <a:bodyPr vert="horz">
            <a:no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1800" dirty="0"/>
              <a:t>P. Cornelius Scipio sent as </a:t>
            </a:r>
            <a:r>
              <a:rPr lang="en-GB" sz="1800" i="1" dirty="0" err="1"/>
              <a:t>privatus</a:t>
            </a:r>
            <a:r>
              <a:rPr lang="en-GB" sz="1800" i="1" dirty="0"/>
              <a:t> cum </a:t>
            </a:r>
            <a:r>
              <a:rPr lang="en-GB" sz="1800" i="1" dirty="0" err="1"/>
              <a:t>imperio</a:t>
            </a:r>
            <a:r>
              <a:rPr lang="en-GB" sz="1800" dirty="0"/>
              <a:t>. </a:t>
            </a:r>
          </a:p>
          <a:p>
            <a:r>
              <a:rPr lang="en-GB" sz="1800" dirty="0"/>
              <a:t>Siege of </a:t>
            </a:r>
            <a:r>
              <a:rPr lang="en-GB" sz="1800" dirty="0" err="1"/>
              <a:t>Carthago</a:t>
            </a:r>
            <a:r>
              <a:rPr lang="en-GB" sz="1800" dirty="0"/>
              <a:t> Nova in 209 BC. </a:t>
            </a:r>
            <a:r>
              <a:rPr lang="en-GB" sz="1800" dirty="0">
                <a:sym typeface="Wingdings" panose="05000000000000000000" pitchFamily="2" charset="2"/>
              </a:rPr>
              <a:t>Scipio’s first target</a:t>
            </a:r>
            <a:endParaRPr lang="en-GB" sz="1800" dirty="0"/>
          </a:p>
          <a:p>
            <a:r>
              <a:rPr lang="en-GB" sz="1800" dirty="0"/>
              <a:t>Capture of significant number of supplies and release of Spanish hostages. </a:t>
            </a:r>
          </a:p>
          <a:p>
            <a:r>
              <a:rPr lang="en-GB" sz="1800" dirty="0"/>
              <a:t>Scipio defeats Hasdrubal at River </a:t>
            </a:r>
            <a:r>
              <a:rPr lang="en-GB" sz="1800" dirty="0" err="1"/>
              <a:t>Baetis</a:t>
            </a:r>
            <a:r>
              <a:rPr lang="en-GB" sz="1800" dirty="0"/>
              <a:t> but latter escapes with army and heads to Italy (208 BC). </a:t>
            </a:r>
          </a:p>
          <a:p>
            <a:r>
              <a:rPr lang="en-GB" sz="1800" dirty="0"/>
              <a:t>Decisive battle at </a:t>
            </a:r>
            <a:r>
              <a:rPr lang="en-GB" sz="1800" dirty="0" err="1"/>
              <a:t>Illipa</a:t>
            </a:r>
            <a:r>
              <a:rPr lang="en-GB" sz="1800" dirty="0"/>
              <a:t> (207 BC). </a:t>
            </a:r>
            <a:endParaRPr lang="en-GB" sz="1800" dirty="0"/>
          </a:p>
        </p:txBody>
      </p:sp>
      <p:pic>
        <p:nvPicPr>
          <p:cNvPr id="5" name="Picture 2" descr="Scipio African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7" y="69344"/>
            <a:ext cx="5148064" cy="678865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smtClean="0"/>
              <a:t>Scipio </a:t>
            </a:r>
            <a:r>
              <a:rPr lang="en-GB" dirty="0" err="1" smtClean="0"/>
              <a:t>Africanus</a:t>
            </a:r>
            <a:endParaRPr lang="en-GB" dirty="0"/>
          </a:p>
        </p:txBody>
      </p:sp>
      <p:sp>
        <p:nvSpPr>
          <p:cNvPr id="3" name="Content Placeholder 2"/>
          <p:cNvSpPr>
            <a:spLocks noGrp="1"/>
          </p:cNvSpPr>
          <p:nvPr>
            <p:ph idx="1"/>
          </p:nvPr>
        </p:nvSpPr>
        <p:spPr>
          <a:xfrm>
            <a:off x="2843808" y="2996952"/>
            <a:ext cx="6147792" cy="3083173"/>
          </a:xfrm>
        </p:spPr>
        <p:style>
          <a:lnRef idx="2">
            <a:schemeClr val="accent3">
              <a:shade val="50000"/>
            </a:schemeClr>
          </a:lnRef>
          <a:fillRef idx="1">
            <a:schemeClr val="accent3"/>
          </a:fillRef>
          <a:effectRef idx="0">
            <a:schemeClr val="accent3"/>
          </a:effectRef>
          <a:fontRef idx="minor">
            <a:schemeClr val="lt1"/>
          </a:fontRef>
        </p:style>
        <p:txBody>
          <a:bodyPr>
            <a:normAutofit fontScale="55000" lnSpcReduction="20000"/>
          </a:bodyPr>
          <a:lstStyle/>
          <a:p>
            <a:endParaRPr lang="en-GB" dirty="0"/>
          </a:p>
          <a:p>
            <a:r>
              <a:rPr lang="en-GB" dirty="0"/>
              <a:t>“When Scipio thought that a sufficient number of troops had entered he sent most of them, as is the Roman custom, against the inhabitants of the city with orders to kill all they encountered, sparing none, and not to start pillaging until the signal was given. They do this, I think, to inspire terror, so that when towns are taken by the Romans one may often see not only the corpses of human beings, but dogs cut in half, and the dismembered limbs of other animals, and on this occasion such scenes were numerous due to the numbers of those in the place.” – </a:t>
            </a:r>
            <a:r>
              <a:rPr lang="en-GB" b="1" dirty="0"/>
              <a:t>Polybius 10.15.4-6</a:t>
            </a:r>
            <a:r>
              <a:rPr lang="en-GB" dirty="0"/>
              <a:t>. </a:t>
            </a:r>
            <a:endParaRPr lang="en-GB" dirty="0"/>
          </a:p>
        </p:txBody>
      </p:sp>
    </p:spTree>
    <p:extLst>
      <p:ext uri="{BB962C8B-B14F-4D97-AF65-F5344CB8AC3E}">
        <p14:creationId xmlns:p14="http://schemas.microsoft.com/office/powerpoint/2010/main" val="3875768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250"/>
                                        <p:tgtEl>
                                          <p:spTgt spid="3"/>
                                        </p:tgtEl>
                                      </p:cBhvr>
                                    </p:animEffect>
                                    <p:anim calcmode="lin" valueType="num">
                                      <p:cBhvr>
                                        <p:cTn id="8" dur="1250" fill="hold"/>
                                        <p:tgtEl>
                                          <p:spTgt spid="3"/>
                                        </p:tgtEl>
                                        <p:attrNameLst>
                                          <p:attrName>ppt_x</p:attrName>
                                        </p:attrNameLst>
                                      </p:cBhvr>
                                      <p:tavLst>
                                        <p:tav tm="0">
                                          <p:val>
                                            <p:strVal val="#ppt_x"/>
                                          </p:val>
                                        </p:tav>
                                        <p:tav tm="100000">
                                          <p:val>
                                            <p:strVal val="#ppt_x"/>
                                          </p:val>
                                        </p:tav>
                                      </p:tavLst>
                                    </p:anim>
                                    <p:anim calcmode="lin" valueType="num">
                                      <p:cBhvr>
                                        <p:cTn id="9" dur="1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character</a:t>
            </a:r>
            <a:endParaRPr lang="en-GB" dirty="0"/>
          </a:p>
        </p:txBody>
      </p:sp>
      <p:sp>
        <p:nvSpPr>
          <p:cNvPr id="3" name="Content Placeholder 2"/>
          <p:cNvSpPr>
            <a:spLocks noGrp="1"/>
          </p:cNvSpPr>
          <p:nvPr>
            <p:ph idx="1"/>
          </p:nvPr>
        </p:nvSpPr>
        <p:spPr>
          <a:xfrm>
            <a:off x="304800" y="1554162"/>
            <a:ext cx="8686800" cy="5303838"/>
          </a:xfrm>
        </p:spPr>
        <p:txBody>
          <a:bodyPr>
            <a:normAutofit fontScale="77500" lnSpcReduction="20000"/>
          </a:bodyPr>
          <a:lstStyle/>
          <a:p>
            <a:endParaRPr lang="en-GB" dirty="0"/>
          </a:p>
          <a:p>
            <a:r>
              <a:rPr lang="en-GB" dirty="0" err="1" smtClean="0"/>
              <a:t>Polybios</a:t>
            </a:r>
            <a:r>
              <a:rPr lang="en-GB" dirty="0" smtClean="0"/>
              <a:t> (6.52.7-10) on the Roman character:</a:t>
            </a:r>
            <a:br>
              <a:rPr lang="en-GB" dirty="0" smtClean="0"/>
            </a:br>
            <a:r>
              <a:rPr lang="en-GB" dirty="0" smtClean="0"/>
              <a:t>“For </a:t>
            </a:r>
            <a:r>
              <a:rPr lang="en-GB" dirty="0"/>
              <a:t>the Romans, fighting as they are for their country and their children, never can abate their fury but continue to throw their whole hearts into the struggle until they get the better of their enemies. It follows that though the Romans are, as I said, much less skilled in naval matters, they are on the whole successful at sea owing to the gallantry of their men; for although skill in seamanship is of no small importance in naval battles, it is chiefly the courage of the marines that turns the scale in favour of victory. Now not only do Italians in general naturally excel Phoenicians and Africans in bodily strength and personal courage, but by their institutions also they do much to foster a spirit of bravery in the young men</a:t>
            </a:r>
            <a:r>
              <a:rPr lang="en-GB" dirty="0" smtClean="0"/>
              <a:t>.”</a:t>
            </a:r>
            <a:endParaRPr lang="en-GB" dirty="0"/>
          </a:p>
        </p:txBody>
      </p:sp>
    </p:spTree>
    <p:extLst>
      <p:ext uri="{BB962C8B-B14F-4D97-AF65-F5344CB8AC3E}">
        <p14:creationId xmlns:p14="http://schemas.microsoft.com/office/powerpoint/2010/main" val="895163671"/>
      </p:ext>
    </p:extLst>
  </p:cSld>
  <p:clrMapOvr>
    <a:masterClrMapping/>
  </p:clrMapOvr>
  <p:transition spd="slow">
    <p:randomBar dir="vert"/>
  </p:transition>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Navy (?)</a:t>
            </a:r>
            <a:endParaRPr lang="en-GB" dirty="0"/>
          </a:p>
        </p:txBody>
      </p:sp>
      <p:sp>
        <p:nvSpPr>
          <p:cNvPr id="3" name="Content Placeholder 2"/>
          <p:cNvSpPr>
            <a:spLocks noGrp="1"/>
          </p:cNvSpPr>
          <p:nvPr>
            <p:ph idx="1"/>
          </p:nvPr>
        </p:nvSpPr>
        <p:spPr>
          <a:xfrm>
            <a:off x="0" y="1554162"/>
            <a:ext cx="4067944" cy="5303838"/>
          </a:xfrm>
        </p:spPr>
        <p:txBody>
          <a:bodyPr>
            <a:normAutofit fontScale="62500" lnSpcReduction="20000"/>
          </a:bodyPr>
          <a:lstStyle/>
          <a:p>
            <a:r>
              <a:rPr lang="en-GB" dirty="0" smtClean="0"/>
              <a:t>First </a:t>
            </a:r>
            <a:r>
              <a:rPr lang="en-GB" dirty="0"/>
              <a:t>specific reference to a warship in 394 </a:t>
            </a:r>
            <a:r>
              <a:rPr lang="en-GB" dirty="0" smtClean="0"/>
              <a:t>BC: </a:t>
            </a:r>
            <a:br>
              <a:rPr lang="en-GB" dirty="0" smtClean="0"/>
            </a:br>
            <a:r>
              <a:rPr lang="en-GB" dirty="0" smtClean="0"/>
              <a:t>Romans </a:t>
            </a:r>
            <a:r>
              <a:rPr lang="en-GB" dirty="0"/>
              <a:t>sent a votive gift to </a:t>
            </a:r>
            <a:r>
              <a:rPr lang="en-GB" dirty="0" smtClean="0"/>
              <a:t>Delphi </a:t>
            </a:r>
            <a:r>
              <a:rPr lang="en-GB" dirty="0"/>
              <a:t>(</a:t>
            </a:r>
            <a:r>
              <a:rPr lang="en-GB" b="1" dirty="0"/>
              <a:t>Livy 5.28</a:t>
            </a:r>
            <a:r>
              <a:rPr lang="en-GB" dirty="0"/>
              <a:t>). </a:t>
            </a:r>
          </a:p>
          <a:p>
            <a:r>
              <a:rPr lang="en-GB" dirty="0" smtClean="0"/>
              <a:t>First </a:t>
            </a:r>
            <a:r>
              <a:rPr lang="en-GB" dirty="0"/>
              <a:t>specific reference to a Roman naval </a:t>
            </a:r>
            <a:r>
              <a:rPr lang="en-GB" dirty="0" smtClean="0"/>
              <a:t>battle: </a:t>
            </a:r>
            <a:br>
              <a:rPr lang="en-GB" dirty="0" smtClean="0"/>
            </a:br>
            <a:r>
              <a:rPr lang="en-GB" dirty="0" smtClean="0"/>
              <a:t>end </a:t>
            </a:r>
            <a:r>
              <a:rPr lang="en-GB" dirty="0"/>
              <a:t>of Latin War (340-388 BC); a Roman fleet under Gaius </a:t>
            </a:r>
            <a:r>
              <a:rPr lang="en-GB" dirty="0" err="1"/>
              <a:t>Maenius</a:t>
            </a:r>
            <a:r>
              <a:rPr lang="en-GB" dirty="0"/>
              <a:t> defeated the Latins and </a:t>
            </a:r>
            <a:r>
              <a:rPr lang="en-GB" dirty="0" err="1"/>
              <a:t>Volscians</a:t>
            </a:r>
            <a:r>
              <a:rPr lang="en-GB" dirty="0"/>
              <a:t> in a sea battle near </a:t>
            </a:r>
            <a:r>
              <a:rPr lang="en-GB" dirty="0" err="1"/>
              <a:t>Antium</a:t>
            </a:r>
            <a:r>
              <a:rPr lang="en-GB" dirty="0"/>
              <a:t> (338 BC) – prows decorate </a:t>
            </a:r>
            <a:r>
              <a:rPr lang="en-GB" i="1" dirty="0"/>
              <a:t>rostra</a:t>
            </a:r>
            <a:r>
              <a:rPr lang="en-GB" dirty="0"/>
              <a:t>. </a:t>
            </a:r>
          </a:p>
          <a:p>
            <a:r>
              <a:rPr lang="en-GB" dirty="0" smtClean="0"/>
              <a:t>In </a:t>
            </a:r>
            <a:r>
              <a:rPr lang="en-GB" dirty="0"/>
              <a:t>311 BC a naval board is set up to provide and equip a fleet – under the direction of two </a:t>
            </a:r>
            <a:r>
              <a:rPr lang="en-GB" i="1" dirty="0" err="1" smtClean="0"/>
              <a:t>duoviri</a:t>
            </a:r>
            <a:r>
              <a:rPr lang="en-GB" i="1" dirty="0" smtClean="0"/>
              <a:t> </a:t>
            </a:r>
            <a:r>
              <a:rPr lang="en-GB" i="1" dirty="0" err="1" smtClean="0"/>
              <a:t>navales</a:t>
            </a:r>
            <a:r>
              <a:rPr lang="en-GB" dirty="0"/>
              <a:t>. </a:t>
            </a:r>
          </a:p>
          <a:p>
            <a:r>
              <a:rPr lang="en-GB" i="1" dirty="0" err="1" smtClean="0"/>
              <a:t>Quaestores</a:t>
            </a:r>
            <a:r>
              <a:rPr lang="en-GB" i="1" dirty="0" smtClean="0"/>
              <a:t> </a:t>
            </a:r>
            <a:r>
              <a:rPr lang="en-GB" i="1" dirty="0" err="1"/>
              <a:t>classici</a:t>
            </a:r>
            <a:r>
              <a:rPr lang="en-GB" i="1" dirty="0"/>
              <a:t> </a:t>
            </a:r>
            <a:r>
              <a:rPr lang="en-GB" dirty="0"/>
              <a:t>– 267 BC. </a:t>
            </a:r>
          </a:p>
          <a:p>
            <a:endParaRPr lang="en-GB" dirty="0"/>
          </a:p>
        </p:txBody>
      </p:sp>
      <p:pic>
        <p:nvPicPr>
          <p:cNvPr id="1026" name="Picture 2" descr="http://www.vroma.org/images/mcmanus_images/rostra_beak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9992" y="548680"/>
            <a:ext cx="2809875" cy="3429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8620967"/>
      </p:ext>
    </p:extLst>
  </p:cSld>
  <p:clrMapOvr>
    <a:masterClrMapping/>
  </p:clrMapOvr>
  <p:transition spd="slow">
    <p:randomBar dir="vert"/>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condor.depaul.edu/sbucking/extra/second_puni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554" b="97316" l="2116" r="99816">
                        <a14:foregroundMark x1="26587" y1="72458" x2="26587" y2="72458"/>
                        <a14:foregroundMark x1="26127" y1="74153" x2="26127" y2="74153"/>
                        <a14:foregroundMark x1="26495" y1="77119" x2="26495" y2="77119"/>
                        <a14:foregroundMark x1="28887" y1="83051" x2="28887" y2="83051"/>
                        <a14:foregroundMark x1="30819" y1="89407" x2="30819" y2="89407"/>
                        <a14:foregroundMark x1="37902" y1="87853" x2="37902" y2="87853"/>
                        <a14:foregroundMark x1="41766" y1="90395" x2="41766" y2="90395"/>
                        <a14:foregroundMark x1="46090" y1="90113" x2="46090" y2="90113"/>
                        <a14:foregroundMark x1="47562" y1="93503" x2="47562" y2="93503"/>
                        <a14:foregroundMark x1="47562" y1="93503" x2="47562" y2="93503"/>
                        <a14:foregroundMark x1="47562" y1="93503" x2="45170" y2="93362"/>
                        <a14:foregroundMark x1="45170" y1="93362" x2="45170" y2="93362"/>
                        <a14:foregroundMark x1="45170" y1="93362" x2="45170" y2="93362"/>
                        <a14:foregroundMark x1="35235" y1="94774" x2="35235" y2="94774"/>
                      </a14:backgroundRemoval>
                    </a14:imgEffect>
                  </a14:imgLayer>
                </a14:imgProps>
              </a:ext>
              <a:ext uri="{28A0092B-C50C-407E-A947-70E740481C1C}">
                <a14:useLocalDpi xmlns:a14="http://schemas.microsoft.com/office/drawing/2010/main" val="0"/>
              </a:ext>
            </a:extLst>
          </a:blip>
          <a:srcRect/>
          <a:stretch>
            <a:fillRect/>
          </a:stretch>
        </p:blipFill>
        <p:spPr bwMode="auto">
          <a:xfrm>
            <a:off x="28207" y="-171400"/>
            <a:ext cx="9176586" cy="687903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War in Sicily and Africa</a:t>
            </a:r>
            <a:endParaRPr lang="en-GB" dirty="0"/>
          </a:p>
        </p:txBody>
      </p:sp>
      <p:sp>
        <p:nvSpPr>
          <p:cNvPr id="3" name="Content Placeholder 2"/>
          <p:cNvSpPr>
            <a:spLocks noGrp="1"/>
          </p:cNvSpPr>
          <p:nvPr>
            <p:ph idx="1"/>
          </p:nvPr>
        </p:nvSpPr>
        <p:spPr>
          <a:xfrm>
            <a:off x="304800" y="4725144"/>
            <a:ext cx="8686800" cy="1354981"/>
          </a:xfrm>
          <a:solidFill>
            <a:schemeClr val="accent3">
              <a:alpha val="83000"/>
            </a:schemeClr>
          </a:solidFill>
        </p:spPr>
        <p:style>
          <a:lnRef idx="2">
            <a:schemeClr val="accent3">
              <a:shade val="50000"/>
            </a:schemeClr>
          </a:lnRef>
          <a:fillRef idx="1">
            <a:schemeClr val="accent3"/>
          </a:fillRef>
          <a:effectRef idx="0">
            <a:schemeClr val="accent3"/>
          </a:effectRef>
          <a:fontRef idx="minor">
            <a:schemeClr val="lt1"/>
          </a:fontRef>
        </p:style>
        <p:txBody>
          <a:bodyPr>
            <a:normAutofit/>
          </a:bodyPr>
          <a:lstStyle/>
          <a:p>
            <a:r>
              <a:rPr lang="en-GB" sz="2400" dirty="0" smtClean="0"/>
              <a:t>212 - </a:t>
            </a:r>
            <a:r>
              <a:rPr lang="fr-FR" sz="2400" dirty="0" smtClean="0"/>
              <a:t>Marcellus </a:t>
            </a:r>
            <a:r>
              <a:rPr lang="fr-FR" sz="2400" dirty="0"/>
              <a:t>captures </a:t>
            </a:r>
            <a:r>
              <a:rPr lang="fr-FR" sz="2400" dirty="0" smtClean="0"/>
              <a:t>Syracuse</a:t>
            </a:r>
          </a:p>
          <a:p>
            <a:pPr lvl="1"/>
            <a:r>
              <a:rPr lang="fr-FR" sz="2000" i="1" dirty="0" err="1" smtClean="0"/>
              <a:t>Death</a:t>
            </a:r>
            <a:r>
              <a:rPr lang="fr-FR" sz="2000" i="1" dirty="0" smtClean="0"/>
              <a:t> of </a:t>
            </a:r>
            <a:r>
              <a:rPr lang="fr-FR" sz="2000" i="1" dirty="0" err="1" smtClean="0"/>
              <a:t>Archimedes</a:t>
            </a:r>
            <a:r>
              <a:rPr lang="fr-FR" sz="2000" i="1" dirty="0" smtClean="0"/>
              <a:t> in Syracuse… Plut. Marc. 19.4-5</a:t>
            </a:r>
          </a:p>
          <a:p>
            <a:r>
              <a:rPr lang="en-GB" sz="2400" dirty="0" smtClean="0"/>
              <a:t>Carthaginian </a:t>
            </a:r>
            <a:r>
              <a:rPr lang="en-GB" sz="2400" dirty="0"/>
              <a:t>army of </a:t>
            </a:r>
            <a:r>
              <a:rPr lang="en-GB" sz="2400" dirty="0" err="1"/>
              <a:t>Himilco</a:t>
            </a:r>
            <a:r>
              <a:rPr lang="en-GB" sz="2400" dirty="0"/>
              <a:t> affected by plague </a:t>
            </a:r>
          </a:p>
          <a:p>
            <a:endParaRPr lang="en-GB" sz="2400" dirty="0"/>
          </a:p>
        </p:txBody>
      </p:sp>
    </p:spTree>
    <p:extLst>
      <p:ext uri="{BB962C8B-B14F-4D97-AF65-F5344CB8AC3E}">
        <p14:creationId xmlns:p14="http://schemas.microsoft.com/office/powerpoint/2010/main" val="1081120008"/>
      </p:ext>
    </p:extLst>
  </p:cSld>
  <p:clrMapOvr>
    <a:masterClrMapping/>
  </p:clrMapOvr>
  <p:transition spd="slow">
    <p:randomBar dir="vert"/>
  </p:transition>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condor.depaul.edu/sbucking/extra/second_puni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554" b="97316" l="2116" r="99816">
                        <a14:foregroundMark x1="26587" y1="72458" x2="26587" y2="72458"/>
                        <a14:foregroundMark x1="26127" y1="74153" x2="26127" y2="74153"/>
                        <a14:foregroundMark x1="26495" y1="77119" x2="26495" y2="77119"/>
                        <a14:foregroundMark x1="28887" y1="83051" x2="28887" y2="83051"/>
                        <a14:foregroundMark x1="30819" y1="89407" x2="30819" y2="89407"/>
                        <a14:foregroundMark x1="37902" y1="87853" x2="37902" y2="87853"/>
                        <a14:foregroundMark x1="41766" y1="90395" x2="41766" y2="90395"/>
                        <a14:foregroundMark x1="46090" y1="90113" x2="46090" y2="90113"/>
                        <a14:foregroundMark x1="47562" y1="93503" x2="47562" y2="93503"/>
                        <a14:foregroundMark x1="47562" y1="93503" x2="47562" y2="93503"/>
                        <a14:foregroundMark x1="47562" y1="93503" x2="45170" y2="93362"/>
                        <a14:foregroundMark x1="45170" y1="93362" x2="45170" y2="93362"/>
                        <a14:foregroundMark x1="45170" y1="93362" x2="45170" y2="93362"/>
                        <a14:foregroundMark x1="35235" y1="94774" x2="35235" y2="94774"/>
                      </a14:backgroundRemoval>
                    </a14:imgEffect>
                  </a14:imgLayer>
                </a14:imgProps>
              </a:ext>
              <a:ext uri="{28A0092B-C50C-407E-A947-70E740481C1C}">
                <a14:useLocalDpi xmlns:a14="http://schemas.microsoft.com/office/drawing/2010/main" val="0"/>
              </a:ext>
            </a:extLst>
          </a:blip>
          <a:srcRect/>
          <a:stretch>
            <a:fillRect/>
          </a:stretch>
        </p:blipFill>
        <p:spPr bwMode="auto">
          <a:xfrm>
            <a:off x="28207" y="-171400"/>
            <a:ext cx="9176586" cy="687903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War in Sicily and Africa</a:t>
            </a:r>
            <a:endParaRPr lang="en-GB" dirty="0"/>
          </a:p>
        </p:txBody>
      </p:sp>
      <p:sp>
        <p:nvSpPr>
          <p:cNvPr id="6" name="Content Placeholder 2"/>
          <p:cNvSpPr>
            <a:spLocks noGrp="1"/>
          </p:cNvSpPr>
          <p:nvPr>
            <p:ph idx="1"/>
          </p:nvPr>
        </p:nvSpPr>
        <p:spPr>
          <a:xfrm>
            <a:off x="28207" y="1947745"/>
            <a:ext cx="4588293" cy="2273343"/>
          </a:xfrm>
          <a:solidFill>
            <a:schemeClr val="accent3">
              <a:alpha val="83000"/>
            </a:schemeClr>
          </a:solidFill>
        </p:spPr>
        <p:style>
          <a:lnRef idx="2">
            <a:schemeClr val="accent3">
              <a:shade val="50000"/>
            </a:schemeClr>
          </a:lnRef>
          <a:fillRef idx="1">
            <a:schemeClr val="accent3"/>
          </a:fillRef>
          <a:effectRef idx="0">
            <a:schemeClr val="accent3"/>
          </a:effectRef>
          <a:fontRef idx="minor">
            <a:schemeClr val="lt1"/>
          </a:fontRef>
        </p:style>
        <p:txBody>
          <a:bodyPr>
            <a:normAutofit fontScale="92500" lnSpcReduction="20000"/>
          </a:bodyPr>
          <a:lstStyle/>
          <a:p>
            <a:r>
              <a:rPr lang="it-IT" sz="2400" dirty="0" smtClean="0"/>
              <a:t>Scipio </a:t>
            </a:r>
            <a:r>
              <a:rPr lang="it-IT" sz="2400" dirty="0"/>
              <a:t>lands in Africa in 204 </a:t>
            </a:r>
            <a:r>
              <a:rPr lang="it-IT" sz="2400" dirty="0" smtClean="0"/>
              <a:t>BC</a:t>
            </a:r>
            <a:endParaRPr lang="it-IT" sz="2400" dirty="0"/>
          </a:p>
          <a:p>
            <a:r>
              <a:rPr lang="en-GB" sz="2400" dirty="0" smtClean="0"/>
              <a:t>Armies </a:t>
            </a:r>
            <a:r>
              <a:rPr lang="en-GB" sz="2400" dirty="0"/>
              <a:t>of Scipio and Hasdrubal meet at “Great Plains” (120 km west of Carthage) </a:t>
            </a:r>
            <a:endParaRPr lang="en-GB" sz="2400" dirty="0" smtClean="0"/>
          </a:p>
          <a:p>
            <a:r>
              <a:rPr lang="en-GB" sz="2400" dirty="0" smtClean="0"/>
              <a:t>– </a:t>
            </a:r>
            <a:r>
              <a:rPr lang="en-GB" sz="2400" dirty="0" err="1"/>
              <a:t>Massinissa</a:t>
            </a:r>
            <a:r>
              <a:rPr lang="en-GB" sz="2400" dirty="0"/>
              <a:t> </a:t>
            </a:r>
            <a:r>
              <a:rPr lang="en-GB" sz="2400" dirty="0" smtClean="0"/>
              <a:t>/ Massena (1</a:t>
            </a:r>
            <a:r>
              <a:rPr lang="en-GB" sz="2400" baseline="30000" dirty="0" smtClean="0"/>
              <a:t>st</a:t>
            </a:r>
            <a:r>
              <a:rPr lang="en-GB" sz="2400" dirty="0" smtClean="0"/>
              <a:t> king of Numidia) restored </a:t>
            </a:r>
            <a:r>
              <a:rPr lang="en-GB" sz="2400" dirty="0"/>
              <a:t>to his kingdom. </a:t>
            </a:r>
          </a:p>
        </p:txBody>
      </p:sp>
      <p:pic>
        <p:nvPicPr>
          <p:cNvPr id="9218" name="Picture 2" descr="http://upload.wikimedia.org/wikipedia/commons/f/f8/GM_Massinissa.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7624" y="3645024"/>
            <a:ext cx="3752850" cy="374332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4572000" y="5529491"/>
            <a:ext cx="4572000" cy="1200329"/>
          </a:xfrm>
          <a:prstGeom prst="rect">
            <a:avLst/>
          </a:prstGeom>
        </p:spPr>
        <p:txBody>
          <a:bodyPr>
            <a:spAutoFit/>
          </a:bodyPr>
          <a:lstStyle/>
          <a:p>
            <a:pPr algn="r"/>
            <a:r>
              <a:rPr lang="en-GB" dirty="0" err="1" smtClean="0"/>
              <a:t>Syphax</a:t>
            </a:r>
            <a:r>
              <a:rPr lang="en-GB" dirty="0" smtClean="0"/>
              <a:t> </a:t>
            </a:r>
            <a:r>
              <a:rPr lang="en-GB" dirty="0"/>
              <a:t>king of </a:t>
            </a:r>
            <a:r>
              <a:rPr lang="en-GB" dirty="0" err="1"/>
              <a:t>Masaesyli</a:t>
            </a:r>
            <a:r>
              <a:rPr lang="en-GB" dirty="0"/>
              <a:t> (transfers allegiance to Carthage) </a:t>
            </a:r>
            <a:endParaRPr lang="en-GB" dirty="0" smtClean="0"/>
          </a:p>
          <a:p>
            <a:pPr algn="r"/>
            <a:r>
              <a:rPr lang="en-GB" dirty="0" err="1" smtClean="0"/>
              <a:t>Massinissa</a:t>
            </a:r>
            <a:r>
              <a:rPr lang="en-GB" dirty="0" smtClean="0"/>
              <a:t> </a:t>
            </a:r>
            <a:r>
              <a:rPr lang="en-GB" dirty="0"/>
              <a:t>king of </a:t>
            </a:r>
            <a:r>
              <a:rPr lang="en-GB" dirty="0" err="1"/>
              <a:t>Massyli</a:t>
            </a:r>
            <a:r>
              <a:rPr lang="en-GB" dirty="0"/>
              <a:t> (transfer allegiance to Rome). </a:t>
            </a:r>
          </a:p>
        </p:txBody>
      </p:sp>
    </p:spTree>
    <p:extLst>
      <p:ext uri="{BB962C8B-B14F-4D97-AF65-F5344CB8AC3E}">
        <p14:creationId xmlns:p14="http://schemas.microsoft.com/office/powerpoint/2010/main" val="199759868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wheel(1)">
                                      <p:cBhvr>
                                        <p:cTn id="7" dur="20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condor.depaul.edu/sbucking/extra/second_puni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554" b="97316" l="2116" r="99816">
                        <a14:foregroundMark x1="26587" y1="72458" x2="26587" y2="72458"/>
                        <a14:foregroundMark x1="26127" y1="74153" x2="26127" y2="74153"/>
                        <a14:foregroundMark x1="26495" y1="77119" x2="26495" y2="77119"/>
                        <a14:foregroundMark x1="28887" y1="83051" x2="28887" y2="83051"/>
                        <a14:foregroundMark x1="30819" y1="89407" x2="30819" y2="89407"/>
                        <a14:foregroundMark x1="37902" y1="87853" x2="37902" y2="87853"/>
                        <a14:foregroundMark x1="41766" y1="90395" x2="41766" y2="90395"/>
                        <a14:foregroundMark x1="46090" y1="90113" x2="46090" y2="90113"/>
                        <a14:foregroundMark x1="47562" y1="93503" x2="47562" y2="93503"/>
                        <a14:foregroundMark x1="47562" y1="93503" x2="47562" y2="93503"/>
                        <a14:foregroundMark x1="47562" y1="93503" x2="45170" y2="93362"/>
                        <a14:foregroundMark x1="45170" y1="93362" x2="45170" y2="93362"/>
                        <a14:foregroundMark x1="45170" y1="93362" x2="45170" y2="93362"/>
                        <a14:foregroundMark x1="35235" y1="94774" x2="35235" y2="94774"/>
                      </a14:backgroundRemoval>
                    </a14:imgEffect>
                  </a14:imgLayer>
                </a14:imgProps>
              </a:ext>
              <a:ext uri="{28A0092B-C50C-407E-A947-70E740481C1C}">
                <a14:useLocalDpi xmlns:a14="http://schemas.microsoft.com/office/drawing/2010/main" val="0"/>
              </a:ext>
            </a:extLst>
          </a:blip>
          <a:srcRect/>
          <a:stretch>
            <a:fillRect/>
          </a:stretch>
        </p:blipFill>
        <p:spPr bwMode="auto">
          <a:xfrm>
            <a:off x="28207" y="-171400"/>
            <a:ext cx="9176586" cy="687903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War in Sicily and Africa</a:t>
            </a:r>
            <a:endParaRPr lang="en-GB" dirty="0"/>
          </a:p>
        </p:txBody>
      </p:sp>
      <p:pic>
        <p:nvPicPr>
          <p:cNvPr id="7" name="Picture 2" descr="http://upload.wikimedia.org/wikipedia/commons/f/f8/GM_Massinissa.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7624" y="3645024"/>
            <a:ext cx="3752850" cy="374332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572000" y="5529491"/>
            <a:ext cx="4572000" cy="1200329"/>
          </a:xfrm>
          <a:prstGeom prst="rect">
            <a:avLst/>
          </a:prstGeom>
        </p:spPr>
        <p:txBody>
          <a:bodyPr>
            <a:spAutoFit/>
          </a:bodyPr>
          <a:lstStyle/>
          <a:p>
            <a:pPr algn="r"/>
            <a:r>
              <a:rPr lang="en-GB" dirty="0" err="1" smtClean="0"/>
              <a:t>Syphax</a:t>
            </a:r>
            <a:r>
              <a:rPr lang="en-GB" dirty="0" smtClean="0"/>
              <a:t> </a:t>
            </a:r>
            <a:r>
              <a:rPr lang="en-GB" dirty="0"/>
              <a:t>king of </a:t>
            </a:r>
            <a:r>
              <a:rPr lang="en-GB" dirty="0" err="1"/>
              <a:t>Masaesyli</a:t>
            </a:r>
            <a:r>
              <a:rPr lang="en-GB" dirty="0"/>
              <a:t> (transfers allegiance to Carthage) </a:t>
            </a:r>
            <a:endParaRPr lang="en-GB" dirty="0" smtClean="0"/>
          </a:p>
          <a:p>
            <a:pPr algn="r"/>
            <a:r>
              <a:rPr lang="en-GB" dirty="0" err="1" smtClean="0"/>
              <a:t>Massinissa</a:t>
            </a:r>
            <a:r>
              <a:rPr lang="en-GB" dirty="0" smtClean="0"/>
              <a:t> </a:t>
            </a:r>
            <a:r>
              <a:rPr lang="en-GB" dirty="0"/>
              <a:t>king of </a:t>
            </a:r>
            <a:r>
              <a:rPr lang="en-GB" dirty="0" err="1"/>
              <a:t>Massyli</a:t>
            </a:r>
            <a:r>
              <a:rPr lang="en-GB" dirty="0"/>
              <a:t> (transfer allegiance to Rome). </a:t>
            </a:r>
          </a:p>
        </p:txBody>
      </p:sp>
      <p:sp>
        <p:nvSpPr>
          <p:cNvPr id="3" name="Content Placeholder 2"/>
          <p:cNvSpPr>
            <a:spLocks noGrp="1"/>
          </p:cNvSpPr>
          <p:nvPr>
            <p:ph idx="1"/>
          </p:nvPr>
        </p:nvSpPr>
        <p:spPr>
          <a:xfrm>
            <a:off x="28207" y="332656"/>
            <a:ext cx="5139680" cy="4464496"/>
          </a:xfrm>
          <a:solidFill>
            <a:schemeClr val="accent4">
              <a:alpha val="80000"/>
            </a:schemeClr>
          </a:solidFill>
        </p:spPr>
        <p:style>
          <a:lnRef idx="2">
            <a:schemeClr val="accent4">
              <a:shade val="50000"/>
            </a:schemeClr>
          </a:lnRef>
          <a:fillRef idx="1">
            <a:schemeClr val="accent4"/>
          </a:fillRef>
          <a:effectRef idx="0">
            <a:schemeClr val="accent4"/>
          </a:effectRef>
          <a:fontRef idx="minor">
            <a:schemeClr val="lt1"/>
          </a:fontRef>
        </p:style>
        <p:txBody>
          <a:bodyPr>
            <a:normAutofit fontScale="62500" lnSpcReduction="20000"/>
          </a:bodyPr>
          <a:lstStyle/>
          <a:p>
            <a:pPr marL="0" indent="0" algn="ctr">
              <a:buNone/>
            </a:pPr>
            <a:r>
              <a:rPr lang="en-GB" b="1" dirty="0" smtClean="0">
                <a:effectLst>
                  <a:outerShdw blurRad="38100" dist="38100" dir="2700000" algn="tl">
                    <a:srgbClr val="000000">
                      <a:alpha val="43137"/>
                    </a:srgbClr>
                  </a:outerShdw>
                </a:effectLst>
              </a:rPr>
              <a:t>Hasdrubal</a:t>
            </a:r>
            <a:r>
              <a:rPr lang="en-GB" b="1" dirty="0">
                <a:effectLst>
                  <a:outerShdw blurRad="38100" dist="38100" dir="2700000" algn="tl">
                    <a:srgbClr val="000000">
                      <a:alpha val="43137"/>
                    </a:srgbClr>
                  </a:outerShdw>
                </a:effectLst>
              </a:rPr>
              <a:t>, though he had by levies, conducted with the utmost diligence, made up as many as </a:t>
            </a:r>
            <a:r>
              <a:rPr lang="en-GB" b="1" dirty="0">
                <a:solidFill>
                  <a:srgbClr val="FFFF00"/>
                </a:solidFill>
                <a:effectLst>
                  <a:outerShdw blurRad="38100" dist="38100" dir="2700000" algn="tl">
                    <a:srgbClr val="000000">
                      <a:alpha val="43137"/>
                    </a:srgbClr>
                  </a:outerShdw>
                </a:effectLst>
              </a:rPr>
              <a:t>thirty thousand infantry and three thousand horse</a:t>
            </a:r>
            <a:r>
              <a:rPr lang="en-GB" b="1" dirty="0">
                <a:effectLst>
                  <a:outerShdw blurRad="38100" dist="38100" dir="2700000" algn="tl">
                    <a:srgbClr val="000000">
                      <a:alpha val="43137"/>
                    </a:srgbClr>
                  </a:outerShdw>
                </a:effectLst>
              </a:rPr>
              <a:t>, yet dared not move nearer to the enemy before the arrival of </a:t>
            </a:r>
            <a:r>
              <a:rPr lang="en-GB" b="1" dirty="0" err="1">
                <a:solidFill>
                  <a:srgbClr val="FFFF00"/>
                </a:solidFill>
                <a:effectLst>
                  <a:outerShdw blurRad="38100" dist="38100" dir="2700000" algn="tl">
                    <a:srgbClr val="000000">
                      <a:alpha val="43137"/>
                    </a:srgbClr>
                  </a:outerShdw>
                </a:effectLst>
              </a:rPr>
              <a:t>Syphax</a:t>
            </a:r>
            <a:r>
              <a:rPr lang="en-GB" b="1" dirty="0">
                <a:effectLst>
                  <a:outerShdw blurRad="38100" dist="38100" dir="2700000" algn="tl">
                    <a:srgbClr val="000000">
                      <a:alpha val="43137"/>
                    </a:srgbClr>
                  </a:outerShdw>
                </a:effectLst>
              </a:rPr>
              <a:t>. </a:t>
            </a:r>
            <a:r>
              <a:rPr lang="en-GB" b="1" dirty="0" err="1">
                <a:effectLst>
                  <a:outerShdw blurRad="38100" dist="38100" dir="2700000" algn="tl">
                    <a:srgbClr val="000000">
                      <a:alpha val="43137"/>
                    </a:srgbClr>
                  </a:outerShdw>
                </a:effectLst>
              </a:rPr>
              <a:t>Syphax</a:t>
            </a:r>
            <a:r>
              <a:rPr lang="en-GB" b="1" dirty="0">
                <a:effectLst>
                  <a:outerShdw blurRad="38100" dist="38100" dir="2700000" algn="tl">
                    <a:srgbClr val="000000">
                      <a:alpha val="43137"/>
                    </a:srgbClr>
                  </a:outerShdw>
                </a:effectLst>
              </a:rPr>
              <a:t> came </a:t>
            </a:r>
            <a:r>
              <a:rPr lang="en-GB" b="1" dirty="0">
                <a:solidFill>
                  <a:srgbClr val="FFFF00"/>
                </a:solidFill>
                <a:effectLst>
                  <a:outerShdw blurRad="38100" dist="38100" dir="2700000" algn="tl">
                    <a:srgbClr val="000000">
                      <a:alpha val="43137"/>
                    </a:srgbClr>
                  </a:outerShdw>
                </a:effectLst>
              </a:rPr>
              <a:t>with fifty thousand foot and ten thousand horse</a:t>
            </a:r>
            <a:r>
              <a:rPr lang="en-GB" b="1" dirty="0">
                <a:effectLst>
                  <a:outerShdw blurRad="38100" dist="38100" dir="2700000" algn="tl">
                    <a:srgbClr val="000000">
                      <a:alpha val="43137"/>
                    </a:srgbClr>
                  </a:outerShdw>
                </a:effectLst>
              </a:rPr>
              <a:t>, and, immediately decamping from Carthage, took up a position not far from Utica and the Roman works. Their arrival produced, however, this effect, that </a:t>
            </a:r>
            <a:r>
              <a:rPr lang="en-GB" b="1" dirty="0">
                <a:solidFill>
                  <a:srgbClr val="FFFF00"/>
                </a:solidFill>
                <a:effectLst>
                  <a:outerShdw blurRad="38100" dist="38100" dir="2700000" algn="tl">
                    <a:srgbClr val="000000">
                      <a:alpha val="43137"/>
                    </a:srgbClr>
                  </a:outerShdw>
                </a:effectLst>
              </a:rPr>
              <a:t>Scipio</a:t>
            </a:r>
            <a:r>
              <a:rPr lang="en-GB" b="1" dirty="0">
                <a:effectLst>
                  <a:outerShdw blurRad="38100" dist="38100" dir="2700000" algn="tl">
                    <a:srgbClr val="000000">
                      <a:alpha val="43137"/>
                    </a:srgbClr>
                  </a:outerShdw>
                </a:effectLst>
              </a:rPr>
              <a:t>, who had been besieging Utica for forty days, during which he had tried every expedient without effect, left the place without accomplishing his object…” – Livy 29.35.10-12</a:t>
            </a: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4816462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out)">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TUNISIE UTIQUE 0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411"/>
            <a:ext cx="9133020" cy="684558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rot="1780598">
            <a:off x="6732240" y="548680"/>
            <a:ext cx="1569725" cy="369332"/>
          </a:xfrm>
          <a:prstGeom prst="rect">
            <a:avLst/>
          </a:prstGeom>
        </p:spPr>
        <p:txBody>
          <a:bodyPr wrap="none">
            <a:spAutoFit/>
          </a:bodyPr>
          <a:lstStyle/>
          <a:p>
            <a:r>
              <a:rPr lang="en-GB" dirty="0" smtClean="0">
                <a:solidFill>
                  <a:srgbClr val="FFFF00"/>
                </a:solidFill>
              </a:rPr>
              <a:t>Utica, </a:t>
            </a:r>
            <a:r>
              <a:rPr lang="en-GB" dirty="0">
                <a:solidFill>
                  <a:srgbClr val="FFFF00"/>
                </a:solidFill>
              </a:rPr>
              <a:t>Tunisia</a:t>
            </a:r>
          </a:p>
        </p:txBody>
      </p:sp>
      <p:sp>
        <p:nvSpPr>
          <p:cNvPr id="6"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smtClean="0"/>
              <a:t>War in Sicily and Africa</a:t>
            </a:r>
            <a:endParaRPr lang="en-GB" dirty="0"/>
          </a:p>
        </p:txBody>
      </p:sp>
    </p:spTree>
    <p:extLst>
      <p:ext uri="{BB962C8B-B14F-4D97-AF65-F5344CB8AC3E}">
        <p14:creationId xmlns:p14="http://schemas.microsoft.com/office/powerpoint/2010/main" val="98757908"/>
      </p:ext>
    </p:extLst>
  </p:cSld>
  <p:clrMapOvr>
    <a:masterClrMapping/>
  </p:clrMapOvr>
  <p:transition spd="slow">
    <p:randomBar dir="vert"/>
  </p:transition>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condor.depaul.edu/sbucking/extra/second_puni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554" b="97316" l="2116" r="99816">
                        <a14:foregroundMark x1="26587" y1="72458" x2="26587" y2="72458"/>
                        <a14:foregroundMark x1="26127" y1="74153" x2="26127" y2="74153"/>
                        <a14:foregroundMark x1="26495" y1="77119" x2="26495" y2="77119"/>
                        <a14:foregroundMark x1="28887" y1="83051" x2="28887" y2="83051"/>
                        <a14:foregroundMark x1="30819" y1="89407" x2="30819" y2="89407"/>
                        <a14:foregroundMark x1="37902" y1="87853" x2="37902" y2="87853"/>
                        <a14:foregroundMark x1="41766" y1="90395" x2="41766" y2="90395"/>
                        <a14:foregroundMark x1="46090" y1="90113" x2="46090" y2="90113"/>
                        <a14:foregroundMark x1="47562" y1="93503" x2="47562" y2="93503"/>
                        <a14:foregroundMark x1="47562" y1="93503" x2="47562" y2="93503"/>
                        <a14:foregroundMark x1="47562" y1="93503" x2="45170" y2="93362"/>
                        <a14:foregroundMark x1="45170" y1="93362" x2="45170" y2="93362"/>
                        <a14:foregroundMark x1="45170" y1="93362" x2="45170" y2="93362"/>
                        <a14:foregroundMark x1="35235" y1="94774" x2="35235" y2="94774"/>
                      </a14:backgroundRemoval>
                    </a14:imgEffect>
                  </a14:imgLayer>
                </a14:imgProps>
              </a:ext>
              <a:ext uri="{28A0092B-C50C-407E-A947-70E740481C1C}">
                <a14:useLocalDpi xmlns:a14="http://schemas.microsoft.com/office/drawing/2010/main" val="0"/>
              </a:ext>
            </a:extLst>
          </a:blip>
          <a:srcRect/>
          <a:stretch>
            <a:fillRect/>
          </a:stretch>
        </p:blipFill>
        <p:spPr bwMode="auto">
          <a:xfrm>
            <a:off x="28207" y="-171400"/>
            <a:ext cx="9176586" cy="687903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War in Sicily and Africa</a:t>
            </a:r>
            <a:endParaRPr lang="en-GB" dirty="0"/>
          </a:p>
        </p:txBody>
      </p:sp>
      <p:pic>
        <p:nvPicPr>
          <p:cNvPr id="12290" name="Picture 2" descr="https://upload.wikimedia.org/wikipedia/commons/thumb/b/bb/Schlacht_bei_Zama_Gem%C3%A4lde_H_P_Motte.jpg/800px-Schlacht_bei_Zama_Gem%C3%A4lde_H_P_Mott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479" y="2636912"/>
            <a:ext cx="4952563" cy="32129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pic>
        <p:nvPicPr>
          <p:cNvPr id="12292" name="Picture 4" descr="http://www.usu.edu/markdamen/ClasDram/images/12/15scipio.jpg"/>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3949" b="99154" l="1299" r="83838"/>
                    </a14:imgEffect>
                  </a14:imgLayer>
                </a14:imgProps>
              </a:ext>
              <a:ext uri="{28A0092B-C50C-407E-A947-70E740481C1C}">
                <a14:useLocalDpi xmlns:a14="http://schemas.microsoft.com/office/drawing/2010/main" val="0"/>
              </a:ext>
            </a:extLst>
          </a:blip>
          <a:srcRect/>
          <a:stretch>
            <a:fillRect/>
          </a:stretch>
        </p:blipFill>
        <p:spPr bwMode="auto">
          <a:xfrm>
            <a:off x="5486400" y="-170656"/>
            <a:ext cx="3657600" cy="3743325"/>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8"/>
          <p:cNvSpPr>
            <a:spLocks noGrp="1"/>
          </p:cNvSpPr>
          <p:nvPr>
            <p:ph idx="1"/>
          </p:nvPr>
        </p:nvSpPr>
        <p:spPr/>
        <p:txBody>
          <a:bodyPr>
            <a:normAutofit/>
          </a:bodyPr>
          <a:lstStyle/>
          <a:p>
            <a:r>
              <a:rPr lang="en-GB" sz="2000" dirty="0" smtClean="0">
                <a:solidFill>
                  <a:srgbClr val="FFFF00"/>
                </a:solidFill>
                <a:effectLst>
                  <a:outerShdw blurRad="38100" dist="38100" dir="2700000" algn="tl">
                    <a:srgbClr val="000000">
                      <a:alpha val="43137"/>
                    </a:srgbClr>
                  </a:outerShdw>
                </a:effectLst>
              </a:rPr>
              <a:t>In </a:t>
            </a:r>
            <a:r>
              <a:rPr lang="en-GB" sz="2000" dirty="0">
                <a:solidFill>
                  <a:srgbClr val="FFFF00"/>
                </a:solidFill>
                <a:effectLst>
                  <a:outerShdw blurRad="38100" dist="38100" dir="2700000" algn="tl">
                    <a:srgbClr val="000000">
                      <a:alpha val="43137"/>
                    </a:srgbClr>
                  </a:outerShdw>
                </a:effectLst>
              </a:rPr>
              <a:t>203 BC Hannibal and </a:t>
            </a:r>
            <a:r>
              <a:rPr lang="en-GB" sz="2000" dirty="0" err="1">
                <a:solidFill>
                  <a:srgbClr val="FFFF00"/>
                </a:solidFill>
                <a:effectLst>
                  <a:outerShdw blurRad="38100" dist="38100" dir="2700000" algn="tl">
                    <a:srgbClr val="000000">
                      <a:alpha val="43137"/>
                    </a:srgbClr>
                  </a:outerShdw>
                </a:effectLst>
              </a:rPr>
              <a:t>Mago</a:t>
            </a:r>
            <a:r>
              <a:rPr lang="en-GB" sz="2000" dirty="0">
                <a:solidFill>
                  <a:srgbClr val="FFFF00"/>
                </a:solidFill>
                <a:effectLst>
                  <a:outerShdw blurRad="38100" dist="38100" dir="2700000" algn="tl">
                    <a:srgbClr val="000000">
                      <a:alpha val="43137"/>
                    </a:srgbClr>
                  </a:outerShdw>
                </a:effectLst>
              </a:rPr>
              <a:t> are recalled from Italy. </a:t>
            </a:r>
          </a:p>
          <a:p>
            <a:r>
              <a:rPr lang="en-GB" sz="2400" b="1" dirty="0" smtClean="0">
                <a:solidFill>
                  <a:srgbClr val="FFFF00"/>
                </a:solidFill>
                <a:effectLst>
                  <a:outerShdw blurRad="38100" dist="38100" dir="2700000" algn="tl">
                    <a:srgbClr val="000000">
                      <a:alpha val="43137"/>
                    </a:srgbClr>
                  </a:outerShdw>
                </a:effectLst>
              </a:rPr>
              <a:t>c.19</a:t>
            </a:r>
            <a:r>
              <a:rPr lang="en-GB" sz="2400" b="1" baseline="30000" dirty="0" smtClean="0">
                <a:solidFill>
                  <a:srgbClr val="FFFF00"/>
                </a:solidFill>
                <a:effectLst>
                  <a:outerShdw blurRad="38100" dist="38100" dir="2700000" algn="tl">
                    <a:srgbClr val="000000">
                      <a:alpha val="43137"/>
                    </a:srgbClr>
                  </a:outerShdw>
                </a:effectLst>
              </a:rPr>
              <a:t>th</a:t>
            </a:r>
            <a:r>
              <a:rPr lang="en-GB" sz="2400" b="1" dirty="0" smtClean="0">
                <a:solidFill>
                  <a:srgbClr val="FFFF00"/>
                </a:solidFill>
                <a:effectLst>
                  <a:outerShdw blurRad="38100" dist="38100" dir="2700000" algn="tl">
                    <a:srgbClr val="000000">
                      <a:alpha val="43137"/>
                    </a:srgbClr>
                  </a:outerShdw>
                </a:effectLst>
              </a:rPr>
              <a:t> Oct. 202 BC – battle of Zama</a:t>
            </a:r>
            <a:endParaRPr lang="en-GB" sz="2400"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2151926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fade">
                                      <p:cBhvr>
                                        <p:cTn id="7" dur="1250"/>
                                        <p:tgtEl>
                                          <p:spTgt spid="12290"/>
                                        </p:tgtEl>
                                      </p:cBhvr>
                                    </p:animEffect>
                                    <p:anim calcmode="lin" valueType="num">
                                      <p:cBhvr>
                                        <p:cTn id="8" dur="1250" fill="hold"/>
                                        <p:tgtEl>
                                          <p:spTgt spid="12290"/>
                                        </p:tgtEl>
                                        <p:attrNameLst>
                                          <p:attrName>ppt_x</p:attrName>
                                        </p:attrNameLst>
                                      </p:cBhvr>
                                      <p:tavLst>
                                        <p:tav tm="0">
                                          <p:val>
                                            <p:strVal val="#ppt_x"/>
                                          </p:val>
                                        </p:tav>
                                        <p:tav tm="100000">
                                          <p:val>
                                            <p:strVal val="#ppt_x"/>
                                          </p:val>
                                        </p:tav>
                                      </p:tavLst>
                                    </p:anim>
                                    <p:anim calcmode="lin" valueType="num">
                                      <p:cBhvr>
                                        <p:cTn id="9" dur="1250" fill="hold"/>
                                        <p:tgtEl>
                                          <p:spTgt spid="12290"/>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6" presetClass="entr" presetSubtype="32" fill="hold" nodeType="afterEffect">
                                  <p:stCondLst>
                                    <p:cond delay="750"/>
                                  </p:stCondLst>
                                  <p:childTnLst>
                                    <p:set>
                                      <p:cBhvr>
                                        <p:cTn id="12" dur="1" fill="hold">
                                          <p:stCondLst>
                                            <p:cond delay="0"/>
                                          </p:stCondLst>
                                        </p:cTn>
                                        <p:tgtEl>
                                          <p:spTgt spid="12292"/>
                                        </p:tgtEl>
                                        <p:attrNameLst>
                                          <p:attrName>style.visibility</p:attrName>
                                        </p:attrNameLst>
                                      </p:cBhvr>
                                      <p:to>
                                        <p:strVal val="visible"/>
                                      </p:to>
                                    </p:set>
                                    <p:animEffect transition="in" filter="circle(out)">
                                      <p:cBhvr>
                                        <p:cTn id="13" dur="2000"/>
                                        <p:tgtEl>
                                          <p:spTgt spid="122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Peace Treaty</a:t>
            </a:r>
            <a:endParaRPr lang="en-GB" dirty="0"/>
          </a:p>
        </p:txBody>
      </p:sp>
      <p:sp>
        <p:nvSpPr>
          <p:cNvPr id="3" name="Content Placeholder 2"/>
          <p:cNvSpPr>
            <a:spLocks noGrp="1"/>
          </p:cNvSpPr>
          <p:nvPr>
            <p:ph idx="1"/>
          </p:nvPr>
        </p:nvSpPr>
        <p:spPr>
          <a:xfrm>
            <a:off x="4997042" y="1340768"/>
            <a:ext cx="4146958" cy="5517232"/>
          </a:xfrm>
        </p:spPr>
        <p:txBody>
          <a:bodyPr>
            <a:normAutofit fontScale="77500" lnSpcReduction="20000"/>
          </a:bodyPr>
          <a:lstStyle/>
          <a:p>
            <a:r>
              <a:rPr lang="en-GB" dirty="0" smtClean="0"/>
              <a:t>Carthaginian </a:t>
            </a:r>
            <a:r>
              <a:rPr lang="en-GB" dirty="0"/>
              <a:t>territory to remain within pre-war boundaries. </a:t>
            </a:r>
          </a:p>
          <a:p>
            <a:r>
              <a:rPr lang="en-GB" dirty="0" smtClean="0"/>
              <a:t>Forbidden </a:t>
            </a:r>
            <a:r>
              <a:rPr lang="en-GB" dirty="0"/>
              <a:t>to launch attacks outside it own territory without Roman permission. </a:t>
            </a:r>
          </a:p>
          <a:p>
            <a:r>
              <a:rPr lang="en-GB" dirty="0" smtClean="0"/>
              <a:t>Prisoners </a:t>
            </a:r>
            <a:r>
              <a:rPr lang="en-GB" dirty="0"/>
              <a:t>and fugitives to be handed over. </a:t>
            </a:r>
          </a:p>
          <a:p>
            <a:r>
              <a:rPr lang="en-GB" dirty="0" smtClean="0"/>
              <a:t>All </a:t>
            </a:r>
            <a:r>
              <a:rPr lang="en-GB" dirty="0"/>
              <a:t>Carthage’s elephants and ships to be surrendered (except 10 triremes). </a:t>
            </a:r>
          </a:p>
          <a:p>
            <a:r>
              <a:rPr lang="en-GB" dirty="0" smtClean="0"/>
              <a:t>10,000 </a:t>
            </a:r>
            <a:r>
              <a:rPr lang="en-GB" dirty="0"/>
              <a:t>talents indemnity to be paid over 50 years </a:t>
            </a:r>
            <a:endParaRPr lang="en-GB" dirty="0"/>
          </a:p>
        </p:txBody>
      </p:sp>
      <p:pic>
        <p:nvPicPr>
          <p:cNvPr id="4" name="Picture 2" descr="https://upload.wikimedia.org/wikipedia/commons/thumb/b/bb/Schlacht_bei_Zama_Gem%C3%A4lde_H_P_Motte.jpg/800px-Schlacht_bei_Zama_Gem%C3%A4lde_H_P_Mott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79" y="2636912"/>
            <a:ext cx="4952563" cy="32129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5" name="Rectangle 4"/>
          <p:cNvSpPr/>
          <p:nvPr/>
        </p:nvSpPr>
        <p:spPr>
          <a:xfrm>
            <a:off x="0" y="5961723"/>
            <a:ext cx="4506362" cy="923330"/>
          </a:xfrm>
          <a:prstGeom prst="rect">
            <a:avLst/>
          </a:prstGeom>
        </p:spPr>
        <p:txBody>
          <a:bodyPr wrap="none">
            <a:spAutoFit/>
          </a:bodyPr>
          <a:lstStyle/>
          <a:p>
            <a:r>
              <a:rPr lang="en-GB" i="1" dirty="0">
                <a:solidFill>
                  <a:schemeClr val="tx1">
                    <a:lumMod val="50000"/>
                    <a:lumOff val="50000"/>
                  </a:schemeClr>
                </a:solidFill>
              </a:rPr>
              <a:t>6,000 drachmae in an Attic </a:t>
            </a:r>
            <a:r>
              <a:rPr lang="en-GB" i="1" dirty="0" err="1" smtClean="0">
                <a:solidFill>
                  <a:schemeClr val="tx1">
                    <a:lumMod val="50000"/>
                    <a:lumOff val="50000"/>
                  </a:schemeClr>
                </a:solidFill>
              </a:rPr>
              <a:t>talen</a:t>
            </a:r>
            <a:r>
              <a:rPr lang="en-GB" i="1" dirty="0" smtClean="0">
                <a:solidFill>
                  <a:schemeClr val="tx1">
                    <a:lumMod val="50000"/>
                    <a:lumOff val="50000"/>
                  </a:schemeClr>
                </a:solidFill>
              </a:rPr>
              <a:t/>
            </a:r>
            <a:br>
              <a:rPr lang="en-GB" i="1" dirty="0" smtClean="0">
                <a:solidFill>
                  <a:schemeClr val="tx1">
                    <a:lumMod val="50000"/>
                    <a:lumOff val="50000"/>
                  </a:schemeClr>
                </a:solidFill>
              </a:rPr>
            </a:br>
            <a:r>
              <a:rPr lang="en-GB" i="1" dirty="0" smtClean="0">
                <a:solidFill>
                  <a:schemeClr val="tx1">
                    <a:lumMod val="50000"/>
                    <a:lumOff val="50000"/>
                  </a:schemeClr>
                </a:solidFill>
              </a:rPr>
              <a:t>a </a:t>
            </a:r>
            <a:r>
              <a:rPr lang="en-GB" i="1" dirty="0">
                <a:solidFill>
                  <a:schemeClr val="tx1">
                    <a:lumMod val="50000"/>
                    <a:lumOff val="50000"/>
                  </a:schemeClr>
                </a:solidFill>
              </a:rPr>
              <a:t>Roman talent was 32.3 kilograms (71 lb</a:t>
            </a:r>
            <a:r>
              <a:rPr lang="en-GB" i="1" dirty="0" smtClean="0">
                <a:solidFill>
                  <a:schemeClr val="tx1">
                    <a:lumMod val="50000"/>
                    <a:lumOff val="50000"/>
                  </a:schemeClr>
                </a:solidFill>
              </a:rPr>
              <a:t>)</a:t>
            </a:r>
          </a:p>
          <a:p>
            <a:r>
              <a:rPr lang="en-GB" i="1" dirty="0" smtClean="0">
                <a:solidFill>
                  <a:schemeClr val="tx1">
                    <a:lumMod val="50000"/>
                    <a:lumOff val="50000"/>
                  </a:schemeClr>
                </a:solidFill>
              </a:rPr>
              <a:t>1 Talent = 60 mina, 1 mina = 60 shekels</a:t>
            </a:r>
            <a:endParaRPr lang="en-GB" i="1" dirty="0">
              <a:solidFill>
                <a:schemeClr val="tx1">
                  <a:lumMod val="50000"/>
                  <a:lumOff val="50000"/>
                </a:schemeClr>
              </a:solidFill>
            </a:endParaRPr>
          </a:p>
        </p:txBody>
      </p:sp>
    </p:spTree>
    <p:extLst>
      <p:ext uri="{BB962C8B-B14F-4D97-AF65-F5344CB8AC3E}">
        <p14:creationId xmlns:p14="http://schemas.microsoft.com/office/powerpoint/2010/main" val="3450855439"/>
      </p:ext>
    </p:extLst>
  </p:cSld>
  <p:clrMapOvr>
    <a:masterClrMapping/>
  </p:clrMapOvr>
  <p:transition spd="slow">
    <p:randomBar dir="vert"/>
  </p:transition>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smtClean="0"/>
              <a:t>Peace Treaty</a:t>
            </a:r>
            <a:endParaRPr lang="en-GB" dirty="0"/>
          </a:p>
        </p:txBody>
      </p:sp>
      <p:sp>
        <p:nvSpPr>
          <p:cNvPr id="5" name="Content Placeholder 2"/>
          <p:cNvSpPr txBox="1">
            <a:spLocks/>
          </p:cNvSpPr>
          <p:nvPr/>
        </p:nvSpPr>
        <p:spPr>
          <a:xfrm>
            <a:off x="4997042" y="1340768"/>
            <a:ext cx="4146958" cy="5517232"/>
          </a:xfrm>
          <a:prstGeom prst="rect">
            <a:avLst/>
          </a:prstGeom>
        </p:spPr>
        <p:txBody>
          <a:bodyPr vert="horz">
            <a:normAutofit fontScale="77500" lnSpcReduction="20000"/>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dirty="0" smtClean="0">
                <a:solidFill>
                  <a:schemeClr val="bg1">
                    <a:lumMod val="50000"/>
                  </a:schemeClr>
                </a:solidFill>
              </a:rPr>
              <a:t>Carthaginian territory to remain within pre-war boundaries. </a:t>
            </a:r>
          </a:p>
          <a:p>
            <a:r>
              <a:rPr lang="en-GB" dirty="0" smtClean="0">
                <a:solidFill>
                  <a:schemeClr val="bg1">
                    <a:lumMod val="50000"/>
                  </a:schemeClr>
                </a:solidFill>
              </a:rPr>
              <a:t>Forbidden to launch attacks outside it own territory without Roman permission. </a:t>
            </a:r>
          </a:p>
          <a:p>
            <a:r>
              <a:rPr lang="en-GB" dirty="0" smtClean="0">
                <a:solidFill>
                  <a:schemeClr val="bg1">
                    <a:lumMod val="50000"/>
                  </a:schemeClr>
                </a:solidFill>
              </a:rPr>
              <a:t>Prisoners and fugitives to be handed over. </a:t>
            </a:r>
          </a:p>
          <a:p>
            <a:r>
              <a:rPr lang="en-GB" dirty="0" smtClean="0">
                <a:solidFill>
                  <a:schemeClr val="bg1">
                    <a:lumMod val="50000"/>
                  </a:schemeClr>
                </a:solidFill>
              </a:rPr>
              <a:t>All Carthage’s elephants and ships to be surrendered (except 10 triremes). </a:t>
            </a:r>
          </a:p>
          <a:p>
            <a:r>
              <a:rPr lang="en-GB" dirty="0" smtClean="0">
                <a:solidFill>
                  <a:schemeClr val="bg1">
                    <a:lumMod val="50000"/>
                  </a:schemeClr>
                </a:solidFill>
              </a:rPr>
              <a:t>10,000 talents indemnity to be paid over 50 years </a:t>
            </a:r>
            <a:endParaRPr lang="en-GB" dirty="0">
              <a:solidFill>
                <a:schemeClr val="bg1">
                  <a:lumMod val="50000"/>
                </a:schemeClr>
              </a:solidFill>
            </a:endParaRPr>
          </a:p>
        </p:txBody>
      </p:sp>
      <p:pic>
        <p:nvPicPr>
          <p:cNvPr id="6" name="Picture 2" descr="https://upload.wikimedia.org/wikipedia/commons/thumb/b/bb/Schlacht_bei_Zama_Gem%C3%A4lde_H_P_Motte.jpg/800px-Schlacht_bei_Zama_Gem%C3%A4lde_H_P_Mott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79" y="2636912"/>
            <a:ext cx="4952563" cy="32129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7" name="Rectangle 6"/>
          <p:cNvSpPr/>
          <p:nvPr/>
        </p:nvSpPr>
        <p:spPr>
          <a:xfrm>
            <a:off x="0" y="5961723"/>
            <a:ext cx="4506362" cy="923330"/>
          </a:xfrm>
          <a:prstGeom prst="rect">
            <a:avLst/>
          </a:prstGeom>
        </p:spPr>
        <p:txBody>
          <a:bodyPr wrap="none">
            <a:spAutoFit/>
          </a:bodyPr>
          <a:lstStyle/>
          <a:p>
            <a:r>
              <a:rPr lang="en-GB" i="1" dirty="0">
                <a:solidFill>
                  <a:schemeClr val="tx1">
                    <a:lumMod val="50000"/>
                    <a:lumOff val="50000"/>
                  </a:schemeClr>
                </a:solidFill>
              </a:rPr>
              <a:t>6,000 drachmae in an Attic </a:t>
            </a:r>
            <a:r>
              <a:rPr lang="en-GB" i="1" dirty="0" err="1" smtClean="0">
                <a:solidFill>
                  <a:schemeClr val="tx1">
                    <a:lumMod val="50000"/>
                    <a:lumOff val="50000"/>
                  </a:schemeClr>
                </a:solidFill>
              </a:rPr>
              <a:t>talen</a:t>
            </a:r>
            <a:r>
              <a:rPr lang="en-GB" i="1" dirty="0" smtClean="0">
                <a:solidFill>
                  <a:schemeClr val="tx1">
                    <a:lumMod val="50000"/>
                    <a:lumOff val="50000"/>
                  </a:schemeClr>
                </a:solidFill>
              </a:rPr>
              <a:t/>
            </a:r>
            <a:br>
              <a:rPr lang="en-GB" i="1" dirty="0" smtClean="0">
                <a:solidFill>
                  <a:schemeClr val="tx1">
                    <a:lumMod val="50000"/>
                    <a:lumOff val="50000"/>
                  </a:schemeClr>
                </a:solidFill>
              </a:rPr>
            </a:br>
            <a:r>
              <a:rPr lang="en-GB" i="1" dirty="0" smtClean="0">
                <a:solidFill>
                  <a:schemeClr val="tx1">
                    <a:lumMod val="50000"/>
                    <a:lumOff val="50000"/>
                  </a:schemeClr>
                </a:solidFill>
              </a:rPr>
              <a:t>a </a:t>
            </a:r>
            <a:r>
              <a:rPr lang="en-GB" i="1" dirty="0">
                <a:solidFill>
                  <a:schemeClr val="tx1">
                    <a:lumMod val="50000"/>
                    <a:lumOff val="50000"/>
                  </a:schemeClr>
                </a:solidFill>
              </a:rPr>
              <a:t>Roman talent was 32.3 kilograms (71 lb</a:t>
            </a:r>
            <a:r>
              <a:rPr lang="en-GB" i="1" dirty="0" smtClean="0">
                <a:solidFill>
                  <a:schemeClr val="tx1">
                    <a:lumMod val="50000"/>
                    <a:lumOff val="50000"/>
                  </a:schemeClr>
                </a:solidFill>
              </a:rPr>
              <a:t>)</a:t>
            </a:r>
          </a:p>
          <a:p>
            <a:r>
              <a:rPr lang="en-GB" i="1" dirty="0" smtClean="0">
                <a:solidFill>
                  <a:schemeClr val="tx1">
                    <a:lumMod val="50000"/>
                    <a:lumOff val="50000"/>
                  </a:schemeClr>
                </a:solidFill>
              </a:rPr>
              <a:t>1 Talent = 60 mina, 1 mina = 60 shekels</a:t>
            </a:r>
            <a:endParaRPr lang="en-GB" i="1" dirty="0">
              <a:solidFill>
                <a:schemeClr val="tx1">
                  <a:lumMod val="50000"/>
                  <a:lumOff val="50000"/>
                </a:schemeClr>
              </a:solidFill>
            </a:endParaRPr>
          </a:p>
        </p:txBody>
      </p:sp>
      <p:sp>
        <p:nvSpPr>
          <p:cNvPr id="3" name="Content Placeholder 2"/>
          <p:cNvSpPr>
            <a:spLocks noGrp="1"/>
          </p:cNvSpPr>
          <p:nvPr>
            <p:ph idx="1"/>
          </p:nvPr>
        </p:nvSpPr>
        <p:spPr>
          <a:xfrm>
            <a:off x="251520" y="1484784"/>
            <a:ext cx="7083896" cy="3587229"/>
          </a:xfrm>
          <a:solidFill>
            <a:schemeClr val="accent5">
              <a:alpha val="88000"/>
            </a:schemeClr>
          </a:solidFill>
        </p:spPr>
        <p:style>
          <a:lnRef idx="2">
            <a:schemeClr val="accent5">
              <a:shade val="50000"/>
            </a:schemeClr>
          </a:lnRef>
          <a:fillRef idx="1">
            <a:schemeClr val="accent5"/>
          </a:fillRef>
          <a:effectRef idx="0">
            <a:schemeClr val="accent5"/>
          </a:effectRef>
          <a:fontRef idx="minor">
            <a:schemeClr val="lt1"/>
          </a:fontRef>
        </p:style>
        <p:txBody>
          <a:bodyPr>
            <a:normAutofit fontScale="85000" lnSpcReduction="20000"/>
          </a:bodyPr>
          <a:lstStyle/>
          <a:p>
            <a:r>
              <a:rPr lang="en-GB" dirty="0" smtClean="0"/>
              <a:t>“</a:t>
            </a:r>
            <a:r>
              <a:rPr lang="en-GB" dirty="0"/>
              <a:t>On this occasion it is said that when one of the [Carthaginian] senators was about to oppose the acceptance of the terms and was beginning to speak Hannibal came forward and pulled him down from the tribune…As it seemed to all that his advice was wise and opportune, they voted to make the treaty on the above conditions, and the senate at once dispatched envoys with orders to agree to it.” </a:t>
            </a:r>
            <a:r>
              <a:rPr lang="en-GB" dirty="0" smtClean="0"/>
              <a:t>Polybius 15.19</a:t>
            </a:r>
            <a:endParaRPr lang="en-GB" dirty="0"/>
          </a:p>
        </p:txBody>
      </p:sp>
    </p:spTree>
    <p:extLst>
      <p:ext uri="{BB962C8B-B14F-4D97-AF65-F5344CB8AC3E}">
        <p14:creationId xmlns:p14="http://schemas.microsoft.com/office/powerpoint/2010/main" val="4749242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Consequences of the 2</a:t>
            </a:r>
            <a:r>
              <a:rPr lang="en-GB" baseline="30000" dirty="0" smtClean="0"/>
              <a:t>nd</a:t>
            </a:r>
            <a:r>
              <a:rPr lang="en-GB" dirty="0" smtClean="0"/>
              <a:t> Punic War ?</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759099920"/>
      </p:ext>
    </p:extLst>
  </p:cSld>
  <p:clrMapOvr>
    <a:masterClrMapping/>
  </p:clrMapOvr>
  <p:transition spd="slow">
    <p:randomBar dir="vert"/>
  </p:transition>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2</a:t>
            </a:r>
            <a:r>
              <a:rPr lang="en-GB" baseline="30000" dirty="0" smtClean="0"/>
              <a:t>nd</a:t>
            </a:r>
            <a:r>
              <a:rPr lang="en-GB" dirty="0" smtClean="0"/>
              <a:t> Punic War – Thoughts…</a:t>
            </a:r>
            <a:endParaRPr lang="en-GB" dirty="0"/>
          </a:p>
        </p:txBody>
      </p:sp>
      <p:sp>
        <p:nvSpPr>
          <p:cNvPr id="3" name="Content Placeholder 2"/>
          <p:cNvSpPr>
            <a:spLocks noGrp="1"/>
          </p:cNvSpPr>
          <p:nvPr>
            <p:ph idx="1"/>
          </p:nvPr>
        </p:nvSpPr>
        <p:spPr/>
        <p:txBody>
          <a:bodyPr>
            <a:normAutofit fontScale="77500" lnSpcReduction="20000"/>
          </a:bodyPr>
          <a:lstStyle/>
          <a:p>
            <a:endParaRPr lang="en-GB" dirty="0"/>
          </a:p>
          <a:p>
            <a:r>
              <a:rPr lang="en-GB" b="1" dirty="0"/>
              <a:t>Inevitability of Roman Conquest? </a:t>
            </a:r>
            <a:endParaRPr lang="en-GB" dirty="0"/>
          </a:p>
          <a:p>
            <a:r>
              <a:rPr lang="en-GB" dirty="0" smtClean="0"/>
              <a:t>Polybius </a:t>
            </a:r>
            <a:r>
              <a:rPr lang="en-GB" dirty="0"/>
              <a:t>(1.1.5) – reasons for the whole world coming under Roman rule – defeats to Hannibal a test of Roman endurance (Livy 22.54.10) – expansion from city state to Empire seen as a linear process. </a:t>
            </a:r>
          </a:p>
          <a:p>
            <a:r>
              <a:rPr lang="en-GB" dirty="0" smtClean="0"/>
              <a:t>Impact </a:t>
            </a:r>
            <a:r>
              <a:rPr lang="en-GB" dirty="0"/>
              <a:t>on modern scholarship – Roman land power vs. Carthaginian sea power – frugal vs. the luxurious? </a:t>
            </a:r>
          </a:p>
          <a:p>
            <a:r>
              <a:rPr lang="en-GB" dirty="0" smtClean="0"/>
              <a:t>Did </a:t>
            </a:r>
            <a:r>
              <a:rPr lang="en-GB" dirty="0"/>
              <a:t>contemporaries really see this as a struggle for world power? </a:t>
            </a:r>
          </a:p>
          <a:p>
            <a:r>
              <a:rPr lang="en-GB" dirty="0" smtClean="0"/>
              <a:t>Given </a:t>
            </a:r>
            <a:r>
              <a:rPr lang="en-GB" dirty="0"/>
              <a:t>experiences of the First Punic War it is unlikely that the Romans conceived of this war being over quickly </a:t>
            </a:r>
          </a:p>
          <a:p>
            <a:endParaRPr lang="en-GB" dirty="0"/>
          </a:p>
        </p:txBody>
      </p:sp>
    </p:spTree>
    <p:extLst>
      <p:ext uri="{BB962C8B-B14F-4D97-AF65-F5344CB8AC3E}">
        <p14:creationId xmlns:p14="http://schemas.microsoft.com/office/powerpoint/2010/main" val="3499270071"/>
      </p:ext>
    </p:extLst>
  </p:cSld>
  <p:clrMapOvr>
    <a:masterClrMapping/>
  </p:clrMapOvr>
  <p:transition spd="slow">
    <p:randomBar dir="vert"/>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4340" name="Picture 4" descr="http://ancientrome.ru/art/artwork/arch/rom/rome/sepulcrum-scipionum/sci00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84" y="0"/>
            <a:ext cx="9162777"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228184" y="476672"/>
            <a:ext cx="2176814" cy="461665"/>
          </a:xfrm>
          <a:prstGeom prst="rect">
            <a:avLst/>
          </a:prstGeom>
        </p:spPr>
        <p:txBody>
          <a:bodyPr wrap="none">
            <a:spAutoFit/>
          </a:bodyPr>
          <a:lstStyle/>
          <a:p>
            <a:r>
              <a:rPr lang="en-GB" sz="2400" b="1" dirty="0">
                <a:solidFill>
                  <a:schemeClr val="bg2"/>
                </a:solidFill>
                <a:effectLst>
                  <a:outerShdw blurRad="38100" dist="38100" dir="2700000" algn="tl">
                    <a:srgbClr val="000000">
                      <a:alpha val="43137"/>
                    </a:srgbClr>
                  </a:outerShdw>
                </a:effectLst>
              </a:rPr>
              <a:t>Scipio Tombs</a:t>
            </a:r>
          </a:p>
        </p:txBody>
      </p:sp>
      <p:sp>
        <p:nvSpPr>
          <p:cNvPr id="5" name="Rectangle 4"/>
          <p:cNvSpPr/>
          <p:nvPr/>
        </p:nvSpPr>
        <p:spPr>
          <a:xfrm>
            <a:off x="4860032" y="6165304"/>
            <a:ext cx="3634328" cy="646331"/>
          </a:xfrm>
          <a:prstGeom prst="rect">
            <a:avLst/>
          </a:prstGeom>
        </p:spPr>
        <p:txBody>
          <a:bodyPr wrap="none">
            <a:spAutoFit/>
          </a:bodyPr>
          <a:lstStyle/>
          <a:p>
            <a:r>
              <a:rPr lang="en-GB" dirty="0">
                <a:solidFill>
                  <a:schemeClr val="bg2"/>
                </a:solidFill>
              </a:rPr>
              <a:t>Lucius Cornelius Scipio </a:t>
            </a:r>
            <a:r>
              <a:rPr lang="en-GB" dirty="0" smtClean="0">
                <a:solidFill>
                  <a:schemeClr val="bg2"/>
                </a:solidFill>
              </a:rPr>
              <a:t>Barbatus,</a:t>
            </a:r>
            <a:br>
              <a:rPr lang="en-GB" dirty="0" smtClean="0">
                <a:solidFill>
                  <a:schemeClr val="bg2"/>
                </a:solidFill>
              </a:rPr>
            </a:br>
            <a:r>
              <a:rPr lang="en-GB" dirty="0" smtClean="0">
                <a:solidFill>
                  <a:schemeClr val="bg2"/>
                </a:solidFill>
              </a:rPr>
              <a:t>3</a:t>
            </a:r>
            <a:r>
              <a:rPr lang="en-GB" baseline="30000" dirty="0" smtClean="0">
                <a:solidFill>
                  <a:schemeClr val="bg2"/>
                </a:solidFill>
              </a:rPr>
              <a:t>rd</a:t>
            </a:r>
            <a:r>
              <a:rPr lang="en-GB" dirty="0" smtClean="0">
                <a:solidFill>
                  <a:schemeClr val="bg2"/>
                </a:solidFill>
              </a:rPr>
              <a:t> c B.C.</a:t>
            </a:r>
            <a:endParaRPr lang="en-GB" dirty="0">
              <a:solidFill>
                <a:schemeClr val="bg2"/>
              </a:solidFill>
            </a:endParaRPr>
          </a:p>
        </p:txBody>
      </p:sp>
    </p:spTree>
    <p:extLst>
      <p:ext uri="{BB962C8B-B14F-4D97-AF65-F5344CB8AC3E}">
        <p14:creationId xmlns:p14="http://schemas.microsoft.com/office/powerpoint/2010/main" val="739205983"/>
      </p:ext>
    </p:extLst>
  </p:cSld>
  <p:clrMapOvr>
    <a:masterClrMapping/>
  </p:clrMapOvr>
  <p:transition spd="slow">
    <p:randomBar dir="vert"/>
  </p:transition>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smtClean="0"/>
              <a:t>Rome and the Greek East</a:t>
            </a:r>
            <a:endParaRPr lang="en-GB" dirty="0"/>
          </a:p>
        </p:txBody>
      </p:sp>
    </p:spTree>
    <p:extLst>
      <p:ext uri="{BB962C8B-B14F-4D97-AF65-F5344CB8AC3E}">
        <p14:creationId xmlns:p14="http://schemas.microsoft.com/office/powerpoint/2010/main" val="1946866639"/>
      </p:ext>
    </p:extLst>
  </p:cSld>
  <p:clrMapOvr>
    <a:masterClrMapping/>
  </p:clrMapOvr>
  <p:transition spd="slow">
    <p:randomBar dir="vert"/>
  </p:transition>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pload.wikimedia.org/wikipedia/commons/3/31/Rome-Seleucia-Parthia_200bc.jpg"/>
          <p:cNvPicPr>
            <a:picLocks noChangeAspect="1" noChangeArrowheads="1"/>
          </p:cNvPicPr>
          <p:nvPr/>
        </p:nvPicPr>
        <p:blipFill rotWithShape="1">
          <a:blip r:embed="rId2">
            <a:extLst>
              <a:ext uri="{28A0092B-C50C-407E-A947-70E740481C1C}">
                <a14:useLocalDpi xmlns:a14="http://schemas.microsoft.com/office/drawing/2010/main" val="0"/>
              </a:ext>
            </a:extLst>
          </a:blip>
          <a:srcRect l="11072" r="12546"/>
          <a:stretch/>
        </p:blipFill>
        <p:spPr bwMode="auto">
          <a:xfrm>
            <a:off x="0" y="3789040"/>
            <a:ext cx="9144000" cy="306896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4800" y="457200"/>
            <a:ext cx="8686800" cy="838200"/>
          </a:xfrm>
        </p:spPr>
        <p:txBody>
          <a:bodyPr/>
          <a:lstStyle/>
          <a:p>
            <a:r>
              <a:rPr lang="en-GB" dirty="0" smtClean="0"/>
              <a:t>Rome and the Greek East</a:t>
            </a:r>
            <a:endParaRPr lang="en-GB" dirty="0"/>
          </a:p>
        </p:txBody>
      </p:sp>
      <p:sp>
        <p:nvSpPr>
          <p:cNvPr id="5" name="Content Placeholder 2"/>
          <p:cNvSpPr>
            <a:spLocks noGrp="1"/>
          </p:cNvSpPr>
          <p:nvPr>
            <p:ph idx="1"/>
          </p:nvPr>
        </p:nvSpPr>
        <p:spPr>
          <a:xfrm>
            <a:off x="683567" y="1268760"/>
            <a:ext cx="8443829" cy="4525963"/>
          </a:xfrm>
        </p:spPr>
        <p:txBody>
          <a:bodyPr>
            <a:noAutofit/>
          </a:bodyPr>
          <a:lstStyle/>
          <a:p>
            <a:r>
              <a:rPr lang="en-GB" sz="1700" b="1" dirty="0" smtClean="0">
                <a:effectLst>
                  <a:outerShdw blurRad="38100" dist="38100" dir="2700000" algn="tl">
                    <a:srgbClr val="000000">
                      <a:alpha val="43137"/>
                    </a:srgbClr>
                  </a:outerShdw>
                </a:effectLst>
              </a:rPr>
              <a:t>Second </a:t>
            </a:r>
            <a:r>
              <a:rPr lang="en-GB" sz="1700" b="1" dirty="0">
                <a:effectLst>
                  <a:outerShdw blurRad="38100" dist="38100" dir="2700000" algn="tl">
                    <a:srgbClr val="000000">
                      <a:alpha val="43137"/>
                    </a:srgbClr>
                  </a:outerShdw>
                </a:effectLst>
              </a:rPr>
              <a:t>Macedonian War (200-197 BC). </a:t>
            </a:r>
          </a:p>
          <a:p>
            <a:r>
              <a:rPr lang="en-GB" sz="1700" b="1" dirty="0" smtClean="0">
                <a:effectLst>
                  <a:outerShdw blurRad="38100" dist="38100" dir="2700000" algn="tl">
                    <a:srgbClr val="000000">
                      <a:alpha val="43137"/>
                    </a:srgbClr>
                  </a:outerShdw>
                </a:effectLst>
              </a:rPr>
              <a:t>Syrian </a:t>
            </a:r>
            <a:r>
              <a:rPr lang="en-GB" sz="1700" b="1" dirty="0">
                <a:effectLst>
                  <a:outerShdw blurRad="38100" dist="38100" dir="2700000" algn="tl">
                    <a:srgbClr val="000000">
                      <a:alpha val="43137"/>
                    </a:srgbClr>
                  </a:outerShdw>
                </a:effectLst>
              </a:rPr>
              <a:t>War or war with Antiochus III (192-188 BC). </a:t>
            </a:r>
          </a:p>
          <a:p>
            <a:r>
              <a:rPr lang="en-GB" sz="1700" b="1" dirty="0" smtClean="0">
                <a:effectLst>
                  <a:outerShdw blurRad="38100" dist="38100" dir="2700000" algn="tl">
                    <a:srgbClr val="000000">
                      <a:alpha val="43137"/>
                    </a:srgbClr>
                  </a:outerShdw>
                </a:effectLst>
              </a:rPr>
              <a:t>Third </a:t>
            </a:r>
            <a:r>
              <a:rPr lang="en-GB" sz="1700" b="1" dirty="0">
                <a:effectLst>
                  <a:outerShdw blurRad="38100" dist="38100" dir="2700000" algn="tl">
                    <a:srgbClr val="000000">
                      <a:alpha val="43137"/>
                    </a:srgbClr>
                  </a:outerShdw>
                </a:effectLst>
              </a:rPr>
              <a:t>Macedonian War (171-168 BC). </a:t>
            </a:r>
          </a:p>
          <a:p>
            <a:r>
              <a:rPr lang="en-GB" sz="1700" b="1" dirty="0" smtClean="0">
                <a:effectLst>
                  <a:outerShdw blurRad="38100" dist="38100" dir="2700000" algn="tl">
                    <a:srgbClr val="000000">
                      <a:alpha val="43137"/>
                    </a:srgbClr>
                  </a:outerShdw>
                </a:effectLst>
              </a:rPr>
              <a:t>Fourth </a:t>
            </a:r>
            <a:r>
              <a:rPr lang="en-GB" sz="1700" b="1" dirty="0">
                <a:effectLst>
                  <a:outerShdw blurRad="38100" dist="38100" dir="2700000" algn="tl">
                    <a:srgbClr val="000000">
                      <a:alpha val="43137"/>
                    </a:srgbClr>
                  </a:outerShdw>
                </a:effectLst>
              </a:rPr>
              <a:t>Macedonian War (149-148 BC). </a:t>
            </a:r>
          </a:p>
          <a:p>
            <a:r>
              <a:rPr lang="en-GB" sz="1700" b="1" dirty="0" smtClean="0">
                <a:effectLst>
                  <a:outerShdw blurRad="38100" dist="38100" dir="2700000" algn="tl">
                    <a:srgbClr val="000000">
                      <a:alpha val="43137"/>
                    </a:srgbClr>
                  </a:outerShdw>
                </a:effectLst>
              </a:rPr>
              <a:t>Third </a:t>
            </a:r>
            <a:r>
              <a:rPr lang="en-GB" sz="1700" b="1" dirty="0">
                <a:effectLst>
                  <a:outerShdw blurRad="38100" dist="38100" dir="2700000" algn="tl">
                    <a:srgbClr val="000000">
                      <a:alpha val="43137"/>
                    </a:srgbClr>
                  </a:outerShdw>
                </a:effectLst>
              </a:rPr>
              <a:t>Punic War (149-146 BC). </a:t>
            </a:r>
          </a:p>
          <a:p>
            <a:r>
              <a:rPr lang="en-GB" sz="1700" b="1" dirty="0" smtClean="0">
                <a:effectLst>
                  <a:outerShdw blurRad="38100" dist="38100" dir="2700000" algn="tl">
                    <a:srgbClr val="000000">
                      <a:alpha val="43137"/>
                    </a:srgbClr>
                  </a:outerShdw>
                </a:effectLst>
              </a:rPr>
              <a:t>Achaean </a:t>
            </a:r>
            <a:r>
              <a:rPr lang="en-GB" sz="1700" b="1" dirty="0">
                <a:effectLst>
                  <a:outerShdw blurRad="38100" dist="38100" dir="2700000" algn="tl">
                    <a:srgbClr val="000000">
                      <a:alpha val="43137"/>
                    </a:srgbClr>
                  </a:outerShdw>
                </a:effectLst>
              </a:rPr>
              <a:t>War (146 BC). </a:t>
            </a:r>
          </a:p>
          <a:p>
            <a:r>
              <a:rPr lang="en-GB" sz="1700" b="1" dirty="0" smtClean="0">
                <a:effectLst>
                  <a:outerShdw blurRad="38100" dist="38100" dir="2700000" algn="tl">
                    <a:srgbClr val="000000">
                      <a:alpha val="43137"/>
                    </a:srgbClr>
                  </a:outerShdw>
                </a:effectLst>
              </a:rPr>
              <a:t>Sack </a:t>
            </a:r>
            <a:r>
              <a:rPr lang="en-GB" sz="1700" b="1" dirty="0">
                <a:effectLst>
                  <a:outerShdw blurRad="38100" dist="38100" dir="2700000" algn="tl">
                    <a:srgbClr val="000000">
                      <a:alpha val="43137"/>
                    </a:srgbClr>
                  </a:outerShdw>
                </a:effectLst>
              </a:rPr>
              <a:t>of Carthage and Corinth (146 BC). </a:t>
            </a:r>
          </a:p>
          <a:p>
            <a:r>
              <a:rPr lang="en-GB" sz="1700" b="1" dirty="0" err="1" smtClean="0">
                <a:effectLst>
                  <a:outerShdw blurRad="38100" dist="38100" dir="2700000" algn="tl">
                    <a:srgbClr val="000000">
                      <a:alpha val="43137"/>
                    </a:srgbClr>
                  </a:outerShdw>
                </a:effectLst>
              </a:rPr>
              <a:t>Attalus</a:t>
            </a:r>
            <a:r>
              <a:rPr lang="en-GB" sz="1700" b="1" dirty="0" smtClean="0">
                <a:effectLst>
                  <a:outerShdw blurRad="38100" dist="38100" dir="2700000" algn="tl">
                    <a:srgbClr val="000000">
                      <a:alpha val="43137"/>
                    </a:srgbClr>
                  </a:outerShdw>
                </a:effectLst>
              </a:rPr>
              <a:t> </a:t>
            </a:r>
            <a:r>
              <a:rPr lang="en-GB" sz="1700" b="1" dirty="0">
                <a:effectLst>
                  <a:outerShdw blurRad="38100" dist="38100" dir="2700000" algn="tl">
                    <a:srgbClr val="000000">
                      <a:alpha val="43137"/>
                    </a:srgbClr>
                  </a:outerShdw>
                </a:effectLst>
              </a:rPr>
              <a:t>III of Pergamum bequeaths kingdom to Rome (133 </a:t>
            </a:r>
            <a:r>
              <a:rPr lang="en-GB" sz="1700" b="1" dirty="0" smtClean="0">
                <a:effectLst>
                  <a:outerShdw blurRad="38100" dist="38100" dir="2700000" algn="tl">
                    <a:srgbClr val="000000">
                      <a:alpha val="43137"/>
                    </a:srgbClr>
                  </a:outerShdw>
                </a:effectLst>
              </a:rPr>
              <a:t>BC)</a:t>
            </a:r>
            <a:endParaRPr lang="en-GB" sz="1700" b="1" dirty="0">
              <a:effectLst>
                <a:outerShdw blurRad="38100" dist="38100" dir="2700000" algn="tl">
                  <a:srgbClr val="000000">
                    <a:alpha val="43137"/>
                  </a:srgbClr>
                </a:outerShdw>
              </a:effectLst>
            </a:endParaRPr>
          </a:p>
          <a:p>
            <a:endParaRPr lang="en-GB" sz="17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4809983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fade">
                                      <p:cBhvr>
                                        <p:cTn id="7" dur="1000"/>
                                        <p:tgtEl>
                                          <p:spTgt spid="17410"/>
                                        </p:tgtEl>
                                      </p:cBhvr>
                                    </p:animEffect>
                                    <p:anim calcmode="lin" valueType="num">
                                      <p:cBhvr>
                                        <p:cTn id="8" dur="1000" fill="hold"/>
                                        <p:tgtEl>
                                          <p:spTgt spid="17410"/>
                                        </p:tgtEl>
                                        <p:attrNameLst>
                                          <p:attrName>ppt_x</p:attrName>
                                        </p:attrNameLst>
                                      </p:cBhvr>
                                      <p:tavLst>
                                        <p:tav tm="0">
                                          <p:val>
                                            <p:strVal val="#ppt_x"/>
                                          </p:val>
                                        </p:tav>
                                        <p:tav tm="100000">
                                          <p:val>
                                            <p:strVal val="#ppt_x"/>
                                          </p:val>
                                        </p:tav>
                                      </p:tavLst>
                                    </p:anim>
                                    <p:anim calcmode="lin" valueType="num">
                                      <p:cBhvr>
                                        <p:cTn id="9" dur="1000" fill="hold"/>
                                        <p:tgtEl>
                                          <p:spTgt spid="174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s://upload.wikimedia.org/wikipedia/commons/3/31/Rome-Seleucia-Parthia_200bc.jpg"/>
          <p:cNvPicPr>
            <a:picLocks noChangeAspect="1" noChangeArrowheads="1"/>
          </p:cNvPicPr>
          <p:nvPr/>
        </p:nvPicPr>
        <p:blipFill rotWithShape="1">
          <a:blip r:embed="rId2">
            <a:extLst>
              <a:ext uri="{28A0092B-C50C-407E-A947-70E740481C1C}">
                <a14:useLocalDpi xmlns:a14="http://schemas.microsoft.com/office/drawing/2010/main" val="0"/>
              </a:ext>
            </a:extLst>
          </a:blip>
          <a:srcRect l="11072" r="12546"/>
          <a:stretch/>
        </p:blipFill>
        <p:spPr bwMode="auto">
          <a:xfrm>
            <a:off x="0" y="3789040"/>
            <a:ext cx="9144000" cy="30689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Rome and the Greek East</a:t>
            </a:r>
          </a:p>
        </p:txBody>
      </p:sp>
      <p:sp>
        <p:nvSpPr>
          <p:cNvPr id="3" name="Content Placeholder 2"/>
          <p:cNvSpPr>
            <a:spLocks noGrp="1"/>
          </p:cNvSpPr>
          <p:nvPr>
            <p:ph idx="1"/>
          </p:nvPr>
        </p:nvSpPr>
        <p:spPr/>
        <p:txBody>
          <a:bodyPr/>
          <a:lstStyle/>
          <a:p>
            <a:endParaRPr lang="en-GB" dirty="0"/>
          </a:p>
        </p:txBody>
      </p:sp>
      <p:pic>
        <p:nvPicPr>
          <p:cNvPr id="4" name="Picture 9" descr="C:\Eigene Dateien\TEACHING MATERIAL\HELLENISMUS Sommer 2005\MAP Punic War.JPG"/>
          <p:cNvPicPr>
            <a:picLocks noChangeAspect="1" noChangeArrowheads="1"/>
          </p:cNvPicPr>
          <p:nvPr/>
        </p:nvPicPr>
        <p:blipFill rotWithShape="1">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l="20421" t="21961" b="13460"/>
          <a:stretch/>
        </p:blipFill>
        <p:spPr bwMode="auto">
          <a:xfrm>
            <a:off x="3852582" y="1508554"/>
            <a:ext cx="5300133" cy="2150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4" name="Picture 2" descr="http://www.e-reading.club/illustrations/1036/1036041-_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600" y="3789040"/>
            <a:ext cx="2314653" cy="323721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http://universitypublishingonline.org/content/978/11/3905/436/2/9781139054362i.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48037" y="3789040"/>
            <a:ext cx="2447925" cy="374332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http://ecx.images-amazon.com/images/I/51IMD8mv11L._SX329_BO1,204,203,200_.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22602" y="3933056"/>
            <a:ext cx="2541161" cy="3830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1441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23554"/>
                                        </p:tgtEl>
                                        <p:attrNameLst>
                                          <p:attrName>style.visibility</p:attrName>
                                        </p:attrNameLst>
                                      </p:cBhvr>
                                      <p:to>
                                        <p:strVal val="visible"/>
                                      </p:to>
                                    </p:set>
                                    <p:animEffect transition="in" filter="fade">
                                      <p:cBhvr>
                                        <p:cTn id="11" dur="1000"/>
                                        <p:tgtEl>
                                          <p:spTgt spid="23554"/>
                                        </p:tgtEl>
                                      </p:cBhvr>
                                    </p:animEffect>
                                    <p:anim calcmode="lin" valueType="num">
                                      <p:cBhvr>
                                        <p:cTn id="12" dur="1000" fill="hold"/>
                                        <p:tgtEl>
                                          <p:spTgt spid="23554"/>
                                        </p:tgtEl>
                                        <p:attrNameLst>
                                          <p:attrName>ppt_x</p:attrName>
                                        </p:attrNameLst>
                                      </p:cBhvr>
                                      <p:tavLst>
                                        <p:tav tm="0">
                                          <p:val>
                                            <p:strVal val="#ppt_x"/>
                                          </p:val>
                                        </p:tav>
                                        <p:tav tm="100000">
                                          <p:val>
                                            <p:strVal val="#ppt_x"/>
                                          </p:val>
                                        </p:tav>
                                      </p:tavLst>
                                    </p:anim>
                                    <p:anim calcmode="lin" valueType="num">
                                      <p:cBhvr>
                                        <p:cTn id="13" dur="1000" fill="hold"/>
                                        <p:tgtEl>
                                          <p:spTgt spid="23554"/>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nodeType="afterEffect">
                                  <p:stCondLst>
                                    <p:cond delay="0"/>
                                  </p:stCondLst>
                                  <p:childTnLst>
                                    <p:set>
                                      <p:cBhvr>
                                        <p:cTn id="16" dur="1" fill="hold">
                                          <p:stCondLst>
                                            <p:cond delay="0"/>
                                          </p:stCondLst>
                                        </p:cTn>
                                        <p:tgtEl>
                                          <p:spTgt spid="23556"/>
                                        </p:tgtEl>
                                        <p:attrNameLst>
                                          <p:attrName>style.visibility</p:attrName>
                                        </p:attrNameLst>
                                      </p:cBhvr>
                                      <p:to>
                                        <p:strVal val="visible"/>
                                      </p:to>
                                    </p:set>
                                    <p:animEffect transition="in" filter="fade">
                                      <p:cBhvr>
                                        <p:cTn id="17" dur="1000"/>
                                        <p:tgtEl>
                                          <p:spTgt spid="23556"/>
                                        </p:tgtEl>
                                      </p:cBhvr>
                                    </p:animEffect>
                                    <p:anim calcmode="lin" valueType="num">
                                      <p:cBhvr>
                                        <p:cTn id="18" dur="1000" fill="hold"/>
                                        <p:tgtEl>
                                          <p:spTgt spid="23556"/>
                                        </p:tgtEl>
                                        <p:attrNameLst>
                                          <p:attrName>ppt_x</p:attrName>
                                        </p:attrNameLst>
                                      </p:cBhvr>
                                      <p:tavLst>
                                        <p:tav tm="0">
                                          <p:val>
                                            <p:strVal val="#ppt_x"/>
                                          </p:val>
                                        </p:tav>
                                        <p:tav tm="100000">
                                          <p:val>
                                            <p:strVal val="#ppt_x"/>
                                          </p:val>
                                        </p:tav>
                                      </p:tavLst>
                                    </p:anim>
                                    <p:anim calcmode="lin" valueType="num">
                                      <p:cBhvr>
                                        <p:cTn id="19" dur="1000" fill="hold"/>
                                        <p:tgtEl>
                                          <p:spTgt spid="23556"/>
                                        </p:tgtEl>
                                        <p:attrNameLst>
                                          <p:attrName>ppt_y</p:attrName>
                                        </p:attrNameLst>
                                      </p:cBhvr>
                                      <p:tavLst>
                                        <p:tav tm="0">
                                          <p:val>
                                            <p:strVal val="#ppt_y+.1"/>
                                          </p:val>
                                        </p:tav>
                                        <p:tav tm="100000">
                                          <p:val>
                                            <p:strVal val="#ppt_y"/>
                                          </p:val>
                                        </p:tav>
                                      </p:tavLst>
                                    </p:anim>
                                  </p:childTnLst>
                                </p:cTn>
                              </p:par>
                            </p:childTnLst>
                          </p:cTn>
                        </p:par>
                        <p:par>
                          <p:cTn id="20" fill="hold">
                            <p:stCondLst>
                              <p:cond delay="2500"/>
                            </p:stCondLst>
                            <p:childTnLst>
                              <p:par>
                                <p:cTn id="21" presetID="42" presetClass="entr" presetSubtype="0" fill="hold" nodeType="afterEffect">
                                  <p:stCondLst>
                                    <p:cond delay="0"/>
                                  </p:stCondLst>
                                  <p:childTnLst>
                                    <p:set>
                                      <p:cBhvr>
                                        <p:cTn id="22" dur="1" fill="hold">
                                          <p:stCondLst>
                                            <p:cond delay="0"/>
                                          </p:stCondLst>
                                        </p:cTn>
                                        <p:tgtEl>
                                          <p:spTgt spid="23558"/>
                                        </p:tgtEl>
                                        <p:attrNameLst>
                                          <p:attrName>style.visibility</p:attrName>
                                        </p:attrNameLst>
                                      </p:cBhvr>
                                      <p:to>
                                        <p:strVal val="visible"/>
                                      </p:to>
                                    </p:set>
                                    <p:animEffect transition="in" filter="fade">
                                      <p:cBhvr>
                                        <p:cTn id="23" dur="1000"/>
                                        <p:tgtEl>
                                          <p:spTgt spid="23558"/>
                                        </p:tgtEl>
                                      </p:cBhvr>
                                    </p:animEffect>
                                    <p:anim calcmode="lin" valueType="num">
                                      <p:cBhvr>
                                        <p:cTn id="24" dur="1000" fill="hold"/>
                                        <p:tgtEl>
                                          <p:spTgt spid="23558"/>
                                        </p:tgtEl>
                                        <p:attrNameLst>
                                          <p:attrName>ppt_x</p:attrName>
                                        </p:attrNameLst>
                                      </p:cBhvr>
                                      <p:tavLst>
                                        <p:tav tm="0">
                                          <p:val>
                                            <p:strVal val="#ppt_x"/>
                                          </p:val>
                                        </p:tav>
                                        <p:tav tm="100000">
                                          <p:val>
                                            <p:strVal val="#ppt_x"/>
                                          </p:val>
                                        </p:tav>
                                      </p:tavLst>
                                    </p:anim>
                                    <p:anim calcmode="lin" valueType="num">
                                      <p:cBhvr>
                                        <p:cTn id="25" dur="1000" fill="hold"/>
                                        <p:tgtEl>
                                          <p:spTgt spid="2355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dirty="0" smtClean="0">
                <a:solidFill>
                  <a:schemeClr val="bg2"/>
                </a:solidFill>
              </a:rPr>
              <a:t>MACEDONIA &amp; </a:t>
            </a:r>
            <a:r>
              <a:rPr lang="en-GB" dirty="0" err="1" smtClean="0">
                <a:solidFill>
                  <a:schemeClr val="bg2"/>
                </a:solidFill>
              </a:rPr>
              <a:t>gREECE</a:t>
            </a:r>
            <a:endParaRPr lang="en-GB" dirty="0">
              <a:solidFill>
                <a:schemeClr val="bg2"/>
              </a:solidFill>
            </a:endParaRPr>
          </a:p>
        </p:txBody>
      </p:sp>
    </p:spTree>
    <p:extLst>
      <p:ext uri="{BB962C8B-B14F-4D97-AF65-F5344CB8AC3E}">
        <p14:creationId xmlns:p14="http://schemas.microsoft.com/office/powerpoint/2010/main" val="539807445"/>
      </p:ext>
    </p:extLst>
  </p:cSld>
  <p:clrMapOvr>
    <a:masterClrMapping/>
  </p:clrMapOvr>
  <p:transition spd="slow">
    <p:randomBar dir="vert"/>
  </p:transition>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a:spLocks noGrp="1"/>
          </p:cNvSpPr>
          <p:nvPr>
            <p:ph type="title"/>
          </p:nvPr>
        </p:nvSpPr>
        <p:spPr>
          <a:xfrm>
            <a:off x="304800" y="457200"/>
            <a:ext cx="8686800" cy="838200"/>
          </a:xfrm>
        </p:spPr>
        <p:txBody>
          <a:bodyPr/>
          <a:lstStyle/>
          <a:p>
            <a:r>
              <a:rPr lang="en-GB" dirty="0" smtClean="0">
                <a:solidFill>
                  <a:schemeClr val="bg2"/>
                </a:solidFill>
              </a:rPr>
              <a:t>MACEDONIA &amp; </a:t>
            </a:r>
            <a:r>
              <a:rPr lang="en-GB" dirty="0" err="1" smtClean="0">
                <a:solidFill>
                  <a:schemeClr val="bg2"/>
                </a:solidFill>
              </a:rPr>
              <a:t>gREECE</a:t>
            </a:r>
            <a:endParaRPr lang="en-GB" dirty="0">
              <a:solidFill>
                <a:schemeClr val="bg2"/>
              </a:solidFill>
            </a:endParaRPr>
          </a:p>
        </p:txBody>
      </p:sp>
    </p:spTree>
    <p:extLst>
      <p:ext uri="{BB962C8B-B14F-4D97-AF65-F5344CB8AC3E}">
        <p14:creationId xmlns:p14="http://schemas.microsoft.com/office/powerpoint/2010/main" val="2583426038"/>
      </p:ext>
    </p:extLst>
  </p:cSld>
  <p:clrMapOvr>
    <a:masterClrMapping/>
  </p:clrMapOvr>
  <p:transition spd="slow">
    <p:randomBar dir="vert"/>
  </p:transition>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a:spLocks noGrp="1"/>
          </p:cNvSpPr>
          <p:nvPr>
            <p:ph type="title"/>
          </p:nvPr>
        </p:nvSpPr>
        <p:spPr>
          <a:xfrm>
            <a:off x="304800" y="457200"/>
            <a:ext cx="8686800" cy="838200"/>
          </a:xfrm>
        </p:spPr>
        <p:txBody>
          <a:bodyPr/>
          <a:lstStyle/>
          <a:p>
            <a:r>
              <a:rPr lang="en-GB" dirty="0" smtClean="0">
                <a:solidFill>
                  <a:schemeClr val="bg2"/>
                </a:solidFill>
              </a:rPr>
              <a:t>MACEDONIA &amp; </a:t>
            </a:r>
            <a:r>
              <a:rPr lang="en-GB" dirty="0" err="1" smtClean="0">
                <a:solidFill>
                  <a:schemeClr val="bg2"/>
                </a:solidFill>
              </a:rPr>
              <a:t>gREECE</a:t>
            </a:r>
            <a:endParaRPr lang="en-GB" dirty="0">
              <a:solidFill>
                <a:schemeClr val="bg2"/>
              </a:solidFill>
            </a:endParaRPr>
          </a:p>
        </p:txBody>
      </p:sp>
      <p:sp>
        <p:nvSpPr>
          <p:cNvPr id="3" name="Content Placeholder 2"/>
          <p:cNvSpPr>
            <a:spLocks noGrp="1"/>
          </p:cNvSpPr>
          <p:nvPr>
            <p:ph idx="1"/>
          </p:nvPr>
        </p:nvSpPr>
        <p:spPr>
          <a:xfrm>
            <a:off x="5148064" y="1554162"/>
            <a:ext cx="3843536" cy="4525963"/>
          </a:xfrm>
        </p:spPr>
        <p:style>
          <a:lnRef idx="3">
            <a:schemeClr val="lt1"/>
          </a:lnRef>
          <a:fillRef idx="1">
            <a:schemeClr val="accent2"/>
          </a:fillRef>
          <a:effectRef idx="1">
            <a:schemeClr val="accent2"/>
          </a:effectRef>
          <a:fontRef idx="minor">
            <a:schemeClr val="lt1"/>
          </a:fontRef>
        </p:style>
        <p:txBody>
          <a:bodyPr>
            <a:normAutofit fontScale="77500" lnSpcReduction="20000"/>
          </a:bodyPr>
          <a:lstStyle/>
          <a:p>
            <a:pPr marL="0" indent="0">
              <a:buNone/>
            </a:pPr>
            <a:r>
              <a:rPr lang="en-GB" b="1" dirty="0" smtClean="0"/>
              <a:t>Early </a:t>
            </a:r>
            <a:r>
              <a:rPr lang="en-GB" b="1" dirty="0"/>
              <a:t>Friendship </a:t>
            </a:r>
            <a:endParaRPr lang="en-GB" dirty="0"/>
          </a:p>
          <a:p>
            <a:r>
              <a:rPr lang="en-GB" dirty="0" smtClean="0"/>
              <a:t>Complaints </a:t>
            </a:r>
            <a:r>
              <a:rPr lang="en-GB" dirty="0"/>
              <a:t>about piracy (Polybius 2.8.2) / plea of Greeks at </a:t>
            </a:r>
            <a:r>
              <a:rPr lang="en-GB" dirty="0" err="1"/>
              <a:t>Issa</a:t>
            </a:r>
            <a:r>
              <a:rPr lang="en-GB" dirty="0"/>
              <a:t> (Appian </a:t>
            </a:r>
            <a:r>
              <a:rPr lang="en-GB" dirty="0" smtClean="0"/>
              <a:t>3.7</a:t>
            </a:r>
            <a:r>
              <a:rPr lang="en-GB" dirty="0"/>
              <a:t>). </a:t>
            </a:r>
          </a:p>
          <a:p>
            <a:r>
              <a:rPr lang="en-GB" dirty="0" smtClean="0"/>
              <a:t>Admission </a:t>
            </a:r>
            <a:r>
              <a:rPr lang="en-GB" dirty="0"/>
              <a:t>to Isthmian Games and Eleusinian Mysteries (228 BC). </a:t>
            </a:r>
          </a:p>
          <a:p>
            <a:r>
              <a:rPr lang="en-GB" dirty="0" smtClean="0"/>
              <a:t>Aetolian </a:t>
            </a:r>
            <a:r>
              <a:rPr lang="en-GB" dirty="0"/>
              <a:t>league allied with Rome (211 BC) – Livy 26.24; Polybius 9.42. </a:t>
            </a:r>
          </a:p>
        </p:txBody>
      </p:sp>
      <p:sp>
        <p:nvSpPr>
          <p:cNvPr id="6" name="Oval 5"/>
          <p:cNvSpPr/>
          <p:nvPr/>
        </p:nvSpPr>
        <p:spPr>
          <a:xfrm>
            <a:off x="1115616" y="2420888"/>
            <a:ext cx="1440160" cy="1296144"/>
          </a:xfrm>
          <a:prstGeom prst="ellipse">
            <a:avLst/>
          </a:prstGeom>
          <a:solidFill>
            <a:srgbClr val="FFFF00">
              <a:alpha val="49000"/>
            </a:srgbClr>
          </a:solid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85334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21" presetClass="entr" presetSubtype="1" fill="hold" grpId="0" nodeType="afterEffect">
                                  <p:stCondLst>
                                    <p:cond delay="1250"/>
                                  </p:stCondLst>
                                  <p:childTnLst>
                                    <p:set>
                                      <p:cBhvr>
                                        <p:cTn id="36" dur="1" fill="hold">
                                          <p:stCondLst>
                                            <p:cond delay="0"/>
                                          </p:stCondLst>
                                        </p:cTn>
                                        <p:tgtEl>
                                          <p:spTgt spid="6"/>
                                        </p:tgtEl>
                                        <p:attrNameLst>
                                          <p:attrName>style.visibility</p:attrName>
                                        </p:attrNameLst>
                                      </p:cBhvr>
                                      <p:to>
                                        <p:strVal val="visible"/>
                                      </p:to>
                                    </p:set>
                                    <p:animEffect transition="in" filter="wheel(1)">
                                      <p:cBhvr>
                                        <p:cTn id="3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8434" name="Picture 2" descr="https://upload.wikimedia.org/wikipedia/commons/3/39/Macedonia_and_the_Aegean_World_c.200.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250"/>
            <a:ext cx="9144000" cy="688356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smtClean="0">
                <a:solidFill>
                  <a:schemeClr val="bg2"/>
                </a:solidFill>
              </a:rPr>
              <a:t>MACEDONIA &amp; gREECE</a:t>
            </a:r>
            <a:endParaRPr lang="en-GB" dirty="0">
              <a:solidFill>
                <a:schemeClr val="bg2"/>
              </a:solidFill>
            </a:endParaRPr>
          </a:p>
        </p:txBody>
      </p:sp>
    </p:spTree>
    <p:extLst>
      <p:ext uri="{BB962C8B-B14F-4D97-AF65-F5344CB8AC3E}">
        <p14:creationId xmlns:p14="http://schemas.microsoft.com/office/powerpoint/2010/main" val="261000016"/>
      </p:ext>
    </p:extLst>
  </p:cSld>
  <p:clrMapOvr>
    <a:masterClrMapping/>
  </p:clrMapOvr>
  <p:transition spd="slow">
    <p:randomBar dir="vert"/>
  </p:transition>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a:spLocks noGrp="1"/>
          </p:cNvSpPr>
          <p:nvPr>
            <p:ph type="title"/>
          </p:nvPr>
        </p:nvSpPr>
        <p:spPr>
          <a:xfrm>
            <a:off x="304800" y="457200"/>
            <a:ext cx="8686800" cy="838200"/>
          </a:xfrm>
        </p:spPr>
        <p:txBody>
          <a:bodyPr/>
          <a:lstStyle/>
          <a:p>
            <a:r>
              <a:rPr lang="en-GB" dirty="0" smtClean="0">
                <a:solidFill>
                  <a:schemeClr val="bg2"/>
                </a:solidFill>
              </a:rPr>
              <a:t>MACEDONIA &amp; </a:t>
            </a:r>
            <a:r>
              <a:rPr lang="en-GB" dirty="0" err="1" smtClean="0">
                <a:solidFill>
                  <a:schemeClr val="bg2"/>
                </a:solidFill>
              </a:rPr>
              <a:t>gREECE</a:t>
            </a:r>
            <a:endParaRPr lang="en-GB" dirty="0">
              <a:solidFill>
                <a:schemeClr val="bg2"/>
              </a:solidFill>
            </a:endParaRPr>
          </a:p>
        </p:txBody>
      </p:sp>
      <p:sp>
        <p:nvSpPr>
          <p:cNvPr id="6" name="Content Placeholder 2"/>
          <p:cNvSpPr>
            <a:spLocks noGrp="1"/>
          </p:cNvSpPr>
          <p:nvPr>
            <p:ph idx="1"/>
          </p:nvPr>
        </p:nvSpPr>
        <p:spPr>
          <a:xfrm>
            <a:off x="1259632" y="2308456"/>
            <a:ext cx="7659960" cy="4525963"/>
          </a:xfrm>
          <a:solidFill>
            <a:schemeClr val="accent4">
              <a:alpha val="75000"/>
            </a:schemeClr>
          </a:solidFill>
        </p:spPr>
        <p:style>
          <a:lnRef idx="3">
            <a:schemeClr val="lt1"/>
          </a:lnRef>
          <a:fillRef idx="1">
            <a:schemeClr val="accent4"/>
          </a:fillRef>
          <a:effectRef idx="1">
            <a:schemeClr val="accent4"/>
          </a:effectRef>
          <a:fontRef idx="minor">
            <a:schemeClr val="lt1"/>
          </a:fontRef>
        </p:style>
        <p:txBody>
          <a:bodyPr>
            <a:normAutofit fontScale="77500" lnSpcReduction="20000"/>
          </a:bodyPr>
          <a:lstStyle/>
          <a:p>
            <a:pPr marL="0" indent="0">
              <a:buNone/>
            </a:pPr>
            <a:r>
              <a:rPr lang="en-GB" dirty="0" smtClean="0"/>
              <a:t>[</a:t>
            </a:r>
            <a:r>
              <a:rPr lang="en-GB" dirty="0" err="1"/>
              <a:t>Acarnanian</a:t>
            </a:r>
            <a:r>
              <a:rPr lang="en-GB" dirty="0"/>
              <a:t> envoy to Sparta in </a:t>
            </a:r>
            <a:r>
              <a:rPr lang="en-GB" dirty="0" smtClean="0"/>
              <a:t>210:] </a:t>
            </a:r>
            <a:br>
              <a:rPr lang="en-GB" dirty="0" smtClean="0"/>
            </a:br>
            <a:r>
              <a:rPr lang="en-GB" dirty="0" smtClean="0"/>
              <a:t>“But </a:t>
            </a:r>
            <a:r>
              <a:rPr lang="en-GB" dirty="0"/>
              <a:t>who makes common cause with you at present or what kind of alliance do you invite them [i.e. the Spartans] to enter? Is it not an alliance with barbarians?... But now Greece is threatened with a war against men of a foreign race who intend to enslave her… For in their anxiety to get the better of Philip and humiliate the Macedonians, they have without knowing it invoked such a cloud from the west as may, perhaps, at first only cast its shadow on Macedonia, but in time will be the cause of great evil to all Greece.” </a:t>
            </a:r>
            <a:endParaRPr lang="en-GB" dirty="0" smtClean="0"/>
          </a:p>
          <a:p>
            <a:pPr marL="0" indent="0" algn="r">
              <a:buNone/>
            </a:pPr>
            <a:r>
              <a:rPr lang="en-GB" dirty="0" smtClean="0"/>
              <a:t>– </a:t>
            </a:r>
            <a:r>
              <a:rPr lang="en-GB" b="1" dirty="0"/>
              <a:t>Polybius 9.37.5-7, </a:t>
            </a:r>
            <a:r>
              <a:rPr lang="en-GB" b="1" dirty="0" smtClean="0"/>
              <a:t>10</a:t>
            </a:r>
            <a:endParaRPr lang="en-GB" dirty="0"/>
          </a:p>
        </p:txBody>
      </p:sp>
    </p:spTree>
    <p:extLst>
      <p:ext uri="{BB962C8B-B14F-4D97-AF65-F5344CB8AC3E}">
        <p14:creationId xmlns:p14="http://schemas.microsoft.com/office/powerpoint/2010/main" val="36809979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a:spLocks noGrp="1"/>
          </p:cNvSpPr>
          <p:nvPr>
            <p:ph type="title"/>
          </p:nvPr>
        </p:nvSpPr>
        <p:spPr>
          <a:xfrm>
            <a:off x="304800" y="457200"/>
            <a:ext cx="8686800" cy="838200"/>
          </a:xfrm>
        </p:spPr>
        <p:txBody>
          <a:bodyPr/>
          <a:lstStyle/>
          <a:p>
            <a:r>
              <a:rPr lang="en-GB" dirty="0" smtClean="0">
                <a:solidFill>
                  <a:schemeClr val="bg2"/>
                </a:solidFill>
              </a:rPr>
              <a:t>MACEDONIA &amp; </a:t>
            </a:r>
            <a:r>
              <a:rPr lang="en-GB" dirty="0" err="1" smtClean="0">
                <a:solidFill>
                  <a:schemeClr val="bg2"/>
                </a:solidFill>
              </a:rPr>
              <a:t>gREECE</a:t>
            </a:r>
            <a:endParaRPr lang="en-GB" dirty="0">
              <a:solidFill>
                <a:schemeClr val="bg2"/>
              </a:solidFill>
            </a:endParaRPr>
          </a:p>
        </p:txBody>
      </p:sp>
      <p:sp>
        <p:nvSpPr>
          <p:cNvPr id="8" name="Rectangle 7"/>
          <p:cNvSpPr/>
          <p:nvPr/>
        </p:nvSpPr>
        <p:spPr>
          <a:xfrm rot="20575854">
            <a:off x="1115015" y="1426071"/>
            <a:ext cx="3103735" cy="461665"/>
          </a:xfrm>
          <a:prstGeom prst="rect">
            <a:avLst/>
          </a:prstGeom>
        </p:spPr>
        <p:txBody>
          <a:bodyPr wrap="none">
            <a:spAutoFit/>
          </a:bodyPr>
          <a:lstStyle/>
          <a:p>
            <a:r>
              <a:rPr lang="en-GB" sz="2400" b="1" dirty="0">
                <a:solidFill>
                  <a:srgbClr val="FFFF00"/>
                </a:solidFill>
              </a:rPr>
              <a:t>Philip V of </a:t>
            </a:r>
            <a:r>
              <a:rPr lang="en-GB" sz="2400" b="1" dirty="0" smtClean="0">
                <a:solidFill>
                  <a:srgbClr val="FFFF00"/>
                </a:solidFill>
              </a:rPr>
              <a:t>Macedon</a:t>
            </a:r>
            <a:endParaRPr lang="en-GB" sz="2400" b="1" dirty="0">
              <a:solidFill>
                <a:srgbClr val="FFFF00"/>
              </a:solidFill>
            </a:endParaRPr>
          </a:p>
        </p:txBody>
      </p:sp>
      <p:sp>
        <p:nvSpPr>
          <p:cNvPr id="9" name="Rectangle 8"/>
          <p:cNvSpPr/>
          <p:nvPr/>
        </p:nvSpPr>
        <p:spPr>
          <a:xfrm rot="309036">
            <a:off x="5499535" y="1860457"/>
            <a:ext cx="1997663" cy="461665"/>
          </a:xfrm>
          <a:prstGeom prst="rect">
            <a:avLst/>
          </a:prstGeom>
        </p:spPr>
        <p:txBody>
          <a:bodyPr wrap="none">
            <a:spAutoFit/>
          </a:bodyPr>
          <a:lstStyle/>
          <a:p>
            <a:r>
              <a:rPr lang="en-GB" sz="2400" b="1" dirty="0" smtClean="0">
                <a:solidFill>
                  <a:srgbClr val="FFFF00"/>
                </a:solidFill>
              </a:rPr>
              <a:t>PERGAMON</a:t>
            </a:r>
            <a:endParaRPr lang="en-GB" sz="2400" b="1" dirty="0">
              <a:solidFill>
                <a:srgbClr val="FFFF00"/>
              </a:solidFill>
            </a:endParaRPr>
          </a:p>
        </p:txBody>
      </p:sp>
      <p:sp>
        <p:nvSpPr>
          <p:cNvPr id="10" name="Rectangle 9"/>
          <p:cNvSpPr/>
          <p:nvPr/>
        </p:nvSpPr>
        <p:spPr>
          <a:xfrm rot="2425213">
            <a:off x="5089919" y="4852864"/>
            <a:ext cx="3895618" cy="461665"/>
          </a:xfrm>
          <a:prstGeom prst="rect">
            <a:avLst/>
          </a:prstGeom>
        </p:spPr>
        <p:txBody>
          <a:bodyPr wrap="none">
            <a:spAutoFit/>
          </a:bodyPr>
          <a:lstStyle/>
          <a:p>
            <a:r>
              <a:rPr lang="en-GB" sz="2400" b="1" dirty="0" smtClean="0">
                <a:solidFill>
                  <a:srgbClr val="FFFF00"/>
                </a:solidFill>
              </a:rPr>
              <a:t>Ptolemaic possessions…</a:t>
            </a:r>
            <a:endParaRPr lang="en-GB" sz="2400" b="1" dirty="0">
              <a:solidFill>
                <a:srgbClr val="FFFF00"/>
              </a:solidFill>
            </a:endParaRPr>
          </a:p>
        </p:txBody>
      </p:sp>
      <p:sp>
        <p:nvSpPr>
          <p:cNvPr id="11" name="Rectangle 10"/>
          <p:cNvSpPr/>
          <p:nvPr/>
        </p:nvSpPr>
        <p:spPr>
          <a:xfrm rot="2425213">
            <a:off x="7054237" y="2804715"/>
            <a:ext cx="2330317" cy="1200329"/>
          </a:xfrm>
          <a:prstGeom prst="rect">
            <a:avLst/>
          </a:prstGeom>
        </p:spPr>
        <p:txBody>
          <a:bodyPr wrap="none">
            <a:spAutoFit/>
          </a:bodyPr>
          <a:lstStyle/>
          <a:p>
            <a:pPr algn="ctr"/>
            <a:r>
              <a:rPr lang="en-GB" sz="2400" b="1" dirty="0" err="1" smtClean="0">
                <a:solidFill>
                  <a:srgbClr val="FFFF00"/>
                </a:solidFill>
              </a:rPr>
              <a:t>Antiochos</a:t>
            </a:r>
            <a:r>
              <a:rPr lang="en-GB" sz="2400" b="1" dirty="0" smtClean="0">
                <a:solidFill>
                  <a:srgbClr val="FFFF00"/>
                </a:solidFill>
              </a:rPr>
              <a:t> III</a:t>
            </a:r>
            <a:br>
              <a:rPr lang="en-GB" sz="2400" b="1" dirty="0" smtClean="0">
                <a:solidFill>
                  <a:srgbClr val="FFFF00"/>
                </a:solidFill>
              </a:rPr>
            </a:br>
            <a:r>
              <a:rPr lang="en-GB" sz="2400" b="1" dirty="0" smtClean="0">
                <a:solidFill>
                  <a:srgbClr val="FFFF00"/>
                </a:solidFill>
              </a:rPr>
              <a:t>S E L E U C I D</a:t>
            </a:r>
            <a:br>
              <a:rPr lang="en-GB" sz="2400" b="1" dirty="0" smtClean="0">
                <a:solidFill>
                  <a:srgbClr val="FFFF00"/>
                </a:solidFill>
              </a:rPr>
            </a:br>
            <a:r>
              <a:rPr lang="en-GB" sz="2400" b="1" dirty="0" smtClean="0">
                <a:solidFill>
                  <a:srgbClr val="FFFF00"/>
                </a:solidFill>
              </a:rPr>
              <a:t>E M P I R E</a:t>
            </a:r>
            <a:endParaRPr lang="en-GB" sz="2400" b="1" dirty="0">
              <a:solidFill>
                <a:srgbClr val="FFFF00"/>
              </a:solidFill>
            </a:endParaRPr>
          </a:p>
        </p:txBody>
      </p:sp>
      <p:sp>
        <p:nvSpPr>
          <p:cNvPr id="12" name="Rectangle 11"/>
          <p:cNvSpPr/>
          <p:nvPr/>
        </p:nvSpPr>
        <p:spPr>
          <a:xfrm rot="367754">
            <a:off x="3287788" y="259997"/>
            <a:ext cx="3726085" cy="646331"/>
          </a:xfrm>
          <a:prstGeom prst="rect">
            <a:avLst/>
          </a:prstGeom>
        </p:spPr>
        <p:txBody>
          <a:bodyPr wrap="none">
            <a:spAutoFit/>
          </a:bodyPr>
          <a:lstStyle/>
          <a:p>
            <a:r>
              <a:rPr lang="en-GB" b="1" dirty="0" smtClean="0">
                <a:solidFill>
                  <a:srgbClr val="FFFF00"/>
                </a:solidFill>
              </a:rPr>
              <a:t>non aggression pact</a:t>
            </a:r>
          </a:p>
          <a:p>
            <a:pPr algn="ctr"/>
            <a:r>
              <a:rPr lang="en-GB" b="1" dirty="0" err="1" smtClean="0">
                <a:solidFill>
                  <a:srgbClr val="FFFF00"/>
                </a:solidFill>
              </a:rPr>
              <a:t>betw</a:t>
            </a:r>
            <a:r>
              <a:rPr lang="en-GB" b="1" dirty="0" smtClean="0">
                <a:solidFill>
                  <a:srgbClr val="FFFF00"/>
                </a:solidFill>
              </a:rPr>
              <a:t>. Philip V &amp; </a:t>
            </a:r>
            <a:r>
              <a:rPr lang="en-GB" b="1" dirty="0" err="1" smtClean="0">
                <a:solidFill>
                  <a:srgbClr val="FFFF00"/>
                </a:solidFill>
              </a:rPr>
              <a:t>Antiochos</a:t>
            </a:r>
            <a:r>
              <a:rPr lang="en-GB" b="1" dirty="0" smtClean="0">
                <a:solidFill>
                  <a:srgbClr val="FFFF00"/>
                </a:solidFill>
              </a:rPr>
              <a:t> III</a:t>
            </a:r>
            <a:endParaRPr lang="en-GB" b="1" dirty="0">
              <a:solidFill>
                <a:srgbClr val="FFFF00"/>
              </a:solidFill>
            </a:endParaRPr>
          </a:p>
        </p:txBody>
      </p:sp>
      <p:sp>
        <p:nvSpPr>
          <p:cNvPr id="13" name="Rectangle 12"/>
          <p:cNvSpPr/>
          <p:nvPr/>
        </p:nvSpPr>
        <p:spPr>
          <a:xfrm>
            <a:off x="3196845" y="646948"/>
            <a:ext cx="4572000" cy="3970318"/>
          </a:xfrm>
          <a:prstGeom prst="rect">
            <a:avLst/>
          </a:prstGeom>
        </p:spPr>
        <p:style>
          <a:lnRef idx="3">
            <a:schemeClr val="lt1"/>
          </a:lnRef>
          <a:fillRef idx="1">
            <a:schemeClr val="accent3"/>
          </a:fillRef>
          <a:effectRef idx="1">
            <a:schemeClr val="accent3"/>
          </a:effectRef>
          <a:fontRef idx="minor">
            <a:schemeClr val="lt1"/>
          </a:fontRef>
        </p:style>
        <p:txBody>
          <a:bodyPr>
            <a:spAutoFit/>
          </a:bodyPr>
          <a:lstStyle/>
          <a:p>
            <a:pPr marL="285750" indent="-285750">
              <a:buFont typeface="Wingdings" panose="05000000000000000000" pitchFamily="2" charset="2"/>
              <a:buChar char="Ø"/>
            </a:pPr>
            <a:r>
              <a:rPr lang="en-GB" dirty="0" smtClean="0"/>
              <a:t>197 </a:t>
            </a:r>
            <a:r>
              <a:rPr lang="en-GB" dirty="0"/>
              <a:t>BC </a:t>
            </a:r>
            <a:r>
              <a:rPr lang="en-GB" dirty="0" smtClean="0"/>
              <a:t>– Rome defeated Philip (Battle </a:t>
            </a:r>
            <a:r>
              <a:rPr lang="en-GB" dirty="0"/>
              <a:t>of </a:t>
            </a:r>
            <a:r>
              <a:rPr lang="en-GB" dirty="0" smtClean="0"/>
              <a:t>Cynoscephalae)</a:t>
            </a:r>
            <a:br>
              <a:rPr lang="en-GB" dirty="0" smtClean="0"/>
            </a:br>
            <a:r>
              <a:rPr lang="en-GB" dirty="0" smtClean="0">
                <a:sym typeface="Wingdings" panose="05000000000000000000" pitchFamily="2" charset="2"/>
              </a:rPr>
              <a:t></a:t>
            </a:r>
            <a:r>
              <a:rPr lang="en-GB" dirty="0" smtClean="0"/>
              <a:t> </a:t>
            </a:r>
            <a:r>
              <a:rPr lang="en-GB" dirty="0"/>
              <a:t>Treaty of </a:t>
            </a:r>
            <a:r>
              <a:rPr lang="en-GB" dirty="0" err="1" smtClean="0"/>
              <a:t>Tempea</a:t>
            </a:r>
            <a:r>
              <a:rPr lang="en-GB" dirty="0" smtClean="0"/>
              <a:t>: </a:t>
            </a:r>
          </a:p>
          <a:p>
            <a:pPr marL="742950" lvl="1" indent="-285750">
              <a:buFont typeface="Wingdings" panose="05000000000000000000" pitchFamily="2" charset="2"/>
              <a:buChar char="Ø"/>
            </a:pPr>
            <a:r>
              <a:rPr lang="en-GB" dirty="0" smtClean="0"/>
              <a:t>Philip </a:t>
            </a:r>
            <a:r>
              <a:rPr lang="en-GB" dirty="0"/>
              <a:t>V was forbidden from interfering with affairs outside his </a:t>
            </a:r>
            <a:r>
              <a:rPr lang="en-GB" dirty="0" smtClean="0"/>
              <a:t>borders</a:t>
            </a:r>
          </a:p>
          <a:p>
            <a:pPr marL="742950" lvl="1" indent="-285750">
              <a:buFont typeface="Wingdings" panose="05000000000000000000" pitchFamily="2" charset="2"/>
              <a:buChar char="Ø"/>
            </a:pPr>
            <a:r>
              <a:rPr lang="en-GB" dirty="0" smtClean="0"/>
              <a:t>relinquish </a:t>
            </a:r>
            <a:r>
              <a:rPr lang="en-GB" dirty="0"/>
              <a:t>his recent Greek conquests. </a:t>
            </a:r>
            <a:endParaRPr lang="en-GB" dirty="0" smtClean="0"/>
          </a:p>
          <a:p>
            <a:pPr marL="285750" indent="-285750">
              <a:buFont typeface="Wingdings" panose="05000000000000000000" pitchFamily="2" charset="2"/>
              <a:buChar char="Ø"/>
            </a:pPr>
            <a:r>
              <a:rPr lang="en-GB" dirty="0" smtClean="0"/>
              <a:t>Antiochus </a:t>
            </a:r>
            <a:r>
              <a:rPr lang="en-GB" dirty="0"/>
              <a:t>III order to leave autonomous the free cities of Asia and not to cross into Greece. </a:t>
            </a:r>
            <a:endParaRPr lang="en-GB" dirty="0" smtClean="0"/>
          </a:p>
          <a:p>
            <a:pPr marL="285750" indent="-285750">
              <a:buFont typeface="Wingdings" panose="05000000000000000000" pitchFamily="2" charset="2"/>
              <a:buChar char="Ø"/>
            </a:pPr>
            <a:r>
              <a:rPr lang="en-GB" dirty="0" smtClean="0"/>
              <a:t>196 BC (Isthmian Games):</a:t>
            </a:r>
            <a:br>
              <a:rPr lang="en-GB" dirty="0" smtClean="0"/>
            </a:br>
            <a:r>
              <a:rPr lang="en-GB" dirty="0" smtClean="0"/>
              <a:t>Rome </a:t>
            </a:r>
            <a:r>
              <a:rPr lang="en-GB" dirty="0"/>
              <a:t>proclaimed the "Freedom of the Greeks</a:t>
            </a:r>
            <a:r>
              <a:rPr lang="en-GB" dirty="0" smtClean="0"/>
              <a:t>"</a:t>
            </a:r>
            <a:endParaRPr lang="en-GB" dirty="0"/>
          </a:p>
        </p:txBody>
      </p:sp>
    </p:spTree>
    <p:extLst>
      <p:ext uri="{BB962C8B-B14F-4D97-AF65-F5344CB8AC3E}">
        <p14:creationId xmlns:p14="http://schemas.microsoft.com/office/powerpoint/2010/main" val="9841091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1750"/>
                                        <p:tgtEl>
                                          <p:spTgt spid="8"/>
                                        </p:tgtEl>
                                      </p:cBhvr>
                                    </p:animEffect>
                                  </p:childTnLst>
                                </p:cTn>
                              </p:par>
                            </p:childTnLst>
                          </p:cTn>
                        </p:par>
                        <p:par>
                          <p:cTn id="8" fill="hold">
                            <p:stCondLst>
                              <p:cond delay="1750"/>
                            </p:stCondLst>
                            <p:childTnLst>
                              <p:par>
                                <p:cTn id="9" presetID="6" presetClass="entr" presetSubtype="32"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circle(out)">
                                      <p:cBhvr>
                                        <p:cTn id="11" dur="1750"/>
                                        <p:tgtEl>
                                          <p:spTgt spid="9"/>
                                        </p:tgtEl>
                                      </p:cBhvr>
                                    </p:animEffect>
                                  </p:childTnLst>
                                </p:cTn>
                              </p:par>
                            </p:childTnLst>
                          </p:cTn>
                        </p:par>
                        <p:par>
                          <p:cTn id="12" fill="hold">
                            <p:stCondLst>
                              <p:cond delay="3500"/>
                            </p:stCondLst>
                            <p:childTnLst>
                              <p:par>
                                <p:cTn id="13" presetID="6" presetClass="entr" presetSubtype="32"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circle(out)">
                                      <p:cBhvr>
                                        <p:cTn id="15" dur="1750"/>
                                        <p:tgtEl>
                                          <p:spTgt spid="10"/>
                                        </p:tgtEl>
                                      </p:cBhvr>
                                    </p:animEffect>
                                  </p:childTnLst>
                                </p:cTn>
                              </p:par>
                            </p:childTnLst>
                          </p:cTn>
                        </p:par>
                        <p:par>
                          <p:cTn id="16" fill="hold">
                            <p:stCondLst>
                              <p:cond delay="5250"/>
                            </p:stCondLst>
                            <p:childTnLst>
                              <p:par>
                                <p:cTn id="17" presetID="6" presetClass="entr" presetSubtype="32" fill="hold" grpId="0"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circle(out)">
                                      <p:cBhvr>
                                        <p:cTn id="19" dur="1750"/>
                                        <p:tgtEl>
                                          <p:spTgt spid="12"/>
                                        </p:tgtEl>
                                      </p:cBhvr>
                                    </p:animEffect>
                                  </p:childTnLst>
                                </p:cTn>
                              </p:par>
                            </p:childTnLst>
                          </p:cTn>
                        </p:par>
                        <p:par>
                          <p:cTn id="20" fill="hold">
                            <p:stCondLst>
                              <p:cond delay="7000"/>
                            </p:stCondLst>
                            <p:childTnLst>
                              <p:par>
                                <p:cTn id="21" presetID="6" presetClass="entr" presetSubtype="32" fill="hold" grpId="0"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circle(out)">
                                      <p:cBhvr>
                                        <p:cTn id="23" dur="175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1000"/>
                                        <p:tgtEl>
                                          <p:spTgt spid="13"/>
                                        </p:tgtEl>
                                      </p:cBhvr>
                                    </p:animEffect>
                                    <p:anim calcmode="lin" valueType="num">
                                      <p:cBhvr>
                                        <p:cTn id="29" dur="1000" fill="hold"/>
                                        <p:tgtEl>
                                          <p:spTgt spid="13"/>
                                        </p:tgtEl>
                                        <p:attrNameLst>
                                          <p:attrName>ppt_x</p:attrName>
                                        </p:attrNameLst>
                                      </p:cBhvr>
                                      <p:tavLst>
                                        <p:tav tm="0">
                                          <p:val>
                                            <p:strVal val="#ppt_x"/>
                                          </p:val>
                                        </p:tav>
                                        <p:tav tm="100000">
                                          <p:val>
                                            <p:strVal val="#ppt_x"/>
                                          </p:val>
                                        </p:tav>
                                      </p:tavLst>
                                    </p:anim>
                                    <p:anim calcmode="lin" valueType="num">
                                      <p:cBhvr>
                                        <p:cTn id="3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3" grpId="0" animBg="1"/>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a:xfrm>
            <a:off x="5266266" y="980728"/>
            <a:ext cx="3725334" cy="5099397"/>
          </a:xfrm>
        </p:spPr>
        <p:style>
          <a:lnRef idx="2">
            <a:schemeClr val="accent3">
              <a:shade val="50000"/>
            </a:schemeClr>
          </a:lnRef>
          <a:fillRef idx="1">
            <a:schemeClr val="accent3"/>
          </a:fillRef>
          <a:effectRef idx="0">
            <a:schemeClr val="accent3"/>
          </a:effectRef>
          <a:fontRef idx="minor">
            <a:schemeClr val="lt1"/>
          </a:fontRef>
        </p:style>
        <p:txBody>
          <a:bodyPr>
            <a:noAutofit/>
          </a:bodyPr>
          <a:lstStyle/>
          <a:p>
            <a:pPr marL="0" indent="0">
              <a:buNone/>
            </a:pPr>
            <a:r>
              <a:rPr lang="en-GB" sz="2400" dirty="0" smtClean="0"/>
              <a:t>“</a:t>
            </a:r>
            <a:r>
              <a:rPr lang="en-GB" sz="2400" dirty="0"/>
              <a:t>All the rest of the Greeks in Asia and Europe were to be free and subject to their own laws; Philip was to surrender to the Romans before the Isthmian games those Greeks subject to his rule and the cities in which he had garrisons; he was to leave free…” – </a:t>
            </a:r>
            <a:r>
              <a:rPr lang="en-GB" sz="2400" b="1" dirty="0"/>
              <a:t>Polybius 18.44.2-4</a:t>
            </a:r>
            <a:r>
              <a:rPr lang="en-GB" sz="2400" dirty="0"/>
              <a:t>. </a:t>
            </a:r>
            <a:endParaRPr lang="en-GB" sz="2400" dirty="0"/>
          </a:p>
        </p:txBody>
      </p:sp>
      <p:sp>
        <p:nvSpPr>
          <p:cNvPr id="4" name="Rectangle 3"/>
          <p:cNvSpPr/>
          <p:nvPr/>
        </p:nvSpPr>
        <p:spPr>
          <a:xfrm>
            <a:off x="694266" y="4442305"/>
            <a:ext cx="4572000" cy="203132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a:spAutoFit/>
          </a:bodyPr>
          <a:lstStyle/>
          <a:p>
            <a:r>
              <a:rPr lang="en-GB" dirty="0" smtClean="0"/>
              <a:t>[</a:t>
            </a:r>
            <a:r>
              <a:rPr lang="en-GB" dirty="0"/>
              <a:t>response of the Aetolians</a:t>
            </a:r>
            <a:r>
              <a:rPr lang="en-GB" dirty="0" smtClean="0"/>
              <a:t>]: </a:t>
            </a:r>
            <a:br>
              <a:rPr lang="en-GB" dirty="0" smtClean="0"/>
            </a:br>
            <a:r>
              <a:rPr lang="en-GB" dirty="0" smtClean="0"/>
              <a:t>“anyone </a:t>
            </a:r>
            <a:r>
              <a:rPr lang="en-GB" dirty="0"/>
              <a:t>could easily see that the Romans were taking over from Philip the fetters of Greece, and that what was happening was a readjustment of masters and not the delivery of Greece out of gratitude.” </a:t>
            </a:r>
            <a:r>
              <a:rPr lang="en-GB" dirty="0" smtClean="0"/>
              <a:t/>
            </a:r>
            <a:br>
              <a:rPr lang="en-GB" dirty="0" smtClean="0"/>
            </a:br>
            <a:r>
              <a:rPr lang="en-GB" b="1" dirty="0" smtClean="0"/>
              <a:t>– Pol. 18.45.6</a:t>
            </a:r>
            <a:r>
              <a:rPr lang="en-GB" dirty="0"/>
              <a:t>. </a:t>
            </a:r>
            <a:endParaRPr lang="en-GB" dirty="0"/>
          </a:p>
        </p:txBody>
      </p:sp>
      <p:pic>
        <p:nvPicPr>
          <p:cNvPr id="26626" name="Picture 2" descr="http://s3-eu-west-1.amazonaws.com/lookandlearn-preview/M/M802/M80206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74" y="1196752"/>
            <a:ext cx="4743450" cy="3114676"/>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304800" y="457200"/>
            <a:ext cx="8686800" cy="838200"/>
          </a:xfrm>
        </p:spPr>
        <p:txBody>
          <a:bodyPr/>
          <a:lstStyle/>
          <a:p>
            <a:r>
              <a:rPr lang="en-GB" dirty="0" smtClean="0">
                <a:solidFill>
                  <a:schemeClr val="bg2"/>
                </a:solidFill>
              </a:rPr>
              <a:t>LIBERTAS</a:t>
            </a:r>
            <a:endParaRPr lang="en-GB" dirty="0">
              <a:solidFill>
                <a:schemeClr val="bg2"/>
              </a:solidFill>
            </a:endParaRPr>
          </a:p>
        </p:txBody>
      </p:sp>
      <p:sp>
        <p:nvSpPr>
          <p:cNvPr id="5" name="Rectangle 4"/>
          <p:cNvSpPr/>
          <p:nvPr/>
        </p:nvSpPr>
        <p:spPr>
          <a:xfrm>
            <a:off x="4572000" y="6369503"/>
            <a:ext cx="4572000" cy="461665"/>
          </a:xfrm>
          <a:prstGeom prst="rect">
            <a:avLst/>
          </a:prstGeom>
        </p:spPr>
        <p:txBody>
          <a:bodyPr>
            <a:spAutoFit/>
          </a:bodyPr>
          <a:lstStyle/>
          <a:p>
            <a:pPr algn="r"/>
            <a:r>
              <a:rPr lang="en-GB" sz="1200" dirty="0">
                <a:solidFill>
                  <a:schemeClr val="accent2">
                    <a:lumMod val="20000"/>
                    <a:lumOff val="80000"/>
                  </a:schemeClr>
                </a:solidFill>
              </a:rPr>
              <a:t>The Comic History of Rome by Gilbert Abbott a Beckett (Bradbury, Evans, c 1850</a:t>
            </a:r>
          </a:p>
        </p:txBody>
      </p:sp>
    </p:spTree>
    <p:extLst>
      <p:ext uri="{BB962C8B-B14F-4D97-AF65-F5344CB8AC3E}">
        <p14:creationId xmlns:p14="http://schemas.microsoft.com/office/powerpoint/2010/main" val="3218701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500"/>
                                  </p:stCondLst>
                                  <p:childTnLst>
                                    <p:set>
                                      <p:cBhvr>
                                        <p:cTn id="18" dur="1" fill="hold">
                                          <p:stCondLst>
                                            <p:cond delay="0"/>
                                          </p:stCondLst>
                                        </p:cTn>
                                        <p:tgtEl>
                                          <p:spTgt spid="26626"/>
                                        </p:tgtEl>
                                        <p:attrNameLst>
                                          <p:attrName>style.visibility</p:attrName>
                                        </p:attrNameLst>
                                      </p:cBhvr>
                                      <p:to>
                                        <p:strVal val="visible"/>
                                      </p:to>
                                    </p:set>
                                    <p:animEffect transition="in" filter="fade">
                                      <p:cBhvr>
                                        <p:cTn id="19" dur="1000"/>
                                        <p:tgtEl>
                                          <p:spTgt spid="26626"/>
                                        </p:tgtEl>
                                      </p:cBhvr>
                                    </p:animEffect>
                                    <p:anim calcmode="lin" valueType="num">
                                      <p:cBhvr>
                                        <p:cTn id="20" dur="1000" fill="hold"/>
                                        <p:tgtEl>
                                          <p:spTgt spid="26626"/>
                                        </p:tgtEl>
                                        <p:attrNameLst>
                                          <p:attrName>ppt_x</p:attrName>
                                        </p:attrNameLst>
                                      </p:cBhvr>
                                      <p:tavLst>
                                        <p:tav tm="0">
                                          <p:val>
                                            <p:strVal val="#ppt_x"/>
                                          </p:val>
                                        </p:tav>
                                        <p:tav tm="100000">
                                          <p:val>
                                            <p:strVal val="#ppt_x"/>
                                          </p:val>
                                        </p:tav>
                                      </p:tavLst>
                                    </p:anim>
                                    <p:anim calcmode="lin" valueType="num">
                                      <p:cBhvr>
                                        <p:cTn id="21" dur="1000" fill="hold"/>
                                        <p:tgtEl>
                                          <p:spTgt spid="2662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dirty="0" smtClean="0"/>
              <a:t>Libertas</a:t>
            </a:r>
            <a:endParaRPr lang="en-GB" dirty="0"/>
          </a:p>
        </p:txBody>
      </p:sp>
      <p:sp>
        <p:nvSpPr>
          <p:cNvPr id="3" name="Content Placeholder 2"/>
          <p:cNvSpPr>
            <a:spLocks noGrp="1"/>
          </p:cNvSpPr>
          <p:nvPr>
            <p:ph idx="1"/>
          </p:nvPr>
        </p:nvSpPr>
        <p:spPr>
          <a:solidFill>
            <a:schemeClr val="accent6">
              <a:alpha val="23000"/>
            </a:schemeClr>
          </a:solidFill>
        </p:spPr>
        <p:style>
          <a:lnRef idx="2">
            <a:schemeClr val="accent6">
              <a:shade val="50000"/>
            </a:schemeClr>
          </a:lnRef>
          <a:fillRef idx="1">
            <a:schemeClr val="accent6"/>
          </a:fillRef>
          <a:effectRef idx="0">
            <a:schemeClr val="accent6"/>
          </a:effectRef>
          <a:fontRef idx="minor">
            <a:schemeClr val="lt1"/>
          </a:fontRef>
        </p:style>
        <p:txBody>
          <a:bodyPr/>
          <a:lstStyle/>
          <a:p>
            <a:r>
              <a:rPr lang="en-GB" dirty="0" smtClean="0">
                <a:solidFill>
                  <a:srgbClr val="FFFF00"/>
                </a:solidFill>
              </a:rPr>
              <a:t>The treaty of </a:t>
            </a:r>
            <a:r>
              <a:rPr lang="en-GB" dirty="0" err="1" smtClean="0">
                <a:solidFill>
                  <a:srgbClr val="FFFF00"/>
                </a:solidFill>
              </a:rPr>
              <a:t>Apamea</a:t>
            </a:r>
            <a:endParaRPr lang="en-GB" dirty="0" smtClean="0">
              <a:solidFill>
                <a:srgbClr val="FFFF00"/>
              </a:solidFill>
            </a:endParaRPr>
          </a:p>
          <a:p>
            <a:pPr lvl="1"/>
            <a:r>
              <a:rPr lang="en-GB" dirty="0" smtClean="0">
                <a:solidFill>
                  <a:srgbClr val="FFFF00"/>
                </a:solidFill>
              </a:rPr>
              <a:t>between Rome &amp; </a:t>
            </a:r>
            <a:r>
              <a:rPr lang="en-GB" dirty="0" err="1" smtClean="0">
                <a:solidFill>
                  <a:srgbClr val="FFFF00"/>
                </a:solidFill>
              </a:rPr>
              <a:t>Antiochos</a:t>
            </a:r>
            <a:r>
              <a:rPr lang="en-GB" dirty="0" smtClean="0">
                <a:solidFill>
                  <a:srgbClr val="FFFF00"/>
                </a:solidFill>
              </a:rPr>
              <a:t> III </a:t>
            </a:r>
          </a:p>
          <a:p>
            <a:pPr lvl="1"/>
            <a:r>
              <a:rPr lang="en-GB" dirty="0" smtClean="0">
                <a:solidFill>
                  <a:srgbClr val="FFFF00"/>
                </a:solidFill>
              </a:rPr>
              <a:t>After: </a:t>
            </a:r>
            <a:r>
              <a:rPr lang="en-GB" dirty="0">
                <a:solidFill>
                  <a:srgbClr val="FFFF00"/>
                </a:solidFill>
              </a:rPr>
              <a:t>battle of Thermopylae </a:t>
            </a:r>
            <a:r>
              <a:rPr lang="en-GB" dirty="0" smtClean="0">
                <a:solidFill>
                  <a:srgbClr val="FFFF00"/>
                </a:solidFill>
              </a:rPr>
              <a:t>(191 </a:t>
            </a:r>
            <a:r>
              <a:rPr lang="en-GB" dirty="0">
                <a:solidFill>
                  <a:srgbClr val="FFFF00"/>
                </a:solidFill>
              </a:rPr>
              <a:t>BC), </a:t>
            </a:r>
            <a:r>
              <a:rPr lang="en-GB" dirty="0" smtClean="0">
                <a:solidFill>
                  <a:srgbClr val="FFFF00"/>
                </a:solidFill>
              </a:rPr>
              <a:t>battle </a:t>
            </a:r>
            <a:r>
              <a:rPr lang="en-GB" dirty="0">
                <a:solidFill>
                  <a:srgbClr val="FFFF00"/>
                </a:solidFill>
              </a:rPr>
              <a:t>of Magnesia (in 190), and </a:t>
            </a:r>
            <a:r>
              <a:rPr lang="en-GB" dirty="0" smtClean="0">
                <a:solidFill>
                  <a:srgbClr val="FFFF00"/>
                </a:solidFill>
              </a:rPr>
              <a:t>Roman </a:t>
            </a:r>
            <a:r>
              <a:rPr lang="en-GB" dirty="0">
                <a:solidFill>
                  <a:srgbClr val="FFFF00"/>
                </a:solidFill>
              </a:rPr>
              <a:t>and </a:t>
            </a:r>
            <a:r>
              <a:rPr lang="en-GB" dirty="0" err="1">
                <a:solidFill>
                  <a:srgbClr val="FFFF00"/>
                </a:solidFill>
              </a:rPr>
              <a:t>Rhodian</a:t>
            </a:r>
            <a:r>
              <a:rPr lang="en-GB" dirty="0">
                <a:solidFill>
                  <a:srgbClr val="FFFF00"/>
                </a:solidFill>
              </a:rPr>
              <a:t> naval victories over the Seleucid navy</a:t>
            </a:r>
            <a:r>
              <a:rPr lang="en-GB" dirty="0" smtClean="0">
                <a:solidFill>
                  <a:srgbClr val="FFFF00"/>
                </a:solidFill>
              </a:rPr>
              <a:t>.</a:t>
            </a:r>
            <a:endParaRPr lang="en-GB" dirty="0">
              <a:solidFill>
                <a:srgbClr val="FFFF00"/>
              </a:solidFill>
            </a:endParaRPr>
          </a:p>
        </p:txBody>
      </p:sp>
      <p:pic>
        <p:nvPicPr>
          <p:cNvPr id="7" name="Picture 4" descr="Coin of Antiochus V Eupato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690" b="97241" l="2000" r="100000"/>
                    </a14:imgEffect>
                  </a14:imgLayer>
                </a14:imgProps>
              </a:ext>
              <a:ext uri="{28A0092B-C50C-407E-A947-70E740481C1C}">
                <a14:useLocalDpi xmlns:a14="http://schemas.microsoft.com/office/drawing/2010/main" val="0"/>
              </a:ext>
            </a:extLst>
          </a:blip>
          <a:srcRect/>
          <a:stretch>
            <a:fillRect/>
          </a:stretch>
        </p:blipFill>
        <p:spPr bwMode="auto">
          <a:xfrm>
            <a:off x="5940151" y="4293096"/>
            <a:ext cx="2653347" cy="256490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707904" y="6237312"/>
            <a:ext cx="3317960" cy="369332"/>
          </a:xfrm>
          <a:prstGeom prst="rect">
            <a:avLst/>
          </a:prstGeom>
        </p:spPr>
        <p:txBody>
          <a:bodyPr wrap="none">
            <a:spAutoFit/>
          </a:bodyPr>
          <a:lstStyle/>
          <a:p>
            <a:r>
              <a:rPr lang="en-GB" b="1" dirty="0">
                <a:solidFill>
                  <a:schemeClr val="bg2"/>
                </a:solidFill>
              </a:rPr>
              <a:t>Antiochus, son of Antiochus</a:t>
            </a:r>
            <a:endParaRPr lang="en-GB" b="1" dirty="0">
              <a:solidFill>
                <a:schemeClr val="bg2"/>
              </a:solidFill>
            </a:endParaRPr>
          </a:p>
        </p:txBody>
      </p:sp>
      <p:cxnSp>
        <p:nvCxnSpPr>
          <p:cNvPr id="8" name="Straight Arrow Connector 7"/>
          <p:cNvCxnSpPr/>
          <p:nvPr/>
        </p:nvCxnSpPr>
        <p:spPr>
          <a:xfrm>
            <a:off x="6228184" y="0"/>
            <a:ext cx="2736304" cy="3645024"/>
          </a:xfrm>
          <a:prstGeom prst="straightConnector1">
            <a:avLst/>
          </a:prstGeom>
          <a:ln w="762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75170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500"/>
                                  </p:stCondLst>
                                  <p:childTnLst>
                                    <p:set>
                                      <p:cBhvr>
                                        <p:cTn id="6" dur="1" fill="hold">
                                          <p:stCondLst>
                                            <p:cond delay="0"/>
                                          </p:stCondLst>
                                        </p:cTn>
                                        <p:tgtEl>
                                          <p:spTgt spid="3">
                                            <p:bg/>
                                          </p:spTgt>
                                        </p:tgtEl>
                                        <p:attrNameLst>
                                          <p:attrName>style.visibility</p:attrName>
                                        </p:attrNameLst>
                                      </p:cBhvr>
                                      <p:to>
                                        <p:strVal val="visible"/>
                                      </p:to>
                                    </p:set>
                                    <p:animEffect transition="in" filter="circle(in)">
                                      <p:cBhvr>
                                        <p:cTn id="7" dur="2000"/>
                                        <p:tgtEl>
                                          <p:spTgt spid="3">
                                            <p:bg/>
                                          </p:spTgt>
                                        </p:tgtEl>
                                      </p:cBhvr>
                                    </p:animEffect>
                                  </p:childTnLst>
                                </p:cTn>
                              </p:par>
                            </p:childTnLst>
                          </p:cTn>
                        </p:par>
                        <p:par>
                          <p:cTn id="8" fill="hold">
                            <p:stCondLst>
                              <p:cond delay="2500"/>
                            </p:stCondLst>
                            <p:childTnLst>
                              <p:par>
                                <p:cTn id="9" presetID="6" presetClass="entr" presetSubtype="16"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par>
                          <p:cTn id="12" fill="hold">
                            <p:stCondLst>
                              <p:cond delay="4500"/>
                            </p:stCondLst>
                            <p:childTnLst>
                              <p:par>
                                <p:cTn id="13" presetID="22" presetClass="entr" presetSubtype="1" fill="hold"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up)">
                                      <p:cBhvr>
                                        <p:cTn id="15" dur="1500"/>
                                        <p:tgtEl>
                                          <p:spTgt spid="8"/>
                                        </p:tgtEl>
                                      </p:cBhvr>
                                    </p:animEffect>
                                  </p:childTnLst>
                                </p:cTn>
                              </p:par>
                            </p:childTnLst>
                          </p:cTn>
                        </p:par>
                        <p:par>
                          <p:cTn id="16" fill="hold">
                            <p:stCondLst>
                              <p:cond delay="6000"/>
                            </p:stCondLst>
                            <p:childTnLst>
                              <p:par>
                                <p:cTn id="17" presetID="6" presetClass="entr" presetSubtype="16" fill="hold" grpId="0" nodeType="afterEffect">
                                  <p:stCondLst>
                                    <p:cond delay="25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circle(in)">
                                      <p:cBhvr>
                                        <p:cTn id="19" dur="2000"/>
                                        <p:tgtEl>
                                          <p:spTgt spid="3">
                                            <p:txEl>
                                              <p:pRg st="1" end="1"/>
                                            </p:txEl>
                                          </p:spTgt>
                                        </p:tgtEl>
                                      </p:cBhvr>
                                    </p:animEffect>
                                  </p:childTnLst>
                                </p:cTn>
                              </p:par>
                            </p:childTnLst>
                          </p:cTn>
                        </p:par>
                        <p:par>
                          <p:cTn id="20" fill="hold">
                            <p:stCondLst>
                              <p:cond delay="8250"/>
                            </p:stCondLst>
                            <p:childTnLst>
                              <p:par>
                                <p:cTn id="21" presetID="6" presetClass="entr" presetSubtype="16"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circle(in)">
                                      <p:cBhvr>
                                        <p:cTn id="23" dur="2000"/>
                                        <p:tgtEl>
                                          <p:spTgt spid="3">
                                            <p:txEl>
                                              <p:pRg st="2" end="2"/>
                                            </p:txEl>
                                          </p:spTgt>
                                        </p:tgtEl>
                                      </p:cBhvr>
                                    </p:animEffect>
                                  </p:childTnLst>
                                </p:cTn>
                              </p:par>
                            </p:childTnLst>
                          </p:cTn>
                        </p:par>
                        <p:par>
                          <p:cTn id="24" fill="hold">
                            <p:stCondLst>
                              <p:cond delay="10250"/>
                            </p:stCondLst>
                            <p:childTnLst>
                              <p:par>
                                <p:cTn id="25" presetID="21" presetClass="entr" presetSubtype="1" fill="hold" nodeType="after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heel(1)">
                                      <p:cBhvr>
                                        <p:cTn id="27" dur="2000"/>
                                        <p:tgtEl>
                                          <p:spTgt spid="7"/>
                                        </p:tgtEl>
                                      </p:cBhvr>
                                    </p:animEffect>
                                  </p:childTnLst>
                                </p:cTn>
                              </p:par>
                            </p:childTnLst>
                          </p:cTn>
                        </p:par>
                        <p:par>
                          <p:cTn id="28" fill="hold">
                            <p:stCondLst>
                              <p:cond delay="12250"/>
                            </p:stCondLst>
                            <p:childTnLst>
                              <p:par>
                                <p:cTn id="29" presetID="10"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p:bld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dirty="0"/>
              <a:t>Libertas</a:t>
            </a:r>
          </a:p>
        </p:txBody>
      </p:sp>
      <p:sp>
        <p:nvSpPr>
          <p:cNvPr id="3" name="Content Placeholder 2"/>
          <p:cNvSpPr>
            <a:spLocks noGrp="1"/>
          </p:cNvSpPr>
          <p:nvPr>
            <p:ph idx="1"/>
          </p:nvPr>
        </p:nvSpPr>
        <p:spPr>
          <a:xfrm>
            <a:off x="278160" y="1484784"/>
            <a:ext cx="8587680" cy="6093296"/>
          </a:xfrm>
          <a:solidFill>
            <a:schemeClr val="accent2">
              <a:alpha val="67000"/>
            </a:schemeClr>
          </a:solidFill>
        </p:spPr>
        <p:style>
          <a:lnRef idx="3">
            <a:schemeClr val="lt1"/>
          </a:lnRef>
          <a:fillRef idx="1">
            <a:schemeClr val="accent2"/>
          </a:fillRef>
          <a:effectRef idx="1">
            <a:schemeClr val="accent2"/>
          </a:effectRef>
          <a:fontRef idx="minor">
            <a:schemeClr val="lt1"/>
          </a:fontRef>
        </p:style>
        <p:txBody>
          <a:bodyPr>
            <a:normAutofit fontScale="62500" lnSpcReduction="20000"/>
          </a:bodyPr>
          <a:lstStyle/>
          <a:p>
            <a:r>
              <a:rPr lang="en-GB" b="1" dirty="0" smtClean="0"/>
              <a:t>Appian, </a:t>
            </a:r>
            <a:r>
              <a:rPr lang="en-GB" b="1" dirty="0" err="1" smtClean="0"/>
              <a:t>Syrica</a:t>
            </a:r>
            <a:r>
              <a:rPr lang="en-GB" b="1" dirty="0"/>
              <a:t> 39</a:t>
            </a:r>
            <a:br>
              <a:rPr lang="en-GB" b="1" dirty="0"/>
            </a:br>
            <a:r>
              <a:rPr lang="en-GB" dirty="0"/>
              <a:t>All the terms offered by Scipio were accepted by the ambassadors. That part of the money which was to be paid down, and the twenty hostages, were furnished. Among the latter was Antiochus, the younger son of </a:t>
            </a:r>
            <a:r>
              <a:rPr lang="en-GB" dirty="0" smtClean="0"/>
              <a:t>Antiochus. </a:t>
            </a:r>
            <a:br>
              <a:rPr lang="en-GB" dirty="0" smtClean="0"/>
            </a:br>
            <a:r>
              <a:rPr lang="en-GB" dirty="0" smtClean="0"/>
              <a:t>The </a:t>
            </a:r>
            <a:r>
              <a:rPr lang="en-GB" dirty="0" err="1"/>
              <a:t>Scipios</a:t>
            </a:r>
            <a:r>
              <a:rPr lang="en-GB" dirty="0"/>
              <a:t> and Antiochus both sent messengers to Rome. The Senate ratified their acts, and a treaty was written carrying out Scipio's views, a few things being added or made plain that had been left indefinite. The boundaries of the dominions of Antiochus were to be the two promontories of </a:t>
            </a:r>
            <a:r>
              <a:rPr lang="en-GB" dirty="0" err="1"/>
              <a:t>Calycadnus</a:t>
            </a:r>
            <a:r>
              <a:rPr lang="en-GB" dirty="0"/>
              <a:t> and </a:t>
            </a:r>
            <a:r>
              <a:rPr lang="en-GB" dirty="0" err="1"/>
              <a:t>Sarpedonium</a:t>
            </a:r>
            <a:r>
              <a:rPr lang="en-GB" dirty="0"/>
              <a:t>, beyond which he should not sail for purposes of war. He should have only </a:t>
            </a:r>
            <a:r>
              <a:rPr lang="en-GB" dirty="0">
                <a:solidFill>
                  <a:srgbClr val="FFFF00"/>
                </a:solidFill>
              </a:rPr>
              <a:t>twelve war-ships </a:t>
            </a:r>
            <a:r>
              <a:rPr lang="en-GB" dirty="0"/>
              <a:t>for the purpose of keeping his subjects under control, but he might have more if he were attacked. He should not recruit mercenaries from</a:t>
            </a:r>
            <a:r>
              <a:rPr lang="en-GB" dirty="0">
                <a:solidFill>
                  <a:srgbClr val="FFFF00"/>
                </a:solidFill>
              </a:rPr>
              <a:t> Roman territory</a:t>
            </a:r>
            <a:r>
              <a:rPr lang="en-GB" dirty="0"/>
              <a:t> nor entertain fugitives from the same, and the </a:t>
            </a:r>
            <a:r>
              <a:rPr lang="en-GB" dirty="0">
                <a:solidFill>
                  <a:srgbClr val="FFFF00"/>
                </a:solidFill>
              </a:rPr>
              <a:t>hostages</a:t>
            </a:r>
            <a:r>
              <a:rPr lang="en-GB" dirty="0"/>
              <a:t> should be </a:t>
            </a:r>
            <a:r>
              <a:rPr lang="en-GB" dirty="0">
                <a:solidFill>
                  <a:srgbClr val="FFFF00"/>
                </a:solidFill>
              </a:rPr>
              <a:t>changed every third year, except the son of Antiochu</a:t>
            </a:r>
            <a:r>
              <a:rPr lang="en-GB" dirty="0"/>
              <a:t>s. This treaty was engraved on brazen tablets and deposited in the </a:t>
            </a:r>
            <a:r>
              <a:rPr lang="en-GB" dirty="0" smtClean="0"/>
              <a:t>Capitol], and </a:t>
            </a:r>
            <a:r>
              <a:rPr lang="en-GB" dirty="0"/>
              <a:t>a copy of it was sent to Manlius </a:t>
            </a:r>
            <a:r>
              <a:rPr lang="en-GB" dirty="0" err="1"/>
              <a:t>Vulso</a:t>
            </a:r>
            <a:r>
              <a:rPr lang="en-GB" dirty="0"/>
              <a:t>, Scipio's successor in the </a:t>
            </a:r>
            <a:r>
              <a:rPr lang="en-GB" dirty="0" smtClean="0"/>
              <a:t>command.</a:t>
            </a:r>
            <a:br>
              <a:rPr lang="en-GB" dirty="0" smtClean="0"/>
            </a:br>
            <a:r>
              <a:rPr lang="en-GB" dirty="0" smtClean="0"/>
              <a:t>This </a:t>
            </a:r>
            <a:r>
              <a:rPr lang="en-GB" dirty="0"/>
              <a:t>was the end of the war between Antiochus the Great and the Romans, and some thought that it was by reason of the </a:t>
            </a:r>
            <a:r>
              <a:rPr lang="en-GB" dirty="0" smtClean="0"/>
              <a:t>favour </a:t>
            </a:r>
            <a:r>
              <a:rPr lang="en-GB" dirty="0"/>
              <a:t>extended by Antiochus to Scipio's son that it went no farther</a:t>
            </a:r>
            <a:r>
              <a:rPr lang="en-GB" dirty="0" smtClean="0"/>
              <a:t>.</a:t>
            </a:r>
            <a:endParaRPr lang="en-GB" dirty="0"/>
          </a:p>
        </p:txBody>
      </p:sp>
    </p:spTree>
    <p:extLst>
      <p:ext uri="{BB962C8B-B14F-4D97-AF65-F5344CB8AC3E}">
        <p14:creationId xmlns:p14="http://schemas.microsoft.com/office/powerpoint/2010/main" val="321453648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s://upload.wikimedia.org/wikipedia/commons/6/68/Philip_VI_Andrisko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0" b="98138" l="0" r="98875">
                        <a14:foregroundMark x1="55250" y1="47606" x2="55250" y2="47606"/>
                        <a14:foregroundMark x1="75625" y1="56117" x2="75625" y2="56117"/>
                        <a14:foregroundMark x1="84250" y1="61702" x2="84250" y2="61702"/>
                        <a14:foregroundMark x1="90625" y1="59309" x2="90625" y2="59309"/>
                        <a14:foregroundMark x1="96500" y1="27128" x2="96500" y2="27128"/>
                        <a14:foregroundMark x1="94500" y1="20213" x2="94500" y2="20213"/>
                        <a14:foregroundMark x1="88625" y1="12234" x2="88625" y2="12234"/>
                        <a14:foregroundMark x1="85500" y1="6117" x2="85500" y2="6117"/>
                        <a14:foregroundMark x1="93000" y1="17819" x2="93000" y2="17819"/>
                        <a14:foregroundMark x1="90375" y1="14096" x2="90375" y2="14096"/>
                        <a14:foregroundMark x1="71250" y1="1862" x2="71250" y2="1862"/>
                        <a14:foregroundMark x1="66000" y1="7979" x2="66000" y2="7979"/>
                        <a14:foregroundMark x1="62750" y1="12234" x2="62750" y2="12234"/>
                        <a14:foregroundMark x1="79000" y1="2926" x2="79000" y2="2926"/>
                      </a14:backgroundRemoval>
                    </a14:imgEffect>
                  </a14:imgLayer>
                </a14:imgProps>
              </a:ext>
              <a:ext uri="{28A0092B-C50C-407E-A947-70E740481C1C}">
                <a14:useLocalDpi xmlns:a14="http://schemas.microsoft.com/office/drawing/2010/main" val="0"/>
              </a:ext>
            </a:extLst>
          </a:blip>
          <a:srcRect/>
          <a:stretch>
            <a:fillRect/>
          </a:stretch>
        </p:blipFill>
        <p:spPr bwMode="auto">
          <a:xfrm>
            <a:off x="3356274" y="1340768"/>
            <a:ext cx="5821923" cy="273630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dirty="0" smtClean="0"/>
              <a:t>End </a:t>
            </a:r>
            <a:r>
              <a:rPr lang="en-GB" dirty="0"/>
              <a:t>of an Independent Greece? </a:t>
            </a:r>
            <a:endParaRPr lang="en-GB" dirty="0"/>
          </a:p>
        </p:txBody>
      </p:sp>
      <p:sp>
        <p:nvSpPr>
          <p:cNvPr id="3" name="Content Placeholder 2"/>
          <p:cNvSpPr>
            <a:spLocks noGrp="1"/>
          </p:cNvSpPr>
          <p:nvPr>
            <p:ph idx="1"/>
          </p:nvPr>
        </p:nvSpPr>
        <p:spPr>
          <a:xfrm>
            <a:off x="0" y="1340768"/>
            <a:ext cx="3547120" cy="4525963"/>
          </a:xfrm>
        </p:spPr>
        <p:txBody>
          <a:bodyPr>
            <a:normAutofit fontScale="70000" lnSpcReduction="20000"/>
          </a:bodyPr>
          <a:lstStyle/>
          <a:p>
            <a:r>
              <a:rPr lang="en-GB" dirty="0" smtClean="0"/>
              <a:t>Revolt </a:t>
            </a:r>
            <a:r>
              <a:rPr lang="en-GB" dirty="0"/>
              <a:t>of </a:t>
            </a:r>
            <a:r>
              <a:rPr lang="en-GB" dirty="0" err="1"/>
              <a:t>Andriscus</a:t>
            </a:r>
            <a:r>
              <a:rPr lang="en-GB" dirty="0"/>
              <a:t> (150-148 BC</a:t>
            </a:r>
            <a:r>
              <a:rPr lang="en-GB" dirty="0" smtClean="0"/>
              <a:t>).</a:t>
            </a:r>
          </a:p>
          <a:p>
            <a:pPr lvl="1"/>
            <a:r>
              <a:rPr lang="en-GB" dirty="0"/>
              <a:t>last King of </a:t>
            </a:r>
            <a:r>
              <a:rPr lang="en-GB" dirty="0" smtClean="0"/>
              <a:t>Macedon (149–148</a:t>
            </a:r>
            <a:r>
              <a:rPr lang="en-GB" dirty="0"/>
              <a:t> BC</a:t>
            </a:r>
            <a:r>
              <a:rPr lang="en-GB" dirty="0" smtClean="0"/>
              <a:t>).</a:t>
            </a:r>
          </a:p>
          <a:p>
            <a:pPr lvl="1"/>
            <a:r>
              <a:rPr lang="en-GB" dirty="0"/>
              <a:t>Second Battle of </a:t>
            </a:r>
            <a:r>
              <a:rPr lang="en-GB" dirty="0" err="1"/>
              <a:t>Pydna</a:t>
            </a:r>
            <a:r>
              <a:rPr lang="en-GB" dirty="0"/>
              <a:t> in 148 BC </a:t>
            </a:r>
            <a:endParaRPr lang="en-GB" dirty="0" smtClean="0"/>
          </a:p>
          <a:p>
            <a:pPr lvl="1"/>
            <a:r>
              <a:rPr lang="en-GB" dirty="0" smtClean="0"/>
              <a:t>2 years later: Macedon became a </a:t>
            </a:r>
            <a:r>
              <a:rPr lang="en-GB" dirty="0"/>
              <a:t>Roman </a:t>
            </a:r>
            <a:r>
              <a:rPr lang="en-GB" dirty="0" smtClean="0"/>
              <a:t>province </a:t>
            </a:r>
            <a:endParaRPr lang="en-GB" dirty="0"/>
          </a:p>
          <a:p>
            <a:r>
              <a:rPr lang="en-GB" dirty="0" smtClean="0">
                <a:solidFill>
                  <a:schemeClr val="accent6">
                    <a:lumMod val="40000"/>
                    <a:lumOff val="60000"/>
                  </a:schemeClr>
                </a:solidFill>
              </a:rPr>
              <a:t>Achaean </a:t>
            </a:r>
            <a:r>
              <a:rPr lang="en-GB" dirty="0">
                <a:solidFill>
                  <a:schemeClr val="accent6">
                    <a:lumMod val="40000"/>
                    <a:lumOff val="60000"/>
                  </a:schemeClr>
                </a:solidFill>
              </a:rPr>
              <a:t>League's war with Rome </a:t>
            </a:r>
            <a:r>
              <a:rPr lang="en-GB" dirty="0" smtClean="0">
                <a:solidFill>
                  <a:schemeClr val="accent6">
                    <a:lumMod val="40000"/>
                    <a:lumOff val="60000"/>
                  </a:schemeClr>
                </a:solidFill>
              </a:rPr>
              <a:t>(</a:t>
            </a:r>
            <a:r>
              <a:rPr lang="en-GB" i="1" dirty="0" smtClean="0">
                <a:solidFill>
                  <a:schemeClr val="accent6">
                    <a:lumMod val="40000"/>
                    <a:lumOff val="60000"/>
                  </a:schemeClr>
                </a:solidFill>
              </a:rPr>
              <a:t>c</a:t>
            </a:r>
            <a:r>
              <a:rPr lang="en-GB" dirty="0" smtClean="0">
                <a:solidFill>
                  <a:schemeClr val="accent6">
                    <a:lumMod val="40000"/>
                    <a:lumOff val="60000"/>
                  </a:schemeClr>
                </a:solidFill>
              </a:rPr>
              <a:t>.146 </a:t>
            </a:r>
            <a:r>
              <a:rPr lang="en-GB" dirty="0">
                <a:solidFill>
                  <a:schemeClr val="accent6">
                    <a:lumMod val="40000"/>
                    <a:lumOff val="60000"/>
                  </a:schemeClr>
                </a:solidFill>
              </a:rPr>
              <a:t>BC). </a:t>
            </a:r>
          </a:p>
          <a:p>
            <a:r>
              <a:rPr lang="en-GB" dirty="0" smtClean="0">
                <a:solidFill>
                  <a:schemeClr val="accent6">
                    <a:lumMod val="40000"/>
                    <a:lumOff val="60000"/>
                  </a:schemeClr>
                </a:solidFill>
                <a:sym typeface="Wingdings" panose="05000000000000000000" pitchFamily="2" charset="2"/>
              </a:rPr>
              <a:t>Punitive measure: </a:t>
            </a:r>
            <a:r>
              <a:rPr lang="en-GB" dirty="0" smtClean="0">
                <a:solidFill>
                  <a:schemeClr val="accent6">
                    <a:lumMod val="40000"/>
                    <a:lumOff val="60000"/>
                  </a:schemeClr>
                </a:solidFill>
              </a:rPr>
              <a:t>146: Sack </a:t>
            </a:r>
            <a:r>
              <a:rPr lang="en-GB" dirty="0">
                <a:solidFill>
                  <a:schemeClr val="accent6">
                    <a:lumMod val="40000"/>
                    <a:lumOff val="60000"/>
                  </a:schemeClr>
                </a:solidFill>
              </a:rPr>
              <a:t>of Corinth (also Carthage in same year). </a:t>
            </a:r>
          </a:p>
        </p:txBody>
      </p:sp>
      <p:sp>
        <p:nvSpPr>
          <p:cNvPr id="4" name="Rectangle 3"/>
          <p:cNvSpPr/>
          <p:nvPr/>
        </p:nvSpPr>
        <p:spPr>
          <a:xfrm>
            <a:off x="4555893" y="4221088"/>
            <a:ext cx="4572000" cy="1477328"/>
          </a:xfrm>
          <a:prstGeom prst="rect">
            <a:avLst/>
          </a:prstGeom>
        </p:spPr>
        <p:txBody>
          <a:bodyPr>
            <a:spAutoFit/>
          </a:bodyPr>
          <a:lstStyle/>
          <a:p>
            <a:pPr algn="r"/>
            <a:r>
              <a:rPr lang="en-GB" dirty="0">
                <a:solidFill>
                  <a:schemeClr val="bg1">
                    <a:lumMod val="50000"/>
                  </a:schemeClr>
                </a:solidFill>
              </a:rPr>
              <a:t>Coin of </a:t>
            </a:r>
            <a:r>
              <a:rPr lang="en-GB" dirty="0" smtClean="0">
                <a:solidFill>
                  <a:schemeClr val="bg1">
                    <a:lumMod val="50000"/>
                  </a:schemeClr>
                </a:solidFill>
              </a:rPr>
              <a:t>Philip VI </a:t>
            </a:r>
            <a:r>
              <a:rPr lang="en-GB" dirty="0" err="1" smtClean="0">
                <a:solidFill>
                  <a:schemeClr val="bg1">
                    <a:lumMod val="50000"/>
                  </a:schemeClr>
                </a:solidFill>
              </a:rPr>
              <a:t>Andriscos</a:t>
            </a:r>
            <a:r>
              <a:rPr lang="en-GB" dirty="0" smtClean="0">
                <a:solidFill>
                  <a:schemeClr val="bg1">
                    <a:lumMod val="50000"/>
                  </a:schemeClr>
                </a:solidFill>
              </a:rPr>
              <a:t>:  149-148 BC</a:t>
            </a:r>
            <a:br>
              <a:rPr lang="en-GB" dirty="0" smtClean="0">
                <a:solidFill>
                  <a:schemeClr val="bg1">
                    <a:lumMod val="50000"/>
                  </a:schemeClr>
                </a:solidFill>
              </a:rPr>
            </a:br>
            <a:r>
              <a:rPr lang="en-GB" dirty="0" smtClean="0">
                <a:solidFill>
                  <a:schemeClr val="bg1">
                    <a:lumMod val="50000"/>
                  </a:schemeClr>
                </a:solidFill>
              </a:rPr>
              <a:t>AR drachm, 3,35g; </a:t>
            </a:r>
            <a:r>
              <a:rPr lang="en-GB" dirty="0" err="1" smtClean="0">
                <a:solidFill>
                  <a:schemeClr val="bg1">
                    <a:lumMod val="50000"/>
                  </a:schemeClr>
                </a:solidFill>
              </a:rPr>
              <a:t>rv.</a:t>
            </a:r>
            <a:r>
              <a:rPr lang="en-GB" dirty="0" smtClean="0">
                <a:solidFill>
                  <a:schemeClr val="bg1">
                    <a:lumMod val="50000"/>
                  </a:schemeClr>
                </a:solidFill>
              </a:rPr>
              <a:t>: Herakles</a:t>
            </a:r>
            <a:br>
              <a:rPr lang="en-GB" dirty="0" smtClean="0">
                <a:solidFill>
                  <a:schemeClr val="bg1">
                    <a:lumMod val="50000"/>
                  </a:schemeClr>
                </a:solidFill>
              </a:rPr>
            </a:br>
            <a:r>
              <a:rPr lang="en-GB" i="1" dirty="0" smtClean="0">
                <a:solidFill>
                  <a:schemeClr val="bg1">
                    <a:lumMod val="50000"/>
                  </a:schemeClr>
                </a:solidFill>
              </a:rPr>
              <a:t>BAΣIΛEΩΣ ΦIΛIΠΠOY</a:t>
            </a:r>
          </a:p>
          <a:p>
            <a:pPr algn="r"/>
            <a:r>
              <a:rPr lang="en-GB" dirty="0">
                <a:solidFill>
                  <a:schemeClr val="bg1">
                    <a:lumMod val="50000"/>
                  </a:schemeClr>
                </a:solidFill>
              </a:rPr>
              <a:t>overstruck on a Roman Republican denarius of C. </a:t>
            </a:r>
            <a:r>
              <a:rPr lang="en-GB" dirty="0" err="1">
                <a:solidFill>
                  <a:schemeClr val="bg1">
                    <a:lumMod val="50000"/>
                  </a:schemeClr>
                </a:solidFill>
              </a:rPr>
              <a:t>Terentius</a:t>
            </a:r>
            <a:r>
              <a:rPr lang="en-GB" dirty="0">
                <a:solidFill>
                  <a:schemeClr val="bg1">
                    <a:lumMod val="50000"/>
                  </a:schemeClr>
                </a:solidFill>
              </a:rPr>
              <a:t> </a:t>
            </a:r>
            <a:r>
              <a:rPr lang="en-GB" dirty="0" err="1">
                <a:solidFill>
                  <a:schemeClr val="bg1">
                    <a:lumMod val="50000"/>
                  </a:schemeClr>
                </a:solidFill>
              </a:rPr>
              <a:t>Lucanus</a:t>
            </a:r>
            <a:r>
              <a:rPr lang="en-GB" dirty="0">
                <a:solidFill>
                  <a:schemeClr val="bg1">
                    <a:lumMod val="50000"/>
                  </a:schemeClr>
                </a:solidFill>
              </a:rPr>
              <a:t> </a:t>
            </a:r>
          </a:p>
        </p:txBody>
      </p:sp>
    </p:spTree>
    <p:extLst>
      <p:ext uri="{BB962C8B-B14F-4D97-AF65-F5344CB8AC3E}">
        <p14:creationId xmlns:p14="http://schemas.microsoft.com/office/powerpoint/2010/main" val="7847696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wheel(1)">
                                      <p:cBhvr>
                                        <p:cTn id="7" dur="2000"/>
                                        <p:tgtEl>
                                          <p:spTgt spid="29698"/>
                                        </p:tgtEl>
                                      </p:cBhvr>
                                    </p:animEffect>
                                  </p:childTnLst>
                                </p:cTn>
                              </p:par>
                            </p:childTnLst>
                          </p:cTn>
                        </p:par>
                        <p:par>
                          <p:cTn id="8" fill="hold">
                            <p:stCondLst>
                              <p:cond delay="2000"/>
                            </p:stCondLst>
                            <p:childTnLst>
                              <p:par>
                                <p:cTn id="9" presetID="10" presetClass="entr" presetSubtype="0" fill="hold" nodeType="afterEffect">
                                  <p:stCondLst>
                                    <p:cond delay="25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1250"/>
                                        <p:tgtEl>
                                          <p:spTgt spid="4">
                                            <p:txEl>
                                              <p:pRg st="0" end="0"/>
                                            </p:txEl>
                                          </p:spTgt>
                                        </p:tgtEl>
                                      </p:cBhvr>
                                    </p:animEffect>
                                  </p:childTnLst>
                                </p:cTn>
                              </p:par>
                            </p:childTnLst>
                          </p:cTn>
                        </p:par>
                        <p:par>
                          <p:cTn id="12" fill="hold">
                            <p:stCondLst>
                              <p:cond delay="3500"/>
                            </p:stCondLst>
                            <p:childTnLst>
                              <p:par>
                                <p:cTn id="13" presetID="10" presetClass="entr" presetSubtype="0" fill="hold" nodeType="afterEffect">
                                  <p:stCondLst>
                                    <p:cond delay="25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125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http://imgc.allpostersimages.com/images/P-473-488-90/90/9066/AFAD500Z/posters/thomas-allom-the-sack-of-corinth-1870.jpg"/>
          <p:cNvPicPr>
            <a:picLocks noChangeAspect="1" noChangeArrowheads="1"/>
          </p:cNvPicPr>
          <p:nvPr/>
        </p:nvPicPr>
        <p:blipFill rotWithShape="1">
          <a:blip r:embed="rId2">
            <a:extLst>
              <a:ext uri="{28A0092B-C50C-407E-A947-70E740481C1C}">
                <a14:useLocalDpi xmlns:a14="http://schemas.microsoft.com/office/drawing/2010/main" val="0"/>
              </a:ext>
            </a:extLst>
          </a:blip>
          <a:srcRect l="10338" t="14967" r="8101" b="11664"/>
          <a:stretch/>
        </p:blipFill>
        <p:spPr bwMode="auto">
          <a:xfrm>
            <a:off x="3419872" y="1340768"/>
            <a:ext cx="5649306" cy="338437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normAutofit/>
          </a:bodyPr>
          <a:lstStyle/>
          <a:p>
            <a:r>
              <a:rPr lang="en-GB" dirty="0" smtClean="0"/>
              <a:t>End </a:t>
            </a:r>
            <a:r>
              <a:rPr lang="en-GB" dirty="0"/>
              <a:t>of an Independent Greece? </a:t>
            </a:r>
            <a:endParaRPr lang="en-GB" dirty="0"/>
          </a:p>
        </p:txBody>
      </p:sp>
      <p:sp>
        <p:nvSpPr>
          <p:cNvPr id="7" name="Content Placeholder 2"/>
          <p:cNvSpPr>
            <a:spLocks noGrp="1"/>
          </p:cNvSpPr>
          <p:nvPr>
            <p:ph idx="1"/>
          </p:nvPr>
        </p:nvSpPr>
        <p:spPr>
          <a:xfrm>
            <a:off x="0" y="1340768"/>
            <a:ext cx="3547120" cy="4525963"/>
          </a:xfrm>
        </p:spPr>
        <p:txBody>
          <a:bodyPr>
            <a:normAutofit fontScale="70000" lnSpcReduction="20000"/>
          </a:bodyPr>
          <a:lstStyle/>
          <a:p>
            <a:r>
              <a:rPr lang="en-GB" dirty="0" smtClean="0"/>
              <a:t>Revolt </a:t>
            </a:r>
            <a:r>
              <a:rPr lang="en-GB" dirty="0"/>
              <a:t>of </a:t>
            </a:r>
            <a:r>
              <a:rPr lang="en-GB" dirty="0" err="1"/>
              <a:t>Andriscus</a:t>
            </a:r>
            <a:r>
              <a:rPr lang="en-GB" dirty="0"/>
              <a:t> (150-148 BC</a:t>
            </a:r>
            <a:r>
              <a:rPr lang="en-GB" dirty="0" smtClean="0"/>
              <a:t>).</a:t>
            </a:r>
          </a:p>
          <a:p>
            <a:pPr lvl="1"/>
            <a:r>
              <a:rPr lang="en-GB" dirty="0"/>
              <a:t>last King of </a:t>
            </a:r>
            <a:r>
              <a:rPr lang="en-GB" dirty="0" smtClean="0"/>
              <a:t>Macedon (149–148</a:t>
            </a:r>
            <a:r>
              <a:rPr lang="en-GB" dirty="0"/>
              <a:t> BC</a:t>
            </a:r>
            <a:r>
              <a:rPr lang="en-GB" dirty="0" smtClean="0"/>
              <a:t>).</a:t>
            </a:r>
          </a:p>
          <a:p>
            <a:pPr lvl="1"/>
            <a:r>
              <a:rPr lang="en-GB" dirty="0"/>
              <a:t>Second Battle of </a:t>
            </a:r>
            <a:r>
              <a:rPr lang="en-GB" dirty="0" err="1"/>
              <a:t>Pydna</a:t>
            </a:r>
            <a:r>
              <a:rPr lang="en-GB" dirty="0"/>
              <a:t> in 148 BC </a:t>
            </a:r>
            <a:endParaRPr lang="en-GB" dirty="0" smtClean="0"/>
          </a:p>
          <a:p>
            <a:pPr lvl="1"/>
            <a:r>
              <a:rPr lang="en-GB" dirty="0" smtClean="0"/>
              <a:t>2 years later: Macedon became a </a:t>
            </a:r>
            <a:r>
              <a:rPr lang="en-GB" dirty="0"/>
              <a:t>Roman </a:t>
            </a:r>
            <a:r>
              <a:rPr lang="en-GB" dirty="0" smtClean="0"/>
              <a:t>province </a:t>
            </a:r>
            <a:endParaRPr lang="en-GB" dirty="0"/>
          </a:p>
          <a:p>
            <a:r>
              <a:rPr lang="en-GB" dirty="0" smtClean="0"/>
              <a:t>Achaean </a:t>
            </a:r>
            <a:r>
              <a:rPr lang="en-GB" dirty="0"/>
              <a:t>League's war with Rome </a:t>
            </a:r>
            <a:r>
              <a:rPr lang="en-GB" dirty="0" smtClean="0"/>
              <a:t>(</a:t>
            </a:r>
            <a:r>
              <a:rPr lang="en-GB" i="1" dirty="0" smtClean="0"/>
              <a:t>c</a:t>
            </a:r>
            <a:r>
              <a:rPr lang="en-GB" dirty="0" smtClean="0"/>
              <a:t>.146 </a:t>
            </a:r>
            <a:r>
              <a:rPr lang="en-GB" dirty="0"/>
              <a:t>BC). </a:t>
            </a:r>
          </a:p>
          <a:p>
            <a:r>
              <a:rPr lang="en-GB" dirty="0" smtClean="0">
                <a:sym typeface="Wingdings" panose="05000000000000000000" pitchFamily="2" charset="2"/>
              </a:rPr>
              <a:t>Punitive measure: </a:t>
            </a:r>
            <a:r>
              <a:rPr lang="en-GB" dirty="0" smtClean="0"/>
              <a:t>146: Sack </a:t>
            </a:r>
            <a:r>
              <a:rPr lang="en-GB" dirty="0"/>
              <a:t>of Corinth (also Carthage in same year). </a:t>
            </a:r>
          </a:p>
        </p:txBody>
      </p:sp>
      <p:sp>
        <p:nvSpPr>
          <p:cNvPr id="4" name="Rectangle 3"/>
          <p:cNvSpPr/>
          <p:nvPr/>
        </p:nvSpPr>
        <p:spPr>
          <a:xfrm>
            <a:off x="6204291" y="4725144"/>
            <a:ext cx="2864887" cy="369332"/>
          </a:xfrm>
          <a:prstGeom prst="rect">
            <a:avLst/>
          </a:prstGeom>
        </p:spPr>
        <p:txBody>
          <a:bodyPr wrap="none">
            <a:spAutoFit/>
          </a:bodyPr>
          <a:lstStyle/>
          <a:p>
            <a:r>
              <a:rPr lang="en-GB" dirty="0"/>
              <a:t>The Sack of Corinth, 1870</a:t>
            </a:r>
          </a:p>
        </p:txBody>
      </p:sp>
    </p:spTree>
    <p:extLst>
      <p:ext uri="{BB962C8B-B14F-4D97-AF65-F5344CB8AC3E}">
        <p14:creationId xmlns:p14="http://schemas.microsoft.com/office/powerpoint/2010/main" val="246946779"/>
      </p:ext>
    </p:extLst>
  </p:cSld>
  <p:clrMapOvr>
    <a:masterClrMapping/>
  </p:clrMapOvr>
  <p:transition spd="slow">
    <p:randomBar dir="vert"/>
  </p:transition>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imgc.allpostersimages.com/images/P-473-488-90/90/9066/AFAD500Z/posters/thomas-allom-the-sack-of-corinth-1870.jpg"/>
          <p:cNvPicPr>
            <a:picLocks noChangeAspect="1" noChangeArrowheads="1"/>
          </p:cNvPicPr>
          <p:nvPr/>
        </p:nvPicPr>
        <p:blipFill rotWithShape="1">
          <a:blip r:embed="rId2">
            <a:extLst>
              <a:ext uri="{28A0092B-C50C-407E-A947-70E740481C1C}">
                <a14:useLocalDpi xmlns:a14="http://schemas.microsoft.com/office/drawing/2010/main" val="0"/>
              </a:ext>
            </a:extLst>
          </a:blip>
          <a:srcRect l="10338" t="14967" r="8101" b="11664"/>
          <a:stretch/>
        </p:blipFill>
        <p:spPr bwMode="auto">
          <a:xfrm>
            <a:off x="827" y="0"/>
            <a:ext cx="9209536"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End of an Independent Greece? </a:t>
            </a:r>
          </a:p>
        </p:txBody>
      </p:sp>
      <p:sp>
        <p:nvSpPr>
          <p:cNvPr id="3" name="Content Placeholder 2"/>
          <p:cNvSpPr>
            <a:spLocks noGrp="1"/>
          </p:cNvSpPr>
          <p:nvPr>
            <p:ph idx="1"/>
          </p:nvPr>
        </p:nvSpPr>
        <p:spPr>
          <a:xfrm>
            <a:off x="323528" y="1916833"/>
            <a:ext cx="6355432" cy="3816424"/>
          </a:xfrm>
          <a:solidFill>
            <a:schemeClr val="accent5">
              <a:alpha val="32000"/>
            </a:schemeClr>
          </a:solidFill>
        </p:spPr>
        <p:style>
          <a:lnRef idx="2">
            <a:schemeClr val="accent5">
              <a:shade val="50000"/>
            </a:schemeClr>
          </a:lnRef>
          <a:fillRef idx="1">
            <a:schemeClr val="accent5"/>
          </a:fillRef>
          <a:effectRef idx="0">
            <a:schemeClr val="accent5"/>
          </a:effectRef>
          <a:fontRef idx="minor">
            <a:schemeClr val="lt1"/>
          </a:fontRef>
        </p:style>
        <p:txBody>
          <a:bodyPr>
            <a:normAutofit fontScale="70000" lnSpcReduction="20000"/>
          </a:bodyPr>
          <a:lstStyle/>
          <a:p>
            <a:pPr marL="0" indent="0">
              <a:buNone/>
            </a:pPr>
            <a:r>
              <a:rPr lang="en-GB" dirty="0" smtClean="0">
                <a:effectLst>
                  <a:outerShdw blurRad="38100" dist="38100" dir="2700000" algn="tl">
                    <a:srgbClr val="000000">
                      <a:alpha val="43137"/>
                    </a:srgbClr>
                  </a:outerShdw>
                </a:effectLst>
              </a:rPr>
              <a:t>At </a:t>
            </a:r>
            <a:r>
              <a:rPr lang="en-GB" dirty="0">
                <a:effectLst>
                  <a:outerShdw blurRad="38100" dist="38100" dir="2700000" algn="tl">
                    <a:srgbClr val="000000">
                      <a:alpha val="43137"/>
                    </a:srgbClr>
                  </a:outerShdw>
                </a:effectLst>
              </a:rPr>
              <a:t>first </a:t>
            </a:r>
            <a:r>
              <a:rPr lang="en-GB" dirty="0" err="1">
                <a:effectLst>
                  <a:outerShdw blurRad="38100" dist="38100" dir="2700000" algn="tl">
                    <a:srgbClr val="000000">
                      <a:alpha val="43137"/>
                    </a:srgbClr>
                  </a:outerShdw>
                </a:effectLst>
              </a:rPr>
              <a:t>Mummius</a:t>
            </a:r>
            <a:r>
              <a:rPr lang="en-GB" dirty="0">
                <a:effectLst>
                  <a:outerShdw blurRad="38100" dist="38100" dir="2700000" algn="tl">
                    <a:srgbClr val="000000">
                      <a:alpha val="43137"/>
                    </a:srgbClr>
                  </a:outerShdw>
                </a:effectLst>
              </a:rPr>
              <a:t> hesitated to enter Corinth, although the gates were open, as he suspected that an ambush had been laid within the walls. But on the third day after the battle he proceeded to storm Corinth and to set it on fire. The majority of those found in it were put to the sword by the Romans, but the women and children </a:t>
            </a:r>
            <a:r>
              <a:rPr lang="en-GB" dirty="0" err="1">
                <a:effectLst>
                  <a:outerShdw blurRad="38100" dist="38100" dir="2700000" algn="tl">
                    <a:srgbClr val="000000">
                      <a:alpha val="43137"/>
                    </a:srgbClr>
                  </a:outerShdw>
                </a:effectLst>
              </a:rPr>
              <a:t>Mummius</a:t>
            </a:r>
            <a:r>
              <a:rPr lang="en-GB" dirty="0">
                <a:effectLst>
                  <a:outerShdw blurRad="38100" dist="38100" dir="2700000" algn="tl">
                    <a:srgbClr val="000000">
                      <a:alpha val="43137"/>
                    </a:srgbClr>
                  </a:outerShdw>
                </a:effectLst>
              </a:rPr>
              <a:t> sold into slavery. He also sold all the slaves who had been set free, had fought on the side of the Achaeans, and had not fallen at once on the field of battle. The most admired votive offerings and works of art were carried off by </a:t>
            </a:r>
            <a:r>
              <a:rPr lang="en-GB" dirty="0" err="1">
                <a:effectLst>
                  <a:outerShdw blurRad="38100" dist="38100" dir="2700000" algn="tl">
                    <a:srgbClr val="000000">
                      <a:alpha val="43137"/>
                    </a:srgbClr>
                  </a:outerShdw>
                </a:effectLst>
              </a:rPr>
              <a:t>Mummius</a:t>
            </a:r>
            <a:r>
              <a:rPr lang="en-GB" dirty="0">
                <a:effectLst>
                  <a:outerShdw blurRad="38100" dist="38100" dir="2700000" algn="tl">
                    <a:srgbClr val="000000">
                      <a:alpha val="43137"/>
                    </a:srgbClr>
                  </a:outerShdw>
                </a:effectLst>
              </a:rPr>
              <a:t>…” - </a:t>
            </a:r>
            <a:r>
              <a:rPr lang="en-GB" b="1" dirty="0">
                <a:effectLst>
                  <a:outerShdw blurRad="38100" dist="38100" dir="2700000" algn="tl">
                    <a:srgbClr val="000000">
                      <a:alpha val="43137"/>
                    </a:srgbClr>
                  </a:outerShdw>
                </a:effectLst>
              </a:rPr>
              <a:t>Pausanias 7.16.7-8</a:t>
            </a:r>
            <a:r>
              <a:rPr lang="en-GB" dirty="0">
                <a:effectLst>
                  <a:outerShdw blurRad="38100" dist="38100" dir="2700000" algn="tl">
                    <a:srgbClr val="000000">
                      <a:alpha val="43137"/>
                    </a:srgbClr>
                  </a:outerShdw>
                </a:effectLst>
              </a:rPr>
              <a:t>. </a:t>
            </a:r>
            <a:endParaRPr lang="en-GB" dirty="0">
              <a:effectLst>
                <a:outerShdw blurRad="38100" dist="38100" dir="2700000" algn="tl">
                  <a:srgbClr val="000000">
                    <a:alpha val="43137"/>
                  </a:srgbClr>
                </a:outerShdw>
              </a:effectLst>
            </a:endParaRPr>
          </a:p>
        </p:txBody>
      </p:sp>
      <p:sp>
        <p:nvSpPr>
          <p:cNvPr id="5" name="Rectangle 4"/>
          <p:cNvSpPr/>
          <p:nvPr/>
        </p:nvSpPr>
        <p:spPr>
          <a:xfrm>
            <a:off x="458168" y="6211669"/>
            <a:ext cx="8597225" cy="646331"/>
          </a:xfrm>
          <a:prstGeom prst="rect">
            <a:avLst/>
          </a:prstGeom>
        </p:spPr>
        <p:txBody>
          <a:bodyPr wrap="none">
            <a:spAutoFit/>
          </a:bodyPr>
          <a:lstStyle/>
          <a:p>
            <a:r>
              <a:rPr lang="en-GB" b="1" dirty="0">
                <a:solidFill>
                  <a:schemeClr val="bg2"/>
                </a:solidFill>
              </a:rPr>
              <a:t>Lucius </a:t>
            </a:r>
            <a:r>
              <a:rPr lang="en-GB" b="1" dirty="0" err="1">
                <a:solidFill>
                  <a:schemeClr val="bg2"/>
                </a:solidFill>
              </a:rPr>
              <a:t>Mummius</a:t>
            </a:r>
            <a:r>
              <a:rPr lang="en-GB" dirty="0">
                <a:solidFill>
                  <a:schemeClr val="bg2"/>
                </a:solidFill>
              </a:rPr>
              <a:t> </a:t>
            </a:r>
            <a:r>
              <a:rPr lang="en-GB" b="1" i="1" dirty="0" err="1">
                <a:solidFill>
                  <a:schemeClr val="bg2"/>
                </a:solidFill>
              </a:rPr>
              <a:t>Achaicus</a:t>
            </a:r>
            <a:r>
              <a:rPr lang="en-GB" dirty="0">
                <a:solidFill>
                  <a:schemeClr val="bg2"/>
                </a:solidFill>
              </a:rPr>
              <a:t> </a:t>
            </a:r>
            <a:r>
              <a:rPr lang="en-GB" dirty="0" smtClean="0">
                <a:solidFill>
                  <a:schemeClr val="bg2"/>
                </a:solidFill>
              </a:rPr>
              <a:t/>
            </a:r>
            <a:br>
              <a:rPr lang="en-GB" dirty="0" smtClean="0">
                <a:solidFill>
                  <a:schemeClr val="bg2"/>
                </a:solidFill>
              </a:rPr>
            </a:br>
            <a:r>
              <a:rPr lang="en-GB" dirty="0">
                <a:solidFill>
                  <a:schemeClr val="bg2"/>
                </a:solidFill>
              </a:rPr>
              <a:t>the first </a:t>
            </a:r>
            <a:r>
              <a:rPr lang="en-GB" i="1" dirty="0" err="1">
                <a:solidFill>
                  <a:schemeClr val="bg2"/>
                </a:solidFill>
              </a:rPr>
              <a:t>novus</a:t>
            </a:r>
            <a:r>
              <a:rPr lang="en-GB" i="1" dirty="0">
                <a:solidFill>
                  <a:schemeClr val="bg2"/>
                </a:solidFill>
              </a:rPr>
              <a:t> </a:t>
            </a:r>
            <a:r>
              <a:rPr lang="en-GB" i="1" dirty="0" smtClean="0">
                <a:solidFill>
                  <a:schemeClr val="bg2"/>
                </a:solidFill>
              </a:rPr>
              <a:t>homo</a:t>
            </a:r>
            <a:r>
              <a:rPr lang="en-GB" dirty="0" smtClean="0">
                <a:solidFill>
                  <a:schemeClr val="bg2"/>
                </a:solidFill>
              </a:rPr>
              <a:t> of </a:t>
            </a:r>
            <a:r>
              <a:rPr lang="en-GB" dirty="0">
                <a:solidFill>
                  <a:schemeClr val="bg2"/>
                </a:solidFill>
              </a:rPr>
              <a:t>plebeian origin to receive an </a:t>
            </a:r>
            <a:r>
              <a:rPr lang="en-GB" dirty="0" smtClean="0">
                <a:solidFill>
                  <a:schemeClr val="bg2"/>
                </a:solidFill>
              </a:rPr>
              <a:t>agnomen for </a:t>
            </a:r>
            <a:r>
              <a:rPr lang="en-GB" dirty="0">
                <a:solidFill>
                  <a:schemeClr val="bg2"/>
                </a:solidFill>
              </a:rPr>
              <a:t>military services.</a:t>
            </a:r>
          </a:p>
        </p:txBody>
      </p:sp>
    </p:spTree>
    <p:extLst>
      <p:ext uri="{BB962C8B-B14F-4D97-AF65-F5344CB8AC3E}">
        <p14:creationId xmlns:p14="http://schemas.microsoft.com/office/powerpoint/2010/main" val="1011077166"/>
      </p:ext>
    </p:extLst>
  </p:cSld>
  <p:clrMapOvr>
    <a:masterClrMapping/>
  </p:clrMapOvr>
  <p:transition spd="slow">
    <p:randomBar dir="vert"/>
  </p:transition>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3794" name="Picture 2" descr="https://upload.wikimedia.org/wikipedia/commons/a/a1/Modell_Pergamonmuseu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237796" cy="685800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0" y="5085184"/>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err="1" smtClean="0">
                <a:solidFill>
                  <a:schemeClr val="tx2">
                    <a:lumMod val="20000"/>
                    <a:lumOff val="80000"/>
                  </a:schemeClr>
                </a:solidFill>
              </a:rPr>
              <a:t>Pergamon</a:t>
            </a:r>
            <a:endParaRPr lang="en-GB" dirty="0">
              <a:solidFill>
                <a:schemeClr val="tx2">
                  <a:lumMod val="20000"/>
                  <a:lumOff val="80000"/>
                </a:schemeClr>
              </a:solidFill>
            </a:endParaRPr>
          </a:p>
        </p:txBody>
      </p:sp>
    </p:spTree>
    <p:extLst>
      <p:ext uri="{BB962C8B-B14F-4D97-AF65-F5344CB8AC3E}">
        <p14:creationId xmlns:p14="http://schemas.microsoft.com/office/powerpoint/2010/main" val="459006207"/>
      </p:ext>
    </p:extLst>
  </p:cSld>
  <p:clrMapOvr>
    <a:masterClrMapping/>
  </p:clrMapOvr>
  <p:transition spd="slow">
    <p:randomBar dir="vert"/>
  </p:transition>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HELLENISMUS Sommer 2005\Map Rome conquest east.JPG"/>
          <p:cNvPicPr>
            <a:picLocks noChangeAspect="1" noChangeArrowheads="1"/>
          </p:cNvPicPr>
          <p:nvPr/>
        </p:nvPicPr>
        <p:blipFill>
          <a:blip r:embed="rId2">
            <a:clrChange>
              <a:clrFrom>
                <a:srgbClr val="E3E2E8"/>
              </a:clrFrom>
              <a:clrTo>
                <a:srgbClr val="E3E2E8">
                  <a:alpha val="0"/>
                </a:srgbClr>
              </a:clrTo>
            </a:clrChange>
            <a:extLst>
              <a:ext uri="{28A0092B-C50C-407E-A947-70E740481C1C}">
                <a14:useLocalDpi xmlns:a14="http://schemas.microsoft.com/office/drawing/2010/main" val="0"/>
              </a:ext>
            </a:extLst>
          </a:blip>
          <a:srcRect/>
          <a:stretch>
            <a:fillRect/>
          </a:stretch>
        </p:blipFill>
        <p:spPr bwMode="auto">
          <a:xfrm>
            <a:off x="20380" y="0"/>
            <a:ext cx="912361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a:spLocks noGrp="1"/>
          </p:cNvSpPr>
          <p:nvPr>
            <p:ph idx="1"/>
          </p:nvPr>
        </p:nvSpPr>
        <p:spPr>
          <a:xfrm>
            <a:off x="304800" y="1554162"/>
            <a:ext cx="8686800" cy="4525963"/>
          </a:xfrm>
        </p:spPr>
        <p:txBody>
          <a:bodyPr/>
          <a:lstStyle/>
          <a:p>
            <a:endParaRPr lang="en-GB"/>
          </a:p>
        </p:txBody>
      </p:sp>
      <p:sp>
        <p:nvSpPr>
          <p:cNvPr id="7" name="Oval 6"/>
          <p:cNvSpPr/>
          <p:nvPr/>
        </p:nvSpPr>
        <p:spPr>
          <a:xfrm>
            <a:off x="2699792" y="2132856"/>
            <a:ext cx="1512168" cy="1584176"/>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2770" name="Picture 2" descr="Pergamon - 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0043" y="1412776"/>
            <a:ext cx="3942437" cy="52565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solidFill>
                  <a:srgbClr val="7030A0"/>
                </a:solidFill>
              </a:rPr>
              <a:t>Bequeathing one’s Kingdom </a:t>
            </a:r>
          </a:p>
        </p:txBody>
      </p:sp>
    </p:spTree>
    <p:extLst>
      <p:ext uri="{BB962C8B-B14F-4D97-AF65-F5344CB8AC3E}">
        <p14:creationId xmlns:p14="http://schemas.microsoft.com/office/powerpoint/2010/main" val="38981583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500"/>
                                        <p:tgtEl>
                                          <p:spTgt spid="7"/>
                                        </p:tgtEl>
                                      </p:cBhvr>
                                    </p:animEffect>
                                  </p:childTnLst>
                                </p:cTn>
                              </p:par>
                            </p:childTnLst>
                          </p:cTn>
                        </p:par>
                        <p:par>
                          <p:cTn id="8" fill="hold">
                            <p:stCondLst>
                              <p:cond delay="3000"/>
                            </p:stCondLst>
                            <p:childTnLst>
                              <p:par>
                                <p:cTn id="9" presetID="6" presetClass="entr" presetSubtype="16" fill="hold" nodeType="afterEffect">
                                  <p:stCondLst>
                                    <p:cond delay="0"/>
                                  </p:stCondLst>
                                  <p:childTnLst>
                                    <p:set>
                                      <p:cBhvr>
                                        <p:cTn id="10" dur="1" fill="hold">
                                          <p:stCondLst>
                                            <p:cond delay="0"/>
                                          </p:stCondLst>
                                        </p:cTn>
                                        <p:tgtEl>
                                          <p:spTgt spid="32770"/>
                                        </p:tgtEl>
                                        <p:attrNameLst>
                                          <p:attrName>style.visibility</p:attrName>
                                        </p:attrNameLst>
                                      </p:cBhvr>
                                      <p:to>
                                        <p:strVal val="visible"/>
                                      </p:to>
                                    </p:set>
                                    <p:animEffect transition="in" filter="circle(in)">
                                      <p:cBhvr>
                                        <p:cTn id="11" dur="2000"/>
                                        <p:tgtEl>
                                          <p:spTgt spid="327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Bequeathing </a:t>
            </a:r>
            <a:r>
              <a:rPr lang="en-GB" dirty="0"/>
              <a:t>one’s Kingdom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a:t>
            </a:r>
            <a:r>
              <a:rPr lang="en-GB" dirty="0"/>
              <a:t>May it be allowed, with the favour of the gods, to take vengeance fittingly upon those who contrived the unholy plot against me and sought to deprive me not only of my kingship but also my life. If anything human should befall me before I leave successors to my kingship, I leave the kingdom that belongs to me [i.e. Cyrene] to the Romans, with whom I have from the beginning truly maintained friendship and alliance…” – </a:t>
            </a:r>
            <a:r>
              <a:rPr lang="en-GB" b="1" i="1" dirty="0"/>
              <a:t>SEG </a:t>
            </a:r>
            <a:r>
              <a:rPr lang="en-GB" b="1" dirty="0"/>
              <a:t>9.7</a:t>
            </a:r>
            <a:r>
              <a:rPr lang="en-GB" dirty="0"/>
              <a:t>. </a:t>
            </a:r>
          </a:p>
          <a:p>
            <a:pPr lvl="1"/>
            <a:r>
              <a:rPr lang="en-GB" dirty="0" err="1" smtClean="0"/>
              <a:t>Attalus</a:t>
            </a:r>
            <a:r>
              <a:rPr lang="en-GB" dirty="0" smtClean="0"/>
              <a:t> </a:t>
            </a:r>
            <a:r>
              <a:rPr lang="en-GB" dirty="0"/>
              <a:t>III leaves Pergamum to Rome in his </a:t>
            </a:r>
            <a:r>
              <a:rPr lang="en-GB" dirty="0" smtClean="0"/>
              <a:t>will;</a:t>
            </a:r>
          </a:p>
          <a:p>
            <a:pPr lvl="1"/>
            <a:r>
              <a:rPr lang="en-GB" dirty="0" smtClean="0"/>
              <a:t>revolt </a:t>
            </a:r>
            <a:r>
              <a:rPr lang="en-GB" dirty="0"/>
              <a:t>of </a:t>
            </a:r>
            <a:r>
              <a:rPr lang="en-GB" dirty="0" err="1" smtClean="0"/>
              <a:t>Aristonikos</a:t>
            </a:r>
            <a:r>
              <a:rPr lang="en-GB" dirty="0" smtClean="0"/>
              <a:t> against Rome, put down in 129 BC. </a:t>
            </a:r>
          </a:p>
          <a:p>
            <a:pPr lvl="1"/>
            <a:endParaRPr lang="en-GB" dirty="0"/>
          </a:p>
        </p:txBody>
      </p:sp>
    </p:spTree>
    <p:extLst>
      <p:ext uri="{BB962C8B-B14F-4D97-AF65-F5344CB8AC3E}">
        <p14:creationId xmlns:p14="http://schemas.microsoft.com/office/powerpoint/2010/main" val="1186123527"/>
      </p:ext>
    </p:extLst>
  </p:cSld>
  <p:clrMapOvr>
    <a:masterClrMapping/>
  </p:clrMapOvr>
  <p:transition spd="slow">
    <p:randomBar dir="vert"/>
  </p:transition>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normAutofit/>
          </a:bodyPr>
          <a:lstStyle/>
          <a:p>
            <a:r>
              <a:rPr lang="en-GB" dirty="0" smtClean="0"/>
              <a:t>Bequeathing </a:t>
            </a:r>
            <a:r>
              <a:rPr lang="en-GB" dirty="0"/>
              <a:t>one’s Kingdom </a:t>
            </a:r>
            <a:endParaRPr lang="en-GB" dirty="0"/>
          </a:p>
        </p:txBody>
      </p:sp>
      <p:sp>
        <p:nvSpPr>
          <p:cNvPr id="5" name="Content Placeholder 2"/>
          <p:cNvSpPr>
            <a:spLocks noGrp="1"/>
          </p:cNvSpPr>
          <p:nvPr>
            <p:ph idx="1"/>
          </p:nvPr>
        </p:nvSpPr>
        <p:spPr>
          <a:xfrm>
            <a:off x="304800" y="1554162"/>
            <a:ext cx="8686800" cy="4827166"/>
          </a:xfrm>
        </p:spPr>
        <p:txBody>
          <a:bodyPr>
            <a:normAutofit fontScale="85000" lnSpcReduction="10000"/>
          </a:bodyPr>
          <a:lstStyle/>
          <a:p>
            <a:r>
              <a:rPr lang="en-GB" dirty="0" smtClean="0">
                <a:solidFill>
                  <a:schemeClr val="bg1">
                    <a:lumMod val="50000"/>
                  </a:schemeClr>
                </a:solidFill>
              </a:rPr>
              <a:t>“</a:t>
            </a:r>
            <a:r>
              <a:rPr lang="en-GB" dirty="0">
                <a:solidFill>
                  <a:schemeClr val="bg1">
                    <a:lumMod val="50000"/>
                  </a:schemeClr>
                </a:solidFill>
              </a:rPr>
              <a:t>May it be allowed, with the favour of the gods, to take vengeance fittingly upon those who contrived the unholy plot against me and sought to deprive me not only of my kingship but also my life. If anything human should befall me before I leave successors to my kingship, I leave the kingdom that belongs to me [i.e. Cyrene] to the Romans, with whom I have from the beginning truly maintained friendship and alliance…” – </a:t>
            </a:r>
            <a:r>
              <a:rPr lang="en-GB" b="1" i="1" dirty="0">
                <a:solidFill>
                  <a:schemeClr val="bg1">
                    <a:lumMod val="50000"/>
                  </a:schemeClr>
                </a:solidFill>
              </a:rPr>
              <a:t>SEG </a:t>
            </a:r>
            <a:r>
              <a:rPr lang="en-GB" b="1" dirty="0">
                <a:solidFill>
                  <a:schemeClr val="bg1">
                    <a:lumMod val="50000"/>
                  </a:schemeClr>
                </a:solidFill>
              </a:rPr>
              <a:t>9.7</a:t>
            </a:r>
            <a:r>
              <a:rPr lang="en-GB" dirty="0">
                <a:solidFill>
                  <a:schemeClr val="bg1">
                    <a:lumMod val="50000"/>
                  </a:schemeClr>
                </a:solidFill>
              </a:rPr>
              <a:t>. </a:t>
            </a:r>
          </a:p>
          <a:p>
            <a:pPr lvl="1"/>
            <a:r>
              <a:rPr lang="en-GB" dirty="0" err="1" smtClean="0"/>
              <a:t>Attalus</a:t>
            </a:r>
            <a:r>
              <a:rPr lang="en-GB" dirty="0" smtClean="0"/>
              <a:t> </a:t>
            </a:r>
            <a:r>
              <a:rPr lang="en-GB" dirty="0"/>
              <a:t>III leaves Pergamum to Rome in his </a:t>
            </a:r>
            <a:r>
              <a:rPr lang="en-GB" dirty="0" smtClean="0"/>
              <a:t>will;</a:t>
            </a:r>
          </a:p>
          <a:p>
            <a:pPr lvl="1"/>
            <a:r>
              <a:rPr lang="en-GB" dirty="0" smtClean="0">
                <a:solidFill>
                  <a:schemeClr val="tx1"/>
                </a:solidFill>
              </a:rPr>
              <a:t>revolt </a:t>
            </a:r>
            <a:r>
              <a:rPr lang="en-GB" dirty="0">
                <a:solidFill>
                  <a:schemeClr val="tx1"/>
                </a:solidFill>
              </a:rPr>
              <a:t>of </a:t>
            </a:r>
            <a:r>
              <a:rPr lang="en-GB" dirty="0" err="1" smtClean="0">
                <a:solidFill>
                  <a:schemeClr val="tx1"/>
                </a:solidFill>
              </a:rPr>
              <a:t>Aristonikos</a:t>
            </a:r>
            <a:r>
              <a:rPr lang="en-GB" dirty="0" smtClean="0">
                <a:solidFill>
                  <a:schemeClr val="tx1"/>
                </a:solidFill>
              </a:rPr>
              <a:t> against Rome, put down in 129 BC. </a:t>
            </a:r>
          </a:p>
          <a:p>
            <a:pPr lvl="1"/>
            <a:r>
              <a:rPr lang="en-GB" sz="2400" dirty="0" smtClean="0">
                <a:solidFill>
                  <a:schemeClr val="tx1"/>
                </a:solidFill>
              </a:rPr>
              <a:t>(</a:t>
            </a:r>
            <a:r>
              <a:rPr lang="en-GB" sz="2400" dirty="0" err="1" smtClean="0">
                <a:solidFill>
                  <a:schemeClr val="tx1"/>
                </a:solidFill>
              </a:rPr>
              <a:t>Eumenes</a:t>
            </a:r>
            <a:r>
              <a:rPr lang="en-GB" sz="2400" dirty="0" smtClean="0">
                <a:solidFill>
                  <a:schemeClr val="tx1"/>
                </a:solidFill>
              </a:rPr>
              <a:t> III – pretender to the throne of </a:t>
            </a:r>
            <a:r>
              <a:rPr lang="en-GB" sz="2400" dirty="0" err="1" smtClean="0">
                <a:solidFill>
                  <a:schemeClr val="tx1"/>
                </a:solidFill>
              </a:rPr>
              <a:t>Pergamon</a:t>
            </a:r>
            <a:r>
              <a:rPr lang="en-GB" sz="2400" dirty="0" smtClean="0">
                <a:solidFill>
                  <a:schemeClr val="tx1"/>
                </a:solidFill>
              </a:rPr>
              <a:t>)</a:t>
            </a:r>
          </a:p>
          <a:p>
            <a:pPr lvl="1"/>
            <a:endParaRPr lang="en-GB" dirty="0"/>
          </a:p>
        </p:txBody>
      </p:sp>
      <p:pic>
        <p:nvPicPr>
          <p:cNvPr id="6" name="Picture 2" descr="https://www.cngcoins.com/photos/big/9100030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0854" y="1196752"/>
            <a:ext cx="7019398" cy="33123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780274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HELLENISMUS Sommer 2005\Map Rome conquest east.JPG"/>
          <p:cNvPicPr>
            <a:picLocks noChangeAspect="1" noChangeArrowheads="1"/>
          </p:cNvPicPr>
          <p:nvPr/>
        </p:nvPicPr>
        <p:blipFill>
          <a:blip r:embed="rId3">
            <a:clrChange>
              <a:clrFrom>
                <a:srgbClr val="E3E2E8"/>
              </a:clrFrom>
              <a:clrTo>
                <a:srgbClr val="E3E2E8">
                  <a:alpha val="0"/>
                </a:srgbClr>
              </a:clrTo>
            </a:clrChange>
            <a:extLst>
              <a:ext uri="{28A0092B-C50C-407E-A947-70E740481C1C}">
                <a14:useLocalDpi xmlns:a14="http://schemas.microsoft.com/office/drawing/2010/main" val="0"/>
              </a:ext>
            </a:extLst>
          </a:blip>
          <a:srcRect/>
          <a:stretch>
            <a:fillRect/>
          </a:stretch>
        </p:blipFill>
        <p:spPr bwMode="auto">
          <a:xfrm>
            <a:off x="20380" y="0"/>
            <a:ext cx="912361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dirty="0" smtClean="0">
                <a:solidFill>
                  <a:srgbClr val="7030A0"/>
                </a:solidFill>
              </a:rPr>
              <a:t>Conquest of the East</a:t>
            </a:r>
            <a:endParaRPr lang="en-GB" dirty="0">
              <a:solidFill>
                <a:srgbClr val="7030A0"/>
              </a:solidFill>
            </a:endParaRPr>
          </a:p>
        </p:txBody>
      </p:sp>
      <p:sp>
        <p:nvSpPr>
          <p:cNvPr id="3" name="Content Placeholder 2"/>
          <p:cNvSpPr>
            <a:spLocks noGrp="1"/>
          </p:cNvSpPr>
          <p:nvPr>
            <p:ph idx="1"/>
          </p:nvPr>
        </p:nvSpPr>
        <p:spPr/>
        <p:txBody>
          <a:bodyPr/>
          <a:lstStyle/>
          <a:p>
            <a:endParaRPr lang="en-GB" dirty="0"/>
          </a:p>
        </p:txBody>
      </p:sp>
      <p:sp>
        <p:nvSpPr>
          <p:cNvPr id="5" name="Oval 4"/>
          <p:cNvSpPr/>
          <p:nvPr/>
        </p:nvSpPr>
        <p:spPr>
          <a:xfrm>
            <a:off x="4805048" y="5345832"/>
            <a:ext cx="1800200" cy="1512168"/>
          </a:xfrm>
          <a:prstGeom prst="ellipse">
            <a:avLst/>
          </a:prstGeom>
          <a:solidFill>
            <a:schemeClr val="accent1">
              <a:alpha val="44000"/>
            </a:schemeClr>
          </a:solid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227725" y="5501751"/>
            <a:ext cx="4572000" cy="1200329"/>
          </a:xfrm>
          <a:prstGeom prst="rect">
            <a:avLst/>
          </a:prstGeom>
          <a:solidFill>
            <a:schemeClr val="dk1">
              <a:alpha val="53000"/>
            </a:schemeClr>
          </a:solidFill>
        </p:spPr>
        <p:style>
          <a:lnRef idx="2">
            <a:schemeClr val="dk1">
              <a:shade val="50000"/>
            </a:schemeClr>
          </a:lnRef>
          <a:fillRef idx="1">
            <a:schemeClr val="dk1"/>
          </a:fillRef>
          <a:effectRef idx="0">
            <a:schemeClr val="dk1"/>
          </a:effectRef>
          <a:fontRef idx="minor">
            <a:schemeClr val="lt1"/>
          </a:fontRef>
        </p:style>
        <p:txBody>
          <a:bodyPr>
            <a:spAutoFit/>
          </a:bodyPr>
          <a:lstStyle/>
          <a:p>
            <a:pPr algn="r"/>
            <a:r>
              <a:rPr lang="en-GB" b="1" dirty="0"/>
              <a:t>Roman–Jewish Treaty</a:t>
            </a:r>
            <a:r>
              <a:rPr lang="en-GB" dirty="0"/>
              <a:t> was an agreement made between Judas Maccabeus and the Roman Republic in 161 BC according to 1 Maccabees 8:17-20 and Josephus.</a:t>
            </a:r>
          </a:p>
        </p:txBody>
      </p:sp>
    </p:spTree>
    <p:extLst>
      <p:ext uri="{BB962C8B-B14F-4D97-AF65-F5344CB8AC3E}">
        <p14:creationId xmlns:p14="http://schemas.microsoft.com/office/powerpoint/2010/main" val="184740541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6866" name="Picture 2" descr="http://leonardrutgers.nl/wp-content/uploads/SarcRom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548"/>
            <a:ext cx="9142904" cy="688954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3"/>
          <p:cNvSpPr txBox="1">
            <a:spLocks/>
          </p:cNvSpPr>
          <p:nvPr/>
        </p:nvSpPr>
        <p:spPr>
          <a:xfrm>
            <a:off x="301752" y="457200"/>
            <a:ext cx="8686800" cy="841248"/>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solidFill>
                  <a:schemeClr val="bg2">
                    <a:lumMod val="90000"/>
                  </a:schemeClr>
                </a:solidFill>
              </a:rPr>
              <a:t>Roman imperialism</a:t>
            </a:r>
            <a:endParaRPr lang="en-GB" dirty="0">
              <a:solidFill>
                <a:schemeClr val="bg2">
                  <a:lumMod val="90000"/>
                </a:schemeClr>
              </a:solidFill>
            </a:endParaRPr>
          </a:p>
        </p:txBody>
      </p:sp>
    </p:spTree>
    <p:extLst>
      <p:ext uri="{BB962C8B-B14F-4D97-AF65-F5344CB8AC3E}">
        <p14:creationId xmlns:p14="http://schemas.microsoft.com/office/powerpoint/2010/main" val="3569046672"/>
      </p:ext>
    </p:extLst>
  </p:cSld>
  <p:clrMapOvr>
    <a:masterClrMapping/>
  </p:clrMapOvr>
  <p:transition spd="slow">
    <p:randomBar dir="vert"/>
  </p:transition>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Roman imperialism</a:t>
            </a:r>
            <a:endParaRPr lang="en-GB" dirty="0"/>
          </a:p>
        </p:txBody>
      </p:sp>
      <p:sp>
        <p:nvSpPr>
          <p:cNvPr id="5" name="Content Placeholder 4"/>
          <p:cNvSpPr>
            <a:spLocks noGrp="1"/>
          </p:cNvSpPr>
          <p:nvPr>
            <p:ph sz="half" idx="1"/>
          </p:nvPr>
        </p:nvSpPr>
        <p:spPr/>
        <p:txBody>
          <a:bodyPr>
            <a:normAutofit fontScale="92500" lnSpcReduction="10000"/>
          </a:bodyPr>
          <a:lstStyle/>
          <a:p>
            <a:r>
              <a:rPr lang="en-GB" dirty="0" smtClean="0"/>
              <a:t>“</a:t>
            </a:r>
            <a:r>
              <a:rPr lang="en-GB" dirty="0"/>
              <a:t>For many decisions of the Romans are now of this kind: availing themselves of the mistakes of others they effectively increase and build up their own power, at the same time doing a favour and appearing to confer a benefit on the offenders.” </a:t>
            </a:r>
            <a:r>
              <a:rPr lang="en-GB" dirty="0" smtClean="0"/>
              <a:t/>
            </a:r>
            <a:br>
              <a:rPr lang="en-GB" dirty="0" smtClean="0"/>
            </a:br>
            <a:r>
              <a:rPr lang="en-GB" b="1" dirty="0" smtClean="0"/>
              <a:t>Polybius </a:t>
            </a:r>
            <a:r>
              <a:rPr lang="en-GB" b="1" dirty="0"/>
              <a:t>31.10</a:t>
            </a:r>
            <a:r>
              <a:rPr lang="en-GB" dirty="0"/>
              <a:t>.</a:t>
            </a:r>
            <a:endParaRPr lang="en-GB" dirty="0"/>
          </a:p>
        </p:txBody>
      </p:sp>
      <p:sp>
        <p:nvSpPr>
          <p:cNvPr id="6" name="Content Placeholder 5"/>
          <p:cNvSpPr>
            <a:spLocks noGrp="1"/>
          </p:cNvSpPr>
          <p:nvPr>
            <p:ph sz="half" idx="2"/>
          </p:nvPr>
        </p:nvSpPr>
        <p:spPr/>
        <p:txBody>
          <a:bodyPr>
            <a:normAutofit fontScale="92500" lnSpcReduction="10000"/>
          </a:bodyPr>
          <a:lstStyle/>
          <a:p>
            <a:r>
              <a:rPr lang="en-GB" dirty="0" smtClean="0"/>
              <a:t>The </a:t>
            </a:r>
            <a:r>
              <a:rPr lang="en-GB" dirty="0"/>
              <a:t>harsher the conduct of the Romans to </a:t>
            </a:r>
            <a:r>
              <a:rPr lang="en-GB" dirty="0" err="1"/>
              <a:t>Eumenes</a:t>
            </a:r>
            <a:r>
              <a:rPr lang="en-GB" dirty="0"/>
              <a:t> the more attached to him did the Greeks become, since men naturally bestow their affections on any one who is in distress.” – </a:t>
            </a:r>
            <a:r>
              <a:rPr lang="en-GB" b="1" dirty="0"/>
              <a:t>Polybius 31.6.6</a:t>
            </a:r>
            <a:r>
              <a:rPr lang="en-GB" dirty="0"/>
              <a:t>.</a:t>
            </a:r>
            <a:endParaRPr lang="en-GB" dirty="0"/>
          </a:p>
        </p:txBody>
      </p:sp>
      <p:sp>
        <p:nvSpPr>
          <p:cNvPr id="7" name="Rectangle 6"/>
          <p:cNvSpPr/>
          <p:nvPr/>
        </p:nvSpPr>
        <p:spPr>
          <a:xfrm>
            <a:off x="4283968" y="5980836"/>
            <a:ext cx="4572000" cy="646331"/>
          </a:xfrm>
          <a:prstGeom prst="rect">
            <a:avLst/>
          </a:prstGeom>
        </p:spPr>
        <p:txBody>
          <a:bodyPr>
            <a:spAutoFit/>
          </a:bodyPr>
          <a:lstStyle/>
          <a:p>
            <a:r>
              <a:rPr lang="en-GB" i="1" dirty="0" smtClean="0"/>
              <a:t>Roman </a:t>
            </a:r>
            <a:r>
              <a:rPr lang="en-GB" i="1" dirty="0"/>
              <a:t>exploitation as conscious policy </a:t>
            </a:r>
            <a:r>
              <a:rPr lang="en-GB" i="1" dirty="0" smtClean="0"/>
              <a:t>– Michael Crawford</a:t>
            </a:r>
            <a:r>
              <a:rPr lang="en-GB" i="1" dirty="0"/>
              <a:t>? </a:t>
            </a:r>
          </a:p>
        </p:txBody>
      </p:sp>
    </p:spTree>
    <p:extLst>
      <p:ext uri="{BB962C8B-B14F-4D97-AF65-F5344CB8AC3E}">
        <p14:creationId xmlns:p14="http://schemas.microsoft.com/office/powerpoint/2010/main" val="1424856939"/>
      </p:ext>
    </p:extLst>
  </p:cSld>
  <p:clrMapOvr>
    <a:masterClrMapping/>
  </p:clrMapOvr>
  <p:transition spd="slow">
    <p:randomBar dir="vert"/>
  </p:transition>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 imperialism</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smtClean="0"/>
              <a:t>“</a:t>
            </a:r>
            <a:r>
              <a:rPr lang="en-GB" dirty="0"/>
              <a:t>Marius sent envoys to </a:t>
            </a:r>
            <a:r>
              <a:rPr lang="en-GB" dirty="0" err="1"/>
              <a:t>Nicomedes</a:t>
            </a:r>
            <a:r>
              <a:rPr lang="en-GB" dirty="0"/>
              <a:t> king of Bithynia, requesting him to send some men as auxiliaries; but </a:t>
            </a:r>
            <a:r>
              <a:rPr lang="en-GB" dirty="0" err="1"/>
              <a:t>Nicomedes</a:t>
            </a:r>
            <a:r>
              <a:rPr lang="en-GB" dirty="0"/>
              <a:t> replied that most of the </a:t>
            </a:r>
            <a:r>
              <a:rPr lang="en-GB" dirty="0" err="1"/>
              <a:t>Bithynians</a:t>
            </a:r>
            <a:r>
              <a:rPr lang="en-GB" dirty="0"/>
              <a:t> had been taken away as slaves by the tax-collectors, and were dispersed throughout the provinces. Upon hearing this, the senate decreed that no freeman belonging to any of the Roman allies should in any province be forced to be a slave, and that the praetors should take care to see that they were all set free.” </a:t>
            </a:r>
            <a:r>
              <a:rPr lang="en-GB" dirty="0" smtClean="0"/>
              <a:t/>
            </a:r>
            <a:br>
              <a:rPr lang="en-GB" dirty="0" smtClean="0"/>
            </a:br>
            <a:r>
              <a:rPr lang="en-GB" b="1" dirty="0" err="1" smtClean="0"/>
              <a:t>Diodorus</a:t>
            </a:r>
            <a:r>
              <a:rPr lang="en-GB" b="1" dirty="0" smtClean="0"/>
              <a:t> 36.3</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Imposition </a:t>
            </a:r>
            <a:r>
              <a:rPr lang="en-GB" dirty="0"/>
              <a:t>of monetary tribute in perpetuity on Macedonia and Illyria (167) – more meaningful impact on the economy. </a:t>
            </a:r>
          </a:p>
          <a:p>
            <a:r>
              <a:rPr lang="en-GB" dirty="0"/>
              <a:t>•Tribute payments responsible for the decline in civic silver coinage? </a:t>
            </a:r>
          </a:p>
          <a:p>
            <a:r>
              <a:rPr lang="en-GB" dirty="0"/>
              <a:t>•Trade in works of art (“antiquities trade”). </a:t>
            </a:r>
          </a:p>
          <a:p>
            <a:r>
              <a:rPr lang="en-GB" dirty="0"/>
              <a:t>•Acquisition of land by Romans in provinces. </a:t>
            </a:r>
          </a:p>
          <a:p>
            <a:r>
              <a:rPr lang="en-GB" dirty="0"/>
              <a:t>•Slave market, not purely result of prisoners of war. </a:t>
            </a:r>
          </a:p>
          <a:p>
            <a:endParaRPr lang="en-GB" dirty="0"/>
          </a:p>
        </p:txBody>
      </p:sp>
    </p:spTree>
    <p:extLst>
      <p:ext uri="{BB962C8B-B14F-4D97-AF65-F5344CB8AC3E}">
        <p14:creationId xmlns:p14="http://schemas.microsoft.com/office/powerpoint/2010/main" val="31643431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2" presetClass="entr" presetSubtype="0" fill="hold" grpId="0" nodeType="afterEffect">
                                  <p:stCondLst>
                                    <p:cond delay="500"/>
                                  </p:stCondLst>
                                  <p:childTnLst>
                                    <p:set>
                                      <p:cBhvr>
                                        <p:cTn id="19" dur="1" fill="hold">
                                          <p:stCondLst>
                                            <p:cond delay="0"/>
                                          </p:stCondLst>
                                        </p:cTn>
                                        <p:tgtEl>
                                          <p:spTgt spid="4">
                                            <p:txEl>
                                              <p:pRg st="1" end="1"/>
                                            </p:txEl>
                                          </p:spTgt>
                                        </p:tgtEl>
                                        <p:attrNameLst>
                                          <p:attrName>style.visibility</p:attrName>
                                        </p:attrNameLst>
                                      </p:cBhvr>
                                      <p:to>
                                        <p:strVal val="visible"/>
                                      </p:to>
                                    </p:set>
                                    <p:animEffect transition="in" filter="fade">
                                      <p:cBhvr>
                                        <p:cTn id="20" dur="1000"/>
                                        <p:tgtEl>
                                          <p:spTgt spid="4">
                                            <p:txEl>
                                              <p:pRg st="1" end="1"/>
                                            </p:txEl>
                                          </p:spTgt>
                                        </p:tgtEl>
                                      </p:cBhvr>
                                    </p:animEffect>
                                    <p:anim calcmode="lin" valueType="num">
                                      <p:cBhvr>
                                        <p:cTn id="21"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23" fill="hold">
                            <p:stCondLst>
                              <p:cond delay="2500"/>
                            </p:stCondLst>
                            <p:childTnLst>
                              <p:par>
                                <p:cTn id="24" presetID="42" presetClass="entr" presetSubtype="0" fill="hold" grpId="0" nodeType="afterEffect">
                                  <p:stCondLst>
                                    <p:cond delay="500"/>
                                  </p:stCondLst>
                                  <p:childTnLst>
                                    <p:set>
                                      <p:cBhvr>
                                        <p:cTn id="25" dur="1" fill="hold">
                                          <p:stCondLst>
                                            <p:cond delay="0"/>
                                          </p:stCondLst>
                                        </p:cTn>
                                        <p:tgtEl>
                                          <p:spTgt spid="4">
                                            <p:txEl>
                                              <p:pRg st="2" end="2"/>
                                            </p:txEl>
                                          </p:spTgt>
                                        </p:tgtEl>
                                        <p:attrNameLst>
                                          <p:attrName>style.visibility</p:attrName>
                                        </p:attrNameLst>
                                      </p:cBhvr>
                                      <p:to>
                                        <p:strVal val="visible"/>
                                      </p:to>
                                    </p:set>
                                    <p:animEffect transition="in" filter="fade">
                                      <p:cBhvr>
                                        <p:cTn id="26" dur="1000"/>
                                        <p:tgtEl>
                                          <p:spTgt spid="4">
                                            <p:txEl>
                                              <p:pRg st="2" end="2"/>
                                            </p:txEl>
                                          </p:spTgt>
                                        </p:tgtEl>
                                      </p:cBhvr>
                                    </p:animEffect>
                                    <p:anim calcmode="lin" valueType="num">
                                      <p:cBhvr>
                                        <p:cTn id="2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9" fill="hold">
                            <p:stCondLst>
                              <p:cond delay="4000"/>
                            </p:stCondLst>
                            <p:childTnLst>
                              <p:par>
                                <p:cTn id="30" presetID="42" presetClass="entr" presetSubtype="0" fill="hold" grpId="0" nodeType="afterEffect">
                                  <p:stCondLst>
                                    <p:cond delay="500"/>
                                  </p:stCondLst>
                                  <p:childTnLst>
                                    <p:set>
                                      <p:cBhvr>
                                        <p:cTn id="31" dur="1" fill="hold">
                                          <p:stCondLst>
                                            <p:cond delay="0"/>
                                          </p:stCondLst>
                                        </p:cTn>
                                        <p:tgtEl>
                                          <p:spTgt spid="4">
                                            <p:txEl>
                                              <p:pRg st="3" end="3"/>
                                            </p:txEl>
                                          </p:spTgt>
                                        </p:tgtEl>
                                        <p:attrNameLst>
                                          <p:attrName>style.visibility</p:attrName>
                                        </p:attrNameLst>
                                      </p:cBhvr>
                                      <p:to>
                                        <p:strVal val="visible"/>
                                      </p:to>
                                    </p:set>
                                    <p:animEffect transition="in" filter="fade">
                                      <p:cBhvr>
                                        <p:cTn id="32" dur="1000"/>
                                        <p:tgtEl>
                                          <p:spTgt spid="4">
                                            <p:txEl>
                                              <p:pRg st="3" end="3"/>
                                            </p:txEl>
                                          </p:spTgt>
                                        </p:tgtEl>
                                      </p:cBhvr>
                                    </p:animEffect>
                                    <p:anim calcmode="lin" valueType="num">
                                      <p:cBhvr>
                                        <p:cTn id="3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35" fill="hold">
                            <p:stCondLst>
                              <p:cond delay="5500"/>
                            </p:stCondLst>
                            <p:childTnLst>
                              <p:par>
                                <p:cTn id="36" presetID="42" presetClass="entr" presetSubtype="0" fill="hold" grpId="0" nodeType="afterEffect">
                                  <p:stCondLst>
                                    <p:cond delay="500"/>
                                  </p:stCondLst>
                                  <p:childTnLst>
                                    <p:set>
                                      <p:cBhvr>
                                        <p:cTn id="37" dur="1" fill="hold">
                                          <p:stCondLst>
                                            <p:cond delay="0"/>
                                          </p:stCondLst>
                                        </p:cTn>
                                        <p:tgtEl>
                                          <p:spTgt spid="4">
                                            <p:txEl>
                                              <p:pRg st="4" end="4"/>
                                            </p:txEl>
                                          </p:spTgt>
                                        </p:tgtEl>
                                        <p:attrNameLst>
                                          <p:attrName>style.visibility</p:attrName>
                                        </p:attrNameLst>
                                      </p:cBhvr>
                                      <p:to>
                                        <p:strVal val="visible"/>
                                      </p:to>
                                    </p:set>
                                    <p:animEffect transition="in" filter="fade">
                                      <p:cBhvr>
                                        <p:cTn id="38" dur="1000"/>
                                        <p:tgtEl>
                                          <p:spTgt spid="4">
                                            <p:txEl>
                                              <p:pRg st="4" end="4"/>
                                            </p:txEl>
                                          </p:spTgt>
                                        </p:tgtEl>
                                      </p:cBhvr>
                                    </p:animEffect>
                                    <p:anim calcmode="lin" valueType="num">
                                      <p:cBhvr>
                                        <p:cTn id="3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uiExpand="1" build="p"/>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https://img.posterlounge.co.uk/images/wbig/poster-sklavenmarkt-in-delos-17291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20" y="1340768"/>
            <a:ext cx="4743450" cy="3095625"/>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3"/>
          <p:cNvSpPr>
            <a:spLocks noGrp="1"/>
          </p:cNvSpPr>
          <p:nvPr>
            <p:ph sz="half" idx="2"/>
          </p:nvPr>
        </p:nvSpPr>
        <p:spPr>
          <a:xfrm>
            <a:off x="4648200" y="1600200"/>
            <a:ext cx="4343400" cy="4724400"/>
          </a:xfrm>
        </p:spPr>
        <p:txBody>
          <a:bodyPr>
            <a:normAutofit fontScale="85000" lnSpcReduction="20000"/>
          </a:bodyPr>
          <a:lstStyle/>
          <a:p>
            <a:r>
              <a:rPr lang="en-GB" dirty="0" smtClean="0"/>
              <a:t>Imposition </a:t>
            </a:r>
            <a:r>
              <a:rPr lang="en-GB" dirty="0"/>
              <a:t>of monetary tribute in perpetuity on Macedonia and Illyria (167) – more meaningful impact on the economy. </a:t>
            </a:r>
          </a:p>
          <a:p>
            <a:r>
              <a:rPr lang="en-GB" dirty="0"/>
              <a:t>•Tribute payments responsible for the decline in civic silver coinage? </a:t>
            </a:r>
          </a:p>
          <a:p>
            <a:r>
              <a:rPr lang="en-GB" dirty="0"/>
              <a:t>•Trade in works of art (“antiquities trade”). </a:t>
            </a:r>
          </a:p>
          <a:p>
            <a:r>
              <a:rPr lang="en-GB" dirty="0"/>
              <a:t>•Acquisition of land by Romans in provinces. </a:t>
            </a:r>
          </a:p>
          <a:p>
            <a:r>
              <a:rPr lang="en-GB" dirty="0"/>
              <a:t>•Slave market, not purely result of prisoners of war. </a:t>
            </a:r>
          </a:p>
          <a:p>
            <a:endParaRPr lang="en-GB" dirty="0"/>
          </a:p>
        </p:txBody>
      </p:sp>
      <p:sp>
        <p:nvSpPr>
          <p:cNvPr id="7" name="Title 1"/>
          <p:cNvSpPr>
            <a:spLocks noGrp="1"/>
          </p:cNvSpPr>
          <p:nvPr>
            <p:ph type="title"/>
          </p:nvPr>
        </p:nvSpPr>
        <p:spPr>
          <a:xfrm>
            <a:off x="301752" y="457200"/>
            <a:ext cx="8686800" cy="841248"/>
          </a:xfrm>
        </p:spPr>
        <p:txBody>
          <a:bodyPr/>
          <a:lstStyle/>
          <a:p>
            <a:r>
              <a:rPr lang="en-GB" dirty="0"/>
              <a:t>Roman imperialism</a:t>
            </a:r>
          </a:p>
        </p:txBody>
      </p:sp>
      <p:sp>
        <p:nvSpPr>
          <p:cNvPr id="5" name="Rectangle 4"/>
          <p:cNvSpPr/>
          <p:nvPr/>
        </p:nvSpPr>
        <p:spPr>
          <a:xfrm>
            <a:off x="367598" y="4459855"/>
            <a:ext cx="774571" cy="369332"/>
          </a:xfrm>
          <a:prstGeom prst="rect">
            <a:avLst/>
          </a:prstGeom>
        </p:spPr>
        <p:txBody>
          <a:bodyPr wrap="none">
            <a:spAutoFit/>
          </a:bodyPr>
          <a:lstStyle/>
          <a:p>
            <a:r>
              <a:rPr lang="en-GB" dirty="0"/>
              <a:t>Delos</a:t>
            </a:r>
          </a:p>
        </p:txBody>
      </p:sp>
      <p:pic>
        <p:nvPicPr>
          <p:cNvPr id="38916" name="Picture 4" descr="http://ecx.images-amazon.com/images/I/5190npwEQ0L._SX341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3904" y="4203553"/>
            <a:ext cx="2083541" cy="3032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052145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8914"/>
                                        </p:tgtEl>
                                        <p:attrNameLst>
                                          <p:attrName>style.visibility</p:attrName>
                                        </p:attrNameLst>
                                      </p:cBhvr>
                                      <p:to>
                                        <p:strVal val="visible"/>
                                      </p:to>
                                    </p:set>
                                    <p:animEffect transition="in" filter="fade">
                                      <p:cBhvr>
                                        <p:cTn id="7" dur="1000"/>
                                        <p:tgtEl>
                                          <p:spTgt spid="38914"/>
                                        </p:tgtEl>
                                      </p:cBhvr>
                                    </p:animEffect>
                                    <p:anim calcmode="lin" valueType="num">
                                      <p:cBhvr>
                                        <p:cTn id="8" dur="1000" fill="hold"/>
                                        <p:tgtEl>
                                          <p:spTgt spid="38914"/>
                                        </p:tgtEl>
                                        <p:attrNameLst>
                                          <p:attrName>ppt_x</p:attrName>
                                        </p:attrNameLst>
                                      </p:cBhvr>
                                      <p:tavLst>
                                        <p:tav tm="0">
                                          <p:val>
                                            <p:strVal val="#ppt_x"/>
                                          </p:val>
                                        </p:tav>
                                        <p:tav tm="100000">
                                          <p:val>
                                            <p:strVal val="#ppt_x"/>
                                          </p:val>
                                        </p:tav>
                                      </p:tavLst>
                                    </p:anim>
                                    <p:anim calcmode="lin" valueType="num">
                                      <p:cBhvr>
                                        <p:cTn id="9" dur="1000" fill="hold"/>
                                        <p:tgtEl>
                                          <p:spTgt spid="3891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750"/>
                                  </p:stCondLst>
                                  <p:childTnLst>
                                    <p:set>
                                      <p:cBhvr>
                                        <p:cTn id="18" dur="1" fill="hold">
                                          <p:stCondLst>
                                            <p:cond delay="0"/>
                                          </p:stCondLst>
                                        </p:cTn>
                                        <p:tgtEl>
                                          <p:spTgt spid="38916"/>
                                        </p:tgtEl>
                                        <p:attrNameLst>
                                          <p:attrName>style.visibility</p:attrName>
                                        </p:attrNameLst>
                                      </p:cBhvr>
                                      <p:to>
                                        <p:strVal val="visible"/>
                                      </p:to>
                                    </p:set>
                                    <p:animEffect transition="in" filter="fade">
                                      <p:cBhvr>
                                        <p:cTn id="19" dur="1000"/>
                                        <p:tgtEl>
                                          <p:spTgt spid="38916"/>
                                        </p:tgtEl>
                                      </p:cBhvr>
                                    </p:animEffect>
                                    <p:anim calcmode="lin" valueType="num">
                                      <p:cBhvr>
                                        <p:cTn id="20" dur="1000" fill="hold"/>
                                        <p:tgtEl>
                                          <p:spTgt spid="38916"/>
                                        </p:tgtEl>
                                        <p:attrNameLst>
                                          <p:attrName>ppt_x</p:attrName>
                                        </p:attrNameLst>
                                      </p:cBhvr>
                                      <p:tavLst>
                                        <p:tav tm="0">
                                          <p:val>
                                            <p:strVal val="#ppt_x"/>
                                          </p:val>
                                        </p:tav>
                                        <p:tav tm="100000">
                                          <p:val>
                                            <p:strVal val="#ppt_x"/>
                                          </p:val>
                                        </p:tav>
                                      </p:tavLst>
                                    </p:anim>
                                    <p:anim calcmode="lin" valueType="num">
                                      <p:cBhvr>
                                        <p:cTn id="21" dur="1000" fill="hold"/>
                                        <p:tgtEl>
                                          <p:spTgt spid="389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Next week:</a:t>
            </a:r>
            <a:br>
              <a:rPr lang="en-GB" dirty="0" smtClean="0"/>
            </a:br>
            <a:r>
              <a:rPr lang="en-GB" i="1" u="sng" dirty="0" smtClean="0"/>
              <a:t>The Gracchi – the end of the consensus</a:t>
            </a:r>
          </a:p>
          <a:p>
            <a:endParaRPr lang="en-GB" dirty="0"/>
          </a:p>
          <a:p>
            <a:r>
              <a:rPr lang="en-GB" dirty="0" smtClean="0"/>
              <a:t>Reading:</a:t>
            </a:r>
          </a:p>
          <a:p>
            <a:pPr lvl="1"/>
            <a:r>
              <a:rPr lang="en-GB" dirty="0" smtClean="0"/>
              <a:t>Potter</a:t>
            </a:r>
          </a:p>
          <a:p>
            <a:pPr lvl="1"/>
            <a:r>
              <a:rPr lang="en-GB" dirty="0" smtClean="0"/>
              <a:t>Crawford, Roman Republic</a:t>
            </a:r>
          </a:p>
          <a:p>
            <a:pPr lvl="1"/>
            <a:r>
              <a:rPr lang="en-GB" dirty="0" smtClean="0"/>
              <a:t>Cambridge Ancient History</a:t>
            </a:r>
          </a:p>
          <a:p>
            <a:pPr lvl="1"/>
            <a:r>
              <a:rPr lang="en-GB" dirty="0" smtClean="0"/>
              <a:t>Brill’s New </a:t>
            </a:r>
            <a:r>
              <a:rPr lang="en-GB" dirty="0" err="1" smtClean="0"/>
              <a:t>Pauly</a:t>
            </a:r>
            <a:r>
              <a:rPr lang="en-GB" dirty="0" smtClean="0"/>
              <a:t>…</a:t>
            </a:r>
          </a:p>
          <a:p>
            <a:endParaRPr lang="en-GB" dirty="0"/>
          </a:p>
        </p:txBody>
      </p:sp>
    </p:spTree>
    <p:extLst>
      <p:ext uri="{BB962C8B-B14F-4D97-AF65-F5344CB8AC3E}">
        <p14:creationId xmlns:p14="http://schemas.microsoft.com/office/powerpoint/2010/main" val="2944790219"/>
      </p:ext>
    </p:extLst>
  </p:cSld>
  <p:clrMapOvr>
    <a:masterClrMapping/>
  </p:clrMapOvr>
  <p:transition spd="slow">
    <p:randomBar dir="vert"/>
  </p:transition>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6" name="Picture 8" descr="Col de Montgenèv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2718990"/>
            <a:ext cx="5715000" cy="372427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2292" name="Picture 4" descr="https://www.numisbids.com/sales/hosted/heritage/3020/image2487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5575" y="-1012825"/>
            <a:ext cx="4419600" cy="211455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051720" y="5949280"/>
            <a:ext cx="2262158" cy="369332"/>
          </a:xfrm>
          <a:prstGeom prst="rect">
            <a:avLst/>
          </a:prstGeom>
        </p:spPr>
        <p:txBody>
          <a:bodyPr wrap="none">
            <a:spAutoFit/>
          </a:bodyPr>
          <a:lstStyle/>
          <a:p>
            <a:r>
              <a:rPr lang="en-GB" dirty="0"/>
              <a:t>Col de </a:t>
            </a:r>
            <a:r>
              <a:rPr lang="en-GB" dirty="0" err="1"/>
              <a:t>Montgenèvre</a:t>
            </a:r>
            <a:endParaRPr lang="en-GB" dirty="0"/>
          </a:p>
        </p:txBody>
      </p:sp>
    </p:spTree>
    <p:extLst>
      <p:ext uri="{BB962C8B-B14F-4D97-AF65-F5344CB8AC3E}">
        <p14:creationId xmlns:p14="http://schemas.microsoft.com/office/powerpoint/2010/main" val="3625778675"/>
      </p:ext>
    </p:extLst>
  </p:cSld>
  <p:clrMapOvr>
    <a:masterClrMapping/>
  </p:clrMapOvr>
  <p:transition spd="slow">
    <p:randomBar dir="vert"/>
  </p:transition>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Pergamon</a:t>
            </a:r>
            <a:endParaRPr lang="en-GB" dirty="0"/>
          </a:p>
        </p:txBody>
      </p:sp>
      <p:sp>
        <p:nvSpPr>
          <p:cNvPr id="4" name="Content Placeholder 3"/>
          <p:cNvSpPr>
            <a:spLocks noGrp="1"/>
          </p:cNvSpPr>
          <p:nvPr>
            <p:ph idx="1"/>
          </p:nvPr>
        </p:nvSpPr>
        <p:spPr/>
        <p:txBody>
          <a:bodyPr/>
          <a:lstStyle/>
          <a:p>
            <a:endParaRPr lang="en-GB" dirty="0"/>
          </a:p>
        </p:txBody>
      </p:sp>
    </p:spTree>
    <p:extLst>
      <p:ext uri="{BB962C8B-B14F-4D97-AF65-F5344CB8AC3E}">
        <p14:creationId xmlns:p14="http://schemas.microsoft.com/office/powerpoint/2010/main" val="1733081400"/>
      </p:ext>
    </p:extLst>
  </p:cSld>
  <p:clrMapOvr>
    <a:masterClrMapping/>
  </p:clrMapOvr>
  <p:transition spd="slow">
    <p:randomBar dir="vert"/>
  </p:transition>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Philip V - Macedonia</a:t>
            </a:r>
            <a:endParaRPr lang="en-GB" dirty="0"/>
          </a:p>
        </p:txBody>
      </p:sp>
      <p:sp>
        <p:nvSpPr>
          <p:cNvPr id="3" name="Content Placeholder 2"/>
          <p:cNvSpPr>
            <a:spLocks noGrp="1"/>
          </p:cNvSpPr>
          <p:nvPr>
            <p:ph idx="1"/>
          </p:nvPr>
        </p:nvSpPr>
        <p:spPr/>
        <p:txBody>
          <a:bodyPr/>
          <a:lstStyle/>
          <a:p>
            <a:r>
              <a:rPr lang="en-GB" dirty="0"/>
              <a:t>215 he secured an alliance with king </a:t>
            </a:r>
            <a:r>
              <a:rPr lang="en-GB" dirty="0">
                <a:hlinkClick r:id="rId2"/>
              </a:rPr>
              <a:t>Philip V</a:t>
            </a:r>
            <a:r>
              <a:rPr lang="en-GB" dirty="0"/>
              <a:t> of </a:t>
            </a:r>
            <a:r>
              <a:rPr lang="en-GB" dirty="0">
                <a:hlinkClick r:id="rId3"/>
              </a:rPr>
              <a:t>Macedonia</a:t>
            </a:r>
            <a:r>
              <a:rPr lang="en-GB" dirty="0"/>
              <a:t>. </a:t>
            </a:r>
            <a:r>
              <a:rPr lang="en-GB" dirty="0">
                <a:hlinkClick r:id="rId4"/>
              </a:rPr>
              <a:t>Syracuse</a:t>
            </a:r>
            <a:r>
              <a:rPr lang="en-GB" dirty="0"/>
              <a:t> became a Carthaginian ally in 214</a:t>
            </a:r>
            <a:r>
              <a:rPr lang="en-GB" dirty="0" smtClean="0"/>
              <a:t>.</a:t>
            </a:r>
            <a:endParaRPr lang="en-GB" dirty="0"/>
          </a:p>
        </p:txBody>
      </p:sp>
      <p:pic>
        <p:nvPicPr>
          <p:cNvPr id="16386" name="Picture 2" descr="Philip V of Maced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8144" y="2708920"/>
            <a:ext cx="2857500" cy="371475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141819" y="6100505"/>
            <a:ext cx="4572000" cy="646331"/>
          </a:xfrm>
          <a:prstGeom prst="rect">
            <a:avLst/>
          </a:prstGeom>
        </p:spPr>
        <p:txBody>
          <a:bodyPr>
            <a:spAutoFit/>
          </a:bodyPr>
          <a:lstStyle/>
          <a:p>
            <a:r>
              <a:rPr lang="it-IT" dirty="0">
                <a:hlinkClick r:id="rId6"/>
              </a:rPr>
              <a:t>Rome, Museo Nazionale Romano - Palazzo Massimo</a:t>
            </a:r>
            <a:endParaRPr lang="en-GB" dirty="0"/>
          </a:p>
        </p:txBody>
      </p:sp>
    </p:spTree>
    <p:extLst>
      <p:ext uri="{BB962C8B-B14F-4D97-AF65-F5344CB8AC3E}">
        <p14:creationId xmlns:p14="http://schemas.microsoft.com/office/powerpoint/2010/main" val="1786590766"/>
      </p:ext>
    </p:extLst>
  </p:cSld>
  <p:clrMapOvr>
    <a:masterClrMapping/>
  </p:clrMapOvr>
  <p:transition spd="slow">
    <p:randomBar dir="vert"/>
  </p:transition>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36261504"/>
      </p:ext>
    </p:extLst>
  </p:cSld>
  <p:clrMapOvr>
    <a:masterClrMapping/>
  </p:clrMapOvr>
  <p:transition spd="slow">
    <p:randomBar dir="vert"/>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293861964"/>
      </p:ext>
    </p:extLst>
  </p:cSld>
  <p:clrMapOvr>
    <a:masterClrMapping/>
  </p:clrMapOvr>
  <p:transition spd="slow">
    <p:randomBar dir="vert"/>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err="1" smtClean="0"/>
              <a:t>Pyrrhos</a:t>
            </a:r>
            <a:endParaRPr lang="en-GB" dirty="0"/>
          </a:p>
        </p:txBody>
      </p:sp>
      <p:sp>
        <p:nvSpPr>
          <p:cNvPr id="5" name="Content Placeholder 2"/>
          <p:cNvSpPr>
            <a:spLocks noGrp="1"/>
          </p:cNvSpPr>
          <p:nvPr>
            <p:ph idx="1"/>
          </p:nvPr>
        </p:nvSpPr>
        <p:spPr>
          <a:xfrm>
            <a:off x="304800" y="1554162"/>
            <a:ext cx="8686800" cy="4525963"/>
          </a:xfrm>
        </p:spPr>
        <p:txBody>
          <a:bodyPr>
            <a:normAutofit/>
          </a:bodyPr>
          <a:lstStyle/>
          <a:p>
            <a:r>
              <a:rPr lang="en-GB" sz="2000" dirty="0" smtClean="0"/>
              <a:t>Pyrrhic Wars</a:t>
            </a:r>
          </a:p>
          <a:p>
            <a:pPr lvl="1"/>
            <a:r>
              <a:rPr lang="en-GB" sz="1800" dirty="0" smtClean="0"/>
              <a:t>282 BC: Romans installed garrisons in Greek cities (</a:t>
            </a:r>
            <a:r>
              <a:rPr lang="en-GB" sz="1800" dirty="0" err="1" smtClean="0"/>
              <a:t>Thurri</a:t>
            </a:r>
            <a:r>
              <a:rPr lang="en-GB" sz="1800" dirty="0" smtClean="0"/>
              <a:t>, </a:t>
            </a:r>
            <a:r>
              <a:rPr lang="en-GB" sz="1800" dirty="0" err="1" smtClean="0"/>
              <a:t>Locri</a:t>
            </a:r>
            <a:r>
              <a:rPr lang="en-GB" sz="1800" dirty="0" smtClean="0"/>
              <a:t>, </a:t>
            </a:r>
            <a:r>
              <a:rPr lang="en-GB" sz="1800" dirty="0" err="1" smtClean="0"/>
              <a:t>Rhegium</a:t>
            </a:r>
            <a:r>
              <a:rPr lang="en-GB" sz="1800" dirty="0" smtClean="0"/>
              <a:t>)</a:t>
            </a:r>
          </a:p>
          <a:p>
            <a:pPr lvl="1"/>
            <a:r>
              <a:rPr lang="en-GB" sz="1800" dirty="0" err="1" smtClean="0"/>
              <a:t>Tarrentum</a:t>
            </a:r>
            <a:r>
              <a:rPr lang="en-GB" sz="1800" dirty="0" smtClean="0"/>
              <a:t> – Rome’s ally – grew nervous… Rome was overthrowing all Greek cities of Magna Graecia</a:t>
            </a:r>
          </a:p>
          <a:p>
            <a:pPr lvl="1"/>
            <a:r>
              <a:rPr lang="en-GB" sz="1800" dirty="0" smtClean="0">
                <a:sym typeface="Wingdings" panose="05000000000000000000" pitchFamily="2" charset="2"/>
              </a:rPr>
              <a:t>Tarentum asked </a:t>
            </a:r>
            <a:r>
              <a:rPr lang="en-GB" sz="1800" dirty="0" err="1" smtClean="0">
                <a:sym typeface="Wingdings" panose="05000000000000000000" pitchFamily="2" charset="2"/>
              </a:rPr>
              <a:t>Pyrrhos</a:t>
            </a:r>
            <a:r>
              <a:rPr lang="en-GB" sz="1800" dirty="0" smtClean="0">
                <a:sym typeface="Wingdings" panose="05000000000000000000" pitchFamily="2" charset="2"/>
              </a:rPr>
              <a:t> for help</a:t>
            </a:r>
            <a:endParaRPr lang="en-GB" sz="1800" dirty="0"/>
          </a:p>
        </p:txBody>
      </p:sp>
      <p:pic>
        <p:nvPicPr>
          <p:cNvPr id="7" name="Picture 4" descr="https://upload.wikimedia.org/wikipedia/commons/thumb/4/49/Magna_Graecia_ancient_colonies_and_dialects-en.svg/440px-Magna_Graecia_ancient_colonies_and_dialects-en.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2492896"/>
            <a:ext cx="4191000" cy="3943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5937803"/>
      </p:ext>
    </p:extLst>
  </p:cSld>
  <p:clrMapOvr>
    <a:masterClrMapping/>
  </p:clrMapOvr>
  <p:transition spd="slow">
    <p:randomBar dir="vert"/>
  </p:transition>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961905720"/>
      </p:ext>
    </p:extLst>
  </p:cSld>
  <p:clrMapOvr>
    <a:masterClrMapping/>
  </p:clrMapOvr>
  <p:transition spd="slow">
    <p:randomBar dir="vert"/>
  </p:transition>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descr="http://pre07.deviantart.net/b069/th/pre/i/2013/363/3/c/the_roman_republic__c__510___300_bc__by_undevicesimus-d5dxlaj.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4000"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5396885"/>
      </p:ext>
    </p:extLst>
  </p:cSld>
  <p:clrMapOvr>
    <a:masterClrMapping/>
  </p:clrMapOvr>
  <p:transition spd="slow">
    <p:randomBar dir="vert"/>
  </p:transition>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4818" name="Picture 2" descr="https://upload.wikimedia.org/wikipedia/commons/8/8d/Sg054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988840"/>
            <a:ext cx="6654308" cy="331236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201238" y="4940677"/>
            <a:ext cx="57339078"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cs typeface="Arial" charset="0"/>
              </a:rPr>
              <a:t>FRENTANI, </a:t>
            </a:r>
            <a:r>
              <a:rPr kumimoji="0" lang="en-US" altLang="en-US" sz="1800" b="0" i="0" u="none" strike="noStrike" cap="none" normalizeH="0" baseline="0" dirty="0" err="1" smtClean="0">
                <a:ln>
                  <a:noFill/>
                </a:ln>
                <a:solidFill>
                  <a:schemeClr val="tx1"/>
                </a:solidFill>
                <a:effectLst/>
                <a:latin typeface="Arial" charset="0"/>
                <a:cs typeface="Arial" charset="0"/>
              </a:rPr>
              <a:t>Larinum</a:t>
            </a:r>
            <a:r>
              <a:rPr kumimoji="0" lang="en-US" altLang="en-US" sz="1800" b="0" i="0" u="none" strike="noStrike" cap="none" normalizeH="0" baseline="0" dirty="0" smtClean="0">
                <a:ln>
                  <a:noFill/>
                </a:ln>
                <a:solidFill>
                  <a:schemeClr val="tx1"/>
                </a:solidFill>
                <a:effectLst/>
                <a:latin typeface="Arial" charset="0"/>
                <a:cs typeface="Arial" charset="0"/>
              </a:rPr>
              <a:t>. Circa 210-175 BC. Æ 22mm - Quincunx (7.95 gm).</a:t>
            </a:r>
          </a:p>
          <a:p>
            <a:pPr marL="1371600" marR="0" lvl="3"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cs typeface="Arial" charset="0"/>
              </a:rPr>
              <a:t>Bearded head of </a:t>
            </a:r>
            <a:r>
              <a:rPr kumimoji="0" lang="en-US" altLang="en-US" sz="1800" b="0" i="0" u="none" strike="noStrike" cap="none" normalizeH="0" baseline="0" dirty="0" smtClean="0">
                <a:ln>
                  <a:noFill/>
                </a:ln>
                <a:solidFill>
                  <a:schemeClr val="tx1"/>
                </a:solidFill>
                <a:effectLst/>
                <a:latin typeface="Arial" charset="0"/>
                <a:cs typeface="Arial" charset="0"/>
                <a:hlinkClick r:id="rId3" tooltip="Mars"/>
              </a:rPr>
              <a:t>Mars</a:t>
            </a:r>
            <a:r>
              <a:rPr kumimoji="0" lang="en-US" altLang="en-US" sz="1800" b="0" i="0" u="none" strike="noStrike" cap="none" normalizeH="0" baseline="0" dirty="0" smtClean="0">
                <a:ln>
                  <a:noFill/>
                </a:ln>
                <a:solidFill>
                  <a:schemeClr val="tx1"/>
                </a:solidFill>
                <a:effectLst/>
                <a:latin typeface="Arial" charset="0"/>
                <a:cs typeface="Arial" charset="0"/>
              </a:rPr>
              <a:t> right, wearing crested Corinthian helmet</a:t>
            </a:r>
          </a:p>
          <a:p>
            <a:pPr marL="1371600" marR="0" lvl="3"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cs typeface="Arial" charset="0"/>
              </a:rPr>
              <a:t>[L]ADINOD, warrior on horseback galloping left; five pellets in exergue.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cs typeface="Arial" charset="0"/>
              </a:rPr>
              <a:t>SNG ANS 131ff; BMC Italy pg. 70, 2ff; SNG Copenhagen 269; SNG </a:t>
            </a:r>
            <a:r>
              <a:rPr kumimoji="0" lang="en-US" altLang="en-US" sz="1800" b="0" i="0" u="none" strike="noStrike" cap="none" normalizeH="0" baseline="0" dirty="0" err="1" smtClean="0">
                <a:ln>
                  <a:noFill/>
                </a:ln>
                <a:solidFill>
                  <a:schemeClr val="tx1"/>
                </a:solidFill>
                <a:effectLst/>
                <a:latin typeface="Arial" charset="0"/>
                <a:cs typeface="Arial" charset="0"/>
              </a:rPr>
              <a:t>Morcom</a:t>
            </a:r>
            <a:r>
              <a:rPr kumimoji="0" lang="en-US" altLang="en-US" sz="1800" b="0" i="0" u="none" strike="noStrike" cap="none" normalizeH="0" baseline="0" dirty="0" smtClean="0">
                <a:ln>
                  <a:noFill/>
                </a:ln>
                <a:solidFill>
                  <a:schemeClr val="tx1"/>
                </a:solidFill>
                <a:effectLst/>
                <a:latin typeface="Arial" charset="0"/>
                <a:cs typeface="Arial" charset="0"/>
              </a:rPr>
              <a:t> 64;</a:t>
            </a:r>
          </a:p>
          <a:p>
            <a:pPr lvl="0" eaLnBrk="0" fontAlgn="base" hangingPunct="0">
              <a:spcBef>
                <a:spcPct val="0"/>
              </a:spcBef>
              <a:spcAft>
                <a:spcPct val="0"/>
              </a:spcAft>
            </a:pPr>
            <a:r>
              <a:rPr lang="en-GB" dirty="0"/>
              <a:t>Roman silver </a:t>
            </a:r>
            <a:r>
              <a:rPr lang="en-GB" i="1" dirty="0">
                <a:hlinkClick r:id="rId4" tooltip="Denarius"/>
              </a:rPr>
              <a:t>denarius</a:t>
            </a:r>
            <a:r>
              <a:rPr lang="en-GB" dirty="0"/>
              <a:t> issued in 112 BC showing (obverse) helmeted head of </a:t>
            </a:r>
            <a:r>
              <a:rPr lang="en-GB" dirty="0">
                <a:hlinkClick r:id="rId5" tooltip="Scipio Africanus"/>
              </a:rPr>
              <a:t>Scipio </a:t>
            </a:r>
            <a:r>
              <a:rPr lang="en-GB" dirty="0" err="1">
                <a:hlinkClick r:id="rId5" tooltip="Scipio Africanus"/>
              </a:rPr>
              <a:t>Africanus</a:t>
            </a:r>
            <a:r>
              <a:rPr lang="en-GB" dirty="0"/>
              <a:t>; (reverse) </a:t>
            </a:r>
            <a:r>
              <a:rPr lang="en-GB" dirty="0">
                <a:hlinkClick r:id="rId6" tooltip="Jupiter"/>
              </a:rPr>
              <a:t>Jupiter</a:t>
            </a:r>
            <a:r>
              <a:rPr lang="en-GB" dirty="0"/>
              <a:t> (figure at centre), Rome's highest god, holding thunderbolts. Legend: official state name ROMA beneath. Considered the greatest Roman military leader of the </a:t>
            </a:r>
            <a:r>
              <a:rPr lang="en-GB" dirty="0">
                <a:hlinkClick r:id="rId7" tooltip="Second Punic War"/>
              </a:rPr>
              <a:t>Second Punic War</a:t>
            </a:r>
            <a:r>
              <a:rPr lang="en-GB" dirty="0"/>
              <a:t>, Scipio permanently drove the Carthaginians out of Spain in a series of brilliant campaigns (210–206 BC) and then became the sole Roman general to defeat </a:t>
            </a:r>
            <a:r>
              <a:rPr lang="en-GB" dirty="0">
                <a:hlinkClick r:id="rId8" tooltip="Hannibal"/>
              </a:rPr>
              <a:t>Hannibal</a:t>
            </a:r>
            <a:r>
              <a:rPr lang="en-GB" dirty="0"/>
              <a:t> on the battlefield, at </a:t>
            </a:r>
            <a:r>
              <a:rPr lang="en-GB" dirty="0">
                <a:hlinkClick r:id="rId9" tooltip="Battle of Zama"/>
              </a:rPr>
              <a:t>Zama</a:t>
            </a:r>
            <a:r>
              <a:rPr lang="en-GB" dirty="0"/>
              <a:t> in 202 BC. The </a:t>
            </a:r>
            <a:r>
              <a:rPr lang="en-GB" i="1" dirty="0"/>
              <a:t>denarius</a:t>
            </a:r>
            <a:r>
              <a:rPr lang="en-GB" dirty="0"/>
              <a:t> coin was introduced in 211 BC, during the war, to replace (and at parity with: c. 4.3 grams) the Greek-style </a:t>
            </a:r>
            <a:r>
              <a:rPr lang="en-GB" i="1" dirty="0">
                <a:hlinkClick r:id="rId10" tooltip="Drachma"/>
              </a:rPr>
              <a:t>drachma</a:t>
            </a:r>
            <a:r>
              <a:rPr lang="en-GB" dirty="0"/>
              <a:t>, which until then had served as Rome's main silver currency</a:t>
            </a:r>
            <a:endParaRPr kumimoji="0" lang="en-US" altLang="en-US" sz="1800" b="0" i="0" u="none" strike="noStrike" cap="none" normalizeH="0" baseline="0" dirty="0" smtClean="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3491810658"/>
      </p:ext>
    </p:extLst>
  </p:cSld>
  <p:clrMapOvr>
    <a:masterClrMapping/>
  </p:clrMapOvr>
  <p:transition spd="slow">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1955</TotalTime>
  <Words>6667</Words>
  <Application>Microsoft Office PowerPoint</Application>
  <PresentationFormat>On-screen Show (4:3)</PresentationFormat>
  <Paragraphs>749</Paragraphs>
  <Slides>155</Slides>
  <Notes>1</Notes>
  <HiddenSlides>0</HiddenSlides>
  <MMClips>0</MMClips>
  <ScaleCrop>false</ScaleCrop>
  <HeadingPairs>
    <vt:vector size="4" baseType="variant">
      <vt:variant>
        <vt:lpstr>Theme</vt:lpstr>
      </vt:variant>
      <vt:variant>
        <vt:i4>1</vt:i4>
      </vt:variant>
      <vt:variant>
        <vt:lpstr>Slide Titles</vt:lpstr>
      </vt:variant>
      <vt:variant>
        <vt:i4>155</vt:i4>
      </vt:variant>
    </vt:vector>
  </HeadingPairs>
  <TitlesOfParts>
    <vt:vector size="156" baseType="lpstr">
      <vt:lpstr>Trek</vt:lpstr>
      <vt:lpstr>The Roman ConQuest  during the Republic</vt:lpstr>
      <vt:lpstr>Roman conquest 509 – 27 BC</vt:lpstr>
      <vt:lpstr>Roman conquest 509 – 27 BC</vt:lpstr>
      <vt:lpstr>Roman conquest 509 – 27 BC</vt:lpstr>
      <vt:lpstr>Roman conquest 509 – 27 BC</vt:lpstr>
      <vt:lpstr>Roman conquest 509 – 27 BC</vt:lpstr>
      <vt:lpstr>Roman conquest 509 – 27 BC</vt:lpstr>
      <vt:lpstr>Roman conquest 509 – 27 BC</vt:lpstr>
      <vt:lpstr>PowerPoint Presentation</vt:lpstr>
      <vt:lpstr>PowerPoint Presentation</vt:lpstr>
      <vt:lpstr>ITALY</vt:lpstr>
      <vt:lpstr>Rome and the Latins</vt:lpstr>
      <vt:lpstr>Rome and the Latins</vt:lpstr>
      <vt:lpstr>Rome and the Latins</vt:lpstr>
      <vt:lpstr>Rome and the Latins</vt:lpstr>
      <vt:lpstr>Rome and the Latins: foedus Cassianum</vt:lpstr>
      <vt:lpstr>Rome and the Latins: foedus Cassianum</vt:lpstr>
      <vt:lpstr>Rome and the Latins: foedus Cassianum</vt:lpstr>
      <vt:lpstr>Rome and the Latins: foedus Cassianum</vt:lpstr>
      <vt:lpstr>THE SIEGE / Conquest of Veii</vt:lpstr>
      <vt:lpstr>Conquest of Veii</vt:lpstr>
      <vt:lpstr>Conquest of Veii</vt:lpstr>
      <vt:lpstr>Conquest of Veii</vt:lpstr>
      <vt:lpstr>Gallic Sack  of Rome   (390/387 BC)</vt:lpstr>
      <vt:lpstr>Gallic Sack of Rome (390/387 BC)</vt:lpstr>
      <vt:lpstr>Gallic Sack of Rome (390/387 BC)</vt:lpstr>
      <vt:lpstr>Gallic Sack of Rome (390/387 BC)</vt:lpstr>
      <vt:lpstr>Gallic Sack of Rome (390/387 BC)</vt:lpstr>
      <vt:lpstr>Gallic Sack of Rome (390/387 BC)</vt:lpstr>
      <vt:lpstr>Gallic Sack of Rome (390/387 BC)</vt:lpstr>
      <vt:lpstr>Gallic Sack of Rome (390/387 BC)</vt:lpstr>
      <vt:lpstr>Latin War 340 – 338 BC</vt:lpstr>
      <vt:lpstr>Latin War 340 – 338 BC</vt:lpstr>
      <vt:lpstr>Latin War 340 – 338 BC</vt:lpstr>
      <vt:lpstr>The Samnite Wars</vt:lpstr>
      <vt:lpstr>The Samnite Wars</vt:lpstr>
      <vt:lpstr>The Samnite Wars</vt:lpstr>
      <vt:lpstr>PowerPoint Presentation</vt:lpstr>
      <vt:lpstr>The Samnite Wars</vt:lpstr>
      <vt:lpstr>The Samnite Wars</vt:lpstr>
      <vt:lpstr>The Samnite Wars</vt:lpstr>
      <vt:lpstr>The Samnite Wars</vt:lpstr>
      <vt:lpstr>Colonies</vt:lpstr>
      <vt:lpstr>C O S A </vt:lpstr>
      <vt:lpstr>Warfare in early/middle Republic</vt:lpstr>
      <vt:lpstr>Warfare in early/middle Republic</vt:lpstr>
      <vt:lpstr>Warfare in early/middle Republic</vt:lpstr>
      <vt:lpstr>PowerPoint Presentation</vt:lpstr>
      <vt:lpstr>Warfare in early/middle Republic</vt:lpstr>
      <vt:lpstr>Warfare in early/middle Republic</vt:lpstr>
      <vt:lpstr>Warfare in early/middle Republic</vt:lpstr>
      <vt:lpstr>Pyrrhos</vt:lpstr>
      <vt:lpstr>Pyrrhos</vt:lpstr>
      <vt:lpstr>Pyrrhos</vt:lpstr>
      <vt:lpstr>Pyrrhos</vt:lpstr>
      <vt:lpstr>Pyrrhos</vt:lpstr>
      <vt:lpstr>Pyrrhos</vt:lpstr>
      <vt:lpstr>PowerPoint Presentation</vt:lpstr>
      <vt:lpstr>Punic Wars  1 – 264  241 2 – 218  201 3 – 149  146  </vt:lpstr>
      <vt:lpstr>PowerPoint Presentation</vt:lpstr>
      <vt:lpstr>The Phoenicians</vt:lpstr>
      <vt:lpstr>The Phoenicians</vt:lpstr>
      <vt:lpstr>PowerPoint Presentation</vt:lpstr>
      <vt:lpstr>The Phoenicians</vt:lpstr>
      <vt:lpstr>The Phoenicians</vt:lpstr>
      <vt:lpstr>The Phoenicians</vt:lpstr>
      <vt:lpstr>Carthage     Kart hadašt  “new city”</vt:lpstr>
      <vt:lpstr>PowerPoint Presentation</vt:lpstr>
      <vt:lpstr>Carthage</vt:lpstr>
      <vt:lpstr>Carthage</vt:lpstr>
      <vt:lpstr>PowerPoint Presentation</vt:lpstr>
      <vt:lpstr>PowerPoint Presentation</vt:lpstr>
      <vt:lpstr>PowerPoint Presentation</vt:lpstr>
      <vt:lpstr>1st Punic War</vt:lpstr>
      <vt:lpstr>1st Punic War</vt:lpstr>
      <vt:lpstr>1st Punic War</vt:lpstr>
      <vt:lpstr>1st Punic War</vt:lpstr>
      <vt:lpstr>1st Punic War</vt:lpstr>
      <vt:lpstr>1st Punic War</vt:lpstr>
      <vt:lpstr>1st Punic War</vt:lpstr>
      <vt:lpstr>PowerPoint Presentation</vt:lpstr>
      <vt:lpstr>2nd Punic War</vt:lpstr>
      <vt:lpstr>PowerPoint Presentation</vt:lpstr>
      <vt:lpstr>PowerPoint Presentation</vt:lpstr>
      <vt:lpstr>PowerPoint Presentation</vt:lpstr>
      <vt:lpstr>PowerPoint Presentation</vt:lpstr>
      <vt:lpstr>PowerPoint Presentation</vt:lpstr>
      <vt:lpstr>War in Italy</vt:lpstr>
      <vt:lpstr>War in Italy</vt:lpstr>
      <vt:lpstr>Hannibal 247 – 182 B.C.</vt:lpstr>
      <vt:lpstr>Hannibal 247 – 182 B.C.</vt:lpstr>
      <vt:lpstr>Hannibal 247 – 182 B.C.</vt:lpstr>
      <vt:lpstr>Hannibal 247 – 182 B.C.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Scipio Africanus</vt:lpstr>
      <vt:lpstr>Scipio Africanus</vt:lpstr>
      <vt:lpstr>Scipio Africanus</vt:lpstr>
      <vt:lpstr>Scipio Africanus</vt:lpstr>
      <vt:lpstr>Roman character</vt:lpstr>
      <vt:lpstr>Roman Navy (?)</vt:lpstr>
      <vt:lpstr>War in Sicily and Africa</vt:lpstr>
      <vt:lpstr>War in Sicily and Africa</vt:lpstr>
      <vt:lpstr>War in Sicily and Africa</vt:lpstr>
      <vt:lpstr>PowerPoint Presentation</vt:lpstr>
      <vt:lpstr>War in Sicily and Africa</vt:lpstr>
      <vt:lpstr>Peace Treaty</vt:lpstr>
      <vt:lpstr>Peace Treaty</vt:lpstr>
      <vt:lpstr>Consequences of the 2nd Punic War ?</vt:lpstr>
      <vt:lpstr>The 2nd Punic War – Thoughts…</vt:lpstr>
      <vt:lpstr>PowerPoint Presentation</vt:lpstr>
      <vt:lpstr>Rome and the Greek East</vt:lpstr>
      <vt:lpstr>Rome and the Greek East</vt:lpstr>
      <vt:lpstr>Rome and the Greek East</vt:lpstr>
      <vt:lpstr>MACEDONIA &amp; gREECE</vt:lpstr>
      <vt:lpstr>MACEDONIA &amp; gREECE</vt:lpstr>
      <vt:lpstr>MACEDONIA &amp; gREECE</vt:lpstr>
      <vt:lpstr>PowerPoint Presentation</vt:lpstr>
      <vt:lpstr>MACEDONIA &amp; gREECE</vt:lpstr>
      <vt:lpstr>MACEDONIA &amp; gREECE</vt:lpstr>
      <vt:lpstr>LIBERTAS</vt:lpstr>
      <vt:lpstr>Libertas</vt:lpstr>
      <vt:lpstr>Libertas</vt:lpstr>
      <vt:lpstr>End of an Independent Greece? </vt:lpstr>
      <vt:lpstr>End of an Independent Greece? </vt:lpstr>
      <vt:lpstr>End of an Independent Greece? </vt:lpstr>
      <vt:lpstr>PowerPoint Presentation</vt:lpstr>
      <vt:lpstr>Bequeathing one’s Kingdom </vt:lpstr>
      <vt:lpstr>Bequeathing one’s Kingdom </vt:lpstr>
      <vt:lpstr>Bequeathing one’s Kingdom </vt:lpstr>
      <vt:lpstr>Conquest of the East</vt:lpstr>
      <vt:lpstr>PowerPoint Presentation</vt:lpstr>
      <vt:lpstr>Roman imperialism</vt:lpstr>
      <vt:lpstr>Roman imperialism</vt:lpstr>
      <vt:lpstr>Roman imperialism</vt:lpstr>
      <vt:lpstr>PowerPoint Presentation</vt:lpstr>
      <vt:lpstr>PowerPoint Presentation</vt:lpstr>
      <vt:lpstr>Pergamon</vt:lpstr>
      <vt:lpstr>Philip V - Macedonia</vt:lpstr>
      <vt:lpstr>PowerPoint Presentation</vt:lpstr>
      <vt:lpstr>PowerPoint Presentation</vt:lpstr>
      <vt:lpstr>Pyrrhos</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Roman ConQuest</dc:title>
  <dc:creator>Ralph</dc:creator>
  <cp:lastModifiedBy>Ralph</cp:lastModifiedBy>
  <cp:revision>518</cp:revision>
  <dcterms:created xsi:type="dcterms:W3CDTF">2015-10-25T15:50:21Z</dcterms:created>
  <dcterms:modified xsi:type="dcterms:W3CDTF">2015-11-16T07:06:55Z</dcterms:modified>
</cp:coreProperties>
</file>