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4.xml" ContentType="application/vnd.openxmlformats-officedocument.presentationml.tags+xml"/>
  <Override PartName="/ppt/notesSlides/notesSlide7.xml" ContentType="application/vnd.openxmlformats-officedocument.presentationml.notesSlide+xml"/>
  <Override PartName="/ppt/tags/tag15.xml" ContentType="application/vnd.openxmlformats-officedocument.presentationml.tags+xml"/>
  <Override PartName="/ppt/notesSlides/notesSlide8.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8.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16.xml" ContentType="application/vnd.openxmlformats-officedocument.presentationml.notesSlide+xml"/>
  <Override PartName="/ppt/tags/tag20.xml" ContentType="application/vnd.openxmlformats-officedocument.presentationml.tags+xml"/>
  <Override PartName="/ppt/notesSlides/notesSlide17.xml" ContentType="application/vnd.openxmlformats-officedocument.presentationml.notesSlide+xml"/>
  <Override PartName="/ppt/tags/tag21.xml" ContentType="application/vnd.openxmlformats-officedocument.presentationml.tags+xml"/>
  <Override PartName="/ppt/notesSlides/notesSlide18.xml" ContentType="application/vnd.openxmlformats-officedocument.presentationml.notesSlide+xml"/>
  <Override PartName="/ppt/tags/tag22.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 id="2147483775" r:id="rId2"/>
    <p:sldMasterId id="2147483787" r:id="rId3"/>
  </p:sldMasterIdLst>
  <p:notesMasterIdLst>
    <p:notesMasterId r:id="rId36"/>
  </p:notesMasterIdLst>
  <p:handoutMasterIdLst>
    <p:handoutMasterId r:id="rId37"/>
  </p:handoutMasterIdLst>
  <p:sldIdLst>
    <p:sldId id="417" r:id="rId4"/>
    <p:sldId id="418" r:id="rId5"/>
    <p:sldId id="422" r:id="rId6"/>
    <p:sldId id="419" r:id="rId7"/>
    <p:sldId id="421" r:id="rId8"/>
    <p:sldId id="420" r:id="rId9"/>
    <p:sldId id="423" r:id="rId10"/>
    <p:sldId id="424" r:id="rId11"/>
    <p:sldId id="425" r:id="rId12"/>
    <p:sldId id="426" r:id="rId13"/>
    <p:sldId id="427" r:id="rId14"/>
    <p:sldId id="428" r:id="rId15"/>
    <p:sldId id="429" r:id="rId16"/>
    <p:sldId id="431" r:id="rId17"/>
    <p:sldId id="430" r:id="rId18"/>
    <p:sldId id="432" r:id="rId19"/>
    <p:sldId id="433" r:id="rId20"/>
    <p:sldId id="434" r:id="rId21"/>
    <p:sldId id="437" r:id="rId22"/>
    <p:sldId id="436" r:id="rId23"/>
    <p:sldId id="455" r:id="rId24"/>
    <p:sldId id="440" r:id="rId25"/>
    <p:sldId id="441" r:id="rId26"/>
    <p:sldId id="443" r:id="rId27"/>
    <p:sldId id="444" r:id="rId28"/>
    <p:sldId id="446" r:id="rId29"/>
    <p:sldId id="447" r:id="rId30"/>
    <p:sldId id="454" r:id="rId31"/>
    <p:sldId id="450" r:id="rId32"/>
    <p:sldId id="452" r:id="rId33"/>
    <p:sldId id="453" r:id="rId34"/>
    <p:sldId id="456" r:id="rId35"/>
  </p:sldIdLst>
  <p:sldSz cx="9144000" cy="6858000" type="screen4x3"/>
  <p:notesSz cx="6797675" cy="9926638"/>
  <p:defaultTextStyle>
    <a:defPPr>
      <a:defRPr lang="en-GB"/>
    </a:defPPr>
    <a:lvl1pPr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1pPr>
    <a:lvl2pPr marL="457200"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2pPr>
    <a:lvl3pPr marL="914400"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3pPr>
    <a:lvl4pPr marL="1371600"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4pPr>
    <a:lvl5pPr marL="1828800"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5pPr>
    <a:lvl6pPr marL="2286000" algn="l" defTabSz="914400" rtl="0" eaLnBrk="1" latinLnBrk="0" hangingPunct="1">
      <a:defRPr sz="3200" b="1" kern="1200">
        <a:solidFill>
          <a:schemeClr val="bg1"/>
        </a:solidFill>
        <a:latin typeface="Verdana" pitchFamily="34" charset="0"/>
        <a:ea typeface="ＭＳ Ｐゴシック" pitchFamily="-112" charset="-128"/>
        <a:cs typeface="+mn-cs"/>
      </a:defRPr>
    </a:lvl6pPr>
    <a:lvl7pPr marL="2743200" algn="l" defTabSz="914400" rtl="0" eaLnBrk="1" latinLnBrk="0" hangingPunct="1">
      <a:defRPr sz="3200" b="1" kern="1200">
        <a:solidFill>
          <a:schemeClr val="bg1"/>
        </a:solidFill>
        <a:latin typeface="Verdana" pitchFamily="34" charset="0"/>
        <a:ea typeface="ＭＳ Ｐゴシック" pitchFamily="-112" charset="-128"/>
        <a:cs typeface="+mn-cs"/>
      </a:defRPr>
    </a:lvl7pPr>
    <a:lvl8pPr marL="3200400" algn="l" defTabSz="914400" rtl="0" eaLnBrk="1" latinLnBrk="0" hangingPunct="1">
      <a:defRPr sz="3200" b="1" kern="1200">
        <a:solidFill>
          <a:schemeClr val="bg1"/>
        </a:solidFill>
        <a:latin typeface="Verdana" pitchFamily="34" charset="0"/>
        <a:ea typeface="ＭＳ Ｐゴシック" pitchFamily="-112" charset="-128"/>
        <a:cs typeface="+mn-cs"/>
      </a:defRPr>
    </a:lvl8pPr>
    <a:lvl9pPr marL="3657600" algn="l" defTabSz="914400" rtl="0" eaLnBrk="1" latinLnBrk="0" hangingPunct="1">
      <a:defRPr sz="3200" b="1" kern="1200">
        <a:solidFill>
          <a:schemeClr val="bg1"/>
        </a:solidFill>
        <a:latin typeface="Verdana" pitchFamily="34" charset="0"/>
        <a:ea typeface="ＭＳ Ｐゴシック" pitchFamily="-112" charset="-128"/>
        <a:cs typeface="+mn-cs"/>
      </a:defRPr>
    </a:lvl9pPr>
  </p:defaultTextStyle>
  <p:modifyVerifier cryptProviderType="rsaAES" cryptAlgorithmClass="hash" cryptAlgorithmType="typeAny" cryptAlgorithmSid="14" spinCount="100000" saltData="2f5BTiqJPRSIFE1Qk4YiYg==" hashData="3W8RvlPf1PTV0lqjISV/u6Do4WjJhbFF1aqdCAy+hkv7z58tesGlxTmIp67kR0ntPESWgy1Tz4MHqaLMyYutu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333FF"/>
    <a:srgbClr val="0033CC"/>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86" autoAdjust="0"/>
    <p:restoredTop sz="29678" autoAdjust="0"/>
  </p:normalViewPr>
  <p:slideViewPr>
    <p:cSldViewPr>
      <p:cViewPr varScale="1">
        <p:scale>
          <a:sx n="34" d="100"/>
          <a:sy n="34" d="100"/>
        </p:scale>
        <p:origin x="3732" y="48"/>
      </p:cViewPr>
      <p:guideLst>
        <p:guide orient="horz" pos="2160"/>
        <p:guide pos="2880"/>
      </p:guideLst>
    </p:cSldViewPr>
  </p:slideViewPr>
  <p:outlineViewPr>
    <p:cViewPr>
      <p:scale>
        <a:sx n="33" d="100"/>
        <a:sy n="33" d="100"/>
      </p:scale>
      <p:origin x="0" y="-280566"/>
    </p:cViewPr>
  </p:outlineViewPr>
  <p:notesTextViewPr>
    <p:cViewPr>
      <p:scale>
        <a:sx n="3" d="2"/>
        <a:sy n="3" d="2"/>
      </p:scale>
      <p:origin x="0" y="0"/>
    </p:cViewPr>
  </p:notesTextViewPr>
  <p:sorterViewPr>
    <p:cViewPr varScale="1">
      <p:scale>
        <a:sx n="1" d="1"/>
        <a:sy n="1" d="1"/>
      </p:scale>
      <p:origin x="0" y="-1398"/>
    </p:cViewPr>
  </p:sorterViewPr>
  <p:notesViewPr>
    <p:cSldViewPr>
      <p:cViewPr>
        <p:scale>
          <a:sx n="100" d="100"/>
          <a:sy n="100" d="100"/>
        </p:scale>
        <p:origin x="1032" y="-552"/>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0098" name="Rectangle 2"/>
          <p:cNvSpPr>
            <a:spLocks noGrp="1" noChangeArrowheads="1"/>
          </p:cNvSpPr>
          <p:nvPr>
            <p:ph type="hdr" sz="quarter"/>
          </p:nvPr>
        </p:nvSpPr>
        <p:spPr bwMode="auto">
          <a:xfrm>
            <a:off x="2" y="1"/>
            <a:ext cx="2946145" cy="49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90" tIns="46045" rIns="92090" bIns="46045" numCol="1" anchor="t" anchorCtr="0" compatLnSpc="1">
            <a:prstTxWarp prst="textNoShape">
              <a:avLst/>
            </a:prstTxWarp>
          </a:bodyPr>
          <a:lstStyle>
            <a:lvl1pPr algn="l" defTabSz="920581">
              <a:defRPr sz="1200" b="0">
                <a:solidFill>
                  <a:schemeClr val="tx1"/>
                </a:solidFill>
                <a:latin typeface="Arial" charset="0"/>
              </a:defRPr>
            </a:lvl1pPr>
          </a:lstStyle>
          <a:p>
            <a:endParaRPr lang="en-US" altLang="en-US"/>
          </a:p>
        </p:txBody>
      </p:sp>
      <p:sp>
        <p:nvSpPr>
          <p:cNvPr id="260099" name="Rectangle 3"/>
          <p:cNvSpPr>
            <a:spLocks noGrp="1" noChangeArrowheads="1"/>
          </p:cNvSpPr>
          <p:nvPr>
            <p:ph type="dt" sz="quarter" idx="1"/>
          </p:nvPr>
        </p:nvSpPr>
        <p:spPr bwMode="auto">
          <a:xfrm>
            <a:off x="3849911" y="1"/>
            <a:ext cx="2946144" cy="49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90" tIns="46045" rIns="92090" bIns="46045" numCol="1" anchor="t" anchorCtr="0" compatLnSpc="1">
            <a:prstTxWarp prst="textNoShape">
              <a:avLst/>
            </a:prstTxWarp>
          </a:bodyPr>
          <a:lstStyle>
            <a:lvl1pPr algn="r" defTabSz="920581">
              <a:defRPr sz="1200" b="0">
                <a:solidFill>
                  <a:schemeClr val="tx1"/>
                </a:solidFill>
                <a:latin typeface="Arial" charset="0"/>
              </a:defRPr>
            </a:lvl1pPr>
          </a:lstStyle>
          <a:p>
            <a:endParaRPr lang="en-US" altLang="en-US"/>
          </a:p>
        </p:txBody>
      </p:sp>
      <p:sp>
        <p:nvSpPr>
          <p:cNvPr id="260100" name="Rectangle 4"/>
          <p:cNvSpPr>
            <a:spLocks noGrp="1" noChangeArrowheads="1"/>
          </p:cNvSpPr>
          <p:nvPr>
            <p:ph type="ftr" sz="quarter" idx="2"/>
          </p:nvPr>
        </p:nvSpPr>
        <p:spPr bwMode="auto">
          <a:xfrm>
            <a:off x="2" y="9428225"/>
            <a:ext cx="2946145" cy="49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90" tIns="46045" rIns="92090" bIns="46045" numCol="1" anchor="b" anchorCtr="0" compatLnSpc="1">
            <a:prstTxWarp prst="textNoShape">
              <a:avLst/>
            </a:prstTxWarp>
          </a:bodyPr>
          <a:lstStyle>
            <a:lvl1pPr algn="l" defTabSz="920581">
              <a:defRPr sz="1200" b="0">
                <a:solidFill>
                  <a:schemeClr val="tx1"/>
                </a:solidFill>
                <a:latin typeface="Arial" charset="0"/>
              </a:defRPr>
            </a:lvl1pPr>
          </a:lstStyle>
          <a:p>
            <a:endParaRPr lang="en-US" altLang="en-US"/>
          </a:p>
        </p:txBody>
      </p:sp>
      <p:sp>
        <p:nvSpPr>
          <p:cNvPr id="260101" name="Rectangle 5"/>
          <p:cNvSpPr>
            <a:spLocks noGrp="1" noChangeArrowheads="1"/>
          </p:cNvSpPr>
          <p:nvPr>
            <p:ph type="sldNum" sz="quarter" idx="3"/>
          </p:nvPr>
        </p:nvSpPr>
        <p:spPr bwMode="auto">
          <a:xfrm>
            <a:off x="3849911" y="9428225"/>
            <a:ext cx="2946144" cy="49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90" tIns="46045" rIns="92090" bIns="46045" numCol="1" anchor="b" anchorCtr="0" compatLnSpc="1">
            <a:prstTxWarp prst="textNoShape">
              <a:avLst/>
            </a:prstTxWarp>
          </a:bodyPr>
          <a:lstStyle>
            <a:lvl1pPr algn="r" defTabSz="920581">
              <a:defRPr sz="1200" b="0">
                <a:solidFill>
                  <a:schemeClr val="tx1"/>
                </a:solidFill>
                <a:latin typeface="Arial" charset="0"/>
              </a:defRPr>
            </a:lvl1pPr>
          </a:lstStyle>
          <a:p>
            <a:fld id="{5E4FF63E-08BD-4E33-964B-5EDEDFCA3D42}" type="slidenum">
              <a:rPr lang="en-GB" altLang="en-US"/>
              <a:pPr/>
              <a:t>‹#›</a:t>
            </a:fld>
            <a:endParaRPr lang="en-GB" altLang="en-US"/>
          </a:p>
        </p:txBody>
      </p:sp>
      <p:sp>
        <p:nvSpPr>
          <p:cNvPr id="14342" name="hc"/>
          <p:cNvSpPr txBox="1">
            <a:spLocks noChangeArrowheads="1"/>
          </p:cNvSpPr>
          <p:nvPr/>
        </p:nvSpPr>
        <p:spPr bwMode="auto">
          <a:xfrm>
            <a:off x="1" y="1"/>
            <a:ext cx="6797675" cy="277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90" tIns="46045" rIns="92090" bIns="46045">
            <a:spAutoFit/>
          </a:bodyPr>
          <a:lstStyle>
            <a:lvl1pPr algn="l" defTabSz="908050" eaLnBrk="0" hangingPunct="0">
              <a:defRPr sz="3200" b="1">
                <a:solidFill>
                  <a:schemeClr val="bg1"/>
                </a:solidFill>
                <a:latin typeface="Verdana" pitchFamily="34" charset="0"/>
                <a:ea typeface="ＭＳ Ｐゴシック" pitchFamily="-112" charset="-128"/>
              </a:defRPr>
            </a:lvl1pPr>
            <a:lvl2pPr marL="454025" algn="l" defTabSz="908050" eaLnBrk="0" hangingPunct="0">
              <a:defRPr sz="3200" b="1">
                <a:solidFill>
                  <a:schemeClr val="bg1"/>
                </a:solidFill>
                <a:latin typeface="Verdana" pitchFamily="34" charset="0"/>
                <a:ea typeface="ＭＳ Ｐゴシック" pitchFamily="-112" charset="-128"/>
              </a:defRPr>
            </a:lvl2pPr>
            <a:lvl3pPr marL="908050" algn="l" defTabSz="908050" eaLnBrk="0" hangingPunct="0">
              <a:defRPr sz="3200" b="1">
                <a:solidFill>
                  <a:schemeClr val="bg1"/>
                </a:solidFill>
                <a:latin typeface="Verdana" pitchFamily="34" charset="0"/>
                <a:ea typeface="ＭＳ Ｐゴシック" pitchFamily="-112" charset="-128"/>
              </a:defRPr>
            </a:lvl3pPr>
            <a:lvl4pPr marL="1362075" algn="l" defTabSz="908050" eaLnBrk="0" hangingPunct="0">
              <a:defRPr sz="3200" b="1">
                <a:solidFill>
                  <a:schemeClr val="bg1"/>
                </a:solidFill>
                <a:latin typeface="Verdana" pitchFamily="34" charset="0"/>
                <a:ea typeface="ＭＳ Ｐゴシック" pitchFamily="-112" charset="-128"/>
              </a:defRPr>
            </a:lvl4pPr>
            <a:lvl5pPr marL="1816100" algn="l" defTabSz="908050" eaLnBrk="0" hangingPunct="0">
              <a:defRPr sz="3200" b="1">
                <a:solidFill>
                  <a:schemeClr val="bg1"/>
                </a:solidFill>
                <a:latin typeface="Verdana" pitchFamily="34" charset="0"/>
                <a:ea typeface="ＭＳ Ｐゴシック" pitchFamily="-112" charset="-128"/>
              </a:defRPr>
            </a:lvl5pPr>
            <a:lvl6pPr marL="22733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6pPr>
            <a:lvl7pPr marL="27305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7pPr>
            <a:lvl8pPr marL="31877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8pPr>
            <a:lvl9pPr marL="36449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9pPr>
          </a:lstStyle>
          <a:p>
            <a:pPr algn="ctr" eaLnBrk="1" hangingPunct="1"/>
            <a:endParaRPr lang="en-GB" altLang="en-US" sz="1200">
              <a:solidFill>
                <a:srgbClr val="FF0000"/>
              </a:solidFill>
              <a:latin typeface="calibri"/>
            </a:endParaRPr>
          </a:p>
        </p:txBody>
      </p:sp>
      <p:sp>
        <p:nvSpPr>
          <p:cNvPr id="14343" name="fc"/>
          <p:cNvSpPr txBox="1">
            <a:spLocks noChangeArrowheads="1"/>
          </p:cNvSpPr>
          <p:nvPr/>
        </p:nvSpPr>
        <p:spPr bwMode="auto">
          <a:xfrm>
            <a:off x="1" y="9677912"/>
            <a:ext cx="6797675" cy="277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90" tIns="46045" rIns="92090" bIns="46045">
            <a:spAutoFit/>
          </a:bodyPr>
          <a:lstStyle>
            <a:lvl1pPr algn="l" defTabSz="908050" eaLnBrk="0" hangingPunct="0">
              <a:defRPr sz="3200" b="1">
                <a:solidFill>
                  <a:schemeClr val="bg1"/>
                </a:solidFill>
                <a:latin typeface="Verdana" pitchFamily="34" charset="0"/>
                <a:ea typeface="ＭＳ Ｐゴシック" pitchFamily="-112" charset="-128"/>
              </a:defRPr>
            </a:lvl1pPr>
            <a:lvl2pPr marL="454025" algn="l" defTabSz="908050" eaLnBrk="0" hangingPunct="0">
              <a:defRPr sz="3200" b="1">
                <a:solidFill>
                  <a:schemeClr val="bg1"/>
                </a:solidFill>
                <a:latin typeface="Verdana" pitchFamily="34" charset="0"/>
                <a:ea typeface="ＭＳ Ｐゴシック" pitchFamily="-112" charset="-128"/>
              </a:defRPr>
            </a:lvl2pPr>
            <a:lvl3pPr marL="908050" algn="l" defTabSz="908050" eaLnBrk="0" hangingPunct="0">
              <a:defRPr sz="3200" b="1">
                <a:solidFill>
                  <a:schemeClr val="bg1"/>
                </a:solidFill>
                <a:latin typeface="Verdana" pitchFamily="34" charset="0"/>
                <a:ea typeface="ＭＳ Ｐゴシック" pitchFamily="-112" charset="-128"/>
              </a:defRPr>
            </a:lvl3pPr>
            <a:lvl4pPr marL="1362075" algn="l" defTabSz="908050" eaLnBrk="0" hangingPunct="0">
              <a:defRPr sz="3200" b="1">
                <a:solidFill>
                  <a:schemeClr val="bg1"/>
                </a:solidFill>
                <a:latin typeface="Verdana" pitchFamily="34" charset="0"/>
                <a:ea typeface="ＭＳ Ｐゴシック" pitchFamily="-112" charset="-128"/>
              </a:defRPr>
            </a:lvl4pPr>
            <a:lvl5pPr marL="1816100" algn="l" defTabSz="908050" eaLnBrk="0" hangingPunct="0">
              <a:defRPr sz="3200" b="1">
                <a:solidFill>
                  <a:schemeClr val="bg1"/>
                </a:solidFill>
                <a:latin typeface="Verdana" pitchFamily="34" charset="0"/>
                <a:ea typeface="ＭＳ Ｐゴシック" pitchFamily="-112" charset="-128"/>
              </a:defRPr>
            </a:lvl5pPr>
            <a:lvl6pPr marL="22733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6pPr>
            <a:lvl7pPr marL="27305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7pPr>
            <a:lvl8pPr marL="31877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8pPr>
            <a:lvl9pPr marL="36449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9pPr>
          </a:lstStyle>
          <a:p>
            <a:pPr algn="ctr" eaLnBrk="1" hangingPunct="1"/>
            <a:endParaRPr lang="en-GB" altLang="en-US" sz="1200">
              <a:solidFill>
                <a:srgbClr val="FF0000"/>
              </a:solidFill>
              <a:latin typeface="calibri"/>
            </a:endParaRPr>
          </a:p>
        </p:txBody>
      </p:sp>
    </p:spTree>
    <p:extLst>
      <p:ext uri="{BB962C8B-B14F-4D97-AF65-F5344CB8AC3E}">
        <p14:creationId xmlns:p14="http://schemas.microsoft.com/office/powerpoint/2010/main" val="22232573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2" y="1"/>
            <a:ext cx="2946145" cy="49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90" tIns="46045" rIns="92090" bIns="46045" numCol="1" anchor="t" anchorCtr="0" compatLnSpc="1">
            <a:prstTxWarp prst="textNoShape">
              <a:avLst/>
            </a:prstTxWarp>
          </a:bodyPr>
          <a:lstStyle>
            <a:lvl1pPr algn="l" defTabSz="920581">
              <a:defRPr sz="1200" b="0">
                <a:solidFill>
                  <a:schemeClr val="tx1"/>
                </a:solidFill>
                <a:latin typeface="Arial" charset="0"/>
              </a:defRPr>
            </a:lvl1pPr>
          </a:lstStyle>
          <a:p>
            <a:endParaRPr lang="en-US" altLang="en-US"/>
          </a:p>
        </p:txBody>
      </p:sp>
      <p:sp>
        <p:nvSpPr>
          <p:cNvPr id="9219" name="Rectangle 3"/>
          <p:cNvSpPr>
            <a:spLocks noGrp="1" noChangeArrowheads="1"/>
          </p:cNvSpPr>
          <p:nvPr>
            <p:ph type="dt" idx="1"/>
          </p:nvPr>
        </p:nvSpPr>
        <p:spPr bwMode="auto">
          <a:xfrm>
            <a:off x="3849911" y="1"/>
            <a:ext cx="2946144" cy="49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90" tIns="46045" rIns="92090" bIns="46045" numCol="1" anchor="t" anchorCtr="0" compatLnSpc="1">
            <a:prstTxWarp prst="textNoShape">
              <a:avLst/>
            </a:prstTxWarp>
          </a:bodyPr>
          <a:lstStyle>
            <a:lvl1pPr algn="r" defTabSz="920581">
              <a:defRPr sz="1200" b="0">
                <a:solidFill>
                  <a:schemeClr val="tx1"/>
                </a:solidFill>
                <a:latin typeface="Arial" charset="0"/>
              </a:defRPr>
            </a:lvl1pPr>
          </a:lstStyle>
          <a:p>
            <a:endParaRPr lang="en-US" altLang="en-US"/>
          </a:p>
        </p:txBody>
      </p:sp>
      <p:sp>
        <p:nvSpPr>
          <p:cNvPr id="15364" name="Rectangle 4"/>
          <p:cNvSpPr>
            <a:spLocks noGrp="1" noRot="1" noChangeAspect="1" noChangeArrowheads="1" noTextEdit="1"/>
          </p:cNvSpPr>
          <p:nvPr>
            <p:ph type="sldImg" idx="2"/>
          </p:nvPr>
        </p:nvSpPr>
        <p:spPr bwMode="auto">
          <a:xfrm>
            <a:off x="2266950" y="311150"/>
            <a:ext cx="2128838" cy="15986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21" name="Rectangle 5"/>
          <p:cNvSpPr>
            <a:spLocks noGrp="1" noChangeArrowheads="1"/>
          </p:cNvSpPr>
          <p:nvPr>
            <p:ph type="body" sz="quarter" idx="3"/>
          </p:nvPr>
        </p:nvSpPr>
        <p:spPr bwMode="auto">
          <a:xfrm>
            <a:off x="678635" y="2274121"/>
            <a:ext cx="5440407" cy="6908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90" tIns="46045" rIns="92090" bIns="46045"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2" name="Rectangle 6"/>
          <p:cNvSpPr>
            <a:spLocks noGrp="1" noChangeArrowheads="1"/>
          </p:cNvSpPr>
          <p:nvPr>
            <p:ph type="ftr" sz="quarter" idx="4"/>
          </p:nvPr>
        </p:nvSpPr>
        <p:spPr bwMode="auto">
          <a:xfrm>
            <a:off x="2" y="9428225"/>
            <a:ext cx="2946145" cy="49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90" tIns="46045" rIns="92090" bIns="46045" numCol="1" anchor="b" anchorCtr="0" compatLnSpc="1">
            <a:prstTxWarp prst="textNoShape">
              <a:avLst/>
            </a:prstTxWarp>
          </a:bodyPr>
          <a:lstStyle>
            <a:lvl1pPr algn="l" defTabSz="920581">
              <a:defRPr sz="1200" b="0">
                <a:solidFill>
                  <a:schemeClr val="tx1"/>
                </a:solidFill>
                <a:latin typeface="Arial" charset="0"/>
              </a:defRPr>
            </a:lvl1pPr>
          </a:lstStyle>
          <a:p>
            <a:endParaRPr lang="en-US" altLang="en-US"/>
          </a:p>
        </p:txBody>
      </p:sp>
      <p:sp>
        <p:nvSpPr>
          <p:cNvPr id="9223" name="Rectangle 7"/>
          <p:cNvSpPr>
            <a:spLocks noGrp="1" noChangeArrowheads="1"/>
          </p:cNvSpPr>
          <p:nvPr>
            <p:ph type="sldNum" sz="quarter" idx="5"/>
          </p:nvPr>
        </p:nvSpPr>
        <p:spPr bwMode="auto">
          <a:xfrm>
            <a:off x="3849911" y="9428225"/>
            <a:ext cx="2946144" cy="49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90" tIns="46045" rIns="92090" bIns="46045" numCol="1" anchor="b" anchorCtr="0" compatLnSpc="1">
            <a:prstTxWarp prst="textNoShape">
              <a:avLst/>
            </a:prstTxWarp>
          </a:bodyPr>
          <a:lstStyle>
            <a:lvl1pPr algn="r" defTabSz="920581">
              <a:defRPr sz="1200" b="0">
                <a:solidFill>
                  <a:schemeClr val="tx1"/>
                </a:solidFill>
                <a:latin typeface="Arial" charset="0"/>
              </a:defRPr>
            </a:lvl1pPr>
          </a:lstStyle>
          <a:p>
            <a:fld id="{0C0E63F3-EFB8-4638-8CC4-0E1EA062AC3B}" type="slidenum">
              <a:rPr lang="en-GB" altLang="en-US"/>
              <a:pPr/>
              <a:t>‹#›</a:t>
            </a:fld>
            <a:endParaRPr lang="en-GB" altLang="en-US"/>
          </a:p>
        </p:txBody>
      </p:sp>
      <p:sp>
        <p:nvSpPr>
          <p:cNvPr id="15368" name="hc"/>
          <p:cNvSpPr txBox="1">
            <a:spLocks noChangeArrowheads="1"/>
          </p:cNvSpPr>
          <p:nvPr/>
        </p:nvSpPr>
        <p:spPr bwMode="auto">
          <a:xfrm>
            <a:off x="1" y="1"/>
            <a:ext cx="6797675" cy="277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90" tIns="46045" rIns="92090" bIns="46045">
            <a:spAutoFit/>
          </a:bodyPr>
          <a:lstStyle>
            <a:lvl1pPr algn="l" defTabSz="908050" eaLnBrk="0" hangingPunct="0">
              <a:defRPr sz="3200" b="1">
                <a:solidFill>
                  <a:schemeClr val="bg1"/>
                </a:solidFill>
                <a:latin typeface="Verdana" pitchFamily="34" charset="0"/>
                <a:ea typeface="ＭＳ Ｐゴシック" pitchFamily="-112" charset="-128"/>
              </a:defRPr>
            </a:lvl1pPr>
            <a:lvl2pPr marL="454025" algn="l" defTabSz="908050" eaLnBrk="0" hangingPunct="0">
              <a:defRPr sz="3200" b="1">
                <a:solidFill>
                  <a:schemeClr val="bg1"/>
                </a:solidFill>
                <a:latin typeface="Verdana" pitchFamily="34" charset="0"/>
                <a:ea typeface="ＭＳ Ｐゴシック" pitchFamily="-112" charset="-128"/>
              </a:defRPr>
            </a:lvl2pPr>
            <a:lvl3pPr marL="908050" algn="l" defTabSz="908050" eaLnBrk="0" hangingPunct="0">
              <a:defRPr sz="3200" b="1">
                <a:solidFill>
                  <a:schemeClr val="bg1"/>
                </a:solidFill>
                <a:latin typeface="Verdana" pitchFamily="34" charset="0"/>
                <a:ea typeface="ＭＳ Ｐゴシック" pitchFamily="-112" charset="-128"/>
              </a:defRPr>
            </a:lvl3pPr>
            <a:lvl4pPr marL="1362075" algn="l" defTabSz="908050" eaLnBrk="0" hangingPunct="0">
              <a:defRPr sz="3200" b="1">
                <a:solidFill>
                  <a:schemeClr val="bg1"/>
                </a:solidFill>
                <a:latin typeface="Verdana" pitchFamily="34" charset="0"/>
                <a:ea typeface="ＭＳ Ｐゴシック" pitchFamily="-112" charset="-128"/>
              </a:defRPr>
            </a:lvl4pPr>
            <a:lvl5pPr marL="1816100" algn="l" defTabSz="908050" eaLnBrk="0" hangingPunct="0">
              <a:defRPr sz="3200" b="1">
                <a:solidFill>
                  <a:schemeClr val="bg1"/>
                </a:solidFill>
                <a:latin typeface="Verdana" pitchFamily="34" charset="0"/>
                <a:ea typeface="ＭＳ Ｐゴシック" pitchFamily="-112" charset="-128"/>
              </a:defRPr>
            </a:lvl5pPr>
            <a:lvl6pPr marL="22733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6pPr>
            <a:lvl7pPr marL="27305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7pPr>
            <a:lvl8pPr marL="31877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8pPr>
            <a:lvl9pPr marL="36449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9pPr>
          </a:lstStyle>
          <a:p>
            <a:pPr algn="ctr" eaLnBrk="1" hangingPunct="1"/>
            <a:endParaRPr lang="en-GB" altLang="en-US" sz="1200" b="1" i="0" u="none" baseline="0">
              <a:solidFill>
                <a:srgbClr val="FF0000"/>
              </a:solidFill>
              <a:latin typeface="calibri"/>
            </a:endParaRPr>
          </a:p>
        </p:txBody>
      </p:sp>
      <p:sp>
        <p:nvSpPr>
          <p:cNvPr id="15369" name="fc"/>
          <p:cNvSpPr txBox="1">
            <a:spLocks noChangeArrowheads="1"/>
          </p:cNvSpPr>
          <p:nvPr/>
        </p:nvSpPr>
        <p:spPr bwMode="auto">
          <a:xfrm>
            <a:off x="1" y="9677912"/>
            <a:ext cx="6797675" cy="277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90" tIns="46045" rIns="92090" bIns="46045">
            <a:spAutoFit/>
          </a:bodyPr>
          <a:lstStyle>
            <a:lvl1pPr algn="l" defTabSz="908050" eaLnBrk="0" hangingPunct="0">
              <a:defRPr sz="3200" b="1">
                <a:solidFill>
                  <a:schemeClr val="bg1"/>
                </a:solidFill>
                <a:latin typeface="Verdana" pitchFamily="34" charset="0"/>
                <a:ea typeface="ＭＳ Ｐゴシック" pitchFamily="-112" charset="-128"/>
              </a:defRPr>
            </a:lvl1pPr>
            <a:lvl2pPr marL="454025" algn="l" defTabSz="908050" eaLnBrk="0" hangingPunct="0">
              <a:defRPr sz="3200" b="1">
                <a:solidFill>
                  <a:schemeClr val="bg1"/>
                </a:solidFill>
                <a:latin typeface="Verdana" pitchFamily="34" charset="0"/>
                <a:ea typeface="ＭＳ Ｐゴシック" pitchFamily="-112" charset="-128"/>
              </a:defRPr>
            </a:lvl2pPr>
            <a:lvl3pPr marL="908050" algn="l" defTabSz="908050" eaLnBrk="0" hangingPunct="0">
              <a:defRPr sz="3200" b="1">
                <a:solidFill>
                  <a:schemeClr val="bg1"/>
                </a:solidFill>
                <a:latin typeface="Verdana" pitchFamily="34" charset="0"/>
                <a:ea typeface="ＭＳ Ｐゴシック" pitchFamily="-112" charset="-128"/>
              </a:defRPr>
            </a:lvl3pPr>
            <a:lvl4pPr marL="1362075" algn="l" defTabSz="908050" eaLnBrk="0" hangingPunct="0">
              <a:defRPr sz="3200" b="1">
                <a:solidFill>
                  <a:schemeClr val="bg1"/>
                </a:solidFill>
                <a:latin typeface="Verdana" pitchFamily="34" charset="0"/>
                <a:ea typeface="ＭＳ Ｐゴシック" pitchFamily="-112" charset="-128"/>
              </a:defRPr>
            </a:lvl4pPr>
            <a:lvl5pPr marL="1816100" algn="l" defTabSz="908050" eaLnBrk="0" hangingPunct="0">
              <a:defRPr sz="3200" b="1">
                <a:solidFill>
                  <a:schemeClr val="bg1"/>
                </a:solidFill>
                <a:latin typeface="Verdana" pitchFamily="34" charset="0"/>
                <a:ea typeface="ＭＳ Ｐゴシック" pitchFamily="-112" charset="-128"/>
              </a:defRPr>
            </a:lvl5pPr>
            <a:lvl6pPr marL="22733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6pPr>
            <a:lvl7pPr marL="27305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7pPr>
            <a:lvl8pPr marL="31877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8pPr>
            <a:lvl9pPr marL="3644900" defTabSz="908050" eaLnBrk="0" fontAlgn="base" hangingPunct="0">
              <a:spcBef>
                <a:spcPct val="0"/>
              </a:spcBef>
              <a:spcAft>
                <a:spcPct val="0"/>
              </a:spcAft>
              <a:defRPr sz="3200" b="1">
                <a:solidFill>
                  <a:schemeClr val="bg1"/>
                </a:solidFill>
                <a:latin typeface="Verdana" pitchFamily="34" charset="0"/>
                <a:ea typeface="ＭＳ Ｐゴシック" pitchFamily="-112" charset="-128"/>
              </a:defRPr>
            </a:lvl9pPr>
          </a:lstStyle>
          <a:p>
            <a:pPr algn="ctr" eaLnBrk="1" hangingPunct="1"/>
            <a:endParaRPr lang="en-GB" altLang="en-US" sz="1200" b="1" i="0" u="none" baseline="0">
              <a:solidFill>
                <a:srgbClr val="FF0000"/>
              </a:solidFill>
              <a:latin typeface="calibri"/>
            </a:endParaRPr>
          </a:p>
        </p:txBody>
      </p:sp>
    </p:spTree>
    <p:extLst>
      <p:ext uri="{BB962C8B-B14F-4D97-AF65-F5344CB8AC3E}">
        <p14:creationId xmlns:p14="http://schemas.microsoft.com/office/powerpoint/2010/main" val="40958145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ＭＳ Ｐゴシック" pitchFamily="-112" charset="-128"/>
      </a:defRPr>
    </a:lvl1pPr>
    <a:lvl2pPr marL="457200"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8" Type="http://schemas.openxmlformats.org/officeDocument/2006/relationships/hyperlink" Target="https://docmanager.pnld.co.uk/content/S976.htm" TargetMode="External"/><Relationship Id="rId3" Type="http://schemas.openxmlformats.org/officeDocument/2006/relationships/hyperlink" Target="https://docmanager.pnld.co.uk/content/D35229.htm" TargetMode="External"/><Relationship Id="rId7" Type="http://schemas.openxmlformats.org/officeDocument/2006/relationships/hyperlink" Target="https://docmanager.pnld.co.uk/content/D18886.htm" TargetMode="External"/><Relationship Id="rId2" Type="http://schemas.openxmlformats.org/officeDocument/2006/relationships/slide" Target="../slides/slide19.xml"/><Relationship Id="rId1" Type="http://schemas.openxmlformats.org/officeDocument/2006/relationships/notesMaster" Target="../notesMasters/notesMaster1.xml"/><Relationship Id="rId6" Type="http://schemas.openxmlformats.org/officeDocument/2006/relationships/hyperlink" Target="https://docmanager.pnld.co.uk/content/D779.htm" TargetMode="External"/><Relationship Id="rId5" Type="http://schemas.openxmlformats.org/officeDocument/2006/relationships/hyperlink" Target="https://docmanager.pnld.co.uk/content/D18885.htm" TargetMode="External"/><Relationship Id="rId4" Type="http://schemas.openxmlformats.org/officeDocument/2006/relationships/hyperlink" Target="https://docmanager.pnld.co.uk/content/S983.htm" TargetMode="External"/><Relationship Id="rId9" Type="http://schemas.openxmlformats.org/officeDocument/2006/relationships/hyperlink" Target="https://docmanager.pnld.co.uk/content/D784.htm"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1200"/>
              </a:spcBef>
              <a:spcAft>
                <a:spcPts val="200"/>
              </a:spcAft>
              <a:buClr>
                <a:srgbClr val="E48312"/>
              </a:buClr>
              <a:buSzPct val="100000"/>
              <a:buFont typeface="+mj-lt"/>
              <a:buNone/>
              <a:tabLst/>
              <a:defRPr/>
            </a:pPr>
            <a:r>
              <a:rPr kumimoji="0" lang="en-GB" sz="1100" b="0" i="0" u="none" strike="noStrike" kern="1200" cap="none" spc="0" normalizeH="0" baseline="0" noProof="0" dirty="0" smtClean="0">
                <a:ln>
                  <a:noFill/>
                </a:ln>
                <a:solidFill>
                  <a:srgbClr val="000000">
                    <a:lumMod val="75000"/>
                    <a:lumOff val="25000"/>
                  </a:srgbClr>
                </a:solidFill>
                <a:effectLst/>
                <a:uLnTx/>
                <a:uFillTx/>
                <a:latin typeface="Arial" panose="020B0604020202020204" pitchFamily="34" charset="0"/>
                <a:ea typeface="+mn-ea"/>
                <a:cs typeface="Arial" panose="020B0604020202020204" pitchFamily="34" charset="0"/>
              </a:rPr>
              <a:t>Learners who have successfully completed this lesson will be able to: </a:t>
            </a:r>
          </a:p>
          <a:p>
            <a:pPr marL="0" marR="0" lvl="0" indent="0" algn="l" defTabSz="914400" rtl="0" eaLnBrk="1" fontAlgn="auto" latinLnBrk="0" hangingPunct="1">
              <a:lnSpc>
                <a:spcPct val="100000"/>
              </a:lnSpc>
              <a:spcBef>
                <a:spcPts val="1200"/>
              </a:spcBef>
              <a:spcAft>
                <a:spcPts val="200"/>
              </a:spcAft>
              <a:buClr>
                <a:srgbClr val="E48312"/>
              </a:buClr>
              <a:buSzPct val="100000"/>
              <a:buFont typeface="+mj-lt"/>
              <a:buNone/>
              <a:tabLst/>
              <a:defRPr/>
            </a:pPr>
            <a:endParaRPr kumimoji="0" lang="en-GB" sz="1100" b="0" i="0" u="none" strike="noStrike" kern="1200" cap="none" spc="0" normalizeH="0" baseline="0" noProof="0" dirty="0" smtClean="0">
              <a:ln>
                <a:noFill/>
              </a:ln>
              <a:solidFill>
                <a:srgbClr val="000000">
                  <a:lumMod val="75000"/>
                  <a:lumOff val="25000"/>
                </a:srgbClr>
              </a:solidFill>
              <a:effectLst/>
              <a:uLnTx/>
              <a:uFillTx/>
              <a:latin typeface="Arial" panose="020B0604020202020204" pitchFamily="34" charset="0"/>
              <a:ea typeface="+mn-ea"/>
              <a:cs typeface="Arial" panose="020B0604020202020204" pitchFamily="34" charset="0"/>
            </a:endParaRPr>
          </a:p>
          <a:p>
            <a:pPr marL="228600" lvl="0" indent="-228600">
              <a:lnSpc>
                <a:spcPct val="100000"/>
              </a:lnSpc>
              <a:buFont typeface="+mj-lt"/>
              <a:buAutoNum type="arabicPeriod"/>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Understand  legislation relating to the ascending scales of assaults and all Offences Against the Person (including common assault, battery, ABH, GBH and GBH with intent).</a:t>
            </a:r>
          </a:p>
          <a:p>
            <a:pPr marL="228600" lvl="0" indent="-228600">
              <a:lnSpc>
                <a:spcPct val="100000"/>
              </a:lnSpc>
              <a:buFont typeface="+mj-lt"/>
              <a:buAutoNum type="arabicPeriod"/>
            </a:pPr>
            <a:r>
              <a:rPr lang="en-GB" sz="1100" b="1" kern="1200" dirty="0" smtClean="0">
                <a:solidFill>
                  <a:schemeClr val="tx1"/>
                </a:solidFill>
                <a:effectLst/>
                <a:latin typeface="Arial" pitchFamily="34" charset="0"/>
                <a:ea typeface="ＭＳ Ｐゴシック" pitchFamily="-112" charset="-128"/>
                <a:cs typeface="ＭＳ Ｐゴシック" pitchFamily="-112" charset="-128"/>
              </a:rPr>
              <a:t>Identify</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and discuss the defences to the above offences.</a:t>
            </a:r>
          </a:p>
          <a:p>
            <a:pPr marL="228600" lvl="0" indent="-228600">
              <a:lnSpc>
                <a:spcPct val="100000"/>
              </a:lnSpc>
              <a:buFont typeface="+mj-lt"/>
              <a:buAutoNum type="arabicPeriod"/>
            </a:pPr>
            <a:r>
              <a:rPr lang="en-GB" sz="1100" b="1" kern="1200" dirty="0" smtClean="0">
                <a:solidFill>
                  <a:schemeClr val="tx1"/>
                </a:solidFill>
                <a:effectLst/>
                <a:latin typeface="Arial" pitchFamily="34" charset="0"/>
                <a:ea typeface="ＭＳ Ｐゴシック" pitchFamily="-112" charset="-128"/>
                <a:cs typeface="ＭＳ Ｐゴシック" pitchFamily="-112" charset="-128"/>
              </a:rPr>
              <a:t>Apply</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knowledge to differentiate between all offences against the person. </a:t>
            </a:r>
          </a:p>
          <a:p>
            <a:pPr marL="228600" lvl="0" indent="-228600">
              <a:lnSpc>
                <a:spcPct val="100000"/>
              </a:lnSpc>
              <a:buFont typeface="+mj-lt"/>
              <a:buAutoNum type="arabicPeriod"/>
            </a:pPr>
            <a:r>
              <a:rPr lang="en-GB" sz="1100" b="1" kern="1200" dirty="0" smtClean="0">
                <a:solidFill>
                  <a:schemeClr val="tx1"/>
                </a:solidFill>
                <a:effectLst/>
                <a:latin typeface="Arial" pitchFamily="34" charset="0"/>
                <a:ea typeface="ＭＳ Ｐゴシック" pitchFamily="-112" charset="-128"/>
                <a:cs typeface="ＭＳ Ｐゴシック" pitchFamily="-112" charset="-128"/>
              </a:rPr>
              <a:t>Apply</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knowledge and discuss how these offences can become ‘racially’ or ‘religiously’ aggravated.</a:t>
            </a:r>
          </a:p>
          <a:p>
            <a:pPr>
              <a:lnSpc>
                <a:spcPct val="100000"/>
              </a:lnSpc>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 This needs to be changed – it is almost impossible to assess understanding.  Think about what you are actually going to get the students to do in order to assess them on the legislation.</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a:t>
            </a:fld>
            <a:endParaRPr lang="en-GB" altLang="en-US"/>
          </a:p>
        </p:txBody>
      </p:sp>
    </p:spTree>
    <p:extLst>
      <p:ext uri="{BB962C8B-B14F-4D97-AF65-F5344CB8AC3E}">
        <p14:creationId xmlns:p14="http://schemas.microsoft.com/office/powerpoint/2010/main" val="3113806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rPr>
              <a:t>Historically the Offences Against The Person Act 1861 provided magistrates with the opportunity to imprison or fine anyone committing the common law offences of assault or battery.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rPr>
              <a:t>The same statute provided the offences of Assault occasioning actual bodily harm (ABH), GBH and GBH with intent.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rPr>
              <a:t>Assault and battery remained a common law offence until they became summary offences by S39 Criminal Justice Act 1988.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rPr>
              <a:t>CPS decide on how to charge a defendant depending on the level of injury. In general, if there are no serious injuries then the offence charged will be common assault.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endParaRPr>
          </a:p>
          <a:p>
            <a:pPr>
              <a:lnSpc>
                <a:spcPct val="100000"/>
              </a:lnSpc>
            </a:pPr>
            <a:r>
              <a:rPr lang="en-GB" altLang="en-US" sz="1100" b="1" dirty="0" smtClean="0">
                <a:latin typeface="Arial" charset="0"/>
              </a:rPr>
              <a:t>Common Assaults:</a:t>
            </a:r>
            <a:r>
              <a:rPr lang="en-GB" altLang="en-US" sz="1100" dirty="0" smtClean="0">
                <a:latin typeface="Arial" charset="0"/>
              </a:rPr>
              <a:t> The most minor form of assault</a:t>
            </a:r>
          </a:p>
          <a:p>
            <a:pPr>
              <a:lnSpc>
                <a:spcPct val="100000"/>
              </a:lnSpc>
            </a:pPr>
            <a:endParaRPr lang="en-GB" altLang="en-US" sz="1100" dirty="0" smtClean="0">
              <a:latin typeface="Arial" charset="0"/>
            </a:endParaRPr>
          </a:p>
          <a:p>
            <a:pPr>
              <a:lnSpc>
                <a:spcPct val="100000"/>
              </a:lnSpc>
            </a:pPr>
            <a:r>
              <a:rPr lang="en-GB" altLang="en-US" sz="1100" b="1" dirty="0" smtClean="0">
                <a:latin typeface="Arial" charset="0"/>
              </a:rPr>
              <a:t>ABH: </a:t>
            </a:r>
            <a:r>
              <a:rPr lang="en-GB" altLang="en-US" sz="1100" dirty="0" smtClean="0">
                <a:latin typeface="Arial" charset="0"/>
              </a:rPr>
              <a:t>Where actual harm is caused, normally refers to physical injury. </a:t>
            </a:r>
          </a:p>
          <a:p>
            <a:pPr>
              <a:lnSpc>
                <a:spcPct val="100000"/>
              </a:lnSpc>
            </a:pPr>
            <a:endParaRPr lang="en-GB" altLang="en-US" sz="1100" dirty="0" smtClean="0">
              <a:latin typeface="Arial" charset="0"/>
            </a:endParaRPr>
          </a:p>
          <a:p>
            <a:pPr>
              <a:lnSpc>
                <a:spcPct val="100000"/>
              </a:lnSpc>
            </a:pPr>
            <a:r>
              <a:rPr lang="en-GB" altLang="en-US" sz="1100" b="1" dirty="0" smtClean="0">
                <a:latin typeface="Arial" charset="0"/>
              </a:rPr>
              <a:t>Assault Police:</a:t>
            </a:r>
            <a:r>
              <a:rPr lang="en-GB" altLang="en-US" sz="1100" dirty="0" smtClean="0">
                <a:latin typeface="Arial" charset="0"/>
              </a:rPr>
              <a:t> Provided we are acting in the execution of our duty.</a:t>
            </a:r>
          </a:p>
          <a:p>
            <a:pPr>
              <a:lnSpc>
                <a:spcPct val="100000"/>
              </a:lnSpc>
            </a:pPr>
            <a:endParaRPr lang="en-GB" altLang="en-US" sz="1100" dirty="0" smtClean="0">
              <a:latin typeface="Arial" charset="0"/>
            </a:endParaRPr>
          </a:p>
          <a:p>
            <a:pPr>
              <a:lnSpc>
                <a:spcPct val="100000"/>
              </a:lnSpc>
            </a:pPr>
            <a:r>
              <a:rPr lang="en-GB" altLang="en-US" sz="1100" b="1" dirty="0" smtClean="0">
                <a:latin typeface="Arial" charset="0"/>
              </a:rPr>
              <a:t>More Serious Assaults: </a:t>
            </a:r>
            <a:r>
              <a:rPr lang="en-GB" altLang="en-US" sz="1100" dirty="0" smtClean="0">
                <a:latin typeface="Arial" charset="0"/>
              </a:rPr>
              <a:t>Section 20 G.B.H or Section 18 causing G.B.H with Intent.</a:t>
            </a:r>
          </a:p>
          <a:p>
            <a:pPr>
              <a:lnSpc>
                <a:spcPct val="100000"/>
              </a:lnSpc>
            </a:pPr>
            <a:endParaRPr lang="en-GB" altLang="en-US" sz="1100" dirty="0" smtClean="0">
              <a:latin typeface="Arial" charset="0"/>
            </a:endParaRPr>
          </a:p>
          <a:p>
            <a:pPr>
              <a:lnSpc>
                <a:spcPct val="100000"/>
              </a:lnSpc>
            </a:pPr>
            <a:r>
              <a:rPr lang="en-GB" altLang="en-US" sz="1100" b="1" dirty="0" smtClean="0">
                <a:latin typeface="Arial" charset="0"/>
              </a:rPr>
              <a:t>Homicide: </a:t>
            </a:r>
            <a:r>
              <a:rPr lang="en-GB" altLang="en-US" sz="1100" dirty="0" smtClean="0">
                <a:latin typeface="Arial" charset="0"/>
              </a:rPr>
              <a:t>Murder and Manslaughter</a:t>
            </a:r>
            <a:r>
              <a:rPr lang="en-GB" altLang="en-US" sz="1100" b="1" dirty="0" smtClean="0">
                <a:latin typeface="Arial"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endParaRPr>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2</a:t>
            </a:fld>
            <a:endParaRPr lang="en-GB" altLang="en-US"/>
          </a:p>
        </p:txBody>
      </p:sp>
    </p:spTree>
    <p:extLst>
      <p:ext uri="{BB962C8B-B14F-4D97-AF65-F5344CB8AC3E}">
        <p14:creationId xmlns:p14="http://schemas.microsoft.com/office/powerpoint/2010/main" val="2720893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sz="1100" dirty="0" smtClean="0">
                <a:solidFill>
                  <a:schemeClr val="tx1"/>
                </a:solidFill>
              </a:rPr>
              <a:t>Under </a:t>
            </a:r>
            <a:r>
              <a:rPr lang="en-GB" sz="1100" b="1" dirty="0" smtClean="0">
                <a:solidFill>
                  <a:schemeClr val="tx1"/>
                </a:solidFill>
              </a:rPr>
              <a:t>Sec 39 Criminal Justice Act 1988 </a:t>
            </a:r>
            <a:r>
              <a:rPr lang="en-GB" sz="1100" dirty="0" smtClean="0">
                <a:solidFill>
                  <a:schemeClr val="tx1"/>
                </a:solidFill>
              </a:rPr>
              <a:t>there are </a:t>
            </a:r>
            <a:r>
              <a:rPr lang="en-GB" sz="1100" b="1" dirty="0" smtClean="0">
                <a:solidFill>
                  <a:schemeClr val="tx1"/>
                </a:solidFill>
              </a:rPr>
              <a:t>two</a:t>
            </a:r>
            <a:r>
              <a:rPr lang="en-GB" sz="1100" dirty="0" smtClean="0">
                <a:solidFill>
                  <a:schemeClr val="tx1"/>
                </a:solidFill>
              </a:rPr>
              <a:t> possible offences:</a:t>
            </a:r>
          </a:p>
          <a:p>
            <a:pPr>
              <a:lnSpc>
                <a:spcPct val="100000"/>
              </a:lnSpc>
            </a:pPr>
            <a:endParaRPr lang="en-GB" sz="1100" dirty="0" smtClean="0">
              <a:solidFill>
                <a:schemeClr val="tx1"/>
              </a:solidFill>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1" dirty="0" smtClean="0">
                <a:solidFill>
                  <a:schemeClr val="tx1"/>
                </a:solidFill>
              </a:rPr>
              <a:t>Common assault </a:t>
            </a:r>
            <a:r>
              <a:rPr lang="en-GB" sz="1100" dirty="0" smtClean="0">
                <a:solidFill>
                  <a:schemeClr val="tx1"/>
                </a:solidFill>
              </a:rPr>
              <a:t>– to understand common assault, we must first understand what is meant by t</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he word </a:t>
            </a: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“Assault” </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(see next slide) </a:t>
            </a:r>
          </a:p>
          <a:p>
            <a:pPr>
              <a:lnSpc>
                <a:spcPct val="100000"/>
              </a:lnSpc>
            </a:pPr>
            <a:endParaRPr lang="en-GB" sz="1100" b="1" dirty="0" smtClean="0">
              <a:solidFill>
                <a:schemeClr val="tx1"/>
              </a:solidFill>
            </a:endParaRPr>
          </a:p>
          <a:p>
            <a:pPr>
              <a:lnSpc>
                <a:spcPct val="100000"/>
              </a:lnSpc>
            </a:pPr>
            <a:r>
              <a:rPr lang="en-GB" sz="1100" b="1" dirty="0" smtClean="0">
                <a:solidFill>
                  <a:schemeClr val="tx1"/>
                </a:solidFill>
              </a:rPr>
              <a:t>Assault by beating </a:t>
            </a:r>
            <a:r>
              <a:rPr lang="en-GB" sz="1100" dirty="0" smtClean="0">
                <a:solidFill>
                  <a:schemeClr val="tx1"/>
                </a:solidFill>
              </a:rPr>
              <a:t>– to understand this, we must first understand what is meant by </a:t>
            </a:r>
            <a:r>
              <a:rPr lang="en-GB" sz="1100" b="1" dirty="0" smtClean="0">
                <a:solidFill>
                  <a:schemeClr val="tx1"/>
                </a:solidFill>
              </a:rPr>
              <a:t>“Battery”</a:t>
            </a:r>
            <a:r>
              <a:rPr lang="en-GB" sz="1100" b="1" baseline="0" dirty="0" smtClean="0">
                <a:solidFill>
                  <a:schemeClr val="tx1"/>
                </a:solidFill>
              </a:rPr>
              <a:t> </a:t>
            </a:r>
            <a:r>
              <a:rPr lang="en-GB" sz="1100" baseline="0" dirty="0" smtClean="0">
                <a:solidFill>
                  <a:schemeClr val="tx1"/>
                </a:solidFill>
              </a:rPr>
              <a:t>(see next slide) </a:t>
            </a:r>
          </a:p>
          <a:p>
            <a:pPr>
              <a:lnSpc>
                <a:spcPct val="100000"/>
              </a:lnSpc>
            </a:pPr>
            <a:endParaRPr lang="en-GB" sz="1100" dirty="0" smtClean="0">
              <a:solidFill>
                <a:schemeClr val="tx1"/>
              </a:solidFill>
            </a:endParaRPr>
          </a:p>
          <a:p>
            <a:pPr>
              <a:lnSpc>
                <a:spcPct val="100000"/>
              </a:lnSpc>
            </a:pPr>
            <a:r>
              <a:rPr lang="en-GB" sz="1100" dirty="0" smtClean="0">
                <a:solidFill>
                  <a:schemeClr val="tx1"/>
                </a:solidFill>
              </a:rPr>
              <a:t>Although </a:t>
            </a:r>
            <a:r>
              <a:rPr lang="en-GB" sz="1100" u="sng" dirty="0" smtClean="0">
                <a:solidFill>
                  <a:schemeClr val="tx1"/>
                </a:solidFill>
              </a:rPr>
              <a:t>any injury</a:t>
            </a:r>
            <a:r>
              <a:rPr lang="en-GB" sz="1100" u="none" dirty="0" smtClean="0">
                <a:solidFill>
                  <a:schemeClr val="tx1"/>
                </a:solidFill>
              </a:rPr>
              <a:t> </a:t>
            </a:r>
            <a:r>
              <a:rPr lang="en-GB" sz="1100" dirty="0" smtClean="0">
                <a:solidFill>
                  <a:schemeClr val="tx1"/>
                </a:solidFill>
              </a:rPr>
              <a:t>can be classified as actual bodily harm, the </a:t>
            </a:r>
            <a:r>
              <a:rPr lang="en-GB" sz="1100" u="sng" dirty="0" smtClean="0">
                <a:solidFill>
                  <a:schemeClr val="tx1"/>
                </a:solidFill>
              </a:rPr>
              <a:t>appropriate charge </a:t>
            </a:r>
            <a:r>
              <a:rPr lang="en-GB" sz="1100" dirty="0" smtClean="0">
                <a:solidFill>
                  <a:schemeClr val="tx1"/>
                </a:solidFill>
              </a:rPr>
              <a:t>will generally be contrary to section 39 where the injuries amount to no more than transient or trifling, for example; </a:t>
            </a:r>
          </a:p>
          <a:p>
            <a:pPr>
              <a:lnSpc>
                <a:spcPct val="100000"/>
              </a:lnSpc>
            </a:pPr>
            <a:r>
              <a:rPr lang="en-GB" sz="1100" dirty="0" smtClean="0">
                <a:solidFill>
                  <a:schemeClr val="tx1"/>
                </a:solidFill>
              </a:rPr>
              <a:t>grazes; scratches; </a:t>
            </a:r>
          </a:p>
          <a:p>
            <a:pPr>
              <a:lnSpc>
                <a:spcPct val="100000"/>
              </a:lnSpc>
            </a:pPr>
            <a:r>
              <a:rPr lang="en-GB" sz="1100" dirty="0" smtClean="0">
                <a:solidFill>
                  <a:schemeClr val="tx1"/>
                </a:solidFill>
              </a:rPr>
              <a:t>abrasions; minor bruising; </a:t>
            </a:r>
          </a:p>
          <a:p>
            <a:pPr>
              <a:lnSpc>
                <a:spcPct val="100000"/>
              </a:lnSpc>
            </a:pPr>
            <a:r>
              <a:rPr lang="en-GB" sz="1100" dirty="0" smtClean="0">
                <a:solidFill>
                  <a:schemeClr val="tx1"/>
                </a:solidFill>
              </a:rPr>
              <a:t>swellings; reddening of the skin; </a:t>
            </a:r>
          </a:p>
          <a:p>
            <a:pPr>
              <a:lnSpc>
                <a:spcPct val="100000"/>
              </a:lnSpc>
            </a:pPr>
            <a:r>
              <a:rPr lang="en-GB" sz="1100" dirty="0" smtClean="0">
                <a:solidFill>
                  <a:schemeClr val="tx1"/>
                </a:solidFill>
              </a:rPr>
              <a:t>superficial cuts; or a "black eye".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rPr>
              <a:t>Assault and battery remained a common law offence until they became summary offences by S39 Criminal Justice Act 1988. </a:t>
            </a:r>
          </a:p>
          <a:p>
            <a:pPr>
              <a:lnSpc>
                <a:spcPct val="100000"/>
              </a:lnSpc>
            </a:pPr>
            <a:endParaRPr lang="en-GB" altLang="en-US" sz="1100" dirty="0" smtClean="0">
              <a:solidFill>
                <a:schemeClr val="tx1"/>
              </a:solidFill>
              <a:latin typeface="Arial" charset="0"/>
            </a:endParaRPr>
          </a:p>
          <a:p>
            <a:pPr>
              <a:lnSpc>
                <a:spcPct val="100000"/>
              </a:lnSpc>
            </a:pPr>
            <a:r>
              <a:rPr lang="en-GB" altLang="en-US" sz="1100" b="1" dirty="0" smtClean="0">
                <a:solidFill>
                  <a:schemeClr val="tx1"/>
                </a:solidFill>
                <a:latin typeface="Arial" charset="0"/>
              </a:rPr>
              <a:t>Common Assault – Triable summarily only– Maximum penalty </a:t>
            </a:r>
          </a:p>
          <a:p>
            <a:pPr>
              <a:lnSpc>
                <a:spcPct val="100000"/>
              </a:lnSpc>
            </a:pPr>
            <a:r>
              <a:rPr lang="en-GB" altLang="en-US" sz="1100" b="1" dirty="0" smtClean="0">
                <a:solidFill>
                  <a:schemeClr val="tx1"/>
                </a:solidFill>
                <a:latin typeface="Arial" charset="0"/>
              </a:rPr>
              <a:t>6 months imprisonment and/or fine on conviction.</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3</a:t>
            </a:fld>
            <a:endParaRPr lang="en-GB" altLang="en-US"/>
          </a:p>
        </p:txBody>
      </p:sp>
    </p:spTree>
    <p:extLst>
      <p:ext uri="{BB962C8B-B14F-4D97-AF65-F5344CB8AC3E}">
        <p14:creationId xmlns:p14="http://schemas.microsoft.com/office/powerpoint/2010/main" val="31634102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The word </a:t>
            </a: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“Assault” </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must be considered first</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There is no legal definition of assault, however this definition has been referred to in a court of law: R v Brown 1993</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Any act </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The act could be words in a letter, or a telephone call including threatening silences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No contact is required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Intentionally</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 Explained on next slide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Recklessly </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Explained on next slide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Causes another person to apprehend </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The action of the suspect leave the victim in no doubt of what he is about to face. </a:t>
            </a:r>
            <a:endPar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To apprehend </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is to anticipate or fear a certain act or consequence. </a:t>
            </a:r>
            <a:endPar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Apprehension</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can come from words, silence or conduct.</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Immediate</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 Not necessary instantaneous but within a minute or two e.g. if a threat is made from outside a house to a victim inside a house, it would take a few moments before it could be carried out.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 future or conditional threat is </a:t>
            </a:r>
            <a:r>
              <a:rPr kumimoji="0" lang="en-GB" altLang="en-US" sz="1100" b="0" i="0" u="sng"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not </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an assault. e.g. “I’ll punch your lights out next week” </a:t>
            </a:r>
          </a:p>
          <a:p>
            <a:pPr>
              <a:lnSpc>
                <a:spcPct val="100000"/>
              </a:lnSpc>
              <a:buFont typeface="Arial" panose="020B0604020202020204" pitchFamily="34" charset="0"/>
              <a:buNone/>
            </a:pPr>
            <a:endPar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Unlawful</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 </a:t>
            </a: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cs typeface="ＭＳ Ｐゴシック" pitchFamily="-112" charset="-128"/>
              </a:rPr>
              <a:t>A person who threatens another by shaking their fist at them or using some other threatening gesture commits an assault if they put the other in fear of immediate unlawful personal violence. It is the act of putting someone in fear rather than the injury that must be intended.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dirty="0" smtClean="0">
                <a:solidFill>
                  <a:schemeClr val="tx1"/>
                </a:solidFill>
              </a:rPr>
              <a:t>A “conditional threat” will </a:t>
            </a:r>
            <a:r>
              <a:rPr lang="en-GB" sz="1100" b="1" u="sng" dirty="0" smtClean="0">
                <a:solidFill>
                  <a:schemeClr val="tx1"/>
                </a:solidFill>
              </a:rPr>
              <a:t>not</a:t>
            </a:r>
            <a:r>
              <a:rPr lang="en-GB" sz="1100" dirty="0" smtClean="0">
                <a:solidFill>
                  <a:schemeClr val="tx1"/>
                </a:solidFill>
              </a:rPr>
              <a:t> constitute an assault – e.g.</a:t>
            </a:r>
            <a:r>
              <a:rPr lang="en-GB" sz="1100" baseline="0" dirty="0" smtClean="0">
                <a:solidFill>
                  <a:schemeClr val="tx1"/>
                </a:solidFill>
              </a:rPr>
              <a:t> </a:t>
            </a:r>
            <a:r>
              <a:rPr lang="en-GB" sz="1100" dirty="0" smtClean="0">
                <a:solidFill>
                  <a:schemeClr val="tx1"/>
                </a:solidFill>
              </a:rPr>
              <a:t>a conditional threat would be a person saying to another “I’d chin you if there wasn’t a copper over there”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Personal violence </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The person should fear a violent act being committed against him.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1"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cs typeface="ＭＳ Ｐゴシック" pitchFamily="-112" charset="-128"/>
              </a:rPr>
              <a:t>Words alone </a:t>
            </a: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cs typeface="ＭＳ Ｐゴシック" pitchFamily="-112" charset="-128"/>
              </a:rPr>
              <a:t>can constitute an offence, however o</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ther criminal offences could be possibly be considered such as Section 4, 4A or 5 Public Order Act</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4</a:t>
            </a:fld>
            <a:endParaRPr lang="en-GB" altLang="en-US"/>
          </a:p>
        </p:txBody>
      </p:sp>
    </p:spTree>
    <p:extLst>
      <p:ext uri="{BB962C8B-B14F-4D97-AF65-F5344CB8AC3E}">
        <p14:creationId xmlns:p14="http://schemas.microsoft.com/office/powerpoint/2010/main" val="133953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Intentionally</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 </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means a deliberate or purposeful act.</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The suspect </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deliberately acts in a way that </a:t>
            </a:r>
            <a:r>
              <a:rPr kumimoji="0" lang="en-GB" altLang="en-US" sz="1100" b="0" i="0" u="none" strike="noStrike" kern="120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is calculated to leave the victim in no doubt that he will be subjected to personal violence.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The suspect purposely takes part in some kind of conduct which applies unlawful force on another person.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err="1" smtClean="0">
                <a:ln>
                  <a:noFill/>
                </a:ln>
                <a:solidFill>
                  <a:srgbClr val="000000"/>
                </a:solidFill>
                <a:effectLst/>
                <a:uLnTx/>
                <a:uFillTx/>
                <a:latin typeface="Arial" charset="0"/>
                <a:ea typeface="ＭＳ Ｐゴシック" pitchFamily="-112" charset="-128"/>
              </a:rPr>
              <a:t>Eg</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a person approaches someone and punches them in the face. It is </a:t>
            </a: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intentionally</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applied force.</a:t>
            </a:r>
            <a:endPar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Recklessly</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a:t>
            </a:r>
            <a:r>
              <a:rPr lang="en-GB" sz="1100" dirty="0" smtClean="0"/>
              <a:t>is described as being aware of the existence of risk but nonetheless had gone on and taken it. (R V Cunningham 1957)</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The person foresaw that the consequence of their conduct might be the application of unlawful force against another person, but they continued anyway.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err="1" smtClean="0">
                <a:ln>
                  <a:noFill/>
                </a:ln>
                <a:solidFill>
                  <a:srgbClr val="000000"/>
                </a:solidFill>
                <a:effectLst/>
                <a:uLnTx/>
                <a:uFillTx/>
                <a:latin typeface="Arial" charset="0"/>
                <a:ea typeface="ＭＳ Ｐゴシック" pitchFamily="-112" charset="-128"/>
              </a:rPr>
              <a:t>Eg</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a group of people throwing pebbles in a busy street are reckless as to whether the pedestrians may suffer personal violence. </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5</a:t>
            </a:fld>
            <a:endParaRPr lang="en-GB" altLang="en-US"/>
          </a:p>
        </p:txBody>
      </p:sp>
    </p:spTree>
    <p:extLst>
      <p:ext uri="{BB962C8B-B14F-4D97-AF65-F5344CB8AC3E}">
        <p14:creationId xmlns:p14="http://schemas.microsoft.com/office/powerpoint/2010/main" val="1189685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sng" strike="noStrike" kern="1200" cap="none" spc="0" normalizeH="0" baseline="0" noProof="0" dirty="0" smtClean="0">
                <a:ln>
                  <a:noFill/>
                </a:ln>
                <a:solidFill>
                  <a:srgbClr val="000000"/>
                </a:solidFill>
                <a:effectLst/>
                <a:uLnTx/>
                <a:uFillTx/>
                <a:latin typeface="Arial" charset="0"/>
                <a:ea typeface="ＭＳ Ｐゴシック" pitchFamily="-112" charset="-128"/>
              </a:rPr>
              <a:t>Battery is a common assault by beating</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Intentionally</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 The suspect </a:t>
            </a: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purposely</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takes part in some kind of conduct which applies </a:t>
            </a: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unlawful </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force on another person.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If two persons are imitating a fight scene from a film, they both may fear immediate force but they do not assault each other because they do not intend to use immediate unlawful force.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Recklessly</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 The suspect foresaw that the consequence  of their conduct might be the application of unlawful force against another person, but continued, e.g. if a group of people throwing pebbles in a busy street are reckless as to whether the pedestrians may suffer personal violence.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Apply</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 to make contact with the victim</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Unlawful force </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a:t>
            </a: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cs typeface="ＭＳ Ｐゴシック" pitchFamily="-112" charset="-128"/>
              </a:rPr>
              <a:t>Force can be applied in many ways, it involves contact but </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only the slightest degree of force is required. Force can be applied </a:t>
            </a:r>
            <a:r>
              <a:rPr lang="en-GB" sz="1100" b="1" dirty="0" smtClean="0">
                <a:solidFill>
                  <a:schemeClr val="tx1"/>
                </a:solidFill>
              </a:rPr>
              <a:t>DIRECTLY</a:t>
            </a:r>
          </a:p>
          <a:p>
            <a:pPr marL="0" indent="0" algn="l">
              <a:lnSpc>
                <a:spcPct val="100000"/>
              </a:lnSpc>
              <a:buNone/>
            </a:pPr>
            <a:r>
              <a:rPr lang="en-GB" sz="1100" dirty="0" smtClean="0">
                <a:solidFill>
                  <a:schemeClr val="tx1"/>
                </a:solidFill>
              </a:rPr>
              <a:t>e.g. A applies force to B</a:t>
            </a:r>
            <a:r>
              <a:rPr lang="en-GB" sz="1100" baseline="0" dirty="0" smtClean="0">
                <a:solidFill>
                  <a:schemeClr val="tx1"/>
                </a:solidFill>
              </a:rPr>
              <a:t> </a:t>
            </a:r>
            <a:r>
              <a:rPr lang="en-GB" sz="1100" dirty="0" smtClean="0">
                <a:solidFill>
                  <a:schemeClr val="tx1"/>
                </a:solidFill>
              </a:rPr>
              <a:t>or</a:t>
            </a:r>
            <a:r>
              <a:rPr lang="en-GB" sz="1100" baseline="0" dirty="0" smtClean="0">
                <a:solidFill>
                  <a:schemeClr val="tx1"/>
                </a:solidFill>
              </a:rPr>
              <a:t> </a:t>
            </a:r>
            <a:r>
              <a:rPr lang="en-GB" sz="1100" b="1" dirty="0" smtClean="0">
                <a:solidFill>
                  <a:schemeClr val="tx1"/>
                </a:solidFill>
              </a:rPr>
              <a:t>INDIRECTLY</a:t>
            </a:r>
            <a:r>
              <a:rPr lang="en-GB" sz="1100" b="1" baseline="0" dirty="0" smtClean="0">
                <a:solidFill>
                  <a:schemeClr val="tx1"/>
                </a:solidFill>
              </a:rPr>
              <a:t> </a:t>
            </a:r>
            <a:r>
              <a:rPr lang="en-GB" sz="1100" dirty="0" smtClean="0">
                <a:solidFill>
                  <a:schemeClr val="tx1"/>
                </a:solidFill>
              </a:rPr>
              <a:t>e.g. A applies force to B who knocks into C (thereby applying force to C)</a:t>
            </a:r>
            <a:endPar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It can include a </a:t>
            </a: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cs typeface="ＭＳ Ｐゴシック" pitchFamily="-112" charset="-128"/>
              </a:rPr>
              <a:t>simple punch or kick, a blow with a stick or the throwing of a stone at someone. </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T</a:t>
            </a:r>
            <a:r>
              <a:rPr kumimoji="0" lang="en-GB" altLang="en-US" sz="1100" b="0" i="0" u="none" strike="noStrike" kern="1200" cap="none" spc="0" normalizeH="0" baseline="0" noProof="0" dirty="0" smtClean="0">
                <a:ln>
                  <a:noFill/>
                </a:ln>
                <a:solidFill>
                  <a:srgbClr val="000000"/>
                </a:solidFill>
                <a:effectLst/>
                <a:uLnTx/>
                <a:uFillTx/>
                <a:latin typeface="Arial" pitchFamily="34" charset="0"/>
                <a:ea typeface="ＭＳ Ｐゴシック" panose="020B0600070205080204" pitchFamily="34" charset="-128"/>
              </a:rPr>
              <a:t>echnically mere touching is a battery</a:t>
            </a:r>
            <a:endPar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ＭＳ Ｐゴシック" pitchFamily="-112" charset="-128"/>
              </a:rPr>
              <a:t>On another </a:t>
            </a:r>
            <a:r>
              <a:rPr kumimoji="0" lang="en-GB" altLang="en-US" sz="1100" b="0" i="0" u="none" strike="noStrike" kern="1200" cap="none" spc="0" normalizeH="0" baseline="0" noProof="0" dirty="0" smtClean="0">
                <a:ln>
                  <a:noFill/>
                </a:ln>
                <a:solidFill>
                  <a:srgbClr val="000000"/>
                </a:solidFill>
                <a:effectLst/>
                <a:uLnTx/>
                <a:uFillTx/>
                <a:latin typeface="Arial" charset="0"/>
                <a:ea typeface="ＭＳ Ｐゴシック" pitchFamily="-112" charset="-128"/>
              </a:rPr>
              <a:t>– the force can be applied indirectly e.g. a suspect punches a man carrying a baby, causing him to drop the baby. Force is applied to the baby.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33CC"/>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cs typeface="ＭＳ Ｐゴシック" pitchFamily="-112" charset="-128"/>
              </a:rPr>
              <a:t>The difference between an assault and a battery, in simple terms is that an assault is when someone makes another think they are going to be violently harmed immediately whereas a battery is the actual physical contact or harm being done.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pitchFamily="34" charset="0"/>
                <a:ea typeface="ＭＳ Ｐゴシック" pitchFamily="-112" charset="-128"/>
                <a:cs typeface="ＭＳ Ｐゴシック" pitchFamily="-112" charset="-128"/>
              </a:rPr>
              <a:t>Offences of assault reported to the police tend to involve both an assault and a battery</a:t>
            </a:r>
            <a:endParaRPr lang="en-GB" sz="1100"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6</a:t>
            </a:fld>
            <a:endParaRPr lang="en-GB" altLang="en-US"/>
          </a:p>
        </p:txBody>
      </p:sp>
    </p:spTree>
    <p:extLst>
      <p:ext uri="{BB962C8B-B14F-4D97-AF65-F5344CB8AC3E}">
        <p14:creationId xmlns:p14="http://schemas.microsoft.com/office/powerpoint/2010/main" val="12184594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solidFill>
                  <a:schemeClr val="tx1"/>
                </a:solidFill>
              </a:rPr>
              <a:t>Injuries consistent with battery</a:t>
            </a:r>
          </a:p>
          <a:p>
            <a:r>
              <a:rPr lang="en-GB" sz="1100" dirty="0" smtClean="0">
                <a:solidFill>
                  <a:schemeClr val="tx1"/>
                </a:solidFill>
              </a:rPr>
              <a:t>Minor bruising or swelling e.g. black eye</a:t>
            </a:r>
          </a:p>
          <a:p>
            <a:r>
              <a:rPr lang="en-GB" sz="1100" dirty="0" smtClean="0">
                <a:solidFill>
                  <a:schemeClr val="tx1"/>
                </a:solidFill>
              </a:rPr>
              <a:t>grazes; scratches; abrasions; swellings; reddening of the skin; superficial cuts; </a:t>
            </a:r>
            <a:endParaRPr lang="en-GB" sz="1100"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7</a:t>
            </a:fld>
            <a:endParaRPr lang="en-GB" altLang="en-US"/>
          </a:p>
        </p:txBody>
      </p:sp>
    </p:spTree>
    <p:extLst>
      <p:ext uri="{BB962C8B-B14F-4D97-AF65-F5344CB8AC3E}">
        <p14:creationId xmlns:p14="http://schemas.microsoft.com/office/powerpoint/2010/main" val="37428388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altLang="en-US" sz="1100" b="1" u="none" kern="1200" dirty="0" smtClean="0">
                <a:solidFill>
                  <a:schemeClr val="tx1"/>
                </a:solidFill>
                <a:latin typeface="Arial" pitchFamily="34" charset="0"/>
                <a:ea typeface="ＭＳ Ｐゴシック" pitchFamily="-112" charset="-128"/>
                <a:cs typeface="ＭＳ Ｐゴシック" pitchFamily="-112" charset="-128"/>
              </a:rPr>
              <a:t>General</a:t>
            </a:r>
            <a:r>
              <a:rPr lang="en-GB" altLang="en-US" sz="1100" b="1" u="none" kern="1200" baseline="0" dirty="0" smtClean="0">
                <a:solidFill>
                  <a:schemeClr val="tx1"/>
                </a:solidFill>
                <a:latin typeface="Arial" pitchFamily="34" charset="0"/>
                <a:ea typeface="ＭＳ Ｐゴシック" pitchFamily="-112" charset="-128"/>
                <a:cs typeface="ＭＳ Ｐゴシック" pitchFamily="-112" charset="-128"/>
              </a:rPr>
              <a:t> Defences relating to Assault</a:t>
            </a:r>
          </a:p>
          <a:p>
            <a:pPr>
              <a:lnSpc>
                <a:spcPct val="100000"/>
              </a:lnSpc>
            </a:pPr>
            <a:r>
              <a:rPr lang="en-GB" altLang="en-US" sz="1100" kern="1200" dirty="0" smtClean="0">
                <a:solidFill>
                  <a:schemeClr val="tx1"/>
                </a:solidFill>
                <a:latin typeface="Arial" pitchFamily="34" charset="0"/>
                <a:ea typeface="ＭＳ Ｐゴシック" pitchFamily="-112" charset="-128"/>
                <a:cs typeface="ＭＳ Ｐゴシック" pitchFamily="-112" charset="-128"/>
              </a:rPr>
              <a:t>There are several defences to offences relating to assault, such as consent or the lawful application of force, &amp;</a:t>
            </a:r>
            <a:r>
              <a:rPr lang="en-GB" altLang="en-US" sz="1100" kern="1200" baseline="0" dirty="0" smtClean="0">
                <a:solidFill>
                  <a:schemeClr val="tx1"/>
                </a:solidFill>
                <a:latin typeface="Arial" pitchFamily="34" charset="0"/>
                <a:ea typeface="ＭＳ Ｐゴシック" pitchFamily="-112" charset="-128"/>
                <a:cs typeface="ＭＳ Ｐゴシック" pitchFamily="-112" charset="-128"/>
              </a:rPr>
              <a:t> actions used to prevent crime to effect a lawful arrest.</a:t>
            </a:r>
          </a:p>
          <a:p>
            <a:pPr>
              <a:lnSpc>
                <a:spcPct val="100000"/>
              </a:lnSpc>
            </a:pPr>
            <a:r>
              <a:rPr lang="en-GB" altLang="en-US" sz="1100" b="1" kern="1200" dirty="0" smtClean="0">
                <a:solidFill>
                  <a:schemeClr val="tx1"/>
                </a:solidFill>
                <a:latin typeface="Arial" pitchFamily="34" charset="0"/>
                <a:ea typeface="ＭＳ Ｐゴシック" panose="020B0600070205080204" pitchFamily="34" charset="-128"/>
                <a:cs typeface="ＭＳ Ｐゴシック" pitchFamily="-112" charset="-128"/>
              </a:rPr>
              <a:t>Consent</a:t>
            </a:r>
            <a:r>
              <a:rPr lang="en-GB" altLang="en-US" sz="1100" b="1" kern="1200" baseline="0" dirty="0" smtClean="0">
                <a:solidFill>
                  <a:schemeClr val="tx1"/>
                </a:solidFill>
                <a:latin typeface="Arial" pitchFamily="34" charset="0"/>
                <a:ea typeface="ＭＳ Ｐゴシック" panose="020B0600070205080204" pitchFamily="34" charset="-128"/>
                <a:cs typeface="ＭＳ Ｐゴシック" pitchFamily="-112" charset="-128"/>
              </a:rPr>
              <a:t> – </a:t>
            </a:r>
            <a:r>
              <a:rPr lang="en-GB" altLang="en-US" sz="1100" b="0" kern="1200" baseline="0" dirty="0" smtClean="0">
                <a:solidFill>
                  <a:schemeClr val="tx1"/>
                </a:solidFill>
                <a:latin typeface="Arial" pitchFamily="34" charset="0"/>
                <a:ea typeface="ＭＳ Ｐゴシック" panose="020B0600070205080204" pitchFamily="34" charset="-128"/>
                <a:cs typeface="ＭＳ Ｐゴシック" pitchFamily="-112" charset="-128"/>
              </a:rPr>
              <a:t>Being tattooed, having a piercing, or medical operation, lawful sports. </a:t>
            </a:r>
          </a:p>
          <a:p>
            <a:pPr>
              <a:lnSpc>
                <a:spcPct val="100000"/>
              </a:lnSpc>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Consent cannot be given to an assault that inflicts bodily harm of a substantial nature (other than surgical operations and similar activities).</a:t>
            </a:r>
            <a:r>
              <a:rPr lang="en-GB" sz="1100" b="0" u="none" kern="1200" dirty="0" smtClean="0">
                <a:solidFill>
                  <a:schemeClr val="tx1"/>
                </a:solidFill>
                <a:effectLst/>
                <a:latin typeface="Arial" pitchFamily="34" charset="0"/>
                <a:ea typeface="ＭＳ Ｐゴシック" pitchFamily="-112" charset="-128"/>
                <a:cs typeface="ＭＳ Ｐゴシック" pitchFamily="-112" charset="-128"/>
              </a:rPr>
              <a:t> </a:t>
            </a:r>
            <a:r>
              <a:rPr lang="en-GB" sz="1100" b="0" kern="1200" dirty="0" smtClean="0">
                <a:solidFill>
                  <a:schemeClr val="tx1"/>
                </a:solidFill>
                <a:effectLst/>
                <a:latin typeface="Arial" pitchFamily="34" charset="0"/>
                <a:ea typeface="ＭＳ Ｐゴシック" pitchFamily="-112" charset="-128"/>
                <a:cs typeface="ＭＳ Ｐゴシック" pitchFamily="-112" charset="-128"/>
              </a:rPr>
              <a:t>A willing victim of </a:t>
            </a:r>
            <a:r>
              <a:rPr lang="en-GB" sz="1100" b="0" kern="1200" dirty="0" err="1" smtClean="0">
                <a:solidFill>
                  <a:schemeClr val="tx1"/>
                </a:solidFill>
                <a:effectLst/>
                <a:latin typeface="Arial" pitchFamily="34" charset="0"/>
                <a:ea typeface="ＭＳ Ｐゴシック" pitchFamily="-112" charset="-128"/>
                <a:cs typeface="ＭＳ Ｐゴシック" pitchFamily="-112" charset="-128"/>
              </a:rPr>
              <a:t>sado</a:t>
            </a:r>
            <a:r>
              <a:rPr lang="en-GB" sz="1100" b="0" kern="1200" dirty="0" smtClean="0">
                <a:solidFill>
                  <a:schemeClr val="tx1"/>
                </a:solidFill>
                <a:effectLst/>
                <a:latin typeface="Arial" pitchFamily="34" charset="0"/>
                <a:ea typeface="ＭＳ Ｐゴシック" pitchFamily="-112" charset="-128"/>
                <a:cs typeface="ＭＳ Ｐゴシック" pitchFamily="-112" charset="-128"/>
              </a:rPr>
              <a:t>-masochism cannot consent to being assaulted (see R v Brown 1993) but a more flexible view can be taken to, for example, some body mutilation in limited and non-aggressive circumstances, (see R v Wilson 1996)  Much </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depends on individual circumstances.</a:t>
            </a:r>
            <a:br>
              <a:rPr lang="en-GB" sz="1100" kern="1200" dirty="0" smtClean="0">
                <a:solidFill>
                  <a:schemeClr val="tx1"/>
                </a:solidFill>
                <a:effectLst/>
                <a:latin typeface="Arial" pitchFamily="34" charset="0"/>
                <a:ea typeface="ＭＳ Ｐゴシック" pitchFamily="-112" charset="-128"/>
                <a:cs typeface="ＭＳ Ｐゴシック" pitchFamily="-112" charset="-128"/>
              </a:rPr>
            </a:br>
            <a:endParaRPr lang="en-GB" sz="1100" kern="1200" dirty="0" smtClean="0">
              <a:solidFill>
                <a:schemeClr val="tx1"/>
              </a:solidFill>
              <a:effectLst/>
              <a:latin typeface="Arial" pitchFamily="34" charset="0"/>
              <a:ea typeface="ＭＳ Ｐゴシック" pitchFamily="-112" charset="-128"/>
              <a:cs typeface="ＭＳ Ｐゴシック" pitchFamily="-112" charset="-128"/>
            </a:endParaRPr>
          </a:p>
          <a:p>
            <a:pPr>
              <a:lnSpc>
                <a:spcPct val="100000"/>
              </a:lnSpc>
            </a:pPr>
            <a:r>
              <a:rPr lang="en-GB" sz="1100" b="0" kern="1200" dirty="0" smtClean="0">
                <a:solidFill>
                  <a:schemeClr val="tx1"/>
                </a:solidFill>
                <a:effectLst/>
                <a:latin typeface="Arial" pitchFamily="34" charset="0"/>
                <a:ea typeface="ＭＳ Ｐゴシック" pitchFamily="-112" charset="-128"/>
                <a:cs typeface="ＭＳ Ｐゴシック" pitchFamily="-112" charset="-128"/>
              </a:rPr>
              <a:t>This defence covers participation in all </a:t>
            </a:r>
            <a:r>
              <a:rPr lang="en-GB" sz="1100" b="1" kern="1200" dirty="0" smtClean="0">
                <a:solidFill>
                  <a:schemeClr val="tx1"/>
                </a:solidFill>
                <a:effectLst/>
                <a:latin typeface="Arial" pitchFamily="34" charset="0"/>
                <a:ea typeface="ＭＳ Ｐゴシック" pitchFamily="-112" charset="-128"/>
                <a:cs typeface="ＭＳ Ｐゴシック" pitchFamily="-112" charset="-128"/>
              </a:rPr>
              <a:t>lawful sports </a:t>
            </a:r>
            <a:r>
              <a:rPr lang="en-GB" sz="1100" b="0" kern="1200" dirty="0" smtClean="0">
                <a:solidFill>
                  <a:schemeClr val="tx1"/>
                </a:solidFill>
                <a:effectLst/>
                <a:latin typeface="Arial" pitchFamily="34" charset="0"/>
                <a:ea typeface="ＭＳ Ｐゴシック" pitchFamily="-112" charset="-128"/>
                <a:cs typeface="ＭＳ Ｐゴシック" pitchFamily="-112" charset="-128"/>
              </a:rPr>
              <a:t>which might result in injury due </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to their very nature, including boxing (under the Queensberry rules), soccer, rugby etc. Properly conducted sports are considered to be for the public good and therefore any assaults and batteries which take place during the course of the contest within the rules are lawful and the opposing players are taken to have given their consent to the injuries which they might suffer during the course of the match or contest. Any injury caused by a player acting outside the rules of the sport will be an assault, and criminal proceedings should be considered.</a:t>
            </a:r>
          </a:p>
          <a:p>
            <a:pPr>
              <a:lnSpc>
                <a:spcPct val="100000"/>
              </a:lnSpc>
            </a:pPr>
            <a:r>
              <a:rPr lang="en-GB" altLang="en-US" sz="1100" kern="1200" dirty="0" smtClean="0">
                <a:solidFill>
                  <a:schemeClr val="tx1"/>
                </a:solidFill>
                <a:latin typeface="Arial" pitchFamily="34" charset="0"/>
                <a:ea typeface="ＭＳ Ｐゴシック" pitchFamily="-112" charset="-128"/>
                <a:cs typeface="ＭＳ Ｐゴシック" pitchFamily="-112" charset="-128"/>
              </a:rPr>
              <a:t>Sports such as boxing and rugby are contact sports and as such participants consent to the injuries they may receive while engaged in the sport and abiding by its rules.</a:t>
            </a:r>
          </a:p>
          <a:p>
            <a:pPr>
              <a:lnSpc>
                <a:spcPct val="100000"/>
              </a:lnSpc>
            </a:pPr>
            <a:r>
              <a:rPr lang="en-GB" altLang="en-US" sz="1100" kern="1200" dirty="0" smtClean="0">
                <a:solidFill>
                  <a:schemeClr val="tx1"/>
                </a:solidFill>
                <a:latin typeface="Arial" pitchFamily="34" charset="0"/>
                <a:ea typeface="ＭＳ Ｐゴシック" pitchFamily="-112" charset="-128"/>
                <a:cs typeface="ＭＳ Ｐゴシック" pitchFamily="-112" charset="-128"/>
              </a:rPr>
              <a:t>However, if the rules are broken and the injuries are caused as a consequence, then this defence no longer exists</a:t>
            </a:r>
          </a:p>
          <a:p>
            <a:pPr>
              <a:lnSpc>
                <a:spcPct val="100000"/>
              </a:lnSpc>
            </a:pPr>
            <a:endParaRPr lang="en-GB" altLang="en-US" sz="1100" kern="1200" dirty="0" smtClean="0">
              <a:solidFill>
                <a:schemeClr val="tx1"/>
              </a:solidFill>
              <a:latin typeface="Arial" pitchFamily="34" charset="0"/>
              <a:ea typeface="ＭＳ Ｐゴシック" pitchFamily="-112" charset="-128"/>
              <a:cs typeface="ＭＳ Ｐゴシック" pitchFamily="-112"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100" b="0" kern="1200" baseline="0" dirty="0" smtClean="0">
                <a:solidFill>
                  <a:schemeClr val="tx1"/>
                </a:solidFill>
                <a:latin typeface="Arial" pitchFamily="34" charset="0"/>
                <a:ea typeface="ＭＳ Ｐゴシック" panose="020B0600070205080204" pitchFamily="34" charset="-128"/>
                <a:cs typeface="ＭＳ Ｐゴシック" pitchFamily="-112" charset="-128"/>
              </a:rPr>
              <a:t>Consent </a:t>
            </a:r>
            <a:r>
              <a:rPr lang="en-GB" altLang="en-US" sz="1100" b="0" u="sng" kern="1200" baseline="0" dirty="0" smtClean="0">
                <a:solidFill>
                  <a:schemeClr val="tx1"/>
                </a:solidFill>
                <a:latin typeface="Arial" pitchFamily="34" charset="0"/>
                <a:ea typeface="ＭＳ Ｐゴシック" panose="020B0600070205080204" pitchFamily="34" charset="-128"/>
                <a:cs typeface="ＭＳ Ｐゴシック" pitchFamily="-112" charset="-128"/>
              </a:rPr>
              <a:t>does not</a:t>
            </a:r>
            <a:r>
              <a:rPr lang="en-GB" altLang="en-US" sz="1100" b="0" u="none" kern="1200" baseline="0" dirty="0" smtClean="0">
                <a:solidFill>
                  <a:schemeClr val="tx1"/>
                </a:solidFill>
                <a:latin typeface="Arial" pitchFamily="34" charset="0"/>
                <a:ea typeface="ＭＳ Ｐゴシック" panose="020B0600070205080204" pitchFamily="34" charset="-128"/>
                <a:cs typeface="ＭＳ Ｐゴシック" pitchFamily="-112" charset="-128"/>
              </a:rPr>
              <a:t> </a:t>
            </a:r>
            <a:r>
              <a:rPr lang="en-GB" altLang="en-US" sz="1100" b="0" kern="1200" baseline="0" dirty="0" smtClean="0">
                <a:solidFill>
                  <a:schemeClr val="tx1"/>
                </a:solidFill>
                <a:latin typeface="Arial" pitchFamily="34" charset="0"/>
                <a:ea typeface="ＭＳ Ｐゴシック" panose="020B0600070205080204" pitchFamily="34" charset="-128"/>
                <a:cs typeface="ＭＳ Ｐゴシック" pitchFamily="-112" charset="-128"/>
              </a:rPr>
              <a:t>include being reckless as to whether consent was given e.g. knowing an injury might occur and taking the risk anyway</a:t>
            </a:r>
          </a:p>
          <a:p>
            <a:pPr>
              <a:lnSpc>
                <a:spcPct val="100000"/>
              </a:lnSpc>
            </a:pPr>
            <a:endParaRPr lang="en-GB" altLang="en-US" sz="1100" b="1" kern="1200" baseline="0" dirty="0" smtClean="0">
              <a:solidFill>
                <a:schemeClr val="tx1"/>
              </a:solidFill>
              <a:latin typeface="Arial" pitchFamily="34" charset="0"/>
              <a:ea typeface="ＭＳ Ｐゴシック" panose="020B0600070205080204" pitchFamily="34" charset="-128"/>
              <a:cs typeface="ＭＳ Ｐゴシック" pitchFamily="-112" charset="-128"/>
            </a:endParaRPr>
          </a:p>
          <a:p>
            <a:pPr>
              <a:lnSpc>
                <a:spcPct val="100000"/>
              </a:lnSpc>
            </a:pPr>
            <a:r>
              <a:rPr lang="en-GB" altLang="en-US" sz="1100" b="1" kern="1200" dirty="0" smtClean="0">
                <a:solidFill>
                  <a:schemeClr val="tx1"/>
                </a:solidFill>
                <a:latin typeface="Arial" pitchFamily="34" charset="0"/>
                <a:ea typeface="ＭＳ Ｐゴシック" panose="020B0600070205080204" pitchFamily="34" charset="-128"/>
                <a:cs typeface="ＭＳ Ｐゴシック" pitchFamily="-112" charset="-128"/>
              </a:rPr>
              <a:t>Implied consent </a:t>
            </a:r>
            <a:r>
              <a:rPr lang="en-GB" altLang="en-US" sz="1100" kern="1200" dirty="0" err="1" smtClean="0">
                <a:solidFill>
                  <a:schemeClr val="tx1"/>
                </a:solidFill>
                <a:latin typeface="Arial" pitchFamily="34" charset="0"/>
                <a:ea typeface="ＭＳ Ｐゴシック" panose="020B0600070205080204" pitchFamily="34" charset="-128"/>
                <a:cs typeface="ＭＳ Ｐゴシック" pitchFamily="-112" charset="-128"/>
              </a:rPr>
              <a:t>eg</a:t>
            </a:r>
            <a:r>
              <a:rPr lang="en-GB" altLang="en-US" sz="1100" kern="1200" dirty="0" smtClean="0">
                <a:solidFill>
                  <a:schemeClr val="tx1"/>
                </a:solidFill>
                <a:latin typeface="Arial" pitchFamily="34" charset="0"/>
                <a:ea typeface="ＭＳ Ｐゴシック" panose="020B0600070205080204" pitchFamily="34" charset="-128"/>
                <a:cs typeface="ＭＳ Ｐゴシック" pitchFamily="-112" charset="-128"/>
              </a:rPr>
              <a:t>. walking in crowded streets and being bumped into</a:t>
            </a:r>
          </a:p>
          <a:p>
            <a:pPr>
              <a:lnSpc>
                <a:spcPct val="100000"/>
              </a:lnSpc>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There are occasions when a police officer needs to draw attention to their presence in order to seek to ask questions or to warn or to advise a member of the public. A hand placed on a shoulder or arm could amount to an assault or battery, but it seems the courts are willing to accept that it is not an assault simply to tap on the shoulder or to take an arm. Of course, this could equally apply to any other member of the public acting in similar circumstances. These circumstances are of course distinct from arrest where reasonable force can be used.</a:t>
            </a:r>
          </a:p>
          <a:p>
            <a:pPr>
              <a:lnSpc>
                <a:spcPct val="100000"/>
              </a:lnSpc>
            </a:pPr>
            <a:endParaRPr lang="en-GB" altLang="en-US" sz="1100" kern="1200" dirty="0" smtClean="0">
              <a:solidFill>
                <a:schemeClr val="tx1"/>
              </a:solidFill>
              <a:latin typeface="Arial" pitchFamily="34" charset="0"/>
              <a:ea typeface="ＭＳ Ｐゴシック" panose="020B0600070205080204" pitchFamily="34" charset="-128"/>
              <a:cs typeface="ＭＳ Ｐゴシック" pitchFamily="-112" charset="-128"/>
            </a:endParaRPr>
          </a:p>
          <a:p>
            <a:pPr>
              <a:lnSpc>
                <a:spcPct val="100000"/>
              </a:lnSpc>
            </a:pPr>
            <a:r>
              <a:rPr lang="en-GB" altLang="en-US" sz="1100" b="1" kern="1200" dirty="0" smtClean="0">
                <a:solidFill>
                  <a:schemeClr val="tx1"/>
                </a:solidFill>
                <a:latin typeface="Arial" pitchFamily="34" charset="0"/>
                <a:ea typeface="ＭＳ Ｐゴシック" pitchFamily="-112" charset="-128"/>
                <a:cs typeface="ＭＳ Ｐゴシック" pitchFamily="-112" charset="-128"/>
              </a:rPr>
              <a:t>Self Defence</a:t>
            </a:r>
            <a:r>
              <a:rPr lang="en-GB" altLang="en-US" sz="1100" kern="1200" dirty="0" smtClean="0">
                <a:solidFill>
                  <a:schemeClr val="tx1"/>
                </a:solidFill>
                <a:latin typeface="Arial" pitchFamily="34" charset="0"/>
                <a:ea typeface="ＭＳ Ｐゴシック" pitchFamily="-112" charset="-128"/>
                <a:cs typeface="ＭＳ Ｐゴシック" pitchFamily="-112" charset="-128"/>
              </a:rPr>
              <a:t>: </a:t>
            </a:r>
          </a:p>
          <a:p>
            <a:pPr>
              <a:lnSpc>
                <a:spcPct val="100000"/>
              </a:lnSpc>
            </a:pPr>
            <a:r>
              <a:rPr lang="en-GB" altLang="en-US" sz="1100" kern="1200" dirty="0" smtClean="0">
                <a:solidFill>
                  <a:schemeClr val="tx1"/>
                </a:solidFill>
                <a:latin typeface="Arial" pitchFamily="34" charset="0"/>
                <a:ea typeface="ＭＳ Ｐゴシック" pitchFamily="-112" charset="-128"/>
                <a:cs typeface="ＭＳ Ｐゴシック" pitchFamily="-112" charset="-128"/>
              </a:rPr>
              <a:t>A person may defend themselves</a:t>
            </a:r>
            <a:r>
              <a:rPr lang="en-GB" altLang="en-US" sz="1100" kern="1200" baseline="0" dirty="0" smtClean="0">
                <a:solidFill>
                  <a:schemeClr val="tx1"/>
                </a:solidFill>
                <a:latin typeface="Arial" pitchFamily="34" charset="0"/>
                <a:ea typeface="ＭＳ Ｐゴシック" pitchFamily="-112" charset="-128"/>
                <a:cs typeface="ＭＳ Ｐゴシック" pitchFamily="-112" charset="-128"/>
              </a:rPr>
              <a:t> or </a:t>
            </a:r>
            <a:r>
              <a:rPr lang="en-GB" altLang="en-US" sz="1100" kern="1200" dirty="0" smtClean="0">
                <a:solidFill>
                  <a:schemeClr val="tx1"/>
                </a:solidFill>
                <a:latin typeface="Arial" pitchFamily="34" charset="0"/>
                <a:ea typeface="ＭＳ Ｐゴシック" pitchFamily="-112" charset="-128"/>
                <a:cs typeface="ＭＳ Ｐゴシック" pitchFamily="-112" charset="-128"/>
              </a:rPr>
              <a:t>close relative,</a:t>
            </a:r>
            <a:r>
              <a:rPr lang="en-GB" altLang="en-US" sz="1100" kern="1200" baseline="0" dirty="0" smtClean="0">
                <a:solidFill>
                  <a:schemeClr val="tx1"/>
                </a:solidFill>
                <a:latin typeface="Arial" pitchFamily="34" charset="0"/>
                <a:ea typeface="ＭＳ Ｐゴシック" pitchFamily="-112" charset="-128"/>
                <a:cs typeface="ＭＳ Ｐゴシック" pitchFamily="-112" charset="-128"/>
              </a:rPr>
              <a:t> i</a:t>
            </a:r>
            <a:r>
              <a:rPr lang="en-GB" altLang="en-US" sz="1100" kern="1200" dirty="0" smtClean="0">
                <a:solidFill>
                  <a:schemeClr val="tx1"/>
                </a:solidFill>
                <a:latin typeface="Arial" pitchFamily="34" charset="0"/>
                <a:ea typeface="ＭＳ Ｐゴシック" pitchFamily="-112" charset="-128"/>
                <a:cs typeface="ＭＳ Ｐゴシック" pitchFamily="-112" charset="-128"/>
              </a:rPr>
              <a:t>n some cases this may include property.</a:t>
            </a:r>
          </a:p>
          <a:p>
            <a:pPr>
              <a:lnSpc>
                <a:spcPct val="100000"/>
              </a:lnSpc>
            </a:pPr>
            <a:r>
              <a:rPr lang="en-GB" altLang="en-US" sz="1100" kern="1200" dirty="0" smtClean="0">
                <a:solidFill>
                  <a:schemeClr val="tx1"/>
                </a:solidFill>
                <a:latin typeface="Arial" pitchFamily="34" charset="0"/>
                <a:ea typeface="ＭＳ Ｐゴシック" pitchFamily="-112" charset="-128"/>
                <a:cs typeface="ＭＳ Ｐゴシック" pitchFamily="-112" charset="-128"/>
              </a:rPr>
              <a:t>Self defence will not cover situations where</a:t>
            </a:r>
            <a:r>
              <a:rPr lang="en-GB" altLang="en-US" sz="1100" kern="1200" baseline="0" dirty="0" smtClean="0">
                <a:solidFill>
                  <a:schemeClr val="tx1"/>
                </a:solidFill>
                <a:latin typeface="Arial" pitchFamily="34" charset="0"/>
                <a:ea typeface="ＭＳ Ｐゴシック" pitchFamily="-112" charset="-128"/>
                <a:cs typeface="ＭＳ Ｐゴシック" pitchFamily="-112" charset="-128"/>
              </a:rPr>
              <a:t> </a:t>
            </a:r>
            <a:r>
              <a:rPr lang="en-GB" altLang="en-US" sz="1100" kern="1200" dirty="0" smtClean="0">
                <a:solidFill>
                  <a:schemeClr val="tx1"/>
                </a:solidFill>
                <a:latin typeface="Arial" pitchFamily="34" charset="0"/>
                <a:ea typeface="ＭＳ Ｐゴシック" pitchFamily="-112" charset="-128"/>
                <a:cs typeface="ＭＳ Ｐゴシック" pitchFamily="-112" charset="-128"/>
              </a:rPr>
              <a:t>assailants run after the person who has ceased the initial attack and then assaulted them.</a:t>
            </a:r>
          </a:p>
          <a:p>
            <a:pPr>
              <a:lnSpc>
                <a:spcPct val="100000"/>
              </a:lnSpc>
            </a:pPr>
            <a:endParaRPr lang="en-GB" altLang="en-US" sz="1100" kern="1200" dirty="0" smtClean="0">
              <a:solidFill>
                <a:schemeClr val="tx1"/>
              </a:solidFill>
              <a:latin typeface="Arial" pitchFamily="34" charset="0"/>
              <a:ea typeface="ＭＳ Ｐゴシック" pitchFamily="-112" charset="-128"/>
              <a:cs typeface="ＭＳ Ｐゴシック" pitchFamily="-112" charset="-128"/>
            </a:endParaRPr>
          </a:p>
          <a:p>
            <a:pPr>
              <a:lnSpc>
                <a:spcPct val="100000"/>
              </a:lnSpc>
            </a:pPr>
            <a:r>
              <a:rPr lang="en-GB" altLang="en-US" sz="1100" kern="1200" dirty="0" smtClean="0">
                <a:solidFill>
                  <a:schemeClr val="tx1"/>
                </a:solidFill>
                <a:latin typeface="Arial" pitchFamily="34" charset="0"/>
                <a:ea typeface="ＭＳ Ｐゴシック" pitchFamily="-112" charset="-128"/>
                <a:cs typeface="ＭＳ Ｐゴシック" pitchFamily="-112" charset="-128"/>
              </a:rPr>
              <a:t>The term ‘self-defence’ is not defined by law and therefore it is a question of fact for the courts to decide.</a:t>
            </a:r>
          </a:p>
          <a:p>
            <a:pPr>
              <a:lnSpc>
                <a:spcPct val="100000"/>
              </a:lnSpc>
            </a:pPr>
            <a:r>
              <a:rPr lang="en-GB" altLang="en-US" sz="1100" kern="1200" dirty="0" smtClean="0">
                <a:solidFill>
                  <a:schemeClr val="tx1"/>
                </a:solidFill>
                <a:latin typeface="Arial" pitchFamily="34" charset="0"/>
                <a:ea typeface="ＭＳ Ｐゴシック" pitchFamily="-112" charset="-128"/>
                <a:cs typeface="ＭＳ Ｐゴシック" pitchFamily="-112" charset="-128"/>
              </a:rPr>
              <a:t>A court will apply a two-part test to self-defence:</a:t>
            </a:r>
          </a:p>
          <a:p>
            <a:pPr marL="291750" indent="-291750">
              <a:lnSpc>
                <a:spcPct val="100000"/>
              </a:lnSpc>
              <a:buFont typeface="Arial" panose="020B0604020202020204" pitchFamily="34" charset="0"/>
              <a:buChar char="•"/>
            </a:pPr>
            <a:r>
              <a:rPr lang="en-GB" altLang="en-US" sz="1100" kern="1200" dirty="0" smtClean="0">
                <a:solidFill>
                  <a:schemeClr val="tx1"/>
                </a:solidFill>
                <a:latin typeface="Arial" pitchFamily="34" charset="0"/>
                <a:ea typeface="ＭＳ Ｐゴシック" pitchFamily="-112" charset="-128"/>
                <a:cs typeface="ＭＳ Ｐゴシック" pitchFamily="-112" charset="-128"/>
              </a:rPr>
              <a:t>That the individual believes that he/she was acting in self-defence</a:t>
            </a:r>
          </a:p>
          <a:p>
            <a:pPr marL="291750" indent="-291750">
              <a:lnSpc>
                <a:spcPct val="100000"/>
              </a:lnSpc>
              <a:buFont typeface="Arial" panose="020B0604020202020204" pitchFamily="34" charset="0"/>
              <a:buChar char="•"/>
            </a:pPr>
            <a:r>
              <a:rPr lang="en-GB" altLang="en-US" sz="1100" kern="1200" dirty="0" smtClean="0">
                <a:solidFill>
                  <a:schemeClr val="tx1"/>
                </a:solidFill>
                <a:latin typeface="Arial" pitchFamily="34" charset="0"/>
                <a:ea typeface="ＭＳ Ｐゴシック" pitchFamily="-112" charset="-128"/>
                <a:cs typeface="ＭＳ Ｐゴシック" pitchFamily="-112" charset="-128"/>
              </a:rPr>
              <a:t>That the individual believes that the force used was reasonable in the circumstances</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8</a:t>
            </a:fld>
            <a:endParaRPr lang="en-GB" altLang="en-US"/>
          </a:p>
        </p:txBody>
      </p:sp>
    </p:spTree>
    <p:extLst>
      <p:ext uri="{BB962C8B-B14F-4D97-AF65-F5344CB8AC3E}">
        <p14:creationId xmlns:p14="http://schemas.microsoft.com/office/powerpoint/2010/main" val="40732339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altLang="en-US" sz="1100" b="1" dirty="0" smtClean="0">
                <a:solidFill>
                  <a:srgbClr val="0033CC"/>
                </a:solidFill>
                <a:latin typeface="Arial" charset="0"/>
              </a:rPr>
              <a:t>Lawful right or duty</a:t>
            </a:r>
          </a:p>
          <a:p>
            <a:pPr>
              <a:lnSpc>
                <a:spcPct val="100000"/>
              </a:lnSpc>
            </a:pPr>
            <a:r>
              <a:rPr lang="en-GB" altLang="en-US" sz="1100" dirty="0" smtClean="0">
                <a:latin typeface="Arial" charset="0"/>
              </a:rPr>
              <a:t>The police are not above the law and must carry out their duties exercising reasonable force.</a:t>
            </a:r>
          </a:p>
          <a:p>
            <a:pPr marL="0" marR="0" indent="0" algn="l" defTabSz="914400" rtl="0" eaLnBrk="0" fontAlgn="base" latinLnBrk="0" hangingPunct="0">
              <a:lnSpc>
                <a:spcPct val="100000"/>
              </a:lnSpc>
              <a:spcBef>
                <a:spcPct val="30000"/>
              </a:spcBef>
              <a:spcAft>
                <a:spcPct val="0"/>
              </a:spcAft>
              <a:buClrTx/>
              <a:buSzTx/>
              <a:buFontTx/>
              <a:buNone/>
              <a:tabLst/>
              <a:defRPr/>
            </a:pPr>
            <a:r>
              <a:rPr lang="en-GB" sz="1100" dirty="0" smtClean="0">
                <a:effectLst/>
              </a:rPr>
              <a:t>For use of reasonable force by any person see S3 Criminal Law Act 1967.</a:t>
            </a:r>
          </a:p>
          <a:p>
            <a:pPr marL="0" marR="0" indent="0" algn="l" defTabSz="914400" rtl="0" eaLnBrk="0" fontAlgn="base" latinLnBrk="0" hangingPunct="0">
              <a:lnSpc>
                <a:spcPct val="100000"/>
              </a:lnSpc>
              <a:spcBef>
                <a:spcPct val="30000"/>
              </a:spcBef>
              <a:spcAft>
                <a:spcPct val="0"/>
              </a:spcAft>
              <a:buClrTx/>
              <a:buSzTx/>
              <a:buFontTx/>
              <a:buNone/>
              <a:tabLst/>
              <a:defRPr/>
            </a:pPr>
            <a:r>
              <a:rPr lang="en-GB" sz="1100" dirty="0" smtClean="0">
                <a:effectLst/>
              </a:rPr>
              <a:t>For constables p</a:t>
            </a:r>
            <a:r>
              <a:rPr lang="en-GB" altLang="en-US" sz="1100" dirty="0" smtClean="0">
                <a:latin typeface="Arial" charset="0"/>
              </a:rPr>
              <a:t>owers to use reasonable force see Section 117 PACE</a:t>
            </a:r>
          </a:p>
          <a:p>
            <a:pPr>
              <a:lnSpc>
                <a:spcPct val="100000"/>
              </a:lnSpc>
            </a:pPr>
            <a:r>
              <a:rPr lang="en-GB" altLang="en-US" sz="1100" dirty="0" smtClean="0">
                <a:latin typeface="Arial" charset="0"/>
              </a:rPr>
              <a:t>Consideration will be made as to what was reasonable in the circumstances.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altLang="en-US" sz="1100" b="1" baseline="0" dirty="0" smtClean="0">
              <a:latin typeface="Arial"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100" b="1" baseline="0" dirty="0" smtClean="0">
                <a:latin typeface="Arial" charset="0"/>
              </a:rPr>
              <a:t>Reasonable Chastisement </a:t>
            </a:r>
            <a:r>
              <a:rPr lang="en-GB" altLang="en-US" sz="1100" b="0" baseline="0" dirty="0" smtClean="0">
                <a:latin typeface="Arial" charset="0"/>
              </a:rPr>
              <a:t>could be a defence to a </a:t>
            </a:r>
            <a:r>
              <a:rPr lang="en-GB" altLang="en-US" sz="1100" baseline="0" dirty="0" smtClean="0">
                <a:latin typeface="Arial" charset="0"/>
              </a:rPr>
              <a:t>common assault only - but not section 47, 18 &amp; 20 Offences Against the Person Act 1861.</a:t>
            </a:r>
            <a:endParaRPr lang="en-GB" altLang="en-US" sz="1100" dirty="0" smtClean="0">
              <a:latin typeface="Arial" charset="0"/>
            </a:endParaRPr>
          </a:p>
          <a:p>
            <a:pPr>
              <a:lnSpc>
                <a:spcPct val="100000"/>
              </a:lnSpc>
            </a:pPr>
            <a:r>
              <a:rPr lang="en-GB" sz="1100" dirty="0" smtClean="0">
                <a:effectLst/>
              </a:rPr>
              <a:t>Following the enactment of S58 Children Act 2004, a parent no longer has the legal right to inflict moderate and reasonable physical punishment on their children (reasonable chastisement). The position is the same for someone who is 'in loco parentis ', meaning 'in the place of a parent'. This can include a teacher, youth leader, baby sitter, etc. </a:t>
            </a:r>
          </a:p>
          <a:p>
            <a:pPr>
              <a:lnSpc>
                <a:spcPct val="100000"/>
              </a:lnSpc>
            </a:pPr>
            <a:r>
              <a:rPr lang="en-GB" sz="1100" dirty="0" smtClean="0">
                <a:effectLst/>
              </a:rPr>
              <a:t>Although this legal right has been removed, Parliament has decided not to make such punishment by a parent an absolute offence. Instead, the issue would only arise in cases where there has been a charge of 'common assault' under S39 Criminal Justice Act 1988. Only in this instance can the excuse of 'reasonable chastisement' be used as a defence to the charge. </a:t>
            </a:r>
            <a:endParaRPr lang="en-GB" sz="1100" dirty="0" smtClean="0"/>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9</a:t>
            </a:fld>
            <a:endParaRPr lang="en-GB" altLang="en-US"/>
          </a:p>
        </p:txBody>
      </p:sp>
    </p:spTree>
    <p:extLst>
      <p:ext uri="{BB962C8B-B14F-4D97-AF65-F5344CB8AC3E}">
        <p14:creationId xmlns:p14="http://schemas.microsoft.com/office/powerpoint/2010/main" val="3962251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altLang="en-US" sz="1100" dirty="0" smtClean="0">
                <a:ea typeface="ＭＳ Ｐゴシック" panose="020B0600070205080204" pitchFamily="34" charset="-128"/>
              </a:rPr>
              <a:t>The main factor</a:t>
            </a:r>
            <a:r>
              <a:rPr lang="en-GB" altLang="en-US" sz="1100" baseline="0" dirty="0" smtClean="0">
                <a:ea typeface="ＭＳ Ｐゴシック" panose="020B0600070205080204" pitchFamily="34" charset="-128"/>
              </a:rPr>
              <a:t> which distinguishes common assault by beating from ABH is the degree of injury.</a:t>
            </a:r>
          </a:p>
          <a:p>
            <a:pPr>
              <a:lnSpc>
                <a:spcPct val="100000"/>
              </a:lnSpc>
            </a:pPr>
            <a:endParaRPr lang="en-GB" altLang="en-US" sz="1100" baseline="0" dirty="0" smtClean="0">
              <a:ea typeface="ＭＳ Ｐゴシック" panose="020B0600070205080204" pitchFamily="34" charset="-128"/>
            </a:endParaRPr>
          </a:p>
          <a:p>
            <a:pPr>
              <a:lnSpc>
                <a:spcPct val="100000"/>
              </a:lnSpc>
            </a:pPr>
            <a:r>
              <a:rPr lang="en-GB" altLang="en-US" sz="1100" b="1" baseline="0" dirty="0" smtClean="0">
                <a:ea typeface="ＭＳ Ｐゴシック" panose="020B0600070205080204" pitchFamily="34" charset="-128"/>
              </a:rPr>
              <a:t>Bodily harm </a:t>
            </a:r>
            <a:r>
              <a:rPr lang="en-GB" altLang="en-US" sz="1100" baseline="0" dirty="0" smtClean="0">
                <a:ea typeface="ＭＳ Ｐゴシック" panose="020B0600070205080204" pitchFamily="34" charset="-128"/>
              </a:rPr>
              <a:t>– includes any hurt or injury calculated to interfere with the health or comfort of the victim. Such injury or hurt need not be permanent  but must be more than merely transient. (lasting for only a short time)</a:t>
            </a:r>
          </a:p>
          <a:p>
            <a:pPr>
              <a:lnSpc>
                <a:spcPct val="100000"/>
              </a:lnSpc>
            </a:pPr>
            <a:r>
              <a:rPr lang="en-GB" altLang="en-US" sz="1100" baseline="0" dirty="0" smtClean="0">
                <a:ea typeface="ＭＳ Ｐゴシック" panose="020B0600070205080204" pitchFamily="34" charset="-128"/>
              </a:rPr>
              <a:t>The injury must be real and must be able to be seen and felt by the victim. </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Intention or recklessness are the same for ABH as they are for common assault by beating,</a:t>
            </a:r>
            <a:r>
              <a:rPr lang="en-GB" altLang="en-US" sz="1100" baseline="0" dirty="0" smtClean="0">
                <a:ea typeface="ＭＳ Ｐゴシック" panose="020B0600070205080204" pitchFamily="34" charset="-128"/>
              </a:rPr>
              <a:t> it only needs to be proved the assault was intended or carried out recklessly. </a:t>
            </a:r>
            <a:endParaRPr lang="en-GB" altLang="en-US" sz="1100" dirty="0" smtClean="0">
              <a:ea typeface="ＭＳ Ｐゴシック" panose="020B0600070205080204" pitchFamily="34" charset="-128"/>
            </a:endParaRP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Triable</a:t>
            </a:r>
            <a:r>
              <a:rPr lang="en-GB" altLang="en-US" sz="1100" baseline="0" dirty="0" smtClean="0">
                <a:ea typeface="ＭＳ Ｐゴシック" panose="020B0600070205080204" pitchFamily="34" charset="-128"/>
              </a:rPr>
              <a:t> </a:t>
            </a:r>
            <a:r>
              <a:rPr lang="en-GB" altLang="en-US" sz="1100" u="sng" baseline="0" dirty="0" smtClean="0">
                <a:ea typeface="ＭＳ Ｐゴシック" panose="020B0600070205080204" pitchFamily="34" charset="-128"/>
              </a:rPr>
              <a:t>either way</a:t>
            </a:r>
            <a:r>
              <a:rPr lang="en-GB" altLang="en-US" sz="1100" baseline="0" dirty="0" smtClean="0">
                <a:ea typeface="ＭＳ Ｐゴシック" panose="020B0600070205080204" pitchFamily="34" charset="-128"/>
              </a:rPr>
              <a:t> offence </a:t>
            </a: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100" b="0" dirty="0" smtClean="0">
                <a:ea typeface="ＭＳ Ｐゴシック" panose="020B0600070205080204" pitchFamily="34" charset="-128"/>
              </a:rPr>
              <a:t>Summary Offence – Up to 6 months imprisonment/ and or fine </a:t>
            </a: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100" b="0" dirty="0" smtClean="0">
                <a:ea typeface="ＭＳ Ｐゴシック" panose="020B0600070205080204" pitchFamily="34" charset="-128"/>
              </a:rPr>
              <a:t>Indictable Offence</a:t>
            </a:r>
            <a:r>
              <a:rPr lang="en-GB" altLang="en-US" sz="1100" b="0" baseline="0" dirty="0" smtClean="0">
                <a:ea typeface="ＭＳ Ｐゴシック" panose="020B0600070205080204" pitchFamily="34" charset="-128"/>
              </a:rPr>
              <a:t> </a:t>
            </a:r>
            <a:r>
              <a:rPr lang="en-GB" altLang="en-US" sz="1100" b="1" baseline="0" dirty="0" smtClean="0">
                <a:ea typeface="ＭＳ Ｐゴシック" panose="020B0600070205080204" pitchFamily="34" charset="-128"/>
              </a:rPr>
              <a:t>– </a:t>
            </a:r>
            <a:r>
              <a:rPr lang="en-GB" altLang="en-US" sz="1100" b="0" baseline="0" dirty="0" smtClean="0">
                <a:ea typeface="ＭＳ Ｐゴシック" panose="020B0600070205080204" pitchFamily="34" charset="-128"/>
              </a:rPr>
              <a:t>Up to </a:t>
            </a:r>
            <a:r>
              <a:rPr lang="en-GB" altLang="en-US" sz="1100" dirty="0" smtClean="0">
                <a:ea typeface="ＭＳ Ｐゴシック" panose="020B0600070205080204" pitchFamily="34" charset="-128"/>
              </a:rPr>
              <a:t>5years or 7 years if racially aggravated</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10</a:t>
            </a:fld>
            <a:endParaRPr lang="en-GB" altLang="en-US"/>
          </a:p>
        </p:txBody>
      </p:sp>
    </p:spTree>
    <p:extLst>
      <p:ext uri="{BB962C8B-B14F-4D97-AF65-F5344CB8AC3E}">
        <p14:creationId xmlns:p14="http://schemas.microsoft.com/office/powerpoint/2010/main" val="2638485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altLang="en-US" sz="1100" dirty="0" smtClean="0">
                <a:ea typeface="ＭＳ Ｐゴシック" panose="020B0600070205080204" pitchFamily="34" charset="-128"/>
              </a:rPr>
              <a:t>This definition is from case law R v Chan-</a:t>
            </a:r>
            <a:r>
              <a:rPr lang="en-GB" altLang="en-US" sz="1100" dirty="0" err="1" smtClean="0">
                <a:ea typeface="ＭＳ Ｐゴシック" panose="020B0600070205080204" pitchFamily="34" charset="-128"/>
              </a:rPr>
              <a:t>Fook</a:t>
            </a:r>
            <a:r>
              <a:rPr lang="en-GB" altLang="en-US" sz="1100" dirty="0" smtClean="0">
                <a:ea typeface="ＭＳ Ｐゴシック" panose="020B0600070205080204" pitchFamily="34" charset="-128"/>
              </a:rPr>
              <a:t> (1994)    </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Harm can be permanent or temporary.</a:t>
            </a:r>
            <a:r>
              <a:rPr lang="en-GB" altLang="en-US" sz="1100" baseline="0" dirty="0" smtClean="0">
                <a:ea typeface="ＭＳ Ｐゴシック" panose="020B0600070205080204" pitchFamily="34" charset="-128"/>
              </a:rPr>
              <a:t> </a:t>
            </a:r>
          </a:p>
          <a:p>
            <a:pPr>
              <a:lnSpc>
                <a:spcPct val="100000"/>
              </a:lnSpc>
            </a:pPr>
            <a:endParaRPr lang="en-GB" altLang="en-US" sz="1100" baseline="0" dirty="0" smtClean="0">
              <a:ea typeface="ＭＳ Ｐゴシック" panose="020B0600070205080204" pitchFamily="34" charset="-128"/>
            </a:endParaRPr>
          </a:p>
          <a:p>
            <a:pPr>
              <a:lnSpc>
                <a:spcPct val="100000"/>
              </a:lnSpc>
            </a:pPr>
            <a:r>
              <a:rPr lang="en-GB" altLang="en-US" sz="1100" baseline="0" dirty="0" smtClean="0">
                <a:ea typeface="ＭＳ Ｐゴシック" panose="020B0600070205080204" pitchFamily="34" charset="-128"/>
              </a:rPr>
              <a:t>Harm includes both physical harm and shock or mental injury. It</a:t>
            </a:r>
            <a:r>
              <a:rPr lang="en-GB" altLang="en-US" sz="1100" dirty="0" smtClean="0">
                <a:ea typeface="ＭＳ Ｐゴシック" panose="020B0600070205080204" pitchFamily="34" charset="-128"/>
              </a:rPr>
              <a:t> can include a loss of consciousness.</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11</a:t>
            </a:fld>
            <a:endParaRPr lang="en-GB" altLang="en-US"/>
          </a:p>
        </p:txBody>
      </p:sp>
    </p:spTree>
    <p:extLst>
      <p:ext uri="{BB962C8B-B14F-4D97-AF65-F5344CB8AC3E}">
        <p14:creationId xmlns:p14="http://schemas.microsoft.com/office/powerpoint/2010/main" val="3965941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lnSpc>
                <a:spcPct val="100000"/>
              </a:lnSpc>
            </a:pPr>
            <a:r>
              <a:rPr lang="en-GB" sz="1100" b="1" dirty="0" smtClean="0"/>
              <a:t>Examples of ABH injuries:</a:t>
            </a:r>
          </a:p>
          <a:p>
            <a:pPr marL="0" lvl="1">
              <a:lnSpc>
                <a:spcPct val="100000"/>
              </a:lnSpc>
            </a:pPr>
            <a:endParaRPr lang="en-GB" sz="1100" dirty="0" smtClean="0"/>
          </a:p>
          <a:p>
            <a:pPr>
              <a:lnSpc>
                <a:spcPct val="100000"/>
              </a:lnSpc>
            </a:pPr>
            <a:r>
              <a:rPr lang="en-GB" altLang="en-US" sz="1100" dirty="0" smtClean="0">
                <a:ea typeface="ＭＳ Ｐゴシック" panose="020B0600070205080204" pitchFamily="34" charset="-128"/>
              </a:rPr>
              <a:t>Loss or breaking of a tooth.</a:t>
            </a:r>
          </a:p>
          <a:p>
            <a:pPr>
              <a:lnSpc>
                <a:spcPct val="100000"/>
              </a:lnSpc>
            </a:pPr>
            <a:r>
              <a:rPr lang="en-GB" altLang="en-US" sz="1100" dirty="0" smtClean="0">
                <a:ea typeface="ＭＳ Ｐゴシック" panose="020B0600070205080204" pitchFamily="34" charset="-128"/>
              </a:rPr>
              <a:t>Temporary loss of sensory functions.</a:t>
            </a:r>
          </a:p>
          <a:p>
            <a:pPr>
              <a:lnSpc>
                <a:spcPct val="100000"/>
              </a:lnSpc>
            </a:pPr>
            <a:r>
              <a:rPr lang="en-GB" altLang="en-US" sz="1100" dirty="0" smtClean="0">
                <a:ea typeface="ＭＳ Ｐゴシック" panose="020B0600070205080204" pitchFamily="34" charset="-128"/>
              </a:rPr>
              <a:t>Extensive of multiple bruising.</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dirty="0" smtClean="0">
                <a:solidFill>
                  <a:schemeClr val="tx1"/>
                </a:solidFill>
              </a:rPr>
              <a:t>Minor fractures and cuts requiring stitches</a:t>
            </a:r>
          </a:p>
          <a:p>
            <a:pPr marL="0" lvl="1">
              <a:lnSpc>
                <a:spcPct val="100000"/>
              </a:lnSpc>
            </a:pPr>
            <a:endParaRPr lang="en-GB" sz="1100" dirty="0" smtClean="0"/>
          </a:p>
          <a:p>
            <a:pPr marL="0" lvl="1">
              <a:lnSpc>
                <a:spcPct val="100000"/>
              </a:lnSpc>
            </a:pPr>
            <a:r>
              <a:rPr lang="en-GB" sz="1100" dirty="0" smtClean="0"/>
              <a:t>These</a:t>
            </a:r>
            <a:r>
              <a:rPr lang="en-GB" sz="1100" baseline="0" dirty="0" smtClean="0"/>
              <a:t> injuries may</a:t>
            </a:r>
            <a:r>
              <a:rPr lang="en-GB" sz="1100" dirty="0" smtClean="0"/>
              <a:t> need not be visible or permanent, e.g. minor fractures such as a broken nose, bruising or abrasions. </a:t>
            </a:r>
          </a:p>
          <a:p>
            <a:pPr marL="0" lvl="1">
              <a:lnSpc>
                <a:spcPct val="100000"/>
              </a:lnSpc>
            </a:pPr>
            <a:endParaRPr lang="en-GB" sz="1100" dirty="0" smtClean="0"/>
          </a:p>
          <a:p>
            <a:pPr>
              <a:lnSpc>
                <a:spcPct val="100000"/>
              </a:lnSpc>
            </a:pPr>
            <a:r>
              <a:rPr lang="en-GB" sz="1100" dirty="0" smtClean="0"/>
              <a:t>Actual bodily harm has been held to include shock</a:t>
            </a:r>
            <a:r>
              <a:rPr lang="en-GB" sz="1100" baseline="30000" dirty="0" smtClean="0"/>
              <a:t> </a:t>
            </a:r>
            <a:r>
              <a:rPr lang="en-GB" sz="1100" dirty="0" smtClean="0"/>
              <a:t>, psychiatric (i.e. mental) injury</a:t>
            </a:r>
            <a:r>
              <a:rPr lang="en-GB" sz="1100" baseline="30000" dirty="0" smtClean="0"/>
              <a:t> </a:t>
            </a:r>
            <a:r>
              <a:rPr lang="en-GB" sz="1100" dirty="0" smtClean="0"/>
              <a:t>, a momentary loss of consciousness</a:t>
            </a:r>
            <a:r>
              <a:rPr lang="en-GB" sz="1100" baseline="30000" dirty="0" smtClean="0"/>
              <a:t> </a:t>
            </a:r>
            <a:r>
              <a:rPr lang="en-GB" sz="1100" dirty="0" smtClean="0"/>
              <a:t>and there is even a stated case, DPP v Smith 2006, the deliberate cutting of a person's hair</a:t>
            </a:r>
            <a:r>
              <a:rPr lang="en-GB" sz="1100" baseline="30000" dirty="0" smtClean="0"/>
              <a:t> </a:t>
            </a:r>
            <a:r>
              <a:rPr lang="en-GB" sz="1100" dirty="0" smtClean="0"/>
              <a:t>was found to be ABH</a:t>
            </a:r>
          </a:p>
          <a:p>
            <a:pPr>
              <a:lnSpc>
                <a:spcPct val="100000"/>
              </a:lnSpc>
            </a:pPr>
            <a:endParaRPr lang="en-GB" sz="1100" dirty="0" smtClean="0"/>
          </a:p>
          <a:p>
            <a:pPr>
              <a:lnSpc>
                <a:spcPct val="100000"/>
              </a:lnSpc>
            </a:pPr>
            <a:r>
              <a:rPr lang="en-GB" sz="1100" dirty="0" smtClean="0"/>
              <a:t>However it does not include mere emotions such as fear, distress or panic. </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12</a:t>
            </a:fld>
            <a:endParaRPr lang="en-GB" altLang="en-US"/>
          </a:p>
        </p:txBody>
      </p:sp>
    </p:spTree>
    <p:extLst>
      <p:ext uri="{BB962C8B-B14F-4D97-AF65-F5344CB8AC3E}">
        <p14:creationId xmlns:p14="http://schemas.microsoft.com/office/powerpoint/2010/main" val="25460635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ea typeface="ＭＳ Ｐゴシック" panose="020B0600070205080204" pitchFamily="34" charset="-128"/>
              </a:rPr>
              <a:t>Grievous Bodily Harm </a:t>
            </a:r>
            <a:r>
              <a:rPr lang="en-GB" altLang="en-US" sz="1100" b="0" dirty="0" smtClean="0">
                <a:ea typeface="ＭＳ Ｐゴシック" panose="020B0600070205080204" pitchFamily="34" charset="-128"/>
              </a:rPr>
              <a:t>is ‘really serious harm’ but may not</a:t>
            </a:r>
            <a:r>
              <a:rPr lang="en-GB" altLang="en-US" sz="1100" b="0" baseline="0" dirty="0" smtClean="0">
                <a:ea typeface="ＭＳ Ｐゴシック" panose="020B0600070205080204" pitchFamily="34" charset="-128"/>
              </a:rPr>
              <a:t> be permanent. </a:t>
            </a:r>
          </a:p>
          <a:p>
            <a:r>
              <a:rPr lang="en-GB" altLang="en-US" sz="1100" b="0" baseline="0" dirty="0" smtClean="0">
                <a:ea typeface="ＭＳ Ｐゴシック" panose="020B0600070205080204" pitchFamily="34" charset="-128"/>
              </a:rPr>
              <a:t>Examples: </a:t>
            </a:r>
          </a:p>
          <a:p>
            <a:pPr marL="171450" indent="-171450">
              <a:buFont typeface="Arial" panose="020B0604020202020204" pitchFamily="34" charset="0"/>
              <a:buChar char="•"/>
            </a:pPr>
            <a:r>
              <a:rPr lang="en-GB" altLang="en-US" sz="1100" b="0" baseline="0" dirty="0" smtClean="0">
                <a:ea typeface="ＭＳ Ｐゴシック" panose="020B0600070205080204" pitchFamily="34" charset="-128"/>
              </a:rPr>
              <a:t>injury resulting in permanent disability or loss of sensory function</a:t>
            </a:r>
          </a:p>
          <a:p>
            <a:pPr marL="171450" indent="-171450">
              <a:buFont typeface="Arial" panose="020B0604020202020204" pitchFamily="34" charset="0"/>
              <a:buChar char="•"/>
            </a:pPr>
            <a:r>
              <a:rPr lang="en-GB" altLang="en-US" sz="1100" b="0" baseline="0" dirty="0" smtClean="0">
                <a:ea typeface="ＭＳ Ｐゴシック" panose="020B0600070205080204" pitchFamily="34" charset="-128"/>
              </a:rPr>
              <a:t>Visible disfigurement</a:t>
            </a:r>
          </a:p>
          <a:p>
            <a:pPr marL="171450" indent="-171450">
              <a:buFont typeface="Arial" panose="020B0604020202020204" pitchFamily="34" charset="0"/>
              <a:buChar char="•"/>
            </a:pPr>
            <a:r>
              <a:rPr lang="en-GB" altLang="en-US" sz="1100" b="0" baseline="0" dirty="0" smtClean="0">
                <a:ea typeface="ＭＳ Ｐゴシック" panose="020B0600070205080204" pitchFamily="34" charset="-128"/>
              </a:rPr>
              <a:t>Broken limbs</a:t>
            </a:r>
          </a:p>
          <a:p>
            <a:pPr marL="171450" indent="-171450">
              <a:buFont typeface="Arial" panose="020B0604020202020204" pitchFamily="34" charset="0"/>
              <a:buChar char="•"/>
            </a:pPr>
            <a:r>
              <a:rPr lang="en-GB" altLang="en-US" sz="1100" b="0" baseline="0" dirty="0" smtClean="0">
                <a:ea typeface="ＭＳ Ｐゴシック" panose="020B0600070205080204" pitchFamily="34" charset="-128"/>
              </a:rPr>
              <a:t>Substantial blood loss – requiring a blood transfusion</a:t>
            </a:r>
          </a:p>
          <a:p>
            <a:pPr marL="171450" indent="-171450">
              <a:buFont typeface="Arial" panose="020B0604020202020204" pitchFamily="34" charset="0"/>
              <a:buChar char="•"/>
            </a:pPr>
            <a:r>
              <a:rPr lang="en-GB" altLang="en-US" sz="1100" b="0" baseline="0" dirty="0" smtClean="0">
                <a:ea typeface="ＭＳ Ｐゴシック" panose="020B0600070205080204" pitchFamily="34" charset="-128"/>
              </a:rPr>
              <a:t>Injury resulting in lengthy treatment or incapacity</a:t>
            </a:r>
          </a:p>
          <a:p>
            <a:pPr marL="171450" indent="-171450">
              <a:buFont typeface="Arial" panose="020B0604020202020204" pitchFamily="34" charset="0"/>
              <a:buChar char="•"/>
            </a:pPr>
            <a:r>
              <a:rPr lang="en-GB" altLang="en-US" sz="1100" b="0" baseline="0" dirty="0" smtClean="0">
                <a:ea typeface="ＭＳ Ｐゴシック" panose="020B0600070205080204" pitchFamily="34" charset="-128"/>
              </a:rPr>
              <a:t>Psychiatric injury </a:t>
            </a:r>
          </a:p>
          <a:p>
            <a:pPr marL="171450" indent="-171450">
              <a:buFont typeface="Arial" panose="020B0604020202020204" pitchFamily="34" charset="0"/>
              <a:buChar char="•"/>
            </a:pPr>
            <a:r>
              <a:rPr lang="en-GB" altLang="en-US" sz="1100" b="0" baseline="0" dirty="0" smtClean="0">
                <a:ea typeface="ＭＳ Ｐゴシック" panose="020B0600070205080204" pitchFamily="34" charset="-128"/>
              </a:rPr>
              <a:t>Fractured skull</a:t>
            </a:r>
          </a:p>
          <a:p>
            <a:pPr marL="171450" indent="-171450">
              <a:buFont typeface="Arial" panose="020B0604020202020204" pitchFamily="34" charset="0"/>
              <a:buChar char="•"/>
            </a:pPr>
            <a:r>
              <a:rPr lang="en-GB" altLang="en-US" sz="1100" b="0" baseline="0" dirty="0" smtClean="0">
                <a:ea typeface="ＭＳ Ｐゴシック" panose="020B0600070205080204" pitchFamily="34" charset="-128"/>
              </a:rPr>
              <a:t>Broken cheek bone, jaw or ribs</a:t>
            </a:r>
          </a:p>
          <a:p>
            <a:pPr marL="171450" indent="-171450">
              <a:buFont typeface="Arial" panose="020B0604020202020204" pitchFamily="34" charset="0"/>
              <a:buChar char="•"/>
            </a:pPr>
            <a:endParaRPr lang="en-GB" altLang="en-US" sz="1100" b="0" baseline="0" dirty="0" smtClean="0">
              <a:ea typeface="ＭＳ Ｐゴシック" panose="020B0600070205080204" pitchFamily="34" charset="-128"/>
            </a:endParaRPr>
          </a:p>
          <a:p>
            <a:r>
              <a:rPr lang="en-GB" altLang="en-US" sz="1100" b="0" dirty="0" smtClean="0">
                <a:ea typeface="ＭＳ Ｐゴシック" panose="020B0600070205080204" pitchFamily="34" charset="-128"/>
              </a:rPr>
              <a:t>The</a:t>
            </a:r>
            <a:r>
              <a:rPr lang="en-GB" altLang="en-US" sz="1100" b="0" baseline="0" dirty="0" smtClean="0">
                <a:ea typeface="ＭＳ Ｐゴシック" panose="020B0600070205080204" pitchFamily="34" charset="-128"/>
              </a:rPr>
              <a:t> suspect must know that the actions would result in some kind of jury , but does not necessarily have to foresee the degree of the injury. </a:t>
            </a:r>
          </a:p>
          <a:p>
            <a:r>
              <a:rPr lang="en-GB" altLang="en-US" sz="1100" b="0" baseline="0" dirty="0" smtClean="0">
                <a:ea typeface="ＭＳ Ｐゴシック" panose="020B0600070205080204" pitchFamily="34" charset="-128"/>
              </a:rPr>
              <a:t>The injuries can be caused either with or without a weapon </a:t>
            </a:r>
            <a:endParaRPr lang="en-GB" altLang="en-US" sz="1100" b="0" dirty="0" smtClean="0">
              <a:ea typeface="ＭＳ Ｐゴシック" panose="020B0600070205080204" pitchFamily="34" charset="-128"/>
            </a:endParaRPr>
          </a:p>
          <a:p>
            <a:endParaRPr lang="en-GB" altLang="en-US" sz="1100" b="1" dirty="0" smtClean="0">
              <a:ea typeface="ＭＳ Ｐゴシック" panose="020B0600070205080204" pitchFamily="34" charset="-128"/>
            </a:endParaRPr>
          </a:p>
          <a:p>
            <a:r>
              <a:rPr lang="en-GB" altLang="en-US" sz="1100" b="1" dirty="0" smtClean="0">
                <a:ea typeface="ＭＳ Ｐゴシック" panose="020B0600070205080204" pitchFamily="34" charset="-128"/>
              </a:rPr>
              <a:t>Unlawfully</a:t>
            </a:r>
            <a:r>
              <a:rPr lang="en-GB" altLang="en-US" sz="1100" dirty="0" smtClean="0">
                <a:ea typeface="ＭＳ Ｐゴシック" panose="020B0600070205080204" pitchFamily="34" charset="-128"/>
              </a:rPr>
              <a:t> – (as per the definition of</a:t>
            </a:r>
            <a:r>
              <a:rPr lang="en-GB" altLang="en-US" sz="1100" baseline="0" dirty="0" smtClean="0">
                <a:ea typeface="ＭＳ Ｐゴシック" panose="020B0600070205080204" pitchFamily="34" charset="-128"/>
              </a:rPr>
              <a:t> common assault) </a:t>
            </a:r>
            <a:r>
              <a:rPr lang="en-GB" altLang="en-US" sz="1100" dirty="0" smtClean="0">
                <a:ea typeface="ＭＳ Ｐゴシック" panose="020B0600070205080204" pitchFamily="34" charset="-128"/>
              </a:rPr>
              <a:t>means ‘without</a:t>
            </a:r>
            <a:r>
              <a:rPr lang="en-GB" altLang="en-US" sz="1100" baseline="0" dirty="0" smtClean="0">
                <a:ea typeface="ＭＳ Ｐゴシック" panose="020B0600070205080204" pitchFamily="34" charset="-128"/>
              </a:rPr>
              <a:t> lawful justification’ </a:t>
            </a:r>
            <a:r>
              <a:rPr lang="en-GB" altLang="en-US" sz="1100" dirty="0" smtClean="0">
                <a:ea typeface="ＭＳ Ｐゴシック" panose="020B0600070205080204" pitchFamily="34" charset="-128"/>
              </a:rPr>
              <a:t> Could be lawful if someone is acting in self defence or a police officer acting with reasonable force </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Maliciously</a:t>
            </a:r>
            <a:r>
              <a:rPr lang="en-GB" altLang="en-US" sz="1100" dirty="0" smtClean="0">
                <a:ea typeface="ＭＳ Ｐゴシック" panose="020B0600070205080204" pitchFamily="34" charset="-128"/>
              </a:rPr>
              <a:t> – includes intentionally or recklessly - the defendant must realise that there is a risk of some harm being caused to the victim.  E.g. passing on a sexual transmitted infection,</a:t>
            </a:r>
            <a:r>
              <a:rPr lang="en-GB" altLang="en-US" sz="1100" baseline="0" dirty="0" smtClean="0">
                <a:ea typeface="ＭＳ Ｐゴシック" panose="020B0600070205080204" pitchFamily="34" charset="-128"/>
              </a:rPr>
              <a:t> the suspect would foresee that the victim might contract the infection through sexual activity, but go on to take the risk anyway. </a:t>
            </a:r>
          </a:p>
          <a:p>
            <a:pPr>
              <a:buFont typeface="Arial" panose="020B0604020202020204" pitchFamily="34" charset="0"/>
              <a:buNone/>
            </a:pPr>
            <a:r>
              <a:rPr lang="en-US" altLang="en-US" sz="1100" dirty="0" smtClean="0">
                <a:solidFill>
                  <a:schemeClr val="tx1"/>
                </a:solidFill>
              </a:rPr>
              <a:t>It is only necessary to prove that the suspect FORESAW a RISK of </a:t>
            </a:r>
            <a:r>
              <a:rPr lang="en-US" altLang="en-US" sz="1100" u="sng" dirty="0" smtClean="0">
                <a:solidFill>
                  <a:schemeClr val="tx1"/>
                </a:solidFill>
              </a:rPr>
              <a:t>SOME HARM</a:t>
            </a:r>
            <a:r>
              <a:rPr lang="en-US" altLang="en-US" sz="1100" dirty="0" smtClean="0">
                <a:solidFill>
                  <a:schemeClr val="tx1"/>
                </a:solidFill>
              </a:rPr>
              <a:t> and went on to use force against the victim regardless</a:t>
            </a:r>
          </a:p>
          <a:p>
            <a:pPr>
              <a:buFont typeface="Arial" panose="020B0604020202020204" pitchFamily="34" charset="0"/>
              <a:buNone/>
            </a:pPr>
            <a:r>
              <a:rPr lang="en-US" altLang="en-US" sz="1100" dirty="0" smtClean="0">
                <a:solidFill>
                  <a:schemeClr val="tx1"/>
                </a:solidFill>
              </a:rPr>
              <a:t>It is </a:t>
            </a:r>
            <a:r>
              <a:rPr lang="en-US" altLang="en-US" sz="1100" u="sng" dirty="0" smtClean="0">
                <a:solidFill>
                  <a:schemeClr val="tx1"/>
                </a:solidFill>
              </a:rPr>
              <a:t>not</a:t>
            </a:r>
            <a:r>
              <a:rPr lang="en-US" altLang="en-US" sz="1100" dirty="0" smtClean="0">
                <a:solidFill>
                  <a:schemeClr val="tx1"/>
                </a:solidFill>
              </a:rPr>
              <a:t> necessary to prove that the suspect foresaw the </a:t>
            </a:r>
            <a:r>
              <a:rPr lang="en-US" altLang="en-US" sz="1100" u="sng" dirty="0" smtClean="0">
                <a:solidFill>
                  <a:schemeClr val="tx1"/>
                </a:solidFill>
              </a:rPr>
              <a:t>EXTENT</a:t>
            </a:r>
            <a:r>
              <a:rPr lang="en-US" altLang="en-US" sz="1100" dirty="0" smtClean="0">
                <a:solidFill>
                  <a:schemeClr val="tx1"/>
                </a:solidFill>
              </a:rPr>
              <a:t> of the </a:t>
            </a:r>
            <a:r>
              <a:rPr lang="en-US" altLang="en-US" sz="1100" u="sng" dirty="0" smtClean="0">
                <a:solidFill>
                  <a:schemeClr val="tx1"/>
                </a:solidFill>
              </a:rPr>
              <a:t>actual harm </a:t>
            </a:r>
            <a:r>
              <a:rPr lang="en-US" altLang="en-US" sz="1100" dirty="0" smtClean="0">
                <a:solidFill>
                  <a:schemeClr val="tx1"/>
                </a:solidFill>
              </a:rPr>
              <a:t>caused as a result – which may have been far more severe than anticipated</a:t>
            </a:r>
          </a:p>
          <a:p>
            <a:pPr>
              <a:buFont typeface="Arial" panose="020B0604020202020204" pitchFamily="34" charset="0"/>
              <a:buNone/>
            </a:pPr>
            <a:r>
              <a:rPr lang="en-US" altLang="en-US" sz="1100" dirty="0" smtClean="0">
                <a:solidFill>
                  <a:schemeClr val="tx1"/>
                </a:solidFill>
              </a:rPr>
              <a:t>Example: JONES approached LEWIS and punches him to the face. LEWIS falls backwards and hits his head – fracturing his skull.</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Wounding - </a:t>
            </a:r>
            <a:r>
              <a:rPr lang="en-GB" altLang="en-US" sz="1100" dirty="0" smtClean="0">
                <a:ea typeface="ＭＳ Ｐゴシック" panose="020B0600070205080204" pitchFamily="34" charset="-128"/>
              </a:rPr>
              <a:t>is the breaking of the whole skin e.g. a cut which goes right through all the layers of the skin whether externally or internally.</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Inflict</a:t>
            </a:r>
            <a:r>
              <a:rPr lang="en-GB" altLang="en-US" sz="1100" dirty="0" smtClean="0">
                <a:ea typeface="ＭＳ Ｐゴシック" panose="020B0600070205080204" pitchFamily="34" charset="-128"/>
              </a:rPr>
              <a:t> - there does not need to be an physical</a:t>
            </a:r>
            <a:r>
              <a:rPr lang="en-GB" altLang="en-US" sz="1100" baseline="0" dirty="0" smtClean="0">
                <a:ea typeface="ＭＳ Ｐゴシック" panose="020B0600070205080204" pitchFamily="34" charset="-128"/>
              </a:rPr>
              <a:t> contact</a:t>
            </a:r>
            <a:r>
              <a:rPr lang="en-GB" altLang="en-US" sz="1100" dirty="0" smtClean="0">
                <a:ea typeface="ＭＳ Ｐゴシック" panose="020B0600070205080204" pitchFamily="34" charset="-128"/>
              </a:rPr>
              <a:t> and it must be shown that the behaviour of the defendant brought about the resulting harm – a person jumping from a window because of the threats made. There is a link between the suspects actions and the victims injuries.</a:t>
            </a:r>
          </a:p>
          <a:p>
            <a:endParaRPr lang="en-GB" altLang="en-US" sz="1100" dirty="0" smtClean="0">
              <a:ea typeface="ＭＳ Ｐゴシック" panose="020B0600070205080204" pitchFamily="34" charset="-128"/>
            </a:endParaRPr>
          </a:p>
          <a:p>
            <a:pPr>
              <a:spcBef>
                <a:spcPts val="0"/>
              </a:spcBef>
              <a:spcAft>
                <a:spcPts val="1838"/>
              </a:spcAft>
            </a:pPr>
            <a:r>
              <a:rPr lang="en-GB" sz="1100" b="1" dirty="0" smtClean="0"/>
              <a:t>Section 20: Triable either way. On indictment - 5 years' imprisonment and/or a fine. Summarily - 6 months' imprisonment and/or a fine.</a:t>
            </a:r>
            <a:endParaRPr lang="en-GB" sz="1100"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13</a:t>
            </a:fld>
            <a:endParaRPr lang="en-GB" altLang="en-US"/>
          </a:p>
        </p:txBody>
      </p:sp>
    </p:spTree>
    <p:extLst>
      <p:ext uri="{BB962C8B-B14F-4D97-AF65-F5344CB8AC3E}">
        <p14:creationId xmlns:p14="http://schemas.microsoft.com/office/powerpoint/2010/main" val="4085796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0" dirty="0" smtClean="0">
                <a:ea typeface="ＭＳ Ｐゴシック" panose="020B0600070205080204" pitchFamily="34" charset="-128"/>
              </a:rPr>
              <a:t>This is a crime of </a:t>
            </a:r>
            <a:r>
              <a:rPr lang="en-GB" altLang="en-US" sz="1100" b="1" dirty="0" smtClean="0">
                <a:ea typeface="ＭＳ Ｐゴシック" panose="020B0600070205080204" pitchFamily="34" charset="-128"/>
              </a:rPr>
              <a:t>specific intent</a:t>
            </a:r>
          </a:p>
          <a:p>
            <a:r>
              <a:rPr lang="en-GB" altLang="en-US" sz="1100" b="1" dirty="0" smtClean="0">
                <a:ea typeface="ＭＳ Ｐゴシック" panose="020B0600070205080204" pitchFamily="34" charset="-128"/>
              </a:rPr>
              <a:t>Unlawfully</a:t>
            </a:r>
            <a:r>
              <a:rPr lang="en-GB" altLang="en-US" sz="1100" dirty="0" smtClean="0">
                <a:ea typeface="ＭＳ Ｐゴシック" panose="020B0600070205080204" pitchFamily="34" charset="-128"/>
              </a:rPr>
              <a:t> – means ‘without</a:t>
            </a:r>
            <a:r>
              <a:rPr lang="en-GB" altLang="en-US" sz="1100" baseline="0" dirty="0" smtClean="0">
                <a:ea typeface="ＭＳ Ｐゴシック" panose="020B0600070205080204" pitchFamily="34" charset="-128"/>
              </a:rPr>
              <a:t> lawful justification’ </a:t>
            </a:r>
            <a:r>
              <a:rPr lang="en-GB" altLang="en-US" sz="1100" dirty="0" smtClean="0">
                <a:ea typeface="ＭＳ Ｐゴシック" panose="020B0600070205080204" pitchFamily="34" charset="-128"/>
              </a:rPr>
              <a:t> Could be lawful if someone is acting in self defence or a police officer acting with reasonable force </a:t>
            </a:r>
          </a:p>
          <a:p>
            <a:r>
              <a:rPr lang="en-GB" altLang="en-US" sz="1100" b="1" dirty="0" smtClean="0">
                <a:ea typeface="ＭＳ Ｐゴシック" panose="020B0600070205080204" pitchFamily="34" charset="-128"/>
              </a:rPr>
              <a:t>Maliciously</a:t>
            </a:r>
            <a:r>
              <a:rPr lang="en-GB" altLang="en-US" sz="1100" dirty="0" smtClean="0">
                <a:ea typeface="ＭＳ Ｐゴシック" panose="020B0600070205080204" pitchFamily="34" charset="-128"/>
              </a:rPr>
              <a:t> - includes intentionally or recklessly. It means the defendant must realise that there is a risk of some harm being caused to the victim.  E.g. passing on a sexual transmitted infection,</a:t>
            </a:r>
            <a:r>
              <a:rPr lang="en-GB" altLang="en-US" sz="1100" baseline="0" dirty="0" smtClean="0">
                <a:ea typeface="ＭＳ Ｐゴシック" panose="020B0600070205080204" pitchFamily="34" charset="-128"/>
              </a:rPr>
              <a:t> the suspect would foresee that the victim might contract the infection through sexual activity, but go on to take the risk anyway. </a:t>
            </a:r>
          </a:p>
          <a:p>
            <a:r>
              <a:rPr lang="en-GB" altLang="en-US" sz="1100" b="1" dirty="0" smtClean="0">
                <a:ea typeface="ＭＳ Ｐゴシック" panose="020B0600070205080204" pitchFamily="34" charset="-128"/>
              </a:rPr>
              <a:t>By any means whatsoever </a:t>
            </a:r>
            <a:r>
              <a:rPr lang="en-GB" altLang="en-US" sz="1100" dirty="0" smtClean="0">
                <a:ea typeface="ＭＳ Ｐゴシック" panose="020B0600070205080204" pitchFamily="34" charset="-128"/>
              </a:rPr>
              <a:t>– harm can be produced in any way but a connection between the means and the harm must be proved. </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Wound - </a:t>
            </a:r>
            <a:r>
              <a:rPr lang="en-GB" altLang="en-US" sz="1100" dirty="0" smtClean="0">
                <a:ea typeface="ＭＳ Ｐゴシック" panose="020B0600070205080204" pitchFamily="34" charset="-128"/>
              </a:rPr>
              <a:t>the breaking of the whole skin e.g. a cut which goes right through all the layers of the skin whether externally or internally.</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Cause</a:t>
            </a:r>
            <a:r>
              <a:rPr lang="en-GB" altLang="en-US" sz="1100" dirty="0" smtClean="0">
                <a:ea typeface="ＭＳ Ｐゴシック" panose="020B0600070205080204" pitchFamily="34" charset="-128"/>
              </a:rPr>
              <a:t> –</a:t>
            </a:r>
            <a:r>
              <a:rPr lang="en-GB" altLang="en-US" sz="1100" baseline="0" dirty="0" smtClean="0">
                <a:ea typeface="ＭＳ Ｐゴシック" panose="020B0600070205080204" pitchFamily="34" charset="-128"/>
              </a:rPr>
              <a:t> is to make something happen it is a wider term than inflict. </a:t>
            </a:r>
          </a:p>
          <a:p>
            <a:endParaRPr lang="en-GB" altLang="en-US" sz="1100" baseline="0" dirty="0" smtClean="0">
              <a:ea typeface="ＭＳ Ｐゴシック" panose="020B0600070205080204" pitchFamily="34" charset="-128"/>
            </a:endParaRPr>
          </a:p>
          <a:p>
            <a:r>
              <a:rPr lang="en-GB" altLang="en-US" sz="1100" b="1" baseline="0" dirty="0" smtClean="0">
                <a:ea typeface="ＭＳ Ｐゴシック" panose="020B0600070205080204" pitchFamily="34" charset="-128"/>
              </a:rPr>
              <a:t>Intent</a:t>
            </a:r>
            <a:r>
              <a:rPr lang="en-GB" altLang="en-US" sz="1100" baseline="0" dirty="0" smtClean="0">
                <a:ea typeface="ＭＳ Ｐゴシック" panose="020B0600070205080204" pitchFamily="34" charset="-128"/>
              </a:rPr>
              <a:t> – there requires a specific intent to wound or cause GBH. This is sometimes difficult to prove, although some obvious examples are</a:t>
            </a:r>
          </a:p>
          <a:p>
            <a:pPr marL="171450" indent="-171450">
              <a:buFont typeface="Arial" panose="020B0604020202020204" pitchFamily="34" charset="0"/>
              <a:buChar char="•"/>
            </a:pPr>
            <a:r>
              <a:rPr lang="en-GB" altLang="en-US" sz="1100" baseline="0" dirty="0" smtClean="0">
                <a:ea typeface="ＭＳ Ｐゴシック" panose="020B0600070205080204" pitchFamily="34" charset="-128"/>
              </a:rPr>
              <a:t>a weapon is used</a:t>
            </a:r>
          </a:p>
          <a:p>
            <a:pPr marL="171450" indent="-171450">
              <a:buFont typeface="Arial" panose="020B0604020202020204" pitchFamily="34" charset="0"/>
              <a:buChar char="•"/>
            </a:pPr>
            <a:r>
              <a:rPr lang="en-GB" altLang="en-US" sz="1100" baseline="0" dirty="0" smtClean="0">
                <a:ea typeface="ＭＳ Ｐゴシック" panose="020B0600070205080204" pitchFamily="34" charset="-128"/>
              </a:rPr>
              <a:t>repeated or planned attacks</a:t>
            </a:r>
          </a:p>
          <a:p>
            <a:pPr marL="171450" indent="-171450">
              <a:buFont typeface="Arial" panose="020B0604020202020204" pitchFamily="34" charset="0"/>
              <a:buChar char="•"/>
            </a:pPr>
            <a:r>
              <a:rPr lang="en-GB" altLang="en-US" sz="1100" baseline="0" dirty="0" smtClean="0">
                <a:ea typeface="ＭＳ Ｐゴシック" panose="020B0600070205080204" pitchFamily="34" charset="-128"/>
              </a:rPr>
              <a:t>deliberate selection of a weapon or article adapted to cause injury – breaking a glass before an attack</a:t>
            </a:r>
          </a:p>
          <a:p>
            <a:pPr marL="171450" indent="-171450">
              <a:buFont typeface="Arial" panose="020B0604020202020204" pitchFamily="34" charset="0"/>
              <a:buChar char="•"/>
            </a:pPr>
            <a:r>
              <a:rPr lang="en-GB" altLang="en-US" sz="1100" baseline="0" dirty="0" smtClean="0">
                <a:ea typeface="ＭＳ Ｐゴシック" panose="020B0600070205080204" pitchFamily="34" charset="-128"/>
              </a:rPr>
              <a:t>prior threats </a:t>
            </a:r>
          </a:p>
          <a:p>
            <a:pPr marL="0" indent="0">
              <a:buFont typeface="Arial" panose="020B0604020202020204" pitchFamily="34" charset="0"/>
              <a:buNone/>
            </a:pPr>
            <a:endParaRPr lang="en-GB" altLang="en-US" sz="1100" baseline="0" dirty="0" smtClean="0">
              <a:ea typeface="ＭＳ Ｐゴシック" panose="020B0600070205080204" pitchFamily="34" charset="-128"/>
            </a:endParaRPr>
          </a:p>
          <a:p>
            <a:r>
              <a:rPr lang="en-GB" altLang="en-US" sz="1100" b="1" dirty="0" smtClean="0">
                <a:ea typeface="ＭＳ Ｐゴシック" panose="020B0600070205080204" pitchFamily="34" charset="-128"/>
              </a:rPr>
              <a:t>Resist lawful apprehension </a:t>
            </a:r>
            <a:r>
              <a:rPr lang="en-GB" altLang="en-US" sz="1100" b="0" dirty="0" smtClean="0">
                <a:ea typeface="ＭＳ Ｐゴシック" panose="020B0600070205080204" pitchFamily="34" charset="-128"/>
              </a:rPr>
              <a:t>– 2 elements are needed </a:t>
            </a:r>
          </a:p>
          <a:p>
            <a:pPr marL="171450" indent="-171450">
              <a:buFont typeface="Arial" panose="020B0604020202020204" pitchFamily="34" charset="0"/>
              <a:buChar char="•"/>
            </a:pPr>
            <a:r>
              <a:rPr lang="en-GB" altLang="en-US" sz="1100" b="0" dirty="0" smtClean="0">
                <a:ea typeface="ＭＳ Ｐゴシック" panose="020B0600070205080204" pitchFamily="34" charset="-128"/>
              </a:rPr>
              <a:t>the arrest is lawful</a:t>
            </a:r>
          </a:p>
          <a:p>
            <a:pPr marL="171450" indent="-171450">
              <a:buFont typeface="Arial" panose="020B0604020202020204" pitchFamily="34" charset="0"/>
              <a:buChar char="•"/>
            </a:pPr>
            <a:r>
              <a:rPr lang="en-GB" altLang="en-US" sz="1100" b="0" dirty="0" smtClean="0">
                <a:ea typeface="ＭＳ Ｐゴシック" panose="020B0600070205080204" pitchFamily="34" charset="-128"/>
              </a:rPr>
              <a:t>the person knows arrest is being made </a:t>
            </a:r>
          </a:p>
          <a:p>
            <a:r>
              <a:rPr lang="en-GB" altLang="en-US" sz="1100" b="0" dirty="0" err="1" smtClean="0">
                <a:ea typeface="ＭＳ Ｐゴシック" panose="020B0600070205080204" pitchFamily="34" charset="-128"/>
              </a:rPr>
              <a:t>eg</a:t>
            </a:r>
            <a:r>
              <a:rPr lang="en-GB" altLang="en-US" sz="1100" b="0" dirty="0" smtClean="0">
                <a:ea typeface="ＭＳ Ｐゴシック" panose="020B0600070205080204" pitchFamily="34" charset="-128"/>
              </a:rPr>
              <a:t>. if a suspect pushes a store detective who is trying to arrest them and causes them</a:t>
            </a:r>
            <a:r>
              <a:rPr lang="en-GB" altLang="en-US" sz="1100" b="0" baseline="0" dirty="0" smtClean="0">
                <a:ea typeface="ＭＳ Ｐゴシック" panose="020B0600070205080204" pitchFamily="34" charset="-128"/>
              </a:rPr>
              <a:t> serious injury (as a result of the push) the offence has been committed</a:t>
            </a:r>
          </a:p>
          <a:p>
            <a:endParaRPr lang="en-GB" altLang="en-US" sz="1100" b="1" baseline="0" dirty="0" smtClean="0">
              <a:ea typeface="ＭＳ Ｐゴシック" panose="020B0600070205080204" pitchFamily="34" charset="-128"/>
            </a:endParaRPr>
          </a:p>
          <a:p>
            <a:r>
              <a:rPr lang="en-GB" altLang="en-US" sz="1100" b="1" baseline="0" dirty="0" smtClean="0">
                <a:ea typeface="ＭＳ Ｐゴシック" panose="020B0600070205080204" pitchFamily="34" charset="-128"/>
              </a:rPr>
              <a:t>Detainer</a:t>
            </a:r>
            <a:r>
              <a:rPr lang="en-GB" altLang="en-US" sz="1100" b="0" baseline="0" dirty="0" smtClean="0">
                <a:ea typeface="ＭＳ Ｐゴシック" panose="020B0600070205080204" pitchFamily="34" charset="-128"/>
              </a:rPr>
              <a:t> – is anyone acting in the detention of the suspect  ire store detective, police, customs officer </a:t>
            </a:r>
            <a:r>
              <a:rPr lang="en-GB" altLang="en-US" sz="1100" b="0" baseline="0" dirty="0" err="1" smtClean="0">
                <a:ea typeface="ＭＳ Ｐゴシック" panose="020B0600070205080204" pitchFamily="34" charset="-128"/>
              </a:rPr>
              <a:t>etc</a:t>
            </a:r>
            <a:endParaRPr lang="en-GB" altLang="en-US" sz="1100" b="0" dirty="0" smtClean="0">
              <a:ea typeface="ＭＳ Ｐゴシック" panose="020B0600070205080204" pitchFamily="34" charset="-128"/>
            </a:endParaRPr>
          </a:p>
          <a:p>
            <a:endParaRPr lang="en-GB" altLang="en-US" sz="1100" dirty="0" smtClean="0">
              <a:ea typeface="ＭＳ Ｐゴシック" panose="020B0600070205080204" pitchFamily="34" charset="-128"/>
            </a:endParaRPr>
          </a:p>
          <a:p>
            <a:r>
              <a:rPr lang="en-GB" sz="1100" b="1" dirty="0" smtClean="0"/>
              <a:t>Triable on indictment only. Life Imprisonment</a:t>
            </a:r>
            <a:r>
              <a:rPr lang="en-GB" altLang="en-US" sz="1100" b="1" dirty="0" smtClean="0">
                <a:ea typeface="ＭＳ Ｐゴシック" panose="020B0600070205080204" pitchFamily="34" charset="-128"/>
              </a:rPr>
              <a:t> (max)</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14</a:t>
            </a:fld>
            <a:endParaRPr lang="en-GB" altLang="en-US"/>
          </a:p>
        </p:txBody>
      </p:sp>
    </p:spTree>
    <p:extLst>
      <p:ext uri="{BB962C8B-B14F-4D97-AF65-F5344CB8AC3E}">
        <p14:creationId xmlns:p14="http://schemas.microsoft.com/office/powerpoint/2010/main" val="8874795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15</a:t>
            </a:fld>
            <a:endParaRPr lang="en-GB" altLang="en-US"/>
          </a:p>
        </p:txBody>
      </p:sp>
    </p:spTree>
    <p:extLst>
      <p:ext uri="{BB962C8B-B14F-4D97-AF65-F5344CB8AC3E}">
        <p14:creationId xmlns:p14="http://schemas.microsoft.com/office/powerpoint/2010/main" val="34126645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solidFill>
                  <a:schemeClr val="tx1"/>
                </a:solidFill>
                <a:latin typeface="Arial" charset="0"/>
              </a:rPr>
              <a:t>Assault </a:t>
            </a:r>
            <a:r>
              <a:rPr lang="en-GB" altLang="en-US" sz="1100" dirty="0" smtClean="0">
                <a:solidFill>
                  <a:schemeClr val="tx1"/>
                </a:solidFill>
                <a:latin typeface="Arial" charset="0"/>
              </a:rPr>
              <a:t>– this is similar to Common Assault by beating, the results of which are minor or no perceived injuries.  If the injuries amount to actual or grievous bodily harm then this would be the preferable charge.</a:t>
            </a:r>
          </a:p>
          <a:p>
            <a:endParaRPr lang="en-GB" altLang="en-US" sz="1100" dirty="0" smtClean="0">
              <a:solidFill>
                <a:schemeClr val="tx1"/>
              </a:solidFill>
              <a:latin typeface="Arial" charset="0"/>
            </a:endParaRPr>
          </a:p>
          <a:p>
            <a:r>
              <a:rPr lang="en-GB" altLang="en-US" sz="1100" b="1" dirty="0" smtClean="0">
                <a:solidFill>
                  <a:schemeClr val="tx1"/>
                </a:solidFill>
                <a:latin typeface="Arial" charset="0"/>
              </a:rPr>
              <a:t>Resist </a:t>
            </a:r>
            <a:r>
              <a:rPr lang="en-GB" altLang="en-US" sz="1100" dirty="0" smtClean="0">
                <a:solidFill>
                  <a:schemeClr val="tx1"/>
                </a:solidFill>
                <a:latin typeface="Arial" charset="0"/>
              </a:rPr>
              <a:t>– implies a degree or physical confrontation or struggle</a:t>
            </a:r>
          </a:p>
          <a:p>
            <a:endParaRPr lang="en-GB" altLang="en-US" sz="1100" dirty="0" smtClean="0">
              <a:solidFill>
                <a:schemeClr val="tx1"/>
              </a:solidFill>
              <a:latin typeface="Arial" charset="0"/>
            </a:endParaRPr>
          </a:p>
          <a:p>
            <a:r>
              <a:rPr lang="en-GB" altLang="en-US" sz="1100" b="1" dirty="0" smtClean="0">
                <a:solidFill>
                  <a:schemeClr val="tx1"/>
                </a:solidFill>
                <a:latin typeface="Arial" charset="0"/>
              </a:rPr>
              <a:t>Any person assisting </a:t>
            </a:r>
            <a:r>
              <a:rPr lang="en-GB" altLang="en-US" sz="1100" dirty="0" smtClean="0">
                <a:solidFill>
                  <a:schemeClr val="tx1"/>
                </a:solidFill>
                <a:latin typeface="Arial" charset="0"/>
              </a:rPr>
              <a:t>– this could mean anyone, including colleagues, police staff (PCSOs) and members of the public.</a:t>
            </a:r>
          </a:p>
          <a:p>
            <a:endParaRPr lang="en-GB" altLang="en-US" sz="1100" dirty="0" smtClean="0">
              <a:solidFill>
                <a:schemeClr val="tx1"/>
              </a:solidFill>
              <a:latin typeface="Arial" charset="0"/>
            </a:endParaRPr>
          </a:p>
          <a:p>
            <a:r>
              <a:rPr lang="en-GB" altLang="en-US" sz="1100" b="1" dirty="0" smtClean="0">
                <a:solidFill>
                  <a:schemeClr val="tx1"/>
                </a:solidFill>
                <a:latin typeface="Arial" charset="0"/>
              </a:rPr>
              <a:t>Lawful execution of his/her duty</a:t>
            </a:r>
            <a:r>
              <a:rPr lang="en-GB" altLang="en-US" sz="1100" dirty="0" smtClean="0">
                <a:solidFill>
                  <a:schemeClr val="tx1"/>
                </a:solidFill>
                <a:latin typeface="Arial" charset="0"/>
              </a:rPr>
              <a:t> – it is not enough to simply be on duty.  An officer must be in lawful execution of that duty and acting within their powers.  For example, if a police officer makes an unlawful arrest, then neither he nor anyone assisting them would be protected by this offence.</a:t>
            </a:r>
          </a:p>
          <a:p>
            <a:endParaRPr lang="en-GB" altLang="en-US" sz="1100" dirty="0" smtClean="0">
              <a:solidFill>
                <a:schemeClr val="tx1"/>
              </a:solidFill>
              <a:latin typeface="Arial" charset="0"/>
            </a:endParaRPr>
          </a:p>
          <a:p>
            <a:r>
              <a:rPr lang="en-GB" altLang="en-US" sz="1100" dirty="0" smtClean="0">
                <a:solidFill>
                  <a:schemeClr val="tx1"/>
                </a:solidFill>
                <a:latin typeface="Arial" charset="0"/>
              </a:rPr>
              <a:t>Assisting private person to eject trespasser would not fall within this offence as trespass is a civil offence.</a:t>
            </a:r>
          </a:p>
          <a:p>
            <a:endParaRPr lang="en-GB" altLang="en-US" sz="1100" dirty="0" smtClean="0">
              <a:solidFill>
                <a:schemeClr val="tx1"/>
              </a:solidFill>
              <a:latin typeface="Arial" charset="0"/>
            </a:endParaRPr>
          </a:p>
          <a:p>
            <a:r>
              <a:rPr lang="en-GB" altLang="en-US" sz="1100" dirty="0" smtClean="0">
                <a:solidFill>
                  <a:schemeClr val="tx1"/>
                </a:solidFill>
                <a:latin typeface="Arial" charset="0"/>
              </a:rPr>
              <a:t>There is a stated case to support this:</a:t>
            </a:r>
          </a:p>
          <a:p>
            <a:r>
              <a:rPr lang="en-GB" altLang="en-US" sz="1100" dirty="0" smtClean="0">
                <a:solidFill>
                  <a:schemeClr val="tx1"/>
                </a:solidFill>
                <a:latin typeface="Arial" charset="0"/>
              </a:rPr>
              <a:t>An officer who went to a call of a recent burglary where it was thought the suspect had made off, entered the premises.  On entering the offender ran out pushing over the officer.  The offender was charged with assault police but was not convicted – officer not in lawful execution  - no power of entry</a:t>
            </a:r>
          </a:p>
          <a:p>
            <a:endParaRPr lang="en-GB" altLang="en-US" sz="1100" dirty="0" smtClean="0">
              <a:solidFill>
                <a:schemeClr val="tx1"/>
              </a:solidFill>
              <a:latin typeface="Arial" charset="0"/>
            </a:endParaRPr>
          </a:p>
          <a:p>
            <a:r>
              <a:rPr lang="en-GB" altLang="en-US" sz="1100" b="1" dirty="0" smtClean="0">
                <a:solidFill>
                  <a:schemeClr val="tx1"/>
                </a:solidFill>
                <a:latin typeface="Arial" charset="0"/>
              </a:rPr>
              <a:t>Summary offence</a:t>
            </a:r>
          </a:p>
          <a:p>
            <a:r>
              <a:rPr lang="en-GB" altLang="en-US" sz="1100" b="1" dirty="0" smtClean="0">
                <a:solidFill>
                  <a:schemeClr val="tx1"/>
                </a:solidFill>
                <a:latin typeface="Arial" charset="0"/>
              </a:rPr>
              <a:t>6 months maximum and/or fine</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16</a:t>
            </a:fld>
            <a:endParaRPr lang="en-GB" altLang="en-US"/>
          </a:p>
        </p:txBody>
      </p:sp>
    </p:spTree>
    <p:extLst>
      <p:ext uri="{BB962C8B-B14F-4D97-AF65-F5344CB8AC3E}">
        <p14:creationId xmlns:p14="http://schemas.microsoft.com/office/powerpoint/2010/main" val="15991687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solidFill>
                  <a:schemeClr val="tx1"/>
                </a:solidFill>
                <a:latin typeface="Arial" charset="0"/>
              </a:rPr>
              <a:t>Wilfully</a:t>
            </a:r>
            <a:r>
              <a:rPr lang="en-GB" altLang="en-US" sz="1100" b="1" baseline="0" dirty="0" smtClean="0">
                <a:solidFill>
                  <a:schemeClr val="tx1"/>
                </a:solidFill>
                <a:latin typeface="Arial" charset="0"/>
              </a:rPr>
              <a:t> </a:t>
            </a:r>
            <a:r>
              <a:rPr lang="en-GB" altLang="en-US" sz="1100" b="1" dirty="0" smtClean="0">
                <a:solidFill>
                  <a:schemeClr val="tx1"/>
                </a:solidFill>
                <a:latin typeface="Arial" charset="0"/>
              </a:rPr>
              <a:t>Obstructing - </a:t>
            </a:r>
            <a:r>
              <a:rPr lang="en-GB" altLang="en-US" sz="1100" dirty="0" smtClean="0">
                <a:solidFill>
                  <a:schemeClr val="tx1"/>
                </a:solidFill>
                <a:latin typeface="Arial" charset="0"/>
              </a:rPr>
              <a:t>means making it more difficult for an officer to carry out his or her duty.</a:t>
            </a:r>
          </a:p>
          <a:p>
            <a:endParaRPr lang="en-GB" altLang="en-US" sz="1100" dirty="0" smtClean="0">
              <a:solidFill>
                <a:schemeClr val="tx1"/>
              </a:solidFill>
              <a:latin typeface="Arial" charset="0"/>
            </a:endParaRPr>
          </a:p>
          <a:p>
            <a:r>
              <a:rPr lang="en-GB" altLang="en-US" sz="1100" dirty="0" smtClean="0">
                <a:solidFill>
                  <a:schemeClr val="tx1"/>
                </a:solidFill>
                <a:latin typeface="Arial" charset="0"/>
              </a:rPr>
              <a:t>This does not need to be in the bodily form, such as standing in an officers way. It can be caused by omitting to do something e.g. Providing misleading information would meet the criteria.  </a:t>
            </a:r>
          </a:p>
          <a:p>
            <a:endParaRPr lang="en-GB" altLang="en-US" sz="1100" dirty="0" smtClean="0">
              <a:solidFill>
                <a:schemeClr val="tx1"/>
              </a:solidFill>
              <a:latin typeface="Arial" charset="0"/>
            </a:endParaRPr>
          </a:p>
          <a:p>
            <a:r>
              <a:rPr lang="en-GB" altLang="en-US" sz="1100" dirty="0" smtClean="0">
                <a:solidFill>
                  <a:schemeClr val="tx1"/>
                </a:solidFill>
                <a:latin typeface="Arial" charset="0"/>
              </a:rPr>
              <a:t>For example:</a:t>
            </a:r>
          </a:p>
          <a:p>
            <a:r>
              <a:rPr lang="en-GB" altLang="en-US" sz="1100" dirty="0" smtClean="0">
                <a:solidFill>
                  <a:schemeClr val="tx1"/>
                </a:solidFill>
                <a:latin typeface="Arial" charset="0"/>
              </a:rPr>
              <a:t>Door-staff deliberately misleading the police by stating an offender had run off</a:t>
            </a:r>
            <a:r>
              <a:rPr lang="en-GB" altLang="en-US" sz="1100" baseline="0" dirty="0" smtClean="0">
                <a:solidFill>
                  <a:schemeClr val="tx1"/>
                </a:solidFill>
                <a:latin typeface="Arial" charset="0"/>
              </a:rPr>
              <a:t> down the street when he was actually hiding in the managers office. </a:t>
            </a:r>
            <a:endParaRPr lang="en-GB" altLang="en-US" sz="1100" dirty="0" smtClean="0">
              <a:solidFill>
                <a:schemeClr val="tx1"/>
              </a:solidFill>
              <a:latin typeface="Arial" charset="0"/>
            </a:endParaRPr>
          </a:p>
          <a:p>
            <a:endParaRPr lang="en-GB" altLang="en-US" sz="1100" dirty="0" smtClean="0">
              <a:solidFill>
                <a:schemeClr val="tx1"/>
              </a:solidFill>
              <a:latin typeface="Arial" charset="0"/>
            </a:endParaRPr>
          </a:p>
          <a:p>
            <a:r>
              <a:rPr lang="en-GB" altLang="en-US" sz="1100" dirty="0" smtClean="0">
                <a:solidFill>
                  <a:schemeClr val="tx1"/>
                </a:solidFill>
                <a:latin typeface="Arial" charset="0"/>
              </a:rPr>
              <a:t>Obstruction could also be committed by drivers flashing their headlights warning other road users of a speed trap.</a:t>
            </a:r>
          </a:p>
          <a:p>
            <a:r>
              <a:rPr lang="en-GB" altLang="en-US" sz="1100" dirty="0" smtClean="0">
                <a:solidFill>
                  <a:schemeClr val="tx1"/>
                </a:solidFill>
                <a:latin typeface="Arial" charset="0"/>
              </a:rPr>
              <a:t>This offence also applies to persons assisting a PC (e.g. a PCSO)</a:t>
            </a:r>
          </a:p>
          <a:p>
            <a:endParaRPr lang="en-GB" altLang="en-US" sz="1100" dirty="0" smtClean="0">
              <a:solidFill>
                <a:schemeClr val="tx1"/>
              </a:solidFill>
              <a:latin typeface="Arial" charset="0"/>
            </a:endParaRPr>
          </a:p>
          <a:p>
            <a:r>
              <a:rPr lang="en-GB" sz="1100" dirty="0" smtClean="0">
                <a:solidFill>
                  <a:schemeClr val="tx1"/>
                </a:solidFill>
              </a:rPr>
              <a:t>Some extreme forms of obstruction may amount to more serious offences such as perverting the course of justice.</a:t>
            </a:r>
          </a:p>
          <a:p>
            <a:endParaRPr lang="en-GB" altLang="en-US" sz="1100" dirty="0" smtClean="0">
              <a:solidFill>
                <a:schemeClr val="tx1"/>
              </a:solidFill>
              <a:latin typeface="Arial" charset="0"/>
            </a:endParaRPr>
          </a:p>
          <a:p>
            <a:r>
              <a:rPr lang="en-GB" altLang="en-US" sz="1100" b="1" dirty="0" smtClean="0">
                <a:solidFill>
                  <a:schemeClr val="tx1"/>
                </a:solidFill>
                <a:latin typeface="Arial" charset="0"/>
              </a:rPr>
              <a:t>Summary offence</a:t>
            </a:r>
          </a:p>
          <a:p>
            <a:r>
              <a:rPr lang="en-GB" altLang="en-US" sz="1100" b="1" dirty="0" smtClean="0">
                <a:solidFill>
                  <a:schemeClr val="tx1"/>
                </a:solidFill>
                <a:latin typeface="Arial" charset="0"/>
              </a:rPr>
              <a:t>1 month maximum and/or fine on conviction</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17</a:t>
            </a:fld>
            <a:endParaRPr lang="en-GB" altLang="en-US"/>
          </a:p>
        </p:txBody>
      </p:sp>
    </p:spTree>
    <p:extLst>
      <p:ext uri="{BB962C8B-B14F-4D97-AF65-F5344CB8AC3E}">
        <p14:creationId xmlns:p14="http://schemas.microsoft.com/office/powerpoint/2010/main" val="26912972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solidFill>
                  <a:schemeClr val="tx1"/>
                </a:solidFill>
                <a:latin typeface="Arial" charset="0"/>
              </a:rPr>
              <a:t>Assault any person </a:t>
            </a:r>
            <a:r>
              <a:rPr lang="en-GB" altLang="en-US" sz="1100" dirty="0" smtClean="0">
                <a:solidFill>
                  <a:schemeClr val="tx1"/>
                </a:solidFill>
                <a:latin typeface="Arial" charset="0"/>
              </a:rPr>
              <a:t>– this could therefore include anybody, e.g. a store detective, security officer, customs officer or court representative</a:t>
            </a:r>
          </a:p>
          <a:p>
            <a:endParaRPr lang="en-GB" altLang="en-US" sz="1100" dirty="0" smtClean="0">
              <a:solidFill>
                <a:schemeClr val="tx1"/>
              </a:solidFill>
              <a:latin typeface="Arial" charset="0"/>
            </a:endParaRPr>
          </a:p>
          <a:p>
            <a:r>
              <a:rPr lang="en-GB" altLang="en-US" sz="1100" b="1" dirty="0" smtClean="0">
                <a:solidFill>
                  <a:schemeClr val="tx1"/>
                </a:solidFill>
                <a:latin typeface="Arial" charset="0"/>
              </a:rPr>
              <a:t>Resist or prevent the lawful apprehension or detainer – </a:t>
            </a:r>
            <a:r>
              <a:rPr lang="en-GB" altLang="en-US" sz="1100" dirty="0" smtClean="0">
                <a:solidFill>
                  <a:schemeClr val="tx1"/>
                </a:solidFill>
                <a:latin typeface="Arial" charset="0"/>
              </a:rPr>
              <a:t>the arrest </a:t>
            </a:r>
            <a:r>
              <a:rPr lang="en-GB" altLang="en-US" sz="1100" u="sng" dirty="0" smtClean="0">
                <a:solidFill>
                  <a:schemeClr val="tx1"/>
                </a:solidFill>
                <a:latin typeface="Arial" charset="0"/>
              </a:rPr>
              <a:t>MUST</a:t>
            </a:r>
            <a:r>
              <a:rPr lang="en-GB" altLang="en-US" sz="1100" dirty="0" smtClean="0">
                <a:solidFill>
                  <a:schemeClr val="tx1"/>
                </a:solidFill>
                <a:latin typeface="Arial" charset="0"/>
              </a:rPr>
              <a:t> be a lawful one.</a:t>
            </a:r>
          </a:p>
          <a:p>
            <a:r>
              <a:rPr lang="en-GB" altLang="en-US" sz="1100" dirty="0" smtClean="0">
                <a:solidFill>
                  <a:schemeClr val="tx1"/>
                </a:solidFill>
                <a:latin typeface="Arial" charset="0"/>
              </a:rPr>
              <a:t>A detainer is anybody who is acting in the detention of a suspect, including a store detective, a customs officer or court representative</a:t>
            </a:r>
          </a:p>
          <a:p>
            <a:endParaRPr lang="en-GB" altLang="en-US" sz="1100" dirty="0" smtClean="0">
              <a:solidFill>
                <a:schemeClr val="tx1"/>
              </a:solidFill>
              <a:latin typeface="Arial" charset="0"/>
            </a:endParaRPr>
          </a:p>
          <a:p>
            <a:r>
              <a:rPr lang="en-GB" altLang="en-US" sz="1100" b="1" dirty="0" smtClean="0">
                <a:solidFill>
                  <a:schemeClr val="tx1"/>
                </a:solidFill>
                <a:latin typeface="Arial" charset="0"/>
              </a:rPr>
              <a:t>Himself or any other person – </a:t>
            </a:r>
            <a:r>
              <a:rPr lang="en-GB" altLang="en-US" sz="1100" dirty="0" smtClean="0">
                <a:solidFill>
                  <a:schemeClr val="tx1"/>
                </a:solidFill>
                <a:latin typeface="Arial" charset="0"/>
              </a:rPr>
              <a:t>the assault need not be committed by the person who is being detained or arrested.  For example, it could be the suspect’s friend who is being detained or arrested.</a:t>
            </a:r>
          </a:p>
          <a:p>
            <a:endParaRPr lang="en-GB" altLang="en-US" sz="1100" dirty="0" smtClean="0">
              <a:solidFill>
                <a:schemeClr val="tx1"/>
              </a:solidFill>
              <a:latin typeface="Arial" charset="0"/>
            </a:endParaRPr>
          </a:p>
          <a:p>
            <a:r>
              <a:rPr lang="en-GB" altLang="en-US" sz="1100" dirty="0" smtClean="0">
                <a:solidFill>
                  <a:schemeClr val="tx1"/>
                </a:solidFill>
                <a:latin typeface="Arial" charset="0"/>
              </a:rPr>
              <a:t>If the suspect believes that the arrest is unlawful, it is still an offence.</a:t>
            </a:r>
            <a:r>
              <a:rPr lang="en-GB" altLang="en-US" sz="1100" baseline="0" dirty="0" smtClean="0">
                <a:solidFill>
                  <a:schemeClr val="tx1"/>
                </a:solidFill>
                <a:latin typeface="Arial" charset="0"/>
              </a:rPr>
              <a:t> </a:t>
            </a:r>
            <a:r>
              <a:rPr lang="en-GB" altLang="en-US" sz="1100" dirty="0" smtClean="0">
                <a:solidFill>
                  <a:schemeClr val="tx1"/>
                </a:solidFill>
                <a:latin typeface="Arial" charset="0"/>
              </a:rPr>
              <a:t>This would include a belief that the arrested person was innocent.</a:t>
            </a:r>
          </a:p>
          <a:p>
            <a:endParaRPr lang="en-GB" altLang="en-US" sz="1100" dirty="0" smtClean="0">
              <a:solidFill>
                <a:schemeClr val="tx1"/>
              </a:solidFill>
              <a:latin typeface="Arial" charset="0"/>
            </a:endParaRPr>
          </a:p>
          <a:p>
            <a:r>
              <a:rPr lang="en-GB" altLang="en-US" sz="1100" b="1" dirty="0" smtClean="0">
                <a:solidFill>
                  <a:schemeClr val="tx1"/>
                </a:solidFill>
                <a:latin typeface="Arial" charset="0"/>
              </a:rPr>
              <a:t>Summary offence</a:t>
            </a:r>
          </a:p>
          <a:p>
            <a:r>
              <a:rPr lang="en-GB" altLang="en-US" sz="1100" b="1" dirty="0" smtClean="0">
                <a:solidFill>
                  <a:schemeClr val="tx1"/>
                </a:solidFill>
                <a:latin typeface="Arial" charset="0"/>
              </a:rPr>
              <a:t>2 years maximum and/or fine on conviction</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18</a:t>
            </a:fld>
            <a:endParaRPr lang="en-GB" altLang="en-US"/>
          </a:p>
        </p:txBody>
      </p:sp>
    </p:spTree>
    <p:extLst>
      <p:ext uri="{BB962C8B-B14F-4D97-AF65-F5344CB8AC3E}">
        <p14:creationId xmlns:p14="http://schemas.microsoft.com/office/powerpoint/2010/main" val="29542051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smtClean="0">
                <a:effectLst/>
              </a:rPr>
              <a:t>November 2018</a:t>
            </a:r>
          </a:p>
          <a:p>
            <a:endParaRPr lang="en-GB" sz="1100" dirty="0" smtClean="0">
              <a:effectLst/>
            </a:endParaRPr>
          </a:p>
          <a:p>
            <a:r>
              <a:rPr lang="en-GB" sz="1100" dirty="0" smtClean="0">
                <a:effectLst/>
              </a:rPr>
              <a:t>An Act to make provision about offences when perpetrated against emergency workers, and persons assisting such workers; to make certain offences aggravated when perpetrated against such workers in the exercise of their duty; and for connected purposes</a:t>
            </a:r>
          </a:p>
          <a:p>
            <a:endParaRPr lang="en-GB" sz="1100" b="1" dirty="0" smtClean="0">
              <a:effectLst/>
            </a:endParaRPr>
          </a:p>
          <a:p>
            <a:r>
              <a:rPr lang="en-GB" sz="1100" b="1" dirty="0" smtClean="0">
                <a:effectLst/>
              </a:rPr>
              <a:t>Emergency worker</a:t>
            </a:r>
            <a:r>
              <a:rPr lang="en-GB" sz="1100" dirty="0" smtClean="0">
                <a:effectLst/>
              </a:rPr>
              <a:t> means - </a:t>
            </a:r>
          </a:p>
          <a:p>
            <a:r>
              <a:rPr lang="en-GB" sz="1100" dirty="0" smtClean="0">
                <a:effectLst/>
              </a:rPr>
              <a:t>(a) a constable;</a:t>
            </a:r>
            <a:br>
              <a:rPr lang="en-GB" sz="1100" dirty="0" smtClean="0">
                <a:effectLst/>
              </a:rPr>
            </a:br>
            <a:r>
              <a:rPr lang="en-GB" sz="1100" dirty="0" smtClean="0">
                <a:effectLst/>
              </a:rPr>
              <a:t>(b) a person (other than a constable) who has the powers of a constable or is otherwise employed for police purposes or is engaged to provide services for police purposes;</a:t>
            </a:r>
            <a:br>
              <a:rPr lang="en-GB" sz="1100" dirty="0" smtClean="0">
                <a:effectLst/>
              </a:rPr>
            </a:br>
            <a:r>
              <a:rPr lang="en-GB" sz="1100" dirty="0" smtClean="0">
                <a:effectLst/>
              </a:rPr>
              <a:t>(c) a National Crime Agency officer;</a:t>
            </a:r>
            <a:br>
              <a:rPr lang="en-GB" sz="1100" dirty="0" smtClean="0">
                <a:effectLst/>
              </a:rPr>
            </a:br>
            <a:r>
              <a:rPr lang="en-GB" sz="1100" dirty="0" smtClean="0">
                <a:effectLst/>
              </a:rPr>
              <a:t>(d) a prison officer;</a:t>
            </a:r>
            <a:br>
              <a:rPr lang="en-GB" sz="1100" dirty="0" smtClean="0">
                <a:effectLst/>
              </a:rPr>
            </a:br>
            <a:r>
              <a:rPr lang="en-GB" sz="1100" dirty="0" smtClean="0">
                <a:effectLst/>
              </a:rPr>
              <a:t>(e) a person (other than a prison officer) employed or engaged to carry out functions in a custodial institution of a corresponding kind to those carried out by a prison officer;</a:t>
            </a:r>
            <a:br>
              <a:rPr lang="en-GB" sz="1100" dirty="0" smtClean="0">
                <a:effectLst/>
              </a:rPr>
            </a:br>
            <a:r>
              <a:rPr lang="en-GB" sz="1100" dirty="0" smtClean="0">
                <a:effectLst/>
              </a:rPr>
              <a:t>(f) a prisoner custody officer, so far as relating to the exercise of escort functions;</a:t>
            </a:r>
            <a:br>
              <a:rPr lang="en-GB" sz="1100" dirty="0" smtClean="0">
                <a:effectLst/>
              </a:rPr>
            </a:br>
            <a:r>
              <a:rPr lang="en-GB" sz="1100" dirty="0" smtClean="0">
                <a:effectLst/>
              </a:rPr>
              <a:t>(g) a custody officer, so far as relating to the exercise of escort functions;</a:t>
            </a:r>
            <a:br>
              <a:rPr lang="en-GB" sz="1100" dirty="0" smtClean="0">
                <a:effectLst/>
              </a:rPr>
            </a:br>
            <a:r>
              <a:rPr lang="en-GB" sz="1100" dirty="0" smtClean="0">
                <a:effectLst/>
              </a:rPr>
              <a:t>(h) a person employed for the purposes of providing, or engaged to provide, fire services or fire and rescue services;</a:t>
            </a:r>
            <a:br>
              <a:rPr lang="en-GB" sz="1100" dirty="0" smtClean="0">
                <a:effectLst/>
              </a:rPr>
            </a:br>
            <a:r>
              <a:rPr lang="en-GB" sz="1100" dirty="0" smtClean="0">
                <a:effectLst/>
              </a:rPr>
              <a:t>(</a:t>
            </a:r>
            <a:r>
              <a:rPr lang="en-GB" sz="1100" dirty="0" err="1" smtClean="0">
                <a:effectLst/>
              </a:rPr>
              <a:t>i</a:t>
            </a:r>
            <a:r>
              <a:rPr lang="en-GB" sz="1100" dirty="0" smtClean="0">
                <a:effectLst/>
              </a:rPr>
              <a:t>) a person employed for the purposes of providing, or engaged to provide, search services or rescue services (or both);</a:t>
            </a:r>
            <a:br>
              <a:rPr lang="en-GB" sz="1100" dirty="0" smtClean="0">
                <a:effectLst/>
              </a:rPr>
            </a:br>
            <a:r>
              <a:rPr lang="en-GB" sz="1100" dirty="0" smtClean="0">
                <a:effectLst/>
              </a:rPr>
              <a:t>(j) a person employed for the purposes of providing, or engaged to provide - </a:t>
            </a:r>
          </a:p>
          <a:p>
            <a:r>
              <a:rPr lang="en-GB" sz="1100" dirty="0" smtClean="0">
                <a:effectLst/>
              </a:rPr>
              <a:t>(</a:t>
            </a:r>
            <a:r>
              <a:rPr lang="en-GB" sz="1100" dirty="0" err="1" smtClean="0">
                <a:effectLst/>
              </a:rPr>
              <a:t>i</a:t>
            </a:r>
            <a:r>
              <a:rPr lang="en-GB" sz="1100" dirty="0" smtClean="0">
                <a:effectLst/>
              </a:rPr>
              <a:t>) NHS health services, or</a:t>
            </a:r>
            <a:br>
              <a:rPr lang="en-GB" sz="1100" dirty="0" smtClean="0">
                <a:effectLst/>
              </a:rPr>
            </a:br>
            <a:r>
              <a:rPr lang="en-GB" sz="1100" dirty="0" smtClean="0">
                <a:effectLst/>
              </a:rPr>
              <a:t>(ii) services in the support of the provision of NHS health services,</a:t>
            </a:r>
          </a:p>
          <a:p>
            <a:r>
              <a:rPr lang="en-GB" sz="1100" dirty="0" smtClean="0">
                <a:effectLst/>
              </a:rPr>
              <a:t>and whose general activities in doing so involve face to face interaction with individuals receiving the services or with other members of the public. </a:t>
            </a:r>
          </a:p>
          <a:p>
            <a:r>
              <a:rPr lang="en-GB" sz="1100" dirty="0" smtClean="0">
                <a:effectLst/>
              </a:rPr>
              <a:t>3(2) It is immaterial for the purposes of subsection (1) whether the employment or engagement is paid or unpaid.</a:t>
            </a:r>
          </a:p>
          <a:p>
            <a:r>
              <a:rPr lang="en-GB" sz="1100" dirty="0" smtClean="0">
                <a:effectLst/>
              </a:rPr>
              <a:t>3(3) In this section - </a:t>
            </a:r>
          </a:p>
          <a:p>
            <a:r>
              <a:rPr lang="en-GB" sz="1100" b="1" dirty="0" smtClean="0">
                <a:effectLst/>
              </a:rPr>
              <a:t>custodial institution</a:t>
            </a:r>
            <a:r>
              <a:rPr lang="en-GB" sz="1100" dirty="0" smtClean="0">
                <a:effectLst/>
              </a:rPr>
              <a:t> means any of the following - </a:t>
            </a:r>
          </a:p>
          <a:p>
            <a:r>
              <a:rPr lang="en-GB" sz="1100" dirty="0" smtClean="0">
                <a:effectLst/>
              </a:rPr>
              <a:t>(a) a prison; </a:t>
            </a:r>
            <a:br>
              <a:rPr lang="en-GB" sz="1100" dirty="0" smtClean="0">
                <a:effectLst/>
              </a:rPr>
            </a:br>
            <a:r>
              <a:rPr lang="en-GB" sz="1100" dirty="0" smtClean="0">
                <a:effectLst/>
              </a:rPr>
              <a:t>(b) a young offender institution, secure training centre, secure college or remand centre; </a:t>
            </a:r>
            <a:br>
              <a:rPr lang="en-GB" sz="1100" dirty="0" smtClean="0">
                <a:effectLst/>
              </a:rPr>
            </a:br>
            <a:r>
              <a:rPr lang="en-GB" sz="1100" dirty="0" smtClean="0">
                <a:effectLst/>
              </a:rPr>
              <a:t>(c) a removal centre, a short-term holding facility or pre-departure accommodation, as defined by </a:t>
            </a:r>
            <a:r>
              <a:rPr lang="en-GB" sz="1100" dirty="0" smtClean="0">
                <a:effectLst/>
                <a:hlinkClick r:id="rId3"/>
              </a:rPr>
              <a:t>section 147</a:t>
            </a:r>
            <a:r>
              <a:rPr lang="en-GB" sz="1100" dirty="0" smtClean="0">
                <a:effectLst/>
              </a:rPr>
              <a:t> of the Immigration and Asylum Act 1999; </a:t>
            </a:r>
            <a:br>
              <a:rPr lang="en-GB" sz="1100" dirty="0" smtClean="0">
                <a:effectLst/>
              </a:rPr>
            </a:br>
            <a:r>
              <a:rPr lang="en-GB" sz="1100" dirty="0" smtClean="0">
                <a:effectLst/>
              </a:rPr>
              <a:t>(d) services custody premises, as defined by section 300(7) of the </a:t>
            </a:r>
            <a:r>
              <a:rPr lang="en-GB" sz="1100" dirty="0" smtClean="0">
                <a:effectLst/>
                <a:hlinkClick r:id="rId4"/>
              </a:rPr>
              <a:t>Armed Forces Act 2006</a:t>
            </a:r>
            <a:r>
              <a:rPr lang="en-GB" sz="1100" dirty="0" smtClean="0">
                <a:effectLst/>
              </a:rPr>
              <a:t>;</a:t>
            </a:r>
          </a:p>
          <a:p>
            <a:r>
              <a:rPr lang="en-GB" sz="1100" b="1" dirty="0" smtClean="0">
                <a:effectLst/>
              </a:rPr>
              <a:t>custody officer</a:t>
            </a:r>
            <a:br>
              <a:rPr lang="en-GB" sz="1100" b="1" dirty="0" smtClean="0">
                <a:effectLst/>
              </a:rPr>
            </a:br>
            <a:r>
              <a:rPr lang="en-GB" sz="1100" dirty="0" smtClean="0">
                <a:effectLst/>
              </a:rPr>
              <a:t>has the meaning given by </a:t>
            </a:r>
            <a:r>
              <a:rPr lang="en-GB" sz="1100" dirty="0" smtClean="0">
                <a:effectLst/>
                <a:hlinkClick r:id="rId5"/>
              </a:rPr>
              <a:t>section 12(3)</a:t>
            </a:r>
            <a:r>
              <a:rPr lang="en-GB" sz="1100" dirty="0" smtClean="0">
                <a:effectLst/>
              </a:rPr>
              <a:t> of the Criminal Justice and Public Order Act 1994; </a:t>
            </a:r>
            <a:br>
              <a:rPr lang="en-GB" sz="1100" dirty="0" smtClean="0">
                <a:effectLst/>
              </a:rPr>
            </a:br>
            <a:r>
              <a:rPr lang="en-GB" sz="1100" dirty="0" smtClean="0">
                <a:effectLst/>
              </a:rPr>
              <a:t/>
            </a:r>
            <a:br>
              <a:rPr lang="en-GB" sz="1100" dirty="0" smtClean="0">
                <a:effectLst/>
              </a:rPr>
            </a:br>
            <a:r>
              <a:rPr lang="en-GB" sz="1100" b="1" dirty="0" smtClean="0">
                <a:effectLst/>
              </a:rPr>
              <a:t>escort functions </a:t>
            </a:r>
            <a:r>
              <a:rPr lang="en-GB" sz="1100" dirty="0" smtClean="0">
                <a:effectLst/>
              </a:rPr>
              <a:t>- </a:t>
            </a:r>
          </a:p>
          <a:p>
            <a:r>
              <a:rPr lang="en-GB" sz="1100" dirty="0" smtClean="0">
                <a:effectLst/>
              </a:rPr>
              <a:t>(a) in the case of a prisoner custody officer, means the functions specified in </a:t>
            </a:r>
            <a:r>
              <a:rPr lang="en-GB" sz="1100" dirty="0" smtClean="0">
                <a:effectLst/>
                <a:hlinkClick r:id="rId6"/>
              </a:rPr>
              <a:t>section 80(1)</a:t>
            </a:r>
            <a:r>
              <a:rPr lang="en-GB" sz="1100" dirty="0" smtClean="0">
                <a:effectLst/>
              </a:rPr>
              <a:t> of the Criminal Justice Act 1991; </a:t>
            </a:r>
            <a:br>
              <a:rPr lang="en-GB" sz="1100" dirty="0" smtClean="0">
                <a:effectLst/>
              </a:rPr>
            </a:br>
            <a:r>
              <a:rPr lang="en-GB" sz="1100" dirty="0" smtClean="0">
                <a:effectLst/>
              </a:rPr>
              <a:t>(b) in the case of a custody officer, means the functions specified in paragraph 1 of </a:t>
            </a:r>
            <a:r>
              <a:rPr lang="en-GB" sz="1100" dirty="0" smtClean="0">
                <a:effectLst/>
                <a:hlinkClick r:id="rId7"/>
              </a:rPr>
              <a:t>Schedule 1</a:t>
            </a:r>
            <a:r>
              <a:rPr lang="en-GB" sz="1100" dirty="0" smtClean="0">
                <a:effectLst/>
              </a:rPr>
              <a:t> to the Criminal Justice and Public Order Act 1994; </a:t>
            </a:r>
          </a:p>
          <a:p>
            <a:r>
              <a:rPr lang="en-GB" sz="1100" b="1" dirty="0" smtClean="0">
                <a:effectLst/>
              </a:rPr>
              <a:t>NHS health services</a:t>
            </a:r>
            <a:br>
              <a:rPr lang="en-GB" sz="1100" b="1" dirty="0" smtClean="0">
                <a:effectLst/>
              </a:rPr>
            </a:br>
            <a:r>
              <a:rPr lang="en-GB" sz="1100" dirty="0" smtClean="0">
                <a:effectLst/>
              </a:rPr>
              <a:t>means any kind of health services provided as part of the health service continued under section 1(1) of the </a:t>
            </a:r>
            <a:r>
              <a:rPr lang="en-GB" sz="1100" dirty="0" smtClean="0">
                <a:effectLst/>
                <a:hlinkClick r:id="rId8"/>
              </a:rPr>
              <a:t>National Health Service Act 2006</a:t>
            </a:r>
            <a:r>
              <a:rPr lang="en-GB" sz="1100" dirty="0" smtClean="0">
                <a:effectLst/>
              </a:rPr>
              <a:t> and under section 1(1) of the National Health Service (Wales) Act 2006;</a:t>
            </a:r>
            <a:br>
              <a:rPr lang="en-GB" sz="1100" dirty="0" smtClean="0">
                <a:effectLst/>
              </a:rPr>
            </a:br>
            <a:r>
              <a:rPr lang="en-GB" sz="1100" dirty="0" smtClean="0">
                <a:effectLst/>
              </a:rPr>
              <a:t/>
            </a:r>
            <a:br>
              <a:rPr lang="en-GB" sz="1100" dirty="0" smtClean="0">
                <a:effectLst/>
              </a:rPr>
            </a:br>
            <a:r>
              <a:rPr lang="en-GB" sz="1100" b="1" dirty="0" smtClean="0">
                <a:effectLst/>
              </a:rPr>
              <a:t>prisoner custody officer</a:t>
            </a:r>
            <a:br>
              <a:rPr lang="en-GB" sz="1100" b="1" dirty="0" smtClean="0">
                <a:effectLst/>
              </a:rPr>
            </a:br>
            <a:r>
              <a:rPr lang="en-GB" sz="1100" dirty="0" smtClean="0">
                <a:effectLst/>
              </a:rPr>
              <a:t>has the meaning given by </a:t>
            </a:r>
            <a:r>
              <a:rPr lang="en-GB" sz="1100" dirty="0" smtClean="0">
                <a:effectLst/>
                <a:hlinkClick r:id="rId9"/>
              </a:rPr>
              <a:t>section 89(1)</a:t>
            </a:r>
            <a:r>
              <a:rPr lang="en-GB" sz="1100" dirty="0" smtClean="0">
                <a:effectLst/>
              </a:rPr>
              <a:t> of the Criminal Justice Act 1991</a:t>
            </a:r>
          </a:p>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19</a:t>
            </a:fld>
            <a:endParaRPr lang="en-GB" altLang="en-US"/>
          </a:p>
        </p:txBody>
      </p:sp>
    </p:spTree>
    <p:extLst>
      <p:ext uri="{BB962C8B-B14F-4D97-AF65-F5344CB8AC3E}">
        <p14:creationId xmlns:p14="http://schemas.microsoft.com/office/powerpoint/2010/main" val="33988409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lumMod val="75000"/>
                    <a:lumOff val="25000"/>
                  </a:srgbClr>
                </a:solidFill>
                <a:effectLst/>
                <a:uLnTx/>
                <a:uFillTx/>
                <a:latin typeface="Arial" panose="020B0604020202020204" pitchFamily="34" charset="0"/>
                <a:cs typeface="Arial" panose="020B0604020202020204" pitchFamily="34" charset="0"/>
              </a:rPr>
              <a:t>The ‘aggravated’ form of the offence carries a higher maximum penalty than the ordinary form of the offence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lumMod val="75000"/>
                  <a:lumOff val="25000"/>
                </a:srgbClr>
              </a:solidFill>
              <a:effectLst/>
              <a:uLnTx/>
              <a:uFillTx/>
              <a:latin typeface="Arial" panose="020B0604020202020204" pitchFamily="34" charset="0"/>
              <a:cs typeface="Arial" panose="020B0604020202020204" pitchFamily="34" charset="0"/>
            </a:endParaRPr>
          </a:p>
          <a:p>
            <a:pPr>
              <a:lnSpc>
                <a:spcPct val="100000"/>
              </a:lnSpc>
            </a:pPr>
            <a:endParaRPr lang="en-GB" sz="1100" dirty="0" smtClean="0"/>
          </a:p>
          <a:p>
            <a:pPr>
              <a:lnSpc>
                <a:spcPct val="100000"/>
              </a:lnSpc>
            </a:pPr>
            <a:r>
              <a:rPr lang="en-GB" sz="1100" dirty="0" smtClean="0"/>
              <a:t>Racially &amp; Religiously aggravated offences shall be covered in another lesson </a:t>
            </a:r>
            <a:endParaRPr lang="en-GB" sz="1100"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20</a:t>
            </a:fld>
            <a:endParaRPr lang="en-GB" altLang="en-US"/>
          </a:p>
        </p:txBody>
      </p:sp>
    </p:spTree>
    <p:extLst>
      <p:ext uri="{BB962C8B-B14F-4D97-AF65-F5344CB8AC3E}">
        <p14:creationId xmlns:p14="http://schemas.microsoft.com/office/powerpoint/2010/main" val="30144452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lumMod val="75000"/>
                    <a:lumOff val="25000"/>
                  </a:srgbClr>
                </a:solidFill>
                <a:effectLst/>
                <a:uLnTx/>
                <a:uFillTx/>
                <a:latin typeface="Arial" panose="020B0604020202020204" pitchFamily="34" charset="0"/>
                <a:cs typeface="Arial" panose="020B0604020202020204" pitchFamily="34" charset="0"/>
              </a:rPr>
              <a:t>The ‘aggravated’ form of the offence carries a higher maximum penalty than the ordinary form of the offence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lumMod val="75000"/>
                  <a:lumOff val="25000"/>
                </a:srgbClr>
              </a:solidFill>
              <a:effectLst/>
              <a:uLnTx/>
              <a:uFillTx/>
              <a:latin typeface="Arial" panose="020B0604020202020204" pitchFamily="34" charset="0"/>
              <a:cs typeface="Arial" panose="020B0604020202020204" pitchFamily="34" charset="0"/>
            </a:endParaRPr>
          </a:p>
          <a:p>
            <a:pPr>
              <a:lnSpc>
                <a:spcPct val="100000"/>
              </a:lnSpc>
            </a:pPr>
            <a:endParaRPr lang="en-GB" sz="1100" dirty="0" smtClean="0"/>
          </a:p>
          <a:p>
            <a:pPr>
              <a:lnSpc>
                <a:spcPct val="100000"/>
              </a:lnSpc>
            </a:pPr>
            <a:r>
              <a:rPr lang="en-GB" sz="1100" dirty="0" smtClean="0"/>
              <a:t>Racially &amp; Religiously aggravated offences shall be covered in another lesson </a:t>
            </a:r>
            <a:endParaRPr lang="en-GB" sz="1100"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21</a:t>
            </a:fld>
            <a:endParaRPr lang="en-GB" altLang="en-US"/>
          </a:p>
        </p:txBody>
      </p:sp>
    </p:spTree>
    <p:extLst>
      <p:ext uri="{BB962C8B-B14F-4D97-AF65-F5344CB8AC3E}">
        <p14:creationId xmlns:p14="http://schemas.microsoft.com/office/powerpoint/2010/main" val="14585201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23</a:t>
            </a:fld>
            <a:endParaRPr lang="en-GB" altLang="en-US"/>
          </a:p>
        </p:txBody>
      </p:sp>
    </p:spTree>
    <p:extLst>
      <p:ext uri="{BB962C8B-B14F-4D97-AF65-F5344CB8AC3E}">
        <p14:creationId xmlns:p14="http://schemas.microsoft.com/office/powerpoint/2010/main" val="14049293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100" dirty="0"/>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32</a:t>
            </a:fld>
            <a:endParaRPr lang="en-GB" altLang="en-US"/>
          </a:p>
        </p:txBody>
      </p:sp>
    </p:spTree>
    <p:extLst>
      <p:ext uri="{BB962C8B-B14F-4D97-AF65-F5344CB8AC3E}">
        <p14:creationId xmlns:p14="http://schemas.microsoft.com/office/powerpoint/2010/main" val="3152172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0529456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5747415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89703448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74074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523658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2421116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21332328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6203991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36530637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158359289"/>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1732038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10507955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7799824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93101674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890872828"/>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44385365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195700184"/>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5480342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4014262"/>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547653007"/>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97868108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49053634"/>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E9E8AEC-BAED-49DE-8F59-0E2895AFA54B}" type="slidenum">
              <a:rPr lang="en-US" altLang="en-US"/>
              <a:pPr>
                <a:defRPr/>
              </a:pPr>
              <a:t>‹#›</a:t>
            </a:fld>
            <a:endParaRPr lang="en-US" altLang="en-US"/>
          </a:p>
        </p:txBody>
      </p:sp>
    </p:spTree>
    <p:extLst>
      <p:ext uri="{BB962C8B-B14F-4D97-AF65-F5344CB8AC3E}">
        <p14:creationId xmlns:p14="http://schemas.microsoft.com/office/powerpoint/2010/main" val="334213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E4F89E9-C870-4834-B324-7345B6F5D12E}" type="slidenum">
              <a:rPr lang="en-US" altLang="en-US"/>
              <a:pPr>
                <a:defRPr/>
              </a:pPr>
              <a:t>‹#›</a:t>
            </a:fld>
            <a:endParaRPr lang="en-US" altLang="en-US"/>
          </a:p>
        </p:txBody>
      </p:sp>
    </p:spTree>
    <p:extLst>
      <p:ext uri="{BB962C8B-B14F-4D97-AF65-F5344CB8AC3E}">
        <p14:creationId xmlns:p14="http://schemas.microsoft.com/office/powerpoint/2010/main" val="15311647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C41FC74-EB26-43A7-AD59-F5189BF357D3}" type="slidenum">
              <a:rPr lang="en-US" altLang="en-US"/>
              <a:pPr>
                <a:defRPr/>
              </a:pPr>
              <a:t>‹#›</a:t>
            </a:fld>
            <a:endParaRPr lang="en-US" altLang="en-US"/>
          </a:p>
        </p:txBody>
      </p:sp>
    </p:spTree>
    <p:extLst>
      <p:ext uri="{BB962C8B-B14F-4D97-AF65-F5344CB8AC3E}">
        <p14:creationId xmlns:p14="http://schemas.microsoft.com/office/powerpoint/2010/main" val="25193507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50227CE-8B1E-40EC-9435-6842DCA6CEBB}" type="slidenum">
              <a:rPr lang="en-US" altLang="en-US"/>
              <a:pPr>
                <a:defRPr/>
              </a:pPr>
              <a:t>‹#›</a:t>
            </a:fld>
            <a:endParaRPr lang="en-US" altLang="en-US"/>
          </a:p>
        </p:txBody>
      </p:sp>
    </p:spTree>
    <p:extLst>
      <p:ext uri="{BB962C8B-B14F-4D97-AF65-F5344CB8AC3E}">
        <p14:creationId xmlns:p14="http://schemas.microsoft.com/office/powerpoint/2010/main" val="24959626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70B2408-E1BC-4269-8CB6-A7E8980401E5}" type="slidenum">
              <a:rPr lang="en-US" altLang="en-US"/>
              <a:pPr>
                <a:defRPr/>
              </a:pPr>
              <a:t>‹#›</a:t>
            </a:fld>
            <a:endParaRPr lang="en-US" altLang="en-US"/>
          </a:p>
        </p:txBody>
      </p:sp>
    </p:spTree>
    <p:extLst>
      <p:ext uri="{BB962C8B-B14F-4D97-AF65-F5344CB8AC3E}">
        <p14:creationId xmlns:p14="http://schemas.microsoft.com/office/powerpoint/2010/main" val="20444318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4FE8C41-F5E3-4B45-BA26-6BED5AC5496E}" type="slidenum">
              <a:rPr lang="en-US" altLang="en-US"/>
              <a:pPr>
                <a:defRPr/>
              </a:pPr>
              <a:t>‹#›</a:t>
            </a:fld>
            <a:endParaRPr lang="en-US" altLang="en-US"/>
          </a:p>
        </p:txBody>
      </p:sp>
    </p:spTree>
    <p:extLst>
      <p:ext uri="{BB962C8B-B14F-4D97-AF65-F5344CB8AC3E}">
        <p14:creationId xmlns:p14="http://schemas.microsoft.com/office/powerpoint/2010/main" val="36907789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1A6F950-2110-4747-AD51-C132B6F6420C}" type="slidenum">
              <a:rPr lang="en-US" altLang="en-US"/>
              <a:pPr>
                <a:defRPr/>
              </a:pPr>
              <a:t>‹#›</a:t>
            </a:fld>
            <a:endParaRPr lang="en-US" altLang="en-US"/>
          </a:p>
        </p:txBody>
      </p:sp>
    </p:spTree>
    <p:extLst>
      <p:ext uri="{BB962C8B-B14F-4D97-AF65-F5344CB8AC3E}">
        <p14:creationId xmlns:p14="http://schemas.microsoft.com/office/powerpoint/2010/main" val="31897483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87F99CE-D9D1-44F0-90AE-075F0BCE2625}" type="slidenum">
              <a:rPr lang="en-US" altLang="en-US"/>
              <a:pPr>
                <a:defRPr/>
              </a:pPr>
              <a:t>‹#›</a:t>
            </a:fld>
            <a:endParaRPr lang="en-US" altLang="en-US"/>
          </a:p>
        </p:txBody>
      </p:sp>
    </p:spTree>
    <p:extLst>
      <p:ext uri="{BB962C8B-B14F-4D97-AF65-F5344CB8AC3E}">
        <p14:creationId xmlns:p14="http://schemas.microsoft.com/office/powerpoint/2010/main" val="14067220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D163FF3-B626-4188-8191-2C0CC5017DFC}" type="slidenum">
              <a:rPr lang="en-US" altLang="en-US"/>
              <a:pPr>
                <a:defRPr/>
              </a:pPr>
              <a:t>‹#›</a:t>
            </a:fld>
            <a:endParaRPr lang="en-US" altLang="en-US"/>
          </a:p>
        </p:txBody>
      </p:sp>
    </p:spTree>
    <p:extLst>
      <p:ext uri="{BB962C8B-B14F-4D97-AF65-F5344CB8AC3E}">
        <p14:creationId xmlns:p14="http://schemas.microsoft.com/office/powerpoint/2010/main" val="31308476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F3DAF9-4D58-45E9-BDB4-F2E9C65D014E}" type="slidenum">
              <a:rPr lang="en-US" altLang="en-US"/>
              <a:pPr>
                <a:defRPr/>
              </a:pPr>
              <a:t>‹#›</a:t>
            </a:fld>
            <a:endParaRPr lang="en-US" altLang="en-US"/>
          </a:p>
        </p:txBody>
      </p:sp>
    </p:spTree>
    <p:extLst>
      <p:ext uri="{BB962C8B-B14F-4D97-AF65-F5344CB8AC3E}">
        <p14:creationId xmlns:p14="http://schemas.microsoft.com/office/powerpoint/2010/main" val="22946996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EC1CCC0-35BB-4F08-83E1-5F925EC30F77}" type="slidenum">
              <a:rPr lang="en-US" altLang="en-US"/>
              <a:pPr>
                <a:defRPr/>
              </a:pPr>
              <a:t>‹#›</a:t>
            </a:fld>
            <a:endParaRPr lang="en-US" altLang="en-US"/>
          </a:p>
        </p:txBody>
      </p:sp>
    </p:spTree>
    <p:extLst>
      <p:ext uri="{BB962C8B-B14F-4D97-AF65-F5344CB8AC3E}">
        <p14:creationId xmlns:p14="http://schemas.microsoft.com/office/powerpoint/2010/main" val="217739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8B2DD80-2896-40E9-A8FD-0602C065F1AE}" type="datetimeFigureOut">
              <a:rPr lang="en-GB" smtClean="0"/>
              <a:t>20/02/2019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1204222374"/>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8B2DD80-2896-40E9-A8FD-0602C065F1AE}" type="datetimeFigureOut">
              <a:rPr lang="en-GB" smtClean="0"/>
              <a:t>20/02/2019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1280309071"/>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145C13B6-4F38-4D69-BDA6-7C7FD567DA23}" type="slidenum">
              <a:rPr lang="en-US" altLang="en-US"/>
              <a:pPr>
                <a:defRPr/>
              </a:pPr>
              <a:t>‹#›</a:t>
            </a:fld>
            <a:endParaRPr lang="en-US" altLang="en-US"/>
          </a:p>
        </p:txBody>
      </p:sp>
      <p:sp>
        <p:nvSpPr>
          <p:cNvPr id="2" name="hl" descr=" "/>
          <p:cNvSpPr txBox="1"/>
          <p:nvPr userDrawn="1"/>
        </p:nvSpPr>
        <p:spPr>
          <a:xfrm>
            <a:off x="0" y="0"/>
            <a:ext cx="9144000" cy="223838"/>
          </a:xfrm>
          <a:prstGeom prst="rect">
            <a:avLst/>
          </a:prstGeom>
          <a:noFill/>
        </p:spPr>
        <p:txBody>
          <a:bodyPr>
            <a:spAutoFit/>
          </a:bodyPr>
          <a:lstStyle/>
          <a:p>
            <a:pPr algn="l">
              <a:defRPr/>
            </a:pPr>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3" name="fl" descr=" "/>
          <p:cNvSpPr txBox="1"/>
          <p:nvPr userDrawn="1"/>
        </p:nvSpPr>
        <p:spPr>
          <a:xfrm>
            <a:off x="0" y="6537960"/>
            <a:ext cx="9144000" cy="223838"/>
          </a:xfrm>
          <a:prstGeom prst="rect">
            <a:avLst/>
          </a:prstGeom>
          <a:noFill/>
        </p:spPr>
        <p:txBody>
          <a:bodyPr>
            <a:spAutoFit/>
          </a:bodyPr>
          <a:lstStyle/>
          <a:p>
            <a:pPr algn="l">
              <a:defRPr/>
            </a:pPr>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957950642"/>
      </p:ext>
    </p:extLst>
  </p:cSld>
  <p:clrMap bg1="lt1" tx1="dk1" bg2="lt2" tx2="dk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notesSlide" Target="../notesSlides/notesSlide2.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slideLayout" Target="../slideLayouts/slideLayout18.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image" Target="../media/image4.jpeg"/><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8.xml"/><Relationship Id="rId7" Type="http://schemas.openxmlformats.org/officeDocument/2006/relationships/image" Target="../media/image6.jpe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5.jpeg"/><Relationship Id="rId5" Type="http://schemas.openxmlformats.org/officeDocument/2006/relationships/image" Target="../media/image3.jp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9.jpg"/><Relationship Id="rId2" Type="http://schemas.openxmlformats.org/officeDocument/2006/relationships/slideLayout" Target="../slideLayouts/slideLayout18.xml"/><Relationship Id="rId1" Type="http://schemas.openxmlformats.org/officeDocument/2006/relationships/tags" Target="../tags/tag14.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8.xml"/><Relationship Id="rId1" Type="http://schemas.openxmlformats.org/officeDocument/2006/relationships/tags" Target="../tags/tag1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8.xml"/><Relationship Id="rId7" Type="http://schemas.openxmlformats.org/officeDocument/2006/relationships/image" Target="../media/image13.pn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12.png"/><Relationship Id="rId5" Type="http://schemas.openxmlformats.org/officeDocument/2006/relationships/image" Target="../media/image3.jp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8.xml"/><Relationship Id="rId1" Type="http://schemas.openxmlformats.org/officeDocument/2006/relationships/tags" Target="../tags/tag18.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3.jp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8.xml"/><Relationship Id="rId1" Type="http://schemas.openxmlformats.org/officeDocument/2006/relationships/tags" Target="../tags/tag19.xml"/><Relationship Id="rId4" Type="http://schemas.openxmlformats.org/officeDocument/2006/relationships/image" Target="../media/image3.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8.xml"/><Relationship Id="rId1" Type="http://schemas.openxmlformats.org/officeDocument/2006/relationships/tags" Target="../tags/tag20.xml"/><Relationship Id="rId4" Type="http://schemas.openxmlformats.org/officeDocument/2006/relationships/image" Target="../media/image3.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8.xml"/><Relationship Id="rId1" Type="http://schemas.openxmlformats.org/officeDocument/2006/relationships/tags" Target="../tags/tag21.xml"/><Relationship Id="rId4" Type="http://schemas.openxmlformats.org/officeDocument/2006/relationships/image" Target="../media/image3.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8.xml"/><Relationship Id="rId1" Type="http://schemas.openxmlformats.org/officeDocument/2006/relationships/tags" Target="../tags/tag22.xml"/><Relationship Id="rId4" Type="http://schemas.openxmlformats.org/officeDocument/2006/relationships/image" Target="../media/image3.jp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9.xml"/><Relationship Id="rId7" Type="http://schemas.openxmlformats.org/officeDocument/2006/relationships/image" Target="../media/image17.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slide" Target="slide6.xml"/><Relationship Id="rId5" Type="http://schemas.openxmlformats.org/officeDocument/2006/relationships/audio" Target="../media/audio1.wav"/><Relationship Id="rId4"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9.xml"/><Relationship Id="rId1" Type="http://schemas.openxmlformats.org/officeDocument/2006/relationships/audio" Target="file:///C:\Documents%20and%20Settings\Administrator\Local%20Settings\Temporary%20Internet%20Files\Content.IE5\36UG8QNG\MSj00746910000%5b1%5d.wav" TargetMode="External"/><Relationship Id="rId5" Type="http://schemas.openxmlformats.org/officeDocument/2006/relationships/image" Target="../media/image17.png"/><Relationship Id="rId4" Type="http://schemas.openxmlformats.org/officeDocument/2006/relationships/slide" Target="slide6.xml"/></Relationships>
</file>

<file path=ppt/slides/_rels/slide26.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17.png"/><Relationship Id="rId5" Type="http://schemas.openxmlformats.org/officeDocument/2006/relationships/slide" Target="slide6.xml"/><Relationship Id="rId4" Type="http://schemas.openxmlformats.org/officeDocument/2006/relationships/audio" Target="../media/audio1.wav"/></Relationships>
</file>

<file path=ppt/slides/_rels/slide2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17.png"/><Relationship Id="rId5" Type="http://schemas.openxmlformats.org/officeDocument/2006/relationships/slide" Target="slide6.xml"/><Relationship Id="rId4" Type="http://schemas.openxmlformats.org/officeDocument/2006/relationships/audio" Target="../media/audio1.wav"/></Relationships>
</file>

<file path=ppt/slides/_rels/slide30.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image" Target="../media/image17.png"/><Relationship Id="rId5" Type="http://schemas.openxmlformats.org/officeDocument/2006/relationships/slide" Target="slide6.xml"/><Relationship Id="rId4" Type="http://schemas.openxmlformats.org/officeDocument/2006/relationships/audio" Target="../media/audio1.wav"/></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07504" y="1916832"/>
            <a:ext cx="3413927" cy="877163"/>
          </a:xfrm>
          <a:prstGeom prst="rect">
            <a:avLst/>
          </a:prstGeom>
          <a:noFill/>
        </p:spPr>
        <p:txBody>
          <a:bodyPr wrap="square" rtlCol="0">
            <a:spAutoFit/>
          </a:bodyPr>
          <a:lstStyle/>
          <a:p>
            <a:pPr defTabSz="685800" fontAlgn="auto">
              <a:spcBef>
                <a:spcPts val="0"/>
              </a:spcBef>
              <a:spcAft>
                <a:spcPts val="0"/>
              </a:spcAft>
            </a:pPr>
            <a:r>
              <a:rPr lang="en-GB" sz="3600" dirty="0" smtClean="0">
                <a:solidFill>
                  <a:srgbClr val="CD1141"/>
                </a:solidFill>
                <a:latin typeface="Tahoma" panose="020B0604030504040204" pitchFamily="34" charset="0"/>
                <a:ea typeface="Tahoma" panose="020B0604030504040204" pitchFamily="34" charset="0"/>
                <a:cs typeface="Tahoma" panose="020B0604030504040204" pitchFamily="34" charset="0"/>
              </a:rPr>
              <a:t>Assaults</a:t>
            </a:r>
            <a:endParaRPr lang="en-GB" sz="3600" dirty="0">
              <a:solidFill>
                <a:srgbClr val="CD1141"/>
              </a:solidFill>
              <a:latin typeface="Tahoma" panose="020B0604030504040204" pitchFamily="34" charset="0"/>
              <a:ea typeface="Tahoma" panose="020B0604030504040204" pitchFamily="34" charset="0"/>
              <a:cs typeface="Tahoma" panose="020B0604030504040204" pitchFamily="34" charset="0"/>
            </a:endParaRPr>
          </a:p>
          <a:p>
            <a:pPr algn="l" defTabSz="685800" fontAlgn="auto">
              <a:spcBef>
                <a:spcPts val="0"/>
              </a:spcBef>
              <a:spcAft>
                <a:spcPts val="0"/>
              </a:spcAft>
            </a:pPr>
            <a:endParaRPr lang="en-GB" sz="1500" b="0" dirty="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stretch>
            <a:fillRect/>
          </a:stretch>
        </p:blipFill>
        <p:spPr>
          <a:xfrm>
            <a:off x="232387" y="260648"/>
            <a:ext cx="594412" cy="717866"/>
          </a:xfrm>
          <a:prstGeom prst="rect">
            <a:avLst/>
          </a:prstGeom>
        </p:spPr>
      </p:pic>
    </p:spTree>
    <p:extLst>
      <p:ext uri="{BB962C8B-B14F-4D97-AF65-F5344CB8AC3E}">
        <p14:creationId xmlns:p14="http://schemas.microsoft.com/office/powerpoint/2010/main" val="37198067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rotWithShape="1">
          <a:blip r:embed="rId15" cstate="print">
            <a:lum bright="70000" contrast="-70000"/>
            <a:extLst>
              <a:ext uri="{28A0092B-C50C-407E-A947-70E740481C1C}">
                <a14:useLocalDpi xmlns:a14="http://schemas.microsoft.com/office/drawing/2010/main" val="0"/>
              </a:ext>
            </a:extLst>
          </a:blip>
          <a:srcRect l="19680"/>
          <a:stretch/>
        </p:blipFill>
        <p:spPr>
          <a:xfrm>
            <a:off x="-36512" y="116632"/>
            <a:ext cx="9180512" cy="5373216"/>
          </a:xfrm>
          <a:prstGeom prst="rect">
            <a:avLst/>
          </a:prstGeom>
          <a:ln>
            <a:noFill/>
          </a:ln>
          <a:effectLst>
            <a:softEdge rad="112500"/>
          </a:effectLst>
        </p:spPr>
      </p:pic>
      <p:cxnSp>
        <p:nvCxnSpPr>
          <p:cNvPr id="3" name="Straight Connector 2"/>
          <p:cNvCxnSpPr/>
          <p:nvPr/>
        </p:nvCxnSpPr>
        <p:spPr>
          <a:xfrm flipV="1">
            <a:off x="251520" y="0"/>
            <a:ext cx="8928992" cy="5157192"/>
          </a:xfrm>
          <a:prstGeom prst="line">
            <a:avLst/>
          </a:prstGeom>
          <a:noFill/>
          <a:ln w="28575" cap="flat" cmpd="sng" algn="ctr">
            <a:solidFill>
              <a:srgbClr val="000000"/>
            </a:solidFill>
            <a:prstDash val="solid"/>
          </a:ln>
          <a:effectLst/>
        </p:spPr>
      </p:cxnSp>
      <p:sp>
        <p:nvSpPr>
          <p:cNvPr id="5" name="Text Box 9"/>
          <p:cNvSpPr txBox="1">
            <a:spLocks noChangeArrowheads="1"/>
          </p:cNvSpPr>
          <p:nvPr>
            <p:custDataLst>
              <p:tags r:id="rId2"/>
            </p:custDataLst>
          </p:nvPr>
        </p:nvSpPr>
        <p:spPr bwMode="auto">
          <a:xfrm>
            <a:off x="179512" y="3284984"/>
            <a:ext cx="15509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GB" altLang="en-US" sz="1800" dirty="0">
                <a:solidFill>
                  <a:srgbClr val="333399"/>
                </a:solidFill>
                <a:latin typeface="Arial" charset="0"/>
              </a:rPr>
              <a:t>Common</a:t>
            </a:r>
          </a:p>
          <a:p>
            <a:pPr eaLnBrk="0" hangingPunct="0"/>
            <a:r>
              <a:rPr lang="en-GB" altLang="en-US" sz="1800" dirty="0">
                <a:solidFill>
                  <a:srgbClr val="333399"/>
                </a:solidFill>
                <a:latin typeface="Arial" charset="0"/>
              </a:rPr>
              <a:t> Assault</a:t>
            </a:r>
          </a:p>
          <a:p>
            <a:pPr eaLnBrk="0" hangingPunct="0"/>
            <a:r>
              <a:rPr lang="en-GB" altLang="en-US" sz="1800" dirty="0">
                <a:solidFill>
                  <a:srgbClr val="333399"/>
                </a:solidFill>
                <a:latin typeface="Arial" charset="0"/>
              </a:rPr>
              <a:t>Sect 39 </a:t>
            </a:r>
            <a:r>
              <a:rPr lang="en-GB" altLang="en-US" sz="1800" dirty="0" smtClean="0">
                <a:solidFill>
                  <a:srgbClr val="333399"/>
                </a:solidFill>
                <a:latin typeface="Arial" charset="0"/>
              </a:rPr>
              <a:t>CJA</a:t>
            </a:r>
          </a:p>
          <a:p>
            <a:pPr eaLnBrk="0" hangingPunct="0"/>
            <a:r>
              <a:rPr lang="en-GB" altLang="en-US" sz="1800" dirty="0" smtClean="0">
                <a:solidFill>
                  <a:srgbClr val="333399"/>
                </a:solidFill>
                <a:latin typeface="Arial" charset="0"/>
              </a:rPr>
              <a:t>1988</a:t>
            </a:r>
            <a:endParaRPr lang="en-GB" altLang="en-US" sz="1800" dirty="0">
              <a:solidFill>
                <a:srgbClr val="333399"/>
              </a:solidFill>
              <a:latin typeface="Arial" charset="0"/>
            </a:endParaRPr>
          </a:p>
        </p:txBody>
      </p:sp>
      <p:sp>
        <p:nvSpPr>
          <p:cNvPr id="6" name="Text Box 8"/>
          <p:cNvSpPr txBox="1">
            <a:spLocks noChangeArrowheads="1"/>
          </p:cNvSpPr>
          <p:nvPr>
            <p:custDataLst>
              <p:tags r:id="rId3"/>
            </p:custDataLst>
          </p:nvPr>
        </p:nvSpPr>
        <p:spPr bwMode="auto">
          <a:xfrm>
            <a:off x="1727101" y="2377659"/>
            <a:ext cx="123629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GB" altLang="en-US" sz="1800" dirty="0" smtClean="0">
                <a:solidFill>
                  <a:srgbClr val="333399"/>
                </a:solidFill>
                <a:latin typeface="Arial" charset="0"/>
              </a:rPr>
              <a:t>A.B.H</a:t>
            </a:r>
            <a:endParaRPr lang="en-GB" altLang="en-US" sz="1800" dirty="0">
              <a:solidFill>
                <a:srgbClr val="333399"/>
              </a:solidFill>
              <a:latin typeface="Arial" charset="0"/>
            </a:endParaRPr>
          </a:p>
          <a:p>
            <a:pPr eaLnBrk="0" hangingPunct="0"/>
            <a:r>
              <a:rPr lang="en-GB" altLang="en-US" sz="1800" dirty="0">
                <a:solidFill>
                  <a:srgbClr val="333399"/>
                </a:solidFill>
                <a:latin typeface="Arial" charset="0"/>
              </a:rPr>
              <a:t>Sect 47</a:t>
            </a:r>
          </a:p>
          <a:p>
            <a:pPr eaLnBrk="0" hangingPunct="0"/>
            <a:r>
              <a:rPr lang="en-GB" altLang="en-US" sz="1800" dirty="0">
                <a:solidFill>
                  <a:srgbClr val="333399"/>
                </a:solidFill>
                <a:latin typeface="Arial" charset="0"/>
              </a:rPr>
              <a:t> OAP Act </a:t>
            </a:r>
            <a:endParaRPr lang="en-GB" altLang="en-US" sz="1800" dirty="0" smtClean="0">
              <a:solidFill>
                <a:srgbClr val="333399"/>
              </a:solidFill>
              <a:latin typeface="Arial" charset="0"/>
            </a:endParaRPr>
          </a:p>
          <a:p>
            <a:pPr eaLnBrk="0" hangingPunct="0"/>
            <a:r>
              <a:rPr lang="en-GB" altLang="en-US" sz="1800" dirty="0" smtClean="0">
                <a:solidFill>
                  <a:srgbClr val="333399"/>
                </a:solidFill>
                <a:latin typeface="Arial" charset="0"/>
              </a:rPr>
              <a:t>1861</a:t>
            </a:r>
            <a:endParaRPr lang="en-GB" altLang="en-US" sz="1800" dirty="0">
              <a:solidFill>
                <a:srgbClr val="333399"/>
              </a:solidFill>
              <a:latin typeface="Arial" charset="0"/>
            </a:endParaRPr>
          </a:p>
        </p:txBody>
      </p:sp>
      <p:sp>
        <p:nvSpPr>
          <p:cNvPr id="7" name="Text Box 7"/>
          <p:cNvSpPr txBox="1">
            <a:spLocks noChangeArrowheads="1"/>
          </p:cNvSpPr>
          <p:nvPr>
            <p:custDataLst>
              <p:tags r:id="rId4"/>
            </p:custDataLst>
          </p:nvPr>
        </p:nvSpPr>
        <p:spPr bwMode="auto">
          <a:xfrm>
            <a:off x="3214920" y="1623110"/>
            <a:ext cx="117218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GB" altLang="en-US" sz="1800" dirty="0">
                <a:solidFill>
                  <a:srgbClr val="333399"/>
                </a:solidFill>
                <a:latin typeface="Arial" charset="0"/>
              </a:rPr>
              <a:t>G.B.H</a:t>
            </a:r>
          </a:p>
          <a:p>
            <a:pPr eaLnBrk="0" hangingPunct="0"/>
            <a:r>
              <a:rPr lang="en-GB" altLang="en-US" sz="1800" dirty="0">
                <a:solidFill>
                  <a:srgbClr val="333399"/>
                </a:solidFill>
                <a:latin typeface="Arial" charset="0"/>
              </a:rPr>
              <a:t>Sect 20 </a:t>
            </a:r>
          </a:p>
          <a:p>
            <a:pPr eaLnBrk="0" hangingPunct="0"/>
            <a:r>
              <a:rPr lang="en-GB" altLang="en-US" sz="1800" dirty="0" smtClean="0">
                <a:solidFill>
                  <a:srgbClr val="333399"/>
                </a:solidFill>
                <a:latin typeface="Arial" charset="0"/>
              </a:rPr>
              <a:t>OAP Act </a:t>
            </a:r>
          </a:p>
          <a:p>
            <a:pPr eaLnBrk="0" hangingPunct="0"/>
            <a:r>
              <a:rPr lang="en-GB" altLang="en-US" sz="1800" dirty="0" smtClean="0">
                <a:solidFill>
                  <a:srgbClr val="333399"/>
                </a:solidFill>
                <a:latin typeface="Arial" charset="0"/>
              </a:rPr>
              <a:t>1861</a:t>
            </a:r>
            <a:endParaRPr lang="en-GB" altLang="en-US" sz="1800" dirty="0">
              <a:solidFill>
                <a:srgbClr val="333399"/>
              </a:solidFill>
              <a:latin typeface="Arial" charset="0"/>
            </a:endParaRPr>
          </a:p>
        </p:txBody>
      </p:sp>
      <p:sp>
        <p:nvSpPr>
          <p:cNvPr id="8" name="Text Box 6"/>
          <p:cNvSpPr txBox="1">
            <a:spLocks noChangeArrowheads="1"/>
          </p:cNvSpPr>
          <p:nvPr>
            <p:custDataLst>
              <p:tags r:id="rId5"/>
            </p:custDataLst>
          </p:nvPr>
        </p:nvSpPr>
        <p:spPr bwMode="auto">
          <a:xfrm>
            <a:off x="4283968" y="764704"/>
            <a:ext cx="17716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GB" altLang="en-US" sz="1800" dirty="0">
                <a:solidFill>
                  <a:srgbClr val="333399"/>
                </a:solidFill>
                <a:latin typeface="Arial" charset="0"/>
              </a:rPr>
              <a:t>G.B.H</a:t>
            </a:r>
          </a:p>
          <a:p>
            <a:pPr eaLnBrk="0" hangingPunct="0"/>
            <a:r>
              <a:rPr lang="en-GB" altLang="en-US" sz="1800" dirty="0" smtClean="0">
                <a:solidFill>
                  <a:srgbClr val="333399"/>
                </a:solidFill>
                <a:latin typeface="Arial" charset="0"/>
              </a:rPr>
              <a:t>Sect </a:t>
            </a:r>
            <a:r>
              <a:rPr lang="en-GB" altLang="en-US" sz="1800" dirty="0">
                <a:solidFill>
                  <a:srgbClr val="333399"/>
                </a:solidFill>
                <a:latin typeface="Arial" charset="0"/>
              </a:rPr>
              <a:t>18</a:t>
            </a:r>
          </a:p>
          <a:p>
            <a:pPr eaLnBrk="0" hangingPunct="0"/>
            <a:r>
              <a:rPr lang="en-GB" altLang="en-US" sz="1800" dirty="0">
                <a:solidFill>
                  <a:srgbClr val="333399"/>
                </a:solidFill>
                <a:latin typeface="Arial" charset="0"/>
              </a:rPr>
              <a:t> OAP Act </a:t>
            </a:r>
            <a:endParaRPr lang="en-GB" altLang="en-US" sz="1800" dirty="0" smtClean="0">
              <a:solidFill>
                <a:srgbClr val="333399"/>
              </a:solidFill>
              <a:latin typeface="Arial" charset="0"/>
            </a:endParaRPr>
          </a:p>
          <a:p>
            <a:pPr eaLnBrk="0" hangingPunct="0"/>
            <a:r>
              <a:rPr lang="en-GB" altLang="en-US" sz="1800" dirty="0" smtClean="0">
                <a:solidFill>
                  <a:srgbClr val="333399"/>
                </a:solidFill>
                <a:latin typeface="Arial" charset="0"/>
              </a:rPr>
              <a:t>1861         </a:t>
            </a:r>
            <a:endParaRPr lang="en-GB" altLang="en-US" sz="1800" dirty="0">
              <a:solidFill>
                <a:srgbClr val="333399"/>
              </a:solidFill>
              <a:latin typeface="Arial" charset="0"/>
            </a:endParaRPr>
          </a:p>
        </p:txBody>
      </p:sp>
      <p:sp>
        <p:nvSpPr>
          <p:cNvPr id="9" name="Text Box 5"/>
          <p:cNvSpPr txBox="1">
            <a:spLocks noChangeArrowheads="1"/>
          </p:cNvSpPr>
          <p:nvPr>
            <p:custDataLst>
              <p:tags r:id="rId6"/>
            </p:custDataLst>
          </p:nvPr>
        </p:nvSpPr>
        <p:spPr bwMode="auto">
          <a:xfrm>
            <a:off x="6128732" y="580038"/>
            <a:ext cx="122341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GB" altLang="en-US" sz="1800" dirty="0">
                <a:solidFill>
                  <a:srgbClr val="333399"/>
                </a:solidFill>
                <a:latin typeface="Arial" charset="0"/>
              </a:rPr>
              <a:t>Homicide</a:t>
            </a:r>
          </a:p>
        </p:txBody>
      </p:sp>
      <p:sp>
        <p:nvSpPr>
          <p:cNvPr id="10" name="Line 15"/>
          <p:cNvSpPr>
            <a:spLocks noChangeShapeType="1"/>
          </p:cNvSpPr>
          <p:nvPr>
            <p:custDataLst>
              <p:tags r:id="rId7"/>
            </p:custDataLst>
          </p:nvPr>
        </p:nvSpPr>
        <p:spPr bwMode="auto">
          <a:xfrm>
            <a:off x="6732240" y="1183813"/>
            <a:ext cx="0" cy="1193846"/>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endParaRPr>
          </a:p>
        </p:txBody>
      </p:sp>
      <p:sp>
        <p:nvSpPr>
          <p:cNvPr id="11" name="Text Box 4"/>
          <p:cNvSpPr txBox="1">
            <a:spLocks noChangeArrowheads="1"/>
          </p:cNvSpPr>
          <p:nvPr>
            <p:custDataLst>
              <p:tags r:id="rId8"/>
            </p:custDataLst>
          </p:nvPr>
        </p:nvSpPr>
        <p:spPr bwMode="auto">
          <a:xfrm>
            <a:off x="6285472" y="2494291"/>
            <a:ext cx="9669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GB" altLang="en-US" sz="1800" dirty="0">
                <a:solidFill>
                  <a:srgbClr val="333399"/>
                </a:solidFill>
                <a:latin typeface="Arial" charset="0"/>
              </a:rPr>
              <a:t>Murder</a:t>
            </a:r>
          </a:p>
        </p:txBody>
      </p:sp>
      <p:sp>
        <p:nvSpPr>
          <p:cNvPr id="12" name="Line 16"/>
          <p:cNvSpPr>
            <a:spLocks noChangeShapeType="1"/>
          </p:cNvSpPr>
          <p:nvPr>
            <p:custDataLst>
              <p:tags r:id="rId9"/>
            </p:custDataLst>
          </p:nvPr>
        </p:nvSpPr>
        <p:spPr bwMode="auto">
          <a:xfrm>
            <a:off x="6732240" y="2903074"/>
            <a:ext cx="0" cy="1025525"/>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endParaRPr>
          </a:p>
        </p:txBody>
      </p:sp>
      <p:sp>
        <p:nvSpPr>
          <p:cNvPr id="13" name="Text Box 14"/>
          <p:cNvSpPr txBox="1">
            <a:spLocks noChangeArrowheads="1"/>
          </p:cNvSpPr>
          <p:nvPr>
            <p:custDataLst>
              <p:tags r:id="rId10"/>
            </p:custDataLst>
          </p:nvPr>
        </p:nvSpPr>
        <p:spPr bwMode="auto">
          <a:xfrm>
            <a:off x="5679828" y="4115981"/>
            <a:ext cx="232161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GB" altLang="en-US" sz="1800" dirty="0">
                <a:solidFill>
                  <a:srgbClr val="333399"/>
                </a:solidFill>
                <a:latin typeface="Arial" charset="0"/>
              </a:rPr>
              <a:t>Manslaughter</a:t>
            </a:r>
          </a:p>
        </p:txBody>
      </p:sp>
      <p:sp>
        <p:nvSpPr>
          <p:cNvPr id="14" name="TextBox 13"/>
          <p:cNvSpPr txBox="1"/>
          <p:nvPr>
            <p:custDataLst>
              <p:tags r:id="rId11"/>
            </p:custDataLst>
          </p:nvPr>
        </p:nvSpPr>
        <p:spPr>
          <a:xfrm>
            <a:off x="1414608" y="5441872"/>
            <a:ext cx="5944983" cy="523220"/>
          </a:xfrm>
          <a:prstGeom prst="rect">
            <a:avLst/>
          </a:prstGeom>
          <a:solidFill>
            <a:schemeClr val="bg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sng" strike="noStrike" kern="0" cap="none" spc="0" normalizeH="0" baseline="0" noProof="0" dirty="0" smtClean="0">
                <a:ln>
                  <a:noFill/>
                </a:ln>
                <a:solidFill>
                  <a:srgbClr val="000000"/>
                </a:solidFill>
                <a:effectLst/>
                <a:uLnTx/>
                <a:uFillTx/>
              </a:rPr>
              <a:t>The scale of Assaults</a:t>
            </a:r>
          </a:p>
        </p:txBody>
      </p:sp>
    </p:spTree>
    <p:extLst>
      <p:ext uri="{BB962C8B-B14F-4D97-AF65-F5344CB8AC3E}">
        <p14:creationId xmlns:p14="http://schemas.microsoft.com/office/powerpoint/2010/main" val="403632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animBg="1"/>
      <p:bldP spid="11" grpId="0"/>
      <p:bldP spid="12" grpId="0" animBg="1"/>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txBox="1">
            <a:spLocks/>
          </p:cNvSpPr>
          <p:nvPr/>
        </p:nvSpPr>
        <p:spPr>
          <a:xfrm>
            <a:off x="899592" y="1844824"/>
            <a:ext cx="7560840" cy="3611416"/>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ctr"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None/>
              <a:tabLst/>
              <a:defRPr/>
            </a:pP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There are </a:t>
            </a:r>
            <a:r>
              <a:rPr kumimoji="0" lang="en-GB" sz="2400" b="0" i="0" u="sng"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two</a:t>
            </a: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 offences under S.39 CJA:</a:t>
            </a:r>
          </a:p>
          <a:p>
            <a:pPr marL="0" marR="0" lvl="0" indent="0" algn="ctr"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None/>
              <a:tabLst/>
              <a:defRPr/>
            </a:pPr>
            <a:endPar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90000"/>
              </a:lnSpc>
              <a:spcBef>
                <a:spcPts val="1200"/>
              </a:spcBef>
              <a:spcAft>
                <a:spcPts val="200"/>
              </a:spcAft>
              <a:buClr>
                <a:srgbClr val="E48312"/>
              </a:buClr>
              <a:buSzPct val="100000"/>
              <a:buNone/>
              <a:tabLst/>
              <a:defRPr/>
            </a:pP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COMMON ASSAULT</a:t>
            </a:r>
          </a:p>
          <a:p>
            <a:pPr marL="91440" marR="0" lvl="0" indent="-91440" algn="ctr" defTabSz="914400" rtl="0" eaLnBrk="1" fontAlgn="auto" latinLnBrk="0" hangingPunct="1">
              <a:lnSpc>
                <a:spcPct val="90000"/>
              </a:lnSpc>
              <a:spcBef>
                <a:spcPts val="1200"/>
              </a:spcBef>
              <a:spcAft>
                <a:spcPts val="200"/>
              </a:spcAft>
              <a:buClr>
                <a:srgbClr val="E48312"/>
              </a:buClr>
              <a:buSzPct val="100000"/>
              <a:buFont typeface="Arial" panose="020B0604020202020204" pitchFamily="34" charset="0"/>
              <a:buChar char="•"/>
              <a:tabLst/>
              <a:defRPr/>
            </a:pPr>
            <a:endPar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None/>
              <a:tabLst/>
              <a:defRPr/>
            </a:pP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OR</a:t>
            </a:r>
          </a:p>
          <a:p>
            <a:pPr marL="0" marR="0" lvl="0" indent="0" algn="ctr"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None/>
              <a:tabLst/>
              <a:defRPr/>
            </a:pPr>
            <a:endPar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90000"/>
              </a:lnSpc>
              <a:spcBef>
                <a:spcPts val="1200"/>
              </a:spcBef>
              <a:spcAft>
                <a:spcPts val="200"/>
              </a:spcAft>
              <a:buClr>
                <a:srgbClr val="E48312"/>
              </a:buClr>
              <a:buSzPct val="100000"/>
              <a:buNone/>
              <a:tabLst/>
              <a:defRPr/>
            </a:pP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ASSAULT BY BEATING (Battery)</a:t>
            </a:r>
          </a:p>
          <a:p>
            <a:pPr marL="0" marR="0" lvl="0" indent="0" algn="ctr" defTabSz="914400" rtl="0" eaLnBrk="1" fontAlgn="auto" latinLnBrk="0" hangingPunct="1">
              <a:lnSpc>
                <a:spcPct val="90000"/>
              </a:lnSpc>
              <a:spcBef>
                <a:spcPts val="1200"/>
              </a:spcBef>
              <a:spcAft>
                <a:spcPts val="200"/>
              </a:spcAft>
              <a:buClr>
                <a:srgbClr val="E48312"/>
              </a:buClr>
              <a:buSzPct val="100000"/>
              <a:buNone/>
              <a:tabLst/>
              <a:defRPr/>
            </a:pPr>
            <a:endParaRPr kumimoji="0" lang="en-GB" sz="2000" b="0" i="0" u="none" strike="noStrike" kern="1200" cap="none" spc="0" normalizeH="0" baseline="0" noProof="0" dirty="0" smtClean="0">
              <a:ln>
                <a:noFill/>
              </a:ln>
              <a:solidFill>
                <a:srgbClr val="000000"/>
              </a:solidFill>
              <a:effectLst/>
              <a:uLnTx/>
              <a:uFillTx/>
              <a:latin typeface="Calibri" panose="020F0502020204030204"/>
              <a:ea typeface="+mn-ea"/>
              <a:cs typeface="+mn-cs"/>
            </a:endParaRPr>
          </a:p>
        </p:txBody>
      </p:sp>
      <p:sp>
        <p:nvSpPr>
          <p:cNvPr id="4" name="TextBox 3"/>
          <p:cNvSpPr txBox="1"/>
          <p:nvPr/>
        </p:nvSpPr>
        <p:spPr>
          <a:xfrm>
            <a:off x="395536" y="692696"/>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Section 39 Criminal Justice Act 1988</a:t>
            </a:r>
            <a:endParaRPr lang="en-GB" sz="2800" b="1" dirty="0">
              <a:solidFill>
                <a:schemeClr val="bg1"/>
              </a:solidFill>
            </a:endParaRPr>
          </a:p>
        </p:txBody>
      </p:sp>
    </p:spTree>
    <p:extLst>
      <p:ext uri="{BB962C8B-B14F-4D97-AF65-F5344CB8AC3E}">
        <p14:creationId xmlns:p14="http://schemas.microsoft.com/office/powerpoint/2010/main" val="352233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482858" y="1196752"/>
            <a:ext cx="8229600" cy="3993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marL="0" indent="0" algn="ctr">
              <a:buFontTx/>
              <a:buNone/>
            </a:pPr>
            <a:endParaRPr lang="en-GB" altLang="en-US" b="0" kern="0" dirty="0" smtClean="0">
              <a:ea typeface="ＭＳ Ｐゴシック" panose="020B0600070205080204" pitchFamily="34" charset="-128"/>
            </a:endParaRPr>
          </a:p>
          <a:p>
            <a:pPr marL="0" indent="0" algn="ctr">
              <a:buFontTx/>
              <a:buNone/>
            </a:pPr>
            <a:r>
              <a:rPr lang="en-GB" altLang="en-US" sz="2800" b="1" i="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Any act </a:t>
            </a: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which a person</a:t>
            </a:r>
          </a:p>
          <a:p>
            <a:pPr marL="0" indent="0" algn="ctr">
              <a:buFontTx/>
              <a:buNone/>
            </a:pPr>
            <a:r>
              <a:rPr lang="en-GB" altLang="en-US" sz="2800" b="1" i="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intentionally</a:t>
            </a: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or </a:t>
            </a:r>
          </a:p>
          <a:p>
            <a:pPr marL="0" indent="0" algn="ctr">
              <a:buFontTx/>
              <a:buNone/>
            </a:pPr>
            <a:r>
              <a:rPr lang="en-GB" altLang="en-US" sz="2800" b="1" i="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recklessly</a:t>
            </a: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a:t>
            </a:r>
          </a:p>
          <a:p>
            <a:pPr marL="0" indent="0" algn="ctr">
              <a:buFontTx/>
              <a:buNone/>
            </a:pP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causes another person to </a:t>
            </a:r>
            <a:r>
              <a:rPr lang="en-GB" altLang="en-US" sz="2800" b="1" i="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apprehend</a:t>
            </a:r>
          </a:p>
          <a:p>
            <a:pPr marL="0" indent="0" algn="ctr">
              <a:buFontTx/>
              <a:buNone/>
            </a:pPr>
            <a:r>
              <a:rPr lang="en-GB" altLang="en-US" sz="2800" b="0" i="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800" b="1" i="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immediate</a:t>
            </a: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a:t>
            </a:r>
          </a:p>
          <a:p>
            <a:pPr marL="0" indent="0" algn="ctr">
              <a:buFontTx/>
              <a:buNone/>
            </a:pP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and </a:t>
            </a:r>
            <a:r>
              <a:rPr lang="en-GB" altLang="en-US" sz="2800" b="1" i="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unlawful personal violence</a:t>
            </a:r>
          </a:p>
        </p:txBody>
      </p:sp>
      <p:sp>
        <p:nvSpPr>
          <p:cNvPr id="4" name="TextBox 3"/>
          <p:cNvSpPr txBox="1"/>
          <p:nvPr/>
        </p:nvSpPr>
        <p:spPr>
          <a:xfrm>
            <a:off x="431538" y="476672"/>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Definition of Assault</a:t>
            </a:r>
            <a:endParaRPr lang="en-GB" sz="2800" b="1" dirty="0">
              <a:solidFill>
                <a:schemeClr val="bg1"/>
              </a:solidFill>
            </a:endParaRPr>
          </a:p>
        </p:txBody>
      </p:sp>
    </p:spTree>
    <p:extLst>
      <p:ext uri="{BB962C8B-B14F-4D97-AF65-F5344CB8AC3E}">
        <p14:creationId xmlns:p14="http://schemas.microsoft.com/office/powerpoint/2010/main" val="78357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6" cstate="print">
            <a:extLst>
              <a:ext uri="{28A0092B-C50C-407E-A947-70E740481C1C}">
                <a14:useLocalDpi xmlns:a14="http://schemas.microsoft.com/office/drawing/2010/main" val="0"/>
              </a:ext>
            </a:extLst>
          </a:blip>
          <a:stretch>
            <a:fillRect/>
          </a:stretch>
        </p:blipFill>
        <p:spPr>
          <a:xfrm>
            <a:off x="827584" y="2793202"/>
            <a:ext cx="3816424" cy="2761125"/>
          </a:xfrm>
          <a:prstGeom prst="rect">
            <a:avLst/>
          </a:prstGeom>
          <a:ln>
            <a:noFill/>
          </a:ln>
          <a:effectLst>
            <a:softEdge rad="112500"/>
          </a:effectLst>
        </p:spPr>
      </p:pic>
      <p:pic>
        <p:nvPicPr>
          <p:cNvPr id="3" name="Picture 2"/>
          <p:cNvPicPr>
            <a:picLocks noChangeAspect="1"/>
          </p:cNvPicPr>
          <p:nvPr>
            <p:custDataLst>
              <p:tags r:id="rId2"/>
            </p:custDataLst>
          </p:nvPr>
        </p:nvPicPr>
        <p:blipFill rotWithShape="1">
          <a:blip r:embed="rId7" cstate="print">
            <a:extLst>
              <a:ext uri="{28A0092B-C50C-407E-A947-70E740481C1C}">
                <a14:useLocalDpi xmlns:a14="http://schemas.microsoft.com/office/drawing/2010/main" val="0"/>
              </a:ext>
            </a:extLst>
          </a:blip>
          <a:srcRect l="14992" b="6107"/>
          <a:stretch/>
        </p:blipFill>
        <p:spPr>
          <a:xfrm>
            <a:off x="4932040" y="316457"/>
            <a:ext cx="3528392" cy="3100405"/>
          </a:xfrm>
          <a:prstGeom prst="rect">
            <a:avLst/>
          </a:prstGeom>
          <a:ln>
            <a:noFill/>
          </a:ln>
          <a:effectLst>
            <a:softEdge rad="112500"/>
          </a:effectLst>
        </p:spPr>
      </p:pic>
      <p:sp>
        <p:nvSpPr>
          <p:cNvPr id="4" name="TextBox 3"/>
          <p:cNvSpPr txBox="1"/>
          <p:nvPr/>
        </p:nvSpPr>
        <p:spPr>
          <a:xfrm>
            <a:off x="776844" y="1250597"/>
            <a:ext cx="3867164" cy="646331"/>
          </a:xfrm>
          <a:prstGeom prst="rect">
            <a:avLst/>
          </a:prstGeom>
          <a:noFill/>
        </p:spPr>
        <p:txBody>
          <a:bodyPr wrap="square" rtlCol="0">
            <a:spAutoFit/>
          </a:bodyPr>
          <a:lstStyle/>
          <a:p>
            <a:r>
              <a:rPr lang="en-GB" sz="3600" dirty="0" smtClean="0">
                <a:solidFill>
                  <a:srgbClr val="3333FF"/>
                </a:solidFill>
                <a:latin typeface="Arial" panose="020B0604020202020204" pitchFamily="34" charset="0"/>
                <a:cs typeface="Arial" panose="020B0604020202020204" pitchFamily="34" charset="0"/>
              </a:rPr>
              <a:t>Intentionally</a:t>
            </a:r>
            <a:r>
              <a:rPr lang="en-GB" dirty="0" smtClean="0">
                <a:solidFill>
                  <a:srgbClr val="0033CC"/>
                </a:solidFill>
              </a:rPr>
              <a:t> </a:t>
            </a:r>
            <a:endParaRPr lang="en-GB" dirty="0">
              <a:solidFill>
                <a:srgbClr val="0033CC"/>
              </a:solidFill>
            </a:endParaRPr>
          </a:p>
        </p:txBody>
      </p:sp>
      <p:sp>
        <p:nvSpPr>
          <p:cNvPr id="6" name="TextBox 5"/>
          <p:cNvSpPr txBox="1"/>
          <p:nvPr/>
        </p:nvSpPr>
        <p:spPr>
          <a:xfrm>
            <a:off x="4762654" y="4365104"/>
            <a:ext cx="3867164" cy="646331"/>
          </a:xfrm>
          <a:prstGeom prst="rect">
            <a:avLst/>
          </a:prstGeom>
          <a:noFill/>
        </p:spPr>
        <p:txBody>
          <a:bodyPr wrap="square" rtlCol="0">
            <a:spAutoFit/>
          </a:bodyPr>
          <a:lstStyle/>
          <a:p>
            <a:r>
              <a:rPr lang="en-GB" sz="3600" dirty="0" smtClean="0">
                <a:solidFill>
                  <a:srgbClr val="3333FF"/>
                </a:solidFill>
                <a:latin typeface="Arial" panose="020B0604020202020204" pitchFamily="34" charset="0"/>
                <a:cs typeface="Arial" panose="020B0604020202020204" pitchFamily="34" charset="0"/>
              </a:rPr>
              <a:t>Recklessly</a:t>
            </a:r>
            <a:r>
              <a:rPr lang="en-GB" sz="3600" dirty="0" smtClean="0">
                <a:solidFill>
                  <a:srgbClr val="0033CC"/>
                </a:solidFill>
                <a:latin typeface="Arial" panose="020B0604020202020204" pitchFamily="34" charset="0"/>
                <a:cs typeface="Arial" panose="020B0604020202020204" pitchFamily="34" charset="0"/>
              </a:rPr>
              <a:t> </a:t>
            </a:r>
            <a:endParaRPr lang="en-GB" sz="3600" dirty="0">
              <a:solidFill>
                <a:srgbClr val="0033C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2278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421196" y="1196752"/>
            <a:ext cx="8229600" cy="3472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marL="52388" indent="-52388" algn="ctr">
              <a:buFontTx/>
              <a:buNone/>
            </a:pPr>
            <a:endParaRPr lang="en-GB" altLang="en-US" b="0" kern="0" dirty="0" smtClean="0">
              <a:ea typeface="ＭＳ Ｐゴシック" panose="020B0600070205080204" pitchFamily="34" charset="-128"/>
            </a:endParaRPr>
          </a:p>
          <a:p>
            <a:pPr marL="52388" indent="-52388" algn="ctr">
              <a:buNone/>
            </a:pPr>
            <a:r>
              <a:rPr lang="en-GB" altLang="en-US" sz="2800" u="sng" kern="0" dirty="0">
                <a:solidFill>
                  <a:srgbClr val="002060"/>
                </a:solidFill>
                <a:latin typeface="Arial" panose="020B0604020202020204" pitchFamily="34" charset="0"/>
                <a:ea typeface="ＭＳ Ｐゴシック" panose="020B0600070205080204" pitchFamily="34" charset="-128"/>
                <a:cs typeface="Arial" panose="020B0604020202020204" pitchFamily="34" charset="0"/>
              </a:rPr>
              <a:t>Definition of Battery</a:t>
            </a:r>
          </a:p>
          <a:p>
            <a:pPr marL="52388" indent="-52388" algn="ctr">
              <a:buFontTx/>
              <a:buNone/>
            </a:pPr>
            <a:endParaRPr lang="en-GB" altLang="en-US" b="0" kern="0" dirty="0" smtClean="0">
              <a:ea typeface="ＭＳ Ｐゴシック" panose="020B0600070205080204" pitchFamily="34" charset="-128"/>
            </a:endParaRPr>
          </a:p>
          <a:p>
            <a:pPr marL="52388" indent="-52388" algn="ctr">
              <a:buFontTx/>
              <a:buNone/>
            </a:pPr>
            <a:r>
              <a:rPr lang="en-GB" altLang="en-US" sz="28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A person is guilty of battery if they</a:t>
            </a:r>
          </a:p>
          <a:p>
            <a:pPr marL="52388" indent="-52388" algn="ctr">
              <a:buFontTx/>
              <a:buNone/>
            </a:pPr>
            <a:r>
              <a:rPr lang="en-GB" altLang="en-US" sz="28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800" b="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intentionally</a:t>
            </a:r>
            <a:r>
              <a:rPr lang="en-GB" altLang="en-US" sz="28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or </a:t>
            </a:r>
            <a:r>
              <a:rPr lang="en-GB" altLang="en-US" sz="2800" b="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recklessly </a:t>
            </a:r>
          </a:p>
          <a:p>
            <a:pPr marL="52388" indent="-52388" algn="ctr">
              <a:buFontTx/>
              <a:buNone/>
            </a:pPr>
            <a:r>
              <a:rPr lang="en-GB" altLang="en-US" sz="28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apply </a:t>
            </a:r>
            <a:r>
              <a:rPr lang="en-GB" altLang="en-US" sz="2800" b="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unlawful force</a:t>
            </a:r>
          </a:p>
          <a:p>
            <a:pPr marL="52388" indent="-52388" algn="ctr">
              <a:buFontTx/>
              <a:buNone/>
            </a:pPr>
            <a:r>
              <a:rPr lang="en-GB" altLang="en-US" sz="2800" b="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on another </a:t>
            </a:r>
            <a:r>
              <a:rPr lang="en-GB" altLang="en-US" sz="28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person</a:t>
            </a:r>
          </a:p>
        </p:txBody>
      </p:sp>
      <p:sp>
        <p:nvSpPr>
          <p:cNvPr id="4" name="TextBox 3"/>
          <p:cNvSpPr txBox="1"/>
          <p:nvPr/>
        </p:nvSpPr>
        <p:spPr>
          <a:xfrm>
            <a:off x="421435" y="548680"/>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Common Assaults by Beating</a:t>
            </a:r>
            <a:endParaRPr lang="en-GB" sz="2800" b="1" dirty="0">
              <a:solidFill>
                <a:schemeClr val="bg1"/>
              </a:solidFill>
            </a:endParaRPr>
          </a:p>
        </p:txBody>
      </p:sp>
    </p:spTree>
    <p:extLst>
      <p:ext uri="{BB962C8B-B14F-4D97-AF65-F5344CB8AC3E}">
        <p14:creationId xmlns:p14="http://schemas.microsoft.com/office/powerpoint/2010/main" val="911893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Effect transition="in" filter="fade">
                                      <p:cBhvr>
                                        <p:cTn id="14" dur="1000"/>
                                        <p:tgtEl>
                                          <p:spTgt spid="2">
                                            <p:txEl>
                                              <p:pRg st="3" end="3"/>
                                            </p:txEl>
                                          </p:spTgt>
                                        </p:tgtEl>
                                      </p:cBhvr>
                                    </p:animEffect>
                                    <p:anim calcmode="lin" valueType="num">
                                      <p:cBhvr>
                                        <p:cTn id="1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fade">
                                      <p:cBhvr>
                                        <p:cTn id="21" dur="1000"/>
                                        <p:tgtEl>
                                          <p:spTgt spid="2">
                                            <p:txEl>
                                              <p:pRg st="4" end="4"/>
                                            </p:txEl>
                                          </p:spTgt>
                                        </p:tgtEl>
                                      </p:cBhvr>
                                    </p:animEffect>
                                    <p:anim calcmode="lin" valueType="num">
                                      <p:cBhvr>
                                        <p:cTn id="2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animEffect transition="in" filter="fade">
                                      <p:cBhvr>
                                        <p:cTn id="28" dur="1000"/>
                                        <p:tgtEl>
                                          <p:spTgt spid="2">
                                            <p:txEl>
                                              <p:pRg st="5" end="5"/>
                                            </p:txEl>
                                          </p:spTgt>
                                        </p:tgtEl>
                                      </p:cBhvr>
                                    </p:animEffect>
                                    <p:anim calcmode="lin" valueType="num">
                                      <p:cBhvr>
                                        <p:cTn id="29"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fade">
                                      <p:cBhvr>
                                        <p:cTn id="35" dur="1000"/>
                                        <p:tgtEl>
                                          <p:spTgt spid="2">
                                            <p:txEl>
                                              <p:pRg st="6" end="6"/>
                                            </p:txEl>
                                          </p:spTgt>
                                        </p:tgtEl>
                                      </p:cBhvr>
                                    </p:animEffect>
                                    <p:anim calcmode="lin" valueType="num">
                                      <p:cBhvr>
                                        <p:cTn id="36"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custDataLst>
              <p:tags r:id="rId1"/>
            </p:custDataLst>
          </p:nvPr>
        </p:nvPicPr>
        <p:blipFill>
          <a:blip r:embed="rId5" cstate="print">
            <a:extLst>
              <a:ext uri="{28A0092B-C50C-407E-A947-70E740481C1C}">
                <a14:useLocalDpi xmlns:a14="http://schemas.microsoft.com/office/drawing/2010/main" val="0"/>
              </a:ext>
            </a:extLst>
          </a:blip>
          <a:stretch>
            <a:fillRect/>
          </a:stretch>
        </p:blipFill>
        <p:spPr>
          <a:xfrm>
            <a:off x="539552" y="1878157"/>
            <a:ext cx="3029395" cy="2201320"/>
          </a:xfrm>
          <a:prstGeom prst="rect">
            <a:avLst/>
          </a:prstGeom>
          <a:ln>
            <a:solidFill>
              <a:schemeClr val="tx1"/>
            </a:solidFill>
          </a:ln>
          <a:effectLst>
            <a:softEdge rad="317500"/>
          </a:effectLst>
        </p:spPr>
      </p:pic>
      <p:pic>
        <p:nvPicPr>
          <p:cNvPr id="5" name="Picture 4"/>
          <p:cNvPicPr>
            <a:picLocks noChangeAspect="1"/>
          </p:cNvPicPr>
          <p:nvPr/>
        </p:nvPicPr>
        <p:blipFill>
          <a:blip r:embed="rId6"/>
          <a:stretch>
            <a:fillRect/>
          </a:stretch>
        </p:blipFill>
        <p:spPr>
          <a:xfrm>
            <a:off x="4050179" y="2132856"/>
            <a:ext cx="1786283" cy="2566638"/>
          </a:xfrm>
          <a:prstGeom prst="rect">
            <a:avLst/>
          </a:prstGeom>
        </p:spPr>
      </p:pic>
      <p:pic>
        <p:nvPicPr>
          <p:cNvPr id="6" name="Picture 5"/>
          <p:cNvPicPr>
            <a:picLocks noChangeAspect="1"/>
          </p:cNvPicPr>
          <p:nvPr/>
        </p:nvPicPr>
        <p:blipFill rotWithShape="1">
          <a:blip r:embed="rId7">
            <a:extLst>
              <a:ext uri="{28A0092B-C50C-407E-A947-70E740481C1C}">
                <a14:useLocalDpi xmlns:a14="http://schemas.microsoft.com/office/drawing/2010/main" val="0"/>
              </a:ext>
            </a:extLst>
          </a:blip>
          <a:srcRect l="32185" t="25294" r="32532" b="10780"/>
          <a:stretch/>
        </p:blipFill>
        <p:spPr>
          <a:xfrm>
            <a:off x="6444208" y="2515826"/>
            <a:ext cx="2144111" cy="2916620"/>
          </a:xfrm>
          <a:prstGeom prst="rect">
            <a:avLst/>
          </a:prstGeom>
        </p:spPr>
      </p:pic>
      <p:sp>
        <p:nvSpPr>
          <p:cNvPr id="7" name="TextBox 6"/>
          <p:cNvSpPr txBox="1"/>
          <p:nvPr/>
        </p:nvSpPr>
        <p:spPr>
          <a:xfrm>
            <a:off x="395536" y="332656"/>
            <a:ext cx="8280920" cy="954107"/>
          </a:xfrm>
          <a:prstGeom prst="rect">
            <a:avLst/>
          </a:prstGeom>
          <a:solidFill>
            <a:srgbClr val="002060"/>
          </a:solidFill>
        </p:spPr>
        <p:txBody>
          <a:bodyPr wrap="square" rtlCol="0">
            <a:spAutoFit/>
          </a:bodyPr>
          <a:lstStyle/>
          <a:p>
            <a:pPr algn="ctr"/>
            <a:r>
              <a:rPr lang="en-GB" sz="2800" b="1" dirty="0" smtClean="0">
                <a:solidFill>
                  <a:schemeClr val="bg1"/>
                </a:solidFill>
              </a:rPr>
              <a:t>Examples of Injuries Consistent with Battery </a:t>
            </a:r>
            <a:endParaRPr lang="en-GB" sz="2800" b="1" dirty="0">
              <a:solidFill>
                <a:schemeClr val="bg1"/>
              </a:solidFill>
            </a:endParaRPr>
          </a:p>
        </p:txBody>
      </p:sp>
    </p:spTree>
    <p:extLst>
      <p:ext uri="{BB962C8B-B14F-4D97-AF65-F5344CB8AC3E}">
        <p14:creationId xmlns:p14="http://schemas.microsoft.com/office/powerpoint/2010/main" val="4128157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3098" y="1340768"/>
            <a:ext cx="3652549" cy="21549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13872" y="1871373"/>
            <a:ext cx="3585121" cy="707886"/>
          </a:xfrm>
          <a:prstGeom prst="rect">
            <a:avLst/>
          </a:prstGeom>
          <a:noFill/>
        </p:spPr>
        <p:txBody>
          <a:bodyPr wrap="square" rtlCol="0">
            <a:spAutoFit/>
          </a:bodyPr>
          <a:lstStyle/>
          <a:p>
            <a:r>
              <a:rPr lang="en-GB" sz="4000" dirty="0" smtClean="0">
                <a:solidFill>
                  <a:srgbClr val="3333FF"/>
                </a:solidFill>
                <a:latin typeface="Arial" panose="020B0604020202020204" pitchFamily="34" charset="0"/>
                <a:cs typeface="Arial" panose="020B0604020202020204" pitchFamily="34" charset="0"/>
              </a:rPr>
              <a:t>Consent</a:t>
            </a:r>
            <a:endParaRPr lang="en-GB" sz="4000" dirty="0">
              <a:solidFill>
                <a:srgbClr val="3333FF"/>
              </a:solidFill>
              <a:latin typeface="Arial" panose="020B0604020202020204" pitchFamily="34" charset="0"/>
              <a:cs typeface="Arial" panose="020B0604020202020204" pitchFamily="34" charset="0"/>
            </a:endParaRPr>
          </a:p>
        </p:txBody>
      </p:sp>
      <p:pic>
        <p:nvPicPr>
          <p:cNvPr id="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1215" y="3645024"/>
            <a:ext cx="3384376" cy="21200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2"/>
          <p:cNvSpPr txBox="1">
            <a:spLocks noChangeArrowheads="1"/>
          </p:cNvSpPr>
          <p:nvPr>
            <p:custDataLst>
              <p:tags r:id="rId1"/>
            </p:custDataLst>
          </p:nvPr>
        </p:nvSpPr>
        <p:spPr bwMode="auto">
          <a:xfrm>
            <a:off x="3663312" y="4539287"/>
            <a:ext cx="565212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2800">
                <a:solidFill>
                  <a:schemeClr val="tx1"/>
                </a:solidFill>
                <a:latin typeface="+mj-lt"/>
                <a:ea typeface="ＭＳ Ｐゴシック" pitchFamily="-112" charset="-128"/>
                <a:cs typeface="ＭＳ Ｐゴシック" pitchFamily="-112" charset="-128"/>
              </a:defRPr>
            </a:lvl1pPr>
            <a:lvl2pPr algn="ctr" rtl="0" eaLnBrk="0" fontAlgn="base" hangingPunct="0">
              <a:spcBef>
                <a:spcPct val="0"/>
              </a:spcBef>
              <a:spcAft>
                <a:spcPct val="0"/>
              </a:spcAft>
              <a:defRPr sz="2800">
                <a:solidFill>
                  <a:schemeClr val="tx1"/>
                </a:solidFill>
                <a:latin typeface="Verdana" pitchFamily="34" charset="0"/>
                <a:ea typeface="ＭＳ Ｐゴシック" pitchFamily="-112" charset="-128"/>
                <a:cs typeface="ＭＳ Ｐゴシック" pitchFamily="-112" charset="-128"/>
              </a:defRPr>
            </a:lvl2pPr>
            <a:lvl3pPr algn="ctr" rtl="0" eaLnBrk="0" fontAlgn="base" hangingPunct="0">
              <a:spcBef>
                <a:spcPct val="0"/>
              </a:spcBef>
              <a:spcAft>
                <a:spcPct val="0"/>
              </a:spcAft>
              <a:defRPr sz="2800">
                <a:solidFill>
                  <a:schemeClr val="tx1"/>
                </a:solidFill>
                <a:latin typeface="Verdana" pitchFamily="34" charset="0"/>
                <a:ea typeface="ＭＳ Ｐゴシック" pitchFamily="-112" charset="-128"/>
                <a:cs typeface="ＭＳ Ｐゴシック" pitchFamily="-112" charset="-128"/>
              </a:defRPr>
            </a:lvl3pPr>
            <a:lvl4pPr algn="ctr" rtl="0" eaLnBrk="0" fontAlgn="base" hangingPunct="0">
              <a:spcBef>
                <a:spcPct val="0"/>
              </a:spcBef>
              <a:spcAft>
                <a:spcPct val="0"/>
              </a:spcAft>
              <a:defRPr sz="2800">
                <a:solidFill>
                  <a:schemeClr val="tx1"/>
                </a:solidFill>
                <a:latin typeface="Verdana" pitchFamily="34" charset="0"/>
                <a:ea typeface="ＭＳ Ｐゴシック" pitchFamily="-112" charset="-128"/>
                <a:cs typeface="ＭＳ Ｐゴシック" pitchFamily="-112" charset="-128"/>
              </a:defRPr>
            </a:lvl4pPr>
            <a:lvl5pPr algn="ctr" rtl="0" eaLnBrk="0" fontAlgn="base" hangingPunct="0">
              <a:spcBef>
                <a:spcPct val="0"/>
              </a:spcBef>
              <a:spcAft>
                <a:spcPct val="0"/>
              </a:spcAft>
              <a:defRPr sz="2800">
                <a:solidFill>
                  <a:schemeClr val="tx1"/>
                </a:solidFill>
                <a:latin typeface="Verdana" pitchFamily="34" charset="0"/>
                <a:ea typeface="ＭＳ Ｐゴシック" pitchFamily="-112" charset="-128"/>
                <a:cs typeface="ＭＳ Ｐゴシック" pitchFamily="-112" charset="-128"/>
              </a:defRPr>
            </a:lvl5pPr>
            <a:lvl6pPr marL="457200" algn="ctr" rtl="0" fontAlgn="base">
              <a:spcBef>
                <a:spcPct val="0"/>
              </a:spcBef>
              <a:spcAft>
                <a:spcPct val="0"/>
              </a:spcAft>
              <a:defRPr sz="3600">
                <a:solidFill>
                  <a:schemeClr val="accent2"/>
                </a:solidFill>
                <a:latin typeface="Verdana" pitchFamily="34" charset="0"/>
              </a:defRPr>
            </a:lvl6pPr>
            <a:lvl7pPr marL="914400" algn="ctr" rtl="0" fontAlgn="base">
              <a:spcBef>
                <a:spcPct val="0"/>
              </a:spcBef>
              <a:spcAft>
                <a:spcPct val="0"/>
              </a:spcAft>
              <a:defRPr sz="3600">
                <a:solidFill>
                  <a:schemeClr val="accent2"/>
                </a:solidFill>
                <a:latin typeface="Verdana" pitchFamily="34" charset="0"/>
              </a:defRPr>
            </a:lvl7pPr>
            <a:lvl8pPr marL="1371600" algn="ctr" rtl="0" fontAlgn="base">
              <a:spcBef>
                <a:spcPct val="0"/>
              </a:spcBef>
              <a:spcAft>
                <a:spcPct val="0"/>
              </a:spcAft>
              <a:defRPr sz="3600">
                <a:solidFill>
                  <a:schemeClr val="accent2"/>
                </a:solidFill>
                <a:latin typeface="Verdana" pitchFamily="34" charset="0"/>
              </a:defRPr>
            </a:lvl8pPr>
            <a:lvl9pPr marL="1828800" algn="ctr" rtl="0" fontAlgn="base">
              <a:spcBef>
                <a:spcPct val="0"/>
              </a:spcBef>
              <a:spcAft>
                <a:spcPct val="0"/>
              </a:spcAft>
              <a:defRPr sz="3600">
                <a:solidFill>
                  <a:schemeClr val="accent2"/>
                </a:solidFill>
                <a:latin typeface="Verdana" pitchFamily="34" charset="0"/>
              </a:defRPr>
            </a:lvl9pPr>
          </a:lstStyle>
          <a:p>
            <a:r>
              <a:rPr lang="en-GB" altLang="en-US" sz="4000" kern="0" dirty="0" smtClean="0">
                <a:solidFill>
                  <a:srgbClr val="3333FF"/>
                </a:solidFill>
                <a:latin typeface="Arial" panose="020B0604020202020204" pitchFamily="34" charset="0"/>
                <a:cs typeface="Arial" panose="020B0604020202020204" pitchFamily="34" charset="0"/>
              </a:rPr>
              <a:t>Self-Defence</a:t>
            </a:r>
          </a:p>
        </p:txBody>
      </p:sp>
      <p:sp>
        <p:nvSpPr>
          <p:cNvPr id="8" name="TextBox 7"/>
          <p:cNvSpPr txBox="1"/>
          <p:nvPr/>
        </p:nvSpPr>
        <p:spPr>
          <a:xfrm>
            <a:off x="323528" y="326255"/>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Defences</a:t>
            </a:r>
            <a:endParaRPr lang="en-GB" sz="2800" b="1" dirty="0">
              <a:solidFill>
                <a:schemeClr val="bg1"/>
              </a:solidFill>
            </a:endParaRPr>
          </a:p>
        </p:txBody>
      </p:sp>
    </p:spTree>
    <p:extLst>
      <p:ext uri="{BB962C8B-B14F-4D97-AF65-F5344CB8AC3E}">
        <p14:creationId xmlns:p14="http://schemas.microsoft.com/office/powerpoint/2010/main" val="135634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0032" y="1306798"/>
            <a:ext cx="3142692" cy="22409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2"/>
          <p:cNvSpPr txBox="1">
            <a:spLocks noChangeArrowheads="1"/>
          </p:cNvSpPr>
          <p:nvPr>
            <p:custDataLst>
              <p:tags r:id="rId1"/>
            </p:custDataLst>
          </p:nvPr>
        </p:nvSpPr>
        <p:spPr bwMode="auto">
          <a:xfrm>
            <a:off x="647563" y="1569571"/>
            <a:ext cx="3826768" cy="1715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a:solidFill>
                  <a:schemeClr val="bg1"/>
                </a:solidFill>
                <a:latin typeface="+mj-lt"/>
                <a:ea typeface="ＭＳ Ｐゴシック" pitchFamily="-112" charset="-128"/>
                <a:cs typeface="ＭＳ Ｐゴシック" pitchFamily="-112" charset="-128"/>
              </a:defRPr>
            </a:lvl1pPr>
            <a:lvl2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2pPr>
            <a:lvl3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3pPr>
            <a:lvl4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4pPr>
            <a:lvl5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5pPr>
            <a:lvl6pPr marL="457200" algn="ctr" rtl="0" fontAlgn="base">
              <a:spcBef>
                <a:spcPct val="0"/>
              </a:spcBef>
              <a:spcAft>
                <a:spcPct val="0"/>
              </a:spcAft>
              <a:defRPr sz="3600">
                <a:solidFill>
                  <a:schemeClr val="accent2"/>
                </a:solidFill>
                <a:latin typeface="Verdana" pitchFamily="34" charset="0"/>
              </a:defRPr>
            </a:lvl6pPr>
            <a:lvl7pPr marL="914400" algn="ctr" rtl="0" fontAlgn="base">
              <a:spcBef>
                <a:spcPct val="0"/>
              </a:spcBef>
              <a:spcAft>
                <a:spcPct val="0"/>
              </a:spcAft>
              <a:defRPr sz="3600">
                <a:solidFill>
                  <a:schemeClr val="accent2"/>
                </a:solidFill>
                <a:latin typeface="Verdana" pitchFamily="34" charset="0"/>
              </a:defRPr>
            </a:lvl7pPr>
            <a:lvl8pPr marL="1371600" algn="ctr" rtl="0" fontAlgn="base">
              <a:spcBef>
                <a:spcPct val="0"/>
              </a:spcBef>
              <a:spcAft>
                <a:spcPct val="0"/>
              </a:spcAft>
              <a:defRPr sz="3600">
                <a:solidFill>
                  <a:schemeClr val="accent2"/>
                </a:solidFill>
                <a:latin typeface="Verdana" pitchFamily="34" charset="0"/>
              </a:defRPr>
            </a:lvl8pPr>
            <a:lvl9pPr marL="1828800" algn="ctr" rtl="0" fontAlgn="base">
              <a:spcBef>
                <a:spcPct val="0"/>
              </a:spcBef>
              <a:spcAft>
                <a:spcPct val="0"/>
              </a:spcAft>
              <a:defRPr sz="3600">
                <a:solidFill>
                  <a:schemeClr val="accent2"/>
                </a:solidFill>
                <a:latin typeface="Verdana" pitchFamily="34" charset="0"/>
              </a:defRPr>
            </a:lvl9pPr>
          </a:lstStyle>
          <a:p>
            <a:r>
              <a:rPr lang="en-GB" altLang="en-US" sz="2800" dirty="0" smtClean="0">
                <a:solidFill>
                  <a:srgbClr val="3333FF"/>
                </a:solidFill>
                <a:latin typeface="Arial" panose="020B0604020202020204" pitchFamily="34" charset="0"/>
                <a:cs typeface="Arial" panose="020B0604020202020204" pitchFamily="34" charset="0"/>
              </a:rPr>
              <a:t>Execution of Lawful Right or Duty</a:t>
            </a:r>
          </a:p>
        </p:txBody>
      </p:sp>
      <p:pic>
        <p:nvPicPr>
          <p:cNvPr id="6"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3608" y="3645024"/>
            <a:ext cx="3034679" cy="21836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custDataLst>
              <p:tags r:id="rId2"/>
            </p:custDataLst>
          </p:nvPr>
        </p:nvSpPr>
        <p:spPr>
          <a:xfrm>
            <a:off x="4307142" y="4259798"/>
            <a:ext cx="424847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altLang="en-US" sz="2800" i="0" u="none" strike="noStrike" kern="0" cap="none" spc="0" normalizeH="0" baseline="0" noProof="0" dirty="0" smtClean="0">
                <a:ln>
                  <a:noFill/>
                </a:ln>
                <a:solidFill>
                  <a:srgbClr val="3333FF"/>
                </a:solidFill>
                <a:effectLst/>
                <a:uLnTx/>
                <a:uFillTx/>
                <a:latin typeface="Arial" panose="020B0604020202020204" pitchFamily="34" charset="0"/>
                <a:cs typeface="Arial" panose="020B0604020202020204" pitchFamily="34" charset="0"/>
              </a:rPr>
              <a:t>Reasonable</a:t>
            </a:r>
          </a:p>
          <a:p>
            <a:pPr marL="0" marR="0" lvl="0" indent="0" defTabSz="914400" eaLnBrk="1" fontAlgn="auto" latinLnBrk="0" hangingPunct="1">
              <a:lnSpc>
                <a:spcPct val="100000"/>
              </a:lnSpc>
              <a:spcBef>
                <a:spcPts val="0"/>
              </a:spcBef>
              <a:spcAft>
                <a:spcPts val="0"/>
              </a:spcAft>
              <a:buClrTx/>
              <a:buSzTx/>
              <a:buFontTx/>
              <a:buNone/>
              <a:tabLst/>
              <a:defRPr/>
            </a:pPr>
            <a:r>
              <a:rPr kumimoji="0" lang="en-GB" altLang="en-US" sz="2800" i="0" u="none" strike="noStrike" kern="0" cap="none" spc="0" normalizeH="0" baseline="0" noProof="0" dirty="0" smtClean="0">
                <a:ln>
                  <a:noFill/>
                </a:ln>
                <a:solidFill>
                  <a:srgbClr val="3333FF"/>
                </a:solidFill>
                <a:effectLst/>
                <a:uLnTx/>
                <a:uFillTx/>
                <a:latin typeface="Arial" panose="020B0604020202020204" pitchFamily="34" charset="0"/>
                <a:cs typeface="Arial" panose="020B0604020202020204" pitchFamily="34" charset="0"/>
              </a:rPr>
              <a:t>Chastisement</a:t>
            </a:r>
          </a:p>
        </p:txBody>
      </p:sp>
      <p:sp>
        <p:nvSpPr>
          <p:cNvPr id="8" name="TextBox 7"/>
          <p:cNvSpPr txBox="1"/>
          <p:nvPr/>
        </p:nvSpPr>
        <p:spPr>
          <a:xfrm>
            <a:off x="395536" y="262536"/>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Defences</a:t>
            </a:r>
            <a:endParaRPr lang="en-GB" sz="2800" b="1" dirty="0">
              <a:solidFill>
                <a:schemeClr val="bg1"/>
              </a:solidFill>
            </a:endParaRPr>
          </a:p>
        </p:txBody>
      </p:sp>
    </p:spTree>
    <p:extLst>
      <p:ext uri="{BB962C8B-B14F-4D97-AF65-F5344CB8AC3E}">
        <p14:creationId xmlns:p14="http://schemas.microsoft.com/office/powerpoint/2010/main" val="1187107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971600" y="1124744"/>
            <a:ext cx="7344816"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endParaRPr lang="en-GB" altLang="en-US" b="0" kern="0" dirty="0" smtClean="0">
              <a:ea typeface="ＭＳ Ｐゴシック" panose="020B0600070205080204" pitchFamily="34" charset="-128"/>
            </a:endParaRPr>
          </a:p>
          <a:p>
            <a:endParaRPr lang="en-GB" altLang="en-US" b="0" kern="0" dirty="0" smtClean="0">
              <a:ea typeface="ＭＳ Ｐゴシック" panose="020B0600070205080204" pitchFamily="34" charset="-128"/>
            </a:endParaRPr>
          </a:p>
          <a:p>
            <a:pPr marL="0" indent="0" algn="ctr">
              <a:buFontTx/>
              <a:buNone/>
            </a:pPr>
            <a:r>
              <a:rPr lang="en-GB" sz="2800" b="0" dirty="0">
                <a:solidFill>
                  <a:srgbClr val="002060"/>
                </a:solidFill>
                <a:latin typeface="Arial" panose="020B0604020202020204" pitchFamily="34" charset="0"/>
                <a:cs typeface="Arial" panose="020B0604020202020204" pitchFamily="34" charset="0"/>
              </a:rPr>
              <a:t>A person is guilty of an offence if he intentionally or recklessly uses unlawful </a:t>
            </a:r>
            <a:r>
              <a:rPr lang="en-GB" sz="2800" b="0" dirty="0" smtClean="0">
                <a:solidFill>
                  <a:srgbClr val="002060"/>
                </a:solidFill>
                <a:latin typeface="Arial" panose="020B0604020202020204" pitchFamily="34" charset="0"/>
                <a:cs typeface="Arial" panose="020B0604020202020204" pitchFamily="34" charset="0"/>
              </a:rPr>
              <a:t>force on </a:t>
            </a:r>
            <a:r>
              <a:rPr lang="en-GB" sz="2800" b="0" dirty="0">
                <a:solidFill>
                  <a:srgbClr val="002060"/>
                </a:solidFill>
                <a:latin typeface="Arial" panose="020B0604020202020204" pitchFamily="34" charset="0"/>
                <a:cs typeface="Arial" panose="020B0604020202020204" pitchFamily="34" charset="0"/>
              </a:rPr>
              <a:t>another, thereby occasioning him actual bodily </a:t>
            </a:r>
            <a:r>
              <a:rPr lang="en-GB" sz="2800" b="0" dirty="0" smtClean="0">
                <a:solidFill>
                  <a:srgbClr val="002060"/>
                </a:solidFill>
                <a:latin typeface="Arial" panose="020B0604020202020204" pitchFamily="34" charset="0"/>
                <a:cs typeface="Arial" panose="020B0604020202020204" pitchFamily="34" charset="0"/>
              </a:rPr>
              <a:t>harm</a:t>
            </a:r>
          </a:p>
          <a:p>
            <a:pPr marL="0" indent="0" algn="ctr">
              <a:buFontTx/>
              <a:buNone/>
            </a:pPr>
            <a:endParaRPr lang="en-GB" altLang="en-US" sz="2800" b="0" kern="0" dirty="0" smtClean="0">
              <a:solidFill>
                <a:srgbClr val="0033CC"/>
              </a:solidFill>
              <a:latin typeface="Arial" panose="020B0604020202020204" pitchFamily="34" charset="0"/>
              <a:ea typeface="ＭＳ Ｐゴシック" panose="020B0600070205080204" pitchFamily="34" charset="-128"/>
              <a:cs typeface="Arial" panose="020B0604020202020204" pitchFamily="34" charset="0"/>
            </a:endParaRPr>
          </a:p>
          <a:p>
            <a:pPr marL="457200" lvl="1" indent="0" algn="ctr">
              <a:buFontTx/>
              <a:buNone/>
            </a:pPr>
            <a:endParaRPr lang="en-GB" altLang="en-US" b="0" kern="0" dirty="0" smtClean="0">
              <a:ea typeface="ＭＳ Ｐゴシック" panose="020B0600070205080204" pitchFamily="34" charset="-128"/>
            </a:endParaRPr>
          </a:p>
        </p:txBody>
      </p:sp>
      <p:sp>
        <p:nvSpPr>
          <p:cNvPr id="5" name="TextBox 4"/>
          <p:cNvSpPr txBox="1"/>
          <p:nvPr/>
        </p:nvSpPr>
        <p:spPr>
          <a:xfrm>
            <a:off x="454441" y="465807"/>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Actual Bodily Harm (ABH)</a:t>
            </a:r>
            <a:endParaRPr lang="en-GB" sz="2800" b="1" dirty="0">
              <a:solidFill>
                <a:schemeClr val="bg1"/>
              </a:solidFill>
            </a:endParaRPr>
          </a:p>
        </p:txBody>
      </p:sp>
      <p:sp>
        <p:nvSpPr>
          <p:cNvPr id="2" name="Rectangle 1"/>
          <p:cNvSpPr/>
          <p:nvPr/>
        </p:nvSpPr>
        <p:spPr>
          <a:xfrm>
            <a:off x="1444550" y="4509120"/>
            <a:ext cx="6300701" cy="400110"/>
          </a:xfrm>
          <a:prstGeom prst="rect">
            <a:avLst/>
          </a:prstGeom>
          <a:solidFill>
            <a:schemeClr val="accent1">
              <a:lumMod val="20000"/>
              <a:lumOff val="80000"/>
            </a:schemeClr>
          </a:solidFill>
        </p:spPr>
        <p:txBody>
          <a:bodyPr wrap="square">
            <a:spAutoFit/>
          </a:bodyPr>
          <a:lstStyle/>
          <a:p>
            <a:pPr lvl="1"/>
            <a:r>
              <a:rPr lang="en-GB" altLang="en-US" sz="2000" b="0" kern="0" dirty="0">
                <a:solidFill>
                  <a:srgbClr val="002060"/>
                </a:solidFill>
                <a:latin typeface="Arial" panose="020B0604020202020204" pitchFamily="34" charset="0"/>
                <a:ea typeface="ＭＳ Ｐゴシック" panose="020B0600070205080204" pitchFamily="34" charset="-128"/>
                <a:cs typeface="Arial" panose="020B0604020202020204" pitchFamily="34" charset="0"/>
              </a:rPr>
              <a:t>Section 47 Offences Against The Person Act 1861</a:t>
            </a:r>
          </a:p>
        </p:txBody>
      </p:sp>
    </p:spTree>
    <p:extLst>
      <p:ext uri="{BB962C8B-B14F-4D97-AF65-F5344CB8AC3E}">
        <p14:creationId xmlns:p14="http://schemas.microsoft.com/office/powerpoint/2010/main" val="20054332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539552" y="1484784"/>
            <a:ext cx="8229600" cy="4713288"/>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auto">
              <a:spcAft>
                <a:spcPts val="0"/>
              </a:spcAft>
            </a:pPr>
            <a:endParaRPr lang="en-GB" altLang="en-US" b="0" dirty="0" smtClean="0">
              <a:ea typeface="ＭＳ Ｐゴシック" panose="020B0600070205080204" pitchFamily="34" charset="-128"/>
            </a:endParaRPr>
          </a:p>
          <a:p>
            <a:pPr marL="0" indent="0" algn="ctr" fontAlgn="auto">
              <a:spcAft>
                <a:spcPts val="0"/>
              </a:spcAft>
              <a:buFont typeface="Arial" panose="020B0604020202020204" pitchFamily="34" charset="0"/>
              <a:buNone/>
            </a:pPr>
            <a:r>
              <a:rPr lang="en-GB" altLang="en-US" sz="3200" b="0" dirty="0" smtClean="0">
                <a:solidFill>
                  <a:srgbClr val="002060"/>
                </a:solidFill>
                <a:ea typeface="ＭＳ Ｐゴシック" panose="020B0600070205080204" pitchFamily="34" charset="-128"/>
              </a:rPr>
              <a:t>Actual Bodily Harm means;</a:t>
            </a:r>
          </a:p>
          <a:p>
            <a:pPr marL="0" indent="0" algn="ctr" fontAlgn="auto">
              <a:spcAft>
                <a:spcPts val="0"/>
              </a:spcAft>
              <a:buFont typeface="Arial" panose="020B0604020202020204" pitchFamily="34" charset="0"/>
              <a:buNone/>
            </a:pPr>
            <a:endParaRPr lang="en-GB" altLang="en-US" sz="3200" b="0" dirty="0" smtClean="0">
              <a:solidFill>
                <a:srgbClr val="002060"/>
              </a:solidFill>
              <a:ea typeface="ＭＳ Ｐゴシック" panose="020B0600070205080204" pitchFamily="34" charset="-128"/>
            </a:endParaRPr>
          </a:p>
          <a:p>
            <a:pPr marL="0" indent="0" algn="ctr" fontAlgn="auto">
              <a:spcAft>
                <a:spcPts val="0"/>
              </a:spcAft>
              <a:buFont typeface="Arial" panose="020B0604020202020204" pitchFamily="34" charset="0"/>
              <a:buNone/>
            </a:pPr>
            <a:r>
              <a:rPr lang="en-GB" altLang="en-US" sz="3200" b="0" dirty="0" smtClean="0">
                <a:solidFill>
                  <a:srgbClr val="002060"/>
                </a:solidFill>
                <a:ea typeface="ＭＳ Ｐゴシック" panose="020B0600070205080204" pitchFamily="34" charset="-128"/>
              </a:rPr>
              <a:t>‘any hurt or injury calculated to</a:t>
            </a:r>
          </a:p>
          <a:p>
            <a:pPr marL="0" indent="0" algn="ctr" fontAlgn="auto">
              <a:spcAft>
                <a:spcPts val="0"/>
              </a:spcAft>
              <a:buFont typeface="Arial" panose="020B0604020202020204" pitchFamily="34" charset="0"/>
              <a:buNone/>
            </a:pPr>
            <a:r>
              <a:rPr lang="en-GB" altLang="en-US" sz="3200" b="0" dirty="0" smtClean="0">
                <a:solidFill>
                  <a:srgbClr val="002060"/>
                </a:solidFill>
                <a:ea typeface="ＭＳ Ｐゴシック" panose="020B0600070205080204" pitchFamily="34" charset="-128"/>
              </a:rPr>
              <a:t> interfere with a persons health or </a:t>
            </a:r>
          </a:p>
          <a:p>
            <a:pPr marL="0" indent="0" algn="ctr" fontAlgn="auto">
              <a:spcAft>
                <a:spcPts val="0"/>
              </a:spcAft>
              <a:buFont typeface="Arial" panose="020B0604020202020204" pitchFamily="34" charset="0"/>
              <a:buNone/>
            </a:pPr>
            <a:r>
              <a:rPr lang="en-GB" altLang="en-US" sz="3200" b="0" dirty="0" smtClean="0">
                <a:solidFill>
                  <a:srgbClr val="002060"/>
                </a:solidFill>
                <a:ea typeface="ＭＳ Ｐゴシック" panose="020B0600070205080204" pitchFamily="34" charset="-128"/>
              </a:rPr>
              <a:t>comfort and includes physical harm or</a:t>
            </a:r>
          </a:p>
          <a:p>
            <a:pPr marL="0" indent="0" algn="ctr" fontAlgn="auto">
              <a:spcAft>
                <a:spcPts val="0"/>
              </a:spcAft>
              <a:buFont typeface="Arial" panose="020B0604020202020204" pitchFamily="34" charset="0"/>
              <a:buNone/>
            </a:pPr>
            <a:r>
              <a:rPr lang="en-GB" altLang="en-US" sz="3200" b="0" dirty="0" smtClean="0">
                <a:solidFill>
                  <a:srgbClr val="002060"/>
                </a:solidFill>
                <a:ea typeface="ＭＳ Ｐゴシック" panose="020B0600070205080204" pitchFamily="34" charset="-128"/>
              </a:rPr>
              <a:t>  shock &amp; mental injury’ </a:t>
            </a:r>
          </a:p>
          <a:p>
            <a:pPr marL="457200" lvl="1" indent="0" algn="ctr" fontAlgn="auto">
              <a:spcAft>
                <a:spcPts val="0"/>
              </a:spcAft>
              <a:buFont typeface="Arial" panose="020B0604020202020204" pitchFamily="34" charset="0"/>
              <a:buNone/>
            </a:pPr>
            <a:endParaRPr lang="en-GB" altLang="en-US" b="0" dirty="0" smtClean="0">
              <a:ea typeface="ＭＳ Ｐゴシック" panose="020B0600070205080204" pitchFamily="34" charset="-128"/>
            </a:endParaRPr>
          </a:p>
        </p:txBody>
      </p:sp>
      <p:sp>
        <p:nvSpPr>
          <p:cNvPr id="4" name="TextBox 3"/>
          <p:cNvSpPr txBox="1"/>
          <p:nvPr/>
        </p:nvSpPr>
        <p:spPr>
          <a:xfrm>
            <a:off x="395536" y="476672"/>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Actual Bodily Harm (ABH)</a:t>
            </a:r>
            <a:endParaRPr lang="en-GB" sz="2800" b="1" dirty="0">
              <a:solidFill>
                <a:schemeClr val="bg1"/>
              </a:solidFill>
            </a:endParaRPr>
          </a:p>
        </p:txBody>
      </p:sp>
    </p:spTree>
    <p:extLst>
      <p:ext uri="{BB962C8B-B14F-4D97-AF65-F5344CB8AC3E}">
        <p14:creationId xmlns:p14="http://schemas.microsoft.com/office/powerpoint/2010/main" val="571466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Effect transition="in" filter="fade">
                                      <p:cBhvr>
                                        <p:cTn id="14" dur="1000"/>
                                        <p:tgtEl>
                                          <p:spTgt spid="2">
                                            <p:txEl>
                                              <p:pRg st="3" end="3"/>
                                            </p:txEl>
                                          </p:spTgt>
                                        </p:tgtEl>
                                      </p:cBhvr>
                                    </p:animEffect>
                                    <p:anim calcmode="lin" valueType="num">
                                      <p:cBhvr>
                                        <p:cTn id="1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fade">
                                      <p:cBhvr>
                                        <p:cTn id="21" dur="1000"/>
                                        <p:tgtEl>
                                          <p:spTgt spid="2">
                                            <p:txEl>
                                              <p:pRg st="4" end="4"/>
                                            </p:txEl>
                                          </p:spTgt>
                                        </p:tgtEl>
                                      </p:cBhvr>
                                    </p:animEffect>
                                    <p:anim calcmode="lin" valueType="num">
                                      <p:cBhvr>
                                        <p:cTn id="2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animEffect transition="in" filter="fade">
                                      <p:cBhvr>
                                        <p:cTn id="28" dur="1000"/>
                                        <p:tgtEl>
                                          <p:spTgt spid="2">
                                            <p:txEl>
                                              <p:pRg st="5" end="5"/>
                                            </p:txEl>
                                          </p:spTgt>
                                        </p:tgtEl>
                                      </p:cBhvr>
                                    </p:animEffect>
                                    <p:anim calcmode="lin" valueType="num">
                                      <p:cBhvr>
                                        <p:cTn id="29"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fade">
                                      <p:cBhvr>
                                        <p:cTn id="35" dur="1000"/>
                                        <p:tgtEl>
                                          <p:spTgt spid="2">
                                            <p:txEl>
                                              <p:pRg st="6" end="6"/>
                                            </p:txEl>
                                          </p:spTgt>
                                        </p:tgtEl>
                                      </p:cBhvr>
                                    </p:animEffect>
                                    <p:anim calcmode="lin" valueType="num">
                                      <p:cBhvr>
                                        <p:cTn id="36"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5"/>
          <a:stretch>
            <a:fillRect/>
          </a:stretch>
        </p:blipFill>
        <p:spPr>
          <a:xfrm>
            <a:off x="4860032" y="1484784"/>
            <a:ext cx="3585790" cy="2448272"/>
          </a:xfrm>
          <a:prstGeom prst="rect">
            <a:avLst/>
          </a:prstGeom>
        </p:spPr>
      </p:pic>
      <p:pic>
        <p:nvPicPr>
          <p:cNvPr id="4" name="Picture 3"/>
          <p:cNvPicPr>
            <a:picLocks noChangeAspect="1"/>
          </p:cNvPicPr>
          <p:nvPr>
            <p:custDataLst>
              <p:tags r:id="rId1"/>
            </p:custDataLst>
          </p:nvPr>
        </p:nvPicPr>
        <p:blipFill>
          <a:blip r:embed="rId6" cstate="print">
            <a:extLst>
              <a:ext uri="{28A0092B-C50C-407E-A947-70E740481C1C}">
                <a14:useLocalDpi xmlns:a14="http://schemas.microsoft.com/office/drawing/2010/main" val="0"/>
              </a:ext>
            </a:extLst>
          </a:blip>
          <a:stretch>
            <a:fillRect/>
          </a:stretch>
        </p:blipFill>
        <p:spPr>
          <a:xfrm>
            <a:off x="851028" y="2996952"/>
            <a:ext cx="3705270" cy="2490088"/>
          </a:xfrm>
          <a:prstGeom prst="rect">
            <a:avLst/>
          </a:prstGeom>
          <a:effectLst>
            <a:softEdge rad="317500"/>
          </a:effectLst>
        </p:spPr>
      </p:pic>
      <p:sp>
        <p:nvSpPr>
          <p:cNvPr id="5" name="TextBox 4"/>
          <p:cNvSpPr txBox="1"/>
          <p:nvPr/>
        </p:nvSpPr>
        <p:spPr>
          <a:xfrm>
            <a:off x="415838" y="404664"/>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Examples of Actual Bodily Harm</a:t>
            </a:r>
            <a:endParaRPr lang="en-GB" sz="2800" b="1" dirty="0">
              <a:solidFill>
                <a:schemeClr val="bg1"/>
              </a:solidFill>
            </a:endParaRPr>
          </a:p>
        </p:txBody>
      </p:sp>
    </p:spTree>
    <p:extLst>
      <p:ext uri="{BB962C8B-B14F-4D97-AF65-F5344CB8AC3E}">
        <p14:creationId xmlns:p14="http://schemas.microsoft.com/office/powerpoint/2010/main" val="132254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141784" y="1196753"/>
            <a:ext cx="868680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gn="ctr">
              <a:lnSpc>
                <a:spcPct val="140000"/>
              </a:lnSpc>
              <a:buFontTx/>
              <a:buNone/>
            </a:pP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Whosoever shall </a:t>
            </a:r>
            <a:r>
              <a:rPr lang="en-GB" altLang="en-US" b="1" u="sng"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unlawfully</a:t>
            </a: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and </a:t>
            </a:r>
            <a:r>
              <a:rPr lang="en-GB" altLang="en-US" b="1" u="sng"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maliciously</a:t>
            </a:r>
            <a:endPar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endParaRPr>
          </a:p>
          <a:p>
            <a:pPr algn="ctr">
              <a:lnSpc>
                <a:spcPct val="140000"/>
              </a:lnSpc>
              <a:buFontTx/>
              <a:buNone/>
            </a:pPr>
            <a:r>
              <a:rPr lang="en-GB" altLang="en-US" b="1" u="sng"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wound</a:t>
            </a: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or </a:t>
            </a:r>
            <a:r>
              <a:rPr lang="en-GB" altLang="en-US" b="1"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inflict</a:t>
            </a: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any </a:t>
            </a:r>
            <a:r>
              <a:rPr lang="en-GB" altLang="en-US" b="1" u="sng"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grievous bodily harm</a:t>
            </a:r>
            <a:endPar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endParaRPr>
          </a:p>
          <a:p>
            <a:pPr algn="ctr">
              <a:lnSpc>
                <a:spcPct val="140000"/>
              </a:lnSpc>
              <a:buFontTx/>
              <a:buNone/>
            </a:pP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upon any other person</a:t>
            </a:r>
          </a:p>
          <a:p>
            <a:pPr algn="ctr">
              <a:lnSpc>
                <a:spcPct val="140000"/>
              </a:lnSpc>
              <a:buFontTx/>
              <a:buNone/>
            </a:pP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either with or without any weapon or instrument</a:t>
            </a:r>
          </a:p>
          <a:p>
            <a:pPr algn="ctr">
              <a:lnSpc>
                <a:spcPct val="140000"/>
              </a:lnSpc>
              <a:buFontTx/>
              <a:buNone/>
            </a:pPr>
            <a:r>
              <a:rPr lang="en-GB" altLang="en-US"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shall be guilty of an offence</a:t>
            </a:r>
            <a:endParaRPr lang="en-GB" altLang="en-US" b="0" kern="0" dirty="0" smtClean="0">
              <a:solidFill>
                <a:srgbClr val="0033CC"/>
              </a:solidFill>
              <a:ea typeface="ＭＳ Ｐゴシック" panose="020B0600070205080204" pitchFamily="34" charset="-128"/>
            </a:endParaRPr>
          </a:p>
          <a:p>
            <a:pPr marL="342900" lvl="1" indent="-342900" algn="ctr">
              <a:lnSpc>
                <a:spcPct val="140000"/>
              </a:lnSpc>
              <a:buFontTx/>
              <a:buNone/>
            </a:pPr>
            <a:r>
              <a:rPr lang="en-GB" altLang="en-US" b="0" kern="0" dirty="0" smtClean="0">
                <a:solidFill>
                  <a:srgbClr val="0033CC"/>
                </a:solidFill>
                <a:ea typeface="ＭＳ Ｐゴシック" panose="020B0600070205080204" pitchFamily="34" charset="-128"/>
              </a:rPr>
              <a:t>	</a:t>
            </a:r>
            <a:endParaRPr lang="en-GB" altLang="en-US" sz="2800" b="1" kern="0" dirty="0" smtClean="0">
              <a:solidFill>
                <a:srgbClr val="0033CC"/>
              </a:solidFill>
              <a:ea typeface="ＭＳ Ｐゴシック" panose="020B0600070205080204" pitchFamily="34" charset="-128"/>
            </a:endParaRPr>
          </a:p>
          <a:p>
            <a:pPr>
              <a:lnSpc>
                <a:spcPct val="140000"/>
              </a:lnSpc>
              <a:buFontTx/>
              <a:buNone/>
            </a:pPr>
            <a:endParaRPr lang="en-GB" altLang="en-US" b="0" kern="0" dirty="0" smtClean="0">
              <a:ea typeface="ＭＳ Ｐゴシック" panose="020B0600070205080204" pitchFamily="34" charset="-128"/>
            </a:endParaRPr>
          </a:p>
        </p:txBody>
      </p:sp>
      <p:sp>
        <p:nvSpPr>
          <p:cNvPr id="4" name="TextBox 3"/>
          <p:cNvSpPr txBox="1"/>
          <p:nvPr/>
        </p:nvSpPr>
        <p:spPr>
          <a:xfrm>
            <a:off x="395536" y="215351"/>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Grievous Bodily Harm (ABH)</a:t>
            </a:r>
            <a:endParaRPr lang="en-GB" sz="2800" b="1" dirty="0">
              <a:solidFill>
                <a:schemeClr val="bg1"/>
              </a:solidFill>
            </a:endParaRPr>
          </a:p>
        </p:txBody>
      </p:sp>
      <p:sp>
        <p:nvSpPr>
          <p:cNvPr id="2" name="TextBox 1"/>
          <p:cNvSpPr txBox="1"/>
          <p:nvPr/>
        </p:nvSpPr>
        <p:spPr>
          <a:xfrm>
            <a:off x="1532856" y="4844192"/>
            <a:ext cx="5904656" cy="400110"/>
          </a:xfrm>
          <a:prstGeom prst="rect">
            <a:avLst/>
          </a:prstGeom>
          <a:solidFill>
            <a:schemeClr val="accent1">
              <a:lumMod val="20000"/>
              <a:lumOff val="80000"/>
            </a:schemeClr>
          </a:solidFill>
        </p:spPr>
        <p:txBody>
          <a:bodyPr wrap="square" rtlCol="0">
            <a:spAutoFit/>
          </a:bodyPr>
          <a:lstStyle/>
          <a:p>
            <a:r>
              <a:rPr lang="en-GB" sz="2000" b="0" dirty="0" smtClean="0">
                <a:solidFill>
                  <a:srgbClr val="002060"/>
                </a:solidFill>
              </a:rPr>
              <a:t>Section 20 O.A.P.A. 1861 </a:t>
            </a:r>
            <a:r>
              <a:rPr lang="en-GB" sz="2000" b="0" dirty="0" smtClean="0"/>
              <a:t> </a:t>
            </a:r>
            <a:endParaRPr lang="en-GB" sz="2000" b="0" dirty="0"/>
          </a:p>
        </p:txBody>
      </p:sp>
    </p:spTree>
    <p:extLst>
      <p:ext uri="{BB962C8B-B14F-4D97-AF65-F5344CB8AC3E}">
        <p14:creationId xmlns:p14="http://schemas.microsoft.com/office/powerpoint/2010/main" val="256960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Effect transition="in" filter="fade">
                                      <p:cBhvr>
                                        <p:cTn id="42" dur="1000"/>
                                        <p:tgtEl>
                                          <p:spTgt spid="6">
                                            <p:txEl>
                                              <p:pRg st="5" end="5"/>
                                            </p:txEl>
                                          </p:spTgt>
                                        </p:tgtEl>
                                      </p:cBhvr>
                                    </p:animEffect>
                                    <p:anim calcmode="lin" valueType="num">
                                      <p:cBhvr>
                                        <p:cTn id="43"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107504" y="1164744"/>
            <a:ext cx="9036496" cy="406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gn="ctr">
              <a:lnSpc>
                <a:spcPct val="90000"/>
              </a:lnSpc>
              <a:buFontTx/>
              <a:buNone/>
            </a:pP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Whosoever shall </a:t>
            </a:r>
            <a:r>
              <a:rPr lang="en-GB" altLang="en-US" sz="2000" b="1" u="sng"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unlawfully</a:t>
            </a: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and </a:t>
            </a:r>
            <a:r>
              <a:rPr lang="en-GB" altLang="en-US" sz="2000" b="1" u="sng"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maliciously</a:t>
            </a: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a:t>
            </a:r>
          </a:p>
          <a:p>
            <a:pPr algn="ctr">
              <a:lnSpc>
                <a:spcPct val="90000"/>
              </a:lnSpc>
              <a:buFontTx/>
              <a:buNone/>
            </a:pP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by any means whatsoever:</a:t>
            </a:r>
          </a:p>
          <a:p>
            <a:pPr algn="ctr">
              <a:lnSpc>
                <a:spcPct val="90000"/>
              </a:lnSpc>
              <a:buFontTx/>
              <a:buNone/>
            </a:pPr>
            <a:r>
              <a:rPr lang="en-GB" altLang="en-US" sz="2000" b="1" u="sng"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wound</a:t>
            </a: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or </a:t>
            </a:r>
            <a:r>
              <a:rPr lang="en-GB" altLang="en-US" sz="2000" b="1" u="sng"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cause </a:t>
            </a: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any grievous bodily harm </a:t>
            </a:r>
          </a:p>
          <a:p>
            <a:pPr algn="ctr">
              <a:lnSpc>
                <a:spcPct val="90000"/>
              </a:lnSpc>
              <a:buFontTx/>
              <a:buNone/>
            </a:pP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to any person</a:t>
            </a:r>
          </a:p>
          <a:p>
            <a:pPr algn="ctr">
              <a:lnSpc>
                <a:spcPct val="90000"/>
              </a:lnSpc>
              <a:buFontTx/>
              <a:buNone/>
            </a:pP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with </a:t>
            </a:r>
            <a:r>
              <a:rPr lang="en-GB" altLang="en-US" sz="2000" b="1" u="sng" kern="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INTENT</a:t>
            </a: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to do some grievous bodily harm       </a:t>
            </a:r>
          </a:p>
          <a:p>
            <a:pPr algn="ctr">
              <a:lnSpc>
                <a:spcPct val="90000"/>
              </a:lnSpc>
              <a:buFontTx/>
              <a:buNone/>
            </a:pP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to any person</a:t>
            </a:r>
          </a:p>
          <a:p>
            <a:pPr algn="ctr">
              <a:lnSpc>
                <a:spcPct val="90000"/>
              </a:lnSpc>
              <a:buFontTx/>
              <a:buNone/>
            </a:pP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or with intent to resist or prevent  </a:t>
            </a:r>
          </a:p>
          <a:p>
            <a:pPr algn="ctr">
              <a:lnSpc>
                <a:spcPct val="90000"/>
              </a:lnSpc>
              <a:buFontTx/>
              <a:buNone/>
            </a:pP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the </a:t>
            </a:r>
            <a:r>
              <a:rPr lang="en-GB" altLang="en-US" sz="2000" b="1" u="sng"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lawful apprehension </a:t>
            </a: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or </a:t>
            </a:r>
          </a:p>
          <a:p>
            <a:pPr algn="ctr">
              <a:lnSpc>
                <a:spcPct val="90000"/>
              </a:lnSpc>
              <a:buFontTx/>
              <a:buNone/>
            </a:pP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detainer of any person</a:t>
            </a:r>
          </a:p>
          <a:p>
            <a:pPr algn="ctr">
              <a:lnSpc>
                <a:spcPct val="90000"/>
              </a:lnSpc>
              <a:buFontTx/>
              <a:buNone/>
            </a:pPr>
            <a:r>
              <a:rPr lang="en-GB" altLang="en-US" sz="2000" b="0" kern="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shall be guilty of an offence</a:t>
            </a:r>
          </a:p>
          <a:p>
            <a:pPr algn="ctr">
              <a:lnSpc>
                <a:spcPct val="90000"/>
              </a:lnSpc>
              <a:buFontTx/>
              <a:buNone/>
            </a:pPr>
            <a:endParaRPr lang="en-GB" altLang="en-US" b="0" kern="0" dirty="0" smtClean="0">
              <a:solidFill>
                <a:srgbClr val="0033CC"/>
              </a:solidFill>
              <a:latin typeface="Arial" panose="020B0604020202020204" pitchFamily="34" charset="0"/>
              <a:ea typeface="ＭＳ Ｐゴシック" panose="020B0600070205080204" pitchFamily="34" charset="-128"/>
              <a:cs typeface="Arial" panose="020B0604020202020204" pitchFamily="34" charset="0"/>
            </a:endParaRPr>
          </a:p>
          <a:p>
            <a:pPr algn="ctr">
              <a:lnSpc>
                <a:spcPct val="90000"/>
              </a:lnSpc>
              <a:buFontTx/>
              <a:buNone/>
            </a:pPr>
            <a:r>
              <a:rPr lang="en-GB" altLang="en-US" b="0" kern="0" dirty="0" smtClean="0">
                <a:solidFill>
                  <a:srgbClr val="0033CC"/>
                </a:solidFill>
                <a:ea typeface="ＭＳ Ｐゴシック" panose="020B0600070205080204" pitchFamily="34" charset="-128"/>
              </a:rPr>
              <a:t>  </a:t>
            </a:r>
            <a:endParaRPr lang="en-GB" altLang="en-US" sz="2800" b="1" kern="0" dirty="0" smtClean="0">
              <a:solidFill>
                <a:srgbClr val="0033CC"/>
              </a:solidFill>
              <a:ea typeface="ＭＳ Ｐゴシック" panose="020B0600070205080204" pitchFamily="34" charset="-128"/>
            </a:endParaRPr>
          </a:p>
        </p:txBody>
      </p:sp>
      <p:sp>
        <p:nvSpPr>
          <p:cNvPr id="5" name="TextBox 4"/>
          <p:cNvSpPr txBox="1"/>
          <p:nvPr/>
        </p:nvSpPr>
        <p:spPr>
          <a:xfrm>
            <a:off x="395536" y="350000"/>
            <a:ext cx="8280920" cy="461665"/>
          </a:xfrm>
          <a:prstGeom prst="rect">
            <a:avLst/>
          </a:prstGeom>
          <a:solidFill>
            <a:srgbClr val="002060"/>
          </a:solidFill>
        </p:spPr>
        <p:txBody>
          <a:bodyPr wrap="square" rtlCol="0">
            <a:spAutoFit/>
          </a:bodyPr>
          <a:lstStyle/>
          <a:p>
            <a:pPr algn="ctr"/>
            <a:r>
              <a:rPr lang="en-GB" sz="2400" b="1" dirty="0" smtClean="0">
                <a:solidFill>
                  <a:schemeClr val="bg1"/>
                </a:solidFill>
              </a:rPr>
              <a:t>Grievous Bodily Harm (ABH)</a:t>
            </a:r>
            <a:endParaRPr lang="en-GB" sz="2400" b="1" dirty="0">
              <a:solidFill>
                <a:schemeClr val="bg1"/>
              </a:solidFill>
            </a:endParaRPr>
          </a:p>
        </p:txBody>
      </p:sp>
      <p:sp>
        <p:nvSpPr>
          <p:cNvPr id="6" name="TextBox 5"/>
          <p:cNvSpPr txBox="1"/>
          <p:nvPr/>
        </p:nvSpPr>
        <p:spPr>
          <a:xfrm>
            <a:off x="1583668" y="5445224"/>
            <a:ext cx="5904656" cy="400110"/>
          </a:xfrm>
          <a:prstGeom prst="rect">
            <a:avLst/>
          </a:prstGeom>
          <a:solidFill>
            <a:schemeClr val="accent1">
              <a:lumMod val="20000"/>
              <a:lumOff val="80000"/>
            </a:schemeClr>
          </a:solidFill>
        </p:spPr>
        <p:txBody>
          <a:bodyPr wrap="square" rtlCol="0">
            <a:spAutoFit/>
          </a:bodyPr>
          <a:lstStyle/>
          <a:p>
            <a:r>
              <a:rPr lang="en-GB" sz="2000" b="0" dirty="0" smtClean="0">
                <a:solidFill>
                  <a:srgbClr val="002060"/>
                </a:solidFill>
              </a:rPr>
              <a:t>Section 18 O.A.P.A. 1861 </a:t>
            </a:r>
            <a:r>
              <a:rPr lang="en-GB" sz="2000" b="0" dirty="0" smtClean="0"/>
              <a:t> </a:t>
            </a:r>
            <a:endParaRPr lang="en-GB" sz="2000" b="0" dirty="0"/>
          </a:p>
        </p:txBody>
      </p:sp>
    </p:spTree>
    <p:extLst>
      <p:ext uri="{BB962C8B-B14F-4D97-AF65-F5344CB8AC3E}">
        <p14:creationId xmlns:p14="http://schemas.microsoft.com/office/powerpoint/2010/main" val="353475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Effect transition="in" filter="fade">
                                      <p:cBhvr>
                                        <p:cTn id="49" dur="1000"/>
                                        <p:tgtEl>
                                          <p:spTgt spid="4">
                                            <p:txEl>
                                              <p:pRg st="6" end="6"/>
                                            </p:txEl>
                                          </p:spTgt>
                                        </p:tgtEl>
                                      </p:cBhvr>
                                    </p:animEffect>
                                    <p:anim calcmode="lin" valueType="num">
                                      <p:cBhvr>
                                        <p:cTn id="50"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7" end="7"/>
                                            </p:txEl>
                                          </p:spTgt>
                                        </p:tgtEl>
                                        <p:attrNameLst>
                                          <p:attrName>style.visibility</p:attrName>
                                        </p:attrNameLst>
                                      </p:cBhvr>
                                      <p:to>
                                        <p:strVal val="visible"/>
                                      </p:to>
                                    </p:set>
                                    <p:animEffect transition="in" filter="fade">
                                      <p:cBhvr>
                                        <p:cTn id="56" dur="1000"/>
                                        <p:tgtEl>
                                          <p:spTgt spid="4">
                                            <p:txEl>
                                              <p:pRg st="7" end="7"/>
                                            </p:txEl>
                                          </p:spTgt>
                                        </p:tgtEl>
                                      </p:cBhvr>
                                    </p:animEffect>
                                    <p:anim calcmode="lin" valueType="num">
                                      <p:cBhvr>
                                        <p:cTn id="5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4">
                                            <p:txEl>
                                              <p:pRg st="8" end="8"/>
                                            </p:txEl>
                                          </p:spTgt>
                                        </p:tgtEl>
                                        <p:attrNameLst>
                                          <p:attrName>style.visibility</p:attrName>
                                        </p:attrNameLst>
                                      </p:cBhvr>
                                      <p:to>
                                        <p:strVal val="visible"/>
                                      </p:to>
                                    </p:set>
                                    <p:animEffect transition="in" filter="fade">
                                      <p:cBhvr>
                                        <p:cTn id="63" dur="1000"/>
                                        <p:tgtEl>
                                          <p:spTgt spid="4">
                                            <p:txEl>
                                              <p:pRg st="8" end="8"/>
                                            </p:txEl>
                                          </p:spTgt>
                                        </p:tgtEl>
                                      </p:cBhvr>
                                    </p:animEffect>
                                    <p:anim calcmode="lin" valueType="num">
                                      <p:cBhvr>
                                        <p:cTn id="64"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4">
                                            <p:txEl>
                                              <p:pRg st="9" end="9"/>
                                            </p:txEl>
                                          </p:spTgt>
                                        </p:tgtEl>
                                        <p:attrNameLst>
                                          <p:attrName>style.visibility</p:attrName>
                                        </p:attrNameLst>
                                      </p:cBhvr>
                                      <p:to>
                                        <p:strVal val="visible"/>
                                      </p:to>
                                    </p:set>
                                    <p:animEffect transition="in" filter="fade">
                                      <p:cBhvr>
                                        <p:cTn id="70" dur="1000"/>
                                        <p:tgtEl>
                                          <p:spTgt spid="4">
                                            <p:txEl>
                                              <p:pRg st="9" end="9"/>
                                            </p:txEl>
                                          </p:spTgt>
                                        </p:tgtEl>
                                      </p:cBhvr>
                                    </p:animEffect>
                                    <p:anim calcmode="lin" valueType="num">
                                      <p:cBhvr>
                                        <p:cTn id="71"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4">
                                            <p:txEl>
                                              <p:pRg st="11" end="11"/>
                                            </p:txEl>
                                          </p:spTgt>
                                        </p:tgtEl>
                                        <p:attrNameLst>
                                          <p:attrName>style.visibility</p:attrName>
                                        </p:attrNameLst>
                                      </p:cBhvr>
                                      <p:to>
                                        <p:strVal val="visible"/>
                                      </p:to>
                                    </p:set>
                                    <p:animEffect transition="in" filter="fade">
                                      <p:cBhvr>
                                        <p:cTn id="77" dur="1000"/>
                                        <p:tgtEl>
                                          <p:spTgt spid="4">
                                            <p:txEl>
                                              <p:pRg st="11" end="11"/>
                                            </p:txEl>
                                          </p:spTgt>
                                        </p:tgtEl>
                                      </p:cBhvr>
                                    </p:animEffect>
                                    <p:anim calcmode="lin" valueType="num">
                                      <p:cBhvr>
                                        <p:cTn id="78"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fade">
                                      <p:cBhvr>
                                        <p:cTn id="8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2" name="Content Placeholder 4"/>
          <p:cNvGraphicFramePr>
            <a:graphicFrameLocks/>
          </p:cNvGraphicFramePr>
          <p:nvPr>
            <p:extLst>
              <p:ext uri="{D42A27DB-BD31-4B8C-83A1-F6EECF244321}">
                <p14:modId xmlns:p14="http://schemas.microsoft.com/office/powerpoint/2010/main" val="2526938566"/>
              </p:ext>
            </p:extLst>
          </p:nvPr>
        </p:nvGraphicFramePr>
        <p:xfrm>
          <a:off x="467544" y="404664"/>
          <a:ext cx="8280921" cy="5164231"/>
        </p:xfrm>
        <a:graphic>
          <a:graphicData uri="http://schemas.openxmlformats.org/drawingml/2006/table">
            <a:tbl>
              <a:tblPr firstRow="1" bandRow="1">
                <a:tableStyleId>{073A0DAA-6AF3-43AB-8588-CEC1D06C72B9}</a:tableStyleId>
              </a:tblPr>
              <a:tblGrid>
                <a:gridCol w="1864316">
                  <a:extLst>
                    <a:ext uri="{9D8B030D-6E8A-4147-A177-3AD203B41FA5}">
                      <a16:colId xmlns:a16="http://schemas.microsoft.com/office/drawing/2014/main" val="3514580752"/>
                    </a:ext>
                  </a:extLst>
                </a:gridCol>
                <a:gridCol w="3000173">
                  <a:extLst>
                    <a:ext uri="{9D8B030D-6E8A-4147-A177-3AD203B41FA5}">
                      <a16:colId xmlns:a16="http://schemas.microsoft.com/office/drawing/2014/main" val="1650670555"/>
                    </a:ext>
                  </a:extLst>
                </a:gridCol>
                <a:gridCol w="3416432">
                  <a:extLst>
                    <a:ext uri="{9D8B030D-6E8A-4147-A177-3AD203B41FA5}">
                      <a16:colId xmlns:a16="http://schemas.microsoft.com/office/drawing/2014/main" val="4247419603"/>
                    </a:ext>
                  </a:extLst>
                </a:gridCol>
              </a:tblGrid>
              <a:tr h="1043762">
                <a:tc>
                  <a:txBody>
                    <a:bodyPr/>
                    <a:lstStyle/>
                    <a:p>
                      <a:endParaRPr lang="en-GB" dirty="0"/>
                    </a:p>
                  </a:txBody>
                  <a:tcPr/>
                </a:tc>
                <a:tc>
                  <a:txBody>
                    <a:bodyPr/>
                    <a:lstStyle/>
                    <a:p>
                      <a:pPr algn="ctr"/>
                      <a:r>
                        <a:rPr lang="en-GB" sz="2800" u="sng" dirty="0" smtClean="0"/>
                        <a:t>S.20</a:t>
                      </a:r>
                      <a:endParaRPr lang="en-GB" sz="2800" u="sng" dirty="0"/>
                    </a:p>
                  </a:txBody>
                  <a:tcPr/>
                </a:tc>
                <a:tc>
                  <a:txBody>
                    <a:bodyPr/>
                    <a:lstStyle/>
                    <a:p>
                      <a:pPr algn="ctr"/>
                      <a:r>
                        <a:rPr lang="en-GB" sz="2800" u="sng" dirty="0" smtClean="0"/>
                        <a:t>s.18</a:t>
                      </a:r>
                      <a:endParaRPr lang="en-GB" sz="2800" u="sng" dirty="0"/>
                    </a:p>
                  </a:txBody>
                  <a:tcPr/>
                </a:tc>
                <a:extLst>
                  <a:ext uri="{0D108BD9-81ED-4DB2-BD59-A6C34878D82A}">
                    <a16:rowId xmlns:a16="http://schemas.microsoft.com/office/drawing/2014/main" val="1854870325"/>
                  </a:ext>
                </a:extLst>
              </a:tr>
              <a:tr h="387315">
                <a:tc>
                  <a:txBody>
                    <a:bodyPr/>
                    <a:lstStyle/>
                    <a:p>
                      <a:pPr algn="ctr"/>
                      <a:r>
                        <a:rPr lang="en-GB" sz="2400" b="1" u="none" dirty="0" smtClean="0"/>
                        <a:t>Category</a:t>
                      </a:r>
                      <a:endParaRPr lang="en-GB" sz="2400" b="1" u="none" dirty="0"/>
                    </a:p>
                  </a:txBody>
                  <a:tcPr/>
                </a:tc>
                <a:tc>
                  <a:txBody>
                    <a:bodyPr/>
                    <a:lstStyle/>
                    <a:p>
                      <a:pPr algn="ctr"/>
                      <a:r>
                        <a:rPr lang="en-GB" sz="2000" dirty="0" smtClean="0"/>
                        <a:t>Either Way Offence</a:t>
                      </a:r>
                      <a:endParaRPr lang="en-GB" sz="2000" dirty="0"/>
                    </a:p>
                  </a:txBody>
                  <a:tcPr/>
                </a:tc>
                <a:tc>
                  <a:txBody>
                    <a:bodyPr/>
                    <a:lstStyle/>
                    <a:p>
                      <a:pPr algn="ctr"/>
                      <a:r>
                        <a:rPr lang="en-GB" sz="2000" dirty="0" smtClean="0"/>
                        <a:t>Indictable Only </a:t>
                      </a:r>
                      <a:endParaRPr lang="en-GB" sz="2000" dirty="0"/>
                    </a:p>
                  </a:txBody>
                  <a:tcPr/>
                </a:tc>
                <a:extLst>
                  <a:ext uri="{0D108BD9-81ED-4DB2-BD59-A6C34878D82A}">
                    <a16:rowId xmlns:a16="http://schemas.microsoft.com/office/drawing/2014/main" val="3790027962"/>
                  </a:ext>
                </a:extLst>
              </a:tr>
              <a:tr h="697167">
                <a:tc>
                  <a:txBody>
                    <a:bodyPr/>
                    <a:lstStyle/>
                    <a:p>
                      <a:pPr algn="ctr"/>
                      <a:r>
                        <a:rPr lang="en-GB" sz="2400" b="1" u="none" dirty="0" smtClean="0"/>
                        <a:t>Crown Court</a:t>
                      </a:r>
                      <a:endParaRPr lang="en-GB" sz="2400" b="1" u="none" dirty="0"/>
                    </a:p>
                  </a:txBody>
                  <a:tcPr/>
                </a:tc>
                <a:tc>
                  <a:txBody>
                    <a:bodyPr/>
                    <a:lstStyle/>
                    <a:p>
                      <a:pPr algn="ctr"/>
                      <a:r>
                        <a:rPr lang="en-GB" sz="2000" dirty="0" smtClean="0"/>
                        <a:t>5 Years Imprisonment </a:t>
                      </a:r>
                      <a:endParaRPr lang="en-GB" sz="2000" dirty="0"/>
                    </a:p>
                  </a:txBody>
                  <a:tcPr/>
                </a:tc>
                <a:tc>
                  <a:txBody>
                    <a:bodyPr/>
                    <a:lstStyle/>
                    <a:p>
                      <a:pPr algn="ctr"/>
                      <a:r>
                        <a:rPr lang="en-GB" sz="2000" dirty="0" smtClean="0"/>
                        <a:t>Life Imprisonment</a:t>
                      </a:r>
                      <a:endParaRPr lang="en-GB" sz="2000" dirty="0"/>
                    </a:p>
                  </a:txBody>
                  <a:tcPr/>
                </a:tc>
                <a:extLst>
                  <a:ext uri="{0D108BD9-81ED-4DB2-BD59-A6C34878D82A}">
                    <a16:rowId xmlns:a16="http://schemas.microsoft.com/office/drawing/2014/main" val="714989395"/>
                  </a:ext>
                </a:extLst>
              </a:tr>
              <a:tr h="697167">
                <a:tc>
                  <a:txBody>
                    <a:bodyPr/>
                    <a:lstStyle/>
                    <a:p>
                      <a:pPr algn="ctr"/>
                      <a:r>
                        <a:rPr lang="en-GB" sz="2400" b="1" u="none" dirty="0" smtClean="0"/>
                        <a:t>Magistrates Court</a:t>
                      </a:r>
                      <a:endParaRPr lang="en-GB" sz="2400" b="1" u="none" dirty="0"/>
                    </a:p>
                  </a:txBody>
                  <a:tcPr/>
                </a:tc>
                <a:tc>
                  <a:txBody>
                    <a:bodyPr/>
                    <a:lstStyle/>
                    <a:p>
                      <a:pPr algn="ctr"/>
                      <a:r>
                        <a:rPr lang="en-GB" sz="2000" dirty="0" smtClean="0"/>
                        <a:t>6 Months and/</a:t>
                      </a:r>
                      <a:r>
                        <a:rPr lang="en-GB" sz="2000" baseline="0" dirty="0" smtClean="0"/>
                        <a:t> or fine</a:t>
                      </a:r>
                      <a:endParaRPr lang="en-GB" sz="2000" dirty="0"/>
                    </a:p>
                  </a:txBody>
                  <a:tcPr/>
                </a:tc>
                <a:tc>
                  <a:txBody>
                    <a:bodyPr/>
                    <a:lstStyle/>
                    <a:p>
                      <a:pPr algn="ctr"/>
                      <a:r>
                        <a:rPr lang="en-GB" sz="2000" dirty="0" smtClean="0"/>
                        <a:t>N/A</a:t>
                      </a:r>
                      <a:endParaRPr lang="en-GB" sz="2000" dirty="0"/>
                    </a:p>
                  </a:txBody>
                  <a:tcPr/>
                </a:tc>
                <a:extLst>
                  <a:ext uri="{0D108BD9-81ED-4DB2-BD59-A6C34878D82A}">
                    <a16:rowId xmlns:a16="http://schemas.microsoft.com/office/drawing/2014/main" val="441727430"/>
                  </a:ext>
                </a:extLst>
              </a:tr>
              <a:tr h="2143142">
                <a:tc>
                  <a:txBody>
                    <a:bodyPr/>
                    <a:lstStyle/>
                    <a:p>
                      <a:pPr algn="ctr"/>
                      <a:r>
                        <a:rPr lang="en-GB" sz="2400" b="1" u="none" dirty="0" smtClean="0"/>
                        <a:t>Racially</a:t>
                      </a:r>
                      <a:r>
                        <a:rPr lang="en-GB" sz="2400" b="1" u="none" baseline="0" dirty="0" smtClean="0"/>
                        <a:t> / Religiously Aggravated</a:t>
                      </a:r>
                      <a:endParaRPr lang="en-GB" sz="2400" b="1" u="none" dirty="0"/>
                    </a:p>
                  </a:txBody>
                  <a:tcPr/>
                </a:tc>
                <a:tc>
                  <a:txBody>
                    <a:bodyPr/>
                    <a:lstStyle/>
                    <a:p>
                      <a:pPr algn="ctr"/>
                      <a:r>
                        <a:rPr lang="en-GB" sz="2000" dirty="0" smtClean="0"/>
                        <a:t>Crown Court:</a:t>
                      </a:r>
                    </a:p>
                    <a:p>
                      <a:pPr algn="ctr"/>
                      <a:r>
                        <a:rPr lang="en-GB" sz="2000" dirty="0" smtClean="0"/>
                        <a:t> 7 years Imprisonment and</a:t>
                      </a:r>
                      <a:r>
                        <a:rPr lang="en-GB" sz="2000" baseline="0" dirty="0" smtClean="0"/>
                        <a:t> / or Fine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dirty="0" smtClean="0"/>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smtClean="0"/>
                        <a:t>Magistrates Court: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smtClean="0"/>
                        <a:t>6 Months and /</a:t>
                      </a:r>
                      <a:r>
                        <a:rPr lang="en-GB" sz="2000" baseline="0" dirty="0" smtClean="0"/>
                        <a:t> or fine</a:t>
                      </a:r>
                      <a:endParaRPr lang="en-GB" sz="2000" dirty="0" smtClean="0"/>
                    </a:p>
                  </a:txBody>
                  <a:tcPr/>
                </a:tc>
                <a:tc>
                  <a:txBody>
                    <a:bodyPr/>
                    <a:lstStyle/>
                    <a:p>
                      <a:pPr algn="ctr"/>
                      <a:r>
                        <a:rPr lang="en-GB" sz="2000" dirty="0" smtClean="0"/>
                        <a:t>N/A</a:t>
                      </a:r>
                      <a:endParaRPr lang="en-GB" sz="2000" dirty="0"/>
                    </a:p>
                  </a:txBody>
                  <a:tcPr/>
                </a:tc>
                <a:extLst>
                  <a:ext uri="{0D108BD9-81ED-4DB2-BD59-A6C34878D82A}">
                    <a16:rowId xmlns:a16="http://schemas.microsoft.com/office/drawing/2014/main" val="3861917212"/>
                  </a:ext>
                </a:extLst>
              </a:tr>
            </a:tbl>
          </a:graphicData>
        </a:graphic>
      </p:graphicFrame>
    </p:spTree>
    <p:extLst>
      <p:ext uri="{BB962C8B-B14F-4D97-AF65-F5344CB8AC3E}">
        <p14:creationId xmlns:p14="http://schemas.microsoft.com/office/powerpoint/2010/main" val="30667233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custDataLst>
              <p:tags r:id="rId1"/>
            </p:custDataLst>
          </p:nvPr>
        </p:nvSpPr>
        <p:spPr bwMode="auto">
          <a:xfrm>
            <a:off x="580828" y="548681"/>
            <a:ext cx="8095627"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sz="2400" b="0" i="0" u="none" strike="noStrike" kern="0" cap="none" spc="0" normalizeH="0" baseline="0" noProof="0" dirty="0" smtClean="0">
              <a:ln>
                <a:noFill/>
              </a:ln>
              <a:solidFill>
                <a:srgbClr val="333399"/>
              </a:solidFill>
              <a:effectLst/>
              <a:uLnTx/>
              <a:uFillTx/>
              <a:latin typeface="Verdana"/>
              <a:ea typeface="ＭＳ Ｐゴシック" pitchFamily="-112" charset="-128"/>
            </a:endParaRP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sz="2400" b="0" i="0" u="none" strike="noStrike" kern="0" cap="none" spc="0" normalizeH="0" baseline="0" noProof="0" dirty="0" smtClean="0">
              <a:ln>
                <a:noFill/>
              </a:ln>
              <a:solidFill>
                <a:srgbClr val="333399"/>
              </a:solidFill>
              <a:effectLst/>
              <a:uLnTx/>
              <a:uFillTx/>
              <a:latin typeface="Verdana"/>
              <a:ea typeface="ＭＳ Ｐゴシック" pitchFamily="-112" charset="-128"/>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b="1"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It is an offence for any person to:</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b="1"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assault </a:t>
            </a:r>
            <a:r>
              <a:rPr kumimoji="0" lang="en-GB" altLang="en-US" b="1"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or</a:t>
            </a:r>
            <a:r>
              <a:rPr kumimoji="0" lang="en-GB" altLang="en-US"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GB" altLang="en-US" b="1"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resist</a:t>
            </a:r>
            <a:r>
              <a:rPr kumimoji="0" lang="en-GB" altLang="en-US"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GB" altLang="en-US" b="1"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a police officer or </a:t>
            </a:r>
            <a:r>
              <a:rPr kumimoji="0" lang="en-GB" altLang="en-US" b="1"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any </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b="1"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b="1"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person assisting</a:t>
            </a:r>
            <a:r>
              <a:rPr kumimoji="0" lang="en-GB" altLang="en-US"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GB" altLang="en-US" b="1"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the officer</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GB" altLang="en-US" b="1"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in the </a:t>
            </a:r>
            <a:r>
              <a:rPr kumimoji="0" lang="en-GB" altLang="en-US" b="1"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lawful execution of his duty </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800" b="1" i="0" u="none" strike="noStrike" kern="0" cap="none" spc="0" normalizeH="0" baseline="0" noProof="0" dirty="0" smtClean="0">
              <a:ln>
                <a:noFill/>
              </a:ln>
              <a:solidFill>
                <a:srgbClr val="333399"/>
              </a:solidFill>
              <a:effectLst/>
              <a:uLnTx/>
              <a:uFillTx/>
              <a:latin typeface="Verdana"/>
              <a:ea typeface="ＭＳ Ｐゴシック" pitchFamily="-112" charset="-128"/>
            </a:endParaRPr>
          </a:p>
        </p:txBody>
      </p:sp>
      <p:sp>
        <p:nvSpPr>
          <p:cNvPr id="4" name="TextBox 3"/>
          <p:cNvSpPr txBox="1"/>
          <p:nvPr/>
        </p:nvSpPr>
        <p:spPr>
          <a:xfrm>
            <a:off x="395535" y="476672"/>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Assault Police</a:t>
            </a:r>
            <a:endParaRPr lang="en-GB" sz="2800" b="1" dirty="0">
              <a:solidFill>
                <a:schemeClr val="bg1"/>
              </a:solidFill>
            </a:endParaRPr>
          </a:p>
        </p:txBody>
      </p:sp>
      <p:sp>
        <p:nvSpPr>
          <p:cNvPr id="5" name="Rectangle 4"/>
          <p:cNvSpPr/>
          <p:nvPr/>
        </p:nvSpPr>
        <p:spPr>
          <a:xfrm>
            <a:off x="1744495" y="5026685"/>
            <a:ext cx="5583001" cy="400110"/>
          </a:xfrm>
          <a:prstGeom prst="rect">
            <a:avLst/>
          </a:prstGeom>
          <a:solidFill>
            <a:schemeClr val="accent1">
              <a:lumMod val="20000"/>
              <a:lumOff val="80000"/>
            </a:schemeClr>
          </a:solidFill>
        </p:spPr>
        <p:txBody>
          <a:bodyPr wrap="square">
            <a:spAutoFit/>
          </a:bodyPr>
          <a:lstStyle/>
          <a:p>
            <a:pPr lvl="0" eaLnBrk="0" hangingPunct="0">
              <a:spcBef>
                <a:spcPct val="20000"/>
              </a:spcBef>
              <a:defRPr/>
            </a:pPr>
            <a:r>
              <a:rPr lang="en-GB" altLang="en-US" sz="2000" b="0" kern="0" dirty="0">
                <a:solidFill>
                  <a:srgbClr val="000000"/>
                </a:solidFill>
                <a:latin typeface="Arial" panose="020B0604020202020204" pitchFamily="34" charset="0"/>
                <a:cs typeface="Arial" panose="020B0604020202020204" pitchFamily="34" charset="0"/>
              </a:rPr>
              <a:t>Section 89(1) Police Act 1996</a:t>
            </a:r>
          </a:p>
        </p:txBody>
      </p:sp>
    </p:spTree>
    <p:extLst>
      <p:ext uri="{BB962C8B-B14F-4D97-AF65-F5344CB8AC3E}">
        <p14:creationId xmlns:p14="http://schemas.microsoft.com/office/powerpoint/2010/main" val="203702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custDataLst>
              <p:tags r:id="rId1"/>
            </p:custDataLst>
          </p:nvPr>
        </p:nvSpPr>
        <p:spPr bwMode="auto">
          <a:xfrm>
            <a:off x="539552" y="620688"/>
            <a:ext cx="8352928"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400" b="0" i="0" u="none" strike="noStrike" kern="0" cap="none" spc="0" normalizeH="0" baseline="0" noProof="0" dirty="0" smtClean="0">
              <a:ln>
                <a:noFill/>
              </a:ln>
              <a:solidFill>
                <a:srgbClr val="333399"/>
              </a:solidFill>
              <a:effectLst/>
              <a:uLnTx/>
              <a:uFillTx/>
              <a:latin typeface="Verdana"/>
              <a:ea typeface="ＭＳ Ｐゴシック" pitchFamily="-112" charset="-128"/>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800" b="0" i="0" u="none" strike="noStrike" kern="0" cap="none" spc="0" normalizeH="0" baseline="0" noProof="0" dirty="0" smtClean="0">
              <a:ln>
                <a:noFill/>
              </a:ln>
              <a:solidFill>
                <a:srgbClr val="333399"/>
              </a:solidFill>
              <a:effectLst/>
              <a:uLnTx/>
              <a:uFillTx/>
              <a:latin typeface="Verdana"/>
              <a:ea typeface="ＭＳ Ｐゴシック" pitchFamily="-112" charset="-128"/>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It is an offence for any person:</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 to </a:t>
            </a:r>
            <a:r>
              <a:rPr kumimoji="0" lang="en-GB" altLang="en-US" b="1"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wilfully obstruct </a:t>
            </a:r>
            <a:r>
              <a:rPr kumimoji="0" lang="en-GB" altLang="en-US"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a police officer or any </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person assisting the officer </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in the lawful execution of his duty </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800" b="0" i="0" u="none" strike="noStrike" kern="0" cap="none" spc="0" normalizeH="0" baseline="0" noProof="0" dirty="0" smtClean="0">
              <a:ln>
                <a:noFill/>
              </a:ln>
              <a:solidFill>
                <a:srgbClr val="333399"/>
              </a:solidFill>
              <a:effectLst/>
              <a:uLnTx/>
              <a:uFillTx/>
              <a:latin typeface="Verdana"/>
              <a:ea typeface="ＭＳ Ｐゴシック" pitchFamily="-112" charset="-128"/>
            </a:endParaRPr>
          </a:p>
        </p:txBody>
      </p:sp>
      <p:sp>
        <p:nvSpPr>
          <p:cNvPr id="5" name="TextBox 4"/>
          <p:cNvSpPr txBox="1"/>
          <p:nvPr/>
        </p:nvSpPr>
        <p:spPr>
          <a:xfrm>
            <a:off x="395536" y="215351"/>
            <a:ext cx="8280920" cy="646331"/>
          </a:xfrm>
          <a:prstGeom prst="rect">
            <a:avLst/>
          </a:prstGeom>
          <a:solidFill>
            <a:srgbClr val="002060"/>
          </a:solidFill>
        </p:spPr>
        <p:txBody>
          <a:bodyPr wrap="square" rtlCol="0">
            <a:spAutoFit/>
          </a:bodyPr>
          <a:lstStyle/>
          <a:p>
            <a:pPr algn="ctr"/>
            <a:r>
              <a:rPr lang="en-GB" sz="3600" dirty="0" smtClean="0"/>
              <a:t>Obstruct</a:t>
            </a:r>
            <a:r>
              <a:rPr lang="en-GB" sz="3600" b="1" dirty="0" smtClean="0">
                <a:solidFill>
                  <a:schemeClr val="bg1"/>
                </a:solidFill>
              </a:rPr>
              <a:t> Police</a:t>
            </a:r>
            <a:endParaRPr lang="en-GB" sz="3600" b="1" dirty="0">
              <a:solidFill>
                <a:schemeClr val="bg1"/>
              </a:solidFill>
            </a:endParaRPr>
          </a:p>
        </p:txBody>
      </p:sp>
      <p:sp>
        <p:nvSpPr>
          <p:cNvPr id="6" name="Rectangle 5"/>
          <p:cNvSpPr/>
          <p:nvPr/>
        </p:nvSpPr>
        <p:spPr>
          <a:xfrm>
            <a:off x="1924515" y="5085184"/>
            <a:ext cx="5583001" cy="400110"/>
          </a:xfrm>
          <a:prstGeom prst="rect">
            <a:avLst/>
          </a:prstGeom>
          <a:solidFill>
            <a:schemeClr val="accent1">
              <a:lumMod val="20000"/>
              <a:lumOff val="80000"/>
            </a:schemeClr>
          </a:solidFill>
        </p:spPr>
        <p:txBody>
          <a:bodyPr wrap="square">
            <a:spAutoFit/>
          </a:bodyPr>
          <a:lstStyle/>
          <a:p>
            <a:pPr lvl="0" eaLnBrk="0" hangingPunct="0">
              <a:spcBef>
                <a:spcPct val="20000"/>
              </a:spcBef>
              <a:defRPr/>
            </a:pPr>
            <a:r>
              <a:rPr lang="en-GB" altLang="en-US" sz="2000" b="0" kern="0" dirty="0">
                <a:solidFill>
                  <a:srgbClr val="000000"/>
                </a:solidFill>
                <a:latin typeface="Arial" panose="020B0604020202020204" pitchFamily="34" charset="0"/>
                <a:cs typeface="Arial" panose="020B0604020202020204" pitchFamily="34" charset="0"/>
              </a:rPr>
              <a:t>Section </a:t>
            </a:r>
            <a:r>
              <a:rPr lang="en-GB" altLang="en-US" sz="2000" b="0" kern="0" dirty="0" smtClean="0">
                <a:solidFill>
                  <a:srgbClr val="000000"/>
                </a:solidFill>
                <a:latin typeface="Arial" panose="020B0604020202020204" pitchFamily="34" charset="0"/>
                <a:cs typeface="Arial" panose="020B0604020202020204" pitchFamily="34" charset="0"/>
              </a:rPr>
              <a:t>89(2) </a:t>
            </a:r>
            <a:r>
              <a:rPr lang="en-GB" altLang="en-US" sz="2000" b="0" kern="0" dirty="0">
                <a:solidFill>
                  <a:srgbClr val="000000"/>
                </a:solidFill>
                <a:latin typeface="Arial" panose="020B0604020202020204" pitchFamily="34" charset="0"/>
                <a:cs typeface="Arial" panose="020B0604020202020204" pitchFamily="34" charset="0"/>
              </a:rPr>
              <a:t>Police Act 1996</a:t>
            </a:r>
          </a:p>
        </p:txBody>
      </p:sp>
    </p:spTree>
    <p:extLst>
      <p:ext uri="{BB962C8B-B14F-4D97-AF65-F5344CB8AC3E}">
        <p14:creationId xmlns:p14="http://schemas.microsoft.com/office/powerpoint/2010/main" val="3003681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custDataLst>
              <p:tags r:id="rId1"/>
            </p:custDataLst>
          </p:nvPr>
        </p:nvSpPr>
        <p:spPr bwMode="auto">
          <a:xfrm>
            <a:off x="395536" y="800126"/>
            <a:ext cx="8352928" cy="421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400" b="0" i="0" u="none" strike="noStrike" kern="0" cap="none" spc="0" normalizeH="0" baseline="0" noProof="0" dirty="0" smtClean="0">
              <a:ln>
                <a:noFill/>
              </a:ln>
              <a:solidFill>
                <a:srgbClr val="333399"/>
              </a:solidFill>
              <a:effectLst/>
              <a:uLnTx/>
              <a:uFillTx/>
              <a:latin typeface="Verdana"/>
              <a:ea typeface="ＭＳ Ｐゴシック" pitchFamily="-112" charset="-128"/>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It is an offence to:</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GB" altLang="en-US" sz="2200" b="0"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assault any person</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sz="2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With intent to </a:t>
            </a:r>
            <a:r>
              <a:rPr kumimoji="0" lang="en-GB" altLang="en-US" sz="2200" b="0"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resist or prevent</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sz="2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the lawful apprehension or detainer</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altLang="en-US" sz="2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of</a:t>
            </a:r>
            <a:r>
              <a:rPr kumimoji="0" lang="en-GB" altLang="en-US" sz="2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GB" altLang="en-US" sz="2200" b="0"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himself</a:t>
            </a:r>
            <a:r>
              <a:rPr kumimoji="0" lang="en-GB" altLang="en-US" sz="2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GB" altLang="en-US" sz="2200" b="0" i="0" u="none" strike="noStrike" kern="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or of </a:t>
            </a:r>
            <a:r>
              <a:rPr kumimoji="0" lang="en-GB" altLang="en-US" sz="2200" b="0" i="0" u="none" strike="noStrike" kern="0" cap="none" spc="0" normalizeH="0" baseline="0" noProof="0" dirty="0" smtClean="0">
                <a:ln>
                  <a:noFill/>
                </a:ln>
                <a:solidFill>
                  <a:srgbClr val="FF3300"/>
                </a:solidFill>
                <a:effectLst/>
                <a:uLnTx/>
                <a:uFillTx/>
                <a:latin typeface="Arial" panose="020B0604020202020204" pitchFamily="34" charset="0"/>
                <a:cs typeface="Arial" panose="020B0604020202020204" pitchFamily="34" charset="0"/>
              </a:rPr>
              <a:t>any other person </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800" b="0" i="0" u="none" strike="noStrike" kern="0" cap="none" spc="0" normalizeH="0" baseline="0" noProof="0" dirty="0" smtClean="0">
              <a:ln>
                <a:noFill/>
              </a:ln>
              <a:solidFill>
                <a:srgbClr val="333399"/>
              </a:solidFill>
              <a:effectLst/>
              <a:uLnTx/>
              <a:uFillTx/>
              <a:latin typeface="Verdana"/>
              <a:ea typeface="ＭＳ Ｐゴシック" pitchFamily="-112" charset="-128"/>
            </a:endParaRPr>
          </a:p>
        </p:txBody>
      </p:sp>
      <p:sp>
        <p:nvSpPr>
          <p:cNvPr id="4" name="TextBox 3"/>
          <p:cNvSpPr txBox="1"/>
          <p:nvPr/>
        </p:nvSpPr>
        <p:spPr>
          <a:xfrm>
            <a:off x="395536" y="215351"/>
            <a:ext cx="8280920" cy="584775"/>
          </a:xfrm>
          <a:prstGeom prst="rect">
            <a:avLst/>
          </a:prstGeom>
          <a:solidFill>
            <a:srgbClr val="002060"/>
          </a:solidFill>
        </p:spPr>
        <p:txBody>
          <a:bodyPr wrap="square" rtlCol="0">
            <a:spAutoFit/>
          </a:bodyPr>
          <a:lstStyle/>
          <a:p>
            <a:pPr algn="ctr"/>
            <a:r>
              <a:rPr lang="en-GB" dirty="0" smtClean="0"/>
              <a:t>Assault with Intent to resist Arrest</a:t>
            </a:r>
            <a:endParaRPr lang="en-GB" b="1" dirty="0">
              <a:solidFill>
                <a:schemeClr val="bg1"/>
              </a:solidFill>
            </a:endParaRPr>
          </a:p>
        </p:txBody>
      </p:sp>
      <p:sp>
        <p:nvSpPr>
          <p:cNvPr id="5" name="Rectangle 4"/>
          <p:cNvSpPr/>
          <p:nvPr/>
        </p:nvSpPr>
        <p:spPr>
          <a:xfrm>
            <a:off x="863587" y="5229200"/>
            <a:ext cx="7344817" cy="400110"/>
          </a:xfrm>
          <a:prstGeom prst="rect">
            <a:avLst/>
          </a:prstGeom>
          <a:solidFill>
            <a:schemeClr val="accent1">
              <a:lumMod val="20000"/>
              <a:lumOff val="80000"/>
            </a:schemeClr>
          </a:solidFill>
        </p:spPr>
        <p:txBody>
          <a:bodyPr wrap="square">
            <a:spAutoFit/>
          </a:bodyPr>
          <a:lstStyle/>
          <a:p>
            <a:pPr lvl="0" eaLnBrk="0" hangingPunct="0">
              <a:spcBef>
                <a:spcPct val="20000"/>
              </a:spcBef>
              <a:defRPr/>
            </a:pPr>
            <a:r>
              <a:rPr lang="en-GB" altLang="en-US" sz="2000" b="0" kern="0" dirty="0">
                <a:solidFill>
                  <a:srgbClr val="000000"/>
                </a:solidFill>
                <a:latin typeface="Arial" panose="020B0604020202020204" pitchFamily="34" charset="0"/>
                <a:cs typeface="Arial" panose="020B0604020202020204" pitchFamily="34" charset="0"/>
              </a:rPr>
              <a:t>Section </a:t>
            </a:r>
            <a:r>
              <a:rPr lang="en-GB" altLang="en-US" sz="2000" b="0" kern="0" dirty="0" smtClean="0">
                <a:solidFill>
                  <a:srgbClr val="000000"/>
                </a:solidFill>
                <a:latin typeface="Arial" panose="020B0604020202020204" pitchFamily="34" charset="0"/>
                <a:cs typeface="Arial" panose="020B0604020202020204" pitchFamily="34" charset="0"/>
              </a:rPr>
              <a:t>38 Offences Against Person Act 1861</a:t>
            </a:r>
            <a:endParaRPr lang="en-GB" altLang="en-US" sz="2000" b="0" kern="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2769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custDataLst>
              <p:tags r:id="rId1"/>
            </p:custDataLst>
          </p:nvPr>
        </p:nvSpPr>
        <p:spPr bwMode="auto">
          <a:xfrm>
            <a:off x="531640" y="1340768"/>
            <a:ext cx="8352928"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400" b="0" i="0" u="none" strike="noStrike" kern="0" cap="none" spc="0" normalizeH="0" baseline="0" noProof="0" dirty="0" smtClean="0">
              <a:ln>
                <a:noFill/>
              </a:ln>
              <a:solidFill>
                <a:srgbClr val="333399"/>
              </a:solidFill>
              <a:effectLst/>
              <a:uLnTx/>
              <a:uFillTx/>
              <a:latin typeface="Verdana"/>
              <a:ea typeface="ＭＳ Ｐゴシック" pitchFamily="-112" charset="-128"/>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lvl="0" algn="ctr">
              <a:defRPr/>
            </a:pPr>
            <a:r>
              <a:rPr lang="en-GB" dirty="0" smtClean="0">
                <a:solidFill>
                  <a:srgbClr val="002060"/>
                </a:solidFill>
                <a:latin typeface="Arial" panose="020B0604020202020204" pitchFamily="34" charset="0"/>
                <a:cs typeface="Arial" panose="020B0604020202020204" pitchFamily="34" charset="0"/>
              </a:rPr>
              <a:t>This Act provides </a:t>
            </a:r>
            <a:r>
              <a:rPr lang="en-GB" dirty="0">
                <a:solidFill>
                  <a:srgbClr val="002060"/>
                </a:solidFill>
                <a:latin typeface="Arial" panose="020B0604020202020204" pitchFamily="34" charset="0"/>
                <a:cs typeface="Arial" panose="020B0604020202020204" pitchFamily="34" charset="0"/>
              </a:rPr>
              <a:t>that when the offence of </a:t>
            </a:r>
            <a:endParaRPr lang="en-GB" dirty="0" smtClean="0">
              <a:solidFill>
                <a:srgbClr val="002060"/>
              </a:solidFill>
              <a:latin typeface="Arial" panose="020B0604020202020204" pitchFamily="34" charset="0"/>
              <a:cs typeface="Arial" panose="020B0604020202020204" pitchFamily="34" charset="0"/>
            </a:endParaRPr>
          </a:p>
          <a:p>
            <a:pPr lvl="0" algn="ctr">
              <a:defRPr/>
            </a:pPr>
            <a:r>
              <a:rPr lang="en-GB" dirty="0" smtClean="0">
                <a:solidFill>
                  <a:srgbClr val="FF0000"/>
                </a:solidFill>
                <a:latin typeface="Arial" panose="020B0604020202020204" pitchFamily="34" charset="0"/>
                <a:cs typeface="Arial" panose="020B0604020202020204" pitchFamily="34" charset="0"/>
              </a:rPr>
              <a:t>common </a:t>
            </a:r>
            <a:r>
              <a:rPr lang="en-GB" dirty="0">
                <a:solidFill>
                  <a:srgbClr val="FF0000"/>
                </a:solidFill>
                <a:latin typeface="Arial" panose="020B0604020202020204" pitchFamily="34" charset="0"/>
                <a:cs typeface="Arial" panose="020B0604020202020204" pitchFamily="34" charset="0"/>
              </a:rPr>
              <a:t>assault or battery</a:t>
            </a:r>
            <a:r>
              <a:rPr lang="en-GB" dirty="0">
                <a:solidFill>
                  <a:srgbClr val="0033CC"/>
                </a:solidFill>
                <a:latin typeface="Arial" panose="020B0604020202020204" pitchFamily="34" charset="0"/>
                <a:cs typeface="Arial" panose="020B0604020202020204" pitchFamily="34" charset="0"/>
              </a:rPr>
              <a:t> </a:t>
            </a:r>
            <a:endParaRPr lang="en-GB" dirty="0" smtClean="0">
              <a:solidFill>
                <a:srgbClr val="0033CC"/>
              </a:solidFill>
              <a:latin typeface="Arial" panose="020B0604020202020204" pitchFamily="34" charset="0"/>
              <a:cs typeface="Arial" panose="020B0604020202020204" pitchFamily="34" charset="0"/>
            </a:endParaRPr>
          </a:p>
          <a:p>
            <a:pPr lvl="0" algn="ctr">
              <a:defRPr/>
            </a:pPr>
            <a:r>
              <a:rPr lang="en-GB" dirty="0" smtClean="0">
                <a:solidFill>
                  <a:srgbClr val="002060"/>
                </a:solidFill>
                <a:latin typeface="Arial" panose="020B0604020202020204" pitchFamily="34" charset="0"/>
                <a:cs typeface="Arial" panose="020B0604020202020204" pitchFamily="34" charset="0"/>
              </a:rPr>
              <a:t>is </a:t>
            </a:r>
            <a:r>
              <a:rPr lang="en-GB" dirty="0">
                <a:solidFill>
                  <a:srgbClr val="002060"/>
                </a:solidFill>
                <a:latin typeface="Arial" panose="020B0604020202020204" pitchFamily="34" charset="0"/>
                <a:cs typeface="Arial" panose="020B0604020202020204" pitchFamily="34" charset="0"/>
              </a:rPr>
              <a:t>committed against an </a:t>
            </a:r>
            <a:endParaRPr lang="en-GB" dirty="0" smtClean="0">
              <a:solidFill>
                <a:srgbClr val="002060"/>
              </a:solidFill>
              <a:latin typeface="Arial" panose="020B0604020202020204" pitchFamily="34" charset="0"/>
              <a:cs typeface="Arial" panose="020B0604020202020204" pitchFamily="34" charset="0"/>
            </a:endParaRPr>
          </a:p>
          <a:p>
            <a:pPr lvl="0" algn="ctr">
              <a:defRPr/>
            </a:pPr>
            <a:r>
              <a:rPr lang="en-GB" dirty="0" smtClean="0">
                <a:solidFill>
                  <a:srgbClr val="FF0000"/>
                </a:solidFill>
                <a:latin typeface="Arial" panose="020B0604020202020204" pitchFamily="34" charset="0"/>
                <a:cs typeface="Arial" panose="020B0604020202020204" pitchFamily="34" charset="0"/>
              </a:rPr>
              <a:t>emergency </a:t>
            </a:r>
            <a:r>
              <a:rPr lang="en-GB" dirty="0">
                <a:solidFill>
                  <a:srgbClr val="FF0000"/>
                </a:solidFill>
                <a:latin typeface="Arial" panose="020B0604020202020204" pitchFamily="34" charset="0"/>
                <a:cs typeface="Arial" panose="020B0604020202020204" pitchFamily="34" charset="0"/>
              </a:rPr>
              <a:t>worker</a:t>
            </a:r>
            <a:r>
              <a:rPr lang="en-GB" dirty="0">
                <a:solidFill>
                  <a:srgbClr val="0033CC"/>
                </a:solidFill>
                <a:latin typeface="Arial" panose="020B0604020202020204" pitchFamily="34" charset="0"/>
                <a:cs typeface="Arial" panose="020B0604020202020204" pitchFamily="34" charset="0"/>
              </a:rPr>
              <a:t>, </a:t>
            </a:r>
            <a:endParaRPr lang="en-GB" dirty="0" smtClean="0">
              <a:solidFill>
                <a:srgbClr val="0033CC"/>
              </a:solidFill>
              <a:latin typeface="Arial" panose="020B0604020202020204" pitchFamily="34" charset="0"/>
              <a:cs typeface="Arial" panose="020B0604020202020204" pitchFamily="34" charset="0"/>
            </a:endParaRPr>
          </a:p>
          <a:p>
            <a:pPr lvl="0" algn="ctr">
              <a:defRPr/>
            </a:pPr>
            <a:r>
              <a:rPr lang="en-GB" dirty="0" smtClean="0">
                <a:solidFill>
                  <a:srgbClr val="002060"/>
                </a:solidFill>
                <a:latin typeface="Arial" panose="020B0604020202020204" pitchFamily="34" charset="0"/>
                <a:cs typeface="Arial" panose="020B0604020202020204" pitchFamily="34" charset="0"/>
              </a:rPr>
              <a:t>acting </a:t>
            </a:r>
            <a:r>
              <a:rPr lang="en-GB" dirty="0">
                <a:solidFill>
                  <a:srgbClr val="002060"/>
                </a:solidFill>
                <a:latin typeface="Arial" panose="020B0604020202020204" pitchFamily="34" charset="0"/>
                <a:cs typeface="Arial" panose="020B0604020202020204" pitchFamily="34" charset="0"/>
              </a:rPr>
              <a:t>in the exercise of his functions as such a worker, the offence shall be triable either way and as such, carry a higher penalty</a:t>
            </a:r>
            <a:r>
              <a:rPr lang="en-GB" dirty="0" smtClean="0">
                <a:solidFill>
                  <a:srgbClr val="002060"/>
                </a:solidFill>
                <a:latin typeface="Arial" panose="020B0604020202020204" pitchFamily="34" charset="0"/>
                <a:cs typeface="Arial" panose="020B0604020202020204" pitchFamily="34" charset="0"/>
              </a:rPr>
              <a:t>.</a:t>
            </a:r>
          </a:p>
          <a:p>
            <a:pPr lvl="0">
              <a:defRPr/>
            </a:pPr>
            <a:endParaRPr kumimoji="0" lang="en-GB" altLang="en-US" sz="2800" b="0" i="0" u="none" strike="noStrike" kern="0" cap="none" spc="0" normalizeH="0" baseline="0" noProof="0" dirty="0">
              <a:ln>
                <a:noFill/>
              </a:ln>
              <a:solidFill>
                <a:srgbClr val="333399"/>
              </a:solidFill>
              <a:effectLst/>
              <a:uLnTx/>
              <a:uFillTx/>
              <a:latin typeface="Verdana"/>
              <a:ea typeface="ＭＳ Ｐゴシック" pitchFamily="-112" charset="-128"/>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lang="en-GB" altLang="en-US" sz="2800" b="0" kern="0" dirty="0">
              <a:solidFill>
                <a:srgbClr val="333399"/>
              </a:solidFill>
              <a:latin typeface="Verdana"/>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800" b="0" i="0" u="none" strike="noStrike" kern="0" cap="none" spc="0" normalizeH="0" baseline="0" noProof="0" dirty="0" smtClean="0">
              <a:ln>
                <a:noFill/>
              </a:ln>
              <a:solidFill>
                <a:srgbClr val="333399"/>
              </a:solidFill>
              <a:effectLst/>
              <a:uLnTx/>
              <a:uFillTx/>
              <a:latin typeface="Verdana"/>
              <a:ea typeface="ＭＳ Ｐゴシック" pitchFamily="-112" charset="-128"/>
            </a:endParaRPr>
          </a:p>
        </p:txBody>
      </p:sp>
      <p:sp>
        <p:nvSpPr>
          <p:cNvPr id="4" name="TextBox 3"/>
          <p:cNvSpPr txBox="1"/>
          <p:nvPr/>
        </p:nvSpPr>
        <p:spPr>
          <a:xfrm>
            <a:off x="395536" y="620688"/>
            <a:ext cx="8280920" cy="830997"/>
          </a:xfrm>
          <a:prstGeom prst="rect">
            <a:avLst/>
          </a:prstGeom>
          <a:solidFill>
            <a:srgbClr val="002060"/>
          </a:solidFill>
        </p:spPr>
        <p:txBody>
          <a:bodyPr wrap="square" rtlCol="0">
            <a:spAutoFit/>
          </a:bodyPr>
          <a:lstStyle/>
          <a:p>
            <a:pPr algn="ctr"/>
            <a:r>
              <a:rPr lang="en-GB" sz="2400" dirty="0" smtClean="0"/>
              <a:t>Assaults on Emergency Workers (Offences) Act 2018</a:t>
            </a:r>
            <a:endParaRPr lang="en-GB" sz="2400" b="1" dirty="0">
              <a:solidFill>
                <a:schemeClr val="bg1"/>
              </a:solidFill>
            </a:endParaRPr>
          </a:p>
        </p:txBody>
      </p:sp>
    </p:spTree>
    <p:extLst>
      <p:ext uri="{BB962C8B-B14F-4D97-AF65-F5344CB8AC3E}">
        <p14:creationId xmlns:p14="http://schemas.microsoft.com/office/powerpoint/2010/main" val="3157859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755576" y="1268760"/>
            <a:ext cx="7560840" cy="4392488"/>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ctr" defTabSz="914400" rtl="0" eaLnBrk="1" fontAlgn="auto" latinLnBrk="0" hangingPunct="1">
              <a:lnSpc>
                <a:spcPct val="90000"/>
              </a:lnSpc>
              <a:spcBef>
                <a:spcPts val="1200"/>
              </a:spcBef>
              <a:spcAft>
                <a:spcPts val="200"/>
              </a:spcAft>
              <a:buClr>
                <a:srgbClr val="E48312"/>
              </a:buClr>
              <a:buSzPct val="100000"/>
              <a:buNone/>
              <a:tabLst/>
              <a:defRPr/>
            </a:pPr>
            <a:r>
              <a:rPr kumimoji="0" lang="en-GB"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S.29 Crime &amp; Disorder Act 1998 takes existing offences and sets out circumstances in which those existing offences become racially or religiously aggravated.</a:t>
            </a:r>
          </a:p>
          <a:p>
            <a:pPr marL="201168" marR="0" lvl="1" indent="0" algn="ctr" defTabSz="914400" rtl="0" eaLnBrk="1" fontAlgn="auto" latinLnBrk="0" hangingPunct="1">
              <a:lnSpc>
                <a:spcPct val="90000"/>
              </a:lnSpc>
              <a:spcBef>
                <a:spcPts val="200"/>
              </a:spcBef>
              <a:spcAft>
                <a:spcPts val="400"/>
              </a:spcAft>
              <a:buClr>
                <a:srgbClr val="E48312"/>
              </a:buClr>
              <a:buSzTx/>
              <a:buNone/>
              <a:tabLst/>
              <a:defRPr/>
            </a:pPr>
            <a:endParaRPr lang="en-GB" dirty="0">
              <a:solidFill>
                <a:srgbClr val="002060"/>
              </a:solidFill>
              <a:latin typeface="Arial" panose="020B0604020202020204" pitchFamily="34" charset="0"/>
              <a:cs typeface="Arial" panose="020B0604020202020204" pitchFamily="34" charset="0"/>
            </a:endParaRPr>
          </a:p>
          <a:p>
            <a:pPr marL="201168" marR="0" lvl="1" indent="0" algn="ctr" defTabSz="914400" rtl="0" eaLnBrk="1" fontAlgn="auto" latinLnBrk="0" hangingPunct="1">
              <a:lnSpc>
                <a:spcPct val="90000"/>
              </a:lnSpc>
              <a:spcBef>
                <a:spcPts val="200"/>
              </a:spcBef>
              <a:spcAft>
                <a:spcPts val="400"/>
              </a:spcAft>
              <a:buClr>
                <a:srgbClr val="E48312"/>
              </a:buClr>
              <a:buSzTx/>
              <a:buNone/>
              <a:tabLst/>
              <a:defRPr/>
            </a:pPr>
            <a:endParaRPr kumimoji="0" lang="en-GB" sz="200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endParaRPr>
          </a:p>
          <a:p>
            <a:pPr marL="201168" lvl="1" indent="0" algn="ctr" fontAlgn="auto">
              <a:buClr>
                <a:srgbClr val="E48312"/>
              </a:buClr>
              <a:buNone/>
            </a:pPr>
            <a:r>
              <a:rPr kumimoji="0" lang="en-GB" sz="200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Assaults </a:t>
            </a:r>
            <a:endParaRPr lang="en-GB" sz="2000" dirty="0">
              <a:solidFill>
                <a:srgbClr val="002060"/>
              </a:solidFill>
              <a:latin typeface="Arial" panose="020B0604020202020204" pitchFamily="34" charset="0"/>
              <a:cs typeface="Arial" panose="020B0604020202020204" pitchFamily="34" charset="0"/>
            </a:endParaRPr>
          </a:p>
          <a:p>
            <a:pPr marL="201168" lvl="1" indent="0" algn="ctr" fontAlgn="auto">
              <a:buClr>
                <a:srgbClr val="E48312"/>
              </a:buClr>
              <a:buNone/>
            </a:pPr>
            <a:r>
              <a:rPr lang="en-GB" sz="2000" dirty="0" smtClean="0">
                <a:solidFill>
                  <a:srgbClr val="002060"/>
                </a:solidFill>
                <a:latin typeface="Arial" panose="020B0604020202020204" pitchFamily="34" charset="0"/>
                <a:cs typeface="Arial" panose="020B0604020202020204" pitchFamily="34" charset="0"/>
              </a:rPr>
              <a:t>Common </a:t>
            </a:r>
            <a:r>
              <a:rPr lang="en-GB" sz="2000" dirty="0">
                <a:solidFill>
                  <a:srgbClr val="002060"/>
                </a:solidFill>
                <a:latin typeface="Arial" panose="020B0604020202020204" pitchFamily="34" charset="0"/>
                <a:cs typeface="Arial" panose="020B0604020202020204" pitchFamily="34" charset="0"/>
              </a:rPr>
              <a:t>assault/battery s.39 CJA 1988 </a:t>
            </a:r>
          </a:p>
          <a:p>
            <a:pPr marL="201168" lvl="1" indent="0" algn="ctr" fontAlgn="auto">
              <a:buClr>
                <a:srgbClr val="E48312"/>
              </a:buClr>
              <a:buNone/>
            </a:pPr>
            <a:r>
              <a:rPr lang="en-GB" sz="2000" dirty="0">
                <a:solidFill>
                  <a:srgbClr val="002060"/>
                </a:solidFill>
                <a:latin typeface="Arial" panose="020B0604020202020204" pitchFamily="34" charset="0"/>
                <a:cs typeface="Arial" panose="020B0604020202020204" pitchFamily="34" charset="0"/>
              </a:rPr>
              <a:t>ABH s47</a:t>
            </a:r>
          </a:p>
          <a:p>
            <a:pPr marL="201168" marR="0" lvl="1" indent="0" algn="ctr" defTabSz="914400" rtl="0" eaLnBrk="1" fontAlgn="auto" latinLnBrk="0" hangingPunct="1">
              <a:lnSpc>
                <a:spcPct val="90000"/>
              </a:lnSpc>
              <a:spcBef>
                <a:spcPts val="200"/>
              </a:spcBef>
              <a:spcAft>
                <a:spcPts val="400"/>
              </a:spcAft>
              <a:buClr>
                <a:srgbClr val="E48312"/>
              </a:buClr>
              <a:buSzTx/>
              <a:buNone/>
              <a:tabLst/>
              <a:defRPr/>
            </a:pPr>
            <a:r>
              <a:rPr kumimoji="0" lang="en-GB" sz="200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wounding or GBH  s20</a:t>
            </a:r>
          </a:p>
          <a:p>
            <a:pPr marL="201168" marR="0" lvl="1" indent="0" algn="ctr" defTabSz="914400" rtl="0" eaLnBrk="1" fontAlgn="auto" latinLnBrk="0" hangingPunct="1">
              <a:lnSpc>
                <a:spcPct val="90000"/>
              </a:lnSpc>
              <a:spcBef>
                <a:spcPts val="200"/>
              </a:spcBef>
              <a:spcAft>
                <a:spcPts val="400"/>
              </a:spcAft>
              <a:buClr>
                <a:srgbClr val="E48312"/>
              </a:buClr>
              <a:buSzTx/>
              <a:buNone/>
              <a:tabLst/>
              <a:defRPr/>
            </a:pPr>
            <a:endParaRPr kumimoji="0" lang="en-GB" sz="200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endParaRPr>
          </a:p>
          <a:p>
            <a:pPr marL="201168" marR="0" lvl="1" indent="0" algn="ctr" defTabSz="914400" rtl="0" eaLnBrk="1" fontAlgn="auto" latinLnBrk="0" hangingPunct="1">
              <a:lnSpc>
                <a:spcPct val="90000"/>
              </a:lnSpc>
              <a:spcBef>
                <a:spcPts val="200"/>
              </a:spcBef>
              <a:spcAft>
                <a:spcPts val="400"/>
              </a:spcAft>
              <a:buClr>
                <a:srgbClr val="E48312"/>
              </a:buClr>
              <a:buSzTx/>
              <a:buNone/>
              <a:tabLst/>
              <a:defRPr/>
            </a:pPr>
            <a:endParaRPr kumimoji="0" lang="en-GB" sz="200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endParaRPr>
          </a:p>
          <a:p>
            <a:pPr marL="201168" marR="0" lvl="1" indent="0" algn="ctr" defTabSz="914400" rtl="0" eaLnBrk="1" fontAlgn="auto" latinLnBrk="0" hangingPunct="1">
              <a:lnSpc>
                <a:spcPct val="90000"/>
              </a:lnSpc>
              <a:spcBef>
                <a:spcPts val="200"/>
              </a:spcBef>
              <a:spcAft>
                <a:spcPts val="400"/>
              </a:spcAft>
              <a:buClr>
                <a:srgbClr val="E48312"/>
              </a:buClr>
              <a:buSzTx/>
              <a:buNone/>
              <a:tabLst/>
              <a:defRPr/>
            </a:pPr>
            <a:r>
              <a:rPr kumimoji="0" lang="en-GB" sz="20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Note: s18 GBH with intent is not covered as it already carries </a:t>
            </a:r>
          </a:p>
          <a:p>
            <a:pPr marL="201168" marR="0" lvl="1" indent="0" algn="ctr" defTabSz="914400" rtl="0" eaLnBrk="1" fontAlgn="auto" latinLnBrk="0" hangingPunct="1">
              <a:lnSpc>
                <a:spcPct val="90000"/>
              </a:lnSpc>
              <a:spcBef>
                <a:spcPts val="200"/>
              </a:spcBef>
              <a:spcAft>
                <a:spcPts val="400"/>
              </a:spcAft>
              <a:buClr>
                <a:srgbClr val="E48312"/>
              </a:buClr>
              <a:buSzTx/>
              <a:buNone/>
              <a:tabLst/>
              <a:defRPr/>
            </a:pPr>
            <a:r>
              <a:rPr kumimoji="0" lang="en-GB" sz="20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a maximum prison sentence</a:t>
            </a:r>
          </a:p>
          <a:p>
            <a:pPr marL="91440" marR="0" lvl="0" indent="-91440" algn="l"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Char char=" "/>
              <a:tabLst/>
              <a:defRPr/>
            </a:pPr>
            <a:endParaRPr kumimoji="0" lang="en-GB" sz="2400" b="0" i="0" u="none" strike="noStrike" kern="1200" cap="none" spc="0" normalizeH="0" baseline="0" noProof="0" dirty="0" smtClean="0">
              <a:ln>
                <a:noFill/>
              </a:ln>
              <a:solidFill>
                <a:srgbClr val="000000">
                  <a:lumMod val="75000"/>
                  <a:lumOff val="25000"/>
                </a:srgbClr>
              </a:solidFill>
              <a:effectLst/>
              <a:uLnTx/>
              <a:uFillTx/>
              <a:latin typeface="Calibri" panose="020F0502020204030204"/>
              <a:ea typeface="+mn-ea"/>
              <a:cs typeface="+mn-cs"/>
            </a:endParaRPr>
          </a:p>
          <a:p>
            <a:pPr marL="91440" marR="0" lvl="0" indent="-91440" algn="l"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Char char=" "/>
              <a:tabLst/>
              <a:defRPr/>
            </a:pPr>
            <a:endParaRPr kumimoji="0" lang="en-GB" sz="24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endParaRPr>
          </a:p>
        </p:txBody>
      </p:sp>
      <p:sp>
        <p:nvSpPr>
          <p:cNvPr id="4" name="TextBox 3"/>
          <p:cNvSpPr txBox="1"/>
          <p:nvPr/>
        </p:nvSpPr>
        <p:spPr>
          <a:xfrm>
            <a:off x="395536" y="332656"/>
            <a:ext cx="8280920" cy="461665"/>
          </a:xfrm>
          <a:prstGeom prst="rect">
            <a:avLst/>
          </a:prstGeom>
          <a:solidFill>
            <a:srgbClr val="002060"/>
          </a:solidFill>
        </p:spPr>
        <p:txBody>
          <a:bodyPr wrap="square" rtlCol="0">
            <a:spAutoFit/>
          </a:bodyPr>
          <a:lstStyle/>
          <a:p>
            <a:pPr algn="ctr"/>
            <a:r>
              <a:rPr lang="en-GB" sz="2400" dirty="0" smtClean="0"/>
              <a:t>Racially or Religiously Aggravated</a:t>
            </a:r>
            <a:endParaRPr lang="en-GB" sz="2400" b="1" dirty="0">
              <a:solidFill>
                <a:schemeClr val="bg1"/>
              </a:solidFill>
            </a:endParaRPr>
          </a:p>
        </p:txBody>
      </p:sp>
    </p:spTree>
    <p:extLst>
      <p:ext uri="{BB962C8B-B14F-4D97-AF65-F5344CB8AC3E}">
        <p14:creationId xmlns:p14="http://schemas.microsoft.com/office/powerpoint/2010/main" val="1092217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fade">
                                      <p:cBhvr>
                                        <p:cTn id="12" dur="500"/>
                                        <p:tgtEl>
                                          <p:spTgt spid="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fade">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9" end="9"/>
                                            </p:txEl>
                                          </p:spTgt>
                                        </p:tgtEl>
                                        <p:attrNameLst>
                                          <p:attrName>style.visibility</p:attrName>
                                        </p:attrNameLst>
                                      </p:cBhvr>
                                      <p:to>
                                        <p:strVal val="visible"/>
                                      </p:to>
                                    </p:set>
                                    <p:animEffect transition="in" filter="fade">
                                      <p:cBhvr>
                                        <p:cTn id="32" dur="500"/>
                                        <p:tgtEl>
                                          <p:spTgt spid="2">
                                            <p:txEl>
                                              <p:pRg st="9" end="9"/>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2">
                                            <p:txEl>
                                              <p:pRg st="10" end="10"/>
                                            </p:txEl>
                                          </p:spTgt>
                                        </p:tgtEl>
                                        <p:attrNameLst>
                                          <p:attrName>style.visibility</p:attrName>
                                        </p:attrNameLst>
                                      </p:cBhvr>
                                      <p:to>
                                        <p:strVal val="visible"/>
                                      </p:to>
                                    </p:set>
                                    <p:animEffect transition="in" filter="fade">
                                      <p:cBhvr>
                                        <p:cTn id="35"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2998509" y="819045"/>
            <a:ext cx="3455702" cy="3132648"/>
          </a:xfrm>
          <a:prstGeom prst="rect">
            <a:avLst/>
          </a:prstGeom>
        </p:spPr>
      </p:pic>
      <p:sp>
        <p:nvSpPr>
          <p:cNvPr id="6" name="Content Placeholder 2"/>
          <p:cNvSpPr txBox="1">
            <a:spLocks/>
          </p:cNvSpPr>
          <p:nvPr/>
        </p:nvSpPr>
        <p:spPr>
          <a:xfrm>
            <a:off x="611560" y="3933056"/>
            <a:ext cx="8229600" cy="2376264"/>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auto">
              <a:spcAft>
                <a:spcPts val="0"/>
              </a:spcAft>
            </a:pPr>
            <a:endParaRPr lang="en-GB" b="0" dirty="0" smtClean="0"/>
          </a:p>
          <a:p>
            <a:pPr marL="0" indent="0" algn="ctr" fontAlgn="auto">
              <a:spcAft>
                <a:spcPts val="0"/>
              </a:spcAft>
              <a:buFont typeface="Arial" panose="020B0604020202020204" pitchFamily="34" charset="0"/>
              <a:buNone/>
            </a:pPr>
            <a:r>
              <a:rPr lang="en-GB" sz="3600" b="0" i="1" dirty="0" smtClean="0">
                <a:latin typeface="Arial" panose="020B0604020202020204" pitchFamily="34" charset="0"/>
                <a:cs typeface="Arial" panose="020B0604020202020204" pitchFamily="34" charset="0"/>
              </a:rPr>
              <a:t>Who Wants To Be A Crime-Buster?</a:t>
            </a:r>
          </a:p>
          <a:p>
            <a:pPr fontAlgn="auto">
              <a:spcAft>
                <a:spcPts val="0"/>
              </a:spcAft>
            </a:pPr>
            <a:endParaRPr lang="en-GB" b="0" dirty="0" smtClean="0"/>
          </a:p>
          <a:p>
            <a:pPr fontAlgn="auto">
              <a:spcAft>
                <a:spcPts val="0"/>
              </a:spcAft>
            </a:pPr>
            <a:endParaRPr lang="en-GB" b="0" dirty="0"/>
          </a:p>
        </p:txBody>
      </p:sp>
    </p:spTree>
    <p:extLst>
      <p:ext uri="{BB962C8B-B14F-4D97-AF65-F5344CB8AC3E}">
        <p14:creationId xmlns:p14="http://schemas.microsoft.com/office/powerpoint/2010/main" val="28160648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AutoShape 2"/>
          <p:cNvSpPr>
            <a:spLocks noChangeArrowheads="1"/>
          </p:cNvSpPr>
          <p:nvPr/>
        </p:nvSpPr>
        <p:spPr bwMode="auto">
          <a:xfrm>
            <a:off x="533400" y="27432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07" name="AutoShape 3"/>
          <p:cNvSpPr>
            <a:spLocks noChangeArrowheads="1"/>
          </p:cNvSpPr>
          <p:nvPr/>
        </p:nvSpPr>
        <p:spPr bwMode="auto">
          <a:xfrm>
            <a:off x="533400" y="37338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08" name="AutoShape 4"/>
          <p:cNvSpPr>
            <a:spLocks noChangeArrowheads="1"/>
          </p:cNvSpPr>
          <p:nvPr/>
        </p:nvSpPr>
        <p:spPr bwMode="auto">
          <a:xfrm>
            <a:off x="533400" y="47244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09" name="AutoShape 5"/>
          <p:cNvSpPr>
            <a:spLocks noChangeArrowheads="1"/>
          </p:cNvSpPr>
          <p:nvPr/>
        </p:nvSpPr>
        <p:spPr bwMode="auto">
          <a:xfrm>
            <a:off x="609600" y="228600"/>
            <a:ext cx="8001000" cy="2362200"/>
          </a:xfrm>
          <a:prstGeom prst="hexagon">
            <a:avLst>
              <a:gd name="adj" fmla="val 828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10" name="AutoShape 6"/>
          <p:cNvSpPr>
            <a:spLocks noChangeArrowheads="1"/>
          </p:cNvSpPr>
          <p:nvPr/>
        </p:nvSpPr>
        <p:spPr bwMode="auto">
          <a:xfrm>
            <a:off x="533400" y="57150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11" name="Rectangle 7"/>
          <p:cNvSpPr>
            <a:spLocks noGrp="1" noChangeArrowheads="1"/>
          </p:cNvSpPr>
          <p:nvPr>
            <p:ph type="title" idx="4294967295"/>
          </p:nvPr>
        </p:nvSpPr>
        <p:spPr>
          <a:xfrm>
            <a:off x="631913" y="295469"/>
            <a:ext cx="7696200" cy="2057400"/>
          </a:xfrm>
        </p:spPr>
        <p:txBody>
          <a:bodyPr/>
          <a:lstStyle/>
          <a:p>
            <a:pPr eaLnBrk="1" hangingPunct="1"/>
            <a:r>
              <a:rPr lang="en-GB" altLang="en-US" sz="2000" dirty="0" smtClean="0">
                <a:solidFill>
                  <a:schemeClr val="bg1"/>
                </a:solidFill>
              </a:rPr>
              <a:t>Q1 = Has a common assault taken place here? </a:t>
            </a:r>
            <a:br>
              <a:rPr lang="en-GB" altLang="en-US" sz="2000" dirty="0" smtClean="0">
                <a:solidFill>
                  <a:schemeClr val="bg1"/>
                </a:solidFill>
              </a:rPr>
            </a:br>
            <a:r>
              <a:rPr lang="en-GB" altLang="en-US" sz="2000" dirty="0" smtClean="0">
                <a:solidFill>
                  <a:schemeClr val="bg1"/>
                </a:solidFill>
              </a:rPr>
              <a:t/>
            </a:r>
            <a:br>
              <a:rPr lang="en-GB" altLang="en-US" sz="2000" dirty="0" smtClean="0">
                <a:solidFill>
                  <a:schemeClr val="bg1"/>
                </a:solidFill>
              </a:rPr>
            </a:br>
            <a:r>
              <a:rPr lang="en-GB" altLang="en-US" sz="2000" dirty="0" smtClean="0">
                <a:solidFill>
                  <a:schemeClr val="bg1"/>
                </a:solidFill>
              </a:rPr>
              <a:t>Smith sees Pratt in the street and says to her, “Bring back my DVD by tomorrow or I will come around and break your legs”</a:t>
            </a:r>
            <a:br>
              <a:rPr lang="en-GB" altLang="en-US" sz="2000" dirty="0" smtClean="0">
                <a:solidFill>
                  <a:schemeClr val="bg1"/>
                </a:solidFill>
              </a:rPr>
            </a:br>
            <a:endParaRPr lang="en-US" altLang="en-US" sz="2000" dirty="0" smtClean="0">
              <a:solidFill>
                <a:schemeClr val="bg1"/>
              </a:solidFill>
            </a:endParaRPr>
          </a:p>
        </p:txBody>
      </p:sp>
      <p:sp>
        <p:nvSpPr>
          <p:cNvPr id="6152" name="Rectangle 8"/>
          <p:cNvSpPr>
            <a:spLocks noGrp="1" noChangeArrowheads="1"/>
          </p:cNvSpPr>
          <p:nvPr>
            <p:ph idx="4294967295"/>
          </p:nvPr>
        </p:nvSpPr>
        <p:spPr>
          <a:xfrm>
            <a:off x="800100" y="2728913"/>
            <a:ext cx="7620000" cy="3990975"/>
          </a:xfrm>
        </p:spPr>
        <p:txBody>
          <a:bodyPr/>
          <a:lstStyle/>
          <a:p>
            <a:pPr eaLnBrk="1" hangingPunct="1">
              <a:buFontTx/>
              <a:buNone/>
            </a:pPr>
            <a:r>
              <a:rPr lang="en-US" altLang="en-US" sz="4800" b="1" baseline="10000" dirty="0" smtClean="0">
                <a:solidFill>
                  <a:srgbClr val="FF9900"/>
                </a:solidFill>
              </a:rPr>
              <a:t>A </a:t>
            </a:r>
            <a:r>
              <a:rPr lang="en-GB" altLang="en-US" sz="5400" dirty="0" smtClean="0">
                <a:solidFill>
                  <a:schemeClr val="bg1"/>
                </a:solidFill>
              </a:rPr>
              <a:t> </a:t>
            </a:r>
            <a:r>
              <a:rPr lang="en-GB" altLang="en-US" sz="1600" dirty="0" smtClean="0">
                <a:solidFill>
                  <a:schemeClr val="bg1"/>
                </a:solidFill>
              </a:rPr>
              <a:t>Yes, Smith has committed a Common Assault on Pratt.</a:t>
            </a:r>
            <a:r>
              <a:rPr lang="en-GB" altLang="en-US" sz="5400" dirty="0" smtClean="0">
                <a:solidFill>
                  <a:schemeClr val="bg1"/>
                </a:solidFill>
              </a:rPr>
              <a:t>		</a:t>
            </a:r>
            <a:endParaRPr lang="en-US" altLang="en-US" sz="5400" dirty="0" smtClean="0">
              <a:solidFill>
                <a:schemeClr val="bg1"/>
              </a:solidFill>
            </a:endParaRPr>
          </a:p>
          <a:p>
            <a:pPr eaLnBrk="1" hangingPunct="1">
              <a:buFontTx/>
              <a:buNone/>
            </a:pPr>
            <a:r>
              <a:rPr lang="en-US" altLang="en-US" sz="4800" b="1" baseline="10000" dirty="0" smtClean="0">
                <a:solidFill>
                  <a:srgbClr val="FF9900"/>
                </a:solidFill>
              </a:rPr>
              <a:t>B </a:t>
            </a:r>
            <a:r>
              <a:rPr lang="en-US" altLang="en-US" sz="5400" dirty="0" smtClean="0"/>
              <a:t> </a:t>
            </a:r>
            <a:r>
              <a:rPr lang="en-US" altLang="en-US" sz="2000" dirty="0" smtClean="0">
                <a:solidFill>
                  <a:schemeClr val="bg1"/>
                </a:solidFill>
              </a:rPr>
              <a:t>Yes, as he has made threats to Pratt.</a:t>
            </a:r>
            <a:endParaRPr lang="en-US" altLang="en-US" sz="2000" dirty="0" smtClean="0"/>
          </a:p>
          <a:p>
            <a:pPr eaLnBrk="1" hangingPunct="1">
              <a:buFontTx/>
              <a:buNone/>
            </a:pPr>
            <a:r>
              <a:rPr lang="en-US" altLang="en-US" sz="4800" b="1" baseline="10000" dirty="0" smtClean="0">
                <a:solidFill>
                  <a:srgbClr val="FF9900"/>
                </a:solidFill>
              </a:rPr>
              <a:t>C </a:t>
            </a:r>
            <a:r>
              <a:rPr lang="en-US" altLang="en-US" sz="5400" dirty="0" smtClean="0"/>
              <a:t> </a:t>
            </a:r>
            <a:r>
              <a:rPr lang="en-US" altLang="en-US" sz="2000" dirty="0" smtClean="0">
                <a:solidFill>
                  <a:schemeClr val="bg1"/>
                </a:solidFill>
              </a:rPr>
              <a:t> </a:t>
            </a:r>
            <a:r>
              <a:rPr lang="en-GB" altLang="en-US" sz="2000" dirty="0" smtClean="0">
                <a:solidFill>
                  <a:schemeClr val="bg1"/>
                </a:solidFill>
              </a:rPr>
              <a:t>No, there is no immediate threat of violence towards Pratt</a:t>
            </a:r>
          </a:p>
          <a:p>
            <a:pPr eaLnBrk="1" hangingPunct="1">
              <a:buFontTx/>
              <a:buNone/>
            </a:pPr>
            <a:endParaRPr lang="en-US" altLang="en-US" sz="2000" dirty="0" smtClean="0">
              <a:solidFill>
                <a:schemeClr val="bg1"/>
              </a:solidFill>
            </a:endParaRPr>
          </a:p>
          <a:p>
            <a:pPr eaLnBrk="1" hangingPunct="1">
              <a:buFontTx/>
              <a:buNone/>
            </a:pPr>
            <a:r>
              <a:rPr lang="en-US" altLang="en-US" sz="4800" b="1" baseline="10000" dirty="0" smtClean="0">
                <a:solidFill>
                  <a:srgbClr val="FF9900"/>
                </a:solidFill>
              </a:rPr>
              <a:t>D	  </a:t>
            </a:r>
            <a:r>
              <a:rPr lang="en-US" altLang="en-US" sz="2000" dirty="0" smtClean="0">
                <a:solidFill>
                  <a:schemeClr val="bg1"/>
                </a:solidFill>
              </a:rPr>
              <a:t>No, Smith has committed Threats to Kill.</a:t>
            </a:r>
          </a:p>
        </p:txBody>
      </p:sp>
      <p:sp>
        <p:nvSpPr>
          <p:cNvPr id="21513" name="Line 9"/>
          <p:cNvSpPr>
            <a:spLocks noChangeShapeType="1"/>
          </p:cNvSpPr>
          <p:nvPr/>
        </p:nvSpPr>
        <p:spPr bwMode="auto">
          <a:xfrm flipH="1">
            <a:off x="0" y="61722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14" name="Line 10"/>
          <p:cNvSpPr>
            <a:spLocks noChangeShapeType="1"/>
          </p:cNvSpPr>
          <p:nvPr/>
        </p:nvSpPr>
        <p:spPr bwMode="auto">
          <a:xfrm flipH="1">
            <a:off x="0" y="51816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15" name="Line 11"/>
          <p:cNvSpPr>
            <a:spLocks noChangeShapeType="1"/>
          </p:cNvSpPr>
          <p:nvPr/>
        </p:nvSpPr>
        <p:spPr bwMode="auto">
          <a:xfrm flipH="1">
            <a:off x="0" y="41910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16" name="Line 12"/>
          <p:cNvSpPr>
            <a:spLocks noChangeShapeType="1"/>
          </p:cNvSpPr>
          <p:nvPr/>
        </p:nvSpPr>
        <p:spPr bwMode="auto">
          <a:xfrm flipH="1">
            <a:off x="0" y="32004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17" name="Line 13"/>
          <p:cNvSpPr>
            <a:spLocks noChangeShapeType="1"/>
          </p:cNvSpPr>
          <p:nvPr/>
        </p:nvSpPr>
        <p:spPr bwMode="auto">
          <a:xfrm flipH="1">
            <a:off x="8686800" y="61722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18" name="Line 14"/>
          <p:cNvSpPr>
            <a:spLocks noChangeShapeType="1"/>
          </p:cNvSpPr>
          <p:nvPr/>
        </p:nvSpPr>
        <p:spPr bwMode="auto">
          <a:xfrm flipH="1">
            <a:off x="8686800" y="51816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19" name="Line 15"/>
          <p:cNvSpPr>
            <a:spLocks noChangeShapeType="1"/>
          </p:cNvSpPr>
          <p:nvPr/>
        </p:nvSpPr>
        <p:spPr bwMode="auto">
          <a:xfrm flipH="1">
            <a:off x="8686800" y="41910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20" name="Line 16"/>
          <p:cNvSpPr>
            <a:spLocks noChangeShapeType="1"/>
          </p:cNvSpPr>
          <p:nvPr/>
        </p:nvSpPr>
        <p:spPr bwMode="auto">
          <a:xfrm flipH="1">
            <a:off x="8686800" y="32004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21" name="Line 17"/>
          <p:cNvSpPr>
            <a:spLocks noChangeShapeType="1"/>
          </p:cNvSpPr>
          <p:nvPr/>
        </p:nvSpPr>
        <p:spPr bwMode="auto">
          <a:xfrm flipH="1">
            <a:off x="8610600" y="14478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22" name="Line 18"/>
          <p:cNvSpPr>
            <a:spLocks noChangeShapeType="1"/>
          </p:cNvSpPr>
          <p:nvPr/>
        </p:nvSpPr>
        <p:spPr bwMode="auto">
          <a:xfrm flipH="1">
            <a:off x="0" y="1447800"/>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23"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24" name="AutoShape 20">
            <a:hlinkClick r:id="rId3"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84381849"/>
      </p:ext>
    </p:extLst>
  </p:cSld>
  <p:clrMapOvr>
    <a:masterClrMapping/>
  </p:clrMapOvr>
  <p:transition>
    <p:zoom/>
    <p:sndAc>
      <p:stSnd>
        <p:snd r:embed="rId2"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grpId="0" nodeType="clickEffect">
                                  <p:stCondLst>
                                    <p:cond delay="0"/>
                                  </p:stCondLst>
                                  <p:childTnLst>
                                    <p:set>
                                      <p:cBhvr>
                                        <p:cTn id="6" dur="1" fill="hold">
                                          <p:stCondLst>
                                            <p:cond delay="0"/>
                                          </p:stCondLst>
                                        </p:cTn>
                                        <p:tgtEl>
                                          <p:spTgt spid="6152">
                                            <p:txEl>
                                              <p:pRg st="0" end="0"/>
                                            </p:txEl>
                                          </p:spTgt>
                                        </p:tgtEl>
                                        <p:attrNameLst>
                                          <p:attrName>style.visibility</p:attrName>
                                        </p:attrNameLst>
                                      </p:cBhvr>
                                      <p:to>
                                        <p:strVal val="visible"/>
                                      </p:to>
                                    </p:set>
                                    <p:anim calcmode="lin" valueType="num">
                                      <p:cBhvr>
                                        <p:cTn id="7" dur="500" fill="hold"/>
                                        <p:tgtEl>
                                          <p:spTgt spid="6152">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6152">
                                            <p:txEl>
                                              <p:pRg st="0" end="0"/>
                                            </p:txEl>
                                          </p:spTgt>
                                        </p:tgtEl>
                                        <p:attrNameLst>
                                          <p:attrName>ppt_h</p:attrName>
                                        </p:attrNameLst>
                                      </p:cBhvr>
                                      <p:tavLst>
                                        <p:tav tm="0">
                                          <p:val>
                                            <p:strVal val="2/3*#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272" fill="hold" grpId="0" nodeType="clickEffect">
                                  <p:stCondLst>
                                    <p:cond delay="0"/>
                                  </p:stCondLst>
                                  <p:childTnLst>
                                    <p:set>
                                      <p:cBhvr>
                                        <p:cTn id="12" dur="1" fill="hold">
                                          <p:stCondLst>
                                            <p:cond delay="0"/>
                                          </p:stCondLst>
                                        </p:cTn>
                                        <p:tgtEl>
                                          <p:spTgt spid="6152">
                                            <p:txEl>
                                              <p:pRg st="1" end="1"/>
                                            </p:txEl>
                                          </p:spTgt>
                                        </p:tgtEl>
                                        <p:attrNameLst>
                                          <p:attrName>style.visibility</p:attrName>
                                        </p:attrNameLst>
                                      </p:cBhvr>
                                      <p:to>
                                        <p:strVal val="visible"/>
                                      </p:to>
                                    </p:set>
                                    <p:anim calcmode="lin" valueType="num">
                                      <p:cBhvr>
                                        <p:cTn id="13" dur="500" fill="hold"/>
                                        <p:tgtEl>
                                          <p:spTgt spid="6152">
                                            <p:txEl>
                                              <p:pRg st="1" end="1"/>
                                            </p:txEl>
                                          </p:spTgt>
                                        </p:tgtEl>
                                        <p:attrNameLst>
                                          <p:attrName>ppt_w</p:attrName>
                                        </p:attrNameLst>
                                      </p:cBhvr>
                                      <p:tavLst>
                                        <p:tav tm="0">
                                          <p:val>
                                            <p:strVal val="2/3*#ppt_w"/>
                                          </p:val>
                                        </p:tav>
                                        <p:tav tm="100000">
                                          <p:val>
                                            <p:strVal val="#ppt_w"/>
                                          </p:val>
                                        </p:tav>
                                      </p:tavLst>
                                    </p:anim>
                                    <p:anim calcmode="lin" valueType="num">
                                      <p:cBhvr>
                                        <p:cTn id="14" dur="500" fill="hold"/>
                                        <p:tgtEl>
                                          <p:spTgt spid="6152">
                                            <p:txEl>
                                              <p:pRg st="1" end="1"/>
                                            </p:txEl>
                                          </p:spTgt>
                                        </p:tgtEl>
                                        <p:attrNameLst>
                                          <p:attrName>ppt_h</p:attrName>
                                        </p:attrNameLst>
                                      </p:cBhvr>
                                      <p:tavLst>
                                        <p:tav tm="0">
                                          <p:val>
                                            <p:strVal val="2/3*#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272" fill="hold" grpId="0" nodeType="clickEffect">
                                  <p:stCondLst>
                                    <p:cond delay="0"/>
                                  </p:stCondLst>
                                  <p:childTnLst>
                                    <p:set>
                                      <p:cBhvr>
                                        <p:cTn id="18" dur="1" fill="hold">
                                          <p:stCondLst>
                                            <p:cond delay="0"/>
                                          </p:stCondLst>
                                        </p:cTn>
                                        <p:tgtEl>
                                          <p:spTgt spid="6152">
                                            <p:txEl>
                                              <p:pRg st="2" end="2"/>
                                            </p:txEl>
                                          </p:spTgt>
                                        </p:tgtEl>
                                        <p:attrNameLst>
                                          <p:attrName>style.visibility</p:attrName>
                                        </p:attrNameLst>
                                      </p:cBhvr>
                                      <p:to>
                                        <p:strVal val="visible"/>
                                      </p:to>
                                    </p:set>
                                    <p:anim calcmode="lin" valueType="num">
                                      <p:cBhvr>
                                        <p:cTn id="19" dur="500" fill="hold"/>
                                        <p:tgtEl>
                                          <p:spTgt spid="6152">
                                            <p:txEl>
                                              <p:pRg st="2" end="2"/>
                                            </p:txEl>
                                          </p:spTgt>
                                        </p:tgtEl>
                                        <p:attrNameLst>
                                          <p:attrName>ppt_w</p:attrName>
                                        </p:attrNameLst>
                                      </p:cBhvr>
                                      <p:tavLst>
                                        <p:tav tm="0">
                                          <p:val>
                                            <p:strVal val="2/3*#ppt_w"/>
                                          </p:val>
                                        </p:tav>
                                        <p:tav tm="100000">
                                          <p:val>
                                            <p:strVal val="#ppt_w"/>
                                          </p:val>
                                        </p:tav>
                                      </p:tavLst>
                                    </p:anim>
                                    <p:anim calcmode="lin" valueType="num">
                                      <p:cBhvr>
                                        <p:cTn id="20" dur="500" fill="hold"/>
                                        <p:tgtEl>
                                          <p:spTgt spid="6152">
                                            <p:txEl>
                                              <p:pRg st="2" end="2"/>
                                            </p:txEl>
                                          </p:spTgt>
                                        </p:tgtEl>
                                        <p:attrNameLst>
                                          <p:attrName>ppt_h</p:attrName>
                                        </p:attrNameLst>
                                      </p:cBhvr>
                                      <p:tavLst>
                                        <p:tav tm="0">
                                          <p:val>
                                            <p:strVal val="2/3*#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272" fill="hold" grpId="0" nodeType="clickEffect">
                                  <p:stCondLst>
                                    <p:cond delay="0"/>
                                  </p:stCondLst>
                                  <p:childTnLst>
                                    <p:set>
                                      <p:cBhvr>
                                        <p:cTn id="24" dur="1" fill="hold">
                                          <p:stCondLst>
                                            <p:cond delay="0"/>
                                          </p:stCondLst>
                                        </p:cTn>
                                        <p:tgtEl>
                                          <p:spTgt spid="6152">
                                            <p:txEl>
                                              <p:pRg st="4" end="4"/>
                                            </p:txEl>
                                          </p:spTgt>
                                        </p:tgtEl>
                                        <p:attrNameLst>
                                          <p:attrName>style.visibility</p:attrName>
                                        </p:attrNameLst>
                                      </p:cBhvr>
                                      <p:to>
                                        <p:strVal val="visible"/>
                                      </p:to>
                                    </p:set>
                                    <p:anim calcmode="lin" valueType="num">
                                      <p:cBhvr>
                                        <p:cTn id="25" dur="500" fill="hold"/>
                                        <p:tgtEl>
                                          <p:spTgt spid="6152">
                                            <p:txEl>
                                              <p:pRg st="4" end="4"/>
                                            </p:txEl>
                                          </p:spTgt>
                                        </p:tgtEl>
                                        <p:attrNameLst>
                                          <p:attrName>ppt_w</p:attrName>
                                        </p:attrNameLst>
                                      </p:cBhvr>
                                      <p:tavLst>
                                        <p:tav tm="0">
                                          <p:val>
                                            <p:strVal val="2/3*#ppt_w"/>
                                          </p:val>
                                        </p:tav>
                                        <p:tav tm="100000">
                                          <p:val>
                                            <p:strVal val="#ppt_w"/>
                                          </p:val>
                                        </p:tav>
                                      </p:tavLst>
                                    </p:anim>
                                    <p:anim calcmode="lin" valueType="num">
                                      <p:cBhvr>
                                        <p:cTn id="26" dur="500" fill="hold"/>
                                        <p:tgtEl>
                                          <p:spTgt spid="6152">
                                            <p:txEl>
                                              <p:pRg st="4" end="4"/>
                                            </p:txEl>
                                          </p:spTgt>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2"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AutoShape 5"/>
          <p:cNvSpPr>
            <a:spLocks noChangeArrowheads="1"/>
          </p:cNvSpPr>
          <p:nvPr/>
        </p:nvSpPr>
        <p:spPr bwMode="auto">
          <a:xfrm>
            <a:off x="531813" y="2692400"/>
            <a:ext cx="8001000" cy="2047875"/>
          </a:xfrm>
          <a:prstGeom prst="hexagon">
            <a:avLst>
              <a:gd name="adj" fmla="val 955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2531" name="Rectangle 7"/>
          <p:cNvSpPr>
            <a:spLocks noGrp="1" noChangeArrowheads="1"/>
          </p:cNvSpPr>
          <p:nvPr>
            <p:ph type="title" idx="4294967295"/>
          </p:nvPr>
        </p:nvSpPr>
        <p:spPr>
          <a:xfrm>
            <a:off x="1622425" y="3203574"/>
            <a:ext cx="5897563" cy="1025525"/>
          </a:xfrm>
        </p:spPr>
        <p:txBody>
          <a:bodyPr/>
          <a:lstStyle/>
          <a:p>
            <a:pPr eaLnBrk="1" hangingPunct="1"/>
            <a:r>
              <a:rPr lang="en-GB" altLang="en-US" sz="4000" dirty="0" smtClean="0">
                <a:solidFill>
                  <a:srgbClr val="009900"/>
                </a:solidFill>
              </a:rPr>
              <a:t>C – </a:t>
            </a:r>
            <a:r>
              <a:rPr lang="en-GB" altLang="en-US" sz="3600" dirty="0" smtClean="0">
                <a:solidFill>
                  <a:srgbClr val="009900"/>
                </a:solidFill>
              </a:rPr>
              <a:t>No, there is no immediate threat of violence towards Pratt</a:t>
            </a:r>
            <a:endParaRPr lang="en-US" altLang="en-US" sz="3600" dirty="0" smtClean="0">
              <a:solidFill>
                <a:srgbClr val="009900"/>
              </a:solidFill>
            </a:endParaRPr>
          </a:p>
        </p:txBody>
      </p:sp>
      <p:sp>
        <p:nvSpPr>
          <p:cNvPr id="22532" name="Line 17"/>
          <p:cNvSpPr>
            <a:spLocks noChangeShapeType="1"/>
          </p:cNvSpPr>
          <p:nvPr/>
        </p:nvSpPr>
        <p:spPr bwMode="auto">
          <a:xfrm flipH="1">
            <a:off x="8610600" y="3716338"/>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2533" name="Line 18"/>
          <p:cNvSpPr>
            <a:spLocks noChangeShapeType="1"/>
          </p:cNvSpPr>
          <p:nvPr/>
        </p:nvSpPr>
        <p:spPr bwMode="auto">
          <a:xfrm flipH="1">
            <a:off x="0" y="3716338"/>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2534"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2535" name="AutoShape 20">
            <a:hlinkClick r:id="rId6"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3016" name="j0212179.wav">
            <a:hlinkClick r:id="" action="ppaction://media"/>
          </p:cNvPr>
          <p:cNvPicPr>
            <a:picLocks noChangeAspect="1" noChangeArrowheads="1"/>
          </p:cNvPicPr>
          <p:nvPr>
            <a:audioFile r:link="rId2"/>
            <p:extLst>
              <p:ext uri="{DAA4B4D4-6D71-4841-9C94-3DE7FCFB9230}">
                <p14:media xmlns:p14="http://schemas.microsoft.com/office/powerpoint/2010/main" r:embed="rId1"/>
              </p:ext>
            </p:extLst>
          </p:nvPr>
        </p:nvPicPr>
        <p:blipFill>
          <a:blip r:embed="rId7">
            <a:extLst>
              <a:ext uri="{28A0092B-C50C-407E-A947-70E740481C1C}">
                <a14:useLocalDpi xmlns:a14="http://schemas.microsoft.com/office/drawing/2010/main" val="0"/>
              </a:ext>
            </a:extLst>
          </a:blip>
          <a:srcRect/>
          <a:stretch>
            <a:fillRect/>
          </a:stretch>
        </p:blipFill>
        <p:spPr bwMode="auto">
          <a:xfrm>
            <a:off x="8532813" y="6381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4126704"/>
      </p:ext>
    </p:extLst>
  </p:cSld>
  <p:clrMapOvr>
    <a:masterClrMapping/>
  </p:clrMapOvr>
  <p:transition>
    <p:zoom/>
    <p:sndAc>
      <p:stSnd>
        <p:snd r:embed="rId5"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4745" fill="hold"/>
                                        <p:tgtEl>
                                          <p:spTgt spid="430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9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3016"/>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AutoShape 2"/>
          <p:cNvSpPr>
            <a:spLocks noChangeArrowheads="1"/>
          </p:cNvSpPr>
          <p:nvPr/>
        </p:nvSpPr>
        <p:spPr bwMode="auto">
          <a:xfrm>
            <a:off x="533400" y="27432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79" name="AutoShape 3"/>
          <p:cNvSpPr>
            <a:spLocks noChangeArrowheads="1"/>
          </p:cNvSpPr>
          <p:nvPr/>
        </p:nvSpPr>
        <p:spPr bwMode="auto">
          <a:xfrm>
            <a:off x="533400" y="37338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80" name="AutoShape 4"/>
          <p:cNvSpPr>
            <a:spLocks noChangeArrowheads="1"/>
          </p:cNvSpPr>
          <p:nvPr/>
        </p:nvSpPr>
        <p:spPr bwMode="auto">
          <a:xfrm>
            <a:off x="533400" y="47244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81" name="AutoShape 5"/>
          <p:cNvSpPr>
            <a:spLocks noChangeArrowheads="1"/>
          </p:cNvSpPr>
          <p:nvPr/>
        </p:nvSpPr>
        <p:spPr bwMode="auto">
          <a:xfrm>
            <a:off x="609600" y="228600"/>
            <a:ext cx="8001000" cy="2362200"/>
          </a:xfrm>
          <a:prstGeom prst="hexagon">
            <a:avLst>
              <a:gd name="adj" fmla="val 828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82" name="AutoShape 6"/>
          <p:cNvSpPr>
            <a:spLocks noChangeArrowheads="1"/>
          </p:cNvSpPr>
          <p:nvPr/>
        </p:nvSpPr>
        <p:spPr bwMode="auto">
          <a:xfrm>
            <a:off x="533400" y="57150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83" name="Rectangle 7"/>
          <p:cNvSpPr>
            <a:spLocks noGrp="1" noChangeArrowheads="1"/>
          </p:cNvSpPr>
          <p:nvPr>
            <p:ph type="title" idx="4294967295"/>
          </p:nvPr>
        </p:nvSpPr>
        <p:spPr>
          <a:xfrm>
            <a:off x="838200" y="334347"/>
            <a:ext cx="7696200" cy="2057400"/>
          </a:xfrm>
        </p:spPr>
        <p:txBody>
          <a:bodyPr/>
          <a:lstStyle/>
          <a:p>
            <a:pPr eaLnBrk="1" hangingPunct="1"/>
            <a:r>
              <a:rPr lang="en-GB" altLang="en-US" sz="2000" dirty="0" smtClean="0">
                <a:solidFill>
                  <a:schemeClr val="bg1"/>
                </a:solidFill>
              </a:rPr>
              <a:t>Q2 = Jones the school </a:t>
            </a:r>
            <a:r>
              <a:rPr lang="en-GB" altLang="en-US" sz="2000" dirty="0">
                <a:solidFill>
                  <a:schemeClr val="bg1"/>
                </a:solidFill>
              </a:rPr>
              <a:t>b</a:t>
            </a:r>
            <a:r>
              <a:rPr lang="en-GB" altLang="en-US" sz="2000" dirty="0" smtClean="0">
                <a:solidFill>
                  <a:schemeClr val="bg1"/>
                </a:solidFill>
              </a:rPr>
              <a:t>ully threatens Hill, another 13-yr-old boy in the school yard. Jones does not mean to hurt Hill in any way but begins to shove him in the chest.  Hill loses footing and subsequently falls, lacerating his arm in the process.  Is Jones guilty of an offence?</a:t>
            </a:r>
            <a:endParaRPr lang="en-US" altLang="en-US" sz="2000" dirty="0" smtClean="0">
              <a:solidFill>
                <a:schemeClr val="bg1"/>
              </a:solidFill>
            </a:endParaRPr>
          </a:p>
        </p:txBody>
      </p:sp>
      <p:sp>
        <p:nvSpPr>
          <p:cNvPr id="6152" name="Rectangle 8"/>
          <p:cNvSpPr>
            <a:spLocks noGrp="1" noChangeArrowheads="1"/>
          </p:cNvSpPr>
          <p:nvPr>
            <p:ph idx="4294967295"/>
          </p:nvPr>
        </p:nvSpPr>
        <p:spPr>
          <a:xfrm>
            <a:off x="838200" y="2667000"/>
            <a:ext cx="7620000" cy="3962400"/>
          </a:xfrm>
        </p:spPr>
        <p:txBody>
          <a:bodyPr/>
          <a:lstStyle/>
          <a:p>
            <a:pPr eaLnBrk="1" hangingPunct="1">
              <a:buFontTx/>
              <a:buNone/>
            </a:pPr>
            <a:r>
              <a:rPr lang="en-US" altLang="en-US" sz="4800" b="1" baseline="10000" dirty="0" smtClean="0">
                <a:solidFill>
                  <a:srgbClr val="FF9900"/>
                </a:solidFill>
              </a:rPr>
              <a:t>A</a:t>
            </a:r>
            <a:r>
              <a:rPr lang="en-US" altLang="en-US" sz="4800" b="1" dirty="0" smtClean="0">
                <a:solidFill>
                  <a:srgbClr val="FF9900"/>
                </a:solidFill>
              </a:rPr>
              <a:t>  </a:t>
            </a:r>
            <a:r>
              <a:rPr lang="en-US" altLang="en-US" sz="2000" dirty="0" smtClean="0">
                <a:solidFill>
                  <a:schemeClr val="bg1"/>
                </a:solidFill>
              </a:rPr>
              <a:t>No, the injury was sustained as a result of the fall.</a:t>
            </a:r>
            <a:endParaRPr lang="en-US" altLang="en-US" sz="5400" dirty="0" smtClean="0">
              <a:solidFill>
                <a:schemeClr val="bg1"/>
              </a:solidFill>
            </a:endParaRPr>
          </a:p>
          <a:p>
            <a:pPr eaLnBrk="1" hangingPunct="1">
              <a:buFontTx/>
              <a:buNone/>
            </a:pPr>
            <a:r>
              <a:rPr lang="en-US" altLang="en-US" sz="4800" b="1" baseline="10000" dirty="0" smtClean="0">
                <a:solidFill>
                  <a:srgbClr val="FF9900"/>
                </a:solidFill>
              </a:rPr>
              <a:t>B </a:t>
            </a:r>
            <a:r>
              <a:rPr lang="en-US" altLang="en-US" sz="5400" dirty="0" smtClean="0"/>
              <a:t> </a:t>
            </a:r>
            <a:r>
              <a:rPr lang="en-US" altLang="en-US" sz="2000" dirty="0" smtClean="0">
                <a:solidFill>
                  <a:schemeClr val="bg1"/>
                </a:solidFill>
              </a:rPr>
              <a:t>Yes, assault occasioning Actual Bodily Harm (ABH)</a:t>
            </a:r>
            <a:endParaRPr lang="en-US" altLang="en-US" sz="5400" dirty="0" smtClean="0">
              <a:solidFill>
                <a:schemeClr val="bg1"/>
              </a:solidFill>
            </a:endParaRPr>
          </a:p>
          <a:p>
            <a:pPr eaLnBrk="1" hangingPunct="1">
              <a:buFontTx/>
              <a:buNone/>
            </a:pPr>
            <a:r>
              <a:rPr lang="en-US" altLang="en-US" sz="4800" b="1" baseline="10000" dirty="0" smtClean="0">
                <a:solidFill>
                  <a:srgbClr val="FF9900"/>
                </a:solidFill>
              </a:rPr>
              <a:t>C</a:t>
            </a:r>
            <a:r>
              <a:rPr lang="en-US" altLang="en-US" sz="5400" dirty="0" smtClean="0">
                <a:solidFill>
                  <a:schemeClr val="bg1"/>
                </a:solidFill>
              </a:rPr>
              <a:t> </a:t>
            </a:r>
            <a:r>
              <a:rPr lang="en-US" altLang="en-US" sz="1800" dirty="0" smtClean="0">
                <a:solidFill>
                  <a:schemeClr val="bg1"/>
                </a:solidFill>
              </a:rPr>
              <a:t>No, he could have not foreseen the circs when he was pushed</a:t>
            </a:r>
          </a:p>
          <a:p>
            <a:pPr eaLnBrk="1" hangingPunct="1">
              <a:buFontTx/>
              <a:buNone/>
            </a:pPr>
            <a:r>
              <a:rPr lang="en-US" altLang="en-US" sz="4800" b="1" baseline="10000" dirty="0" smtClean="0">
                <a:solidFill>
                  <a:srgbClr val="FF9900"/>
                </a:solidFill>
              </a:rPr>
              <a:t>D</a:t>
            </a:r>
            <a:r>
              <a:rPr lang="en-US" altLang="en-US" sz="4800" b="1" baseline="10000" dirty="0" smtClean="0">
                <a:solidFill>
                  <a:schemeClr val="bg1"/>
                </a:solidFill>
              </a:rPr>
              <a:t> </a:t>
            </a:r>
            <a:r>
              <a:rPr lang="en-US" altLang="en-US" sz="5400" dirty="0" smtClean="0">
                <a:solidFill>
                  <a:schemeClr val="bg1"/>
                </a:solidFill>
              </a:rPr>
              <a:t> </a:t>
            </a:r>
            <a:r>
              <a:rPr lang="en-US" altLang="en-US" sz="2000" dirty="0" smtClean="0">
                <a:solidFill>
                  <a:schemeClr val="bg1"/>
                </a:solidFill>
              </a:rPr>
              <a:t>Yes, common assault</a:t>
            </a:r>
            <a:endParaRPr lang="en-US" altLang="en-US" sz="5400" dirty="0" smtClean="0">
              <a:solidFill>
                <a:schemeClr val="bg1"/>
              </a:solidFill>
            </a:endParaRPr>
          </a:p>
        </p:txBody>
      </p:sp>
      <p:sp>
        <p:nvSpPr>
          <p:cNvPr id="24585" name="Line 9"/>
          <p:cNvSpPr>
            <a:spLocks noChangeShapeType="1"/>
          </p:cNvSpPr>
          <p:nvPr/>
        </p:nvSpPr>
        <p:spPr bwMode="auto">
          <a:xfrm flipH="1">
            <a:off x="0" y="61722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86" name="Line 10"/>
          <p:cNvSpPr>
            <a:spLocks noChangeShapeType="1"/>
          </p:cNvSpPr>
          <p:nvPr/>
        </p:nvSpPr>
        <p:spPr bwMode="auto">
          <a:xfrm flipH="1">
            <a:off x="0" y="51816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87" name="Line 11"/>
          <p:cNvSpPr>
            <a:spLocks noChangeShapeType="1"/>
          </p:cNvSpPr>
          <p:nvPr/>
        </p:nvSpPr>
        <p:spPr bwMode="auto">
          <a:xfrm flipH="1">
            <a:off x="0" y="41910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88" name="Line 12"/>
          <p:cNvSpPr>
            <a:spLocks noChangeShapeType="1"/>
          </p:cNvSpPr>
          <p:nvPr/>
        </p:nvSpPr>
        <p:spPr bwMode="auto">
          <a:xfrm flipH="1">
            <a:off x="0" y="32004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89" name="Line 13"/>
          <p:cNvSpPr>
            <a:spLocks noChangeShapeType="1"/>
          </p:cNvSpPr>
          <p:nvPr/>
        </p:nvSpPr>
        <p:spPr bwMode="auto">
          <a:xfrm flipH="1">
            <a:off x="8686800" y="61722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90" name="Line 14"/>
          <p:cNvSpPr>
            <a:spLocks noChangeShapeType="1"/>
          </p:cNvSpPr>
          <p:nvPr/>
        </p:nvSpPr>
        <p:spPr bwMode="auto">
          <a:xfrm flipH="1">
            <a:off x="8686800" y="51816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91" name="Line 15"/>
          <p:cNvSpPr>
            <a:spLocks noChangeShapeType="1"/>
          </p:cNvSpPr>
          <p:nvPr/>
        </p:nvSpPr>
        <p:spPr bwMode="auto">
          <a:xfrm flipH="1">
            <a:off x="8686800" y="41910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92" name="Line 16"/>
          <p:cNvSpPr>
            <a:spLocks noChangeShapeType="1"/>
          </p:cNvSpPr>
          <p:nvPr/>
        </p:nvSpPr>
        <p:spPr bwMode="auto">
          <a:xfrm flipH="1">
            <a:off x="8686800" y="32004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93" name="Line 17"/>
          <p:cNvSpPr>
            <a:spLocks noChangeShapeType="1"/>
          </p:cNvSpPr>
          <p:nvPr/>
        </p:nvSpPr>
        <p:spPr bwMode="auto">
          <a:xfrm flipH="1">
            <a:off x="8610600" y="14478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94" name="Line 18"/>
          <p:cNvSpPr>
            <a:spLocks noChangeShapeType="1"/>
          </p:cNvSpPr>
          <p:nvPr/>
        </p:nvSpPr>
        <p:spPr bwMode="auto">
          <a:xfrm flipH="1">
            <a:off x="0" y="1447800"/>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95"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96" name="AutoShape 20">
            <a:hlinkClick r:id="rId3"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48664443"/>
      </p:ext>
    </p:extLst>
  </p:cSld>
  <p:clrMapOvr>
    <a:masterClrMapping/>
  </p:clrMapOvr>
  <p:transition>
    <p:zoom/>
    <p:sndAc>
      <p:stSnd>
        <p:snd r:embed="rId2"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grpId="0" nodeType="clickEffect">
                                  <p:stCondLst>
                                    <p:cond delay="0"/>
                                  </p:stCondLst>
                                  <p:childTnLst>
                                    <p:set>
                                      <p:cBhvr>
                                        <p:cTn id="6" dur="1" fill="hold">
                                          <p:stCondLst>
                                            <p:cond delay="0"/>
                                          </p:stCondLst>
                                        </p:cTn>
                                        <p:tgtEl>
                                          <p:spTgt spid="6152">
                                            <p:txEl>
                                              <p:pRg st="0" end="0"/>
                                            </p:txEl>
                                          </p:spTgt>
                                        </p:tgtEl>
                                        <p:attrNameLst>
                                          <p:attrName>style.visibility</p:attrName>
                                        </p:attrNameLst>
                                      </p:cBhvr>
                                      <p:to>
                                        <p:strVal val="visible"/>
                                      </p:to>
                                    </p:set>
                                    <p:anim calcmode="lin" valueType="num">
                                      <p:cBhvr>
                                        <p:cTn id="7" dur="500" fill="hold"/>
                                        <p:tgtEl>
                                          <p:spTgt spid="6152">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6152">
                                            <p:txEl>
                                              <p:pRg st="0" end="0"/>
                                            </p:txEl>
                                          </p:spTgt>
                                        </p:tgtEl>
                                        <p:attrNameLst>
                                          <p:attrName>ppt_h</p:attrName>
                                        </p:attrNameLst>
                                      </p:cBhvr>
                                      <p:tavLst>
                                        <p:tav tm="0">
                                          <p:val>
                                            <p:strVal val="2/3*#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272" fill="hold" grpId="0" nodeType="clickEffect">
                                  <p:stCondLst>
                                    <p:cond delay="0"/>
                                  </p:stCondLst>
                                  <p:childTnLst>
                                    <p:set>
                                      <p:cBhvr>
                                        <p:cTn id="12" dur="1" fill="hold">
                                          <p:stCondLst>
                                            <p:cond delay="0"/>
                                          </p:stCondLst>
                                        </p:cTn>
                                        <p:tgtEl>
                                          <p:spTgt spid="6152">
                                            <p:txEl>
                                              <p:pRg st="1" end="1"/>
                                            </p:txEl>
                                          </p:spTgt>
                                        </p:tgtEl>
                                        <p:attrNameLst>
                                          <p:attrName>style.visibility</p:attrName>
                                        </p:attrNameLst>
                                      </p:cBhvr>
                                      <p:to>
                                        <p:strVal val="visible"/>
                                      </p:to>
                                    </p:set>
                                    <p:anim calcmode="lin" valueType="num">
                                      <p:cBhvr>
                                        <p:cTn id="13" dur="500" fill="hold"/>
                                        <p:tgtEl>
                                          <p:spTgt spid="6152">
                                            <p:txEl>
                                              <p:pRg st="1" end="1"/>
                                            </p:txEl>
                                          </p:spTgt>
                                        </p:tgtEl>
                                        <p:attrNameLst>
                                          <p:attrName>ppt_w</p:attrName>
                                        </p:attrNameLst>
                                      </p:cBhvr>
                                      <p:tavLst>
                                        <p:tav tm="0">
                                          <p:val>
                                            <p:strVal val="2/3*#ppt_w"/>
                                          </p:val>
                                        </p:tav>
                                        <p:tav tm="100000">
                                          <p:val>
                                            <p:strVal val="#ppt_w"/>
                                          </p:val>
                                        </p:tav>
                                      </p:tavLst>
                                    </p:anim>
                                    <p:anim calcmode="lin" valueType="num">
                                      <p:cBhvr>
                                        <p:cTn id="14" dur="500" fill="hold"/>
                                        <p:tgtEl>
                                          <p:spTgt spid="6152">
                                            <p:txEl>
                                              <p:pRg st="1" end="1"/>
                                            </p:txEl>
                                          </p:spTgt>
                                        </p:tgtEl>
                                        <p:attrNameLst>
                                          <p:attrName>ppt_h</p:attrName>
                                        </p:attrNameLst>
                                      </p:cBhvr>
                                      <p:tavLst>
                                        <p:tav tm="0">
                                          <p:val>
                                            <p:strVal val="2/3*#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272" fill="hold" grpId="0" nodeType="clickEffect">
                                  <p:stCondLst>
                                    <p:cond delay="0"/>
                                  </p:stCondLst>
                                  <p:childTnLst>
                                    <p:set>
                                      <p:cBhvr>
                                        <p:cTn id="18" dur="1" fill="hold">
                                          <p:stCondLst>
                                            <p:cond delay="0"/>
                                          </p:stCondLst>
                                        </p:cTn>
                                        <p:tgtEl>
                                          <p:spTgt spid="6152">
                                            <p:txEl>
                                              <p:pRg st="2" end="2"/>
                                            </p:txEl>
                                          </p:spTgt>
                                        </p:tgtEl>
                                        <p:attrNameLst>
                                          <p:attrName>style.visibility</p:attrName>
                                        </p:attrNameLst>
                                      </p:cBhvr>
                                      <p:to>
                                        <p:strVal val="visible"/>
                                      </p:to>
                                    </p:set>
                                    <p:anim calcmode="lin" valueType="num">
                                      <p:cBhvr>
                                        <p:cTn id="19" dur="500" fill="hold"/>
                                        <p:tgtEl>
                                          <p:spTgt spid="6152">
                                            <p:txEl>
                                              <p:pRg st="2" end="2"/>
                                            </p:txEl>
                                          </p:spTgt>
                                        </p:tgtEl>
                                        <p:attrNameLst>
                                          <p:attrName>ppt_w</p:attrName>
                                        </p:attrNameLst>
                                      </p:cBhvr>
                                      <p:tavLst>
                                        <p:tav tm="0">
                                          <p:val>
                                            <p:strVal val="2/3*#ppt_w"/>
                                          </p:val>
                                        </p:tav>
                                        <p:tav tm="100000">
                                          <p:val>
                                            <p:strVal val="#ppt_w"/>
                                          </p:val>
                                        </p:tav>
                                      </p:tavLst>
                                    </p:anim>
                                    <p:anim calcmode="lin" valueType="num">
                                      <p:cBhvr>
                                        <p:cTn id="20" dur="500" fill="hold"/>
                                        <p:tgtEl>
                                          <p:spTgt spid="6152">
                                            <p:txEl>
                                              <p:pRg st="2" end="2"/>
                                            </p:txEl>
                                          </p:spTgt>
                                        </p:tgtEl>
                                        <p:attrNameLst>
                                          <p:attrName>ppt_h</p:attrName>
                                        </p:attrNameLst>
                                      </p:cBhvr>
                                      <p:tavLst>
                                        <p:tav tm="0">
                                          <p:val>
                                            <p:strVal val="2/3*#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272" fill="hold" grpId="0" nodeType="clickEffect">
                                  <p:stCondLst>
                                    <p:cond delay="0"/>
                                  </p:stCondLst>
                                  <p:childTnLst>
                                    <p:set>
                                      <p:cBhvr>
                                        <p:cTn id="24" dur="1" fill="hold">
                                          <p:stCondLst>
                                            <p:cond delay="0"/>
                                          </p:stCondLst>
                                        </p:cTn>
                                        <p:tgtEl>
                                          <p:spTgt spid="6152">
                                            <p:txEl>
                                              <p:pRg st="3" end="3"/>
                                            </p:txEl>
                                          </p:spTgt>
                                        </p:tgtEl>
                                        <p:attrNameLst>
                                          <p:attrName>style.visibility</p:attrName>
                                        </p:attrNameLst>
                                      </p:cBhvr>
                                      <p:to>
                                        <p:strVal val="visible"/>
                                      </p:to>
                                    </p:set>
                                    <p:anim calcmode="lin" valueType="num">
                                      <p:cBhvr>
                                        <p:cTn id="25" dur="500" fill="hold"/>
                                        <p:tgtEl>
                                          <p:spTgt spid="6152">
                                            <p:txEl>
                                              <p:pRg st="3" end="3"/>
                                            </p:txEl>
                                          </p:spTgt>
                                        </p:tgtEl>
                                        <p:attrNameLst>
                                          <p:attrName>ppt_w</p:attrName>
                                        </p:attrNameLst>
                                      </p:cBhvr>
                                      <p:tavLst>
                                        <p:tav tm="0">
                                          <p:val>
                                            <p:strVal val="2/3*#ppt_w"/>
                                          </p:val>
                                        </p:tav>
                                        <p:tav tm="100000">
                                          <p:val>
                                            <p:strVal val="#ppt_w"/>
                                          </p:val>
                                        </p:tav>
                                      </p:tavLst>
                                    </p:anim>
                                    <p:anim calcmode="lin" valueType="num">
                                      <p:cBhvr>
                                        <p:cTn id="26" dur="500" fill="hold"/>
                                        <p:tgtEl>
                                          <p:spTgt spid="6152">
                                            <p:txEl>
                                              <p:pRg st="3" end="3"/>
                                            </p:txEl>
                                          </p:spTgt>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2"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AutoShape 5"/>
          <p:cNvSpPr>
            <a:spLocks noChangeArrowheads="1"/>
          </p:cNvSpPr>
          <p:nvPr/>
        </p:nvSpPr>
        <p:spPr bwMode="auto">
          <a:xfrm>
            <a:off x="611188" y="2708275"/>
            <a:ext cx="8001000" cy="2047875"/>
          </a:xfrm>
          <a:prstGeom prst="hexagon">
            <a:avLst>
              <a:gd name="adj" fmla="val 955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603" name="Rectangle 7"/>
          <p:cNvSpPr>
            <a:spLocks noGrp="1" noChangeArrowheads="1"/>
          </p:cNvSpPr>
          <p:nvPr>
            <p:ph type="title" idx="4294967295"/>
          </p:nvPr>
        </p:nvSpPr>
        <p:spPr>
          <a:xfrm>
            <a:off x="1692275" y="3141663"/>
            <a:ext cx="5897563" cy="1025525"/>
          </a:xfrm>
        </p:spPr>
        <p:txBody>
          <a:bodyPr/>
          <a:lstStyle/>
          <a:p>
            <a:pPr eaLnBrk="1" hangingPunct="1"/>
            <a:r>
              <a:rPr lang="en-US" altLang="en-US" sz="4000" baseline="10000" dirty="0" smtClean="0">
                <a:solidFill>
                  <a:srgbClr val="009900"/>
                </a:solidFill>
              </a:rPr>
              <a:t>B</a:t>
            </a:r>
            <a:r>
              <a:rPr lang="en-US" altLang="en-US" sz="4000" dirty="0" smtClean="0">
                <a:solidFill>
                  <a:srgbClr val="009900"/>
                </a:solidFill>
              </a:rPr>
              <a:t> – Yes, assault occasioning ABH </a:t>
            </a:r>
          </a:p>
        </p:txBody>
      </p:sp>
      <p:sp>
        <p:nvSpPr>
          <p:cNvPr id="25604" name="Line 17"/>
          <p:cNvSpPr>
            <a:spLocks noChangeShapeType="1"/>
          </p:cNvSpPr>
          <p:nvPr/>
        </p:nvSpPr>
        <p:spPr bwMode="auto">
          <a:xfrm flipH="1">
            <a:off x="8610600" y="3716338"/>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605" name="Line 18"/>
          <p:cNvSpPr>
            <a:spLocks noChangeShapeType="1"/>
          </p:cNvSpPr>
          <p:nvPr/>
        </p:nvSpPr>
        <p:spPr bwMode="auto">
          <a:xfrm flipH="1">
            <a:off x="0" y="3716338"/>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606"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607" name="AutoShape 20">
            <a:hlinkClick r:id="rId4"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4041" name="MSj00746910000[1].wav">
            <a:hlinkClick r:id="" action="ppaction://media"/>
          </p:cNvPr>
          <p:cNvPicPr>
            <a:picLocks noRot="1" noChangeAspect="1" noChangeArrowheads="1"/>
          </p:cNvPicPr>
          <p:nvPr>
            <a:audioFile r:link="rId1"/>
          </p:nvPr>
        </p:nvPicPr>
        <p:blipFill>
          <a:blip r:embed="rId5">
            <a:extLst>
              <a:ext uri="{28A0092B-C50C-407E-A947-70E740481C1C}">
                <a14:useLocalDpi xmlns:a14="http://schemas.microsoft.com/office/drawing/2010/main" val="0"/>
              </a:ext>
            </a:extLst>
          </a:blip>
          <a:srcRect/>
          <a:stretch>
            <a:fillRect/>
          </a:stretch>
        </p:blipFill>
        <p:spPr bwMode="auto">
          <a:xfrm>
            <a:off x="8604250" y="6381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089539"/>
      </p:ext>
    </p:extLst>
  </p:cSld>
  <p:clrMapOvr>
    <a:masterClrMapping/>
  </p:clrMapOvr>
  <p:transition>
    <p:zoom/>
    <p:sndAc>
      <p:stSnd>
        <p:snd r:embed="rId3"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23269" fill="hold"/>
                                        <p:tgtEl>
                                          <p:spTgt spid="4404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4041"/>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AutoShape 2"/>
          <p:cNvSpPr>
            <a:spLocks noChangeArrowheads="1"/>
          </p:cNvSpPr>
          <p:nvPr/>
        </p:nvSpPr>
        <p:spPr bwMode="auto">
          <a:xfrm>
            <a:off x="533400" y="27432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1" name="AutoShape 3"/>
          <p:cNvSpPr>
            <a:spLocks noChangeArrowheads="1"/>
          </p:cNvSpPr>
          <p:nvPr/>
        </p:nvSpPr>
        <p:spPr bwMode="auto">
          <a:xfrm>
            <a:off x="533400" y="37338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2" name="AutoShape 4"/>
          <p:cNvSpPr>
            <a:spLocks noChangeArrowheads="1"/>
          </p:cNvSpPr>
          <p:nvPr/>
        </p:nvSpPr>
        <p:spPr bwMode="auto">
          <a:xfrm>
            <a:off x="533400" y="47244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3" name="AutoShape 5"/>
          <p:cNvSpPr>
            <a:spLocks noChangeArrowheads="1"/>
          </p:cNvSpPr>
          <p:nvPr/>
        </p:nvSpPr>
        <p:spPr bwMode="auto">
          <a:xfrm>
            <a:off x="609600" y="228600"/>
            <a:ext cx="8001000" cy="2362200"/>
          </a:xfrm>
          <a:prstGeom prst="hexagon">
            <a:avLst>
              <a:gd name="adj" fmla="val 828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4" name="AutoShape 6"/>
          <p:cNvSpPr>
            <a:spLocks noChangeArrowheads="1"/>
          </p:cNvSpPr>
          <p:nvPr/>
        </p:nvSpPr>
        <p:spPr bwMode="auto">
          <a:xfrm>
            <a:off x="533400" y="57150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5" name="Rectangle 7"/>
          <p:cNvSpPr>
            <a:spLocks noGrp="1" noChangeArrowheads="1"/>
          </p:cNvSpPr>
          <p:nvPr>
            <p:ph type="title" idx="4294967295"/>
          </p:nvPr>
        </p:nvSpPr>
        <p:spPr>
          <a:xfrm>
            <a:off x="762000" y="381000"/>
            <a:ext cx="7696200" cy="2057400"/>
          </a:xfrm>
        </p:spPr>
        <p:txBody>
          <a:bodyPr/>
          <a:lstStyle/>
          <a:p>
            <a:pPr eaLnBrk="1" hangingPunct="1"/>
            <a:r>
              <a:rPr lang="en-GB" altLang="en-US" sz="2000" dirty="0" smtClean="0">
                <a:solidFill>
                  <a:schemeClr val="bg1"/>
                </a:solidFill>
              </a:rPr>
              <a:t>Q3 = Smith is threatened by a youth armed with a bicycle chain.  He is not intimidated and easily disarms the youth, but before the youth has a chance to run away, Smith gives him a severe beating, resulting in the youth having multiple bruises, cuts and swelling to his face.  Can Smith claim this assault is justified?</a:t>
            </a:r>
            <a:endParaRPr lang="en-US" altLang="en-US" sz="2000" dirty="0" smtClean="0">
              <a:solidFill>
                <a:schemeClr val="bg1"/>
              </a:solidFill>
            </a:endParaRPr>
          </a:p>
        </p:txBody>
      </p:sp>
      <p:sp>
        <p:nvSpPr>
          <p:cNvPr id="6152" name="Rectangle 8"/>
          <p:cNvSpPr>
            <a:spLocks noGrp="1" noChangeArrowheads="1"/>
          </p:cNvSpPr>
          <p:nvPr>
            <p:ph idx="4294967295"/>
          </p:nvPr>
        </p:nvSpPr>
        <p:spPr>
          <a:xfrm>
            <a:off x="838200" y="2667000"/>
            <a:ext cx="7620000" cy="3962400"/>
          </a:xfrm>
        </p:spPr>
        <p:txBody>
          <a:bodyPr/>
          <a:lstStyle/>
          <a:p>
            <a:pPr eaLnBrk="1" hangingPunct="1">
              <a:buFontTx/>
              <a:buNone/>
            </a:pPr>
            <a:r>
              <a:rPr lang="en-US" altLang="en-US" sz="4800" b="1" baseline="10000" dirty="0" smtClean="0">
                <a:solidFill>
                  <a:srgbClr val="FF9900"/>
                </a:solidFill>
              </a:rPr>
              <a:t>A </a:t>
            </a:r>
            <a:r>
              <a:rPr lang="en-GB" altLang="en-US" sz="5400" dirty="0" smtClean="0">
                <a:solidFill>
                  <a:schemeClr val="bg1"/>
                </a:solidFill>
              </a:rPr>
              <a:t> </a:t>
            </a:r>
            <a:r>
              <a:rPr lang="en-GB" altLang="en-US" sz="2400" dirty="0" smtClean="0">
                <a:solidFill>
                  <a:schemeClr val="bg1"/>
                </a:solidFill>
              </a:rPr>
              <a:t>Yes, this was clearly self defence</a:t>
            </a:r>
            <a:endParaRPr lang="en-US" altLang="en-US" sz="4800" b="1" baseline="10000" dirty="0" smtClean="0">
              <a:solidFill>
                <a:srgbClr val="FF9900"/>
              </a:solidFill>
            </a:endParaRPr>
          </a:p>
          <a:p>
            <a:pPr eaLnBrk="1" hangingPunct="1">
              <a:buFontTx/>
              <a:buNone/>
            </a:pPr>
            <a:r>
              <a:rPr lang="en-US" altLang="en-US" sz="4800" baseline="10000" dirty="0" smtClean="0">
                <a:solidFill>
                  <a:srgbClr val="FF9900"/>
                </a:solidFill>
              </a:rPr>
              <a:t> </a:t>
            </a:r>
          </a:p>
          <a:p>
            <a:pPr eaLnBrk="1" hangingPunct="1">
              <a:buFontTx/>
              <a:buNone/>
            </a:pPr>
            <a:r>
              <a:rPr lang="en-US" altLang="en-US" sz="4800" baseline="10000" dirty="0" smtClean="0">
                <a:solidFill>
                  <a:srgbClr val="FF9900"/>
                </a:solidFill>
              </a:rPr>
              <a:t>B</a:t>
            </a:r>
            <a:r>
              <a:rPr lang="en-US" altLang="en-US" sz="4800" baseline="10000" dirty="0" smtClean="0">
                <a:solidFill>
                  <a:schemeClr val="bg1"/>
                </a:solidFill>
              </a:rPr>
              <a:t>  </a:t>
            </a:r>
            <a:r>
              <a:rPr lang="en-US" altLang="en-US" baseline="10000" dirty="0" smtClean="0">
                <a:solidFill>
                  <a:schemeClr val="bg1"/>
                </a:solidFill>
              </a:rPr>
              <a:t>Yes,</a:t>
            </a:r>
            <a:r>
              <a:rPr lang="en-US" altLang="en-US" dirty="0" smtClean="0">
                <a:solidFill>
                  <a:schemeClr val="bg1"/>
                </a:solidFill>
              </a:rPr>
              <a:t> </a:t>
            </a:r>
            <a:r>
              <a:rPr lang="en-US" altLang="en-US" sz="2000" dirty="0" smtClean="0">
                <a:solidFill>
                  <a:schemeClr val="bg1"/>
                </a:solidFill>
              </a:rPr>
              <a:t>because the youth was in possession of a weapon</a:t>
            </a:r>
            <a:endParaRPr lang="en-US" altLang="en-US" baseline="10000" dirty="0" smtClean="0">
              <a:solidFill>
                <a:schemeClr val="bg1"/>
              </a:solidFill>
            </a:endParaRPr>
          </a:p>
          <a:p>
            <a:pPr eaLnBrk="1" hangingPunct="1">
              <a:buFontTx/>
              <a:buNone/>
            </a:pPr>
            <a:r>
              <a:rPr lang="en-US" altLang="en-US" sz="4400" dirty="0" smtClean="0">
                <a:solidFill>
                  <a:schemeClr val="bg1"/>
                </a:solidFill>
              </a:rPr>
              <a:t> </a:t>
            </a:r>
            <a:r>
              <a:rPr lang="en-US" altLang="en-US" sz="4800" b="1" baseline="10000" dirty="0" smtClean="0">
                <a:solidFill>
                  <a:srgbClr val="FF9900"/>
                </a:solidFill>
              </a:rPr>
              <a:t>C </a:t>
            </a:r>
            <a:r>
              <a:rPr lang="en-GB" altLang="en-US" sz="2000" dirty="0" smtClean="0">
                <a:solidFill>
                  <a:schemeClr val="bg1"/>
                </a:solidFill>
              </a:rPr>
              <a:t>No, an assault of this nature can never be justified.</a:t>
            </a:r>
            <a:r>
              <a:rPr lang="en-US" altLang="en-US" sz="2000" dirty="0" smtClean="0">
                <a:solidFill>
                  <a:schemeClr val="bg1"/>
                </a:solidFill>
              </a:rPr>
              <a:t> </a:t>
            </a:r>
          </a:p>
          <a:p>
            <a:pPr eaLnBrk="1" hangingPunct="1">
              <a:buFontTx/>
              <a:buNone/>
            </a:pPr>
            <a:r>
              <a:rPr lang="en-US" altLang="en-US" sz="4800" b="1" baseline="10000" dirty="0" smtClean="0">
                <a:solidFill>
                  <a:srgbClr val="FF9900"/>
                </a:solidFill>
              </a:rPr>
              <a:t>D </a:t>
            </a:r>
            <a:r>
              <a:rPr lang="en-US" altLang="en-US" sz="5400" dirty="0" smtClean="0">
                <a:solidFill>
                  <a:schemeClr val="bg1"/>
                </a:solidFill>
              </a:rPr>
              <a:t> </a:t>
            </a:r>
            <a:r>
              <a:rPr lang="en-US" altLang="en-US" sz="2000" dirty="0" smtClean="0">
                <a:solidFill>
                  <a:schemeClr val="bg1"/>
                </a:solidFill>
              </a:rPr>
              <a:t>No, the injuries were caused after the youth was disarmed</a:t>
            </a:r>
          </a:p>
        </p:txBody>
      </p:sp>
      <p:sp>
        <p:nvSpPr>
          <p:cNvPr id="27657" name="Line 9"/>
          <p:cNvSpPr>
            <a:spLocks noChangeShapeType="1"/>
          </p:cNvSpPr>
          <p:nvPr/>
        </p:nvSpPr>
        <p:spPr bwMode="auto">
          <a:xfrm flipH="1">
            <a:off x="0" y="61722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8" name="Line 10"/>
          <p:cNvSpPr>
            <a:spLocks noChangeShapeType="1"/>
          </p:cNvSpPr>
          <p:nvPr/>
        </p:nvSpPr>
        <p:spPr bwMode="auto">
          <a:xfrm flipH="1">
            <a:off x="0" y="51816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9" name="Line 11"/>
          <p:cNvSpPr>
            <a:spLocks noChangeShapeType="1"/>
          </p:cNvSpPr>
          <p:nvPr/>
        </p:nvSpPr>
        <p:spPr bwMode="auto">
          <a:xfrm flipH="1">
            <a:off x="0" y="41910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0" name="Line 12"/>
          <p:cNvSpPr>
            <a:spLocks noChangeShapeType="1"/>
          </p:cNvSpPr>
          <p:nvPr/>
        </p:nvSpPr>
        <p:spPr bwMode="auto">
          <a:xfrm flipH="1">
            <a:off x="0" y="32004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1" name="Line 13"/>
          <p:cNvSpPr>
            <a:spLocks noChangeShapeType="1"/>
          </p:cNvSpPr>
          <p:nvPr/>
        </p:nvSpPr>
        <p:spPr bwMode="auto">
          <a:xfrm flipH="1">
            <a:off x="8686800" y="61722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2" name="Line 14"/>
          <p:cNvSpPr>
            <a:spLocks noChangeShapeType="1"/>
          </p:cNvSpPr>
          <p:nvPr/>
        </p:nvSpPr>
        <p:spPr bwMode="auto">
          <a:xfrm flipH="1">
            <a:off x="8686800" y="51816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3" name="Line 15"/>
          <p:cNvSpPr>
            <a:spLocks noChangeShapeType="1"/>
          </p:cNvSpPr>
          <p:nvPr/>
        </p:nvSpPr>
        <p:spPr bwMode="auto">
          <a:xfrm flipH="1">
            <a:off x="8686800" y="41910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4" name="Line 16"/>
          <p:cNvSpPr>
            <a:spLocks noChangeShapeType="1"/>
          </p:cNvSpPr>
          <p:nvPr/>
        </p:nvSpPr>
        <p:spPr bwMode="auto">
          <a:xfrm flipH="1">
            <a:off x="8686800" y="32004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5" name="Line 17"/>
          <p:cNvSpPr>
            <a:spLocks noChangeShapeType="1"/>
          </p:cNvSpPr>
          <p:nvPr/>
        </p:nvSpPr>
        <p:spPr bwMode="auto">
          <a:xfrm flipH="1">
            <a:off x="8610600" y="14478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6" name="Line 18"/>
          <p:cNvSpPr>
            <a:spLocks noChangeShapeType="1"/>
          </p:cNvSpPr>
          <p:nvPr/>
        </p:nvSpPr>
        <p:spPr bwMode="auto">
          <a:xfrm flipH="1">
            <a:off x="0" y="1447800"/>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7"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8" name="AutoShape 20">
            <a:hlinkClick r:id="rId3"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10475584"/>
      </p:ext>
    </p:extLst>
  </p:cSld>
  <p:clrMapOvr>
    <a:masterClrMapping/>
  </p:clrMapOvr>
  <p:transition>
    <p:zoom/>
    <p:sndAc>
      <p:stSnd>
        <p:snd r:embed="rId2"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grpId="0" nodeType="clickEffect">
                                  <p:stCondLst>
                                    <p:cond delay="0"/>
                                  </p:stCondLst>
                                  <p:childTnLst>
                                    <p:set>
                                      <p:cBhvr>
                                        <p:cTn id="6" dur="1" fill="hold">
                                          <p:stCondLst>
                                            <p:cond delay="0"/>
                                          </p:stCondLst>
                                        </p:cTn>
                                        <p:tgtEl>
                                          <p:spTgt spid="6152">
                                            <p:txEl>
                                              <p:pRg st="0" end="0"/>
                                            </p:txEl>
                                          </p:spTgt>
                                        </p:tgtEl>
                                        <p:attrNameLst>
                                          <p:attrName>style.visibility</p:attrName>
                                        </p:attrNameLst>
                                      </p:cBhvr>
                                      <p:to>
                                        <p:strVal val="visible"/>
                                      </p:to>
                                    </p:set>
                                    <p:anim calcmode="lin" valueType="num">
                                      <p:cBhvr>
                                        <p:cTn id="7" dur="500" fill="hold"/>
                                        <p:tgtEl>
                                          <p:spTgt spid="6152">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6152">
                                            <p:txEl>
                                              <p:pRg st="0" end="0"/>
                                            </p:txEl>
                                          </p:spTgt>
                                        </p:tgtEl>
                                        <p:attrNameLst>
                                          <p:attrName>ppt_h</p:attrName>
                                        </p:attrNameLst>
                                      </p:cBhvr>
                                      <p:tavLst>
                                        <p:tav tm="0">
                                          <p:val>
                                            <p:strVal val="2/3*#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272" fill="hold" grpId="0" nodeType="clickEffect">
                                  <p:stCondLst>
                                    <p:cond delay="0"/>
                                  </p:stCondLst>
                                  <p:childTnLst>
                                    <p:set>
                                      <p:cBhvr>
                                        <p:cTn id="12" dur="1" fill="hold">
                                          <p:stCondLst>
                                            <p:cond delay="0"/>
                                          </p:stCondLst>
                                        </p:cTn>
                                        <p:tgtEl>
                                          <p:spTgt spid="6152">
                                            <p:txEl>
                                              <p:pRg st="1" end="1"/>
                                            </p:txEl>
                                          </p:spTgt>
                                        </p:tgtEl>
                                        <p:attrNameLst>
                                          <p:attrName>style.visibility</p:attrName>
                                        </p:attrNameLst>
                                      </p:cBhvr>
                                      <p:to>
                                        <p:strVal val="visible"/>
                                      </p:to>
                                    </p:set>
                                    <p:anim calcmode="lin" valueType="num">
                                      <p:cBhvr>
                                        <p:cTn id="13" dur="500" fill="hold"/>
                                        <p:tgtEl>
                                          <p:spTgt spid="6152">
                                            <p:txEl>
                                              <p:pRg st="1" end="1"/>
                                            </p:txEl>
                                          </p:spTgt>
                                        </p:tgtEl>
                                        <p:attrNameLst>
                                          <p:attrName>ppt_w</p:attrName>
                                        </p:attrNameLst>
                                      </p:cBhvr>
                                      <p:tavLst>
                                        <p:tav tm="0">
                                          <p:val>
                                            <p:strVal val="2/3*#ppt_w"/>
                                          </p:val>
                                        </p:tav>
                                        <p:tav tm="100000">
                                          <p:val>
                                            <p:strVal val="#ppt_w"/>
                                          </p:val>
                                        </p:tav>
                                      </p:tavLst>
                                    </p:anim>
                                    <p:anim calcmode="lin" valueType="num">
                                      <p:cBhvr>
                                        <p:cTn id="14" dur="500" fill="hold"/>
                                        <p:tgtEl>
                                          <p:spTgt spid="6152">
                                            <p:txEl>
                                              <p:pRg st="1" end="1"/>
                                            </p:txEl>
                                          </p:spTgt>
                                        </p:tgtEl>
                                        <p:attrNameLst>
                                          <p:attrName>ppt_h</p:attrName>
                                        </p:attrNameLst>
                                      </p:cBhvr>
                                      <p:tavLst>
                                        <p:tav tm="0">
                                          <p:val>
                                            <p:strVal val="2/3*#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272" fill="hold" grpId="0" nodeType="clickEffect">
                                  <p:stCondLst>
                                    <p:cond delay="0"/>
                                  </p:stCondLst>
                                  <p:childTnLst>
                                    <p:set>
                                      <p:cBhvr>
                                        <p:cTn id="18" dur="1" fill="hold">
                                          <p:stCondLst>
                                            <p:cond delay="0"/>
                                          </p:stCondLst>
                                        </p:cTn>
                                        <p:tgtEl>
                                          <p:spTgt spid="6152">
                                            <p:txEl>
                                              <p:pRg st="2" end="2"/>
                                            </p:txEl>
                                          </p:spTgt>
                                        </p:tgtEl>
                                        <p:attrNameLst>
                                          <p:attrName>style.visibility</p:attrName>
                                        </p:attrNameLst>
                                      </p:cBhvr>
                                      <p:to>
                                        <p:strVal val="visible"/>
                                      </p:to>
                                    </p:set>
                                    <p:anim calcmode="lin" valueType="num">
                                      <p:cBhvr>
                                        <p:cTn id="19" dur="500" fill="hold"/>
                                        <p:tgtEl>
                                          <p:spTgt spid="6152">
                                            <p:txEl>
                                              <p:pRg st="2" end="2"/>
                                            </p:txEl>
                                          </p:spTgt>
                                        </p:tgtEl>
                                        <p:attrNameLst>
                                          <p:attrName>ppt_w</p:attrName>
                                        </p:attrNameLst>
                                      </p:cBhvr>
                                      <p:tavLst>
                                        <p:tav tm="0">
                                          <p:val>
                                            <p:strVal val="2/3*#ppt_w"/>
                                          </p:val>
                                        </p:tav>
                                        <p:tav tm="100000">
                                          <p:val>
                                            <p:strVal val="#ppt_w"/>
                                          </p:val>
                                        </p:tav>
                                      </p:tavLst>
                                    </p:anim>
                                    <p:anim calcmode="lin" valueType="num">
                                      <p:cBhvr>
                                        <p:cTn id="20" dur="500" fill="hold"/>
                                        <p:tgtEl>
                                          <p:spTgt spid="6152">
                                            <p:txEl>
                                              <p:pRg st="2" end="2"/>
                                            </p:txEl>
                                          </p:spTgt>
                                        </p:tgtEl>
                                        <p:attrNameLst>
                                          <p:attrName>ppt_h</p:attrName>
                                        </p:attrNameLst>
                                      </p:cBhvr>
                                      <p:tavLst>
                                        <p:tav tm="0">
                                          <p:val>
                                            <p:strVal val="2/3*#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272" fill="hold" grpId="0" nodeType="clickEffect">
                                  <p:stCondLst>
                                    <p:cond delay="0"/>
                                  </p:stCondLst>
                                  <p:childTnLst>
                                    <p:set>
                                      <p:cBhvr>
                                        <p:cTn id="24" dur="1" fill="hold">
                                          <p:stCondLst>
                                            <p:cond delay="0"/>
                                          </p:stCondLst>
                                        </p:cTn>
                                        <p:tgtEl>
                                          <p:spTgt spid="6152">
                                            <p:txEl>
                                              <p:pRg st="3" end="3"/>
                                            </p:txEl>
                                          </p:spTgt>
                                        </p:tgtEl>
                                        <p:attrNameLst>
                                          <p:attrName>style.visibility</p:attrName>
                                        </p:attrNameLst>
                                      </p:cBhvr>
                                      <p:to>
                                        <p:strVal val="visible"/>
                                      </p:to>
                                    </p:set>
                                    <p:anim calcmode="lin" valueType="num">
                                      <p:cBhvr>
                                        <p:cTn id="25" dur="500" fill="hold"/>
                                        <p:tgtEl>
                                          <p:spTgt spid="6152">
                                            <p:txEl>
                                              <p:pRg st="3" end="3"/>
                                            </p:txEl>
                                          </p:spTgt>
                                        </p:tgtEl>
                                        <p:attrNameLst>
                                          <p:attrName>ppt_w</p:attrName>
                                        </p:attrNameLst>
                                      </p:cBhvr>
                                      <p:tavLst>
                                        <p:tav tm="0">
                                          <p:val>
                                            <p:strVal val="2/3*#ppt_w"/>
                                          </p:val>
                                        </p:tav>
                                        <p:tav tm="100000">
                                          <p:val>
                                            <p:strVal val="#ppt_w"/>
                                          </p:val>
                                        </p:tav>
                                      </p:tavLst>
                                    </p:anim>
                                    <p:anim calcmode="lin" valueType="num">
                                      <p:cBhvr>
                                        <p:cTn id="26" dur="500" fill="hold"/>
                                        <p:tgtEl>
                                          <p:spTgt spid="6152">
                                            <p:txEl>
                                              <p:pRg st="3" end="3"/>
                                            </p:txEl>
                                          </p:spTgt>
                                        </p:tgtEl>
                                        <p:attrNameLst>
                                          <p:attrName>ppt_h</p:attrName>
                                        </p:attrNameLst>
                                      </p:cBhvr>
                                      <p:tavLst>
                                        <p:tav tm="0">
                                          <p:val>
                                            <p:strVal val="2/3*#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272" fill="hold" grpId="0" nodeType="clickEffect">
                                  <p:stCondLst>
                                    <p:cond delay="0"/>
                                  </p:stCondLst>
                                  <p:childTnLst>
                                    <p:set>
                                      <p:cBhvr>
                                        <p:cTn id="30" dur="1" fill="hold">
                                          <p:stCondLst>
                                            <p:cond delay="0"/>
                                          </p:stCondLst>
                                        </p:cTn>
                                        <p:tgtEl>
                                          <p:spTgt spid="6152">
                                            <p:txEl>
                                              <p:pRg st="4" end="4"/>
                                            </p:txEl>
                                          </p:spTgt>
                                        </p:tgtEl>
                                        <p:attrNameLst>
                                          <p:attrName>style.visibility</p:attrName>
                                        </p:attrNameLst>
                                      </p:cBhvr>
                                      <p:to>
                                        <p:strVal val="visible"/>
                                      </p:to>
                                    </p:set>
                                    <p:anim calcmode="lin" valueType="num">
                                      <p:cBhvr>
                                        <p:cTn id="31" dur="500" fill="hold"/>
                                        <p:tgtEl>
                                          <p:spTgt spid="6152">
                                            <p:txEl>
                                              <p:pRg st="4" end="4"/>
                                            </p:txEl>
                                          </p:spTgt>
                                        </p:tgtEl>
                                        <p:attrNameLst>
                                          <p:attrName>ppt_w</p:attrName>
                                        </p:attrNameLst>
                                      </p:cBhvr>
                                      <p:tavLst>
                                        <p:tav tm="0">
                                          <p:val>
                                            <p:strVal val="2/3*#ppt_w"/>
                                          </p:val>
                                        </p:tav>
                                        <p:tav tm="100000">
                                          <p:val>
                                            <p:strVal val="#ppt_w"/>
                                          </p:val>
                                        </p:tav>
                                      </p:tavLst>
                                    </p:anim>
                                    <p:anim calcmode="lin" valueType="num">
                                      <p:cBhvr>
                                        <p:cTn id="32" dur="500" fill="hold"/>
                                        <p:tgtEl>
                                          <p:spTgt spid="6152">
                                            <p:txEl>
                                              <p:pRg st="4" end="4"/>
                                            </p:txEl>
                                          </p:spTgt>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2"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AutoShape 5"/>
          <p:cNvSpPr>
            <a:spLocks noChangeArrowheads="1"/>
          </p:cNvSpPr>
          <p:nvPr/>
        </p:nvSpPr>
        <p:spPr bwMode="auto">
          <a:xfrm>
            <a:off x="611188" y="2708275"/>
            <a:ext cx="8001000" cy="2047875"/>
          </a:xfrm>
          <a:prstGeom prst="hexagon">
            <a:avLst>
              <a:gd name="adj" fmla="val 955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8675" name="Rectangle 7"/>
          <p:cNvSpPr>
            <a:spLocks noGrp="1" noChangeArrowheads="1"/>
          </p:cNvSpPr>
          <p:nvPr>
            <p:ph type="title" idx="4294967295"/>
          </p:nvPr>
        </p:nvSpPr>
        <p:spPr>
          <a:xfrm>
            <a:off x="1692275" y="3141663"/>
            <a:ext cx="5897563" cy="1025525"/>
          </a:xfrm>
        </p:spPr>
        <p:txBody>
          <a:bodyPr/>
          <a:lstStyle/>
          <a:p>
            <a:pPr eaLnBrk="1" hangingPunct="1"/>
            <a:r>
              <a:rPr lang="en-US" altLang="en-US" sz="3600" b="1" baseline="10000" dirty="0" smtClean="0">
                <a:solidFill>
                  <a:srgbClr val="009900"/>
                </a:solidFill>
              </a:rPr>
              <a:t>D</a:t>
            </a:r>
            <a:r>
              <a:rPr lang="en-US" altLang="en-US" sz="3600" b="1" dirty="0" smtClean="0">
                <a:solidFill>
                  <a:srgbClr val="009900"/>
                </a:solidFill>
              </a:rPr>
              <a:t> </a:t>
            </a:r>
            <a:r>
              <a:rPr lang="en-US" altLang="en-US" sz="2800" b="1" dirty="0" smtClean="0">
                <a:solidFill>
                  <a:srgbClr val="009900"/>
                </a:solidFill>
              </a:rPr>
              <a:t>- </a:t>
            </a:r>
            <a:r>
              <a:rPr lang="en-GB" altLang="en-US" sz="2800" b="1" dirty="0" smtClean="0">
                <a:solidFill>
                  <a:srgbClr val="009900"/>
                </a:solidFill>
              </a:rPr>
              <a:t>No, the injuries were caused after the youth was disarmed</a:t>
            </a:r>
            <a:r>
              <a:rPr lang="en-GB" altLang="en-US" sz="4000" b="1" dirty="0" smtClean="0">
                <a:solidFill>
                  <a:srgbClr val="009900"/>
                </a:solidFill>
              </a:rPr>
              <a:t/>
            </a:r>
            <a:br>
              <a:rPr lang="en-GB" altLang="en-US" sz="4000" b="1" dirty="0" smtClean="0">
                <a:solidFill>
                  <a:srgbClr val="009900"/>
                </a:solidFill>
              </a:rPr>
            </a:br>
            <a:endParaRPr lang="en-US" altLang="en-US" sz="2800" dirty="0" smtClean="0">
              <a:solidFill>
                <a:srgbClr val="009900"/>
              </a:solidFill>
            </a:endParaRPr>
          </a:p>
        </p:txBody>
      </p:sp>
      <p:sp>
        <p:nvSpPr>
          <p:cNvPr id="28676" name="Line 17"/>
          <p:cNvSpPr>
            <a:spLocks noChangeShapeType="1"/>
          </p:cNvSpPr>
          <p:nvPr/>
        </p:nvSpPr>
        <p:spPr bwMode="auto">
          <a:xfrm flipH="1">
            <a:off x="8610600" y="3716338"/>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8677" name="Line 18"/>
          <p:cNvSpPr>
            <a:spLocks noChangeShapeType="1"/>
          </p:cNvSpPr>
          <p:nvPr/>
        </p:nvSpPr>
        <p:spPr bwMode="auto">
          <a:xfrm flipH="1">
            <a:off x="0" y="3716338"/>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8678"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8679" name="AutoShape 20">
            <a:hlinkClick r:id="rId5"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5065" name="MSj02195.wav">
            <a:hlinkClick r:id="" action="ppaction://media"/>
          </p:cNvPr>
          <p:cNvPicPr>
            <a:picLocks noChangeAspect="1" noChangeArrowheads="1"/>
          </p:cNvPicPr>
          <p:nvPr>
            <a:audioFile r:link="rId2"/>
            <p:extLst>
              <p:ext uri="{DAA4B4D4-6D71-4841-9C94-3DE7FCFB9230}">
                <p14:media xmlns:p14="http://schemas.microsoft.com/office/powerpoint/2010/main" r:embed="rId1"/>
              </p:ext>
            </p:extLst>
          </p:nvPr>
        </p:nvPicPr>
        <p:blipFill>
          <a:blip r:embed="rId6">
            <a:extLst>
              <a:ext uri="{28A0092B-C50C-407E-A947-70E740481C1C}">
                <a14:useLocalDpi xmlns:a14="http://schemas.microsoft.com/office/drawing/2010/main" val="0"/>
              </a:ext>
            </a:extLst>
          </a:blip>
          <a:srcRect/>
          <a:stretch>
            <a:fillRect/>
          </a:stretch>
        </p:blipFill>
        <p:spPr bwMode="auto">
          <a:xfrm>
            <a:off x="8532813" y="6381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5546948"/>
      </p:ext>
    </p:extLst>
  </p:cSld>
  <p:clrMapOvr>
    <a:masterClrMapping/>
  </p:clrMapOvr>
  <p:transition>
    <p:zoom/>
    <p:sndAc>
      <p:stSnd>
        <p:snd r:embed="rId4"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1839" fill="hold"/>
                                        <p:tgtEl>
                                          <p:spTgt spid="4506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5065"/>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AutoShape 2"/>
          <p:cNvSpPr>
            <a:spLocks noChangeArrowheads="1"/>
          </p:cNvSpPr>
          <p:nvPr/>
        </p:nvSpPr>
        <p:spPr bwMode="auto">
          <a:xfrm>
            <a:off x="533400" y="27432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1" name="AutoShape 3"/>
          <p:cNvSpPr>
            <a:spLocks noChangeArrowheads="1"/>
          </p:cNvSpPr>
          <p:nvPr/>
        </p:nvSpPr>
        <p:spPr bwMode="auto">
          <a:xfrm>
            <a:off x="533400" y="37338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2" name="AutoShape 4"/>
          <p:cNvSpPr>
            <a:spLocks noChangeArrowheads="1"/>
          </p:cNvSpPr>
          <p:nvPr/>
        </p:nvSpPr>
        <p:spPr bwMode="auto">
          <a:xfrm>
            <a:off x="533400" y="47244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3" name="AutoShape 5"/>
          <p:cNvSpPr>
            <a:spLocks noChangeArrowheads="1"/>
          </p:cNvSpPr>
          <p:nvPr/>
        </p:nvSpPr>
        <p:spPr bwMode="auto">
          <a:xfrm>
            <a:off x="609600" y="228600"/>
            <a:ext cx="8001000" cy="2362200"/>
          </a:xfrm>
          <a:prstGeom prst="hexagon">
            <a:avLst>
              <a:gd name="adj" fmla="val 828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4" name="AutoShape 6"/>
          <p:cNvSpPr>
            <a:spLocks noChangeArrowheads="1"/>
          </p:cNvSpPr>
          <p:nvPr/>
        </p:nvSpPr>
        <p:spPr bwMode="auto">
          <a:xfrm>
            <a:off x="533400" y="57150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5" name="Rectangle 7"/>
          <p:cNvSpPr>
            <a:spLocks noGrp="1" noChangeArrowheads="1"/>
          </p:cNvSpPr>
          <p:nvPr>
            <p:ph type="title" idx="4294967295"/>
          </p:nvPr>
        </p:nvSpPr>
        <p:spPr>
          <a:xfrm>
            <a:off x="762000" y="381000"/>
            <a:ext cx="7696200" cy="2057400"/>
          </a:xfrm>
        </p:spPr>
        <p:txBody>
          <a:bodyPr/>
          <a:lstStyle/>
          <a:p>
            <a:pPr eaLnBrk="1" hangingPunct="1"/>
            <a:r>
              <a:rPr lang="en-GB" altLang="en-US" sz="2000" dirty="0" smtClean="0">
                <a:solidFill>
                  <a:schemeClr val="bg1"/>
                </a:solidFill>
              </a:rPr>
              <a:t>Q4 = Sykes is involved in an argument with a group of men in a crowded pub.  During the argument, he removes his belt and starts swinging it around his head.  As a result of this, his friend, Roberts, is struck by the belt, causing a deep laceration to his face.  Sykes did not intend to injure Roberts, but bares no remorse.  Is </a:t>
            </a:r>
            <a:r>
              <a:rPr lang="en-GB" altLang="en-US" sz="2000" dirty="0">
                <a:solidFill>
                  <a:schemeClr val="bg1"/>
                </a:solidFill>
              </a:rPr>
              <a:t>S</a:t>
            </a:r>
            <a:r>
              <a:rPr lang="en-GB" altLang="en-US" sz="2000" dirty="0" smtClean="0">
                <a:solidFill>
                  <a:schemeClr val="bg1"/>
                </a:solidFill>
              </a:rPr>
              <a:t>ykes guilty of an offence?</a:t>
            </a:r>
            <a:endParaRPr lang="en-US" altLang="en-US" sz="2000" dirty="0" smtClean="0">
              <a:solidFill>
                <a:schemeClr val="bg1"/>
              </a:solidFill>
            </a:endParaRPr>
          </a:p>
        </p:txBody>
      </p:sp>
      <p:sp>
        <p:nvSpPr>
          <p:cNvPr id="6152" name="Rectangle 8"/>
          <p:cNvSpPr>
            <a:spLocks noGrp="1" noChangeArrowheads="1"/>
          </p:cNvSpPr>
          <p:nvPr>
            <p:ph idx="4294967295"/>
          </p:nvPr>
        </p:nvSpPr>
        <p:spPr>
          <a:xfrm>
            <a:off x="1066800" y="2438400"/>
            <a:ext cx="7526964" cy="3886200"/>
          </a:xfrm>
        </p:spPr>
        <p:txBody>
          <a:bodyPr/>
          <a:lstStyle/>
          <a:p>
            <a:pPr eaLnBrk="1" hangingPunct="1">
              <a:buFontTx/>
              <a:buNone/>
            </a:pPr>
            <a:r>
              <a:rPr lang="en-US" altLang="en-US" sz="4800" b="1" baseline="10000" dirty="0" smtClean="0">
                <a:solidFill>
                  <a:srgbClr val="FF9900"/>
                </a:solidFill>
              </a:rPr>
              <a:t>A </a:t>
            </a:r>
            <a:r>
              <a:rPr lang="en-GB" altLang="en-US" sz="5400" dirty="0" smtClean="0">
                <a:solidFill>
                  <a:schemeClr val="bg1"/>
                </a:solidFill>
              </a:rPr>
              <a:t> </a:t>
            </a:r>
            <a:r>
              <a:rPr lang="en-GB" altLang="en-US" sz="2400" dirty="0" smtClean="0">
                <a:solidFill>
                  <a:schemeClr val="bg1"/>
                </a:solidFill>
              </a:rPr>
              <a:t>Yes, Sykes is reckless in his actions</a:t>
            </a:r>
            <a:endParaRPr lang="en-US" altLang="en-US" sz="4800" b="1" baseline="10000" dirty="0" smtClean="0">
              <a:solidFill>
                <a:srgbClr val="FF9900"/>
              </a:solidFill>
            </a:endParaRPr>
          </a:p>
          <a:p>
            <a:pPr eaLnBrk="1" hangingPunct="1">
              <a:buFontTx/>
              <a:buNone/>
            </a:pPr>
            <a:r>
              <a:rPr lang="en-US" altLang="en-US" sz="4800" baseline="10000" dirty="0" smtClean="0">
                <a:solidFill>
                  <a:srgbClr val="FF9900"/>
                </a:solidFill>
              </a:rPr>
              <a:t> </a:t>
            </a:r>
          </a:p>
          <a:p>
            <a:pPr eaLnBrk="1" hangingPunct="1">
              <a:buFontTx/>
              <a:buNone/>
            </a:pPr>
            <a:r>
              <a:rPr lang="en-US" altLang="en-US" sz="4800" baseline="10000" dirty="0" smtClean="0">
                <a:solidFill>
                  <a:srgbClr val="FF9900"/>
                </a:solidFill>
              </a:rPr>
              <a:t>B</a:t>
            </a:r>
            <a:r>
              <a:rPr lang="en-US" altLang="en-US" sz="4800" baseline="10000" dirty="0" smtClean="0">
                <a:solidFill>
                  <a:schemeClr val="bg1"/>
                </a:solidFill>
              </a:rPr>
              <a:t>  </a:t>
            </a:r>
            <a:r>
              <a:rPr lang="en-US" altLang="en-US" baseline="10000" dirty="0" smtClean="0">
                <a:solidFill>
                  <a:schemeClr val="bg1"/>
                </a:solidFill>
              </a:rPr>
              <a:t>Yes,</a:t>
            </a:r>
            <a:r>
              <a:rPr lang="en-US" altLang="en-US" dirty="0" smtClean="0">
                <a:solidFill>
                  <a:schemeClr val="bg1"/>
                </a:solidFill>
              </a:rPr>
              <a:t> </a:t>
            </a:r>
            <a:r>
              <a:rPr lang="en-US" altLang="en-US" sz="2000" dirty="0" smtClean="0">
                <a:solidFill>
                  <a:schemeClr val="bg1"/>
                </a:solidFill>
              </a:rPr>
              <a:t>Sykes intended to cause injury with the belt</a:t>
            </a:r>
          </a:p>
          <a:p>
            <a:pPr eaLnBrk="1" hangingPunct="1">
              <a:buFontTx/>
              <a:buNone/>
            </a:pPr>
            <a:endParaRPr lang="en-US" altLang="en-US" baseline="10000" dirty="0" smtClean="0">
              <a:solidFill>
                <a:schemeClr val="bg1"/>
              </a:solidFill>
            </a:endParaRPr>
          </a:p>
          <a:p>
            <a:pPr eaLnBrk="1" hangingPunct="1">
              <a:buFontTx/>
              <a:buNone/>
            </a:pPr>
            <a:r>
              <a:rPr lang="en-US" altLang="en-US" sz="4800" b="1" baseline="10000" dirty="0" smtClean="0">
                <a:solidFill>
                  <a:srgbClr val="FF9900"/>
                </a:solidFill>
              </a:rPr>
              <a:t>C </a:t>
            </a:r>
            <a:r>
              <a:rPr lang="en-GB" altLang="en-US" sz="2000" dirty="0" smtClean="0">
                <a:solidFill>
                  <a:schemeClr val="bg1"/>
                </a:solidFill>
              </a:rPr>
              <a:t>No, as Sykes did not intend to injure Roberts</a:t>
            </a:r>
          </a:p>
          <a:p>
            <a:pPr eaLnBrk="1" hangingPunct="1">
              <a:buFontTx/>
              <a:buNone/>
            </a:pPr>
            <a:endParaRPr lang="en-US" altLang="en-US" sz="2000" dirty="0" smtClean="0">
              <a:solidFill>
                <a:schemeClr val="bg1"/>
              </a:solidFill>
            </a:endParaRPr>
          </a:p>
          <a:p>
            <a:pPr eaLnBrk="1" hangingPunct="1">
              <a:buFontTx/>
              <a:buNone/>
            </a:pPr>
            <a:r>
              <a:rPr lang="en-US" altLang="en-US" sz="4800" b="1" baseline="10000" dirty="0" smtClean="0">
                <a:solidFill>
                  <a:srgbClr val="FF9900"/>
                </a:solidFill>
              </a:rPr>
              <a:t>D </a:t>
            </a:r>
            <a:r>
              <a:rPr lang="en-US" altLang="en-US" sz="2000" dirty="0" smtClean="0">
                <a:solidFill>
                  <a:schemeClr val="bg1"/>
                </a:solidFill>
              </a:rPr>
              <a:t>No, as Roberts was not threatened first</a:t>
            </a:r>
          </a:p>
        </p:txBody>
      </p:sp>
      <p:sp>
        <p:nvSpPr>
          <p:cNvPr id="27657" name="Line 9"/>
          <p:cNvSpPr>
            <a:spLocks noChangeShapeType="1"/>
          </p:cNvSpPr>
          <p:nvPr/>
        </p:nvSpPr>
        <p:spPr bwMode="auto">
          <a:xfrm flipH="1">
            <a:off x="0" y="61722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8" name="Line 10"/>
          <p:cNvSpPr>
            <a:spLocks noChangeShapeType="1"/>
          </p:cNvSpPr>
          <p:nvPr/>
        </p:nvSpPr>
        <p:spPr bwMode="auto">
          <a:xfrm flipH="1">
            <a:off x="0" y="51816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9" name="Line 11"/>
          <p:cNvSpPr>
            <a:spLocks noChangeShapeType="1"/>
          </p:cNvSpPr>
          <p:nvPr/>
        </p:nvSpPr>
        <p:spPr bwMode="auto">
          <a:xfrm flipH="1">
            <a:off x="0" y="41910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0" name="Line 12"/>
          <p:cNvSpPr>
            <a:spLocks noChangeShapeType="1"/>
          </p:cNvSpPr>
          <p:nvPr/>
        </p:nvSpPr>
        <p:spPr bwMode="auto">
          <a:xfrm flipH="1">
            <a:off x="0" y="32004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1" name="Line 13"/>
          <p:cNvSpPr>
            <a:spLocks noChangeShapeType="1"/>
          </p:cNvSpPr>
          <p:nvPr/>
        </p:nvSpPr>
        <p:spPr bwMode="auto">
          <a:xfrm flipH="1">
            <a:off x="8686800" y="61722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2" name="Line 14"/>
          <p:cNvSpPr>
            <a:spLocks noChangeShapeType="1"/>
          </p:cNvSpPr>
          <p:nvPr/>
        </p:nvSpPr>
        <p:spPr bwMode="auto">
          <a:xfrm flipH="1">
            <a:off x="8686800" y="51816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3" name="Line 15"/>
          <p:cNvSpPr>
            <a:spLocks noChangeShapeType="1"/>
          </p:cNvSpPr>
          <p:nvPr/>
        </p:nvSpPr>
        <p:spPr bwMode="auto">
          <a:xfrm flipH="1">
            <a:off x="8686800" y="41910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4" name="Line 16"/>
          <p:cNvSpPr>
            <a:spLocks noChangeShapeType="1"/>
          </p:cNvSpPr>
          <p:nvPr/>
        </p:nvSpPr>
        <p:spPr bwMode="auto">
          <a:xfrm flipH="1">
            <a:off x="8686800" y="32004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5" name="Line 17"/>
          <p:cNvSpPr>
            <a:spLocks noChangeShapeType="1"/>
          </p:cNvSpPr>
          <p:nvPr/>
        </p:nvSpPr>
        <p:spPr bwMode="auto">
          <a:xfrm flipH="1">
            <a:off x="8610600" y="14478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6" name="Line 18"/>
          <p:cNvSpPr>
            <a:spLocks noChangeShapeType="1"/>
          </p:cNvSpPr>
          <p:nvPr/>
        </p:nvSpPr>
        <p:spPr bwMode="auto">
          <a:xfrm flipH="1">
            <a:off x="0" y="1447800"/>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7"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68" name="AutoShape 20">
            <a:hlinkClick r:id="rId3"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40660862"/>
      </p:ext>
    </p:extLst>
  </p:cSld>
  <p:clrMapOvr>
    <a:masterClrMapping/>
  </p:clrMapOvr>
  <p:transition>
    <p:zoom/>
    <p:sndAc>
      <p:stSnd>
        <p:snd r:embed="rId2"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grpId="0" nodeType="clickEffect">
                                  <p:stCondLst>
                                    <p:cond delay="0"/>
                                  </p:stCondLst>
                                  <p:childTnLst>
                                    <p:set>
                                      <p:cBhvr>
                                        <p:cTn id="6" dur="1" fill="hold">
                                          <p:stCondLst>
                                            <p:cond delay="0"/>
                                          </p:stCondLst>
                                        </p:cTn>
                                        <p:tgtEl>
                                          <p:spTgt spid="6152">
                                            <p:txEl>
                                              <p:pRg st="0" end="0"/>
                                            </p:txEl>
                                          </p:spTgt>
                                        </p:tgtEl>
                                        <p:attrNameLst>
                                          <p:attrName>style.visibility</p:attrName>
                                        </p:attrNameLst>
                                      </p:cBhvr>
                                      <p:to>
                                        <p:strVal val="visible"/>
                                      </p:to>
                                    </p:set>
                                    <p:anim calcmode="lin" valueType="num">
                                      <p:cBhvr>
                                        <p:cTn id="7" dur="500" fill="hold"/>
                                        <p:tgtEl>
                                          <p:spTgt spid="6152">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6152">
                                            <p:txEl>
                                              <p:pRg st="0" end="0"/>
                                            </p:txEl>
                                          </p:spTgt>
                                        </p:tgtEl>
                                        <p:attrNameLst>
                                          <p:attrName>ppt_h</p:attrName>
                                        </p:attrNameLst>
                                      </p:cBhvr>
                                      <p:tavLst>
                                        <p:tav tm="0">
                                          <p:val>
                                            <p:strVal val="2/3*#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272" fill="hold" grpId="0" nodeType="clickEffect">
                                  <p:stCondLst>
                                    <p:cond delay="0"/>
                                  </p:stCondLst>
                                  <p:childTnLst>
                                    <p:set>
                                      <p:cBhvr>
                                        <p:cTn id="12" dur="1" fill="hold">
                                          <p:stCondLst>
                                            <p:cond delay="0"/>
                                          </p:stCondLst>
                                        </p:cTn>
                                        <p:tgtEl>
                                          <p:spTgt spid="6152">
                                            <p:txEl>
                                              <p:pRg st="1" end="1"/>
                                            </p:txEl>
                                          </p:spTgt>
                                        </p:tgtEl>
                                        <p:attrNameLst>
                                          <p:attrName>style.visibility</p:attrName>
                                        </p:attrNameLst>
                                      </p:cBhvr>
                                      <p:to>
                                        <p:strVal val="visible"/>
                                      </p:to>
                                    </p:set>
                                    <p:anim calcmode="lin" valueType="num">
                                      <p:cBhvr>
                                        <p:cTn id="13" dur="500" fill="hold"/>
                                        <p:tgtEl>
                                          <p:spTgt spid="6152">
                                            <p:txEl>
                                              <p:pRg st="1" end="1"/>
                                            </p:txEl>
                                          </p:spTgt>
                                        </p:tgtEl>
                                        <p:attrNameLst>
                                          <p:attrName>ppt_w</p:attrName>
                                        </p:attrNameLst>
                                      </p:cBhvr>
                                      <p:tavLst>
                                        <p:tav tm="0">
                                          <p:val>
                                            <p:strVal val="2/3*#ppt_w"/>
                                          </p:val>
                                        </p:tav>
                                        <p:tav tm="100000">
                                          <p:val>
                                            <p:strVal val="#ppt_w"/>
                                          </p:val>
                                        </p:tav>
                                      </p:tavLst>
                                    </p:anim>
                                    <p:anim calcmode="lin" valueType="num">
                                      <p:cBhvr>
                                        <p:cTn id="14" dur="500" fill="hold"/>
                                        <p:tgtEl>
                                          <p:spTgt spid="6152">
                                            <p:txEl>
                                              <p:pRg st="1" end="1"/>
                                            </p:txEl>
                                          </p:spTgt>
                                        </p:tgtEl>
                                        <p:attrNameLst>
                                          <p:attrName>ppt_h</p:attrName>
                                        </p:attrNameLst>
                                      </p:cBhvr>
                                      <p:tavLst>
                                        <p:tav tm="0">
                                          <p:val>
                                            <p:strVal val="2/3*#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272" fill="hold" grpId="0" nodeType="clickEffect">
                                  <p:stCondLst>
                                    <p:cond delay="0"/>
                                  </p:stCondLst>
                                  <p:childTnLst>
                                    <p:set>
                                      <p:cBhvr>
                                        <p:cTn id="18" dur="1" fill="hold">
                                          <p:stCondLst>
                                            <p:cond delay="0"/>
                                          </p:stCondLst>
                                        </p:cTn>
                                        <p:tgtEl>
                                          <p:spTgt spid="6152">
                                            <p:txEl>
                                              <p:pRg st="2" end="2"/>
                                            </p:txEl>
                                          </p:spTgt>
                                        </p:tgtEl>
                                        <p:attrNameLst>
                                          <p:attrName>style.visibility</p:attrName>
                                        </p:attrNameLst>
                                      </p:cBhvr>
                                      <p:to>
                                        <p:strVal val="visible"/>
                                      </p:to>
                                    </p:set>
                                    <p:anim calcmode="lin" valueType="num">
                                      <p:cBhvr>
                                        <p:cTn id="19" dur="500" fill="hold"/>
                                        <p:tgtEl>
                                          <p:spTgt spid="6152">
                                            <p:txEl>
                                              <p:pRg st="2" end="2"/>
                                            </p:txEl>
                                          </p:spTgt>
                                        </p:tgtEl>
                                        <p:attrNameLst>
                                          <p:attrName>ppt_w</p:attrName>
                                        </p:attrNameLst>
                                      </p:cBhvr>
                                      <p:tavLst>
                                        <p:tav tm="0">
                                          <p:val>
                                            <p:strVal val="2/3*#ppt_w"/>
                                          </p:val>
                                        </p:tav>
                                        <p:tav tm="100000">
                                          <p:val>
                                            <p:strVal val="#ppt_w"/>
                                          </p:val>
                                        </p:tav>
                                      </p:tavLst>
                                    </p:anim>
                                    <p:anim calcmode="lin" valueType="num">
                                      <p:cBhvr>
                                        <p:cTn id="20" dur="500" fill="hold"/>
                                        <p:tgtEl>
                                          <p:spTgt spid="6152">
                                            <p:txEl>
                                              <p:pRg st="2" end="2"/>
                                            </p:txEl>
                                          </p:spTgt>
                                        </p:tgtEl>
                                        <p:attrNameLst>
                                          <p:attrName>ppt_h</p:attrName>
                                        </p:attrNameLst>
                                      </p:cBhvr>
                                      <p:tavLst>
                                        <p:tav tm="0">
                                          <p:val>
                                            <p:strVal val="2/3*#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272" fill="hold" grpId="0" nodeType="clickEffect">
                                  <p:stCondLst>
                                    <p:cond delay="0"/>
                                  </p:stCondLst>
                                  <p:childTnLst>
                                    <p:set>
                                      <p:cBhvr>
                                        <p:cTn id="24" dur="1" fill="hold">
                                          <p:stCondLst>
                                            <p:cond delay="0"/>
                                          </p:stCondLst>
                                        </p:cTn>
                                        <p:tgtEl>
                                          <p:spTgt spid="6152">
                                            <p:txEl>
                                              <p:pRg st="4" end="4"/>
                                            </p:txEl>
                                          </p:spTgt>
                                        </p:tgtEl>
                                        <p:attrNameLst>
                                          <p:attrName>style.visibility</p:attrName>
                                        </p:attrNameLst>
                                      </p:cBhvr>
                                      <p:to>
                                        <p:strVal val="visible"/>
                                      </p:to>
                                    </p:set>
                                    <p:anim calcmode="lin" valueType="num">
                                      <p:cBhvr>
                                        <p:cTn id="25" dur="500" fill="hold"/>
                                        <p:tgtEl>
                                          <p:spTgt spid="6152">
                                            <p:txEl>
                                              <p:pRg st="4" end="4"/>
                                            </p:txEl>
                                          </p:spTgt>
                                        </p:tgtEl>
                                        <p:attrNameLst>
                                          <p:attrName>ppt_w</p:attrName>
                                        </p:attrNameLst>
                                      </p:cBhvr>
                                      <p:tavLst>
                                        <p:tav tm="0">
                                          <p:val>
                                            <p:strVal val="2/3*#ppt_w"/>
                                          </p:val>
                                        </p:tav>
                                        <p:tav tm="100000">
                                          <p:val>
                                            <p:strVal val="#ppt_w"/>
                                          </p:val>
                                        </p:tav>
                                      </p:tavLst>
                                    </p:anim>
                                    <p:anim calcmode="lin" valueType="num">
                                      <p:cBhvr>
                                        <p:cTn id="26" dur="500" fill="hold"/>
                                        <p:tgtEl>
                                          <p:spTgt spid="6152">
                                            <p:txEl>
                                              <p:pRg st="4" end="4"/>
                                            </p:txEl>
                                          </p:spTgt>
                                        </p:tgtEl>
                                        <p:attrNameLst>
                                          <p:attrName>ppt_h</p:attrName>
                                        </p:attrNameLst>
                                      </p:cBhvr>
                                      <p:tavLst>
                                        <p:tav tm="0">
                                          <p:val>
                                            <p:strVal val="2/3*#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272" fill="hold" grpId="0" nodeType="clickEffect">
                                  <p:stCondLst>
                                    <p:cond delay="0"/>
                                  </p:stCondLst>
                                  <p:childTnLst>
                                    <p:set>
                                      <p:cBhvr>
                                        <p:cTn id="30" dur="1" fill="hold">
                                          <p:stCondLst>
                                            <p:cond delay="0"/>
                                          </p:stCondLst>
                                        </p:cTn>
                                        <p:tgtEl>
                                          <p:spTgt spid="6152">
                                            <p:txEl>
                                              <p:pRg st="6" end="6"/>
                                            </p:txEl>
                                          </p:spTgt>
                                        </p:tgtEl>
                                        <p:attrNameLst>
                                          <p:attrName>style.visibility</p:attrName>
                                        </p:attrNameLst>
                                      </p:cBhvr>
                                      <p:to>
                                        <p:strVal val="visible"/>
                                      </p:to>
                                    </p:set>
                                    <p:anim calcmode="lin" valueType="num">
                                      <p:cBhvr>
                                        <p:cTn id="31" dur="500" fill="hold"/>
                                        <p:tgtEl>
                                          <p:spTgt spid="6152">
                                            <p:txEl>
                                              <p:pRg st="6" end="6"/>
                                            </p:txEl>
                                          </p:spTgt>
                                        </p:tgtEl>
                                        <p:attrNameLst>
                                          <p:attrName>ppt_w</p:attrName>
                                        </p:attrNameLst>
                                      </p:cBhvr>
                                      <p:tavLst>
                                        <p:tav tm="0">
                                          <p:val>
                                            <p:strVal val="2/3*#ppt_w"/>
                                          </p:val>
                                        </p:tav>
                                        <p:tav tm="100000">
                                          <p:val>
                                            <p:strVal val="#ppt_w"/>
                                          </p:val>
                                        </p:tav>
                                      </p:tavLst>
                                    </p:anim>
                                    <p:anim calcmode="lin" valueType="num">
                                      <p:cBhvr>
                                        <p:cTn id="32" dur="500" fill="hold"/>
                                        <p:tgtEl>
                                          <p:spTgt spid="6152">
                                            <p:txEl>
                                              <p:pRg st="6" end="6"/>
                                            </p:txEl>
                                          </p:spTgt>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2"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AutoShape 5"/>
          <p:cNvSpPr>
            <a:spLocks noChangeArrowheads="1"/>
          </p:cNvSpPr>
          <p:nvPr/>
        </p:nvSpPr>
        <p:spPr bwMode="auto">
          <a:xfrm>
            <a:off x="611188" y="2708275"/>
            <a:ext cx="8001000" cy="2047875"/>
          </a:xfrm>
          <a:prstGeom prst="hexagon">
            <a:avLst>
              <a:gd name="adj" fmla="val 955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1747" name="Rectangle 7"/>
          <p:cNvSpPr>
            <a:spLocks noGrp="1" noChangeArrowheads="1"/>
          </p:cNvSpPr>
          <p:nvPr>
            <p:ph type="title" idx="4294967295"/>
          </p:nvPr>
        </p:nvSpPr>
        <p:spPr>
          <a:xfrm>
            <a:off x="1692275" y="3141663"/>
            <a:ext cx="5897563" cy="1025525"/>
          </a:xfrm>
        </p:spPr>
        <p:txBody>
          <a:bodyPr/>
          <a:lstStyle/>
          <a:p>
            <a:pPr eaLnBrk="1" hangingPunct="1"/>
            <a:r>
              <a:rPr lang="en-US" altLang="en-US" sz="4000" b="1" baseline="10000" dirty="0" smtClean="0">
                <a:solidFill>
                  <a:srgbClr val="009900"/>
                </a:solidFill>
              </a:rPr>
              <a:t>A</a:t>
            </a:r>
            <a:r>
              <a:rPr lang="en-US" altLang="en-US" sz="4000" b="1" dirty="0" smtClean="0">
                <a:solidFill>
                  <a:srgbClr val="009900"/>
                </a:solidFill>
              </a:rPr>
              <a:t> – </a:t>
            </a:r>
            <a:r>
              <a:rPr lang="en-GB" altLang="en-US" sz="3200" b="1" dirty="0" smtClean="0">
                <a:solidFill>
                  <a:srgbClr val="009900"/>
                </a:solidFill>
              </a:rPr>
              <a:t>Yes, Sykes was reckless in his actions</a:t>
            </a:r>
            <a:r>
              <a:rPr lang="en-GB" altLang="en-US" sz="4000" b="1" dirty="0" smtClean="0">
                <a:solidFill>
                  <a:srgbClr val="009900"/>
                </a:solidFill>
              </a:rPr>
              <a:t/>
            </a:r>
            <a:br>
              <a:rPr lang="en-GB" altLang="en-US" sz="4000" b="1" dirty="0" smtClean="0">
                <a:solidFill>
                  <a:srgbClr val="009900"/>
                </a:solidFill>
              </a:rPr>
            </a:br>
            <a:endParaRPr lang="en-US" altLang="en-US" sz="4000" dirty="0" smtClean="0">
              <a:solidFill>
                <a:srgbClr val="009900"/>
              </a:solidFill>
            </a:endParaRPr>
          </a:p>
        </p:txBody>
      </p:sp>
      <p:sp>
        <p:nvSpPr>
          <p:cNvPr id="31748" name="Line 17"/>
          <p:cNvSpPr>
            <a:spLocks noChangeShapeType="1"/>
          </p:cNvSpPr>
          <p:nvPr/>
        </p:nvSpPr>
        <p:spPr bwMode="auto">
          <a:xfrm flipH="1">
            <a:off x="8610600" y="3716338"/>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1749" name="Line 18"/>
          <p:cNvSpPr>
            <a:spLocks noChangeShapeType="1"/>
          </p:cNvSpPr>
          <p:nvPr/>
        </p:nvSpPr>
        <p:spPr bwMode="auto">
          <a:xfrm flipH="1">
            <a:off x="0" y="3716338"/>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1750"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1751" name="AutoShape 20">
            <a:hlinkClick r:id="rId5"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6089" name="MSj02211.wav">
            <a:hlinkClick r:id="" action="ppaction://media"/>
          </p:cNvPr>
          <p:cNvPicPr>
            <a:picLocks noChangeAspect="1" noChangeArrowheads="1"/>
          </p:cNvPicPr>
          <p:nvPr>
            <a:audioFile r:link="rId2"/>
            <p:extLst>
              <p:ext uri="{DAA4B4D4-6D71-4841-9C94-3DE7FCFB9230}">
                <p14:media xmlns:p14="http://schemas.microsoft.com/office/powerpoint/2010/main" r:embed="rId1"/>
              </p:ext>
            </p:extLst>
          </p:nvPr>
        </p:nvPicPr>
        <p:blipFill>
          <a:blip r:embed="rId6">
            <a:extLst>
              <a:ext uri="{28A0092B-C50C-407E-A947-70E740481C1C}">
                <a14:useLocalDpi xmlns:a14="http://schemas.microsoft.com/office/drawing/2010/main" val="0"/>
              </a:ext>
            </a:extLst>
          </a:blip>
          <a:srcRect/>
          <a:stretch>
            <a:fillRect/>
          </a:stretch>
        </p:blipFill>
        <p:spPr bwMode="auto">
          <a:xfrm>
            <a:off x="8604250" y="6381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3472752"/>
      </p:ext>
    </p:extLst>
  </p:cSld>
  <p:clrMapOvr>
    <a:masterClrMapping/>
  </p:clrMapOvr>
  <p:transition>
    <p:zoom/>
    <p:sndAc>
      <p:stSnd>
        <p:snd r:embed="rId4"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9889" fill="hold"/>
                                        <p:tgtEl>
                                          <p:spTgt spid="4608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6089"/>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AutoShape 2"/>
          <p:cNvSpPr>
            <a:spLocks noChangeArrowheads="1"/>
          </p:cNvSpPr>
          <p:nvPr/>
        </p:nvSpPr>
        <p:spPr bwMode="auto">
          <a:xfrm>
            <a:off x="533400" y="27432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795" name="AutoShape 3"/>
          <p:cNvSpPr>
            <a:spLocks noChangeArrowheads="1"/>
          </p:cNvSpPr>
          <p:nvPr/>
        </p:nvSpPr>
        <p:spPr bwMode="auto">
          <a:xfrm>
            <a:off x="533400" y="37338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796" name="AutoShape 4"/>
          <p:cNvSpPr>
            <a:spLocks noChangeArrowheads="1"/>
          </p:cNvSpPr>
          <p:nvPr/>
        </p:nvSpPr>
        <p:spPr bwMode="auto">
          <a:xfrm>
            <a:off x="533400" y="47244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797" name="AutoShape 5"/>
          <p:cNvSpPr>
            <a:spLocks noChangeArrowheads="1"/>
          </p:cNvSpPr>
          <p:nvPr/>
        </p:nvSpPr>
        <p:spPr bwMode="auto">
          <a:xfrm>
            <a:off x="609600" y="228600"/>
            <a:ext cx="8001000" cy="2362200"/>
          </a:xfrm>
          <a:prstGeom prst="hexagon">
            <a:avLst>
              <a:gd name="adj" fmla="val 828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798" name="AutoShape 6"/>
          <p:cNvSpPr>
            <a:spLocks noChangeArrowheads="1"/>
          </p:cNvSpPr>
          <p:nvPr/>
        </p:nvSpPr>
        <p:spPr bwMode="auto">
          <a:xfrm>
            <a:off x="533400" y="5715000"/>
            <a:ext cx="8153400" cy="838200"/>
          </a:xfrm>
          <a:prstGeom prst="hexagon">
            <a:avLst>
              <a:gd name="adj" fmla="val 30893"/>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799" name="Rectangle 7"/>
          <p:cNvSpPr>
            <a:spLocks noGrp="1" noChangeArrowheads="1"/>
          </p:cNvSpPr>
          <p:nvPr>
            <p:ph type="title" idx="4294967295"/>
          </p:nvPr>
        </p:nvSpPr>
        <p:spPr>
          <a:xfrm>
            <a:off x="762000" y="381000"/>
            <a:ext cx="7696200" cy="2057400"/>
          </a:xfrm>
        </p:spPr>
        <p:txBody>
          <a:bodyPr/>
          <a:lstStyle/>
          <a:p>
            <a:pPr eaLnBrk="1" hangingPunct="1"/>
            <a:r>
              <a:rPr lang="en-GB" altLang="en-US" sz="2000" dirty="0" smtClean="0">
                <a:solidFill>
                  <a:schemeClr val="bg1"/>
                </a:solidFill>
              </a:rPr>
              <a:t>Q5 = Jones has extreme views against religion and is annoyed by persons from his local church handing out leaflets in the town centre.  One afternoon, Jones throws a glass bottle with considerable force at one of the congregation, aiming at the persons face.  The bottle smashes and the injury causes the person to lose sight in their left eye.  What offence would you consider for Jones in these circumstances?</a:t>
            </a:r>
            <a:endParaRPr lang="en-US" altLang="en-US" sz="2000" dirty="0" smtClean="0">
              <a:solidFill>
                <a:schemeClr val="bg1"/>
              </a:solidFill>
            </a:endParaRPr>
          </a:p>
        </p:txBody>
      </p:sp>
      <p:sp>
        <p:nvSpPr>
          <p:cNvPr id="6152" name="Rectangle 8"/>
          <p:cNvSpPr>
            <a:spLocks noGrp="1" noChangeArrowheads="1"/>
          </p:cNvSpPr>
          <p:nvPr>
            <p:ph idx="4294967295"/>
          </p:nvPr>
        </p:nvSpPr>
        <p:spPr>
          <a:xfrm>
            <a:off x="838200" y="2667000"/>
            <a:ext cx="7620000" cy="3962400"/>
          </a:xfrm>
        </p:spPr>
        <p:txBody>
          <a:bodyPr/>
          <a:lstStyle/>
          <a:p>
            <a:pPr eaLnBrk="1" hangingPunct="1">
              <a:buFontTx/>
              <a:buNone/>
            </a:pPr>
            <a:r>
              <a:rPr lang="en-US" altLang="en-US" sz="4800" b="1" baseline="10000" dirty="0" smtClean="0">
                <a:solidFill>
                  <a:srgbClr val="FF9900"/>
                </a:solidFill>
              </a:rPr>
              <a:t>A </a:t>
            </a:r>
            <a:r>
              <a:rPr lang="en-GB" altLang="en-US" sz="5400" dirty="0" smtClean="0">
                <a:solidFill>
                  <a:schemeClr val="bg1"/>
                </a:solidFill>
              </a:rPr>
              <a:t> </a:t>
            </a:r>
            <a:r>
              <a:rPr lang="en-GB" altLang="en-US" dirty="0" smtClean="0">
                <a:solidFill>
                  <a:schemeClr val="bg1"/>
                </a:solidFill>
              </a:rPr>
              <a:t>Section 18 GBH</a:t>
            </a:r>
          </a:p>
          <a:p>
            <a:pPr eaLnBrk="1" hangingPunct="1">
              <a:buFontTx/>
              <a:buNone/>
            </a:pPr>
            <a:r>
              <a:rPr lang="en-US" altLang="en-US" sz="4800" b="1" baseline="10000" dirty="0" smtClean="0">
                <a:solidFill>
                  <a:srgbClr val="FF9900"/>
                </a:solidFill>
              </a:rPr>
              <a:t>B </a:t>
            </a:r>
            <a:r>
              <a:rPr lang="en-US" altLang="en-US" sz="5400" dirty="0" smtClean="0"/>
              <a:t> </a:t>
            </a:r>
            <a:r>
              <a:rPr lang="en-US" altLang="en-US" dirty="0" smtClean="0">
                <a:solidFill>
                  <a:schemeClr val="bg1"/>
                </a:solidFill>
              </a:rPr>
              <a:t>Section 47 ABH</a:t>
            </a:r>
          </a:p>
          <a:p>
            <a:pPr eaLnBrk="1" hangingPunct="1">
              <a:buFontTx/>
              <a:buNone/>
            </a:pPr>
            <a:r>
              <a:rPr lang="en-US" altLang="en-US" sz="4800" b="1" baseline="10000" dirty="0" smtClean="0">
                <a:solidFill>
                  <a:srgbClr val="FF9900"/>
                </a:solidFill>
              </a:rPr>
              <a:t>C </a:t>
            </a:r>
            <a:r>
              <a:rPr lang="en-US" altLang="en-US" sz="5400" dirty="0" smtClean="0"/>
              <a:t> </a:t>
            </a:r>
            <a:r>
              <a:rPr lang="en-US" altLang="en-US" dirty="0" smtClean="0">
                <a:solidFill>
                  <a:schemeClr val="bg1"/>
                </a:solidFill>
              </a:rPr>
              <a:t>Racially Aggravated Assault</a:t>
            </a:r>
          </a:p>
          <a:p>
            <a:pPr eaLnBrk="1" hangingPunct="1">
              <a:buFontTx/>
              <a:buNone/>
            </a:pPr>
            <a:r>
              <a:rPr lang="en-US" altLang="en-US" sz="4800" b="1" baseline="10000" dirty="0" smtClean="0">
                <a:solidFill>
                  <a:srgbClr val="FF9900"/>
                </a:solidFill>
              </a:rPr>
              <a:t>D   </a:t>
            </a:r>
            <a:r>
              <a:rPr lang="en-US" altLang="en-US" sz="4800" baseline="10000" dirty="0" smtClean="0">
                <a:solidFill>
                  <a:schemeClr val="bg1"/>
                </a:solidFill>
              </a:rPr>
              <a:t>Section</a:t>
            </a:r>
            <a:r>
              <a:rPr lang="en-US" altLang="en-US" sz="4800" dirty="0" smtClean="0">
                <a:solidFill>
                  <a:schemeClr val="bg1"/>
                </a:solidFill>
              </a:rPr>
              <a:t> </a:t>
            </a:r>
            <a:r>
              <a:rPr lang="en-US" altLang="en-US" sz="3600" dirty="0" smtClean="0">
                <a:solidFill>
                  <a:schemeClr val="bg1"/>
                </a:solidFill>
              </a:rPr>
              <a:t>20 GBH</a:t>
            </a:r>
          </a:p>
        </p:txBody>
      </p:sp>
      <p:sp>
        <p:nvSpPr>
          <p:cNvPr id="33801" name="Line 9"/>
          <p:cNvSpPr>
            <a:spLocks noChangeShapeType="1"/>
          </p:cNvSpPr>
          <p:nvPr/>
        </p:nvSpPr>
        <p:spPr bwMode="auto">
          <a:xfrm flipH="1">
            <a:off x="0" y="61722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02" name="Line 10"/>
          <p:cNvSpPr>
            <a:spLocks noChangeShapeType="1"/>
          </p:cNvSpPr>
          <p:nvPr/>
        </p:nvSpPr>
        <p:spPr bwMode="auto">
          <a:xfrm flipH="1">
            <a:off x="0" y="51816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03" name="Line 11"/>
          <p:cNvSpPr>
            <a:spLocks noChangeShapeType="1"/>
          </p:cNvSpPr>
          <p:nvPr/>
        </p:nvSpPr>
        <p:spPr bwMode="auto">
          <a:xfrm flipH="1">
            <a:off x="0" y="41910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04" name="Line 12"/>
          <p:cNvSpPr>
            <a:spLocks noChangeShapeType="1"/>
          </p:cNvSpPr>
          <p:nvPr/>
        </p:nvSpPr>
        <p:spPr bwMode="auto">
          <a:xfrm flipH="1">
            <a:off x="0" y="32004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05" name="Line 13"/>
          <p:cNvSpPr>
            <a:spLocks noChangeShapeType="1"/>
          </p:cNvSpPr>
          <p:nvPr/>
        </p:nvSpPr>
        <p:spPr bwMode="auto">
          <a:xfrm flipH="1">
            <a:off x="8686800" y="61722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06" name="Line 14"/>
          <p:cNvSpPr>
            <a:spLocks noChangeShapeType="1"/>
          </p:cNvSpPr>
          <p:nvPr/>
        </p:nvSpPr>
        <p:spPr bwMode="auto">
          <a:xfrm flipH="1">
            <a:off x="8686800" y="51816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07" name="Line 15"/>
          <p:cNvSpPr>
            <a:spLocks noChangeShapeType="1"/>
          </p:cNvSpPr>
          <p:nvPr/>
        </p:nvSpPr>
        <p:spPr bwMode="auto">
          <a:xfrm flipH="1">
            <a:off x="8686800" y="41910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08" name="Line 16"/>
          <p:cNvSpPr>
            <a:spLocks noChangeShapeType="1"/>
          </p:cNvSpPr>
          <p:nvPr/>
        </p:nvSpPr>
        <p:spPr bwMode="auto">
          <a:xfrm flipH="1">
            <a:off x="8686800" y="3200400"/>
            <a:ext cx="4572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09" name="Line 17"/>
          <p:cNvSpPr>
            <a:spLocks noChangeShapeType="1"/>
          </p:cNvSpPr>
          <p:nvPr/>
        </p:nvSpPr>
        <p:spPr bwMode="auto">
          <a:xfrm flipH="1">
            <a:off x="8610600" y="1447800"/>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10" name="Line 18"/>
          <p:cNvSpPr>
            <a:spLocks noChangeShapeType="1"/>
          </p:cNvSpPr>
          <p:nvPr/>
        </p:nvSpPr>
        <p:spPr bwMode="auto">
          <a:xfrm flipH="1">
            <a:off x="0" y="1447800"/>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11"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12" name="AutoShape 20">
            <a:hlinkClick r:id="rId3"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587580"/>
      </p:ext>
    </p:extLst>
  </p:cSld>
  <p:clrMapOvr>
    <a:masterClrMapping/>
  </p:clrMapOvr>
  <p:transition>
    <p:zoom/>
    <p:sndAc>
      <p:stSnd>
        <p:snd r:embed="rId2"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grpId="0" nodeType="clickEffect">
                                  <p:stCondLst>
                                    <p:cond delay="0"/>
                                  </p:stCondLst>
                                  <p:childTnLst>
                                    <p:set>
                                      <p:cBhvr>
                                        <p:cTn id="6" dur="1" fill="hold">
                                          <p:stCondLst>
                                            <p:cond delay="0"/>
                                          </p:stCondLst>
                                        </p:cTn>
                                        <p:tgtEl>
                                          <p:spTgt spid="6152">
                                            <p:txEl>
                                              <p:pRg st="0" end="0"/>
                                            </p:txEl>
                                          </p:spTgt>
                                        </p:tgtEl>
                                        <p:attrNameLst>
                                          <p:attrName>style.visibility</p:attrName>
                                        </p:attrNameLst>
                                      </p:cBhvr>
                                      <p:to>
                                        <p:strVal val="visible"/>
                                      </p:to>
                                    </p:set>
                                    <p:anim calcmode="lin" valueType="num">
                                      <p:cBhvr>
                                        <p:cTn id="7" dur="500" fill="hold"/>
                                        <p:tgtEl>
                                          <p:spTgt spid="6152">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6152">
                                            <p:txEl>
                                              <p:pRg st="0" end="0"/>
                                            </p:txEl>
                                          </p:spTgt>
                                        </p:tgtEl>
                                        <p:attrNameLst>
                                          <p:attrName>ppt_h</p:attrName>
                                        </p:attrNameLst>
                                      </p:cBhvr>
                                      <p:tavLst>
                                        <p:tav tm="0">
                                          <p:val>
                                            <p:strVal val="2/3*#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272" fill="hold" grpId="0" nodeType="clickEffect">
                                  <p:stCondLst>
                                    <p:cond delay="0"/>
                                  </p:stCondLst>
                                  <p:childTnLst>
                                    <p:set>
                                      <p:cBhvr>
                                        <p:cTn id="12" dur="1" fill="hold">
                                          <p:stCondLst>
                                            <p:cond delay="0"/>
                                          </p:stCondLst>
                                        </p:cTn>
                                        <p:tgtEl>
                                          <p:spTgt spid="6152">
                                            <p:txEl>
                                              <p:pRg st="1" end="1"/>
                                            </p:txEl>
                                          </p:spTgt>
                                        </p:tgtEl>
                                        <p:attrNameLst>
                                          <p:attrName>style.visibility</p:attrName>
                                        </p:attrNameLst>
                                      </p:cBhvr>
                                      <p:to>
                                        <p:strVal val="visible"/>
                                      </p:to>
                                    </p:set>
                                    <p:anim calcmode="lin" valueType="num">
                                      <p:cBhvr>
                                        <p:cTn id="13" dur="500" fill="hold"/>
                                        <p:tgtEl>
                                          <p:spTgt spid="6152">
                                            <p:txEl>
                                              <p:pRg st="1" end="1"/>
                                            </p:txEl>
                                          </p:spTgt>
                                        </p:tgtEl>
                                        <p:attrNameLst>
                                          <p:attrName>ppt_w</p:attrName>
                                        </p:attrNameLst>
                                      </p:cBhvr>
                                      <p:tavLst>
                                        <p:tav tm="0">
                                          <p:val>
                                            <p:strVal val="2/3*#ppt_w"/>
                                          </p:val>
                                        </p:tav>
                                        <p:tav tm="100000">
                                          <p:val>
                                            <p:strVal val="#ppt_w"/>
                                          </p:val>
                                        </p:tav>
                                      </p:tavLst>
                                    </p:anim>
                                    <p:anim calcmode="lin" valueType="num">
                                      <p:cBhvr>
                                        <p:cTn id="14" dur="500" fill="hold"/>
                                        <p:tgtEl>
                                          <p:spTgt spid="6152">
                                            <p:txEl>
                                              <p:pRg st="1" end="1"/>
                                            </p:txEl>
                                          </p:spTgt>
                                        </p:tgtEl>
                                        <p:attrNameLst>
                                          <p:attrName>ppt_h</p:attrName>
                                        </p:attrNameLst>
                                      </p:cBhvr>
                                      <p:tavLst>
                                        <p:tav tm="0">
                                          <p:val>
                                            <p:strVal val="2/3*#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272" fill="hold" grpId="0" nodeType="clickEffect">
                                  <p:stCondLst>
                                    <p:cond delay="0"/>
                                  </p:stCondLst>
                                  <p:childTnLst>
                                    <p:set>
                                      <p:cBhvr>
                                        <p:cTn id="18" dur="1" fill="hold">
                                          <p:stCondLst>
                                            <p:cond delay="0"/>
                                          </p:stCondLst>
                                        </p:cTn>
                                        <p:tgtEl>
                                          <p:spTgt spid="6152">
                                            <p:txEl>
                                              <p:pRg st="2" end="2"/>
                                            </p:txEl>
                                          </p:spTgt>
                                        </p:tgtEl>
                                        <p:attrNameLst>
                                          <p:attrName>style.visibility</p:attrName>
                                        </p:attrNameLst>
                                      </p:cBhvr>
                                      <p:to>
                                        <p:strVal val="visible"/>
                                      </p:to>
                                    </p:set>
                                    <p:anim calcmode="lin" valueType="num">
                                      <p:cBhvr>
                                        <p:cTn id="19" dur="500" fill="hold"/>
                                        <p:tgtEl>
                                          <p:spTgt spid="6152">
                                            <p:txEl>
                                              <p:pRg st="2" end="2"/>
                                            </p:txEl>
                                          </p:spTgt>
                                        </p:tgtEl>
                                        <p:attrNameLst>
                                          <p:attrName>ppt_w</p:attrName>
                                        </p:attrNameLst>
                                      </p:cBhvr>
                                      <p:tavLst>
                                        <p:tav tm="0">
                                          <p:val>
                                            <p:strVal val="2/3*#ppt_w"/>
                                          </p:val>
                                        </p:tav>
                                        <p:tav tm="100000">
                                          <p:val>
                                            <p:strVal val="#ppt_w"/>
                                          </p:val>
                                        </p:tav>
                                      </p:tavLst>
                                    </p:anim>
                                    <p:anim calcmode="lin" valueType="num">
                                      <p:cBhvr>
                                        <p:cTn id="20" dur="500" fill="hold"/>
                                        <p:tgtEl>
                                          <p:spTgt spid="6152">
                                            <p:txEl>
                                              <p:pRg st="2" end="2"/>
                                            </p:txEl>
                                          </p:spTgt>
                                        </p:tgtEl>
                                        <p:attrNameLst>
                                          <p:attrName>ppt_h</p:attrName>
                                        </p:attrNameLst>
                                      </p:cBhvr>
                                      <p:tavLst>
                                        <p:tav tm="0">
                                          <p:val>
                                            <p:strVal val="2/3*#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272" fill="hold" grpId="0" nodeType="clickEffect">
                                  <p:stCondLst>
                                    <p:cond delay="0"/>
                                  </p:stCondLst>
                                  <p:childTnLst>
                                    <p:set>
                                      <p:cBhvr>
                                        <p:cTn id="24" dur="1" fill="hold">
                                          <p:stCondLst>
                                            <p:cond delay="0"/>
                                          </p:stCondLst>
                                        </p:cTn>
                                        <p:tgtEl>
                                          <p:spTgt spid="6152">
                                            <p:txEl>
                                              <p:pRg st="3" end="3"/>
                                            </p:txEl>
                                          </p:spTgt>
                                        </p:tgtEl>
                                        <p:attrNameLst>
                                          <p:attrName>style.visibility</p:attrName>
                                        </p:attrNameLst>
                                      </p:cBhvr>
                                      <p:to>
                                        <p:strVal val="visible"/>
                                      </p:to>
                                    </p:set>
                                    <p:anim calcmode="lin" valueType="num">
                                      <p:cBhvr>
                                        <p:cTn id="25" dur="500" fill="hold"/>
                                        <p:tgtEl>
                                          <p:spTgt spid="6152">
                                            <p:txEl>
                                              <p:pRg st="3" end="3"/>
                                            </p:txEl>
                                          </p:spTgt>
                                        </p:tgtEl>
                                        <p:attrNameLst>
                                          <p:attrName>ppt_w</p:attrName>
                                        </p:attrNameLst>
                                      </p:cBhvr>
                                      <p:tavLst>
                                        <p:tav tm="0">
                                          <p:val>
                                            <p:strVal val="2/3*#ppt_w"/>
                                          </p:val>
                                        </p:tav>
                                        <p:tav tm="100000">
                                          <p:val>
                                            <p:strVal val="#ppt_w"/>
                                          </p:val>
                                        </p:tav>
                                      </p:tavLst>
                                    </p:anim>
                                    <p:anim calcmode="lin" valueType="num">
                                      <p:cBhvr>
                                        <p:cTn id="26" dur="500" fill="hold"/>
                                        <p:tgtEl>
                                          <p:spTgt spid="6152">
                                            <p:txEl>
                                              <p:pRg st="3" end="3"/>
                                            </p:txEl>
                                          </p:spTgt>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2"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AutoShape 5"/>
          <p:cNvSpPr>
            <a:spLocks noChangeArrowheads="1"/>
          </p:cNvSpPr>
          <p:nvPr/>
        </p:nvSpPr>
        <p:spPr bwMode="auto">
          <a:xfrm>
            <a:off x="611188" y="2708275"/>
            <a:ext cx="8001000" cy="2047875"/>
          </a:xfrm>
          <a:prstGeom prst="hexagon">
            <a:avLst>
              <a:gd name="adj" fmla="val 9550"/>
              <a:gd name="vf" fmla="val 115470"/>
            </a:avLst>
          </a:prstGeom>
          <a:solidFill>
            <a:schemeClr val="tx1"/>
          </a:solidFill>
          <a:ln w="57150">
            <a:solidFill>
              <a:srgbClr val="0066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4819" name="Rectangle 7"/>
          <p:cNvSpPr>
            <a:spLocks noGrp="1" noChangeArrowheads="1"/>
          </p:cNvSpPr>
          <p:nvPr>
            <p:ph type="title" idx="4294967295"/>
          </p:nvPr>
        </p:nvSpPr>
        <p:spPr>
          <a:xfrm>
            <a:off x="1692275" y="3141663"/>
            <a:ext cx="5897563" cy="1025525"/>
          </a:xfrm>
        </p:spPr>
        <p:txBody>
          <a:bodyPr/>
          <a:lstStyle/>
          <a:p>
            <a:pPr eaLnBrk="1" hangingPunct="1"/>
            <a:r>
              <a:rPr lang="en-US" altLang="en-US" sz="4000" b="1" baseline="10000" dirty="0" smtClean="0">
                <a:solidFill>
                  <a:srgbClr val="009900"/>
                </a:solidFill>
              </a:rPr>
              <a:t>A</a:t>
            </a:r>
            <a:r>
              <a:rPr lang="en-US" altLang="en-US" sz="4000" b="1" dirty="0" smtClean="0">
                <a:solidFill>
                  <a:srgbClr val="009900"/>
                </a:solidFill>
              </a:rPr>
              <a:t> – Section 18 GBH</a:t>
            </a:r>
            <a:br>
              <a:rPr lang="en-US" altLang="en-US" sz="4000" b="1" dirty="0" smtClean="0">
                <a:solidFill>
                  <a:srgbClr val="009900"/>
                </a:solidFill>
              </a:rPr>
            </a:br>
            <a:r>
              <a:rPr lang="en-US" altLang="en-US" sz="4000" b="1" dirty="0" smtClean="0">
                <a:solidFill>
                  <a:srgbClr val="009900"/>
                </a:solidFill>
              </a:rPr>
              <a:t>(</a:t>
            </a:r>
            <a:r>
              <a:rPr lang="en-US" altLang="en-US" sz="3200" b="1" dirty="0" smtClean="0">
                <a:solidFill>
                  <a:srgbClr val="009900"/>
                </a:solidFill>
              </a:rPr>
              <a:t>Jones’ actions intended to inflict serious injury</a:t>
            </a:r>
            <a:r>
              <a:rPr lang="en-US" altLang="en-US" sz="4000" b="1" dirty="0" smtClean="0">
                <a:solidFill>
                  <a:srgbClr val="009900"/>
                </a:solidFill>
              </a:rPr>
              <a:t>)</a:t>
            </a:r>
            <a:endParaRPr lang="en-US" altLang="en-US" sz="4000" dirty="0" smtClean="0">
              <a:solidFill>
                <a:srgbClr val="009900"/>
              </a:solidFill>
            </a:endParaRPr>
          </a:p>
        </p:txBody>
      </p:sp>
      <p:sp>
        <p:nvSpPr>
          <p:cNvPr id="34820" name="Line 17"/>
          <p:cNvSpPr>
            <a:spLocks noChangeShapeType="1"/>
          </p:cNvSpPr>
          <p:nvPr/>
        </p:nvSpPr>
        <p:spPr bwMode="auto">
          <a:xfrm flipH="1">
            <a:off x="8610600" y="3716338"/>
            <a:ext cx="5334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4821" name="Line 18"/>
          <p:cNvSpPr>
            <a:spLocks noChangeShapeType="1"/>
          </p:cNvSpPr>
          <p:nvPr/>
        </p:nvSpPr>
        <p:spPr bwMode="auto">
          <a:xfrm flipH="1">
            <a:off x="0" y="3716338"/>
            <a:ext cx="609600" cy="0"/>
          </a:xfrm>
          <a:prstGeom prst="line">
            <a:avLst/>
          </a:prstGeom>
          <a:noFill/>
          <a:ln w="57150">
            <a:solidFill>
              <a:srgbClr val="0066FF"/>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4822" name="AutoShape 19">
            <a:hlinkClick r:id="" action="ppaction://noaction" highlightClick="1"/>
          </p:cNvPr>
          <p:cNvSpPr>
            <a:spLocks noChangeArrowheads="1"/>
          </p:cNvSpPr>
          <p:nvPr/>
        </p:nvSpPr>
        <p:spPr bwMode="auto">
          <a:xfrm>
            <a:off x="8686800" y="0"/>
            <a:ext cx="457200" cy="4572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4823" name="AutoShape 20">
            <a:hlinkClick r:id="rId5" action="ppaction://hlinksldjump" highlightClick="1"/>
          </p:cNvPr>
          <p:cNvSpPr>
            <a:spLocks noChangeArrowheads="1"/>
          </p:cNvSpPr>
          <p:nvPr/>
        </p:nvSpPr>
        <p:spPr bwMode="auto">
          <a:xfrm>
            <a:off x="8686800" y="6324600"/>
            <a:ext cx="457200" cy="5334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7113" name="MSj02226.wav">
            <a:hlinkClick r:id="" action="ppaction://media"/>
          </p:cNvPr>
          <p:cNvPicPr>
            <a:picLocks noChangeAspect="1" noChangeArrowheads="1"/>
          </p:cNvPicPr>
          <p:nvPr>
            <a:audioFile r:link="rId2"/>
            <p:extLst>
              <p:ext uri="{DAA4B4D4-6D71-4841-9C94-3DE7FCFB9230}">
                <p14:media xmlns:p14="http://schemas.microsoft.com/office/powerpoint/2010/main" r:embed="rId1"/>
              </p:ext>
            </p:extLst>
          </p:nvPr>
        </p:nvPicPr>
        <p:blipFill>
          <a:blip r:embed="rId6">
            <a:extLst>
              <a:ext uri="{28A0092B-C50C-407E-A947-70E740481C1C}">
                <a14:useLocalDpi xmlns:a14="http://schemas.microsoft.com/office/drawing/2010/main" val="0"/>
              </a:ext>
            </a:extLst>
          </a:blip>
          <a:srcRect/>
          <a:stretch>
            <a:fillRect/>
          </a:stretch>
        </p:blipFill>
        <p:spPr bwMode="auto">
          <a:xfrm>
            <a:off x="8675688" y="64531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2614143"/>
      </p:ext>
    </p:extLst>
  </p:cSld>
  <p:clrMapOvr>
    <a:masterClrMapping/>
  </p:clrMapOvr>
  <p:transition>
    <p:zoom/>
    <p:sndAc>
      <p:stSnd>
        <p:snd r:embed="rId4" name="09. Who Correct.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6850" fill="hold"/>
                                        <p:tgtEl>
                                          <p:spTgt spid="471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7113"/>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2627784" y="1556792"/>
            <a:ext cx="4245202" cy="3096344"/>
          </a:xfrm>
          <a:prstGeom prst="rect">
            <a:avLst/>
          </a:prstGeom>
        </p:spPr>
      </p:pic>
    </p:spTree>
    <p:extLst>
      <p:ext uri="{BB962C8B-B14F-4D97-AF65-F5344CB8AC3E}">
        <p14:creationId xmlns:p14="http://schemas.microsoft.com/office/powerpoint/2010/main" val="383106463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ER_SHAPEINFO" val="&lt;ThreeDShapeInfo&gt;&lt;uuid val=&quot;{E7D1BCA8-4697-4460-ADB9-7563E0555E3A}&quot;/&gt;&lt;isInvalidForFieldText val=&quot;0&quot;/&gt;&lt;Image&gt;&lt;filename val=&quot;C:\DOCUME~1\swp54152\LOCALS~1\Temp\PR\data\asimages\{E7D1BCA8-4697-4460-ADB9-7563E0555E3A}_3.png&quot;/&gt;&lt;left val=&quot;0&quot;/&gt;&lt;top val=&quot;0&quot;/&gt;&lt;width val=&quot;724&quot;/&gt;&lt;height val=&quot;541&quot;/&gt;&lt;hasText val=&quot;1&quot;/&gt;&lt;/Image&gt;&lt;/ThreeDShapeInfo&gt;"/>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7&quot;/&gt;&lt;lineCharCount val=&quot;9&quot;/&gt;&lt;lineCharCount val=&quot;8&quot;/&gt;&lt;lineCharCount val=&quot;4&quot;/&gt;&lt;lineCharCount val=&quot;4&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6&quot;/&gt;&lt;lineCharCount val=&quot;8&quot;/&gt;&lt;lineCharCount val=&quot;10&quot;/&gt;&lt;lineCharCount val=&quot;4&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6&quot;/&gt;&lt;lineCharCount val=&quot;9&quot;/&gt;&lt;lineCharCount val=&quot;9&quot;/&gt;&lt;lineCharCount val=&quot;4&quot;/&gt;&lt;/TableIndex&gt;&lt;/ShapeText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6&quot;/&gt;&lt;lineCharCount val=&quot;8&quot;/&gt;&lt;lineCharCount val=&quot;9&quot;/&gt;&lt;lineCharCount val=&quot;13&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8&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6&quot;/&gt;&lt;/TableIndex&gt;&lt;/ShapeText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2&quot;/&gt;&lt;/TableIndex&gt;&lt;/ShapeText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1&quot;/&gt;&lt;/TableIndex&gt;&lt;/ShapeTextInfo&gt;"/>
</p:tagLst>
</file>

<file path=ppt/tags/tag12.xml><?xml version="1.0" encoding="utf-8"?>
<p:tagLst xmlns:a="http://schemas.openxmlformats.org/drawingml/2006/main" xmlns:r="http://schemas.openxmlformats.org/officeDocument/2006/relationships" xmlns:p="http://schemas.openxmlformats.org/presentationml/2006/main">
  <p:tag name="PRESENTER_SHAPEINFO" val="&lt;ThreeDShapeInfo&gt;&lt;uuid val=&quot;{519656B0-F105-4DE5-BB45-CA2BD14B0E95}&quot;/&gt;&lt;isInvalidForFieldText val=&quot;0&quot;/&gt;&lt;Image&gt;&lt;filename val=&quot;C:\DOCUME~1\swp54152\LOCALS~1\Temp\PR\data\asimages\{519656B0-F105-4DE5-BB45-CA2BD14B0E95}_7.png&quot;/&gt;&lt;left val=&quot;42&quot;/&gt;&lt;top val=&quot;280&quot;/&gt;&lt;width val=&quot;318&quot;/&gt;&lt;height val=&quot;231&quot;/&gt;&lt;hasText val=&quot;1&quot;/&gt;&lt;/Image&gt;&lt;/ThreeDShapeInfo&gt;"/>
</p:tagLst>
</file>

<file path=ppt/tags/tag13.xml><?xml version="1.0" encoding="utf-8"?>
<p:tagLst xmlns:a="http://schemas.openxmlformats.org/drawingml/2006/main" xmlns:r="http://schemas.openxmlformats.org/officeDocument/2006/relationships" xmlns:p="http://schemas.openxmlformats.org/presentationml/2006/main">
  <p:tag name="PRESENTER_SHAPEINFO" val="&lt;ThreeDShapeInfo&gt;&lt;uuid val=&quot;{905B92EF-B533-4BA3-B5C1-B983B1685436}&quot;/&gt;&lt;isInvalidForFieldText val=&quot;0&quot;/&gt;&lt;Image&gt;&lt;filename val=&quot;C:\DOCUME~1\swp54152\LOCALS~1\Temp\PR\data\asimages\{905B92EF-B533-4BA3-B5C1-B983B1685436}_7.png&quot;/&gt;&lt;left val=&quot;343&quot;/&gt;&lt;top val=&quot;30&quot;/&gt;&lt;width val=&quot;331&quot;/&gt;&lt;height val=&quot;291&quot;/&gt;&lt;hasText val=&quot;1&quot;/&gt;&lt;/Image&gt;&lt;/ThreeDShapeInfo&gt;"/>
</p:tagLst>
</file>

<file path=ppt/tags/tag14.xml><?xml version="1.0" encoding="utf-8"?>
<p:tagLst xmlns:a="http://schemas.openxmlformats.org/drawingml/2006/main" xmlns:r="http://schemas.openxmlformats.org/officeDocument/2006/relationships" xmlns:p="http://schemas.openxmlformats.org/presentationml/2006/main">
  <p:tag name="PRESENTER_SHAPEINFO" val="&lt;ThreeDShapeInfo&gt;&lt;uuid val=&quot;{A9B381A6-DA03-4044-9B02-DFF72F346CE7}&quot;/&gt;&lt;isInvalidForFieldText val=&quot;0&quot;/&gt;&lt;Image&gt;&lt;filename val=&quot;C:\DOCUME~1\swp54152\LOCALS~1\Temp\PR\data\asimages\{A9B381A6-DA03-4044-9B02-DFF72F346CE7}_11.png&quot;/&gt;&lt;left val=&quot;18&quot;/&gt;&lt;top val=&quot;189&quot;/&gt;&lt;width val=&quot;380&quot;/&gt;&lt;height val=&quot;336&quot;/&gt;&lt;hasText val=&quot;1&quot;/&gt;&lt;/Image&gt;&lt;/ThreeDShapeInfo&gt;"/>
</p:tagLst>
</file>

<file path=ppt/tags/tag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3&quot;/&gt;&lt;/TableIndex&gt;&lt;/ShapeTextInfo&gt;"/>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9&quot;/&gt;&lt;lineCharCount val=&quot;13&quot;/&gt;&lt;/TableIndex&gt;&lt;/ShapeTextInfo&gt;"/>
</p:tagLst>
</file>

<file path=ppt/tags/tag1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8&quot;/&gt;&lt;lineCharCount val=&quot;12&quot;/&gt;&lt;/TableIndex&gt;&lt;/ShapeTextInfo&gt;"/>
</p:tagLst>
</file>

<file path=ppt/tags/tag18.xml><?xml version="1.0" encoding="utf-8"?>
<p:tagLst xmlns:a="http://schemas.openxmlformats.org/drawingml/2006/main" xmlns:r="http://schemas.openxmlformats.org/officeDocument/2006/relationships" xmlns:p="http://schemas.openxmlformats.org/presentationml/2006/main">
  <p:tag name="PRESENTER_SHAPEINFO" val="&lt;ThreeDShapeInfo&gt;&lt;uuid val=&quot;{7FA41973-F8DE-4EF0-BC79-BAC1D89E1FFB}&quot;/&gt;&lt;isInvalidForFieldText val=&quot;0&quot;/&gt;&lt;Image&gt;&lt;filename val=&quot;C:\DOCUME~1\swp54152\LOCALS~1\Temp\PR\data\asimages\{7FA41973-F8DE-4EF0-BC79-BAC1D89E1FFB}_12.png&quot;/&gt;&lt;left val=&quot;13&quot;/&gt;&lt;top val=&quot;275&quot;/&gt;&lt;width val=&quot;341&quot;/&gt;&lt;height val=&quot;255&quot;/&gt;&lt;hasText val=&quot;1&quot;/&gt;&lt;/Image&gt;&lt;/ThreeDShapeInfo&gt;"/>
</p:tagLst>
</file>

<file path=ppt/tags/tag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8&quot;/&gt;&lt;lineCharCount val=&quot;1&quot;/&gt;&lt;lineCharCount val=&quot;1&quot;/&gt;&lt;lineCharCount val=&quot;1&quot;/&gt;&lt;lineCharCount val=&quot;30&quot;/&gt;&lt;lineCharCount val=&quot;1&quot;/&gt;&lt;lineCharCount val=&quot;34&quot;/&gt;&lt;lineCharCount val=&quot;32&quot;/&gt;&lt;lineCharCount val=&quot;20&quot;/&gt;&lt;/TableIndex&gt;&lt;/ShapeTextInfo&gt;"/>
</p:tagLst>
</file>

<file path=ppt/tags/tag2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1&quot;/&gt;&lt;lineCharCount val=&quot;30&quot;/&gt;&lt;lineCharCount val=&quot;1&quot;/&gt;&lt;lineCharCount val=&quot;25&quot;/&gt;&lt;lineCharCount val=&quot;36&quot;/&gt;&lt;lineCharCount val=&quot;37&quot;/&gt;&lt;lineCharCount val=&quot;25&quot;/&gt;&lt;/TableIndex&gt;&lt;/ShapeTextInfo&gt;"/>
</p:tagLst>
</file>

<file path=ppt/tags/tag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1&quot;/&gt;&lt;lineCharCount val=&quot;30&quot;/&gt;&lt;lineCharCount val=&quot;1&quot;/&gt;&lt;lineCharCount val=&quot;25&quot;/&gt;&lt;lineCharCount val=&quot;36&quot;/&gt;&lt;lineCharCount val=&quot;37&quot;/&gt;&lt;lineCharCount val=&quot;25&quot;/&gt;&lt;/TableIndex&gt;&lt;/ShapeTextInfo&gt;"/>
</p:tagLst>
</file>

<file path=ppt/tags/tag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1&quot;/&gt;&lt;lineCharCount val=&quot;30&quot;/&gt;&lt;lineCharCount val=&quot;1&quot;/&gt;&lt;lineCharCount val=&quot;25&quot;/&gt;&lt;lineCharCount val=&quot;36&quot;/&gt;&lt;lineCharCount val=&quot;37&quot;/&gt;&lt;lineCharCount val=&quot;25&quot;/&gt;&lt;/TableIndex&gt;&lt;/ShapeTextInfo&g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24487</TotalTime>
  <Words>4175</Words>
  <Application>Microsoft Office PowerPoint</Application>
  <PresentationFormat>On-screen Show (4:3)</PresentationFormat>
  <Paragraphs>487</Paragraphs>
  <Slides>32</Slides>
  <Notes>23</Notes>
  <HiddenSlides>0</HiddenSlides>
  <MMClips>5</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32</vt:i4>
      </vt:variant>
    </vt:vector>
  </HeadingPairs>
  <TitlesOfParts>
    <vt:vector size="43" baseType="lpstr">
      <vt:lpstr>ＭＳ Ｐゴシック</vt:lpstr>
      <vt:lpstr>Arial</vt:lpstr>
      <vt:lpstr>calibri</vt:lpstr>
      <vt:lpstr>calibri</vt:lpstr>
      <vt:lpstr>Calibri Light</vt:lpstr>
      <vt:lpstr>Microsoft Sans Serif</vt:lpstr>
      <vt:lpstr>Tahoma</vt:lpstr>
      <vt:lpstr>Verdana</vt:lpstr>
      <vt:lpstr>Office Theme</vt:lpstr>
      <vt:lpstr>1_Office Theme</vt:lpstr>
      <vt:lpstr>1_Default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Q1 = Has a common assault taken place here?   Smith sees Pratt in the street and says to her, “Bring back my DVD by tomorrow or I will come around and break your legs” </vt:lpstr>
      <vt:lpstr>C – No, there is no immediate threat of violence towards Pratt</vt:lpstr>
      <vt:lpstr>Q2 = Jones the school bully threatens Hill, another 13-yr-old boy in the school yard. Jones does not mean to hurt Hill in any way but begins to shove him in the chest.  Hill loses footing and subsequently falls, lacerating his arm in the process.  Is Jones guilty of an offence?</vt:lpstr>
      <vt:lpstr>B – Yes, assault occasioning ABH </vt:lpstr>
      <vt:lpstr>Q3 = Smith is threatened by a youth armed with a bicycle chain.  He is not intimidated and easily disarms the youth, but before the youth has a chance to run away, Smith gives him a severe beating, resulting in the youth having multiple bruises, cuts and swelling to his face.  Can Smith claim this assault is justified?</vt:lpstr>
      <vt:lpstr>D - No, the injuries were caused after the youth was disarmed </vt:lpstr>
      <vt:lpstr>Q4 = Sykes is involved in an argument with a group of men in a crowded pub.  During the argument, he removes his belt and starts swinging it around his head.  As a result of this, his friend, Roberts, is struck by the belt, causing a deep laceration to his face.  Sykes did not intend to injure Roberts, but bares no remorse.  Is Sykes guilty of an offence?</vt:lpstr>
      <vt:lpstr>A – Yes, Sykes was reckless in his actions </vt:lpstr>
      <vt:lpstr>Q5 = Jones has extreme views against religion and is annoyed by persons from his local church handing out leaflets in the town centre.  One afternoon, Jones throws a glass bottle with considerable force at one of the congregation, aiming at the persons face.  The bottle smashes and the injury causes the person to lose sight in their left eye.  What offence would you consider for Jones in these circumstances?</vt:lpstr>
      <vt:lpstr>A – Section 18 GBH (Jones’ actions intended to inflict serious injury)</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swp52919</dc:creator>
  <cp:lastModifiedBy>Jones,Sarah swp5354</cp:lastModifiedBy>
  <cp:revision>515</cp:revision>
  <cp:lastPrinted>2018-09-05T10:59:29Z</cp:lastPrinted>
  <dcterms:created xsi:type="dcterms:W3CDTF">2010-07-02T08:46:54Z</dcterms:created>
  <dcterms:modified xsi:type="dcterms:W3CDTF">2019-02-20T14:43:29Z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fbe28fe6-51aa-4c41-b4ee-f0353a8f0d63</vt:lpwstr>
  </property>
  <property fmtid="{D5CDD505-2E9C-101B-9397-08002B2CF9AE}" pid="3" name="SWPIL">
    <vt:lpwstr>NOT PROTECTIVELY MARKED</vt:lpwstr>
  </property>
  <property fmtid="{D5CDD505-2E9C-101B-9397-08002B2CF9AE}" pid="4" name="SWPVNV">
    <vt:lpwstr>No Visual Mark</vt:lpwstr>
  </property>
  <property fmtid="{D5CDD505-2E9C-101B-9397-08002B2CF9AE}" pid="5" name="Classification">
    <vt:lpwstr>OFFICIAL</vt:lpwstr>
  </property>
  <property fmtid="{D5CDD505-2E9C-101B-9397-08002B2CF9AE}" pid="6" name="Visibility">
    <vt:lpwstr>NOT VISIBLE</vt:lpwstr>
  </property>
</Properties>
</file>