
<file path=[Content_Types].xml><?xml version="1.0" encoding="utf-8"?>
<Types xmlns="http://schemas.openxmlformats.org/package/2006/content-types">
  <Default Extension="jpeg" ContentType="image/jpeg"/>
  <Default Extension="jpg" ContentType="image/jpeg"/>
  <Default Extension="jpg!d"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4"/>
  </p:notesMasterIdLst>
  <p:sldIdLst>
    <p:sldId id="256" r:id="rId2"/>
    <p:sldId id="262" r:id="rId3"/>
    <p:sldId id="263" r:id="rId4"/>
    <p:sldId id="270" r:id="rId5"/>
    <p:sldId id="264" r:id="rId6"/>
    <p:sldId id="271" r:id="rId7"/>
    <p:sldId id="272" r:id="rId8"/>
    <p:sldId id="265" r:id="rId9"/>
    <p:sldId id="273" r:id="rId10"/>
    <p:sldId id="266" r:id="rId11"/>
    <p:sldId id="269" r:id="rId12"/>
    <p:sldId id="274" r:id="rId13"/>
  </p:sldIdLst>
  <p:sldSz cx="12192000" cy="68580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18"/>
    <p:restoredTop sz="94649"/>
  </p:normalViewPr>
  <p:slideViewPr>
    <p:cSldViewPr snapToGrid="0">
      <p:cViewPr varScale="1">
        <p:scale>
          <a:sx n="64" d="100"/>
          <a:sy n="64" d="100"/>
        </p:scale>
        <p:origin x="200" y="9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F273CD46-8D10-FB45-A949-8E1C827FF1FF}" type="datetimeFigureOut">
              <a:rPr lang="en-US" smtClean="0"/>
              <a:t>3/13/26</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A61B66B3-734E-9343-9ED7-B3E1F65618AA}" type="slidenum">
              <a:rPr lang="en-US" smtClean="0"/>
              <a:t>‹#›</a:t>
            </a:fld>
            <a:endParaRPr lang="en-US"/>
          </a:p>
        </p:txBody>
      </p:sp>
    </p:spTree>
    <p:extLst>
      <p:ext uri="{BB962C8B-B14F-4D97-AF65-F5344CB8AC3E}">
        <p14:creationId xmlns:p14="http://schemas.microsoft.com/office/powerpoint/2010/main" val="39165096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Footnote Bertrand Russell </a:t>
            </a:r>
          </a:p>
        </p:txBody>
      </p:sp>
      <p:sp>
        <p:nvSpPr>
          <p:cNvPr id="4" name="Slide Number Placeholder 3"/>
          <p:cNvSpPr>
            <a:spLocks noGrp="1"/>
          </p:cNvSpPr>
          <p:nvPr>
            <p:ph type="sldNum" sz="quarter" idx="5"/>
          </p:nvPr>
        </p:nvSpPr>
        <p:spPr/>
        <p:txBody>
          <a:bodyPr/>
          <a:lstStyle/>
          <a:p>
            <a:fld id="{A61B66B3-734E-9343-9ED7-B3E1F65618AA}" type="slidenum">
              <a:rPr lang="en-US" smtClean="0"/>
              <a:t>10</a:t>
            </a:fld>
            <a:endParaRPr lang="en-US"/>
          </a:p>
        </p:txBody>
      </p:sp>
    </p:spTree>
    <p:extLst>
      <p:ext uri="{BB962C8B-B14F-4D97-AF65-F5344CB8AC3E}">
        <p14:creationId xmlns:p14="http://schemas.microsoft.com/office/powerpoint/2010/main" val="4099778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19EBB0D3-45A7-E645-B185-BCBC355FED81}" type="datetimeFigureOut">
              <a:rPr lang="en-US" smtClean="0"/>
              <a:t>3/13/26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80366012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9EBB0D3-45A7-E645-B185-BCBC355FED81}" type="datetimeFigureOut">
              <a:rPr lang="en-US" smtClean="0"/>
              <a:t>3/13/26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2312262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19EBB0D3-45A7-E645-B185-BCBC355FED81}" type="datetimeFigureOut">
              <a:rPr lang="en-US" smtClean="0"/>
              <a:t>3/13/26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382942129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19EBB0D3-45A7-E645-B185-BCBC355FED81}" type="datetimeFigureOut">
              <a:rPr lang="en-US" smtClean="0"/>
              <a:t>3/13/26</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19517669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19EBB0D3-45A7-E645-B185-BCBC355FED81}" type="datetimeFigureOut">
              <a:rPr lang="en-US" smtClean="0"/>
              <a:t>3/13/26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C0A6EF-02DE-A448-8E9A-5310CE73D9E6}"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21384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9EBB0D3-45A7-E645-B185-BCBC355FED81}" type="datetimeFigureOut">
              <a:rPr lang="en-US" smtClean="0"/>
              <a:t>3/13/26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366883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EBB0D3-45A7-E645-B185-BCBC355FED81}" type="datetimeFigureOut">
              <a:rPr lang="en-US" smtClean="0"/>
              <a:t>3/13/26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2702337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19EBB0D3-45A7-E645-B185-BCBC355FED81}" type="datetimeFigureOut">
              <a:rPr lang="en-US" smtClean="0"/>
              <a:t>3/13/26</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17454836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19EBB0D3-45A7-E645-B185-BCBC355FED81}" type="datetimeFigureOut">
              <a:rPr lang="en-US" smtClean="0"/>
              <a:t>3/13/26</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4013026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9EBB0D3-45A7-E645-B185-BCBC355FED81}" type="datetimeFigureOut">
              <a:rPr lang="en-US" smtClean="0"/>
              <a:t>3/13/26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3340397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9EBB0D3-45A7-E645-B185-BCBC355FED81}" type="datetimeFigureOut">
              <a:rPr lang="en-US" smtClean="0"/>
              <a:t>3/13/26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C0A6EF-02DE-A448-8E9A-5310CE73D9E6}" type="slidenum">
              <a:rPr lang="en-US" smtClean="0"/>
              <a:t>‹#›</a:t>
            </a:fld>
            <a:endParaRPr lang="en-US"/>
          </a:p>
        </p:txBody>
      </p:sp>
    </p:spTree>
    <p:extLst>
      <p:ext uri="{BB962C8B-B14F-4D97-AF65-F5344CB8AC3E}">
        <p14:creationId xmlns:p14="http://schemas.microsoft.com/office/powerpoint/2010/main" val="2558715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9EBB0D3-45A7-E645-B185-BCBC355FED81}" type="datetimeFigureOut">
              <a:rPr lang="en-US" smtClean="0"/>
              <a:t>3/13/26</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21C0A6EF-02DE-A448-8E9A-5310CE73D9E6}" type="slidenum">
              <a:rPr lang="en-US" smtClean="0"/>
              <a:t>‹#›</a:t>
            </a:fld>
            <a:endParaRPr lang="en-US"/>
          </a:p>
        </p:txBody>
      </p:sp>
    </p:spTree>
    <p:extLst>
      <p:ext uri="{BB962C8B-B14F-4D97-AF65-F5344CB8AC3E}">
        <p14:creationId xmlns:p14="http://schemas.microsoft.com/office/powerpoint/2010/main" val="6177173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xhere.com/en/photo/820239" TargetMode="External"/><Relationship Id="rId2" Type="http://schemas.openxmlformats.org/officeDocument/2006/relationships/image" Target="../media/image1.jpg!d"/><Relationship Id="rId1" Type="http://schemas.openxmlformats.org/officeDocument/2006/relationships/slideLayout" Target="../slideLayouts/slideLayout2.xml"/><Relationship Id="rId6" Type="http://schemas.openxmlformats.org/officeDocument/2006/relationships/hyperlink" Target="https://creativecommons.org/licenses/by/3.0/" TargetMode="External"/><Relationship Id="rId5" Type="http://schemas.openxmlformats.org/officeDocument/2006/relationships/hyperlink" Target="https://yourbasic.org/golang/gotcha-operator-precedence/" TargetMode="Externa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peakpx.com/519368/red-apple-fruit/1152x864-wallpaper" TargetMode="External"/><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creativecommons.org/licenses/by/3.0/" TargetMode="External"/><Relationship Id="rId4" Type="http://schemas.openxmlformats.org/officeDocument/2006/relationships/hyperlink" Target="https://yourbasic.org/golang/gotcha-operator-precedenc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peakpx.com/519368/red-apple-fruit/1152x864-wallpaper" TargetMode="External"/><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yourbasic.org/golang/gotcha-operator-precedence/"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87A91-0C7D-A76F-B8C5-D0DB010B8F32}"/>
              </a:ext>
            </a:extLst>
          </p:cNvPr>
          <p:cNvSpPr>
            <a:spLocks noGrp="1"/>
          </p:cNvSpPr>
          <p:nvPr>
            <p:ph type="ctrTitle"/>
          </p:nvPr>
        </p:nvSpPr>
        <p:spPr>
          <a:xfrm>
            <a:off x="1416316" y="463463"/>
            <a:ext cx="9144000" cy="5373917"/>
          </a:xfrm>
        </p:spPr>
        <p:txBody>
          <a:bodyPr>
            <a:normAutofit/>
          </a:bodyPr>
          <a:lstStyle/>
          <a:p>
            <a:r>
              <a:rPr lang="en-GB" sz="4400" i="0" u="none" strike="noStrike" dirty="0">
                <a:effectLst/>
                <a:latin typeface="Calibri" panose="020F0502020204030204" pitchFamily="34" charset="0"/>
                <a:cs typeface="Calibri" panose="020F0502020204030204" pitchFamily="34" charset="0"/>
              </a:rPr>
              <a:t>Metaphysics and Epistemology </a:t>
            </a:r>
            <a:br>
              <a:rPr lang="en-GB" sz="4400" i="0" u="none" strike="noStrike" dirty="0">
                <a:effectLst/>
                <a:latin typeface="Calibri" panose="020F0502020204030204" pitchFamily="34" charset="0"/>
                <a:cs typeface="Calibri" panose="020F0502020204030204" pitchFamily="34" charset="0"/>
              </a:rPr>
            </a:br>
            <a:br>
              <a:rPr lang="en-GB" sz="4400" i="0" u="none" strike="noStrike" dirty="0">
                <a:effectLst/>
                <a:latin typeface="Calibri" panose="020F0502020204030204" pitchFamily="34" charset="0"/>
                <a:cs typeface="Calibri" panose="020F0502020204030204" pitchFamily="34" charset="0"/>
              </a:rPr>
            </a:br>
            <a:br>
              <a:rPr lang="en-GB" sz="4400" i="0" u="none" strike="noStrike" dirty="0">
                <a:effectLst/>
                <a:latin typeface="Calibri" panose="020F0502020204030204" pitchFamily="34" charset="0"/>
                <a:cs typeface="Calibri" panose="020F0502020204030204" pitchFamily="34" charset="0"/>
              </a:rPr>
            </a:br>
            <a:r>
              <a:rPr lang="en-GB" sz="4000" i="0" u="none" strike="noStrike" dirty="0">
                <a:effectLst/>
                <a:latin typeface="Calibri" panose="020F0502020204030204" pitchFamily="34" charset="0"/>
                <a:cs typeface="Calibri" panose="020F0502020204030204" pitchFamily="34" charset="0"/>
              </a:rPr>
              <a:t>(HPPH5037/HPPH6037)</a:t>
            </a:r>
            <a:br>
              <a:rPr lang="en-GB" sz="4400" i="0" u="none" strike="noStrike" dirty="0">
                <a:effectLst/>
                <a:latin typeface="Calibri" panose="020F0502020204030204" pitchFamily="34" charset="0"/>
                <a:cs typeface="Calibri" panose="020F0502020204030204" pitchFamily="34" charset="0"/>
              </a:rPr>
            </a:br>
            <a:br>
              <a:rPr lang="en-GB" sz="4400" i="0" u="none" strike="noStrike" dirty="0">
                <a:effectLst/>
                <a:latin typeface="Calibri" panose="020F0502020204030204" pitchFamily="34" charset="0"/>
                <a:cs typeface="Calibri" panose="020F0502020204030204" pitchFamily="34" charset="0"/>
              </a:rPr>
            </a:br>
            <a:br>
              <a:rPr lang="en-GB" sz="3600" i="0" u="none" strike="noStrike" dirty="0">
                <a:effectLst/>
                <a:latin typeface="Calibri" panose="020F0502020204030204" pitchFamily="34" charset="0"/>
                <a:cs typeface="Calibri" panose="020F0502020204030204" pitchFamily="34" charset="0"/>
              </a:rPr>
            </a:br>
            <a:r>
              <a:rPr lang="en-GB" sz="2800" i="0" u="none" strike="noStrike" dirty="0">
                <a:effectLst/>
                <a:latin typeface="Calibri" panose="020F0502020204030204" pitchFamily="34" charset="0"/>
                <a:cs typeface="Calibri" panose="020F0502020204030204" pitchFamily="34" charset="0"/>
              </a:rPr>
              <a:t>Vuthy Hastings</a:t>
            </a:r>
            <a:endParaRPr lang="en-US" sz="4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0906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6CF1E-E969-3BA2-107D-039622259929}"/>
              </a:ext>
            </a:extLst>
          </p:cNvPr>
          <p:cNvSpPr>
            <a:spLocks noGrp="1"/>
          </p:cNvSpPr>
          <p:nvPr>
            <p:ph type="title"/>
          </p:nvPr>
        </p:nvSpPr>
        <p:spPr/>
        <p:txBody>
          <a:bodyPr>
            <a:normAutofit/>
          </a:bodyPr>
          <a:lstStyle/>
          <a:p>
            <a:r>
              <a:rPr lang="en-GB" sz="2800" dirty="0">
                <a:latin typeface="Calibri" panose="020F0502020204030204" pitchFamily="34" charset="0"/>
                <a:cs typeface="Calibri" panose="020F0502020204030204" pitchFamily="34" charset="0"/>
              </a:rPr>
              <a:t>Does redness exist independently of particular red things?</a:t>
            </a:r>
            <a:endParaRPr lang="en-US" sz="2500" dirty="0">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EFA432BD-A660-4D3F-5355-E0778A9847C2}"/>
              </a:ext>
            </a:extLst>
          </p:cNvPr>
          <p:cNvSpPr txBox="1"/>
          <p:nvPr/>
        </p:nvSpPr>
        <p:spPr>
          <a:xfrm>
            <a:off x="1458685" y="2782669"/>
            <a:ext cx="9274629" cy="461665"/>
          </a:xfrm>
          <a:prstGeom prst="rect">
            <a:avLst/>
          </a:prstGeom>
          <a:noFill/>
        </p:spPr>
        <p:txBody>
          <a:bodyPr wrap="square" rtlCol="0">
            <a:spAutoFit/>
          </a:bodyPr>
          <a:lstStyle/>
          <a:p>
            <a:r>
              <a:rPr lang="en-GB" sz="1200" dirty="0">
                <a:effectLst/>
                <a:latin typeface="Calibri" panose="020F0502020204030204" pitchFamily="34" charset="0"/>
                <a:ea typeface="Calibri" panose="020F0502020204030204" pitchFamily="34" charset="0"/>
                <a:cs typeface="Calibri" panose="020F0502020204030204" pitchFamily="34" charset="0"/>
              </a:rPr>
              <a:t>‘The chief philosophical problem here is posed by sameness of type. Two different things, different particulars, can be of the same type’ (</a:t>
            </a:r>
            <a:r>
              <a:rPr lang="en-GB" sz="1200" b="1" dirty="0">
                <a:effectLst/>
                <a:latin typeface="Calibri" panose="020F0502020204030204" pitchFamily="34" charset="0"/>
                <a:ea typeface="Calibri" panose="020F0502020204030204" pitchFamily="34" charset="0"/>
                <a:cs typeface="Calibri" panose="020F0502020204030204" pitchFamily="34" charset="0"/>
              </a:rPr>
              <a:t>D.M. </a:t>
            </a:r>
            <a:r>
              <a:rPr lang="en-GB" sz="1200" i="1" dirty="0">
                <a:latin typeface="Calibri" panose="020F0502020204030204" pitchFamily="34" charset="0"/>
                <a:cs typeface="Calibri" panose="020F0502020204030204" pitchFamily="34" charset="0"/>
              </a:rPr>
              <a:t>Armstrong, </a:t>
            </a:r>
            <a:r>
              <a:rPr lang="en-GB" sz="1200" b="1" dirty="0">
                <a:latin typeface="Calibri" panose="020F0502020204030204" pitchFamily="34" charset="0"/>
                <a:cs typeface="Calibri" panose="020F0502020204030204" pitchFamily="34" charset="0"/>
              </a:rPr>
              <a:t>Universals: An Opinionated Introduction</a:t>
            </a:r>
            <a:r>
              <a:rPr lang="en-GB" sz="1200" dirty="0">
                <a:latin typeface="Calibri" panose="020F0502020204030204" pitchFamily="34" charset="0"/>
                <a:cs typeface="Calibri" panose="020F0502020204030204" pitchFamily="34" charset="0"/>
              </a:rPr>
              <a:t>, </a:t>
            </a:r>
            <a:r>
              <a:rPr lang="en-GB" sz="1200" b="1" dirty="0">
                <a:latin typeface="Calibri" panose="020F0502020204030204" pitchFamily="34" charset="0"/>
                <a:cs typeface="Calibri" panose="020F0502020204030204" pitchFamily="34" charset="0"/>
              </a:rPr>
              <a:t>1989, p. 2</a:t>
            </a:r>
            <a:r>
              <a:rPr lang="en-GB" sz="1200" dirty="0">
                <a:latin typeface="Calibri" panose="020F0502020204030204" pitchFamily="34" charset="0"/>
                <a:cs typeface="Calibri" panose="020F0502020204030204" pitchFamily="34" charset="0"/>
              </a:rPr>
              <a:t>)</a:t>
            </a:r>
            <a:endParaRPr lang="en-US" sz="1200"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C9505C32-9C48-D24F-2E1F-53D86D90BCE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414457" y="3660742"/>
            <a:ext cx="2315732" cy="2238540"/>
          </a:xfrm>
          <a:prstGeom prst="rect">
            <a:avLst/>
          </a:prstGeom>
        </p:spPr>
      </p:pic>
      <p:pic>
        <p:nvPicPr>
          <p:cNvPr id="7" name="Picture 6">
            <a:extLst>
              <a:ext uri="{FF2B5EF4-FFF2-40B4-BE49-F238E27FC236}">
                <a16:creationId xmlns:a16="http://schemas.microsoft.com/office/drawing/2014/main" id="{57954ED8-587E-1BBC-B1C0-C07E1F5FD2FD}"/>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396298" y="3660742"/>
            <a:ext cx="4338738" cy="2438768"/>
          </a:xfrm>
          <a:prstGeom prst="rect">
            <a:avLst/>
          </a:prstGeom>
        </p:spPr>
      </p:pic>
      <p:sp>
        <p:nvSpPr>
          <p:cNvPr id="8" name="TextBox 7">
            <a:extLst>
              <a:ext uri="{FF2B5EF4-FFF2-40B4-BE49-F238E27FC236}">
                <a16:creationId xmlns:a16="http://schemas.microsoft.com/office/drawing/2014/main" id="{62AF8D8F-F93F-13A4-C259-05DD6174E109}"/>
              </a:ext>
            </a:extLst>
          </p:cNvPr>
          <p:cNvSpPr txBox="1"/>
          <p:nvPr/>
        </p:nvSpPr>
        <p:spPr>
          <a:xfrm>
            <a:off x="6593537" y="6146586"/>
            <a:ext cx="3141499" cy="461665"/>
          </a:xfrm>
          <a:prstGeom prst="rect">
            <a:avLst/>
          </a:prstGeom>
          <a:noFill/>
        </p:spPr>
        <p:txBody>
          <a:bodyPr wrap="square" rtlCol="0">
            <a:spAutoFit/>
          </a:bodyPr>
          <a:lstStyle/>
          <a:p>
            <a:r>
              <a:rPr lang="en-US" sz="1200" dirty="0">
                <a:latin typeface="Calibri" panose="020F0502020204030204" pitchFamily="34" charset="0"/>
                <a:cs typeface="Calibri" panose="020F0502020204030204" pitchFamily="34" charset="0"/>
                <a:hlinkClick r:id="rId5" tooltip="https://yourbasic.org/golang/gotcha-operator-precedence/"/>
              </a:rPr>
              <a:t>This Photo</a:t>
            </a:r>
            <a:r>
              <a:rPr lang="en-US" sz="1200" dirty="0">
                <a:latin typeface="Calibri" panose="020F0502020204030204" pitchFamily="34" charset="0"/>
                <a:cs typeface="Calibri" panose="020F0502020204030204" pitchFamily="34" charset="0"/>
              </a:rPr>
              <a:t> by Unknown Author is licensed under </a:t>
            </a:r>
            <a:r>
              <a:rPr lang="en-US" sz="1200" dirty="0">
                <a:latin typeface="Calibri" panose="020F0502020204030204" pitchFamily="34" charset="0"/>
                <a:cs typeface="Calibri" panose="020F0502020204030204" pitchFamily="34" charset="0"/>
                <a:hlinkClick r:id="rId6" tooltip="https://creativecommons.org/licenses/by/3.0/"/>
              </a:rPr>
              <a:t>CC BY</a:t>
            </a:r>
            <a:endParaRPr lang="en-US" sz="1200"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2E443EFF-F6B4-C141-086F-0FADA32CB79B}"/>
              </a:ext>
            </a:extLst>
          </p:cNvPr>
          <p:cNvSpPr txBox="1"/>
          <p:nvPr/>
        </p:nvSpPr>
        <p:spPr>
          <a:xfrm>
            <a:off x="2414457" y="6139507"/>
            <a:ext cx="2315732" cy="461665"/>
          </a:xfrm>
          <a:prstGeom prst="rect">
            <a:avLst/>
          </a:prstGeom>
          <a:noFill/>
        </p:spPr>
        <p:txBody>
          <a:bodyPr wrap="square" rtlCol="0">
            <a:spAutoFit/>
          </a:bodyPr>
          <a:lstStyle/>
          <a:p>
            <a:r>
              <a:rPr lang="en-US" sz="1200" dirty="0">
                <a:latin typeface="Calibri" panose="020F0502020204030204" pitchFamily="34" charset="0"/>
                <a:cs typeface="Calibri" panose="020F0502020204030204" pitchFamily="34" charset="0"/>
                <a:hlinkClick r:id="rId5" tooltip="https://yourbasic.org/golang/gotcha-operator-precedence/"/>
              </a:rPr>
              <a:t>This Photo</a:t>
            </a:r>
            <a:r>
              <a:rPr lang="en-US" sz="1200" dirty="0">
                <a:latin typeface="Calibri" panose="020F0502020204030204" pitchFamily="34" charset="0"/>
                <a:cs typeface="Calibri" panose="020F0502020204030204" pitchFamily="34" charset="0"/>
              </a:rPr>
              <a:t> by Unknown Author is licensed under </a:t>
            </a:r>
            <a:r>
              <a:rPr lang="en-US" sz="1200" dirty="0">
                <a:latin typeface="Calibri" panose="020F0502020204030204" pitchFamily="34" charset="0"/>
                <a:cs typeface="Calibri" panose="020F0502020204030204" pitchFamily="34" charset="0"/>
                <a:hlinkClick r:id="rId6" tooltip="https://creativecommons.org/licenses/by/3.0/"/>
              </a:rPr>
              <a:t>CC BY</a:t>
            </a:r>
            <a:endParaRPr lang="en-US" sz="1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65490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6CF1E-E969-3BA2-107D-039622259929}"/>
              </a:ext>
            </a:extLst>
          </p:cNvPr>
          <p:cNvSpPr>
            <a:spLocks noGrp="1"/>
          </p:cNvSpPr>
          <p:nvPr>
            <p:ph type="title"/>
          </p:nvPr>
        </p:nvSpPr>
        <p:spPr/>
        <p:txBody>
          <a:bodyPr>
            <a:normAutofit/>
          </a:bodyPr>
          <a:lstStyle/>
          <a:p>
            <a:r>
              <a:rPr lang="en-US" sz="2500" dirty="0">
                <a:latin typeface="Calibri" panose="020F0502020204030204" pitchFamily="34" charset="0"/>
                <a:cs typeface="Calibri" panose="020F0502020204030204" pitchFamily="34" charset="0"/>
              </a:rPr>
              <a:t>Universals &amp; particulars</a:t>
            </a:r>
          </a:p>
        </p:txBody>
      </p:sp>
      <p:sp>
        <p:nvSpPr>
          <p:cNvPr id="11" name="TextBox 10">
            <a:extLst>
              <a:ext uri="{FF2B5EF4-FFF2-40B4-BE49-F238E27FC236}">
                <a16:creationId xmlns:a16="http://schemas.microsoft.com/office/drawing/2014/main" id="{BDDE7DE4-4FC3-DD94-B540-31863BDD12D8}"/>
              </a:ext>
            </a:extLst>
          </p:cNvPr>
          <p:cNvSpPr txBox="1"/>
          <p:nvPr/>
        </p:nvSpPr>
        <p:spPr>
          <a:xfrm>
            <a:off x="741405" y="2676246"/>
            <a:ext cx="5177482" cy="1015663"/>
          </a:xfrm>
          <a:prstGeom prst="rect">
            <a:avLst/>
          </a:prstGeom>
          <a:noFill/>
        </p:spPr>
        <p:txBody>
          <a:bodyPr wrap="square">
            <a:spAutoFit/>
          </a:bodyPr>
          <a:lstStyle/>
          <a:p>
            <a:r>
              <a:rPr lang="en-GB" sz="1200" b="1" dirty="0">
                <a:latin typeface="Calibri" panose="020F0502020204030204" pitchFamily="34" charset="0"/>
                <a:cs typeface="Calibri" panose="020F0502020204030204" pitchFamily="34" charset="0"/>
              </a:rPr>
              <a:t>Particulars</a:t>
            </a:r>
            <a:r>
              <a:rPr lang="en-GB" sz="1200" dirty="0">
                <a:latin typeface="Calibri" panose="020F0502020204030204" pitchFamily="34" charset="0"/>
                <a:cs typeface="Calibri" panose="020F0502020204030204" pitchFamily="34" charset="0"/>
              </a:rPr>
              <a:t>: “A substance – that which is called a substance most strictly, primarily, and most of all – is that which is neither said of a subject nor in a subject, e.g. The individual man or the individual horse” (</a:t>
            </a:r>
            <a:r>
              <a:rPr lang="en-GB" sz="1200" b="1" i="1" dirty="0">
                <a:latin typeface="Calibri" panose="020F0502020204030204" pitchFamily="34" charset="0"/>
                <a:cs typeface="Calibri" panose="020F0502020204030204" pitchFamily="34" charset="0"/>
              </a:rPr>
              <a:t>Aristotle,</a:t>
            </a:r>
            <a:r>
              <a:rPr lang="en-GB" sz="1200" b="1" dirty="0">
                <a:latin typeface="Calibri" panose="020F0502020204030204" pitchFamily="34" charset="0"/>
                <a:cs typeface="Calibri" panose="020F0502020204030204" pitchFamily="34" charset="0"/>
              </a:rPr>
              <a:t> Categories 2a11–15, in </a:t>
            </a:r>
            <a:r>
              <a:rPr lang="en-GB" sz="1200" b="1" i="1" dirty="0">
                <a:latin typeface="Calibri" panose="020F0502020204030204" pitchFamily="34" charset="0"/>
                <a:cs typeface="Calibri" panose="020F0502020204030204" pitchFamily="34" charset="0"/>
              </a:rPr>
              <a:t>The Complete Works of Aristotle: The Revised Oxford Translation</a:t>
            </a:r>
            <a:r>
              <a:rPr lang="en-GB" sz="1200" b="1" dirty="0">
                <a:latin typeface="Calibri" panose="020F0502020204030204" pitchFamily="34" charset="0"/>
                <a:cs typeface="Calibri" panose="020F0502020204030204" pitchFamily="34" charset="0"/>
              </a:rPr>
              <a:t>, Vol. 1, ed. J. Barnes, 1984)</a:t>
            </a:r>
            <a:endParaRPr lang="en-US" sz="1200" b="1" dirty="0">
              <a:solidFill>
                <a:srgbClr val="FF0000"/>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23B767E3-1C54-65CC-53E5-D385873E951E}"/>
              </a:ext>
            </a:extLst>
          </p:cNvPr>
          <p:cNvSpPr txBox="1"/>
          <p:nvPr/>
        </p:nvSpPr>
        <p:spPr>
          <a:xfrm>
            <a:off x="7039232" y="2782669"/>
            <a:ext cx="4411363" cy="1015663"/>
          </a:xfrm>
          <a:prstGeom prst="rect">
            <a:avLst/>
          </a:prstGeom>
          <a:noFill/>
        </p:spPr>
        <p:txBody>
          <a:bodyPr wrap="square">
            <a:spAutoFit/>
          </a:bodyPr>
          <a:lstStyle/>
          <a:p>
            <a:r>
              <a:rPr lang="en-GB" sz="1200" b="1" dirty="0">
                <a:latin typeface="Calibri" panose="020F0502020204030204" pitchFamily="34" charset="0"/>
                <a:cs typeface="Calibri" panose="020F0502020204030204" pitchFamily="34" charset="0"/>
              </a:rPr>
              <a:t>Universals: ‘</a:t>
            </a:r>
            <a:r>
              <a:rPr lang="en-GB" sz="1200" dirty="0">
                <a:latin typeface="Calibri" panose="020F0502020204030204" pitchFamily="34" charset="0"/>
                <a:cs typeface="Calibri" panose="020F0502020204030204" pitchFamily="34" charset="0"/>
              </a:rPr>
              <a:t>the universal is common, since that is called universal which naturally belongs to more than one thing’ (</a:t>
            </a:r>
            <a:r>
              <a:rPr lang="en-GB" sz="1200" b="1" i="1" dirty="0">
                <a:latin typeface="Calibri" panose="020F0502020204030204" pitchFamily="34" charset="0"/>
                <a:cs typeface="Calibri" panose="020F0502020204030204" pitchFamily="34" charset="0"/>
              </a:rPr>
              <a:t>Aristotle,</a:t>
            </a:r>
            <a:r>
              <a:rPr lang="en-GB" sz="1200" b="1" dirty="0">
                <a:latin typeface="Calibri" panose="020F0502020204030204" pitchFamily="34" charset="0"/>
                <a:cs typeface="Calibri" panose="020F0502020204030204" pitchFamily="34" charset="0"/>
              </a:rPr>
              <a:t> Metaphysics 1038b8–10, in </a:t>
            </a:r>
            <a:r>
              <a:rPr lang="en-GB" sz="1200" b="1" i="1" dirty="0">
                <a:latin typeface="Calibri" panose="020F0502020204030204" pitchFamily="34" charset="0"/>
                <a:cs typeface="Calibri" panose="020F0502020204030204" pitchFamily="34" charset="0"/>
              </a:rPr>
              <a:t>The Complete Works of Aristotle: The Revised Oxford Translation</a:t>
            </a:r>
            <a:r>
              <a:rPr lang="en-GB" sz="1200" b="1" dirty="0">
                <a:latin typeface="Calibri" panose="020F0502020204030204" pitchFamily="34" charset="0"/>
                <a:cs typeface="Calibri" panose="020F0502020204030204" pitchFamily="34" charset="0"/>
              </a:rPr>
              <a:t>, Vol. 2, ed. J. Barnes, Princeton University Press, 1984)</a:t>
            </a:r>
            <a:endParaRPr lang="en-US" sz="12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A7CF41B4-E6B6-8912-6C7E-9108C4AEA5F3}"/>
              </a:ext>
            </a:extLst>
          </p:cNvPr>
          <p:cNvSpPr txBox="1"/>
          <p:nvPr/>
        </p:nvSpPr>
        <p:spPr>
          <a:xfrm>
            <a:off x="7039232" y="4290451"/>
            <a:ext cx="4707925" cy="830997"/>
          </a:xfrm>
          <a:prstGeom prst="rect">
            <a:avLst/>
          </a:prstGeom>
          <a:noFill/>
        </p:spPr>
        <p:txBody>
          <a:bodyPr wrap="square">
            <a:spAutoFit/>
          </a:bodyPr>
          <a:lstStyle/>
          <a:p>
            <a:r>
              <a:rPr lang="en-GB" sz="1200" b="1" dirty="0">
                <a:effectLst/>
                <a:latin typeface="Calibri" panose="020F0502020204030204" pitchFamily="34" charset="0"/>
                <a:ea typeface="Calibri" panose="020F0502020204030204" pitchFamily="34" charset="0"/>
                <a:cs typeface="Calibri" panose="020F0502020204030204" pitchFamily="34" charset="0"/>
              </a:rPr>
              <a:t>Proposition: </a:t>
            </a:r>
            <a:r>
              <a:rPr lang="en-GB" sz="1200" dirty="0">
                <a:latin typeface="Calibri" panose="020F0502020204030204" pitchFamily="34" charset="0"/>
                <a:cs typeface="Calibri" panose="020F0502020204030204" pitchFamily="34" charset="0"/>
              </a:rPr>
              <a:t>The meaning or content expressed by a declarative sentence (</a:t>
            </a:r>
            <a:r>
              <a:rPr lang="en-GB" sz="1200" b="1" dirty="0">
                <a:latin typeface="Calibri" panose="020F0502020204030204" pitchFamily="34" charset="0"/>
                <a:cs typeface="Calibri" panose="020F0502020204030204" pitchFamily="34" charset="0"/>
              </a:rPr>
              <a:t>adapted from King, J., Soames, S., &amp; Speaks, J., “Propositions,” Stanford </a:t>
            </a:r>
            <a:r>
              <a:rPr lang="en-GB" sz="1200" b="1" dirty="0" err="1">
                <a:latin typeface="Calibri" panose="020F0502020204030204" pitchFamily="34" charset="0"/>
                <a:cs typeface="Calibri" panose="020F0502020204030204" pitchFamily="34" charset="0"/>
              </a:rPr>
              <a:t>Encyclopedia</a:t>
            </a:r>
            <a:r>
              <a:rPr lang="en-GB" sz="1200" b="1" dirty="0">
                <a:latin typeface="Calibri" panose="020F0502020204030204" pitchFamily="34" charset="0"/>
                <a:cs typeface="Calibri" panose="020F0502020204030204" pitchFamily="34" charset="0"/>
              </a:rPr>
              <a:t> of Philosophy, Introduction, 2023) </a:t>
            </a:r>
            <a:endParaRPr lang="en-US" sz="1200" b="1" dirty="0">
              <a:solidFill>
                <a:srgbClr val="FF0000"/>
              </a:solidFill>
              <a:latin typeface="Calibri" panose="020F050202020403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23F5842C-51C2-B16B-E9C1-23C3B42EE5DB}"/>
              </a:ext>
            </a:extLst>
          </p:cNvPr>
          <p:cNvSpPr txBox="1"/>
          <p:nvPr/>
        </p:nvSpPr>
        <p:spPr>
          <a:xfrm>
            <a:off x="593123" y="4412708"/>
            <a:ext cx="5313407" cy="646331"/>
          </a:xfrm>
          <a:prstGeom prst="rect">
            <a:avLst/>
          </a:prstGeom>
          <a:noFill/>
        </p:spPr>
        <p:txBody>
          <a:bodyPr wrap="square">
            <a:spAutoFit/>
          </a:bodyPr>
          <a:lstStyle/>
          <a:p>
            <a:r>
              <a:rPr lang="en-GB" sz="1200" b="1" dirty="0">
                <a:effectLst/>
                <a:latin typeface="Calibri" panose="020F0502020204030204" pitchFamily="34" charset="0"/>
                <a:ea typeface="Calibri" panose="020F0502020204030204" pitchFamily="34" charset="0"/>
                <a:cs typeface="Calibri" panose="020F0502020204030204" pitchFamily="34" charset="0"/>
              </a:rPr>
              <a:t>Statement: ‘</a:t>
            </a:r>
            <a:r>
              <a:rPr lang="en-GB" sz="1200" dirty="0">
                <a:latin typeface="Calibri" panose="020F0502020204030204" pitchFamily="34" charset="0"/>
                <a:cs typeface="Calibri" panose="020F0502020204030204" pitchFamily="34" charset="0"/>
              </a:rPr>
              <a:t>A definite or clear expression of something in speech or writing’ </a:t>
            </a:r>
            <a:r>
              <a:rPr lang="en-GB" sz="1200" b="1" dirty="0">
                <a:latin typeface="Calibri" panose="020F0502020204030204" pitchFamily="34" charset="0"/>
                <a:cs typeface="Calibri" panose="020F0502020204030204" pitchFamily="34" charset="0"/>
              </a:rPr>
              <a:t>(</a:t>
            </a:r>
            <a:r>
              <a:rPr lang="en-GB" sz="1200" b="1" i="1" dirty="0">
                <a:latin typeface="Calibri" panose="020F0502020204030204" pitchFamily="34" charset="0"/>
                <a:cs typeface="Calibri" panose="020F0502020204030204" pitchFamily="34" charset="0"/>
              </a:rPr>
              <a:t>Oxford University Press, “Statement,”</a:t>
            </a:r>
            <a:r>
              <a:rPr lang="en-GB" sz="1200" b="1" dirty="0">
                <a:latin typeface="Calibri" panose="020F0502020204030204" pitchFamily="34" charset="0"/>
                <a:cs typeface="Calibri" panose="020F0502020204030204" pitchFamily="34" charset="0"/>
              </a:rPr>
              <a:t> Oxford Languages, via Google Dictionary, n.d.) </a:t>
            </a:r>
            <a:endParaRPr lang="en-US" sz="1200" b="1" dirty="0">
              <a:latin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9B347375-79D1-38C2-2E9A-2B2A3C946661}"/>
              </a:ext>
            </a:extLst>
          </p:cNvPr>
          <p:cNvSpPr txBox="1"/>
          <p:nvPr/>
        </p:nvSpPr>
        <p:spPr>
          <a:xfrm>
            <a:off x="593123" y="5430278"/>
            <a:ext cx="4924169" cy="646331"/>
          </a:xfrm>
          <a:prstGeom prst="rect">
            <a:avLst/>
          </a:prstGeom>
          <a:noFill/>
        </p:spPr>
        <p:txBody>
          <a:bodyPr wrap="square">
            <a:spAutoFit/>
          </a:bodyPr>
          <a:lstStyle/>
          <a:p>
            <a:r>
              <a:rPr lang="en-GB" sz="1200" b="1" dirty="0">
                <a:effectLst/>
                <a:latin typeface="Calibri" panose="020F0502020204030204" pitchFamily="34" charset="0"/>
                <a:ea typeface="Calibri" panose="020F0502020204030204" pitchFamily="34" charset="0"/>
                <a:cs typeface="Calibri" panose="020F0502020204030204" pitchFamily="34" charset="0"/>
              </a:rPr>
              <a:t>Predicate: </a:t>
            </a:r>
            <a:r>
              <a:rPr lang="en-GB" sz="1200" dirty="0">
                <a:effectLst/>
                <a:latin typeface="Calibri" panose="020F0502020204030204" pitchFamily="34" charset="0"/>
                <a:ea typeface="Calibri" panose="020F0502020204030204" pitchFamily="34" charset="0"/>
                <a:cs typeface="Calibri" panose="020F0502020204030204" pitchFamily="34" charset="0"/>
              </a:rPr>
              <a:t>‘Is part of a sentence </a:t>
            </a:r>
            <a:r>
              <a:rPr lang="en-GB" sz="1200" dirty="0">
                <a:latin typeface="Calibri" panose="020F0502020204030204" pitchFamily="34" charset="0"/>
                <a:ea typeface="Calibri" panose="020F0502020204030204" pitchFamily="34" charset="0"/>
                <a:cs typeface="Calibri" panose="020F0502020204030204" pitchFamily="34" charset="0"/>
              </a:rPr>
              <a:t>or clause </a:t>
            </a:r>
            <a:r>
              <a:rPr lang="en-GB" sz="1200" dirty="0">
                <a:effectLst/>
                <a:latin typeface="Calibri" panose="020F0502020204030204" pitchFamily="34" charset="0"/>
                <a:ea typeface="Calibri" panose="020F0502020204030204" pitchFamily="34" charset="0"/>
                <a:cs typeface="Calibri" panose="020F0502020204030204" pitchFamily="34" charset="0"/>
              </a:rPr>
              <a:t>containing a verb that makes a statement about the subject’ </a:t>
            </a:r>
            <a:r>
              <a:rPr lang="en-GB" sz="1200" b="1" dirty="0">
                <a:effectLst/>
                <a:latin typeface="Calibri" panose="020F0502020204030204" pitchFamily="34" charset="0"/>
                <a:ea typeface="Calibri" panose="020F0502020204030204" pitchFamily="34" charset="0"/>
                <a:cs typeface="Calibri" panose="020F0502020204030204" pitchFamily="34" charset="0"/>
              </a:rPr>
              <a:t>(</a:t>
            </a:r>
            <a:r>
              <a:rPr lang="en-GB" sz="1200" b="1" i="1" dirty="0">
                <a:latin typeface="Calibri" panose="020F0502020204030204" pitchFamily="34" charset="0"/>
                <a:cs typeface="Calibri" panose="020F0502020204030204" pitchFamily="34" charset="0"/>
              </a:rPr>
              <a:t>Oxford University Press, “Predicate,”</a:t>
            </a:r>
            <a:r>
              <a:rPr lang="en-GB" sz="1200" b="1" dirty="0">
                <a:latin typeface="Calibri" panose="020F0502020204030204" pitchFamily="34" charset="0"/>
                <a:cs typeface="Calibri" panose="020F0502020204030204" pitchFamily="34" charset="0"/>
              </a:rPr>
              <a:t> Oxford Languages, via Google Dictionary, n.d.)</a:t>
            </a:r>
            <a:endParaRPr lang="en-US" sz="1200" b="1" dirty="0">
              <a:solidFill>
                <a:srgbClr val="FF0000"/>
              </a:solidFill>
              <a:latin typeface="Calibri" panose="020F0502020204030204" pitchFamily="34" charset="0"/>
              <a:cs typeface="Calibri" panose="020F0502020204030204" pitchFamily="34" charset="0"/>
            </a:endParaRPr>
          </a:p>
        </p:txBody>
      </p:sp>
      <p:cxnSp>
        <p:nvCxnSpPr>
          <p:cNvPr id="22" name="Straight Connector 21">
            <a:extLst>
              <a:ext uri="{FF2B5EF4-FFF2-40B4-BE49-F238E27FC236}">
                <a16:creationId xmlns:a16="http://schemas.microsoft.com/office/drawing/2014/main" id="{B0BD01E5-4CB4-C880-394A-28C7E1756415}"/>
              </a:ext>
            </a:extLst>
          </p:cNvPr>
          <p:cNvCxnSpPr/>
          <p:nvPr/>
        </p:nvCxnSpPr>
        <p:spPr>
          <a:xfrm>
            <a:off x="593123" y="3943937"/>
            <a:ext cx="11343504"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3" name="Table 22">
            <a:extLst>
              <a:ext uri="{FF2B5EF4-FFF2-40B4-BE49-F238E27FC236}">
                <a16:creationId xmlns:a16="http://schemas.microsoft.com/office/drawing/2014/main" id="{9B1E93B6-F3BD-DAC0-3EEA-7AA74DFA565D}"/>
              </a:ext>
            </a:extLst>
          </p:cNvPr>
          <p:cNvGraphicFramePr>
            <a:graphicFrameLocks noGrp="1"/>
          </p:cNvGraphicFramePr>
          <p:nvPr>
            <p:extLst>
              <p:ext uri="{D42A27DB-BD31-4B8C-83A1-F6EECF244321}">
                <p14:modId xmlns:p14="http://schemas.microsoft.com/office/powerpoint/2010/main" val="3131875098"/>
              </p:ext>
            </p:extLst>
          </p:nvPr>
        </p:nvGraphicFramePr>
        <p:xfrm>
          <a:off x="6215277" y="5251863"/>
          <a:ext cx="5721350" cy="1280160"/>
        </p:xfrm>
        <a:graphic>
          <a:graphicData uri="http://schemas.openxmlformats.org/drawingml/2006/table">
            <a:tbl>
              <a:tblPr firstRow="1" firstCol="1" bandRow="1">
                <a:tableStyleId>{5C22544A-7EE6-4342-B048-85BDC9FD1C3A}</a:tableStyleId>
              </a:tblPr>
              <a:tblGrid>
                <a:gridCol w="1906905">
                  <a:extLst>
                    <a:ext uri="{9D8B030D-6E8A-4147-A177-3AD203B41FA5}">
                      <a16:colId xmlns:a16="http://schemas.microsoft.com/office/drawing/2014/main" val="1233462676"/>
                    </a:ext>
                  </a:extLst>
                </a:gridCol>
                <a:gridCol w="1906905">
                  <a:extLst>
                    <a:ext uri="{9D8B030D-6E8A-4147-A177-3AD203B41FA5}">
                      <a16:colId xmlns:a16="http://schemas.microsoft.com/office/drawing/2014/main" val="4156281753"/>
                    </a:ext>
                  </a:extLst>
                </a:gridCol>
                <a:gridCol w="1907540">
                  <a:extLst>
                    <a:ext uri="{9D8B030D-6E8A-4147-A177-3AD203B41FA5}">
                      <a16:colId xmlns:a16="http://schemas.microsoft.com/office/drawing/2014/main" val="878746804"/>
                    </a:ext>
                  </a:extLst>
                </a:gridCol>
              </a:tblGrid>
              <a:tr h="0">
                <a:tc>
                  <a:txBody>
                    <a:bodyPr/>
                    <a:lstStyle/>
                    <a:p>
                      <a:pPr algn="ctr"/>
                      <a:r>
                        <a:rPr lang="en-GB" sz="1200" dirty="0">
                          <a:solidFill>
                            <a:schemeClr val="tx1"/>
                          </a:solidFill>
                          <a:effectLst/>
                        </a:rPr>
                        <a:t>Level</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GB" sz="1200" dirty="0">
                          <a:solidFill>
                            <a:schemeClr val="tx1"/>
                          </a:solidFill>
                          <a:effectLst/>
                        </a:rPr>
                        <a:t>Example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GB" sz="1200" dirty="0">
                          <a:solidFill>
                            <a:schemeClr val="tx1"/>
                          </a:solidFill>
                          <a:effectLst/>
                        </a:rPr>
                        <a:t>What it represents</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71785723"/>
                  </a:ext>
                </a:extLst>
              </a:tr>
              <a:tr h="0">
                <a:tc>
                  <a:txBody>
                    <a:bodyPr/>
                    <a:lstStyle/>
                    <a:p>
                      <a:r>
                        <a:rPr lang="en-GB" sz="1200" dirty="0">
                          <a:solidFill>
                            <a:schemeClr val="tx1"/>
                          </a:solidFill>
                          <a:effectLst/>
                        </a:rPr>
                        <a:t>Statement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r>
                        <a:rPr lang="en-GB" sz="1200">
                          <a:effectLst/>
                        </a:rPr>
                        <a:t>This apple 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r>
                        <a:rPr lang="en-GB" sz="1200" dirty="0">
                          <a:effectLst/>
                        </a:rPr>
                        <a:t>A sentence that can be true or false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05529760"/>
                  </a:ext>
                </a:extLst>
              </a:tr>
              <a:tr h="0">
                <a:tc>
                  <a:txBody>
                    <a:bodyPr/>
                    <a:lstStyle/>
                    <a:p>
                      <a:r>
                        <a:rPr lang="en-GB" sz="1200" dirty="0">
                          <a:solidFill>
                            <a:schemeClr val="tx1"/>
                          </a:solidFill>
                          <a:effectLst/>
                        </a:rPr>
                        <a:t>Proposition</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r>
                        <a:rPr lang="en-GB" sz="1200">
                          <a:effectLst/>
                        </a:rPr>
                        <a:t>The apple has the property of redness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r>
                        <a:rPr lang="en-GB" sz="1200">
                          <a:effectLst/>
                        </a:rPr>
                        <a:t>The meaning/content of the statement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51442280"/>
                  </a:ext>
                </a:extLst>
              </a:tr>
              <a:tr h="0">
                <a:tc>
                  <a:txBody>
                    <a:bodyPr/>
                    <a:lstStyle/>
                    <a:p>
                      <a:r>
                        <a:rPr lang="en-GB" sz="1200" dirty="0">
                          <a:solidFill>
                            <a:schemeClr val="tx1"/>
                          </a:solidFill>
                          <a:effectLst/>
                        </a:rPr>
                        <a:t>Predicate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r>
                        <a:rPr lang="en-GB" sz="1200" dirty="0">
                          <a:effectLst/>
                        </a:rPr>
                        <a:t>is red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r>
                        <a:rPr lang="en-GB" sz="1200" dirty="0">
                          <a:effectLst/>
                        </a:rPr>
                        <a:t>Attributes a property to the subject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27891221"/>
                  </a:ext>
                </a:extLst>
              </a:tr>
            </a:tbl>
          </a:graphicData>
        </a:graphic>
      </p:graphicFrame>
    </p:spTree>
    <p:extLst>
      <p:ext uri="{BB962C8B-B14F-4D97-AF65-F5344CB8AC3E}">
        <p14:creationId xmlns:p14="http://schemas.microsoft.com/office/powerpoint/2010/main" val="3210707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159A7-1AE8-8972-DC97-C23A4EA1771C}"/>
              </a:ext>
            </a:extLst>
          </p:cNvPr>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Parmenides </a:t>
            </a:r>
          </a:p>
        </p:txBody>
      </p:sp>
      <p:sp>
        <p:nvSpPr>
          <p:cNvPr id="5" name="TextBox 4">
            <a:extLst>
              <a:ext uri="{FF2B5EF4-FFF2-40B4-BE49-F238E27FC236}">
                <a16:creationId xmlns:a16="http://schemas.microsoft.com/office/drawing/2014/main" id="{5B9DD65A-3762-3414-10C4-E8B3DC95C86B}"/>
              </a:ext>
            </a:extLst>
          </p:cNvPr>
          <p:cNvSpPr txBox="1"/>
          <p:nvPr/>
        </p:nvSpPr>
        <p:spPr>
          <a:xfrm>
            <a:off x="2085216" y="3232818"/>
            <a:ext cx="3529238" cy="830997"/>
          </a:xfrm>
          <a:prstGeom prst="rect">
            <a:avLst/>
          </a:prstGeom>
          <a:noFill/>
        </p:spPr>
        <p:txBody>
          <a:bodyPr wrap="square">
            <a:spAutoFit/>
          </a:bodyPr>
          <a:lstStyle/>
          <a:p>
            <a:r>
              <a:rPr lang="en-GB" sz="1200" dirty="0">
                <a:latin typeface="Calibri" panose="020F0502020204030204" pitchFamily="34" charset="0"/>
                <a:cs typeface="Calibri" panose="020F0502020204030204" pitchFamily="34" charset="0"/>
              </a:rPr>
              <a:t>‘Never it was or shall be; but the ALL simultaneously now is, one continuous one’ (</a:t>
            </a:r>
            <a:r>
              <a:rPr lang="en-GB" sz="1200" b="1" i="1" dirty="0">
                <a:latin typeface="Calibri" panose="020F0502020204030204" pitchFamily="34" charset="0"/>
                <a:cs typeface="Calibri" panose="020F0502020204030204" pitchFamily="34" charset="0"/>
              </a:rPr>
              <a:t>Parmenides,</a:t>
            </a:r>
            <a:r>
              <a:rPr lang="en-GB" sz="1200" b="1" dirty="0">
                <a:latin typeface="Calibri" panose="020F0502020204030204" pitchFamily="34" charset="0"/>
                <a:cs typeface="Calibri" panose="020F0502020204030204" pitchFamily="34" charset="0"/>
              </a:rPr>
              <a:t> On Nature, “On Truth,” p. 6, in </a:t>
            </a:r>
            <a:r>
              <a:rPr lang="en-GB" sz="1200" b="1" i="1" dirty="0">
                <a:latin typeface="Calibri" panose="020F0502020204030204" pitchFamily="34" charset="0"/>
                <a:cs typeface="Calibri" panose="020F0502020204030204" pitchFamily="34" charset="0"/>
              </a:rPr>
              <a:t>The Fragments of Parmenides</a:t>
            </a:r>
            <a:r>
              <a:rPr lang="en-GB" sz="1200" b="1" dirty="0">
                <a:latin typeface="Calibri" panose="020F0502020204030204" pitchFamily="34" charset="0"/>
                <a:cs typeface="Calibri" panose="020F0502020204030204" pitchFamily="34" charset="0"/>
              </a:rPr>
              <a:t>, trans. Thomas Davidson, St. Louis: E. P. Gray, 1870) </a:t>
            </a:r>
          </a:p>
        </p:txBody>
      </p:sp>
      <p:sp>
        <p:nvSpPr>
          <p:cNvPr id="9" name="TextBox 8">
            <a:extLst>
              <a:ext uri="{FF2B5EF4-FFF2-40B4-BE49-F238E27FC236}">
                <a16:creationId xmlns:a16="http://schemas.microsoft.com/office/drawing/2014/main" id="{F6CAE9FA-08C8-7D21-A3D2-82916EDE7C3E}"/>
              </a:ext>
            </a:extLst>
          </p:cNvPr>
          <p:cNvSpPr txBox="1"/>
          <p:nvPr/>
        </p:nvSpPr>
        <p:spPr>
          <a:xfrm>
            <a:off x="6049637" y="3050702"/>
            <a:ext cx="3911227" cy="1200329"/>
          </a:xfrm>
          <a:prstGeom prst="rect">
            <a:avLst/>
          </a:prstGeom>
          <a:noFill/>
        </p:spPr>
        <p:txBody>
          <a:bodyPr wrap="square">
            <a:spAutoFit/>
          </a:bodyPr>
          <a:lstStyle/>
          <a:p>
            <a:r>
              <a:rPr lang="en-GB" sz="1200" dirty="0">
                <a:effectLst/>
                <a:latin typeface="Calibri" panose="020F0502020204030204" pitchFamily="34" charset="0"/>
                <a:ea typeface="Calibri" panose="020F0502020204030204" pitchFamily="34" charset="0"/>
                <a:cs typeface="Calibri" panose="020F0502020204030204" pitchFamily="34" charset="0"/>
              </a:rPr>
              <a:t>‘One path is: That Being doth be, and Non-being is not’ </a:t>
            </a:r>
          </a:p>
          <a:p>
            <a:r>
              <a:rPr lang="en-GB" sz="1200" dirty="0">
                <a:effectLst/>
                <a:latin typeface="Calibri" panose="020F0502020204030204" pitchFamily="34" charset="0"/>
                <a:ea typeface="Calibri" panose="020F0502020204030204" pitchFamily="34" charset="0"/>
                <a:cs typeface="Calibri" panose="020F0502020204030204" pitchFamily="34" charset="0"/>
              </a:rPr>
              <a:t>‘</a:t>
            </a:r>
            <a:r>
              <a:rPr lang="en-GB" sz="1200" dirty="0" err="1">
                <a:effectLst/>
                <a:latin typeface="Calibri" panose="020F0502020204030204" pitchFamily="34" charset="0"/>
                <a:ea typeface="Calibri" panose="020F0502020204030204" pitchFamily="34" charset="0"/>
                <a:cs typeface="Calibri" panose="020F0502020204030204" pitchFamily="34" charset="0"/>
              </a:rPr>
              <a:t>Th’other</a:t>
            </a:r>
            <a:r>
              <a:rPr lang="en-GB" sz="1200" dirty="0">
                <a:effectLst/>
                <a:latin typeface="Calibri" panose="020F0502020204030204" pitchFamily="34" charset="0"/>
                <a:ea typeface="Calibri" panose="020F0502020204030204" pitchFamily="34" charset="0"/>
                <a:cs typeface="Calibri" panose="020F0502020204030204" pitchFamily="34" charset="0"/>
              </a:rPr>
              <a:t> path is: That Being is not, and Non-being must be’ </a:t>
            </a:r>
          </a:p>
          <a:p>
            <a:r>
              <a:rPr lang="en-GB" sz="1200" dirty="0">
                <a:effectLst/>
                <a:latin typeface="Calibri" panose="020F0502020204030204" pitchFamily="34" charset="0"/>
                <a:ea typeface="Calibri" panose="020F0502020204030204" pitchFamily="34" charset="0"/>
                <a:cs typeface="Calibri" panose="020F0502020204030204" pitchFamily="34" charset="0"/>
              </a:rPr>
              <a:t>‘For thou never canst know what is not (for none can conceive it)’</a:t>
            </a:r>
          </a:p>
          <a:p>
            <a:endParaRPr lang="en-GB" sz="1200" i="1" dirty="0">
              <a:latin typeface="Calibri" panose="020F0502020204030204" pitchFamily="34" charset="0"/>
              <a:cs typeface="Calibri" panose="020F0502020204030204" pitchFamily="34" charset="0"/>
            </a:endParaRPr>
          </a:p>
          <a:p>
            <a:r>
              <a:rPr lang="en-GB" sz="1200" i="1" dirty="0">
                <a:latin typeface="Calibri" panose="020F0502020204030204" pitchFamily="34" charset="0"/>
                <a:cs typeface="Calibri" panose="020F0502020204030204" pitchFamily="34" charset="0"/>
              </a:rPr>
              <a:t>(</a:t>
            </a:r>
            <a:r>
              <a:rPr lang="en-GB" sz="1200" b="1" i="1" dirty="0">
                <a:latin typeface="Calibri" panose="020F0502020204030204" pitchFamily="34" charset="0"/>
                <a:cs typeface="Calibri" panose="020F0502020204030204" pitchFamily="34" charset="0"/>
              </a:rPr>
              <a:t>Parmenides,</a:t>
            </a:r>
            <a:r>
              <a:rPr lang="en-GB" sz="1200" b="1" dirty="0">
                <a:latin typeface="Calibri" panose="020F0502020204030204" pitchFamily="34" charset="0"/>
                <a:cs typeface="Calibri" panose="020F0502020204030204" pitchFamily="34" charset="0"/>
              </a:rPr>
              <a:t>  Fragment, “On Truth,” p. 4)</a:t>
            </a:r>
            <a:endParaRPr lang="en-GB" sz="1200" b="1"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3863CBF3-A68D-FA55-9421-DE038C5DB68C}"/>
              </a:ext>
            </a:extLst>
          </p:cNvPr>
          <p:cNvSpPr txBox="1"/>
          <p:nvPr/>
        </p:nvSpPr>
        <p:spPr>
          <a:xfrm>
            <a:off x="2618675" y="4716908"/>
            <a:ext cx="6772187" cy="830997"/>
          </a:xfrm>
          <a:prstGeom prst="rect">
            <a:avLst/>
          </a:prstGeom>
          <a:noFill/>
        </p:spPr>
        <p:txBody>
          <a:bodyPr wrap="square">
            <a:spAutoFit/>
          </a:bodyPr>
          <a:lstStyle/>
          <a:p>
            <a:pPr algn="ctr"/>
            <a:r>
              <a:rPr lang="en-GB" sz="1200" dirty="0">
                <a:effectLst/>
                <a:latin typeface="Calibri" panose="020F0502020204030204" pitchFamily="34" charset="0"/>
                <a:ea typeface="Calibri" panose="020F0502020204030204" pitchFamily="34" charset="0"/>
                <a:cs typeface="Calibri" panose="020F0502020204030204" pitchFamily="34" charset="0"/>
              </a:rPr>
              <a:t>‘Surely thou shalt not separate Being from clinging to Being,</a:t>
            </a:r>
          </a:p>
          <a:p>
            <a:pPr algn="ctr"/>
            <a:r>
              <a:rPr lang="en-GB" sz="1200" dirty="0">
                <a:effectLst/>
                <a:latin typeface="Calibri" panose="020F0502020204030204" pitchFamily="34" charset="0"/>
                <a:ea typeface="Calibri" panose="020F0502020204030204" pitchFamily="34" charset="0"/>
                <a:cs typeface="Calibri" panose="020F0502020204030204" pitchFamily="34" charset="0"/>
              </a:rPr>
              <a:t>Nor shalt thou find it scattered at all through the All of the cosmos,</a:t>
            </a:r>
          </a:p>
          <a:p>
            <a:pPr algn="ctr"/>
            <a:r>
              <a:rPr lang="en-GB" sz="1200" dirty="0">
                <a:effectLst/>
                <a:latin typeface="Calibri" panose="020F0502020204030204" pitchFamily="34" charset="0"/>
                <a:ea typeface="Calibri" panose="020F0502020204030204" pitchFamily="34" charset="0"/>
                <a:cs typeface="Calibri" panose="020F0502020204030204" pitchFamily="34" charset="0"/>
              </a:rPr>
              <a:t>Nor yet gather together’ </a:t>
            </a:r>
          </a:p>
          <a:p>
            <a:pPr algn="ctr"/>
            <a:r>
              <a:rPr lang="en-GB" sz="1200" b="1" dirty="0">
                <a:latin typeface="Calibri" panose="020F0502020204030204" pitchFamily="34" charset="0"/>
                <a:ea typeface="Calibri" panose="020F0502020204030204" pitchFamily="34" charset="0"/>
                <a:cs typeface="Calibri" panose="020F0502020204030204" pitchFamily="34" charset="0"/>
              </a:rPr>
              <a:t>(</a:t>
            </a:r>
            <a:r>
              <a:rPr lang="en-GB" sz="1200" b="1" i="1" dirty="0">
                <a:latin typeface="Calibri" panose="020F0502020204030204" pitchFamily="34" charset="0"/>
                <a:cs typeface="Calibri" panose="020F0502020204030204" pitchFamily="34" charset="0"/>
              </a:rPr>
              <a:t>Parmenides,</a:t>
            </a:r>
            <a:r>
              <a:rPr lang="en-GB" sz="1200" b="1" dirty="0">
                <a:latin typeface="Calibri" panose="020F0502020204030204" pitchFamily="34" charset="0"/>
                <a:cs typeface="Calibri" panose="020F0502020204030204" pitchFamily="34" charset="0"/>
              </a:rPr>
              <a:t> Fragment, “On Truth,” p. 6)</a:t>
            </a:r>
            <a:endParaRPr lang="en-GB" sz="1200" b="1" dirty="0">
              <a:effectLst/>
              <a:latin typeface="Calibri" panose="020F0502020204030204" pitchFamily="34" charset="0"/>
              <a:ea typeface="Calibri" panose="020F0502020204030204" pitchFamily="34" charset="0"/>
              <a:cs typeface="Calibri" panose="020F0502020204030204" pitchFamily="34" charset="0"/>
            </a:endParaRPr>
          </a:p>
        </p:txBody>
      </p:sp>
      <p:cxnSp>
        <p:nvCxnSpPr>
          <p:cNvPr id="20" name="Straight Connector 19">
            <a:extLst>
              <a:ext uri="{FF2B5EF4-FFF2-40B4-BE49-F238E27FC236}">
                <a16:creationId xmlns:a16="http://schemas.microsoft.com/office/drawing/2014/main" id="{4C6C8369-41CD-2734-3881-EAF8256E92BC}"/>
              </a:ext>
            </a:extLst>
          </p:cNvPr>
          <p:cNvCxnSpPr>
            <a:cxnSpLocks/>
          </p:cNvCxnSpPr>
          <p:nvPr/>
        </p:nvCxnSpPr>
        <p:spPr>
          <a:xfrm>
            <a:off x="5832045" y="3051273"/>
            <a:ext cx="0" cy="1416897"/>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1817D68-48E9-16E3-A245-37215C6FE99E}"/>
              </a:ext>
            </a:extLst>
          </p:cNvPr>
          <p:cNvCxnSpPr>
            <a:cxnSpLocks/>
          </p:cNvCxnSpPr>
          <p:nvPr/>
        </p:nvCxnSpPr>
        <p:spPr>
          <a:xfrm>
            <a:off x="2231136" y="4468170"/>
            <a:ext cx="7547267"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06606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6CF1E-E969-3BA2-107D-039622259929}"/>
              </a:ext>
            </a:extLst>
          </p:cNvPr>
          <p:cNvSpPr>
            <a:spLocks noGrp="1"/>
          </p:cNvSpPr>
          <p:nvPr>
            <p:ph type="title"/>
          </p:nvPr>
        </p:nvSpPr>
        <p:spPr>
          <a:xfrm>
            <a:off x="2231136" y="931045"/>
            <a:ext cx="7729728" cy="1188720"/>
          </a:xfrm>
        </p:spPr>
        <p:txBody>
          <a:bodyPr>
            <a:normAutofit/>
          </a:bodyPr>
          <a:lstStyle/>
          <a:p>
            <a:r>
              <a:rPr lang="en-US" sz="2500" dirty="0">
                <a:latin typeface="Calibri" panose="020F0502020204030204" pitchFamily="34" charset="0"/>
                <a:cs typeface="Calibri" panose="020F0502020204030204" pitchFamily="34" charset="0"/>
              </a:rPr>
              <a:t>Platonic realism </a:t>
            </a:r>
            <a:br>
              <a:rPr lang="en-US" sz="25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(the Theory of forms) </a:t>
            </a:r>
            <a:endParaRPr lang="en-US" sz="25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C65BBFA9-54F7-CC2C-97E6-CAC940F23974}"/>
              </a:ext>
            </a:extLst>
          </p:cNvPr>
          <p:cNvSpPr txBox="1"/>
          <p:nvPr/>
        </p:nvSpPr>
        <p:spPr>
          <a:xfrm>
            <a:off x="992506" y="2445769"/>
            <a:ext cx="4460569" cy="1015663"/>
          </a:xfrm>
          <a:prstGeom prst="rect">
            <a:avLst/>
          </a:prstGeom>
          <a:noFill/>
        </p:spPr>
        <p:txBody>
          <a:bodyPr wrap="square">
            <a:spAutoFit/>
          </a:bodyPr>
          <a:lstStyle/>
          <a:p>
            <a:r>
              <a:rPr lang="en-GB" sz="1200" dirty="0">
                <a:latin typeface="Calibri" panose="020F0502020204030204" pitchFamily="34" charset="0"/>
                <a:cs typeface="Calibri" panose="020F0502020204030204" pitchFamily="34" charset="0"/>
              </a:rPr>
              <a:t>‘I</a:t>
            </a:r>
            <a:r>
              <a:rPr lang="en-GB" sz="1200" dirty="0">
                <a:effectLst/>
                <a:latin typeface="Calibri" panose="020F0502020204030204" pitchFamily="34" charset="0"/>
                <a:cs typeface="Calibri" panose="020F0502020204030204" pitchFamily="34" charset="0"/>
              </a:rPr>
              <a:t>t always </a:t>
            </a:r>
            <a:r>
              <a:rPr lang="en-GB" sz="1200" i="1" dirty="0">
                <a:effectLst/>
                <a:latin typeface="Calibri" panose="020F0502020204030204" pitchFamily="34" charset="0"/>
                <a:cs typeface="Calibri" panose="020F0502020204030204" pitchFamily="34" charset="0"/>
              </a:rPr>
              <a:t>is </a:t>
            </a:r>
            <a:r>
              <a:rPr lang="en-GB" sz="1200" dirty="0">
                <a:effectLst/>
                <a:latin typeface="Calibri" panose="020F0502020204030204" pitchFamily="34" charset="0"/>
                <a:cs typeface="Calibri" panose="020F0502020204030204" pitchFamily="34" charset="0"/>
              </a:rPr>
              <a:t>and </a:t>
            </a:r>
            <a:r>
              <a:rPr lang="en-GB" sz="1200" b="1" dirty="0">
                <a:effectLst/>
                <a:latin typeface="Calibri" panose="020F0502020204030204" pitchFamily="34" charset="0"/>
                <a:cs typeface="Calibri" panose="020F0502020204030204" pitchFamily="34" charset="0"/>
              </a:rPr>
              <a:t>neither comes </a:t>
            </a:r>
            <a:r>
              <a:rPr lang="en-GB" sz="1200" dirty="0">
                <a:effectLst/>
                <a:latin typeface="Calibri" panose="020F0502020204030204" pitchFamily="34" charset="0"/>
                <a:cs typeface="Calibri" panose="020F0502020204030204" pitchFamily="34" charset="0"/>
              </a:rPr>
              <a:t>to be, neither waxes nor wanes’</a:t>
            </a:r>
            <a:r>
              <a:rPr lang="en-GB" sz="1200" b="1" dirty="0">
                <a:latin typeface="Calibri" panose="020F0502020204030204" pitchFamily="34" charset="0"/>
                <a:cs typeface="Calibri" panose="020F0502020204030204" pitchFamily="34" charset="0"/>
              </a:rPr>
              <a:t> nor passes away</a:t>
            </a:r>
            <a:br>
              <a:rPr lang="en-GB" sz="1200" dirty="0">
                <a:latin typeface="Calibri" panose="020F0502020204030204" pitchFamily="34" charset="0"/>
                <a:cs typeface="Calibri" panose="020F0502020204030204" pitchFamily="34" charset="0"/>
              </a:rPr>
            </a:br>
            <a:r>
              <a:rPr lang="en-GB" sz="1200" b="1" dirty="0">
                <a:latin typeface="Calibri" panose="020F0502020204030204" pitchFamily="34" charset="0"/>
                <a:cs typeface="Calibri" panose="020F0502020204030204" pitchFamily="34" charset="0"/>
              </a:rPr>
              <a:t>(</a:t>
            </a:r>
            <a:r>
              <a:rPr lang="en-GB" sz="1200" b="1" i="1" dirty="0">
                <a:latin typeface="Calibri" panose="020F0502020204030204" pitchFamily="34" charset="0"/>
                <a:cs typeface="Calibri" panose="020F0502020204030204" pitchFamily="34" charset="0"/>
              </a:rPr>
              <a:t>Plato,</a:t>
            </a:r>
            <a:r>
              <a:rPr lang="en-GB" sz="1200" b="1" dirty="0">
                <a:latin typeface="Calibri" panose="020F0502020204030204" pitchFamily="34" charset="0"/>
                <a:cs typeface="Calibri" panose="020F0502020204030204" pitchFamily="34" charset="0"/>
              </a:rPr>
              <a:t> Symposium 211a-b, in </a:t>
            </a:r>
            <a:r>
              <a:rPr lang="en-GB" sz="1200" b="1" i="1" dirty="0">
                <a:latin typeface="Calibri" panose="020F0502020204030204" pitchFamily="34" charset="0"/>
                <a:cs typeface="Calibri" panose="020F0502020204030204" pitchFamily="34" charset="0"/>
              </a:rPr>
              <a:t>Plato: Complete Works</a:t>
            </a:r>
            <a:r>
              <a:rPr lang="en-GB" sz="1200" b="1" dirty="0">
                <a:latin typeface="Calibri" panose="020F0502020204030204" pitchFamily="34" charset="0"/>
                <a:cs typeface="Calibri" panose="020F0502020204030204" pitchFamily="34" charset="0"/>
              </a:rPr>
              <a:t>, ed. John M. Cooper &amp; D. S. Hutchinson, Indianapolis: Hackett Publishing Company, 1997)</a:t>
            </a:r>
            <a:endParaRPr lang="en-US" sz="1200" b="1"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CA332D5E-6CB9-97D4-DE46-7A349045DAAC}"/>
              </a:ext>
            </a:extLst>
          </p:cNvPr>
          <p:cNvSpPr txBox="1"/>
          <p:nvPr/>
        </p:nvSpPr>
        <p:spPr>
          <a:xfrm>
            <a:off x="482015" y="3939043"/>
            <a:ext cx="3061110" cy="1754326"/>
          </a:xfrm>
          <a:prstGeom prst="rect">
            <a:avLst/>
          </a:prstGeom>
          <a:noFill/>
        </p:spPr>
        <p:txBody>
          <a:bodyPr wrap="square">
            <a:spAutoFit/>
          </a:bodyPr>
          <a:lstStyle/>
          <a:p>
            <a:r>
              <a:rPr lang="en-GB" sz="1200" dirty="0">
                <a:effectLst/>
                <a:latin typeface="Calibri" panose="020F0502020204030204" pitchFamily="34" charset="0"/>
                <a:cs typeface="Calibri" panose="020F0502020204030204" pitchFamily="34" charset="0"/>
              </a:rPr>
              <a:t>‘It is like a line divided into two unequal sections.13 Then divide each section—namely, that of the visible and that of the intelligible’</a:t>
            </a:r>
            <a:endParaRPr lang="en-GB" sz="1200" dirty="0">
              <a:latin typeface="Calibri" panose="020F0502020204030204" pitchFamily="34" charset="0"/>
              <a:cs typeface="Calibri" panose="020F0502020204030204" pitchFamily="34" charset="0"/>
            </a:endParaRPr>
          </a:p>
          <a:p>
            <a:endParaRPr lang="en-GB" sz="1200" dirty="0">
              <a:latin typeface="Calibri" panose="020F0502020204030204" pitchFamily="34" charset="0"/>
              <a:cs typeface="Calibri" panose="020F0502020204030204" pitchFamily="34" charset="0"/>
            </a:endParaRPr>
          </a:p>
          <a:p>
            <a:r>
              <a:rPr lang="en-GB" sz="1200" b="1" dirty="0">
                <a:latin typeface="Calibri" panose="020F0502020204030204" pitchFamily="34" charset="0"/>
                <a:cs typeface="Calibri" panose="020F0502020204030204" pitchFamily="34" charset="0"/>
              </a:rPr>
              <a:t>(</a:t>
            </a:r>
            <a:r>
              <a:rPr lang="en-GB" sz="1200" b="1" i="1" dirty="0">
                <a:latin typeface="Calibri" panose="020F0502020204030204" pitchFamily="34" charset="0"/>
                <a:cs typeface="Calibri" panose="020F0502020204030204" pitchFamily="34" charset="0"/>
              </a:rPr>
              <a:t>Plato,</a:t>
            </a:r>
            <a:r>
              <a:rPr lang="en-GB" sz="1200" b="1" dirty="0">
                <a:latin typeface="Calibri" panose="020F0502020204030204" pitchFamily="34" charset="0"/>
                <a:cs typeface="Calibri" panose="020F0502020204030204" pitchFamily="34" charset="0"/>
              </a:rPr>
              <a:t> Republic 509b–c, in </a:t>
            </a:r>
            <a:r>
              <a:rPr lang="en-GB" sz="1200" b="1" i="1" dirty="0">
                <a:latin typeface="Calibri" panose="020F0502020204030204" pitchFamily="34" charset="0"/>
                <a:cs typeface="Calibri" panose="020F0502020204030204" pitchFamily="34" charset="0"/>
              </a:rPr>
              <a:t>Plato: Complete Works</a:t>
            </a:r>
            <a:r>
              <a:rPr lang="en-GB" sz="1200" b="1" dirty="0">
                <a:latin typeface="Calibri" panose="020F0502020204030204" pitchFamily="34" charset="0"/>
                <a:cs typeface="Calibri" panose="020F0502020204030204" pitchFamily="34" charset="0"/>
              </a:rPr>
              <a:t>, ed. John M. Cooper &amp; D. S. Hutchinson, Indianapolis: Hackett Publishing Company, 1997) </a:t>
            </a:r>
            <a:endParaRPr lang="en-US" sz="1200" b="1"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F04788C-E263-BE5E-579C-8C0C3DE0DB01}"/>
              </a:ext>
            </a:extLst>
          </p:cNvPr>
          <p:cNvSpPr txBox="1"/>
          <p:nvPr/>
        </p:nvSpPr>
        <p:spPr>
          <a:xfrm>
            <a:off x="8849517" y="2630435"/>
            <a:ext cx="3061110" cy="646331"/>
          </a:xfrm>
          <a:prstGeom prst="rect">
            <a:avLst/>
          </a:prstGeom>
          <a:noFill/>
        </p:spPr>
        <p:txBody>
          <a:bodyPr wrap="square">
            <a:spAutoFit/>
          </a:bodyPr>
          <a:lstStyle/>
          <a:p>
            <a:r>
              <a:rPr lang="en-GB" sz="1200" dirty="0">
                <a:effectLst/>
                <a:latin typeface="Calibri" panose="020F0502020204030204" pitchFamily="34" charset="0"/>
                <a:cs typeface="Calibri" panose="020F0502020204030204" pitchFamily="34" charset="0"/>
              </a:rPr>
              <a:t>The visible realm consists of </a:t>
            </a:r>
            <a:r>
              <a:rPr lang="en-GB" sz="1200" b="1" dirty="0">
                <a:effectLst/>
                <a:latin typeface="Calibri" panose="020F0502020204030204" pitchFamily="34" charset="0"/>
                <a:cs typeface="Calibri" panose="020F0502020204030204" pitchFamily="34" charset="0"/>
              </a:rPr>
              <a:t>‘images those very things of which images were made in’</a:t>
            </a:r>
            <a:endParaRPr lang="en-GB" sz="1200" b="1" dirty="0">
              <a:latin typeface="Calibri" panose="020F0502020204030204" pitchFamily="34" charset="0"/>
              <a:cs typeface="Calibri" panose="020F0502020204030204" pitchFamily="34" charset="0"/>
            </a:endParaRPr>
          </a:p>
          <a:p>
            <a:r>
              <a:rPr lang="en-US" sz="1200" b="1" dirty="0">
                <a:latin typeface="Calibri" panose="020F0502020204030204" pitchFamily="34" charset="0"/>
                <a:cs typeface="Calibri" panose="020F0502020204030204" pitchFamily="34" charset="0"/>
              </a:rPr>
              <a:t>(Plato, Republic 511a-b, 1997) </a:t>
            </a:r>
          </a:p>
        </p:txBody>
      </p:sp>
      <p:sp>
        <p:nvSpPr>
          <p:cNvPr id="5" name="TextBox 4">
            <a:extLst>
              <a:ext uri="{FF2B5EF4-FFF2-40B4-BE49-F238E27FC236}">
                <a16:creationId xmlns:a16="http://schemas.microsoft.com/office/drawing/2014/main" id="{222EE402-3C38-C782-51E0-B83F14D8DAB8}"/>
              </a:ext>
            </a:extLst>
          </p:cNvPr>
          <p:cNvSpPr txBox="1"/>
          <p:nvPr/>
        </p:nvSpPr>
        <p:spPr>
          <a:xfrm>
            <a:off x="9104152" y="4541960"/>
            <a:ext cx="2638926" cy="1754326"/>
          </a:xfrm>
          <a:prstGeom prst="rect">
            <a:avLst/>
          </a:prstGeom>
          <a:noFill/>
        </p:spPr>
        <p:txBody>
          <a:bodyPr wrap="square">
            <a:spAutoFit/>
          </a:bodyPr>
          <a:lstStyle/>
          <a:p>
            <a:r>
              <a:rPr lang="en-GB" sz="1200" dirty="0">
                <a:effectLst/>
                <a:latin typeface="Calibri" panose="020F0502020204030204" pitchFamily="34" charset="0"/>
                <a:cs typeface="Calibri" panose="020F0502020204030204" pitchFamily="34" charset="0"/>
              </a:rPr>
              <a:t>‘nothing else makes it beautiful other than the presence of, or the sharing in, or however you may describe its relationship to that Beautiful’ </a:t>
            </a:r>
            <a:endParaRPr lang="en-GB" sz="1200" dirty="0">
              <a:latin typeface="Calibri" panose="020F0502020204030204" pitchFamily="34" charset="0"/>
              <a:cs typeface="Calibri" panose="020F0502020204030204" pitchFamily="34" charset="0"/>
            </a:endParaRPr>
          </a:p>
          <a:p>
            <a:br>
              <a:rPr lang="en-GB" sz="1200" dirty="0">
                <a:latin typeface="Calibri" panose="020F0502020204030204" pitchFamily="34" charset="0"/>
                <a:cs typeface="Calibri" panose="020F0502020204030204" pitchFamily="34" charset="0"/>
              </a:rPr>
            </a:br>
            <a:r>
              <a:rPr lang="en-GB" sz="1200" dirty="0">
                <a:latin typeface="Calibri" panose="020F0502020204030204" pitchFamily="34" charset="0"/>
                <a:cs typeface="Calibri" panose="020F0502020204030204" pitchFamily="34" charset="0"/>
              </a:rPr>
              <a:t>(</a:t>
            </a:r>
            <a:r>
              <a:rPr lang="en-GB" sz="1200" b="1" i="1" dirty="0">
                <a:latin typeface="Calibri" panose="020F0502020204030204" pitchFamily="34" charset="0"/>
                <a:cs typeface="Calibri" panose="020F0502020204030204" pitchFamily="34" charset="0"/>
              </a:rPr>
              <a:t>Plato,</a:t>
            </a:r>
            <a:r>
              <a:rPr lang="en-GB" sz="1200" b="1" dirty="0">
                <a:latin typeface="Calibri" panose="020F0502020204030204" pitchFamily="34" charset="0"/>
                <a:cs typeface="Calibri" panose="020F0502020204030204" pitchFamily="34" charset="0"/>
              </a:rPr>
              <a:t> Phaedo 100c–d, in </a:t>
            </a:r>
            <a:r>
              <a:rPr lang="en-GB" sz="1200" b="1" i="1" dirty="0">
                <a:latin typeface="Calibri" panose="020F0502020204030204" pitchFamily="34" charset="0"/>
                <a:cs typeface="Calibri" panose="020F0502020204030204" pitchFamily="34" charset="0"/>
              </a:rPr>
              <a:t>Plato: Complete Works</a:t>
            </a:r>
            <a:r>
              <a:rPr lang="en-GB" sz="1200" b="1" dirty="0">
                <a:latin typeface="Calibri" panose="020F0502020204030204" pitchFamily="34" charset="0"/>
                <a:cs typeface="Calibri" panose="020F0502020204030204" pitchFamily="34" charset="0"/>
              </a:rPr>
              <a:t>, ed. John M. Cooper &amp; D. S. Hutchinson, Indianapolis: Hackett Publishing Company, 1999)</a:t>
            </a:r>
            <a:endParaRPr lang="en-US" sz="1200" b="1" dirty="0">
              <a:latin typeface="Calibri" panose="020F0502020204030204" pitchFamily="34" charset="0"/>
              <a:cs typeface="Calibri" panose="020F0502020204030204" pitchFamily="34" charset="0"/>
            </a:endParaRPr>
          </a:p>
        </p:txBody>
      </p:sp>
      <p:pic>
        <p:nvPicPr>
          <p:cNvPr id="20" name="Picture 19">
            <a:extLst>
              <a:ext uri="{FF2B5EF4-FFF2-40B4-BE49-F238E27FC236}">
                <a16:creationId xmlns:a16="http://schemas.microsoft.com/office/drawing/2014/main" id="{6BC2612C-BEFF-B58F-4EA5-00C57405F78E}"/>
              </a:ext>
            </a:extLst>
          </p:cNvPr>
          <p:cNvPicPr>
            <a:picLocks noChangeAspect="1"/>
          </p:cNvPicPr>
          <p:nvPr/>
        </p:nvPicPr>
        <p:blipFill>
          <a:blip r:embed="rId2"/>
          <a:stretch>
            <a:fillRect/>
          </a:stretch>
        </p:blipFill>
        <p:spPr>
          <a:xfrm>
            <a:off x="3756734" y="3429000"/>
            <a:ext cx="4892143" cy="3152964"/>
          </a:xfrm>
          <a:prstGeom prst="rect">
            <a:avLst/>
          </a:prstGeom>
        </p:spPr>
      </p:pic>
    </p:spTree>
    <p:extLst>
      <p:ext uri="{BB962C8B-B14F-4D97-AF65-F5344CB8AC3E}">
        <p14:creationId xmlns:p14="http://schemas.microsoft.com/office/powerpoint/2010/main" val="7538014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21046-956B-0AD4-1DA6-D1585B3FE81E}"/>
              </a:ext>
            </a:extLst>
          </p:cNvPr>
          <p:cNvSpPr>
            <a:spLocks noGrp="1"/>
          </p:cNvSpPr>
          <p:nvPr>
            <p:ph type="title"/>
          </p:nvPr>
        </p:nvSpPr>
        <p:spPr/>
        <p:txBody>
          <a:bodyPr/>
          <a:lstStyle/>
          <a:p>
            <a:r>
              <a:rPr lang="en-US" dirty="0"/>
              <a:t>This apple is red</a:t>
            </a:r>
          </a:p>
        </p:txBody>
      </p:sp>
      <p:graphicFrame>
        <p:nvGraphicFramePr>
          <p:cNvPr id="4" name="Table 3">
            <a:extLst>
              <a:ext uri="{FF2B5EF4-FFF2-40B4-BE49-F238E27FC236}">
                <a16:creationId xmlns:a16="http://schemas.microsoft.com/office/drawing/2014/main" id="{10FA4728-2AD1-D346-422F-CE8263E72F33}"/>
              </a:ext>
            </a:extLst>
          </p:cNvPr>
          <p:cNvGraphicFramePr>
            <a:graphicFrameLocks noGrp="1"/>
          </p:cNvGraphicFramePr>
          <p:nvPr>
            <p:extLst>
              <p:ext uri="{D42A27DB-BD31-4B8C-83A1-F6EECF244321}">
                <p14:modId xmlns:p14="http://schemas.microsoft.com/office/powerpoint/2010/main" val="1838636688"/>
              </p:ext>
            </p:extLst>
          </p:nvPr>
        </p:nvGraphicFramePr>
        <p:xfrm>
          <a:off x="249990" y="5086947"/>
          <a:ext cx="5721350" cy="1657441"/>
        </p:xfrm>
        <a:graphic>
          <a:graphicData uri="http://schemas.openxmlformats.org/drawingml/2006/table">
            <a:tbl>
              <a:tblPr firstRow="1" firstCol="1" bandRow="1">
                <a:tableStyleId>{5C22544A-7EE6-4342-B048-85BDC9FD1C3A}</a:tableStyleId>
              </a:tblPr>
              <a:tblGrid>
                <a:gridCol w="1430020">
                  <a:extLst>
                    <a:ext uri="{9D8B030D-6E8A-4147-A177-3AD203B41FA5}">
                      <a16:colId xmlns:a16="http://schemas.microsoft.com/office/drawing/2014/main" val="2451624512"/>
                    </a:ext>
                  </a:extLst>
                </a:gridCol>
                <a:gridCol w="1287094">
                  <a:extLst>
                    <a:ext uri="{9D8B030D-6E8A-4147-A177-3AD203B41FA5}">
                      <a16:colId xmlns:a16="http://schemas.microsoft.com/office/drawing/2014/main" val="665444999"/>
                    </a:ext>
                  </a:extLst>
                </a:gridCol>
                <a:gridCol w="1573581">
                  <a:extLst>
                    <a:ext uri="{9D8B030D-6E8A-4147-A177-3AD203B41FA5}">
                      <a16:colId xmlns:a16="http://schemas.microsoft.com/office/drawing/2014/main" val="3244485853"/>
                    </a:ext>
                  </a:extLst>
                </a:gridCol>
                <a:gridCol w="1430655">
                  <a:extLst>
                    <a:ext uri="{9D8B030D-6E8A-4147-A177-3AD203B41FA5}">
                      <a16:colId xmlns:a16="http://schemas.microsoft.com/office/drawing/2014/main" val="3946701827"/>
                    </a:ext>
                  </a:extLst>
                </a:gridCol>
              </a:tblGrid>
              <a:tr h="361950">
                <a:tc>
                  <a:txBody>
                    <a:bodyPr/>
                    <a:lstStyle/>
                    <a:p>
                      <a:pPr algn="ctr"/>
                      <a:r>
                        <a:rPr lang="en-GB" sz="1200" dirty="0">
                          <a:solidFill>
                            <a:schemeClr val="tx1"/>
                          </a:solidFill>
                          <a:effectLst/>
                        </a:rPr>
                        <a:t>Part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Example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Parmenides</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Plato</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93351087"/>
                  </a:ext>
                </a:extLst>
              </a:tr>
              <a:tr h="248950">
                <a:tc>
                  <a:txBody>
                    <a:bodyPr/>
                    <a:lstStyle/>
                    <a:p>
                      <a:pPr algn="ctr"/>
                      <a:r>
                        <a:rPr lang="en-GB" sz="1200" b="0">
                          <a:solidFill>
                            <a:schemeClr val="tx1"/>
                          </a:solidFill>
                          <a:effectLst/>
                        </a:rPr>
                        <a:t>Subject</a:t>
                      </a:r>
                      <a:endParaRPr lang="en-GB" sz="12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This apple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Multiplicity problem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Particular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84767346"/>
                  </a:ext>
                </a:extLst>
              </a:tr>
              <a:tr h="497901">
                <a:tc>
                  <a:txBody>
                    <a:bodyPr/>
                    <a:lstStyle/>
                    <a:p>
                      <a:pPr algn="ctr"/>
                      <a:r>
                        <a:rPr lang="en-GB" sz="1200" b="0">
                          <a:solidFill>
                            <a:schemeClr val="tx1"/>
                          </a:solidFill>
                          <a:effectLst/>
                        </a:rPr>
                        <a:t>Predicate</a:t>
                      </a:r>
                      <a:endParaRPr lang="en-GB" sz="12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Change impossible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Refers to the Form of Redness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76481335"/>
                  </a:ext>
                </a:extLst>
              </a:tr>
              <a:tr h="472349">
                <a:tc>
                  <a:txBody>
                    <a:bodyPr/>
                    <a:lstStyle/>
                    <a:p>
                      <a:pPr algn="ctr"/>
                      <a:r>
                        <a:rPr lang="en-GB" sz="1200" b="0" dirty="0">
                          <a:solidFill>
                            <a:schemeClr val="tx1"/>
                          </a:solidFill>
                          <a:effectLst/>
                        </a:rPr>
                        <a:t>Proposition </a:t>
                      </a:r>
                      <a:endParaRPr lang="en-GB"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This apple 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Hard to explain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The apple participates in the form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16134752"/>
                  </a:ext>
                </a:extLst>
              </a:tr>
            </a:tbl>
          </a:graphicData>
        </a:graphic>
      </p:graphicFrame>
      <p:pic>
        <p:nvPicPr>
          <p:cNvPr id="6" name="Picture 5">
            <a:extLst>
              <a:ext uri="{FF2B5EF4-FFF2-40B4-BE49-F238E27FC236}">
                <a16:creationId xmlns:a16="http://schemas.microsoft.com/office/drawing/2014/main" id="{6DEBE822-400C-09F2-9C6F-AA22D418219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482778" y="2576536"/>
            <a:ext cx="2782016" cy="1854677"/>
          </a:xfrm>
          <a:prstGeom prst="rect">
            <a:avLst/>
          </a:prstGeom>
        </p:spPr>
      </p:pic>
      <p:sp>
        <p:nvSpPr>
          <p:cNvPr id="7" name="TextBox 6">
            <a:extLst>
              <a:ext uri="{FF2B5EF4-FFF2-40B4-BE49-F238E27FC236}">
                <a16:creationId xmlns:a16="http://schemas.microsoft.com/office/drawing/2014/main" id="{A3598EE8-6102-01B8-03BE-50A51DA4486A}"/>
              </a:ext>
            </a:extLst>
          </p:cNvPr>
          <p:cNvSpPr txBox="1"/>
          <p:nvPr/>
        </p:nvSpPr>
        <p:spPr>
          <a:xfrm>
            <a:off x="865431" y="4536116"/>
            <a:ext cx="3863057" cy="276999"/>
          </a:xfrm>
          <a:prstGeom prst="rect">
            <a:avLst/>
          </a:prstGeom>
          <a:noFill/>
        </p:spPr>
        <p:txBody>
          <a:bodyPr wrap="square" rtlCol="0">
            <a:spAutoFit/>
          </a:bodyPr>
          <a:lstStyle/>
          <a:p>
            <a:r>
              <a:rPr lang="en-US" sz="1200" dirty="0">
                <a:latin typeface="Calibri" panose="020F0502020204030204" pitchFamily="34" charset="0"/>
                <a:cs typeface="Calibri" panose="020F0502020204030204" pitchFamily="34" charset="0"/>
                <a:hlinkClick r:id="rId4" tooltip="https://yourbasic.org/golang/gotcha-operator-precedence/"/>
              </a:rPr>
              <a:t>This Photo</a:t>
            </a:r>
            <a:r>
              <a:rPr lang="en-US" sz="1200" dirty="0">
                <a:latin typeface="Calibri" panose="020F0502020204030204" pitchFamily="34" charset="0"/>
                <a:cs typeface="Calibri" panose="020F0502020204030204" pitchFamily="34" charset="0"/>
              </a:rPr>
              <a:t> by Unknown Author is licensed under </a:t>
            </a:r>
            <a:r>
              <a:rPr lang="en-US" sz="1200" dirty="0">
                <a:latin typeface="Calibri" panose="020F0502020204030204" pitchFamily="34" charset="0"/>
                <a:cs typeface="Calibri" panose="020F0502020204030204" pitchFamily="34" charset="0"/>
                <a:hlinkClick r:id="rId5" tooltip="https://creativecommons.org/licenses/by/3.0/"/>
              </a:rPr>
              <a:t>CC BY</a:t>
            </a:r>
            <a:endParaRPr lang="en-US" sz="1200" dirty="0">
              <a:latin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28DD9F43-A5B6-8F39-CE23-09490FD1154F}"/>
              </a:ext>
            </a:extLst>
          </p:cNvPr>
          <p:cNvPicPr>
            <a:picLocks noChangeAspect="1"/>
          </p:cNvPicPr>
          <p:nvPr/>
        </p:nvPicPr>
        <p:blipFill>
          <a:blip r:embed="rId6"/>
          <a:stretch>
            <a:fillRect/>
          </a:stretch>
        </p:blipFill>
        <p:spPr>
          <a:xfrm>
            <a:off x="6481294" y="2773255"/>
            <a:ext cx="5202111" cy="3314724"/>
          </a:xfrm>
          <a:prstGeom prst="rect">
            <a:avLst/>
          </a:prstGeom>
        </p:spPr>
      </p:pic>
    </p:spTree>
    <p:extLst>
      <p:ext uri="{BB962C8B-B14F-4D97-AF65-F5344CB8AC3E}">
        <p14:creationId xmlns:p14="http://schemas.microsoft.com/office/powerpoint/2010/main" val="3137691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2BC0-8EED-4909-9D03-38F23A1B88D6}"/>
              </a:ext>
            </a:extLst>
          </p:cNvPr>
          <p:cNvSpPr>
            <a:spLocks noGrp="1"/>
          </p:cNvSpPr>
          <p:nvPr>
            <p:ph type="title"/>
          </p:nvPr>
        </p:nvSpPr>
        <p:spPr/>
        <p:txBody>
          <a:bodyPr/>
          <a:lstStyle/>
          <a:p>
            <a:r>
              <a:rPr lang="en-US" dirty="0">
                <a:latin typeface="Calibri" panose="020F0502020204030204" pitchFamily="34" charset="0"/>
                <a:cs typeface="Calibri" panose="020F0502020204030204" pitchFamily="34" charset="0"/>
              </a:rPr>
              <a:t>Response to </a:t>
            </a:r>
            <a:r>
              <a:rPr lang="en-US" dirty="0" err="1">
                <a:latin typeface="Calibri" panose="020F0502020204030204" pitchFamily="34" charset="0"/>
                <a:cs typeface="Calibri" panose="020F0502020204030204" pitchFamily="34" charset="0"/>
              </a:rPr>
              <a:t>plato</a:t>
            </a:r>
            <a:endParaRPr lang="en-US"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0B8B4769-433F-1B78-3571-40F49CBD763F}"/>
              </a:ext>
            </a:extLst>
          </p:cNvPr>
          <p:cNvSpPr txBox="1"/>
          <p:nvPr/>
        </p:nvSpPr>
        <p:spPr>
          <a:xfrm>
            <a:off x="496160" y="2675132"/>
            <a:ext cx="3656115" cy="1384995"/>
          </a:xfrm>
          <a:prstGeom prst="rect">
            <a:avLst/>
          </a:prstGeom>
          <a:noFill/>
        </p:spPr>
        <p:txBody>
          <a:bodyPr wrap="square">
            <a:spAutoFit/>
          </a:bodyPr>
          <a:lstStyle/>
          <a:p>
            <a:r>
              <a:rPr lang="en-GB" sz="1200" dirty="0">
                <a:latin typeface="Calibri" panose="020F0502020204030204" pitchFamily="34" charset="0"/>
                <a:cs typeface="Calibri" panose="020F0502020204030204" pitchFamily="34" charset="0"/>
              </a:rPr>
              <a:t>‘</a:t>
            </a:r>
            <a:r>
              <a:rPr lang="en-GB" sz="1200" dirty="0">
                <a:effectLst/>
                <a:latin typeface="Calibri" panose="020F0502020204030204" pitchFamily="34" charset="0"/>
                <a:cs typeface="Calibri" panose="020F0502020204030204" pitchFamily="34" charset="0"/>
              </a:rPr>
              <a:t>whenever some number of things seem to you to be large, perhaps there seems to be some one character, the same as you look at them all, and from that you conclude that the large is one’ </a:t>
            </a:r>
          </a:p>
          <a:p>
            <a:r>
              <a:rPr lang="en-GB" sz="1200" b="1" i="1" dirty="0">
                <a:latin typeface="Calibri" panose="020F0502020204030204" pitchFamily="34" charset="0"/>
                <a:cs typeface="Calibri" panose="020F0502020204030204" pitchFamily="34" charset="0"/>
              </a:rPr>
              <a:t>(Plato,</a:t>
            </a:r>
            <a:r>
              <a:rPr lang="en-GB" sz="1200" b="1" dirty="0">
                <a:latin typeface="Calibri" panose="020F0502020204030204" pitchFamily="34" charset="0"/>
                <a:cs typeface="Calibri" panose="020F0502020204030204" pitchFamily="34" charset="0"/>
              </a:rPr>
              <a:t> Parmenides 132a, in </a:t>
            </a:r>
            <a:r>
              <a:rPr lang="en-GB" sz="1200" b="1" i="1" dirty="0">
                <a:latin typeface="Calibri" panose="020F0502020204030204" pitchFamily="34" charset="0"/>
                <a:cs typeface="Calibri" panose="020F0502020204030204" pitchFamily="34" charset="0"/>
              </a:rPr>
              <a:t>Plato: Complete Works</a:t>
            </a:r>
            <a:r>
              <a:rPr lang="en-GB" sz="1200" b="1" dirty="0">
                <a:latin typeface="Calibri" panose="020F0502020204030204" pitchFamily="34" charset="0"/>
                <a:cs typeface="Calibri" panose="020F0502020204030204" pitchFamily="34" charset="0"/>
              </a:rPr>
              <a:t>, ed. John M. Cooper &amp; D. S. Hutchinson, Indianapolis: Hackett Publishing Company, 1997)</a:t>
            </a:r>
          </a:p>
        </p:txBody>
      </p:sp>
      <p:sp>
        <p:nvSpPr>
          <p:cNvPr id="5" name="TextBox 4">
            <a:extLst>
              <a:ext uri="{FF2B5EF4-FFF2-40B4-BE49-F238E27FC236}">
                <a16:creationId xmlns:a16="http://schemas.microsoft.com/office/drawing/2014/main" id="{6B88BFCC-9515-0474-D30C-A5F37E64A392}"/>
              </a:ext>
            </a:extLst>
          </p:cNvPr>
          <p:cNvSpPr txBox="1"/>
          <p:nvPr/>
        </p:nvSpPr>
        <p:spPr>
          <a:xfrm>
            <a:off x="496160" y="4320988"/>
            <a:ext cx="3341321" cy="646331"/>
          </a:xfrm>
          <a:prstGeom prst="rect">
            <a:avLst/>
          </a:prstGeom>
          <a:noFill/>
        </p:spPr>
        <p:txBody>
          <a:bodyPr wrap="square" rtlCol="0">
            <a:spAutoFit/>
          </a:bodyPr>
          <a:lstStyle/>
          <a:p>
            <a:r>
              <a:rPr lang="en-GB" sz="1200" dirty="0">
                <a:effectLst/>
                <a:latin typeface="Calibri" panose="020F0502020204030204" pitchFamily="34" charset="0"/>
                <a:cs typeface="Calibri" panose="020F0502020204030204" pitchFamily="34" charset="0"/>
              </a:rPr>
              <a:t>‘So does each thing that gets a share get as its share the form as a whole or a part of it? ‘ </a:t>
            </a:r>
          </a:p>
          <a:p>
            <a:r>
              <a:rPr lang="en-GB" sz="1200" b="1" dirty="0">
                <a:latin typeface="Calibri" panose="020F0502020204030204" pitchFamily="34" charset="0"/>
                <a:cs typeface="Calibri" panose="020F0502020204030204" pitchFamily="34" charset="0"/>
              </a:rPr>
              <a:t>(Plato, Parmenides 131a, 1997) </a:t>
            </a:r>
          </a:p>
        </p:txBody>
      </p:sp>
      <p:sp>
        <p:nvSpPr>
          <p:cNvPr id="9" name="TextBox 8">
            <a:extLst>
              <a:ext uri="{FF2B5EF4-FFF2-40B4-BE49-F238E27FC236}">
                <a16:creationId xmlns:a16="http://schemas.microsoft.com/office/drawing/2014/main" id="{49994CB1-BE27-613B-E9A8-6B4D66FC0C94}"/>
              </a:ext>
            </a:extLst>
          </p:cNvPr>
          <p:cNvSpPr txBox="1"/>
          <p:nvPr/>
        </p:nvSpPr>
        <p:spPr>
          <a:xfrm>
            <a:off x="496160" y="5228180"/>
            <a:ext cx="3506214" cy="1200329"/>
          </a:xfrm>
          <a:prstGeom prst="rect">
            <a:avLst/>
          </a:prstGeom>
          <a:noFill/>
        </p:spPr>
        <p:txBody>
          <a:bodyPr wrap="square">
            <a:spAutoFit/>
          </a:bodyPr>
          <a:lstStyle/>
          <a:p>
            <a:r>
              <a:rPr lang="en-GB" sz="1200" dirty="0">
                <a:effectLst/>
                <a:latin typeface="Calibri" panose="020F0502020204030204" pitchFamily="34" charset="0"/>
                <a:cs typeface="Calibri" panose="020F0502020204030204" pitchFamily="34" charset="0"/>
              </a:rPr>
              <a:t>‘Are not the things that always remain the same and in the same state most likely not to be composite, whereas those that vary from one time to another and are never the same are composite?; </a:t>
            </a:r>
            <a:endParaRPr lang="en-GB" sz="1200" dirty="0">
              <a:latin typeface="Calibri" panose="020F0502020204030204" pitchFamily="34" charset="0"/>
              <a:cs typeface="Calibri" panose="020F0502020204030204" pitchFamily="34" charset="0"/>
            </a:endParaRPr>
          </a:p>
          <a:p>
            <a:br>
              <a:rPr lang="en-GB" sz="1200" b="1" dirty="0">
                <a:latin typeface="Calibri" panose="020F0502020204030204" pitchFamily="34" charset="0"/>
                <a:cs typeface="Calibri" panose="020F0502020204030204" pitchFamily="34" charset="0"/>
              </a:rPr>
            </a:br>
            <a:r>
              <a:rPr lang="en-GB" sz="1200" b="1" dirty="0">
                <a:latin typeface="Calibri" panose="020F0502020204030204" pitchFamily="34" charset="0"/>
                <a:cs typeface="Calibri" panose="020F0502020204030204" pitchFamily="34" charset="0"/>
              </a:rPr>
              <a:t>(Plato, Phaedo 78c, 1997)</a:t>
            </a:r>
            <a:endParaRPr lang="en-US" sz="1200" b="1" dirty="0">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8E396CC1-B6E8-8654-6D2C-99C051410C82}"/>
              </a:ext>
            </a:extLst>
          </p:cNvPr>
          <p:cNvPicPr>
            <a:picLocks noChangeAspect="1"/>
          </p:cNvPicPr>
          <p:nvPr/>
        </p:nvPicPr>
        <p:blipFill>
          <a:blip r:embed="rId2"/>
          <a:stretch>
            <a:fillRect/>
          </a:stretch>
        </p:blipFill>
        <p:spPr>
          <a:xfrm>
            <a:off x="4152275" y="2567444"/>
            <a:ext cx="3072063" cy="1723112"/>
          </a:xfrm>
          <a:prstGeom prst="rect">
            <a:avLst/>
          </a:prstGeom>
        </p:spPr>
      </p:pic>
      <p:pic>
        <p:nvPicPr>
          <p:cNvPr id="12" name="Picture 11">
            <a:extLst>
              <a:ext uri="{FF2B5EF4-FFF2-40B4-BE49-F238E27FC236}">
                <a16:creationId xmlns:a16="http://schemas.microsoft.com/office/drawing/2014/main" id="{D344E780-6BC6-2539-88E7-FF41E01923F1}"/>
              </a:ext>
            </a:extLst>
          </p:cNvPr>
          <p:cNvPicPr>
            <a:picLocks noChangeAspect="1"/>
          </p:cNvPicPr>
          <p:nvPr/>
        </p:nvPicPr>
        <p:blipFill>
          <a:blip r:embed="rId3"/>
          <a:stretch>
            <a:fillRect/>
          </a:stretch>
        </p:blipFill>
        <p:spPr>
          <a:xfrm>
            <a:off x="7494338" y="2567444"/>
            <a:ext cx="4559812" cy="1680581"/>
          </a:xfrm>
          <a:prstGeom prst="rect">
            <a:avLst/>
          </a:prstGeom>
        </p:spPr>
      </p:pic>
      <p:pic>
        <p:nvPicPr>
          <p:cNvPr id="14" name="Picture 13">
            <a:extLst>
              <a:ext uri="{FF2B5EF4-FFF2-40B4-BE49-F238E27FC236}">
                <a16:creationId xmlns:a16="http://schemas.microsoft.com/office/drawing/2014/main" id="{D1E1997F-EEE9-8A9C-DAAC-1A30F0364006}"/>
              </a:ext>
            </a:extLst>
          </p:cNvPr>
          <p:cNvPicPr>
            <a:picLocks noChangeAspect="1"/>
          </p:cNvPicPr>
          <p:nvPr/>
        </p:nvPicPr>
        <p:blipFill>
          <a:blip r:embed="rId4"/>
          <a:stretch>
            <a:fillRect/>
          </a:stretch>
        </p:blipFill>
        <p:spPr>
          <a:xfrm>
            <a:off x="5348969" y="4501285"/>
            <a:ext cx="4611895" cy="2085782"/>
          </a:xfrm>
          <a:prstGeom prst="rect">
            <a:avLst/>
          </a:prstGeom>
        </p:spPr>
      </p:pic>
    </p:spTree>
    <p:extLst>
      <p:ext uri="{BB962C8B-B14F-4D97-AF65-F5344CB8AC3E}">
        <p14:creationId xmlns:p14="http://schemas.microsoft.com/office/powerpoint/2010/main" val="1127444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6CF1E-E969-3BA2-107D-039622259929}"/>
              </a:ext>
            </a:extLst>
          </p:cNvPr>
          <p:cNvSpPr>
            <a:spLocks noGrp="1"/>
          </p:cNvSpPr>
          <p:nvPr>
            <p:ph type="title"/>
          </p:nvPr>
        </p:nvSpPr>
        <p:spPr/>
        <p:txBody>
          <a:bodyPr>
            <a:normAutofit/>
          </a:bodyPr>
          <a:lstStyle/>
          <a:p>
            <a:r>
              <a:rPr lang="en-US" sz="2500" dirty="0">
                <a:latin typeface="Calibri" panose="020F0502020204030204" pitchFamily="34" charset="0"/>
                <a:cs typeface="Calibri" panose="020F0502020204030204" pitchFamily="34" charset="0"/>
              </a:rPr>
              <a:t>Aristotelian realism</a:t>
            </a:r>
          </a:p>
        </p:txBody>
      </p:sp>
      <p:sp>
        <p:nvSpPr>
          <p:cNvPr id="4" name="TextBox 3">
            <a:extLst>
              <a:ext uri="{FF2B5EF4-FFF2-40B4-BE49-F238E27FC236}">
                <a16:creationId xmlns:a16="http://schemas.microsoft.com/office/drawing/2014/main" id="{3A032208-5129-54CD-C781-38A9DF0F1040}"/>
              </a:ext>
            </a:extLst>
          </p:cNvPr>
          <p:cNvSpPr txBox="1"/>
          <p:nvPr/>
        </p:nvSpPr>
        <p:spPr>
          <a:xfrm>
            <a:off x="905932" y="4779811"/>
            <a:ext cx="6096000" cy="830997"/>
          </a:xfrm>
          <a:prstGeom prst="rect">
            <a:avLst/>
          </a:prstGeom>
          <a:noFill/>
        </p:spPr>
        <p:txBody>
          <a:bodyPr wrap="square">
            <a:spAutoFit/>
          </a:bodyPr>
          <a:lstStyle/>
          <a:p>
            <a:r>
              <a:rPr lang="en-GB" sz="1200" b="1" dirty="0">
                <a:latin typeface="Calibri" panose="020F0502020204030204" pitchFamily="34" charset="0"/>
                <a:cs typeface="Calibri" panose="020F0502020204030204" pitchFamily="34" charset="0"/>
              </a:rPr>
              <a:t>Primary Substance: ‘</a:t>
            </a:r>
            <a:r>
              <a:rPr lang="en-GB" sz="1200" dirty="0">
                <a:latin typeface="Calibri" panose="020F0502020204030204" pitchFamily="34" charset="0"/>
                <a:cs typeface="Calibri" panose="020F0502020204030204" pitchFamily="34" charset="0"/>
              </a:rPr>
              <a:t>A substance – that which is called a substance most strictly, primarily, and most of all – is that which is neither said of a subject nor in a subject, e.g. The individual man or the individual horse’ (</a:t>
            </a:r>
            <a:r>
              <a:rPr lang="en-GB" sz="1200" b="1" i="1" dirty="0">
                <a:latin typeface="Calibri" panose="020F0502020204030204" pitchFamily="34" charset="0"/>
                <a:cs typeface="Calibri" panose="020F0502020204030204" pitchFamily="34" charset="0"/>
              </a:rPr>
              <a:t>Aristotle,</a:t>
            </a:r>
            <a:r>
              <a:rPr lang="en-GB" sz="1200" b="1" dirty="0">
                <a:latin typeface="Calibri" panose="020F0502020204030204" pitchFamily="34" charset="0"/>
                <a:cs typeface="Calibri" panose="020F0502020204030204" pitchFamily="34" charset="0"/>
              </a:rPr>
              <a:t> Categories 2a11–15) </a:t>
            </a:r>
            <a:br>
              <a:rPr lang="en-GB" sz="1200" dirty="0">
                <a:latin typeface="Calibri" panose="020F0502020204030204" pitchFamily="34" charset="0"/>
                <a:cs typeface="Calibri" panose="020F0502020204030204" pitchFamily="34" charset="0"/>
              </a:rPr>
            </a:br>
            <a:endParaRPr lang="en-US" sz="1200"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997ADF63-DEBE-2CD5-ADB4-E4BD665442B8}"/>
              </a:ext>
            </a:extLst>
          </p:cNvPr>
          <p:cNvSpPr txBox="1"/>
          <p:nvPr/>
        </p:nvSpPr>
        <p:spPr>
          <a:xfrm>
            <a:off x="905932" y="5616016"/>
            <a:ext cx="6096000" cy="461665"/>
          </a:xfrm>
          <a:prstGeom prst="rect">
            <a:avLst/>
          </a:prstGeom>
          <a:noFill/>
        </p:spPr>
        <p:txBody>
          <a:bodyPr wrap="square">
            <a:spAutoFit/>
          </a:bodyPr>
          <a:lstStyle/>
          <a:p>
            <a:r>
              <a:rPr lang="en-GB" sz="1200" b="1" dirty="0">
                <a:latin typeface="Calibri" panose="020F0502020204030204" pitchFamily="34" charset="0"/>
                <a:cs typeface="Calibri" panose="020F0502020204030204" pitchFamily="34" charset="0"/>
              </a:rPr>
              <a:t>Secondary Substance: Universals: ‘</a:t>
            </a:r>
            <a:r>
              <a:rPr lang="en-GB" sz="1200" dirty="0">
                <a:latin typeface="Calibri" panose="020F0502020204030204" pitchFamily="34" charset="0"/>
                <a:cs typeface="Calibri" panose="020F0502020204030204" pitchFamily="34" charset="0"/>
              </a:rPr>
              <a:t>the universal is common, since that is called universal which naturally belongs to more than one thing’ (</a:t>
            </a:r>
            <a:r>
              <a:rPr lang="en-GB" sz="1200" b="1" i="1" dirty="0">
                <a:latin typeface="Calibri" panose="020F0502020204030204" pitchFamily="34" charset="0"/>
                <a:cs typeface="Calibri" panose="020F0502020204030204" pitchFamily="34" charset="0"/>
              </a:rPr>
              <a:t>Aristotle,</a:t>
            </a:r>
            <a:r>
              <a:rPr lang="en-GB" sz="1200" b="1" dirty="0">
                <a:latin typeface="Calibri" panose="020F0502020204030204" pitchFamily="34" charset="0"/>
                <a:cs typeface="Calibri" panose="020F0502020204030204" pitchFamily="34" charset="0"/>
              </a:rPr>
              <a:t> Metaphysics 1038b8–10) </a:t>
            </a:r>
            <a:endParaRPr lang="en-US" sz="1200"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00C54E65-015C-E5F0-C7CA-5DE71CBE8086}"/>
              </a:ext>
            </a:extLst>
          </p:cNvPr>
          <p:cNvSpPr txBox="1"/>
          <p:nvPr/>
        </p:nvSpPr>
        <p:spPr>
          <a:xfrm>
            <a:off x="905932" y="4008978"/>
            <a:ext cx="3945467" cy="461665"/>
          </a:xfrm>
          <a:prstGeom prst="rect">
            <a:avLst/>
          </a:prstGeom>
          <a:noFill/>
        </p:spPr>
        <p:txBody>
          <a:bodyPr wrap="square">
            <a:spAutoFit/>
          </a:bodyPr>
          <a:lstStyle/>
          <a:p>
            <a:r>
              <a:rPr lang="en-GB" sz="1200" b="1" dirty="0">
                <a:latin typeface="Calibri" panose="020F0502020204030204" pitchFamily="34" charset="0"/>
                <a:cs typeface="Calibri" panose="020F0502020204030204" pitchFamily="34" charset="0"/>
              </a:rPr>
              <a:t>Multiple entities:  </a:t>
            </a:r>
            <a:r>
              <a:rPr lang="en-GB" sz="1200" dirty="0">
                <a:latin typeface="Calibri" panose="020F0502020204030204" pitchFamily="34" charset="0"/>
                <a:cs typeface="Calibri" panose="020F0502020204030204" pitchFamily="34" charset="0"/>
              </a:rPr>
              <a:t>They make the </a:t>
            </a:r>
            <a:r>
              <a:rPr lang="en-GB" sz="1200" b="1" dirty="0">
                <a:latin typeface="Calibri" panose="020F0502020204030204" pitchFamily="34" charset="0"/>
                <a:cs typeface="Calibri" panose="020F0502020204030204" pitchFamily="34" charset="0"/>
              </a:rPr>
              <a:t>Forms equal </a:t>
            </a:r>
            <a:r>
              <a:rPr lang="en-GB" sz="1200" dirty="0">
                <a:latin typeface="Calibri" panose="020F0502020204030204" pitchFamily="34" charset="0"/>
                <a:cs typeface="Calibri" panose="020F0502020204030204" pitchFamily="34" charset="0"/>
              </a:rPr>
              <a:t>in </a:t>
            </a:r>
            <a:r>
              <a:rPr lang="en-GB" sz="1200" b="1" dirty="0">
                <a:latin typeface="Calibri" panose="020F0502020204030204" pitchFamily="34" charset="0"/>
                <a:cs typeface="Calibri" panose="020F0502020204030204" pitchFamily="34" charset="0"/>
              </a:rPr>
              <a:t>number</a:t>
            </a:r>
            <a:r>
              <a:rPr lang="en-GB" sz="1200" dirty="0">
                <a:latin typeface="Calibri" panose="020F0502020204030204" pitchFamily="34" charset="0"/>
                <a:cs typeface="Calibri" panose="020F0502020204030204" pitchFamily="34" charset="0"/>
              </a:rPr>
              <a:t> to the </a:t>
            </a:r>
            <a:r>
              <a:rPr lang="en-GB" sz="1200" b="1" dirty="0">
                <a:latin typeface="Calibri" panose="020F0502020204030204" pitchFamily="34" charset="0"/>
                <a:cs typeface="Calibri" panose="020F0502020204030204" pitchFamily="34" charset="0"/>
              </a:rPr>
              <a:t>things that exist.</a:t>
            </a:r>
            <a:endParaRPr lang="en-US" sz="1200" b="1" dirty="0">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B0497816-440D-B4E3-A2EA-9F1188C898A7}"/>
              </a:ext>
            </a:extLst>
          </p:cNvPr>
          <p:cNvSpPr txBox="1"/>
          <p:nvPr/>
        </p:nvSpPr>
        <p:spPr>
          <a:xfrm>
            <a:off x="905932" y="2637981"/>
            <a:ext cx="3522134" cy="1015663"/>
          </a:xfrm>
          <a:prstGeom prst="rect">
            <a:avLst/>
          </a:prstGeom>
          <a:noFill/>
        </p:spPr>
        <p:txBody>
          <a:bodyPr wrap="square">
            <a:spAutoFit/>
          </a:bodyPr>
          <a:lstStyle/>
          <a:p>
            <a:r>
              <a:rPr lang="en-GB" sz="1200" b="1" dirty="0">
                <a:latin typeface="Calibri" panose="020F0502020204030204" pitchFamily="34" charset="0"/>
                <a:cs typeface="Calibri" panose="020F0502020204030204" pitchFamily="34" charset="0"/>
              </a:rPr>
              <a:t>Rejecting separate Forms:  </a:t>
            </a:r>
            <a:r>
              <a:rPr lang="en-GB" sz="1200" dirty="0">
                <a:latin typeface="Calibri" panose="020F0502020204030204" pitchFamily="34" charset="0"/>
                <a:cs typeface="Calibri" panose="020F0502020204030204" pitchFamily="34" charset="0"/>
              </a:rPr>
              <a:t>To say that the </a:t>
            </a:r>
            <a:r>
              <a:rPr lang="en-GB" sz="1200" b="1" dirty="0">
                <a:latin typeface="Calibri" panose="020F0502020204030204" pitchFamily="34" charset="0"/>
                <a:cs typeface="Calibri" panose="020F0502020204030204" pitchFamily="34" charset="0"/>
              </a:rPr>
              <a:t>Forms are patterns </a:t>
            </a:r>
            <a:r>
              <a:rPr lang="en-GB" sz="1200" dirty="0">
                <a:latin typeface="Calibri" panose="020F0502020204030204" pitchFamily="34" charset="0"/>
                <a:cs typeface="Calibri" panose="020F0502020204030204" pitchFamily="34" charset="0"/>
              </a:rPr>
              <a:t>and that other </a:t>
            </a:r>
            <a:r>
              <a:rPr lang="en-GB" sz="1200" b="1" dirty="0">
                <a:latin typeface="Calibri" panose="020F0502020204030204" pitchFamily="34" charset="0"/>
                <a:cs typeface="Calibri" panose="020F0502020204030204" pitchFamily="34" charset="0"/>
              </a:rPr>
              <a:t>things participate</a:t>
            </a:r>
            <a:r>
              <a:rPr lang="en-GB" sz="1200" dirty="0">
                <a:latin typeface="Calibri" panose="020F0502020204030204" pitchFamily="34" charset="0"/>
                <a:cs typeface="Calibri" panose="020F0502020204030204" pitchFamily="34" charset="0"/>
              </a:rPr>
              <a:t> in them is to use </a:t>
            </a:r>
            <a:r>
              <a:rPr lang="en-GB" sz="1200" b="1" dirty="0">
                <a:latin typeface="Calibri" panose="020F0502020204030204" pitchFamily="34" charset="0"/>
                <a:cs typeface="Calibri" panose="020F0502020204030204" pitchFamily="34" charset="0"/>
              </a:rPr>
              <a:t>empty words </a:t>
            </a:r>
            <a:r>
              <a:rPr lang="en-GB" sz="1200" dirty="0">
                <a:latin typeface="Calibri" panose="020F0502020204030204" pitchFamily="34" charset="0"/>
                <a:cs typeface="Calibri" panose="020F0502020204030204" pitchFamily="34" charset="0"/>
              </a:rPr>
              <a:t>and poetical metaphors</a:t>
            </a:r>
            <a:r>
              <a:rPr lang="en-GB" sz="1200" b="1" dirty="0">
                <a:latin typeface="Calibri" panose="020F0502020204030204" pitchFamily="34" charset="0"/>
                <a:cs typeface="Calibri" panose="020F0502020204030204" pitchFamily="34" charset="0"/>
              </a:rPr>
              <a:t> (Aristotle, Metaphysics, 991a20) </a:t>
            </a:r>
            <a:br>
              <a:rPr lang="en-GB" sz="1200" dirty="0">
                <a:latin typeface="Calibri" panose="020F0502020204030204" pitchFamily="34" charset="0"/>
                <a:cs typeface="Calibri" panose="020F0502020204030204" pitchFamily="34" charset="0"/>
              </a:rPr>
            </a:br>
            <a:endParaRPr lang="en-US" sz="1200" dirty="0">
              <a:latin typeface="Calibri" panose="020F0502020204030204" pitchFamily="34" charset="0"/>
              <a:cs typeface="Calibri" panose="020F0502020204030204" pitchFamily="34" charset="0"/>
            </a:endParaRPr>
          </a:p>
        </p:txBody>
      </p:sp>
      <p:pic>
        <p:nvPicPr>
          <p:cNvPr id="14" name="Picture 13">
            <a:extLst>
              <a:ext uri="{FF2B5EF4-FFF2-40B4-BE49-F238E27FC236}">
                <a16:creationId xmlns:a16="http://schemas.microsoft.com/office/drawing/2014/main" id="{955A40B8-525A-4404-D4F3-6C2102D0B212}"/>
              </a:ext>
            </a:extLst>
          </p:cNvPr>
          <p:cNvPicPr>
            <a:picLocks noChangeAspect="1"/>
          </p:cNvPicPr>
          <p:nvPr/>
        </p:nvPicPr>
        <p:blipFill>
          <a:blip r:embed="rId2"/>
          <a:stretch>
            <a:fillRect/>
          </a:stretch>
        </p:blipFill>
        <p:spPr>
          <a:xfrm>
            <a:off x="4851399" y="2314229"/>
            <a:ext cx="5355166" cy="2229541"/>
          </a:xfrm>
          <a:prstGeom prst="rect">
            <a:avLst/>
          </a:prstGeom>
        </p:spPr>
      </p:pic>
      <p:sp>
        <p:nvSpPr>
          <p:cNvPr id="17" name="TextBox 16">
            <a:extLst>
              <a:ext uri="{FF2B5EF4-FFF2-40B4-BE49-F238E27FC236}">
                <a16:creationId xmlns:a16="http://schemas.microsoft.com/office/drawing/2014/main" id="{28241882-F2EE-1343-885C-0330E1A2B346}"/>
              </a:ext>
            </a:extLst>
          </p:cNvPr>
          <p:cNvSpPr txBox="1"/>
          <p:nvPr/>
        </p:nvSpPr>
        <p:spPr>
          <a:xfrm>
            <a:off x="880532" y="6302418"/>
            <a:ext cx="7095067" cy="461665"/>
          </a:xfrm>
          <a:prstGeom prst="rect">
            <a:avLst/>
          </a:prstGeom>
          <a:noFill/>
        </p:spPr>
        <p:txBody>
          <a:bodyPr wrap="square">
            <a:spAutoFit/>
          </a:bodyPr>
          <a:lstStyle/>
          <a:p>
            <a:r>
              <a:rPr lang="en-GB" sz="1200" dirty="0">
                <a:latin typeface="Calibri" panose="020F0502020204030204" pitchFamily="34" charset="0"/>
                <a:cs typeface="Calibri" panose="020F0502020204030204" pitchFamily="34" charset="0"/>
              </a:rPr>
              <a:t>‘From memory experience is produced in men; for many memories of the same thing produce finally the capacity for a single experience’ (</a:t>
            </a:r>
            <a:r>
              <a:rPr lang="en-GB" sz="1200" b="1" dirty="0">
                <a:latin typeface="Calibri" panose="020F0502020204030204" pitchFamily="34" charset="0"/>
                <a:cs typeface="Calibri" panose="020F0502020204030204" pitchFamily="34" charset="0"/>
              </a:rPr>
              <a:t>Aristotle, Metaphysics 980b25) </a:t>
            </a:r>
            <a:endParaRPr lang="en-US" sz="1200" dirty="0">
              <a:latin typeface="Calibri" panose="020F0502020204030204" pitchFamily="34" charset="0"/>
              <a:cs typeface="Calibri" panose="020F0502020204030204" pitchFamily="34" charset="0"/>
            </a:endParaRPr>
          </a:p>
        </p:txBody>
      </p:sp>
      <p:pic>
        <p:nvPicPr>
          <p:cNvPr id="19" name="Picture 18">
            <a:extLst>
              <a:ext uri="{FF2B5EF4-FFF2-40B4-BE49-F238E27FC236}">
                <a16:creationId xmlns:a16="http://schemas.microsoft.com/office/drawing/2014/main" id="{397B26DD-AB7B-3279-C4B8-DD5B4325BA46}"/>
              </a:ext>
            </a:extLst>
          </p:cNvPr>
          <p:cNvPicPr>
            <a:picLocks noChangeAspect="1"/>
          </p:cNvPicPr>
          <p:nvPr/>
        </p:nvPicPr>
        <p:blipFill>
          <a:blip r:embed="rId3"/>
          <a:stretch>
            <a:fillRect/>
          </a:stretch>
        </p:blipFill>
        <p:spPr>
          <a:xfrm>
            <a:off x="9960864" y="3778145"/>
            <a:ext cx="2036300" cy="2859721"/>
          </a:xfrm>
          <a:prstGeom prst="rect">
            <a:avLst/>
          </a:prstGeom>
        </p:spPr>
      </p:pic>
    </p:spTree>
    <p:extLst>
      <p:ext uri="{BB962C8B-B14F-4D97-AF65-F5344CB8AC3E}">
        <p14:creationId xmlns:p14="http://schemas.microsoft.com/office/powerpoint/2010/main" val="1273161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21046-956B-0AD4-1DA6-D1585B3FE81E}"/>
              </a:ext>
            </a:extLst>
          </p:cNvPr>
          <p:cNvSpPr>
            <a:spLocks noGrp="1"/>
          </p:cNvSpPr>
          <p:nvPr>
            <p:ph type="title"/>
          </p:nvPr>
        </p:nvSpPr>
        <p:spPr/>
        <p:txBody>
          <a:bodyPr/>
          <a:lstStyle/>
          <a:p>
            <a:r>
              <a:rPr lang="en-US" dirty="0"/>
              <a:t>This apple is red</a:t>
            </a:r>
          </a:p>
        </p:txBody>
      </p:sp>
      <p:pic>
        <p:nvPicPr>
          <p:cNvPr id="6" name="Picture 5">
            <a:extLst>
              <a:ext uri="{FF2B5EF4-FFF2-40B4-BE49-F238E27FC236}">
                <a16:creationId xmlns:a16="http://schemas.microsoft.com/office/drawing/2014/main" id="{6DEBE822-400C-09F2-9C6F-AA22D418219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497454" y="3418562"/>
            <a:ext cx="2782016" cy="1854677"/>
          </a:xfrm>
          <a:prstGeom prst="rect">
            <a:avLst/>
          </a:prstGeom>
        </p:spPr>
      </p:pic>
      <p:sp>
        <p:nvSpPr>
          <p:cNvPr id="7" name="TextBox 6">
            <a:extLst>
              <a:ext uri="{FF2B5EF4-FFF2-40B4-BE49-F238E27FC236}">
                <a16:creationId xmlns:a16="http://schemas.microsoft.com/office/drawing/2014/main" id="{A3598EE8-6102-01B8-03BE-50A51DA4486A}"/>
              </a:ext>
            </a:extLst>
          </p:cNvPr>
          <p:cNvSpPr txBox="1"/>
          <p:nvPr/>
        </p:nvSpPr>
        <p:spPr>
          <a:xfrm>
            <a:off x="880107" y="5310405"/>
            <a:ext cx="3863057" cy="276999"/>
          </a:xfrm>
          <a:prstGeom prst="rect">
            <a:avLst/>
          </a:prstGeom>
          <a:noFill/>
        </p:spPr>
        <p:txBody>
          <a:bodyPr wrap="square" rtlCol="0">
            <a:spAutoFit/>
          </a:bodyPr>
          <a:lstStyle/>
          <a:p>
            <a:r>
              <a:rPr lang="en-US" sz="1200" dirty="0">
                <a:latin typeface="Calibri" panose="020F0502020204030204" pitchFamily="34" charset="0"/>
                <a:cs typeface="Calibri" panose="020F0502020204030204" pitchFamily="34" charset="0"/>
                <a:hlinkClick r:id="rId4" tooltip="https://yourbasic.org/golang/gotcha-operator-precedence/"/>
              </a:rPr>
              <a:t>This Photo</a:t>
            </a:r>
            <a:r>
              <a:rPr lang="en-US" sz="1200" dirty="0">
                <a:latin typeface="Calibri" panose="020F0502020204030204" pitchFamily="34" charset="0"/>
                <a:cs typeface="Calibri" panose="020F0502020204030204" pitchFamily="34" charset="0"/>
              </a:rPr>
              <a:t> by Unknown Author is licensed under </a:t>
            </a:r>
            <a:r>
              <a:rPr lang="en-US" sz="1200" dirty="0">
                <a:latin typeface="Calibri" panose="020F0502020204030204" pitchFamily="34" charset="0"/>
                <a:cs typeface="Calibri" panose="020F0502020204030204" pitchFamily="34" charset="0"/>
                <a:hlinkClick r:id="rId5" tooltip="https://creativecommons.org/licenses/by/3.0/"/>
              </a:rPr>
              <a:t>CC BY</a:t>
            </a:r>
            <a:endParaRPr lang="en-US" sz="1200" dirty="0">
              <a:latin typeface="Calibri" panose="020F0502020204030204" pitchFamily="34" charset="0"/>
              <a:cs typeface="Calibri" panose="020F0502020204030204" pitchFamily="34" charset="0"/>
            </a:endParaRPr>
          </a:p>
        </p:txBody>
      </p:sp>
      <p:graphicFrame>
        <p:nvGraphicFramePr>
          <p:cNvPr id="3" name="Table 2">
            <a:extLst>
              <a:ext uri="{FF2B5EF4-FFF2-40B4-BE49-F238E27FC236}">
                <a16:creationId xmlns:a16="http://schemas.microsoft.com/office/drawing/2014/main" id="{74EF498E-17EA-4439-F9B6-BCE0AEF2E8E2}"/>
              </a:ext>
            </a:extLst>
          </p:cNvPr>
          <p:cNvGraphicFramePr>
            <a:graphicFrameLocks noGrp="1"/>
          </p:cNvGraphicFramePr>
          <p:nvPr>
            <p:extLst>
              <p:ext uri="{D42A27DB-BD31-4B8C-83A1-F6EECF244321}">
                <p14:modId xmlns:p14="http://schemas.microsoft.com/office/powerpoint/2010/main" val="3258983071"/>
              </p:ext>
            </p:extLst>
          </p:nvPr>
        </p:nvGraphicFramePr>
        <p:xfrm>
          <a:off x="4743164" y="3439438"/>
          <a:ext cx="7260312" cy="2005480"/>
        </p:xfrm>
        <a:graphic>
          <a:graphicData uri="http://schemas.openxmlformats.org/drawingml/2006/table">
            <a:tbl>
              <a:tblPr firstRow="1" firstCol="1" bandRow="1">
                <a:tableStyleId>{5C22544A-7EE6-4342-B048-85BDC9FD1C3A}</a:tableStyleId>
              </a:tblPr>
              <a:tblGrid>
                <a:gridCol w="1451676">
                  <a:extLst>
                    <a:ext uri="{9D8B030D-6E8A-4147-A177-3AD203B41FA5}">
                      <a16:colId xmlns:a16="http://schemas.microsoft.com/office/drawing/2014/main" val="2451624512"/>
                    </a:ext>
                  </a:extLst>
                </a:gridCol>
                <a:gridCol w="1306585">
                  <a:extLst>
                    <a:ext uri="{9D8B030D-6E8A-4147-A177-3AD203B41FA5}">
                      <a16:colId xmlns:a16="http://schemas.microsoft.com/office/drawing/2014/main" val="665444999"/>
                    </a:ext>
                  </a:extLst>
                </a:gridCol>
                <a:gridCol w="1597411">
                  <a:extLst>
                    <a:ext uri="{9D8B030D-6E8A-4147-A177-3AD203B41FA5}">
                      <a16:colId xmlns:a16="http://schemas.microsoft.com/office/drawing/2014/main" val="3244485853"/>
                    </a:ext>
                  </a:extLst>
                </a:gridCol>
                <a:gridCol w="1452320">
                  <a:extLst>
                    <a:ext uri="{9D8B030D-6E8A-4147-A177-3AD203B41FA5}">
                      <a16:colId xmlns:a16="http://schemas.microsoft.com/office/drawing/2014/main" val="3946701827"/>
                    </a:ext>
                  </a:extLst>
                </a:gridCol>
                <a:gridCol w="1452320">
                  <a:extLst>
                    <a:ext uri="{9D8B030D-6E8A-4147-A177-3AD203B41FA5}">
                      <a16:colId xmlns:a16="http://schemas.microsoft.com/office/drawing/2014/main" val="3690021193"/>
                    </a:ext>
                  </a:extLst>
                </a:gridCol>
              </a:tblGrid>
              <a:tr h="397747">
                <a:tc>
                  <a:txBody>
                    <a:bodyPr/>
                    <a:lstStyle/>
                    <a:p>
                      <a:pPr algn="ctr"/>
                      <a:r>
                        <a:rPr lang="en-GB" sz="1200" dirty="0">
                          <a:solidFill>
                            <a:schemeClr val="tx1"/>
                          </a:solidFill>
                          <a:effectLst/>
                        </a:rPr>
                        <a:t>Part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Example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Parmenides</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Plato</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Aristotle</a:t>
                      </a:r>
                    </a:p>
                  </a:txBody>
                  <a:tcPr marL="68580" marR="68580" marT="0" marB="0"/>
                </a:tc>
                <a:extLst>
                  <a:ext uri="{0D108BD9-81ED-4DB2-BD59-A6C34878D82A}">
                    <a16:rowId xmlns:a16="http://schemas.microsoft.com/office/drawing/2014/main" val="2493351087"/>
                  </a:ext>
                </a:extLst>
              </a:tr>
              <a:tr h="401933">
                <a:tc>
                  <a:txBody>
                    <a:bodyPr/>
                    <a:lstStyle/>
                    <a:p>
                      <a:pPr algn="ctr"/>
                      <a:r>
                        <a:rPr lang="en-GB" sz="1200" b="0">
                          <a:solidFill>
                            <a:schemeClr val="tx1"/>
                          </a:solidFill>
                          <a:effectLst/>
                        </a:rPr>
                        <a:t>Subject</a:t>
                      </a:r>
                      <a:endParaRPr lang="en-GB" sz="12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This apple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Multiplicity problem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Particular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latin typeface="Calibri" panose="020F0502020204030204" pitchFamily="34" charset="0"/>
                          <a:ea typeface="Calibri" panose="020F0502020204030204" pitchFamily="34" charset="0"/>
                          <a:cs typeface="Times New Roman" panose="02020603050405020304" pitchFamily="18" charset="0"/>
                        </a:rPr>
                        <a:t>Primary Substance</a:t>
                      </a:r>
                    </a:p>
                  </a:txBody>
                  <a:tcPr marL="68580" marR="68580" marT="0" marB="0"/>
                </a:tc>
                <a:extLst>
                  <a:ext uri="{0D108BD9-81ED-4DB2-BD59-A6C34878D82A}">
                    <a16:rowId xmlns:a16="http://schemas.microsoft.com/office/drawing/2014/main" val="584767346"/>
                  </a:ext>
                </a:extLst>
              </a:tr>
              <a:tr h="602900">
                <a:tc>
                  <a:txBody>
                    <a:bodyPr/>
                    <a:lstStyle/>
                    <a:p>
                      <a:pPr algn="ctr"/>
                      <a:r>
                        <a:rPr lang="en-GB" sz="1200" b="0">
                          <a:solidFill>
                            <a:schemeClr val="tx1"/>
                          </a:solidFill>
                          <a:effectLst/>
                        </a:rPr>
                        <a:t>Predicate</a:t>
                      </a:r>
                      <a:endParaRPr lang="en-GB" sz="12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Change impossible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Refers to the Form of Redness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latin typeface="Calibri" panose="020F0502020204030204" pitchFamily="34" charset="0"/>
                          <a:ea typeface="Calibri" panose="020F0502020204030204" pitchFamily="34" charset="0"/>
                          <a:cs typeface="Times New Roman" panose="02020603050405020304" pitchFamily="18" charset="0"/>
                        </a:rPr>
                        <a:t>Secondary Substance</a:t>
                      </a:r>
                    </a:p>
                  </a:txBody>
                  <a:tcPr marL="68580" marR="68580" marT="0" marB="0"/>
                </a:tc>
                <a:extLst>
                  <a:ext uri="{0D108BD9-81ED-4DB2-BD59-A6C34878D82A}">
                    <a16:rowId xmlns:a16="http://schemas.microsoft.com/office/drawing/2014/main" val="4176481335"/>
                  </a:ext>
                </a:extLst>
              </a:tr>
              <a:tr h="602900">
                <a:tc>
                  <a:txBody>
                    <a:bodyPr/>
                    <a:lstStyle/>
                    <a:p>
                      <a:pPr algn="ctr"/>
                      <a:r>
                        <a:rPr lang="en-GB" sz="1200" b="0" dirty="0">
                          <a:solidFill>
                            <a:schemeClr val="tx1"/>
                          </a:solidFill>
                          <a:effectLst/>
                        </a:rPr>
                        <a:t>Proposition </a:t>
                      </a:r>
                      <a:endParaRPr lang="en-GB"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This apple is red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Hard to explain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The apple participates in the form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latin typeface="Calibri" panose="020F0502020204030204" pitchFamily="34" charset="0"/>
                          <a:ea typeface="Calibri" panose="020F0502020204030204" pitchFamily="34" charset="0"/>
                          <a:cs typeface="Times New Roman" panose="02020603050405020304" pitchFamily="18" charset="0"/>
                        </a:rPr>
                        <a:t>The apple instantiates redness</a:t>
                      </a:r>
                    </a:p>
                  </a:txBody>
                  <a:tcPr marL="68580" marR="68580" marT="0" marB="0"/>
                </a:tc>
                <a:extLst>
                  <a:ext uri="{0D108BD9-81ED-4DB2-BD59-A6C34878D82A}">
                    <a16:rowId xmlns:a16="http://schemas.microsoft.com/office/drawing/2014/main" val="616134752"/>
                  </a:ext>
                </a:extLst>
              </a:tr>
            </a:tbl>
          </a:graphicData>
        </a:graphic>
      </p:graphicFrame>
    </p:spTree>
    <p:extLst>
      <p:ext uri="{BB962C8B-B14F-4D97-AF65-F5344CB8AC3E}">
        <p14:creationId xmlns:p14="http://schemas.microsoft.com/office/powerpoint/2010/main" val="1139795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6CF1E-E969-3BA2-107D-039622259929}"/>
              </a:ext>
            </a:extLst>
          </p:cNvPr>
          <p:cNvSpPr>
            <a:spLocks noGrp="1"/>
          </p:cNvSpPr>
          <p:nvPr>
            <p:ph type="title"/>
          </p:nvPr>
        </p:nvSpPr>
        <p:spPr/>
        <p:txBody>
          <a:bodyPr>
            <a:normAutofit/>
          </a:bodyPr>
          <a:lstStyle/>
          <a:p>
            <a:r>
              <a:rPr lang="en-US" sz="2500" dirty="0">
                <a:latin typeface="Calibri" panose="020F0502020204030204" pitchFamily="34" charset="0"/>
                <a:cs typeface="Calibri" panose="020F0502020204030204" pitchFamily="34" charset="0"/>
              </a:rPr>
              <a:t>nominalism</a:t>
            </a:r>
          </a:p>
        </p:txBody>
      </p:sp>
      <p:sp>
        <p:nvSpPr>
          <p:cNvPr id="5" name="TextBox 4">
            <a:extLst>
              <a:ext uri="{FF2B5EF4-FFF2-40B4-BE49-F238E27FC236}">
                <a16:creationId xmlns:a16="http://schemas.microsoft.com/office/drawing/2014/main" id="{B9DAC7E0-18D5-C5DE-BD71-FA81AFCEE7AD}"/>
              </a:ext>
            </a:extLst>
          </p:cNvPr>
          <p:cNvSpPr txBox="1"/>
          <p:nvPr/>
        </p:nvSpPr>
        <p:spPr>
          <a:xfrm>
            <a:off x="318866" y="2371604"/>
            <a:ext cx="6100762" cy="1200329"/>
          </a:xfrm>
          <a:prstGeom prst="rect">
            <a:avLst/>
          </a:prstGeom>
          <a:noFill/>
        </p:spPr>
        <p:txBody>
          <a:bodyPr wrap="square">
            <a:spAutoFit/>
          </a:bodyPr>
          <a:lstStyle/>
          <a:p>
            <a:r>
              <a:rPr lang="en-GB" sz="1200" dirty="0">
                <a:latin typeface="Calibri" panose="020F0502020204030204" pitchFamily="34" charset="0"/>
                <a:cs typeface="Calibri" panose="020F0502020204030204" pitchFamily="34" charset="0"/>
              </a:rPr>
              <a:t>“</a:t>
            </a:r>
            <a:r>
              <a:rPr lang="en-GB" sz="1200" dirty="0">
                <a:effectLst/>
                <a:latin typeface="Calibri" panose="020F0502020204030204" pitchFamily="34" charset="0"/>
                <a:cs typeface="Calibri" panose="020F0502020204030204" pitchFamily="34" charset="0"/>
              </a:rPr>
              <a:t>All theories of universals maintain that there are multiply instantiable properties, entities that are simultaneously instantiated by many different, spatially separated </a:t>
            </a:r>
            <a:r>
              <a:rPr lang="en-GB" sz="1200" dirty="0" err="1">
                <a:effectLst/>
                <a:latin typeface="Calibri" panose="020F0502020204030204" pitchFamily="34" charset="0"/>
                <a:cs typeface="Calibri" panose="020F0502020204030204" pitchFamily="34" charset="0"/>
              </a:rPr>
              <a:t>particu</a:t>
            </a:r>
            <a:r>
              <a:rPr lang="en-GB" sz="1200" dirty="0">
                <a:effectLst/>
                <a:latin typeface="Calibri" panose="020F0502020204030204" pitchFamily="34" charset="0"/>
                <a:cs typeface="Calibri" panose="020F0502020204030204" pitchFamily="34" charset="0"/>
              </a:rPr>
              <a:t>- lars. There need be no such thing according to the Trope Nominalist. In addition, Trope Nominalists find evidence of particularized properties in common sense “ </a:t>
            </a:r>
          </a:p>
          <a:p>
            <a:r>
              <a:rPr lang="en-GB" sz="1200" b="1" i="1" dirty="0" err="1">
                <a:latin typeface="Calibri" panose="020F0502020204030204" pitchFamily="34" charset="0"/>
                <a:cs typeface="Calibri" panose="020F0502020204030204" pitchFamily="34" charset="0"/>
              </a:rPr>
              <a:t>Markosian</a:t>
            </a:r>
            <a:r>
              <a:rPr lang="en-GB" sz="1200" b="1" i="1" dirty="0">
                <a:latin typeface="Calibri" panose="020F0502020204030204" pitchFamily="34" charset="0"/>
                <a:cs typeface="Calibri" panose="020F0502020204030204" pitchFamily="34" charset="0"/>
              </a:rPr>
              <a:t>, “A Problem about Universals,” p. 238, in Crane &amp; Farkas (eds.),</a:t>
            </a:r>
            <a:r>
              <a:rPr lang="en-GB" sz="1200" b="1" dirty="0">
                <a:latin typeface="Calibri" panose="020F0502020204030204" pitchFamily="34" charset="0"/>
                <a:cs typeface="Calibri" panose="020F0502020204030204" pitchFamily="34" charset="0"/>
              </a:rPr>
              <a:t> Metaphysics: A Guide and Anthology, 2004</a:t>
            </a:r>
          </a:p>
        </p:txBody>
      </p:sp>
      <p:sp>
        <p:nvSpPr>
          <p:cNvPr id="8" name="Footer Placeholder 7">
            <a:extLst>
              <a:ext uri="{FF2B5EF4-FFF2-40B4-BE49-F238E27FC236}">
                <a16:creationId xmlns:a16="http://schemas.microsoft.com/office/drawing/2014/main" id="{0581789E-B01A-1F2D-1376-81BC0DE89D52}"/>
              </a:ext>
            </a:extLst>
          </p:cNvPr>
          <p:cNvSpPr>
            <a:spLocks noGrp="1"/>
          </p:cNvSpPr>
          <p:nvPr>
            <p:ph type="ftr" sz="quarter" idx="11"/>
          </p:nvPr>
        </p:nvSpPr>
        <p:spPr>
          <a:xfrm>
            <a:off x="0" y="5669280"/>
            <a:ext cx="12192000" cy="1188720"/>
          </a:xfrm>
        </p:spPr>
        <p:txBody>
          <a:bodyPr/>
          <a:lstStyle/>
          <a:p>
            <a:r>
              <a:rPr lang="en-GB" dirty="0">
                <a:effectLst/>
                <a:latin typeface="Calibri" panose="020F0502020204030204" pitchFamily="34" charset="0"/>
                <a:ea typeface="Calibri" panose="020F0502020204030204" pitchFamily="34" charset="0"/>
                <a:cs typeface="Calibri" panose="020F0502020204030204" pitchFamily="34" charset="0"/>
              </a:rPr>
              <a:t> </a:t>
            </a:r>
          </a:p>
          <a:p>
            <a:r>
              <a:rPr lang="en-GB" baseline="30000" dirty="0">
                <a:effectLst/>
                <a:latin typeface="Calibri" panose="020F0502020204030204" pitchFamily="34" charset="0"/>
                <a:ea typeface="Calibri" panose="020F0502020204030204" pitchFamily="34" charset="0"/>
                <a:cs typeface="Calibri" panose="020F0502020204030204" pitchFamily="34" charset="0"/>
              </a:rPr>
              <a:t>1) </a:t>
            </a:r>
            <a:r>
              <a:rPr lang="en-GB" dirty="0">
                <a:effectLst/>
                <a:latin typeface="Calibri" panose="020F0502020204030204" pitchFamily="34" charset="0"/>
                <a:ea typeface="Calibri" panose="020F0502020204030204" pitchFamily="34" charset="0"/>
                <a:cs typeface="Calibri" panose="020F0502020204030204" pitchFamily="34" charset="0"/>
              </a:rPr>
              <a:t>Bertrand Russell argues that resemblance nominalism fails because the relation of resemblance itself functions as a universal, producing a regress in the explanation of shared properties </a:t>
            </a:r>
            <a:r>
              <a:rPr lang="en-GB" b="1" dirty="0">
                <a:effectLst/>
                <a:latin typeface="Calibri" panose="020F0502020204030204" pitchFamily="34" charset="0"/>
                <a:ea typeface="Calibri" panose="020F0502020204030204" pitchFamily="34" charset="0"/>
                <a:cs typeface="Calibri" panose="020F0502020204030204" pitchFamily="34" charset="0"/>
              </a:rPr>
              <a:t>(see </a:t>
            </a:r>
            <a:r>
              <a:rPr lang="en-GB" b="1" dirty="0" err="1">
                <a:effectLst/>
                <a:latin typeface="Calibri" panose="020F0502020204030204" pitchFamily="34" charset="0"/>
                <a:ea typeface="Calibri" panose="020F0502020204030204" pitchFamily="34" charset="0"/>
                <a:cs typeface="Calibri" panose="020F0502020204030204" pitchFamily="34" charset="0"/>
              </a:rPr>
              <a:t>Betrand</a:t>
            </a:r>
            <a:r>
              <a:rPr lang="en-GB" b="1" dirty="0">
                <a:effectLst/>
                <a:latin typeface="Calibri" panose="020F0502020204030204" pitchFamily="34" charset="0"/>
                <a:ea typeface="Calibri" panose="020F0502020204030204" pitchFamily="34" charset="0"/>
                <a:cs typeface="Calibri" panose="020F0502020204030204" pitchFamily="34" charset="0"/>
              </a:rPr>
              <a:t> Russell, The Problems of Philosophy, Ch. IX, pp. 140-145, New York, Henry Holt and Company , 1912)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p>
            <a:r>
              <a:rPr lang="en-GB" baseline="30000" dirty="0">
                <a:effectLst/>
                <a:latin typeface="Calibri" panose="020F0502020204030204" pitchFamily="34" charset="0"/>
                <a:ea typeface="Calibri" panose="020F0502020204030204" pitchFamily="34" charset="0"/>
                <a:cs typeface="Calibri" panose="020F0502020204030204" pitchFamily="34" charset="0"/>
              </a:rPr>
              <a:t>2) </a:t>
            </a:r>
            <a:r>
              <a:rPr lang="en-GB" dirty="0">
                <a:effectLst/>
                <a:latin typeface="Calibri" panose="020F0502020204030204" pitchFamily="34" charset="0"/>
                <a:ea typeface="Calibri" panose="020F0502020204030204" pitchFamily="34" charset="0"/>
                <a:cs typeface="Calibri" panose="020F0502020204030204" pitchFamily="34" charset="0"/>
              </a:rPr>
              <a:t>Class nominalism faces the problem that different predicates may refer to the same class of objects while expressing different properties, which suggests that class categorisation alone cannot account for properties (see </a:t>
            </a:r>
            <a:r>
              <a:rPr lang="en-GB" b="1" dirty="0">
                <a:effectLst/>
                <a:latin typeface="Calibri" panose="020F0502020204030204" pitchFamily="34" charset="0"/>
                <a:ea typeface="Calibri" panose="020F0502020204030204" pitchFamily="34" charset="0"/>
                <a:cs typeface="Calibri" panose="020F0502020204030204" pitchFamily="34" charset="0"/>
              </a:rPr>
              <a:t>Armstrong,  Class Nominalism II, pg. 8 – 14, 1989) </a:t>
            </a:r>
          </a:p>
          <a:p>
            <a:endParaRPr lang="en-GB" b="1" dirty="0">
              <a:effectLst/>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07A29E7E-0133-E674-3F0D-D01850776E14}"/>
              </a:ext>
            </a:extLst>
          </p:cNvPr>
          <p:cNvSpPr txBox="1"/>
          <p:nvPr/>
        </p:nvSpPr>
        <p:spPr>
          <a:xfrm>
            <a:off x="498856" y="4665809"/>
            <a:ext cx="3464560" cy="830997"/>
          </a:xfrm>
          <a:prstGeom prst="rect">
            <a:avLst/>
          </a:prstGeom>
          <a:noFill/>
        </p:spPr>
        <p:txBody>
          <a:bodyPr wrap="square">
            <a:spAutoFit/>
          </a:bodyPr>
          <a:lstStyle/>
          <a:p>
            <a:r>
              <a:rPr lang="en-GB" sz="1200" dirty="0">
                <a:latin typeface="Calibri" panose="020F0502020204030204" pitchFamily="34" charset="0"/>
                <a:cs typeface="Calibri" panose="020F0502020204030204" pitchFamily="34" charset="0"/>
              </a:rPr>
              <a:t>“Class Nominalism</a:t>
            </a:r>
            <a:r>
              <a:rPr lang="en-GB" sz="1200" baseline="30000" dirty="0">
                <a:latin typeface="Calibri" panose="020F0502020204030204" pitchFamily="34" charset="0"/>
                <a:cs typeface="Calibri" panose="020F0502020204030204" pitchFamily="34" charset="0"/>
              </a:rPr>
              <a:t>2</a:t>
            </a:r>
            <a:r>
              <a:rPr lang="en-GB" sz="1200" dirty="0">
                <a:latin typeface="Calibri" panose="020F0502020204030204" pitchFamily="34" charset="0"/>
                <a:cs typeface="Calibri" panose="020F0502020204030204" pitchFamily="34" charset="0"/>
              </a:rPr>
              <a:t> is the view that for a thing to be of a certain type is nothing more than for it to be a member of a certain class.”</a:t>
            </a:r>
            <a:br>
              <a:rPr lang="en-GB" sz="1200" dirty="0">
                <a:latin typeface="Calibri" panose="020F0502020204030204" pitchFamily="34" charset="0"/>
                <a:cs typeface="Calibri" panose="020F0502020204030204" pitchFamily="34" charset="0"/>
              </a:rPr>
            </a:br>
            <a:r>
              <a:rPr lang="en-GB" sz="1200" b="1" dirty="0">
                <a:latin typeface="Calibri" panose="020F0502020204030204" pitchFamily="34" charset="0"/>
                <a:cs typeface="Calibri" panose="020F0502020204030204" pitchFamily="34" charset="0"/>
              </a:rPr>
              <a:t> (Armstrong, Class Nominalism II, pg. 8, 1989) </a:t>
            </a:r>
            <a:endParaRPr lang="en-US" sz="1200" b="1" dirty="0">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CCD2866F-BE06-DAF2-C42F-AE32912F4A01}"/>
              </a:ext>
            </a:extLst>
          </p:cNvPr>
          <p:cNvSpPr txBox="1"/>
          <p:nvPr/>
        </p:nvSpPr>
        <p:spPr>
          <a:xfrm>
            <a:off x="2231136" y="3601846"/>
            <a:ext cx="3942556" cy="830997"/>
          </a:xfrm>
          <a:prstGeom prst="rect">
            <a:avLst/>
          </a:prstGeom>
          <a:noFill/>
        </p:spPr>
        <p:txBody>
          <a:bodyPr wrap="square">
            <a:spAutoFit/>
          </a:bodyPr>
          <a:lstStyle/>
          <a:p>
            <a:r>
              <a:rPr lang="en-GB" sz="1200" dirty="0">
                <a:latin typeface="Calibri" panose="020F0502020204030204" pitchFamily="34" charset="0"/>
                <a:cs typeface="Calibri" panose="020F0502020204030204" pitchFamily="34" charset="0"/>
              </a:rPr>
              <a:t>“Natural classes</a:t>
            </a:r>
            <a:r>
              <a:rPr lang="en-GB" sz="1200" baseline="30000" dirty="0">
                <a:latin typeface="Calibri" panose="020F0502020204030204" pitchFamily="34" charset="0"/>
                <a:cs typeface="Calibri" panose="020F0502020204030204" pitchFamily="34" charset="0"/>
              </a:rPr>
              <a:t>1</a:t>
            </a:r>
            <a:r>
              <a:rPr lang="en-GB" sz="1200" dirty="0">
                <a:latin typeface="Calibri" panose="020F0502020204030204" pitchFamily="34" charset="0"/>
                <a:cs typeface="Calibri" panose="020F0502020204030204" pitchFamily="34" charset="0"/>
              </a:rPr>
              <a:t> are identified with classes of individuals where certain relations of resemblance hold between the individuals.”</a:t>
            </a:r>
            <a:br>
              <a:rPr lang="en-GB" sz="1200" dirty="0">
                <a:latin typeface="Calibri" panose="020F0502020204030204" pitchFamily="34" charset="0"/>
                <a:cs typeface="Calibri" panose="020F0502020204030204" pitchFamily="34" charset="0"/>
              </a:rPr>
            </a:br>
            <a:r>
              <a:rPr lang="en-GB" sz="1200" b="1" dirty="0">
                <a:latin typeface="Calibri" panose="020F0502020204030204" pitchFamily="34" charset="0"/>
                <a:cs typeface="Calibri" panose="020F0502020204030204" pitchFamily="34" charset="0"/>
              </a:rPr>
              <a:t> (Armstrong, Theories of natural classes III, pg15, 1989)</a:t>
            </a:r>
            <a:endParaRPr lang="en-US" sz="1200" b="1" dirty="0">
              <a:latin typeface="Calibri" panose="020F0502020204030204" pitchFamily="34" charset="0"/>
              <a:cs typeface="Calibri" panose="020F0502020204030204" pitchFamily="34" charset="0"/>
            </a:endParaRPr>
          </a:p>
        </p:txBody>
      </p:sp>
      <p:graphicFrame>
        <p:nvGraphicFramePr>
          <p:cNvPr id="13" name="Table 12">
            <a:extLst>
              <a:ext uri="{FF2B5EF4-FFF2-40B4-BE49-F238E27FC236}">
                <a16:creationId xmlns:a16="http://schemas.microsoft.com/office/drawing/2014/main" id="{26554BE5-81BA-F0C4-0972-A98F27FCE34B}"/>
              </a:ext>
            </a:extLst>
          </p:cNvPr>
          <p:cNvGraphicFramePr>
            <a:graphicFrameLocks noGrp="1"/>
          </p:cNvGraphicFramePr>
          <p:nvPr>
            <p:extLst>
              <p:ext uri="{D42A27DB-BD31-4B8C-83A1-F6EECF244321}">
                <p14:modId xmlns:p14="http://schemas.microsoft.com/office/powerpoint/2010/main" val="2386350700"/>
              </p:ext>
            </p:extLst>
          </p:nvPr>
        </p:nvGraphicFramePr>
        <p:xfrm>
          <a:off x="6419628" y="2520988"/>
          <a:ext cx="5273516" cy="2560320"/>
        </p:xfrm>
        <a:graphic>
          <a:graphicData uri="http://schemas.openxmlformats.org/drawingml/2006/table">
            <a:tbl>
              <a:tblPr firstRow="1" firstCol="1" bandRow="1">
                <a:tableStyleId>{5C22544A-7EE6-4342-B048-85BDC9FD1C3A}</a:tableStyleId>
              </a:tblPr>
              <a:tblGrid>
                <a:gridCol w="1318086">
                  <a:extLst>
                    <a:ext uri="{9D8B030D-6E8A-4147-A177-3AD203B41FA5}">
                      <a16:colId xmlns:a16="http://schemas.microsoft.com/office/drawing/2014/main" val="3560587319"/>
                    </a:ext>
                  </a:extLst>
                </a:gridCol>
                <a:gridCol w="1318086">
                  <a:extLst>
                    <a:ext uri="{9D8B030D-6E8A-4147-A177-3AD203B41FA5}">
                      <a16:colId xmlns:a16="http://schemas.microsoft.com/office/drawing/2014/main" val="944356607"/>
                    </a:ext>
                  </a:extLst>
                </a:gridCol>
                <a:gridCol w="1318672">
                  <a:extLst>
                    <a:ext uri="{9D8B030D-6E8A-4147-A177-3AD203B41FA5}">
                      <a16:colId xmlns:a16="http://schemas.microsoft.com/office/drawing/2014/main" val="3801947535"/>
                    </a:ext>
                  </a:extLst>
                </a:gridCol>
                <a:gridCol w="1318672">
                  <a:extLst>
                    <a:ext uri="{9D8B030D-6E8A-4147-A177-3AD203B41FA5}">
                      <a16:colId xmlns:a16="http://schemas.microsoft.com/office/drawing/2014/main" val="835369249"/>
                    </a:ext>
                  </a:extLst>
                </a:gridCol>
              </a:tblGrid>
              <a:tr h="0">
                <a:tc>
                  <a:txBody>
                    <a:bodyPr/>
                    <a:lstStyle/>
                    <a:p>
                      <a:pPr algn="just"/>
                      <a:r>
                        <a:rPr lang="en-GB" sz="1200" dirty="0">
                          <a:solidFill>
                            <a:schemeClr val="tx1"/>
                          </a:solidFill>
                          <a:effectLst/>
                        </a:rPr>
                        <a:t>Part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solidFill>
                            <a:schemeClr val="tx1"/>
                          </a:solidFill>
                          <a:effectLst/>
                        </a:rPr>
                        <a:t>Example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solidFill>
                            <a:schemeClr val="tx1"/>
                          </a:solidFill>
                          <a:effectLst/>
                        </a:rPr>
                        <a:t>Class Nominalism</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solidFill>
                            <a:schemeClr val="tx1"/>
                          </a:solidFill>
                          <a:effectLst/>
                        </a:rPr>
                        <a:t>Resemblance Nominalism</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89096154"/>
                  </a:ext>
                </a:extLst>
              </a:tr>
              <a:tr h="0">
                <a:tc>
                  <a:txBody>
                    <a:bodyPr/>
                    <a:lstStyle/>
                    <a:p>
                      <a:pPr algn="just"/>
                      <a:r>
                        <a:rPr lang="en-GB" sz="1200" dirty="0">
                          <a:solidFill>
                            <a:schemeClr val="tx1"/>
                          </a:solidFill>
                          <a:effectLst/>
                        </a:rPr>
                        <a:t>Subject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This apple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Particular object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Particular object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54409568"/>
                  </a:ext>
                </a:extLst>
              </a:tr>
              <a:tr h="0">
                <a:tc>
                  <a:txBody>
                    <a:bodyPr/>
                    <a:lstStyle/>
                    <a:p>
                      <a:pPr algn="just"/>
                      <a:r>
                        <a:rPr lang="en-GB" sz="1200" dirty="0">
                          <a:solidFill>
                            <a:schemeClr val="tx1"/>
                          </a:solidFill>
                          <a:effectLst/>
                        </a:rPr>
                        <a:t>Predicate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Refers to membership in the class of red things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Refers to resemblance with other red objects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04016712"/>
                  </a:ext>
                </a:extLst>
              </a:tr>
              <a:tr h="0">
                <a:tc>
                  <a:txBody>
                    <a:bodyPr/>
                    <a:lstStyle/>
                    <a:p>
                      <a:pPr algn="just"/>
                      <a:r>
                        <a:rPr lang="en-GB" sz="1200" dirty="0">
                          <a:solidFill>
                            <a:schemeClr val="tx1"/>
                          </a:solidFill>
                          <a:effectLst/>
                        </a:rPr>
                        <a:t>Relevant respect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Colour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Object belongs to the group of objects labelled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Object resembles other objects in colour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28110090"/>
                  </a:ext>
                </a:extLst>
              </a:tr>
              <a:tr h="0">
                <a:tc>
                  <a:txBody>
                    <a:bodyPr/>
                    <a:lstStyle/>
                    <a:p>
                      <a:pPr algn="just"/>
                      <a:r>
                        <a:rPr lang="en-GB" sz="1200" dirty="0">
                          <a:solidFill>
                            <a:schemeClr val="tx1"/>
                          </a:solidFill>
                          <a:effectLst/>
                        </a:rPr>
                        <a:t>Proposition</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This apple 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The apple belongs to the class of red objects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effectLst/>
                        </a:rPr>
                        <a:t>The apple resembles other red objects in colour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40555113"/>
                  </a:ext>
                </a:extLst>
              </a:tr>
            </a:tbl>
          </a:graphicData>
        </a:graphic>
      </p:graphicFrame>
    </p:spTree>
    <p:extLst>
      <p:ext uri="{BB962C8B-B14F-4D97-AF65-F5344CB8AC3E}">
        <p14:creationId xmlns:p14="http://schemas.microsoft.com/office/powerpoint/2010/main" val="3544591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6CF1E-E969-3BA2-107D-039622259929}"/>
              </a:ext>
            </a:extLst>
          </p:cNvPr>
          <p:cNvSpPr>
            <a:spLocks noGrp="1"/>
          </p:cNvSpPr>
          <p:nvPr>
            <p:ph type="title"/>
          </p:nvPr>
        </p:nvSpPr>
        <p:spPr/>
        <p:txBody>
          <a:bodyPr>
            <a:normAutofit/>
          </a:bodyPr>
          <a:lstStyle/>
          <a:p>
            <a:r>
              <a:rPr lang="en-US" sz="2500" dirty="0">
                <a:latin typeface="Calibri" panose="020F0502020204030204" pitchFamily="34" charset="0"/>
                <a:cs typeface="Calibri" panose="020F0502020204030204" pitchFamily="34" charset="0"/>
              </a:rPr>
              <a:t>conclusion</a:t>
            </a:r>
          </a:p>
        </p:txBody>
      </p:sp>
      <p:graphicFrame>
        <p:nvGraphicFramePr>
          <p:cNvPr id="4" name="Table 3">
            <a:extLst>
              <a:ext uri="{FF2B5EF4-FFF2-40B4-BE49-F238E27FC236}">
                <a16:creationId xmlns:a16="http://schemas.microsoft.com/office/drawing/2014/main" id="{FDBA18FC-D27F-DE38-B786-0581C5C36941}"/>
              </a:ext>
            </a:extLst>
          </p:cNvPr>
          <p:cNvGraphicFramePr>
            <a:graphicFrameLocks noGrp="1"/>
          </p:cNvGraphicFramePr>
          <p:nvPr>
            <p:extLst>
              <p:ext uri="{D42A27DB-BD31-4B8C-83A1-F6EECF244321}">
                <p14:modId xmlns:p14="http://schemas.microsoft.com/office/powerpoint/2010/main" val="553359204"/>
              </p:ext>
            </p:extLst>
          </p:nvPr>
        </p:nvGraphicFramePr>
        <p:xfrm>
          <a:off x="408827" y="2731766"/>
          <a:ext cx="4946944" cy="2743200"/>
        </p:xfrm>
        <a:graphic>
          <a:graphicData uri="http://schemas.openxmlformats.org/drawingml/2006/table">
            <a:tbl>
              <a:tblPr firstRow="1" firstCol="1" bandRow="1">
                <a:tableStyleId>{5C22544A-7EE6-4342-B048-85BDC9FD1C3A}</a:tableStyleId>
              </a:tblPr>
              <a:tblGrid>
                <a:gridCol w="1236461">
                  <a:extLst>
                    <a:ext uri="{9D8B030D-6E8A-4147-A177-3AD203B41FA5}">
                      <a16:colId xmlns:a16="http://schemas.microsoft.com/office/drawing/2014/main" val="3560587319"/>
                    </a:ext>
                  </a:extLst>
                </a:gridCol>
                <a:gridCol w="1236461">
                  <a:extLst>
                    <a:ext uri="{9D8B030D-6E8A-4147-A177-3AD203B41FA5}">
                      <a16:colId xmlns:a16="http://schemas.microsoft.com/office/drawing/2014/main" val="944356607"/>
                    </a:ext>
                  </a:extLst>
                </a:gridCol>
                <a:gridCol w="1237011">
                  <a:extLst>
                    <a:ext uri="{9D8B030D-6E8A-4147-A177-3AD203B41FA5}">
                      <a16:colId xmlns:a16="http://schemas.microsoft.com/office/drawing/2014/main" val="3801947535"/>
                    </a:ext>
                  </a:extLst>
                </a:gridCol>
                <a:gridCol w="1237011">
                  <a:extLst>
                    <a:ext uri="{9D8B030D-6E8A-4147-A177-3AD203B41FA5}">
                      <a16:colId xmlns:a16="http://schemas.microsoft.com/office/drawing/2014/main" val="835369249"/>
                    </a:ext>
                  </a:extLst>
                </a:gridCol>
              </a:tblGrid>
              <a:tr h="0">
                <a:tc>
                  <a:txBody>
                    <a:bodyPr/>
                    <a:lstStyle/>
                    <a:p>
                      <a:pPr algn="just"/>
                      <a:r>
                        <a:rPr lang="en-GB" sz="1200" dirty="0">
                          <a:solidFill>
                            <a:schemeClr val="tx1"/>
                          </a:solidFill>
                          <a:effectLst/>
                        </a:rPr>
                        <a:t>Part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solidFill>
                            <a:schemeClr val="tx1"/>
                          </a:solidFill>
                          <a:effectLst/>
                        </a:rPr>
                        <a:t>Example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solidFill>
                            <a:schemeClr val="tx1"/>
                          </a:solidFill>
                          <a:effectLst/>
                        </a:rPr>
                        <a:t>Class Nominalism</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solidFill>
                            <a:schemeClr val="tx1"/>
                          </a:solidFill>
                          <a:effectLst/>
                        </a:rPr>
                        <a:t>Resemblance Nominalism</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89096154"/>
                  </a:ext>
                </a:extLst>
              </a:tr>
              <a:tr h="0">
                <a:tc>
                  <a:txBody>
                    <a:bodyPr/>
                    <a:lstStyle/>
                    <a:p>
                      <a:pPr algn="just"/>
                      <a:r>
                        <a:rPr lang="en-GB" sz="1200" dirty="0">
                          <a:solidFill>
                            <a:schemeClr val="tx1"/>
                          </a:solidFill>
                          <a:effectLst/>
                        </a:rPr>
                        <a:t>Subject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This apple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Particular object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Particular object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54409568"/>
                  </a:ext>
                </a:extLst>
              </a:tr>
              <a:tr h="0">
                <a:tc>
                  <a:txBody>
                    <a:bodyPr/>
                    <a:lstStyle/>
                    <a:p>
                      <a:pPr algn="just"/>
                      <a:r>
                        <a:rPr lang="en-GB" sz="1200" dirty="0">
                          <a:solidFill>
                            <a:schemeClr val="tx1"/>
                          </a:solidFill>
                          <a:effectLst/>
                        </a:rPr>
                        <a:t>Predicate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Refers to membership in the class of red things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effectLst/>
                        </a:rPr>
                        <a:t>Refers to resemblance with other red objects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04016712"/>
                  </a:ext>
                </a:extLst>
              </a:tr>
              <a:tr h="0">
                <a:tc>
                  <a:txBody>
                    <a:bodyPr/>
                    <a:lstStyle/>
                    <a:p>
                      <a:pPr algn="just"/>
                      <a:r>
                        <a:rPr lang="en-GB" sz="1200" dirty="0">
                          <a:solidFill>
                            <a:schemeClr val="tx1"/>
                          </a:solidFill>
                          <a:effectLst/>
                        </a:rPr>
                        <a:t>Relevant respect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Colour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Object belongs to the group of objects labelled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Object resembles other objects in colour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28110090"/>
                  </a:ext>
                </a:extLst>
              </a:tr>
              <a:tr h="0">
                <a:tc>
                  <a:txBody>
                    <a:bodyPr/>
                    <a:lstStyle/>
                    <a:p>
                      <a:pPr algn="just"/>
                      <a:r>
                        <a:rPr lang="en-GB" sz="1200" dirty="0">
                          <a:solidFill>
                            <a:schemeClr val="tx1"/>
                          </a:solidFill>
                          <a:effectLst/>
                        </a:rPr>
                        <a:t>Proposition</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This apple 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a:effectLst/>
                        </a:rPr>
                        <a:t>The apple belongs to the class of red objects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r>
                        <a:rPr lang="en-GB" sz="1200" dirty="0">
                          <a:effectLst/>
                        </a:rPr>
                        <a:t>The apple resembles other red objects in colour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40555113"/>
                  </a:ext>
                </a:extLst>
              </a:tr>
            </a:tbl>
          </a:graphicData>
        </a:graphic>
      </p:graphicFrame>
      <p:graphicFrame>
        <p:nvGraphicFramePr>
          <p:cNvPr id="5" name="Table 4">
            <a:extLst>
              <a:ext uri="{FF2B5EF4-FFF2-40B4-BE49-F238E27FC236}">
                <a16:creationId xmlns:a16="http://schemas.microsoft.com/office/drawing/2014/main" id="{3EC923C1-D04B-7233-DF8C-3FBC86F8FDA1}"/>
              </a:ext>
            </a:extLst>
          </p:cNvPr>
          <p:cNvGraphicFramePr>
            <a:graphicFrameLocks noGrp="1"/>
          </p:cNvGraphicFramePr>
          <p:nvPr>
            <p:extLst>
              <p:ext uri="{D42A27DB-BD31-4B8C-83A1-F6EECF244321}">
                <p14:modId xmlns:p14="http://schemas.microsoft.com/office/powerpoint/2010/main" val="1657593276"/>
              </p:ext>
            </p:extLst>
          </p:nvPr>
        </p:nvGraphicFramePr>
        <p:xfrm>
          <a:off x="5919239" y="2731766"/>
          <a:ext cx="5863934" cy="2005480"/>
        </p:xfrm>
        <a:graphic>
          <a:graphicData uri="http://schemas.openxmlformats.org/drawingml/2006/table">
            <a:tbl>
              <a:tblPr firstRow="1" firstCol="1" bandRow="1">
                <a:tableStyleId>{5C22544A-7EE6-4342-B048-85BDC9FD1C3A}</a:tableStyleId>
              </a:tblPr>
              <a:tblGrid>
                <a:gridCol w="1172475">
                  <a:extLst>
                    <a:ext uri="{9D8B030D-6E8A-4147-A177-3AD203B41FA5}">
                      <a16:colId xmlns:a16="http://schemas.microsoft.com/office/drawing/2014/main" val="2451624512"/>
                    </a:ext>
                  </a:extLst>
                </a:gridCol>
                <a:gridCol w="1055289">
                  <a:extLst>
                    <a:ext uri="{9D8B030D-6E8A-4147-A177-3AD203B41FA5}">
                      <a16:colId xmlns:a16="http://schemas.microsoft.com/office/drawing/2014/main" val="665444999"/>
                    </a:ext>
                  </a:extLst>
                </a:gridCol>
                <a:gridCol w="1290180">
                  <a:extLst>
                    <a:ext uri="{9D8B030D-6E8A-4147-A177-3AD203B41FA5}">
                      <a16:colId xmlns:a16="http://schemas.microsoft.com/office/drawing/2014/main" val="3244485853"/>
                    </a:ext>
                  </a:extLst>
                </a:gridCol>
                <a:gridCol w="1172995">
                  <a:extLst>
                    <a:ext uri="{9D8B030D-6E8A-4147-A177-3AD203B41FA5}">
                      <a16:colId xmlns:a16="http://schemas.microsoft.com/office/drawing/2014/main" val="3946701827"/>
                    </a:ext>
                  </a:extLst>
                </a:gridCol>
                <a:gridCol w="1172995">
                  <a:extLst>
                    <a:ext uri="{9D8B030D-6E8A-4147-A177-3AD203B41FA5}">
                      <a16:colId xmlns:a16="http://schemas.microsoft.com/office/drawing/2014/main" val="3690021193"/>
                    </a:ext>
                  </a:extLst>
                </a:gridCol>
              </a:tblGrid>
              <a:tr h="397747">
                <a:tc>
                  <a:txBody>
                    <a:bodyPr/>
                    <a:lstStyle/>
                    <a:p>
                      <a:pPr algn="ctr"/>
                      <a:r>
                        <a:rPr lang="en-GB" sz="1200" dirty="0">
                          <a:solidFill>
                            <a:schemeClr val="tx1"/>
                          </a:solidFill>
                          <a:effectLst/>
                        </a:rPr>
                        <a:t>Part</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Example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Parmenides</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rPr>
                        <a:t>Plato</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Aristotle</a:t>
                      </a:r>
                    </a:p>
                  </a:txBody>
                  <a:tcPr marL="68580" marR="68580" marT="0" marB="0"/>
                </a:tc>
                <a:extLst>
                  <a:ext uri="{0D108BD9-81ED-4DB2-BD59-A6C34878D82A}">
                    <a16:rowId xmlns:a16="http://schemas.microsoft.com/office/drawing/2014/main" val="2493351087"/>
                  </a:ext>
                </a:extLst>
              </a:tr>
              <a:tr h="401933">
                <a:tc>
                  <a:txBody>
                    <a:bodyPr/>
                    <a:lstStyle/>
                    <a:p>
                      <a:pPr algn="ctr"/>
                      <a:r>
                        <a:rPr lang="en-GB" sz="1200" b="0">
                          <a:solidFill>
                            <a:schemeClr val="tx1"/>
                          </a:solidFill>
                          <a:effectLst/>
                        </a:rPr>
                        <a:t>Subject</a:t>
                      </a:r>
                      <a:endParaRPr lang="en-GB" sz="12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This apple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Multiplicity problem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Particular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latin typeface="Calibri" panose="020F0502020204030204" pitchFamily="34" charset="0"/>
                          <a:ea typeface="Calibri" panose="020F0502020204030204" pitchFamily="34" charset="0"/>
                          <a:cs typeface="Times New Roman" panose="02020603050405020304" pitchFamily="18" charset="0"/>
                        </a:rPr>
                        <a:t>Primary Substance</a:t>
                      </a:r>
                    </a:p>
                  </a:txBody>
                  <a:tcPr marL="68580" marR="68580" marT="0" marB="0"/>
                </a:tc>
                <a:extLst>
                  <a:ext uri="{0D108BD9-81ED-4DB2-BD59-A6C34878D82A}">
                    <a16:rowId xmlns:a16="http://schemas.microsoft.com/office/drawing/2014/main" val="584767346"/>
                  </a:ext>
                </a:extLst>
              </a:tr>
              <a:tr h="602900">
                <a:tc>
                  <a:txBody>
                    <a:bodyPr/>
                    <a:lstStyle/>
                    <a:p>
                      <a:pPr algn="ctr"/>
                      <a:r>
                        <a:rPr lang="en-GB" sz="1200" b="0">
                          <a:solidFill>
                            <a:schemeClr val="tx1"/>
                          </a:solidFill>
                          <a:effectLst/>
                        </a:rPr>
                        <a:t>Predicate</a:t>
                      </a:r>
                      <a:endParaRPr lang="en-GB" sz="12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Is Red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Change impossible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Refers to the Form of Redness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latin typeface="Calibri" panose="020F0502020204030204" pitchFamily="34" charset="0"/>
                          <a:ea typeface="Calibri" panose="020F0502020204030204" pitchFamily="34" charset="0"/>
                          <a:cs typeface="Times New Roman" panose="02020603050405020304" pitchFamily="18" charset="0"/>
                        </a:rPr>
                        <a:t>Secondary Substance</a:t>
                      </a:r>
                    </a:p>
                  </a:txBody>
                  <a:tcPr marL="68580" marR="68580" marT="0" marB="0"/>
                </a:tc>
                <a:extLst>
                  <a:ext uri="{0D108BD9-81ED-4DB2-BD59-A6C34878D82A}">
                    <a16:rowId xmlns:a16="http://schemas.microsoft.com/office/drawing/2014/main" val="4176481335"/>
                  </a:ext>
                </a:extLst>
              </a:tr>
              <a:tr h="602900">
                <a:tc>
                  <a:txBody>
                    <a:bodyPr/>
                    <a:lstStyle/>
                    <a:p>
                      <a:pPr algn="ctr"/>
                      <a:r>
                        <a:rPr lang="en-GB" sz="1200" b="0" dirty="0">
                          <a:solidFill>
                            <a:schemeClr val="tx1"/>
                          </a:solidFill>
                          <a:effectLst/>
                        </a:rPr>
                        <a:t>Proposition </a:t>
                      </a:r>
                      <a:endParaRPr lang="en-GB"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This apple is red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a:effectLst/>
                        </a:rPr>
                        <a:t>Hard to explain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rPr>
                        <a:t>The apple participates in the form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r>
                        <a:rPr lang="en-GB" sz="1200" dirty="0">
                          <a:effectLst/>
                          <a:latin typeface="Calibri" panose="020F0502020204030204" pitchFamily="34" charset="0"/>
                          <a:ea typeface="Calibri" panose="020F0502020204030204" pitchFamily="34" charset="0"/>
                          <a:cs typeface="Times New Roman" panose="02020603050405020304" pitchFamily="18" charset="0"/>
                        </a:rPr>
                        <a:t>The apple instantiates redness</a:t>
                      </a:r>
                    </a:p>
                  </a:txBody>
                  <a:tcPr marL="68580" marR="68580" marT="0" marB="0"/>
                </a:tc>
                <a:extLst>
                  <a:ext uri="{0D108BD9-81ED-4DB2-BD59-A6C34878D82A}">
                    <a16:rowId xmlns:a16="http://schemas.microsoft.com/office/drawing/2014/main" val="616134752"/>
                  </a:ext>
                </a:extLst>
              </a:tr>
            </a:tbl>
          </a:graphicData>
        </a:graphic>
      </p:graphicFrame>
    </p:spTree>
    <p:extLst>
      <p:ext uri="{BB962C8B-B14F-4D97-AF65-F5344CB8AC3E}">
        <p14:creationId xmlns:p14="http://schemas.microsoft.com/office/powerpoint/2010/main" val="3536853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6693F-DD76-0BFD-5E78-599977AA48FC}"/>
              </a:ext>
            </a:extLst>
          </p:cNvPr>
          <p:cNvSpPr>
            <a:spLocks noGrp="1"/>
          </p:cNvSpPr>
          <p:nvPr>
            <p:ph type="title"/>
          </p:nvPr>
        </p:nvSpPr>
        <p:spPr/>
        <p:txBody>
          <a:bodyPr/>
          <a:lstStyle/>
          <a:p>
            <a:r>
              <a:rPr lang="en-US" dirty="0"/>
              <a:t>Bibliography </a:t>
            </a:r>
          </a:p>
        </p:txBody>
      </p:sp>
      <p:sp>
        <p:nvSpPr>
          <p:cNvPr id="4" name="Rectangle 1">
            <a:extLst>
              <a:ext uri="{FF2B5EF4-FFF2-40B4-BE49-F238E27FC236}">
                <a16:creationId xmlns:a16="http://schemas.microsoft.com/office/drawing/2014/main" id="{248AFD63-D613-4193-D135-3FF49759D714}"/>
              </a:ext>
            </a:extLst>
          </p:cNvPr>
          <p:cNvSpPr>
            <a:spLocks noChangeArrowheads="1"/>
          </p:cNvSpPr>
          <p:nvPr/>
        </p:nvSpPr>
        <p:spPr bwMode="auto">
          <a:xfrm>
            <a:off x="348343" y="2459504"/>
            <a:ext cx="12242262"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Aristotle. (1984).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Complete Works of Aristotle: The Revised Oxford Translation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(Vol. 1). (J. Barnes, Ed.) Princeton, NJ: Princeton University Press.</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Aristotle. (1984).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Complete Works of Aristotle: The Revised Oxford Translation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(Vol. 2). (J. Barnes, Ed.) Princeton, NJ: Princeton University Press.</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Armstrong, D. (1989).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Universals: An Opinionated Introduction.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Boulder, CO: Westview Press.</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Carroll, J. W., &amp;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Markosian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N. (2010).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An Introduction to Metaphysics.</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Cambridge: Cambridge University Press.</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King, J., Soames, S., &amp; Speaks, J. (2023, September (revision) 29).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Propositions</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Retrieved March 2026, from Stanford Encyclopedia of Philosophy: https://</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plato.stanford.edu</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/entries/propositions/</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Oxford University Press. (n.d.).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Predicate</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Retrieved March 2026, from Oxford Learner’s Dictionaries: https://</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www.google.com</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search?q</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proposition+definition</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Oxford University Press. (n.d.).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Statement</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Retrieved March 2026, from Oxford Languages (via Google Dictionary) : https://</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www.google.com</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search?q</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statement+definition</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Parmenides. (1870).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Fragments of Parmenides.</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(T. Davidson, Ed.) St. Louis, MO: E. P. Gray.</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Plato. (1997).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Plato: Complete Works.</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(J. M. Cooper, &amp; D. S. Hutchinson, Eds.) Indianapolis, IN: Hackett Publishing Company.</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Russell, B. (1912).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Problems of Philosophy.</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New York: Henry Holt And Company.</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E9C544DD-BAA1-D509-9665-E6C18D545EB5}"/>
              </a:ext>
            </a:extLst>
          </p:cNvPr>
          <p:cNvSpPr txBox="1"/>
          <p:nvPr/>
        </p:nvSpPr>
        <p:spPr>
          <a:xfrm>
            <a:off x="348343" y="5200810"/>
            <a:ext cx="11843657" cy="138499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Hastings, V. (2026).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Allergory</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of the Cave.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Presentation figure.</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Independent work,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Carmarthern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Hastings, V. (2026). Aristotle Explanation Diagram.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Presentation figure.</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Independent work,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Carmarthern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Hastings, V. (2026).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Aristotles</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Perception Diagram.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Presentation figure.</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Independent work,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Carmarthern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Hastings, V. (2026). Objection 1.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Presentation figure.</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Independent work,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Carmarthern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Hastings, V. (2026). Objection 2.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Presentation figure.</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Independent work,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Carmarthern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Hastings, V. (2026). Objection 3.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Presentation figure.</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Independent Work,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Carmarthern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Hastings, V. (2026).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Platos</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Participation. </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Presentation figure.</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Independent Work,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Carmarthern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CCF76FBB-0644-4E38-9E32-58E0F66CB554}"/>
              </a:ext>
            </a:extLst>
          </p:cNvPr>
          <p:cNvSpPr txBox="1"/>
          <p:nvPr/>
        </p:nvSpPr>
        <p:spPr>
          <a:xfrm>
            <a:off x="348343" y="4831478"/>
            <a:ext cx="1578830" cy="369332"/>
          </a:xfrm>
          <a:prstGeom prst="rect">
            <a:avLst/>
          </a:prstGeom>
          <a:noFill/>
        </p:spPr>
        <p:txBody>
          <a:bodyPr wrap="none" rtlCol="0">
            <a:spAutoFit/>
          </a:bodyPr>
          <a:lstStyle/>
          <a:p>
            <a:r>
              <a:rPr lang="en-US" dirty="0"/>
              <a:t>Images/figures: </a:t>
            </a:r>
          </a:p>
        </p:txBody>
      </p:sp>
      <p:sp>
        <p:nvSpPr>
          <p:cNvPr id="8" name="TextBox 7">
            <a:extLst>
              <a:ext uri="{FF2B5EF4-FFF2-40B4-BE49-F238E27FC236}">
                <a16:creationId xmlns:a16="http://schemas.microsoft.com/office/drawing/2014/main" id="{0EE4FFA1-2580-2E72-38F2-C35214ECA474}"/>
              </a:ext>
            </a:extLst>
          </p:cNvPr>
          <p:cNvSpPr txBox="1"/>
          <p:nvPr/>
        </p:nvSpPr>
        <p:spPr>
          <a:xfrm>
            <a:off x="348343" y="2044331"/>
            <a:ext cx="817853" cy="369332"/>
          </a:xfrm>
          <a:prstGeom prst="rect">
            <a:avLst/>
          </a:prstGeom>
          <a:noFill/>
        </p:spPr>
        <p:txBody>
          <a:bodyPr wrap="none" rtlCol="0">
            <a:spAutoFit/>
          </a:bodyPr>
          <a:lstStyle/>
          <a:p>
            <a:r>
              <a:rPr lang="en-US" dirty="0"/>
              <a:t>Books:</a:t>
            </a:r>
          </a:p>
        </p:txBody>
      </p:sp>
    </p:spTree>
    <p:extLst>
      <p:ext uri="{BB962C8B-B14F-4D97-AF65-F5344CB8AC3E}">
        <p14:creationId xmlns:p14="http://schemas.microsoft.com/office/powerpoint/2010/main" val="1428465379"/>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{B8B16029-3819-524C-AE23-AD9D7229C642}tf10001120</Template>
  <TotalTime>1094</TotalTime>
  <Words>2111</Words>
  <Application>Microsoft Macintosh PowerPoint</Application>
  <PresentationFormat>Widescreen</PresentationFormat>
  <Paragraphs>187</Paragraphs>
  <Slides>12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Gill Sans MT</vt:lpstr>
      <vt:lpstr>Parcel</vt:lpstr>
      <vt:lpstr>Metaphysics and Epistemology    (HPPH5037/HPPH6037)   Vuthy Hastings</vt:lpstr>
      <vt:lpstr>Does redness exist independently of particular red things?</vt:lpstr>
      <vt:lpstr>Universals &amp; particulars</vt:lpstr>
      <vt:lpstr>Parmenides </vt:lpstr>
      <vt:lpstr>Platonic realism  (the Theory of forms) </vt:lpstr>
      <vt:lpstr>This apple is red</vt:lpstr>
      <vt:lpstr>Response to plato</vt:lpstr>
      <vt:lpstr>Aristotelian realism</vt:lpstr>
      <vt:lpstr>This apple is red</vt:lpstr>
      <vt:lpstr>nominalism</vt:lpstr>
      <vt:lpstr>conclusion</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Metaphysics and Epistemology    (HPPH5037/HPPH6037)   Vuthy Hastings</dc:title>
  <dc:creator>Microsoft Office User</dc:creator>
  <cp:lastModifiedBy>Microsoft Office User</cp:lastModifiedBy>
  <cp:revision>127</cp:revision>
  <dcterms:created xsi:type="dcterms:W3CDTF">2026-03-08T13:22:40Z</dcterms:created>
  <dcterms:modified xsi:type="dcterms:W3CDTF">2026-03-13T13:51:59Z</dcterms:modified>
</cp:coreProperties>
</file>