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67" r:id="rId6"/>
    <p:sldId id="270" r:id="rId7"/>
    <p:sldId id="271" r:id="rId8"/>
    <p:sldId id="261" r:id="rId9"/>
    <p:sldId id="260" r:id="rId10"/>
    <p:sldId id="262" r:id="rId11"/>
    <p:sldId id="268" r:id="rId12"/>
    <p:sldId id="272" r:id="rId13"/>
    <p:sldId id="263" r:id="rId14"/>
    <p:sldId id="266" r:id="rId15"/>
    <p:sldId id="264" r:id="rId16"/>
    <p:sldId id="26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55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98" autoAdjust="0"/>
    <p:restoredTop sz="69542" autoAdjust="0"/>
  </p:normalViewPr>
  <p:slideViewPr>
    <p:cSldViewPr>
      <p:cViewPr varScale="1">
        <p:scale>
          <a:sx n="54" d="100"/>
          <a:sy n="54" d="100"/>
        </p:scale>
        <p:origin x="2371"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3086853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43915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107079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03/04/2024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1236877"/>
          </a:xfrm>
        </p:spPr>
        <p:txBody>
          <a:bodyPr>
            <a:noAutofit/>
          </a:bodyPr>
          <a:lstStyle/>
          <a:p>
            <a:pPr marL="0" indent="0"/>
            <a:br>
              <a:rPr lang="en-GB" altLang="en-US" b="1" dirty="0"/>
            </a:br>
            <a:br>
              <a:rPr lang="en-GB" altLang="en-US" b="1" dirty="0"/>
            </a:br>
            <a:r>
              <a:rPr lang="en-GB" altLang="en-US" b="1" dirty="0"/>
              <a:t>Community Care and Development</a:t>
            </a:r>
            <a:br>
              <a:rPr lang="en-GB" altLang="en-US" b="1" dirty="0"/>
            </a:br>
            <a:r>
              <a:rPr lang="en-GB" altLang="en-US" b="1" dirty="0"/>
              <a:t>Assignment 1</a:t>
            </a:r>
          </a:p>
        </p:txBody>
      </p:sp>
      <p:sp>
        <p:nvSpPr>
          <p:cNvPr id="5" name="TextBox 4">
            <a:extLst>
              <a:ext uri="{FF2B5EF4-FFF2-40B4-BE49-F238E27FC236}">
                <a16:creationId xmlns:a16="http://schemas.microsoft.com/office/drawing/2014/main" id="{7B9B4CE4-F664-4A5C-827E-FDB9A886ED93}"/>
              </a:ext>
            </a:extLst>
          </p:cNvPr>
          <p:cNvSpPr txBox="1"/>
          <p:nvPr/>
        </p:nvSpPr>
        <p:spPr>
          <a:xfrm>
            <a:off x="2267744" y="2871775"/>
            <a:ext cx="5976664" cy="286232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lang="nl-NL" altLang="en-US" sz="2000" b="1" dirty="0">
                <a:latin typeface="Arial Black" panose="020B0A04020102020204" pitchFamily="34" charset="0"/>
                <a:ea typeface="Century Schoolbook" panose="02040604050505020304" pitchFamily="18" charset="0"/>
                <a:cs typeface="Arial" panose="020B0604020202020204" pitchFamily="34" charset="0"/>
              </a:rPr>
              <a:t>Barnet Borough of London UK</a:t>
            </a:r>
            <a:endParaRPr kumimoji="0" lang="nl-NL" altLang="en-US" sz="2000" b="1" i="0" u="none" strike="noStrike" cap="none" normalizeH="0" baseline="0" dirty="0">
              <a:ln>
                <a:noFill/>
              </a:ln>
              <a:solidFill>
                <a:schemeClr val="tx1"/>
              </a:solidFill>
              <a:effectLst/>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endParaRPr lang="nl-NL" altLang="en-US" sz="2000" b="1" dirty="0">
              <a:latin typeface="Arial Black" panose="020B0A04020102020204" pitchFamily="34" charset="0"/>
              <a:ea typeface="Century Schoolbook" panose="020406040505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nl-NL"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Student name: Helenita Gelsano Payac</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nl-NL"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Student ID: 2027358</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152900" algn="l"/>
              </a:tabLst>
            </a:pP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kumimoji="0" lang="en-US"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Module code: BMHP6022</a:t>
            </a:r>
            <a:endParaRPr kumimoji="0" lang="en-GB" altLang="en-US" sz="2000" b="1"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152900" algn="l"/>
              </a:tabLst>
            </a:pPr>
            <a:r>
              <a:rPr lang="en-US" altLang="en-US" sz="2000" b="1" dirty="0">
                <a:ea typeface="Century Schoolbook" panose="02040604050505020304" pitchFamily="18" charset="0"/>
                <a:cs typeface="Arial" panose="020B0604020202020204" pitchFamily="34" charset="0"/>
              </a:rPr>
              <a:t>Lecturer</a:t>
            </a:r>
            <a:r>
              <a:rPr kumimoji="0" lang="en-US" altLang="en-US" sz="2000" b="1" i="0" u="none" strike="noStrike" cap="none" normalizeH="0" baseline="0" dirty="0">
                <a:ln>
                  <a:noFill/>
                </a:ln>
                <a:solidFill>
                  <a:schemeClr val="tx1"/>
                </a:solidFill>
                <a:effectLst/>
                <a:ea typeface="Century Schoolbook" panose="02040604050505020304" pitchFamily="18" charset="0"/>
                <a:cs typeface="Arial" panose="020B0604020202020204" pitchFamily="34" charset="0"/>
              </a:rPr>
              <a:t>’s name: Jolly Nwankwo</a:t>
            </a:r>
            <a:endParaRPr lang="en-GB" sz="2000" b="1"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7D2548-F3B2-B190-EF9E-50DAB0D505CD}"/>
              </a:ext>
            </a:extLst>
          </p:cNvPr>
          <p:cNvSpPr txBox="1"/>
          <p:nvPr/>
        </p:nvSpPr>
        <p:spPr>
          <a:xfrm>
            <a:off x="0" y="0"/>
            <a:ext cx="8712968" cy="6986528"/>
          </a:xfrm>
          <a:prstGeom prst="rect">
            <a:avLst/>
          </a:prstGeom>
          <a:noFill/>
        </p:spPr>
        <p:txBody>
          <a:bodyPr wrap="square">
            <a:spAutoFit/>
          </a:bodyPr>
          <a:lstStyle/>
          <a:p>
            <a:pPr algn="just"/>
            <a:endParaRPr lang="en-US" sz="3200" dirty="0">
              <a:latin typeface="Aharoni" panose="02010803020104030203" pitchFamily="2" charset="-79"/>
              <a:cs typeface="Aharoni" panose="02010803020104030203" pitchFamily="2" charset="-79"/>
            </a:endParaRPr>
          </a:p>
          <a:p>
            <a:pPr algn="just"/>
            <a:endParaRPr lang="en-US" sz="3200" dirty="0">
              <a:latin typeface="Aharoni" panose="02010803020104030203" pitchFamily="2" charset="-79"/>
              <a:cs typeface="Aharoni" panose="02010803020104030203" pitchFamily="2" charset="-79"/>
            </a:endParaRPr>
          </a:p>
          <a:p>
            <a:pPr algn="just"/>
            <a:endParaRPr lang="en-US" sz="3200" dirty="0">
              <a:latin typeface="Aharoni" panose="02010803020104030203" pitchFamily="2" charset="-79"/>
              <a:cs typeface="Aharoni" panose="02010803020104030203" pitchFamily="2" charset="-79"/>
            </a:endParaRPr>
          </a:p>
          <a:p>
            <a:pPr algn="just"/>
            <a:r>
              <a:rPr lang="en-US" sz="2000" b="1" dirty="0">
                <a:latin typeface="Arial" panose="020B0604020202020204" pitchFamily="34" charset="0"/>
                <a:cs typeface="Arial" panose="020B0604020202020204" pitchFamily="34" charset="0"/>
              </a:rPr>
              <a:t>Barnet is one of the most sought-after residential neighbourhood in and around in London. </a:t>
            </a:r>
          </a:p>
          <a:p>
            <a:pPr algn="just"/>
            <a:endParaRPr lang="en-US" sz="2000" b="1" dirty="0">
              <a:latin typeface="Arial" panose="020B0604020202020204" pitchFamily="34" charset="0"/>
              <a:cs typeface="Arial" panose="020B0604020202020204" pitchFamily="34" charset="0"/>
            </a:endParaRPr>
          </a:p>
          <a:p>
            <a:pPr algn="just"/>
            <a:r>
              <a:rPr lang="en-US" sz="2800" b="1" dirty="0">
                <a:latin typeface="Arial" panose="020B0604020202020204" pitchFamily="34" charset="0"/>
                <a:cs typeface="Arial" panose="020B0604020202020204" pitchFamily="34" charset="0"/>
              </a:rPr>
              <a:t>Community</a:t>
            </a:r>
          </a:p>
          <a:p>
            <a:pPr marL="342900" indent="-342900">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A collection of individuals who share a certain traitor reside in the       same location.</a:t>
            </a:r>
          </a:p>
          <a:p>
            <a:pPr marL="342900" indent="-342900">
              <a:spcAft>
                <a:spcPts val="600"/>
              </a:spcAft>
              <a:buFont typeface="Arial" panose="020B0604020202020204" pitchFamily="34" charset="0"/>
              <a:buChar char="•"/>
            </a:pPr>
            <a:endParaRPr lang="en-US" sz="2000" b="1" dirty="0">
              <a:latin typeface="Arial" panose="020B0604020202020204" pitchFamily="34" charset="0"/>
              <a:cs typeface="Arial" panose="020B0604020202020204" pitchFamily="34" charset="0"/>
            </a:endParaRPr>
          </a:p>
          <a:p>
            <a:pPr marL="342900" indent="-342900">
              <a:spcAft>
                <a:spcPts val="600"/>
              </a:spcAft>
              <a:buFont typeface="Arial" panose="020B0604020202020204" pitchFamily="34" charset="0"/>
              <a:buChar char="•"/>
            </a:pPr>
            <a:r>
              <a:rPr lang="en-US" sz="2000" b="1" i="0" dirty="0">
                <a:effectLst/>
                <a:latin typeface="Arial" panose="020B0604020202020204" pitchFamily="34" charset="0"/>
                <a:cs typeface="Arial" panose="020B0604020202020204" pitchFamily="34" charset="0"/>
              </a:rPr>
              <a:t>The quality of hav</a:t>
            </a:r>
            <a:r>
              <a:rPr lang="en-US" sz="2000" b="1" dirty="0">
                <a:latin typeface="Arial" panose="020B0604020202020204" pitchFamily="34" charset="0"/>
                <a:cs typeface="Arial" panose="020B0604020202020204" pitchFamily="34" charset="0"/>
              </a:rPr>
              <a:t>ing similar beliefs and interests in common.</a:t>
            </a:r>
          </a:p>
          <a:p>
            <a:pPr marL="342900" indent="-342900">
              <a:spcAft>
                <a:spcPts val="600"/>
              </a:spcAft>
              <a:buFont typeface="Arial" panose="020B0604020202020204" pitchFamily="34" charset="0"/>
              <a:buChar char="•"/>
            </a:pPr>
            <a:endParaRPr lang="en-US" sz="2000" b="1" i="0" dirty="0">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b="1" dirty="0">
                <a:latin typeface="Arial" panose="020B0604020202020204" pitchFamily="34" charset="0"/>
                <a:cs typeface="Arial" panose="020B0604020202020204" pitchFamily="34" charset="0"/>
              </a:rPr>
              <a:t>It serves as a shorthand for the connections, ties, identities and passions that bind individuals together or give them a common interests in a location, activity, service or culture.</a:t>
            </a:r>
          </a:p>
          <a:p>
            <a:pPr algn="just"/>
            <a:br>
              <a:rPr lang="en-US" sz="2000" b="1" dirty="0"/>
            </a:br>
            <a:br>
              <a:rPr lang="en-US" sz="1800" b="1" dirty="0"/>
            </a:br>
            <a:endParaRPr lang="en-US" sz="2800" b="1" dirty="0">
              <a:latin typeface="Aharoni" panose="02010803020104030203" pitchFamily="2" charset="-79"/>
              <a:cs typeface="Aharoni" panose="02010803020104030203" pitchFamily="2" charset="-79"/>
            </a:endParaRPr>
          </a:p>
          <a:p>
            <a:endParaRPr lang="en-GB" dirty="0"/>
          </a:p>
        </p:txBody>
      </p:sp>
      <p:sp>
        <p:nvSpPr>
          <p:cNvPr id="2" name="Title 1">
            <a:extLst>
              <a:ext uri="{FF2B5EF4-FFF2-40B4-BE49-F238E27FC236}">
                <a16:creationId xmlns:a16="http://schemas.microsoft.com/office/drawing/2014/main" id="{971B0722-4AE9-0E3B-BA8E-B3841B84C2E2}"/>
              </a:ext>
            </a:extLst>
          </p:cNvPr>
          <p:cNvSpPr>
            <a:spLocks noGrp="1"/>
          </p:cNvSpPr>
          <p:nvPr>
            <p:ph type="title"/>
          </p:nvPr>
        </p:nvSpPr>
        <p:spPr/>
        <p:txBody>
          <a:bodyPr>
            <a:normAutofit fontScale="90000"/>
          </a:bodyPr>
          <a:lstStyle/>
          <a:p>
            <a:r>
              <a:rPr lang="en-GB" b="1" dirty="0"/>
              <a:t>Introduction : Barnet Borough of London UK</a:t>
            </a:r>
          </a:p>
        </p:txBody>
      </p:sp>
    </p:spTree>
    <p:extLst>
      <p:ext uri="{BB962C8B-B14F-4D97-AF65-F5344CB8AC3E}">
        <p14:creationId xmlns:p14="http://schemas.microsoft.com/office/powerpoint/2010/main" val="4073012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1CFCCD-3681-A1EE-7EC6-2B96F570AF30}"/>
              </a:ext>
            </a:extLst>
          </p:cNvPr>
          <p:cNvSpPr>
            <a:spLocks noGrp="1"/>
          </p:cNvSpPr>
          <p:nvPr>
            <p:ph type="title"/>
          </p:nvPr>
        </p:nvSpPr>
        <p:spPr>
          <a:xfrm flipH="1">
            <a:off x="1918048" y="125676"/>
            <a:ext cx="5894312" cy="1287099"/>
          </a:xfrm>
        </p:spPr>
        <p:txBody>
          <a:bodyPr vert="horz" lIns="91440" tIns="45720" rIns="91440" bIns="45720" rtlCol="0" anchor="ctr">
            <a:normAutofit fontScale="90000"/>
          </a:bodyPr>
          <a:lstStyle/>
          <a:p>
            <a:pPr>
              <a:lnSpc>
                <a:spcPct val="90000"/>
              </a:lnSpc>
            </a:pPr>
            <a:r>
              <a:rPr lang="en-GB" sz="3700" b="1" dirty="0"/>
              <a:t>Location of Barnet Borough</a:t>
            </a:r>
            <a:br>
              <a:rPr lang="en-GB" sz="3700" dirty="0"/>
            </a:br>
            <a:endParaRPr lang="en-GB" sz="3700" dirty="0"/>
          </a:p>
        </p:txBody>
      </p:sp>
      <p:pic>
        <p:nvPicPr>
          <p:cNvPr id="2050" name="Picture 2" descr="Have your say on new political map of Barnet Council ...">
            <a:extLst>
              <a:ext uri="{FF2B5EF4-FFF2-40B4-BE49-F238E27FC236}">
                <a16:creationId xmlns:a16="http://schemas.microsoft.com/office/drawing/2014/main" id="{B9274AE1-1829-B8F6-CD49-B18B4B0808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182" r="18191" b="3"/>
          <a:stretch/>
        </p:blipFill>
        <p:spPr bwMode="auto">
          <a:xfrm>
            <a:off x="273365" y="1124744"/>
            <a:ext cx="4038600" cy="3989040"/>
          </a:xfrm>
          <a:prstGeom prst="rect">
            <a:avLst/>
          </a:prstGeom>
          <a:solidFill>
            <a:srgbClr val="FFFFFF"/>
          </a:solidFill>
        </p:spPr>
      </p:pic>
      <p:sp>
        <p:nvSpPr>
          <p:cNvPr id="3" name="TextBox 2">
            <a:extLst>
              <a:ext uri="{FF2B5EF4-FFF2-40B4-BE49-F238E27FC236}">
                <a16:creationId xmlns:a16="http://schemas.microsoft.com/office/drawing/2014/main" id="{01D88101-71A0-CDEA-D09F-18C2E39C6706}"/>
              </a:ext>
            </a:extLst>
          </p:cNvPr>
          <p:cNvSpPr txBox="1"/>
          <p:nvPr/>
        </p:nvSpPr>
        <p:spPr>
          <a:xfrm>
            <a:off x="4575398" y="1109911"/>
            <a:ext cx="40386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endParaRPr lang="en-US" sz="2800" dirty="0"/>
          </a:p>
        </p:txBody>
      </p:sp>
      <p:sp>
        <p:nvSpPr>
          <p:cNvPr id="10" name="TextBox 9">
            <a:extLst>
              <a:ext uri="{FF2B5EF4-FFF2-40B4-BE49-F238E27FC236}">
                <a16:creationId xmlns:a16="http://schemas.microsoft.com/office/drawing/2014/main" id="{DE105FF5-13F7-49C3-A9D7-457CFBFF2017}"/>
              </a:ext>
            </a:extLst>
          </p:cNvPr>
          <p:cNvSpPr txBox="1"/>
          <p:nvPr/>
        </p:nvSpPr>
        <p:spPr>
          <a:xfrm>
            <a:off x="4311965" y="1228109"/>
            <a:ext cx="4558670" cy="5016758"/>
          </a:xfrm>
          <a:prstGeom prst="rect">
            <a:avLst/>
          </a:prstGeom>
          <a:noFill/>
        </p:spPr>
        <p:txBody>
          <a:bodyPr wrap="square">
            <a:spAutoFit/>
          </a:bodyPr>
          <a:lstStyle/>
          <a:p>
            <a:r>
              <a:rPr kumimoji="0" lang="en-US" altLang="en-US" sz="3200" b="1" i="0" u="none" strike="noStrike" cap="none" normalizeH="0" baseline="0" dirty="0">
                <a:ln>
                  <a:noFill/>
                </a:ln>
                <a:solidFill>
                  <a:schemeClr val="tx1"/>
                </a:solidFill>
                <a:effectLst/>
                <a:latin typeface="Arial" panose="020B0604020202020204" pitchFamily="34" charset="0"/>
              </a:rPr>
              <a:t>There are 24 wards in the London borough of Barnet, which is located </a:t>
            </a:r>
          </a:p>
          <a:p>
            <a:r>
              <a:rPr lang="en-US" altLang="en-US" sz="3200" b="1" dirty="0">
                <a:latin typeface="Arial" panose="020B0604020202020204" pitchFamily="34" charset="0"/>
              </a:rPr>
              <a:t>In Northern London. In terms of population and size, it is the fourth biggest borough in London.</a:t>
            </a:r>
            <a:endParaRPr kumimoji="0" lang="en-US" altLang="en-US" sz="3200" b="1" i="0" u="none" strike="noStrike" cap="none" normalizeH="0" baseline="0" dirty="0">
              <a:ln>
                <a:noFill/>
              </a:ln>
              <a:solidFill>
                <a:schemeClr val="tx1"/>
              </a:solidFill>
              <a:effectLst/>
              <a:latin typeface="Arial" panose="020B0604020202020204" pitchFamily="34" charset="0"/>
            </a:endParaRPr>
          </a:p>
          <a:p>
            <a:r>
              <a:rPr kumimoji="0" lang="en-US" altLang="en-US" sz="3200" b="1" i="0" u="none" strike="noStrike" cap="none" normalizeH="0" baseline="0" dirty="0">
                <a:ln>
                  <a:noFill/>
                </a:ln>
                <a:solidFill>
                  <a:schemeClr val="tx1"/>
                </a:solidFill>
                <a:effectLst/>
                <a:latin typeface="Arial" panose="020B0604020202020204" pitchFamily="34" charset="0"/>
              </a:rPr>
              <a:t> </a:t>
            </a:r>
            <a:endParaRPr lang="en-GB" sz="3200" b="1" dirty="0"/>
          </a:p>
        </p:txBody>
      </p:sp>
    </p:spTree>
    <p:extLst>
      <p:ext uri="{BB962C8B-B14F-4D97-AF65-F5344CB8AC3E}">
        <p14:creationId xmlns:p14="http://schemas.microsoft.com/office/powerpoint/2010/main" val="2496613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58615-29E1-510A-402B-C17A6F14E39D}"/>
              </a:ext>
            </a:extLst>
          </p:cNvPr>
          <p:cNvSpPr>
            <a:spLocks noGrp="1"/>
          </p:cNvSpPr>
          <p:nvPr>
            <p:ph type="title"/>
          </p:nvPr>
        </p:nvSpPr>
        <p:spPr>
          <a:xfrm>
            <a:off x="457200" y="274638"/>
            <a:ext cx="8229600" cy="1143000"/>
          </a:xfrm>
        </p:spPr>
        <p:txBody>
          <a:bodyPr anchor="ctr">
            <a:normAutofit/>
          </a:bodyPr>
          <a:lstStyle/>
          <a:p>
            <a:r>
              <a:rPr lang="en-GB" b="1" dirty="0"/>
              <a:t>Demographic</a:t>
            </a:r>
          </a:p>
        </p:txBody>
      </p:sp>
      <p:pic>
        <p:nvPicPr>
          <p:cNvPr id="2050" name="Picture 2" descr="1,627,869 Statistics Images, Stock Photos, 3D objects ...">
            <a:extLst>
              <a:ext uri="{FF2B5EF4-FFF2-40B4-BE49-F238E27FC236}">
                <a16:creationId xmlns:a16="http://schemas.microsoft.com/office/drawing/2014/main" id="{921C89AD-B5BC-95DB-7A50-073493C671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06" r="27252"/>
          <a:stretch/>
        </p:blipFill>
        <p:spPr bwMode="auto">
          <a:xfrm>
            <a:off x="457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39A940-BB4A-76C1-F9C9-118CC6FE857C}"/>
              </a:ext>
            </a:extLst>
          </p:cNvPr>
          <p:cNvSpPr>
            <a:spLocks noGrp="1"/>
          </p:cNvSpPr>
          <p:nvPr>
            <p:ph sz="half" idx="2"/>
          </p:nvPr>
        </p:nvSpPr>
        <p:spPr>
          <a:xfrm>
            <a:off x="4860032" y="1417638"/>
            <a:ext cx="4038600" cy="4171603"/>
          </a:xfrm>
        </p:spPr>
        <p:txBody>
          <a:bodyPr>
            <a:normAutofit fontScale="92500" lnSpcReduction="10000"/>
          </a:bodyPr>
          <a:lstStyle/>
          <a:p>
            <a:pPr>
              <a:lnSpc>
                <a:spcPct val="90000"/>
              </a:lnSpc>
            </a:pPr>
            <a:endParaRPr lang="en-GB" sz="1400" b="1" dirty="0">
              <a:solidFill>
                <a:schemeClr val="accent1"/>
              </a:solidFill>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Barnet borough estimated population of 389,300, the biggest borough in London.96,600 children and youth(0-19 years old) continue to be London’s second-largest demographic.</a:t>
            </a:r>
          </a:p>
          <a:p>
            <a:pPr>
              <a:lnSpc>
                <a:spcPct val="90000"/>
              </a:lnSpc>
            </a:pPr>
            <a:r>
              <a:rPr lang="en-GB" sz="1400" b="1" dirty="0">
                <a:latin typeface="Arial" panose="020B0604020202020204" pitchFamily="34" charset="0"/>
                <a:cs typeface="Arial" panose="020B0604020202020204" pitchFamily="34" charset="0"/>
              </a:rPr>
              <a:t>According to 2021census, population of Barnet was made upm57.7%, White people,19.3% Asian people,7.9% Black people,5.4% Mixed people, and 9.8%people and other ethnic group.</a:t>
            </a:r>
          </a:p>
          <a:p>
            <a:pPr>
              <a:lnSpc>
                <a:spcPct val="90000"/>
              </a:lnSpc>
            </a:pPr>
            <a:endParaRPr lang="en-GB" sz="1400" b="1" dirty="0">
              <a:latin typeface="Arial" panose="020B0604020202020204" pitchFamily="34" charset="0"/>
              <a:cs typeface="Arial" panose="020B0604020202020204" pitchFamily="34" charset="0"/>
            </a:endParaRPr>
          </a:p>
          <a:p>
            <a:pPr>
              <a:lnSpc>
                <a:spcPct val="90000"/>
              </a:lnSpc>
            </a:pPr>
            <a:r>
              <a:rPr lang="en-GB" sz="1400" b="1" dirty="0">
                <a:solidFill>
                  <a:schemeClr val="accent1"/>
                </a:solidFill>
                <a:latin typeface="Arial" panose="020B0604020202020204" pitchFamily="34" charset="0"/>
                <a:cs typeface="Arial" panose="020B0604020202020204" pitchFamily="34" charset="0"/>
              </a:rPr>
              <a:t>Aims of the Project</a:t>
            </a:r>
          </a:p>
          <a:p>
            <a:pPr>
              <a:lnSpc>
                <a:spcPct val="90000"/>
              </a:lnSpc>
            </a:pPr>
            <a:endParaRPr lang="en-GB" sz="1400" b="1" dirty="0">
              <a:solidFill>
                <a:schemeClr val="accent1"/>
              </a:solidFill>
              <a:latin typeface="Arial" panose="020B0604020202020204" pitchFamily="34" charset="0"/>
              <a:cs typeface="Arial" panose="020B0604020202020204" pitchFamily="34" charset="0"/>
            </a:endParaRPr>
          </a:p>
          <a:p>
            <a:pPr>
              <a:lnSpc>
                <a:spcPct val="90000"/>
              </a:lnSpc>
            </a:pPr>
            <a:r>
              <a:rPr lang="en-GB" sz="1400" b="1" dirty="0">
                <a:latin typeface="Arial" panose="020B0604020202020204" pitchFamily="34" charset="0"/>
                <a:cs typeface="Arial" panose="020B0604020202020204" pitchFamily="34" charset="0"/>
              </a:rPr>
              <a:t>To improve the standard of living for children and young people irrespective of their circumstances.</a:t>
            </a:r>
          </a:p>
          <a:p>
            <a:pPr>
              <a:lnSpc>
                <a:spcPct val="90000"/>
              </a:lnSpc>
            </a:pPr>
            <a:r>
              <a:rPr lang="en-GB" sz="1400" b="1" dirty="0">
                <a:latin typeface="Arial" panose="020B0604020202020204" pitchFamily="34" charset="0"/>
                <a:cs typeface="Arial" panose="020B0604020202020204" pitchFamily="34" charset="0"/>
              </a:rPr>
              <a:t>To increase public awareness of the growing problem of childhood and teenage obesity.</a:t>
            </a:r>
          </a:p>
          <a:p>
            <a:pPr>
              <a:lnSpc>
                <a:spcPct val="90000"/>
              </a:lnSpc>
            </a:pPr>
            <a:r>
              <a:rPr lang="en-GB" sz="1400" b="1" dirty="0">
                <a:latin typeface="Arial" panose="020B0604020202020204" pitchFamily="34" charset="0"/>
                <a:cs typeface="Arial" panose="020B0604020202020204" pitchFamily="34" charset="0"/>
              </a:rPr>
              <a:t>To offer guidance on physical activity and nutritious diet for kids.</a:t>
            </a:r>
          </a:p>
          <a:p>
            <a:pPr marL="0" indent="0">
              <a:lnSpc>
                <a:spcPct val="90000"/>
              </a:lnSpc>
              <a:buNone/>
            </a:pPr>
            <a:endParaRPr lang="en-GB" sz="1400" b="1" dirty="0">
              <a:latin typeface="Arial" panose="020B0604020202020204" pitchFamily="34" charset="0"/>
              <a:cs typeface="Arial" panose="020B0604020202020204" pitchFamily="34" charset="0"/>
            </a:endParaRPr>
          </a:p>
          <a:p>
            <a:pPr>
              <a:lnSpc>
                <a:spcPct val="90000"/>
              </a:lnSpc>
            </a:pPr>
            <a:endParaRPr lang="en-GB" sz="1300" b="1" dirty="0"/>
          </a:p>
        </p:txBody>
      </p:sp>
      <p:sp>
        <p:nvSpPr>
          <p:cNvPr id="5" name="Rectangle 2">
            <a:extLst>
              <a:ext uri="{FF2B5EF4-FFF2-40B4-BE49-F238E27FC236}">
                <a16:creationId xmlns:a16="http://schemas.microsoft.com/office/drawing/2014/main" id="{A6920A5A-FE39-4131-F3A6-0F285802D47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47621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19E5-AC55-54FD-E00B-89D6CD59399C}"/>
              </a:ext>
            </a:extLst>
          </p:cNvPr>
          <p:cNvSpPr>
            <a:spLocks noGrp="1"/>
          </p:cNvSpPr>
          <p:nvPr>
            <p:ph type="title"/>
          </p:nvPr>
        </p:nvSpPr>
        <p:spPr/>
        <p:txBody>
          <a:bodyPr>
            <a:normAutofit fontScale="90000"/>
          </a:bodyPr>
          <a:lstStyle/>
          <a:p>
            <a:r>
              <a:rPr lang="en-GB" b="1" dirty="0"/>
              <a:t>Stakeholders involved in the program</a:t>
            </a:r>
          </a:p>
        </p:txBody>
      </p:sp>
      <p:sp>
        <p:nvSpPr>
          <p:cNvPr id="3" name="Content Placeholder 2">
            <a:extLst>
              <a:ext uri="{FF2B5EF4-FFF2-40B4-BE49-F238E27FC236}">
                <a16:creationId xmlns:a16="http://schemas.microsoft.com/office/drawing/2014/main" id="{5A38472C-4FE6-2304-26CB-5EA0498926A5}"/>
              </a:ext>
            </a:extLst>
          </p:cNvPr>
          <p:cNvSpPr>
            <a:spLocks noGrp="1"/>
          </p:cNvSpPr>
          <p:nvPr>
            <p:ph idx="1"/>
          </p:nvPr>
        </p:nvSpPr>
        <p:spPr>
          <a:xfrm>
            <a:off x="457200" y="1628800"/>
            <a:ext cx="8229600" cy="3917032"/>
          </a:xfrm>
        </p:spPr>
        <p:txBody>
          <a:bodyPr/>
          <a:lstStyle/>
          <a:p>
            <a:pPr marL="457200" lvl="1" indent="0">
              <a:buNone/>
            </a:pPr>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Schools</a:t>
            </a:r>
          </a:p>
          <a:p>
            <a:pPr marL="457200" lvl="1" indent="0">
              <a:buNone/>
            </a:pPr>
            <a:r>
              <a:rPr lang="en-GB" sz="3200" b="1" dirty="0">
                <a:latin typeface="Arial" panose="020B0604020202020204" pitchFamily="34" charset="0"/>
                <a:cs typeface="Arial" panose="020B0604020202020204" pitchFamily="34" charset="0"/>
              </a:rPr>
              <a:t>	Parents	</a:t>
            </a:r>
          </a:p>
          <a:p>
            <a:pPr marL="0" indent="0">
              <a:buNone/>
            </a:pPr>
            <a:r>
              <a:rPr lang="en-GB" b="1" dirty="0">
                <a:latin typeface="Arial" panose="020B0604020202020204" pitchFamily="34" charset="0"/>
                <a:cs typeface="Arial" panose="020B0604020202020204" pitchFamily="34" charset="0"/>
              </a:rPr>
              <a:t>	Health Professionals, </a:t>
            </a:r>
          </a:p>
          <a:p>
            <a:pPr marL="0" indent="0">
              <a:buNone/>
            </a:pPr>
            <a:r>
              <a:rPr lang="en-GB" b="1" dirty="0">
                <a:latin typeface="Arial" panose="020B0604020202020204" pitchFamily="34" charset="0"/>
                <a:cs typeface="Arial" panose="020B0604020202020204" pitchFamily="34" charset="0"/>
              </a:rPr>
              <a:t>	Social Services and Council</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NGO’s</a:t>
            </a:r>
          </a:p>
        </p:txBody>
      </p:sp>
    </p:spTree>
    <p:extLst>
      <p:ext uri="{BB962C8B-B14F-4D97-AF65-F5344CB8AC3E}">
        <p14:creationId xmlns:p14="http://schemas.microsoft.com/office/powerpoint/2010/main" val="955542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043B-1F8B-0C61-16B2-3357984A5A00}"/>
              </a:ext>
            </a:extLst>
          </p:cNvPr>
          <p:cNvSpPr>
            <a:spLocks noGrp="1"/>
          </p:cNvSpPr>
          <p:nvPr>
            <p:ph type="title"/>
          </p:nvPr>
        </p:nvSpPr>
        <p:spPr>
          <a:xfrm>
            <a:off x="611560" y="188640"/>
            <a:ext cx="8229600" cy="1647056"/>
          </a:xfrm>
        </p:spPr>
        <p:txBody>
          <a:bodyPr>
            <a:normAutofit/>
          </a:bodyPr>
          <a:lstStyle/>
          <a:p>
            <a:r>
              <a:rPr lang="en-GB" sz="4400" b="1" dirty="0"/>
              <a:t>Digital technologies for community development</a:t>
            </a:r>
            <a:endParaRPr lang="en-GB" dirty="0"/>
          </a:p>
        </p:txBody>
      </p:sp>
      <p:pic>
        <p:nvPicPr>
          <p:cNvPr id="4" name="Picture 2" descr="5 Social Media Marketing Strategies: The Ultimate Guide">
            <a:extLst>
              <a:ext uri="{FF2B5EF4-FFF2-40B4-BE49-F238E27FC236}">
                <a16:creationId xmlns:a16="http://schemas.microsoft.com/office/drawing/2014/main" id="{17E1ED60-5C4C-1179-9FED-E508DACAB7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35696" y="1835696"/>
            <a:ext cx="5112568" cy="3135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18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DA00-8EF0-E77F-4B43-35F0E57C4F41}"/>
              </a:ext>
            </a:extLst>
          </p:cNvPr>
          <p:cNvSpPr>
            <a:spLocks noGrp="1"/>
          </p:cNvSpPr>
          <p:nvPr>
            <p:ph type="title"/>
          </p:nvPr>
        </p:nvSpPr>
        <p:spPr>
          <a:xfrm>
            <a:off x="457200" y="620688"/>
            <a:ext cx="8229600" cy="796950"/>
          </a:xfrm>
        </p:spPr>
        <p:txBody>
          <a:bodyPr>
            <a:normAutofit fontScale="90000"/>
          </a:bodyPr>
          <a:lstStyle/>
          <a:p>
            <a:r>
              <a:rPr lang="en-GB" b="1">
                <a:latin typeface="Arial Black" panose="020B0A04020102020204" pitchFamily="34" charset="0"/>
              </a:rPr>
              <a:t>Legislation and Policy</a:t>
            </a:r>
            <a:br>
              <a:rPr lang="en-GB" b="1">
                <a:latin typeface="Arial Black" panose="020B0A04020102020204" pitchFamily="34" charset="0"/>
              </a:rPr>
            </a:br>
            <a:br>
              <a:rPr lang="en-GB" b="1">
                <a:latin typeface="Arial Black" panose="020B0A04020102020204" pitchFamily="34" charset="0"/>
              </a:rPr>
            </a:br>
            <a:endParaRPr lang="en-GB" b="1" dirty="0">
              <a:latin typeface="Arial Black" panose="020B0A04020102020204" pitchFamily="34" charset="0"/>
            </a:endParaRPr>
          </a:p>
        </p:txBody>
      </p:sp>
      <p:sp>
        <p:nvSpPr>
          <p:cNvPr id="3" name="Content Placeholder 2">
            <a:extLst>
              <a:ext uri="{FF2B5EF4-FFF2-40B4-BE49-F238E27FC236}">
                <a16:creationId xmlns:a16="http://schemas.microsoft.com/office/drawing/2014/main" id="{D7ED11C4-A4C6-65AA-EEA1-E3F6BFEB0B5C}"/>
              </a:ext>
            </a:extLst>
          </p:cNvPr>
          <p:cNvSpPr>
            <a:spLocks noGrp="1"/>
          </p:cNvSpPr>
          <p:nvPr>
            <p:ph idx="1"/>
          </p:nvPr>
        </p:nvSpPr>
        <p:spPr>
          <a:xfrm>
            <a:off x="323528" y="1417638"/>
            <a:ext cx="8640960" cy="3883570"/>
          </a:xfrm>
        </p:spPr>
        <p:txBody>
          <a:bodyPr>
            <a:normAutofit/>
          </a:bodyPr>
          <a:lstStyle/>
          <a:p>
            <a:pPr marL="0" indent="0" algn="l">
              <a:buNone/>
            </a:pPr>
            <a:endParaRPr lang="en-GB" b="0" i="0" dirty="0">
              <a:solidFill>
                <a:srgbClr val="373151"/>
              </a:solidFill>
              <a:effectLst/>
              <a:latin typeface="national"/>
            </a:endParaRPr>
          </a:p>
          <a:p>
            <a:pPr algn="l"/>
            <a:endParaRPr lang="en-GB" b="0" i="0" dirty="0">
              <a:solidFill>
                <a:srgbClr val="373151"/>
              </a:solidFill>
              <a:effectLst/>
              <a:latin typeface="national"/>
            </a:endParaRPr>
          </a:p>
          <a:p>
            <a:pPr marL="0" indent="0">
              <a:buNone/>
            </a:pPr>
            <a:endParaRPr lang="en-GB" dirty="0"/>
          </a:p>
        </p:txBody>
      </p:sp>
      <p:sp>
        <p:nvSpPr>
          <p:cNvPr id="5" name="TextBox 4">
            <a:extLst>
              <a:ext uri="{FF2B5EF4-FFF2-40B4-BE49-F238E27FC236}">
                <a16:creationId xmlns:a16="http://schemas.microsoft.com/office/drawing/2014/main" id="{42894241-C573-A01B-2C94-8831A60B3C52}"/>
              </a:ext>
            </a:extLst>
          </p:cNvPr>
          <p:cNvSpPr txBox="1"/>
          <p:nvPr/>
        </p:nvSpPr>
        <p:spPr>
          <a:xfrm>
            <a:off x="179512" y="1417639"/>
            <a:ext cx="8784976" cy="5139869"/>
          </a:xfrm>
          <a:prstGeom prst="rect">
            <a:avLst/>
          </a:prstGeom>
          <a:noFill/>
        </p:spPr>
        <p:txBody>
          <a:bodyPr wrap="square">
            <a:spAutoFit/>
          </a:bodyPr>
          <a:lstStyle/>
          <a:p>
            <a:pPr marL="342900" indent="-342900">
              <a:buFont typeface="Wingdings" panose="05000000000000000000" pitchFamily="2" charset="2"/>
              <a:buChar char="§"/>
            </a:pPr>
            <a:r>
              <a:rPr lang="en-GB" sz="2800" b="1" i="0" dirty="0">
                <a:solidFill>
                  <a:srgbClr val="393939"/>
                </a:solidFill>
                <a:effectLst/>
                <a:latin typeface="Arial" panose="020B0604020202020204" pitchFamily="34" charset="0"/>
                <a:cs typeface="Arial" panose="020B0604020202020204" pitchFamily="34" charset="0"/>
              </a:rPr>
              <a:t>The </a:t>
            </a:r>
            <a:r>
              <a:rPr lang="en-GB" sz="2800" b="1" i="0" dirty="0">
                <a:solidFill>
                  <a:srgbClr val="0070C0"/>
                </a:solidFill>
                <a:effectLst/>
                <a:latin typeface="Arial" panose="020B0604020202020204" pitchFamily="34" charset="0"/>
                <a:cs typeface="Arial" panose="020B0604020202020204" pitchFamily="34" charset="0"/>
              </a:rPr>
              <a:t>Children Act 1989</a:t>
            </a:r>
            <a:r>
              <a:rPr lang="en-GB" sz="2800" b="1" i="0" dirty="0">
                <a:solidFill>
                  <a:srgbClr val="393939"/>
                </a:solidFill>
                <a:effectLst/>
                <a:latin typeface="Arial" panose="020B0604020202020204" pitchFamily="34" charset="0"/>
                <a:cs typeface="Arial" panose="020B0604020202020204" pitchFamily="34" charset="0"/>
              </a:rPr>
              <a:t>, as modified, serves as the foundation for the child protection system in England. The government’s </a:t>
            </a:r>
            <a:r>
              <a:rPr lang="en-GB" sz="2800" b="1" dirty="0">
                <a:solidFill>
                  <a:srgbClr val="393939"/>
                </a:solidFill>
                <a:latin typeface="Arial" panose="020B0604020202020204" pitchFamily="34" charset="0"/>
                <a:cs typeface="Arial" panose="020B0604020202020204" pitchFamily="34" charset="0"/>
              </a:rPr>
              <a:t>S</a:t>
            </a:r>
            <a:r>
              <a:rPr lang="en-GB" sz="2800" b="1" i="0" dirty="0">
                <a:solidFill>
                  <a:srgbClr val="393939"/>
                </a:solidFill>
                <a:effectLst/>
                <a:latin typeface="Arial" panose="020B0604020202020204" pitchFamily="34" charset="0"/>
                <a:cs typeface="Arial" panose="020B0604020202020204" pitchFamily="34" charset="0"/>
              </a:rPr>
              <a:t>tatutory Guidance , Working Together to Safeguard Children, offers comprehensive details on the fundamental legal obligations.</a:t>
            </a:r>
          </a:p>
          <a:p>
            <a:pPr marL="342900" indent="-342900">
              <a:buFont typeface="Wingdings" panose="05000000000000000000" pitchFamily="2" charset="2"/>
              <a:buChar char="§"/>
            </a:pPr>
            <a:r>
              <a:rPr lang="en-GB" sz="2800" b="1" i="0" dirty="0">
                <a:solidFill>
                  <a:srgbClr val="393939"/>
                </a:solidFill>
                <a:effectLst/>
                <a:latin typeface="Arial" panose="020B0604020202020204" pitchFamily="34" charset="0"/>
                <a:cs typeface="Arial" panose="020B0604020202020204" pitchFamily="34" charset="0"/>
              </a:rPr>
              <a:t>The </a:t>
            </a:r>
            <a:r>
              <a:rPr lang="en-GB" sz="2800" b="1" i="0" dirty="0">
                <a:solidFill>
                  <a:srgbClr val="0070C0"/>
                </a:solidFill>
                <a:effectLst/>
                <a:latin typeface="Arial" panose="020B0604020202020204" pitchFamily="34" charset="0"/>
                <a:cs typeface="Arial" panose="020B0604020202020204" pitchFamily="34" charset="0"/>
              </a:rPr>
              <a:t>Children Act 2004</a:t>
            </a:r>
            <a:r>
              <a:rPr lang="en-GB" sz="2800" b="1" i="0" dirty="0">
                <a:solidFill>
                  <a:srgbClr val="393939"/>
                </a:solidFill>
                <a:effectLst/>
                <a:latin typeface="Arial" panose="020B0604020202020204" pitchFamily="34" charset="0"/>
                <a:cs typeface="Arial" panose="020B0604020202020204" pitchFamily="34" charset="0"/>
              </a:rPr>
              <a:t>, was modified by the Children Social Work Act 2017, to provide new municipal policies for ensuring Children’s safe and well-being.</a:t>
            </a:r>
          </a:p>
          <a:p>
            <a:pPr marL="457200" indent="-457200">
              <a:buFont typeface="Arial" panose="020B0604020202020204" pitchFamily="34" charset="0"/>
              <a:buChar char="•"/>
            </a:pPr>
            <a:endParaRPr lang="en-GB" sz="2800" b="1" i="0" dirty="0">
              <a:solidFill>
                <a:srgbClr val="393939"/>
              </a:solidFill>
              <a:effectLst/>
              <a:latin typeface="Arial" panose="020B0604020202020204" pitchFamily="34" charset="0"/>
              <a:cs typeface="Arial" panose="020B0604020202020204" pitchFamily="34" charset="0"/>
            </a:endParaRPr>
          </a:p>
          <a:p>
            <a:pPr algn="l"/>
            <a:endParaRPr lang="en-GB" sz="2000" b="1" i="0" dirty="0">
              <a:solidFill>
                <a:srgbClr val="393939"/>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852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8C93E-1F65-EAAE-9AA9-4A2F8D0CAA1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Policy and legislation</a:t>
            </a:r>
          </a:p>
        </p:txBody>
      </p:sp>
      <p:pic>
        <p:nvPicPr>
          <p:cNvPr id="1026" name="Picture 2" descr="Legislation - Free of Charge Creative Commons Legal 9 image">
            <a:extLst>
              <a:ext uri="{FF2B5EF4-FFF2-40B4-BE49-F238E27FC236}">
                <a16:creationId xmlns:a16="http://schemas.microsoft.com/office/drawing/2014/main" id="{253536AD-7042-B6F3-B6C7-605FE1692B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260541"/>
            <a:ext cx="4038600" cy="2668360"/>
          </a:xfrm>
          <a:prstGeom prst="rect">
            <a:avLst/>
          </a:prstGeom>
          <a:solidFill>
            <a:srgbClr val="FFFFFF"/>
          </a:solidFill>
        </p:spPr>
      </p:pic>
      <p:sp>
        <p:nvSpPr>
          <p:cNvPr id="4" name="TextBox 3">
            <a:extLst>
              <a:ext uri="{FF2B5EF4-FFF2-40B4-BE49-F238E27FC236}">
                <a16:creationId xmlns:a16="http://schemas.microsoft.com/office/drawing/2014/main" id="{23D526B3-6E11-DC66-410D-C90CDBB0A7E7}"/>
              </a:ext>
            </a:extLst>
          </p:cNvPr>
          <p:cNvSpPr txBox="1"/>
          <p:nvPr/>
        </p:nvSpPr>
        <p:spPr>
          <a:xfrm>
            <a:off x="4648200" y="1600201"/>
            <a:ext cx="4038600" cy="3989040"/>
          </a:xfrm>
          <a:prstGeom prst="rect">
            <a:avLst/>
          </a:prstGeom>
        </p:spPr>
        <p:txBody>
          <a:bodyPr vert="horz" lIns="91440" tIns="45720" rIns="91440" bIns="45720" rtlCol="0">
            <a:normAutofit lnSpcReduction="10000"/>
          </a:bodyPr>
          <a:lstStyle/>
          <a:p>
            <a:pPr marL="342900" indent="-342900">
              <a:lnSpc>
                <a:spcPct val="90000"/>
              </a:lnSpc>
              <a:spcBef>
                <a:spcPct val="20000"/>
              </a:spcBef>
              <a:buFont typeface="Arial" pitchFamily="34" charset="0"/>
              <a:buChar char="•"/>
            </a:pPr>
            <a:endParaRPr lang="en-US" sz="2200" b="0" i="0" dirty="0">
              <a:effectLst/>
            </a:endParaRPr>
          </a:p>
          <a:p>
            <a:pPr marL="342900" indent="-342900">
              <a:lnSpc>
                <a:spcPct val="90000"/>
              </a:lnSpc>
              <a:spcBef>
                <a:spcPct val="20000"/>
              </a:spcBef>
              <a:buFont typeface="Arial" pitchFamily="34" charset="0"/>
              <a:buChar char="•"/>
            </a:pPr>
            <a:r>
              <a:rPr lang="en-US" sz="2200" b="1" i="0" dirty="0">
                <a:effectLst/>
              </a:rPr>
              <a:t>According to </a:t>
            </a:r>
            <a:r>
              <a:rPr lang="en-US" sz="2200" b="1" dirty="0"/>
              <a:t>section 11 </a:t>
            </a:r>
            <a:r>
              <a:rPr lang="en-US" sz="2200" b="1" i="0" dirty="0">
                <a:effectLst/>
              </a:rPr>
              <a:t>of </a:t>
            </a:r>
            <a:r>
              <a:rPr lang="en-US" sz="2200" b="1" i="0" dirty="0">
                <a:solidFill>
                  <a:srgbClr val="0070C0"/>
                </a:solidFill>
                <a:effectLst/>
              </a:rPr>
              <a:t>The Children Act 2004, </a:t>
            </a:r>
            <a:r>
              <a:rPr lang="en-US" sz="2200" b="1" i="0" dirty="0">
                <a:effectLst/>
              </a:rPr>
              <a:t>a number of organizations, including the police, local governments, and health care providers, have an obligation to make sure that they take the need to protect and advance the welfare of children into account while performing their duties.</a:t>
            </a:r>
          </a:p>
          <a:p>
            <a:pPr marL="342900" indent="-342900">
              <a:lnSpc>
                <a:spcPct val="90000"/>
              </a:lnSpc>
              <a:spcBef>
                <a:spcPct val="20000"/>
              </a:spcBef>
              <a:buFont typeface="Arial" pitchFamily="34" charset="0"/>
              <a:buChar char="•"/>
            </a:pPr>
            <a:endParaRPr lang="en-US" sz="2200" b="1" i="0" dirty="0">
              <a:effectLst/>
            </a:endParaRPr>
          </a:p>
        </p:txBody>
      </p:sp>
    </p:spTree>
    <p:extLst>
      <p:ext uri="{BB962C8B-B14F-4D97-AF65-F5344CB8AC3E}">
        <p14:creationId xmlns:p14="http://schemas.microsoft.com/office/powerpoint/2010/main" val="2556940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835F2AE-8338-A11F-3FF8-CDE34E65ADAE}"/>
              </a:ext>
            </a:extLst>
          </p:cNvPr>
          <p:cNvSpPr>
            <a:spLocks noGrp="1"/>
          </p:cNvSpPr>
          <p:nvPr>
            <p:ph type="title"/>
          </p:nvPr>
        </p:nvSpPr>
        <p:spPr>
          <a:xfrm>
            <a:off x="457200" y="274638"/>
            <a:ext cx="8229600" cy="1143000"/>
          </a:xfrm>
        </p:spPr>
        <p:txBody>
          <a:bodyPr>
            <a:normAutofit/>
          </a:bodyPr>
          <a:lstStyle/>
          <a:p>
            <a:r>
              <a:rPr lang="en-GB" sz="4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Maslow’s Hierarchy </a:t>
            </a:r>
            <a:endParaRPr lang="en-US" sz="4000" dirty="0">
              <a:latin typeface="Arial" panose="020B0604020202020204" pitchFamily="34" charset="0"/>
              <a:cs typeface="Arial" panose="020B0604020202020204" pitchFamily="34" charset="0"/>
            </a:endParaRPr>
          </a:p>
        </p:txBody>
      </p:sp>
      <p:pic>
        <p:nvPicPr>
          <p:cNvPr id="2" name="Picture 1" descr="A pyramid of different colored triangles&#10;&#10;Description automatically generated with medium confidence">
            <a:extLst>
              <a:ext uri="{FF2B5EF4-FFF2-40B4-BE49-F238E27FC236}">
                <a16:creationId xmlns:a16="http://schemas.microsoft.com/office/drawing/2014/main" id="{67A25503-3838-4B6A-ABBD-677625F3F9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91759" y="1600201"/>
            <a:ext cx="8160482" cy="3917032"/>
          </a:xfrm>
          <a:prstGeom prst="rect">
            <a:avLst/>
          </a:prstGeom>
          <a:noFill/>
          <a:ln>
            <a:noFill/>
          </a:ln>
        </p:spPr>
      </p:pic>
      <p:sp>
        <p:nvSpPr>
          <p:cNvPr id="4" name="TextBox 3">
            <a:extLst>
              <a:ext uri="{FF2B5EF4-FFF2-40B4-BE49-F238E27FC236}">
                <a16:creationId xmlns:a16="http://schemas.microsoft.com/office/drawing/2014/main" id="{593704B1-F8B8-8338-B6FC-52A9CFFEEC5A}"/>
              </a:ext>
            </a:extLst>
          </p:cNvPr>
          <p:cNvSpPr txBox="1"/>
          <p:nvPr/>
        </p:nvSpPr>
        <p:spPr>
          <a:xfrm>
            <a:off x="4648200" y="2492896"/>
            <a:ext cx="4038600" cy="1872208"/>
          </a:xfrm>
          <a:prstGeom prst="rect">
            <a:avLst/>
          </a:prstGeom>
        </p:spPr>
        <p:txBody>
          <a:bodyPr vert="horz" lIns="91440" tIns="45720" rIns="91440" bIns="45720" rtlCol="0">
            <a:normAutofit/>
          </a:bodyPr>
          <a:lstStyle/>
          <a:p>
            <a:pPr>
              <a:spcBef>
                <a:spcPct val="20000"/>
              </a:spcBef>
            </a:pPr>
            <a:endParaRPr lang="en-US" b="1" dirty="0">
              <a:effectLst/>
            </a:endParaRPr>
          </a:p>
        </p:txBody>
      </p:sp>
    </p:spTree>
    <p:extLst>
      <p:ext uri="{BB962C8B-B14F-4D97-AF65-F5344CB8AC3E}">
        <p14:creationId xmlns:p14="http://schemas.microsoft.com/office/powerpoint/2010/main" val="2130871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5DB2-D1E4-8C3C-9288-0285E12AC63C}"/>
              </a:ext>
            </a:extLst>
          </p:cNvPr>
          <p:cNvSpPr>
            <a:spLocks noGrp="1"/>
          </p:cNvSpPr>
          <p:nvPr>
            <p:ph type="title"/>
          </p:nvPr>
        </p:nvSpPr>
        <p:spPr/>
        <p:txBody>
          <a:bodyPr>
            <a:normAutofit fontScale="90000"/>
          </a:bodyPr>
          <a:lstStyle/>
          <a:p>
            <a:r>
              <a:rPr lang="en-GB" b="1" dirty="0"/>
              <a:t>Barriers to community development </a:t>
            </a:r>
            <a:endParaRPr lang="en-GB" dirty="0"/>
          </a:p>
        </p:txBody>
      </p:sp>
      <p:sp>
        <p:nvSpPr>
          <p:cNvPr id="3" name="Content Placeholder 2">
            <a:extLst>
              <a:ext uri="{FF2B5EF4-FFF2-40B4-BE49-F238E27FC236}">
                <a16:creationId xmlns:a16="http://schemas.microsoft.com/office/drawing/2014/main" id="{8D487F98-1EA6-BF70-0F76-6420703ED133}"/>
              </a:ext>
            </a:extLst>
          </p:cNvPr>
          <p:cNvSpPr>
            <a:spLocks noGrp="1"/>
          </p:cNvSpPr>
          <p:nvPr>
            <p:ph idx="1"/>
          </p:nvPr>
        </p:nvSpPr>
        <p:spPr/>
        <p:txBody>
          <a:bodyPr>
            <a:normAutofit/>
          </a:bodyPr>
          <a:lstStyle/>
          <a:p>
            <a:pPr marL="0" indent="0">
              <a:buNone/>
            </a:pPr>
            <a:r>
              <a:rPr lang="en-GB" sz="2800" b="1" dirty="0">
                <a:latin typeface="Arial" panose="020B0604020202020204" pitchFamily="34" charset="0"/>
                <a:ea typeface="Times New Roman" panose="02020603050405020304" pitchFamily="18" charset="0"/>
                <a:cs typeface="Arial" panose="020B0604020202020204" pitchFamily="34" charset="0"/>
              </a:rPr>
              <a:t>C</a:t>
            </a:r>
            <a:r>
              <a:rPr lang="en-GB" sz="2800" b="1" dirty="0">
                <a:effectLst/>
                <a:latin typeface="Arial" panose="020B0604020202020204" pitchFamily="34" charset="0"/>
                <a:ea typeface="Times New Roman" panose="02020603050405020304" pitchFamily="18" charset="0"/>
                <a:cs typeface="Arial" panose="020B0604020202020204" pitchFamily="34" charset="0"/>
              </a:rPr>
              <a:t>ommon obstacles in community  development :</a:t>
            </a:r>
          </a:p>
          <a:p>
            <a:r>
              <a:rPr lang="en-GB" sz="2800" b="1" dirty="0">
                <a:latin typeface="Arial" panose="020B0604020202020204" pitchFamily="34" charset="0"/>
                <a:ea typeface="Times New Roman" panose="02020603050405020304" pitchFamily="18" charset="0"/>
                <a:cs typeface="Arial" panose="020B0604020202020204" pitchFamily="34" charset="0"/>
              </a:rPr>
              <a:t>	C</a:t>
            </a:r>
            <a:r>
              <a:rPr lang="en-GB" sz="2800" b="1" dirty="0">
                <a:effectLst/>
                <a:latin typeface="Arial" panose="020B0604020202020204" pitchFamily="34" charset="0"/>
                <a:ea typeface="Times New Roman" panose="02020603050405020304" pitchFamily="18" charset="0"/>
                <a:cs typeface="Arial" panose="020B0604020202020204" pitchFamily="34" charset="0"/>
              </a:rPr>
              <a:t>ommunity engagement</a:t>
            </a:r>
          </a:p>
          <a:p>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b="1" dirty="0">
                <a:latin typeface="Arial" panose="020B0604020202020204" pitchFamily="34" charset="0"/>
                <a:ea typeface="Times New Roman" panose="02020603050405020304" pitchFamily="18" charset="0"/>
                <a:cs typeface="Arial" panose="020B0604020202020204" pitchFamily="34" charset="0"/>
              </a:rPr>
              <a:t>L</a:t>
            </a:r>
            <a:r>
              <a:rPr lang="en-GB" sz="2800" b="1" dirty="0">
                <a:effectLst/>
                <a:latin typeface="Arial" panose="020B0604020202020204" pitchFamily="34" charset="0"/>
                <a:ea typeface="Times New Roman" panose="02020603050405020304" pitchFamily="18" charset="0"/>
                <a:cs typeface="Arial" panose="020B0604020202020204" pitchFamily="34" charset="0"/>
              </a:rPr>
              <a:t>imited resources</a:t>
            </a:r>
          </a:p>
          <a:p>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b="1" dirty="0">
                <a:latin typeface="Arial" panose="020B0604020202020204" pitchFamily="34" charset="0"/>
                <a:ea typeface="Times New Roman" panose="02020603050405020304" pitchFamily="18" charset="0"/>
                <a:cs typeface="Arial" panose="020B0604020202020204" pitchFamily="34" charset="0"/>
              </a:rPr>
              <a:t>I</a:t>
            </a:r>
            <a:r>
              <a:rPr lang="en-GB" sz="2800" b="1" dirty="0">
                <a:effectLst/>
                <a:latin typeface="Arial" panose="020B0604020202020204" pitchFamily="34" charset="0"/>
                <a:ea typeface="Times New Roman" panose="02020603050405020304" pitchFamily="18" charset="0"/>
                <a:cs typeface="Arial" panose="020B0604020202020204" pitchFamily="34" charset="0"/>
              </a:rPr>
              <a:t>nsufficient planning</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27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B2A2-B57A-D7BD-9560-2DF103992541}"/>
              </a:ext>
            </a:extLst>
          </p:cNvPr>
          <p:cNvSpPr>
            <a:spLocks noGrp="1"/>
          </p:cNvSpPr>
          <p:nvPr>
            <p:ph type="title"/>
          </p:nvPr>
        </p:nvSpPr>
        <p:spPr/>
        <p:txBody>
          <a:bodyPr/>
          <a:lstStyle/>
          <a:p>
            <a:r>
              <a:rPr lang="en-GB" b="1" dirty="0"/>
              <a:t>Recommendations</a:t>
            </a:r>
          </a:p>
        </p:txBody>
      </p:sp>
      <p:sp>
        <p:nvSpPr>
          <p:cNvPr id="3" name="Content Placeholder 2">
            <a:extLst>
              <a:ext uri="{FF2B5EF4-FFF2-40B4-BE49-F238E27FC236}">
                <a16:creationId xmlns:a16="http://schemas.microsoft.com/office/drawing/2014/main" id="{F1659EE3-E57E-A609-2DF7-E4C55C3D211A}"/>
              </a:ext>
            </a:extLst>
          </p:cNvPr>
          <p:cNvSpPr>
            <a:spLocks noGrp="1"/>
          </p:cNvSpPr>
          <p:nvPr>
            <p:ph idx="1"/>
          </p:nvPr>
        </p:nvSpPr>
        <p:spPr>
          <a:xfrm>
            <a:off x="457200" y="1196752"/>
            <a:ext cx="8229600" cy="4320481"/>
          </a:xfrm>
        </p:spPr>
        <p:txBody>
          <a:bodyPr>
            <a:normAutofit fontScale="92500" lnSpcReduction="20000"/>
          </a:bodyPr>
          <a:lstStyle/>
          <a:p>
            <a:pPr algn="just"/>
            <a:r>
              <a:rPr lang="en-GB" sz="2600" b="1" dirty="0">
                <a:latin typeface="Arial" panose="020B0604020202020204" pitchFamily="34" charset="0"/>
                <a:ea typeface="Times New Roman" panose="02020603050405020304" pitchFamily="18" charset="0"/>
                <a:cs typeface="Arial" panose="020B0604020202020204" pitchFamily="34" charset="0"/>
              </a:rPr>
              <a:t>T</a:t>
            </a:r>
            <a:r>
              <a:rPr lang="en-GB" sz="2600" b="1" dirty="0">
                <a:effectLst/>
                <a:latin typeface="Arial" panose="020B0604020202020204" pitchFamily="34" charset="0"/>
                <a:ea typeface="Times New Roman" panose="02020603050405020304" pitchFamily="18" charset="0"/>
                <a:cs typeface="Arial" panose="020B0604020202020204" pitchFamily="34" charset="0"/>
              </a:rPr>
              <a:t>o reduce obesity and raise awareness of a healthy lifestyle, it is important to highly focus on inclusivity, regardless of household income or any deprivations</a:t>
            </a:r>
          </a:p>
          <a:p>
            <a:endParaRPr lang="en-GB" sz="2600" b="1" dirty="0">
              <a:latin typeface="Arial" panose="020B0604020202020204" pitchFamily="34" charset="0"/>
              <a:cs typeface="Arial" panose="020B0604020202020204" pitchFamily="34" charset="0"/>
            </a:endParaRPr>
          </a:p>
          <a:p>
            <a:pPr algn="just"/>
            <a:r>
              <a:rPr lang="en-GB" sz="2600" b="1" dirty="0">
                <a:latin typeface="Arial" panose="020B0604020202020204" pitchFamily="34" charset="0"/>
                <a:ea typeface="Times New Roman" panose="02020603050405020304" pitchFamily="18" charset="0"/>
                <a:cs typeface="Arial" panose="020B0604020202020204" pitchFamily="34" charset="0"/>
              </a:rPr>
              <a:t>I</a:t>
            </a:r>
            <a:r>
              <a:rPr lang="en-GB" sz="2600" b="1" dirty="0">
                <a:effectLst/>
                <a:latin typeface="Arial" panose="020B0604020202020204" pitchFamily="34" charset="0"/>
                <a:ea typeface="Times New Roman" panose="02020603050405020304" pitchFamily="18" charset="0"/>
                <a:cs typeface="Arial" panose="020B0604020202020204" pitchFamily="34" charset="0"/>
              </a:rPr>
              <a:t>t is recommended that tackling the feedback of different stakeholders can be an effective approach to delivering a superior and enhanced community development project. </a:t>
            </a:r>
          </a:p>
          <a:p>
            <a:pPr algn="just"/>
            <a:endParaRPr lang="en-GB" sz="2600" b="1" dirty="0">
              <a:latin typeface="Arial" panose="020B0604020202020204" pitchFamily="34" charset="0"/>
              <a:ea typeface="Times New Roman" panose="02020603050405020304" pitchFamily="18" charset="0"/>
              <a:cs typeface="Arial" panose="020B0604020202020204" pitchFamily="34" charset="0"/>
            </a:endParaRPr>
          </a:p>
          <a:p>
            <a:pPr algn="just"/>
            <a:r>
              <a:rPr lang="en-GB" sz="2600" b="1" dirty="0">
                <a:effectLst/>
                <a:latin typeface="Arial" panose="020B0604020202020204" pitchFamily="34" charset="0"/>
                <a:ea typeface="Times New Roman" panose="02020603050405020304" pitchFamily="18" charset="0"/>
                <a:cs typeface="Arial" panose="020B0604020202020204" pitchFamily="34" charset="0"/>
              </a:rPr>
              <a:t>This will also enable the program to be accepted among the population of Barnet and make strategic planning accordingly. </a:t>
            </a:r>
          </a:p>
          <a:p>
            <a:endParaRPr lang="en-GB" dirty="0"/>
          </a:p>
        </p:txBody>
      </p:sp>
    </p:spTree>
    <p:extLst>
      <p:ext uri="{BB962C8B-B14F-4D97-AF65-F5344CB8AC3E}">
        <p14:creationId xmlns:p14="http://schemas.microsoft.com/office/powerpoint/2010/main" val="114152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E53A-5F48-B896-63FD-CE7B0CBD3BA9}"/>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4F14E7C7-9302-C3F8-D1DC-08D0C375A3B6}"/>
              </a:ext>
            </a:extLst>
          </p:cNvPr>
          <p:cNvSpPr>
            <a:spLocks noGrp="1"/>
          </p:cNvSpPr>
          <p:nvPr>
            <p:ph idx="1"/>
          </p:nvPr>
        </p:nvSpPr>
        <p:spPr>
          <a:xfrm>
            <a:off x="457200" y="1556792"/>
            <a:ext cx="8229600" cy="4349080"/>
          </a:xfrm>
        </p:spPr>
        <p:txBody>
          <a:bodyPr>
            <a:normAutofit/>
          </a:bodyPr>
          <a:lstStyle/>
          <a:p>
            <a:pPr marL="0" indent="0" algn="just">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Therefor childhood obesity in Barnet is exponentially growing which is a riding concern. </a:t>
            </a:r>
          </a:p>
          <a:p>
            <a:pPr marL="0" indent="0" algn="just">
              <a:buNone/>
            </a:pPr>
            <a:r>
              <a:rPr lang="en-GB" sz="2800" b="1" dirty="0">
                <a:effectLst/>
                <a:latin typeface="Arial" panose="020B0604020202020204" pitchFamily="34" charset="0"/>
                <a:ea typeface="Times New Roman" panose="02020603050405020304" pitchFamily="18" charset="0"/>
                <a:cs typeface="Arial" panose="020B0604020202020204" pitchFamily="34" charset="0"/>
              </a:rPr>
              <a:t>However, the community development project is focused on raising awareness and free counselling for families in order  children and young people have healthy lifestyle.</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3064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5954-8C3F-3E4A-14FC-8362731AF2A2}"/>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CC79A833-D061-9C43-8618-E784667A9359}"/>
              </a:ext>
            </a:extLst>
          </p:cNvPr>
          <p:cNvSpPr>
            <a:spLocks noGrp="1"/>
          </p:cNvSpPr>
          <p:nvPr>
            <p:ph idx="1"/>
          </p:nvPr>
        </p:nvSpPr>
        <p:spPr>
          <a:xfrm>
            <a:off x="457200" y="1340768"/>
            <a:ext cx="8229600" cy="4176465"/>
          </a:xfrm>
        </p:spPr>
        <p:txBody>
          <a:bodyPr>
            <a:normAutofit fontScale="92500"/>
          </a:bodyPr>
          <a:lstStyle/>
          <a:p>
            <a:pPr algn="just">
              <a:lnSpc>
                <a:spcPct val="150000"/>
              </a:lnSpc>
              <a:spcBef>
                <a:spcPts val="1200"/>
              </a:spcBef>
            </a:pPr>
            <a:r>
              <a:rPr lang="en-GB" sz="1800" dirty="0">
                <a:solidFill>
                  <a:srgbClr val="222222"/>
                </a:solidFill>
                <a:effectLst/>
                <a:latin typeface="Times New Roman" panose="02020603050405020304" pitchFamily="18" charset="0"/>
                <a:ea typeface="Times New Roman" panose="02020603050405020304" pitchFamily="18" charset="0"/>
              </a:rPr>
              <a:t>BARNET, 2023. </a:t>
            </a:r>
            <a:r>
              <a:rPr lang="en-GB" sz="1800" i="1" dirty="0">
                <a:solidFill>
                  <a:srgbClr val="222222"/>
                </a:solidFill>
                <a:effectLst/>
                <a:latin typeface="Times New Roman" panose="02020603050405020304" pitchFamily="18" charset="0"/>
                <a:ea typeface="Times New Roman" panose="02020603050405020304" pitchFamily="18" charset="0"/>
              </a:rPr>
              <a:t>Moderngov</a:t>
            </a:r>
            <a:r>
              <a:rPr lang="en-GB" sz="1800" dirty="0">
                <a:solidFill>
                  <a:srgbClr val="222222"/>
                </a:solidFill>
                <a:effectLst/>
                <a:latin typeface="Times New Roman" panose="02020603050405020304" pitchFamily="18" charset="0"/>
                <a:ea typeface="Times New Roman" panose="02020603050405020304" pitchFamily="18" charset="0"/>
              </a:rPr>
              <a:t>. Available at: https://barnet.moderngov.co.uk/documents/s25806/Appendix 1 JSNA 2015 -2020.pdf (Accessed on: 11 March 2024).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Barnet, 2024. </a:t>
            </a:r>
            <a:r>
              <a:rPr lang="en-GB" sz="1800" i="1" dirty="0">
                <a:solidFill>
                  <a:srgbClr val="222222"/>
                </a:solidFill>
                <a:effectLst/>
                <a:latin typeface="Times New Roman" panose="02020603050405020304" pitchFamily="18" charset="0"/>
                <a:ea typeface="Times New Roman" panose="02020603050405020304" pitchFamily="18" charset="0"/>
              </a:rPr>
              <a:t>Page 1 of 16</a:t>
            </a:r>
            <a:r>
              <a:rPr lang="en-GB" sz="1800" dirty="0">
                <a:solidFill>
                  <a:srgbClr val="222222"/>
                </a:solidFill>
                <a:effectLst/>
                <a:latin typeface="Times New Roman" panose="02020603050405020304" pitchFamily="18" charset="0"/>
                <a:ea typeface="Times New Roman" panose="02020603050405020304" pitchFamily="18" charset="0"/>
              </a:rPr>
              <a:t>. Available at: https://www.barnet.gov.uk/sites/default/files/assets/citizenportal/documents/councilanddemocracy/EqualitiesandCohesiondatasummary.pdf (Accessed on: 11 March 2024).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solidFill>
                  <a:srgbClr val="222222"/>
                </a:solidFill>
                <a:effectLst/>
                <a:latin typeface="Times New Roman" panose="02020603050405020304" pitchFamily="18" charset="0"/>
                <a:ea typeface="Times New Roman" panose="02020603050405020304" pitchFamily="18" charset="0"/>
              </a:rPr>
              <a:t>Barnet.gov, 2022. </a:t>
            </a:r>
            <a:r>
              <a:rPr lang="en-GB" sz="1800" i="1" dirty="0">
                <a:solidFill>
                  <a:srgbClr val="222222"/>
                </a:solidFill>
                <a:effectLst/>
                <a:latin typeface="Times New Roman" panose="02020603050405020304" pitchFamily="18" charset="0"/>
                <a:ea typeface="Times New Roman" panose="02020603050405020304" pitchFamily="18" charset="0"/>
              </a:rPr>
              <a:t>Barnet Joint Health and Wellbeing Strategy 2021-2025 ...</a:t>
            </a:r>
            <a:r>
              <a:rPr lang="en-GB" sz="1800" dirty="0">
                <a:solidFill>
                  <a:srgbClr val="222222"/>
                </a:solidFill>
                <a:effectLst/>
                <a:latin typeface="Times New Roman" panose="02020603050405020304" pitchFamily="18" charset="0"/>
                <a:ea typeface="Times New Roman" panose="02020603050405020304" pitchFamily="18" charset="0"/>
              </a:rPr>
              <a:t> Available at: https://www.barnet.gov.uk/sites/default/files/2021-11/Barnet Joint Health and Wellbeing Strategy 2021 to 2025 - full document.pdf (Accessed on: 11 March 2024).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203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303dbf9b-b85b-46a0-94f1-894078c07ecd"/>
    <ds:schemaRef ds:uri="http://schemas.microsoft.com/office/2006/documentManagement/types"/>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54762</TotalTime>
  <Words>710</Words>
  <Application>Microsoft Office PowerPoint</Application>
  <PresentationFormat>On-screen Show (4:3)</PresentationFormat>
  <Paragraphs>72</Paragraphs>
  <Slides>13</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Aharoni</vt:lpstr>
      <vt:lpstr>Arial</vt:lpstr>
      <vt:lpstr>Arial Black</vt:lpstr>
      <vt:lpstr>Calibri</vt:lpstr>
      <vt:lpstr>Century Schoolbook</vt:lpstr>
      <vt:lpstr>Myriad Pro</vt:lpstr>
      <vt:lpstr>national</vt:lpstr>
      <vt:lpstr>Times New Roman</vt:lpstr>
      <vt:lpstr>Wingdings</vt:lpstr>
      <vt:lpstr>20140311PresentationUWTSDTemplate</vt:lpstr>
      <vt:lpstr>  Community Care and Development Assignment 1</vt:lpstr>
      <vt:lpstr>Introduction : Barnet Borough of London UK</vt:lpstr>
      <vt:lpstr>Location of Barnet Borough </vt:lpstr>
      <vt:lpstr>Demographic</vt:lpstr>
      <vt:lpstr>Stakeholders involved in the program</vt:lpstr>
      <vt:lpstr>Digital technologies for community development</vt:lpstr>
      <vt:lpstr>Legislation and Policy  </vt:lpstr>
      <vt:lpstr>Policy and legislation</vt:lpstr>
      <vt:lpstr>Maslow’s Hierarchy </vt:lpstr>
      <vt:lpstr>Barriers to community development </vt:lpstr>
      <vt:lpstr>Recommendations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Helenita Gelsano Payac (2027358)</cp:lastModifiedBy>
  <cp:revision>190</cp:revision>
  <dcterms:created xsi:type="dcterms:W3CDTF">2015-04-14T15:21:28Z</dcterms:created>
  <dcterms:modified xsi:type="dcterms:W3CDTF">2024-04-03T10:29:42Z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