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699" autoAdjust="0"/>
  </p:normalViewPr>
  <p:slideViewPr>
    <p:cSldViewPr snapToGrid="0">
      <p:cViewPr varScale="1">
        <p:scale>
          <a:sx n="54" d="100"/>
          <a:sy n="54" d="100"/>
        </p:scale>
        <p:origin x="1380" y="6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93EDA2-3B65-4FF9-912F-46CB39EE8A82}" type="datetimeFigureOut">
              <a:rPr lang="en-US" smtClean="0"/>
              <a:t>10/26/2023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0F7F60-1307-4F96-9A12-A7A76378D86A}" type="slidenum">
              <a:rPr lang="en-US" smtClean="0"/>
              <a:t>‹#›</a:t>
            </a:fld>
            <a:endParaRPr lang="en-US" dirty="0"/>
          </a:p>
        </p:txBody>
      </p:sp>
    </p:spTree>
    <p:extLst>
      <p:ext uri="{BB962C8B-B14F-4D97-AF65-F5344CB8AC3E}">
        <p14:creationId xmlns:p14="http://schemas.microsoft.com/office/powerpoint/2010/main" val="1527285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In the contemporary, global hospitality industry, having a command of many languages is an necessary. In order to deliver exceptional customer care, one needs to learn several languages (Petrc et al., 2021,p.778)</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In this presentation, the Spanish language will be discussed.</a:t>
            </a:r>
          </a:p>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2</a:t>
            </a:fld>
            <a:endParaRPr lang="en-US" dirty="0"/>
          </a:p>
        </p:txBody>
      </p:sp>
    </p:spTree>
    <p:extLst>
      <p:ext uri="{BB962C8B-B14F-4D97-AF65-F5344CB8AC3E}">
        <p14:creationId xmlns:p14="http://schemas.microsoft.com/office/powerpoint/2010/main" val="3332576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342900" marR="0" lvl="0" indent="-342900">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It is possible to become fluent in Spanish with sufficient effort and practice, just as it is possible to become fluent in every other language. </a:t>
            </a:r>
          </a:p>
          <a:p>
            <a:pPr marL="342900" marR="0" lvl="0" indent="-342900">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At the Diversity Hotel &amp; Spa in London, we place a strong priority on making sure that our staff members have access to various chances for professional growth.</a:t>
            </a:r>
          </a:p>
          <a:p>
            <a:pPr marL="342900" marR="0" lvl="0" indent="-342900">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In order to help your growth and learning in a variety of domains, we offer a wide variety of materials and support available to you to learn the language.</a:t>
            </a:r>
          </a:p>
          <a:p>
            <a:pPr marL="342900" marR="0" lvl="0" indent="-342900">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By doing this, the organization intends to facilitate your development.</a:t>
            </a:r>
          </a:p>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3</a:t>
            </a:fld>
            <a:endParaRPr lang="en-US" dirty="0"/>
          </a:p>
        </p:txBody>
      </p:sp>
    </p:spTree>
    <p:extLst>
      <p:ext uri="{BB962C8B-B14F-4D97-AF65-F5344CB8AC3E}">
        <p14:creationId xmlns:p14="http://schemas.microsoft.com/office/powerpoint/2010/main" val="3993483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It is necessary to have a deep grasp of cultural nuances in order to be able to give great service (López and Amaya, 2019,P.195).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Part of this understanding involves being aware of when and how to use polite language (Acep, 2015,p.9)</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When doing business in countries where Spanish is the primary language, civility and good manners are of the utmost significance.</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In Spanish, common expressions of politeness include;</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"Buenos </a:t>
            </a:r>
            <a:r>
              <a:rPr lang="en-US" sz="1800" dirty="0" err="1">
                <a:effectLst/>
                <a:latin typeface="Times New Roman" panose="02020603050405020304" pitchFamily="18" charset="0"/>
                <a:ea typeface="Times New Roman" panose="02020603050405020304" pitchFamily="18" charset="0"/>
              </a:rPr>
              <a:t>dias</a:t>
            </a:r>
            <a:r>
              <a:rPr lang="en-US" sz="1800" dirty="0">
                <a:effectLst/>
                <a:latin typeface="Times New Roman" panose="02020603050405020304" pitchFamily="18" charset="0"/>
                <a:ea typeface="Times New Roman" panose="02020603050405020304" pitchFamily="18" charset="0"/>
              </a:rPr>
              <a:t>" (which literally translates to “Hello!")</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"Por favor" (which literally translates to "Please ! ").</a:t>
            </a:r>
          </a:p>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4</a:t>
            </a:fld>
            <a:endParaRPr lang="en-US" dirty="0"/>
          </a:p>
        </p:txBody>
      </p:sp>
    </p:spTree>
    <p:extLst>
      <p:ext uri="{BB962C8B-B14F-4D97-AF65-F5344CB8AC3E}">
        <p14:creationId xmlns:p14="http://schemas.microsoft.com/office/powerpoint/2010/main" val="2906218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multilingual staff is an asset in a variety of scenarios, including greeting visitors from different countries, assisting with reservation processes, and responding to requests from customers (</a:t>
            </a:r>
            <a:r>
              <a:rPr lang="pt-BR" dirty="0"/>
              <a:t>Antonio et al., 2018, p. 157)</a:t>
            </a:r>
            <a:r>
              <a:rPr lang="en-US" dirty="0"/>
              <a:t>.</a:t>
            </a:r>
          </a:p>
          <a:p>
            <a:r>
              <a:rPr lang="en-US" dirty="0"/>
              <a:t>The fact that an effort was made to communicate with guests in their native tongue is one factor that correlates to higher levels of customer satisfaction as well as brand loyalty among guests(</a:t>
            </a:r>
            <a:r>
              <a:rPr lang="sv-SE" dirty="0"/>
              <a:t>Vaidesvarans  and Malavska, 2015,p.304)</a:t>
            </a:r>
            <a:r>
              <a:rPr lang="en-US" dirty="0"/>
              <a:t>.</a:t>
            </a:r>
          </a:p>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5</a:t>
            </a:fld>
            <a:endParaRPr lang="en-US" dirty="0"/>
          </a:p>
        </p:txBody>
      </p:sp>
    </p:spTree>
    <p:extLst>
      <p:ext uri="{BB962C8B-B14F-4D97-AF65-F5344CB8AC3E}">
        <p14:creationId xmlns:p14="http://schemas.microsoft.com/office/powerpoint/2010/main" val="1549092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In conclusion, if one is serious about becoming successful on the global stage, one of the most important things they can do is make a commitment to improving their language skills. Language is the most important component because our target audience is comprised of people from all over the world.</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Because increased linguistic talents have a direct impact on the overall satisfaction of our guests, we strongly encourage each and every member of our team to continue growing their linguistic capabilities. Let's go on this journey together with the intention of delivering the finest possible quality of service to our customers.</a:t>
            </a:r>
          </a:p>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6</a:t>
            </a:fld>
            <a:endParaRPr lang="en-US" dirty="0"/>
          </a:p>
        </p:txBody>
      </p:sp>
    </p:spTree>
    <p:extLst>
      <p:ext uri="{BB962C8B-B14F-4D97-AF65-F5344CB8AC3E}">
        <p14:creationId xmlns:p14="http://schemas.microsoft.com/office/powerpoint/2010/main" val="2269084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0F7F60-1307-4F96-9A12-A7A76378D86A}" type="slidenum">
              <a:rPr lang="en-US" smtClean="0"/>
              <a:t>7</a:t>
            </a:fld>
            <a:endParaRPr lang="en-US" dirty="0"/>
          </a:p>
        </p:txBody>
      </p:sp>
    </p:spTree>
    <p:extLst>
      <p:ext uri="{BB962C8B-B14F-4D97-AF65-F5344CB8AC3E}">
        <p14:creationId xmlns:p14="http://schemas.microsoft.com/office/powerpoint/2010/main" val="2014429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10/26/2023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10/26/2023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g/personal/2014302_student_uwtsd_ac_uk/ES7MHD3pljdAu3Iyejh1OMMBQopRm8pEQRJ1AdQx4uEYWw?email=l.bassler%40uwtsd.ac.uk&amp;e=rYgs7y&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E64ADD-8E43-4BE4-AF6B-A0B3B13516AB}"/>
              </a:ext>
            </a:extLst>
          </p:cNvPr>
          <p:cNvPicPr>
            <a:picLocks noChangeAspect="1"/>
          </p:cNvPicPr>
          <p:nvPr/>
        </p:nvPicPr>
        <p:blipFill>
          <a:blip r:embed="rId2"/>
          <a:stretch>
            <a:fillRect/>
          </a:stretch>
        </p:blipFill>
        <p:spPr>
          <a:xfrm>
            <a:off x="0" y="36512"/>
            <a:ext cx="12192000" cy="6821488"/>
          </a:xfrm>
          <a:prstGeom prst="rect">
            <a:avLst/>
          </a:prstGeom>
        </p:spPr>
      </p:pic>
      <p:sp>
        <p:nvSpPr>
          <p:cNvPr id="2" name="Title 1">
            <a:extLst>
              <a:ext uri="{FF2B5EF4-FFF2-40B4-BE49-F238E27FC236}">
                <a16:creationId xmlns:a16="http://schemas.microsoft.com/office/drawing/2014/main" id="{93CB7AA0-A328-4C5C-A448-E00336CD39F4}"/>
              </a:ext>
            </a:extLst>
          </p:cNvPr>
          <p:cNvSpPr>
            <a:spLocks noGrp="1"/>
          </p:cNvSpPr>
          <p:nvPr>
            <p:ph type="ctrTitle"/>
          </p:nvPr>
        </p:nvSpPr>
        <p:spPr>
          <a:xfrm>
            <a:off x="292100" y="3922316"/>
            <a:ext cx="11607800" cy="2387600"/>
          </a:xfrm>
        </p:spPr>
        <p:txBody>
          <a:bodyPr>
            <a:normAutofit/>
          </a:bodyPr>
          <a:lstStyle/>
          <a:p>
            <a:r>
              <a:rPr lang="en-US" sz="4000" b="1" dirty="0">
                <a:solidFill>
                  <a:schemeClr val="bg1"/>
                </a:solidFill>
              </a:rPr>
              <a:t>The Benefits of Multilingualism &amp; Language Awareness for Diversity Hotel &amp; Spa London</a:t>
            </a:r>
          </a:p>
        </p:txBody>
      </p:sp>
      <p:sp>
        <p:nvSpPr>
          <p:cNvPr id="3" name="Subtitle 2">
            <a:extLst>
              <a:ext uri="{FF2B5EF4-FFF2-40B4-BE49-F238E27FC236}">
                <a16:creationId xmlns:a16="http://schemas.microsoft.com/office/drawing/2014/main" id="{7FE4B544-0E7F-423F-984B-572148E6487B}"/>
              </a:ext>
            </a:extLst>
          </p:cNvPr>
          <p:cNvSpPr>
            <a:spLocks noGrp="1"/>
          </p:cNvSpPr>
          <p:nvPr>
            <p:ph type="subTitle" idx="1"/>
          </p:nvPr>
        </p:nvSpPr>
        <p:spPr>
          <a:xfrm>
            <a:off x="1083795" y="1382366"/>
            <a:ext cx="8791575" cy="1655762"/>
          </a:xfrm>
        </p:spPr>
        <p:txBody>
          <a:bodyPr/>
          <a:lstStyle/>
          <a:p>
            <a:r>
              <a:rPr lang="en-US" dirty="0">
                <a:highlight>
                  <a:srgbClr val="000000"/>
                </a:highlight>
              </a:rPr>
              <a:t>Student : Roxana-Maria Burlacu ( 2014302)</a:t>
            </a:r>
          </a:p>
          <a:p>
            <a:r>
              <a:rPr lang="en-US" dirty="0">
                <a:highlight>
                  <a:srgbClr val="000000"/>
                </a:highlight>
              </a:rPr>
              <a:t>Module : Foreign Languages &amp; Cultural Awareness ( BMIH5003 )</a:t>
            </a:r>
          </a:p>
          <a:p>
            <a:r>
              <a:rPr lang="en-US" dirty="0">
                <a:highlight>
                  <a:srgbClr val="000000"/>
                </a:highlight>
              </a:rPr>
              <a:t>Lecturer : Lisa-Marie </a:t>
            </a:r>
            <a:r>
              <a:rPr lang="en-US" dirty="0" err="1">
                <a:highlight>
                  <a:srgbClr val="000000"/>
                </a:highlight>
              </a:rPr>
              <a:t>Bassler</a:t>
            </a:r>
            <a:endParaRPr lang="en-US" dirty="0">
              <a:highlight>
                <a:srgbClr val="000000"/>
              </a:highlight>
            </a:endParaRPr>
          </a:p>
        </p:txBody>
      </p:sp>
      <p:sp>
        <p:nvSpPr>
          <p:cNvPr id="7" name="TextBox 6">
            <a:extLst>
              <a:ext uri="{FF2B5EF4-FFF2-40B4-BE49-F238E27FC236}">
                <a16:creationId xmlns:a16="http://schemas.microsoft.com/office/drawing/2014/main" id="{71A8603E-B30F-46D1-9542-2650B598DE2F}"/>
              </a:ext>
            </a:extLst>
          </p:cNvPr>
          <p:cNvSpPr txBox="1"/>
          <p:nvPr/>
        </p:nvSpPr>
        <p:spPr>
          <a:xfrm>
            <a:off x="8229600" y="36513"/>
            <a:ext cx="3962400" cy="461665"/>
          </a:xfrm>
          <a:prstGeom prst="rect">
            <a:avLst/>
          </a:prstGeom>
          <a:noFill/>
        </p:spPr>
        <p:txBody>
          <a:bodyPr wrap="square">
            <a:spAutoFit/>
          </a:bodyPr>
          <a:lstStyle/>
          <a:p>
            <a:r>
              <a:rPr lang="en-US" sz="2400" dirty="0">
                <a:latin typeface="Brush Script MT" panose="03060802040406070304" pitchFamily="66" charset="0"/>
              </a:rPr>
              <a:t>(Diversity Hotel &amp; Spa London</a:t>
            </a:r>
          </a:p>
        </p:txBody>
      </p:sp>
      <p:sp>
        <p:nvSpPr>
          <p:cNvPr id="4" name="TextBox 3">
            <a:hlinkClick r:id="rId3"/>
            <a:extLst>
              <a:ext uri="{FF2B5EF4-FFF2-40B4-BE49-F238E27FC236}">
                <a16:creationId xmlns:a16="http://schemas.microsoft.com/office/drawing/2014/main" id="{8E8A7BA0-7C57-B48D-F622-EC8676C75A4A}"/>
              </a:ext>
            </a:extLst>
          </p:cNvPr>
          <p:cNvSpPr txBox="1"/>
          <p:nvPr/>
        </p:nvSpPr>
        <p:spPr>
          <a:xfrm>
            <a:off x="1083795" y="3922315"/>
            <a:ext cx="3416487" cy="369332"/>
          </a:xfrm>
          <a:prstGeom prst="rect">
            <a:avLst/>
          </a:prstGeom>
          <a:noFill/>
        </p:spPr>
        <p:txBody>
          <a:bodyPr wrap="square" rtlCol="0">
            <a:spAutoFit/>
          </a:bodyPr>
          <a:lstStyle/>
          <a:p>
            <a:r>
              <a:rPr lang="en-GB" dirty="0">
                <a:highlight>
                  <a:srgbClr val="000000"/>
                </a:highlight>
              </a:rPr>
              <a:t>Presentation Link </a:t>
            </a:r>
          </a:p>
        </p:txBody>
      </p:sp>
    </p:spTree>
    <p:extLst>
      <p:ext uri="{BB962C8B-B14F-4D97-AF65-F5344CB8AC3E}">
        <p14:creationId xmlns:p14="http://schemas.microsoft.com/office/powerpoint/2010/main" val="3909316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31FB-2B20-4015-88F5-79573F1DAE0A}"/>
              </a:ext>
            </a:extLst>
          </p:cNvPr>
          <p:cNvSpPr>
            <a:spLocks noGrp="1"/>
          </p:cNvSpPr>
          <p:nvPr>
            <p:ph type="title"/>
          </p:nvPr>
        </p:nvSpPr>
        <p:spPr/>
        <p:txBody>
          <a:bodyPr>
            <a:normAutofit fontScale="90000"/>
          </a:bodyPr>
          <a:lstStyle/>
          <a:p>
            <a:pPr algn="ctr"/>
            <a:r>
              <a:rPr lang="en-US" b="1" dirty="0"/>
              <a:t>Introduction </a:t>
            </a:r>
            <a:br>
              <a:rPr lang="en-US" b="1" dirty="0"/>
            </a:br>
            <a:r>
              <a:rPr lang="en-US" b="1" dirty="0"/>
              <a:t> </a:t>
            </a:r>
            <a:br>
              <a:rPr lang="en-US" b="1" dirty="0"/>
            </a:br>
            <a:r>
              <a:rPr lang="en-US" b="1" dirty="0"/>
              <a:t> </a:t>
            </a:r>
            <a:br>
              <a:rPr lang="en-US" b="1" dirty="0"/>
            </a:br>
            <a:endParaRPr lang="en-US" b="1" dirty="0"/>
          </a:p>
        </p:txBody>
      </p:sp>
      <p:sp>
        <p:nvSpPr>
          <p:cNvPr id="3" name="Content Placeholder 2">
            <a:extLst>
              <a:ext uri="{FF2B5EF4-FFF2-40B4-BE49-F238E27FC236}">
                <a16:creationId xmlns:a16="http://schemas.microsoft.com/office/drawing/2014/main" id="{BBF6203E-5F5B-4B8E-B4B8-44EFE2E4594A}"/>
              </a:ext>
            </a:extLst>
          </p:cNvPr>
          <p:cNvSpPr>
            <a:spLocks noGrp="1"/>
          </p:cNvSpPr>
          <p:nvPr>
            <p:ph idx="1"/>
          </p:nvPr>
        </p:nvSpPr>
        <p:spPr/>
        <p:txBody>
          <a:bodyPr>
            <a:normAutofit/>
          </a:bodyPr>
          <a:lstStyle/>
          <a:p>
            <a:pPr>
              <a:spcBef>
                <a:spcPts val="0"/>
              </a:spcBef>
            </a:pPr>
            <a:endParaRPr lang="en-US" sz="2800" dirty="0"/>
          </a:p>
          <a:p>
            <a:pPr>
              <a:spcBef>
                <a:spcPts val="0"/>
              </a:spcBef>
            </a:pPr>
            <a:r>
              <a:rPr lang="en-US" sz="2800" dirty="0"/>
              <a:t>Spanish language in hospitality</a:t>
            </a:r>
          </a:p>
          <a:p>
            <a:pPr>
              <a:spcBef>
                <a:spcPts val="0"/>
              </a:spcBef>
            </a:pPr>
            <a:r>
              <a:rPr lang="en-US" sz="2800" dirty="0"/>
              <a:t>Hospitality industry is global </a:t>
            </a:r>
          </a:p>
          <a:p>
            <a:pPr>
              <a:spcBef>
                <a:spcPts val="0"/>
              </a:spcBef>
            </a:pPr>
            <a:r>
              <a:rPr lang="en-US" sz="2800" dirty="0"/>
              <a:t>Enhances exceptional customer care</a:t>
            </a:r>
          </a:p>
          <a:p>
            <a:endParaRPr lang="en-US" sz="2800" dirty="0"/>
          </a:p>
        </p:txBody>
      </p:sp>
      <p:pic>
        <p:nvPicPr>
          <p:cNvPr id="4" name="Picture 3">
            <a:extLst>
              <a:ext uri="{FF2B5EF4-FFF2-40B4-BE49-F238E27FC236}">
                <a16:creationId xmlns:a16="http://schemas.microsoft.com/office/drawing/2014/main" id="{0AAC2FC1-6FE3-4B76-A8BC-962BA6B56A70}"/>
              </a:ext>
            </a:extLst>
          </p:cNvPr>
          <p:cNvPicPr>
            <a:picLocks noChangeAspect="1"/>
          </p:cNvPicPr>
          <p:nvPr/>
        </p:nvPicPr>
        <p:blipFill>
          <a:blip r:embed="rId3"/>
          <a:stretch>
            <a:fillRect/>
          </a:stretch>
        </p:blipFill>
        <p:spPr>
          <a:xfrm>
            <a:off x="6616700" y="1508574"/>
            <a:ext cx="5575300" cy="5349426"/>
          </a:xfrm>
          <a:prstGeom prst="rect">
            <a:avLst/>
          </a:prstGeom>
        </p:spPr>
      </p:pic>
    </p:spTree>
    <p:extLst>
      <p:ext uri="{BB962C8B-B14F-4D97-AF65-F5344CB8AC3E}">
        <p14:creationId xmlns:p14="http://schemas.microsoft.com/office/powerpoint/2010/main" val="128811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8598F9-D447-456E-A36F-96DE6576190A}"/>
              </a:ext>
            </a:extLst>
          </p:cNvPr>
          <p:cNvPicPr>
            <a:picLocks noChangeAspect="1"/>
          </p:cNvPicPr>
          <p:nvPr/>
        </p:nvPicPr>
        <p:blipFill>
          <a:blip r:embed="rId3"/>
          <a:stretch>
            <a:fillRect/>
          </a:stretch>
        </p:blipFill>
        <p:spPr>
          <a:xfrm>
            <a:off x="0" y="-74612"/>
            <a:ext cx="12446000" cy="6858000"/>
          </a:xfrm>
          <a:prstGeom prst="rect">
            <a:avLst/>
          </a:prstGeom>
        </p:spPr>
      </p:pic>
      <p:sp>
        <p:nvSpPr>
          <p:cNvPr id="2" name="Title 1">
            <a:extLst>
              <a:ext uri="{FF2B5EF4-FFF2-40B4-BE49-F238E27FC236}">
                <a16:creationId xmlns:a16="http://schemas.microsoft.com/office/drawing/2014/main" id="{87BCD5CE-269E-4B27-84CB-7B50489078F1}"/>
              </a:ext>
            </a:extLst>
          </p:cNvPr>
          <p:cNvSpPr>
            <a:spLocks noGrp="1"/>
          </p:cNvSpPr>
          <p:nvPr>
            <p:ph type="title"/>
          </p:nvPr>
        </p:nvSpPr>
        <p:spPr/>
        <p:txBody>
          <a:bodyPr/>
          <a:lstStyle/>
          <a:p>
            <a:pPr algn="ctr"/>
            <a:r>
              <a:rPr lang="en-US" b="1" dirty="0">
                <a:solidFill>
                  <a:schemeClr val="bg1"/>
                </a:solidFill>
              </a:rPr>
              <a:t>learning Spanish language </a:t>
            </a:r>
            <a:br>
              <a:rPr lang="en-US" b="1" dirty="0">
                <a:solidFill>
                  <a:schemeClr val="bg1"/>
                </a:solidFill>
              </a:rPr>
            </a:br>
            <a:endParaRPr lang="en-US" b="1" dirty="0">
              <a:solidFill>
                <a:schemeClr val="bg1"/>
              </a:solidFill>
            </a:endParaRPr>
          </a:p>
        </p:txBody>
      </p:sp>
      <p:sp>
        <p:nvSpPr>
          <p:cNvPr id="3" name="Content Placeholder 2">
            <a:extLst>
              <a:ext uri="{FF2B5EF4-FFF2-40B4-BE49-F238E27FC236}">
                <a16:creationId xmlns:a16="http://schemas.microsoft.com/office/drawing/2014/main" id="{150CF4D2-FF90-41CD-95BD-83F62DC3E68E}"/>
              </a:ext>
            </a:extLst>
          </p:cNvPr>
          <p:cNvSpPr>
            <a:spLocks noGrp="1"/>
          </p:cNvSpPr>
          <p:nvPr>
            <p:ph idx="1"/>
          </p:nvPr>
        </p:nvSpPr>
        <p:spPr>
          <a:xfrm>
            <a:off x="88900" y="1357803"/>
            <a:ext cx="3848100" cy="3541714"/>
          </a:xfrm>
        </p:spPr>
        <p:txBody>
          <a:bodyPr>
            <a:normAutofit/>
          </a:bodyPr>
          <a:lstStyle/>
          <a:p>
            <a:endParaRPr lang="en-US" sz="2800" dirty="0">
              <a:solidFill>
                <a:schemeClr val="bg1"/>
              </a:solidFill>
            </a:endParaRPr>
          </a:p>
          <a:p>
            <a:r>
              <a:rPr lang="en-US" sz="2800" dirty="0">
                <a:solidFill>
                  <a:schemeClr val="bg1"/>
                </a:solidFill>
              </a:rPr>
              <a:t>Effort and practice </a:t>
            </a:r>
          </a:p>
          <a:p>
            <a:r>
              <a:rPr lang="en-US" sz="2800" dirty="0">
                <a:solidFill>
                  <a:schemeClr val="bg1"/>
                </a:solidFill>
              </a:rPr>
              <a:t>Access to professional growth opportunities</a:t>
            </a:r>
          </a:p>
          <a:p>
            <a:r>
              <a:rPr lang="en-US" sz="2800" dirty="0">
                <a:solidFill>
                  <a:schemeClr val="bg1"/>
                </a:solidFill>
              </a:rPr>
              <a:t>Staff support</a:t>
            </a:r>
          </a:p>
          <a:p>
            <a:endParaRPr lang="en-US" sz="2800" dirty="0">
              <a:solidFill>
                <a:schemeClr val="bg1"/>
              </a:solidFill>
            </a:endParaRPr>
          </a:p>
        </p:txBody>
      </p:sp>
    </p:spTree>
    <p:extLst>
      <p:ext uri="{BB962C8B-B14F-4D97-AF65-F5344CB8AC3E}">
        <p14:creationId xmlns:p14="http://schemas.microsoft.com/office/powerpoint/2010/main" val="109509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A655C3-882D-4C0A-992C-1F4615E5E743}"/>
              </a:ext>
            </a:extLst>
          </p:cNvPr>
          <p:cNvPicPr>
            <a:picLocks noGrp="1" noChangeAspect="1"/>
          </p:cNvPicPr>
          <p:nvPr>
            <p:ph idx="1"/>
          </p:nvPr>
        </p:nvPicPr>
        <p:blipFill>
          <a:blip r:embed="rId3"/>
          <a:stretch>
            <a:fillRect/>
          </a:stretch>
        </p:blipFill>
        <p:spPr>
          <a:xfrm>
            <a:off x="0" y="0"/>
            <a:ext cx="12192000" cy="693957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2" name="Title 1">
            <a:extLst>
              <a:ext uri="{FF2B5EF4-FFF2-40B4-BE49-F238E27FC236}">
                <a16:creationId xmlns:a16="http://schemas.microsoft.com/office/drawing/2014/main" id="{9880BF11-AC4D-4F24-8E59-A49AB4465F6D}"/>
              </a:ext>
            </a:extLst>
          </p:cNvPr>
          <p:cNvSpPr>
            <a:spLocks noGrp="1"/>
          </p:cNvSpPr>
          <p:nvPr>
            <p:ph type="title"/>
          </p:nvPr>
        </p:nvSpPr>
        <p:spPr/>
        <p:txBody>
          <a:bodyPr>
            <a:normAutofit fontScale="90000"/>
          </a:bodyPr>
          <a:lstStyle/>
          <a:p>
            <a:pPr algn="ctr"/>
            <a:r>
              <a:rPr lang="en-US" b="1" dirty="0"/>
              <a:t>Being Polite in a Business Context (in Spanish).</a:t>
            </a:r>
            <a:br>
              <a:rPr lang="en-US" b="1" dirty="0"/>
            </a:br>
            <a:endParaRPr lang="en-US" b="1" dirty="0"/>
          </a:p>
        </p:txBody>
      </p:sp>
      <p:sp>
        <p:nvSpPr>
          <p:cNvPr id="6" name="TextBox 5">
            <a:extLst>
              <a:ext uri="{FF2B5EF4-FFF2-40B4-BE49-F238E27FC236}">
                <a16:creationId xmlns:a16="http://schemas.microsoft.com/office/drawing/2014/main" id="{91BC6872-A239-4782-8F1C-C68FCF0B3AF4}"/>
              </a:ext>
            </a:extLst>
          </p:cNvPr>
          <p:cNvSpPr txBox="1"/>
          <p:nvPr/>
        </p:nvSpPr>
        <p:spPr>
          <a:xfrm>
            <a:off x="314325" y="4093510"/>
            <a:ext cx="6165850" cy="523220"/>
          </a:xfrm>
          <a:prstGeom prst="rect">
            <a:avLst/>
          </a:prstGeom>
          <a:noFill/>
        </p:spPr>
        <p:txBody>
          <a:bodyPr wrap="square">
            <a:spAutoFit/>
          </a:bodyPr>
          <a:lstStyle/>
          <a:p>
            <a:r>
              <a:rPr lang="en-US" sz="2800" dirty="0"/>
              <a:t>civility and good manners </a:t>
            </a:r>
          </a:p>
        </p:txBody>
      </p:sp>
    </p:spTree>
    <p:extLst>
      <p:ext uri="{BB962C8B-B14F-4D97-AF65-F5344CB8AC3E}">
        <p14:creationId xmlns:p14="http://schemas.microsoft.com/office/powerpoint/2010/main" val="64324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B957-8147-485B-A987-9FECDFB36797}"/>
              </a:ext>
            </a:extLst>
          </p:cNvPr>
          <p:cNvSpPr>
            <a:spLocks noGrp="1"/>
          </p:cNvSpPr>
          <p:nvPr>
            <p:ph type="title"/>
          </p:nvPr>
        </p:nvSpPr>
        <p:spPr/>
        <p:txBody>
          <a:bodyPr>
            <a:normAutofit fontScale="90000"/>
          </a:bodyPr>
          <a:lstStyle/>
          <a:p>
            <a:pPr algn="ctr"/>
            <a:r>
              <a:rPr lang="en-US" b="1" dirty="0"/>
              <a:t>Language Awareness in the Hospitality Industry.</a:t>
            </a:r>
            <a:br>
              <a:rPr lang="en-US" b="1" dirty="0"/>
            </a:br>
            <a:endParaRPr lang="en-US" b="1" dirty="0"/>
          </a:p>
        </p:txBody>
      </p:sp>
      <p:sp>
        <p:nvSpPr>
          <p:cNvPr id="3" name="Content Placeholder 2">
            <a:extLst>
              <a:ext uri="{FF2B5EF4-FFF2-40B4-BE49-F238E27FC236}">
                <a16:creationId xmlns:a16="http://schemas.microsoft.com/office/drawing/2014/main" id="{77375584-70A7-4AA4-A55F-8475A1B60F24}"/>
              </a:ext>
            </a:extLst>
          </p:cNvPr>
          <p:cNvSpPr>
            <a:spLocks noGrp="1"/>
          </p:cNvSpPr>
          <p:nvPr>
            <p:ph idx="1"/>
          </p:nvPr>
        </p:nvSpPr>
        <p:spPr>
          <a:xfrm>
            <a:off x="0" y="2249487"/>
            <a:ext cx="6096000" cy="3541714"/>
          </a:xfrm>
        </p:spPr>
        <p:txBody>
          <a:bodyPr>
            <a:noAutofit/>
          </a:bodyPr>
          <a:lstStyle/>
          <a:p>
            <a:r>
              <a:rPr lang="en-US" sz="2800" dirty="0"/>
              <a:t>Greeting visitors from different countries</a:t>
            </a:r>
          </a:p>
          <a:p>
            <a:r>
              <a:rPr lang="en-US" sz="2800" dirty="0"/>
              <a:t>Assisting with reservation processes</a:t>
            </a:r>
          </a:p>
          <a:p>
            <a:r>
              <a:rPr lang="en-US" sz="2800" dirty="0"/>
              <a:t>Responding to requests from customers</a:t>
            </a:r>
          </a:p>
          <a:p>
            <a:r>
              <a:rPr lang="en-US" sz="2800" dirty="0"/>
              <a:t>Brand loyalty among guests</a:t>
            </a:r>
          </a:p>
          <a:p>
            <a:endParaRPr lang="en-US" sz="2800" dirty="0"/>
          </a:p>
        </p:txBody>
      </p:sp>
      <p:pic>
        <p:nvPicPr>
          <p:cNvPr id="4" name="Picture 3">
            <a:extLst>
              <a:ext uri="{FF2B5EF4-FFF2-40B4-BE49-F238E27FC236}">
                <a16:creationId xmlns:a16="http://schemas.microsoft.com/office/drawing/2014/main" id="{70718BF4-BA05-44BB-BFB3-F70498042687}"/>
              </a:ext>
            </a:extLst>
          </p:cNvPr>
          <p:cNvPicPr>
            <a:picLocks noChangeAspect="1"/>
          </p:cNvPicPr>
          <p:nvPr/>
        </p:nvPicPr>
        <p:blipFill>
          <a:blip r:embed="rId3"/>
          <a:stretch>
            <a:fillRect/>
          </a:stretch>
        </p:blipFill>
        <p:spPr>
          <a:xfrm>
            <a:off x="5994400" y="1904999"/>
            <a:ext cx="6197600" cy="4539153"/>
          </a:xfrm>
          <a:prstGeom prst="rect">
            <a:avLst/>
          </a:prstGeom>
        </p:spPr>
      </p:pic>
    </p:spTree>
    <p:extLst>
      <p:ext uri="{BB962C8B-B14F-4D97-AF65-F5344CB8AC3E}">
        <p14:creationId xmlns:p14="http://schemas.microsoft.com/office/powerpoint/2010/main" val="3108050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E430-69EF-4E9E-849F-85C3C7EF5571}"/>
              </a:ext>
            </a:extLst>
          </p:cNvPr>
          <p:cNvSpPr>
            <a:spLocks noGrp="1"/>
          </p:cNvSpPr>
          <p:nvPr>
            <p:ph type="title"/>
          </p:nvPr>
        </p:nvSpPr>
        <p:spPr/>
        <p:txBody>
          <a:bodyPr/>
          <a:lstStyle/>
          <a:p>
            <a:pPr algn="ctr"/>
            <a:r>
              <a:rPr lang="en-US" b="1" dirty="0"/>
              <a:t>Conclusion </a:t>
            </a:r>
          </a:p>
        </p:txBody>
      </p:sp>
      <p:sp>
        <p:nvSpPr>
          <p:cNvPr id="3" name="Content Placeholder 2">
            <a:extLst>
              <a:ext uri="{FF2B5EF4-FFF2-40B4-BE49-F238E27FC236}">
                <a16:creationId xmlns:a16="http://schemas.microsoft.com/office/drawing/2014/main" id="{C1EF1622-4175-4563-88F6-090A3319FE93}"/>
              </a:ext>
            </a:extLst>
          </p:cNvPr>
          <p:cNvSpPr>
            <a:spLocks noGrp="1"/>
          </p:cNvSpPr>
          <p:nvPr>
            <p:ph idx="1"/>
          </p:nvPr>
        </p:nvSpPr>
        <p:spPr/>
        <p:txBody>
          <a:bodyPr>
            <a:noAutofit/>
          </a:bodyPr>
          <a:lstStyle/>
          <a:p>
            <a:r>
              <a:rPr lang="en-US" sz="2800" dirty="0"/>
              <a:t>Commitment to improving language skills. </a:t>
            </a:r>
          </a:p>
          <a:p>
            <a:r>
              <a:rPr lang="en-US" sz="2800" dirty="0"/>
              <a:t>Satisfaction of  guests, </a:t>
            </a:r>
          </a:p>
          <a:p>
            <a:r>
              <a:rPr lang="en-US" sz="2800" dirty="0"/>
              <a:t>Aspire to growing  linguistic capabilities. </a:t>
            </a:r>
          </a:p>
          <a:p>
            <a:endParaRPr lang="en-US" sz="2800" dirty="0"/>
          </a:p>
        </p:txBody>
      </p:sp>
      <p:pic>
        <p:nvPicPr>
          <p:cNvPr id="4" name="Picture 3">
            <a:extLst>
              <a:ext uri="{FF2B5EF4-FFF2-40B4-BE49-F238E27FC236}">
                <a16:creationId xmlns:a16="http://schemas.microsoft.com/office/drawing/2014/main" id="{A3A0F500-E182-461B-A844-2223F9289D0C}"/>
              </a:ext>
            </a:extLst>
          </p:cNvPr>
          <p:cNvPicPr>
            <a:picLocks noChangeAspect="1"/>
          </p:cNvPicPr>
          <p:nvPr/>
        </p:nvPicPr>
        <p:blipFill>
          <a:blip r:embed="rId3"/>
          <a:stretch>
            <a:fillRect/>
          </a:stretch>
        </p:blipFill>
        <p:spPr>
          <a:xfrm>
            <a:off x="7289800" y="2249486"/>
            <a:ext cx="4902200" cy="4506913"/>
          </a:xfrm>
          <a:prstGeom prst="rect">
            <a:avLst/>
          </a:prstGeom>
        </p:spPr>
      </p:pic>
    </p:spTree>
    <p:extLst>
      <p:ext uri="{BB962C8B-B14F-4D97-AF65-F5344CB8AC3E}">
        <p14:creationId xmlns:p14="http://schemas.microsoft.com/office/powerpoint/2010/main" val="3480933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3E59-5A36-41BA-8446-9858DE2ADCC6}"/>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F775331-16B0-4AF0-AD1B-B91443D71C1A}"/>
              </a:ext>
            </a:extLst>
          </p:cNvPr>
          <p:cNvPicPr>
            <a:picLocks noGrp="1" noChangeAspect="1"/>
          </p:cNvPicPr>
          <p:nvPr>
            <p:ph idx="1"/>
          </p:nvPr>
        </p:nvPicPr>
        <p:blipFill>
          <a:blip r:embed="rId3"/>
          <a:stretch>
            <a:fillRect/>
          </a:stretch>
        </p:blipFill>
        <p:spPr>
          <a:xfrm>
            <a:off x="165100" y="279400"/>
            <a:ext cx="11633200" cy="637540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40101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2BB4-4E28-4058-B472-4B98E63895A3}"/>
              </a:ext>
            </a:extLst>
          </p:cNvPr>
          <p:cNvSpPr>
            <a:spLocks noGrp="1"/>
          </p:cNvSpPr>
          <p:nvPr>
            <p:ph type="title"/>
          </p:nvPr>
        </p:nvSpPr>
        <p:spPr/>
        <p:txBody>
          <a:bodyPr/>
          <a:lstStyle/>
          <a:p>
            <a:pPr algn="ctr"/>
            <a:r>
              <a:rPr lang="en-US" b="1" dirty="0"/>
              <a:t>REFERENCES </a:t>
            </a:r>
          </a:p>
        </p:txBody>
      </p:sp>
      <p:sp>
        <p:nvSpPr>
          <p:cNvPr id="3" name="Content Placeholder 2">
            <a:extLst>
              <a:ext uri="{FF2B5EF4-FFF2-40B4-BE49-F238E27FC236}">
                <a16:creationId xmlns:a16="http://schemas.microsoft.com/office/drawing/2014/main" id="{9A9E14ED-5D14-4A44-A403-3EC3F859499A}"/>
              </a:ext>
            </a:extLst>
          </p:cNvPr>
          <p:cNvSpPr>
            <a:spLocks noGrp="1"/>
          </p:cNvSpPr>
          <p:nvPr>
            <p:ph idx="1"/>
          </p:nvPr>
        </p:nvSpPr>
        <p:spPr/>
        <p:txBody>
          <a:bodyPr>
            <a:normAutofit fontScale="70000" lnSpcReduction="20000"/>
          </a:bodyPr>
          <a:lstStyle/>
          <a:p>
            <a:r>
              <a:rPr lang="en-US" b="0" i="0" dirty="0">
                <a:effectLst/>
                <a:latin typeface="Arial" panose="020B0604020202020204" pitchFamily="34" charset="0"/>
              </a:rPr>
              <a:t>Acep, U., 2015. The importance of mastering foreign languages in developing hospitality and tourism industries. </a:t>
            </a:r>
            <a:r>
              <a:rPr lang="en-US" b="0" i="1" dirty="0">
                <a:effectLst/>
                <a:latin typeface="Arial" panose="020B0604020202020204" pitchFamily="34" charset="0"/>
              </a:rPr>
              <a:t>Journal of Business on Hospitality and Tourism</a:t>
            </a:r>
            <a:r>
              <a:rPr lang="en-US" b="0" i="0" dirty="0">
                <a:effectLst/>
                <a:latin typeface="Arial" panose="020B0604020202020204" pitchFamily="34" charset="0"/>
              </a:rPr>
              <a:t>, </a:t>
            </a:r>
            <a:r>
              <a:rPr lang="en-US" b="0" i="1" dirty="0">
                <a:effectLst/>
                <a:latin typeface="Arial" panose="020B0604020202020204" pitchFamily="34" charset="0"/>
              </a:rPr>
              <a:t>1</a:t>
            </a:r>
            <a:r>
              <a:rPr lang="en-US" b="0" i="0" dirty="0">
                <a:effectLst/>
                <a:latin typeface="Arial" panose="020B0604020202020204" pitchFamily="34" charset="0"/>
              </a:rPr>
              <a:t>(1), p.9.</a:t>
            </a:r>
          </a:p>
          <a:p>
            <a:r>
              <a:rPr lang="en-US" b="0" i="0" dirty="0">
                <a:effectLst/>
                <a:latin typeface="Arial" panose="020B0604020202020204" pitchFamily="34" charset="0"/>
              </a:rPr>
              <a:t>Antonio, N., de Almeida, A., Nunes, L., Batista, F. and Ribeiro, R., 2018. Hotel online reviews: different languages, different opinions. </a:t>
            </a:r>
            <a:r>
              <a:rPr lang="en-US" b="0" i="1" dirty="0">
                <a:effectLst/>
                <a:latin typeface="Arial" panose="020B0604020202020204" pitchFamily="34" charset="0"/>
              </a:rPr>
              <a:t>Information Technology &amp; Tourism</a:t>
            </a:r>
            <a:r>
              <a:rPr lang="en-US" b="0" i="0" dirty="0">
                <a:effectLst/>
                <a:latin typeface="Arial" panose="020B0604020202020204" pitchFamily="34" charset="0"/>
              </a:rPr>
              <a:t>, </a:t>
            </a:r>
            <a:r>
              <a:rPr lang="en-US" b="0" i="1" dirty="0">
                <a:effectLst/>
                <a:latin typeface="Arial" panose="020B0604020202020204" pitchFamily="34" charset="0"/>
              </a:rPr>
              <a:t>18</a:t>
            </a:r>
            <a:r>
              <a:rPr lang="en-US" b="0" i="0" dirty="0">
                <a:effectLst/>
                <a:latin typeface="Arial" panose="020B0604020202020204" pitchFamily="34" charset="0"/>
              </a:rPr>
              <a:t>, pp.157-185.</a:t>
            </a:r>
          </a:p>
          <a:p>
            <a:r>
              <a:rPr lang="en-US" b="0" i="0" dirty="0">
                <a:effectLst/>
                <a:latin typeface="Arial" panose="020B0604020202020204" pitchFamily="34" charset="0"/>
              </a:rPr>
              <a:t>Petrc, A.Š., Mikinac, K. and Miškulin, D., 2021. FOREIGN LANGUAGE ABILITY IN HOSPITALITY BUISNESS. </a:t>
            </a:r>
            <a:r>
              <a:rPr lang="en-US" b="0" i="1" dirty="0">
                <a:effectLst/>
                <a:latin typeface="Arial" panose="020B0604020202020204" pitchFamily="34" charset="0"/>
              </a:rPr>
              <a:t>Tourism in Southern and Eastern Europe...</a:t>
            </a:r>
            <a:r>
              <a:rPr lang="en-US" b="0" i="0" dirty="0">
                <a:effectLst/>
                <a:latin typeface="Arial" panose="020B0604020202020204" pitchFamily="34" charset="0"/>
              </a:rPr>
              <a:t>, </a:t>
            </a:r>
            <a:r>
              <a:rPr lang="en-US" b="0" i="1" dirty="0">
                <a:effectLst/>
                <a:latin typeface="Arial" panose="020B0604020202020204" pitchFamily="34" charset="0"/>
              </a:rPr>
              <a:t>6</a:t>
            </a:r>
            <a:r>
              <a:rPr lang="en-US" b="0" i="0" dirty="0">
                <a:effectLst/>
                <a:latin typeface="Arial" panose="020B0604020202020204" pitchFamily="34" charset="0"/>
              </a:rPr>
              <a:t>, pp.775-788.</a:t>
            </a:r>
          </a:p>
          <a:p>
            <a:r>
              <a:rPr lang="en-US" b="0" i="0" dirty="0">
                <a:effectLst/>
                <a:latin typeface="Arial" panose="020B0604020202020204" pitchFamily="34" charset="0"/>
              </a:rPr>
              <a:t>López, M.D.L.O.H. and Amaya, L.F., 2019. What makes (im) politeness for travellers? Spanish tourists’ perceptions at national and international hotels. </a:t>
            </a:r>
            <a:r>
              <a:rPr lang="en-US" b="0" i="1" dirty="0">
                <a:effectLst/>
                <a:latin typeface="Arial" panose="020B0604020202020204" pitchFamily="34" charset="0"/>
              </a:rPr>
              <a:t>Journal of Politeness Research</a:t>
            </a:r>
            <a:r>
              <a:rPr lang="en-US" b="0" i="0" dirty="0">
                <a:effectLst/>
                <a:latin typeface="Arial" panose="020B0604020202020204" pitchFamily="34" charset="0"/>
              </a:rPr>
              <a:t>, </a:t>
            </a:r>
            <a:r>
              <a:rPr lang="en-US" b="0" i="1" dirty="0">
                <a:effectLst/>
                <a:latin typeface="Arial" panose="020B0604020202020204" pitchFamily="34" charset="0"/>
              </a:rPr>
              <a:t>15</a:t>
            </a:r>
            <a:r>
              <a:rPr lang="en-US" b="0" i="0" dirty="0">
                <a:effectLst/>
                <a:latin typeface="Arial" panose="020B0604020202020204" pitchFamily="34" charset="0"/>
              </a:rPr>
              <a:t>(2), pp.195-222.</a:t>
            </a:r>
          </a:p>
          <a:p>
            <a:r>
              <a:rPr lang="en-US" b="0" i="0" dirty="0">
                <a:effectLst/>
                <a:latin typeface="Arial" panose="020B0604020202020204" pitchFamily="34" charset="0"/>
              </a:rPr>
              <a:t>Vaidesvarans, S. and Malavska, V., 2015, May. Key Skills for European Union Hotel Staff: A Project Overview. In </a:t>
            </a:r>
            <a:r>
              <a:rPr lang="en-US" b="0" i="1" dirty="0">
                <a:effectLst/>
                <a:latin typeface="Arial" panose="020B0604020202020204" pitchFamily="34" charset="0"/>
              </a:rPr>
              <a:t>Turiba University. International Scientific Conference</a:t>
            </a:r>
            <a:r>
              <a:rPr lang="en-US" b="0" i="0" dirty="0">
                <a:effectLst/>
                <a:latin typeface="Arial" panose="020B0604020202020204" pitchFamily="34" charset="0"/>
              </a:rPr>
              <a:t> (p. 304). Turiba University.</a:t>
            </a:r>
          </a:p>
          <a:p>
            <a:endParaRPr lang="en-US" dirty="0"/>
          </a:p>
        </p:txBody>
      </p:sp>
    </p:spTree>
    <p:extLst>
      <p:ext uri="{BB962C8B-B14F-4D97-AF65-F5344CB8AC3E}">
        <p14:creationId xmlns:p14="http://schemas.microsoft.com/office/powerpoint/2010/main" val="21382692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815</Words>
  <Application>Microsoft Office PowerPoint</Application>
  <PresentationFormat>Widescreen</PresentationFormat>
  <Paragraphs>62</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Brush Script MT</vt:lpstr>
      <vt:lpstr>Calibri</vt:lpstr>
      <vt:lpstr>Symbol</vt:lpstr>
      <vt:lpstr>Times New Roman</vt:lpstr>
      <vt:lpstr>Tw Cen MT</vt:lpstr>
      <vt:lpstr>Circuit</vt:lpstr>
      <vt:lpstr>The Benefits of Multilingualism &amp; Language Awareness for Diversity Hotel &amp; Spa London</vt:lpstr>
      <vt:lpstr>Introduction      </vt:lpstr>
      <vt:lpstr>learning Spanish language  </vt:lpstr>
      <vt:lpstr>Being Polite in a Business Context (in Spanish). </vt:lpstr>
      <vt:lpstr>Language Awareness in the Hospitality Industry. </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of Multilingualism &amp; Language Awareness for Diversity Hotel &amp; Spa London</dc:title>
  <dc:creator>windows</dc:creator>
  <cp:lastModifiedBy>Roxana Maria Burlacu (2014302)</cp:lastModifiedBy>
  <cp:revision>4</cp:revision>
  <dcterms:created xsi:type="dcterms:W3CDTF">2023-10-20T17:48:25Z</dcterms:created>
  <dcterms:modified xsi:type="dcterms:W3CDTF">2023-10-26T20:15:46Z</dcterms:modified>
</cp:coreProperties>
</file>