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8" r:id="rId4"/>
    <p:sldId id="261" r:id="rId5"/>
    <p:sldId id="259" r:id="rId6"/>
    <p:sldId id="262" r:id="rId7"/>
    <p:sldId id="265" r:id="rId8"/>
    <p:sldId id="264" r:id="rId9"/>
    <p:sldId id="260" r:id="rId10"/>
    <p:sldId id="267" r:id="rId11"/>
    <p:sldId id="270" r:id="rId12"/>
    <p:sldId id="271"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ia Hough" initials="MH" lastIdx="1" clrIdx="0">
    <p:extLst>
      <p:ext uri="{19B8F6BF-5375-455C-9EA6-DF929625EA0E}">
        <p15:presenceInfo xmlns:p15="http://schemas.microsoft.com/office/powerpoint/2012/main" userId="S-1-5-21-1708537768-2139871995-725345543-14149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6B834F-E4A2-42A8-BCD6-831FBBF8A080}" v="129" dt="2022-04-06T12:42:58.2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56" d="100"/>
          <a:sy n="56" d="100"/>
        </p:scale>
        <p:origin x="557" y="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2-04-07T11:34:40.915" idx="1">
    <p:pos x="10" y="10"/>
    <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6/10/2022</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dirty="0"/>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4073776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6/10/2022</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59650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6/10/2022</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27226027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6/10/2022</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9420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6/10/2022</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95612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6/10/2022</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47263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6/10/2022</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17049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6/10/2022</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0108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6/10/2022</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51149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6/10/2022</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16587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6/10/2022</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03835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6/10/2022</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843317419"/>
      </p:ext>
    </p:extLst>
  </p:cSld>
  <p:clrMap bg1="dk1" tx1="lt1" bg2="dk2" tx2="lt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4.xml"/><Relationship Id="rId4" Type="http://schemas.openxmlformats.org/officeDocument/2006/relationships/comments" Target="../comments/comment1.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mdpi.com/2071-1050/13/23/13087/htm" TargetMode="Externa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hyperlink" Target="https://www.coursehero.com/sg/organic-chemistry/hybridization-of-carbon/" TargetMode="External"/><Relationship Id="rId2" Type="http://schemas.openxmlformats.org/officeDocument/2006/relationships/image" Target="../media/image9.PNG"/><Relationship Id="rId1" Type="http://schemas.openxmlformats.org/officeDocument/2006/relationships/slideLayout" Target="../slideLayouts/slideLayout5.xml"/><Relationship Id="rId5" Type="http://schemas.openxmlformats.org/officeDocument/2006/relationships/image" Target="../media/image10.PNG"/><Relationship Id="rId4" Type="http://schemas.openxmlformats.org/officeDocument/2006/relationships/hyperlink" Target="https://www.ossila.com/pages/organic-photovoltaics-introduction"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3">
            <a:extLst>
              <a:ext uri="{FF2B5EF4-FFF2-40B4-BE49-F238E27FC236}">
                <a16:creationId xmlns:a16="http://schemas.microsoft.com/office/drawing/2014/main" id="{644450A0-89C5-B0E2-6B0C-AFF12A20AD3D}"/>
              </a:ext>
            </a:extLst>
          </p:cNvPr>
          <p:cNvPicPr>
            <a:picLocks noChangeAspect="1"/>
          </p:cNvPicPr>
          <p:nvPr/>
        </p:nvPicPr>
        <p:blipFill rotWithShape="1">
          <a:blip r:embed="rId2"/>
          <a:srcRect t="2937" r="6" b="12652"/>
          <a:stretch/>
        </p:blipFill>
        <p:spPr>
          <a:xfrm>
            <a:off x="20" y="10"/>
            <a:ext cx="12188932" cy="6857990"/>
          </a:xfrm>
          <a:prstGeom prst="rect">
            <a:avLst/>
          </a:prstGeom>
        </p:spPr>
      </p:pic>
      <p:sp>
        <p:nvSpPr>
          <p:cNvPr id="25" name="Rectangle">
            <a:extLst>
              <a:ext uri="{FF2B5EF4-FFF2-40B4-BE49-F238E27FC236}">
                <a16:creationId xmlns:a16="http://schemas.microsoft.com/office/drawing/2014/main" id="{9F0EA5A9-0D12-3644-BBEC-6D9D192EB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55908" cy="6858001"/>
          </a:xfrm>
          <a:prstGeom prst="rect">
            <a:avLst/>
          </a:prstGeom>
          <a:solidFill>
            <a:schemeClr val="bg1">
              <a:alpha val="85000"/>
            </a:schemeClr>
          </a:solidFill>
          <a:ln w="12700">
            <a:miter lim="400000"/>
          </a:ln>
        </p:spPr>
        <p:txBody>
          <a:bodyPr lIns="50800" tIns="50800" rIns="50800" bIns="50800" anchor="ctr"/>
          <a:lstStyle/>
          <a:p>
            <a:pPr algn="ctr" defTabSz="457200"/>
            <a:endParaRPr sz="2600" cap="all" dirty="0">
              <a:solidFill>
                <a:srgbClr val="FFFFFF"/>
              </a:solidFill>
              <a:sym typeface="Avenir Next"/>
            </a:endParaRPr>
          </a:p>
        </p:txBody>
      </p:sp>
      <p:sp>
        <p:nvSpPr>
          <p:cNvPr id="26" name="Rectangle 12">
            <a:extLst>
              <a:ext uri="{FF2B5EF4-FFF2-40B4-BE49-F238E27FC236}">
                <a16:creationId xmlns:a16="http://schemas.microsoft.com/office/drawing/2014/main" id="{A21C8291-E3D5-4240-8FF4-E5213CBCC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282" y="1375495"/>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7" name="Rectangle 14">
            <a:extLst>
              <a:ext uri="{FF2B5EF4-FFF2-40B4-BE49-F238E27FC236}">
                <a16:creationId xmlns:a16="http://schemas.microsoft.com/office/drawing/2014/main" id="{08B44AFE-C181-7047-8CC9-CA00BD385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0281" y="0"/>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ctrTitle"/>
          </p:nvPr>
        </p:nvSpPr>
        <p:spPr>
          <a:xfrm>
            <a:off x="565151" y="1247140"/>
            <a:ext cx="3609982" cy="3450844"/>
          </a:xfrm>
        </p:spPr>
        <p:txBody>
          <a:bodyPr>
            <a:normAutofit/>
          </a:bodyPr>
          <a:lstStyle/>
          <a:p>
            <a:r>
              <a:rPr lang="en-US" sz="4800">
                <a:cs typeface="Calibri Light"/>
              </a:rPr>
              <a:t>Solar power</a:t>
            </a:r>
            <a:endParaRPr lang="en-US" sz="4800"/>
          </a:p>
        </p:txBody>
      </p:sp>
      <p:sp>
        <p:nvSpPr>
          <p:cNvPr id="3" name="Subtitle 2"/>
          <p:cNvSpPr>
            <a:spLocks noGrp="1"/>
          </p:cNvSpPr>
          <p:nvPr>
            <p:ph type="subTitle" idx="1"/>
          </p:nvPr>
        </p:nvSpPr>
        <p:spPr>
          <a:xfrm>
            <a:off x="565151" y="4818126"/>
            <a:ext cx="3609982" cy="1268984"/>
          </a:xfrm>
        </p:spPr>
        <p:txBody>
          <a:bodyPr>
            <a:normAutofit/>
          </a:body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52A06-57B9-D94F-EB57-30F8015A3692}"/>
              </a:ext>
            </a:extLst>
          </p:cNvPr>
          <p:cNvSpPr>
            <a:spLocks noGrp="1"/>
          </p:cNvSpPr>
          <p:nvPr>
            <p:ph type="title"/>
          </p:nvPr>
        </p:nvSpPr>
        <p:spPr>
          <a:xfrm>
            <a:off x="1587710" y="455362"/>
            <a:ext cx="9486690" cy="732663"/>
          </a:xfrm>
        </p:spPr>
        <p:txBody>
          <a:bodyPr>
            <a:normAutofit/>
          </a:bodyPr>
          <a:lstStyle/>
          <a:p>
            <a:r>
              <a:rPr lang="en-US" sz="3800" dirty="0"/>
              <a:t>How solar panels work (photovoltaics)</a:t>
            </a:r>
          </a:p>
        </p:txBody>
      </p:sp>
      <p:sp>
        <p:nvSpPr>
          <p:cNvPr id="3" name="Content Placeholder 2">
            <a:extLst>
              <a:ext uri="{FF2B5EF4-FFF2-40B4-BE49-F238E27FC236}">
                <a16:creationId xmlns:a16="http://schemas.microsoft.com/office/drawing/2014/main" id="{F08663F1-914B-2FB6-FB4B-D62FF756EA8B}"/>
              </a:ext>
            </a:extLst>
          </p:cNvPr>
          <p:cNvSpPr>
            <a:spLocks noGrp="1"/>
          </p:cNvSpPr>
          <p:nvPr>
            <p:ph idx="1"/>
          </p:nvPr>
        </p:nvSpPr>
        <p:spPr>
          <a:xfrm>
            <a:off x="1587710" y="1128530"/>
            <a:ext cx="9486690" cy="4957638"/>
          </a:xfrm>
        </p:spPr>
        <p:txBody>
          <a:bodyPr vert="horz" lIns="91440" tIns="45720" rIns="91440" bIns="45720" rtlCol="0" anchor="t">
            <a:normAutofit fontScale="92500" lnSpcReduction="10000"/>
          </a:bodyPr>
          <a:lstStyle/>
          <a:p>
            <a:r>
              <a:rPr lang="en-US" dirty="0"/>
              <a:t>Solar energy is absorbed by electrons which then escape the matrix of molecules in silicon and are free, able to form a current</a:t>
            </a:r>
          </a:p>
          <a:p>
            <a:r>
              <a:rPr lang="en-US" dirty="0"/>
              <a:t>Because silicon molecules share electrons, when one leaves, another can fill its space, another can then leave its place and move into this new gap, and the "hole" can be passed down the line, functioning as a positive ion. Hence "holes“.</a:t>
            </a:r>
          </a:p>
          <a:p>
            <a:r>
              <a:rPr lang="en-US" dirty="0"/>
              <a:t>One side of the panel is doped +p and one is doped +n (or any way of imposing opposite poles) encouraging the 'holes' and electrons to flow in one direction</a:t>
            </a:r>
          </a:p>
          <a:p>
            <a:r>
              <a:rPr lang="en-US" dirty="0"/>
              <a:t>This current is captured.</a:t>
            </a:r>
          </a:p>
          <a:p>
            <a:r>
              <a:rPr lang="en-US" dirty="0"/>
              <a:t>But, the hole-electron pairs which form need to be released, which requires energy. Room-temperature thermal energy works in silicon panels, but isn't enough in more ecologically friendly ones.</a:t>
            </a:r>
          </a:p>
        </p:txBody>
      </p:sp>
    </p:spTree>
    <p:extLst>
      <p:ext uri="{BB962C8B-B14F-4D97-AF65-F5344CB8AC3E}">
        <p14:creationId xmlns:p14="http://schemas.microsoft.com/office/powerpoint/2010/main" val="3185711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615A6-77E2-950C-5305-588F913FE3B1}"/>
              </a:ext>
            </a:extLst>
          </p:cNvPr>
          <p:cNvSpPr>
            <a:spLocks noGrp="1"/>
          </p:cNvSpPr>
          <p:nvPr>
            <p:ph type="title"/>
          </p:nvPr>
        </p:nvSpPr>
        <p:spPr>
          <a:xfrm>
            <a:off x="1587710" y="455362"/>
            <a:ext cx="9486690" cy="903606"/>
          </a:xfrm>
        </p:spPr>
        <p:txBody>
          <a:bodyPr/>
          <a:lstStyle/>
          <a:p>
            <a:r>
              <a:rPr lang="en-US" dirty="0"/>
              <a:t>How solar panels are made</a:t>
            </a:r>
          </a:p>
        </p:txBody>
      </p:sp>
      <p:sp>
        <p:nvSpPr>
          <p:cNvPr id="3" name="Content Placeholder 2">
            <a:extLst>
              <a:ext uri="{FF2B5EF4-FFF2-40B4-BE49-F238E27FC236}">
                <a16:creationId xmlns:a16="http://schemas.microsoft.com/office/drawing/2014/main" id="{31E105B9-7978-86D7-44D1-57F90117347B}"/>
              </a:ext>
            </a:extLst>
          </p:cNvPr>
          <p:cNvSpPr>
            <a:spLocks noGrp="1"/>
          </p:cNvSpPr>
          <p:nvPr>
            <p:ph idx="1"/>
          </p:nvPr>
        </p:nvSpPr>
        <p:spPr>
          <a:xfrm>
            <a:off x="1587710" y="1291691"/>
            <a:ext cx="9486690" cy="4794477"/>
          </a:xfrm>
        </p:spPr>
        <p:txBody>
          <a:bodyPr vert="horz" lIns="91440" tIns="45720" rIns="91440" bIns="45720" rtlCol="0" anchor="t">
            <a:normAutofit fontScale="92500"/>
          </a:bodyPr>
          <a:lstStyle/>
          <a:p>
            <a:r>
              <a:rPr lang="en-US" sz="2000" dirty="0"/>
              <a:t>Silicon wafer rods are doped on one side with boron and the other with phosphorus to make them +p and +n. This is done by exposing them to a </a:t>
            </a:r>
            <a:r>
              <a:rPr lang="en-US" sz="2000" dirty="0" err="1"/>
              <a:t>vapour</a:t>
            </a:r>
            <a:r>
              <a:rPr lang="en-US" sz="2000" dirty="0"/>
              <a:t> of the doping material. (The 'doping' material is naturally extra in electrons or negative ions.)</a:t>
            </a:r>
          </a:p>
          <a:p>
            <a:r>
              <a:rPr lang="en-US" sz="2000" dirty="0"/>
              <a:t>The electrode to capture the current is applied as a liquid, divers ways.</a:t>
            </a:r>
          </a:p>
          <a:p>
            <a:r>
              <a:rPr lang="en-US" dirty="0"/>
              <a:t>The </a:t>
            </a:r>
            <a:r>
              <a:rPr lang="en-US" dirty="0">
                <a:ea typeface="+mn-lt"/>
                <a:cs typeface="+mn-lt"/>
              </a:rPr>
              <a:t>rods are sawn into cell sizes and cleaned up.</a:t>
            </a:r>
            <a:endParaRPr lang="en-US" dirty="0"/>
          </a:p>
          <a:p>
            <a:r>
              <a:rPr lang="en-US" dirty="0"/>
              <a:t>Then busbar is welded as anode to the front and any conductor to the back.</a:t>
            </a:r>
          </a:p>
          <a:p>
            <a:r>
              <a:rPr lang="en-US" dirty="0"/>
              <a:t>Voltage is achieved by increasing the number of cells in series until the desired voltage is reached, and current by the number of cells in parallel. This amount are fitted into a "solar panel". Nowadays, most solar panels are designed to feed into mains electricity not 'live off-grid', so they usually match grid V &amp; I measurements. </a:t>
            </a:r>
          </a:p>
          <a:p>
            <a:endParaRPr lang="en-US" dirty="0"/>
          </a:p>
          <a:p>
            <a:endParaRPr lang="en-US" dirty="0"/>
          </a:p>
        </p:txBody>
      </p:sp>
    </p:spTree>
    <p:extLst>
      <p:ext uri="{BB962C8B-B14F-4D97-AF65-F5344CB8AC3E}">
        <p14:creationId xmlns:p14="http://schemas.microsoft.com/office/powerpoint/2010/main" val="23811673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4F35E-7DC1-73E3-DA75-1BB8EAF3EE07}"/>
              </a:ext>
            </a:extLst>
          </p:cNvPr>
          <p:cNvSpPr>
            <a:spLocks noGrp="1"/>
          </p:cNvSpPr>
          <p:nvPr>
            <p:ph type="title"/>
          </p:nvPr>
        </p:nvSpPr>
        <p:spPr>
          <a:xfrm>
            <a:off x="1587710" y="455362"/>
            <a:ext cx="9486690" cy="850443"/>
          </a:xfrm>
        </p:spPr>
        <p:txBody>
          <a:bodyPr>
            <a:normAutofit fontScale="90000"/>
          </a:bodyPr>
          <a:lstStyle/>
          <a:p>
            <a:r>
              <a:rPr lang="en-US" dirty="0"/>
              <a:t>Ecology's problems: brief explanation</a:t>
            </a:r>
          </a:p>
        </p:txBody>
      </p:sp>
      <p:sp>
        <p:nvSpPr>
          <p:cNvPr id="3" name="Content Placeholder 2">
            <a:extLst>
              <a:ext uri="{FF2B5EF4-FFF2-40B4-BE49-F238E27FC236}">
                <a16:creationId xmlns:a16="http://schemas.microsoft.com/office/drawing/2014/main" id="{937FAEF4-3E87-3C71-9CFA-1DE3B100E837}"/>
              </a:ext>
            </a:extLst>
          </p:cNvPr>
          <p:cNvSpPr>
            <a:spLocks noGrp="1"/>
          </p:cNvSpPr>
          <p:nvPr>
            <p:ph idx="1"/>
          </p:nvPr>
        </p:nvSpPr>
        <p:spPr>
          <a:xfrm>
            <a:off x="1587710" y="1203086"/>
            <a:ext cx="9486690" cy="4883082"/>
          </a:xfrm>
        </p:spPr>
        <p:txBody>
          <a:bodyPr vert="horz" lIns="91440" tIns="45720" rIns="91440" bIns="45720" rtlCol="0" anchor="t">
            <a:normAutofit fontScale="92500"/>
          </a:bodyPr>
          <a:lstStyle/>
          <a:p>
            <a:r>
              <a:rPr lang="en-US" dirty="0">
                <a:ea typeface="+mn-lt"/>
                <a:cs typeface="+mn-lt"/>
              </a:rPr>
              <a:t>Simply: life is made up of a very limited range of carbon-based chemicals. Anything else cannot be incorporated into life. So, all plastics, most inorganic chemistry, anything life did not evolve with (unlike say granite or limestone) cannot be processed by a lifeform. This wouldn't matter, except that now the amount of materials in the world that harm, cannot support or poison life is now getting past the point where life (all lifeforms as a whole) can handle it. We are at or past the tipping point. It won't affect us for a long time: it's already past that point in a lot of countries near the equator due to global warming, and to those 'third world' countries we use to extract natural resources are artificially low prices (otherwise capitalism would collapse as mathematically we need to balance out inflation, to pay down debt, with artificially introduced deflation), </a:t>
            </a:r>
            <a:r>
              <a:rPr lang="en-US" dirty="0" err="1">
                <a:ea typeface="+mn-lt"/>
                <a:cs typeface="+mn-lt"/>
              </a:rPr>
              <a:t>eg</a:t>
            </a:r>
            <a:r>
              <a:rPr lang="en-US" dirty="0">
                <a:ea typeface="+mn-lt"/>
                <a:cs typeface="+mn-lt"/>
              </a:rPr>
              <a:t> Congo. It'll be a century or more before it affects the first world, if it does. (Plenty of sources for this in economics.)</a:t>
            </a:r>
          </a:p>
          <a:p>
            <a:pPr marL="0" indent="0">
              <a:buNone/>
            </a:pPr>
            <a:endParaRPr lang="en-US" dirty="0"/>
          </a:p>
        </p:txBody>
      </p:sp>
    </p:spTree>
    <p:extLst>
      <p:ext uri="{BB962C8B-B14F-4D97-AF65-F5344CB8AC3E}">
        <p14:creationId xmlns:p14="http://schemas.microsoft.com/office/powerpoint/2010/main" val="1632984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8F9EF-5B14-7E59-A984-978933A966FA}"/>
              </a:ext>
            </a:extLst>
          </p:cNvPr>
          <p:cNvSpPr>
            <a:spLocks noGrp="1"/>
          </p:cNvSpPr>
          <p:nvPr>
            <p:ph type="title"/>
          </p:nvPr>
        </p:nvSpPr>
        <p:spPr/>
        <p:txBody>
          <a:bodyPr/>
          <a:lstStyle/>
          <a:p>
            <a:r>
              <a:rPr lang="en-US" dirty="0"/>
              <a:t>Problems with solar panels and how they are addressed 1</a:t>
            </a:r>
          </a:p>
        </p:txBody>
      </p:sp>
      <p:sp>
        <p:nvSpPr>
          <p:cNvPr id="3" name="Content Placeholder 2">
            <a:extLst>
              <a:ext uri="{FF2B5EF4-FFF2-40B4-BE49-F238E27FC236}">
                <a16:creationId xmlns:a16="http://schemas.microsoft.com/office/drawing/2014/main" id="{DA2326BF-2D04-9151-C345-8EC9A5DB21A4}"/>
              </a:ext>
            </a:extLst>
          </p:cNvPr>
          <p:cNvSpPr>
            <a:spLocks noGrp="1"/>
          </p:cNvSpPr>
          <p:nvPr>
            <p:ph idx="1"/>
          </p:nvPr>
        </p:nvSpPr>
        <p:spPr/>
        <p:txBody>
          <a:bodyPr vert="horz" lIns="91440" tIns="45720" rIns="91440" bIns="45720" rtlCol="0" anchor="t">
            <a:normAutofit fontScale="77500" lnSpcReduction="20000"/>
          </a:bodyPr>
          <a:lstStyle/>
          <a:p>
            <a:r>
              <a:rPr lang="en-US" dirty="0"/>
              <a:t>Use of extremely poisonous </a:t>
            </a:r>
            <a:r>
              <a:rPr lang="en-US" dirty="0" err="1"/>
              <a:t>vapours</a:t>
            </a:r>
            <a:r>
              <a:rPr lang="en-US" dirty="0"/>
              <a:t> and materials in manufacture. Exposure of workers and disposal at end of life.</a:t>
            </a:r>
          </a:p>
          <a:p>
            <a:r>
              <a:rPr lang="en-US" dirty="0"/>
              <a:t>Limited amounts of these materials.</a:t>
            </a:r>
          </a:p>
          <a:p>
            <a:r>
              <a:rPr lang="en-US" dirty="0"/>
              <a:t>Costly</a:t>
            </a:r>
          </a:p>
          <a:p>
            <a:r>
              <a:rPr lang="en-US" dirty="0"/>
              <a:t>Whilst long-lived by engineering standards, still expire.</a:t>
            </a:r>
          </a:p>
          <a:p>
            <a:r>
              <a:rPr lang="en-US" dirty="0"/>
              <a:t>Cannot absorb all the energy in sunlight</a:t>
            </a:r>
          </a:p>
          <a:p>
            <a:r>
              <a:rPr lang="en-US" dirty="0"/>
              <a:t>Generate unreliable amounts of electricity anywhere with cloud cover</a:t>
            </a:r>
          </a:p>
          <a:p>
            <a:r>
              <a:rPr lang="en-US" dirty="0"/>
              <a:t>Keeping polluting electrical power generation on standby to ramp up and down to fill in the gaps in demand is far more polluting than just generating electricity from polluting sources.</a:t>
            </a:r>
          </a:p>
          <a:p>
            <a:r>
              <a:rPr lang="en-US" dirty="0"/>
              <a:t>Incorporating the electricity supplied into the grid</a:t>
            </a:r>
          </a:p>
        </p:txBody>
      </p:sp>
    </p:spTree>
    <p:extLst>
      <p:ext uri="{BB962C8B-B14F-4D97-AF65-F5344CB8AC3E}">
        <p14:creationId xmlns:p14="http://schemas.microsoft.com/office/powerpoint/2010/main" val="38554233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9686C-EBEB-94FC-1423-509B0E0BB42A}"/>
              </a:ext>
            </a:extLst>
          </p:cNvPr>
          <p:cNvSpPr>
            <a:spLocks noGrp="1"/>
          </p:cNvSpPr>
          <p:nvPr>
            <p:ph type="title"/>
          </p:nvPr>
        </p:nvSpPr>
        <p:spPr>
          <a:xfrm>
            <a:off x="1587710" y="455362"/>
            <a:ext cx="9486690" cy="779559"/>
          </a:xfrm>
        </p:spPr>
        <p:txBody>
          <a:bodyPr/>
          <a:lstStyle/>
          <a:p>
            <a:r>
              <a:rPr lang="en-US" dirty="0"/>
              <a:t>How problems are addressed 2</a:t>
            </a:r>
          </a:p>
        </p:txBody>
      </p:sp>
      <p:sp>
        <p:nvSpPr>
          <p:cNvPr id="3" name="Content Placeholder 2">
            <a:extLst>
              <a:ext uri="{FF2B5EF4-FFF2-40B4-BE49-F238E27FC236}">
                <a16:creationId xmlns:a16="http://schemas.microsoft.com/office/drawing/2014/main" id="{B58B0720-848B-50CD-321A-7945F80B75FA}"/>
              </a:ext>
            </a:extLst>
          </p:cNvPr>
          <p:cNvSpPr>
            <a:spLocks noGrp="1"/>
          </p:cNvSpPr>
          <p:nvPr>
            <p:ph idx="1"/>
          </p:nvPr>
        </p:nvSpPr>
        <p:spPr>
          <a:xfrm>
            <a:off x="1587710" y="1238528"/>
            <a:ext cx="9486690" cy="4847640"/>
          </a:xfrm>
        </p:spPr>
        <p:txBody>
          <a:bodyPr vert="horz" lIns="91440" tIns="45720" rIns="91440" bIns="45720" rtlCol="0" anchor="t">
            <a:normAutofit fontScale="77500" lnSpcReduction="20000"/>
          </a:bodyPr>
          <a:lstStyle/>
          <a:p>
            <a:r>
              <a:rPr lang="en-US" dirty="0"/>
              <a:t>Problems like exposing workers and the environment to pollution are mainly dealt with by making and disposing of them in poorer parts of the world using more powerless and ignorant workers and corrupt, bribable governments.</a:t>
            </a:r>
          </a:p>
          <a:p>
            <a:r>
              <a:rPr lang="en-US" dirty="0"/>
              <a:t>Problems with poisonous, </a:t>
            </a:r>
            <a:r>
              <a:rPr lang="en-US" dirty="0" err="1"/>
              <a:t>unrecylable</a:t>
            </a:r>
            <a:r>
              <a:rPr lang="en-US" dirty="0"/>
              <a:t> materials increase cost and cost is dealt with using more inefficient products with a shorter lifespan. Solutions for cost and pollution tend to solve one at the expense of the other.</a:t>
            </a:r>
          </a:p>
          <a:p>
            <a:r>
              <a:rPr lang="en-US" dirty="0"/>
              <a:t>Cheaper PV cells use thin PV films on glass, plastic or metal</a:t>
            </a:r>
          </a:p>
          <a:p>
            <a:r>
              <a:rPr lang="en-US" dirty="0"/>
              <a:t>Attempts to use carbon as an organic and readily-available material. “Organic electronics" uses organic carbon-based chemistry on molecules or polymers. For PSCSO the carbon molecules have their central sphere of electrons and oval orbiting ones tweaked to have fewer electrons describing an orbit which involves both the inner and outer electron shells. This allows them to absorb energy by rising to the outer shell and release it by falling to the inner orbit shell. The main problem is the energy involved in this change of state is 2.5-5 eV instead of 1.5-3eV so room temperature heat is not enough and outside energy must be applied to return them to their unenergetic state so they can capture the sun's energy all over again.</a:t>
            </a:r>
          </a:p>
        </p:txBody>
      </p:sp>
    </p:spTree>
    <p:extLst>
      <p:ext uri="{BB962C8B-B14F-4D97-AF65-F5344CB8AC3E}">
        <p14:creationId xmlns:p14="http://schemas.microsoft.com/office/powerpoint/2010/main" val="32115119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8AB7A-E518-46FD-BC92-838B550DB86B}"/>
              </a:ext>
            </a:extLst>
          </p:cNvPr>
          <p:cNvSpPr>
            <a:spLocks noGrp="1"/>
          </p:cNvSpPr>
          <p:nvPr>
            <p:ph type="title"/>
          </p:nvPr>
        </p:nvSpPr>
        <p:spPr/>
        <p:txBody>
          <a:bodyPr>
            <a:normAutofit/>
          </a:bodyPr>
          <a:lstStyle/>
          <a:p>
            <a:r>
              <a:rPr lang="en-GB" sz="2000" dirty="0"/>
              <a:t>Four covalent electrons in the valence shell, showing how additional electrons can be introduced by a pentavalent (five-electron) foreign atom (‘p-type doping’) and lost to an a trivalent one (‘n-type doping’). Picture from Mike Tooley “Electronic Circuits”. </a:t>
            </a:r>
          </a:p>
        </p:txBody>
      </p:sp>
      <p:pic>
        <p:nvPicPr>
          <p:cNvPr id="6" name="Content Placeholder 5">
            <a:extLst>
              <a:ext uri="{FF2B5EF4-FFF2-40B4-BE49-F238E27FC236}">
                <a16:creationId xmlns:a16="http://schemas.microsoft.com/office/drawing/2014/main" id="{FCEBE388-6513-4992-8221-C00EB9402C1C}"/>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863695" y="2160588"/>
            <a:ext cx="3873559" cy="3925887"/>
          </a:xfrm>
        </p:spPr>
      </p:pic>
      <p:pic>
        <p:nvPicPr>
          <p:cNvPr id="8" name="Content Placeholder 7">
            <a:extLst>
              <a:ext uri="{FF2B5EF4-FFF2-40B4-BE49-F238E27FC236}">
                <a16:creationId xmlns:a16="http://schemas.microsoft.com/office/drawing/2014/main" id="{90E2604E-2A00-483A-8B74-0F67DF0FDC01}"/>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769972" y="2160588"/>
            <a:ext cx="4182906" cy="3925887"/>
          </a:xfrm>
        </p:spPr>
      </p:pic>
    </p:spTree>
    <p:extLst>
      <p:ext uri="{BB962C8B-B14F-4D97-AF65-F5344CB8AC3E}">
        <p14:creationId xmlns:p14="http://schemas.microsoft.com/office/powerpoint/2010/main" val="3611124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D92AA-C0B9-6FC0-3342-A0304D7940A1}"/>
              </a:ext>
            </a:extLst>
          </p:cNvPr>
          <p:cNvSpPr>
            <a:spLocks noGrp="1"/>
          </p:cNvSpPr>
          <p:nvPr>
            <p:ph type="title"/>
          </p:nvPr>
        </p:nvSpPr>
        <p:spPr>
          <a:xfrm>
            <a:off x="1587710" y="455362"/>
            <a:ext cx="9486690" cy="687778"/>
          </a:xfrm>
        </p:spPr>
        <p:txBody>
          <a:bodyPr>
            <a:normAutofit fontScale="90000"/>
          </a:bodyPr>
          <a:lstStyle/>
          <a:p>
            <a:r>
              <a:rPr lang="en-US" sz="3600" dirty="0"/>
              <a:t>Organic carbon conductivity improvements</a:t>
            </a:r>
            <a:br>
              <a:rPr lang="en-US" sz="3600" dirty="0"/>
            </a:br>
            <a:endParaRPr lang="en-US"/>
          </a:p>
        </p:txBody>
      </p:sp>
      <p:sp>
        <p:nvSpPr>
          <p:cNvPr id="3" name="Content Placeholder 2">
            <a:extLst>
              <a:ext uri="{FF2B5EF4-FFF2-40B4-BE49-F238E27FC236}">
                <a16:creationId xmlns:a16="http://schemas.microsoft.com/office/drawing/2014/main" id="{3A539A33-3CE1-C391-3CDB-C254F985EC8D}"/>
              </a:ext>
            </a:extLst>
          </p:cNvPr>
          <p:cNvSpPr>
            <a:spLocks noGrp="1"/>
          </p:cNvSpPr>
          <p:nvPr>
            <p:ph idx="1"/>
          </p:nvPr>
        </p:nvSpPr>
        <p:spPr/>
        <p:txBody>
          <a:bodyPr vert="horz" lIns="91440" tIns="45720" rIns="91440" bIns="45720" rtlCol="0" anchor="t">
            <a:normAutofit/>
          </a:bodyPr>
          <a:lstStyle/>
          <a:p>
            <a:pPr marL="0" indent="0">
              <a:buNone/>
            </a:pPr>
            <a:endParaRPr lang="en-US" dirty="0">
              <a:ea typeface="+mn-lt"/>
              <a:cs typeface="+mn-lt"/>
            </a:endParaRPr>
          </a:p>
          <a:p>
            <a:pPr marL="0" indent="0">
              <a:buNone/>
            </a:pPr>
            <a:endParaRPr lang="en-US" dirty="0">
              <a:ea typeface="+mn-lt"/>
              <a:cs typeface="+mn-lt"/>
            </a:endParaRPr>
          </a:p>
          <a:p>
            <a:pPr marL="0" indent="0">
              <a:buNone/>
            </a:pPr>
            <a:endParaRPr lang="en-US" dirty="0">
              <a:ea typeface="+mn-lt"/>
              <a:cs typeface="+mn-lt"/>
            </a:endParaRPr>
          </a:p>
          <a:p>
            <a:pPr marL="0" indent="0">
              <a:buNone/>
            </a:pPr>
            <a:endParaRPr lang="en-US" dirty="0">
              <a:ea typeface="+mn-lt"/>
              <a:cs typeface="+mn-lt"/>
            </a:endParaRPr>
          </a:p>
          <a:p>
            <a:pPr marL="0" indent="0">
              <a:buNone/>
            </a:pPr>
            <a:endParaRPr lang="en-US" dirty="0">
              <a:ea typeface="+mn-lt"/>
              <a:cs typeface="+mn-lt"/>
            </a:endParaRPr>
          </a:p>
          <a:p>
            <a:pPr marL="0" indent="0">
              <a:buNone/>
            </a:pPr>
            <a:endParaRPr lang="en-US" sz="1000" dirty="0">
              <a:ea typeface="+mn-lt"/>
              <a:cs typeface="+mn-lt"/>
            </a:endParaRPr>
          </a:p>
          <a:p>
            <a:pPr marL="0" indent="0">
              <a:buNone/>
            </a:pPr>
            <a:endParaRPr lang="en-US" sz="1000" dirty="0">
              <a:ea typeface="+mn-lt"/>
              <a:cs typeface="+mn-lt"/>
            </a:endParaRPr>
          </a:p>
          <a:p>
            <a:pPr marL="0" indent="0">
              <a:buNone/>
            </a:pPr>
            <a:endParaRPr lang="en-US" sz="1000" dirty="0">
              <a:ea typeface="+mn-lt"/>
              <a:cs typeface="+mn-lt"/>
            </a:endParaRPr>
          </a:p>
          <a:p>
            <a:pPr marL="0" indent="0">
              <a:buNone/>
            </a:pPr>
            <a:r>
              <a:rPr lang="en-US" sz="1000" dirty="0">
                <a:ea typeface="+mn-lt"/>
                <a:cs typeface="+mn-lt"/>
              </a:rPr>
              <a:t>https://www.rsc.org/globalassets/04-campaigning-outreach/policy/research-policy/global-challenges/organic-electronics-for-a-better-tomorrow.pdf </a:t>
            </a:r>
            <a:endParaRPr lang="en-US" sz="1000"/>
          </a:p>
        </p:txBody>
      </p:sp>
      <p:pic>
        <p:nvPicPr>
          <p:cNvPr id="4" name="Picture 4" descr="Diagram&#10;&#10;Description automatically generated">
            <a:extLst>
              <a:ext uri="{FF2B5EF4-FFF2-40B4-BE49-F238E27FC236}">
                <a16:creationId xmlns:a16="http://schemas.microsoft.com/office/drawing/2014/main" id="{A208AC4B-738F-12CD-D714-559B253F0A43}"/>
              </a:ext>
            </a:extLst>
          </p:cNvPr>
          <p:cNvPicPr>
            <a:picLocks noChangeAspect="1"/>
          </p:cNvPicPr>
          <p:nvPr/>
        </p:nvPicPr>
        <p:blipFill>
          <a:blip r:embed="rId2"/>
          <a:stretch>
            <a:fillRect/>
          </a:stretch>
        </p:blipFill>
        <p:spPr>
          <a:xfrm>
            <a:off x="1590137" y="1213322"/>
            <a:ext cx="9399915" cy="4531997"/>
          </a:xfrm>
          <a:prstGeom prst="rect">
            <a:avLst/>
          </a:prstGeom>
        </p:spPr>
      </p:pic>
    </p:spTree>
    <p:extLst>
      <p:ext uri="{BB962C8B-B14F-4D97-AF65-F5344CB8AC3E}">
        <p14:creationId xmlns:p14="http://schemas.microsoft.com/office/powerpoint/2010/main" val="580328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A9AAF-3560-0963-DB93-421A548B06E7}"/>
              </a:ext>
            </a:extLst>
          </p:cNvPr>
          <p:cNvSpPr>
            <a:spLocks noGrp="1"/>
          </p:cNvSpPr>
          <p:nvPr>
            <p:ph type="title"/>
          </p:nvPr>
        </p:nvSpPr>
        <p:spPr/>
        <p:txBody>
          <a:bodyPr/>
          <a:lstStyle/>
          <a:p>
            <a:r>
              <a:rPr lang="en-US" dirty="0"/>
              <a:t>Commercial use</a:t>
            </a:r>
          </a:p>
        </p:txBody>
      </p:sp>
      <p:sp>
        <p:nvSpPr>
          <p:cNvPr id="3" name="Content Placeholder 2">
            <a:extLst>
              <a:ext uri="{FF2B5EF4-FFF2-40B4-BE49-F238E27FC236}">
                <a16:creationId xmlns:a16="http://schemas.microsoft.com/office/drawing/2014/main" id="{6F74270F-EB3F-E943-E5C7-E87FBEC01EE5}"/>
              </a:ext>
            </a:extLst>
          </p:cNvPr>
          <p:cNvSpPr>
            <a:spLocks noGrp="1"/>
          </p:cNvSpPr>
          <p:nvPr>
            <p:ph idx="1"/>
          </p:nvPr>
        </p:nvSpPr>
        <p:spPr>
          <a:xfrm>
            <a:off x="1587710" y="1229668"/>
            <a:ext cx="9486690" cy="4856500"/>
          </a:xfrm>
        </p:spPr>
        <p:txBody>
          <a:bodyPr vert="horz" lIns="91440" tIns="45720" rIns="91440" bIns="45720" rtlCol="0" anchor="t">
            <a:noAutofit/>
          </a:bodyPr>
          <a:lstStyle/>
          <a:p>
            <a:r>
              <a:rPr lang="en-US" sz="1300" dirty="0"/>
              <a:t>Two main problems are 1) it's DC and 2) it doesn't capture much energy. The unpredictable/unreliable flow problem is solved with batteries or state-level, government-chosen solutions such as smart grids (Germany) or bypassing grids and trying to make households electricity independent with mini panels (Uganda, French Polynesia). That's not an engineering question but a governance question. (Where the will exists, the funding will supply the engineering solution. State-level solutions aren’t going to be built by commerce on the off-chance the government might approve them.)</a:t>
            </a:r>
          </a:p>
          <a:p>
            <a:r>
              <a:rPr lang="en-US" sz="1300" dirty="0"/>
              <a:t>At power plants, step-up transformers also convert the DC to AC as well, with some loss of power. Batteries to even out supply are being incorporated in most new planning applications (source: Private Eye).</a:t>
            </a:r>
          </a:p>
          <a:p>
            <a:r>
              <a:rPr lang="en-US" sz="1300" dirty="0"/>
              <a:t>Increasing the sunlight used has generated many fascinating solutions. The two main ones are multijunction panels and increasing the amount of sunlight that a panel receives.</a:t>
            </a:r>
          </a:p>
          <a:p>
            <a:r>
              <a:rPr lang="en-US" sz="1300" dirty="0"/>
              <a:t>Multijunction panels consist of layers of cells, which absorb energy from lower and lower levels of energy in photons as they go down. So, the top one can absorb energy high energy photons, medium level energy photons are too weak to trigger its chemical reactions and they get passed down to the middle cell. The middle cell reacts exposed to medium level energy photons, but passes the low energy ones down to the bottom layer. Panels are made with any number of layers. The big problem is, more expensive and more poisonous chemistry.</a:t>
            </a:r>
          </a:p>
          <a:p>
            <a:r>
              <a:rPr lang="en-US" sz="1300" dirty="0"/>
              <a:t>Concentrating Photovoltaics (CPV) focuses sunlight on the cell. From whitewashed embrasures to </a:t>
            </a:r>
            <a:r>
              <a:rPr lang="en-US" sz="1300" dirty="0" err="1"/>
              <a:t>Fresnell</a:t>
            </a:r>
            <a:r>
              <a:rPr lang="en-US" sz="1300" dirty="0"/>
              <a:t> lenses (thin equivalent of a convex lens), these are widely used in developing countries and commercial use. They are usually combined with making the solar panels track the sun across the sky. The problems with this are the increased cost, especially maintenance, of moving the solar panels throughout the day. If this is not done, the whole point is lost because the cell can only gain if the sun comes through the lens. Parabolic mirrors are also used.</a:t>
            </a:r>
          </a:p>
        </p:txBody>
      </p:sp>
    </p:spTree>
    <p:extLst>
      <p:ext uri="{BB962C8B-B14F-4D97-AF65-F5344CB8AC3E}">
        <p14:creationId xmlns:p14="http://schemas.microsoft.com/office/powerpoint/2010/main" val="2120949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D9795-DE07-4CAD-B5BA-0267BE7CB400}"/>
              </a:ext>
            </a:extLst>
          </p:cNvPr>
          <p:cNvSpPr>
            <a:spLocks noGrp="1"/>
          </p:cNvSpPr>
          <p:nvPr>
            <p:ph type="title"/>
          </p:nvPr>
        </p:nvSpPr>
        <p:spPr/>
        <p:txBody>
          <a:bodyPr/>
          <a:lstStyle/>
          <a:p>
            <a:r>
              <a:rPr lang="en-GB" dirty="0"/>
              <a:t>Multijunction cells </a:t>
            </a:r>
            <a:br>
              <a:rPr lang="en-GB" dirty="0"/>
            </a:br>
            <a:endParaRPr lang="en-GB" dirty="0"/>
          </a:p>
        </p:txBody>
      </p:sp>
      <p:pic>
        <p:nvPicPr>
          <p:cNvPr id="6" name="Content Placeholder 5">
            <a:extLst>
              <a:ext uri="{FF2B5EF4-FFF2-40B4-BE49-F238E27FC236}">
                <a16:creationId xmlns:a16="http://schemas.microsoft.com/office/drawing/2014/main" id="{BC8BE524-BD40-454F-BFFC-1671C4C58337}"/>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444488" y="1626997"/>
            <a:ext cx="4651512" cy="5058824"/>
          </a:xfrm>
        </p:spPr>
      </p:pic>
      <p:pic>
        <p:nvPicPr>
          <p:cNvPr id="8" name="Content Placeholder 7">
            <a:extLst>
              <a:ext uri="{FF2B5EF4-FFF2-40B4-BE49-F238E27FC236}">
                <a16:creationId xmlns:a16="http://schemas.microsoft.com/office/drawing/2014/main" id="{D74B2D68-AA5E-4671-BD38-0C624FC3F3F4}"/>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280889" y="1666753"/>
            <a:ext cx="5229038" cy="5058823"/>
          </a:xfrm>
        </p:spPr>
      </p:pic>
    </p:spTree>
    <p:extLst>
      <p:ext uri="{BB962C8B-B14F-4D97-AF65-F5344CB8AC3E}">
        <p14:creationId xmlns:p14="http://schemas.microsoft.com/office/powerpoint/2010/main" val="149273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073F0-AA7E-4038-BF1A-342885E4511F}"/>
              </a:ext>
            </a:extLst>
          </p:cNvPr>
          <p:cNvSpPr>
            <a:spLocks noGrp="1"/>
          </p:cNvSpPr>
          <p:nvPr>
            <p:ph type="title"/>
          </p:nvPr>
        </p:nvSpPr>
        <p:spPr>
          <a:xfrm>
            <a:off x="1591056" y="457200"/>
            <a:ext cx="9521854" cy="695739"/>
          </a:xfrm>
        </p:spPr>
        <p:txBody>
          <a:bodyPr>
            <a:normAutofit/>
          </a:bodyPr>
          <a:lstStyle/>
          <a:p>
            <a:r>
              <a:rPr lang="en-GB" sz="3600" dirty="0"/>
              <a:t>Organic Photovoltaics</a:t>
            </a:r>
          </a:p>
        </p:txBody>
      </p:sp>
      <p:sp>
        <p:nvSpPr>
          <p:cNvPr id="3" name="Text Placeholder 2">
            <a:extLst>
              <a:ext uri="{FF2B5EF4-FFF2-40B4-BE49-F238E27FC236}">
                <a16:creationId xmlns:a16="http://schemas.microsoft.com/office/drawing/2014/main" id="{27EBE951-8AFD-48D1-B3FB-B21A6699A945}"/>
              </a:ext>
            </a:extLst>
          </p:cNvPr>
          <p:cNvSpPr>
            <a:spLocks noGrp="1"/>
          </p:cNvSpPr>
          <p:nvPr>
            <p:ph type="body" idx="1"/>
          </p:nvPr>
        </p:nvSpPr>
        <p:spPr>
          <a:xfrm>
            <a:off x="1789678" y="1152940"/>
            <a:ext cx="4425696" cy="569844"/>
          </a:xfrm>
        </p:spPr>
        <p:txBody>
          <a:bodyPr>
            <a:normAutofit fontScale="47500" lnSpcReduction="20000"/>
          </a:bodyPr>
          <a:lstStyle/>
          <a:p>
            <a:r>
              <a:rPr lang="en-GB" dirty="0">
                <a:hlinkClick r:id="rId2"/>
              </a:rPr>
              <a:t>Sustainability | Free Full-Text | Optimized Thin-Film Organic Solar Cell with Enhanced Efficiency | HTML (mdpi.com)</a:t>
            </a:r>
            <a:endParaRPr lang="en-GB" dirty="0"/>
          </a:p>
        </p:txBody>
      </p:sp>
      <p:pic>
        <p:nvPicPr>
          <p:cNvPr id="8" name="Content Placeholder 7">
            <a:extLst>
              <a:ext uri="{FF2B5EF4-FFF2-40B4-BE49-F238E27FC236}">
                <a16:creationId xmlns:a16="http://schemas.microsoft.com/office/drawing/2014/main" id="{14519639-95B5-4A61-ACC0-3AA959F15B4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798846" y="1828800"/>
            <a:ext cx="4456186" cy="4611755"/>
          </a:xfrm>
        </p:spPr>
      </p:pic>
      <p:sp>
        <p:nvSpPr>
          <p:cNvPr id="5" name="Text Placeholder 4">
            <a:extLst>
              <a:ext uri="{FF2B5EF4-FFF2-40B4-BE49-F238E27FC236}">
                <a16:creationId xmlns:a16="http://schemas.microsoft.com/office/drawing/2014/main" id="{9AFDA182-9BB7-4436-A8B0-AC097DE5E9BC}"/>
              </a:ext>
            </a:extLst>
          </p:cNvPr>
          <p:cNvSpPr>
            <a:spLocks noGrp="1"/>
          </p:cNvSpPr>
          <p:nvPr>
            <p:ph type="body" sz="quarter" idx="3"/>
          </p:nvPr>
        </p:nvSpPr>
        <p:spPr>
          <a:xfrm>
            <a:off x="6687214" y="1166190"/>
            <a:ext cx="4425696" cy="556593"/>
          </a:xfrm>
        </p:spPr>
        <p:txBody>
          <a:bodyPr>
            <a:normAutofit fontScale="47500" lnSpcReduction="20000"/>
          </a:bodyPr>
          <a:lstStyle/>
          <a:p>
            <a:endParaRPr lang="en-GB" dirty="0"/>
          </a:p>
        </p:txBody>
      </p:sp>
      <p:pic>
        <p:nvPicPr>
          <p:cNvPr id="10" name="Content Placeholder 9">
            <a:extLst>
              <a:ext uri="{FF2B5EF4-FFF2-40B4-BE49-F238E27FC236}">
                <a16:creationId xmlns:a16="http://schemas.microsoft.com/office/drawing/2014/main" id="{8862E4E0-69EF-4E25-8923-E9CFB095F132}"/>
              </a:ext>
            </a:extLst>
          </p:cNvPr>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656723" y="1828800"/>
            <a:ext cx="4514859" cy="4617306"/>
          </a:xfrm>
        </p:spPr>
      </p:pic>
    </p:spTree>
    <p:extLst>
      <p:ext uri="{BB962C8B-B14F-4D97-AF65-F5344CB8AC3E}">
        <p14:creationId xmlns:p14="http://schemas.microsoft.com/office/powerpoint/2010/main" val="31655940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B836A-0352-4582-A754-9474A9609EDA}"/>
              </a:ext>
            </a:extLst>
          </p:cNvPr>
          <p:cNvSpPr>
            <a:spLocks noGrp="1"/>
          </p:cNvSpPr>
          <p:nvPr>
            <p:ph type="title"/>
          </p:nvPr>
        </p:nvSpPr>
        <p:spPr>
          <a:xfrm>
            <a:off x="1591056" y="457200"/>
            <a:ext cx="9521854" cy="823912"/>
          </a:xfrm>
        </p:spPr>
        <p:txBody>
          <a:bodyPr>
            <a:noAutofit/>
          </a:bodyPr>
          <a:lstStyle/>
          <a:p>
            <a:r>
              <a:rPr lang="en-GB" sz="2800" dirty="0"/>
              <a:t>Conjugating carbon to enabled band gap </a:t>
            </a:r>
            <a:r>
              <a:rPr lang="en-GB" sz="2800" dirty="0" err="1"/>
              <a:t>bridgeing</a:t>
            </a:r>
            <a:r>
              <a:rPr lang="en-GB" sz="2800" dirty="0"/>
              <a:t> by solar energy</a:t>
            </a:r>
          </a:p>
        </p:txBody>
      </p:sp>
      <p:sp>
        <p:nvSpPr>
          <p:cNvPr id="3" name="Text Placeholder 2">
            <a:extLst>
              <a:ext uri="{FF2B5EF4-FFF2-40B4-BE49-F238E27FC236}">
                <a16:creationId xmlns:a16="http://schemas.microsoft.com/office/drawing/2014/main" id="{0125B7B6-C2A3-4315-87CF-B619B3CE5A21}"/>
              </a:ext>
            </a:extLst>
          </p:cNvPr>
          <p:cNvSpPr>
            <a:spLocks noGrp="1"/>
          </p:cNvSpPr>
          <p:nvPr>
            <p:ph type="body" idx="1"/>
          </p:nvPr>
        </p:nvSpPr>
        <p:spPr/>
        <p:txBody>
          <a:bodyPr>
            <a:normAutofit fontScale="70000" lnSpcReduction="20000"/>
          </a:bodyPr>
          <a:lstStyle/>
          <a:p>
            <a:endParaRPr lang="en-GB"/>
          </a:p>
        </p:txBody>
      </p:sp>
      <p:pic>
        <p:nvPicPr>
          <p:cNvPr id="8" name="Content Placeholder 7">
            <a:extLst>
              <a:ext uri="{FF2B5EF4-FFF2-40B4-BE49-F238E27FC236}">
                <a16:creationId xmlns:a16="http://schemas.microsoft.com/office/drawing/2014/main" id="{14948112-3710-46DD-8ACE-6B8FECCC70F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591056" y="1281112"/>
            <a:ext cx="4425696" cy="4845119"/>
          </a:xfrm>
        </p:spPr>
      </p:pic>
      <p:sp>
        <p:nvSpPr>
          <p:cNvPr id="5" name="Text Placeholder 4">
            <a:extLst>
              <a:ext uri="{FF2B5EF4-FFF2-40B4-BE49-F238E27FC236}">
                <a16:creationId xmlns:a16="http://schemas.microsoft.com/office/drawing/2014/main" id="{61648CC7-162A-4545-9A6E-669A68269E53}"/>
              </a:ext>
            </a:extLst>
          </p:cNvPr>
          <p:cNvSpPr>
            <a:spLocks noGrp="1"/>
          </p:cNvSpPr>
          <p:nvPr>
            <p:ph type="body" sz="quarter" idx="3"/>
          </p:nvPr>
        </p:nvSpPr>
        <p:spPr>
          <a:xfrm>
            <a:off x="6175249" y="1281113"/>
            <a:ext cx="4937661" cy="1925638"/>
          </a:xfrm>
        </p:spPr>
        <p:txBody>
          <a:bodyPr>
            <a:normAutofit fontScale="70000" lnSpcReduction="20000"/>
          </a:bodyPr>
          <a:lstStyle/>
          <a:p>
            <a:pPr fontAlgn="base"/>
            <a:r>
              <a:rPr lang="en-GB" b="0" dirty="0"/>
              <a:t>Electrons move from the highest occupied molecular orbital (HOMO [sic]) to the unoccupied orbitals at lower energies called lowest unoccupied molecular orbital (LUMO). The band or energy gap between these is too high to be bridged by visible light spectrum energy but can become so when carbon atoms are conjugated with hybrid orbitals its energy is enough for the gap to be jumped </a:t>
            </a:r>
            <a:r>
              <a:rPr lang="en-GB" sz="1000" dirty="0">
                <a:hlinkClick r:id="rId3"/>
              </a:rPr>
              <a:t>Hybridization of Carbon - Course Hero</a:t>
            </a:r>
            <a:r>
              <a:rPr lang="en-GB" sz="1000" dirty="0"/>
              <a:t> </a:t>
            </a:r>
            <a:r>
              <a:rPr lang="en-GB" sz="1000" b="0" dirty="0">
                <a:hlinkClick r:id="rId4"/>
              </a:rPr>
              <a:t>Organic Photovoltaic (OPV) Cells | How Organic Solar Cells Work | </a:t>
            </a:r>
            <a:r>
              <a:rPr lang="en-GB" sz="1000" b="0" dirty="0" err="1">
                <a:hlinkClick r:id="rId4"/>
              </a:rPr>
              <a:t>Ossila</a:t>
            </a:r>
            <a:endParaRPr lang="en-GB" sz="1000" b="0" dirty="0"/>
          </a:p>
        </p:txBody>
      </p:sp>
      <p:pic>
        <p:nvPicPr>
          <p:cNvPr id="10" name="Content Placeholder 9">
            <a:extLst>
              <a:ext uri="{FF2B5EF4-FFF2-40B4-BE49-F238E27FC236}">
                <a16:creationId xmlns:a16="http://schemas.microsoft.com/office/drawing/2014/main" id="{4A707C91-AAC7-4714-A199-FB9E1194DD14}"/>
              </a:ext>
            </a:extLst>
          </p:cNvPr>
          <p:cNvPicPr>
            <a:picLocks noGrp="1" noChangeAspect="1"/>
          </p:cNvPicPr>
          <p:nvPr>
            <p:ph sz="quarter" idx="4"/>
          </p:nvPr>
        </p:nvPicPr>
        <p:blipFill>
          <a:blip r:embed="rId5">
            <a:extLst>
              <a:ext uri="{28A0092B-C50C-407E-A947-70E740481C1C}">
                <a14:useLocalDpi xmlns:a14="http://schemas.microsoft.com/office/drawing/2010/main" val="0"/>
              </a:ext>
            </a:extLst>
          </a:blip>
          <a:stretch>
            <a:fillRect/>
          </a:stretch>
        </p:blipFill>
        <p:spPr>
          <a:xfrm flipV="1">
            <a:off x="6308035" y="3101009"/>
            <a:ext cx="4804875" cy="3025222"/>
          </a:xfrm>
        </p:spPr>
      </p:pic>
    </p:spTree>
    <p:extLst>
      <p:ext uri="{BB962C8B-B14F-4D97-AF65-F5344CB8AC3E}">
        <p14:creationId xmlns:p14="http://schemas.microsoft.com/office/powerpoint/2010/main" val="37617011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3EC35-524B-FF7E-8F4F-311829B50E07}"/>
              </a:ext>
            </a:extLst>
          </p:cNvPr>
          <p:cNvSpPr>
            <a:spLocks noGrp="1"/>
          </p:cNvSpPr>
          <p:nvPr>
            <p:ph type="title"/>
          </p:nvPr>
        </p:nvSpPr>
        <p:spPr>
          <a:xfrm>
            <a:off x="1587710" y="455362"/>
            <a:ext cx="9486690" cy="797280"/>
          </a:xfrm>
        </p:spPr>
        <p:txBody>
          <a:bodyPr/>
          <a:lstStyle/>
          <a:p>
            <a:r>
              <a:rPr lang="en-US" dirty="0"/>
              <a:t>Other facts</a:t>
            </a:r>
          </a:p>
        </p:txBody>
      </p:sp>
      <p:sp>
        <p:nvSpPr>
          <p:cNvPr id="3" name="Content Placeholder 2">
            <a:extLst>
              <a:ext uri="{FF2B5EF4-FFF2-40B4-BE49-F238E27FC236}">
                <a16:creationId xmlns:a16="http://schemas.microsoft.com/office/drawing/2014/main" id="{24B758EA-86F2-B84E-3DDD-6D9293B71AFF}"/>
              </a:ext>
            </a:extLst>
          </p:cNvPr>
          <p:cNvSpPr>
            <a:spLocks noGrp="1"/>
          </p:cNvSpPr>
          <p:nvPr>
            <p:ph idx="1"/>
          </p:nvPr>
        </p:nvSpPr>
        <p:spPr>
          <a:xfrm>
            <a:off x="1587710" y="1220807"/>
            <a:ext cx="9486690" cy="4865361"/>
          </a:xfrm>
        </p:spPr>
        <p:txBody>
          <a:bodyPr vert="horz" lIns="91440" tIns="45720" rIns="91440" bIns="45720" rtlCol="0" anchor="t">
            <a:normAutofit/>
          </a:bodyPr>
          <a:lstStyle/>
          <a:p>
            <a:r>
              <a:rPr lang="en-US" dirty="0"/>
              <a:t>Solar can be used to warm water directly, when it is a very cheap and efficient way to heat a house (radiators) and water. In cold climates, because the water would freeze in winter, antifreeze (equivalent) feeds a heat exchanger which heats the water. In commercial use, some power stations use solar to heat water to steam which drives conventional generators (CSP).</a:t>
            </a:r>
          </a:p>
          <a:p>
            <a:endParaRPr lang="en-US" dirty="0"/>
          </a:p>
          <a:p>
            <a:endParaRPr lang="en-US" dirty="0"/>
          </a:p>
        </p:txBody>
      </p:sp>
    </p:spTree>
    <p:extLst>
      <p:ext uri="{BB962C8B-B14F-4D97-AF65-F5344CB8AC3E}">
        <p14:creationId xmlns:p14="http://schemas.microsoft.com/office/powerpoint/2010/main" val="2470745845"/>
      </p:ext>
    </p:extLst>
  </p:cSld>
  <p:clrMapOvr>
    <a:masterClrMapping/>
  </p:clrMapOvr>
</p:sld>
</file>

<file path=ppt/theme/theme1.xml><?xml version="1.0" encoding="utf-8"?>
<a:theme xmlns:a="http://schemas.openxmlformats.org/drawingml/2006/main" name="InterweaveVTI">
  <a:themeElements>
    <a:clrScheme name="AnalogousFromRegularSeedLeftStep">
      <a:dk1>
        <a:srgbClr val="000000"/>
      </a:dk1>
      <a:lt1>
        <a:srgbClr val="FFFFFF"/>
      </a:lt1>
      <a:dk2>
        <a:srgbClr val="223A3C"/>
      </a:dk2>
      <a:lt2>
        <a:srgbClr val="E8E5E2"/>
      </a:lt2>
      <a:accent1>
        <a:srgbClr val="2A8BE6"/>
      </a:accent1>
      <a:accent2>
        <a:srgbClr val="16B4BF"/>
      </a:accent2>
      <a:accent3>
        <a:srgbClr val="21B782"/>
      </a:accent3>
      <a:accent4>
        <a:srgbClr val="15BB3B"/>
      </a:accent4>
      <a:accent5>
        <a:srgbClr val="3EB822"/>
      </a:accent5>
      <a:accent6>
        <a:srgbClr val="75B414"/>
      </a:accent6>
      <a:hlink>
        <a:srgbClr val="B1743B"/>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Template>office theme</Template>
  <TotalTime>128</TotalTime>
  <Words>1498</Words>
  <Application>Microsoft Office PowerPoint</Application>
  <PresentationFormat>Widescreen</PresentationFormat>
  <Paragraphs>53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Avenir Next</vt:lpstr>
      <vt:lpstr>Calibri Light</vt:lpstr>
      <vt:lpstr>Neue Haas Grotesk Text Pro</vt:lpstr>
      <vt:lpstr>InterweaveVTI</vt:lpstr>
      <vt:lpstr>Solar power</vt:lpstr>
      <vt:lpstr>How solar panels work (photovoltaics)</vt:lpstr>
      <vt:lpstr>How solar panels are made</vt:lpstr>
      <vt:lpstr>Ecology's problems: brief explanation</vt:lpstr>
      <vt:lpstr>Problems with solar panels and how they are addressed 1</vt:lpstr>
      <vt:lpstr>How problems are addressed 2</vt:lpstr>
      <vt:lpstr>Four covalent electrons in the valence shell, showing how additional electrons can be introduced by a pentavalent (five-electron) foreign atom (‘p-type doping’) and lost to an a trivalent one (‘n-type doping’). Picture from Mike Tooley “Electronic Circuits”. </vt:lpstr>
      <vt:lpstr>Organic carbon conductivity improvements </vt:lpstr>
      <vt:lpstr>Commercial use</vt:lpstr>
      <vt:lpstr>Multijunction cells  </vt:lpstr>
      <vt:lpstr>Organic Photovoltaics</vt:lpstr>
      <vt:lpstr>Conjugating carbon to enabled band gap bridgeing by solar energy</vt:lpstr>
      <vt:lpstr>Other facts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Peter Taylor</dc:creator>
  <cp:lastModifiedBy>Peter Taylor</cp:lastModifiedBy>
  <cp:revision>453</cp:revision>
  <dcterms:created xsi:type="dcterms:W3CDTF">2022-03-30T12:09:52Z</dcterms:created>
  <dcterms:modified xsi:type="dcterms:W3CDTF">2022-06-10T12:00:44Z</dcterms:modified>
</cp:coreProperties>
</file>